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notesMasterIdLst>
    <p:notesMasterId r:id="rId27"/>
  </p:notesMasterIdLst>
  <p:sldIdLst>
    <p:sldId id="256" r:id="rId2"/>
    <p:sldId id="447" r:id="rId3"/>
    <p:sldId id="448" r:id="rId4"/>
    <p:sldId id="418" r:id="rId5"/>
    <p:sldId id="421" r:id="rId6"/>
    <p:sldId id="419" r:id="rId7"/>
    <p:sldId id="423" r:id="rId8"/>
    <p:sldId id="422" r:id="rId9"/>
    <p:sldId id="424" r:id="rId10"/>
    <p:sldId id="443" r:id="rId11"/>
    <p:sldId id="420" r:id="rId12"/>
    <p:sldId id="425" r:id="rId13"/>
    <p:sldId id="431" r:id="rId14"/>
    <p:sldId id="432" r:id="rId15"/>
    <p:sldId id="444" r:id="rId16"/>
    <p:sldId id="445" r:id="rId17"/>
    <p:sldId id="427" r:id="rId18"/>
    <p:sldId id="433" r:id="rId19"/>
    <p:sldId id="434" r:id="rId20"/>
    <p:sldId id="446" r:id="rId21"/>
    <p:sldId id="435" r:id="rId22"/>
    <p:sldId id="436" r:id="rId23"/>
    <p:sldId id="437" r:id="rId24"/>
    <p:sldId id="438" r:id="rId25"/>
    <p:sldId id="442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92" autoAdjust="0"/>
    <p:restoredTop sz="94364" autoAdjust="0"/>
  </p:normalViewPr>
  <p:slideViewPr>
    <p:cSldViewPr snapToGrid="0">
      <p:cViewPr varScale="1">
        <p:scale>
          <a:sx n="92" d="100"/>
          <a:sy n="92" d="100"/>
        </p:scale>
        <p:origin x="2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t>24-Oct-24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11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55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959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47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98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86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60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11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88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77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1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3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999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1525" y="2173687"/>
            <a:ext cx="10442002" cy="1255313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</a:t>
            </a:r>
            <a:b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 </a:t>
            </a: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</a:t>
            </a:r>
            <a:r>
              <a:rPr lang="en-IN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23, </a:t>
            </a:r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</a:t>
            </a:r>
            <a:r>
              <a:rPr lang="en-IN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I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969" y="222628"/>
            <a:ext cx="9603275" cy="1049235"/>
          </a:xfrm>
        </p:spPr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334583"/>
              </p:ext>
            </p:extLst>
          </p:nvPr>
        </p:nvGraphicFramePr>
        <p:xfrm>
          <a:off x="1461969" y="1382280"/>
          <a:ext cx="960327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4246:2002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Domestic gas stoves for use with liquefied petroleum gases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15558:2005</a:t>
                      </a:r>
                      <a:r>
                        <a:rPr lang="en-US" baseline="0" dirty="0" smtClean="0"/>
                        <a:t> -</a:t>
                      </a:r>
                      <a:r>
                        <a:rPr lang="en-US" dirty="0" smtClean="0"/>
                        <a:t>Mini domestic water heater for use with LPG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41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364501-D69A-F06C-B217-18B27CB5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current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8CB0BB3-EC90-5D04-1BA7-A0742019D9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357105"/>
              </p:ext>
            </p:extLst>
          </p:nvPr>
        </p:nvGraphicFramePr>
        <p:xfrm>
          <a:off x="1450975" y="2016125"/>
          <a:ext cx="8232319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399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2026708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768282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Due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 2000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Reaffirm &amp; Archiving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50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current(Post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585388"/>
              </p:ext>
            </p:extLst>
          </p:nvPr>
        </p:nvGraphicFramePr>
        <p:xfrm>
          <a:off x="1450975" y="2016125"/>
          <a:ext cx="9603274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14561 : 2014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dirty="0" smtClean="0"/>
                        <a:t>Fire resisting (Insulating) filing cabinets - Specification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ARP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1046 : 2014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Cash boxes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(Under print) Amended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14562 : 2014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 resisting computer media protection cabinets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IS 5244 : 2020</a:t>
                      </a:r>
                      <a:r>
                        <a:rPr lang="en-US" baseline="0" dirty="0" smtClean="0"/>
                        <a:t> -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 Deposit Locker Cabinets —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(Under print) Amended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8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amended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048758"/>
              </p:ext>
            </p:extLst>
          </p:nvPr>
        </p:nvGraphicFramePr>
        <p:xfrm>
          <a:off x="1450975" y="2016125"/>
          <a:ext cx="9603274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550 (Part 1): 2022 - </a:t>
                      </a:r>
                      <a:r>
                        <a:rPr lang="en-US" dirty="0" smtClean="0"/>
                        <a:t>Safes: Part 1 –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550 : Part 2: 2021 - Safes - Part 2 : Tests for Burglary Resistance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17525 : 2021 - Specification for Bullet Resistant </a:t>
                      </a:r>
                      <a:r>
                        <a:rPr lang="en-US" dirty="0" err="1" smtClean="0"/>
                        <a:t>Morcha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Under Print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1046: 2014 - Cash boxes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9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revised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0975" y="2016125"/>
          <a:ext cx="9603274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IS 3623 : 1978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dirty="0" smtClean="0"/>
                        <a:t>Specification for guide and rubbing ropes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11241:1985</a:t>
                      </a:r>
                      <a:r>
                        <a:rPr lang="en-US" baseline="0" dirty="0" smtClean="0"/>
                        <a:t> -</a:t>
                      </a:r>
                      <a:r>
                        <a:rPr lang="en-US" dirty="0" smtClean="0"/>
                        <a:t>Specification for portable liquefied petroleum gas appliances operating at </a:t>
                      </a:r>
                      <a:r>
                        <a:rPr lang="en-US" dirty="0" err="1" smtClean="0"/>
                        <a:t>vapour</a:t>
                      </a:r>
                      <a:r>
                        <a:rPr lang="en-US" dirty="0" smtClean="0"/>
                        <a:t>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14612:1999 - Commercial burners using LPG at inlet pressure up to 147.1 k - N/m2 (1500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gf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/cm2)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8251:1976 - Specification for commercial cooking ranges including grillers for use with liquefied petroleum gases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92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2401"/>
            <a:ext cx="9603275" cy="1049235"/>
          </a:xfrm>
        </p:spPr>
        <p:txBody>
          <a:bodyPr/>
          <a:lstStyle/>
          <a:p>
            <a:r>
              <a:rPr lang="en-US" dirty="0"/>
              <a:t>Standards revised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067241"/>
              </p:ext>
            </p:extLst>
          </p:nvPr>
        </p:nvGraphicFramePr>
        <p:xfrm>
          <a:off x="1451579" y="1351107"/>
          <a:ext cx="960327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2365:2018 -</a:t>
                      </a:r>
                      <a:r>
                        <a:rPr lang="en-US" dirty="0" smtClean="0"/>
                        <a:t>Steel wire suspension ropes for lifts, elevators and hoists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16014:2018 - Mechanically woven, double - Twisted, hexagonal wire mesh gabions, </a:t>
                      </a:r>
                      <a:r>
                        <a:rPr lang="en-US" dirty="0" err="1" smtClean="0"/>
                        <a:t>revet</a:t>
                      </a:r>
                      <a:r>
                        <a:rPr lang="en-US" dirty="0" smtClean="0"/>
                        <a:t> mattresses, rock fall netting and other products for civil engineering purposes (Galvanized Steel Wire Or Galvanized Steel Wire With Polymer Coating)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3626:2001 - Locked coil winding ropes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9282:2021 - Wire Ropes and Strands for Suspension Bridges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456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82401"/>
            <a:ext cx="9603275" cy="1049235"/>
          </a:xfrm>
        </p:spPr>
        <p:txBody>
          <a:bodyPr/>
          <a:lstStyle/>
          <a:p>
            <a:r>
              <a:rPr lang="en-US" dirty="0"/>
              <a:t>Standards revised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79111"/>
              </p:ext>
            </p:extLst>
          </p:nvPr>
        </p:nvGraphicFramePr>
        <p:xfrm>
          <a:off x="1451579" y="1351107"/>
          <a:ext cx="9603274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4246:2002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Domestic gas stoves for use with liquefied petroleum gases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15558:2005</a:t>
                      </a:r>
                      <a:r>
                        <a:rPr lang="en-US" baseline="0" dirty="0" smtClean="0"/>
                        <a:t> -</a:t>
                      </a:r>
                      <a:r>
                        <a:rPr lang="en-US" dirty="0" smtClean="0"/>
                        <a:t>Mini domestic water heater for use with LPG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894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Panels &amp;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529449"/>
              </p:ext>
            </p:extLst>
          </p:nvPr>
        </p:nvGraphicFramePr>
        <p:xfrm>
          <a:off x="1450975" y="2016125"/>
          <a:ext cx="960437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093">
                  <a:extLst>
                    <a:ext uri="{9D8B030D-6E8A-4147-A177-3AD203B41FA5}">
                      <a16:colId xmlns:a16="http://schemas.microsoft.com/office/drawing/2014/main" xmlns="" val="133109813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xmlns="" val="549726400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xmlns="" val="3328594216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xmlns="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Working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Working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24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289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Panels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553599"/>
              </p:ext>
            </p:extLst>
          </p:nvPr>
        </p:nvGraphicFramePr>
        <p:xfrm>
          <a:off x="1450975" y="2016125"/>
          <a:ext cx="960437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92">
                  <a:extLst>
                    <a:ext uri="{9D8B030D-6E8A-4147-A177-3AD203B41FA5}">
                      <a16:colId xmlns:a16="http://schemas.microsoft.com/office/drawing/2014/main" xmlns="" val="133109813"/>
                    </a:ext>
                  </a:extLst>
                </a:gridCol>
                <a:gridCol w="1989666">
                  <a:extLst>
                    <a:ext uri="{9D8B030D-6E8A-4147-A177-3AD203B41FA5}">
                      <a16:colId xmlns:a16="http://schemas.microsoft.com/office/drawing/2014/main" xmlns="" val="549726400"/>
                    </a:ext>
                  </a:extLst>
                </a:gridCol>
                <a:gridCol w="4395521">
                  <a:extLst>
                    <a:ext uri="{9D8B030D-6E8A-4147-A177-3AD203B41FA5}">
                      <a16:colId xmlns:a16="http://schemas.microsoft.com/office/drawing/2014/main" xmlns="" val="3328594216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xmlns="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Panel</a:t>
                      </a:r>
                      <a:r>
                        <a:rPr lang="en-US" baseline="0" dirty="0" smtClean="0"/>
                        <a:t> on Ballistic Security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24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293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96CDF4-E727-F40E-06D5-0BE58561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900F078-581E-A98C-625C-86CDBD16A1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184315"/>
              </p:ext>
            </p:extLst>
          </p:nvPr>
        </p:nvGraphicFramePr>
        <p:xfrm>
          <a:off x="1450975" y="2016125"/>
          <a:ext cx="960437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92">
                  <a:extLst>
                    <a:ext uri="{9D8B030D-6E8A-4147-A177-3AD203B41FA5}">
                      <a16:colId xmlns:a16="http://schemas.microsoft.com/office/drawing/2014/main" xmlns="" val="133109813"/>
                    </a:ext>
                  </a:extLst>
                </a:gridCol>
                <a:gridCol w="1989666">
                  <a:extLst>
                    <a:ext uri="{9D8B030D-6E8A-4147-A177-3AD203B41FA5}">
                      <a16:colId xmlns:a16="http://schemas.microsoft.com/office/drawing/2014/main" xmlns="" val="549726400"/>
                    </a:ext>
                  </a:extLst>
                </a:gridCol>
                <a:gridCol w="4395521">
                  <a:extLst>
                    <a:ext uri="{9D8B030D-6E8A-4147-A177-3AD203B41FA5}">
                      <a16:colId xmlns:a16="http://schemas.microsoft.com/office/drawing/2014/main" xmlns="" val="3328594216"/>
                    </a:ext>
                  </a:extLst>
                </a:gridCol>
                <a:gridCol w="2401093">
                  <a:extLst>
                    <a:ext uri="{9D8B030D-6E8A-4147-A177-3AD203B41FA5}">
                      <a16:colId xmlns:a16="http://schemas.microsoft.com/office/drawing/2014/main" xmlns="" val="2920949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</a:t>
                      </a:r>
                      <a:r>
                        <a:rPr lang="en-US" dirty="0" smtClean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131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for Electronic Lock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908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for revision of  Vault Strong Room doors Part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24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for Residential safe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for  revision of IS 17566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 for Review of MED 10 Standards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 for Review of MED 23 Standards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65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501" y="451228"/>
            <a:ext cx="9603275" cy="104923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committees being handled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706438" y="1594139"/>
          <a:ext cx="103632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53"/>
                <a:gridCol w="2524991"/>
                <a:gridCol w="69340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Number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Title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10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Wire Ropes And Wire Products Sectional Committee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23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Domestic and commercial gas burning appliances (pressure type) Sectional Committee 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24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Security Equipment Sectional Committee 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332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Security equipment for financial institutions and commercial organizations</a:t>
                      </a:r>
                      <a:endParaRPr lang="en-US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675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81190-4344-9A83-B756-473D945B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Iso/IEC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82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committee ISO/TC 332 </a:t>
            </a:r>
            <a:r>
              <a:rPr lang="en-US" dirty="0" smtClean="0"/>
              <a:t>– “Security </a:t>
            </a:r>
            <a:r>
              <a:rPr lang="en-US" dirty="0"/>
              <a:t>equipment for financial institutions and commercial </a:t>
            </a:r>
            <a:r>
              <a:rPr lang="en-US" dirty="0" smtClean="0"/>
              <a:t>organizations” </a:t>
            </a:r>
            <a:r>
              <a:rPr lang="en-US" dirty="0"/>
              <a:t>was formed in the year 2020.</a:t>
            </a:r>
          </a:p>
          <a:p>
            <a:pPr algn="just"/>
            <a:r>
              <a:rPr lang="en-US" dirty="0"/>
              <a:t>There are a total of 15 Participating members</a:t>
            </a:r>
          </a:p>
          <a:p>
            <a:pPr algn="just"/>
            <a:r>
              <a:rPr lang="en-US" dirty="0" smtClean="0"/>
              <a:t>There </a:t>
            </a:r>
            <a:r>
              <a:rPr lang="en-US" dirty="0"/>
              <a:t>are a total of 12 Observing members</a:t>
            </a:r>
          </a:p>
          <a:p>
            <a:pPr algn="just"/>
            <a:r>
              <a:rPr lang="en-US" dirty="0" smtClean="0"/>
              <a:t>SBP of the committee </a:t>
            </a:r>
            <a:r>
              <a:rPr lang="en-US" dirty="0"/>
              <a:t>was finally approved and published on 16 November 2023.  </a:t>
            </a:r>
            <a:endParaRPr lang="en-US" dirty="0" smtClean="0"/>
          </a:p>
          <a:p>
            <a:pPr algn="just"/>
            <a:r>
              <a:rPr lang="en-US" dirty="0" smtClean="0"/>
              <a:t>Next plenary meeting has been scheduled on 22 November 2024. Two NWIPs have been decided to be proposed from India on:</a:t>
            </a:r>
          </a:p>
          <a:p>
            <a:pPr marL="0" indent="0" algn="just">
              <a:buNone/>
            </a:pPr>
            <a:r>
              <a:rPr lang="en-US" dirty="0" smtClean="0"/>
              <a:t>1) Burglary </a:t>
            </a:r>
            <a:r>
              <a:rPr lang="en-US" dirty="0"/>
              <a:t>Resistance Safe</a:t>
            </a:r>
          </a:p>
          <a:p>
            <a:pPr marL="0" indent="0" algn="just">
              <a:buNone/>
            </a:pPr>
            <a:r>
              <a:rPr lang="en-US" dirty="0" smtClean="0"/>
              <a:t>2) Safe </a:t>
            </a:r>
            <a:r>
              <a:rPr lang="en-US" dirty="0"/>
              <a:t>Deposit Locker Cabinet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9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81190-4344-9A83-B756-473D945B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Iso/IEC Projects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7AABFA1-CBFA-83C9-C91B-56FA55D8F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485537"/>
              </p:ext>
            </p:extLst>
          </p:nvPr>
        </p:nvGraphicFramePr>
        <p:xfrm>
          <a:off x="1450975" y="2016125"/>
          <a:ext cx="840382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325">
                  <a:extLst>
                    <a:ext uri="{9D8B030D-6E8A-4147-A177-3AD203B41FA5}">
                      <a16:colId xmlns:a16="http://schemas.microsoft.com/office/drawing/2014/main" xmlns="" val="1458758245"/>
                    </a:ext>
                  </a:extLst>
                </a:gridCol>
                <a:gridCol w="1451767">
                  <a:extLst>
                    <a:ext uri="{9D8B030D-6E8A-4147-A177-3AD203B41FA5}">
                      <a16:colId xmlns:a16="http://schemas.microsoft.com/office/drawing/2014/main" xmlns="" val="832971292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xmlns="" val="2055531321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xmlns="" val="1790507850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xmlns="" val="2414252706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xmlns="" val="2311178656"/>
                    </a:ext>
                  </a:extLst>
                </a:gridCol>
                <a:gridCol w="1200546">
                  <a:extLst>
                    <a:ext uri="{9D8B030D-6E8A-4147-A177-3AD203B41FA5}">
                      <a16:colId xmlns:a16="http://schemas.microsoft.com/office/drawing/2014/main" xmlns="" val="2509195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ISO 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</a:t>
                      </a:r>
                      <a:r>
                        <a:rPr lang="en-US" dirty="0"/>
                        <a:t>Mirror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Projects Identified in H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Projects Identified in M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Projects Identified in L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Whether Experts Designated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789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ISO/TC</a:t>
                      </a:r>
                      <a:r>
                        <a:rPr lang="en-US" baseline="0" dirty="0" smtClean="0"/>
                        <a:t> 105 (O-Membership)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802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ISO/TC 291 </a:t>
                      </a:r>
                      <a:r>
                        <a:rPr lang="en-US" baseline="0" dirty="0" smtClean="0"/>
                        <a:t>(O-Membership)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829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ISO/TC 332</a:t>
                      </a:r>
                    </a:p>
                    <a:p>
                      <a:r>
                        <a:rPr lang="en-US" dirty="0" smtClean="0"/>
                        <a:t>(Secretariat)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221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728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Experts Designated for Subjects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B0D6F8-3B28-A735-6415-C93EE0ADA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Shri </a:t>
            </a:r>
            <a:r>
              <a:rPr lang="en-US" dirty="0" err="1" smtClean="0"/>
              <a:t>Prashant</a:t>
            </a:r>
            <a:r>
              <a:rPr lang="en-US" dirty="0" smtClean="0"/>
              <a:t> C., Chairman of the committee, ISO/TC 332.</a:t>
            </a:r>
          </a:p>
          <a:p>
            <a:r>
              <a:rPr lang="en-US" dirty="0" smtClean="0"/>
              <a:t>Shri </a:t>
            </a:r>
            <a:r>
              <a:rPr lang="en-US" dirty="0" err="1" smtClean="0"/>
              <a:t>Devidas</a:t>
            </a:r>
            <a:r>
              <a:rPr lang="en-US" dirty="0" smtClean="0"/>
              <a:t> </a:t>
            </a:r>
            <a:r>
              <a:rPr lang="en-US" dirty="0" err="1" smtClean="0"/>
              <a:t>Thorat</a:t>
            </a:r>
            <a:r>
              <a:rPr lang="en-US" dirty="0" smtClean="0"/>
              <a:t>, M/s Godrej and Boyce Pvt. Ltd. </a:t>
            </a:r>
          </a:p>
          <a:p>
            <a:r>
              <a:rPr lang="en-US" dirty="0" smtClean="0"/>
              <a:t>Shri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 err="1" smtClean="0"/>
              <a:t>Ramavat</a:t>
            </a:r>
            <a:r>
              <a:rPr lang="en-US" dirty="0" smtClean="0"/>
              <a:t>, </a:t>
            </a:r>
            <a:r>
              <a:rPr lang="en-US" dirty="0"/>
              <a:t>M/s Godrej and Boyce Pvt. Ltd. </a:t>
            </a:r>
          </a:p>
          <a:p>
            <a:r>
              <a:rPr lang="en-US" dirty="0" smtClean="0"/>
              <a:t>Shri A G </a:t>
            </a:r>
            <a:r>
              <a:rPr lang="en-US" dirty="0" err="1" smtClean="0"/>
              <a:t>Naravane</a:t>
            </a:r>
            <a:r>
              <a:rPr lang="en-US" dirty="0" smtClean="0"/>
              <a:t>, In personal capacity</a:t>
            </a:r>
          </a:p>
          <a:p>
            <a:r>
              <a:rPr lang="en-US" dirty="0" smtClean="0"/>
              <a:t>Shri Ajay Kumar </a:t>
            </a:r>
            <a:r>
              <a:rPr lang="en-US" dirty="0" err="1" smtClean="0"/>
              <a:t>Jadhav</a:t>
            </a:r>
            <a:r>
              <a:rPr lang="en-US" dirty="0" smtClean="0"/>
              <a:t>, M/s </a:t>
            </a:r>
            <a:r>
              <a:rPr lang="en-US" dirty="0" err="1" smtClean="0"/>
              <a:t>Gunnebo</a:t>
            </a:r>
            <a:r>
              <a:rPr lang="en-US" dirty="0" smtClean="0"/>
              <a:t> India Pvt. Ltd.</a:t>
            </a:r>
          </a:p>
          <a:p>
            <a:r>
              <a:rPr lang="en-US" dirty="0" smtClean="0"/>
              <a:t>Shri </a:t>
            </a:r>
            <a:r>
              <a:rPr lang="en-US" dirty="0" err="1" smtClean="0"/>
              <a:t>Ashutosh</a:t>
            </a:r>
            <a:r>
              <a:rPr lang="en-US" dirty="0" smtClean="0"/>
              <a:t> </a:t>
            </a:r>
            <a:r>
              <a:rPr lang="en-US" dirty="0" err="1" smtClean="0"/>
              <a:t>Satpute</a:t>
            </a:r>
            <a:r>
              <a:rPr lang="en-US" dirty="0" smtClean="0"/>
              <a:t>,</a:t>
            </a:r>
            <a:r>
              <a:rPr lang="en-US" dirty="0"/>
              <a:t> M/s </a:t>
            </a:r>
            <a:r>
              <a:rPr lang="en-US" dirty="0" err="1"/>
              <a:t>Gunnebo</a:t>
            </a:r>
            <a:r>
              <a:rPr lang="en-US" dirty="0"/>
              <a:t> India Pvt. Ltd.</a:t>
            </a:r>
          </a:p>
          <a:p>
            <a:r>
              <a:rPr lang="en-US" dirty="0" smtClean="0"/>
              <a:t>Ms. </a:t>
            </a:r>
            <a:r>
              <a:rPr lang="en-US" dirty="0" err="1" smtClean="0"/>
              <a:t>Arti</a:t>
            </a:r>
            <a:r>
              <a:rPr lang="en-US" dirty="0" smtClean="0"/>
              <a:t> Gupta, M/s </a:t>
            </a:r>
            <a:r>
              <a:rPr lang="en-US" dirty="0" err="1" smtClean="0"/>
              <a:t>Sherni</a:t>
            </a:r>
            <a:r>
              <a:rPr lang="en-US" dirty="0" smtClean="0"/>
              <a:t> Locks Pvt. Ltd.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64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9DBC3D-94AC-5B79-212E-97AC2751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adopted to identify experts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79373C-9128-FCF0-06EF-AD802B1F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Discussions about the experts in the committee meetings </a:t>
            </a:r>
          </a:p>
          <a:p>
            <a:r>
              <a:rPr lang="en-US" dirty="0" smtClean="0"/>
              <a:t>Contacting the relevant industry experts who are not a committee member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03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3CEA74-EF8F-BD0D-F1C7-9C6F068FF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Published/ Under publication/ under development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7089CB6-BD87-A69A-C9BD-6F0052416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874682"/>
              </p:ext>
            </p:extLst>
          </p:nvPr>
        </p:nvGraphicFramePr>
        <p:xfrm>
          <a:off x="1450975" y="2016125"/>
          <a:ext cx="9604375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863">
                  <a:extLst>
                    <a:ext uri="{9D8B030D-6E8A-4147-A177-3AD203B41FA5}">
                      <a16:colId xmlns:a16="http://schemas.microsoft.com/office/drawing/2014/main" xmlns="" val="1329419392"/>
                    </a:ext>
                  </a:extLst>
                </a:gridCol>
                <a:gridCol w="1648217">
                  <a:extLst>
                    <a:ext uri="{9D8B030D-6E8A-4147-A177-3AD203B41FA5}">
                      <a16:colId xmlns:a16="http://schemas.microsoft.com/office/drawing/2014/main" xmlns="" val="948775020"/>
                    </a:ext>
                  </a:extLst>
                </a:gridCol>
                <a:gridCol w="1648217">
                  <a:extLst>
                    <a:ext uri="{9D8B030D-6E8A-4147-A177-3AD203B41FA5}">
                      <a16:colId xmlns:a16="http://schemas.microsoft.com/office/drawing/2014/main" xmlns="" val="233959968"/>
                    </a:ext>
                  </a:extLst>
                </a:gridCol>
                <a:gridCol w="1280995">
                  <a:extLst>
                    <a:ext uri="{9D8B030D-6E8A-4147-A177-3AD203B41FA5}">
                      <a16:colId xmlns:a16="http://schemas.microsoft.com/office/drawing/2014/main" xmlns="" val="2256929149"/>
                    </a:ext>
                  </a:extLst>
                </a:gridCol>
                <a:gridCol w="1671770">
                  <a:extLst>
                    <a:ext uri="{9D8B030D-6E8A-4147-A177-3AD203B41FA5}">
                      <a16:colId xmlns:a16="http://schemas.microsoft.com/office/drawing/2014/main" xmlns="" val="95578297"/>
                    </a:ext>
                  </a:extLst>
                </a:gridCol>
                <a:gridCol w="2593313">
                  <a:extLst>
                    <a:ext uri="{9D8B030D-6E8A-4147-A177-3AD203B41FA5}">
                      <a16:colId xmlns:a16="http://schemas.microsoft.com/office/drawing/2014/main" xmlns="" val="1218514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New/Revision/Amendment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910659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72485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009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053807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60375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21680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86551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7726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54817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936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907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29B69-8BD9-30F7-2C58-EC527A0D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Inactive members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4F9570B-0C9A-3B0B-6C7C-B29C10922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538841"/>
              </p:ext>
            </p:extLst>
          </p:nvPr>
        </p:nvGraphicFramePr>
        <p:xfrm>
          <a:off x="1450975" y="2016125"/>
          <a:ext cx="960437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58">
                  <a:extLst>
                    <a:ext uri="{9D8B030D-6E8A-4147-A177-3AD203B41FA5}">
                      <a16:colId xmlns:a16="http://schemas.microsoft.com/office/drawing/2014/main" xmlns="" val="3381507411"/>
                    </a:ext>
                  </a:extLst>
                </a:gridCol>
                <a:gridCol w="2065867">
                  <a:extLst>
                    <a:ext uri="{9D8B030D-6E8A-4147-A177-3AD203B41FA5}">
                      <a16:colId xmlns:a16="http://schemas.microsoft.com/office/drawing/2014/main" xmlns="" val="2096806235"/>
                    </a:ext>
                  </a:extLst>
                </a:gridCol>
                <a:gridCol w="6584949">
                  <a:extLst>
                    <a:ext uri="{9D8B030D-6E8A-4147-A177-3AD203B41FA5}">
                      <a16:colId xmlns:a16="http://schemas.microsoft.com/office/drawing/2014/main" xmlns="" val="3854986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No. of Inactive Members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4124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6800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333179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Both the members have been removed from the committee member</a:t>
                      </a:r>
                      <a:r>
                        <a:rPr lang="en-US" baseline="0" dirty="0" smtClean="0"/>
                        <a:t>ship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0497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56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4DD137-01F8-76D9-7ED8-8FB3D9C4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570" y="260946"/>
            <a:ext cx="9502589" cy="71055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meetings of the committees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095ADD-09D0-4E36-E6A6-E9B27FE0A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34229"/>
              </p:ext>
            </p:extLst>
          </p:nvPr>
        </p:nvGraphicFramePr>
        <p:xfrm>
          <a:off x="2354119" y="971498"/>
          <a:ext cx="8128000" cy="4376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 smtClean="0">
                          <a:effectLst/>
                        </a:rPr>
                        <a:t>Committee </a:t>
                      </a: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Meeting Conducted</a:t>
                      </a:r>
                    </a:p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(Yes/No)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Date of Meeting </a:t>
                      </a:r>
                    </a:p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in 1</a:t>
                      </a:r>
                      <a:r>
                        <a:rPr lang="en-US" sz="1600" cap="none" baseline="30000" dirty="0">
                          <a:effectLst/>
                        </a:rPr>
                        <a:t>st</a:t>
                      </a:r>
                      <a:r>
                        <a:rPr lang="en-US" sz="1600" dirty="0">
                          <a:effectLst/>
                        </a:rPr>
                        <a:t> Quarter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 Attendance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MED 10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dirty="0">
                          <a:effectLst/>
                        </a:rPr>
                        <a:t>14 May 2024</a:t>
                      </a:r>
                      <a:endParaRPr lang="en-IN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93.75%</a:t>
                      </a:r>
                      <a:endParaRPr lang="en-IN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June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83.33%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May 2024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94.74%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ISO/TC 332 (CAG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April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Quarter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MED 10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80" marR="9380" marT="6253" marB="6253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 Sep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87.5 %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Aug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78.95%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 Sep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78.95%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ISO/TC 332 (CAG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Yes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09 Aug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4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C5F47-EEB1-FC38-554F-4AAB00EF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CEDC050-C28C-0A48-A3D1-3FDE3E0291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471186"/>
              </p:ext>
            </p:extLst>
          </p:nvPr>
        </p:nvGraphicFramePr>
        <p:xfrm>
          <a:off x="1450975" y="2016125"/>
          <a:ext cx="9919758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952">
                  <a:extLst>
                    <a:ext uri="{9D8B030D-6E8A-4147-A177-3AD203B41FA5}">
                      <a16:colId xmlns:a16="http://schemas.microsoft.com/office/drawing/2014/main" xmlns="" val="4105804784"/>
                    </a:ext>
                  </a:extLst>
                </a:gridCol>
                <a:gridCol w="1286998">
                  <a:extLst>
                    <a:ext uri="{9D8B030D-6E8A-4147-A177-3AD203B41FA5}">
                      <a16:colId xmlns:a16="http://schemas.microsoft.com/office/drawing/2014/main" xmlns="" val="26632967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175357492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196932107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705016311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3218517506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640254834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2472700709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683640200"/>
                    </a:ext>
                  </a:extLst>
                </a:gridCol>
                <a:gridCol w="991976">
                  <a:extLst>
                    <a:ext uri="{9D8B030D-6E8A-4147-A177-3AD203B41FA5}">
                      <a16:colId xmlns:a16="http://schemas.microsoft.com/office/drawing/2014/main" xmlns="" val="25978631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Consideration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Working 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Under Publication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622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799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66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5444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0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35267D-E90E-47B6-E58D-1631C716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47319"/>
            <a:ext cx="9603275" cy="1049235"/>
          </a:xfrm>
        </p:spPr>
        <p:txBody>
          <a:bodyPr/>
          <a:lstStyle/>
          <a:p>
            <a:r>
              <a:rPr lang="en-US" dirty="0"/>
              <a:t>New Work item projects (NWIPs)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B1A5F2D-8598-BCDF-9C03-8A6FE7940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830016"/>
              </p:ext>
            </p:extLst>
          </p:nvPr>
        </p:nvGraphicFramePr>
        <p:xfrm>
          <a:off x="1450480" y="1257589"/>
          <a:ext cx="9604374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xmlns="" val="830954057"/>
                    </a:ext>
                  </a:extLst>
                </a:gridCol>
                <a:gridCol w="2442633">
                  <a:extLst>
                    <a:ext uri="{9D8B030D-6E8A-4147-A177-3AD203B41FA5}">
                      <a16:colId xmlns:a16="http://schemas.microsoft.com/office/drawing/2014/main" xmlns="" val="32574491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286360868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1448305462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3514808241"/>
                    </a:ext>
                  </a:extLst>
                </a:gridCol>
                <a:gridCol w="1600729">
                  <a:extLst>
                    <a:ext uri="{9D8B030D-6E8A-4147-A177-3AD203B41FA5}">
                      <a16:colId xmlns:a16="http://schemas.microsoft.com/office/drawing/2014/main" xmlns="" val="333671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Mode of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Priority Grading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0344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Safes for residential and commercial use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Online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Grade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 Working draft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000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Metallic or polymer coated - welded wire mesh fencing-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online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Grade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Under Working draft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434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Round Steel Wire Rope used as Balance Ropes in Mines Specification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online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Grade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Published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442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Specification for portable gas appliances - General specifications and test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/>
                        <a:t>online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Grade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Under Working draft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6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 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Built-in-hobs for use with LPG - specification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online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Grade 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</a:t>
                      </a:r>
                      <a:r>
                        <a:rPr lang="en-US" sz="1200" baseline="0" dirty="0" smtClean="0"/>
                        <a:t> Wide Circulation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774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7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05277"/>
              </p:ext>
            </p:extLst>
          </p:nvPr>
        </p:nvGraphicFramePr>
        <p:xfrm>
          <a:off x="1451579" y="1976965"/>
          <a:ext cx="9697863" cy="3841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09"/>
                <a:gridCol w="1385409"/>
                <a:gridCol w="1385409"/>
                <a:gridCol w="1385409"/>
                <a:gridCol w="1385409"/>
                <a:gridCol w="1385409"/>
                <a:gridCol w="1385409"/>
              </a:tblGrid>
              <a:tr h="994615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</a:tr>
              <a:tr h="7118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 </a:t>
                      </a:r>
                      <a:endParaRPr lang="en-US" dirty="0"/>
                    </a:p>
                  </a:txBody>
                  <a:tcPr/>
                </a:tc>
              </a:tr>
              <a:tr h="71183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</a:t>
                      </a:r>
                      <a:r>
                        <a:rPr lang="en-US" baseline="0" dirty="0" smtClean="0"/>
                        <a:t>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711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118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11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(Pre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691528"/>
              </p:ext>
            </p:extLst>
          </p:nvPr>
        </p:nvGraphicFramePr>
        <p:xfrm>
          <a:off x="1451579" y="2016125"/>
          <a:ext cx="9602670" cy="4255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181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473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501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735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78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597531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42764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IS 3623 : 1978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dirty="0" smtClean="0"/>
                        <a:t>Specification for guide and rubbing ropes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427645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11241:1985</a:t>
                      </a:r>
                      <a:r>
                        <a:rPr lang="en-US" baseline="0" dirty="0" smtClean="0"/>
                        <a:t> -</a:t>
                      </a:r>
                      <a:r>
                        <a:rPr lang="en-US" dirty="0" smtClean="0"/>
                        <a:t>Specification for portable liquefied petroleum gas appliances operating at </a:t>
                      </a:r>
                      <a:r>
                        <a:rPr lang="en-US" dirty="0" err="1" smtClean="0"/>
                        <a:t>vapour</a:t>
                      </a:r>
                      <a:r>
                        <a:rPr lang="en-US" dirty="0" smtClean="0"/>
                        <a:t> 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427645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14612:1999 - Commercial burners using LPG at inlet pressure up to 147.1 k - N/m2 (1500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gf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/cm2)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  <a:tr h="42764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8251:1976 - Specification for commercial cooking ranges including grillers for use with liquefied petroleum gases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</a:t>
                      </a:r>
                      <a:r>
                        <a:rPr lang="en-US" baseline="0" dirty="0" smtClean="0"/>
                        <a:t> Publication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00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51253"/>
              </p:ext>
            </p:extLst>
          </p:nvPr>
        </p:nvGraphicFramePr>
        <p:xfrm>
          <a:off x="1450975" y="2016125"/>
          <a:ext cx="96043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399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2026708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768282680"/>
                    </a:ext>
                  </a:extLst>
                </a:gridCol>
                <a:gridCol w="1372053">
                  <a:extLst>
                    <a:ext uri="{9D8B030D-6E8A-4147-A177-3AD203B41FA5}">
                      <a16:colId xmlns:a16="http://schemas.microsoft.com/office/drawing/2014/main" xmlns="" val="306935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Taken up for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WC-Draft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F-Draft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 Publication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737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71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E1083-EBAC-DA37-2E82-73CE41C8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969" y="222628"/>
            <a:ext cx="9603275" cy="1049235"/>
          </a:xfrm>
        </p:spPr>
        <p:txBody>
          <a:bodyPr/>
          <a:lstStyle/>
          <a:p>
            <a:r>
              <a:rPr lang="en-US" dirty="0"/>
              <a:t>Standard under review - carried over (Post 2000)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08BAAB0-ADA8-F819-1009-B8D21E054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608754"/>
              </p:ext>
            </p:extLst>
          </p:nvPr>
        </p:nvGraphicFramePr>
        <p:xfrm>
          <a:off x="1461969" y="1382280"/>
          <a:ext cx="960327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244">
                  <a:extLst>
                    <a:ext uri="{9D8B030D-6E8A-4147-A177-3AD203B41FA5}">
                      <a16:colId xmlns:a16="http://schemas.microsoft.com/office/drawing/2014/main" xmlns="" val="1968874291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xmlns="" val="1084011988"/>
                    </a:ext>
                  </a:extLst>
                </a:gridCol>
                <a:gridCol w="4036755">
                  <a:extLst>
                    <a:ext uri="{9D8B030D-6E8A-4147-A177-3AD203B41FA5}">
                      <a16:colId xmlns:a16="http://schemas.microsoft.com/office/drawing/2014/main" xmlns="" val="1699169294"/>
                    </a:ext>
                  </a:extLst>
                </a:gridCol>
                <a:gridCol w="2078866">
                  <a:extLst>
                    <a:ext uri="{9D8B030D-6E8A-4147-A177-3AD203B41FA5}">
                      <a16:colId xmlns:a16="http://schemas.microsoft.com/office/drawing/2014/main" xmlns="" val="3224987788"/>
                    </a:ext>
                  </a:extLst>
                </a:gridCol>
                <a:gridCol w="1109850">
                  <a:extLst>
                    <a:ext uri="{9D8B030D-6E8A-4147-A177-3AD203B41FA5}">
                      <a16:colId xmlns:a16="http://schemas.microsoft.com/office/drawing/2014/main" xmlns="" val="2277112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Committee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 of Execution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Status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971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2365:2018 -</a:t>
                      </a:r>
                      <a:r>
                        <a:rPr lang="en-US" dirty="0" smtClean="0"/>
                        <a:t>Steel wire suspension ropes for lifts, elevators and hoists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8307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16014:2018 - Mechanically woven, double - Twisted, hexagonal wire mesh gabions, </a:t>
                      </a:r>
                      <a:r>
                        <a:rPr lang="en-US" dirty="0" err="1" smtClean="0"/>
                        <a:t>revet</a:t>
                      </a:r>
                      <a:r>
                        <a:rPr lang="en-US" dirty="0" smtClean="0"/>
                        <a:t> mattresses, rock fall netting and other products for civil engineering purposes (Galvanized Steel Wire Or Galvanized Steel Wire With Polymer Coating)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66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3626:2001 - Locked coil winding ropes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9282:2021 - Wire Ropes and Strands for Suspension Bridges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print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2476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{EB373636-21CF-6F4D-A1EC-35C0B89C8DAE}tf10001119</Template>
  <TotalTime>4481</TotalTime>
  <Words>1734</Words>
  <Application>Microsoft Office PowerPoint</Application>
  <PresentationFormat>Widescreen</PresentationFormat>
  <Paragraphs>543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Gill Sans MT</vt:lpstr>
      <vt:lpstr>Times New Roman</vt:lpstr>
      <vt:lpstr>Gallery</vt:lpstr>
      <vt:lpstr> REVIEW of meD 10, MED 23, MED 24</vt:lpstr>
      <vt:lpstr>Technical committees being handled</vt:lpstr>
      <vt:lpstr>Quarterly meetings of the committees</vt:lpstr>
      <vt:lpstr>New Work item projects (NWIPs)</vt:lpstr>
      <vt:lpstr>New Work item projects (NWIPs)</vt:lpstr>
      <vt:lpstr>Standard under review - carried over (Pre 2000)</vt:lpstr>
      <vt:lpstr>Standard under review - carried over (Pre 2000)</vt:lpstr>
      <vt:lpstr>Standard under review - carried over (Post 2000)</vt:lpstr>
      <vt:lpstr>Standard under review - carried over (Post 2000)</vt:lpstr>
      <vt:lpstr>Standard under review - carried over (Post 2000)</vt:lpstr>
      <vt:lpstr>Standard under review - current</vt:lpstr>
      <vt:lpstr>Standard under review - current(Post 2000)</vt:lpstr>
      <vt:lpstr>Standards amended</vt:lpstr>
      <vt:lpstr>Standards revised</vt:lpstr>
      <vt:lpstr>Standards revised</vt:lpstr>
      <vt:lpstr>Standards revised</vt:lpstr>
      <vt:lpstr>Working Panels &amp; Working Groups</vt:lpstr>
      <vt:lpstr>Working Panels</vt:lpstr>
      <vt:lpstr>Working groups</vt:lpstr>
      <vt:lpstr>Iso/IEC Projects</vt:lpstr>
      <vt:lpstr>Iso/IEC Projects</vt:lpstr>
      <vt:lpstr>Experts Designated for Subjects </vt:lpstr>
      <vt:lpstr>Strategies adopted to identify experts</vt:lpstr>
      <vt:lpstr>Standards Published/ Under publication/ under development</vt:lpstr>
      <vt:lpstr>Inactive members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Mechanical</cp:lastModifiedBy>
  <cp:revision>324</cp:revision>
  <cp:lastPrinted>2021-01-05T05:34:33Z</cp:lastPrinted>
  <dcterms:created xsi:type="dcterms:W3CDTF">2019-02-04T06:04:58Z</dcterms:created>
  <dcterms:modified xsi:type="dcterms:W3CDTF">2024-10-24T06:57:24Z</dcterms:modified>
</cp:coreProperties>
</file>