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1" r:id="rId1"/>
  </p:sldMasterIdLst>
  <p:notesMasterIdLst>
    <p:notesMasterId r:id="rId32"/>
  </p:notesMasterIdLst>
  <p:sldIdLst>
    <p:sldId id="256" r:id="rId2"/>
    <p:sldId id="443" r:id="rId3"/>
    <p:sldId id="418" r:id="rId4"/>
    <p:sldId id="462" r:id="rId5"/>
    <p:sldId id="444" r:id="rId6"/>
    <p:sldId id="419" r:id="rId7"/>
    <p:sldId id="423" r:id="rId8"/>
    <p:sldId id="445" r:id="rId9"/>
    <p:sldId id="453" r:id="rId10"/>
    <p:sldId id="446" r:id="rId11"/>
    <p:sldId id="448" r:id="rId12"/>
    <p:sldId id="449" r:id="rId13"/>
    <p:sldId id="450" r:id="rId14"/>
    <p:sldId id="427" r:id="rId15"/>
    <p:sldId id="454" r:id="rId16"/>
    <p:sldId id="455" r:id="rId17"/>
    <p:sldId id="456" r:id="rId18"/>
    <p:sldId id="436" r:id="rId19"/>
    <p:sldId id="457" r:id="rId20"/>
    <p:sldId id="452" r:id="rId21"/>
    <p:sldId id="458" r:id="rId22"/>
    <p:sldId id="451" r:id="rId23"/>
    <p:sldId id="437" r:id="rId24"/>
    <p:sldId id="442" r:id="rId25"/>
    <p:sldId id="470" r:id="rId26"/>
    <p:sldId id="460" r:id="rId27"/>
    <p:sldId id="459" r:id="rId28"/>
    <p:sldId id="461" r:id="rId29"/>
    <p:sldId id="463" r:id="rId30"/>
    <p:sldId id="363" r:id="rId3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743"/>
    <a:srgbClr val="FFFF99"/>
    <a:srgbClr val="FF9966"/>
    <a:srgbClr val="FF9900"/>
    <a:srgbClr val="0000FF"/>
    <a:srgbClr val="00FFFF"/>
    <a:srgbClr val="FF66CC"/>
    <a:srgbClr val="FF33CC"/>
    <a:srgbClr val="C25B0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–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–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–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063" autoAdjust="0"/>
    <p:restoredTop sz="94364" autoAdjust="0"/>
  </p:normalViewPr>
  <p:slideViewPr>
    <p:cSldViewPr snapToGrid="0">
      <p:cViewPr varScale="1">
        <p:scale>
          <a:sx n="106" d="100"/>
          <a:sy n="106" d="100"/>
        </p:scale>
        <p:origin x="192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A38017-E851-7D40-A27E-19917E593F09}" type="doc">
      <dgm:prSet loTypeId="urn:microsoft.com/office/officeart/2005/8/layout/cycle4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364BEE1-EA1C-6841-B646-3CC1C02AA8B7}">
      <dgm:prSet phldrT="[Text]" custT="1"/>
      <dgm:spPr/>
      <dgm:t>
        <a:bodyPr/>
        <a:lstStyle/>
        <a:p>
          <a:r>
            <a:rPr lang="en-GB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Boilers and Pressures Vessels Sectional Committee, </a:t>
          </a:r>
        </a:p>
        <a:p>
          <a:r>
            <a:rPr lang="en-GB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MED 01</a:t>
          </a:r>
        </a:p>
      </dgm:t>
    </dgm:pt>
    <dgm:pt modelId="{6374F2E1-9167-D542-8BBC-7364A36697D8}" type="parTrans" cxnId="{39FB8CD5-A064-9D40-8364-782F701D1F97}">
      <dgm:prSet/>
      <dgm:spPr/>
      <dgm:t>
        <a:bodyPr/>
        <a:lstStyle/>
        <a:p>
          <a:endParaRPr lang="en-GB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1E7C4B-41B9-1140-BAEA-CBA604FED38D}" type="sibTrans" cxnId="{39FB8CD5-A064-9D40-8364-782F701D1F97}">
      <dgm:prSet/>
      <dgm:spPr/>
      <dgm:t>
        <a:bodyPr/>
        <a:lstStyle/>
        <a:p>
          <a:endParaRPr lang="en-GB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E23048-07CE-6A4A-B4F0-D2BB36005202}">
      <dgm:prSet phldrT="[Text]" custT="1"/>
      <dgm:spPr/>
      <dgm:t>
        <a:bodyPr/>
        <a:lstStyle/>
        <a:p>
          <a:r>
            <a:rPr lang="en-GB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Standards = 28</a:t>
          </a:r>
        </a:p>
      </dgm:t>
    </dgm:pt>
    <dgm:pt modelId="{22D5B58A-2630-E247-AE73-1A1974F95D20}" type="parTrans" cxnId="{EEAE3E71-D495-B440-91E7-80FE43435C82}">
      <dgm:prSet/>
      <dgm:spPr/>
      <dgm:t>
        <a:bodyPr/>
        <a:lstStyle/>
        <a:p>
          <a:endParaRPr lang="en-GB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279754-5E10-214A-88AB-78477F9A1240}" type="sibTrans" cxnId="{EEAE3E71-D495-B440-91E7-80FE43435C82}">
      <dgm:prSet/>
      <dgm:spPr/>
      <dgm:t>
        <a:bodyPr/>
        <a:lstStyle/>
        <a:p>
          <a:endParaRPr lang="en-GB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236A4D-22B9-934B-BAFD-586BF041B103}">
      <dgm:prSet phldrT="[Text]" custT="1"/>
      <dgm:spPr/>
      <dgm:t>
        <a:bodyPr/>
        <a:lstStyle/>
        <a:p>
          <a:r>
            <a:rPr lang="en-GB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Turbo Machinery Sectional Committee, MED 22</a:t>
          </a:r>
        </a:p>
      </dgm:t>
    </dgm:pt>
    <dgm:pt modelId="{9F88691F-92BB-0641-962D-BA76FE541864}" type="parTrans" cxnId="{FC9F06CA-80FC-394F-9769-160D255254B5}">
      <dgm:prSet/>
      <dgm:spPr/>
      <dgm:t>
        <a:bodyPr/>
        <a:lstStyle/>
        <a:p>
          <a:endParaRPr lang="en-GB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FF396B-1957-8D47-933A-7ADE08BB7705}" type="sibTrans" cxnId="{FC9F06CA-80FC-394F-9769-160D255254B5}">
      <dgm:prSet/>
      <dgm:spPr/>
      <dgm:t>
        <a:bodyPr/>
        <a:lstStyle/>
        <a:p>
          <a:endParaRPr lang="en-GB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CF27BA-46FE-EB46-AFA0-06CCECAB46C1}">
      <dgm:prSet phldrT="[Text]" custT="1"/>
      <dgm:spPr/>
      <dgm:t>
        <a:bodyPr/>
        <a:lstStyle/>
        <a:p>
          <a:r>
            <a:rPr lang="en-GB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Standards = 41 </a:t>
          </a:r>
        </a:p>
      </dgm:t>
    </dgm:pt>
    <dgm:pt modelId="{D97E99F2-347E-BB42-8BB9-F4305E4A1DCE}" type="parTrans" cxnId="{CEFFCFB7-9211-6541-8B70-2452E9B3BA64}">
      <dgm:prSet/>
      <dgm:spPr/>
      <dgm:t>
        <a:bodyPr/>
        <a:lstStyle/>
        <a:p>
          <a:endParaRPr lang="en-GB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9654BD-FEF9-4E48-A7B9-16D9BE1912AE}" type="sibTrans" cxnId="{CEFFCFB7-9211-6541-8B70-2452E9B3BA64}">
      <dgm:prSet/>
      <dgm:spPr/>
      <dgm:t>
        <a:bodyPr/>
        <a:lstStyle/>
        <a:p>
          <a:endParaRPr lang="en-GB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534FEF-292C-C140-8ACF-7AA035FDF0FB}">
      <dgm:prSet phldrT="[Text]" custT="1"/>
      <dgm:spPr/>
      <dgm:t>
        <a:bodyPr/>
        <a:lstStyle/>
        <a:p>
          <a:r>
            <a:rPr lang="en-GB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 Utensils, Cutlery and Domestic Hardware Sectional Committee, MED 33 </a:t>
          </a:r>
        </a:p>
      </dgm:t>
    </dgm:pt>
    <dgm:pt modelId="{FBB03F3F-89F3-8B41-A599-B4F5AFC55C6C}" type="parTrans" cxnId="{3B3D68A8-BE8B-FE43-8C2F-03A7AA5966CD}">
      <dgm:prSet/>
      <dgm:spPr/>
      <dgm:t>
        <a:bodyPr/>
        <a:lstStyle/>
        <a:p>
          <a:endParaRPr lang="en-GB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F84CAC-F472-1944-BE7C-ECF41F461AA2}" type="sibTrans" cxnId="{3B3D68A8-BE8B-FE43-8C2F-03A7AA5966CD}">
      <dgm:prSet/>
      <dgm:spPr/>
      <dgm:t>
        <a:bodyPr/>
        <a:lstStyle/>
        <a:p>
          <a:endParaRPr lang="en-GB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594F57-274E-404E-989E-C64E1C4FD1BB}">
      <dgm:prSet phldrT="[Text]" custT="1"/>
      <dgm:spPr/>
      <dgm:t>
        <a:bodyPr/>
        <a:lstStyle/>
        <a:p>
          <a:r>
            <a:rPr lang="en-GB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Standards = 53 </a:t>
          </a:r>
        </a:p>
      </dgm:t>
    </dgm:pt>
    <dgm:pt modelId="{9952C001-6641-8147-B66F-C8DA41591FE5}" type="parTrans" cxnId="{31D305BC-E044-F545-BDC5-A63DB8BA6706}">
      <dgm:prSet/>
      <dgm:spPr/>
      <dgm:t>
        <a:bodyPr/>
        <a:lstStyle/>
        <a:p>
          <a:endParaRPr lang="en-GB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837FCE-7148-6240-8EF8-5AD07A7B982F}" type="sibTrans" cxnId="{31D305BC-E044-F545-BDC5-A63DB8BA6706}">
      <dgm:prSet/>
      <dgm:spPr/>
      <dgm:t>
        <a:bodyPr/>
        <a:lstStyle/>
        <a:p>
          <a:endParaRPr lang="en-GB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A60E90-8951-2F4B-84DE-3F1F7DE735C4}">
      <dgm:prSet phldrT="[Text]" custT="1"/>
      <dgm:spPr/>
      <dgm:t>
        <a:bodyPr/>
        <a:lstStyle/>
        <a:p>
          <a:r>
            <a:rPr lang="en-GB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Printing Machinery Sectional Committee, MED 25</a:t>
          </a:r>
        </a:p>
      </dgm:t>
    </dgm:pt>
    <dgm:pt modelId="{28D58CB8-19C4-EC45-A93B-4CC8EAA14ED0}" type="parTrans" cxnId="{19F8766A-5F88-0E43-B88F-C7E9A4CD197E}">
      <dgm:prSet/>
      <dgm:spPr/>
      <dgm:t>
        <a:bodyPr/>
        <a:lstStyle/>
        <a:p>
          <a:endParaRPr lang="en-GB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7432AC-5673-BA41-A89D-F5360EBD7A09}" type="sibTrans" cxnId="{19F8766A-5F88-0E43-B88F-C7E9A4CD197E}">
      <dgm:prSet/>
      <dgm:spPr/>
      <dgm:t>
        <a:bodyPr/>
        <a:lstStyle/>
        <a:p>
          <a:endParaRPr lang="en-GB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489806-F83C-5C47-A63B-9F75B504FEAA}">
      <dgm:prSet phldrT="[Text]" custT="1"/>
      <dgm:spPr/>
      <dgm:t>
        <a:bodyPr/>
        <a:lstStyle/>
        <a:p>
          <a:r>
            <a:rPr lang="en-GB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Standards = 15</a:t>
          </a:r>
        </a:p>
      </dgm:t>
    </dgm:pt>
    <dgm:pt modelId="{5B9B1982-6DFF-E444-BA07-3D574C050902}" type="parTrans" cxnId="{53C3E02C-96DE-C949-A06C-DBEAB78194C0}">
      <dgm:prSet/>
      <dgm:spPr/>
      <dgm:t>
        <a:bodyPr/>
        <a:lstStyle/>
        <a:p>
          <a:endParaRPr lang="en-GB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7B3C74-9BD0-CA4D-8D9D-FEA911F1FEBD}" type="sibTrans" cxnId="{53C3E02C-96DE-C949-A06C-DBEAB78194C0}">
      <dgm:prSet/>
      <dgm:spPr/>
      <dgm:t>
        <a:bodyPr/>
        <a:lstStyle/>
        <a:p>
          <a:endParaRPr lang="en-GB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AA4C77-AE55-314C-A48E-2340D9D14519}">
      <dgm:prSet phldrT="[Text]" custT="1"/>
      <dgm:spPr/>
      <dgm:t>
        <a:bodyPr/>
        <a:lstStyle/>
        <a:p>
          <a:r>
            <a:rPr lang="en-GB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No of members = 33  </a:t>
          </a:r>
        </a:p>
      </dgm:t>
    </dgm:pt>
    <dgm:pt modelId="{57F97CF6-8110-1744-8394-215CBFF3B1B9}" type="parTrans" cxnId="{0772BE8E-9BE6-FC40-ADDF-860226D01BC4}">
      <dgm:prSet/>
      <dgm:spPr/>
      <dgm:t>
        <a:bodyPr/>
        <a:lstStyle/>
        <a:p>
          <a:endParaRPr lang="en-GB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69CFDD-BBDD-8848-ADB9-226C1E9B6DFF}" type="sibTrans" cxnId="{0772BE8E-9BE6-FC40-ADDF-860226D01BC4}">
      <dgm:prSet/>
      <dgm:spPr/>
      <dgm:t>
        <a:bodyPr/>
        <a:lstStyle/>
        <a:p>
          <a:endParaRPr lang="en-GB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401C62-3282-024A-BBA0-68217310E23C}">
      <dgm:prSet custT="1"/>
      <dgm:spPr/>
      <dgm:t>
        <a:bodyPr/>
        <a:lstStyle/>
        <a:p>
          <a:r>
            <a:rPr lang="en-GB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No of members = 30 </a:t>
          </a:r>
        </a:p>
      </dgm:t>
    </dgm:pt>
    <dgm:pt modelId="{4AA691B2-D719-BA48-81A2-0F2B3CE1A1AF}" type="parTrans" cxnId="{31B97933-19D3-2649-B954-8C2F266111F3}">
      <dgm:prSet/>
      <dgm:spPr/>
      <dgm:t>
        <a:bodyPr/>
        <a:lstStyle/>
        <a:p>
          <a:endParaRPr lang="en-GB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A9FE54-0728-D24B-96CC-A893FC6D3B4A}" type="sibTrans" cxnId="{31B97933-19D3-2649-B954-8C2F266111F3}">
      <dgm:prSet/>
      <dgm:spPr/>
      <dgm:t>
        <a:bodyPr/>
        <a:lstStyle/>
        <a:p>
          <a:endParaRPr lang="en-GB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06EB0A-5A99-7E4E-B21D-2ED0DF4335AA}">
      <dgm:prSet custT="1"/>
      <dgm:spPr/>
      <dgm:t>
        <a:bodyPr/>
        <a:lstStyle/>
        <a:p>
          <a:r>
            <a:rPr lang="en-GB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No of members = 23 </a:t>
          </a:r>
        </a:p>
      </dgm:t>
    </dgm:pt>
    <dgm:pt modelId="{D925EC4C-468F-8243-95E3-ECBAEC98BD4F}" type="parTrans" cxnId="{3583BAE5-5416-4E48-8B60-4994BC42F486}">
      <dgm:prSet/>
      <dgm:spPr/>
      <dgm:t>
        <a:bodyPr/>
        <a:lstStyle/>
        <a:p>
          <a:endParaRPr lang="en-GB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4C71BC-F42F-4C4D-B6DC-B76BA11CDEF9}" type="sibTrans" cxnId="{3583BAE5-5416-4E48-8B60-4994BC42F486}">
      <dgm:prSet/>
      <dgm:spPr/>
      <dgm:t>
        <a:bodyPr/>
        <a:lstStyle/>
        <a:p>
          <a:endParaRPr lang="en-GB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03BF78-DE82-3E4B-A4CB-F07D36D94B2C}">
      <dgm:prSet custT="1"/>
      <dgm:spPr/>
      <dgm:t>
        <a:bodyPr/>
        <a:lstStyle/>
        <a:p>
          <a:r>
            <a:rPr lang="en-GB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No of members = 28 </a:t>
          </a:r>
        </a:p>
      </dgm:t>
    </dgm:pt>
    <dgm:pt modelId="{4587E788-893A-024D-A6B9-6F9E9C7FEFAE}" type="parTrans" cxnId="{55CF64CE-9BA1-D949-9BBD-713797B90721}">
      <dgm:prSet/>
      <dgm:spPr/>
      <dgm:t>
        <a:bodyPr/>
        <a:lstStyle/>
        <a:p>
          <a:endParaRPr lang="en-GB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F2A1E8-8B95-C14C-8B69-A8EF6924FAC2}" type="sibTrans" cxnId="{55CF64CE-9BA1-D949-9BBD-713797B90721}">
      <dgm:prSet/>
      <dgm:spPr/>
      <dgm:t>
        <a:bodyPr/>
        <a:lstStyle/>
        <a:p>
          <a:endParaRPr lang="en-GB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7ADFAF-6FD9-FF47-87F7-9759418CCFAE}" type="pres">
      <dgm:prSet presAssocID="{9DA38017-E851-7D40-A27E-19917E593F0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F5070950-EFE6-AA41-A22C-5B8C0F793854}" type="pres">
      <dgm:prSet presAssocID="{9DA38017-E851-7D40-A27E-19917E593F09}" presName="children" presStyleCnt="0"/>
      <dgm:spPr/>
    </dgm:pt>
    <dgm:pt modelId="{F7AA1E83-3FDF-D648-A453-AE77F390D7E0}" type="pres">
      <dgm:prSet presAssocID="{9DA38017-E851-7D40-A27E-19917E593F09}" presName="child1group" presStyleCnt="0"/>
      <dgm:spPr/>
    </dgm:pt>
    <dgm:pt modelId="{A4A6C76D-FC93-5A4A-8932-D4F4337ECE9E}" type="pres">
      <dgm:prSet presAssocID="{9DA38017-E851-7D40-A27E-19917E593F09}" presName="child1" presStyleLbl="bgAcc1" presStyleIdx="0" presStyleCnt="4" custScaleX="116019" custLinFactNeighborX="-13087" custLinFactNeighborY="-2792"/>
      <dgm:spPr/>
    </dgm:pt>
    <dgm:pt modelId="{C333ADF1-3685-7A49-B42A-835228E6F578}" type="pres">
      <dgm:prSet presAssocID="{9DA38017-E851-7D40-A27E-19917E593F09}" presName="child1Text" presStyleLbl="bgAcc1" presStyleIdx="0" presStyleCnt="4">
        <dgm:presLayoutVars>
          <dgm:bulletEnabled val="1"/>
        </dgm:presLayoutVars>
      </dgm:prSet>
      <dgm:spPr/>
    </dgm:pt>
    <dgm:pt modelId="{F6C592BE-85FB-E143-A252-37AE8AD200CE}" type="pres">
      <dgm:prSet presAssocID="{9DA38017-E851-7D40-A27E-19917E593F09}" presName="child2group" presStyleCnt="0"/>
      <dgm:spPr/>
    </dgm:pt>
    <dgm:pt modelId="{5BAE4077-6322-2C4E-B1C6-56A9AB883C33}" type="pres">
      <dgm:prSet presAssocID="{9DA38017-E851-7D40-A27E-19917E593F09}" presName="child2" presStyleLbl="bgAcc1" presStyleIdx="1" presStyleCnt="4" custScaleX="123413" custLinFactNeighborX="22903" custLinFactNeighborY="1200"/>
      <dgm:spPr/>
    </dgm:pt>
    <dgm:pt modelId="{5B7B850E-7451-8A4E-B9F3-5F93E4101339}" type="pres">
      <dgm:prSet presAssocID="{9DA38017-E851-7D40-A27E-19917E593F09}" presName="child2Text" presStyleLbl="bgAcc1" presStyleIdx="1" presStyleCnt="4">
        <dgm:presLayoutVars>
          <dgm:bulletEnabled val="1"/>
        </dgm:presLayoutVars>
      </dgm:prSet>
      <dgm:spPr/>
    </dgm:pt>
    <dgm:pt modelId="{7559EE42-4557-C945-AF3B-02E44D83F9C7}" type="pres">
      <dgm:prSet presAssocID="{9DA38017-E851-7D40-A27E-19917E593F09}" presName="child3group" presStyleCnt="0"/>
      <dgm:spPr/>
    </dgm:pt>
    <dgm:pt modelId="{582ED854-B035-8342-B6D7-3B131DE4B481}" type="pres">
      <dgm:prSet presAssocID="{9DA38017-E851-7D40-A27E-19917E593F09}" presName="child3" presStyleLbl="bgAcc1" presStyleIdx="2" presStyleCnt="4" custScaleX="117022" custLinFactNeighborX="26130" custLinFactNeighborY="0"/>
      <dgm:spPr/>
    </dgm:pt>
    <dgm:pt modelId="{9AFB6C10-6E62-7A4E-A01B-CB720697A047}" type="pres">
      <dgm:prSet presAssocID="{9DA38017-E851-7D40-A27E-19917E593F09}" presName="child3Text" presStyleLbl="bgAcc1" presStyleIdx="2" presStyleCnt="4">
        <dgm:presLayoutVars>
          <dgm:bulletEnabled val="1"/>
        </dgm:presLayoutVars>
      </dgm:prSet>
      <dgm:spPr/>
    </dgm:pt>
    <dgm:pt modelId="{0E12CBE1-B6B1-DD48-BF4F-9C5945A7F4E6}" type="pres">
      <dgm:prSet presAssocID="{9DA38017-E851-7D40-A27E-19917E593F09}" presName="child4group" presStyleCnt="0"/>
      <dgm:spPr/>
    </dgm:pt>
    <dgm:pt modelId="{F262B874-C720-F14F-839F-CE79722F9BB5}" type="pres">
      <dgm:prSet presAssocID="{9DA38017-E851-7D40-A27E-19917E593F09}" presName="child4" presStyleLbl="bgAcc1" presStyleIdx="3" presStyleCnt="4" custScaleX="117670" custLinFactNeighborX="-13742" custLinFactNeighborY="1010"/>
      <dgm:spPr/>
    </dgm:pt>
    <dgm:pt modelId="{2A087698-B629-014C-97FF-2ABB50FFB316}" type="pres">
      <dgm:prSet presAssocID="{9DA38017-E851-7D40-A27E-19917E593F09}" presName="child4Text" presStyleLbl="bgAcc1" presStyleIdx="3" presStyleCnt="4">
        <dgm:presLayoutVars>
          <dgm:bulletEnabled val="1"/>
        </dgm:presLayoutVars>
      </dgm:prSet>
      <dgm:spPr/>
    </dgm:pt>
    <dgm:pt modelId="{2A36D9F2-2C0A-EC46-99C6-0BC8EEF24EC3}" type="pres">
      <dgm:prSet presAssocID="{9DA38017-E851-7D40-A27E-19917E593F09}" presName="childPlaceholder" presStyleCnt="0"/>
      <dgm:spPr/>
    </dgm:pt>
    <dgm:pt modelId="{28A511D5-B2EC-7D49-83E2-BD891A447CF8}" type="pres">
      <dgm:prSet presAssocID="{9DA38017-E851-7D40-A27E-19917E593F09}" presName="circle" presStyleCnt="0"/>
      <dgm:spPr/>
    </dgm:pt>
    <dgm:pt modelId="{ADE11A89-2D38-1843-955F-D427C41306FA}" type="pres">
      <dgm:prSet presAssocID="{9DA38017-E851-7D40-A27E-19917E593F09}" presName="quadrant1" presStyleLbl="node1" presStyleIdx="0" presStyleCnt="4" custScaleX="104619">
        <dgm:presLayoutVars>
          <dgm:chMax val="1"/>
          <dgm:bulletEnabled val="1"/>
        </dgm:presLayoutVars>
      </dgm:prSet>
      <dgm:spPr/>
    </dgm:pt>
    <dgm:pt modelId="{F8B413F9-23C4-1745-B9BD-B5D96C430123}" type="pres">
      <dgm:prSet presAssocID="{9DA38017-E851-7D40-A27E-19917E593F09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D514DFB3-977C-4F45-8746-4038634B024C}" type="pres">
      <dgm:prSet presAssocID="{9DA38017-E851-7D40-A27E-19917E593F09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C3F748B9-4A22-F040-8359-9F32F6052972}" type="pres">
      <dgm:prSet presAssocID="{9DA38017-E851-7D40-A27E-19917E593F09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A50EA53D-50CB-B24F-9F23-5617855688FD}" type="pres">
      <dgm:prSet presAssocID="{9DA38017-E851-7D40-A27E-19917E593F09}" presName="quadrantPlaceholder" presStyleCnt="0"/>
      <dgm:spPr/>
    </dgm:pt>
    <dgm:pt modelId="{25131DFB-E447-BD4C-AA57-8E9A9626CD00}" type="pres">
      <dgm:prSet presAssocID="{9DA38017-E851-7D40-A27E-19917E593F09}" presName="center1" presStyleLbl="fgShp" presStyleIdx="0" presStyleCnt="2"/>
      <dgm:spPr/>
    </dgm:pt>
    <dgm:pt modelId="{20B70CCA-7091-9A4B-9DCD-1F63003C5B7F}" type="pres">
      <dgm:prSet presAssocID="{9DA38017-E851-7D40-A27E-19917E593F09}" presName="center2" presStyleLbl="fgShp" presStyleIdx="1" presStyleCnt="2"/>
      <dgm:spPr/>
    </dgm:pt>
  </dgm:ptLst>
  <dgm:cxnLst>
    <dgm:cxn modelId="{19337008-DFA7-E046-BC29-0C6A9ADF34A7}" type="presOf" srcId="{4E236A4D-22B9-934B-BAFD-586BF041B103}" destId="{F8B413F9-23C4-1745-B9BD-B5D96C430123}" srcOrd="0" destOrd="0" presId="urn:microsoft.com/office/officeart/2005/8/layout/cycle4"/>
    <dgm:cxn modelId="{53C3E02C-96DE-C949-A06C-DBEAB78194C0}" srcId="{B1A60E90-8951-2F4B-84DE-3F1F7DE735C4}" destId="{7A489806-F83C-5C47-A63B-9F75B504FEAA}" srcOrd="0" destOrd="0" parTransId="{5B9B1982-6DFF-E444-BA07-3D574C050902}" sibTransId="{367B3C74-9BD0-CA4D-8D9D-FEA911F1FEBD}"/>
    <dgm:cxn modelId="{31B97933-19D3-2649-B954-8C2F266111F3}" srcId="{4E236A4D-22B9-934B-BAFD-586BF041B103}" destId="{63401C62-3282-024A-BBA0-68217310E23C}" srcOrd="1" destOrd="0" parTransId="{4AA691B2-D719-BA48-81A2-0F2B3CE1A1AF}" sibTransId="{47A9FE54-0728-D24B-96CC-A893FC6D3B4A}"/>
    <dgm:cxn modelId="{7F4C393B-9C27-8C41-8621-DD8E343D5F84}" type="presOf" srcId="{88E23048-07CE-6A4A-B4F0-D2BB36005202}" destId="{A4A6C76D-FC93-5A4A-8932-D4F4337ECE9E}" srcOrd="0" destOrd="0" presId="urn:microsoft.com/office/officeart/2005/8/layout/cycle4"/>
    <dgm:cxn modelId="{EE35B241-9B9D-F84A-B2EE-45B831693EB5}" type="presOf" srcId="{63401C62-3282-024A-BBA0-68217310E23C}" destId="{5B7B850E-7451-8A4E-B9F3-5F93E4101339}" srcOrd="1" destOrd="1" presId="urn:microsoft.com/office/officeart/2005/8/layout/cycle4"/>
    <dgm:cxn modelId="{52F10C44-E090-A84D-AFC0-9009C70E964B}" type="presOf" srcId="{7A489806-F83C-5C47-A63B-9F75B504FEAA}" destId="{2A087698-B629-014C-97FF-2ABB50FFB316}" srcOrd="1" destOrd="0" presId="urn:microsoft.com/office/officeart/2005/8/layout/cycle4"/>
    <dgm:cxn modelId="{3176F94F-3B7C-3C4C-840A-DE4CE9F14773}" type="presOf" srcId="{B1A60E90-8951-2F4B-84DE-3F1F7DE735C4}" destId="{C3F748B9-4A22-F040-8359-9F32F6052972}" srcOrd="0" destOrd="0" presId="urn:microsoft.com/office/officeart/2005/8/layout/cycle4"/>
    <dgm:cxn modelId="{E3DB1555-2BF1-3941-BE82-897A41DC825C}" type="presOf" srcId="{FE03BF78-DE82-3E4B-A4CB-F07D36D94B2C}" destId="{582ED854-B035-8342-B6D7-3B131DE4B481}" srcOrd="0" destOrd="1" presId="urn:microsoft.com/office/officeart/2005/8/layout/cycle4"/>
    <dgm:cxn modelId="{67244F5B-89B8-884A-88F6-36CA3EB174F0}" type="presOf" srcId="{63401C62-3282-024A-BBA0-68217310E23C}" destId="{5BAE4077-6322-2C4E-B1C6-56A9AB883C33}" srcOrd="0" destOrd="1" presId="urn:microsoft.com/office/officeart/2005/8/layout/cycle4"/>
    <dgm:cxn modelId="{19F8766A-5F88-0E43-B88F-C7E9A4CD197E}" srcId="{9DA38017-E851-7D40-A27E-19917E593F09}" destId="{B1A60E90-8951-2F4B-84DE-3F1F7DE735C4}" srcOrd="3" destOrd="0" parTransId="{28D58CB8-19C4-EC45-A93B-4CC8EAA14ED0}" sibTransId="{487432AC-5673-BA41-A89D-F5360EBD7A09}"/>
    <dgm:cxn modelId="{EEAE3E71-D495-B440-91E7-80FE43435C82}" srcId="{4364BEE1-EA1C-6841-B646-3CC1C02AA8B7}" destId="{88E23048-07CE-6A4A-B4F0-D2BB36005202}" srcOrd="0" destOrd="0" parTransId="{22D5B58A-2630-E247-AE73-1A1974F95D20}" sibTransId="{CD279754-5E10-214A-88AB-78477F9A1240}"/>
    <dgm:cxn modelId="{9A52A786-A49B-0F4F-BCBC-69A9EA7D20F0}" type="presOf" srcId="{DD06EB0A-5A99-7E4E-B21D-2ED0DF4335AA}" destId="{2A087698-B629-014C-97FF-2ABB50FFB316}" srcOrd="1" destOrd="1" presId="urn:microsoft.com/office/officeart/2005/8/layout/cycle4"/>
    <dgm:cxn modelId="{30058388-EC48-8C48-A82F-AD72BECDA474}" type="presOf" srcId="{7A489806-F83C-5C47-A63B-9F75B504FEAA}" destId="{F262B874-C720-F14F-839F-CE79722F9BB5}" srcOrd="0" destOrd="0" presId="urn:microsoft.com/office/officeart/2005/8/layout/cycle4"/>
    <dgm:cxn modelId="{0772BE8E-9BE6-FC40-ADDF-860226D01BC4}" srcId="{4364BEE1-EA1C-6841-B646-3CC1C02AA8B7}" destId="{18AA4C77-AE55-314C-A48E-2340D9D14519}" srcOrd="1" destOrd="0" parTransId="{57F97CF6-8110-1744-8394-215CBFF3B1B9}" sibTransId="{EE69CFDD-BBDD-8848-ADB9-226C1E9B6DFF}"/>
    <dgm:cxn modelId="{6F7CAD8F-33A0-6544-8AD8-D66C63E04777}" type="presOf" srcId="{60594F57-274E-404E-989E-C64E1C4FD1BB}" destId="{582ED854-B035-8342-B6D7-3B131DE4B481}" srcOrd="0" destOrd="0" presId="urn:microsoft.com/office/officeart/2005/8/layout/cycle4"/>
    <dgm:cxn modelId="{3E162191-7CC3-C546-A85B-94B0FACA2867}" type="presOf" srcId="{60594F57-274E-404E-989E-C64E1C4FD1BB}" destId="{9AFB6C10-6E62-7A4E-A01B-CB720697A047}" srcOrd="1" destOrd="0" presId="urn:microsoft.com/office/officeart/2005/8/layout/cycle4"/>
    <dgm:cxn modelId="{A8E4D893-333E-C542-955A-3C4BE589B22E}" type="presOf" srcId="{18AA4C77-AE55-314C-A48E-2340D9D14519}" destId="{A4A6C76D-FC93-5A4A-8932-D4F4337ECE9E}" srcOrd="0" destOrd="1" presId="urn:microsoft.com/office/officeart/2005/8/layout/cycle4"/>
    <dgm:cxn modelId="{3B3D68A8-BE8B-FE43-8C2F-03A7AA5966CD}" srcId="{9DA38017-E851-7D40-A27E-19917E593F09}" destId="{87534FEF-292C-C140-8ACF-7AA035FDF0FB}" srcOrd="2" destOrd="0" parTransId="{FBB03F3F-89F3-8B41-A599-B4F5AFC55C6C}" sibTransId="{E0F84CAC-F472-1944-BE7C-ECF41F461AA2}"/>
    <dgm:cxn modelId="{F7C80CA9-1F80-9B47-93A9-1C486EBD5074}" type="presOf" srcId="{18AA4C77-AE55-314C-A48E-2340D9D14519}" destId="{C333ADF1-3685-7A49-B42A-835228E6F578}" srcOrd="1" destOrd="1" presId="urn:microsoft.com/office/officeart/2005/8/layout/cycle4"/>
    <dgm:cxn modelId="{22571DB2-2078-4448-BBFD-7046FAA031D2}" type="presOf" srcId="{88E23048-07CE-6A4A-B4F0-D2BB36005202}" destId="{C333ADF1-3685-7A49-B42A-835228E6F578}" srcOrd="1" destOrd="0" presId="urn:microsoft.com/office/officeart/2005/8/layout/cycle4"/>
    <dgm:cxn modelId="{CEFFCFB7-9211-6541-8B70-2452E9B3BA64}" srcId="{4E236A4D-22B9-934B-BAFD-586BF041B103}" destId="{3ECF27BA-46FE-EB46-AFA0-06CCECAB46C1}" srcOrd="0" destOrd="0" parTransId="{D97E99F2-347E-BB42-8BB9-F4305E4A1DCE}" sibTransId="{DC9654BD-FEF9-4E48-A7B9-16D9BE1912AE}"/>
    <dgm:cxn modelId="{31D305BC-E044-F545-BDC5-A63DB8BA6706}" srcId="{87534FEF-292C-C140-8ACF-7AA035FDF0FB}" destId="{60594F57-274E-404E-989E-C64E1C4FD1BB}" srcOrd="0" destOrd="0" parTransId="{9952C001-6641-8147-B66F-C8DA41591FE5}" sibTransId="{0A837FCE-7148-6240-8EF8-5AD07A7B982F}"/>
    <dgm:cxn modelId="{B0DCC5BE-587D-3644-B7B1-2C099A4DC03A}" type="presOf" srcId="{4364BEE1-EA1C-6841-B646-3CC1C02AA8B7}" destId="{ADE11A89-2D38-1843-955F-D427C41306FA}" srcOrd="0" destOrd="0" presId="urn:microsoft.com/office/officeart/2005/8/layout/cycle4"/>
    <dgm:cxn modelId="{FC9F06CA-80FC-394F-9769-160D255254B5}" srcId="{9DA38017-E851-7D40-A27E-19917E593F09}" destId="{4E236A4D-22B9-934B-BAFD-586BF041B103}" srcOrd="1" destOrd="0" parTransId="{9F88691F-92BB-0641-962D-BA76FE541864}" sibTransId="{87FF396B-1957-8D47-933A-7ADE08BB7705}"/>
    <dgm:cxn modelId="{85F310CD-BDA0-E44D-9CD1-498981E3500C}" type="presOf" srcId="{3ECF27BA-46FE-EB46-AFA0-06CCECAB46C1}" destId="{5BAE4077-6322-2C4E-B1C6-56A9AB883C33}" srcOrd="0" destOrd="0" presId="urn:microsoft.com/office/officeart/2005/8/layout/cycle4"/>
    <dgm:cxn modelId="{7E6A23CE-C2E1-D040-9F2F-600B1B480D6B}" type="presOf" srcId="{FE03BF78-DE82-3E4B-A4CB-F07D36D94B2C}" destId="{9AFB6C10-6E62-7A4E-A01B-CB720697A047}" srcOrd="1" destOrd="1" presId="urn:microsoft.com/office/officeart/2005/8/layout/cycle4"/>
    <dgm:cxn modelId="{55CF64CE-9BA1-D949-9BBD-713797B90721}" srcId="{87534FEF-292C-C140-8ACF-7AA035FDF0FB}" destId="{FE03BF78-DE82-3E4B-A4CB-F07D36D94B2C}" srcOrd="1" destOrd="0" parTransId="{4587E788-893A-024D-A6B9-6F9E9C7FEFAE}" sibTransId="{1DF2A1E8-8B95-C14C-8B69-A8EF6924FAC2}"/>
    <dgm:cxn modelId="{39FB8CD5-A064-9D40-8364-782F701D1F97}" srcId="{9DA38017-E851-7D40-A27E-19917E593F09}" destId="{4364BEE1-EA1C-6841-B646-3CC1C02AA8B7}" srcOrd="0" destOrd="0" parTransId="{6374F2E1-9167-D542-8BBC-7364A36697D8}" sibTransId="{901E7C4B-41B9-1140-BAEA-CBA604FED38D}"/>
    <dgm:cxn modelId="{4CA930D6-8996-B442-B360-8188873105AE}" type="presOf" srcId="{87534FEF-292C-C140-8ACF-7AA035FDF0FB}" destId="{D514DFB3-977C-4F45-8746-4038634B024C}" srcOrd="0" destOrd="0" presId="urn:microsoft.com/office/officeart/2005/8/layout/cycle4"/>
    <dgm:cxn modelId="{71FBA1D7-4228-D54E-B998-666CB79C6FB1}" type="presOf" srcId="{3ECF27BA-46FE-EB46-AFA0-06CCECAB46C1}" destId="{5B7B850E-7451-8A4E-B9F3-5F93E4101339}" srcOrd="1" destOrd="0" presId="urn:microsoft.com/office/officeart/2005/8/layout/cycle4"/>
    <dgm:cxn modelId="{AE7CA3DD-511F-2E40-8AFD-C097E28C14A9}" type="presOf" srcId="{DD06EB0A-5A99-7E4E-B21D-2ED0DF4335AA}" destId="{F262B874-C720-F14F-839F-CE79722F9BB5}" srcOrd="0" destOrd="1" presId="urn:microsoft.com/office/officeart/2005/8/layout/cycle4"/>
    <dgm:cxn modelId="{3583BAE5-5416-4E48-8B60-4994BC42F486}" srcId="{B1A60E90-8951-2F4B-84DE-3F1F7DE735C4}" destId="{DD06EB0A-5A99-7E4E-B21D-2ED0DF4335AA}" srcOrd="1" destOrd="0" parTransId="{D925EC4C-468F-8243-95E3-ECBAEC98BD4F}" sibTransId="{BF4C71BC-F42F-4C4D-B6DC-B76BA11CDEF9}"/>
    <dgm:cxn modelId="{166EB7FD-4D5E-7947-90A5-8458CE56FA11}" type="presOf" srcId="{9DA38017-E851-7D40-A27E-19917E593F09}" destId="{5A7ADFAF-6FD9-FF47-87F7-9759418CCFAE}" srcOrd="0" destOrd="0" presId="urn:microsoft.com/office/officeart/2005/8/layout/cycle4"/>
    <dgm:cxn modelId="{C5ED18A0-6470-DD48-97F1-7DA0321AE4A1}" type="presParOf" srcId="{5A7ADFAF-6FD9-FF47-87F7-9759418CCFAE}" destId="{F5070950-EFE6-AA41-A22C-5B8C0F793854}" srcOrd="0" destOrd="0" presId="urn:microsoft.com/office/officeart/2005/8/layout/cycle4"/>
    <dgm:cxn modelId="{26641E98-A0DC-5F47-95D5-B7FFE7101412}" type="presParOf" srcId="{F5070950-EFE6-AA41-A22C-5B8C0F793854}" destId="{F7AA1E83-3FDF-D648-A453-AE77F390D7E0}" srcOrd="0" destOrd="0" presId="urn:microsoft.com/office/officeart/2005/8/layout/cycle4"/>
    <dgm:cxn modelId="{D30E30BB-7AE0-4744-B636-FD519E41EB9A}" type="presParOf" srcId="{F7AA1E83-3FDF-D648-A453-AE77F390D7E0}" destId="{A4A6C76D-FC93-5A4A-8932-D4F4337ECE9E}" srcOrd="0" destOrd="0" presId="urn:microsoft.com/office/officeart/2005/8/layout/cycle4"/>
    <dgm:cxn modelId="{031DEB12-880E-FB40-AF7B-A6945C82EB9E}" type="presParOf" srcId="{F7AA1E83-3FDF-D648-A453-AE77F390D7E0}" destId="{C333ADF1-3685-7A49-B42A-835228E6F578}" srcOrd="1" destOrd="0" presId="urn:microsoft.com/office/officeart/2005/8/layout/cycle4"/>
    <dgm:cxn modelId="{8125318B-BCC2-E147-9177-193EAA1353FA}" type="presParOf" srcId="{F5070950-EFE6-AA41-A22C-5B8C0F793854}" destId="{F6C592BE-85FB-E143-A252-37AE8AD200CE}" srcOrd="1" destOrd="0" presId="urn:microsoft.com/office/officeart/2005/8/layout/cycle4"/>
    <dgm:cxn modelId="{B2FFBBB3-316F-F345-8803-527B7FDC2ACC}" type="presParOf" srcId="{F6C592BE-85FB-E143-A252-37AE8AD200CE}" destId="{5BAE4077-6322-2C4E-B1C6-56A9AB883C33}" srcOrd="0" destOrd="0" presId="urn:microsoft.com/office/officeart/2005/8/layout/cycle4"/>
    <dgm:cxn modelId="{B62B2F0C-24A6-9C46-BE3A-BFC5CF1B3DC2}" type="presParOf" srcId="{F6C592BE-85FB-E143-A252-37AE8AD200CE}" destId="{5B7B850E-7451-8A4E-B9F3-5F93E4101339}" srcOrd="1" destOrd="0" presId="urn:microsoft.com/office/officeart/2005/8/layout/cycle4"/>
    <dgm:cxn modelId="{AA69B4F6-A751-7B47-8A1A-1D372A6C5DF9}" type="presParOf" srcId="{F5070950-EFE6-AA41-A22C-5B8C0F793854}" destId="{7559EE42-4557-C945-AF3B-02E44D83F9C7}" srcOrd="2" destOrd="0" presId="urn:microsoft.com/office/officeart/2005/8/layout/cycle4"/>
    <dgm:cxn modelId="{22ADF17A-AFFD-B848-BDEA-8DCD2656F66C}" type="presParOf" srcId="{7559EE42-4557-C945-AF3B-02E44D83F9C7}" destId="{582ED854-B035-8342-B6D7-3B131DE4B481}" srcOrd="0" destOrd="0" presId="urn:microsoft.com/office/officeart/2005/8/layout/cycle4"/>
    <dgm:cxn modelId="{C9385EC1-07DB-E340-B6A2-02F8BC3C3C46}" type="presParOf" srcId="{7559EE42-4557-C945-AF3B-02E44D83F9C7}" destId="{9AFB6C10-6E62-7A4E-A01B-CB720697A047}" srcOrd="1" destOrd="0" presId="urn:microsoft.com/office/officeart/2005/8/layout/cycle4"/>
    <dgm:cxn modelId="{BECF2DC0-9D71-3448-A170-E430F0ACF1E4}" type="presParOf" srcId="{F5070950-EFE6-AA41-A22C-5B8C0F793854}" destId="{0E12CBE1-B6B1-DD48-BF4F-9C5945A7F4E6}" srcOrd="3" destOrd="0" presId="urn:microsoft.com/office/officeart/2005/8/layout/cycle4"/>
    <dgm:cxn modelId="{062150C7-2468-2543-96C5-75048305E7F1}" type="presParOf" srcId="{0E12CBE1-B6B1-DD48-BF4F-9C5945A7F4E6}" destId="{F262B874-C720-F14F-839F-CE79722F9BB5}" srcOrd="0" destOrd="0" presId="urn:microsoft.com/office/officeart/2005/8/layout/cycle4"/>
    <dgm:cxn modelId="{A5884D19-0256-1E47-B457-2560BD21D81D}" type="presParOf" srcId="{0E12CBE1-B6B1-DD48-BF4F-9C5945A7F4E6}" destId="{2A087698-B629-014C-97FF-2ABB50FFB316}" srcOrd="1" destOrd="0" presId="urn:microsoft.com/office/officeart/2005/8/layout/cycle4"/>
    <dgm:cxn modelId="{A705D511-0279-1D40-8B12-D0410363821E}" type="presParOf" srcId="{F5070950-EFE6-AA41-A22C-5B8C0F793854}" destId="{2A36D9F2-2C0A-EC46-99C6-0BC8EEF24EC3}" srcOrd="4" destOrd="0" presId="urn:microsoft.com/office/officeart/2005/8/layout/cycle4"/>
    <dgm:cxn modelId="{206B8183-88DC-D44E-ABCC-9D720255A6F0}" type="presParOf" srcId="{5A7ADFAF-6FD9-FF47-87F7-9759418CCFAE}" destId="{28A511D5-B2EC-7D49-83E2-BD891A447CF8}" srcOrd="1" destOrd="0" presId="urn:microsoft.com/office/officeart/2005/8/layout/cycle4"/>
    <dgm:cxn modelId="{3F340CCF-6859-724A-986D-1BE91B11C91A}" type="presParOf" srcId="{28A511D5-B2EC-7D49-83E2-BD891A447CF8}" destId="{ADE11A89-2D38-1843-955F-D427C41306FA}" srcOrd="0" destOrd="0" presId="urn:microsoft.com/office/officeart/2005/8/layout/cycle4"/>
    <dgm:cxn modelId="{907A8254-111A-8544-A414-C878B3CD2331}" type="presParOf" srcId="{28A511D5-B2EC-7D49-83E2-BD891A447CF8}" destId="{F8B413F9-23C4-1745-B9BD-B5D96C430123}" srcOrd="1" destOrd="0" presId="urn:microsoft.com/office/officeart/2005/8/layout/cycle4"/>
    <dgm:cxn modelId="{6C72EF93-2B48-0448-8794-A1A78ABF5C71}" type="presParOf" srcId="{28A511D5-B2EC-7D49-83E2-BD891A447CF8}" destId="{D514DFB3-977C-4F45-8746-4038634B024C}" srcOrd="2" destOrd="0" presId="urn:microsoft.com/office/officeart/2005/8/layout/cycle4"/>
    <dgm:cxn modelId="{0E82B927-F5B2-664F-8EAF-DAB1803F59D1}" type="presParOf" srcId="{28A511D5-B2EC-7D49-83E2-BD891A447CF8}" destId="{C3F748B9-4A22-F040-8359-9F32F6052972}" srcOrd="3" destOrd="0" presId="urn:microsoft.com/office/officeart/2005/8/layout/cycle4"/>
    <dgm:cxn modelId="{F38B0C64-FACA-F341-8C3D-8D04185FE6F6}" type="presParOf" srcId="{28A511D5-B2EC-7D49-83E2-BD891A447CF8}" destId="{A50EA53D-50CB-B24F-9F23-5617855688FD}" srcOrd="4" destOrd="0" presId="urn:microsoft.com/office/officeart/2005/8/layout/cycle4"/>
    <dgm:cxn modelId="{F7BCD34C-5920-D542-A920-AF57E18255DB}" type="presParOf" srcId="{5A7ADFAF-6FD9-FF47-87F7-9759418CCFAE}" destId="{25131DFB-E447-BD4C-AA57-8E9A9626CD00}" srcOrd="2" destOrd="0" presId="urn:microsoft.com/office/officeart/2005/8/layout/cycle4"/>
    <dgm:cxn modelId="{B393EA07-0307-9547-A717-5A2F2E786F2A}" type="presParOf" srcId="{5A7ADFAF-6FD9-FF47-87F7-9759418CCFAE}" destId="{20B70CCA-7091-9A4B-9DCD-1F63003C5B7F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2ED854-B035-8342-B6D7-3B131DE4B481}">
      <dsp:nvSpPr>
        <dsp:cNvPr id="0" name=""/>
        <dsp:cNvSpPr/>
      </dsp:nvSpPr>
      <dsp:spPr>
        <a:xfrm>
          <a:off x="5952232" y="2799858"/>
          <a:ext cx="2380244" cy="13175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Standards = 53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No of members = 28 </a:t>
          </a:r>
        </a:p>
      </dsp:txBody>
      <dsp:txXfrm>
        <a:off x="6695249" y="3158196"/>
        <a:ext cx="1608285" cy="930299"/>
      </dsp:txXfrm>
    </dsp:sp>
    <dsp:sp modelId="{F262B874-C720-F14F-839F-CE79722F9BB5}">
      <dsp:nvSpPr>
        <dsp:cNvPr id="0" name=""/>
        <dsp:cNvSpPr/>
      </dsp:nvSpPr>
      <dsp:spPr>
        <a:xfrm>
          <a:off x="1815984" y="2799858"/>
          <a:ext cx="2393425" cy="13175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Standards = 15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No of members = 23 </a:t>
          </a:r>
        </a:p>
      </dsp:txBody>
      <dsp:txXfrm>
        <a:off x="1844927" y="3158196"/>
        <a:ext cx="1617511" cy="930299"/>
      </dsp:txXfrm>
    </dsp:sp>
    <dsp:sp modelId="{5BAE4077-6322-2C4E-B1C6-56A9AB883C33}">
      <dsp:nvSpPr>
        <dsp:cNvPr id="0" name=""/>
        <dsp:cNvSpPr/>
      </dsp:nvSpPr>
      <dsp:spPr>
        <a:xfrm>
          <a:off x="5821598" y="15810"/>
          <a:ext cx="2510238" cy="13175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Standards = 41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No of members = 30 </a:t>
          </a:r>
        </a:p>
      </dsp:txBody>
      <dsp:txXfrm>
        <a:off x="6603612" y="44753"/>
        <a:ext cx="1699281" cy="930299"/>
      </dsp:txXfrm>
    </dsp:sp>
    <dsp:sp modelId="{A4A6C76D-FC93-5A4A-8932-D4F4337ECE9E}">
      <dsp:nvSpPr>
        <dsp:cNvPr id="0" name=""/>
        <dsp:cNvSpPr/>
      </dsp:nvSpPr>
      <dsp:spPr>
        <a:xfrm>
          <a:off x="1846097" y="0"/>
          <a:ext cx="2359843" cy="13175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Standards = 28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No of members = 33  </a:t>
          </a:r>
        </a:p>
      </dsp:txBody>
      <dsp:txXfrm>
        <a:off x="1875040" y="28943"/>
        <a:ext cx="1594004" cy="930299"/>
      </dsp:txXfrm>
    </dsp:sp>
    <dsp:sp modelId="{ADE11A89-2D38-1843-955F-D427C41306FA}">
      <dsp:nvSpPr>
        <dsp:cNvPr id="0" name=""/>
        <dsp:cNvSpPr/>
      </dsp:nvSpPr>
      <dsp:spPr>
        <a:xfrm>
          <a:off x="3115542" y="234694"/>
          <a:ext cx="1865200" cy="1782851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Boilers and Pressures Vessels Sectional Committee,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MED 01</a:t>
          </a:r>
        </a:p>
      </dsp:txBody>
      <dsp:txXfrm>
        <a:off x="3661846" y="756879"/>
        <a:ext cx="1318896" cy="1260666"/>
      </dsp:txXfrm>
    </dsp:sp>
    <dsp:sp modelId="{F8B413F9-23C4-1745-B9BD-B5D96C430123}">
      <dsp:nvSpPr>
        <dsp:cNvPr id="0" name=""/>
        <dsp:cNvSpPr/>
      </dsp:nvSpPr>
      <dsp:spPr>
        <a:xfrm rot="5400000">
          <a:off x="5021916" y="234694"/>
          <a:ext cx="1782851" cy="1782851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Turbo Machinery Sectional Committee, MED 22</a:t>
          </a:r>
        </a:p>
      </dsp:txBody>
      <dsp:txXfrm rot="-5400000">
        <a:off x="5021916" y="756879"/>
        <a:ext cx="1260666" cy="1260666"/>
      </dsp:txXfrm>
    </dsp:sp>
    <dsp:sp modelId="{D514DFB3-977C-4F45-8746-4038634B024C}">
      <dsp:nvSpPr>
        <dsp:cNvPr id="0" name=""/>
        <dsp:cNvSpPr/>
      </dsp:nvSpPr>
      <dsp:spPr>
        <a:xfrm rot="10800000">
          <a:off x="5021916" y="2099893"/>
          <a:ext cx="1782851" cy="1782851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 Utensils, Cutlery and Domestic Hardware Sectional Committee, MED 33 </a:t>
          </a:r>
        </a:p>
      </dsp:txBody>
      <dsp:txXfrm rot="10800000">
        <a:off x="5021916" y="2099893"/>
        <a:ext cx="1260666" cy="1260666"/>
      </dsp:txXfrm>
    </dsp:sp>
    <dsp:sp modelId="{C3F748B9-4A22-F040-8359-9F32F6052972}">
      <dsp:nvSpPr>
        <dsp:cNvPr id="0" name=""/>
        <dsp:cNvSpPr/>
      </dsp:nvSpPr>
      <dsp:spPr>
        <a:xfrm rot="16200000">
          <a:off x="3156717" y="2099893"/>
          <a:ext cx="1782851" cy="1782851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Printing Machinery Sectional Committee, MED 25</a:t>
          </a:r>
        </a:p>
      </dsp:txBody>
      <dsp:txXfrm rot="5400000">
        <a:off x="3678902" y="2099893"/>
        <a:ext cx="1260666" cy="1260666"/>
      </dsp:txXfrm>
    </dsp:sp>
    <dsp:sp modelId="{25131DFB-E447-BD4C-AA57-8E9A9626CD00}">
      <dsp:nvSpPr>
        <dsp:cNvPr id="0" name=""/>
        <dsp:cNvSpPr/>
      </dsp:nvSpPr>
      <dsp:spPr>
        <a:xfrm>
          <a:off x="4672963" y="1688149"/>
          <a:ext cx="615557" cy="535267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0B70CCA-7091-9A4B-9DCD-1F63003C5B7F}">
      <dsp:nvSpPr>
        <dsp:cNvPr id="0" name=""/>
        <dsp:cNvSpPr/>
      </dsp:nvSpPr>
      <dsp:spPr>
        <a:xfrm rot="10800000">
          <a:off x="4672963" y="1894021"/>
          <a:ext cx="615557" cy="535267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B2BAE-EBAD-4E20-88A0-0451FCFE2AB9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BEFAC-B629-4F3A-A724-53BEF9B9B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139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741B78DD-FF86-439A-9040-88B87E53B524}" type="datetimeFigureOut">
              <a:rPr lang="en-IN" smtClean="0"/>
              <a:pPr/>
              <a:t>24/10/24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190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24/10/24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156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24/10/24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0401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24/10/24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9071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24/10/24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76174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24/10/24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933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24/10/24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2269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741B78DD-FF86-439A-9040-88B87E53B524}" type="datetimeFigureOut">
              <a:rPr lang="en-IN" smtClean="0"/>
              <a:pPr/>
              <a:t>24/10/24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2650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741B78DD-FF86-439A-9040-88B87E53B524}" type="datetimeFigureOut">
              <a:rPr lang="en-IN" smtClean="0"/>
              <a:pPr/>
              <a:t>24/10/24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40234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24/10/24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7210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24/10/24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5413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24/10/24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437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24/10/24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5792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24/10/24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0338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24/10/24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9132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24/10/24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3906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24/10/24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433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24/10/24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8149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41B78DD-FF86-439A-9040-88B87E53B524}" type="datetimeFigureOut">
              <a:rPr lang="en-IN" smtClean="0"/>
              <a:pPr/>
              <a:t>24/10/24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9461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  <p:sldLayoutId id="2147483943" r:id="rId12"/>
    <p:sldLayoutId id="2147483944" r:id="rId13"/>
    <p:sldLayoutId id="2147483945" r:id="rId14"/>
    <p:sldLayoutId id="2147483946" r:id="rId15"/>
    <p:sldLayoutId id="2147483947" r:id="rId16"/>
    <p:sldLayoutId id="2147483948" r:id="rId17"/>
    <p:sldLayoutId id="2147483949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2767" y="1840089"/>
            <a:ext cx="8915744" cy="1588911"/>
          </a:xfrm>
        </p:spPr>
        <p:txBody>
          <a:bodyPr>
            <a:noAutofit/>
          </a:bodyPr>
          <a:lstStyle/>
          <a:p>
            <a:pPr algn="ctr"/>
            <a:b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MEETING</a:t>
            </a:r>
            <a:b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 DEPARTMENT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BACE07F-1664-2B9B-FFF0-9B7A600CC217}"/>
              </a:ext>
            </a:extLst>
          </p:cNvPr>
          <p:cNvSpPr txBox="1"/>
          <p:nvPr/>
        </p:nvSpPr>
        <p:spPr>
          <a:xfrm>
            <a:off x="7920450" y="5360576"/>
            <a:ext cx="37195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Presented by: </a:t>
            </a:r>
          </a:p>
          <a:p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Lokraj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Meena, Sc. C/Deputy Director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75431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1064163"/>
            <a:ext cx="9602671" cy="1049235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AAP PROGRESS – DETAILS (Pre 2000)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7810549"/>
              </p:ext>
            </p:extLst>
          </p:nvPr>
        </p:nvGraphicFramePr>
        <p:xfrm>
          <a:off x="1551956" y="2286412"/>
          <a:ext cx="9372717" cy="4311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835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933442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4515182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1798618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  <a:gridCol w="1538640">
                  <a:extLst>
                    <a:ext uri="{9D8B030D-6E8A-4147-A177-3AD203B41FA5}">
                      <a16:colId xmlns:a16="http://schemas.microsoft.com/office/drawing/2014/main" val="3734303216"/>
                    </a:ext>
                  </a:extLst>
                </a:gridCol>
              </a:tblGrid>
              <a:tr h="66570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</a:t>
                      </a:r>
                    </a:p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Current Status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Process Adopted 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39958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Rules for steam turbine thermal acceptance tests: Part 1 method A - High accuracy for large condensing steam turbines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review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Panel has been constituted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3881058"/>
                  </a:ext>
                </a:extLst>
              </a:tr>
              <a:tr h="39958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Rules for steam turbines thermal acceptance tests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1252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Panel has been constituted </a:t>
                      </a: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1252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4252600"/>
                  </a:ext>
                </a:extLst>
              </a:tr>
              <a:tr h="39958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Steam turbine: Part 1 specification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Under review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1252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Panel has been constituted </a:t>
                      </a: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1252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6868013"/>
                  </a:ext>
                </a:extLst>
              </a:tr>
              <a:tr h="66138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Field acceptance tests to determine the hydraulic performance of hydraulic turbines, storage pumps and pump - Turbines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Under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1252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Panel has been constituted </a:t>
                      </a: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1252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3895181"/>
                  </a:ext>
                </a:extLst>
              </a:tr>
              <a:tr h="4416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Compressors, pneumatic tools and machines - Vocabulary: Part 1 general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1252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Panel has been constituted </a:t>
                      </a: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1252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6025405"/>
                  </a:ext>
                </a:extLst>
              </a:tr>
              <a:tr h="4715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Compressors, pneumatic tools and machines - Vocabulary: Part 2 compressors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Reaffirmed </a:t>
                      </a:r>
                    </a:p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1252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Panel has been constituted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9372982"/>
                  </a:ext>
                </a:extLst>
              </a:tr>
              <a:tr h="59116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Code of Practice for Compressors Safety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Published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Allocated to Committee member as ARP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188770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7B3731B-7D6D-EE95-7DCA-026F499F3F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94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977974"/>
            <a:ext cx="9602671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AAP PROGRESS – DETAILS (Pre 2000)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5068600"/>
              </p:ext>
            </p:extLst>
          </p:nvPr>
        </p:nvGraphicFramePr>
        <p:xfrm>
          <a:off x="1451578" y="2320720"/>
          <a:ext cx="9602671" cy="2613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767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281906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4120860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2002298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  <a:gridCol w="1601840">
                  <a:extLst>
                    <a:ext uri="{9D8B030D-6E8A-4147-A177-3AD203B41FA5}">
                      <a16:colId xmlns:a16="http://schemas.microsoft.com/office/drawing/2014/main" val="2548042334"/>
                    </a:ext>
                  </a:extLst>
                </a:gridCol>
              </a:tblGrid>
              <a:tr h="9853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</a:t>
                      </a:r>
                    </a:p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Current Status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Process Adopted 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8872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14640:Part 1: 1998 - Graphic technology - Register systems for photographic materials, foils and paper: Part 1 three - Pin systems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Decision taken to Reaffirm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Allocated to Member Secretary as ARP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3881058"/>
                  </a:ext>
                </a:extLst>
              </a:tr>
              <a:tr h="5952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12136: 1987 - Classification of printing machines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Ready for Gazette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Allocated to Committee Member as ARP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4252600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7B3731B-7D6D-EE95-7DCA-026F499F3F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464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098031"/>
            <a:ext cx="9602671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AAP PROGRESS – DETAILS (Pre 2000)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3876322"/>
              </p:ext>
            </p:extLst>
          </p:nvPr>
        </p:nvGraphicFramePr>
        <p:xfrm>
          <a:off x="1451579" y="2445635"/>
          <a:ext cx="9424968" cy="2462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973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268402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4302591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1756160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  <a:gridCol w="1379842">
                  <a:extLst>
                    <a:ext uri="{9D8B030D-6E8A-4147-A177-3AD203B41FA5}">
                      <a16:colId xmlns:a16="http://schemas.microsoft.com/office/drawing/2014/main" val="2748471643"/>
                    </a:ext>
                  </a:extLst>
                </a:gridCol>
              </a:tblGrid>
              <a:tr h="72676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</a:t>
                      </a:r>
                    </a:p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Current Status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Process Adopted 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43908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4120: 1967 -</a:t>
                      </a:r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Specification for tubs and baths</a:t>
                      </a:r>
                      <a:endParaRPr lang="en-IN" sz="1600" b="0" i="0" u="none" strike="noStrike" dirty="0">
                        <a:solidFill>
                          <a:srgbClr val="21252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Published </a:t>
                      </a:r>
                    </a:p>
                    <a:p>
                      <a:pPr algn="ctr" fontAlgn="b"/>
                      <a:endParaRPr lang="en-IN" sz="1600" b="0" i="0" u="none" strike="noStrike" dirty="0">
                        <a:solidFill>
                          <a:srgbClr val="21252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3881058"/>
                  </a:ext>
                </a:extLst>
              </a:tr>
              <a:tr h="43908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6291: 1971 - </a:t>
                      </a:r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Specification for knife, clasp</a:t>
                      </a:r>
                      <a:endParaRPr lang="en-IN" sz="1600" b="0" i="0" u="none" strike="noStrike" dirty="0">
                        <a:solidFill>
                          <a:srgbClr val="21252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600" b="0" i="0" u="none" strike="noStrike" dirty="0">
                        <a:solidFill>
                          <a:srgbClr val="21252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Published </a:t>
                      </a:r>
                    </a:p>
                    <a:p>
                      <a:pPr algn="ctr" fontAlgn="b"/>
                      <a:endParaRPr lang="en-IN" sz="1600" b="0" i="0" u="none" strike="noStrike" dirty="0">
                        <a:solidFill>
                          <a:srgbClr val="21252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1252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Group</a:t>
                      </a:r>
                      <a:endParaRPr kumimoji="0" lang="en-IN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1252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4252600"/>
                  </a:ext>
                </a:extLst>
              </a:tr>
              <a:tr h="43908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9040: 1978 -  </a:t>
                      </a:r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Methods for sampling of utensils</a:t>
                      </a:r>
                      <a:endParaRPr lang="en-IN" sz="1600" b="0" i="0" u="none" strike="noStrike" dirty="0">
                        <a:solidFill>
                          <a:srgbClr val="21252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Published </a:t>
                      </a:r>
                    </a:p>
                    <a:p>
                      <a:pPr algn="ctr" fontAlgn="b"/>
                      <a:endParaRPr lang="en-IN" sz="1600" b="0" i="0" u="none" strike="noStrike" dirty="0">
                        <a:solidFill>
                          <a:srgbClr val="21252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1252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Group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100209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7B3731B-7D6D-EE95-7DCA-026F499F3F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585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5" y="977974"/>
            <a:ext cx="9928225" cy="719481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AAP PROGRESS – BREAK UP (Post 2000)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5855575"/>
              </p:ext>
            </p:extLst>
          </p:nvPr>
        </p:nvGraphicFramePr>
        <p:xfrm>
          <a:off x="1450975" y="2377070"/>
          <a:ext cx="9618080" cy="360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896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420720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961808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961808">
                  <a:extLst>
                    <a:ext uri="{9D8B030D-6E8A-4147-A177-3AD203B41FA5}">
                      <a16:colId xmlns:a16="http://schemas.microsoft.com/office/drawing/2014/main" val="3344745166"/>
                    </a:ext>
                  </a:extLst>
                </a:gridCol>
                <a:gridCol w="961808">
                  <a:extLst>
                    <a:ext uri="{9D8B030D-6E8A-4147-A177-3AD203B41FA5}">
                      <a16:colId xmlns:a16="http://schemas.microsoft.com/office/drawing/2014/main" val="541815126"/>
                    </a:ext>
                  </a:extLst>
                </a:gridCol>
                <a:gridCol w="961808">
                  <a:extLst>
                    <a:ext uri="{9D8B030D-6E8A-4147-A177-3AD203B41FA5}">
                      <a16:colId xmlns:a16="http://schemas.microsoft.com/office/drawing/2014/main" val="2354235424"/>
                    </a:ext>
                  </a:extLst>
                </a:gridCol>
                <a:gridCol w="961808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  <a:gridCol w="961808">
                  <a:extLst>
                    <a:ext uri="{9D8B030D-6E8A-4147-A177-3AD203B41FA5}">
                      <a16:colId xmlns:a16="http://schemas.microsoft.com/office/drawing/2014/main" val="768282680"/>
                    </a:ext>
                  </a:extLst>
                </a:gridCol>
                <a:gridCol w="961808">
                  <a:extLst>
                    <a:ext uri="{9D8B030D-6E8A-4147-A177-3AD203B41FA5}">
                      <a16:colId xmlns:a16="http://schemas.microsoft.com/office/drawing/2014/main" val="306935468"/>
                    </a:ext>
                  </a:extLst>
                </a:gridCol>
                <a:gridCol w="961808">
                  <a:extLst>
                    <a:ext uri="{9D8B030D-6E8A-4147-A177-3AD203B41FA5}">
                      <a16:colId xmlns:a16="http://schemas.microsoft.com/office/drawing/2014/main" val="3292751767"/>
                    </a:ext>
                  </a:extLst>
                </a:gridCol>
              </a:tblGrid>
              <a:tr h="125558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Taken up for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review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WC-Draft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F-Draft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Under Publication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58854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58854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58854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  <a:tr h="58854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2739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5DBDC54F-6A3E-AE91-F34E-D42E8DD313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284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6CDF4-E727-F40E-06D5-0BE585613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3" y="977974"/>
            <a:ext cx="9603272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PANELS &amp; WORKING GROUPS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00F078-581E-A98C-625C-86CDBD16A1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3257777"/>
              </p:ext>
            </p:extLst>
          </p:nvPr>
        </p:nvGraphicFramePr>
        <p:xfrm>
          <a:off x="1450973" y="2424016"/>
          <a:ext cx="9603272" cy="3857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962">
                  <a:extLst>
                    <a:ext uri="{9D8B030D-6E8A-4147-A177-3AD203B41FA5}">
                      <a16:colId xmlns:a16="http://schemas.microsoft.com/office/drawing/2014/main" val="133109813"/>
                    </a:ext>
                  </a:extLst>
                </a:gridCol>
                <a:gridCol w="1194160">
                  <a:extLst>
                    <a:ext uri="{9D8B030D-6E8A-4147-A177-3AD203B41FA5}">
                      <a16:colId xmlns:a16="http://schemas.microsoft.com/office/drawing/2014/main" val="1764894915"/>
                    </a:ext>
                  </a:extLst>
                </a:gridCol>
                <a:gridCol w="1804737">
                  <a:extLst>
                    <a:ext uri="{9D8B030D-6E8A-4147-A177-3AD203B41FA5}">
                      <a16:colId xmlns:a16="http://schemas.microsoft.com/office/drawing/2014/main" val="303337326"/>
                    </a:ext>
                  </a:extLst>
                </a:gridCol>
                <a:gridCol w="4618085">
                  <a:extLst>
                    <a:ext uri="{9D8B030D-6E8A-4147-A177-3AD203B41FA5}">
                      <a16:colId xmlns:a16="http://schemas.microsoft.com/office/drawing/2014/main" val="3328594216"/>
                    </a:ext>
                  </a:extLst>
                </a:gridCol>
                <a:gridCol w="1166328">
                  <a:extLst>
                    <a:ext uri="{9D8B030D-6E8A-4147-A177-3AD203B41FA5}">
                      <a16:colId xmlns:a16="http://schemas.microsoft.com/office/drawing/2014/main" val="2920949335"/>
                    </a:ext>
                  </a:extLst>
                </a:gridCol>
              </a:tblGrid>
              <a:tr h="7023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Panel and Working Group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 of Working Panel/Working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11912"/>
                  </a:ext>
                </a:extLst>
              </a:tr>
              <a:tr h="5007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1.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01: P5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Revision of IS 2825 : 1969 'Code for Unfired Pressure Vessels'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084273"/>
                  </a:ext>
                </a:extLst>
              </a:tr>
              <a:tr h="5007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01: P6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Pressure vessels for storage/transport of Green Hydrogen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246542"/>
                  </a:ext>
                </a:extLst>
              </a:tr>
              <a:tr h="4804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01: P7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Solar Powered Hybrid Boilers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125329"/>
                  </a:ext>
                </a:extLst>
              </a:tr>
              <a:tr h="5007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22 : P3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Panel for Review of Standards on Compressors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161510"/>
                  </a:ext>
                </a:extLst>
              </a:tr>
              <a:tr h="5007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22 : P4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Panel for Review of Standards on Steam Turbines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637874"/>
                  </a:ext>
                </a:extLst>
              </a:tr>
              <a:tr h="5007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22 : P5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Panel for Review of Standards on Gas Turbines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54170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1378339-F2DC-BB30-D374-E240DEA5C8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28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6CDF4-E727-F40E-06D5-0BE585613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5" y="977974"/>
            <a:ext cx="9603275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PANELS &amp; WORKING GROUPS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00F078-581E-A98C-625C-86CDBD16A1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0954628"/>
              </p:ext>
            </p:extLst>
          </p:nvPr>
        </p:nvGraphicFramePr>
        <p:xfrm>
          <a:off x="1450975" y="2399954"/>
          <a:ext cx="9714330" cy="3922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962">
                  <a:extLst>
                    <a:ext uri="{9D8B030D-6E8A-4147-A177-3AD203B41FA5}">
                      <a16:colId xmlns:a16="http://schemas.microsoft.com/office/drawing/2014/main" val="133109813"/>
                    </a:ext>
                  </a:extLst>
                </a:gridCol>
                <a:gridCol w="1107694">
                  <a:extLst>
                    <a:ext uri="{9D8B030D-6E8A-4147-A177-3AD203B41FA5}">
                      <a16:colId xmlns:a16="http://schemas.microsoft.com/office/drawing/2014/main" val="1764894915"/>
                    </a:ext>
                  </a:extLst>
                </a:gridCol>
                <a:gridCol w="1810102">
                  <a:extLst>
                    <a:ext uri="{9D8B030D-6E8A-4147-A177-3AD203B41FA5}">
                      <a16:colId xmlns:a16="http://schemas.microsoft.com/office/drawing/2014/main" val="303337326"/>
                    </a:ext>
                  </a:extLst>
                </a:gridCol>
                <a:gridCol w="4797478">
                  <a:extLst>
                    <a:ext uri="{9D8B030D-6E8A-4147-A177-3AD203B41FA5}">
                      <a16:colId xmlns:a16="http://schemas.microsoft.com/office/drawing/2014/main" val="3328594216"/>
                    </a:ext>
                  </a:extLst>
                </a:gridCol>
                <a:gridCol w="1179094">
                  <a:extLst>
                    <a:ext uri="{9D8B030D-6E8A-4147-A177-3AD203B41FA5}">
                      <a16:colId xmlns:a16="http://schemas.microsoft.com/office/drawing/2014/main" val="2920949335"/>
                    </a:ext>
                  </a:extLst>
                </a:gridCol>
              </a:tblGrid>
              <a:tr h="71309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Panel and Working Group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 of Working Panel/Working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11912"/>
                  </a:ext>
                </a:extLst>
              </a:tr>
              <a:tr h="59388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MED 22 : P6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Panel for Review of Standards on Hydraulic Turbines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084273"/>
                  </a:ext>
                </a:extLst>
              </a:tr>
              <a:tr h="74610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>
                          <a:effectLst/>
                          <a:latin typeface="Times New Roman" panose="02020603050405020304" pitchFamily="18" charset="0"/>
                        </a:rPr>
                        <a:t>MED 25 : P3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Panel to prepare draft on ‘Guidelines for Specifying, commissioning and acceptance testing of sheet fed single/multi-colour printing Machines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161510"/>
                  </a:ext>
                </a:extLst>
              </a:tr>
              <a:tr h="43391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>
                          <a:effectLst/>
                          <a:latin typeface="Times New Roman" panose="02020603050405020304" pitchFamily="18" charset="0"/>
                        </a:rPr>
                        <a:t>MED 25 : P4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Panel for 'Assessment of Digital Printing Outputs’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637874"/>
                  </a:ext>
                </a:extLst>
              </a:tr>
              <a:tr h="43391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>
                          <a:effectLst/>
                          <a:latin typeface="Times New Roman" panose="02020603050405020304" pitchFamily="18" charset="0"/>
                        </a:rPr>
                        <a:t>MED 25 : P5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Panel for 'Computer to Plate (CTP) Offset Plates’.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541701"/>
                  </a:ext>
                </a:extLst>
              </a:tr>
              <a:tr h="43391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>
                          <a:effectLst/>
                          <a:latin typeface="Times New Roman" panose="02020603050405020304" pitchFamily="18" charset="0"/>
                        </a:rPr>
                        <a:t>MED 25 : P6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Panel for 'Flexography Printing Machines’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972823"/>
                  </a:ext>
                </a:extLst>
              </a:tr>
              <a:tr h="43391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>
                          <a:effectLst/>
                          <a:latin typeface="Times New Roman" panose="02020603050405020304" pitchFamily="18" charset="0"/>
                        </a:rPr>
                        <a:t>MED 25 : P7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Panel for 'Paper Folding Machines’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25815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1378339-F2DC-BB30-D374-E240DEA5C8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738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6CDF4-E727-F40E-06D5-0BE585613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5" y="1114485"/>
            <a:ext cx="9603275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PANELS &amp; WORKING GROUPS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00F078-581E-A98C-625C-86CDBD16A1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8989235"/>
              </p:ext>
            </p:extLst>
          </p:nvPr>
        </p:nvGraphicFramePr>
        <p:xfrm>
          <a:off x="1450975" y="2460112"/>
          <a:ext cx="9603272" cy="3979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962">
                  <a:extLst>
                    <a:ext uri="{9D8B030D-6E8A-4147-A177-3AD203B41FA5}">
                      <a16:colId xmlns:a16="http://schemas.microsoft.com/office/drawing/2014/main" val="133109813"/>
                    </a:ext>
                  </a:extLst>
                </a:gridCol>
                <a:gridCol w="1107694">
                  <a:extLst>
                    <a:ext uri="{9D8B030D-6E8A-4147-A177-3AD203B41FA5}">
                      <a16:colId xmlns:a16="http://schemas.microsoft.com/office/drawing/2014/main" val="1764894915"/>
                    </a:ext>
                  </a:extLst>
                </a:gridCol>
                <a:gridCol w="1534332">
                  <a:extLst>
                    <a:ext uri="{9D8B030D-6E8A-4147-A177-3AD203B41FA5}">
                      <a16:colId xmlns:a16="http://schemas.microsoft.com/office/drawing/2014/main" val="303337326"/>
                    </a:ext>
                  </a:extLst>
                </a:gridCol>
                <a:gridCol w="4974956">
                  <a:extLst>
                    <a:ext uri="{9D8B030D-6E8A-4147-A177-3AD203B41FA5}">
                      <a16:colId xmlns:a16="http://schemas.microsoft.com/office/drawing/2014/main" val="3328594216"/>
                    </a:ext>
                  </a:extLst>
                </a:gridCol>
                <a:gridCol w="1166328">
                  <a:extLst>
                    <a:ext uri="{9D8B030D-6E8A-4147-A177-3AD203B41FA5}">
                      <a16:colId xmlns:a16="http://schemas.microsoft.com/office/drawing/2014/main" val="2920949335"/>
                    </a:ext>
                  </a:extLst>
                </a:gridCol>
              </a:tblGrid>
              <a:tr h="79322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Panel and Working Group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 of Working Panel/Working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11912"/>
                  </a:ext>
                </a:extLst>
              </a:tr>
              <a:tr h="6606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MED 33 : P1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Panel to discuss and dispose of the comments on IS 14756 and Triple Ply standards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084273"/>
                  </a:ext>
                </a:extLst>
              </a:tr>
              <a:tr h="48267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MED 33 : P3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Panel for Revision of IS 1660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161510"/>
                  </a:ext>
                </a:extLst>
              </a:tr>
              <a:tr h="48267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>
                          <a:effectLst/>
                          <a:latin typeface="Times New Roman" panose="02020603050405020304" pitchFamily="18" charset="0"/>
                        </a:rPr>
                        <a:t>MED 33 : P5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Panel for Review of IS 2347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637874"/>
                  </a:ext>
                </a:extLst>
              </a:tr>
              <a:tr h="48267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MED 33 : P6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Panel to dispose of comments on IS 15275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541701"/>
                  </a:ext>
                </a:extLst>
              </a:tr>
              <a:tr h="48267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MED 33 : P7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Panel for Commercial Pressure Cooker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972823"/>
                  </a:ext>
                </a:extLst>
              </a:tr>
              <a:tr h="5655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>
                          <a:effectLst/>
                          <a:latin typeface="Times New Roman" panose="02020603050405020304" pitchFamily="18" charset="0"/>
                        </a:rPr>
                        <a:t>MED 33 : P8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Panel to dispose comments received on insulated flask as per IS 17790:2022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25815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1378339-F2DC-BB30-D374-E240DEA5C8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850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6CDF4-E727-F40E-06D5-0BE585613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5" y="1114485"/>
            <a:ext cx="9603275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PANELS &amp; WORKING GROUPS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00F078-581E-A98C-625C-86CDBD16A1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3042495"/>
              </p:ext>
            </p:extLst>
          </p:nvPr>
        </p:nvGraphicFramePr>
        <p:xfrm>
          <a:off x="1450975" y="2597760"/>
          <a:ext cx="9603272" cy="3366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962">
                  <a:extLst>
                    <a:ext uri="{9D8B030D-6E8A-4147-A177-3AD203B41FA5}">
                      <a16:colId xmlns:a16="http://schemas.microsoft.com/office/drawing/2014/main" val="133109813"/>
                    </a:ext>
                  </a:extLst>
                </a:gridCol>
                <a:gridCol w="1107694">
                  <a:extLst>
                    <a:ext uri="{9D8B030D-6E8A-4147-A177-3AD203B41FA5}">
                      <a16:colId xmlns:a16="http://schemas.microsoft.com/office/drawing/2014/main" val="1764894915"/>
                    </a:ext>
                  </a:extLst>
                </a:gridCol>
                <a:gridCol w="1580827">
                  <a:extLst>
                    <a:ext uri="{9D8B030D-6E8A-4147-A177-3AD203B41FA5}">
                      <a16:colId xmlns:a16="http://schemas.microsoft.com/office/drawing/2014/main" val="303337326"/>
                    </a:ext>
                  </a:extLst>
                </a:gridCol>
                <a:gridCol w="4788976">
                  <a:extLst>
                    <a:ext uri="{9D8B030D-6E8A-4147-A177-3AD203B41FA5}">
                      <a16:colId xmlns:a16="http://schemas.microsoft.com/office/drawing/2014/main" val="3328594216"/>
                    </a:ext>
                  </a:extLst>
                </a:gridCol>
                <a:gridCol w="1305813">
                  <a:extLst>
                    <a:ext uri="{9D8B030D-6E8A-4147-A177-3AD203B41FA5}">
                      <a16:colId xmlns:a16="http://schemas.microsoft.com/office/drawing/2014/main" val="2920949335"/>
                    </a:ext>
                  </a:extLst>
                </a:gridCol>
              </a:tblGrid>
              <a:tr h="73018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Panel and Working Group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 of Working Panel/Working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11912"/>
                  </a:ext>
                </a:extLst>
              </a:tr>
              <a:tr h="6081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MED 33 : P11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Panel to dispose of comments on IS 17526:2021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084273"/>
                  </a:ext>
                </a:extLst>
              </a:tr>
              <a:tr h="520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>
                          <a:effectLst/>
                          <a:latin typeface="Times New Roman" panose="02020603050405020304" pitchFamily="18" charset="0"/>
                        </a:rPr>
                        <a:t>MED 33 : P12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Panel to dispose of comments on finalized IS 16015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161510"/>
                  </a:ext>
                </a:extLst>
              </a:tr>
              <a:tr h="44431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>
                          <a:effectLst/>
                          <a:latin typeface="Times New Roman" panose="02020603050405020304" pitchFamily="18" charset="0"/>
                        </a:rPr>
                        <a:t>MED 33 : P13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Panel for Cylinder Locks (cartridges)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637874"/>
                  </a:ext>
                </a:extLst>
              </a:tr>
              <a:tr h="520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>
                          <a:effectLst/>
                          <a:latin typeface="Times New Roman" panose="02020603050405020304" pitchFamily="18" charset="0"/>
                        </a:rPr>
                        <a:t>MED 33 : P15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Panel for 'Thermos Tea Stainless Steel 15 Litres - Specification'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972823"/>
                  </a:ext>
                </a:extLst>
              </a:tr>
              <a:tr h="44431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>
                          <a:effectLst/>
                          <a:latin typeface="Times New Roman" panose="02020603050405020304" pitchFamily="18" charset="0"/>
                        </a:rPr>
                        <a:t>MED 33 : P17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Panel to develop standards on Cutlery Items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25815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1378339-F2DC-BB30-D374-E240DEA5C8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606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966497"/>
            <a:ext cx="9603275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EXPERTS DESIGNATED FOR SUBJECTS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C5E1EB-D506-D95D-94B8-2B79A94AE9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04CC22F2-F4F3-C0D1-1A5C-01B1D1E71B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7053320"/>
              </p:ext>
            </p:extLst>
          </p:nvPr>
        </p:nvGraphicFramePr>
        <p:xfrm>
          <a:off x="980182" y="2249782"/>
          <a:ext cx="10074671" cy="4439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745">
                  <a:extLst>
                    <a:ext uri="{9D8B030D-6E8A-4147-A177-3AD203B41FA5}">
                      <a16:colId xmlns:a16="http://schemas.microsoft.com/office/drawing/2014/main" val="1458758245"/>
                    </a:ext>
                  </a:extLst>
                </a:gridCol>
                <a:gridCol w="1018015">
                  <a:extLst>
                    <a:ext uri="{9D8B030D-6E8A-4147-A177-3AD203B41FA5}">
                      <a16:colId xmlns:a16="http://schemas.microsoft.com/office/drawing/2014/main" val="832971292"/>
                    </a:ext>
                  </a:extLst>
                </a:gridCol>
                <a:gridCol w="1273346">
                  <a:extLst>
                    <a:ext uri="{9D8B030D-6E8A-4147-A177-3AD203B41FA5}">
                      <a16:colId xmlns:a16="http://schemas.microsoft.com/office/drawing/2014/main" val="2055531321"/>
                    </a:ext>
                  </a:extLst>
                </a:gridCol>
                <a:gridCol w="1804737">
                  <a:extLst>
                    <a:ext uri="{9D8B030D-6E8A-4147-A177-3AD203B41FA5}">
                      <a16:colId xmlns:a16="http://schemas.microsoft.com/office/drawing/2014/main" val="1979895644"/>
                    </a:ext>
                  </a:extLst>
                </a:gridCol>
                <a:gridCol w="1082842">
                  <a:extLst>
                    <a:ext uri="{9D8B030D-6E8A-4147-A177-3AD203B41FA5}">
                      <a16:colId xmlns:a16="http://schemas.microsoft.com/office/drawing/2014/main" val="451992946"/>
                    </a:ext>
                  </a:extLst>
                </a:gridCol>
                <a:gridCol w="1973179">
                  <a:extLst>
                    <a:ext uri="{9D8B030D-6E8A-4147-A177-3AD203B41FA5}">
                      <a16:colId xmlns:a16="http://schemas.microsoft.com/office/drawing/2014/main" val="1790507850"/>
                    </a:ext>
                  </a:extLst>
                </a:gridCol>
                <a:gridCol w="2213807">
                  <a:extLst>
                    <a:ext uri="{9D8B030D-6E8A-4147-A177-3AD203B41FA5}">
                      <a16:colId xmlns:a16="http://schemas.microsoft.com/office/drawing/2014/main" val="2414252706"/>
                    </a:ext>
                  </a:extLst>
                </a:gridCol>
              </a:tblGrid>
              <a:tr h="74897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 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Mirror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 (H/M/L)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Experts Designated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Organization Name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891176"/>
                  </a:ext>
                </a:extLst>
              </a:tr>
              <a:tr h="452503"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118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22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Air compressors and compressed air systems — Part 1: Air compressor safety requirements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Shri Dileep Patil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Ingersoll Rand India Pvt Ltd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8021519"/>
                  </a:ext>
                </a:extLst>
              </a:tr>
              <a:tr h="527054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118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Shri Jayesh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Raval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Siemens Turbo Machinery Pvt Ltd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829742"/>
                  </a:ext>
                </a:extLst>
              </a:tr>
              <a:tr h="409895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118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Shri Vijay Gupta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Atlas Copco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221633"/>
                  </a:ext>
                </a:extLst>
              </a:tr>
              <a:tr h="409895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Shri Harendra Singh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Reliance India Pvt Ltd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72812404"/>
                  </a:ext>
                </a:extLst>
              </a:tr>
              <a:tr h="409895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Shri </a:t>
                      </a:r>
                      <a:r>
                        <a:rPr lang="en-IN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Lokraj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Meena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8572562"/>
                  </a:ext>
                </a:extLst>
              </a:tr>
              <a:tr h="452503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192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Gas Turbines- Design, </a:t>
                      </a:r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installation, operation and maintenance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Shri HV Ramana Murthy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BHEL GE Gas Turbine Services Ltd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4406042"/>
                  </a:ext>
                </a:extLst>
              </a:tr>
              <a:tr h="740302"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192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Shri Dinesh Venugopal Shetty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GE </a:t>
                      </a:r>
                      <a:r>
                        <a:rPr lang="en-IN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Vernova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– Gas Power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5357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264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966497"/>
            <a:ext cx="9603275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EXPERTS DESIGNATED FOR SUBJECTS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C5E1EB-D506-D95D-94B8-2B79A94AE9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04CC22F2-F4F3-C0D1-1A5C-01B1D1E71B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755451"/>
              </p:ext>
            </p:extLst>
          </p:nvPr>
        </p:nvGraphicFramePr>
        <p:xfrm>
          <a:off x="1451578" y="2285991"/>
          <a:ext cx="9603274" cy="4499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767">
                  <a:extLst>
                    <a:ext uri="{9D8B030D-6E8A-4147-A177-3AD203B41FA5}">
                      <a16:colId xmlns:a16="http://schemas.microsoft.com/office/drawing/2014/main" val="1458758245"/>
                    </a:ext>
                  </a:extLst>
                </a:gridCol>
                <a:gridCol w="1245741">
                  <a:extLst>
                    <a:ext uri="{9D8B030D-6E8A-4147-A177-3AD203B41FA5}">
                      <a16:colId xmlns:a16="http://schemas.microsoft.com/office/drawing/2014/main" val="832971292"/>
                    </a:ext>
                  </a:extLst>
                </a:gridCol>
                <a:gridCol w="1384155">
                  <a:extLst>
                    <a:ext uri="{9D8B030D-6E8A-4147-A177-3AD203B41FA5}">
                      <a16:colId xmlns:a16="http://schemas.microsoft.com/office/drawing/2014/main" val="2055531321"/>
                    </a:ext>
                  </a:extLst>
                </a:gridCol>
                <a:gridCol w="2174729">
                  <a:extLst>
                    <a:ext uri="{9D8B030D-6E8A-4147-A177-3AD203B41FA5}">
                      <a16:colId xmlns:a16="http://schemas.microsoft.com/office/drawing/2014/main" val="3416155750"/>
                    </a:ext>
                  </a:extLst>
                </a:gridCol>
                <a:gridCol w="1210162">
                  <a:extLst>
                    <a:ext uri="{9D8B030D-6E8A-4147-A177-3AD203B41FA5}">
                      <a16:colId xmlns:a16="http://schemas.microsoft.com/office/drawing/2014/main" val="3662968948"/>
                    </a:ext>
                  </a:extLst>
                </a:gridCol>
                <a:gridCol w="1595899">
                  <a:extLst>
                    <a:ext uri="{9D8B030D-6E8A-4147-A177-3AD203B41FA5}">
                      <a16:colId xmlns:a16="http://schemas.microsoft.com/office/drawing/2014/main" val="1790507850"/>
                    </a:ext>
                  </a:extLst>
                </a:gridCol>
                <a:gridCol w="1484821">
                  <a:extLst>
                    <a:ext uri="{9D8B030D-6E8A-4147-A177-3AD203B41FA5}">
                      <a16:colId xmlns:a16="http://schemas.microsoft.com/office/drawing/2014/main" val="2414252706"/>
                    </a:ext>
                  </a:extLst>
                </a:gridCol>
              </a:tblGrid>
              <a:tr h="89609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 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Mirror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 (H/M/L)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Expert Name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Organization Name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891176"/>
                  </a:ext>
                </a:extLst>
              </a:tr>
              <a:tr h="8981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Gas turbines — </a:t>
                      </a: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Safety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Shri S. </a:t>
                      </a:r>
                      <a:r>
                        <a:rPr lang="en-IN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Venkadesh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BHEL GE Gas Turbine Services Ltd</a:t>
                      </a:r>
                    </a:p>
                    <a:p>
                      <a:pPr algn="ctr" fontAlgn="ctr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8021519"/>
                  </a:ext>
                </a:extLst>
              </a:tr>
              <a:tr h="52809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Gas turbines — Acceptance tests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Shri Madhusudan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BHEL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4530221"/>
                  </a:ext>
                </a:extLst>
              </a:tr>
              <a:tr h="9727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IEC/TC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Rules for steam turbine thermal acceptance tests - Part 4: Routine testing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Shri </a:t>
                      </a:r>
                      <a:r>
                        <a:rPr lang="en-IN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Kandarp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Bhrahmbhatt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Siemens Pvt Ltd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34599061"/>
                  </a:ext>
                </a:extLst>
              </a:tr>
              <a:tr h="9727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IEC/TC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Hydraulic turbines, storage pumps and pump-turbines - Model acceptance tests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 Arun Kumar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IIT Roorkee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0471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522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81033-EAE8-664F-5788-5F296E8F0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7516" y="882276"/>
            <a:ext cx="9603275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COMMITTEES HANDLED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0880FD0-18CA-F043-1832-3562BB3326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910783"/>
              </p:ext>
            </p:extLst>
          </p:nvPr>
        </p:nvGraphicFramePr>
        <p:xfrm>
          <a:off x="1069306" y="2340585"/>
          <a:ext cx="9961485" cy="4117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06E6F461-4026-EEE4-1393-666C3EEA31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4393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DBC3D-94AC-5B79-212E-97AC2751F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7" y="911632"/>
            <a:ext cx="9894201" cy="1049235"/>
          </a:xfrm>
        </p:spPr>
        <p:txBody>
          <a:bodyPr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STRATEGIES ADOPTED TO IDENTIFY EXPERTS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9373C-9128-FCF0-06EF-AD802B1F8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2363127"/>
            <a:ext cx="9603275" cy="345061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Regular interactions with industries and industry associations through webinars and seminars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Conducting committee meetings at MoU institutes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Carrying out exposure visits to the factories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Notifying the vacancies on standards portal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39D666-58D6-3637-7E36-3BC899E7EF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644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DBC3D-94AC-5B79-212E-97AC2751F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4664" y="1012106"/>
            <a:ext cx="9603275" cy="1049235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TC MEETINGS HELD IN 1</a:t>
            </a:r>
            <a:r>
              <a:rPr lang="en-US" sz="3000" b="1" cap="none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2</a:t>
            </a:r>
            <a:r>
              <a:rPr lang="en-US" sz="3000" b="1" cap="none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QUARTER </a:t>
            </a:r>
            <a:endParaRPr lang="en-US" sz="3000" dirty="0"/>
          </a:p>
        </p:txBody>
      </p:sp>
      <p:graphicFrame>
        <p:nvGraphicFramePr>
          <p:cNvPr id="4" name="Content Placeholder 8">
            <a:extLst>
              <a:ext uri="{FF2B5EF4-FFF2-40B4-BE49-F238E27FC236}">
                <a16:creationId xmlns:a16="http://schemas.microsoft.com/office/drawing/2014/main" id="{3934F7A6-22A8-89E4-EC44-75B1ED5A6E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0254245"/>
              </p:ext>
            </p:extLst>
          </p:nvPr>
        </p:nvGraphicFramePr>
        <p:xfrm>
          <a:off x="1578243" y="2499960"/>
          <a:ext cx="9569695" cy="2810562"/>
        </p:xfrm>
        <a:graphic>
          <a:graphicData uri="http://schemas.openxmlformats.org/drawingml/2006/table">
            <a:tbl>
              <a:tblPr/>
              <a:tblGrid>
                <a:gridCol w="1190376">
                  <a:extLst>
                    <a:ext uri="{9D8B030D-6E8A-4147-A177-3AD203B41FA5}">
                      <a16:colId xmlns:a16="http://schemas.microsoft.com/office/drawing/2014/main" val="1305540258"/>
                    </a:ext>
                  </a:extLst>
                </a:gridCol>
                <a:gridCol w="1381251">
                  <a:extLst>
                    <a:ext uri="{9D8B030D-6E8A-4147-A177-3AD203B41FA5}">
                      <a16:colId xmlns:a16="http://schemas.microsoft.com/office/drawing/2014/main" val="1441150956"/>
                    </a:ext>
                  </a:extLst>
                </a:gridCol>
                <a:gridCol w="1911410">
                  <a:extLst>
                    <a:ext uri="{9D8B030D-6E8A-4147-A177-3AD203B41FA5}">
                      <a16:colId xmlns:a16="http://schemas.microsoft.com/office/drawing/2014/main" val="4036163153"/>
                    </a:ext>
                  </a:extLst>
                </a:gridCol>
                <a:gridCol w="1398824">
                  <a:extLst>
                    <a:ext uri="{9D8B030D-6E8A-4147-A177-3AD203B41FA5}">
                      <a16:colId xmlns:a16="http://schemas.microsoft.com/office/drawing/2014/main" val="3863859042"/>
                    </a:ext>
                  </a:extLst>
                </a:gridCol>
                <a:gridCol w="2207643">
                  <a:extLst>
                    <a:ext uri="{9D8B030D-6E8A-4147-A177-3AD203B41FA5}">
                      <a16:colId xmlns:a16="http://schemas.microsoft.com/office/drawing/2014/main" val="851954508"/>
                    </a:ext>
                  </a:extLst>
                </a:gridCol>
                <a:gridCol w="1480191">
                  <a:extLst>
                    <a:ext uri="{9D8B030D-6E8A-4147-A177-3AD203B41FA5}">
                      <a16:colId xmlns:a16="http://schemas.microsoft.com/office/drawing/2014/main" val="2676011015"/>
                    </a:ext>
                  </a:extLst>
                </a:gridCol>
              </a:tblGrid>
              <a:tr h="107341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 Conducted</a:t>
                      </a:r>
                    </a:p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(Yes/No)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 of Meeting </a:t>
                      </a:r>
                    </a:p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1</a:t>
                      </a:r>
                      <a:r>
                        <a:rPr lang="en-US" sz="1800" b="1" cap="none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Quarter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 Conducted</a:t>
                      </a:r>
                    </a:p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(Yes/No)</a:t>
                      </a:r>
                    </a:p>
                    <a:p>
                      <a:pPr algn="ctr" rtl="0" fontAlgn="b"/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 of Meeting </a:t>
                      </a:r>
                    </a:p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2</a:t>
                      </a:r>
                      <a:r>
                        <a:rPr lang="en-US" sz="1800" b="1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nd  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Quarter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Average  Attendance 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695141"/>
                  </a:ext>
                </a:extLst>
              </a:tr>
              <a:tr h="4251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01</a:t>
                      </a: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May 2024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 Sept 2024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52.70 %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868875"/>
                  </a:ext>
                </a:extLst>
              </a:tr>
              <a:tr h="4251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22</a:t>
                      </a: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June 2024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Yes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Sept 2024</a:t>
                      </a: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63.73 %</a:t>
                      </a: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504214"/>
                  </a:ext>
                </a:extLst>
              </a:tr>
              <a:tr h="4251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25</a:t>
                      </a: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July 2024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78.26 %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820475"/>
                  </a:ext>
                </a:extLst>
              </a:tr>
              <a:tr h="4251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33</a:t>
                      </a: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27-05-2024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 Sept 2024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74.17 %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46025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641A489F-B39F-D42F-924C-B6B427324A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3603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DBC3D-94AC-5B79-212E-97AC2751F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621" y="989496"/>
            <a:ext cx="9408695" cy="1049235"/>
          </a:xfrm>
        </p:spPr>
        <p:txBody>
          <a:bodyPr>
            <a:normAutofit/>
          </a:bodyPr>
          <a:lstStyle/>
          <a:p>
            <a:r>
              <a:rPr lang="en-I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TC MEETINGS CONDUCTED/PLANNED OUTSIDE BIS</a:t>
            </a: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1A489F-B39F-D42F-924C-B6B427324A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DBF943E-EA0C-9C77-76E3-5DFE4060F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770443"/>
              </p:ext>
            </p:extLst>
          </p:nvPr>
        </p:nvGraphicFramePr>
        <p:xfrm>
          <a:off x="1220445" y="2410639"/>
          <a:ext cx="9751109" cy="3649594"/>
        </p:xfrm>
        <a:graphic>
          <a:graphicData uri="http://schemas.openxmlformats.org/drawingml/2006/table">
            <a:tbl>
              <a:tblPr/>
              <a:tblGrid>
                <a:gridCol w="831999">
                  <a:extLst>
                    <a:ext uri="{9D8B030D-6E8A-4147-A177-3AD203B41FA5}">
                      <a16:colId xmlns:a16="http://schemas.microsoft.com/office/drawing/2014/main" val="3442084639"/>
                    </a:ext>
                  </a:extLst>
                </a:gridCol>
                <a:gridCol w="3782872">
                  <a:extLst>
                    <a:ext uri="{9D8B030D-6E8A-4147-A177-3AD203B41FA5}">
                      <a16:colId xmlns:a16="http://schemas.microsoft.com/office/drawing/2014/main" val="4261414504"/>
                    </a:ext>
                  </a:extLst>
                </a:gridCol>
                <a:gridCol w="2418347">
                  <a:extLst>
                    <a:ext uri="{9D8B030D-6E8A-4147-A177-3AD203B41FA5}">
                      <a16:colId xmlns:a16="http://schemas.microsoft.com/office/drawing/2014/main" val="379311063"/>
                    </a:ext>
                  </a:extLst>
                </a:gridCol>
                <a:gridCol w="2717891">
                  <a:extLst>
                    <a:ext uri="{9D8B030D-6E8A-4147-A177-3AD203B41FA5}">
                      <a16:colId xmlns:a16="http://schemas.microsoft.com/office/drawing/2014/main" val="564883091"/>
                    </a:ext>
                  </a:extLst>
                </a:gridCol>
              </a:tblGrid>
              <a:tr h="6455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 of Meeting 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Venue of the Meeting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742079"/>
                  </a:ext>
                </a:extLst>
              </a:tr>
              <a:tr h="64111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Boilers and Pressure Vessels Sectional Committee, MED 01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 Sept 2024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MNIT, Jaipur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974791"/>
                  </a:ext>
                </a:extLst>
              </a:tr>
              <a:tr h="64111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Turbo Machinery Sectional Committee, MED 22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Sept 2024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BHEL, Hyderabad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004082"/>
                  </a:ext>
                </a:extLst>
              </a:tr>
              <a:tr h="75375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Utensils, Cutlery and Domestic Hardware Sectional Committee, MED 33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 2024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IIT Madras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1874410"/>
                  </a:ext>
                </a:extLst>
              </a:tr>
              <a:tr h="75375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Boilers and Pressure Vessels Sectional Committee, MED 01</a:t>
                      </a:r>
                    </a:p>
                    <a:p>
                      <a:pPr algn="ctr" rtl="0" fontAlgn="t"/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 2024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IIT Bombay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327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2118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DBC3D-94AC-5B79-212E-97AC2751F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967449"/>
            <a:ext cx="9603275" cy="1049235"/>
          </a:xfrm>
        </p:spPr>
        <p:txBody>
          <a:bodyPr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NEW MEMBERS CO-OPTED IN TC(s)</a:t>
            </a:r>
            <a:endParaRPr lang="en-US" sz="2800" dirty="0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0F42B59B-C0D4-1286-B47E-3439C5E75F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214212"/>
              </p:ext>
            </p:extLst>
          </p:nvPr>
        </p:nvGraphicFramePr>
        <p:xfrm>
          <a:off x="1294361" y="2502568"/>
          <a:ext cx="9603275" cy="3885165"/>
        </p:xfrm>
        <a:graphic>
          <a:graphicData uri="http://schemas.openxmlformats.org/drawingml/2006/table">
            <a:tbl>
              <a:tblPr/>
              <a:tblGrid>
                <a:gridCol w="556235">
                  <a:extLst>
                    <a:ext uri="{9D8B030D-6E8A-4147-A177-3AD203B41FA5}">
                      <a16:colId xmlns:a16="http://schemas.microsoft.com/office/drawing/2014/main" val="3619086551"/>
                    </a:ext>
                  </a:extLst>
                </a:gridCol>
                <a:gridCol w="3199959">
                  <a:extLst>
                    <a:ext uri="{9D8B030D-6E8A-4147-A177-3AD203B41FA5}">
                      <a16:colId xmlns:a16="http://schemas.microsoft.com/office/drawing/2014/main" val="2204232774"/>
                    </a:ext>
                  </a:extLst>
                </a:gridCol>
                <a:gridCol w="1970107">
                  <a:extLst>
                    <a:ext uri="{9D8B030D-6E8A-4147-A177-3AD203B41FA5}">
                      <a16:colId xmlns:a16="http://schemas.microsoft.com/office/drawing/2014/main" val="889223374"/>
                    </a:ext>
                  </a:extLst>
                </a:gridCol>
                <a:gridCol w="2953000">
                  <a:extLst>
                    <a:ext uri="{9D8B030D-6E8A-4147-A177-3AD203B41FA5}">
                      <a16:colId xmlns:a16="http://schemas.microsoft.com/office/drawing/2014/main" val="3584136049"/>
                    </a:ext>
                  </a:extLst>
                </a:gridCol>
                <a:gridCol w="923974">
                  <a:extLst>
                    <a:ext uri="{9D8B030D-6E8A-4147-A177-3AD203B41FA5}">
                      <a16:colId xmlns:a16="http://schemas.microsoft.com/office/drawing/2014/main" val="39660809"/>
                    </a:ext>
                  </a:extLst>
                </a:gridCol>
              </a:tblGrid>
              <a:tr h="471058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No.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Name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Organization 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Member(s) Name 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7729899"/>
                  </a:ext>
                </a:extLst>
              </a:tr>
              <a:tr h="1093961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Utensils, Cutlery &amp; Domestic Hardware Sectional Committee, MED 33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M/s </a:t>
                      </a:r>
                      <a:r>
                        <a:rPr lang="en-IN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Autopress</a:t>
                      </a: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India  </a:t>
                      </a:r>
                      <a:r>
                        <a:rPr lang="en-IN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Pvt.</a:t>
                      </a: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Ltd, Pune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lnSpc>
                          <a:spcPct val="115000"/>
                        </a:lnSpc>
                        <a:buAutoNum type="romanLcPeriod"/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Rajiv Aggarwal</a:t>
                      </a:r>
                    </a:p>
                    <a:p>
                      <a:pPr marL="285750" indent="-285750" algn="ctr">
                        <a:lnSpc>
                          <a:spcPct val="115000"/>
                        </a:lnSpc>
                        <a:buAutoNum type="romanLcPeriod"/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Dhruv Aggarwal</a:t>
                      </a: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Industry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2483587"/>
                  </a:ext>
                </a:extLst>
              </a:tr>
              <a:tr h="1093961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Utensils, Cutlery &amp; Domestic Hardware Sectional Committee, MED 33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M/s Cello World Ltd </a:t>
                      </a: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lnSpc>
                          <a:spcPct val="115000"/>
                        </a:lnSpc>
                        <a:buAutoNum type="romanLcPeriod"/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Pradeep G Rathod</a:t>
                      </a:r>
                    </a:p>
                    <a:p>
                      <a:pPr marL="285750" indent="-285750" algn="ctr">
                        <a:lnSpc>
                          <a:spcPct val="115000"/>
                        </a:lnSpc>
                        <a:buAutoNum type="romanLcPeriod"/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Mukesh Kumar </a:t>
                      </a: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639989"/>
                  </a:ext>
                </a:extLst>
              </a:tr>
              <a:tr h="1093961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Boilers and Pressure Vessels Sectional Committee, MED 01</a:t>
                      </a: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MNIT, Jaipur</a:t>
                      </a: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buFont typeface="+mj-lt"/>
                        <a:buAutoNum type="romanLcPeriod"/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Prof. Tapas Bajpai</a:t>
                      </a: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Academia</a:t>
                      </a:r>
                    </a:p>
                    <a:p>
                      <a:pPr algn="ctr" rtl="0" fontAlgn="t"/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8757735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2817DC5D-4D79-64CA-8B3C-5804A3E69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4035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24" y="1008058"/>
            <a:ext cx="9603275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INACTIVE MEMBERS IDENTIFIED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F9570B-0C9A-3B0B-6C7C-B29C109222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334876"/>
              </p:ext>
            </p:extLst>
          </p:nvPr>
        </p:nvGraphicFramePr>
        <p:xfrm>
          <a:off x="1451524" y="2430379"/>
          <a:ext cx="9603275" cy="2955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449">
                  <a:extLst>
                    <a:ext uri="{9D8B030D-6E8A-4147-A177-3AD203B41FA5}">
                      <a16:colId xmlns:a16="http://schemas.microsoft.com/office/drawing/2014/main" val="3381507411"/>
                    </a:ext>
                  </a:extLst>
                </a:gridCol>
                <a:gridCol w="2937048">
                  <a:extLst>
                    <a:ext uri="{9D8B030D-6E8A-4147-A177-3AD203B41FA5}">
                      <a16:colId xmlns:a16="http://schemas.microsoft.com/office/drawing/2014/main" val="2096806235"/>
                    </a:ext>
                  </a:extLst>
                </a:gridCol>
                <a:gridCol w="5712778">
                  <a:extLst>
                    <a:ext uri="{9D8B030D-6E8A-4147-A177-3AD203B41FA5}">
                      <a16:colId xmlns:a16="http://schemas.microsoft.com/office/drawing/2014/main" val="3854986415"/>
                    </a:ext>
                  </a:extLst>
                </a:gridCol>
              </a:tblGrid>
              <a:tr h="34316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No. of Inactive </a:t>
                      </a:r>
                    </a:p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Members Identified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4124748"/>
                  </a:ext>
                </a:extLst>
              </a:tr>
              <a:tr h="57882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800265"/>
                  </a:ext>
                </a:extLst>
              </a:tr>
              <a:tr h="57882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331796"/>
                  </a:ext>
                </a:extLst>
              </a:tr>
              <a:tr h="57882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497914"/>
                  </a:ext>
                </a:extLst>
              </a:tr>
              <a:tr h="57882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860567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D8989ED-585D-4980-9E4A-E3FE8560E0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5626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3C981-7936-E9AF-B6BF-D6B86373C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26432" y="730559"/>
            <a:ext cx="9995630" cy="13208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 MEMBERSHIP RATIONALIZATION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D440AA-C6A0-8DF9-590F-E0C80F7C8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314B3D7-2844-7848-F4AF-BC01867AD0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0506153"/>
              </p:ext>
            </p:extLst>
          </p:nvPr>
        </p:nvGraphicFramePr>
        <p:xfrm>
          <a:off x="836341" y="2324104"/>
          <a:ext cx="10300417" cy="4152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848">
                  <a:extLst>
                    <a:ext uri="{9D8B030D-6E8A-4147-A177-3AD203B41FA5}">
                      <a16:colId xmlns:a16="http://schemas.microsoft.com/office/drawing/2014/main" val="1345291292"/>
                    </a:ext>
                  </a:extLst>
                </a:gridCol>
                <a:gridCol w="2613231">
                  <a:extLst>
                    <a:ext uri="{9D8B030D-6E8A-4147-A177-3AD203B41FA5}">
                      <a16:colId xmlns:a16="http://schemas.microsoft.com/office/drawing/2014/main" val="954466211"/>
                    </a:ext>
                  </a:extLst>
                </a:gridCol>
                <a:gridCol w="2572380">
                  <a:extLst>
                    <a:ext uri="{9D8B030D-6E8A-4147-A177-3AD203B41FA5}">
                      <a16:colId xmlns:a16="http://schemas.microsoft.com/office/drawing/2014/main" val="1388823835"/>
                    </a:ext>
                  </a:extLst>
                </a:gridCol>
                <a:gridCol w="2449958">
                  <a:extLst>
                    <a:ext uri="{9D8B030D-6E8A-4147-A177-3AD203B41FA5}">
                      <a16:colId xmlns:a16="http://schemas.microsoft.com/office/drawing/2014/main" val="3888723036"/>
                    </a:ext>
                  </a:extLst>
                </a:gridCol>
              </a:tblGrid>
              <a:tr h="338959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22</a:t>
                      </a:r>
                      <a:endParaRPr lang="en-I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25</a:t>
                      </a:r>
                      <a:endParaRPr lang="en-I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160042"/>
                  </a:ext>
                </a:extLst>
              </a:tr>
              <a:tr h="2372716">
                <a:tc>
                  <a:txBody>
                    <a:bodyPr/>
                    <a:lstStyle/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Central Ministry - 07	</a:t>
                      </a:r>
                    </a:p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Regulatory Body - 01	</a:t>
                      </a:r>
                    </a:p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Academic Institution - 01</a:t>
                      </a:r>
                    </a:p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Association - 01</a:t>
                      </a:r>
                    </a:p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- 14	</a:t>
                      </a:r>
                    </a:p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Consumer Group - 04	 Technologist- 05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Central Ministry-07</a:t>
                      </a:r>
                    </a:p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R&amp;D Organization-03	</a:t>
                      </a:r>
                    </a:p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Academic Institution-01</a:t>
                      </a:r>
                    </a:p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Industry-09</a:t>
                      </a:r>
                    </a:p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Consumer Group -07</a:t>
                      </a:r>
                    </a:p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Technologist - 03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Central Ministry - 01	</a:t>
                      </a:r>
                    </a:p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Academic Institution - 07</a:t>
                      </a:r>
                    </a:p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Association - 02</a:t>
                      </a:r>
                    </a:p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- 07</a:t>
                      </a:r>
                    </a:p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Consumer Group - 02	 Technologist- 03</a:t>
                      </a:r>
                    </a:p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Expert -01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Central Ministry – 03</a:t>
                      </a:r>
                    </a:p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Association - 04</a:t>
                      </a:r>
                    </a:p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– 12</a:t>
                      </a:r>
                    </a:p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R&amp;D Organization-01</a:t>
                      </a:r>
                    </a:p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Consumer Group – 02</a:t>
                      </a:r>
                    </a:p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Technologist- 04</a:t>
                      </a:r>
                    </a:p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Expert -02	</a:t>
                      </a:r>
                    </a:p>
                    <a:p>
                      <a:pPr algn="ctr"/>
                      <a:endParaRPr lang="en-I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305880"/>
                  </a:ext>
                </a:extLst>
              </a:tr>
              <a:tr h="338959">
                <a:tc gridSpan="3">
                  <a:txBody>
                    <a:bodyPr/>
                    <a:lstStyle/>
                    <a:p>
                      <a:pPr algn="ctr"/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Vacancy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130046"/>
                  </a:ext>
                </a:extLst>
              </a:tr>
              <a:tr h="1101618">
                <a:tc>
                  <a:txBody>
                    <a:bodyPr/>
                    <a:lstStyle/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Industry- 01	</a:t>
                      </a:r>
                    </a:p>
                    <a:p>
                      <a:pPr algn="ctr"/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Academic Institution - 01</a:t>
                      </a:r>
                    </a:p>
                    <a:p>
                      <a:pPr algn="ctr"/>
                      <a:endParaRPr lang="en-I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Industry- 02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Academic Institution - 01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Industry- 01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Industry- 01	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Academic Institution – 01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Consumer Group - 01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888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02144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24" y="1012106"/>
            <a:ext cx="9603275" cy="1049235"/>
          </a:xfrm>
        </p:spPr>
        <p:txBody>
          <a:bodyPr>
            <a:normAutofit/>
          </a:bodyPr>
          <a:lstStyle/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OF R&amp;D PROJECTS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D8989ED-585D-4980-9E4A-E3FE8560E0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D39A153-A654-66DC-637A-DD842CC2A1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184633"/>
              </p:ext>
            </p:extLst>
          </p:nvPr>
        </p:nvGraphicFramePr>
        <p:xfrm>
          <a:off x="1451524" y="2325593"/>
          <a:ext cx="9603329" cy="4119694"/>
        </p:xfrm>
        <a:graphic>
          <a:graphicData uri="http://schemas.openxmlformats.org/drawingml/2006/table">
            <a:tbl>
              <a:tblPr/>
              <a:tblGrid>
                <a:gridCol w="466096">
                  <a:extLst>
                    <a:ext uri="{9D8B030D-6E8A-4147-A177-3AD203B41FA5}">
                      <a16:colId xmlns:a16="http://schemas.microsoft.com/office/drawing/2014/main" val="3442084639"/>
                    </a:ext>
                  </a:extLst>
                </a:gridCol>
                <a:gridCol w="782688">
                  <a:extLst>
                    <a:ext uri="{9D8B030D-6E8A-4147-A177-3AD203B41FA5}">
                      <a16:colId xmlns:a16="http://schemas.microsoft.com/office/drawing/2014/main" val="4261414504"/>
                    </a:ext>
                  </a:extLst>
                </a:gridCol>
                <a:gridCol w="2354381">
                  <a:extLst>
                    <a:ext uri="{9D8B030D-6E8A-4147-A177-3AD203B41FA5}">
                      <a16:colId xmlns:a16="http://schemas.microsoft.com/office/drawing/2014/main" val="379311063"/>
                    </a:ext>
                  </a:extLst>
                </a:gridCol>
                <a:gridCol w="969944">
                  <a:extLst>
                    <a:ext uri="{9D8B030D-6E8A-4147-A177-3AD203B41FA5}">
                      <a16:colId xmlns:a16="http://schemas.microsoft.com/office/drawing/2014/main" val="564883091"/>
                    </a:ext>
                  </a:extLst>
                </a:gridCol>
                <a:gridCol w="1624760">
                  <a:extLst>
                    <a:ext uri="{9D8B030D-6E8A-4147-A177-3AD203B41FA5}">
                      <a16:colId xmlns:a16="http://schemas.microsoft.com/office/drawing/2014/main" val="1251051541"/>
                    </a:ext>
                  </a:extLst>
                </a:gridCol>
                <a:gridCol w="1204693">
                  <a:extLst>
                    <a:ext uri="{9D8B030D-6E8A-4147-A177-3AD203B41FA5}">
                      <a16:colId xmlns:a16="http://schemas.microsoft.com/office/drawing/2014/main" val="3548950888"/>
                    </a:ext>
                  </a:extLst>
                </a:gridCol>
                <a:gridCol w="2200767">
                  <a:extLst>
                    <a:ext uri="{9D8B030D-6E8A-4147-A177-3AD203B41FA5}">
                      <a16:colId xmlns:a16="http://schemas.microsoft.com/office/drawing/2014/main" val="1031142249"/>
                    </a:ext>
                  </a:extLst>
                </a:gridCol>
              </a:tblGrid>
              <a:tr h="57681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Sl</a:t>
                      </a:r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No.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Project Code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Title of the project 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Committee No.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Project awarded to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Date of Mid term review</a:t>
                      </a:r>
                    </a:p>
                  </a:txBody>
                  <a:tcPr marL="28575" marR="28575" marT="19050" marB="190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Current Status 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742079"/>
                  </a:ext>
                </a:extLst>
              </a:tr>
              <a:tr h="115576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MED 0157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Development of Test Method for Bisphenol A (BPA) analysis in PTFE coating used on Utensils and Polymer used in Bottles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MED 33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Dr Mukul Das Shriram Institute for Industrial Research, Delhi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 Oct 2024 </a:t>
                      </a:r>
                      <a:br>
                        <a:rPr lang="en-IN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en-IN" sz="15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Literature survey completed. Progress report has been received and Mid-term review has been planned.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67657"/>
                  </a:ext>
                </a:extLst>
              </a:tr>
              <a:tr h="115576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MED 0150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Study of latest technological developments and practices in the life cycle of shell and tube type heat exchangers.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MED 01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Dr Vikas J. </a:t>
                      </a:r>
                      <a:r>
                        <a:rPr lang="en-US" sz="15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Lakhera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Institute of Technology, </a:t>
                      </a:r>
                      <a:r>
                        <a:rPr lang="en-US" sz="15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Nirma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University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 Oct 2024</a:t>
                      </a:r>
                    </a:p>
                  </a:txBody>
                  <a:tcPr marL="28575" marR="28575" marT="19050" marB="190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Literature survey completed. Progress report has been received and Mid-term review has been planned.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4879460"/>
                  </a:ext>
                </a:extLst>
              </a:tr>
              <a:tr h="115576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MED 0147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Study of latest technological developments and practices in the life cycle of Unfired Pressure Vessels.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MED 01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Dr Tapas Bajpai, MNIT Jaipur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 Oct 2024 </a:t>
                      </a:r>
                      <a:br>
                        <a:rPr lang="en-IN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en-IN" sz="15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Literature survey completed. Progress report has been received and Mid-term review has been planned.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1674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8900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24" y="1145482"/>
            <a:ext cx="9603275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SEMINARS/WEBINARS HELD OR PLANNED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F9570B-0C9A-3B0B-6C7C-B29C109222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2353607"/>
              </p:ext>
            </p:extLst>
          </p:nvPr>
        </p:nvGraphicFramePr>
        <p:xfrm>
          <a:off x="1451524" y="2446973"/>
          <a:ext cx="9603276" cy="3716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9820">
                  <a:extLst>
                    <a:ext uri="{9D8B030D-6E8A-4147-A177-3AD203B41FA5}">
                      <a16:colId xmlns:a16="http://schemas.microsoft.com/office/drawing/2014/main" val="3381507411"/>
                    </a:ext>
                  </a:extLst>
                </a:gridCol>
                <a:gridCol w="2832709">
                  <a:extLst>
                    <a:ext uri="{9D8B030D-6E8A-4147-A177-3AD203B41FA5}">
                      <a16:colId xmlns:a16="http://schemas.microsoft.com/office/drawing/2014/main" val="2096806235"/>
                    </a:ext>
                  </a:extLst>
                </a:gridCol>
                <a:gridCol w="1542693">
                  <a:extLst>
                    <a:ext uri="{9D8B030D-6E8A-4147-A177-3AD203B41FA5}">
                      <a16:colId xmlns:a16="http://schemas.microsoft.com/office/drawing/2014/main" val="3854986415"/>
                    </a:ext>
                  </a:extLst>
                </a:gridCol>
                <a:gridCol w="2618291">
                  <a:extLst>
                    <a:ext uri="{9D8B030D-6E8A-4147-A177-3AD203B41FA5}">
                      <a16:colId xmlns:a16="http://schemas.microsoft.com/office/drawing/2014/main" val="613173817"/>
                    </a:ext>
                  </a:extLst>
                </a:gridCol>
                <a:gridCol w="1539763">
                  <a:extLst>
                    <a:ext uri="{9D8B030D-6E8A-4147-A177-3AD203B41FA5}">
                      <a16:colId xmlns:a16="http://schemas.microsoft.com/office/drawing/2014/main" val="3665934923"/>
                    </a:ext>
                  </a:extLst>
                </a:gridCol>
              </a:tblGrid>
              <a:tr h="60324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No. 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Name 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Webinar/Seminar/Workshop 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Tentative Topic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Tentative Month and Year</a:t>
                      </a:r>
                    </a:p>
                  </a:txBody>
                  <a:tcPr marL="8639" marR="8639" marT="5759" marB="5759" anchor="b"/>
                </a:tc>
                <a:extLst>
                  <a:ext uri="{0D108BD9-81ED-4DB2-BD59-A6C34878D82A}">
                    <a16:rowId xmlns:a16="http://schemas.microsoft.com/office/drawing/2014/main" val="1844124748"/>
                  </a:ext>
                </a:extLst>
              </a:tr>
              <a:tr h="603249"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25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Printing Machinery Sectional Committee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Seminar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Seminar on Emerging Trends and Technologies in the Field of Printing Machinery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October 2024</a:t>
                      </a:r>
                    </a:p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(Coimbatore)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1392074784"/>
                  </a:ext>
                </a:extLst>
              </a:tr>
              <a:tr h="1056227"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33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Utensils, Cutlery, and Domestic Hardware Sectional Committee 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Seminar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Seminar on Stainless Steel Utensils 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December 2024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3886800265"/>
                  </a:ext>
                </a:extLst>
              </a:tr>
              <a:tr h="1056227"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33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Utensils, Cutlery, and Domestic Hardware Sectional Committee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Webinar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Webinar on Aluminium Utensils 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February 2025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272333179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D8989ED-585D-4980-9E4A-E3FE8560E0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205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25" y="1012106"/>
            <a:ext cx="9603275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EXPOSURE VISITS DONE BY OFFICERS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F9570B-0C9A-3B0B-6C7C-B29C109222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4405898"/>
              </p:ext>
            </p:extLst>
          </p:nvPr>
        </p:nvGraphicFramePr>
        <p:xfrm>
          <a:off x="1451524" y="2328093"/>
          <a:ext cx="9603276" cy="4082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8239">
                  <a:extLst>
                    <a:ext uri="{9D8B030D-6E8A-4147-A177-3AD203B41FA5}">
                      <a16:colId xmlns:a16="http://schemas.microsoft.com/office/drawing/2014/main" val="3381507411"/>
                    </a:ext>
                  </a:extLst>
                </a:gridCol>
                <a:gridCol w="3409627">
                  <a:extLst>
                    <a:ext uri="{9D8B030D-6E8A-4147-A177-3AD203B41FA5}">
                      <a16:colId xmlns:a16="http://schemas.microsoft.com/office/drawing/2014/main" val="2096806235"/>
                    </a:ext>
                  </a:extLst>
                </a:gridCol>
                <a:gridCol w="3471620">
                  <a:extLst>
                    <a:ext uri="{9D8B030D-6E8A-4147-A177-3AD203B41FA5}">
                      <a16:colId xmlns:a16="http://schemas.microsoft.com/office/drawing/2014/main" val="3854986415"/>
                    </a:ext>
                  </a:extLst>
                </a:gridCol>
                <a:gridCol w="2003790">
                  <a:extLst>
                    <a:ext uri="{9D8B030D-6E8A-4147-A177-3AD203B41FA5}">
                      <a16:colId xmlns:a16="http://schemas.microsoft.com/office/drawing/2014/main" val="613173817"/>
                    </a:ext>
                  </a:extLst>
                </a:gridCol>
              </a:tblGrid>
              <a:tr h="62665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S.NO.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Visited 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Name 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 of Visit </a:t>
                      </a:r>
                    </a:p>
                  </a:txBody>
                  <a:tcPr marL="8639" marR="8639" marT="5759" marB="5759" anchor="b"/>
                </a:tc>
                <a:extLst>
                  <a:ext uri="{0D108BD9-81ED-4DB2-BD59-A6C34878D82A}">
                    <a16:rowId xmlns:a16="http://schemas.microsoft.com/office/drawing/2014/main" val="1844124748"/>
                  </a:ext>
                </a:extLst>
              </a:tr>
              <a:tr h="1151815"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M/s Nanobot Housewares Pvt Ltd, Jodhpur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Utensils, Cutlery and Domestic Hardware Sectional Committee, MED 33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July 2024</a:t>
                      </a:r>
                    </a:p>
                  </a:txBody>
                  <a:tcPr marL="8639" marR="8639" marT="5759" marB="5759" anchor="b"/>
                </a:tc>
                <a:extLst>
                  <a:ext uri="{0D108BD9-81ED-4DB2-BD59-A6C34878D82A}">
                    <a16:rowId xmlns:a16="http://schemas.microsoft.com/office/drawing/2014/main" val="3886800265"/>
                  </a:ext>
                </a:extLst>
              </a:tr>
              <a:tr h="1151815"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M/s Godrej and Boyce Manufacturing Pvt Ltd,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Thivim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Utensils, Cutlery and Domestic Hardware Sectional Committee, MED 33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&amp; 27 September 2024</a:t>
                      </a:r>
                    </a:p>
                  </a:txBody>
                  <a:tcPr marL="8639" marR="8639" marT="5759" marB="5759" anchor="b"/>
                </a:tc>
                <a:extLst>
                  <a:ext uri="{0D108BD9-81ED-4DB2-BD59-A6C34878D82A}">
                    <a16:rowId xmlns:a16="http://schemas.microsoft.com/office/drawing/2014/main" val="2723331796"/>
                  </a:ext>
                </a:extLst>
              </a:tr>
              <a:tr h="1151815"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MNIT, Jaipur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Boilers and Pressure Vessels Sectional Committee, MED 01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 Sept 2024 </a:t>
                      </a:r>
                    </a:p>
                  </a:txBody>
                  <a:tcPr marL="8639" marR="8639" marT="5759" marB="5759" anchor="b"/>
                </a:tc>
                <a:extLst>
                  <a:ext uri="{0D108BD9-81ED-4DB2-BD59-A6C34878D82A}">
                    <a16:rowId xmlns:a16="http://schemas.microsoft.com/office/drawing/2014/main" val="339107036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D8989ED-585D-4980-9E4A-E3FE8560E0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9661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24" y="928506"/>
            <a:ext cx="9603275" cy="1049235"/>
          </a:xfrm>
        </p:spPr>
        <p:txBody>
          <a:bodyPr>
            <a:normAutofit/>
          </a:bodyPr>
          <a:lstStyle/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MEETINGS/SEMINARS/WORKSHOP ATTENDED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F9570B-0C9A-3B0B-6C7C-B29C109222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0769597"/>
              </p:ext>
            </p:extLst>
          </p:nvPr>
        </p:nvGraphicFramePr>
        <p:xfrm>
          <a:off x="1451524" y="2346158"/>
          <a:ext cx="9449086" cy="3135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476">
                  <a:extLst>
                    <a:ext uri="{9D8B030D-6E8A-4147-A177-3AD203B41FA5}">
                      <a16:colId xmlns:a16="http://schemas.microsoft.com/office/drawing/2014/main" val="2096806235"/>
                    </a:ext>
                  </a:extLst>
                </a:gridCol>
                <a:gridCol w="3537284">
                  <a:extLst>
                    <a:ext uri="{9D8B030D-6E8A-4147-A177-3AD203B41FA5}">
                      <a16:colId xmlns:a16="http://schemas.microsoft.com/office/drawing/2014/main" val="3854986415"/>
                    </a:ext>
                  </a:extLst>
                </a:gridCol>
                <a:gridCol w="1900990">
                  <a:extLst>
                    <a:ext uri="{9D8B030D-6E8A-4147-A177-3AD203B41FA5}">
                      <a16:colId xmlns:a16="http://schemas.microsoft.com/office/drawing/2014/main" val="613173817"/>
                    </a:ext>
                  </a:extLst>
                </a:gridCol>
                <a:gridCol w="2033336">
                  <a:extLst>
                    <a:ext uri="{9D8B030D-6E8A-4147-A177-3AD203B41FA5}">
                      <a16:colId xmlns:a16="http://schemas.microsoft.com/office/drawing/2014/main" val="28335847"/>
                    </a:ext>
                  </a:extLst>
                </a:gridCol>
              </a:tblGrid>
              <a:tr h="57009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Meeting/Workshop/Seminar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Topic 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Date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Remarks</a:t>
                      </a:r>
                    </a:p>
                  </a:txBody>
                  <a:tcPr marL="28470" marR="28470" marT="18980" marB="18980"/>
                </a:tc>
                <a:extLst>
                  <a:ext uri="{0D108BD9-81ED-4DB2-BD59-A6C34878D82A}">
                    <a16:rowId xmlns:a16="http://schemas.microsoft.com/office/drawing/2014/main" val="1844124748"/>
                  </a:ext>
                </a:extLst>
              </a:tr>
              <a:tr h="104786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Seminar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Awareness Seminar on 'SS Utensils and Raw Material'</a:t>
                      </a:r>
                      <a:endParaRPr lang="en-US" sz="16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July 2024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Delivered a presentation on IS 14756 provisions</a:t>
                      </a:r>
                    </a:p>
                  </a:txBody>
                  <a:tcPr marL="28470" marR="28470" marT="18980" marB="18980"/>
                </a:tc>
                <a:extLst>
                  <a:ext uri="{0D108BD9-81ED-4DB2-BD59-A6C34878D82A}">
                    <a16:rowId xmlns:a16="http://schemas.microsoft.com/office/drawing/2014/main" val="3886800265"/>
                  </a:ext>
                </a:extLst>
              </a:tr>
              <a:tr h="104786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Workshop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Workshop for Mechanical Engineering at Central Laboratory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April 2024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Witnessed the testing facilities of major mechanical products like gas stoves, cylinders and Pressure Cookers </a:t>
                      </a:r>
                    </a:p>
                  </a:txBody>
                  <a:tcPr marL="28470" marR="28470" marT="18980" marB="18980"/>
                </a:tc>
                <a:extLst>
                  <a:ext uri="{0D108BD9-81ED-4DB2-BD59-A6C34878D82A}">
                    <a16:rowId xmlns:a16="http://schemas.microsoft.com/office/drawing/2014/main" val="2238681370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D8989ED-585D-4980-9E4A-E3FE8560E0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395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C5F47-EEB1-FC38-554F-4AAB00EF4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5" y="977974"/>
            <a:ext cx="9603275" cy="1049235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STANDARIDZATION LANDSCAPE OF MED 01, MED 22, MED 25 &amp; MED 33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CEDC050-C28C-0A48-A3D1-3FDE3E0291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9763792"/>
              </p:ext>
            </p:extLst>
          </p:nvPr>
        </p:nvGraphicFramePr>
        <p:xfrm>
          <a:off x="1450976" y="2370805"/>
          <a:ext cx="9603274" cy="3980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3352">
                  <a:extLst>
                    <a:ext uri="{9D8B030D-6E8A-4147-A177-3AD203B41FA5}">
                      <a16:colId xmlns:a16="http://schemas.microsoft.com/office/drawing/2014/main" val="266329670"/>
                    </a:ext>
                  </a:extLst>
                </a:gridCol>
                <a:gridCol w="2237874">
                  <a:extLst>
                    <a:ext uri="{9D8B030D-6E8A-4147-A177-3AD203B41FA5}">
                      <a16:colId xmlns:a16="http://schemas.microsoft.com/office/drawing/2014/main" val="1753574929"/>
                    </a:ext>
                  </a:extLst>
                </a:gridCol>
                <a:gridCol w="2418347">
                  <a:extLst>
                    <a:ext uri="{9D8B030D-6E8A-4147-A177-3AD203B41FA5}">
                      <a16:colId xmlns:a16="http://schemas.microsoft.com/office/drawing/2014/main" val="1969321074"/>
                    </a:ext>
                  </a:extLst>
                </a:gridCol>
                <a:gridCol w="2463701">
                  <a:extLst>
                    <a:ext uri="{9D8B030D-6E8A-4147-A177-3AD203B41FA5}">
                      <a16:colId xmlns:a16="http://schemas.microsoft.com/office/drawing/2014/main" val="705016311"/>
                    </a:ext>
                  </a:extLst>
                </a:gridCol>
              </a:tblGrid>
              <a:tr h="5065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221059"/>
                  </a:ext>
                </a:extLst>
              </a:tr>
              <a:tr h="3474062"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Unfired Pressure Vessels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Stationary Steam Boilers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Industrial Water Tube Boilers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Waste Heat Boilers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Shell and Tube Type Heat Exchangers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Air Cooled Heat Exchangers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Dynamic Compressors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Displacement Compressors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Breathing Air Compressor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Turbo Compressors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Air Receivers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Air Dryers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Gas Turbines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Hydraulic Turbines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Web Offset Printing Machines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Blankets For Offset Machines 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Metal Plates For Offset Machines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Rubber Rollers For Offset Machines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Safety Standards For Printing Machines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Pressure Cookers –Domestic and Commercial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 Utensils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Aluminium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Utensils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Cutlery Items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 Vacuum  and Thermal Insulated Flask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Potable Water Bottles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Locks- Padlocks, Mortise, Rim, and Pin Tumbler</a:t>
                      </a:r>
                    </a:p>
                    <a:p>
                      <a:pPr marL="285750" indent="-285750" algn="l">
                        <a:buFont typeface="Wingdings" pitchFamily="2" charset="2"/>
                        <a:buChar char="ü"/>
                      </a:pP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996759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DFFC9FDD-CEF4-3E8F-E43A-B59B0AC037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8075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083" y="1854682"/>
            <a:ext cx="5813903" cy="32760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85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C5F47-EEB1-FC38-554F-4AAB00EF4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5" y="920453"/>
            <a:ext cx="9603275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WORK ITEM PROJECTS (NWIP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CEDC050-C28C-0A48-A3D1-3FDE3E0291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8437386"/>
              </p:ext>
            </p:extLst>
          </p:nvPr>
        </p:nvGraphicFramePr>
        <p:xfrm>
          <a:off x="1450974" y="2363684"/>
          <a:ext cx="9603276" cy="4115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489">
                  <a:extLst>
                    <a:ext uri="{9D8B030D-6E8A-4147-A177-3AD203B41FA5}">
                      <a16:colId xmlns:a16="http://schemas.microsoft.com/office/drawing/2014/main" val="410580478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66329670"/>
                    </a:ext>
                  </a:extLst>
                </a:gridCol>
                <a:gridCol w="2394284">
                  <a:extLst>
                    <a:ext uri="{9D8B030D-6E8A-4147-A177-3AD203B41FA5}">
                      <a16:colId xmlns:a16="http://schemas.microsoft.com/office/drawing/2014/main" val="1753574929"/>
                    </a:ext>
                  </a:extLst>
                </a:gridCol>
                <a:gridCol w="1852864">
                  <a:extLst>
                    <a:ext uri="{9D8B030D-6E8A-4147-A177-3AD203B41FA5}">
                      <a16:colId xmlns:a16="http://schemas.microsoft.com/office/drawing/2014/main" val="1969321074"/>
                    </a:ext>
                  </a:extLst>
                </a:gridCol>
                <a:gridCol w="3811239">
                  <a:extLst>
                    <a:ext uri="{9D8B030D-6E8A-4147-A177-3AD203B41FA5}">
                      <a16:colId xmlns:a16="http://schemas.microsoft.com/office/drawing/2014/main" val="705016311"/>
                    </a:ext>
                  </a:extLst>
                </a:gridCol>
              </a:tblGrid>
              <a:tr h="51786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Title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Status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Adopted/to be adopted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221059"/>
                  </a:ext>
                </a:extLst>
              </a:tr>
              <a:tr h="9539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Seamless Stainless Steel tubes for high temperature application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evaluation by the Committee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After the acceptance of the project by the committee, experts will be identified and a small working group will be constituted to prepare the working draft on the subject.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996759"/>
                  </a:ext>
                </a:extLst>
              </a:tr>
              <a:tr h="1172008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Guidelines for Specifying, commissioning and acceptance testing of sheet fed single and multi colour offset printing machine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has been constituted consisting of experts in the field to prepare the working draft on the subject.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665908"/>
                  </a:ext>
                </a:extLst>
              </a:tr>
              <a:tr h="272411"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Offset Digital Printing Machines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has been constituted consisting of experts in the field to prepare the working draft on the subject.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920355"/>
                  </a:ext>
                </a:extLst>
              </a:tr>
              <a:tr h="463501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Offset Digital Printing Machines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</a:p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has been constituted consisting of experts in the field to prepare the working draft on the subject.</a:t>
                      </a:r>
                    </a:p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444490"/>
                  </a:ext>
                </a:extLst>
              </a:tr>
              <a:tr h="217561"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Flexography Printing Machines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has been constituted consisting of experts in the field to prepare the working draft on the subject.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591525"/>
                  </a:ext>
                </a:extLst>
              </a:tr>
              <a:tr h="5183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33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Flexography Printing Machines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</a:p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has been constituted consisting of experts in the field to prepare the working draft on the subject.</a:t>
                      </a:r>
                    </a:p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881569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DFFC9FDD-CEF4-3E8F-E43A-B59B0AC037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66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C5F47-EEB1-FC38-554F-4AAB00EF4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4" y="977974"/>
            <a:ext cx="9603275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WORK ITEM PROJECTS (NWIP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CEDC050-C28C-0A48-A3D1-3FDE3E0291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9176313"/>
              </p:ext>
            </p:extLst>
          </p:nvPr>
        </p:nvGraphicFramePr>
        <p:xfrm>
          <a:off x="1450974" y="2520290"/>
          <a:ext cx="9603275" cy="3901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413">
                  <a:extLst>
                    <a:ext uri="{9D8B030D-6E8A-4147-A177-3AD203B41FA5}">
                      <a16:colId xmlns:a16="http://schemas.microsoft.com/office/drawing/2014/main" val="4105804784"/>
                    </a:ext>
                  </a:extLst>
                </a:gridCol>
                <a:gridCol w="948046">
                  <a:extLst>
                    <a:ext uri="{9D8B030D-6E8A-4147-A177-3AD203B41FA5}">
                      <a16:colId xmlns:a16="http://schemas.microsoft.com/office/drawing/2014/main" val="266329670"/>
                    </a:ext>
                  </a:extLst>
                </a:gridCol>
                <a:gridCol w="2163167">
                  <a:extLst>
                    <a:ext uri="{9D8B030D-6E8A-4147-A177-3AD203B41FA5}">
                      <a16:colId xmlns:a16="http://schemas.microsoft.com/office/drawing/2014/main" val="1753574929"/>
                    </a:ext>
                  </a:extLst>
                </a:gridCol>
                <a:gridCol w="1783644">
                  <a:extLst>
                    <a:ext uri="{9D8B030D-6E8A-4147-A177-3AD203B41FA5}">
                      <a16:colId xmlns:a16="http://schemas.microsoft.com/office/drawing/2014/main" val="1969321074"/>
                    </a:ext>
                  </a:extLst>
                </a:gridCol>
                <a:gridCol w="4089005">
                  <a:extLst>
                    <a:ext uri="{9D8B030D-6E8A-4147-A177-3AD203B41FA5}">
                      <a16:colId xmlns:a16="http://schemas.microsoft.com/office/drawing/2014/main" val="705016311"/>
                    </a:ext>
                  </a:extLst>
                </a:gridCol>
              </a:tblGrid>
              <a:tr h="47204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Title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Status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Adopted/to be adopted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221059"/>
                  </a:ext>
                </a:extLst>
              </a:tr>
              <a:tr h="7497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Computer to Plate (CTP) Offset Printing Machines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has been constituted consisting of experts in the field to prepare the working draft on the subject.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89438"/>
                  </a:ext>
                </a:extLst>
              </a:tr>
              <a:tr h="7497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Cylinder Cartridge For Locks - Specification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After the evaluation of project by the Committee, a working group was constituted to provide the working draft on the subject.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996759"/>
                  </a:ext>
                </a:extLst>
              </a:tr>
              <a:tr h="97186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Insulated Stainless Steel Thermos For Dispensing Of Tea - Specification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After the evaluation of project by the Committee, a working group was constituted to provide the working draft on the subject. </a:t>
                      </a:r>
                    </a:p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444490"/>
                  </a:ext>
                </a:extLst>
              </a:tr>
              <a:tr h="91242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Handcuffs- Specification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has been constituted consisting of experts in the field to prepare the working draft on the subject.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881569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DFFC9FDD-CEF4-3E8F-E43A-B59B0AC037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232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470" y="1146666"/>
            <a:ext cx="9928225" cy="719481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AAP PROGRESS – BREAK UP (Pre 2000)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0486481"/>
              </p:ext>
            </p:extLst>
          </p:nvPr>
        </p:nvGraphicFramePr>
        <p:xfrm>
          <a:off x="1287379" y="2385640"/>
          <a:ext cx="9778409" cy="3497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453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225831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889642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889642">
                  <a:extLst>
                    <a:ext uri="{9D8B030D-6E8A-4147-A177-3AD203B41FA5}">
                      <a16:colId xmlns:a16="http://schemas.microsoft.com/office/drawing/2014/main" val="3671824079"/>
                    </a:ext>
                  </a:extLst>
                </a:gridCol>
                <a:gridCol w="1081429">
                  <a:extLst>
                    <a:ext uri="{9D8B030D-6E8A-4147-A177-3AD203B41FA5}">
                      <a16:colId xmlns:a16="http://schemas.microsoft.com/office/drawing/2014/main" val="3173418496"/>
                    </a:ext>
                  </a:extLst>
                </a:gridCol>
                <a:gridCol w="913094">
                  <a:extLst>
                    <a:ext uri="{9D8B030D-6E8A-4147-A177-3AD203B41FA5}">
                      <a16:colId xmlns:a16="http://schemas.microsoft.com/office/drawing/2014/main" val="3877804435"/>
                    </a:ext>
                  </a:extLst>
                </a:gridCol>
                <a:gridCol w="875710">
                  <a:extLst>
                    <a:ext uri="{9D8B030D-6E8A-4147-A177-3AD203B41FA5}">
                      <a16:colId xmlns:a16="http://schemas.microsoft.com/office/drawing/2014/main" val="2354235424"/>
                    </a:ext>
                  </a:extLst>
                </a:gridCol>
                <a:gridCol w="861355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  <a:gridCol w="708969">
                  <a:extLst>
                    <a:ext uri="{9D8B030D-6E8A-4147-A177-3AD203B41FA5}">
                      <a16:colId xmlns:a16="http://schemas.microsoft.com/office/drawing/2014/main" val="768282680"/>
                    </a:ext>
                  </a:extLst>
                </a:gridCol>
                <a:gridCol w="889642">
                  <a:extLst>
                    <a:ext uri="{9D8B030D-6E8A-4147-A177-3AD203B41FA5}">
                      <a16:colId xmlns:a16="http://schemas.microsoft.com/office/drawing/2014/main" val="306935468"/>
                    </a:ext>
                  </a:extLst>
                </a:gridCol>
                <a:gridCol w="889642">
                  <a:extLst>
                    <a:ext uri="{9D8B030D-6E8A-4147-A177-3AD203B41FA5}">
                      <a16:colId xmlns:a16="http://schemas.microsoft.com/office/drawing/2014/main" val="3292751767"/>
                    </a:ext>
                  </a:extLst>
                </a:gridCol>
              </a:tblGrid>
              <a:tr h="121664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Taken up for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Withdrawn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WC-Draft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F-Draft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Under Publication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57029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57029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57029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  <a:tr h="57029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2739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5DBDC54F-6A3E-AE91-F34E-D42E8DD313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117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1043628"/>
            <a:ext cx="9602671" cy="859890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AAP PROGRESS – DETAILS (Pre 2000)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7669896"/>
              </p:ext>
            </p:extLst>
          </p:nvPr>
        </p:nvGraphicFramePr>
        <p:xfrm>
          <a:off x="1451577" y="2344814"/>
          <a:ext cx="9136212" cy="40019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003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911446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3924187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2050092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  <a:gridCol w="1708484">
                  <a:extLst>
                    <a:ext uri="{9D8B030D-6E8A-4147-A177-3AD203B41FA5}">
                      <a16:colId xmlns:a16="http://schemas.microsoft.com/office/drawing/2014/main" val="4120686534"/>
                    </a:ext>
                  </a:extLst>
                </a:gridCol>
              </a:tblGrid>
              <a:tr h="503884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Current Status</a:t>
                      </a:r>
                      <a:endParaRPr 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Process Adopted </a:t>
                      </a:r>
                      <a:endParaRPr 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503884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10470:1983 -Specification for air cooled heat exchangers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Assigned to Intern</a:t>
                      </a:r>
                    </a:p>
                    <a:p>
                      <a:pPr algn="ctr" fontAlgn="b"/>
                      <a:endParaRPr lang="en-IN" sz="1500" b="0" i="0" u="none" strike="noStrike" dirty="0">
                        <a:solidFill>
                          <a:srgbClr val="21252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71604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13445: Part 1: 1992 - Industrial Water Tube Boilers- Supplier's Data Sheet :Part 1 Proposal Stage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Review </a:t>
                      </a:r>
                    </a:p>
                    <a:p>
                      <a:pPr algn="ctr"/>
                      <a:endParaRPr 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Allocated to BIS officer as ARP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71604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13445: Part 2: 1992 - Suppliers Data Sheet for Industrial Water Tube Boilers: Part 2 Post Order Stage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Review </a:t>
                      </a:r>
                    </a:p>
                    <a:p>
                      <a:pPr algn="ctr"/>
                      <a:endParaRPr 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Allocated to BIS officer as ARP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  <a:tr h="71604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13619: 1993 - Industrial steam and hot water boiler plants - Maintaining of log and summary sheets - Recommendations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</a:t>
                      </a:r>
                    </a:p>
                    <a:p>
                      <a:pPr algn="ctr"/>
                      <a:endParaRPr 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Allocated to Committee member as ARP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94954630"/>
                  </a:ext>
                </a:extLst>
              </a:tr>
              <a:tr h="644773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IS 8753:1977 - Code for acceptance tests on stationary steam generators of the power station type</a:t>
                      </a:r>
                      <a:endParaRPr lang="en-IN" sz="1500" b="0" i="0" u="none" strike="noStrike" dirty="0">
                        <a:solidFill>
                          <a:srgbClr val="21252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Published</a:t>
                      </a:r>
                    </a:p>
                    <a:p>
                      <a:pPr algn="ctr"/>
                      <a:endParaRPr 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Allocated to Committee member as ARP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9837833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7B3731B-7D6D-EE95-7DCA-026F499F3F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DDDF98E-A47F-E254-7E3B-589D6E6F2550}"/>
              </a:ext>
            </a:extLst>
          </p:cNvPr>
          <p:cNvSpPr txBox="1"/>
          <p:nvPr/>
        </p:nvSpPr>
        <p:spPr>
          <a:xfrm>
            <a:off x="7969956" y="119662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009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977974"/>
            <a:ext cx="9602671" cy="1049235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AAP PROGRESS – DETAILS (Pre 2000)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3389836"/>
              </p:ext>
            </p:extLst>
          </p:nvPr>
        </p:nvGraphicFramePr>
        <p:xfrm>
          <a:off x="1451579" y="2336362"/>
          <a:ext cx="9490260" cy="3856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638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952161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4069803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1996456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  <a:gridCol w="1902202">
                  <a:extLst>
                    <a:ext uri="{9D8B030D-6E8A-4147-A177-3AD203B41FA5}">
                      <a16:colId xmlns:a16="http://schemas.microsoft.com/office/drawing/2014/main" val="1112871158"/>
                    </a:ext>
                  </a:extLst>
                </a:gridCol>
              </a:tblGrid>
              <a:tr h="78711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</a:t>
                      </a:r>
                    </a:p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Current Status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Process Adopted 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47555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13979:1994 - Method of calculation of efficiency of packaged boilers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WC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1252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group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3881058"/>
                  </a:ext>
                </a:extLst>
              </a:tr>
              <a:tr h="47555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13980:1995- Acceptance tests on industrial boilers - Code of practice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WC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1252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group 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1252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4252600"/>
                  </a:ext>
                </a:extLst>
              </a:tr>
              <a:tr h="47555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2825: 1969 -Code for unfired pressure vessels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ready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Taken as R &amp;D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6868013"/>
                  </a:ext>
                </a:extLst>
              </a:tr>
              <a:tr h="78711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4503: 1967- Specification for shell and tube type heat exchangers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</a:t>
                      </a: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Taken as R &amp;D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3895181"/>
                  </a:ext>
                </a:extLst>
              </a:tr>
              <a:tr h="5255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4049 : Part 1 : 1988- Specification for formed ends for tanks and pressure vessels: Part 1 based on outside diameter (Second Revision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Allocated to Committee member as ARP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602540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7B3731B-7D6D-EE95-7DCA-026F499F3F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905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977974"/>
            <a:ext cx="9602671" cy="1049235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AAP PROGRESS – DETAILS (Pre 2000)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1155689"/>
              </p:ext>
            </p:extLst>
          </p:nvPr>
        </p:nvGraphicFramePr>
        <p:xfrm>
          <a:off x="1596651" y="2486377"/>
          <a:ext cx="9267865" cy="3841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290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929848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3974430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2084862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  <a:gridCol w="1722435">
                  <a:extLst>
                    <a:ext uri="{9D8B030D-6E8A-4147-A177-3AD203B41FA5}">
                      <a16:colId xmlns:a16="http://schemas.microsoft.com/office/drawing/2014/main" val="911260161"/>
                    </a:ext>
                  </a:extLst>
                </a:gridCol>
              </a:tblGrid>
              <a:tr h="87558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</a:t>
                      </a:r>
                    </a:p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Current Status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Process Adopted 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7884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IS 4049: Part 2: 1988 - Formed ends for tanks and pressure vessels - Specification: Part 2 inside diameter basis (First Revision)</a:t>
                      </a:r>
                      <a:endParaRPr lang="en-IN" sz="1600" b="0" i="0" u="none" strike="noStrike" dirty="0">
                        <a:solidFill>
                          <a:srgbClr val="21252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1252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Allocated to Committee member as ARP</a:t>
                      </a:r>
                      <a:endParaRPr kumimoji="0" lang="en-IN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1252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2737930"/>
                  </a:ext>
                </a:extLst>
              </a:tr>
              <a:tr h="6161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IS 8596:1977 - Recommended parameters of stationary steam boilers</a:t>
                      </a:r>
                      <a:endParaRPr lang="en-IN" sz="1600" b="0" i="0" u="none" strike="noStrike" dirty="0">
                        <a:solidFill>
                          <a:srgbClr val="21252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draft under preparation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1252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Allocated to Committee member as ARP</a:t>
                      </a:r>
                      <a:endParaRPr kumimoji="0" lang="en-IN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1252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3881058"/>
                  </a:ext>
                </a:extLst>
              </a:tr>
              <a:tr h="6161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IS 9330: 1979 - Terminology for parameters of waste heat boilers and boilers for special purposes</a:t>
                      </a:r>
                      <a:endParaRPr lang="en-IN" sz="1600" b="0" i="0" u="none" strike="noStrike" dirty="0">
                        <a:solidFill>
                          <a:srgbClr val="21252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 be withdrawn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1252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Allocated to Committee member as ARP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4252600"/>
                  </a:ext>
                </a:extLst>
              </a:tr>
              <a:tr h="6161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IS 9332:1979 - Recommended parameters of waste heat boilers and boilers for special purposes</a:t>
                      </a:r>
                      <a:endParaRPr lang="en-IN" sz="1600" b="0" i="0" u="none" strike="noStrike" dirty="0">
                        <a:solidFill>
                          <a:srgbClr val="21252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draft under preparation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1252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Allocated to Committee member as ARP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6868013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7B3731B-7D6D-EE95-7DCA-026F499F3F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8225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{A9954BEF-2E66-9E4A-961F-D6819DC757E2}tf10001076</Template>
  <TotalTime>7589</TotalTime>
  <Words>3066</Words>
  <Application>Microsoft Macintosh PowerPoint</Application>
  <PresentationFormat>Widescreen</PresentationFormat>
  <Paragraphs>766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Century Gothic</vt:lpstr>
      <vt:lpstr>Times New Roman</vt:lpstr>
      <vt:lpstr>Wingdings</vt:lpstr>
      <vt:lpstr>Wingdings 3</vt:lpstr>
      <vt:lpstr>Ion Boardroom</vt:lpstr>
      <vt:lpstr> REVIEW MEETING MED DEPARTMENT</vt:lpstr>
      <vt:lpstr>COMMITTEES HANDLED </vt:lpstr>
      <vt:lpstr>STANDARIDZATION LANDSCAPE OF MED 01, MED 22, MED 25 &amp; MED 33</vt:lpstr>
      <vt:lpstr>NEW WORK ITEM PROJECTS (NWIPS)</vt:lpstr>
      <vt:lpstr>NEW WORK ITEM PROJECTS (NWIPS)</vt:lpstr>
      <vt:lpstr>AAP PROGRESS – BREAK UP (Pre 2000)</vt:lpstr>
      <vt:lpstr>AAP PROGRESS – DETAILS (Pre 2000)</vt:lpstr>
      <vt:lpstr>AAP PROGRESS – DETAILS (Pre 2000)</vt:lpstr>
      <vt:lpstr>AAP PROGRESS – DETAILS (Pre 2000)</vt:lpstr>
      <vt:lpstr>AAP PROGRESS – DETAILS (Pre 2000)</vt:lpstr>
      <vt:lpstr>AAP PROGRESS – DETAILS (Pre 2000)</vt:lpstr>
      <vt:lpstr>AAP PROGRESS – DETAILS (Pre 2000)</vt:lpstr>
      <vt:lpstr>AAP PROGRESS – BREAK UP (Post 2000)</vt:lpstr>
      <vt:lpstr>WORKING PANELS &amp; WORKING GROUPS</vt:lpstr>
      <vt:lpstr>WORKING PANELS &amp; WORKING GROUPS</vt:lpstr>
      <vt:lpstr>WORKING PANELS &amp; WORKING GROUPS</vt:lpstr>
      <vt:lpstr>WORKING PANELS &amp; WORKING GROUPS</vt:lpstr>
      <vt:lpstr>EXPERTS DESIGNATED FOR SUBJECTS </vt:lpstr>
      <vt:lpstr>EXPERTS DESIGNATED FOR SUBJECTS </vt:lpstr>
      <vt:lpstr>STRATEGIES ADOPTED TO IDENTIFY EXPERTS</vt:lpstr>
      <vt:lpstr>TC MEETINGS HELD IN 1ST AND 2ND QUARTER </vt:lpstr>
      <vt:lpstr> TC MEETINGS CONDUCTED/PLANNED OUTSIDE BIS</vt:lpstr>
      <vt:lpstr> NEW MEMBERS CO-OPTED IN TC(s)</vt:lpstr>
      <vt:lpstr>INACTIVE MEMBERS IDENTIFIED</vt:lpstr>
      <vt:lpstr>SC MEMBERSHIP RATIONALIZATION</vt:lpstr>
      <vt:lpstr>PROGRESS OF R&amp;D PROJECTS</vt:lpstr>
      <vt:lpstr>SEMINARS/WEBINARS HELD OR PLANNED </vt:lpstr>
      <vt:lpstr>EXPOSURE VISITS DONE BY OFFICERS </vt:lpstr>
      <vt:lpstr>MEETINGS/SEMINARS/WORKSHOP ATTENDED 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NATIONAL ACTION PLAN - National Action Plan for Standards Development &amp; Implementation</dc:title>
  <dc:creator>sppd-200</dc:creator>
  <cp:lastModifiedBy>Microsoft Office User</cp:lastModifiedBy>
  <cp:revision>343</cp:revision>
  <cp:lastPrinted>2021-01-05T05:34:33Z</cp:lastPrinted>
  <dcterms:created xsi:type="dcterms:W3CDTF">2019-02-04T06:04:58Z</dcterms:created>
  <dcterms:modified xsi:type="dcterms:W3CDTF">2024-10-24T06:36:46Z</dcterms:modified>
</cp:coreProperties>
</file>