
<file path=[Content_Types].xml><?xml version="1.0" encoding="utf-8"?>
<Types xmlns="http://schemas.openxmlformats.org/package/2006/content-types">
  <Default ContentType="image/png" Extension="png"/>
  <Default ContentType="image/svg+xml" Extension="svg"/>
  <Default ContentType="image/jpeg" Extension="jpeg"/>
  <Default ContentType="application/vnd.openxmlformats-package.relationships+xml" Extension="rels"/>
  <Default ContentType="application/xml" Extension="xml"/>
  <Default ContentType="application/x-fontdata" Extension="fntdata"/>
  <Default ContentType="image/gif" Extension="gif"/>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core.xml" Type="http://schemas.openxmlformats.org/package/2006/relationships/metadata/core-properties"/><Relationship Id="rId2" Target="docProps/thumbnail.jpeg" Type="http://schemas.openxmlformats.org/package/2006/relationships/metadata/thumbnail"/><Relationship Id="rId1" Target="ppt/presentation.xml" Type="http://schemas.openxmlformats.org/officeDocument/2006/relationships/officeDocument"/><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4" r:id="rId19"/>
    <p:sldId id="275" r:id="rId20"/>
    <p:sldId id="276" r:id="rId21"/>
    <p:sldId id="277" r:id="rId22"/>
    <p:sldId id="278" r:id="rId23"/>
    <p:sldId id="279" r:id="rId24"/>
    <p:sldId id="280" r:id="rId25"/>
    <p:sldId id="281" r:id="rId26"/>
    <p:sldId id="282" r:id="rId27"/>
    <p:sldId id="283" r:id="rId28"/>
  </p:sldIdLst>
  <p:sldSz cx="18288000" cy="10287000"/>
  <p:notesSz cx="6858000" cy="9144000"/>
  <p:embeddedFontLst>
    <p:embeddedFont>
      <p:font typeface="Arial Bold" panose="020B0704020202020204" pitchFamily="34" charset="0"/>
      <p:bold r:id="rId29"/>
    </p:embeddedFont>
    <p:embeddedFont>
      <p:font typeface="Canva Sans Bold" panose="020B0604020202020204" charset="0"/>
      <p:regular r:id="rId30"/>
    </p:embeddedFont>
    <p:embeddedFont>
      <p:font typeface="Aileron" panose="020B0604020202020204" charset="0"/>
      <p:regular r:id="rId31"/>
    </p:embeddedFont>
    <p:embeddedFont>
      <p:font typeface="Aileron Bold" panose="020B0604020202020204" charset="0"/>
      <p:regular r:id="rId32"/>
    </p:embeddedFont>
    <p:embeddedFont>
      <p:font typeface="Helveticish" panose="020B0604020202020204" charset="0"/>
      <p:regular r:id="rId33"/>
    </p:embeddedFont>
    <p:embeddedFont>
      <p:font typeface="Calibri" panose="020F0502020204030204" pitchFamily="34" charset="0"/>
      <p:regular r:id="rId34"/>
      <p:bold r:id="rId35"/>
      <p:italic r:id="rId36"/>
      <p:boldItalic r:id="rId37"/>
    </p:embeddedFont>
    <p:embeddedFont>
      <p:font typeface="Arimo" panose="020B0604020202020204" charset="0"/>
      <p:regular r:id="rId38"/>
    </p:embeddedFont>
    <p:embeddedFont>
      <p:font typeface="Helveticish Bold Italics" panose="020B0604020202020204" charset="0"/>
      <p:regular r:id="rId39"/>
    </p:embeddedFont>
    <p:embeddedFont>
      <p:font typeface="Helveticish Bold" panose="020B0604020202020204" charset="0"/>
      <p:regular r:id="rId4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3" d="100"/>
          <a:sy n="73" d="100"/>
        </p:scale>
        <p:origin x="1122"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1.fntdata"/><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10/17/2024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arget="../media/image5.jpeg" Type="http://schemas.openxmlformats.org/officeDocument/2006/relationships/image"/><Relationship Id="rId1" Target="../slideLayouts/slideLayout7.xml" Type="http://schemas.openxmlformats.org/officeDocument/2006/relationships/slideLayout"/></Relationships>
</file>

<file path=ppt/slides/_rels/slide15.xml.rels><?xml version="1.0" encoding="UTF-8" standalone="yes" ?><Relationships xmlns="http://schemas.openxmlformats.org/package/2006/relationships"><Relationship Id="rId3" Target="../media/image7.jpeg" Type="http://schemas.openxmlformats.org/officeDocument/2006/relationships/image"/><Relationship Id="rId2" Target="../media/image6.jpeg" Type="http://schemas.openxmlformats.org/officeDocument/2006/relationships/image"/><Relationship Id="rId1" Target="../slideLayouts/slideLayout7.xml" Type="http://schemas.openxmlformats.org/officeDocument/2006/relationships/slideLayout"/><Relationship Id="rId6" Target="../media/image10.jpeg" Type="http://schemas.openxmlformats.org/officeDocument/2006/relationships/image"/><Relationship Id="rId5" Target="../media/image9.jpeg" Type="http://schemas.openxmlformats.org/officeDocument/2006/relationships/image"/><Relationship Id="rId4" Target="../media/image8.jpeg" Type="http://schemas.openxmlformats.org/officeDocument/2006/relationships/image"/></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arget="../media/image12.jpeg" Type="http://schemas.openxmlformats.org/officeDocument/2006/relationships/image"/><Relationship Id="rId7" Target="../media/image16.jpeg" Type="http://schemas.openxmlformats.org/officeDocument/2006/relationships/image"/><Relationship Id="rId2" Target="../media/image11.jpeg" Type="http://schemas.openxmlformats.org/officeDocument/2006/relationships/image"/><Relationship Id="rId1" Target="../slideLayouts/slideLayout7.xml" Type="http://schemas.openxmlformats.org/officeDocument/2006/relationships/slideLayout"/><Relationship Id="rId6" Target="../media/image15.jpeg" Type="http://schemas.openxmlformats.org/officeDocument/2006/relationships/image"/><Relationship Id="rId5" Target="../media/image14.jpeg" Type="http://schemas.openxmlformats.org/officeDocument/2006/relationships/image"/><Relationship Id="rId4" Target="../media/image13.jpeg" Type="http://schemas.openxmlformats.org/officeDocument/2006/relationships/image"/></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hyperlink" Target="https://omnexus.specialchem.com/tech-library/article/bioplastics-circular-economy#life-cycle-assessment"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33777" y="6072634"/>
            <a:ext cx="10732923" cy="3633031"/>
            <a:chOff x="0" y="0"/>
            <a:chExt cx="14310564" cy="4844041"/>
          </a:xfrm>
        </p:grpSpPr>
        <p:grpSp>
          <p:nvGrpSpPr>
            <p:cNvPr id="3" name="Group 3"/>
            <p:cNvGrpSpPr/>
            <p:nvPr/>
          </p:nvGrpSpPr>
          <p:grpSpPr>
            <a:xfrm>
              <a:off x="0" y="0"/>
              <a:ext cx="14310564" cy="4844041"/>
              <a:chOff x="0" y="0"/>
              <a:chExt cx="2152687" cy="406400"/>
            </a:xfrm>
          </p:grpSpPr>
          <p:sp>
            <p:nvSpPr>
              <p:cNvPr id="4" name="Freeform 4"/>
              <p:cNvSpPr/>
              <p:nvPr/>
            </p:nvSpPr>
            <p:spPr>
              <a:xfrm>
                <a:off x="17780" y="22860"/>
                <a:ext cx="2127288" cy="360680"/>
              </a:xfrm>
              <a:custGeom>
                <a:avLst/>
                <a:gdLst/>
                <a:ahLst/>
                <a:cxnLst/>
                <a:rect l="l" t="t" r="r" b="b"/>
                <a:pathLst>
                  <a:path w="2127288" h="360680">
                    <a:moveTo>
                      <a:pt x="2127288" y="180340"/>
                    </a:moveTo>
                    <a:cubicBezTo>
                      <a:pt x="2127288" y="81280"/>
                      <a:pt x="2047278" y="0"/>
                      <a:pt x="1946947" y="0"/>
                    </a:cubicBezTo>
                    <a:lnTo>
                      <a:pt x="172720" y="0"/>
                    </a:lnTo>
                    <a:lnTo>
                      <a:pt x="172720" y="1270"/>
                    </a:lnTo>
                    <a:cubicBezTo>
                      <a:pt x="76200" y="5080"/>
                      <a:pt x="0" y="83820"/>
                      <a:pt x="0" y="180340"/>
                    </a:cubicBezTo>
                    <a:cubicBezTo>
                      <a:pt x="0" y="276860"/>
                      <a:pt x="77470" y="355600"/>
                      <a:pt x="172720" y="359410"/>
                    </a:cubicBezTo>
                    <a:lnTo>
                      <a:pt x="172720" y="360680"/>
                    </a:lnTo>
                    <a:lnTo>
                      <a:pt x="1946947" y="360680"/>
                    </a:lnTo>
                    <a:cubicBezTo>
                      <a:pt x="2046007" y="360680"/>
                      <a:pt x="2127288" y="279400"/>
                      <a:pt x="2127288" y="180340"/>
                    </a:cubicBezTo>
                    <a:close/>
                  </a:path>
                </a:pathLst>
              </a:custGeom>
              <a:solidFill>
                <a:srgbClr val="ACE3F9"/>
              </a:solidFill>
            </p:spPr>
          </p:sp>
        </p:grpSp>
        <p:sp>
          <p:nvSpPr>
            <p:cNvPr id="5" name="TextBox 5"/>
            <p:cNvSpPr txBox="1"/>
            <p:nvPr/>
          </p:nvSpPr>
          <p:spPr>
            <a:xfrm>
              <a:off x="698030" y="1398500"/>
              <a:ext cx="12796476" cy="1830458"/>
            </a:xfrm>
            <a:prstGeom prst="rect">
              <a:avLst/>
            </a:prstGeom>
          </p:spPr>
          <p:txBody>
            <a:bodyPr lIns="0" tIns="0" rIns="0" bIns="0" rtlCol="0" anchor="t">
              <a:spAutoFit/>
            </a:bodyPr>
            <a:lstStyle/>
            <a:p>
              <a:pPr algn="ctr">
                <a:lnSpc>
                  <a:spcPts val="5575"/>
                </a:lnSpc>
              </a:pPr>
              <a:r>
                <a:rPr lang="en-US" sz="3982" b="1" dirty="0">
                  <a:solidFill>
                    <a:srgbClr val="004AAD"/>
                  </a:solidFill>
                  <a:latin typeface="Helveticish Bold"/>
                  <a:ea typeface="Helveticish Bold"/>
                  <a:cs typeface="Helveticish Bold"/>
                  <a:sym typeface="Helveticish Bold"/>
                </a:rPr>
                <a:t>PETROLEUM, COAL AND RELATED PRODUCTS DEPARTMENT - 17/10/2024</a:t>
              </a:r>
            </a:p>
          </p:txBody>
        </p:sp>
      </p:grpSp>
      <p:sp>
        <p:nvSpPr>
          <p:cNvPr id="6" name="Freeform 6"/>
          <p:cNvSpPr/>
          <p:nvPr/>
        </p:nvSpPr>
        <p:spPr>
          <a:xfrm>
            <a:off x="11678441" y="898566"/>
            <a:ext cx="6010110" cy="8093073"/>
          </a:xfrm>
          <a:custGeom>
            <a:avLst/>
            <a:gdLst/>
            <a:ahLst/>
            <a:cxnLst/>
            <a:rect l="l" t="t" r="r" b="b"/>
            <a:pathLst>
              <a:path w="6010110" h="8093073">
                <a:moveTo>
                  <a:pt x="0" y="0"/>
                </a:moveTo>
                <a:lnTo>
                  <a:pt x="6010110" y="0"/>
                </a:lnTo>
                <a:lnTo>
                  <a:pt x="6010110" y="8093073"/>
                </a:lnTo>
                <a:lnTo>
                  <a:pt x="0" y="8093073"/>
                </a:lnTo>
                <a:lnTo>
                  <a:pt x="0" y="0"/>
                </a:lnTo>
                <a:close/>
              </a:path>
            </a:pathLst>
          </a:custGeom>
          <a:blipFill>
            <a:blip r:embed="rId2"/>
            <a:stretch>
              <a:fillRect l="-6961" r="-6961"/>
            </a:stretch>
          </a:blipFill>
        </p:spPr>
      </p:sp>
      <p:sp>
        <p:nvSpPr>
          <p:cNvPr id="7" name="TextBox 7"/>
          <p:cNvSpPr txBox="1"/>
          <p:nvPr/>
        </p:nvSpPr>
        <p:spPr>
          <a:xfrm>
            <a:off x="-2326044" y="1219200"/>
            <a:ext cx="16842144" cy="4930157"/>
          </a:xfrm>
          <a:prstGeom prst="rect">
            <a:avLst/>
          </a:prstGeom>
        </p:spPr>
        <p:txBody>
          <a:bodyPr lIns="0" tIns="0" rIns="0" bIns="0" rtlCol="0" anchor="t">
            <a:spAutoFit/>
          </a:bodyPr>
          <a:lstStyle/>
          <a:p>
            <a:pPr algn="ctr">
              <a:lnSpc>
                <a:spcPts val="12600"/>
              </a:lnSpc>
            </a:pPr>
            <a:r>
              <a:rPr lang="en-US" sz="12600" b="1" spc="-252">
                <a:solidFill>
                  <a:srgbClr val="004AAD"/>
                </a:solidFill>
                <a:latin typeface="Helveticish Bold"/>
                <a:ea typeface="Helveticish Bold"/>
                <a:cs typeface="Helveticish Bold"/>
                <a:sym typeface="Helveticish Bold"/>
              </a:rPr>
              <a:t>MID-YEAR</a:t>
            </a:r>
          </a:p>
          <a:p>
            <a:pPr algn="ctr">
              <a:lnSpc>
                <a:spcPts val="12600"/>
              </a:lnSpc>
            </a:pPr>
            <a:r>
              <a:rPr lang="en-US" sz="12600" b="1" spc="-252">
                <a:solidFill>
                  <a:srgbClr val="004AAD"/>
                </a:solidFill>
                <a:latin typeface="Helveticish Bold"/>
                <a:ea typeface="Helveticish Bold"/>
                <a:cs typeface="Helveticish Bold"/>
                <a:sym typeface="Helveticish Bold"/>
              </a:rPr>
              <a:t>PROGRESS</a:t>
            </a:r>
          </a:p>
          <a:p>
            <a:pPr algn="ctr">
              <a:lnSpc>
                <a:spcPts val="12600"/>
              </a:lnSpc>
            </a:pPr>
            <a:r>
              <a:rPr lang="en-US" sz="12600" b="1" spc="-252">
                <a:solidFill>
                  <a:srgbClr val="004AAD"/>
                </a:solidFill>
                <a:latin typeface="Helveticish Bold"/>
                <a:ea typeface="Helveticish Bold"/>
                <a:cs typeface="Helveticish Bold"/>
                <a:sym typeface="Helveticish Bold"/>
              </a:rPr>
              <a:t>UPDATE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9525" y="0"/>
            <a:ext cx="5595235" cy="10287000"/>
          </a:xfrm>
          <a:prstGeom prst="rect">
            <a:avLst/>
          </a:prstGeom>
          <a:solidFill>
            <a:srgbClr val="ACE3F9"/>
          </a:solidFill>
        </p:spPr>
      </p:sp>
      <p:grpSp>
        <p:nvGrpSpPr>
          <p:cNvPr id="3" name="Group 3"/>
          <p:cNvGrpSpPr/>
          <p:nvPr/>
        </p:nvGrpSpPr>
        <p:grpSpPr>
          <a:xfrm>
            <a:off x="494313" y="2669636"/>
            <a:ext cx="4809861" cy="1711864"/>
            <a:chOff x="0" y="-81161"/>
            <a:chExt cx="1266795" cy="450862"/>
          </a:xfrm>
        </p:grpSpPr>
        <p:sp>
          <p:nvSpPr>
            <p:cNvPr id="4" name="Freeform 4"/>
            <p:cNvSpPr/>
            <p:nvPr/>
          </p:nvSpPr>
          <p:spPr>
            <a:xfrm>
              <a:off x="0" y="0"/>
              <a:ext cx="1266795" cy="336562"/>
            </a:xfrm>
            <a:custGeom>
              <a:avLst/>
              <a:gdLst/>
              <a:ahLst/>
              <a:cxnLst/>
              <a:rect l="l" t="t" r="r" b="b"/>
              <a:pathLst>
                <a:path w="1266795" h="336562">
                  <a:moveTo>
                    <a:pt x="82089" y="0"/>
                  </a:moveTo>
                  <a:lnTo>
                    <a:pt x="1184705" y="0"/>
                  </a:lnTo>
                  <a:cubicBezTo>
                    <a:pt x="1230042" y="0"/>
                    <a:pt x="1266795" y="36753"/>
                    <a:pt x="1266795" y="82089"/>
                  </a:cubicBezTo>
                  <a:lnTo>
                    <a:pt x="1266795" y="254472"/>
                  </a:lnTo>
                  <a:cubicBezTo>
                    <a:pt x="1266795" y="299809"/>
                    <a:pt x="1230042" y="336562"/>
                    <a:pt x="1184705" y="336562"/>
                  </a:cubicBezTo>
                  <a:lnTo>
                    <a:pt x="82089" y="336562"/>
                  </a:lnTo>
                  <a:cubicBezTo>
                    <a:pt x="36753" y="336562"/>
                    <a:pt x="0" y="299809"/>
                    <a:pt x="0" y="254472"/>
                  </a:cubicBezTo>
                  <a:lnTo>
                    <a:pt x="0" y="82089"/>
                  </a:lnTo>
                  <a:cubicBezTo>
                    <a:pt x="0" y="36753"/>
                    <a:pt x="36753" y="0"/>
                    <a:pt x="82089" y="0"/>
                  </a:cubicBezTo>
                  <a:close/>
                </a:path>
              </a:pathLst>
            </a:custGeom>
            <a:solidFill>
              <a:srgbClr val="004AAD"/>
            </a:solidFill>
          </p:spPr>
        </p:sp>
        <p:sp>
          <p:nvSpPr>
            <p:cNvPr id="5" name="TextBox 5"/>
            <p:cNvSpPr txBox="1"/>
            <p:nvPr/>
          </p:nvSpPr>
          <p:spPr>
            <a:xfrm>
              <a:off x="0" y="-81161"/>
              <a:ext cx="1266795" cy="450862"/>
            </a:xfrm>
            <a:prstGeom prst="rect">
              <a:avLst/>
            </a:prstGeom>
          </p:spPr>
          <p:txBody>
            <a:bodyPr lIns="50800" tIns="50800" rIns="50800" bIns="50800" rtlCol="0" anchor="ctr"/>
            <a:lstStyle/>
            <a:p>
              <a:pPr algn="ctr">
                <a:lnSpc>
                  <a:spcPts val="8539"/>
                </a:lnSpc>
                <a:spcBef>
                  <a:spcPct val="0"/>
                </a:spcBef>
              </a:pPr>
              <a:r>
                <a:rPr lang="en-US" sz="6099" b="1" dirty="0">
                  <a:solidFill>
                    <a:srgbClr val="FFFFFF"/>
                  </a:solidFill>
                  <a:latin typeface="Canva Sans Bold"/>
                  <a:ea typeface="Canva Sans Bold"/>
                  <a:cs typeface="Canva Sans Bold"/>
                  <a:sym typeface="Canva Sans Bold"/>
                </a:rPr>
                <a:t>PCD 21</a:t>
              </a:r>
            </a:p>
          </p:txBody>
        </p:sp>
      </p:grpSp>
      <p:grpSp>
        <p:nvGrpSpPr>
          <p:cNvPr id="6" name="Group 6"/>
          <p:cNvGrpSpPr/>
          <p:nvPr/>
        </p:nvGrpSpPr>
        <p:grpSpPr>
          <a:xfrm>
            <a:off x="617726" y="4338742"/>
            <a:ext cx="4563035" cy="1194862"/>
            <a:chOff x="0" y="0"/>
            <a:chExt cx="6084047" cy="1593149"/>
          </a:xfrm>
        </p:grpSpPr>
        <p:grpSp>
          <p:nvGrpSpPr>
            <p:cNvPr id="7" name="Group 7"/>
            <p:cNvGrpSpPr/>
            <p:nvPr/>
          </p:nvGrpSpPr>
          <p:grpSpPr>
            <a:xfrm>
              <a:off x="0" y="0"/>
              <a:ext cx="6084047" cy="1593149"/>
              <a:chOff x="0" y="0"/>
              <a:chExt cx="1896492" cy="406400"/>
            </a:xfrm>
          </p:grpSpPr>
          <p:sp>
            <p:nvSpPr>
              <p:cNvPr id="8" name="Freeform 8"/>
              <p:cNvSpPr/>
              <p:nvPr/>
            </p:nvSpPr>
            <p:spPr>
              <a:xfrm>
                <a:off x="17780" y="22860"/>
                <a:ext cx="1871092" cy="360680"/>
              </a:xfrm>
              <a:custGeom>
                <a:avLst/>
                <a:gdLst/>
                <a:ahLst/>
                <a:cxnLst/>
                <a:rect l="l" t="t" r="r" b="b"/>
                <a:pathLst>
                  <a:path w="1871092" h="360680">
                    <a:moveTo>
                      <a:pt x="1871092" y="180340"/>
                    </a:moveTo>
                    <a:cubicBezTo>
                      <a:pt x="1871092" y="81280"/>
                      <a:pt x="1791083" y="0"/>
                      <a:pt x="1690752" y="0"/>
                    </a:cubicBezTo>
                    <a:lnTo>
                      <a:pt x="172720" y="0"/>
                    </a:lnTo>
                    <a:lnTo>
                      <a:pt x="172720" y="1270"/>
                    </a:lnTo>
                    <a:cubicBezTo>
                      <a:pt x="76200" y="5080"/>
                      <a:pt x="0" y="83820"/>
                      <a:pt x="0" y="180340"/>
                    </a:cubicBezTo>
                    <a:cubicBezTo>
                      <a:pt x="0" y="276860"/>
                      <a:pt x="77470" y="355600"/>
                      <a:pt x="172720" y="359410"/>
                    </a:cubicBezTo>
                    <a:lnTo>
                      <a:pt x="172720" y="360680"/>
                    </a:lnTo>
                    <a:lnTo>
                      <a:pt x="1690752" y="360680"/>
                    </a:lnTo>
                    <a:cubicBezTo>
                      <a:pt x="1789812" y="360680"/>
                      <a:pt x="1871092" y="279400"/>
                      <a:pt x="1871092" y="180340"/>
                    </a:cubicBezTo>
                    <a:close/>
                  </a:path>
                </a:pathLst>
              </a:custGeom>
              <a:solidFill>
                <a:srgbClr val="FFFFFF"/>
              </a:solidFill>
            </p:spPr>
          </p:sp>
        </p:grpSp>
        <p:sp>
          <p:nvSpPr>
            <p:cNvPr id="9" name="TextBox 9"/>
            <p:cNvSpPr txBox="1"/>
            <p:nvPr/>
          </p:nvSpPr>
          <p:spPr>
            <a:xfrm>
              <a:off x="315753" y="459270"/>
              <a:ext cx="5536039" cy="645206"/>
            </a:xfrm>
            <a:prstGeom prst="rect">
              <a:avLst/>
            </a:prstGeom>
          </p:spPr>
          <p:txBody>
            <a:bodyPr lIns="0" tIns="0" rIns="0" bIns="0" rtlCol="0" anchor="t">
              <a:spAutoFit/>
            </a:bodyPr>
            <a:lstStyle/>
            <a:p>
              <a:pPr marL="0" lvl="0" indent="0" algn="ctr">
                <a:lnSpc>
                  <a:spcPts val="3847"/>
                </a:lnSpc>
              </a:pPr>
              <a:r>
                <a:rPr lang="en-US" sz="2959" b="1" spc="-88">
                  <a:solidFill>
                    <a:srgbClr val="2B2929"/>
                  </a:solidFill>
                  <a:latin typeface="Helveticish Bold"/>
                  <a:ea typeface="Helveticish Bold"/>
                  <a:cs typeface="Helveticish Bold"/>
                  <a:sym typeface="Helveticish Bold"/>
                </a:rPr>
                <a:t>MS. ANMOL AGARWAL</a:t>
              </a:r>
            </a:p>
          </p:txBody>
        </p:sp>
      </p:grpSp>
      <p:grpSp>
        <p:nvGrpSpPr>
          <p:cNvPr id="10" name="Group 10"/>
          <p:cNvGrpSpPr/>
          <p:nvPr/>
        </p:nvGrpSpPr>
        <p:grpSpPr>
          <a:xfrm>
            <a:off x="204521" y="374371"/>
            <a:ext cx="5591283" cy="2603423"/>
            <a:chOff x="0" y="0"/>
            <a:chExt cx="7455044" cy="3471230"/>
          </a:xfrm>
        </p:grpSpPr>
        <p:sp>
          <p:nvSpPr>
            <p:cNvPr id="11" name="TextBox 11"/>
            <p:cNvSpPr txBox="1"/>
            <p:nvPr/>
          </p:nvSpPr>
          <p:spPr>
            <a:xfrm>
              <a:off x="0" y="-85725"/>
              <a:ext cx="7455044" cy="3132879"/>
            </a:xfrm>
            <a:prstGeom prst="rect">
              <a:avLst/>
            </a:prstGeom>
          </p:spPr>
          <p:txBody>
            <a:bodyPr lIns="0" tIns="0" rIns="0" bIns="0" rtlCol="0" anchor="t">
              <a:spAutoFit/>
            </a:bodyPr>
            <a:lstStyle/>
            <a:p>
              <a:pPr algn="ctr">
                <a:lnSpc>
                  <a:spcPts val="4480"/>
                </a:lnSpc>
              </a:pPr>
              <a:r>
                <a:rPr lang="en-US" sz="3200" b="1" spc="-64" dirty="0">
                  <a:solidFill>
                    <a:srgbClr val="004AAD"/>
                  </a:solidFill>
                  <a:latin typeface="Helveticish Bold"/>
                  <a:ea typeface="Helveticish Bold"/>
                  <a:cs typeface="Helveticish Bold"/>
                  <a:sym typeface="Helveticish Bold"/>
                </a:rPr>
                <a:t>IDENTIFICATION OF</a:t>
              </a:r>
            </a:p>
            <a:p>
              <a:pPr algn="ctr">
                <a:lnSpc>
                  <a:spcPts val="7279"/>
                </a:lnSpc>
              </a:pPr>
              <a:r>
                <a:rPr lang="en-US" sz="5199" b="1" spc="-103" dirty="0">
                  <a:solidFill>
                    <a:srgbClr val="004AAD"/>
                  </a:solidFill>
                  <a:latin typeface="Helveticish Bold"/>
                  <a:ea typeface="Helveticish Bold"/>
                  <a:cs typeface="Helveticish Bold"/>
                  <a:sym typeface="Helveticish Bold"/>
                </a:rPr>
                <a:t>SECTORS AND </a:t>
              </a:r>
            </a:p>
            <a:p>
              <a:pPr marL="0" lvl="0" indent="0" algn="ctr">
                <a:lnSpc>
                  <a:spcPts val="7139"/>
                </a:lnSpc>
              </a:pPr>
              <a:r>
                <a:rPr lang="en-US" sz="5099" b="1" spc="-101" dirty="0">
                  <a:solidFill>
                    <a:srgbClr val="004AAD"/>
                  </a:solidFill>
                  <a:latin typeface="Helveticish Bold"/>
                  <a:ea typeface="Helveticish Bold"/>
                  <a:cs typeface="Helveticish Bold"/>
                  <a:sym typeface="Helveticish Bold"/>
                </a:rPr>
                <a:t>SUB-SECTORS</a:t>
              </a:r>
              <a:r>
                <a:rPr lang="en-US" sz="5099" b="1" i="1" spc="-101" dirty="0">
                  <a:solidFill>
                    <a:srgbClr val="004AAD"/>
                  </a:solidFill>
                  <a:latin typeface="Helveticish Bold Italics"/>
                  <a:ea typeface="Helveticish Bold Italics"/>
                  <a:cs typeface="Helveticish Bold Italics"/>
                  <a:sym typeface="Helveticish Bold Italics"/>
                </a:rPr>
                <a:t> </a:t>
              </a:r>
            </a:p>
          </p:txBody>
        </p:sp>
        <p:sp>
          <p:nvSpPr>
            <p:cNvPr id="12" name="TextBox 12"/>
            <p:cNvSpPr txBox="1"/>
            <p:nvPr/>
          </p:nvSpPr>
          <p:spPr>
            <a:xfrm>
              <a:off x="0" y="3190772"/>
              <a:ext cx="7455044" cy="280458"/>
            </a:xfrm>
            <a:prstGeom prst="rect">
              <a:avLst/>
            </a:prstGeom>
          </p:spPr>
          <p:txBody>
            <a:bodyPr lIns="0" tIns="0" rIns="0" bIns="0" rtlCol="0" anchor="t">
              <a:spAutoFit/>
            </a:bodyPr>
            <a:lstStyle/>
            <a:p>
              <a:pPr marL="0" lvl="0" indent="0" algn="l">
                <a:lnSpc>
                  <a:spcPts val="1625"/>
                </a:lnSpc>
              </a:pPr>
              <a:endParaRPr/>
            </a:p>
          </p:txBody>
        </p:sp>
      </p:grpSp>
      <p:grpSp>
        <p:nvGrpSpPr>
          <p:cNvPr id="13" name="Group 13"/>
          <p:cNvGrpSpPr/>
          <p:nvPr/>
        </p:nvGrpSpPr>
        <p:grpSpPr>
          <a:xfrm>
            <a:off x="6946876" y="1028700"/>
            <a:ext cx="9834015" cy="7670747"/>
            <a:chOff x="0" y="0"/>
            <a:chExt cx="13112019" cy="10227662"/>
          </a:xfrm>
        </p:grpSpPr>
        <p:grpSp>
          <p:nvGrpSpPr>
            <p:cNvPr id="14" name="Group 14"/>
            <p:cNvGrpSpPr/>
            <p:nvPr/>
          </p:nvGrpSpPr>
          <p:grpSpPr>
            <a:xfrm>
              <a:off x="3788070" y="837030"/>
              <a:ext cx="9323949" cy="1703843"/>
              <a:chOff x="0" y="0"/>
              <a:chExt cx="1841768" cy="336562"/>
            </a:xfrm>
          </p:grpSpPr>
          <p:sp>
            <p:nvSpPr>
              <p:cNvPr id="15" name="Freeform 15"/>
              <p:cNvSpPr/>
              <p:nvPr/>
            </p:nvSpPr>
            <p:spPr>
              <a:xfrm>
                <a:off x="0" y="0"/>
                <a:ext cx="1841768" cy="336562"/>
              </a:xfrm>
              <a:custGeom>
                <a:avLst/>
                <a:gdLst/>
                <a:ahLst/>
                <a:cxnLst/>
                <a:rect l="l" t="t" r="r" b="b"/>
                <a:pathLst>
                  <a:path w="1841768" h="336562">
                    <a:moveTo>
                      <a:pt x="56462" y="0"/>
                    </a:moveTo>
                    <a:lnTo>
                      <a:pt x="1785306" y="0"/>
                    </a:lnTo>
                    <a:cubicBezTo>
                      <a:pt x="1800280" y="0"/>
                      <a:pt x="1814642" y="5949"/>
                      <a:pt x="1825230" y="16537"/>
                    </a:cubicBezTo>
                    <a:cubicBezTo>
                      <a:pt x="1835819" y="27126"/>
                      <a:pt x="1841768" y="41487"/>
                      <a:pt x="1841768" y="56462"/>
                    </a:cubicBezTo>
                    <a:lnTo>
                      <a:pt x="1841768" y="280099"/>
                    </a:lnTo>
                    <a:cubicBezTo>
                      <a:pt x="1841768" y="295074"/>
                      <a:pt x="1835819" y="309435"/>
                      <a:pt x="1825230" y="320024"/>
                    </a:cubicBezTo>
                    <a:cubicBezTo>
                      <a:pt x="1814642" y="330613"/>
                      <a:pt x="1800280" y="336562"/>
                      <a:pt x="1785306" y="336562"/>
                    </a:cubicBezTo>
                    <a:lnTo>
                      <a:pt x="56462" y="336562"/>
                    </a:lnTo>
                    <a:cubicBezTo>
                      <a:pt x="41487" y="336562"/>
                      <a:pt x="27126" y="330613"/>
                      <a:pt x="16537" y="320024"/>
                    </a:cubicBezTo>
                    <a:cubicBezTo>
                      <a:pt x="5949" y="309435"/>
                      <a:pt x="0" y="295074"/>
                      <a:pt x="0" y="280099"/>
                    </a:cubicBezTo>
                    <a:lnTo>
                      <a:pt x="0" y="56462"/>
                    </a:lnTo>
                    <a:cubicBezTo>
                      <a:pt x="0" y="41487"/>
                      <a:pt x="5949" y="27126"/>
                      <a:pt x="16537" y="16537"/>
                    </a:cubicBezTo>
                    <a:cubicBezTo>
                      <a:pt x="27126" y="5949"/>
                      <a:pt x="41487" y="0"/>
                      <a:pt x="56462" y="0"/>
                    </a:cubicBezTo>
                    <a:close/>
                  </a:path>
                </a:pathLst>
              </a:custGeom>
              <a:solidFill>
                <a:srgbClr val="004AAD"/>
              </a:solidFill>
            </p:spPr>
          </p:sp>
          <p:sp>
            <p:nvSpPr>
              <p:cNvPr id="16" name="TextBox 16"/>
              <p:cNvSpPr txBox="1"/>
              <p:nvPr/>
            </p:nvSpPr>
            <p:spPr>
              <a:xfrm>
                <a:off x="0" y="-85725"/>
                <a:ext cx="1841768" cy="422287"/>
              </a:xfrm>
              <a:prstGeom prst="rect">
                <a:avLst/>
              </a:prstGeom>
            </p:spPr>
            <p:txBody>
              <a:bodyPr lIns="50800" tIns="50800" rIns="50800" bIns="50800" rtlCol="0" anchor="ctr"/>
              <a:lstStyle/>
              <a:p>
                <a:pPr algn="ctr">
                  <a:lnSpc>
                    <a:spcPts val="6579"/>
                  </a:lnSpc>
                  <a:spcBef>
                    <a:spcPct val="0"/>
                  </a:spcBef>
                </a:pPr>
                <a:r>
                  <a:rPr lang="en-US" sz="4699" b="1" dirty="0">
                    <a:solidFill>
                      <a:srgbClr val="FFFFFF"/>
                    </a:solidFill>
                    <a:latin typeface="Canva Sans Bold"/>
                    <a:ea typeface="Canva Sans Bold"/>
                    <a:cs typeface="Canva Sans Bold"/>
                    <a:sym typeface="Canva Sans Bold"/>
                  </a:rPr>
                  <a:t>PLASTIC PACKAGING</a:t>
                </a:r>
              </a:p>
            </p:txBody>
          </p:sp>
        </p:grpSp>
        <p:grpSp>
          <p:nvGrpSpPr>
            <p:cNvPr id="17" name="Group 17"/>
            <p:cNvGrpSpPr/>
            <p:nvPr/>
          </p:nvGrpSpPr>
          <p:grpSpPr>
            <a:xfrm>
              <a:off x="7125541" y="0"/>
              <a:ext cx="2649008" cy="783090"/>
              <a:chOff x="0" y="0"/>
              <a:chExt cx="1081247" cy="406400"/>
            </a:xfrm>
          </p:grpSpPr>
          <p:sp>
            <p:nvSpPr>
              <p:cNvPr id="18" name="Freeform 18"/>
              <p:cNvSpPr/>
              <p:nvPr/>
            </p:nvSpPr>
            <p:spPr>
              <a:xfrm>
                <a:off x="17780" y="22855"/>
                <a:ext cx="1055847" cy="312305"/>
              </a:xfrm>
              <a:custGeom>
                <a:avLst/>
                <a:gdLst/>
                <a:ahLst/>
                <a:cxnLst/>
                <a:rect l="l" t="t" r="r" b="b"/>
                <a:pathLst>
                  <a:path w="1055847" h="312305">
                    <a:moveTo>
                      <a:pt x="1055847" y="156152"/>
                    </a:moveTo>
                    <a:cubicBezTo>
                      <a:pt x="1055847" y="70378"/>
                      <a:pt x="975838" y="0"/>
                      <a:pt x="875507" y="0"/>
                    </a:cubicBezTo>
                    <a:lnTo>
                      <a:pt x="172720" y="0"/>
                    </a:lnTo>
                    <a:lnTo>
                      <a:pt x="172720" y="1100"/>
                    </a:lnTo>
                    <a:cubicBezTo>
                      <a:pt x="76200" y="4399"/>
                      <a:pt x="0" y="72578"/>
                      <a:pt x="0" y="156152"/>
                    </a:cubicBezTo>
                    <a:cubicBezTo>
                      <a:pt x="0" y="239727"/>
                      <a:pt x="77470" y="307906"/>
                      <a:pt x="172720" y="311205"/>
                    </a:cubicBezTo>
                    <a:lnTo>
                      <a:pt x="172720" y="312305"/>
                    </a:lnTo>
                    <a:lnTo>
                      <a:pt x="875507" y="312305"/>
                    </a:lnTo>
                    <a:cubicBezTo>
                      <a:pt x="974567" y="312305"/>
                      <a:pt x="1055847" y="241926"/>
                      <a:pt x="1055847" y="156152"/>
                    </a:cubicBezTo>
                    <a:close/>
                  </a:path>
                </a:pathLst>
              </a:custGeom>
              <a:solidFill>
                <a:srgbClr val="FFFFFF"/>
              </a:solidFill>
            </p:spPr>
          </p:sp>
        </p:grpSp>
        <p:sp>
          <p:nvSpPr>
            <p:cNvPr id="19" name="TextBox 19"/>
            <p:cNvSpPr txBox="1"/>
            <p:nvPr/>
          </p:nvSpPr>
          <p:spPr>
            <a:xfrm>
              <a:off x="7552359" y="164003"/>
              <a:ext cx="2222190" cy="426508"/>
            </a:xfrm>
            <a:prstGeom prst="rect">
              <a:avLst/>
            </a:prstGeom>
          </p:spPr>
          <p:txBody>
            <a:bodyPr lIns="0" tIns="0" rIns="0" bIns="0" rtlCol="0" anchor="t">
              <a:spAutoFit/>
            </a:bodyPr>
            <a:lstStyle/>
            <a:p>
              <a:pPr marL="0" lvl="0" indent="0" algn="l">
                <a:lnSpc>
                  <a:spcPts val="2600"/>
                </a:lnSpc>
              </a:pPr>
              <a:r>
                <a:rPr lang="en-US" sz="2000" b="1" spc="-60" dirty="0">
                  <a:solidFill>
                    <a:srgbClr val="2B2929"/>
                  </a:solidFill>
                  <a:latin typeface="Helveticish Bold"/>
                  <a:ea typeface="Helveticish Bold"/>
                  <a:cs typeface="Helveticish Bold"/>
                  <a:sym typeface="Helveticish Bold"/>
                </a:rPr>
                <a:t>SECTOR</a:t>
              </a:r>
            </a:p>
          </p:txBody>
        </p:sp>
        <p:grpSp>
          <p:nvGrpSpPr>
            <p:cNvPr id="20" name="Group 20"/>
            <p:cNvGrpSpPr/>
            <p:nvPr/>
          </p:nvGrpSpPr>
          <p:grpSpPr>
            <a:xfrm>
              <a:off x="4655372" y="2608916"/>
              <a:ext cx="3888736" cy="2369485"/>
              <a:chOff x="0" y="-54704"/>
              <a:chExt cx="768145" cy="468046"/>
            </a:xfrm>
          </p:grpSpPr>
          <p:sp>
            <p:nvSpPr>
              <p:cNvPr id="21" name="Freeform 21"/>
              <p:cNvSpPr/>
              <p:nvPr/>
            </p:nvSpPr>
            <p:spPr>
              <a:xfrm>
                <a:off x="0" y="0"/>
                <a:ext cx="768145" cy="391846"/>
              </a:xfrm>
              <a:custGeom>
                <a:avLst/>
                <a:gdLst/>
                <a:ahLst/>
                <a:cxnLst/>
                <a:rect l="l" t="t" r="r" b="b"/>
                <a:pathLst>
                  <a:path w="768145" h="391846">
                    <a:moveTo>
                      <a:pt x="135378" y="0"/>
                    </a:moveTo>
                    <a:lnTo>
                      <a:pt x="632767" y="0"/>
                    </a:lnTo>
                    <a:cubicBezTo>
                      <a:pt x="707534" y="0"/>
                      <a:pt x="768145" y="60611"/>
                      <a:pt x="768145" y="135378"/>
                    </a:cubicBezTo>
                    <a:lnTo>
                      <a:pt x="768145" y="256468"/>
                    </a:lnTo>
                    <a:cubicBezTo>
                      <a:pt x="768145" y="331235"/>
                      <a:pt x="707534" y="391846"/>
                      <a:pt x="632767" y="391846"/>
                    </a:cubicBezTo>
                    <a:lnTo>
                      <a:pt x="135378" y="391846"/>
                    </a:lnTo>
                    <a:cubicBezTo>
                      <a:pt x="60611" y="391846"/>
                      <a:pt x="0" y="331235"/>
                      <a:pt x="0" y="256468"/>
                    </a:cubicBezTo>
                    <a:lnTo>
                      <a:pt x="0" y="135378"/>
                    </a:lnTo>
                    <a:cubicBezTo>
                      <a:pt x="0" y="60611"/>
                      <a:pt x="60611" y="0"/>
                      <a:pt x="135378" y="0"/>
                    </a:cubicBezTo>
                    <a:close/>
                  </a:path>
                </a:pathLst>
              </a:custGeom>
              <a:solidFill>
                <a:srgbClr val="FFDE59"/>
              </a:solidFill>
            </p:spPr>
          </p:sp>
          <p:sp>
            <p:nvSpPr>
              <p:cNvPr id="22" name="TextBox 22"/>
              <p:cNvSpPr txBox="1"/>
              <p:nvPr/>
            </p:nvSpPr>
            <p:spPr>
              <a:xfrm>
                <a:off x="0" y="-54704"/>
                <a:ext cx="768145" cy="468046"/>
              </a:xfrm>
              <a:prstGeom prst="rect">
                <a:avLst/>
              </a:prstGeom>
            </p:spPr>
            <p:txBody>
              <a:bodyPr lIns="50800" tIns="50800" rIns="50800" bIns="50800" rtlCol="0" anchor="ctr"/>
              <a:lstStyle/>
              <a:p>
                <a:pPr algn="ctr">
                  <a:lnSpc>
                    <a:spcPts val="5319"/>
                  </a:lnSpc>
                  <a:spcBef>
                    <a:spcPct val="0"/>
                  </a:spcBef>
                </a:pPr>
                <a:r>
                  <a:rPr lang="en-US" sz="3799" b="1" dirty="0">
                    <a:solidFill>
                      <a:srgbClr val="004AAD"/>
                    </a:solidFill>
                    <a:latin typeface="Canva Sans Bold"/>
                    <a:ea typeface="Canva Sans Bold"/>
                    <a:cs typeface="Canva Sans Bold"/>
                    <a:sym typeface="Canva Sans Bold"/>
                  </a:rPr>
                  <a:t>Flexible Packaging</a:t>
                </a:r>
              </a:p>
            </p:txBody>
          </p:sp>
        </p:grpSp>
        <p:grpSp>
          <p:nvGrpSpPr>
            <p:cNvPr id="23" name="Group 23"/>
            <p:cNvGrpSpPr/>
            <p:nvPr/>
          </p:nvGrpSpPr>
          <p:grpSpPr>
            <a:xfrm>
              <a:off x="8785408" y="2608916"/>
              <a:ext cx="3566551" cy="2369485"/>
              <a:chOff x="0" y="-54704"/>
              <a:chExt cx="704504" cy="468046"/>
            </a:xfrm>
          </p:grpSpPr>
          <p:sp>
            <p:nvSpPr>
              <p:cNvPr id="24" name="Freeform 24"/>
              <p:cNvSpPr/>
              <p:nvPr/>
            </p:nvSpPr>
            <p:spPr>
              <a:xfrm>
                <a:off x="0" y="0"/>
                <a:ext cx="704504" cy="391846"/>
              </a:xfrm>
              <a:custGeom>
                <a:avLst/>
                <a:gdLst/>
                <a:ahLst/>
                <a:cxnLst/>
                <a:rect l="l" t="t" r="r" b="b"/>
                <a:pathLst>
                  <a:path w="704504" h="391846">
                    <a:moveTo>
                      <a:pt x="147608" y="0"/>
                    </a:moveTo>
                    <a:lnTo>
                      <a:pt x="556896" y="0"/>
                    </a:lnTo>
                    <a:cubicBezTo>
                      <a:pt x="596044" y="0"/>
                      <a:pt x="633589" y="15551"/>
                      <a:pt x="661271" y="43233"/>
                    </a:cubicBezTo>
                    <a:cubicBezTo>
                      <a:pt x="688952" y="70915"/>
                      <a:pt x="704504" y="108460"/>
                      <a:pt x="704504" y="147608"/>
                    </a:cubicBezTo>
                    <a:lnTo>
                      <a:pt x="704504" y="244239"/>
                    </a:lnTo>
                    <a:cubicBezTo>
                      <a:pt x="704504" y="283387"/>
                      <a:pt x="688952" y="320931"/>
                      <a:pt x="661271" y="348613"/>
                    </a:cubicBezTo>
                    <a:cubicBezTo>
                      <a:pt x="633589" y="376295"/>
                      <a:pt x="596044" y="391846"/>
                      <a:pt x="556896" y="391846"/>
                    </a:cubicBezTo>
                    <a:lnTo>
                      <a:pt x="147608" y="391846"/>
                    </a:lnTo>
                    <a:cubicBezTo>
                      <a:pt x="108460" y="391846"/>
                      <a:pt x="70915" y="376295"/>
                      <a:pt x="43233" y="348613"/>
                    </a:cubicBezTo>
                    <a:cubicBezTo>
                      <a:pt x="15551" y="320931"/>
                      <a:pt x="0" y="283387"/>
                      <a:pt x="0" y="244239"/>
                    </a:cubicBezTo>
                    <a:lnTo>
                      <a:pt x="0" y="147608"/>
                    </a:lnTo>
                    <a:cubicBezTo>
                      <a:pt x="0" y="108460"/>
                      <a:pt x="15551" y="70915"/>
                      <a:pt x="43233" y="43233"/>
                    </a:cubicBezTo>
                    <a:cubicBezTo>
                      <a:pt x="70915" y="15551"/>
                      <a:pt x="108460" y="0"/>
                      <a:pt x="147608" y="0"/>
                    </a:cubicBezTo>
                    <a:close/>
                  </a:path>
                </a:pathLst>
              </a:custGeom>
              <a:solidFill>
                <a:srgbClr val="FFDE59"/>
              </a:solidFill>
            </p:spPr>
          </p:sp>
          <p:sp>
            <p:nvSpPr>
              <p:cNvPr id="25" name="TextBox 25"/>
              <p:cNvSpPr txBox="1"/>
              <p:nvPr/>
            </p:nvSpPr>
            <p:spPr>
              <a:xfrm>
                <a:off x="0" y="-54704"/>
                <a:ext cx="704504" cy="468046"/>
              </a:xfrm>
              <a:prstGeom prst="rect">
                <a:avLst/>
              </a:prstGeom>
            </p:spPr>
            <p:txBody>
              <a:bodyPr lIns="50800" tIns="50800" rIns="50800" bIns="50800" rtlCol="0" anchor="ctr"/>
              <a:lstStyle/>
              <a:p>
                <a:pPr algn="ctr">
                  <a:lnSpc>
                    <a:spcPts val="5319"/>
                  </a:lnSpc>
                  <a:spcBef>
                    <a:spcPct val="0"/>
                  </a:spcBef>
                </a:pPr>
                <a:r>
                  <a:rPr lang="en-US" sz="3799" b="1" dirty="0">
                    <a:solidFill>
                      <a:srgbClr val="004AAD"/>
                    </a:solidFill>
                    <a:latin typeface="Canva Sans Bold"/>
                    <a:ea typeface="Canva Sans Bold"/>
                    <a:cs typeface="Canva Sans Bold"/>
                    <a:sym typeface="Canva Sans Bold"/>
                  </a:rPr>
                  <a:t>Rigid Packaging</a:t>
                </a:r>
              </a:p>
            </p:txBody>
          </p:sp>
        </p:grpSp>
        <p:grpSp>
          <p:nvGrpSpPr>
            <p:cNvPr id="26" name="Group 26"/>
            <p:cNvGrpSpPr/>
            <p:nvPr/>
          </p:nvGrpSpPr>
          <p:grpSpPr>
            <a:xfrm>
              <a:off x="4745299" y="8823818"/>
              <a:ext cx="3708880" cy="1284962"/>
              <a:chOff x="0" y="0"/>
              <a:chExt cx="732618" cy="253820"/>
            </a:xfrm>
          </p:grpSpPr>
          <p:sp>
            <p:nvSpPr>
              <p:cNvPr id="27" name="Freeform 27"/>
              <p:cNvSpPr/>
              <p:nvPr/>
            </p:nvSpPr>
            <p:spPr>
              <a:xfrm>
                <a:off x="0" y="0"/>
                <a:ext cx="732618" cy="253820"/>
              </a:xfrm>
              <a:custGeom>
                <a:avLst/>
                <a:gdLst/>
                <a:ahLst/>
                <a:cxnLst/>
                <a:rect l="l" t="t" r="r" b="b"/>
                <a:pathLst>
                  <a:path w="732618" h="253820">
                    <a:moveTo>
                      <a:pt x="126910" y="0"/>
                    </a:moveTo>
                    <a:lnTo>
                      <a:pt x="605709" y="0"/>
                    </a:lnTo>
                    <a:cubicBezTo>
                      <a:pt x="675799" y="0"/>
                      <a:pt x="732618" y="56819"/>
                      <a:pt x="732618" y="126910"/>
                    </a:cubicBezTo>
                    <a:lnTo>
                      <a:pt x="732618" y="126910"/>
                    </a:lnTo>
                    <a:cubicBezTo>
                      <a:pt x="732618" y="197000"/>
                      <a:pt x="675799" y="253820"/>
                      <a:pt x="605709" y="253820"/>
                    </a:cubicBezTo>
                    <a:lnTo>
                      <a:pt x="126910" y="253820"/>
                    </a:lnTo>
                    <a:cubicBezTo>
                      <a:pt x="56819" y="253820"/>
                      <a:pt x="0" y="197000"/>
                      <a:pt x="0" y="126910"/>
                    </a:cubicBezTo>
                    <a:lnTo>
                      <a:pt x="0" y="126910"/>
                    </a:lnTo>
                    <a:cubicBezTo>
                      <a:pt x="0" y="56819"/>
                      <a:pt x="56819" y="0"/>
                      <a:pt x="126910" y="0"/>
                    </a:cubicBezTo>
                    <a:close/>
                  </a:path>
                </a:pathLst>
              </a:custGeom>
              <a:solidFill>
                <a:srgbClr val="FFC398"/>
              </a:solidFill>
            </p:spPr>
          </p:sp>
          <p:sp>
            <p:nvSpPr>
              <p:cNvPr id="28" name="TextBox 28"/>
              <p:cNvSpPr txBox="1"/>
              <p:nvPr/>
            </p:nvSpPr>
            <p:spPr>
              <a:xfrm>
                <a:off x="0" y="-38100"/>
                <a:ext cx="732618" cy="291920"/>
              </a:xfrm>
              <a:prstGeom prst="rect">
                <a:avLst/>
              </a:prstGeom>
            </p:spPr>
            <p:txBody>
              <a:bodyPr lIns="50800" tIns="50800" rIns="50800" bIns="50800" rtlCol="0" anchor="ctr"/>
              <a:lstStyle/>
              <a:p>
                <a:pPr marL="518157" lvl="1" indent="-259078" algn="l">
                  <a:lnSpc>
                    <a:spcPts val="3359"/>
                  </a:lnSpc>
                  <a:buFont typeface="Arial"/>
                  <a:buChar char="•"/>
                </a:pPr>
                <a:r>
                  <a:rPr lang="en-US" sz="2399" b="1" dirty="0">
                    <a:solidFill>
                      <a:srgbClr val="F80052"/>
                    </a:solidFill>
                    <a:latin typeface="Canva Sans Bold"/>
                    <a:ea typeface="Canva Sans Bold"/>
                    <a:cs typeface="Canva Sans Bold"/>
                    <a:sym typeface="Canva Sans Bold"/>
                  </a:rPr>
                  <a:t>Films and Sheets</a:t>
                </a:r>
              </a:p>
            </p:txBody>
          </p:sp>
        </p:grpSp>
        <p:grpSp>
          <p:nvGrpSpPr>
            <p:cNvPr id="29" name="Group 29"/>
            <p:cNvGrpSpPr/>
            <p:nvPr/>
          </p:nvGrpSpPr>
          <p:grpSpPr>
            <a:xfrm>
              <a:off x="4745299" y="5136277"/>
              <a:ext cx="3708880" cy="1323079"/>
              <a:chOff x="0" y="0"/>
              <a:chExt cx="732618" cy="261349"/>
            </a:xfrm>
          </p:grpSpPr>
          <p:sp>
            <p:nvSpPr>
              <p:cNvPr id="30" name="Freeform 30"/>
              <p:cNvSpPr/>
              <p:nvPr/>
            </p:nvSpPr>
            <p:spPr>
              <a:xfrm>
                <a:off x="0" y="0"/>
                <a:ext cx="732618" cy="261349"/>
              </a:xfrm>
              <a:custGeom>
                <a:avLst/>
                <a:gdLst/>
                <a:ahLst/>
                <a:cxnLst/>
                <a:rect l="l" t="t" r="r" b="b"/>
                <a:pathLst>
                  <a:path w="732618" h="261349">
                    <a:moveTo>
                      <a:pt x="130674" y="0"/>
                    </a:moveTo>
                    <a:lnTo>
                      <a:pt x="601944" y="0"/>
                    </a:lnTo>
                    <a:cubicBezTo>
                      <a:pt x="636601" y="0"/>
                      <a:pt x="669838" y="13767"/>
                      <a:pt x="694345" y="38274"/>
                    </a:cubicBezTo>
                    <a:cubicBezTo>
                      <a:pt x="718851" y="62780"/>
                      <a:pt x="732618" y="96017"/>
                      <a:pt x="732618" y="130674"/>
                    </a:cubicBezTo>
                    <a:lnTo>
                      <a:pt x="732618" y="130674"/>
                    </a:lnTo>
                    <a:cubicBezTo>
                      <a:pt x="732618" y="202844"/>
                      <a:pt x="674113" y="261349"/>
                      <a:pt x="601944" y="261349"/>
                    </a:cubicBezTo>
                    <a:lnTo>
                      <a:pt x="130674" y="261349"/>
                    </a:lnTo>
                    <a:cubicBezTo>
                      <a:pt x="96017" y="261349"/>
                      <a:pt x="62780" y="247582"/>
                      <a:pt x="38274" y="223075"/>
                    </a:cubicBezTo>
                    <a:cubicBezTo>
                      <a:pt x="13767" y="198569"/>
                      <a:pt x="0" y="165332"/>
                      <a:pt x="0" y="130674"/>
                    </a:cubicBezTo>
                    <a:lnTo>
                      <a:pt x="0" y="130674"/>
                    </a:lnTo>
                    <a:cubicBezTo>
                      <a:pt x="0" y="96017"/>
                      <a:pt x="13767" y="62780"/>
                      <a:pt x="38274" y="38274"/>
                    </a:cubicBezTo>
                    <a:cubicBezTo>
                      <a:pt x="62780" y="13767"/>
                      <a:pt x="96017" y="0"/>
                      <a:pt x="130674" y="0"/>
                    </a:cubicBezTo>
                    <a:close/>
                  </a:path>
                </a:pathLst>
              </a:custGeom>
              <a:solidFill>
                <a:srgbClr val="FFC398"/>
              </a:solidFill>
            </p:spPr>
          </p:sp>
          <p:sp>
            <p:nvSpPr>
              <p:cNvPr id="31" name="TextBox 31"/>
              <p:cNvSpPr txBox="1"/>
              <p:nvPr/>
            </p:nvSpPr>
            <p:spPr>
              <a:xfrm>
                <a:off x="0" y="-38100"/>
                <a:ext cx="732618" cy="299449"/>
              </a:xfrm>
              <a:prstGeom prst="rect">
                <a:avLst/>
              </a:prstGeom>
            </p:spPr>
            <p:txBody>
              <a:bodyPr lIns="50800" tIns="50800" rIns="50800" bIns="50800" rtlCol="0" anchor="ctr"/>
              <a:lstStyle/>
              <a:p>
                <a:pPr marL="518157" lvl="1" indent="-259078" algn="l">
                  <a:lnSpc>
                    <a:spcPts val="3359"/>
                  </a:lnSpc>
                  <a:spcBef>
                    <a:spcPct val="0"/>
                  </a:spcBef>
                  <a:buFont typeface="Arial"/>
                  <a:buChar char="•"/>
                </a:pPr>
                <a:r>
                  <a:rPr lang="en-US" sz="2399" b="1">
                    <a:solidFill>
                      <a:srgbClr val="F80052"/>
                    </a:solidFill>
                    <a:latin typeface="Canva Sans Bold"/>
                    <a:ea typeface="Canva Sans Bold"/>
                    <a:cs typeface="Canva Sans Bold"/>
                    <a:sym typeface="Canva Sans Bold"/>
                  </a:rPr>
                  <a:t>Food Contact Applications</a:t>
                </a:r>
              </a:p>
            </p:txBody>
          </p:sp>
        </p:grpSp>
        <p:grpSp>
          <p:nvGrpSpPr>
            <p:cNvPr id="32" name="Group 32"/>
            <p:cNvGrpSpPr/>
            <p:nvPr/>
          </p:nvGrpSpPr>
          <p:grpSpPr>
            <a:xfrm>
              <a:off x="4770699" y="6726057"/>
              <a:ext cx="3708880" cy="1843762"/>
              <a:chOff x="0" y="0"/>
              <a:chExt cx="732618" cy="364200"/>
            </a:xfrm>
          </p:grpSpPr>
          <p:sp>
            <p:nvSpPr>
              <p:cNvPr id="33" name="Freeform 33"/>
              <p:cNvSpPr/>
              <p:nvPr/>
            </p:nvSpPr>
            <p:spPr>
              <a:xfrm>
                <a:off x="0" y="0"/>
                <a:ext cx="732618" cy="364200"/>
              </a:xfrm>
              <a:custGeom>
                <a:avLst/>
                <a:gdLst/>
                <a:ahLst/>
                <a:cxnLst/>
                <a:rect l="l" t="t" r="r" b="b"/>
                <a:pathLst>
                  <a:path w="732618" h="364200">
                    <a:moveTo>
                      <a:pt x="141943" y="0"/>
                    </a:moveTo>
                    <a:lnTo>
                      <a:pt x="590675" y="0"/>
                    </a:lnTo>
                    <a:cubicBezTo>
                      <a:pt x="628321" y="0"/>
                      <a:pt x="664425" y="14955"/>
                      <a:pt x="691044" y="41574"/>
                    </a:cubicBezTo>
                    <a:cubicBezTo>
                      <a:pt x="717664" y="68194"/>
                      <a:pt x="732618" y="104298"/>
                      <a:pt x="732618" y="141943"/>
                    </a:cubicBezTo>
                    <a:lnTo>
                      <a:pt x="732618" y="222257"/>
                    </a:lnTo>
                    <a:cubicBezTo>
                      <a:pt x="732618" y="259902"/>
                      <a:pt x="717664" y="296006"/>
                      <a:pt x="691044" y="322626"/>
                    </a:cubicBezTo>
                    <a:cubicBezTo>
                      <a:pt x="664425" y="349245"/>
                      <a:pt x="628321" y="364200"/>
                      <a:pt x="590675" y="364200"/>
                    </a:cubicBezTo>
                    <a:lnTo>
                      <a:pt x="141943" y="364200"/>
                    </a:lnTo>
                    <a:cubicBezTo>
                      <a:pt x="104298" y="364200"/>
                      <a:pt x="68194" y="349245"/>
                      <a:pt x="41574" y="322626"/>
                    </a:cubicBezTo>
                    <a:cubicBezTo>
                      <a:pt x="14955" y="296006"/>
                      <a:pt x="0" y="259902"/>
                      <a:pt x="0" y="222257"/>
                    </a:cubicBezTo>
                    <a:lnTo>
                      <a:pt x="0" y="141943"/>
                    </a:lnTo>
                    <a:cubicBezTo>
                      <a:pt x="0" y="104298"/>
                      <a:pt x="14955" y="68194"/>
                      <a:pt x="41574" y="41574"/>
                    </a:cubicBezTo>
                    <a:cubicBezTo>
                      <a:pt x="68194" y="14955"/>
                      <a:pt x="104298" y="0"/>
                      <a:pt x="141943" y="0"/>
                    </a:cubicBezTo>
                    <a:close/>
                  </a:path>
                </a:pathLst>
              </a:custGeom>
              <a:solidFill>
                <a:srgbClr val="FFC398"/>
              </a:solidFill>
            </p:spPr>
          </p:sp>
          <p:sp>
            <p:nvSpPr>
              <p:cNvPr id="34" name="TextBox 34"/>
              <p:cNvSpPr txBox="1"/>
              <p:nvPr/>
            </p:nvSpPr>
            <p:spPr>
              <a:xfrm>
                <a:off x="0" y="-38100"/>
                <a:ext cx="732618" cy="402300"/>
              </a:xfrm>
              <a:prstGeom prst="rect">
                <a:avLst/>
              </a:prstGeom>
            </p:spPr>
            <p:txBody>
              <a:bodyPr lIns="50800" tIns="50800" rIns="50800" bIns="50800" rtlCol="0" anchor="ctr"/>
              <a:lstStyle/>
              <a:p>
                <a:pPr marL="518157" lvl="1" indent="-259078" algn="l">
                  <a:lnSpc>
                    <a:spcPts val="3359"/>
                  </a:lnSpc>
                  <a:spcBef>
                    <a:spcPct val="0"/>
                  </a:spcBef>
                  <a:buFont typeface="Arial"/>
                  <a:buChar char="•"/>
                </a:pPr>
                <a:r>
                  <a:rPr lang="en-US" sz="2399" b="1" dirty="0">
                    <a:solidFill>
                      <a:srgbClr val="F80052"/>
                    </a:solidFill>
                    <a:latin typeface="Canva Sans Bold"/>
                    <a:ea typeface="Canva Sans Bold"/>
                    <a:cs typeface="Canva Sans Bold"/>
                    <a:sym typeface="Canva Sans Bold"/>
                  </a:rPr>
                  <a:t>Other than Food Contact Applications</a:t>
                </a:r>
              </a:p>
            </p:txBody>
          </p:sp>
        </p:grpSp>
        <p:grpSp>
          <p:nvGrpSpPr>
            <p:cNvPr id="35" name="Group 35"/>
            <p:cNvGrpSpPr/>
            <p:nvPr/>
          </p:nvGrpSpPr>
          <p:grpSpPr>
            <a:xfrm>
              <a:off x="8785408" y="5136277"/>
              <a:ext cx="3655451" cy="1323079"/>
              <a:chOff x="0" y="0"/>
              <a:chExt cx="722064" cy="261349"/>
            </a:xfrm>
          </p:grpSpPr>
          <p:sp>
            <p:nvSpPr>
              <p:cNvPr id="36" name="Freeform 36"/>
              <p:cNvSpPr/>
              <p:nvPr/>
            </p:nvSpPr>
            <p:spPr>
              <a:xfrm>
                <a:off x="0" y="0"/>
                <a:ext cx="722064" cy="261349"/>
              </a:xfrm>
              <a:custGeom>
                <a:avLst/>
                <a:gdLst/>
                <a:ahLst/>
                <a:cxnLst/>
                <a:rect l="l" t="t" r="r" b="b"/>
                <a:pathLst>
                  <a:path w="722064" h="261349">
                    <a:moveTo>
                      <a:pt x="130674" y="0"/>
                    </a:moveTo>
                    <a:lnTo>
                      <a:pt x="591390" y="0"/>
                    </a:lnTo>
                    <a:cubicBezTo>
                      <a:pt x="626047" y="0"/>
                      <a:pt x="659285" y="13767"/>
                      <a:pt x="683791" y="38274"/>
                    </a:cubicBezTo>
                    <a:cubicBezTo>
                      <a:pt x="708297" y="62780"/>
                      <a:pt x="722064" y="96017"/>
                      <a:pt x="722064" y="130674"/>
                    </a:cubicBezTo>
                    <a:lnTo>
                      <a:pt x="722064" y="130674"/>
                    </a:lnTo>
                    <a:cubicBezTo>
                      <a:pt x="722064" y="202844"/>
                      <a:pt x="663559" y="261349"/>
                      <a:pt x="591390" y="261349"/>
                    </a:cubicBezTo>
                    <a:lnTo>
                      <a:pt x="130674" y="261349"/>
                    </a:lnTo>
                    <a:cubicBezTo>
                      <a:pt x="96017" y="261349"/>
                      <a:pt x="62780" y="247582"/>
                      <a:pt x="38274" y="223075"/>
                    </a:cubicBezTo>
                    <a:cubicBezTo>
                      <a:pt x="13767" y="198569"/>
                      <a:pt x="0" y="165332"/>
                      <a:pt x="0" y="130674"/>
                    </a:cubicBezTo>
                    <a:lnTo>
                      <a:pt x="0" y="130674"/>
                    </a:lnTo>
                    <a:cubicBezTo>
                      <a:pt x="0" y="96017"/>
                      <a:pt x="13767" y="62780"/>
                      <a:pt x="38274" y="38274"/>
                    </a:cubicBezTo>
                    <a:cubicBezTo>
                      <a:pt x="62780" y="13767"/>
                      <a:pt x="96017" y="0"/>
                      <a:pt x="130674" y="0"/>
                    </a:cubicBezTo>
                    <a:close/>
                  </a:path>
                </a:pathLst>
              </a:custGeom>
              <a:solidFill>
                <a:srgbClr val="FFC398"/>
              </a:solidFill>
            </p:spPr>
          </p:sp>
          <p:sp>
            <p:nvSpPr>
              <p:cNvPr id="37" name="TextBox 37"/>
              <p:cNvSpPr txBox="1"/>
              <p:nvPr/>
            </p:nvSpPr>
            <p:spPr>
              <a:xfrm>
                <a:off x="0" y="-38100"/>
                <a:ext cx="722064" cy="299449"/>
              </a:xfrm>
              <a:prstGeom prst="rect">
                <a:avLst/>
              </a:prstGeom>
            </p:spPr>
            <p:txBody>
              <a:bodyPr lIns="50800" tIns="50800" rIns="50800" bIns="50800" rtlCol="0" anchor="ctr"/>
              <a:lstStyle/>
              <a:p>
                <a:pPr marL="518157" lvl="1" indent="-259078" algn="l">
                  <a:lnSpc>
                    <a:spcPts val="3359"/>
                  </a:lnSpc>
                  <a:spcBef>
                    <a:spcPct val="0"/>
                  </a:spcBef>
                  <a:buFont typeface="Arial"/>
                  <a:buChar char="•"/>
                </a:pPr>
                <a:r>
                  <a:rPr lang="en-US" sz="2399" b="1" dirty="0">
                    <a:solidFill>
                      <a:srgbClr val="F80052"/>
                    </a:solidFill>
                    <a:latin typeface="Canva Sans Bold"/>
                    <a:ea typeface="Canva Sans Bold"/>
                    <a:cs typeface="Canva Sans Bold"/>
                    <a:sym typeface="Canva Sans Bold"/>
                  </a:rPr>
                  <a:t>Food Contact Applications</a:t>
                </a:r>
              </a:p>
            </p:txBody>
          </p:sp>
        </p:grpSp>
        <p:grpSp>
          <p:nvGrpSpPr>
            <p:cNvPr id="38" name="Group 38"/>
            <p:cNvGrpSpPr/>
            <p:nvPr/>
          </p:nvGrpSpPr>
          <p:grpSpPr>
            <a:xfrm>
              <a:off x="8742692" y="6533176"/>
              <a:ext cx="3809000" cy="2036643"/>
              <a:chOff x="0" y="-38100"/>
              <a:chExt cx="752395" cy="402300"/>
            </a:xfrm>
          </p:grpSpPr>
          <p:sp>
            <p:nvSpPr>
              <p:cNvPr id="39" name="Freeform 39"/>
              <p:cNvSpPr/>
              <p:nvPr/>
            </p:nvSpPr>
            <p:spPr>
              <a:xfrm>
                <a:off x="0" y="0"/>
                <a:ext cx="743957" cy="364200"/>
              </a:xfrm>
              <a:custGeom>
                <a:avLst/>
                <a:gdLst/>
                <a:ahLst/>
                <a:cxnLst/>
                <a:rect l="l" t="t" r="r" b="b"/>
                <a:pathLst>
                  <a:path w="743957" h="364200">
                    <a:moveTo>
                      <a:pt x="139780" y="0"/>
                    </a:moveTo>
                    <a:lnTo>
                      <a:pt x="604177" y="0"/>
                    </a:lnTo>
                    <a:cubicBezTo>
                      <a:pt x="641249" y="0"/>
                      <a:pt x="676803" y="14727"/>
                      <a:pt x="703016" y="40941"/>
                    </a:cubicBezTo>
                    <a:cubicBezTo>
                      <a:pt x="729230" y="67154"/>
                      <a:pt x="743957" y="102708"/>
                      <a:pt x="743957" y="139780"/>
                    </a:cubicBezTo>
                    <a:lnTo>
                      <a:pt x="743957" y="224420"/>
                    </a:lnTo>
                    <a:cubicBezTo>
                      <a:pt x="743957" y="261492"/>
                      <a:pt x="729230" y="297045"/>
                      <a:pt x="703016" y="323259"/>
                    </a:cubicBezTo>
                    <a:cubicBezTo>
                      <a:pt x="676803" y="349473"/>
                      <a:pt x="641249" y="364200"/>
                      <a:pt x="604177" y="364200"/>
                    </a:cubicBezTo>
                    <a:lnTo>
                      <a:pt x="139780" y="364200"/>
                    </a:lnTo>
                    <a:cubicBezTo>
                      <a:pt x="102708" y="364200"/>
                      <a:pt x="67154" y="349473"/>
                      <a:pt x="40941" y="323259"/>
                    </a:cubicBezTo>
                    <a:cubicBezTo>
                      <a:pt x="14727" y="297045"/>
                      <a:pt x="0" y="261492"/>
                      <a:pt x="0" y="224420"/>
                    </a:cubicBezTo>
                    <a:lnTo>
                      <a:pt x="0" y="139780"/>
                    </a:lnTo>
                    <a:cubicBezTo>
                      <a:pt x="0" y="102708"/>
                      <a:pt x="14727" y="67154"/>
                      <a:pt x="40941" y="40941"/>
                    </a:cubicBezTo>
                    <a:cubicBezTo>
                      <a:pt x="67154" y="14727"/>
                      <a:pt x="102708" y="0"/>
                      <a:pt x="139780" y="0"/>
                    </a:cubicBezTo>
                    <a:close/>
                  </a:path>
                </a:pathLst>
              </a:custGeom>
              <a:solidFill>
                <a:srgbClr val="FFC398"/>
              </a:solidFill>
            </p:spPr>
          </p:sp>
          <p:sp>
            <p:nvSpPr>
              <p:cNvPr id="40" name="TextBox 40"/>
              <p:cNvSpPr txBox="1"/>
              <p:nvPr/>
            </p:nvSpPr>
            <p:spPr>
              <a:xfrm>
                <a:off x="8438" y="-38100"/>
                <a:ext cx="743957" cy="402300"/>
              </a:xfrm>
              <a:prstGeom prst="rect">
                <a:avLst/>
              </a:prstGeom>
            </p:spPr>
            <p:txBody>
              <a:bodyPr lIns="50800" tIns="50800" rIns="50800" bIns="50800" rtlCol="0" anchor="ctr"/>
              <a:lstStyle/>
              <a:p>
                <a:pPr marL="518157" lvl="1" indent="-259078" algn="l">
                  <a:lnSpc>
                    <a:spcPts val="3359"/>
                  </a:lnSpc>
                  <a:spcBef>
                    <a:spcPct val="0"/>
                  </a:spcBef>
                  <a:buFont typeface="Arial"/>
                  <a:buChar char="•"/>
                </a:pPr>
                <a:r>
                  <a:rPr lang="en-US" sz="2399" b="1">
                    <a:solidFill>
                      <a:srgbClr val="F80052"/>
                    </a:solidFill>
                    <a:latin typeface="Canva Sans Bold"/>
                    <a:ea typeface="Canva Sans Bold"/>
                    <a:cs typeface="Canva Sans Bold"/>
                    <a:sym typeface="Canva Sans Bold"/>
                  </a:rPr>
                  <a:t>Other than Food Contact Applications</a:t>
                </a:r>
              </a:p>
            </p:txBody>
          </p:sp>
        </p:grpSp>
        <p:grpSp>
          <p:nvGrpSpPr>
            <p:cNvPr id="41" name="Group 41"/>
            <p:cNvGrpSpPr/>
            <p:nvPr/>
          </p:nvGrpSpPr>
          <p:grpSpPr>
            <a:xfrm>
              <a:off x="186297" y="3486630"/>
              <a:ext cx="4151221" cy="782172"/>
              <a:chOff x="-161958" y="22860"/>
              <a:chExt cx="1525799" cy="360680"/>
            </a:xfrm>
          </p:grpSpPr>
          <p:sp>
            <p:nvSpPr>
              <p:cNvPr id="42" name="Freeform 42"/>
              <p:cNvSpPr/>
              <p:nvPr/>
            </p:nvSpPr>
            <p:spPr>
              <a:xfrm>
                <a:off x="-161958" y="22860"/>
                <a:ext cx="1525799" cy="360680"/>
              </a:xfrm>
              <a:custGeom>
                <a:avLst/>
                <a:gdLst/>
                <a:ahLst/>
                <a:cxnLst/>
                <a:rect l="l" t="t" r="r" b="b"/>
                <a:pathLst>
                  <a:path w="1525799" h="360680">
                    <a:moveTo>
                      <a:pt x="1525799" y="180340"/>
                    </a:moveTo>
                    <a:cubicBezTo>
                      <a:pt x="1525799" y="81280"/>
                      <a:pt x="1445789" y="0"/>
                      <a:pt x="1345459" y="0"/>
                    </a:cubicBezTo>
                    <a:lnTo>
                      <a:pt x="172720" y="0"/>
                    </a:lnTo>
                    <a:lnTo>
                      <a:pt x="172720" y="1270"/>
                    </a:lnTo>
                    <a:cubicBezTo>
                      <a:pt x="76200" y="5080"/>
                      <a:pt x="0" y="83820"/>
                      <a:pt x="0" y="180340"/>
                    </a:cubicBezTo>
                    <a:cubicBezTo>
                      <a:pt x="0" y="276860"/>
                      <a:pt x="77470" y="355600"/>
                      <a:pt x="172720" y="359410"/>
                    </a:cubicBezTo>
                    <a:lnTo>
                      <a:pt x="172720" y="360680"/>
                    </a:lnTo>
                    <a:lnTo>
                      <a:pt x="1345459" y="360680"/>
                    </a:lnTo>
                    <a:cubicBezTo>
                      <a:pt x="1444519" y="360680"/>
                      <a:pt x="1525799" y="279400"/>
                      <a:pt x="1525799" y="180340"/>
                    </a:cubicBezTo>
                    <a:close/>
                  </a:path>
                </a:pathLst>
              </a:custGeom>
              <a:solidFill>
                <a:srgbClr val="FFFFFF"/>
              </a:solidFill>
            </p:spPr>
          </p:sp>
        </p:grpSp>
        <p:sp>
          <p:nvSpPr>
            <p:cNvPr id="43" name="TextBox 43"/>
            <p:cNvSpPr txBox="1"/>
            <p:nvPr/>
          </p:nvSpPr>
          <p:spPr>
            <a:xfrm>
              <a:off x="1256404" y="3637475"/>
              <a:ext cx="3680028" cy="426508"/>
            </a:xfrm>
            <a:prstGeom prst="rect">
              <a:avLst/>
            </a:prstGeom>
          </p:spPr>
          <p:txBody>
            <a:bodyPr lIns="0" tIns="0" rIns="0" bIns="0" rtlCol="0" anchor="t">
              <a:spAutoFit/>
            </a:bodyPr>
            <a:lstStyle/>
            <a:p>
              <a:pPr marL="0" lvl="0" indent="0" algn="l">
                <a:lnSpc>
                  <a:spcPts val="2600"/>
                </a:lnSpc>
              </a:pPr>
              <a:r>
                <a:rPr lang="en-US" sz="2000" b="1" spc="-60">
                  <a:solidFill>
                    <a:srgbClr val="2B2929"/>
                  </a:solidFill>
                  <a:latin typeface="Helveticish Bold"/>
                  <a:ea typeface="Helveticish Bold"/>
                  <a:cs typeface="Helveticish Bold"/>
                  <a:sym typeface="Helveticish Bold"/>
                </a:rPr>
                <a:t>SUB-SECTORS</a:t>
              </a:r>
            </a:p>
          </p:txBody>
        </p:sp>
        <p:grpSp>
          <p:nvGrpSpPr>
            <p:cNvPr id="44" name="Group 44"/>
            <p:cNvGrpSpPr/>
            <p:nvPr/>
          </p:nvGrpSpPr>
          <p:grpSpPr>
            <a:xfrm>
              <a:off x="0" y="7440509"/>
              <a:ext cx="3741813" cy="775487"/>
              <a:chOff x="0" y="0"/>
              <a:chExt cx="1375320" cy="406400"/>
            </a:xfrm>
          </p:grpSpPr>
          <p:sp>
            <p:nvSpPr>
              <p:cNvPr id="45" name="Freeform 45"/>
              <p:cNvSpPr/>
              <p:nvPr/>
            </p:nvSpPr>
            <p:spPr>
              <a:xfrm>
                <a:off x="17780" y="22840"/>
                <a:ext cx="1349920" cy="175108"/>
              </a:xfrm>
              <a:custGeom>
                <a:avLst/>
                <a:gdLst/>
                <a:ahLst/>
                <a:cxnLst/>
                <a:rect l="l" t="t" r="r" b="b"/>
                <a:pathLst>
                  <a:path w="1349920" h="175108">
                    <a:moveTo>
                      <a:pt x="1349920" y="87554"/>
                    </a:moveTo>
                    <a:cubicBezTo>
                      <a:pt x="1349920" y="39461"/>
                      <a:pt x="1269910" y="0"/>
                      <a:pt x="1169580" y="0"/>
                    </a:cubicBezTo>
                    <a:lnTo>
                      <a:pt x="172720" y="0"/>
                    </a:lnTo>
                    <a:lnTo>
                      <a:pt x="172720" y="617"/>
                    </a:lnTo>
                    <a:cubicBezTo>
                      <a:pt x="76200" y="2467"/>
                      <a:pt x="0" y="40694"/>
                      <a:pt x="0" y="87554"/>
                    </a:cubicBezTo>
                    <a:cubicBezTo>
                      <a:pt x="0" y="134414"/>
                      <a:pt x="77470" y="172642"/>
                      <a:pt x="172720" y="174491"/>
                    </a:cubicBezTo>
                    <a:lnTo>
                      <a:pt x="172720" y="175108"/>
                    </a:lnTo>
                    <a:lnTo>
                      <a:pt x="1169580" y="175108"/>
                    </a:lnTo>
                    <a:cubicBezTo>
                      <a:pt x="1268640" y="175108"/>
                      <a:pt x="1349920" y="135647"/>
                      <a:pt x="1349920" y="87554"/>
                    </a:cubicBezTo>
                    <a:close/>
                  </a:path>
                </a:pathLst>
              </a:custGeom>
              <a:solidFill>
                <a:srgbClr val="FFFFFF"/>
              </a:solidFill>
            </p:spPr>
          </p:sp>
        </p:grpSp>
        <p:sp>
          <p:nvSpPr>
            <p:cNvPr id="46" name="TextBox 46"/>
            <p:cNvSpPr txBox="1"/>
            <p:nvPr/>
          </p:nvSpPr>
          <p:spPr>
            <a:xfrm>
              <a:off x="506854" y="7588011"/>
              <a:ext cx="3084072" cy="426508"/>
            </a:xfrm>
            <a:prstGeom prst="rect">
              <a:avLst/>
            </a:prstGeom>
          </p:spPr>
          <p:txBody>
            <a:bodyPr lIns="0" tIns="0" rIns="0" bIns="0" rtlCol="0" anchor="t">
              <a:spAutoFit/>
            </a:bodyPr>
            <a:lstStyle/>
            <a:p>
              <a:pPr marL="0" lvl="0" indent="0" algn="l">
                <a:lnSpc>
                  <a:spcPts val="2600"/>
                </a:lnSpc>
              </a:pPr>
              <a:r>
                <a:rPr lang="en-US" sz="2000" b="1" spc="-60">
                  <a:solidFill>
                    <a:srgbClr val="2B2929"/>
                  </a:solidFill>
                  <a:latin typeface="Helveticish Bold"/>
                  <a:ea typeface="Helveticish Bold"/>
                  <a:cs typeface="Helveticish Bold"/>
                  <a:sym typeface="Helveticish Bold"/>
                </a:rPr>
                <a:t>SUB-SUBSECTORS</a:t>
              </a:r>
            </a:p>
          </p:txBody>
        </p:sp>
        <p:sp>
          <p:nvSpPr>
            <p:cNvPr id="47" name="Freeform 47"/>
            <p:cNvSpPr/>
            <p:nvPr/>
          </p:nvSpPr>
          <p:spPr>
            <a:xfrm>
              <a:off x="3932658" y="2904269"/>
              <a:ext cx="481414" cy="1946895"/>
            </a:xfrm>
            <a:custGeom>
              <a:avLst/>
              <a:gdLst/>
              <a:ahLst/>
              <a:cxnLst/>
              <a:rect l="l" t="t" r="r" b="b"/>
              <a:pathLst>
                <a:path w="481414" h="1946895">
                  <a:moveTo>
                    <a:pt x="0" y="0"/>
                  </a:moveTo>
                  <a:lnTo>
                    <a:pt x="481414" y="0"/>
                  </a:lnTo>
                  <a:lnTo>
                    <a:pt x="481414" y="1946895"/>
                  </a:lnTo>
                  <a:lnTo>
                    <a:pt x="0" y="194689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8" name="Freeform 48"/>
            <p:cNvSpPr/>
            <p:nvPr/>
          </p:nvSpPr>
          <p:spPr>
            <a:xfrm>
              <a:off x="3805428" y="5109552"/>
              <a:ext cx="939871" cy="5118110"/>
            </a:xfrm>
            <a:custGeom>
              <a:avLst/>
              <a:gdLst/>
              <a:ahLst/>
              <a:cxnLst/>
              <a:rect l="l" t="t" r="r" b="b"/>
              <a:pathLst>
                <a:path w="939871" h="5118110">
                  <a:moveTo>
                    <a:pt x="0" y="0"/>
                  </a:moveTo>
                  <a:lnTo>
                    <a:pt x="939871" y="0"/>
                  </a:lnTo>
                  <a:lnTo>
                    <a:pt x="939871" y="5118110"/>
                  </a:lnTo>
                  <a:lnTo>
                    <a:pt x="0" y="511811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9525" y="0"/>
            <a:ext cx="5595235" cy="10287000"/>
          </a:xfrm>
          <a:prstGeom prst="rect">
            <a:avLst/>
          </a:prstGeom>
          <a:solidFill>
            <a:srgbClr val="004AAD"/>
          </a:solidFill>
        </p:spPr>
      </p:sp>
      <p:grpSp>
        <p:nvGrpSpPr>
          <p:cNvPr id="3" name="Group 3"/>
          <p:cNvGrpSpPr/>
          <p:nvPr/>
        </p:nvGrpSpPr>
        <p:grpSpPr>
          <a:xfrm>
            <a:off x="205934" y="411406"/>
            <a:ext cx="5202417" cy="3519728"/>
            <a:chOff x="0" y="0"/>
            <a:chExt cx="6936556" cy="4692971"/>
          </a:xfrm>
        </p:grpSpPr>
        <p:sp>
          <p:nvSpPr>
            <p:cNvPr id="4" name="TextBox 4"/>
            <p:cNvSpPr txBox="1"/>
            <p:nvPr/>
          </p:nvSpPr>
          <p:spPr>
            <a:xfrm>
              <a:off x="0" y="-114300"/>
              <a:ext cx="6936556" cy="4383195"/>
            </a:xfrm>
            <a:prstGeom prst="rect">
              <a:avLst/>
            </a:prstGeom>
          </p:spPr>
          <p:txBody>
            <a:bodyPr lIns="0" tIns="0" rIns="0" bIns="0" rtlCol="0" anchor="t">
              <a:spAutoFit/>
            </a:bodyPr>
            <a:lstStyle/>
            <a:p>
              <a:pPr algn="ctr">
                <a:lnSpc>
                  <a:spcPts val="7279"/>
                </a:lnSpc>
              </a:pPr>
              <a:r>
                <a:rPr lang="en-US" sz="5199" b="1" spc="-103">
                  <a:solidFill>
                    <a:srgbClr val="FFFFFF"/>
                  </a:solidFill>
                  <a:latin typeface="Helveticish Bold"/>
                  <a:ea typeface="Helveticish Bold"/>
                  <a:cs typeface="Helveticish Bold"/>
                  <a:sym typeface="Helveticish Bold"/>
                </a:rPr>
                <a:t>ENGAGEMENT </a:t>
              </a:r>
            </a:p>
            <a:p>
              <a:pPr algn="ctr">
                <a:lnSpc>
                  <a:spcPts val="4480"/>
                </a:lnSpc>
              </a:pPr>
              <a:r>
                <a:rPr lang="en-US" sz="3200" b="1" spc="-64">
                  <a:solidFill>
                    <a:srgbClr val="FFFFFF"/>
                  </a:solidFill>
                  <a:latin typeface="Helveticish Bold"/>
                  <a:ea typeface="Helveticish Bold"/>
                  <a:cs typeface="Helveticish Bold"/>
                  <a:sym typeface="Helveticish Bold"/>
                </a:rPr>
                <a:t>WITH</a:t>
              </a:r>
            </a:p>
            <a:p>
              <a:pPr marL="0" lvl="0" indent="0" algn="ctr">
                <a:lnSpc>
                  <a:spcPts val="7279"/>
                </a:lnSpc>
              </a:pPr>
              <a:r>
                <a:rPr lang="en-US" sz="5199" b="1" spc="-103">
                  <a:solidFill>
                    <a:srgbClr val="FFFFFF"/>
                  </a:solidFill>
                  <a:latin typeface="Helveticish Bold"/>
                  <a:ea typeface="Helveticish Bold"/>
                  <a:cs typeface="Helveticish Bold"/>
                  <a:sym typeface="Helveticish Bold"/>
                </a:rPr>
                <a:t>MoU PARTNERS  </a:t>
              </a:r>
              <a:r>
                <a:rPr lang="en-US" sz="5199" b="1" i="1" spc="-103">
                  <a:solidFill>
                    <a:srgbClr val="FFFFFF"/>
                  </a:solidFill>
                  <a:latin typeface="Helveticish Bold Italics"/>
                  <a:ea typeface="Helveticish Bold Italics"/>
                  <a:cs typeface="Helveticish Bold Italics"/>
                  <a:sym typeface="Helveticish Bold Italics"/>
                </a:rPr>
                <a:t> </a:t>
              </a:r>
            </a:p>
          </p:txBody>
        </p:sp>
        <p:sp>
          <p:nvSpPr>
            <p:cNvPr id="5" name="TextBox 5"/>
            <p:cNvSpPr txBox="1"/>
            <p:nvPr/>
          </p:nvSpPr>
          <p:spPr>
            <a:xfrm>
              <a:off x="0" y="4412513"/>
              <a:ext cx="6936556" cy="280458"/>
            </a:xfrm>
            <a:prstGeom prst="rect">
              <a:avLst/>
            </a:prstGeom>
          </p:spPr>
          <p:txBody>
            <a:bodyPr lIns="0" tIns="0" rIns="0" bIns="0" rtlCol="0" anchor="t">
              <a:spAutoFit/>
            </a:bodyPr>
            <a:lstStyle/>
            <a:p>
              <a:pPr marL="0" lvl="0" indent="0" algn="l">
                <a:lnSpc>
                  <a:spcPts val="1625"/>
                </a:lnSpc>
              </a:pPr>
              <a:endParaRPr/>
            </a:p>
          </p:txBody>
        </p:sp>
      </p:grpSp>
      <p:grpSp>
        <p:nvGrpSpPr>
          <p:cNvPr id="6" name="Group 6"/>
          <p:cNvGrpSpPr/>
          <p:nvPr/>
        </p:nvGrpSpPr>
        <p:grpSpPr>
          <a:xfrm>
            <a:off x="844534" y="2778075"/>
            <a:ext cx="3925217" cy="1556289"/>
            <a:chOff x="0" y="0"/>
            <a:chExt cx="5233623" cy="2075052"/>
          </a:xfrm>
        </p:grpSpPr>
        <p:grpSp>
          <p:nvGrpSpPr>
            <p:cNvPr id="7" name="Group 7"/>
            <p:cNvGrpSpPr/>
            <p:nvPr/>
          </p:nvGrpSpPr>
          <p:grpSpPr>
            <a:xfrm>
              <a:off x="0" y="0"/>
              <a:ext cx="5233623" cy="1524365"/>
              <a:chOff x="0" y="0"/>
              <a:chExt cx="1705015" cy="406400"/>
            </a:xfrm>
          </p:grpSpPr>
          <p:sp>
            <p:nvSpPr>
              <p:cNvPr id="8" name="Freeform 8"/>
              <p:cNvSpPr/>
              <p:nvPr/>
            </p:nvSpPr>
            <p:spPr>
              <a:xfrm>
                <a:off x="17780" y="22861"/>
                <a:ext cx="1679615" cy="367099"/>
              </a:xfrm>
              <a:custGeom>
                <a:avLst/>
                <a:gdLst/>
                <a:ahLst/>
                <a:cxnLst/>
                <a:rect l="l" t="t" r="r" b="b"/>
                <a:pathLst>
                  <a:path w="1679615" h="367099">
                    <a:moveTo>
                      <a:pt x="1679615" y="183549"/>
                    </a:moveTo>
                    <a:cubicBezTo>
                      <a:pt x="1679615" y="82726"/>
                      <a:pt x="1599606" y="0"/>
                      <a:pt x="1499275" y="0"/>
                    </a:cubicBezTo>
                    <a:lnTo>
                      <a:pt x="172720" y="0"/>
                    </a:lnTo>
                    <a:lnTo>
                      <a:pt x="172720" y="1292"/>
                    </a:lnTo>
                    <a:cubicBezTo>
                      <a:pt x="76200" y="5170"/>
                      <a:pt x="0" y="85311"/>
                      <a:pt x="0" y="183549"/>
                    </a:cubicBezTo>
                    <a:cubicBezTo>
                      <a:pt x="0" y="281787"/>
                      <a:pt x="77470" y="361928"/>
                      <a:pt x="172720" y="365806"/>
                    </a:cubicBezTo>
                    <a:lnTo>
                      <a:pt x="172720" y="367098"/>
                    </a:lnTo>
                    <a:lnTo>
                      <a:pt x="1499275" y="367098"/>
                    </a:lnTo>
                    <a:cubicBezTo>
                      <a:pt x="1598335" y="367098"/>
                      <a:pt x="1679615" y="284372"/>
                      <a:pt x="1679615" y="183549"/>
                    </a:cubicBezTo>
                    <a:close/>
                  </a:path>
                </a:pathLst>
              </a:custGeom>
              <a:solidFill>
                <a:srgbClr val="FFFFFF"/>
              </a:solidFill>
            </p:spPr>
          </p:sp>
        </p:grpSp>
        <p:sp>
          <p:nvSpPr>
            <p:cNvPr id="9" name="TextBox 9"/>
            <p:cNvSpPr txBox="1"/>
            <p:nvPr/>
          </p:nvSpPr>
          <p:spPr>
            <a:xfrm>
              <a:off x="388550" y="299582"/>
              <a:ext cx="4456524" cy="856192"/>
            </a:xfrm>
            <a:prstGeom prst="rect">
              <a:avLst/>
            </a:prstGeom>
          </p:spPr>
          <p:txBody>
            <a:bodyPr lIns="0" tIns="0" rIns="0" bIns="0" rtlCol="0" anchor="t">
              <a:spAutoFit/>
            </a:bodyPr>
            <a:lstStyle/>
            <a:p>
              <a:pPr marL="0" lvl="0" indent="0" algn="l">
                <a:lnSpc>
                  <a:spcPts val="5199"/>
                </a:lnSpc>
              </a:pPr>
              <a:r>
                <a:rPr lang="en-US" sz="3999" b="1" spc="-119">
                  <a:solidFill>
                    <a:srgbClr val="2B2929"/>
                  </a:solidFill>
                  <a:latin typeface="Helveticish Bold"/>
                  <a:ea typeface="Helveticish Bold"/>
                  <a:cs typeface="Helveticish Bold"/>
                  <a:sym typeface="Helveticish Bold"/>
                </a:rPr>
                <a:t>ACTION PLAN</a:t>
              </a:r>
            </a:p>
          </p:txBody>
        </p:sp>
        <p:pic>
          <p:nvPicPr>
            <p:cNvPr id="10" name="Picture 10"/>
            <p:cNvPicPr>
              <a:picLocks noChangeAspect="1"/>
            </p:cNvPicPr>
            <p:nvPr/>
          </p:nvPicPr>
          <p:blipFill>
            <a:blip r:embed="rId2"/>
            <a:srcRect/>
            <a:stretch>
              <a:fillRect/>
            </a:stretch>
          </p:blipFill>
          <p:spPr>
            <a:xfrm>
              <a:off x="3955100" y="973679"/>
              <a:ext cx="1002848" cy="1101373"/>
            </a:xfrm>
            <a:prstGeom prst="rect">
              <a:avLst/>
            </a:prstGeom>
          </p:spPr>
        </p:pic>
      </p:grpSp>
      <p:grpSp>
        <p:nvGrpSpPr>
          <p:cNvPr id="11" name="Group 11"/>
          <p:cNvGrpSpPr/>
          <p:nvPr/>
        </p:nvGrpSpPr>
        <p:grpSpPr>
          <a:xfrm>
            <a:off x="526517" y="4170190"/>
            <a:ext cx="4561250" cy="2192508"/>
            <a:chOff x="0" y="0"/>
            <a:chExt cx="1201317" cy="577451"/>
          </a:xfrm>
        </p:grpSpPr>
        <p:sp>
          <p:nvSpPr>
            <p:cNvPr id="12" name="Freeform 12"/>
            <p:cNvSpPr/>
            <p:nvPr/>
          </p:nvSpPr>
          <p:spPr>
            <a:xfrm>
              <a:off x="0" y="0"/>
              <a:ext cx="1201317" cy="512690"/>
            </a:xfrm>
            <a:custGeom>
              <a:avLst/>
              <a:gdLst/>
              <a:ahLst/>
              <a:cxnLst/>
              <a:rect l="l" t="t" r="r" b="b"/>
              <a:pathLst>
                <a:path w="1201317" h="512690">
                  <a:moveTo>
                    <a:pt x="0" y="0"/>
                  </a:moveTo>
                  <a:lnTo>
                    <a:pt x="1201317" y="0"/>
                  </a:lnTo>
                  <a:lnTo>
                    <a:pt x="1201317" y="512690"/>
                  </a:lnTo>
                  <a:lnTo>
                    <a:pt x="0" y="512690"/>
                  </a:lnTo>
                  <a:close/>
                </a:path>
              </a:pathLst>
            </a:custGeom>
            <a:solidFill>
              <a:srgbClr val="FFDE59"/>
            </a:solidFill>
            <a:ln w="38100" cap="sq">
              <a:solidFill>
                <a:srgbClr val="000000"/>
              </a:solidFill>
              <a:prstDash val="solid"/>
              <a:miter/>
            </a:ln>
          </p:spPr>
        </p:sp>
        <p:sp>
          <p:nvSpPr>
            <p:cNvPr id="13" name="TextBox 13"/>
            <p:cNvSpPr txBox="1"/>
            <p:nvPr/>
          </p:nvSpPr>
          <p:spPr>
            <a:xfrm>
              <a:off x="0" y="17136"/>
              <a:ext cx="1201317" cy="560315"/>
            </a:xfrm>
            <a:prstGeom prst="rect">
              <a:avLst/>
            </a:prstGeom>
          </p:spPr>
          <p:txBody>
            <a:bodyPr lIns="50800" tIns="50800" rIns="50800" bIns="50800" rtlCol="0" anchor="t"/>
            <a:lstStyle/>
            <a:p>
              <a:pPr algn="ctr">
                <a:lnSpc>
                  <a:spcPts val="4339"/>
                </a:lnSpc>
              </a:pPr>
              <a:r>
                <a:rPr lang="en-US" sz="3099" b="1" dirty="0">
                  <a:solidFill>
                    <a:srgbClr val="004AAD"/>
                  </a:solidFill>
                  <a:latin typeface="Canva Sans Bold"/>
                  <a:ea typeface="Canva Sans Bold"/>
                  <a:cs typeface="Canva Sans Bold"/>
                  <a:sym typeface="Canva Sans Bold"/>
                </a:rPr>
                <a:t>TECHNICAL COMMITTEE MEETINGS </a:t>
              </a:r>
            </a:p>
          </p:txBody>
        </p:sp>
      </p:grpSp>
      <p:graphicFrame>
        <p:nvGraphicFramePr>
          <p:cNvPr id="14" name="Table 14"/>
          <p:cNvGraphicFramePr>
            <a:graphicFrameLocks noGrp="1"/>
          </p:cNvGraphicFramePr>
          <p:nvPr>
            <p:extLst>
              <p:ext uri="{D42A27DB-BD31-4B8C-83A1-F6EECF244321}">
                <p14:modId xmlns:p14="http://schemas.microsoft.com/office/powerpoint/2010/main" val="497456553"/>
              </p:ext>
            </p:extLst>
          </p:nvPr>
        </p:nvGraphicFramePr>
        <p:xfrm>
          <a:off x="5604760" y="190500"/>
          <a:ext cx="12683240" cy="9577768"/>
        </p:xfrm>
        <a:graphic>
          <a:graphicData uri="http://schemas.openxmlformats.org/drawingml/2006/table">
            <a:tbl>
              <a:tblPr/>
              <a:tblGrid>
                <a:gridCol w="3343046"/>
                <a:gridCol w="3270491"/>
                <a:gridCol w="6069703"/>
              </a:tblGrid>
              <a:tr h="1341752">
                <a:tc>
                  <a:txBody>
                    <a:bodyPr/>
                    <a:lstStyle/>
                    <a:p>
                      <a:pPr algn="ctr">
                        <a:lnSpc>
                          <a:spcPts val="2491"/>
                        </a:lnSpc>
                        <a:defRPr/>
                      </a:pPr>
                      <a:r>
                        <a:rPr lang="en-US" sz="1779" b="1" dirty="0">
                          <a:solidFill>
                            <a:srgbClr val="FFFFFF"/>
                          </a:solidFill>
                          <a:latin typeface="Arial" panose="020B0604020202020204" pitchFamily="34" charset="0"/>
                          <a:ea typeface="Aileron Bold"/>
                          <a:cs typeface="Arial" panose="020B0604020202020204" pitchFamily="34" charset="0"/>
                          <a:sym typeface="Aileron Bold"/>
                        </a:rPr>
                        <a:t>SECTIONAL COMMITTEE/ PLANNED DATE OF MEATING</a:t>
                      </a:r>
                      <a:endParaRPr lang="en-US" sz="1100" dirty="0">
                        <a:latin typeface="Arial" panose="020B0604020202020204" pitchFamily="34" charset="0"/>
                        <a:cs typeface="Arial" panose="020B0604020202020204" pitchFamily="34" charset="0"/>
                      </a:endParaRPr>
                    </a:p>
                  </a:txBody>
                  <a:tcPr marL="169499" marR="169499" marT="169499" marB="169499" anchor="ctr">
                    <a:lnL w="0" cap="flat" cmpd="sng" algn="ctr">
                      <a:solidFill>
                        <a:srgbClr val="CCCCCC"/>
                      </a:solidFill>
                      <a:prstDash val="solid"/>
                      <a:round/>
                      <a:headEnd type="none" w="med" len="med"/>
                      <a:tailEnd type="none" w="med" len="med"/>
                    </a:lnL>
                    <a:lnR w="47083" cap="flat" cmpd="sng" algn="ctr">
                      <a:solidFill>
                        <a:srgbClr val="FFFFFF"/>
                      </a:solidFill>
                      <a:prstDash val="solid"/>
                      <a:round/>
                      <a:headEnd type="none" w="med" len="med"/>
                      <a:tailEnd type="none" w="med" len="med"/>
                    </a:lnR>
                    <a:lnT w="18833" cap="flat" cmpd="sng" algn="ctr">
                      <a:solidFill>
                        <a:srgbClr val="FFFFFF"/>
                      </a:solidFill>
                      <a:prstDash val="solid"/>
                      <a:round/>
                      <a:headEnd type="none" w="med" len="med"/>
                      <a:tailEnd type="none" w="med" len="med"/>
                    </a:lnT>
                    <a:lnB w="0" cap="flat" cmpd="sng" algn="ctr">
                      <a:solidFill>
                        <a:srgbClr val="FFFFFF"/>
                      </a:solidFill>
                      <a:prstDash val="solid"/>
                      <a:round/>
                      <a:headEnd type="none" w="med" len="med"/>
                      <a:tailEnd type="none" w="med" len="med"/>
                    </a:lnB>
                    <a:solidFill>
                      <a:srgbClr val="004AAD"/>
                    </a:solidFill>
                  </a:tcPr>
                </a:tc>
                <a:tc>
                  <a:txBody>
                    <a:bodyPr/>
                    <a:lstStyle/>
                    <a:p>
                      <a:pPr algn="ctr">
                        <a:lnSpc>
                          <a:spcPts val="2491"/>
                        </a:lnSpc>
                        <a:defRPr/>
                      </a:pPr>
                      <a:r>
                        <a:rPr lang="en-US" sz="1779" b="1">
                          <a:solidFill>
                            <a:srgbClr val="FFFFFF"/>
                          </a:solidFill>
                          <a:latin typeface="Arial" panose="020B0604020202020204" pitchFamily="34" charset="0"/>
                          <a:ea typeface="Aileron Bold"/>
                          <a:cs typeface="Arial" panose="020B0604020202020204" pitchFamily="34" charset="0"/>
                          <a:sym typeface="Aileron Bold"/>
                        </a:rPr>
                        <a:t>PARTNER INSTITUTION</a:t>
                      </a:r>
                      <a:endParaRPr lang="en-US" sz="1100">
                        <a:latin typeface="Arial" panose="020B0604020202020204" pitchFamily="34" charset="0"/>
                        <a:cs typeface="Arial" panose="020B0604020202020204" pitchFamily="34" charset="0"/>
                      </a:endParaRPr>
                    </a:p>
                  </a:txBody>
                  <a:tcPr marL="169499" marR="169499" marT="169499" marB="169499" anchor="ctr">
                    <a:lnL w="47083" cap="flat" cmpd="sng" algn="ctr">
                      <a:solidFill>
                        <a:srgbClr val="FFFFFF"/>
                      </a:solidFill>
                      <a:prstDash val="solid"/>
                      <a:round/>
                      <a:headEnd type="none" w="med" len="med"/>
                      <a:tailEnd type="none" w="med" len="med"/>
                    </a:lnL>
                    <a:lnR w="47083" cap="flat" cmpd="sng" algn="ctr">
                      <a:solidFill>
                        <a:srgbClr val="FFFFFF"/>
                      </a:solidFill>
                      <a:prstDash val="solid"/>
                      <a:round/>
                      <a:headEnd type="none" w="med" len="med"/>
                      <a:tailEnd type="none" w="med" len="med"/>
                    </a:lnR>
                    <a:lnT w="18833" cap="flat" cmpd="sng" algn="ctr">
                      <a:solidFill>
                        <a:srgbClr val="FFFFFF"/>
                      </a:solidFill>
                      <a:prstDash val="solid"/>
                      <a:round/>
                      <a:headEnd type="none" w="med" len="med"/>
                      <a:tailEnd type="none" w="med" len="med"/>
                    </a:lnT>
                    <a:lnB w="0" cap="flat" cmpd="sng" algn="ctr">
                      <a:solidFill>
                        <a:srgbClr val="FFFFFF"/>
                      </a:solidFill>
                      <a:prstDash val="solid"/>
                      <a:round/>
                      <a:headEnd type="none" w="med" len="med"/>
                      <a:tailEnd type="none" w="med" len="med"/>
                    </a:lnB>
                    <a:solidFill>
                      <a:srgbClr val="004AAD"/>
                    </a:solidFill>
                  </a:tcPr>
                </a:tc>
                <a:tc>
                  <a:txBody>
                    <a:bodyPr/>
                    <a:lstStyle/>
                    <a:p>
                      <a:pPr algn="ctr">
                        <a:lnSpc>
                          <a:spcPts val="2491"/>
                        </a:lnSpc>
                        <a:defRPr/>
                      </a:pPr>
                      <a:r>
                        <a:rPr lang="en-US" sz="1779" b="1">
                          <a:solidFill>
                            <a:srgbClr val="FFFFFF"/>
                          </a:solidFill>
                          <a:latin typeface="Arial" panose="020B0604020202020204" pitchFamily="34" charset="0"/>
                          <a:ea typeface="Aileron Bold"/>
                          <a:cs typeface="Arial" panose="020B0604020202020204" pitchFamily="34" charset="0"/>
                          <a:sym typeface="Aileron Bold"/>
                        </a:rPr>
                        <a:t>Other Event planned</a:t>
                      </a:r>
                      <a:endParaRPr lang="en-US" sz="1100">
                        <a:latin typeface="Arial" panose="020B0604020202020204" pitchFamily="34" charset="0"/>
                        <a:cs typeface="Arial" panose="020B0604020202020204" pitchFamily="34" charset="0"/>
                      </a:endParaRPr>
                    </a:p>
                  </a:txBody>
                  <a:tcPr marL="169499" marR="169499" marT="169499" marB="169499" anchor="ctr">
                    <a:lnL w="47083" cap="flat" cmpd="sng" algn="ctr">
                      <a:solidFill>
                        <a:srgbClr val="FFFFFF"/>
                      </a:solidFill>
                      <a:prstDash val="solid"/>
                      <a:round/>
                      <a:headEnd type="none" w="med" len="med"/>
                      <a:tailEnd type="none" w="med" len="med"/>
                    </a:lnL>
                    <a:lnR w="47083" cap="flat" cmpd="sng" algn="ctr">
                      <a:solidFill>
                        <a:srgbClr val="FFFFFF"/>
                      </a:solidFill>
                      <a:prstDash val="solid"/>
                      <a:round/>
                      <a:headEnd type="none" w="med" len="med"/>
                      <a:tailEnd type="none" w="med" len="med"/>
                    </a:lnR>
                    <a:lnT w="18833" cap="flat" cmpd="sng" algn="ctr">
                      <a:solidFill>
                        <a:srgbClr val="FFFFFF"/>
                      </a:solidFill>
                      <a:prstDash val="solid"/>
                      <a:round/>
                      <a:headEnd type="none" w="med" len="med"/>
                      <a:tailEnd type="none" w="med" len="med"/>
                    </a:lnT>
                    <a:lnB w="0" cap="flat" cmpd="sng" algn="ctr">
                      <a:solidFill>
                        <a:srgbClr val="FFFFFF"/>
                      </a:solidFill>
                      <a:prstDash val="solid"/>
                      <a:round/>
                      <a:headEnd type="none" w="med" len="med"/>
                      <a:tailEnd type="none" w="med" len="med"/>
                    </a:lnB>
                    <a:solidFill>
                      <a:srgbClr val="004AAD"/>
                    </a:solidFill>
                  </a:tcPr>
                </a:tc>
              </a:tr>
              <a:tr h="1498085">
                <a:tc>
                  <a:txBody>
                    <a:bodyPr/>
                    <a:lstStyle/>
                    <a:p>
                      <a:pPr algn="ctr">
                        <a:lnSpc>
                          <a:spcPts val="2800"/>
                        </a:lnSpc>
                        <a:defRPr/>
                      </a:pPr>
                      <a:r>
                        <a:rPr lang="en-US" sz="2000" dirty="0">
                          <a:solidFill>
                            <a:srgbClr val="191919"/>
                          </a:solidFill>
                          <a:latin typeface="Arial" panose="020B0604020202020204" pitchFamily="34" charset="0"/>
                          <a:ea typeface="Aileron"/>
                          <a:cs typeface="Arial" panose="020B0604020202020204" pitchFamily="34" charset="0"/>
                          <a:sym typeface="Aileron"/>
                        </a:rPr>
                        <a:t>PCD 1 and PCD 1:3/</a:t>
                      </a:r>
                      <a:endParaRPr lang="en-US" sz="1100" dirty="0">
                        <a:latin typeface="Arial" panose="020B0604020202020204" pitchFamily="34" charset="0"/>
                        <a:cs typeface="Arial" panose="020B0604020202020204" pitchFamily="34" charset="0"/>
                      </a:endParaRPr>
                    </a:p>
                    <a:p>
                      <a:pPr algn="ctr">
                        <a:lnSpc>
                          <a:spcPts val="2800"/>
                        </a:lnSpc>
                      </a:pPr>
                      <a:r>
                        <a:rPr lang="en-US" sz="2000" dirty="0">
                          <a:solidFill>
                            <a:srgbClr val="191919"/>
                          </a:solidFill>
                          <a:latin typeface="Arial" panose="020B0604020202020204" pitchFamily="34" charset="0"/>
                          <a:ea typeface="Aileron"/>
                          <a:cs typeface="Arial" panose="020B0604020202020204" pitchFamily="34" charset="0"/>
                          <a:sym typeface="Aileron"/>
                        </a:rPr>
                        <a:t>19-20 November 2024</a:t>
                      </a:r>
                    </a:p>
                  </a:txBody>
                  <a:tcPr marL="169499" marR="169499" marT="169499" marB="169499" anchor="ctr">
                    <a:lnL w="0" cap="flat" cmpd="sng" algn="ctr">
                      <a:solidFill>
                        <a:srgbClr val="CCCCCC"/>
                      </a:solidFill>
                      <a:prstDash val="solid"/>
                      <a:round/>
                      <a:headEnd type="none" w="med" len="med"/>
                      <a:tailEnd type="none" w="med" len="med"/>
                    </a:lnL>
                    <a:lnR w="47083" cap="flat" cmpd="sng" algn="ctr">
                      <a:solidFill>
                        <a:srgbClr val="FFFFFF"/>
                      </a:solidFill>
                      <a:prstDash val="solid"/>
                      <a:round/>
                      <a:headEnd type="none" w="med" len="med"/>
                      <a:tailEnd type="none" w="med" len="med"/>
                    </a:lnR>
                    <a:lnT w="0" cap="flat" cmpd="sng" algn="ctr">
                      <a:solidFill>
                        <a:srgbClr val="FFFFFF"/>
                      </a:solidFill>
                      <a:prstDash val="solid"/>
                      <a:round/>
                      <a:headEnd type="none" w="med" len="med"/>
                      <a:tailEnd type="none" w="med" len="med"/>
                    </a:lnT>
                    <a:lnB w="47083" cap="flat" cmpd="sng" algn="ctr">
                      <a:solidFill>
                        <a:srgbClr val="FFFFFF"/>
                      </a:solidFill>
                      <a:prstDash val="solid"/>
                      <a:round/>
                      <a:headEnd type="none" w="med" len="med"/>
                      <a:tailEnd type="none" w="med" len="med"/>
                    </a:lnB>
                    <a:solidFill>
                      <a:srgbClr val="E1F5FF"/>
                    </a:solidFill>
                  </a:tcPr>
                </a:tc>
                <a:tc>
                  <a:txBody>
                    <a:bodyPr/>
                    <a:lstStyle/>
                    <a:p>
                      <a:pPr algn="ctr">
                        <a:lnSpc>
                          <a:spcPts val="2800"/>
                        </a:lnSpc>
                        <a:defRPr/>
                      </a:pPr>
                      <a:r>
                        <a:rPr lang="en-US" sz="2000" b="1" dirty="0">
                          <a:solidFill>
                            <a:srgbClr val="191919"/>
                          </a:solidFill>
                          <a:latin typeface="Arial" panose="020B0604020202020204" pitchFamily="34" charset="0"/>
                          <a:ea typeface="Aileron Bold"/>
                          <a:cs typeface="Arial" panose="020B0604020202020204" pitchFamily="34" charset="0"/>
                          <a:sym typeface="Aileron Bold"/>
                        </a:rPr>
                        <a:t>MNIT, JAIPUR</a:t>
                      </a:r>
                      <a:endParaRPr lang="en-US" sz="1100" dirty="0">
                        <a:latin typeface="Arial" panose="020B0604020202020204" pitchFamily="34" charset="0"/>
                        <a:cs typeface="Arial" panose="020B0604020202020204" pitchFamily="34" charset="0"/>
                      </a:endParaRPr>
                    </a:p>
                  </a:txBody>
                  <a:tcPr marL="169499" marR="169499" marT="169499" marB="169499" anchor="ctr">
                    <a:lnL w="47083" cap="flat" cmpd="sng" algn="ctr">
                      <a:solidFill>
                        <a:srgbClr val="FFFFFF"/>
                      </a:solidFill>
                      <a:prstDash val="solid"/>
                      <a:round/>
                      <a:headEnd type="none" w="med" len="med"/>
                      <a:tailEnd type="none" w="med" len="med"/>
                    </a:lnL>
                    <a:lnR w="47083" cap="flat" cmpd="sng" algn="ctr">
                      <a:solidFill>
                        <a:srgbClr val="FFFFFF"/>
                      </a:solidFill>
                      <a:prstDash val="solid"/>
                      <a:round/>
                      <a:headEnd type="none" w="med" len="med"/>
                      <a:tailEnd type="none" w="med" len="med"/>
                    </a:lnR>
                    <a:lnT w="0" cap="flat" cmpd="sng" algn="ctr">
                      <a:solidFill>
                        <a:srgbClr val="FFFFFF"/>
                      </a:solidFill>
                      <a:prstDash val="solid"/>
                      <a:round/>
                      <a:headEnd type="none" w="med" len="med"/>
                      <a:tailEnd type="none" w="med" len="med"/>
                    </a:lnT>
                    <a:lnB w="47083" cap="flat" cmpd="sng" algn="ctr">
                      <a:solidFill>
                        <a:srgbClr val="FFFFFF"/>
                      </a:solidFill>
                      <a:prstDash val="solid"/>
                      <a:round/>
                      <a:headEnd type="none" w="med" len="med"/>
                      <a:tailEnd type="none" w="med" len="med"/>
                    </a:lnB>
                    <a:solidFill>
                      <a:srgbClr val="E1F5FF"/>
                    </a:solidFill>
                  </a:tcPr>
                </a:tc>
                <a:tc>
                  <a:txBody>
                    <a:bodyPr/>
                    <a:lstStyle/>
                    <a:p>
                      <a:pPr algn="l">
                        <a:lnSpc>
                          <a:spcPts val="2800"/>
                        </a:lnSpc>
                        <a:defRPr/>
                      </a:pPr>
                      <a:r>
                        <a:rPr lang="en-US" sz="2000" b="1" dirty="0">
                          <a:solidFill>
                            <a:srgbClr val="191919"/>
                          </a:solidFill>
                          <a:latin typeface="Arial" panose="020B0604020202020204" pitchFamily="34" charset="0"/>
                          <a:ea typeface="Arimo"/>
                          <a:cs typeface="Arial" panose="020B0604020202020204" pitchFamily="34" charset="0"/>
                          <a:sym typeface="Arimo"/>
                        </a:rPr>
                        <a:t>Faculty Enrichment Workshop</a:t>
                      </a:r>
                      <a:r>
                        <a:rPr lang="en-US" sz="2000" dirty="0">
                          <a:solidFill>
                            <a:srgbClr val="191919"/>
                          </a:solidFill>
                          <a:latin typeface="Arial" panose="020B0604020202020204" pitchFamily="34" charset="0"/>
                          <a:ea typeface="Arimo"/>
                          <a:cs typeface="Arial" panose="020B0604020202020204" pitchFamily="34" charset="0"/>
                          <a:sym typeface="Arimo"/>
                        </a:rPr>
                        <a:t> with faculty of Chemistry Department and review of R&amp;D project</a:t>
                      </a:r>
                      <a:endParaRPr lang="en-US" sz="1100" dirty="0">
                        <a:latin typeface="Arial" panose="020B0604020202020204" pitchFamily="34" charset="0"/>
                        <a:cs typeface="Arial" panose="020B0604020202020204" pitchFamily="34" charset="0"/>
                      </a:endParaRPr>
                    </a:p>
                  </a:txBody>
                  <a:tcPr marL="169499" marR="169499" marT="169499" marB="169499" anchor="ctr">
                    <a:lnL w="47083" cap="flat" cmpd="sng" algn="ctr">
                      <a:solidFill>
                        <a:srgbClr val="FFFFFF"/>
                      </a:solidFill>
                      <a:prstDash val="solid"/>
                      <a:round/>
                      <a:headEnd type="none" w="med" len="med"/>
                      <a:tailEnd type="none" w="med" len="med"/>
                    </a:lnL>
                    <a:lnR w="47083" cap="flat" cmpd="sng" algn="ctr">
                      <a:solidFill>
                        <a:srgbClr val="FFFFFF"/>
                      </a:solidFill>
                      <a:prstDash val="solid"/>
                      <a:round/>
                      <a:headEnd type="none" w="med" len="med"/>
                      <a:tailEnd type="none" w="med" len="med"/>
                    </a:lnR>
                    <a:lnT w="0" cap="flat" cmpd="sng" algn="ctr">
                      <a:solidFill>
                        <a:srgbClr val="FFFFFF"/>
                      </a:solidFill>
                      <a:prstDash val="solid"/>
                      <a:round/>
                      <a:headEnd type="none" w="med" len="med"/>
                      <a:tailEnd type="none" w="med" len="med"/>
                    </a:lnT>
                    <a:lnB w="47083" cap="flat" cmpd="sng" algn="ctr">
                      <a:solidFill>
                        <a:srgbClr val="FFFFFF"/>
                      </a:solidFill>
                      <a:prstDash val="solid"/>
                      <a:round/>
                      <a:headEnd type="none" w="med" len="med"/>
                      <a:tailEnd type="none" w="med" len="med"/>
                    </a:lnB>
                    <a:solidFill>
                      <a:srgbClr val="E1F5FF"/>
                    </a:solidFill>
                  </a:tcPr>
                </a:tc>
              </a:tr>
              <a:tr h="1096453">
                <a:tc>
                  <a:txBody>
                    <a:bodyPr/>
                    <a:lstStyle/>
                    <a:p>
                      <a:pPr algn="ctr">
                        <a:lnSpc>
                          <a:spcPts val="2800"/>
                        </a:lnSpc>
                        <a:defRPr/>
                      </a:pPr>
                      <a:r>
                        <a:rPr lang="en-US" sz="2000" dirty="0">
                          <a:solidFill>
                            <a:srgbClr val="191919"/>
                          </a:solidFill>
                          <a:latin typeface="Arial" panose="020B0604020202020204" pitchFamily="34" charset="0"/>
                          <a:ea typeface="Aileron"/>
                          <a:cs typeface="Arial" panose="020B0604020202020204" pitchFamily="34" charset="0"/>
                          <a:sym typeface="Aileron"/>
                        </a:rPr>
                        <a:t>PCD 12/</a:t>
                      </a:r>
                      <a:endParaRPr lang="en-US" sz="1100" dirty="0">
                        <a:latin typeface="Arial" panose="020B0604020202020204" pitchFamily="34" charset="0"/>
                        <a:cs typeface="Arial" panose="020B0604020202020204" pitchFamily="34" charset="0"/>
                      </a:endParaRPr>
                    </a:p>
                    <a:p>
                      <a:pPr algn="ctr">
                        <a:lnSpc>
                          <a:spcPts val="2800"/>
                        </a:lnSpc>
                      </a:pPr>
                      <a:r>
                        <a:rPr lang="en-US" sz="2000" dirty="0">
                          <a:solidFill>
                            <a:srgbClr val="191919"/>
                          </a:solidFill>
                          <a:latin typeface="Arial" panose="020B0604020202020204" pitchFamily="34" charset="0"/>
                          <a:ea typeface="Aileron"/>
                          <a:cs typeface="Arial" panose="020B0604020202020204" pitchFamily="34" charset="0"/>
                          <a:sym typeface="Aileron"/>
                        </a:rPr>
                        <a:t>12 November 2024</a:t>
                      </a:r>
                    </a:p>
                  </a:txBody>
                  <a:tcPr marL="169499" marR="169499" marT="169499" marB="169499" anchor="ctr">
                    <a:lnL w="0" cap="flat" cmpd="sng" algn="ctr">
                      <a:solidFill>
                        <a:srgbClr val="CCCCCC"/>
                      </a:solidFill>
                      <a:prstDash val="solid"/>
                      <a:round/>
                      <a:headEnd type="none" w="med" len="med"/>
                      <a:tailEnd type="none" w="med" len="med"/>
                    </a:lnL>
                    <a:lnR w="47083" cap="flat" cmpd="sng" algn="ctr">
                      <a:solidFill>
                        <a:srgbClr val="FFFFFF"/>
                      </a:solidFill>
                      <a:prstDash val="solid"/>
                      <a:round/>
                      <a:headEnd type="none" w="med" len="med"/>
                      <a:tailEnd type="none" w="med" len="med"/>
                    </a:lnR>
                    <a:lnT w="47083" cap="flat" cmpd="sng" algn="ctr">
                      <a:solidFill>
                        <a:srgbClr val="FFFFFF"/>
                      </a:solidFill>
                      <a:prstDash val="solid"/>
                      <a:round/>
                      <a:headEnd type="none" w="med" len="med"/>
                      <a:tailEnd type="none" w="med" len="med"/>
                    </a:lnT>
                    <a:lnB w="47083" cap="flat" cmpd="sng" algn="ctr">
                      <a:solidFill>
                        <a:srgbClr val="FFFFFF"/>
                      </a:solidFill>
                      <a:prstDash val="solid"/>
                      <a:round/>
                      <a:headEnd type="none" w="med" len="med"/>
                      <a:tailEnd type="none" w="med" len="med"/>
                    </a:lnB>
                    <a:solidFill>
                      <a:srgbClr val="E1F5FF"/>
                    </a:solidFill>
                  </a:tcPr>
                </a:tc>
                <a:tc>
                  <a:txBody>
                    <a:bodyPr/>
                    <a:lstStyle/>
                    <a:p>
                      <a:pPr algn="ctr">
                        <a:lnSpc>
                          <a:spcPts val="2800"/>
                        </a:lnSpc>
                        <a:defRPr/>
                      </a:pPr>
                      <a:r>
                        <a:rPr lang="en-US" sz="2000" b="1">
                          <a:solidFill>
                            <a:srgbClr val="191919"/>
                          </a:solidFill>
                          <a:latin typeface="Arial" panose="020B0604020202020204" pitchFamily="34" charset="0"/>
                          <a:ea typeface="Aileron Bold"/>
                          <a:cs typeface="Arial" panose="020B0604020202020204" pitchFamily="34" charset="0"/>
                          <a:sym typeface="Aileron Bold"/>
                        </a:rPr>
                        <a:t>IIT Roorkee</a:t>
                      </a:r>
                      <a:endParaRPr lang="en-US" sz="1100">
                        <a:latin typeface="Arial" panose="020B0604020202020204" pitchFamily="34" charset="0"/>
                        <a:cs typeface="Arial" panose="020B0604020202020204" pitchFamily="34" charset="0"/>
                      </a:endParaRPr>
                    </a:p>
                  </a:txBody>
                  <a:tcPr marL="169499" marR="169499" marT="169499" marB="169499" anchor="ctr">
                    <a:lnL w="47083" cap="flat" cmpd="sng" algn="ctr">
                      <a:solidFill>
                        <a:srgbClr val="FFFFFF"/>
                      </a:solidFill>
                      <a:prstDash val="solid"/>
                      <a:round/>
                      <a:headEnd type="none" w="med" len="med"/>
                      <a:tailEnd type="none" w="med" len="med"/>
                    </a:lnL>
                    <a:lnR w="47083" cap="flat" cmpd="sng" algn="ctr">
                      <a:solidFill>
                        <a:srgbClr val="FFFFFF"/>
                      </a:solidFill>
                      <a:prstDash val="solid"/>
                      <a:round/>
                      <a:headEnd type="none" w="med" len="med"/>
                      <a:tailEnd type="none" w="med" len="med"/>
                    </a:lnR>
                    <a:lnT w="47083" cap="flat" cmpd="sng" algn="ctr">
                      <a:solidFill>
                        <a:srgbClr val="FFFFFF"/>
                      </a:solidFill>
                      <a:prstDash val="solid"/>
                      <a:round/>
                      <a:headEnd type="none" w="med" len="med"/>
                      <a:tailEnd type="none" w="med" len="med"/>
                    </a:lnT>
                    <a:lnB w="47083" cap="flat" cmpd="sng" algn="ctr">
                      <a:solidFill>
                        <a:srgbClr val="FFFFFF"/>
                      </a:solidFill>
                      <a:prstDash val="solid"/>
                      <a:round/>
                      <a:headEnd type="none" w="med" len="med"/>
                      <a:tailEnd type="none" w="med" len="med"/>
                    </a:lnB>
                    <a:solidFill>
                      <a:srgbClr val="E1F5FF"/>
                    </a:solidFill>
                  </a:tcPr>
                </a:tc>
                <a:tc>
                  <a:txBody>
                    <a:bodyPr/>
                    <a:lstStyle/>
                    <a:p>
                      <a:pPr algn="ctr">
                        <a:lnSpc>
                          <a:spcPts val="2800"/>
                        </a:lnSpc>
                        <a:defRPr/>
                      </a:pPr>
                      <a:r>
                        <a:rPr lang="en-US" sz="2000" b="1">
                          <a:solidFill>
                            <a:srgbClr val="191919"/>
                          </a:solidFill>
                          <a:latin typeface="Arial" panose="020B0604020202020204" pitchFamily="34" charset="0"/>
                          <a:ea typeface="Aileron Bold"/>
                          <a:cs typeface="Arial" panose="020B0604020202020204" pitchFamily="34" charset="0"/>
                          <a:sym typeface="Aileron Bold"/>
                        </a:rPr>
                        <a:t>Seminar </a:t>
                      </a:r>
                      <a:r>
                        <a:rPr lang="en-US" sz="2000">
                          <a:solidFill>
                            <a:srgbClr val="191919"/>
                          </a:solidFill>
                          <a:latin typeface="Arial" panose="020B0604020202020204" pitchFamily="34" charset="0"/>
                          <a:ea typeface="Aileron"/>
                          <a:cs typeface="Arial" panose="020B0604020202020204" pitchFamily="34" charset="0"/>
                          <a:sym typeface="Aileron"/>
                        </a:rPr>
                        <a:t>on</a:t>
                      </a:r>
                      <a:r>
                        <a:rPr lang="en-US" sz="2000" b="1">
                          <a:solidFill>
                            <a:srgbClr val="191919"/>
                          </a:solidFill>
                          <a:latin typeface="Arial" panose="020B0604020202020204" pitchFamily="34" charset="0"/>
                          <a:ea typeface="Aileron Bold"/>
                          <a:cs typeface="Arial" panose="020B0604020202020204" pitchFamily="34" charset="0"/>
                          <a:sym typeface="Aileron Bold"/>
                        </a:rPr>
                        <a:t>  </a:t>
                      </a:r>
                      <a:r>
                        <a:rPr lang="en-US" sz="2000">
                          <a:solidFill>
                            <a:srgbClr val="191919"/>
                          </a:solidFill>
                          <a:latin typeface="Arial" panose="020B0604020202020204" pitchFamily="34" charset="0"/>
                          <a:ea typeface="Aileron"/>
                          <a:cs typeface="Arial" panose="020B0604020202020204" pitchFamily="34" charset="0"/>
                          <a:sym typeface="Aileron"/>
                        </a:rPr>
                        <a:t>“Use of Recycled PET for Food Packaging”</a:t>
                      </a:r>
                      <a:endParaRPr lang="en-US" sz="1100">
                        <a:latin typeface="Arial" panose="020B0604020202020204" pitchFamily="34" charset="0"/>
                        <a:cs typeface="Arial" panose="020B0604020202020204" pitchFamily="34" charset="0"/>
                      </a:endParaRPr>
                    </a:p>
                  </a:txBody>
                  <a:tcPr marL="169499" marR="169499" marT="169499" marB="169499" anchor="ctr">
                    <a:lnL w="47083" cap="flat" cmpd="sng" algn="ctr">
                      <a:solidFill>
                        <a:srgbClr val="FFFFFF"/>
                      </a:solidFill>
                      <a:prstDash val="solid"/>
                      <a:round/>
                      <a:headEnd type="none" w="med" len="med"/>
                      <a:tailEnd type="none" w="med" len="med"/>
                    </a:lnL>
                    <a:lnR w="47083" cap="flat" cmpd="sng" algn="ctr">
                      <a:solidFill>
                        <a:srgbClr val="FFFFFF"/>
                      </a:solidFill>
                      <a:prstDash val="solid"/>
                      <a:round/>
                      <a:headEnd type="none" w="med" len="med"/>
                      <a:tailEnd type="none" w="med" len="med"/>
                    </a:lnR>
                    <a:lnT w="47083" cap="flat" cmpd="sng" algn="ctr">
                      <a:solidFill>
                        <a:srgbClr val="FFFFFF"/>
                      </a:solidFill>
                      <a:prstDash val="solid"/>
                      <a:round/>
                      <a:headEnd type="none" w="med" len="med"/>
                      <a:tailEnd type="none" w="med" len="med"/>
                    </a:lnT>
                    <a:lnB w="47083" cap="flat" cmpd="sng" algn="ctr">
                      <a:solidFill>
                        <a:srgbClr val="FFFFFF"/>
                      </a:solidFill>
                      <a:prstDash val="solid"/>
                      <a:round/>
                      <a:headEnd type="none" w="med" len="med"/>
                      <a:tailEnd type="none" w="med" len="med"/>
                    </a:lnB>
                    <a:solidFill>
                      <a:srgbClr val="E1F5FF"/>
                    </a:solidFill>
                  </a:tcPr>
                </a:tc>
              </a:tr>
              <a:tr h="1449225">
                <a:tc>
                  <a:txBody>
                    <a:bodyPr/>
                    <a:lstStyle/>
                    <a:p>
                      <a:pPr algn="ctr">
                        <a:lnSpc>
                          <a:spcPts val="2800"/>
                        </a:lnSpc>
                        <a:defRPr/>
                      </a:pPr>
                      <a:r>
                        <a:rPr lang="en-US" sz="2000">
                          <a:solidFill>
                            <a:srgbClr val="191919"/>
                          </a:solidFill>
                          <a:latin typeface="Arial" panose="020B0604020202020204" pitchFamily="34" charset="0"/>
                          <a:ea typeface="Aileron"/>
                          <a:cs typeface="Arial" panose="020B0604020202020204" pitchFamily="34" charset="0"/>
                          <a:sym typeface="Aileron"/>
                        </a:rPr>
                        <a:t>PCD 13 &amp; PCD 29/</a:t>
                      </a:r>
                      <a:endParaRPr lang="en-US" sz="1100">
                        <a:latin typeface="Arial" panose="020B0604020202020204" pitchFamily="34" charset="0"/>
                        <a:cs typeface="Arial" panose="020B0604020202020204" pitchFamily="34" charset="0"/>
                      </a:endParaRPr>
                    </a:p>
                    <a:p>
                      <a:pPr algn="ctr">
                        <a:lnSpc>
                          <a:spcPts val="2800"/>
                        </a:lnSpc>
                      </a:pPr>
                      <a:r>
                        <a:rPr lang="en-US" sz="2000">
                          <a:solidFill>
                            <a:srgbClr val="191919"/>
                          </a:solidFill>
                          <a:latin typeface="Arial" panose="020B0604020202020204" pitchFamily="34" charset="0"/>
                          <a:ea typeface="Aileron"/>
                          <a:cs typeface="Arial" panose="020B0604020202020204" pitchFamily="34" charset="0"/>
                          <a:sym typeface="Aileron"/>
                        </a:rPr>
                        <a:t>15-16 November 2024</a:t>
                      </a:r>
                    </a:p>
                  </a:txBody>
                  <a:tcPr marL="169499" marR="169499" marT="169499" marB="169499" anchor="ctr">
                    <a:lnL w="0" cap="flat" cmpd="sng" algn="ctr">
                      <a:solidFill>
                        <a:srgbClr val="CCCCCC"/>
                      </a:solidFill>
                      <a:prstDash val="solid"/>
                      <a:round/>
                      <a:headEnd type="none" w="med" len="med"/>
                      <a:tailEnd type="none" w="med" len="med"/>
                    </a:lnL>
                    <a:lnR w="47083" cap="flat" cmpd="sng" algn="ctr">
                      <a:solidFill>
                        <a:srgbClr val="FFFFFF"/>
                      </a:solidFill>
                      <a:prstDash val="solid"/>
                      <a:round/>
                      <a:headEnd type="none" w="med" len="med"/>
                      <a:tailEnd type="none" w="med" len="med"/>
                    </a:lnR>
                    <a:lnT w="47083" cap="flat" cmpd="sng" algn="ctr">
                      <a:solidFill>
                        <a:srgbClr val="FFFFFF"/>
                      </a:solidFill>
                      <a:prstDash val="solid"/>
                      <a:round/>
                      <a:headEnd type="none" w="med" len="med"/>
                      <a:tailEnd type="none" w="med" len="med"/>
                    </a:lnT>
                    <a:lnB w="47083" cap="flat" cmpd="sng" algn="ctr">
                      <a:solidFill>
                        <a:srgbClr val="FFFFFF"/>
                      </a:solidFill>
                      <a:prstDash val="solid"/>
                      <a:round/>
                      <a:headEnd type="none" w="med" len="med"/>
                      <a:tailEnd type="none" w="med" len="med"/>
                    </a:lnB>
                    <a:solidFill>
                      <a:srgbClr val="E1F5FF"/>
                    </a:solidFill>
                  </a:tcPr>
                </a:tc>
                <a:tc>
                  <a:txBody>
                    <a:bodyPr/>
                    <a:lstStyle/>
                    <a:p>
                      <a:pPr algn="ctr">
                        <a:lnSpc>
                          <a:spcPts val="2800"/>
                        </a:lnSpc>
                        <a:defRPr/>
                      </a:pPr>
                      <a:r>
                        <a:rPr lang="en-US" sz="2000" b="1" dirty="0">
                          <a:solidFill>
                            <a:srgbClr val="191919"/>
                          </a:solidFill>
                          <a:latin typeface="Arial" panose="020B0604020202020204" pitchFamily="34" charset="0"/>
                          <a:ea typeface="Aileron Bold"/>
                          <a:cs typeface="Arial" panose="020B0604020202020204" pitchFamily="34" charset="0"/>
                          <a:sym typeface="Aileron Bold"/>
                        </a:rPr>
                        <a:t>COCHIN INSTITUTE OF SCIENCE AND TECHNOLOGY, KOCHI</a:t>
                      </a:r>
                      <a:endParaRPr lang="en-US" sz="1100" dirty="0">
                        <a:latin typeface="Arial" panose="020B0604020202020204" pitchFamily="34" charset="0"/>
                        <a:cs typeface="Arial" panose="020B0604020202020204" pitchFamily="34" charset="0"/>
                      </a:endParaRPr>
                    </a:p>
                  </a:txBody>
                  <a:tcPr marL="169499" marR="169499" marT="169499" marB="169499" anchor="ctr">
                    <a:lnL w="47083" cap="flat" cmpd="sng" algn="ctr">
                      <a:solidFill>
                        <a:srgbClr val="FFFFFF"/>
                      </a:solidFill>
                      <a:prstDash val="solid"/>
                      <a:round/>
                      <a:headEnd type="none" w="med" len="med"/>
                      <a:tailEnd type="none" w="med" len="med"/>
                    </a:lnL>
                    <a:lnR w="47083" cap="flat" cmpd="sng" algn="ctr">
                      <a:solidFill>
                        <a:srgbClr val="FFFFFF"/>
                      </a:solidFill>
                      <a:prstDash val="solid"/>
                      <a:round/>
                      <a:headEnd type="none" w="med" len="med"/>
                      <a:tailEnd type="none" w="med" len="med"/>
                    </a:lnR>
                    <a:lnT w="47083" cap="flat" cmpd="sng" algn="ctr">
                      <a:solidFill>
                        <a:srgbClr val="FFFFFF"/>
                      </a:solidFill>
                      <a:prstDash val="solid"/>
                      <a:round/>
                      <a:headEnd type="none" w="med" len="med"/>
                      <a:tailEnd type="none" w="med" len="med"/>
                    </a:lnT>
                    <a:lnB w="47083" cap="flat" cmpd="sng" algn="ctr">
                      <a:solidFill>
                        <a:srgbClr val="FFFFFF"/>
                      </a:solidFill>
                      <a:prstDash val="solid"/>
                      <a:round/>
                      <a:headEnd type="none" w="med" len="med"/>
                      <a:tailEnd type="none" w="med" len="med"/>
                    </a:lnB>
                    <a:solidFill>
                      <a:srgbClr val="E1F5FF"/>
                    </a:solidFill>
                  </a:tcPr>
                </a:tc>
                <a:tc>
                  <a:txBody>
                    <a:bodyPr/>
                    <a:lstStyle/>
                    <a:p>
                      <a:pPr algn="just">
                        <a:lnSpc>
                          <a:spcPts val="2800"/>
                        </a:lnSpc>
                        <a:defRPr/>
                      </a:pPr>
                      <a:r>
                        <a:rPr lang="en-US" sz="2000" b="1">
                          <a:solidFill>
                            <a:srgbClr val="191919"/>
                          </a:solidFill>
                          <a:latin typeface="Arial" panose="020B0604020202020204" pitchFamily="34" charset="0"/>
                          <a:ea typeface="Aileron Bold"/>
                          <a:cs typeface="Arial" panose="020B0604020202020204" pitchFamily="34" charset="0"/>
                          <a:sym typeface="Aileron Bold"/>
                        </a:rPr>
                        <a:t>Colloquium </a:t>
                      </a:r>
                      <a:r>
                        <a:rPr lang="en-US" sz="2000">
                          <a:solidFill>
                            <a:srgbClr val="191919"/>
                          </a:solidFill>
                          <a:latin typeface="Arial" panose="020B0604020202020204" pitchFamily="34" charset="0"/>
                          <a:ea typeface="Aileron"/>
                          <a:cs typeface="Arial" panose="020B0604020202020204" pitchFamily="34" charset="0"/>
                          <a:sym typeface="Aileron"/>
                        </a:rPr>
                        <a:t>on “Safe Material: Additives and Chemicals for Rubber Industry”  </a:t>
                      </a:r>
                      <a:endParaRPr lang="en-US" sz="1100">
                        <a:latin typeface="Arial" panose="020B0604020202020204" pitchFamily="34" charset="0"/>
                        <a:cs typeface="Arial" panose="020B0604020202020204" pitchFamily="34" charset="0"/>
                      </a:endParaRPr>
                    </a:p>
                  </a:txBody>
                  <a:tcPr marL="169499" marR="169499" marT="169499" marB="169499" anchor="ctr">
                    <a:lnL w="47083" cap="flat" cmpd="sng" algn="ctr">
                      <a:solidFill>
                        <a:srgbClr val="FFFFFF"/>
                      </a:solidFill>
                      <a:prstDash val="solid"/>
                      <a:round/>
                      <a:headEnd type="none" w="med" len="med"/>
                      <a:tailEnd type="none" w="med" len="med"/>
                    </a:lnL>
                    <a:lnR w="47083" cap="flat" cmpd="sng" algn="ctr">
                      <a:solidFill>
                        <a:srgbClr val="FFFFFF"/>
                      </a:solidFill>
                      <a:prstDash val="solid"/>
                      <a:round/>
                      <a:headEnd type="none" w="med" len="med"/>
                      <a:tailEnd type="none" w="med" len="med"/>
                    </a:lnR>
                    <a:lnT w="47083" cap="flat" cmpd="sng" algn="ctr">
                      <a:solidFill>
                        <a:srgbClr val="FFFFFF"/>
                      </a:solidFill>
                      <a:prstDash val="solid"/>
                      <a:round/>
                      <a:headEnd type="none" w="med" len="med"/>
                      <a:tailEnd type="none" w="med" len="med"/>
                    </a:lnT>
                    <a:lnB w="47083" cap="flat" cmpd="sng" algn="ctr">
                      <a:solidFill>
                        <a:srgbClr val="FFFFFF"/>
                      </a:solidFill>
                      <a:prstDash val="solid"/>
                      <a:round/>
                      <a:headEnd type="none" w="med" len="med"/>
                      <a:tailEnd type="none" w="med" len="med"/>
                    </a:lnB>
                    <a:solidFill>
                      <a:srgbClr val="E1F5FF"/>
                    </a:solidFill>
                  </a:tcPr>
                </a:tc>
              </a:tr>
              <a:tr h="1096453">
                <a:tc>
                  <a:txBody>
                    <a:bodyPr/>
                    <a:lstStyle/>
                    <a:p>
                      <a:pPr algn="ctr">
                        <a:lnSpc>
                          <a:spcPts val="2800"/>
                        </a:lnSpc>
                        <a:defRPr/>
                      </a:pPr>
                      <a:r>
                        <a:rPr lang="en-US" sz="2000">
                          <a:solidFill>
                            <a:srgbClr val="191919"/>
                          </a:solidFill>
                          <a:latin typeface="Arial" panose="020B0604020202020204" pitchFamily="34" charset="0"/>
                          <a:ea typeface="Aileron"/>
                          <a:cs typeface="Arial" panose="020B0604020202020204" pitchFamily="34" charset="0"/>
                          <a:sym typeface="Aileron"/>
                        </a:rPr>
                        <a:t>PCD 9/</a:t>
                      </a:r>
                      <a:endParaRPr lang="en-US" sz="1100">
                        <a:latin typeface="Arial" panose="020B0604020202020204" pitchFamily="34" charset="0"/>
                        <a:cs typeface="Arial" panose="020B0604020202020204" pitchFamily="34" charset="0"/>
                      </a:endParaRPr>
                    </a:p>
                    <a:p>
                      <a:pPr algn="ctr">
                        <a:lnSpc>
                          <a:spcPts val="2800"/>
                        </a:lnSpc>
                      </a:pPr>
                      <a:r>
                        <a:rPr lang="en-US" sz="2000">
                          <a:solidFill>
                            <a:srgbClr val="191919"/>
                          </a:solidFill>
                          <a:latin typeface="Arial" panose="020B0604020202020204" pitchFamily="34" charset="0"/>
                          <a:ea typeface="Aileron"/>
                          <a:cs typeface="Arial" panose="020B0604020202020204" pitchFamily="34" charset="0"/>
                          <a:sym typeface="Aileron"/>
                        </a:rPr>
                        <a:t>JANUARY 2025</a:t>
                      </a:r>
                    </a:p>
                  </a:txBody>
                  <a:tcPr marL="169499" marR="169499" marT="169499" marB="169499" anchor="ctr">
                    <a:lnL w="0" cap="flat" cmpd="sng" algn="ctr">
                      <a:solidFill>
                        <a:srgbClr val="CCCCCC"/>
                      </a:solidFill>
                      <a:prstDash val="solid"/>
                      <a:round/>
                      <a:headEnd type="none" w="med" len="med"/>
                      <a:tailEnd type="none" w="med" len="med"/>
                    </a:lnL>
                    <a:lnR w="47083" cap="flat" cmpd="sng" algn="ctr">
                      <a:solidFill>
                        <a:srgbClr val="FFFFFF"/>
                      </a:solidFill>
                      <a:prstDash val="solid"/>
                      <a:round/>
                      <a:headEnd type="none" w="med" len="med"/>
                      <a:tailEnd type="none" w="med" len="med"/>
                    </a:lnR>
                    <a:lnT w="47083" cap="flat" cmpd="sng" algn="ctr">
                      <a:solidFill>
                        <a:srgbClr val="FFFFFF"/>
                      </a:solidFill>
                      <a:prstDash val="solid"/>
                      <a:round/>
                      <a:headEnd type="none" w="med" len="med"/>
                      <a:tailEnd type="none" w="med" len="med"/>
                    </a:lnT>
                    <a:lnB w="47083" cap="flat" cmpd="sng" algn="ctr">
                      <a:solidFill>
                        <a:srgbClr val="FFFFFF"/>
                      </a:solidFill>
                      <a:prstDash val="solid"/>
                      <a:round/>
                      <a:headEnd type="none" w="med" len="med"/>
                      <a:tailEnd type="none" w="med" len="med"/>
                    </a:lnB>
                    <a:solidFill>
                      <a:srgbClr val="E1F5FF"/>
                    </a:solidFill>
                  </a:tcPr>
                </a:tc>
                <a:tc>
                  <a:txBody>
                    <a:bodyPr/>
                    <a:lstStyle/>
                    <a:p>
                      <a:pPr algn="ctr">
                        <a:lnSpc>
                          <a:spcPts val="2800"/>
                        </a:lnSpc>
                        <a:defRPr/>
                      </a:pPr>
                      <a:r>
                        <a:rPr lang="en-US" sz="2000" b="1">
                          <a:solidFill>
                            <a:srgbClr val="191919"/>
                          </a:solidFill>
                          <a:latin typeface="Arial" panose="020B0604020202020204" pitchFamily="34" charset="0"/>
                          <a:ea typeface="Aileron Bold"/>
                          <a:cs typeface="Arial" panose="020B0604020202020204" pitchFamily="34" charset="0"/>
                          <a:sym typeface="Aileron Bold"/>
                        </a:rPr>
                        <a:t>IIT BOMBAY</a:t>
                      </a:r>
                      <a:endParaRPr lang="en-US" sz="1100">
                        <a:latin typeface="Arial" panose="020B0604020202020204" pitchFamily="34" charset="0"/>
                        <a:cs typeface="Arial" panose="020B0604020202020204" pitchFamily="34" charset="0"/>
                      </a:endParaRPr>
                    </a:p>
                  </a:txBody>
                  <a:tcPr marL="169499" marR="169499" marT="169499" marB="169499" anchor="ctr">
                    <a:lnL w="47083" cap="flat" cmpd="sng" algn="ctr">
                      <a:solidFill>
                        <a:srgbClr val="FFFFFF"/>
                      </a:solidFill>
                      <a:prstDash val="solid"/>
                      <a:round/>
                      <a:headEnd type="none" w="med" len="med"/>
                      <a:tailEnd type="none" w="med" len="med"/>
                    </a:lnL>
                    <a:lnR w="47083" cap="flat" cmpd="sng" algn="ctr">
                      <a:solidFill>
                        <a:srgbClr val="FFFFFF"/>
                      </a:solidFill>
                      <a:prstDash val="solid"/>
                      <a:round/>
                      <a:headEnd type="none" w="med" len="med"/>
                      <a:tailEnd type="none" w="med" len="med"/>
                    </a:lnR>
                    <a:lnT w="47083" cap="flat" cmpd="sng" algn="ctr">
                      <a:solidFill>
                        <a:srgbClr val="FFFFFF"/>
                      </a:solidFill>
                      <a:prstDash val="solid"/>
                      <a:round/>
                      <a:headEnd type="none" w="med" len="med"/>
                      <a:tailEnd type="none" w="med" len="med"/>
                    </a:lnT>
                    <a:lnB w="47083" cap="flat" cmpd="sng" algn="ctr">
                      <a:solidFill>
                        <a:srgbClr val="FFFFFF"/>
                      </a:solidFill>
                      <a:prstDash val="solid"/>
                      <a:round/>
                      <a:headEnd type="none" w="med" len="med"/>
                      <a:tailEnd type="none" w="med" len="med"/>
                    </a:lnB>
                    <a:solidFill>
                      <a:srgbClr val="E1F5FF"/>
                    </a:solidFill>
                  </a:tcPr>
                </a:tc>
                <a:tc>
                  <a:txBody>
                    <a:bodyPr/>
                    <a:lstStyle/>
                    <a:p>
                      <a:pPr algn="l">
                        <a:lnSpc>
                          <a:spcPts val="2800"/>
                        </a:lnSpc>
                        <a:defRPr/>
                      </a:pPr>
                      <a:r>
                        <a:rPr lang="en-US" sz="2000" b="1">
                          <a:solidFill>
                            <a:srgbClr val="191919"/>
                          </a:solidFill>
                          <a:latin typeface="Arial" panose="020B0604020202020204" pitchFamily="34" charset="0"/>
                          <a:ea typeface="Aileron Bold"/>
                          <a:cs typeface="Arial" panose="020B0604020202020204" pitchFamily="34" charset="0"/>
                          <a:sym typeface="Aileron Bold"/>
                        </a:rPr>
                        <a:t>Faculty Enrichment Workshop</a:t>
                      </a:r>
                      <a:r>
                        <a:rPr lang="en-US" sz="2000">
                          <a:solidFill>
                            <a:srgbClr val="191919"/>
                          </a:solidFill>
                          <a:latin typeface="Arial" panose="020B0604020202020204" pitchFamily="34" charset="0"/>
                          <a:ea typeface="Aileron"/>
                          <a:cs typeface="Arial" panose="020B0604020202020204" pitchFamily="34" charset="0"/>
                          <a:sym typeface="Aileron"/>
                        </a:rPr>
                        <a:t> with faculty of Chemistry Department</a:t>
                      </a:r>
                      <a:endParaRPr lang="en-US" sz="1100">
                        <a:latin typeface="Arial" panose="020B0604020202020204" pitchFamily="34" charset="0"/>
                        <a:cs typeface="Arial" panose="020B0604020202020204" pitchFamily="34" charset="0"/>
                      </a:endParaRPr>
                    </a:p>
                  </a:txBody>
                  <a:tcPr marL="169499" marR="169499" marT="169499" marB="169499" anchor="ctr">
                    <a:lnL w="47083" cap="flat" cmpd="sng" algn="ctr">
                      <a:solidFill>
                        <a:srgbClr val="FFFFFF"/>
                      </a:solidFill>
                      <a:prstDash val="solid"/>
                      <a:round/>
                      <a:headEnd type="none" w="med" len="med"/>
                      <a:tailEnd type="none" w="med" len="med"/>
                    </a:lnL>
                    <a:lnR w="47083" cap="flat" cmpd="sng" algn="ctr">
                      <a:solidFill>
                        <a:srgbClr val="FFFFFF"/>
                      </a:solidFill>
                      <a:prstDash val="solid"/>
                      <a:round/>
                      <a:headEnd type="none" w="med" len="med"/>
                      <a:tailEnd type="none" w="med" len="med"/>
                    </a:lnR>
                    <a:lnT w="47083" cap="flat" cmpd="sng" algn="ctr">
                      <a:solidFill>
                        <a:srgbClr val="FFFFFF"/>
                      </a:solidFill>
                      <a:prstDash val="solid"/>
                      <a:round/>
                      <a:headEnd type="none" w="med" len="med"/>
                      <a:tailEnd type="none" w="med" len="med"/>
                    </a:lnT>
                    <a:lnB w="47083" cap="flat" cmpd="sng" algn="ctr">
                      <a:solidFill>
                        <a:srgbClr val="FFFFFF"/>
                      </a:solidFill>
                      <a:prstDash val="solid"/>
                      <a:round/>
                      <a:headEnd type="none" w="med" len="med"/>
                      <a:tailEnd type="none" w="med" len="med"/>
                    </a:lnB>
                    <a:solidFill>
                      <a:srgbClr val="E1F5FF"/>
                    </a:solidFill>
                  </a:tcPr>
                </a:tc>
              </a:tr>
              <a:tr h="1801997">
                <a:tc>
                  <a:txBody>
                    <a:bodyPr/>
                    <a:lstStyle/>
                    <a:p>
                      <a:pPr algn="ctr">
                        <a:lnSpc>
                          <a:spcPts val="2800"/>
                        </a:lnSpc>
                        <a:defRPr/>
                      </a:pPr>
                      <a:r>
                        <a:rPr lang="en-US" sz="2000">
                          <a:solidFill>
                            <a:srgbClr val="000000"/>
                          </a:solidFill>
                          <a:latin typeface="Arial" panose="020B0604020202020204" pitchFamily="34" charset="0"/>
                          <a:ea typeface="Arimo"/>
                          <a:cs typeface="Arial" panose="020B0604020202020204" pitchFamily="34" charset="0"/>
                          <a:sym typeface="Arimo"/>
                        </a:rPr>
                        <a:t>PCD</a:t>
                      </a:r>
                      <a:r>
                        <a:rPr lang="en-US" sz="2000">
                          <a:solidFill>
                            <a:srgbClr val="191919"/>
                          </a:solidFill>
                          <a:latin typeface="Arial" panose="020B0604020202020204" pitchFamily="34" charset="0"/>
                          <a:ea typeface="Arimo"/>
                          <a:cs typeface="Arial" panose="020B0604020202020204" pitchFamily="34" charset="0"/>
                          <a:sym typeface="Arimo"/>
                        </a:rPr>
                        <a:t> 26/</a:t>
                      </a:r>
                      <a:endParaRPr lang="en-US" sz="1100">
                        <a:latin typeface="Arial" panose="020B0604020202020204" pitchFamily="34" charset="0"/>
                        <a:cs typeface="Arial" panose="020B0604020202020204" pitchFamily="34" charset="0"/>
                      </a:endParaRPr>
                    </a:p>
                    <a:p>
                      <a:pPr algn="ctr">
                        <a:lnSpc>
                          <a:spcPts val="2800"/>
                        </a:lnSpc>
                      </a:pPr>
                      <a:r>
                        <a:rPr lang="en-US" sz="2000">
                          <a:solidFill>
                            <a:srgbClr val="191919"/>
                          </a:solidFill>
                          <a:latin typeface="Arial" panose="020B0604020202020204" pitchFamily="34" charset="0"/>
                          <a:ea typeface="Arimo"/>
                          <a:cs typeface="Arial" panose="020B0604020202020204" pitchFamily="34" charset="0"/>
                          <a:sym typeface="Arimo"/>
                        </a:rPr>
                        <a:t>JANUARY 2025</a:t>
                      </a:r>
                    </a:p>
                  </a:txBody>
                  <a:tcPr marL="169499" marR="169499" marT="169499" marB="169499" anchor="ctr">
                    <a:lnL w="0" cap="flat" cmpd="sng" algn="ctr">
                      <a:solidFill>
                        <a:srgbClr val="CCCCCC"/>
                      </a:solidFill>
                      <a:prstDash val="solid"/>
                      <a:round/>
                      <a:headEnd type="none" w="med" len="med"/>
                      <a:tailEnd type="none" w="med" len="med"/>
                    </a:lnL>
                    <a:lnR w="47083" cap="flat" cmpd="sng" algn="ctr">
                      <a:solidFill>
                        <a:srgbClr val="FFFFFF"/>
                      </a:solidFill>
                      <a:prstDash val="solid"/>
                      <a:round/>
                      <a:headEnd type="none" w="med" len="med"/>
                      <a:tailEnd type="none" w="med" len="med"/>
                    </a:lnR>
                    <a:lnT w="47083" cap="flat" cmpd="sng" algn="ctr">
                      <a:solidFill>
                        <a:srgbClr val="FFFFFF"/>
                      </a:solidFill>
                      <a:prstDash val="solid"/>
                      <a:round/>
                      <a:headEnd type="none" w="med" len="med"/>
                      <a:tailEnd type="none" w="med" len="med"/>
                    </a:lnT>
                    <a:lnB w="0" cap="flat" cmpd="sng" algn="ctr">
                      <a:solidFill>
                        <a:srgbClr val="CCCCCC"/>
                      </a:solidFill>
                      <a:prstDash val="solid"/>
                      <a:round/>
                      <a:headEnd type="none" w="med" len="med"/>
                      <a:tailEnd type="none" w="med" len="med"/>
                    </a:lnB>
                    <a:solidFill>
                      <a:srgbClr val="E1F5FF"/>
                    </a:solidFill>
                  </a:tcPr>
                </a:tc>
                <a:tc>
                  <a:txBody>
                    <a:bodyPr/>
                    <a:lstStyle/>
                    <a:p>
                      <a:pPr algn="ctr">
                        <a:lnSpc>
                          <a:spcPts val="2800"/>
                        </a:lnSpc>
                        <a:defRPr/>
                      </a:pPr>
                      <a:r>
                        <a:rPr lang="en-US" sz="2000" b="1">
                          <a:solidFill>
                            <a:srgbClr val="191919"/>
                          </a:solidFill>
                          <a:latin typeface="Arial" panose="020B0604020202020204" pitchFamily="34" charset="0"/>
                          <a:ea typeface="Aileron Bold"/>
                          <a:cs typeface="Arial" panose="020B0604020202020204" pitchFamily="34" charset="0"/>
                          <a:sym typeface="Aileron Bold"/>
                        </a:rPr>
                        <a:t>SVNIT, SURAT</a:t>
                      </a:r>
                      <a:endParaRPr lang="en-US" sz="1100">
                        <a:latin typeface="Arial" panose="020B0604020202020204" pitchFamily="34" charset="0"/>
                        <a:cs typeface="Arial" panose="020B0604020202020204" pitchFamily="34" charset="0"/>
                      </a:endParaRPr>
                    </a:p>
                  </a:txBody>
                  <a:tcPr marL="169499" marR="169499" marT="169499" marB="169499" anchor="ctr">
                    <a:lnL w="47083" cap="flat" cmpd="sng" algn="ctr">
                      <a:solidFill>
                        <a:srgbClr val="FFFFFF"/>
                      </a:solidFill>
                      <a:prstDash val="solid"/>
                      <a:round/>
                      <a:headEnd type="none" w="med" len="med"/>
                      <a:tailEnd type="none" w="med" len="med"/>
                    </a:lnL>
                    <a:lnR w="47083" cap="flat" cmpd="sng" algn="ctr">
                      <a:solidFill>
                        <a:srgbClr val="FFFFFF"/>
                      </a:solidFill>
                      <a:prstDash val="solid"/>
                      <a:round/>
                      <a:headEnd type="none" w="med" len="med"/>
                      <a:tailEnd type="none" w="med" len="med"/>
                    </a:lnR>
                    <a:lnT w="47083" cap="flat" cmpd="sng" algn="ctr">
                      <a:solidFill>
                        <a:srgbClr val="FFFFFF"/>
                      </a:solidFill>
                      <a:prstDash val="solid"/>
                      <a:round/>
                      <a:headEnd type="none" w="med" len="med"/>
                      <a:tailEnd type="none" w="med" len="med"/>
                    </a:lnT>
                    <a:lnB w="0" cap="flat" cmpd="sng" algn="ctr">
                      <a:solidFill>
                        <a:srgbClr val="CCCCCC"/>
                      </a:solidFill>
                      <a:prstDash val="solid"/>
                      <a:round/>
                      <a:headEnd type="none" w="med" len="med"/>
                      <a:tailEnd type="none" w="med" len="med"/>
                    </a:lnB>
                    <a:solidFill>
                      <a:srgbClr val="E1F5FF"/>
                    </a:solidFill>
                  </a:tcPr>
                </a:tc>
                <a:tc>
                  <a:txBody>
                    <a:bodyPr/>
                    <a:lstStyle/>
                    <a:p>
                      <a:pPr algn="just">
                        <a:lnSpc>
                          <a:spcPts val="2800"/>
                        </a:lnSpc>
                        <a:defRPr/>
                      </a:pPr>
                      <a:r>
                        <a:rPr lang="en-US" sz="2000" b="1">
                          <a:solidFill>
                            <a:srgbClr val="191919"/>
                          </a:solidFill>
                          <a:latin typeface="Arial" panose="020B0604020202020204" pitchFamily="34" charset="0"/>
                          <a:ea typeface="Aileron Bold"/>
                          <a:cs typeface="Arial" panose="020B0604020202020204" pitchFamily="34" charset="0"/>
                          <a:sym typeface="Aileron Bold"/>
                        </a:rPr>
                        <a:t>Seminar</a:t>
                      </a:r>
                      <a:r>
                        <a:rPr lang="en-US" sz="2000">
                          <a:solidFill>
                            <a:srgbClr val="191919"/>
                          </a:solidFill>
                          <a:latin typeface="Arial" panose="020B0604020202020204" pitchFamily="34" charset="0"/>
                          <a:ea typeface="Aileron"/>
                          <a:cs typeface="Arial" panose="020B0604020202020204" pitchFamily="34" charset="0"/>
                          <a:sym typeface="Aileron"/>
                        </a:rPr>
                        <a:t> on “Sustainable Synthesis of Dye Intermediates: Eco-friendly Approaches” (in collaboration with </a:t>
                      </a:r>
                      <a:r>
                        <a:rPr lang="en-US" sz="2000" b="1">
                          <a:solidFill>
                            <a:srgbClr val="191919"/>
                          </a:solidFill>
                          <a:latin typeface="Arial" panose="020B0604020202020204" pitchFamily="34" charset="0"/>
                          <a:ea typeface="Aileron Bold"/>
                          <a:cs typeface="Arial" panose="020B0604020202020204" pitchFamily="34" charset="0"/>
                          <a:sym typeface="Aileron Bold"/>
                        </a:rPr>
                        <a:t>Gujarat Dye Manufacturers Association)</a:t>
                      </a:r>
                      <a:endParaRPr lang="en-US" sz="1100">
                        <a:latin typeface="Arial" panose="020B0604020202020204" pitchFamily="34" charset="0"/>
                        <a:cs typeface="Arial" panose="020B0604020202020204" pitchFamily="34" charset="0"/>
                      </a:endParaRPr>
                    </a:p>
                  </a:txBody>
                  <a:tcPr marL="169499" marR="169499" marT="169499" marB="169499" anchor="ctr">
                    <a:lnL w="47083" cap="flat" cmpd="sng" algn="ctr">
                      <a:solidFill>
                        <a:srgbClr val="FFFFFF"/>
                      </a:solidFill>
                      <a:prstDash val="solid"/>
                      <a:round/>
                      <a:headEnd type="none" w="med" len="med"/>
                      <a:tailEnd type="none" w="med" len="med"/>
                    </a:lnL>
                    <a:lnR w="47083" cap="flat" cmpd="sng" algn="ctr">
                      <a:solidFill>
                        <a:srgbClr val="FFFFFF"/>
                      </a:solidFill>
                      <a:prstDash val="solid"/>
                      <a:round/>
                      <a:headEnd type="none" w="med" len="med"/>
                      <a:tailEnd type="none" w="med" len="med"/>
                    </a:lnR>
                    <a:lnT w="47083" cap="flat" cmpd="sng" algn="ctr">
                      <a:solidFill>
                        <a:srgbClr val="FFFFFF"/>
                      </a:solidFill>
                      <a:prstDash val="solid"/>
                      <a:round/>
                      <a:headEnd type="none" w="med" len="med"/>
                      <a:tailEnd type="none" w="med" len="med"/>
                    </a:lnT>
                    <a:lnB w="0" cap="flat" cmpd="sng" algn="ctr">
                      <a:solidFill>
                        <a:srgbClr val="CCCCCC"/>
                      </a:solidFill>
                      <a:prstDash val="solid"/>
                      <a:round/>
                      <a:headEnd type="none" w="med" len="med"/>
                      <a:tailEnd type="none" w="med" len="med"/>
                    </a:lnB>
                    <a:solidFill>
                      <a:srgbClr val="E1F5FF"/>
                    </a:solidFill>
                  </a:tcPr>
                </a:tc>
              </a:tr>
              <a:tr h="1293803">
                <a:tc>
                  <a:txBody>
                    <a:bodyPr/>
                    <a:lstStyle/>
                    <a:p>
                      <a:pPr algn="ctr">
                        <a:lnSpc>
                          <a:spcPts val="2800"/>
                        </a:lnSpc>
                        <a:defRPr/>
                      </a:pPr>
                      <a:r>
                        <a:rPr lang="en-US" sz="2000">
                          <a:solidFill>
                            <a:srgbClr val="000000"/>
                          </a:solidFill>
                          <a:latin typeface="Arial" panose="020B0604020202020204" pitchFamily="34" charset="0"/>
                          <a:ea typeface="Arimo"/>
                          <a:cs typeface="Arial" panose="020B0604020202020204" pitchFamily="34" charset="0"/>
                          <a:sym typeface="Arimo"/>
                        </a:rPr>
                        <a:t>PCD 6/ </a:t>
                      </a:r>
                      <a:endParaRPr lang="en-US" sz="1100">
                        <a:latin typeface="Arial" panose="020B0604020202020204" pitchFamily="34" charset="0"/>
                        <a:cs typeface="Arial" panose="020B0604020202020204" pitchFamily="34" charset="0"/>
                      </a:endParaRPr>
                    </a:p>
                    <a:p>
                      <a:pPr algn="ctr">
                        <a:lnSpc>
                          <a:spcPts val="2800"/>
                        </a:lnSpc>
                      </a:pPr>
                      <a:r>
                        <a:rPr lang="en-US" sz="2000">
                          <a:solidFill>
                            <a:srgbClr val="000000"/>
                          </a:solidFill>
                          <a:latin typeface="Arial" panose="020B0604020202020204" pitchFamily="34" charset="0"/>
                          <a:ea typeface="Arimo"/>
                          <a:cs typeface="Arial" panose="020B0604020202020204" pitchFamily="34" charset="0"/>
                          <a:sym typeface="Arimo"/>
                        </a:rPr>
                        <a:t>19 March 2025</a:t>
                      </a:r>
                    </a:p>
                  </a:txBody>
                  <a:tcPr marL="169499" marR="169499" marT="169499" marB="169499" anchor="ctr">
                    <a:lnL w="0" cap="flat" cmpd="sng" algn="ctr">
                      <a:solidFill>
                        <a:srgbClr val="CCCCCC"/>
                      </a:solidFill>
                      <a:prstDash val="solid"/>
                      <a:round/>
                      <a:headEnd type="none" w="med" len="med"/>
                      <a:tailEnd type="none" w="med" len="med"/>
                    </a:lnL>
                    <a:lnR w="47083" cap="flat" cmpd="sng" algn="ctr">
                      <a:solidFill>
                        <a:srgbClr val="FFFFFF"/>
                      </a:solidFill>
                      <a:prstDash val="solid"/>
                      <a:round/>
                      <a:headEnd type="none" w="med" len="med"/>
                      <a:tailEnd type="none" w="med" len="med"/>
                    </a:lnR>
                    <a:lnT w="0" cap="flat" cmpd="sng" algn="ctr">
                      <a:solidFill>
                        <a:srgbClr val="CCCCCC"/>
                      </a:solidFill>
                      <a:prstDash val="solid"/>
                      <a:round/>
                      <a:headEnd type="none" w="med" len="med"/>
                      <a:tailEnd type="none" w="med" len="med"/>
                    </a:lnT>
                    <a:lnB w="0" cap="flat" cmpd="sng" algn="ctr">
                      <a:solidFill>
                        <a:srgbClr val="CCCCCC"/>
                      </a:solidFill>
                      <a:prstDash val="solid"/>
                      <a:round/>
                      <a:headEnd type="none" w="med" len="med"/>
                      <a:tailEnd type="none" w="med" len="med"/>
                    </a:lnB>
                    <a:solidFill>
                      <a:srgbClr val="E1F5FF"/>
                    </a:solidFill>
                  </a:tcPr>
                </a:tc>
                <a:tc>
                  <a:txBody>
                    <a:bodyPr/>
                    <a:lstStyle/>
                    <a:p>
                      <a:pPr algn="ctr">
                        <a:lnSpc>
                          <a:spcPts val="2800"/>
                        </a:lnSpc>
                        <a:defRPr/>
                      </a:pPr>
                      <a:r>
                        <a:rPr lang="en-US" sz="2000" b="1">
                          <a:solidFill>
                            <a:srgbClr val="191919"/>
                          </a:solidFill>
                          <a:latin typeface="Arial" panose="020B0604020202020204" pitchFamily="34" charset="0"/>
                          <a:ea typeface="Aileron Bold"/>
                          <a:cs typeface="Arial" panose="020B0604020202020204" pitchFamily="34" charset="0"/>
                          <a:sym typeface="Aileron Bold"/>
                        </a:rPr>
                        <a:t>IIT Roorkee</a:t>
                      </a:r>
                      <a:endParaRPr lang="en-US" sz="1100">
                        <a:latin typeface="Arial" panose="020B0604020202020204" pitchFamily="34" charset="0"/>
                        <a:cs typeface="Arial" panose="020B0604020202020204" pitchFamily="34" charset="0"/>
                      </a:endParaRPr>
                    </a:p>
                  </a:txBody>
                  <a:tcPr marL="169499" marR="169499" marT="169499" marB="169499" anchor="ctr">
                    <a:lnL w="47083" cap="flat" cmpd="sng" algn="ctr">
                      <a:solidFill>
                        <a:srgbClr val="FFFFFF"/>
                      </a:solidFill>
                      <a:prstDash val="solid"/>
                      <a:round/>
                      <a:headEnd type="none" w="med" len="med"/>
                      <a:tailEnd type="none" w="med" len="med"/>
                    </a:lnL>
                    <a:lnR w="47083" cap="flat" cmpd="sng" algn="ctr">
                      <a:solidFill>
                        <a:srgbClr val="FFFFFF"/>
                      </a:solidFill>
                      <a:prstDash val="solid"/>
                      <a:round/>
                      <a:headEnd type="none" w="med" len="med"/>
                      <a:tailEnd type="none" w="med" len="med"/>
                    </a:lnR>
                    <a:lnT w="0" cap="flat" cmpd="sng" algn="ctr">
                      <a:solidFill>
                        <a:srgbClr val="CCCCCC"/>
                      </a:solidFill>
                      <a:prstDash val="solid"/>
                      <a:round/>
                      <a:headEnd type="none" w="med" len="med"/>
                      <a:tailEnd type="none" w="med" len="med"/>
                    </a:lnT>
                    <a:lnB w="0" cap="flat" cmpd="sng" algn="ctr">
                      <a:solidFill>
                        <a:srgbClr val="CCCCCC"/>
                      </a:solidFill>
                      <a:prstDash val="solid"/>
                      <a:round/>
                      <a:headEnd type="none" w="med" len="med"/>
                      <a:tailEnd type="none" w="med" len="med"/>
                    </a:lnB>
                    <a:solidFill>
                      <a:srgbClr val="E1F5FF"/>
                    </a:solidFill>
                  </a:tcPr>
                </a:tc>
                <a:tc>
                  <a:txBody>
                    <a:bodyPr/>
                    <a:lstStyle/>
                    <a:p>
                      <a:pPr algn="l">
                        <a:lnSpc>
                          <a:spcPts val="2800"/>
                        </a:lnSpc>
                        <a:defRPr/>
                      </a:pPr>
                      <a:r>
                        <a:rPr lang="en-US" sz="2000" b="1" dirty="0">
                          <a:solidFill>
                            <a:srgbClr val="191919"/>
                          </a:solidFill>
                          <a:latin typeface="Arial" panose="020B0604020202020204" pitchFamily="34" charset="0"/>
                          <a:ea typeface="Arimo"/>
                          <a:cs typeface="Arial" panose="020B0604020202020204" pitchFamily="34" charset="0"/>
                          <a:sym typeface="Arimo"/>
                        </a:rPr>
                        <a:t>Faculty Enrichment Workshop </a:t>
                      </a:r>
                      <a:r>
                        <a:rPr lang="en-US" sz="2000" dirty="0">
                          <a:solidFill>
                            <a:srgbClr val="191919"/>
                          </a:solidFill>
                          <a:latin typeface="Arial" panose="020B0604020202020204" pitchFamily="34" charset="0"/>
                          <a:ea typeface="Arimo"/>
                          <a:cs typeface="Arial" panose="020B0604020202020204" pitchFamily="34" charset="0"/>
                          <a:sym typeface="Arimo"/>
                        </a:rPr>
                        <a:t>with faculty of Chemistry Department</a:t>
                      </a:r>
                      <a:endParaRPr lang="en-US" sz="1100" dirty="0">
                        <a:latin typeface="Arial" panose="020B0604020202020204" pitchFamily="34" charset="0"/>
                        <a:cs typeface="Arial" panose="020B0604020202020204" pitchFamily="34" charset="0"/>
                      </a:endParaRPr>
                    </a:p>
                  </a:txBody>
                  <a:tcPr marL="169499" marR="169499" marT="169499" marB="169499" anchor="ctr">
                    <a:lnL w="47083" cap="flat" cmpd="sng" algn="ctr">
                      <a:solidFill>
                        <a:srgbClr val="FFFFFF"/>
                      </a:solidFill>
                      <a:prstDash val="solid"/>
                      <a:round/>
                      <a:headEnd type="none" w="med" len="med"/>
                      <a:tailEnd type="none" w="med" len="med"/>
                    </a:lnL>
                    <a:lnR w="47083" cap="flat" cmpd="sng" algn="ctr">
                      <a:solidFill>
                        <a:srgbClr val="FFFFFF"/>
                      </a:solidFill>
                      <a:prstDash val="solid"/>
                      <a:round/>
                      <a:headEnd type="none" w="med" len="med"/>
                      <a:tailEnd type="none" w="med" len="med"/>
                    </a:lnR>
                    <a:lnT w="0" cap="flat" cmpd="sng" algn="ctr">
                      <a:solidFill>
                        <a:srgbClr val="CCCCCC"/>
                      </a:solidFill>
                      <a:prstDash val="solid"/>
                      <a:round/>
                      <a:headEnd type="none" w="med" len="med"/>
                      <a:tailEnd type="none" w="med" len="med"/>
                    </a:lnT>
                    <a:lnB w="0" cap="flat" cmpd="sng" algn="ctr">
                      <a:solidFill>
                        <a:srgbClr val="CCCCCC"/>
                      </a:solidFill>
                      <a:prstDash val="solid"/>
                      <a:round/>
                      <a:headEnd type="none" w="med" len="med"/>
                      <a:tailEnd type="none" w="med" len="med"/>
                    </a:lnB>
                    <a:solidFill>
                      <a:srgbClr val="E1F5FF"/>
                    </a:solidFill>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9525" y="0"/>
            <a:ext cx="5595235" cy="10287000"/>
          </a:xfrm>
          <a:prstGeom prst="rect">
            <a:avLst/>
          </a:prstGeom>
          <a:solidFill>
            <a:srgbClr val="004AAD"/>
          </a:solidFill>
        </p:spPr>
      </p:sp>
      <p:grpSp>
        <p:nvGrpSpPr>
          <p:cNvPr id="3" name="Group 3"/>
          <p:cNvGrpSpPr/>
          <p:nvPr/>
        </p:nvGrpSpPr>
        <p:grpSpPr>
          <a:xfrm>
            <a:off x="205934" y="189197"/>
            <a:ext cx="5202417" cy="4443653"/>
            <a:chOff x="0" y="0"/>
            <a:chExt cx="6936556" cy="5924871"/>
          </a:xfrm>
        </p:grpSpPr>
        <p:sp>
          <p:nvSpPr>
            <p:cNvPr id="4" name="TextBox 4"/>
            <p:cNvSpPr txBox="1"/>
            <p:nvPr/>
          </p:nvSpPr>
          <p:spPr>
            <a:xfrm>
              <a:off x="0" y="-114300"/>
              <a:ext cx="6936556" cy="5615095"/>
            </a:xfrm>
            <a:prstGeom prst="rect">
              <a:avLst/>
            </a:prstGeom>
          </p:spPr>
          <p:txBody>
            <a:bodyPr lIns="0" tIns="0" rIns="0" bIns="0" rtlCol="0" anchor="t">
              <a:spAutoFit/>
            </a:bodyPr>
            <a:lstStyle/>
            <a:p>
              <a:pPr algn="ctr">
                <a:lnSpc>
                  <a:spcPts val="7279"/>
                </a:lnSpc>
              </a:pPr>
              <a:r>
                <a:rPr lang="en-US" sz="5199" b="1" spc="-103" dirty="0">
                  <a:solidFill>
                    <a:srgbClr val="FFFFFF"/>
                  </a:solidFill>
                  <a:latin typeface="Helveticish Bold"/>
                  <a:ea typeface="Helveticish Bold"/>
                  <a:cs typeface="Helveticish Bold"/>
                  <a:sym typeface="Helveticish Bold"/>
                </a:rPr>
                <a:t>ENGAGEMENT </a:t>
              </a:r>
            </a:p>
            <a:p>
              <a:pPr algn="ctr">
                <a:lnSpc>
                  <a:spcPts val="4480"/>
                </a:lnSpc>
              </a:pPr>
              <a:r>
                <a:rPr lang="en-US" sz="3200" b="1" spc="-64" dirty="0">
                  <a:solidFill>
                    <a:srgbClr val="FFFFFF"/>
                  </a:solidFill>
                  <a:latin typeface="Helveticish Bold"/>
                  <a:ea typeface="Helveticish Bold"/>
                  <a:cs typeface="Helveticish Bold"/>
                  <a:sym typeface="Helveticish Bold"/>
                </a:rPr>
                <a:t>WITH</a:t>
              </a:r>
            </a:p>
            <a:p>
              <a:pPr marL="0" lvl="0" indent="0" algn="ctr">
                <a:lnSpc>
                  <a:spcPts val="7279"/>
                </a:lnSpc>
              </a:pPr>
              <a:r>
                <a:rPr lang="en-US" sz="5199" b="1" spc="-103" dirty="0">
                  <a:solidFill>
                    <a:srgbClr val="FFFFFF"/>
                  </a:solidFill>
                  <a:latin typeface="Helveticish Bold"/>
                  <a:ea typeface="Helveticish Bold"/>
                  <a:cs typeface="Helveticish Bold"/>
                  <a:sym typeface="Helveticish Bold"/>
                </a:rPr>
                <a:t>INDUSTRY ASSOCIATIONS etc.  </a:t>
              </a:r>
              <a:r>
                <a:rPr lang="en-US" sz="5199" b="1" i="1" spc="-103" dirty="0">
                  <a:solidFill>
                    <a:srgbClr val="FFFFFF"/>
                  </a:solidFill>
                  <a:latin typeface="Helveticish Bold Italics"/>
                  <a:ea typeface="Helveticish Bold Italics"/>
                  <a:cs typeface="Helveticish Bold Italics"/>
                  <a:sym typeface="Helveticish Bold Italics"/>
                </a:rPr>
                <a:t> </a:t>
              </a:r>
            </a:p>
          </p:txBody>
        </p:sp>
        <p:sp>
          <p:nvSpPr>
            <p:cNvPr id="5" name="TextBox 5"/>
            <p:cNvSpPr txBox="1"/>
            <p:nvPr/>
          </p:nvSpPr>
          <p:spPr>
            <a:xfrm>
              <a:off x="0" y="5644413"/>
              <a:ext cx="6936556" cy="280458"/>
            </a:xfrm>
            <a:prstGeom prst="rect">
              <a:avLst/>
            </a:prstGeom>
          </p:spPr>
          <p:txBody>
            <a:bodyPr lIns="0" tIns="0" rIns="0" bIns="0" rtlCol="0" anchor="t">
              <a:spAutoFit/>
            </a:bodyPr>
            <a:lstStyle/>
            <a:p>
              <a:pPr marL="0" lvl="0" indent="0" algn="l">
                <a:lnSpc>
                  <a:spcPts val="1625"/>
                </a:lnSpc>
              </a:pPr>
              <a:endParaRPr/>
            </a:p>
          </p:txBody>
        </p:sp>
      </p:grpSp>
      <p:grpSp>
        <p:nvGrpSpPr>
          <p:cNvPr id="6" name="Group 6"/>
          <p:cNvGrpSpPr/>
          <p:nvPr/>
        </p:nvGrpSpPr>
        <p:grpSpPr>
          <a:xfrm>
            <a:off x="677877" y="4518714"/>
            <a:ext cx="3925217" cy="1556289"/>
            <a:chOff x="0" y="0"/>
            <a:chExt cx="5233623" cy="2075052"/>
          </a:xfrm>
        </p:grpSpPr>
        <p:grpSp>
          <p:nvGrpSpPr>
            <p:cNvPr id="7" name="Group 7"/>
            <p:cNvGrpSpPr/>
            <p:nvPr/>
          </p:nvGrpSpPr>
          <p:grpSpPr>
            <a:xfrm>
              <a:off x="0" y="0"/>
              <a:ext cx="5233623" cy="1524365"/>
              <a:chOff x="0" y="0"/>
              <a:chExt cx="1705015" cy="406400"/>
            </a:xfrm>
          </p:grpSpPr>
          <p:sp>
            <p:nvSpPr>
              <p:cNvPr id="8" name="Freeform 8"/>
              <p:cNvSpPr/>
              <p:nvPr/>
            </p:nvSpPr>
            <p:spPr>
              <a:xfrm>
                <a:off x="17780" y="22861"/>
                <a:ext cx="1679615" cy="367099"/>
              </a:xfrm>
              <a:custGeom>
                <a:avLst/>
                <a:gdLst/>
                <a:ahLst/>
                <a:cxnLst/>
                <a:rect l="l" t="t" r="r" b="b"/>
                <a:pathLst>
                  <a:path w="1679615" h="367099">
                    <a:moveTo>
                      <a:pt x="1679615" y="183549"/>
                    </a:moveTo>
                    <a:cubicBezTo>
                      <a:pt x="1679615" y="82726"/>
                      <a:pt x="1599606" y="0"/>
                      <a:pt x="1499275" y="0"/>
                    </a:cubicBezTo>
                    <a:lnTo>
                      <a:pt x="172720" y="0"/>
                    </a:lnTo>
                    <a:lnTo>
                      <a:pt x="172720" y="1292"/>
                    </a:lnTo>
                    <a:cubicBezTo>
                      <a:pt x="76200" y="5170"/>
                      <a:pt x="0" y="85311"/>
                      <a:pt x="0" y="183549"/>
                    </a:cubicBezTo>
                    <a:cubicBezTo>
                      <a:pt x="0" y="281787"/>
                      <a:pt x="77470" y="361928"/>
                      <a:pt x="172720" y="365806"/>
                    </a:cubicBezTo>
                    <a:lnTo>
                      <a:pt x="172720" y="367098"/>
                    </a:lnTo>
                    <a:lnTo>
                      <a:pt x="1499275" y="367098"/>
                    </a:lnTo>
                    <a:cubicBezTo>
                      <a:pt x="1598335" y="367098"/>
                      <a:pt x="1679615" y="284372"/>
                      <a:pt x="1679615" y="183549"/>
                    </a:cubicBezTo>
                    <a:close/>
                  </a:path>
                </a:pathLst>
              </a:custGeom>
              <a:solidFill>
                <a:srgbClr val="FFFFFF"/>
              </a:solidFill>
            </p:spPr>
          </p:sp>
        </p:grpSp>
        <p:sp>
          <p:nvSpPr>
            <p:cNvPr id="9" name="TextBox 9"/>
            <p:cNvSpPr txBox="1"/>
            <p:nvPr/>
          </p:nvSpPr>
          <p:spPr>
            <a:xfrm>
              <a:off x="388550" y="299582"/>
              <a:ext cx="4456524" cy="856192"/>
            </a:xfrm>
            <a:prstGeom prst="rect">
              <a:avLst/>
            </a:prstGeom>
          </p:spPr>
          <p:txBody>
            <a:bodyPr lIns="0" tIns="0" rIns="0" bIns="0" rtlCol="0" anchor="t">
              <a:spAutoFit/>
            </a:bodyPr>
            <a:lstStyle/>
            <a:p>
              <a:pPr marL="0" lvl="0" indent="0" algn="l">
                <a:lnSpc>
                  <a:spcPts val="5199"/>
                </a:lnSpc>
              </a:pPr>
              <a:r>
                <a:rPr lang="en-US" sz="3999" b="1" spc="-119" dirty="0">
                  <a:solidFill>
                    <a:srgbClr val="2B2929"/>
                  </a:solidFill>
                  <a:latin typeface="Helveticish Bold"/>
                  <a:ea typeface="Helveticish Bold"/>
                  <a:cs typeface="Helveticish Bold"/>
                  <a:sym typeface="Helveticish Bold"/>
                </a:rPr>
                <a:t>ACTION PLAN</a:t>
              </a:r>
            </a:p>
          </p:txBody>
        </p:sp>
        <p:pic>
          <p:nvPicPr>
            <p:cNvPr id="10" name="Picture 10"/>
            <p:cNvPicPr>
              <a:picLocks noChangeAspect="1"/>
            </p:cNvPicPr>
            <p:nvPr/>
          </p:nvPicPr>
          <p:blipFill>
            <a:blip r:embed="rId2"/>
            <a:srcRect/>
            <a:stretch>
              <a:fillRect/>
            </a:stretch>
          </p:blipFill>
          <p:spPr>
            <a:xfrm>
              <a:off x="3955100" y="973679"/>
              <a:ext cx="1002848" cy="1101373"/>
            </a:xfrm>
            <a:prstGeom prst="rect">
              <a:avLst/>
            </a:prstGeom>
          </p:spPr>
        </p:pic>
      </p:grpSp>
      <p:grpSp>
        <p:nvGrpSpPr>
          <p:cNvPr id="11" name="Group 11"/>
          <p:cNvGrpSpPr/>
          <p:nvPr/>
        </p:nvGrpSpPr>
        <p:grpSpPr>
          <a:xfrm>
            <a:off x="359860" y="5855277"/>
            <a:ext cx="4561250" cy="1574222"/>
            <a:chOff x="0" y="0"/>
            <a:chExt cx="1201317" cy="414610"/>
          </a:xfrm>
        </p:grpSpPr>
        <p:sp>
          <p:nvSpPr>
            <p:cNvPr id="12" name="Freeform 12"/>
            <p:cNvSpPr/>
            <p:nvPr/>
          </p:nvSpPr>
          <p:spPr>
            <a:xfrm>
              <a:off x="0" y="0"/>
              <a:ext cx="1201317" cy="351748"/>
            </a:xfrm>
            <a:custGeom>
              <a:avLst/>
              <a:gdLst/>
              <a:ahLst/>
              <a:cxnLst/>
              <a:rect l="l" t="t" r="r" b="b"/>
              <a:pathLst>
                <a:path w="1201317" h="351748">
                  <a:moveTo>
                    <a:pt x="0" y="0"/>
                  </a:moveTo>
                  <a:lnTo>
                    <a:pt x="1201317" y="0"/>
                  </a:lnTo>
                  <a:lnTo>
                    <a:pt x="1201317" y="351748"/>
                  </a:lnTo>
                  <a:lnTo>
                    <a:pt x="0" y="351748"/>
                  </a:lnTo>
                  <a:close/>
                </a:path>
              </a:pathLst>
            </a:custGeom>
            <a:solidFill>
              <a:srgbClr val="FFDE59"/>
            </a:solidFill>
            <a:ln w="38100" cap="sq">
              <a:solidFill>
                <a:srgbClr val="000000"/>
              </a:solidFill>
              <a:prstDash val="solid"/>
              <a:miter/>
            </a:ln>
          </p:spPr>
        </p:sp>
        <p:sp>
          <p:nvSpPr>
            <p:cNvPr id="13" name="TextBox 13"/>
            <p:cNvSpPr txBox="1"/>
            <p:nvPr/>
          </p:nvSpPr>
          <p:spPr>
            <a:xfrm>
              <a:off x="0" y="15237"/>
              <a:ext cx="1201317" cy="399373"/>
            </a:xfrm>
            <a:prstGeom prst="rect">
              <a:avLst/>
            </a:prstGeom>
          </p:spPr>
          <p:txBody>
            <a:bodyPr lIns="50800" tIns="50800" rIns="50800" bIns="50800" rtlCol="0" anchor="t"/>
            <a:lstStyle/>
            <a:p>
              <a:pPr algn="ctr">
                <a:lnSpc>
                  <a:spcPts val="4339"/>
                </a:lnSpc>
              </a:pPr>
              <a:r>
                <a:rPr lang="en-US" sz="3099" b="1" dirty="0">
                  <a:solidFill>
                    <a:srgbClr val="004AAD"/>
                  </a:solidFill>
                  <a:latin typeface="Canva Sans Bold"/>
                  <a:ea typeface="Canva Sans Bold"/>
                  <a:cs typeface="Canva Sans Bold"/>
                  <a:sym typeface="Canva Sans Bold"/>
                </a:rPr>
                <a:t>SEMINARS/ WORKSHOPS</a:t>
              </a:r>
            </a:p>
          </p:txBody>
        </p:sp>
      </p:grpSp>
      <p:graphicFrame>
        <p:nvGraphicFramePr>
          <p:cNvPr id="14" name="Table 14"/>
          <p:cNvGraphicFramePr>
            <a:graphicFrameLocks noGrp="1"/>
          </p:cNvGraphicFramePr>
          <p:nvPr>
            <p:extLst>
              <p:ext uri="{D42A27DB-BD31-4B8C-83A1-F6EECF244321}">
                <p14:modId xmlns:p14="http://schemas.microsoft.com/office/powerpoint/2010/main" val="879549304"/>
              </p:ext>
            </p:extLst>
          </p:nvPr>
        </p:nvGraphicFramePr>
        <p:xfrm>
          <a:off x="5604760" y="1"/>
          <a:ext cx="12683240" cy="10180063"/>
        </p:xfrm>
        <a:graphic>
          <a:graphicData uri="http://schemas.openxmlformats.org/drawingml/2006/table">
            <a:tbl>
              <a:tblPr/>
              <a:tblGrid>
                <a:gridCol w="2941896"/>
                <a:gridCol w="3831721"/>
                <a:gridCol w="5909623"/>
              </a:tblGrid>
              <a:tr h="1306040">
                <a:tc>
                  <a:txBody>
                    <a:bodyPr/>
                    <a:lstStyle/>
                    <a:p>
                      <a:pPr algn="ctr">
                        <a:lnSpc>
                          <a:spcPts val="2491"/>
                        </a:lnSpc>
                        <a:defRPr/>
                      </a:pPr>
                      <a:r>
                        <a:rPr lang="en-US" sz="1779" b="1" dirty="0">
                          <a:solidFill>
                            <a:srgbClr val="FFFFFF"/>
                          </a:solidFill>
                          <a:latin typeface="Arial" panose="020B0604020202020204" pitchFamily="34" charset="0"/>
                          <a:ea typeface="Aileron Bold"/>
                          <a:cs typeface="Arial" panose="020B0604020202020204" pitchFamily="34" charset="0"/>
                          <a:sym typeface="Aileron Bold"/>
                        </a:rPr>
                        <a:t>SECTIONAL COMMITTEE/ DATE OF ENGAGEMENT</a:t>
                      </a:r>
                      <a:endParaRPr lang="en-US" sz="1100" dirty="0">
                        <a:latin typeface="Arial" panose="020B0604020202020204" pitchFamily="34" charset="0"/>
                        <a:cs typeface="Arial" panose="020B0604020202020204" pitchFamily="34" charset="0"/>
                      </a:endParaRPr>
                    </a:p>
                  </a:txBody>
                  <a:tcPr marL="169499" marR="169499" marT="169499" marB="169499" anchor="ctr">
                    <a:lnL w="0" cap="flat" cmpd="sng" algn="ctr">
                      <a:solidFill>
                        <a:srgbClr val="CCCCCC"/>
                      </a:solidFill>
                      <a:prstDash val="solid"/>
                      <a:round/>
                      <a:headEnd type="none" w="med" len="med"/>
                      <a:tailEnd type="none" w="med" len="med"/>
                    </a:lnL>
                    <a:lnR w="47083" cap="flat" cmpd="sng" algn="ctr">
                      <a:solidFill>
                        <a:srgbClr val="FFFFFF"/>
                      </a:solidFill>
                      <a:prstDash val="solid"/>
                      <a:round/>
                      <a:headEnd type="none" w="med" len="med"/>
                      <a:tailEnd type="none" w="med" len="med"/>
                    </a:lnR>
                    <a:lnT w="18833" cap="flat" cmpd="sng" algn="ctr">
                      <a:solidFill>
                        <a:srgbClr val="FFFFFF"/>
                      </a:solidFill>
                      <a:prstDash val="solid"/>
                      <a:round/>
                      <a:headEnd type="none" w="med" len="med"/>
                      <a:tailEnd type="none" w="med" len="med"/>
                    </a:lnT>
                    <a:lnB w="0" cap="flat" cmpd="sng" algn="ctr">
                      <a:solidFill>
                        <a:srgbClr val="FFFFFF"/>
                      </a:solidFill>
                      <a:prstDash val="solid"/>
                      <a:round/>
                      <a:headEnd type="none" w="med" len="med"/>
                      <a:tailEnd type="none" w="med" len="med"/>
                    </a:lnB>
                    <a:solidFill>
                      <a:srgbClr val="004AAD"/>
                    </a:solidFill>
                  </a:tcPr>
                </a:tc>
                <a:tc>
                  <a:txBody>
                    <a:bodyPr/>
                    <a:lstStyle/>
                    <a:p>
                      <a:pPr algn="ctr">
                        <a:lnSpc>
                          <a:spcPts val="2491"/>
                        </a:lnSpc>
                        <a:defRPr/>
                      </a:pPr>
                      <a:r>
                        <a:rPr lang="en-US" sz="1779" b="1" dirty="0">
                          <a:solidFill>
                            <a:srgbClr val="FFFFFF"/>
                          </a:solidFill>
                          <a:latin typeface="Arial" panose="020B0604020202020204" pitchFamily="34" charset="0"/>
                          <a:ea typeface="Aileron Bold"/>
                          <a:cs typeface="Arial" panose="020B0604020202020204" pitchFamily="34" charset="0"/>
                          <a:sym typeface="Aileron Bold"/>
                        </a:rPr>
                        <a:t>PARTNER INDUSTRY ASSOCIATION/</a:t>
                      </a:r>
                      <a:endParaRPr lang="en-US" sz="1100" dirty="0">
                        <a:latin typeface="Arial" panose="020B0604020202020204" pitchFamily="34" charset="0"/>
                        <a:cs typeface="Arial" panose="020B0604020202020204" pitchFamily="34" charset="0"/>
                      </a:endParaRPr>
                    </a:p>
                    <a:p>
                      <a:pPr algn="ctr">
                        <a:lnSpc>
                          <a:spcPts val="2491"/>
                        </a:lnSpc>
                      </a:pPr>
                      <a:r>
                        <a:rPr lang="en-US" sz="1779" b="1" dirty="0">
                          <a:solidFill>
                            <a:srgbClr val="FFFFFF"/>
                          </a:solidFill>
                          <a:latin typeface="Arial" panose="020B0604020202020204" pitchFamily="34" charset="0"/>
                          <a:ea typeface="Aileron Bold"/>
                          <a:cs typeface="Arial" panose="020B0604020202020204" pitchFamily="34" charset="0"/>
                          <a:sym typeface="Aileron Bold"/>
                        </a:rPr>
                        <a:t>ORGANIZATION</a:t>
                      </a:r>
                    </a:p>
                  </a:txBody>
                  <a:tcPr marL="169499" marR="169499" marT="169499" marB="169499" anchor="ctr">
                    <a:lnL w="47083" cap="flat" cmpd="sng" algn="ctr">
                      <a:solidFill>
                        <a:srgbClr val="FFFFFF"/>
                      </a:solidFill>
                      <a:prstDash val="solid"/>
                      <a:round/>
                      <a:headEnd type="none" w="med" len="med"/>
                      <a:tailEnd type="none" w="med" len="med"/>
                    </a:lnL>
                    <a:lnR w="47083" cap="flat" cmpd="sng" algn="ctr">
                      <a:solidFill>
                        <a:srgbClr val="FFFFFF"/>
                      </a:solidFill>
                      <a:prstDash val="solid"/>
                      <a:round/>
                      <a:headEnd type="none" w="med" len="med"/>
                      <a:tailEnd type="none" w="med" len="med"/>
                    </a:lnR>
                    <a:lnT w="18833" cap="flat" cmpd="sng" algn="ctr">
                      <a:solidFill>
                        <a:srgbClr val="FFFFFF"/>
                      </a:solidFill>
                      <a:prstDash val="solid"/>
                      <a:round/>
                      <a:headEnd type="none" w="med" len="med"/>
                      <a:tailEnd type="none" w="med" len="med"/>
                    </a:lnT>
                    <a:lnB w="0" cap="flat" cmpd="sng" algn="ctr">
                      <a:solidFill>
                        <a:srgbClr val="FFFFFF"/>
                      </a:solidFill>
                      <a:prstDash val="solid"/>
                      <a:round/>
                      <a:headEnd type="none" w="med" len="med"/>
                      <a:tailEnd type="none" w="med" len="med"/>
                    </a:lnB>
                    <a:solidFill>
                      <a:srgbClr val="004AAD"/>
                    </a:solidFill>
                  </a:tcPr>
                </a:tc>
                <a:tc>
                  <a:txBody>
                    <a:bodyPr/>
                    <a:lstStyle/>
                    <a:p>
                      <a:pPr algn="ctr">
                        <a:lnSpc>
                          <a:spcPts val="2491"/>
                        </a:lnSpc>
                        <a:defRPr/>
                      </a:pPr>
                      <a:r>
                        <a:rPr lang="en-US" sz="1779" b="1">
                          <a:solidFill>
                            <a:srgbClr val="FFFFFF"/>
                          </a:solidFill>
                          <a:latin typeface="Arial" panose="020B0604020202020204" pitchFamily="34" charset="0"/>
                          <a:ea typeface="Aileron Bold"/>
                          <a:cs typeface="Arial" panose="020B0604020202020204" pitchFamily="34" charset="0"/>
                          <a:sym typeface="Aileron Bold"/>
                        </a:rPr>
                        <a:t>TYPE/DETAILS OF ENGAGEMENT</a:t>
                      </a:r>
                      <a:endParaRPr lang="en-US" sz="1100">
                        <a:latin typeface="Arial" panose="020B0604020202020204" pitchFamily="34" charset="0"/>
                        <a:cs typeface="Arial" panose="020B0604020202020204" pitchFamily="34" charset="0"/>
                      </a:endParaRPr>
                    </a:p>
                  </a:txBody>
                  <a:tcPr marL="169499" marR="169499" marT="169499" marB="169499" anchor="ctr">
                    <a:lnL w="47083" cap="flat" cmpd="sng" algn="ctr">
                      <a:solidFill>
                        <a:srgbClr val="FFFFFF"/>
                      </a:solidFill>
                      <a:prstDash val="solid"/>
                      <a:round/>
                      <a:headEnd type="none" w="med" len="med"/>
                      <a:tailEnd type="none" w="med" len="med"/>
                    </a:lnL>
                    <a:lnR w="47083" cap="flat" cmpd="sng" algn="ctr">
                      <a:solidFill>
                        <a:srgbClr val="FFFFFF"/>
                      </a:solidFill>
                      <a:prstDash val="solid"/>
                      <a:round/>
                      <a:headEnd type="none" w="med" len="med"/>
                      <a:tailEnd type="none" w="med" len="med"/>
                    </a:lnR>
                    <a:lnT w="18833" cap="flat" cmpd="sng" algn="ctr">
                      <a:solidFill>
                        <a:srgbClr val="FFFFFF"/>
                      </a:solidFill>
                      <a:prstDash val="solid"/>
                      <a:round/>
                      <a:headEnd type="none" w="med" len="med"/>
                      <a:tailEnd type="none" w="med" len="med"/>
                    </a:lnT>
                    <a:lnB w="0" cap="flat" cmpd="sng" algn="ctr">
                      <a:solidFill>
                        <a:srgbClr val="FFFFFF"/>
                      </a:solidFill>
                      <a:prstDash val="solid"/>
                      <a:round/>
                      <a:headEnd type="none" w="med" len="med"/>
                      <a:tailEnd type="none" w="med" len="med"/>
                    </a:lnB>
                    <a:solidFill>
                      <a:srgbClr val="004AAD"/>
                    </a:solidFill>
                  </a:tcPr>
                </a:tc>
              </a:tr>
              <a:tr h="1410653">
                <a:tc>
                  <a:txBody>
                    <a:bodyPr/>
                    <a:lstStyle/>
                    <a:p>
                      <a:pPr algn="ctr">
                        <a:lnSpc>
                          <a:spcPts val="2800"/>
                        </a:lnSpc>
                        <a:defRPr/>
                      </a:pPr>
                      <a:r>
                        <a:rPr lang="en-US" sz="2000" dirty="0">
                          <a:solidFill>
                            <a:srgbClr val="191919"/>
                          </a:solidFill>
                          <a:latin typeface="Arial" panose="020B0604020202020204" pitchFamily="34" charset="0"/>
                          <a:ea typeface="Aileron"/>
                          <a:cs typeface="Arial" panose="020B0604020202020204" pitchFamily="34" charset="0"/>
                          <a:sym typeface="Aileron"/>
                        </a:rPr>
                        <a:t>PCD 07/</a:t>
                      </a:r>
                      <a:endParaRPr lang="en-US" sz="1100" dirty="0">
                        <a:latin typeface="Arial" panose="020B0604020202020204" pitchFamily="34" charset="0"/>
                        <a:cs typeface="Arial" panose="020B0604020202020204" pitchFamily="34" charset="0"/>
                      </a:endParaRPr>
                    </a:p>
                    <a:p>
                      <a:pPr algn="ctr">
                        <a:lnSpc>
                          <a:spcPts val="2800"/>
                        </a:lnSpc>
                      </a:pPr>
                      <a:r>
                        <a:rPr lang="en-US" sz="2000" dirty="0">
                          <a:solidFill>
                            <a:srgbClr val="191919"/>
                          </a:solidFill>
                          <a:latin typeface="Arial" panose="020B0604020202020204" pitchFamily="34" charset="0"/>
                          <a:ea typeface="Aileron"/>
                          <a:cs typeface="Arial" panose="020B0604020202020204" pitchFamily="34" charset="0"/>
                          <a:sym typeface="Aileron"/>
                        </a:rPr>
                        <a:t>14 August 2024</a:t>
                      </a:r>
                    </a:p>
                    <a:p>
                      <a:pPr algn="ctr">
                        <a:lnSpc>
                          <a:spcPts val="2800"/>
                        </a:lnSpc>
                      </a:pPr>
                      <a:endParaRPr lang="en-US" sz="2000" dirty="0">
                        <a:solidFill>
                          <a:srgbClr val="191919"/>
                        </a:solidFill>
                        <a:latin typeface="Arial" panose="020B0604020202020204" pitchFamily="34" charset="0"/>
                        <a:ea typeface="Aileron"/>
                        <a:cs typeface="Arial" panose="020B0604020202020204" pitchFamily="34" charset="0"/>
                        <a:sym typeface="Aileron"/>
                      </a:endParaRPr>
                    </a:p>
                  </a:txBody>
                  <a:tcPr marL="169499" marR="169499" marT="169499" marB="169499" anchor="ctr">
                    <a:lnL w="0" cap="flat" cmpd="sng" algn="ctr">
                      <a:solidFill>
                        <a:srgbClr val="CCCCCC"/>
                      </a:solidFill>
                      <a:prstDash val="solid"/>
                      <a:round/>
                      <a:headEnd type="none" w="med" len="med"/>
                      <a:tailEnd type="none" w="med" len="med"/>
                    </a:lnL>
                    <a:lnR w="47083" cap="flat" cmpd="sng" algn="ctr">
                      <a:solidFill>
                        <a:srgbClr val="FFFFFF"/>
                      </a:solidFill>
                      <a:prstDash val="solid"/>
                      <a:round/>
                      <a:headEnd type="none" w="med" len="med"/>
                      <a:tailEnd type="none" w="med" len="med"/>
                    </a:lnR>
                    <a:lnT w="0" cap="flat" cmpd="sng" algn="ctr">
                      <a:solidFill>
                        <a:srgbClr val="FFFFFF"/>
                      </a:solidFill>
                      <a:prstDash val="solid"/>
                      <a:round/>
                      <a:headEnd type="none" w="med" len="med"/>
                      <a:tailEnd type="none" w="med" len="med"/>
                    </a:lnT>
                    <a:lnB w="47083" cap="flat" cmpd="sng" algn="ctr">
                      <a:solidFill>
                        <a:srgbClr val="FFFFFF"/>
                      </a:solidFill>
                      <a:prstDash val="solid"/>
                      <a:round/>
                      <a:headEnd type="none" w="med" len="med"/>
                      <a:tailEnd type="none" w="med" len="med"/>
                    </a:lnB>
                    <a:solidFill>
                      <a:srgbClr val="E1F5FF"/>
                    </a:solidFill>
                  </a:tcPr>
                </a:tc>
                <a:tc>
                  <a:txBody>
                    <a:bodyPr/>
                    <a:lstStyle/>
                    <a:p>
                      <a:pPr algn="ctr">
                        <a:lnSpc>
                          <a:spcPts val="2800"/>
                        </a:lnSpc>
                        <a:defRPr/>
                      </a:pPr>
                      <a:r>
                        <a:rPr lang="en-US" sz="2000" b="1" dirty="0">
                          <a:solidFill>
                            <a:srgbClr val="191919"/>
                          </a:solidFill>
                          <a:latin typeface="Arial" panose="020B0604020202020204" pitchFamily="34" charset="0"/>
                          <a:ea typeface="Aileron Bold"/>
                          <a:cs typeface="Arial" panose="020B0604020202020204" pitchFamily="34" charset="0"/>
                          <a:sym typeface="Aileron Bold"/>
                        </a:rPr>
                        <a:t>SAMARTH- Mission, Min of Power</a:t>
                      </a:r>
                      <a:endParaRPr lang="en-US" sz="1100" dirty="0">
                        <a:latin typeface="Arial" panose="020B0604020202020204" pitchFamily="34" charset="0"/>
                        <a:cs typeface="Arial" panose="020B0604020202020204" pitchFamily="34" charset="0"/>
                      </a:endParaRPr>
                    </a:p>
                  </a:txBody>
                  <a:tcPr marL="169499" marR="169499" marT="169499" marB="169499" anchor="ctr">
                    <a:lnL w="47083" cap="flat" cmpd="sng" algn="ctr">
                      <a:solidFill>
                        <a:srgbClr val="FFFFFF"/>
                      </a:solidFill>
                      <a:prstDash val="solid"/>
                      <a:round/>
                      <a:headEnd type="none" w="med" len="med"/>
                      <a:tailEnd type="none" w="med" len="med"/>
                    </a:lnL>
                    <a:lnR w="47083" cap="flat" cmpd="sng" algn="ctr">
                      <a:solidFill>
                        <a:srgbClr val="FFFFFF"/>
                      </a:solidFill>
                      <a:prstDash val="solid"/>
                      <a:round/>
                      <a:headEnd type="none" w="med" len="med"/>
                      <a:tailEnd type="none" w="med" len="med"/>
                    </a:lnR>
                    <a:lnT w="0" cap="flat" cmpd="sng" algn="ctr">
                      <a:solidFill>
                        <a:srgbClr val="FFFFFF"/>
                      </a:solidFill>
                      <a:prstDash val="solid"/>
                      <a:round/>
                      <a:headEnd type="none" w="med" len="med"/>
                      <a:tailEnd type="none" w="med" len="med"/>
                    </a:lnT>
                    <a:lnB w="47083" cap="flat" cmpd="sng" algn="ctr">
                      <a:solidFill>
                        <a:srgbClr val="FFFFFF"/>
                      </a:solidFill>
                      <a:prstDash val="solid"/>
                      <a:round/>
                      <a:headEnd type="none" w="med" len="med"/>
                      <a:tailEnd type="none" w="med" len="med"/>
                    </a:lnB>
                    <a:solidFill>
                      <a:srgbClr val="E1F5FF"/>
                    </a:solidFill>
                  </a:tcPr>
                </a:tc>
                <a:tc>
                  <a:txBody>
                    <a:bodyPr/>
                    <a:lstStyle/>
                    <a:p>
                      <a:pPr algn="ctr">
                        <a:lnSpc>
                          <a:spcPts val="2800"/>
                        </a:lnSpc>
                        <a:defRPr/>
                      </a:pPr>
                      <a:r>
                        <a:rPr lang="en-US" sz="2000" b="1">
                          <a:solidFill>
                            <a:srgbClr val="191919"/>
                          </a:solidFill>
                          <a:latin typeface="Arial" panose="020B0604020202020204" pitchFamily="34" charset="0"/>
                          <a:ea typeface="Aileron Bold"/>
                          <a:cs typeface="Arial" panose="020B0604020202020204" pitchFamily="34" charset="0"/>
                          <a:sym typeface="Aileron Bold"/>
                        </a:rPr>
                        <a:t>Webinar </a:t>
                      </a:r>
                      <a:r>
                        <a:rPr lang="en-US" sz="2000">
                          <a:solidFill>
                            <a:srgbClr val="191919"/>
                          </a:solidFill>
                          <a:latin typeface="Arial" panose="020B0604020202020204" pitchFamily="34" charset="0"/>
                          <a:ea typeface="Aileron"/>
                          <a:cs typeface="Arial" panose="020B0604020202020204" pitchFamily="34" charset="0"/>
                          <a:sym typeface="Aileron"/>
                        </a:rPr>
                        <a:t>on</a:t>
                      </a:r>
                      <a:r>
                        <a:rPr lang="en-US" sz="2000" b="1">
                          <a:solidFill>
                            <a:srgbClr val="191919"/>
                          </a:solidFill>
                          <a:latin typeface="Arial" panose="020B0604020202020204" pitchFamily="34" charset="0"/>
                          <a:ea typeface="Aileron Bold"/>
                          <a:cs typeface="Arial" panose="020B0604020202020204" pitchFamily="34" charset="0"/>
                          <a:sym typeface="Aileron Bold"/>
                        </a:rPr>
                        <a:t>  </a:t>
                      </a:r>
                      <a:r>
                        <a:rPr lang="en-US" sz="2000">
                          <a:solidFill>
                            <a:srgbClr val="191919"/>
                          </a:solidFill>
                          <a:latin typeface="Arial" panose="020B0604020202020204" pitchFamily="34" charset="0"/>
                          <a:ea typeface="Aileron"/>
                          <a:cs typeface="Arial" panose="020B0604020202020204" pitchFamily="34" charset="0"/>
                          <a:sym typeface="Aileron"/>
                        </a:rPr>
                        <a:t>“Indian Standards on Solid Biofuels” (virtual)</a:t>
                      </a:r>
                      <a:endParaRPr lang="en-US" sz="1100">
                        <a:latin typeface="Arial" panose="020B0604020202020204" pitchFamily="34" charset="0"/>
                        <a:cs typeface="Arial" panose="020B0604020202020204" pitchFamily="34" charset="0"/>
                      </a:endParaRPr>
                    </a:p>
                  </a:txBody>
                  <a:tcPr marL="169499" marR="169499" marT="169499" marB="169499" anchor="ctr">
                    <a:lnL w="47083" cap="flat" cmpd="sng" algn="ctr">
                      <a:solidFill>
                        <a:srgbClr val="FFFFFF"/>
                      </a:solidFill>
                      <a:prstDash val="solid"/>
                      <a:round/>
                      <a:headEnd type="none" w="med" len="med"/>
                      <a:tailEnd type="none" w="med" len="med"/>
                    </a:lnL>
                    <a:lnR w="47083" cap="flat" cmpd="sng" algn="ctr">
                      <a:solidFill>
                        <a:srgbClr val="FFFFFF"/>
                      </a:solidFill>
                      <a:prstDash val="solid"/>
                      <a:round/>
                      <a:headEnd type="none" w="med" len="med"/>
                      <a:tailEnd type="none" w="med" len="med"/>
                    </a:lnR>
                    <a:lnT w="0" cap="flat" cmpd="sng" algn="ctr">
                      <a:solidFill>
                        <a:srgbClr val="FFFFFF"/>
                      </a:solidFill>
                      <a:prstDash val="solid"/>
                      <a:round/>
                      <a:headEnd type="none" w="med" len="med"/>
                      <a:tailEnd type="none" w="med" len="med"/>
                    </a:lnT>
                    <a:lnB w="47083" cap="flat" cmpd="sng" algn="ctr">
                      <a:solidFill>
                        <a:srgbClr val="FFFFFF"/>
                      </a:solidFill>
                      <a:prstDash val="solid"/>
                      <a:round/>
                      <a:headEnd type="none" w="med" len="med"/>
                      <a:tailEnd type="none" w="med" len="med"/>
                    </a:lnB>
                    <a:solidFill>
                      <a:srgbClr val="E1F5FF"/>
                    </a:solidFill>
                  </a:tcPr>
                </a:tc>
              </a:tr>
              <a:tr h="1410653">
                <a:tc>
                  <a:txBody>
                    <a:bodyPr/>
                    <a:lstStyle/>
                    <a:p>
                      <a:pPr algn="ctr">
                        <a:lnSpc>
                          <a:spcPts val="2800"/>
                        </a:lnSpc>
                        <a:defRPr/>
                      </a:pPr>
                      <a:r>
                        <a:rPr lang="en-US" sz="2000" dirty="0">
                          <a:solidFill>
                            <a:srgbClr val="191919"/>
                          </a:solidFill>
                          <a:latin typeface="Arial" panose="020B0604020202020204" pitchFamily="34" charset="0"/>
                          <a:ea typeface="Aileron"/>
                          <a:cs typeface="Arial" panose="020B0604020202020204" pitchFamily="34" charset="0"/>
                          <a:sym typeface="Aileron"/>
                        </a:rPr>
                        <a:t>PCD 1 and PCD 3/</a:t>
                      </a:r>
                      <a:endParaRPr lang="en-US" sz="1100" dirty="0">
                        <a:latin typeface="Arial" panose="020B0604020202020204" pitchFamily="34" charset="0"/>
                        <a:cs typeface="Arial" panose="020B0604020202020204" pitchFamily="34" charset="0"/>
                      </a:endParaRPr>
                    </a:p>
                    <a:p>
                      <a:pPr algn="ctr">
                        <a:lnSpc>
                          <a:spcPts val="2800"/>
                        </a:lnSpc>
                      </a:pPr>
                      <a:r>
                        <a:rPr lang="en-US" sz="2000" dirty="0">
                          <a:solidFill>
                            <a:srgbClr val="191919"/>
                          </a:solidFill>
                          <a:latin typeface="Arial" panose="020B0604020202020204" pitchFamily="34" charset="0"/>
                          <a:ea typeface="Aileron"/>
                          <a:cs typeface="Arial" panose="020B0604020202020204" pitchFamily="34" charset="0"/>
                          <a:sym typeface="Aileron"/>
                        </a:rPr>
                        <a:t>26 September 2024</a:t>
                      </a:r>
                    </a:p>
                    <a:p>
                      <a:pPr algn="ctr">
                        <a:lnSpc>
                          <a:spcPts val="2800"/>
                        </a:lnSpc>
                      </a:pPr>
                      <a:endParaRPr lang="en-US" sz="2000" dirty="0">
                        <a:solidFill>
                          <a:srgbClr val="191919"/>
                        </a:solidFill>
                        <a:latin typeface="Arial" panose="020B0604020202020204" pitchFamily="34" charset="0"/>
                        <a:ea typeface="Aileron"/>
                        <a:cs typeface="Arial" panose="020B0604020202020204" pitchFamily="34" charset="0"/>
                        <a:sym typeface="Aileron"/>
                      </a:endParaRPr>
                    </a:p>
                  </a:txBody>
                  <a:tcPr marL="169499" marR="169499" marT="169499" marB="169499" anchor="ctr">
                    <a:lnL w="0" cap="flat" cmpd="sng" algn="ctr">
                      <a:solidFill>
                        <a:srgbClr val="CCCCCC"/>
                      </a:solidFill>
                      <a:prstDash val="solid"/>
                      <a:round/>
                      <a:headEnd type="none" w="med" len="med"/>
                      <a:tailEnd type="none" w="med" len="med"/>
                    </a:lnL>
                    <a:lnR w="47083" cap="flat" cmpd="sng" algn="ctr">
                      <a:solidFill>
                        <a:srgbClr val="FFFFFF"/>
                      </a:solidFill>
                      <a:prstDash val="solid"/>
                      <a:round/>
                      <a:headEnd type="none" w="med" len="med"/>
                      <a:tailEnd type="none" w="med" len="med"/>
                    </a:lnR>
                    <a:lnT w="47083" cap="flat" cmpd="sng" algn="ctr">
                      <a:solidFill>
                        <a:srgbClr val="FFFFFF"/>
                      </a:solidFill>
                      <a:prstDash val="solid"/>
                      <a:round/>
                      <a:headEnd type="none" w="med" len="med"/>
                      <a:tailEnd type="none" w="med" len="med"/>
                    </a:lnT>
                    <a:lnB w="47083" cap="flat" cmpd="sng" algn="ctr">
                      <a:solidFill>
                        <a:srgbClr val="FFFFFF"/>
                      </a:solidFill>
                      <a:prstDash val="solid"/>
                      <a:round/>
                      <a:headEnd type="none" w="med" len="med"/>
                      <a:tailEnd type="none" w="med" len="med"/>
                    </a:lnB>
                    <a:solidFill>
                      <a:srgbClr val="E1F5FF"/>
                    </a:solidFill>
                  </a:tcPr>
                </a:tc>
                <a:tc>
                  <a:txBody>
                    <a:bodyPr/>
                    <a:lstStyle/>
                    <a:p>
                      <a:pPr algn="ctr">
                        <a:lnSpc>
                          <a:spcPts val="2800"/>
                        </a:lnSpc>
                        <a:defRPr/>
                      </a:pPr>
                      <a:r>
                        <a:rPr lang="en-US" sz="2000" b="1" dirty="0">
                          <a:solidFill>
                            <a:srgbClr val="191919"/>
                          </a:solidFill>
                          <a:latin typeface="Arial" panose="020B0604020202020204" pitchFamily="34" charset="0"/>
                          <a:ea typeface="Aileron Bold"/>
                          <a:cs typeface="Arial" panose="020B0604020202020204" pitchFamily="34" charset="0"/>
                          <a:sym typeface="Aileron Bold"/>
                        </a:rPr>
                        <a:t>ISO</a:t>
                      </a:r>
                      <a:endParaRPr lang="en-US" sz="1100" dirty="0">
                        <a:latin typeface="Arial" panose="020B0604020202020204" pitchFamily="34" charset="0"/>
                        <a:cs typeface="Arial" panose="020B0604020202020204" pitchFamily="34" charset="0"/>
                      </a:endParaRPr>
                    </a:p>
                  </a:txBody>
                  <a:tcPr marL="169499" marR="169499" marT="169499" marB="169499" anchor="ctr">
                    <a:lnL w="47083" cap="flat" cmpd="sng" algn="ctr">
                      <a:solidFill>
                        <a:srgbClr val="FFFFFF"/>
                      </a:solidFill>
                      <a:prstDash val="solid"/>
                      <a:round/>
                      <a:headEnd type="none" w="med" len="med"/>
                      <a:tailEnd type="none" w="med" len="med"/>
                    </a:lnL>
                    <a:lnR w="47083" cap="flat" cmpd="sng" algn="ctr">
                      <a:solidFill>
                        <a:srgbClr val="FFFFFF"/>
                      </a:solidFill>
                      <a:prstDash val="solid"/>
                      <a:round/>
                      <a:headEnd type="none" w="med" len="med"/>
                      <a:tailEnd type="none" w="med" len="med"/>
                    </a:lnR>
                    <a:lnT w="47083" cap="flat" cmpd="sng" algn="ctr">
                      <a:solidFill>
                        <a:srgbClr val="FFFFFF"/>
                      </a:solidFill>
                      <a:prstDash val="solid"/>
                      <a:round/>
                      <a:headEnd type="none" w="med" len="med"/>
                      <a:tailEnd type="none" w="med" len="med"/>
                    </a:lnT>
                    <a:lnB w="47083" cap="flat" cmpd="sng" algn="ctr">
                      <a:solidFill>
                        <a:srgbClr val="FFFFFF"/>
                      </a:solidFill>
                      <a:prstDash val="solid"/>
                      <a:round/>
                      <a:headEnd type="none" w="med" len="med"/>
                      <a:tailEnd type="none" w="med" len="med"/>
                    </a:lnB>
                    <a:solidFill>
                      <a:srgbClr val="E1F5FF"/>
                    </a:solidFill>
                  </a:tcPr>
                </a:tc>
                <a:tc>
                  <a:txBody>
                    <a:bodyPr/>
                    <a:lstStyle/>
                    <a:p>
                      <a:pPr algn="l">
                        <a:lnSpc>
                          <a:spcPts val="2800"/>
                        </a:lnSpc>
                        <a:defRPr/>
                      </a:pPr>
                      <a:r>
                        <a:rPr lang="en-US" sz="2000" b="1" u="none" strike="noStrike">
                          <a:solidFill>
                            <a:srgbClr val="000000"/>
                          </a:solidFill>
                          <a:latin typeface="Arial" panose="020B0604020202020204" pitchFamily="34" charset="0"/>
                          <a:ea typeface="Aileron Bold"/>
                          <a:cs typeface="Arial" panose="020B0604020202020204" pitchFamily="34" charset="0"/>
                          <a:sym typeface="Aileron Bold"/>
                        </a:rPr>
                        <a:t>International Seminar </a:t>
                      </a:r>
                      <a:r>
                        <a:rPr lang="en-US" sz="2000" u="none" strike="noStrike">
                          <a:solidFill>
                            <a:srgbClr val="000000"/>
                          </a:solidFill>
                          <a:latin typeface="Arial" panose="020B0604020202020204" pitchFamily="34" charset="0"/>
                          <a:ea typeface="Aileron"/>
                          <a:cs typeface="Arial" panose="020B0604020202020204" pitchFamily="34" charset="0"/>
                          <a:sym typeface="Aileron"/>
                        </a:rPr>
                        <a:t>on "Decarbonization of Maritime Industry" at IHC, New Delhi</a:t>
                      </a:r>
                      <a:endParaRPr lang="en-US" sz="1100">
                        <a:latin typeface="Arial" panose="020B0604020202020204" pitchFamily="34" charset="0"/>
                        <a:cs typeface="Arial" panose="020B0604020202020204" pitchFamily="34" charset="0"/>
                      </a:endParaRPr>
                    </a:p>
                  </a:txBody>
                  <a:tcPr marL="169499" marR="169499" marT="169499" marB="169499" anchor="ctr">
                    <a:lnL w="47083" cap="flat" cmpd="sng" algn="ctr">
                      <a:solidFill>
                        <a:srgbClr val="FFFFFF"/>
                      </a:solidFill>
                      <a:prstDash val="solid"/>
                      <a:round/>
                      <a:headEnd type="none" w="med" len="med"/>
                      <a:tailEnd type="none" w="med" len="med"/>
                    </a:lnL>
                    <a:lnR w="47083" cap="flat" cmpd="sng" algn="ctr">
                      <a:solidFill>
                        <a:srgbClr val="FFFFFF"/>
                      </a:solidFill>
                      <a:prstDash val="solid"/>
                      <a:round/>
                      <a:headEnd type="none" w="med" len="med"/>
                      <a:tailEnd type="none" w="med" len="med"/>
                    </a:lnR>
                    <a:lnT w="47083" cap="flat" cmpd="sng" algn="ctr">
                      <a:solidFill>
                        <a:srgbClr val="FFFFFF"/>
                      </a:solidFill>
                      <a:prstDash val="solid"/>
                      <a:round/>
                      <a:headEnd type="none" w="med" len="med"/>
                      <a:tailEnd type="none" w="med" len="med"/>
                    </a:lnT>
                    <a:lnB w="47083" cap="flat" cmpd="sng" algn="ctr">
                      <a:solidFill>
                        <a:srgbClr val="FFFFFF"/>
                      </a:solidFill>
                      <a:prstDash val="solid"/>
                      <a:round/>
                      <a:headEnd type="none" w="med" len="med"/>
                      <a:tailEnd type="none" w="med" len="med"/>
                    </a:lnB>
                    <a:solidFill>
                      <a:srgbClr val="E1F5FF"/>
                    </a:solidFill>
                  </a:tcPr>
                </a:tc>
              </a:tr>
              <a:tr h="1754034">
                <a:tc>
                  <a:txBody>
                    <a:bodyPr/>
                    <a:lstStyle/>
                    <a:p>
                      <a:pPr algn="ctr">
                        <a:lnSpc>
                          <a:spcPts val="2800"/>
                        </a:lnSpc>
                        <a:defRPr/>
                      </a:pPr>
                      <a:r>
                        <a:rPr lang="en-US" sz="2000">
                          <a:solidFill>
                            <a:srgbClr val="191919"/>
                          </a:solidFill>
                          <a:latin typeface="Arial" panose="020B0604020202020204" pitchFamily="34" charset="0"/>
                          <a:ea typeface="Aileron"/>
                          <a:cs typeface="Arial" panose="020B0604020202020204" pitchFamily="34" charset="0"/>
                          <a:sym typeface="Aileron"/>
                        </a:rPr>
                        <a:t>PCD 18/</a:t>
                      </a:r>
                      <a:endParaRPr lang="en-US" sz="1100">
                        <a:latin typeface="Arial" panose="020B0604020202020204" pitchFamily="34" charset="0"/>
                        <a:cs typeface="Arial" panose="020B0604020202020204" pitchFamily="34" charset="0"/>
                      </a:endParaRPr>
                    </a:p>
                    <a:p>
                      <a:pPr algn="ctr">
                        <a:lnSpc>
                          <a:spcPts val="2800"/>
                        </a:lnSpc>
                      </a:pPr>
                      <a:r>
                        <a:rPr lang="en-US" sz="2000">
                          <a:solidFill>
                            <a:srgbClr val="191919"/>
                          </a:solidFill>
                          <a:latin typeface="Arial" panose="020B0604020202020204" pitchFamily="34" charset="0"/>
                          <a:ea typeface="Aileron"/>
                          <a:cs typeface="Arial" panose="020B0604020202020204" pitchFamily="34" charset="0"/>
                          <a:sym typeface="Aileron"/>
                        </a:rPr>
                        <a:t>25 October 2024</a:t>
                      </a:r>
                    </a:p>
                  </a:txBody>
                  <a:tcPr marL="169499" marR="169499" marT="169499" marB="169499" anchor="ctr">
                    <a:lnL w="0" cap="flat" cmpd="sng" algn="ctr">
                      <a:solidFill>
                        <a:srgbClr val="CCCCCC"/>
                      </a:solidFill>
                      <a:prstDash val="solid"/>
                      <a:round/>
                      <a:headEnd type="none" w="med" len="med"/>
                      <a:tailEnd type="none" w="med" len="med"/>
                    </a:lnL>
                    <a:lnR w="47083" cap="flat" cmpd="sng" algn="ctr">
                      <a:solidFill>
                        <a:srgbClr val="FFFFFF"/>
                      </a:solidFill>
                      <a:prstDash val="solid"/>
                      <a:round/>
                      <a:headEnd type="none" w="med" len="med"/>
                      <a:tailEnd type="none" w="med" len="med"/>
                    </a:lnR>
                    <a:lnT w="47083" cap="flat" cmpd="sng" algn="ctr">
                      <a:solidFill>
                        <a:srgbClr val="FFFFFF"/>
                      </a:solidFill>
                      <a:prstDash val="solid"/>
                      <a:round/>
                      <a:headEnd type="none" w="med" len="med"/>
                      <a:tailEnd type="none" w="med" len="med"/>
                    </a:lnT>
                    <a:lnB w="47083" cap="flat" cmpd="sng" algn="ctr">
                      <a:solidFill>
                        <a:srgbClr val="FFFFFF"/>
                      </a:solidFill>
                      <a:prstDash val="solid"/>
                      <a:round/>
                      <a:headEnd type="none" w="med" len="med"/>
                      <a:tailEnd type="none" w="med" len="med"/>
                    </a:lnB>
                    <a:solidFill>
                      <a:srgbClr val="E1F5FF"/>
                    </a:solidFill>
                  </a:tcPr>
                </a:tc>
                <a:tc>
                  <a:txBody>
                    <a:bodyPr/>
                    <a:lstStyle/>
                    <a:p>
                      <a:pPr algn="ctr">
                        <a:lnSpc>
                          <a:spcPts val="2800"/>
                        </a:lnSpc>
                        <a:defRPr/>
                      </a:pPr>
                      <a:r>
                        <a:rPr lang="en-US" sz="2000" b="1" dirty="0">
                          <a:solidFill>
                            <a:srgbClr val="191919"/>
                          </a:solidFill>
                          <a:latin typeface="Arial" panose="020B0604020202020204" pitchFamily="34" charset="0"/>
                          <a:ea typeface="Aileron Bold"/>
                          <a:cs typeface="Arial" panose="020B0604020202020204" pitchFamily="34" charset="0"/>
                          <a:sym typeface="Aileron Bold"/>
                        </a:rPr>
                        <a:t>FICCI</a:t>
                      </a:r>
                      <a:endParaRPr lang="en-US" sz="1100" dirty="0">
                        <a:latin typeface="Arial" panose="020B0604020202020204" pitchFamily="34" charset="0"/>
                        <a:cs typeface="Arial" panose="020B0604020202020204" pitchFamily="34" charset="0"/>
                      </a:endParaRPr>
                    </a:p>
                  </a:txBody>
                  <a:tcPr marL="169499" marR="169499" marT="169499" marB="169499" anchor="ctr">
                    <a:lnL w="47083" cap="flat" cmpd="sng" algn="ctr">
                      <a:solidFill>
                        <a:srgbClr val="FFFFFF"/>
                      </a:solidFill>
                      <a:prstDash val="solid"/>
                      <a:round/>
                      <a:headEnd type="none" w="med" len="med"/>
                      <a:tailEnd type="none" w="med" len="med"/>
                    </a:lnL>
                    <a:lnR w="47083" cap="flat" cmpd="sng" algn="ctr">
                      <a:solidFill>
                        <a:srgbClr val="FFFFFF"/>
                      </a:solidFill>
                      <a:prstDash val="solid"/>
                      <a:round/>
                      <a:headEnd type="none" w="med" len="med"/>
                      <a:tailEnd type="none" w="med" len="med"/>
                    </a:lnR>
                    <a:lnT w="47083" cap="flat" cmpd="sng" algn="ctr">
                      <a:solidFill>
                        <a:srgbClr val="FFFFFF"/>
                      </a:solidFill>
                      <a:prstDash val="solid"/>
                      <a:round/>
                      <a:headEnd type="none" w="med" len="med"/>
                      <a:tailEnd type="none" w="med" len="med"/>
                    </a:lnT>
                    <a:lnB w="47083" cap="flat" cmpd="sng" algn="ctr">
                      <a:solidFill>
                        <a:srgbClr val="FFFFFF"/>
                      </a:solidFill>
                      <a:prstDash val="solid"/>
                      <a:round/>
                      <a:headEnd type="none" w="med" len="med"/>
                      <a:tailEnd type="none" w="med" len="med"/>
                    </a:lnB>
                    <a:solidFill>
                      <a:srgbClr val="E1F5FF"/>
                    </a:solidFill>
                  </a:tcPr>
                </a:tc>
                <a:tc>
                  <a:txBody>
                    <a:bodyPr/>
                    <a:lstStyle/>
                    <a:p>
                      <a:pPr algn="just">
                        <a:lnSpc>
                          <a:spcPts val="2800"/>
                        </a:lnSpc>
                        <a:defRPr/>
                      </a:pPr>
                      <a:r>
                        <a:rPr lang="en-US" sz="2000" b="1">
                          <a:solidFill>
                            <a:srgbClr val="191919"/>
                          </a:solidFill>
                          <a:latin typeface="Arial" panose="020B0604020202020204" pitchFamily="34" charset="0"/>
                          <a:ea typeface="Aileron Bold"/>
                          <a:cs typeface="Arial" panose="020B0604020202020204" pitchFamily="34" charset="0"/>
                          <a:sym typeface="Aileron Bold"/>
                        </a:rPr>
                        <a:t>Supporting Partner</a:t>
                      </a:r>
                      <a:r>
                        <a:rPr lang="en-US" sz="2000">
                          <a:solidFill>
                            <a:srgbClr val="191919"/>
                          </a:solidFill>
                          <a:latin typeface="Arial" panose="020B0604020202020204" pitchFamily="34" charset="0"/>
                          <a:ea typeface="Aileron"/>
                          <a:cs typeface="Arial" panose="020B0604020202020204" pitchFamily="34" charset="0"/>
                          <a:sym typeface="Aileron"/>
                        </a:rPr>
                        <a:t> for “International Fragrance Business Summit-2024” at CSIR-CMAP, Lucknow - panel discussion on Fragrance Safety Standards for Consumer Protection”</a:t>
                      </a:r>
                      <a:endParaRPr lang="en-US" sz="1100">
                        <a:latin typeface="Arial" panose="020B0604020202020204" pitchFamily="34" charset="0"/>
                        <a:cs typeface="Arial" panose="020B0604020202020204" pitchFamily="34" charset="0"/>
                      </a:endParaRPr>
                    </a:p>
                  </a:txBody>
                  <a:tcPr marL="169499" marR="169499" marT="169499" marB="169499" anchor="ctr">
                    <a:lnL w="47083" cap="flat" cmpd="sng" algn="ctr">
                      <a:solidFill>
                        <a:srgbClr val="FFFFFF"/>
                      </a:solidFill>
                      <a:prstDash val="solid"/>
                      <a:round/>
                      <a:headEnd type="none" w="med" len="med"/>
                      <a:tailEnd type="none" w="med" len="med"/>
                    </a:lnL>
                    <a:lnR w="47083" cap="flat" cmpd="sng" algn="ctr">
                      <a:solidFill>
                        <a:srgbClr val="FFFFFF"/>
                      </a:solidFill>
                      <a:prstDash val="solid"/>
                      <a:round/>
                      <a:headEnd type="none" w="med" len="med"/>
                      <a:tailEnd type="none" w="med" len="med"/>
                    </a:lnR>
                    <a:lnT w="47083" cap="flat" cmpd="sng" algn="ctr">
                      <a:solidFill>
                        <a:srgbClr val="FFFFFF"/>
                      </a:solidFill>
                      <a:prstDash val="solid"/>
                      <a:round/>
                      <a:headEnd type="none" w="med" len="med"/>
                      <a:tailEnd type="none" w="med" len="med"/>
                    </a:lnT>
                    <a:lnB w="47083" cap="flat" cmpd="sng" algn="ctr">
                      <a:solidFill>
                        <a:srgbClr val="FFFFFF"/>
                      </a:solidFill>
                      <a:prstDash val="solid"/>
                      <a:round/>
                      <a:headEnd type="none" w="med" len="med"/>
                      <a:tailEnd type="none" w="med" len="med"/>
                    </a:lnB>
                    <a:solidFill>
                      <a:srgbClr val="E1F5FF"/>
                    </a:solidFill>
                  </a:tcPr>
                </a:tc>
              </a:tr>
              <a:tr h="1466335">
                <a:tc>
                  <a:txBody>
                    <a:bodyPr/>
                    <a:lstStyle/>
                    <a:p>
                      <a:pPr algn="ctr">
                        <a:lnSpc>
                          <a:spcPts val="2800"/>
                        </a:lnSpc>
                        <a:defRPr/>
                      </a:pPr>
                      <a:r>
                        <a:rPr lang="en-US" sz="2000" dirty="0">
                          <a:solidFill>
                            <a:srgbClr val="191919"/>
                          </a:solidFill>
                          <a:latin typeface="Arial" panose="020B0604020202020204" pitchFamily="34" charset="0"/>
                          <a:ea typeface="Aileron"/>
                          <a:cs typeface="Arial" panose="020B0604020202020204" pitchFamily="34" charset="0"/>
                          <a:sym typeface="Aileron"/>
                        </a:rPr>
                        <a:t>PCD 30/</a:t>
                      </a:r>
                      <a:endParaRPr lang="en-US" sz="1100" dirty="0">
                        <a:latin typeface="Arial" panose="020B0604020202020204" pitchFamily="34" charset="0"/>
                        <a:cs typeface="Arial" panose="020B0604020202020204" pitchFamily="34" charset="0"/>
                      </a:endParaRPr>
                    </a:p>
                    <a:p>
                      <a:pPr algn="ctr">
                        <a:lnSpc>
                          <a:spcPts val="2800"/>
                        </a:lnSpc>
                      </a:pPr>
                      <a:r>
                        <a:rPr lang="en-US" sz="2000" dirty="0">
                          <a:solidFill>
                            <a:srgbClr val="191919"/>
                          </a:solidFill>
                          <a:latin typeface="Arial" panose="020B0604020202020204" pitchFamily="34" charset="0"/>
                          <a:ea typeface="Aileron"/>
                          <a:cs typeface="Arial" panose="020B0604020202020204" pitchFamily="34" charset="0"/>
                          <a:sym typeface="Aileron"/>
                        </a:rPr>
                        <a:t>January 2025</a:t>
                      </a:r>
                    </a:p>
                  </a:txBody>
                  <a:tcPr marL="169499" marR="169499" marT="169499" marB="169499" anchor="ctr">
                    <a:lnL w="0" cap="flat" cmpd="sng" algn="ctr">
                      <a:solidFill>
                        <a:srgbClr val="CCCCCC"/>
                      </a:solidFill>
                      <a:prstDash val="solid"/>
                      <a:round/>
                      <a:headEnd type="none" w="med" len="med"/>
                      <a:tailEnd type="none" w="med" len="med"/>
                    </a:lnL>
                    <a:lnR w="47083" cap="flat" cmpd="sng" algn="ctr">
                      <a:solidFill>
                        <a:srgbClr val="FFFFFF"/>
                      </a:solidFill>
                      <a:prstDash val="solid"/>
                      <a:round/>
                      <a:headEnd type="none" w="med" len="med"/>
                      <a:tailEnd type="none" w="med" len="med"/>
                    </a:lnR>
                    <a:lnT w="47083" cap="flat" cmpd="sng" algn="ctr">
                      <a:solidFill>
                        <a:srgbClr val="FFFFFF"/>
                      </a:solidFill>
                      <a:prstDash val="solid"/>
                      <a:round/>
                      <a:headEnd type="none" w="med" len="med"/>
                      <a:tailEnd type="none" w="med" len="med"/>
                    </a:lnT>
                    <a:lnB w="47083" cap="flat" cmpd="sng" algn="ctr">
                      <a:solidFill>
                        <a:srgbClr val="FFFFFF"/>
                      </a:solidFill>
                      <a:prstDash val="solid"/>
                      <a:round/>
                      <a:headEnd type="none" w="med" len="med"/>
                      <a:tailEnd type="none" w="med" len="med"/>
                    </a:lnB>
                    <a:solidFill>
                      <a:srgbClr val="E1F5FF"/>
                    </a:solidFill>
                  </a:tcPr>
                </a:tc>
                <a:tc>
                  <a:txBody>
                    <a:bodyPr/>
                    <a:lstStyle/>
                    <a:p>
                      <a:pPr algn="ctr">
                        <a:lnSpc>
                          <a:spcPts val="2800"/>
                        </a:lnSpc>
                        <a:defRPr/>
                      </a:pPr>
                      <a:r>
                        <a:rPr lang="en-US" sz="2000" b="1" dirty="0">
                          <a:solidFill>
                            <a:srgbClr val="191919"/>
                          </a:solidFill>
                          <a:latin typeface="Arial" panose="020B0604020202020204" pitchFamily="34" charset="0"/>
                          <a:ea typeface="Aileron Bold"/>
                          <a:cs typeface="Arial" panose="020B0604020202020204" pitchFamily="34" charset="0"/>
                          <a:sym typeface="Aileron Bold"/>
                        </a:rPr>
                        <a:t>TOYS ASSOCIATION OF INDIA</a:t>
                      </a:r>
                      <a:endParaRPr lang="en-US" sz="1100" dirty="0">
                        <a:latin typeface="Arial" panose="020B0604020202020204" pitchFamily="34" charset="0"/>
                        <a:cs typeface="Arial" panose="020B0604020202020204" pitchFamily="34" charset="0"/>
                      </a:endParaRPr>
                    </a:p>
                  </a:txBody>
                  <a:tcPr marL="169499" marR="169499" marT="169499" marB="169499" anchor="ctr">
                    <a:lnL w="47083" cap="flat" cmpd="sng" algn="ctr">
                      <a:solidFill>
                        <a:srgbClr val="FFFFFF"/>
                      </a:solidFill>
                      <a:prstDash val="solid"/>
                      <a:round/>
                      <a:headEnd type="none" w="med" len="med"/>
                      <a:tailEnd type="none" w="med" len="med"/>
                    </a:lnL>
                    <a:lnR w="47083" cap="flat" cmpd="sng" algn="ctr">
                      <a:solidFill>
                        <a:srgbClr val="FFFFFF"/>
                      </a:solidFill>
                      <a:prstDash val="solid"/>
                      <a:round/>
                      <a:headEnd type="none" w="med" len="med"/>
                      <a:tailEnd type="none" w="med" len="med"/>
                    </a:lnR>
                    <a:lnT w="47083" cap="flat" cmpd="sng" algn="ctr">
                      <a:solidFill>
                        <a:srgbClr val="FFFFFF"/>
                      </a:solidFill>
                      <a:prstDash val="solid"/>
                      <a:round/>
                      <a:headEnd type="none" w="med" len="med"/>
                      <a:tailEnd type="none" w="med" len="med"/>
                    </a:lnT>
                    <a:lnB w="47083" cap="flat" cmpd="sng" algn="ctr">
                      <a:solidFill>
                        <a:srgbClr val="FFFFFF"/>
                      </a:solidFill>
                      <a:prstDash val="solid"/>
                      <a:round/>
                      <a:headEnd type="none" w="med" len="med"/>
                      <a:tailEnd type="none" w="med" len="med"/>
                    </a:lnB>
                    <a:solidFill>
                      <a:srgbClr val="E1F5FF"/>
                    </a:solidFill>
                  </a:tcPr>
                </a:tc>
                <a:tc>
                  <a:txBody>
                    <a:bodyPr/>
                    <a:lstStyle/>
                    <a:p>
                      <a:pPr algn="l">
                        <a:lnSpc>
                          <a:spcPts val="2800"/>
                        </a:lnSpc>
                        <a:defRPr/>
                      </a:pPr>
                      <a:r>
                        <a:rPr lang="en-US" sz="2000" dirty="0">
                          <a:solidFill>
                            <a:srgbClr val="000000"/>
                          </a:solidFill>
                          <a:latin typeface="Arial" panose="020B0604020202020204" pitchFamily="34" charset="0"/>
                          <a:ea typeface="Arimo"/>
                          <a:cs typeface="Arial" panose="020B0604020202020204" pitchFamily="34" charset="0"/>
                          <a:sym typeface="Arimo"/>
                        </a:rPr>
                        <a:t>Workshop on “Design, requirements and safety considerations for toys for specially abled children” at New Delhi</a:t>
                      </a:r>
                      <a:endParaRPr lang="en-US" sz="1100" dirty="0">
                        <a:latin typeface="Arial" panose="020B0604020202020204" pitchFamily="34" charset="0"/>
                        <a:cs typeface="Arial" panose="020B0604020202020204" pitchFamily="34" charset="0"/>
                      </a:endParaRPr>
                    </a:p>
                  </a:txBody>
                  <a:tcPr marL="169499" marR="169499" marT="169499" marB="169499" anchor="ctr">
                    <a:lnL w="47083" cap="flat" cmpd="sng" algn="ctr">
                      <a:solidFill>
                        <a:srgbClr val="FFFFFF"/>
                      </a:solidFill>
                      <a:prstDash val="solid"/>
                      <a:round/>
                      <a:headEnd type="none" w="med" len="med"/>
                      <a:tailEnd type="none" w="med" len="med"/>
                    </a:lnL>
                    <a:lnR w="47083" cap="flat" cmpd="sng" algn="ctr">
                      <a:solidFill>
                        <a:srgbClr val="FFFFFF"/>
                      </a:solidFill>
                      <a:prstDash val="solid"/>
                      <a:round/>
                      <a:headEnd type="none" w="med" len="med"/>
                      <a:tailEnd type="none" w="med" len="med"/>
                    </a:lnR>
                    <a:lnT w="47083" cap="flat" cmpd="sng" algn="ctr">
                      <a:solidFill>
                        <a:srgbClr val="FFFFFF"/>
                      </a:solidFill>
                      <a:prstDash val="solid"/>
                      <a:round/>
                      <a:headEnd type="none" w="med" len="med"/>
                      <a:tailEnd type="none" w="med" len="med"/>
                    </a:lnT>
                    <a:lnB w="47083" cap="flat" cmpd="sng" algn="ctr">
                      <a:solidFill>
                        <a:srgbClr val="FFFFFF"/>
                      </a:solidFill>
                      <a:prstDash val="solid"/>
                      <a:round/>
                      <a:headEnd type="none" w="med" len="med"/>
                      <a:tailEnd type="none" w="med" len="med"/>
                    </a:lnB>
                    <a:solidFill>
                      <a:srgbClr val="E1F5FF"/>
                    </a:solidFill>
                  </a:tcPr>
                </a:tc>
              </a:tr>
              <a:tr h="1410653">
                <a:tc>
                  <a:txBody>
                    <a:bodyPr/>
                    <a:lstStyle/>
                    <a:p>
                      <a:pPr algn="ctr">
                        <a:lnSpc>
                          <a:spcPts val="2800"/>
                        </a:lnSpc>
                        <a:defRPr/>
                      </a:pPr>
                      <a:r>
                        <a:rPr lang="en-US" sz="2000" dirty="0">
                          <a:solidFill>
                            <a:srgbClr val="191919"/>
                          </a:solidFill>
                          <a:latin typeface="Arial" panose="020B0604020202020204" pitchFamily="34" charset="0"/>
                          <a:ea typeface="Aileron"/>
                          <a:cs typeface="Arial" panose="020B0604020202020204" pitchFamily="34" charset="0"/>
                          <a:sym typeface="Aileron"/>
                        </a:rPr>
                        <a:t>PCD 9/</a:t>
                      </a:r>
                      <a:endParaRPr lang="en-US" sz="1100" dirty="0">
                        <a:latin typeface="Arial" panose="020B0604020202020204" pitchFamily="34" charset="0"/>
                        <a:cs typeface="Arial" panose="020B0604020202020204" pitchFamily="34" charset="0"/>
                      </a:endParaRPr>
                    </a:p>
                    <a:p>
                      <a:pPr algn="ctr">
                        <a:lnSpc>
                          <a:spcPts val="2800"/>
                        </a:lnSpc>
                      </a:pPr>
                      <a:r>
                        <a:rPr lang="en-US" sz="2000" dirty="0">
                          <a:solidFill>
                            <a:srgbClr val="191919"/>
                          </a:solidFill>
                          <a:latin typeface="Arial" panose="020B0604020202020204" pitchFamily="34" charset="0"/>
                          <a:ea typeface="Aileron"/>
                          <a:cs typeface="Arial" panose="020B0604020202020204" pitchFamily="34" charset="0"/>
                          <a:sym typeface="Aileron"/>
                        </a:rPr>
                        <a:t>January 2025</a:t>
                      </a:r>
                    </a:p>
                    <a:p>
                      <a:pPr algn="ctr">
                        <a:lnSpc>
                          <a:spcPts val="2800"/>
                        </a:lnSpc>
                      </a:pPr>
                      <a:endParaRPr lang="en-US" sz="2000" dirty="0">
                        <a:solidFill>
                          <a:srgbClr val="191919"/>
                        </a:solidFill>
                        <a:latin typeface="Arial" panose="020B0604020202020204" pitchFamily="34" charset="0"/>
                        <a:ea typeface="Aileron"/>
                        <a:cs typeface="Arial" panose="020B0604020202020204" pitchFamily="34" charset="0"/>
                        <a:sym typeface="Aileron"/>
                      </a:endParaRPr>
                    </a:p>
                  </a:txBody>
                  <a:tcPr marL="169499" marR="169499" marT="169499" marB="169499" anchor="ctr">
                    <a:lnL w="0" cap="flat" cmpd="sng" algn="ctr">
                      <a:solidFill>
                        <a:srgbClr val="CCCCCC"/>
                      </a:solidFill>
                      <a:prstDash val="solid"/>
                      <a:round/>
                      <a:headEnd type="none" w="med" len="med"/>
                      <a:tailEnd type="none" w="med" len="med"/>
                    </a:lnL>
                    <a:lnR w="47083" cap="flat" cmpd="sng" algn="ctr">
                      <a:solidFill>
                        <a:srgbClr val="FFFFFF"/>
                      </a:solidFill>
                      <a:prstDash val="solid"/>
                      <a:round/>
                      <a:headEnd type="none" w="med" len="med"/>
                      <a:tailEnd type="none" w="med" len="med"/>
                    </a:lnR>
                    <a:lnT w="47083" cap="flat" cmpd="sng" algn="ctr">
                      <a:solidFill>
                        <a:srgbClr val="FFFFFF"/>
                      </a:solidFill>
                      <a:prstDash val="solid"/>
                      <a:round/>
                      <a:headEnd type="none" w="med" len="med"/>
                      <a:tailEnd type="none" w="med" len="med"/>
                    </a:lnT>
                    <a:lnB w="0" cap="flat" cmpd="sng" algn="ctr">
                      <a:solidFill>
                        <a:srgbClr val="CCCCCC"/>
                      </a:solidFill>
                      <a:prstDash val="solid"/>
                      <a:round/>
                      <a:headEnd type="none" w="med" len="med"/>
                      <a:tailEnd type="none" w="med" len="med"/>
                    </a:lnB>
                    <a:solidFill>
                      <a:srgbClr val="E1F5FF"/>
                    </a:solidFill>
                  </a:tcPr>
                </a:tc>
                <a:tc>
                  <a:txBody>
                    <a:bodyPr/>
                    <a:lstStyle/>
                    <a:p>
                      <a:pPr algn="ctr">
                        <a:lnSpc>
                          <a:spcPts val="2800"/>
                        </a:lnSpc>
                        <a:defRPr/>
                      </a:pPr>
                      <a:r>
                        <a:rPr lang="en-US" sz="2000" b="1" dirty="0">
                          <a:solidFill>
                            <a:srgbClr val="191919"/>
                          </a:solidFill>
                          <a:latin typeface="Arial" panose="020B0604020202020204" pitchFamily="34" charset="0"/>
                          <a:ea typeface="Aileron Bold"/>
                          <a:cs typeface="Arial" panose="020B0604020202020204" pitchFamily="34" charset="0"/>
                          <a:sym typeface="Aileron Bold"/>
                        </a:rPr>
                        <a:t>SAMARTH- Mission, Min of Power</a:t>
                      </a:r>
                      <a:endParaRPr lang="en-US" sz="1100" dirty="0">
                        <a:latin typeface="Arial" panose="020B0604020202020204" pitchFamily="34" charset="0"/>
                        <a:cs typeface="Arial" panose="020B0604020202020204" pitchFamily="34" charset="0"/>
                      </a:endParaRPr>
                    </a:p>
                  </a:txBody>
                  <a:tcPr marL="169499" marR="169499" marT="169499" marB="169499" anchor="ctr">
                    <a:lnL w="47083" cap="flat" cmpd="sng" algn="ctr">
                      <a:solidFill>
                        <a:srgbClr val="FFFFFF"/>
                      </a:solidFill>
                      <a:prstDash val="solid"/>
                      <a:round/>
                      <a:headEnd type="none" w="med" len="med"/>
                      <a:tailEnd type="none" w="med" len="med"/>
                    </a:lnL>
                    <a:lnR w="47083" cap="flat" cmpd="sng" algn="ctr">
                      <a:solidFill>
                        <a:srgbClr val="FFFFFF"/>
                      </a:solidFill>
                      <a:prstDash val="solid"/>
                      <a:round/>
                      <a:headEnd type="none" w="med" len="med"/>
                      <a:tailEnd type="none" w="med" len="med"/>
                    </a:lnR>
                    <a:lnT w="47083" cap="flat" cmpd="sng" algn="ctr">
                      <a:solidFill>
                        <a:srgbClr val="FFFFFF"/>
                      </a:solidFill>
                      <a:prstDash val="solid"/>
                      <a:round/>
                      <a:headEnd type="none" w="med" len="med"/>
                      <a:tailEnd type="none" w="med" len="med"/>
                    </a:lnT>
                    <a:lnB w="0" cap="flat" cmpd="sng" algn="ctr">
                      <a:solidFill>
                        <a:srgbClr val="CCCCCC"/>
                      </a:solidFill>
                      <a:prstDash val="solid"/>
                      <a:round/>
                      <a:headEnd type="none" w="med" len="med"/>
                      <a:tailEnd type="none" w="med" len="med"/>
                    </a:lnB>
                    <a:solidFill>
                      <a:srgbClr val="E1F5FF"/>
                    </a:solidFill>
                  </a:tcPr>
                </a:tc>
                <a:tc>
                  <a:txBody>
                    <a:bodyPr/>
                    <a:lstStyle/>
                    <a:p>
                      <a:pPr algn="ctr">
                        <a:lnSpc>
                          <a:spcPts val="2800"/>
                        </a:lnSpc>
                        <a:defRPr/>
                      </a:pPr>
                      <a:r>
                        <a:rPr lang="en-US" sz="2000" b="1" dirty="0">
                          <a:solidFill>
                            <a:srgbClr val="191919"/>
                          </a:solidFill>
                          <a:latin typeface="Arial" panose="020B0604020202020204" pitchFamily="34" charset="0"/>
                          <a:ea typeface="Aileron Bold"/>
                          <a:cs typeface="Arial" panose="020B0604020202020204" pitchFamily="34" charset="0"/>
                          <a:sym typeface="Aileron Bold"/>
                        </a:rPr>
                        <a:t>Webinar </a:t>
                      </a:r>
                      <a:r>
                        <a:rPr lang="en-US" sz="2000" dirty="0">
                          <a:solidFill>
                            <a:srgbClr val="191919"/>
                          </a:solidFill>
                          <a:latin typeface="Arial" panose="020B0604020202020204" pitchFamily="34" charset="0"/>
                          <a:ea typeface="Aileron"/>
                          <a:cs typeface="Arial" panose="020B0604020202020204" pitchFamily="34" charset="0"/>
                          <a:sym typeface="Aileron"/>
                        </a:rPr>
                        <a:t>on</a:t>
                      </a:r>
                      <a:r>
                        <a:rPr lang="en-US" sz="2000" b="1" dirty="0">
                          <a:solidFill>
                            <a:srgbClr val="191919"/>
                          </a:solidFill>
                          <a:latin typeface="Arial" panose="020B0604020202020204" pitchFamily="34" charset="0"/>
                          <a:ea typeface="Aileron Bold"/>
                          <a:cs typeface="Arial" panose="020B0604020202020204" pitchFamily="34" charset="0"/>
                          <a:sym typeface="Aileron Bold"/>
                        </a:rPr>
                        <a:t>  </a:t>
                      </a:r>
                      <a:r>
                        <a:rPr lang="en-US" sz="2000" dirty="0" smtClean="0">
                          <a:solidFill>
                            <a:srgbClr val="191919"/>
                          </a:solidFill>
                          <a:latin typeface="Arial" panose="020B0604020202020204" pitchFamily="34" charset="0"/>
                          <a:ea typeface="Aileron"/>
                          <a:cs typeface="Arial" panose="020B0604020202020204" pitchFamily="34" charset="0"/>
                          <a:sym typeface="Aileron"/>
                        </a:rPr>
                        <a:t>“Solid Biofuels </a:t>
                      </a:r>
                      <a:r>
                        <a:rPr lang="en-US" sz="2000" dirty="0">
                          <a:solidFill>
                            <a:srgbClr val="191919"/>
                          </a:solidFill>
                          <a:latin typeface="Arial" panose="020B0604020202020204" pitchFamily="34" charset="0"/>
                          <a:ea typeface="Aileron"/>
                          <a:cs typeface="Arial" panose="020B0604020202020204" pitchFamily="34" charset="0"/>
                          <a:sym typeface="Aileron"/>
                        </a:rPr>
                        <a:t>- </a:t>
                      </a:r>
                      <a:r>
                        <a:rPr lang="en-US" sz="2000" dirty="0" err="1" smtClean="0">
                          <a:solidFill>
                            <a:srgbClr val="191919"/>
                          </a:solidFill>
                          <a:latin typeface="Arial" panose="020B0604020202020204" pitchFamily="34" charset="0"/>
                          <a:ea typeface="Aileron"/>
                          <a:cs typeface="Arial" panose="020B0604020202020204" pitchFamily="34" charset="0"/>
                          <a:sym typeface="Aileron"/>
                        </a:rPr>
                        <a:t>Torrefied</a:t>
                      </a:r>
                      <a:r>
                        <a:rPr lang="en-US" sz="2000" dirty="0" smtClean="0">
                          <a:solidFill>
                            <a:srgbClr val="191919"/>
                          </a:solidFill>
                          <a:latin typeface="Arial" panose="020B0604020202020204" pitchFamily="34" charset="0"/>
                          <a:ea typeface="Aileron"/>
                          <a:cs typeface="Arial" panose="020B0604020202020204" pitchFamily="34" charset="0"/>
                          <a:sym typeface="Aileron"/>
                        </a:rPr>
                        <a:t> </a:t>
                      </a:r>
                      <a:r>
                        <a:rPr lang="en-US" sz="2000" dirty="0">
                          <a:solidFill>
                            <a:srgbClr val="191919"/>
                          </a:solidFill>
                          <a:latin typeface="Arial" panose="020B0604020202020204" pitchFamily="34" charset="0"/>
                          <a:ea typeface="Aileron"/>
                          <a:cs typeface="Arial" panose="020B0604020202020204" pitchFamily="34" charset="0"/>
                          <a:sym typeface="Aileron"/>
                        </a:rPr>
                        <a:t>Pallets and Briquettes” (virtual)</a:t>
                      </a:r>
                      <a:endParaRPr lang="en-US" sz="1100" dirty="0">
                        <a:latin typeface="Arial" panose="020B0604020202020204" pitchFamily="34" charset="0"/>
                        <a:cs typeface="Arial" panose="020B0604020202020204" pitchFamily="34" charset="0"/>
                      </a:endParaRPr>
                    </a:p>
                  </a:txBody>
                  <a:tcPr marL="169499" marR="169499" marT="169499" marB="169499" anchor="ctr">
                    <a:lnL w="47083" cap="flat" cmpd="sng" algn="ctr">
                      <a:solidFill>
                        <a:srgbClr val="FFFFFF"/>
                      </a:solidFill>
                      <a:prstDash val="solid"/>
                      <a:round/>
                      <a:headEnd type="none" w="med" len="med"/>
                      <a:tailEnd type="none" w="med" len="med"/>
                    </a:lnL>
                    <a:lnR w="47083" cap="flat" cmpd="sng" algn="ctr">
                      <a:solidFill>
                        <a:srgbClr val="FFFFFF"/>
                      </a:solidFill>
                      <a:prstDash val="solid"/>
                      <a:round/>
                      <a:headEnd type="none" w="med" len="med"/>
                      <a:tailEnd type="none" w="med" len="med"/>
                    </a:lnR>
                    <a:lnT w="47083" cap="flat" cmpd="sng" algn="ctr">
                      <a:solidFill>
                        <a:srgbClr val="FFFFFF"/>
                      </a:solidFill>
                      <a:prstDash val="solid"/>
                      <a:round/>
                      <a:headEnd type="none" w="med" len="med"/>
                      <a:tailEnd type="none" w="med" len="med"/>
                    </a:lnT>
                    <a:lnB w="0" cap="flat" cmpd="sng" algn="ctr">
                      <a:solidFill>
                        <a:srgbClr val="CCCCCC"/>
                      </a:solidFill>
                      <a:prstDash val="solid"/>
                      <a:round/>
                      <a:headEnd type="none" w="med" len="med"/>
                      <a:tailEnd type="none" w="med" len="med"/>
                    </a:lnB>
                    <a:solidFill>
                      <a:srgbClr val="E1F5FF"/>
                    </a:solidFill>
                  </a:tcPr>
                </a:tc>
              </a:tr>
              <a:tr h="1414331">
                <a:tc>
                  <a:txBody>
                    <a:bodyPr/>
                    <a:lstStyle/>
                    <a:p>
                      <a:pPr algn="ctr">
                        <a:lnSpc>
                          <a:spcPts val="2800"/>
                        </a:lnSpc>
                        <a:defRPr/>
                      </a:pPr>
                      <a:r>
                        <a:rPr lang="en-US" sz="2000">
                          <a:solidFill>
                            <a:srgbClr val="191919"/>
                          </a:solidFill>
                          <a:latin typeface="Arial" panose="020B0604020202020204" pitchFamily="34" charset="0"/>
                          <a:ea typeface="Aileron"/>
                          <a:cs typeface="Arial" panose="020B0604020202020204" pitchFamily="34" charset="0"/>
                          <a:sym typeface="Aileron"/>
                        </a:rPr>
                        <a:t>PCD 19/</a:t>
                      </a:r>
                      <a:endParaRPr lang="en-US" sz="1100">
                        <a:latin typeface="Arial" panose="020B0604020202020204" pitchFamily="34" charset="0"/>
                        <a:cs typeface="Arial" panose="020B0604020202020204" pitchFamily="34" charset="0"/>
                      </a:endParaRPr>
                    </a:p>
                    <a:p>
                      <a:pPr algn="ctr">
                        <a:lnSpc>
                          <a:spcPts val="2800"/>
                        </a:lnSpc>
                      </a:pPr>
                      <a:r>
                        <a:rPr lang="en-US" sz="2000">
                          <a:solidFill>
                            <a:srgbClr val="191919"/>
                          </a:solidFill>
                          <a:latin typeface="Arial" panose="020B0604020202020204" pitchFamily="34" charset="0"/>
                          <a:ea typeface="Aileron"/>
                          <a:cs typeface="Arial" panose="020B0604020202020204" pitchFamily="34" charset="0"/>
                          <a:sym typeface="Aileron"/>
                        </a:rPr>
                        <a:t>12 January 2025</a:t>
                      </a:r>
                    </a:p>
                  </a:txBody>
                  <a:tcPr marL="169499" marR="169499" marT="169499" marB="169499" anchor="ctr">
                    <a:lnL w="0" cap="flat" cmpd="sng" algn="ctr">
                      <a:solidFill>
                        <a:srgbClr val="CCCCCC"/>
                      </a:solidFill>
                      <a:prstDash val="solid"/>
                      <a:round/>
                      <a:headEnd type="none" w="med" len="med"/>
                      <a:tailEnd type="none" w="med" len="med"/>
                    </a:lnL>
                    <a:lnR w="47083" cap="flat" cmpd="sng" algn="ctr">
                      <a:solidFill>
                        <a:srgbClr val="FFFFFF"/>
                      </a:solidFill>
                      <a:prstDash val="solid"/>
                      <a:round/>
                      <a:headEnd type="none" w="med" len="med"/>
                      <a:tailEnd type="none" w="med" len="med"/>
                    </a:lnR>
                    <a:lnT w="0" cap="flat" cmpd="sng" algn="ctr">
                      <a:solidFill>
                        <a:srgbClr val="CCCCCC"/>
                      </a:solidFill>
                      <a:prstDash val="solid"/>
                      <a:round/>
                      <a:headEnd type="none" w="med" len="med"/>
                      <a:tailEnd type="none" w="med" len="med"/>
                    </a:lnT>
                    <a:lnB w="0" cap="flat" cmpd="sng" algn="ctr">
                      <a:solidFill>
                        <a:srgbClr val="CCCCCC"/>
                      </a:solidFill>
                      <a:prstDash val="solid"/>
                      <a:round/>
                      <a:headEnd type="none" w="med" len="med"/>
                      <a:tailEnd type="none" w="med" len="med"/>
                    </a:lnB>
                    <a:solidFill>
                      <a:srgbClr val="E1F5FF"/>
                    </a:solidFill>
                  </a:tcPr>
                </a:tc>
                <a:tc>
                  <a:txBody>
                    <a:bodyPr/>
                    <a:lstStyle/>
                    <a:p>
                      <a:pPr algn="ctr">
                        <a:lnSpc>
                          <a:spcPts val="2800"/>
                        </a:lnSpc>
                        <a:defRPr/>
                      </a:pPr>
                      <a:r>
                        <a:rPr lang="en-US" sz="2000" b="1">
                          <a:solidFill>
                            <a:srgbClr val="191919"/>
                          </a:solidFill>
                          <a:latin typeface="Arial" panose="020B0604020202020204" pitchFamily="34" charset="0"/>
                          <a:ea typeface="Aileron Bold"/>
                          <a:cs typeface="Arial" panose="020B0604020202020204" pitchFamily="34" charset="0"/>
                          <a:sym typeface="Aileron Bold"/>
                        </a:rPr>
                        <a:t>Indian Beauty and Hygiene Association</a:t>
                      </a:r>
                      <a:endParaRPr lang="en-US" sz="1100">
                        <a:latin typeface="Arial" panose="020B0604020202020204" pitchFamily="34" charset="0"/>
                        <a:cs typeface="Arial" panose="020B0604020202020204" pitchFamily="34" charset="0"/>
                      </a:endParaRPr>
                    </a:p>
                  </a:txBody>
                  <a:tcPr marL="169499" marR="169499" marT="169499" marB="169499" anchor="ctr">
                    <a:lnL w="47083" cap="flat" cmpd="sng" algn="ctr">
                      <a:solidFill>
                        <a:srgbClr val="FFFFFF"/>
                      </a:solidFill>
                      <a:prstDash val="solid"/>
                      <a:round/>
                      <a:headEnd type="none" w="med" len="med"/>
                      <a:tailEnd type="none" w="med" len="med"/>
                    </a:lnL>
                    <a:lnR w="47083" cap="flat" cmpd="sng" algn="ctr">
                      <a:solidFill>
                        <a:srgbClr val="FFFFFF"/>
                      </a:solidFill>
                      <a:prstDash val="solid"/>
                      <a:round/>
                      <a:headEnd type="none" w="med" len="med"/>
                      <a:tailEnd type="none" w="med" len="med"/>
                    </a:lnR>
                    <a:lnT w="0" cap="flat" cmpd="sng" algn="ctr">
                      <a:solidFill>
                        <a:srgbClr val="CCCCCC"/>
                      </a:solidFill>
                      <a:prstDash val="solid"/>
                      <a:round/>
                      <a:headEnd type="none" w="med" len="med"/>
                      <a:tailEnd type="none" w="med" len="med"/>
                    </a:lnT>
                    <a:lnB w="0" cap="flat" cmpd="sng" algn="ctr">
                      <a:solidFill>
                        <a:srgbClr val="CCCCCC"/>
                      </a:solidFill>
                      <a:prstDash val="solid"/>
                      <a:round/>
                      <a:headEnd type="none" w="med" len="med"/>
                      <a:tailEnd type="none" w="med" len="med"/>
                    </a:lnB>
                    <a:solidFill>
                      <a:srgbClr val="E1F5FF"/>
                    </a:solidFill>
                  </a:tcPr>
                </a:tc>
                <a:tc>
                  <a:txBody>
                    <a:bodyPr/>
                    <a:lstStyle/>
                    <a:p>
                      <a:pPr algn="just">
                        <a:lnSpc>
                          <a:spcPts val="2800"/>
                        </a:lnSpc>
                        <a:defRPr/>
                      </a:pPr>
                      <a:r>
                        <a:rPr lang="en-US" sz="2000" b="1" dirty="0">
                          <a:solidFill>
                            <a:srgbClr val="191919"/>
                          </a:solidFill>
                          <a:latin typeface="Arial" panose="020B0604020202020204" pitchFamily="34" charset="0"/>
                          <a:ea typeface="Aileron Bold"/>
                          <a:cs typeface="Arial" panose="020B0604020202020204" pitchFamily="34" charset="0"/>
                          <a:sym typeface="Aileron Bold"/>
                        </a:rPr>
                        <a:t>Colloquium </a:t>
                      </a:r>
                      <a:r>
                        <a:rPr lang="en-US" sz="2000" dirty="0">
                          <a:solidFill>
                            <a:srgbClr val="191919"/>
                          </a:solidFill>
                          <a:latin typeface="Arial" panose="020B0604020202020204" pitchFamily="34" charset="0"/>
                          <a:ea typeface="Aileron"/>
                          <a:cs typeface="Arial" panose="020B0604020202020204" pitchFamily="34" charset="0"/>
                          <a:sym typeface="Aileron"/>
                        </a:rPr>
                        <a:t>on “Next Generation Risk Assessment (NGRA) Methods for Safety Evaluation of Cosmetics” at Mumbai</a:t>
                      </a:r>
                      <a:endParaRPr lang="en-US" sz="1100" dirty="0">
                        <a:latin typeface="Arial" panose="020B0604020202020204" pitchFamily="34" charset="0"/>
                        <a:cs typeface="Arial" panose="020B0604020202020204" pitchFamily="34" charset="0"/>
                      </a:endParaRPr>
                    </a:p>
                  </a:txBody>
                  <a:tcPr marL="169499" marR="169499" marT="169499" marB="169499" anchor="ctr">
                    <a:lnL w="47083" cap="flat" cmpd="sng" algn="ctr">
                      <a:solidFill>
                        <a:srgbClr val="FFFFFF"/>
                      </a:solidFill>
                      <a:prstDash val="solid"/>
                      <a:round/>
                      <a:headEnd type="none" w="med" len="med"/>
                      <a:tailEnd type="none" w="med" len="med"/>
                    </a:lnL>
                    <a:lnR w="47083" cap="flat" cmpd="sng" algn="ctr">
                      <a:solidFill>
                        <a:srgbClr val="FFFFFF"/>
                      </a:solidFill>
                      <a:prstDash val="solid"/>
                      <a:round/>
                      <a:headEnd type="none" w="med" len="med"/>
                      <a:tailEnd type="none" w="med" len="med"/>
                    </a:lnR>
                    <a:lnT w="0" cap="flat" cmpd="sng" algn="ctr">
                      <a:solidFill>
                        <a:srgbClr val="CCCCCC"/>
                      </a:solidFill>
                      <a:prstDash val="solid"/>
                      <a:round/>
                      <a:headEnd type="none" w="med" len="med"/>
                      <a:tailEnd type="none" w="med" len="med"/>
                    </a:lnT>
                    <a:lnB w="0" cap="flat" cmpd="sng" algn="ctr">
                      <a:solidFill>
                        <a:srgbClr val="CCCCCC"/>
                      </a:solidFill>
                      <a:prstDash val="solid"/>
                      <a:round/>
                      <a:headEnd type="none" w="med" len="med"/>
                      <a:tailEnd type="none" w="med" len="med"/>
                    </a:lnB>
                    <a:solidFill>
                      <a:srgbClr val="E1F5FF"/>
                    </a:solidFill>
                  </a:tcPr>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9525" y="0"/>
            <a:ext cx="4449395" cy="10287000"/>
          </a:xfrm>
          <a:prstGeom prst="rect">
            <a:avLst/>
          </a:prstGeom>
          <a:solidFill>
            <a:srgbClr val="004AAD"/>
          </a:solidFill>
        </p:spPr>
      </p:sp>
      <p:grpSp>
        <p:nvGrpSpPr>
          <p:cNvPr id="3" name="Group 3"/>
          <p:cNvGrpSpPr/>
          <p:nvPr/>
        </p:nvGrpSpPr>
        <p:grpSpPr>
          <a:xfrm>
            <a:off x="-239322" y="4647286"/>
            <a:ext cx="5202417" cy="1697278"/>
            <a:chOff x="0" y="0"/>
            <a:chExt cx="6936556" cy="2263037"/>
          </a:xfrm>
        </p:grpSpPr>
        <p:sp>
          <p:nvSpPr>
            <p:cNvPr id="4" name="TextBox 4"/>
            <p:cNvSpPr txBox="1"/>
            <p:nvPr/>
          </p:nvSpPr>
          <p:spPr>
            <a:xfrm>
              <a:off x="0" y="-114300"/>
              <a:ext cx="6936556" cy="1953261"/>
            </a:xfrm>
            <a:prstGeom prst="rect">
              <a:avLst/>
            </a:prstGeom>
          </p:spPr>
          <p:txBody>
            <a:bodyPr lIns="0" tIns="0" rIns="0" bIns="0" rtlCol="0" anchor="t">
              <a:spAutoFit/>
            </a:bodyPr>
            <a:lstStyle/>
            <a:p>
              <a:pPr algn="ctr">
                <a:lnSpc>
                  <a:spcPts val="7279"/>
                </a:lnSpc>
              </a:pPr>
              <a:r>
                <a:rPr lang="en-US" sz="5199" b="1" spc="-103">
                  <a:solidFill>
                    <a:srgbClr val="FFFFFF"/>
                  </a:solidFill>
                  <a:latin typeface="Helveticish Bold"/>
                  <a:ea typeface="Helveticish Bold"/>
                  <a:cs typeface="Helveticish Bold"/>
                  <a:sym typeface="Helveticish Bold"/>
                </a:rPr>
                <a:t>KEY EVENTS </a:t>
              </a:r>
            </a:p>
            <a:p>
              <a:pPr marL="0" lvl="0" indent="0" algn="ctr">
                <a:lnSpc>
                  <a:spcPts val="4480"/>
                </a:lnSpc>
              </a:pPr>
              <a:r>
                <a:rPr lang="en-US" sz="3200" b="1" spc="-64">
                  <a:solidFill>
                    <a:srgbClr val="FFFFFF"/>
                  </a:solidFill>
                  <a:latin typeface="Helveticish Bold"/>
                  <a:ea typeface="Helveticish Bold"/>
                  <a:cs typeface="Helveticish Bold"/>
                  <a:sym typeface="Helveticish Bold"/>
                </a:rPr>
                <a:t>  </a:t>
              </a:r>
              <a:r>
                <a:rPr lang="en-US" sz="3200" b="1" i="1" spc="-64">
                  <a:solidFill>
                    <a:srgbClr val="FFFFFF"/>
                  </a:solidFill>
                  <a:latin typeface="Helveticish Bold Italics"/>
                  <a:ea typeface="Helveticish Bold Italics"/>
                  <a:cs typeface="Helveticish Bold Italics"/>
                  <a:sym typeface="Helveticish Bold Italics"/>
                </a:rPr>
                <a:t> </a:t>
              </a:r>
            </a:p>
          </p:txBody>
        </p:sp>
        <p:sp>
          <p:nvSpPr>
            <p:cNvPr id="5" name="TextBox 5"/>
            <p:cNvSpPr txBox="1"/>
            <p:nvPr/>
          </p:nvSpPr>
          <p:spPr>
            <a:xfrm>
              <a:off x="0" y="1982578"/>
              <a:ext cx="6936556" cy="280458"/>
            </a:xfrm>
            <a:prstGeom prst="rect">
              <a:avLst/>
            </a:prstGeom>
          </p:spPr>
          <p:txBody>
            <a:bodyPr lIns="0" tIns="0" rIns="0" bIns="0" rtlCol="0" anchor="t">
              <a:spAutoFit/>
            </a:bodyPr>
            <a:lstStyle/>
            <a:p>
              <a:pPr marL="0" lvl="0" indent="0" algn="l">
                <a:lnSpc>
                  <a:spcPts val="1625"/>
                </a:lnSpc>
              </a:pPr>
              <a:endParaRPr/>
            </a:p>
          </p:txBody>
        </p:sp>
      </p:grpSp>
      <p:graphicFrame>
        <p:nvGraphicFramePr>
          <p:cNvPr id="6" name="Table 6"/>
          <p:cNvGraphicFramePr>
            <a:graphicFrameLocks noGrp="1"/>
          </p:cNvGraphicFramePr>
          <p:nvPr>
            <p:extLst>
              <p:ext uri="{D42A27DB-BD31-4B8C-83A1-F6EECF244321}">
                <p14:modId xmlns:p14="http://schemas.microsoft.com/office/powerpoint/2010/main" val="3336280671"/>
              </p:ext>
            </p:extLst>
          </p:nvPr>
        </p:nvGraphicFramePr>
        <p:xfrm>
          <a:off x="4458920" y="0"/>
          <a:ext cx="13829081" cy="10333221"/>
        </p:xfrm>
        <a:graphic>
          <a:graphicData uri="http://schemas.openxmlformats.org/drawingml/2006/table">
            <a:tbl>
              <a:tblPr/>
              <a:tblGrid>
                <a:gridCol w="2692515"/>
                <a:gridCol w="4047814"/>
                <a:gridCol w="7088752"/>
              </a:tblGrid>
              <a:tr h="1341516">
                <a:tc>
                  <a:txBody>
                    <a:bodyPr/>
                    <a:lstStyle/>
                    <a:p>
                      <a:pPr algn="ctr">
                        <a:lnSpc>
                          <a:spcPts val="2491"/>
                        </a:lnSpc>
                        <a:defRPr/>
                      </a:pPr>
                      <a:r>
                        <a:rPr lang="en-US" sz="1779" b="1" dirty="0">
                          <a:solidFill>
                            <a:srgbClr val="FFFFFF"/>
                          </a:solidFill>
                          <a:latin typeface="Arial" panose="020B0604020202020204" pitchFamily="34" charset="0"/>
                          <a:ea typeface="Aileron Bold"/>
                          <a:cs typeface="Arial" panose="020B0604020202020204" pitchFamily="34" charset="0"/>
                          <a:sym typeface="Aileron Bold"/>
                        </a:rPr>
                        <a:t>SECTIONAL COMMITTEE/ DATE OF EVENT</a:t>
                      </a:r>
                      <a:endParaRPr lang="en-US" sz="1100" dirty="0">
                        <a:latin typeface="Arial" panose="020B0604020202020204" pitchFamily="34" charset="0"/>
                        <a:cs typeface="Arial" panose="020B0604020202020204" pitchFamily="34" charset="0"/>
                      </a:endParaRPr>
                    </a:p>
                  </a:txBody>
                  <a:tcPr marL="169499" marR="169499" marT="169499" marB="169499" anchor="ctr">
                    <a:lnL w="0" cap="flat" cmpd="sng" algn="ctr">
                      <a:solidFill>
                        <a:srgbClr val="CCCCCC"/>
                      </a:solidFill>
                      <a:prstDash val="solid"/>
                      <a:round/>
                      <a:headEnd type="none" w="med" len="med"/>
                      <a:tailEnd type="none" w="med" len="med"/>
                    </a:lnL>
                    <a:lnR w="47083" cap="flat" cmpd="sng" algn="ctr">
                      <a:solidFill>
                        <a:srgbClr val="FFFFFF"/>
                      </a:solidFill>
                      <a:prstDash val="solid"/>
                      <a:round/>
                      <a:headEnd type="none" w="med" len="med"/>
                      <a:tailEnd type="none" w="med" len="med"/>
                    </a:lnR>
                    <a:lnT w="18833" cap="flat" cmpd="sng" algn="ctr">
                      <a:solidFill>
                        <a:srgbClr val="FFFFFF"/>
                      </a:solidFill>
                      <a:prstDash val="solid"/>
                      <a:round/>
                      <a:headEnd type="none" w="med" len="med"/>
                      <a:tailEnd type="none" w="med" len="med"/>
                    </a:lnT>
                    <a:lnB w="0" cap="flat" cmpd="sng" algn="ctr">
                      <a:solidFill>
                        <a:srgbClr val="FFFFFF"/>
                      </a:solidFill>
                      <a:prstDash val="solid"/>
                      <a:round/>
                      <a:headEnd type="none" w="med" len="med"/>
                      <a:tailEnd type="none" w="med" len="med"/>
                    </a:lnB>
                    <a:solidFill>
                      <a:srgbClr val="004AAD"/>
                    </a:solidFill>
                  </a:tcPr>
                </a:tc>
                <a:tc>
                  <a:txBody>
                    <a:bodyPr/>
                    <a:lstStyle/>
                    <a:p>
                      <a:pPr algn="ctr">
                        <a:lnSpc>
                          <a:spcPts val="2491"/>
                        </a:lnSpc>
                        <a:defRPr/>
                      </a:pPr>
                      <a:r>
                        <a:rPr lang="en-US" sz="1779" b="1">
                          <a:solidFill>
                            <a:srgbClr val="FFFFFF"/>
                          </a:solidFill>
                          <a:latin typeface="Arial" panose="020B0604020202020204" pitchFamily="34" charset="0"/>
                          <a:ea typeface="Aileron Bold"/>
                          <a:cs typeface="Arial" panose="020B0604020202020204" pitchFamily="34" charset="0"/>
                          <a:sym typeface="Aileron Bold"/>
                        </a:rPr>
                        <a:t>EVENT</a:t>
                      </a:r>
                      <a:endParaRPr lang="en-US" sz="1100">
                        <a:latin typeface="Arial" panose="020B0604020202020204" pitchFamily="34" charset="0"/>
                        <a:cs typeface="Arial" panose="020B0604020202020204" pitchFamily="34" charset="0"/>
                      </a:endParaRPr>
                    </a:p>
                  </a:txBody>
                  <a:tcPr marL="169499" marR="169499" marT="169499" marB="169499" anchor="ctr">
                    <a:lnL w="47083" cap="flat" cmpd="sng" algn="ctr">
                      <a:solidFill>
                        <a:srgbClr val="FFFFFF"/>
                      </a:solidFill>
                      <a:prstDash val="solid"/>
                      <a:round/>
                      <a:headEnd type="none" w="med" len="med"/>
                      <a:tailEnd type="none" w="med" len="med"/>
                    </a:lnL>
                    <a:lnR w="47083" cap="flat" cmpd="sng" algn="ctr">
                      <a:solidFill>
                        <a:srgbClr val="FFFFFF"/>
                      </a:solidFill>
                      <a:prstDash val="solid"/>
                      <a:round/>
                      <a:headEnd type="none" w="med" len="med"/>
                      <a:tailEnd type="none" w="med" len="med"/>
                    </a:lnR>
                    <a:lnT w="18833" cap="flat" cmpd="sng" algn="ctr">
                      <a:solidFill>
                        <a:srgbClr val="FFFFFF"/>
                      </a:solidFill>
                      <a:prstDash val="solid"/>
                      <a:round/>
                      <a:headEnd type="none" w="med" len="med"/>
                      <a:tailEnd type="none" w="med" len="med"/>
                    </a:lnT>
                    <a:lnB w="0" cap="flat" cmpd="sng" algn="ctr">
                      <a:solidFill>
                        <a:srgbClr val="FFFFFF"/>
                      </a:solidFill>
                      <a:prstDash val="solid"/>
                      <a:round/>
                      <a:headEnd type="none" w="med" len="med"/>
                      <a:tailEnd type="none" w="med" len="med"/>
                    </a:lnB>
                    <a:solidFill>
                      <a:srgbClr val="004AAD"/>
                    </a:solidFill>
                  </a:tcPr>
                </a:tc>
                <a:tc>
                  <a:txBody>
                    <a:bodyPr/>
                    <a:lstStyle/>
                    <a:p>
                      <a:pPr algn="ctr">
                        <a:lnSpc>
                          <a:spcPts val="2491"/>
                        </a:lnSpc>
                        <a:defRPr/>
                      </a:pPr>
                      <a:r>
                        <a:rPr lang="en-US" sz="1779" b="1">
                          <a:solidFill>
                            <a:srgbClr val="FFFFFF"/>
                          </a:solidFill>
                          <a:latin typeface="Arial" panose="020B0604020202020204" pitchFamily="34" charset="0"/>
                          <a:ea typeface="Aileron Bold"/>
                          <a:cs typeface="Arial" panose="020B0604020202020204" pitchFamily="34" charset="0"/>
                          <a:sym typeface="Aileron Bold"/>
                        </a:rPr>
                        <a:t>HIGHLIGHTS &amp; ACHIEVEMENTS</a:t>
                      </a:r>
                      <a:endParaRPr lang="en-US" sz="1100">
                        <a:latin typeface="Arial" panose="020B0604020202020204" pitchFamily="34" charset="0"/>
                        <a:cs typeface="Arial" panose="020B0604020202020204" pitchFamily="34" charset="0"/>
                      </a:endParaRPr>
                    </a:p>
                  </a:txBody>
                  <a:tcPr marL="169499" marR="169499" marT="169499" marB="169499" anchor="ctr">
                    <a:lnL w="47083" cap="flat" cmpd="sng" algn="ctr">
                      <a:solidFill>
                        <a:srgbClr val="FFFFFF"/>
                      </a:solidFill>
                      <a:prstDash val="solid"/>
                      <a:round/>
                      <a:headEnd type="none" w="med" len="med"/>
                      <a:tailEnd type="none" w="med" len="med"/>
                    </a:lnL>
                    <a:lnR w="47083" cap="flat" cmpd="sng" algn="ctr">
                      <a:solidFill>
                        <a:srgbClr val="FFFFFF"/>
                      </a:solidFill>
                      <a:prstDash val="solid"/>
                      <a:round/>
                      <a:headEnd type="none" w="med" len="med"/>
                      <a:tailEnd type="none" w="med" len="med"/>
                    </a:lnR>
                    <a:lnT w="18833" cap="flat" cmpd="sng" algn="ctr">
                      <a:solidFill>
                        <a:srgbClr val="FFFFFF"/>
                      </a:solidFill>
                      <a:prstDash val="solid"/>
                      <a:round/>
                      <a:headEnd type="none" w="med" len="med"/>
                      <a:tailEnd type="none" w="med" len="med"/>
                    </a:lnT>
                    <a:lnB w="0" cap="flat" cmpd="sng" algn="ctr">
                      <a:solidFill>
                        <a:srgbClr val="FFFFFF"/>
                      </a:solidFill>
                      <a:prstDash val="solid"/>
                      <a:round/>
                      <a:headEnd type="none" w="med" len="med"/>
                      <a:tailEnd type="none" w="med" len="med"/>
                    </a:lnB>
                    <a:solidFill>
                      <a:srgbClr val="004AAD"/>
                    </a:solidFill>
                  </a:tcPr>
                </a:tc>
              </a:tr>
              <a:tr h="2513091">
                <a:tc>
                  <a:txBody>
                    <a:bodyPr/>
                    <a:lstStyle/>
                    <a:p>
                      <a:pPr algn="ctr">
                        <a:lnSpc>
                          <a:spcPts val="2800"/>
                        </a:lnSpc>
                        <a:defRPr/>
                      </a:pPr>
                      <a:r>
                        <a:rPr lang="en-US" sz="2000" dirty="0">
                          <a:solidFill>
                            <a:srgbClr val="191919"/>
                          </a:solidFill>
                          <a:latin typeface="Arial" panose="020B0604020202020204" pitchFamily="34" charset="0"/>
                          <a:ea typeface="Aileron"/>
                          <a:cs typeface="Arial" panose="020B0604020202020204" pitchFamily="34" charset="0"/>
                          <a:sym typeface="Aileron"/>
                        </a:rPr>
                        <a:t>PCD 07/</a:t>
                      </a:r>
                      <a:endParaRPr lang="en-US" sz="1100" dirty="0">
                        <a:latin typeface="Arial" panose="020B0604020202020204" pitchFamily="34" charset="0"/>
                        <a:cs typeface="Arial" panose="020B0604020202020204" pitchFamily="34" charset="0"/>
                      </a:endParaRPr>
                    </a:p>
                    <a:p>
                      <a:pPr algn="ctr">
                        <a:lnSpc>
                          <a:spcPts val="2800"/>
                        </a:lnSpc>
                      </a:pPr>
                      <a:r>
                        <a:rPr lang="en-US" sz="2000" dirty="0">
                          <a:solidFill>
                            <a:srgbClr val="191919"/>
                          </a:solidFill>
                          <a:latin typeface="Arial" panose="020B0604020202020204" pitchFamily="34" charset="0"/>
                          <a:ea typeface="Aileron"/>
                          <a:cs typeface="Arial" panose="020B0604020202020204" pitchFamily="34" charset="0"/>
                          <a:sym typeface="Aileron"/>
                        </a:rPr>
                        <a:t>14 August 2024</a:t>
                      </a:r>
                    </a:p>
                    <a:p>
                      <a:pPr algn="ctr">
                        <a:lnSpc>
                          <a:spcPts val="2800"/>
                        </a:lnSpc>
                      </a:pPr>
                      <a:endParaRPr lang="en-US" sz="2000" dirty="0">
                        <a:solidFill>
                          <a:srgbClr val="191919"/>
                        </a:solidFill>
                        <a:latin typeface="Arial" panose="020B0604020202020204" pitchFamily="34" charset="0"/>
                        <a:ea typeface="Aileron"/>
                        <a:cs typeface="Arial" panose="020B0604020202020204" pitchFamily="34" charset="0"/>
                        <a:sym typeface="Aileron"/>
                      </a:endParaRPr>
                    </a:p>
                  </a:txBody>
                  <a:tcPr marL="169499" marR="169499" marT="169499" marB="169499" anchor="ctr">
                    <a:lnL w="0" cap="flat" cmpd="sng" algn="ctr">
                      <a:solidFill>
                        <a:srgbClr val="CCCCCC"/>
                      </a:solidFill>
                      <a:prstDash val="solid"/>
                      <a:round/>
                      <a:headEnd type="none" w="med" len="med"/>
                      <a:tailEnd type="none" w="med" len="med"/>
                    </a:lnL>
                    <a:lnR w="47083" cap="flat" cmpd="sng" algn="ctr">
                      <a:solidFill>
                        <a:srgbClr val="FFFFFF"/>
                      </a:solidFill>
                      <a:prstDash val="solid"/>
                      <a:round/>
                      <a:headEnd type="none" w="med" len="med"/>
                      <a:tailEnd type="none" w="med" len="med"/>
                    </a:lnR>
                    <a:lnT w="0" cap="flat" cmpd="sng" algn="ctr">
                      <a:solidFill>
                        <a:srgbClr val="FFFFFF"/>
                      </a:solidFill>
                      <a:prstDash val="solid"/>
                      <a:round/>
                      <a:headEnd type="none" w="med" len="med"/>
                      <a:tailEnd type="none" w="med" len="med"/>
                    </a:lnT>
                    <a:lnB w="47083" cap="flat" cmpd="sng" algn="ctr">
                      <a:solidFill>
                        <a:srgbClr val="FFFFFF"/>
                      </a:solidFill>
                      <a:prstDash val="solid"/>
                      <a:round/>
                      <a:headEnd type="none" w="med" len="med"/>
                      <a:tailEnd type="none" w="med" len="med"/>
                    </a:lnB>
                    <a:solidFill>
                      <a:srgbClr val="E1F5FF"/>
                    </a:solidFill>
                  </a:tcPr>
                </a:tc>
                <a:tc>
                  <a:txBody>
                    <a:bodyPr/>
                    <a:lstStyle/>
                    <a:p>
                      <a:pPr algn="ctr">
                        <a:lnSpc>
                          <a:spcPts val="2800"/>
                        </a:lnSpc>
                        <a:defRPr/>
                      </a:pPr>
                      <a:r>
                        <a:rPr lang="en-US" sz="2000" b="1" dirty="0">
                          <a:solidFill>
                            <a:srgbClr val="191919"/>
                          </a:solidFill>
                          <a:latin typeface="Arial" panose="020B0604020202020204" pitchFamily="34" charset="0"/>
                          <a:ea typeface="Aileron Bold"/>
                          <a:cs typeface="Arial" panose="020B0604020202020204" pitchFamily="34" charset="0"/>
                          <a:sym typeface="Aileron Bold"/>
                        </a:rPr>
                        <a:t>Webinar on “Indian Standards on Solid Biofuels” organized in collaboration with NATIONAL MISSION ON USE OF BIOMASS IN THERMAL POWER PLANTS</a:t>
                      </a:r>
                      <a:endParaRPr lang="en-US" sz="1100" dirty="0">
                        <a:latin typeface="Arial" panose="020B0604020202020204" pitchFamily="34" charset="0"/>
                        <a:cs typeface="Arial" panose="020B0604020202020204" pitchFamily="34" charset="0"/>
                      </a:endParaRPr>
                    </a:p>
                  </a:txBody>
                  <a:tcPr marL="169499" marR="169499" marT="169499" marB="169499" anchor="ctr">
                    <a:lnL w="47083" cap="flat" cmpd="sng" algn="ctr">
                      <a:solidFill>
                        <a:srgbClr val="FFFFFF"/>
                      </a:solidFill>
                      <a:prstDash val="solid"/>
                      <a:round/>
                      <a:headEnd type="none" w="med" len="med"/>
                      <a:tailEnd type="none" w="med" len="med"/>
                    </a:lnL>
                    <a:lnR w="47083" cap="flat" cmpd="sng" algn="ctr">
                      <a:solidFill>
                        <a:srgbClr val="FFFFFF"/>
                      </a:solidFill>
                      <a:prstDash val="solid"/>
                      <a:round/>
                      <a:headEnd type="none" w="med" len="med"/>
                      <a:tailEnd type="none" w="med" len="med"/>
                    </a:lnR>
                    <a:lnT w="0" cap="flat" cmpd="sng" algn="ctr">
                      <a:solidFill>
                        <a:srgbClr val="FFFFFF"/>
                      </a:solidFill>
                      <a:prstDash val="solid"/>
                      <a:round/>
                      <a:headEnd type="none" w="med" len="med"/>
                      <a:tailEnd type="none" w="med" len="med"/>
                    </a:lnT>
                    <a:lnB w="47083" cap="flat" cmpd="sng" algn="ctr">
                      <a:solidFill>
                        <a:srgbClr val="FFFFFF"/>
                      </a:solidFill>
                      <a:prstDash val="solid"/>
                      <a:round/>
                      <a:headEnd type="none" w="med" len="med"/>
                      <a:tailEnd type="none" w="med" len="med"/>
                    </a:lnB>
                    <a:solidFill>
                      <a:srgbClr val="E1F5FF"/>
                    </a:solidFill>
                  </a:tcPr>
                </a:tc>
                <a:tc>
                  <a:txBody>
                    <a:bodyPr/>
                    <a:lstStyle/>
                    <a:p>
                      <a:pPr algn="just">
                        <a:lnSpc>
                          <a:spcPts val="2799"/>
                        </a:lnSpc>
                        <a:defRPr/>
                      </a:pPr>
                      <a:r>
                        <a:rPr lang="en-US" sz="1999">
                          <a:solidFill>
                            <a:srgbClr val="000000"/>
                          </a:solidFill>
                          <a:latin typeface="Arial" panose="020B0604020202020204" pitchFamily="34" charset="0"/>
                          <a:ea typeface="Arimo"/>
                          <a:cs typeface="Arial" panose="020B0604020202020204" pitchFamily="34" charset="0"/>
                          <a:sym typeface="Arimo"/>
                        </a:rPr>
                        <a:t>To promote </a:t>
                      </a:r>
                      <a:r>
                        <a:rPr lang="en-US" sz="1999" u="none" strike="noStrike">
                          <a:solidFill>
                            <a:srgbClr val="000000"/>
                          </a:solidFill>
                          <a:latin typeface="Arial" panose="020B0604020202020204" pitchFamily="34" charset="0"/>
                          <a:ea typeface="Arimo"/>
                          <a:cs typeface="Arial" panose="020B0604020202020204" pitchFamily="34" charset="0"/>
                          <a:sym typeface="Arimo"/>
                        </a:rPr>
                        <a:t>co-firing of biomass with coal to have a larger share of carbon neutral power generation from the thermal power plants. More than 350 participants largely officials of thermal power plants participated. </a:t>
                      </a:r>
                      <a:endParaRPr lang="en-US" sz="1100">
                        <a:latin typeface="Arial" panose="020B0604020202020204" pitchFamily="34" charset="0"/>
                        <a:cs typeface="Arial" panose="020B0604020202020204" pitchFamily="34" charset="0"/>
                      </a:endParaRPr>
                    </a:p>
                  </a:txBody>
                  <a:tcPr marL="169499" marR="169499" marT="169499" marB="169499" anchor="ctr">
                    <a:lnL w="47083" cap="flat" cmpd="sng" algn="ctr">
                      <a:solidFill>
                        <a:srgbClr val="FFFFFF"/>
                      </a:solidFill>
                      <a:prstDash val="solid"/>
                      <a:round/>
                      <a:headEnd type="none" w="med" len="med"/>
                      <a:tailEnd type="none" w="med" len="med"/>
                    </a:lnL>
                    <a:lnR w="47083" cap="flat" cmpd="sng" algn="ctr">
                      <a:solidFill>
                        <a:srgbClr val="FFFFFF"/>
                      </a:solidFill>
                      <a:prstDash val="solid"/>
                      <a:round/>
                      <a:headEnd type="none" w="med" len="med"/>
                      <a:tailEnd type="none" w="med" len="med"/>
                    </a:lnR>
                    <a:lnT w="0" cap="flat" cmpd="sng" algn="ctr">
                      <a:solidFill>
                        <a:srgbClr val="FFFFFF"/>
                      </a:solidFill>
                      <a:prstDash val="solid"/>
                      <a:round/>
                      <a:headEnd type="none" w="med" len="med"/>
                      <a:tailEnd type="none" w="med" len="med"/>
                    </a:lnT>
                    <a:lnB w="47083" cap="flat" cmpd="sng" algn="ctr">
                      <a:solidFill>
                        <a:srgbClr val="FFFFFF"/>
                      </a:solidFill>
                      <a:prstDash val="solid"/>
                      <a:round/>
                      <a:headEnd type="none" w="med" len="med"/>
                      <a:tailEnd type="none" w="med" len="med"/>
                    </a:lnB>
                    <a:solidFill>
                      <a:srgbClr val="E1F5FF"/>
                    </a:solidFill>
                  </a:tcPr>
                </a:tc>
              </a:tr>
              <a:tr h="6478614">
                <a:tc>
                  <a:txBody>
                    <a:bodyPr/>
                    <a:lstStyle/>
                    <a:p>
                      <a:pPr algn="ctr">
                        <a:lnSpc>
                          <a:spcPts val="2800"/>
                        </a:lnSpc>
                        <a:defRPr/>
                      </a:pPr>
                      <a:r>
                        <a:rPr lang="en-US" sz="2000" dirty="0">
                          <a:solidFill>
                            <a:srgbClr val="191919"/>
                          </a:solidFill>
                          <a:latin typeface="Arial" panose="020B0604020202020204" pitchFamily="34" charset="0"/>
                          <a:ea typeface="Aileron"/>
                          <a:cs typeface="Arial" panose="020B0604020202020204" pitchFamily="34" charset="0"/>
                          <a:sym typeface="Aileron"/>
                        </a:rPr>
                        <a:t>PCD 1/PCD 3</a:t>
                      </a:r>
                      <a:endParaRPr lang="en-US" sz="1100" dirty="0">
                        <a:latin typeface="Arial" panose="020B0604020202020204" pitchFamily="34" charset="0"/>
                        <a:cs typeface="Arial" panose="020B0604020202020204" pitchFamily="34" charset="0"/>
                      </a:endParaRPr>
                    </a:p>
                    <a:p>
                      <a:pPr algn="ctr">
                        <a:lnSpc>
                          <a:spcPts val="2800"/>
                        </a:lnSpc>
                      </a:pPr>
                      <a:r>
                        <a:rPr lang="en-US" sz="2000" dirty="0">
                          <a:solidFill>
                            <a:srgbClr val="191919"/>
                          </a:solidFill>
                          <a:latin typeface="Arial" panose="020B0604020202020204" pitchFamily="34" charset="0"/>
                          <a:ea typeface="Aileron"/>
                          <a:cs typeface="Arial" panose="020B0604020202020204" pitchFamily="34" charset="0"/>
                          <a:sym typeface="Aileron"/>
                        </a:rPr>
                        <a:t>23-27 September 2024</a:t>
                      </a:r>
                    </a:p>
                  </a:txBody>
                  <a:tcPr marL="169499" marR="169499" marT="169499" marB="169499" anchor="ctr">
                    <a:lnL w="0" cap="flat" cmpd="sng" algn="ctr">
                      <a:solidFill>
                        <a:srgbClr val="CCCCCC"/>
                      </a:solidFill>
                      <a:prstDash val="solid"/>
                      <a:round/>
                      <a:headEnd type="none" w="med" len="med"/>
                      <a:tailEnd type="none" w="med" len="med"/>
                    </a:lnL>
                    <a:lnR w="47083" cap="flat" cmpd="sng" algn="ctr">
                      <a:solidFill>
                        <a:srgbClr val="FFFFFF"/>
                      </a:solidFill>
                      <a:prstDash val="solid"/>
                      <a:round/>
                      <a:headEnd type="none" w="med" len="med"/>
                      <a:tailEnd type="none" w="med" len="med"/>
                    </a:lnR>
                    <a:lnT w="47083" cap="flat" cmpd="sng" algn="ctr">
                      <a:solidFill>
                        <a:srgbClr val="FFFFFF"/>
                      </a:solidFill>
                      <a:prstDash val="solid"/>
                      <a:round/>
                      <a:headEnd type="none" w="med" len="med"/>
                      <a:tailEnd type="none" w="med" len="med"/>
                    </a:lnT>
                    <a:lnB w="47083" cap="flat" cmpd="sng" algn="ctr">
                      <a:solidFill>
                        <a:srgbClr val="FFFFFF"/>
                      </a:solidFill>
                      <a:prstDash val="solid"/>
                      <a:round/>
                      <a:headEnd type="none" w="med" len="med"/>
                      <a:tailEnd type="none" w="med" len="med"/>
                    </a:lnB>
                    <a:solidFill>
                      <a:srgbClr val="E1F5FF"/>
                    </a:solidFill>
                  </a:tcPr>
                </a:tc>
                <a:tc>
                  <a:txBody>
                    <a:bodyPr/>
                    <a:lstStyle/>
                    <a:p>
                      <a:pPr algn="ctr">
                        <a:lnSpc>
                          <a:spcPts val="2800"/>
                        </a:lnSpc>
                        <a:defRPr/>
                      </a:pPr>
                      <a:r>
                        <a:rPr lang="en-US" sz="2000" b="1" dirty="0">
                          <a:solidFill>
                            <a:srgbClr val="191919"/>
                          </a:solidFill>
                          <a:latin typeface="Arial" panose="020B0604020202020204" pitchFamily="34" charset="0"/>
                          <a:ea typeface="Aileron Bold"/>
                          <a:cs typeface="Arial" panose="020B0604020202020204" pitchFamily="34" charset="0"/>
                          <a:sym typeface="Aileron Bold"/>
                        </a:rPr>
                        <a:t>35th meeting of ISO/TC 28 ‘Petroleum and related products, fuels, and lubricants from natural or synthetic sources’ plenary meetings hosted at New Delhi</a:t>
                      </a:r>
                      <a:endParaRPr lang="en-US" sz="1100" dirty="0">
                        <a:latin typeface="Arial" panose="020B0604020202020204" pitchFamily="34" charset="0"/>
                        <a:cs typeface="Arial" panose="020B0604020202020204" pitchFamily="34" charset="0"/>
                      </a:endParaRPr>
                    </a:p>
                  </a:txBody>
                  <a:tcPr marL="169499" marR="169499" marT="169499" marB="169499" anchor="ctr">
                    <a:lnL w="47083" cap="flat" cmpd="sng" algn="ctr">
                      <a:solidFill>
                        <a:srgbClr val="FFFFFF"/>
                      </a:solidFill>
                      <a:prstDash val="solid"/>
                      <a:round/>
                      <a:headEnd type="none" w="med" len="med"/>
                      <a:tailEnd type="none" w="med" len="med"/>
                    </a:lnL>
                    <a:lnR w="47083" cap="flat" cmpd="sng" algn="ctr">
                      <a:solidFill>
                        <a:srgbClr val="FFFFFF"/>
                      </a:solidFill>
                      <a:prstDash val="solid"/>
                      <a:round/>
                      <a:headEnd type="none" w="med" len="med"/>
                      <a:tailEnd type="none" w="med" len="med"/>
                    </a:lnR>
                    <a:lnT w="47083" cap="flat" cmpd="sng" algn="ctr">
                      <a:solidFill>
                        <a:srgbClr val="FFFFFF"/>
                      </a:solidFill>
                      <a:prstDash val="solid"/>
                      <a:round/>
                      <a:headEnd type="none" w="med" len="med"/>
                      <a:tailEnd type="none" w="med" len="med"/>
                    </a:lnT>
                    <a:lnB w="47083" cap="flat" cmpd="sng" algn="ctr">
                      <a:solidFill>
                        <a:srgbClr val="FFFFFF"/>
                      </a:solidFill>
                      <a:prstDash val="solid"/>
                      <a:round/>
                      <a:headEnd type="none" w="med" len="med"/>
                      <a:tailEnd type="none" w="med" len="med"/>
                    </a:lnB>
                    <a:solidFill>
                      <a:srgbClr val="E1F5FF"/>
                    </a:solidFill>
                  </a:tcPr>
                </a:tc>
                <a:tc>
                  <a:txBody>
                    <a:bodyPr/>
                    <a:lstStyle/>
                    <a:p>
                      <a:pPr algn="just">
                        <a:lnSpc>
                          <a:spcPts val="2800"/>
                        </a:lnSpc>
                        <a:defRPr/>
                      </a:pPr>
                      <a:r>
                        <a:rPr lang="en-US" sz="2000" dirty="0">
                          <a:solidFill>
                            <a:srgbClr val="000000"/>
                          </a:solidFill>
                          <a:latin typeface="Arial" panose="020B0604020202020204" pitchFamily="34" charset="0"/>
                          <a:ea typeface="Arimo"/>
                          <a:cs typeface="Arial" panose="020B0604020202020204" pitchFamily="34" charset="0"/>
                          <a:sym typeface="Arimo"/>
                        </a:rPr>
                        <a:t>Representatives from ten countries participated in the meetings. The Indian delegation led by </a:t>
                      </a:r>
                      <a:r>
                        <a:rPr lang="en-US" sz="2000" dirty="0" err="1">
                          <a:solidFill>
                            <a:srgbClr val="000000"/>
                          </a:solidFill>
                          <a:latin typeface="Arial" panose="020B0604020202020204" pitchFamily="34" charset="0"/>
                          <a:ea typeface="Arimo"/>
                          <a:cs typeface="Arial" panose="020B0604020202020204" pitchFamily="34" charset="0"/>
                          <a:sym typeface="Arimo"/>
                        </a:rPr>
                        <a:t>Dr</a:t>
                      </a:r>
                      <a:r>
                        <a:rPr lang="en-US" sz="2000" dirty="0">
                          <a:solidFill>
                            <a:srgbClr val="000000"/>
                          </a:solidFill>
                          <a:latin typeface="Arial" panose="020B0604020202020204" pitchFamily="34" charset="0"/>
                          <a:ea typeface="Arimo"/>
                          <a:cs typeface="Arial" panose="020B0604020202020204" pitchFamily="34" charset="0"/>
                          <a:sym typeface="Arimo"/>
                        </a:rPr>
                        <a:t> </a:t>
                      </a:r>
                      <a:r>
                        <a:rPr lang="en-US" sz="2000" dirty="0" err="1">
                          <a:solidFill>
                            <a:srgbClr val="000000"/>
                          </a:solidFill>
                          <a:latin typeface="Arial" panose="020B0604020202020204" pitchFamily="34" charset="0"/>
                          <a:ea typeface="Arimo"/>
                          <a:cs typeface="Arial" panose="020B0604020202020204" pitchFamily="34" charset="0"/>
                          <a:sym typeface="Arimo"/>
                        </a:rPr>
                        <a:t>Harender</a:t>
                      </a:r>
                      <a:r>
                        <a:rPr lang="en-US" sz="2000" dirty="0">
                          <a:solidFill>
                            <a:srgbClr val="000000"/>
                          </a:solidFill>
                          <a:latin typeface="Arial" panose="020B0604020202020204" pitchFamily="34" charset="0"/>
                          <a:ea typeface="Arimo"/>
                          <a:cs typeface="Arial" panose="020B0604020202020204" pitchFamily="34" charset="0"/>
                          <a:sym typeface="Arimo"/>
                        </a:rPr>
                        <a:t> Singh </a:t>
                      </a:r>
                      <a:r>
                        <a:rPr lang="en-US" sz="2000" dirty="0" err="1">
                          <a:solidFill>
                            <a:srgbClr val="000000"/>
                          </a:solidFill>
                          <a:latin typeface="Arial" panose="020B0604020202020204" pitchFamily="34" charset="0"/>
                          <a:ea typeface="Arimo"/>
                          <a:cs typeface="Arial" panose="020B0604020202020204" pitchFamily="34" charset="0"/>
                          <a:sym typeface="Arimo"/>
                        </a:rPr>
                        <a:t>Bisht</a:t>
                      </a:r>
                      <a:r>
                        <a:rPr lang="en-US" sz="2000" dirty="0">
                          <a:solidFill>
                            <a:srgbClr val="000000"/>
                          </a:solidFill>
                          <a:latin typeface="Arial" panose="020B0604020202020204" pitchFamily="34" charset="0"/>
                          <a:ea typeface="Arimo"/>
                          <a:cs typeface="Arial" panose="020B0604020202020204" pitchFamily="34" charset="0"/>
                          <a:sym typeface="Arimo"/>
                        </a:rPr>
                        <a:t>, Director, CSIR-IIP Dehradun (Chairman, PCD 1 and PCD 3).</a:t>
                      </a:r>
                      <a:endParaRPr lang="en-US" sz="1100" dirty="0">
                        <a:latin typeface="Arial" panose="020B0604020202020204" pitchFamily="34" charset="0"/>
                        <a:cs typeface="Arial" panose="020B0604020202020204" pitchFamily="34" charset="0"/>
                      </a:endParaRPr>
                    </a:p>
                    <a:p>
                      <a:pPr algn="just">
                        <a:lnSpc>
                          <a:spcPts val="2800"/>
                        </a:lnSpc>
                      </a:pPr>
                      <a:endParaRPr lang="en-US" sz="1100" dirty="0">
                        <a:latin typeface="Arial" panose="020B0604020202020204" pitchFamily="34" charset="0"/>
                        <a:cs typeface="Arial" panose="020B0604020202020204" pitchFamily="34" charset="0"/>
                      </a:endParaRPr>
                    </a:p>
                    <a:p>
                      <a:pPr marL="431801" lvl="1" indent="-215900" algn="just">
                        <a:lnSpc>
                          <a:spcPts val="2800"/>
                        </a:lnSpc>
                        <a:buFont typeface="Arial"/>
                        <a:buChar char="•"/>
                      </a:pPr>
                      <a:r>
                        <a:rPr lang="en-US" sz="2000" dirty="0">
                          <a:solidFill>
                            <a:srgbClr val="000000"/>
                          </a:solidFill>
                          <a:latin typeface="Arial" panose="020B0604020202020204" pitchFamily="34" charset="0"/>
                          <a:ea typeface="Arimo"/>
                          <a:cs typeface="Arial" panose="020B0604020202020204" pitchFamily="34" charset="0"/>
                          <a:sym typeface="Arimo"/>
                        </a:rPr>
                        <a:t>India made a significant impact by proposing the formulation of a international standard on 'Aviation Turbine Fuel' to ensure uniform worldwide specifications. The proposal was well-received, and an Ad-hoc group, led by </a:t>
                      </a:r>
                      <a:r>
                        <a:rPr lang="en-US" sz="2000" dirty="0" err="1">
                          <a:solidFill>
                            <a:srgbClr val="000000"/>
                          </a:solidFill>
                          <a:latin typeface="Arial" panose="020B0604020202020204" pitchFamily="34" charset="0"/>
                          <a:ea typeface="Arimo"/>
                          <a:cs typeface="Arial" panose="020B0604020202020204" pitchFamily="34" charset="0"/>
                          <a:sym typeface="Arimo"/>
                        </a:rPr>
                        <a:t>Mr</a:t>
                      </a:r>
                      <a:r>
                        <a:rPr lang="en-US" sz="2000" dirty="0">
                          <a:solidFill>
                            <a:srgbClr val="000000"/>
                          </a:solidFill>
                          <a:latin typeface="Arial" panose="020B0604020202020204" pitchFamily="34" charset="0"/>
                          <a:ea typeface="Arimo"/>
                          <a:cs typeface="Arial" panose="020B0604020202020204" pitchFamily="34" charset="0"/>
                          <a:sym typeface="Arimo"/>
                        </a:rPr>
                        <a:t> </a:t>
                      </a:r>
                      <a:r>
                        <a:rPr lang="en-US" sz="2000" dirty="0" err="1">
                          <a:solidFill>
                            <a:srgbClr val="000000"/>
                          </a:solidFill>
                          <a:latin typeface="Arial" panose="020B0604020202020204" pitchFamily="34" charset="0"/>
                          <a:ea typeface="Arimo"/>
                          <a:cs typeface="Arial" panose="020B0604020202020204" pitchFamily="34" charset="0"/>
                          <a:sym typeface="Arimo"/>
                        </a:rPr>
                        <a:t>Shanmuganathan</a:t>
                      </a:r>
                      <a:r>
                        <a:rPr lang="en-US" sz="2000" dirty="0">
                          <a:solidFill>
                            <a:srgbClr val="000000"/>
                          </a:solidFill>
                          <a:latin typeface="Arial" panose="020B0604020202020204" pitchFamily="34" charset="0"/>
                          <a:ea typeface="Arimo"/>
                          <a:cs typeface="Arial" panose="020B0604020202020204" pitchFamily="34" charset="0"/>
                          <a:sym typeface="Arimo"/>
                        </a:rPr>
                        <a:t> </a:t>
                      </a:r>
                      <a:r>
                        <a:rPr lang="en-US" sz="2000" dirty="0" err="1">
                          <a:solidFill>
                            <a:srgbClr val="000000"/>
                          </a:solidFill>
                          <a:latin typeface="Arial" panose="020B0604020202020204" pitchFamily="34" charset="0"/>
                          <a:ea typeface="Arimo"/>
                          <a:cs typeface="Arial" panose="020B0604020202020204" pitchFamily="34" charset="0"/>
                          <a:sym typeface="Arimo"/>
                        </a:rPr>
                        <a:t>C,Chief</a:t>
                      </a:r>
                      <a:r>
                        <a:rPr lang="en-US" sz="2000" dirty="0">
                          <a:solidFill>
                            <a:srgbClr val="000000"/>
                          </a:solidFill>
                          <a:latin typeface="Arial" panose="020B0604020202020204" pitchFamily="34" charset="0"/>
                          <a:ea typeface="Arimo"/>
                          <a:cs typeface="Arial" panose="020B0604020202020204" pitchFamily="34" charset="0"/>
                          <a:sym typeface="Arimo"/>
                        </a:rPr>
                        <a:t> Manager QA (LUBES) HQ, BPCL has been established to explore the feasibility and approach. </a:t>
                      </a:r>
                    </a:p>
                    <a:p>
                      <a:pPr algn="just">
                        <a:lnSpc>
                          <a:spcPts val="2800"/>
                        </a:lnSpc>
                      </a:pPr>
                      <a:endParaRPr lang="en-US" sz="2000" dirty="0">
                        <a:solidFill>
                          <a:srgbClr val="000000"/>
                        </a:solidFill>
                        <a:latin typeface="Arial" panose="020B0604020202020204" pitchFamily="34" charset="0"/>
                        <a:ea typeface="Arimo"/>
                        <a:cs typeface="Arial" panose="020B0604020202020204" pitchFamily="34" charset="0"/>
                        <a:sym typeface="Arimo"/>
                      </a:endParaRPr>
                    </a:p>
                    <a:p>
                      <a:pPr marL="431801" lvl="1" indent="-215900" algn="just">
                        <a:lnSpc>
                          <a:spcPts val="2800"/>
                        </a:lnSpc>
                        <a:buFont typeface="Arial"/>
                        <a:buChar char="•"/>
                      </a:pPr>
                      <a:r>
                        <a:rPr lang="en-US" sz="2000" dirty="0">
                          <a:solidFill>
                            <a:srgbClr val="000000"/>
                          </a:solidFill>
                          <a:latin typeface="Arial" panose="020B0604020202020204" pitchFamily="34" charset="0"/>
                          <a:ea typeface="Arimo"/>
                          <a:cs typeface="Arial" panose="020B0604020202020204" pitchFamily="34" charset="0"/>
                          <a:sym typeface="Arimo"/>
                        </a:rPr>
                        <a:t>Additionally, India will spearhead the development of a new international standard that will align with existing Indian Standard IS 1448 Part 118 for determining naphthalene content in aviation turbine fuel.</a:t>
                      </a:r>
                    </a:p>
                  </a:txBody>
                  <a:tcPr marL="169499" marR="169499" marT="169499" marB="169499">
                    <a:lnL w="47083" cap="flat" cmpd="sng" algn="ctr">
                      <a:solidFill>
                        <a:srgbClr val="FFFFFF"/>
                      </a:solidFill>
                      <a:prstDash val="solid"/>
                      <a:round/>
                      <a:headEnd type="none" w="med" len="med"/>
                      <a:tailEnd type="none" w="med" len="med"/>
                    </a:lnL>
                    <a:lnR w="47083" cap="flat" cmpd="sng" algn="ctr">
                      <a:solidFill>
                        <a:srgbClr val="FFFFFF"/>
                      </a:solidFill>
                      <a:prstDash val="solid"/>
                      <a:round/>
                      <a:headEnd type="none" w="med" len="med"/>
                      <a:tailEnd type="none" w="med" len="med"/>
                    </a:lnR>
                    <a:lnT w="47083" cap="flat" cmpd="sng" algn="ctr">
                      <a:solidFill>
                        <a:srgbClr val="FFFFFF"/>
                      </a:solidFill>
                      <a:prstDash val="solid"/>
                      <a:round/>
                      <a:headEnd type="none" w="med" len="med"/>
                      <a:tailEnd type="none" w="med" len="med"/>
                    </a:lnT>
                    <a:lnB w="47083" cap="flat" cmpd="sng" algn="ctr">
                      <a:solidFill>
                        <a:srgbClr val="FFFFFF"/>
                      </a:solidFill>
                      <a:prstDash val="solid"/>
                      <a:round/>
                      <a:headEnd type="none" w="med" len="med"/>
                      <a:tailEnd type="none" w="med" len="med"/>
                    </a:lnB>
                    <a:solidFill>
                      <a:srgbClr val="E1F5FF"/>
                    </a:solidFill>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209549" y="177900"/>
            <a:ext cx="13388902" cy="8582742"/>
          </a:xfrm>
          <a:custGeom>
            <a:avLst/>
            <a:gdLst/>
            <a:ahLst/>
            <a:cxnLst/>
            <a:rect l="l" t="t" r="r" b="b"/>
            <a:pathLst>
              <a:path w="13388902" h="8582742">
                <a:moveTo>
                  <a:pt x="0" y="0"/>
                </a:moveTo>
                <a:lnTo>
                  <a:pt x="13388902" y="0"/>
                </a:lnTo>
                <a:lnTo>
                  <a:pt x="13388902" y="8582742"/>
                </a:lnTo>
                <a:lnTo>
                  <a:pt x="0" y="8582742"/>
                </a:lnTo>
                <a:lnTo>
                  <a:pt x="0" y="0"/>
                </a:lnTo>
                <a:close/>
              </a:path>
            </a:pathLst>
          </a:custGeom>
          <a:blipFill>
            <a:blip r:embed="rId2"/>
            <a:stretch>
              <a:fillRect t="-1966" b="-1966"/>
            </a:stretch>
          </a:blipFill>
        </p:spPr>
      </p:sp>
      <p:sp>
        <p:nvSpPr>
          <p:cNvPr id="3" name="TextBox 3"/>
          <p:cNvSpPr txBox="1"/>
          <p:nvPr/>
        </p:nvSpPr>
        <p:spPr>
          <a:xfrm>
            <a:off x="3392537" y="8836357"/>
            <a:ext cx="11502926" cy="1359346"/>
          </a:xfrm>
          <a:prstGeom prst="rect">
            <a:avLst/>
          </a:prstGeom>
        </p:spPr>
        <p:txBody>
          <a:bodyPr lIns="0" tIns="0" rIns="0" bIns="0" rtlCol="0" anchor="t">
            <a:spAutoFit/>
          </a:bodyPr>
          <a:lstStyle/>
          <a:p>
            <a:pPr algn="ctr">
              <a:lnSpc>
                <a:spcPts val="5319"/>
              </a:lnSpc>
            </a:pPr>
            <a:r>
              <a:rPr lang="en-US" sz="3799" b="1" dirty="0">
                <a:solidFill>
                  <a:srgbClr val="000000"/>
                </a:solidFill>
                <a:latin typeface="Canva Sans Bold"/>
                <a:ea typeface="Canva Sans Bold"/>
                <a:cs typeface="Canva Sans Bold"/>
                <a:sym typeface="Canva Sans Bold"/>
              </a:rPr>
              <a:t>Webinar on “Indian Standards on Solid Biofuels” </a:t>
            </a:r>
          </a:p>
          <a:p>
            <a:pPr algn="ctr">
              <a:lnSpc>
                <a:spcPts val="5319"/>
              </a:lnSpc>
              <a:spcBef>
                <a:spcPct val="0"/>
              </a:spcBef>
            </a:pPr>
            <a:r>
              <a:rPr lang="en-US" sz="3799" b="1" dirty="0">
                <a:solidFill>
                  <a:srgbClr val="000000"/>
                </a:solidFill>
                <a:latin typeface="Canva Sans Bold"/>
                <a:ea typeface="Canva Sans Bold"/>
                <a:cs typeface="Canva Sans Bold"/>
                <a:sym typeface="Canva Sans Bold"/>
              </a:rPr>
              <a:t>- more than </a:t>
            </a:r>
            <a:r>
              <a:rPr lang="en-US" sz="3799" b="1" dirty="0" smtClean="0">
                <a:solidFill>
                  <a:srgbClr val="000000"/>
                </a:solidFill>
                <a:latin typeface="Canva Sans Bold"/>
                <a:ea typeface="Canva Sans Bold"/>
                <a:cs typeface="Canva Sans Bold"/>
                <a:sym typeface="Canva Sans Bold"/>
              </a:rPr>
              <a:t>399 </a:t>
            </a:r>
            <a:r>
              <a:rPr lang="en-US" sz="3799" b="1" dirty="0">
                <a:solidFill>
                  <a:srgbClr val="000000"/>
                </a:solidFill>
                <a:latin typeface="Canva Sans Bold"/>
                <a:ea typeface="Canva Sans Bold"/>
                <a:cs typeface="Canva Sans Bold"/>
                <a:sym typeface="Canva Sans Bold"/>
              </a:rPr>
              <a:t>participants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99580" y="17067"/>
            <a:ext cx="17450739" cy="9241233"/>
            <a:chOff x="0" y="0"/>
            <a:chExt cx="23267652" cy="12321644"/>
          </a:xfrm>
        </p:grpSpPr>
        <p:sp>
          <p:nvSpPr>
            <p:cNvPr id="3" name="Freeform 3"/>
            <p:cNvSpPr/>
            <p:nvPr/>
          </p:nvSpPr>
          <p:spPr>
            <a:xfrm>
              <a:off x="0" y="0"/>
              <a:ext cx="7658531" cy="5115445"/>
            </a:xfrm>
            <a:custGeom>
              <a:avLst/>
              <a:gdLst/>
              <a:ahLst/>
              <a:cxnLst/>
              <a:rect l="l" t="t" r="r" b="b"/>
              <a:pathLst>
                <a:path w="7658531" h="5115445">
                  <a:moveTo>
                    <a:pt x="0" y="0"/>
                  </a:moveTo>
                  <a:lnTo>
                    <a:pt x="7658531" y="0"/>
                  </a:lnTo>
                  <a:lnTo>
                    <a:pt x="7658531" y="5115445"/>
                  </a:lnTo>
                  <a:lnTo>
                    <a:pt x="0" y="5115445"/>
                  </a:lnTo>
                  <a:lnTo>
                    <a:pt x="0" y="0"/>
                  </a:lnTo>
                  <a:close/>
                </a:path>
              </a:pathLst>
            </a:custGeom>
            <a:blipFill>
              <a:blip r:embed="rId2"/>
              <a:stretch>
                <a:fillRect l="-3649" r="-3649"/>
              </a:stretch>
            </a:blipFill>
          </p:spPr>
        </p:sp>
        <p:sp>
          <p:nvSpPr>
            <p:cNvPr id="4" name="Freeform 4"/>
            <p:cNvSpPr/>
            <p:nvPr/>
          </p:nvSpPr>
          <p:spPr>
            <a:xfrm>
              <a:off x="7658531" y="22756"/>
              <a:ext cx="7874560" cy="5069934"/>
            </a:xfrm>
            <a:custGeom>
              <a:avLst/>
              <a:gdLst/>
              <a:ahLst/>
              <a:cxnLst/>
              <a:rect l="l" t="t" r="r" b="b"/>
              <a:pathLst>
                <a:path w="7874560" h="5069934">
                  <a:moveTo>
                    <a:pt x="0" y="0"/>
                  </a:moveTo>
                  <a:lnTo>
                    <a:pt x="7874560" y="0"/>
                  </a:lnTo>
                  <a:lnTo>
                    <a:pt x="7874560" y="5069933"/>
                  </a:lnTo>
                  <a:lnTo>
                    <a:pt x="0" y="5069933"/>
                  </a:lnTo>
                  <a:lnTo>
                    <a:pt x="0" y="0"/>
                  </a:lnTo>
                  <a:close/>
                </a:path>
              </a:pathLst>
            </a:custGeom>
            <a:blipFill>
              <a:blip r:embed="rId3"/>
              <a:stretch>
                <a:fillRect l="-860" t="-5261" r="-860"/>
              </a:stretch>
            </a:blipFill>
          </p:spPr>
        </p:sp>
        <p:sp>
          <p:nvSpPr>
            <p:cNvPr id="5" name="Freeform 5"/>
            <p:cNvSpPr/>
            <p:nvPr/>
          </p:nvSpPr>
          <p:spPr>
            <a:xfrm>
              <a:off x="7645831" y="5092689"/>
              <a:ext cx="15621822" cy="7228955"/>
            </a:xfrm>
            <a:custGeom>
              <a:avLst/>
              <a:gdLst/>
              <a:ahLst/>
              <a:cxnLst/>
              <a:rect l="l" t="t" r="r" b="b"/>
              <a:pathLst>
                <a:path w="15621822" h="7228955">
                  <a:moveTo>
                    <a:pt x="0" y="0"/>
                  </a:moveTo>
                  <a:lnTo>
                    <a:pt x="15621821" y="0"/>
                  </a:lnTo>
                  <a:lnTo>
                    <a:pt x="15621821" y="7228955"/>
                  </a:lnTo>
                  <a:lnTo>
                    <a:pt x="0" y="7228955"/>
                  </a:lnTo>
                  <a:lnTo>
                    <a:pt x="0" y="0"/>
                  </a:lnTo>
                  <a:close/>
                </a:path>
              </a:pathLst>
            </a:custGeom>
            <a:blipFill>
              <a:blip r:embed="rId4"/>
              <a:stretch>
                <a:fillRect t="-10094" b="-33882"/>
              </a:stretch>
            </a:blipFill>
          </p:spPr>
        </p:sp>
        <p:sp>
          <p:nvSpPr>
            <p:cNvPr id="6" name="Freeform 6"/>
            <p:cNvSpPr/>
            <p:nvPr/>
          </p:nvSpPr>
          <p:spPr>
            <a:xfrm>
              <a:off x="0" y="5092689"/>
              <a:ext cx="7645831" cy="5491462"/>
            </a:xfrm>
            <a:custGeom>
              <a:avLst/>
              <a:gdLst/>
              <a:ahLst/>
              <a:cxnLst/>
              <a:rect l="l" t="t" r="r" b="b"/>
              <a:pathLst>
                <a:path w="7645831" h="5491462">
                  <a:moveTo>
                    <a:pt x="0" y="0"/>
                  </a:moveTo>
                  <a:lnTo>
                    <a:pt x="7645831" y="0"/>
                  </a:lnTo>
                  <a:lnTo>
                    <a:pt x="7645831" y="5491462"/>
                  </a:lnTo>
                  <a:lnTo>
                    <a:pt x="0" y="5491462"/>
                  </a:lnTo>
                  <a:lnTo>
                    <a:pt x="0" y="0"/>
                  </a:lnTo>
                  <a:close/>
                </a:path>
              </a:pathLst>
            </a:custGeom>
            <a:blipFill>
              <a:blip r:embed="rId5"/>
              <a:stretch>
                <a:fillRect l="-8506" t="-11721" r="-11930"/>
              </a:stretch>
            </a:blipFill>
          </p:spPr>
        </p:sp>
        <p:sp>
          <p:nvSpPr>
            <p:cNvPr id="7" name="Freeform 7"/>
            <p:cNvSpPr/>
            <p:nvPr/>
          </p:nvSpPr>
          <p:spPr>
            <a:xfrm>
              <a:off x="15545791" y="22756"/>
              <a:ext cx="7721862" cy="5069934"/>
            </a:xfrm>
            <a:custGeom>
              <a:avLst/>
              <a:gdLst/>
              <a:ahLst/>
              <a:cxnLst/>
              <a:rect l="l" t="t" r="r" b="b"/>
              <a:pathLst>
                <a:path w="7721862" h="5069934">
                  <a:moveTo>
                    <a:pt x="0" y="0"/>
                  </a:moveTo>
                  <a:lnTo>
                    <a:pt x="7721861" y="0"/>
                  </a:lnTo>
                  <a:lnTo>
                    <a:pt x="7721861" y="5069933"/>
                  </a:lnTo>
                  <a:lnTo>
                    <a:pt x="0" y="5069933"/>
                  </a:lnTo>
                  <a:lnTo>
                    <a:pt x="0" y="0"/>
                  </a:lnTo>
                  <a:close/>
                </a:path>
              </a:pathLst>
            </a:custGeom>
            <a:blipFill>
              <a:blip r:embed="rId6"/>
              <a:stretch>
                <a:fillRect l="-643" t="-2780" r="-643"/>
              </a:stretch>
            </a:blipFill>
          </p:spPr>
        </p:sp>
      </p:grpSp>
      <p:sp>
        <p:nvSpPr>
          <p:cNvPr id="8" name="TextBox 8"/>
          <p:cNvSpPr txBox="1"/>
          <p:nvPr/>
        </p:nvSpPr>
        <p:spPr>
          <a:xfrm>
            <a:off x="915440" y="8132656"/>
            <a:ext cx="4782173" cy="1125644"/>
          </a:xfrm>
          <a:prstGeom prst="rect">
            <a:avLst/>
          </a:prstGeom>
        </p:spPr>
        <p:txBody>
          <a:bodyPr lIns="0" tIns="0" rIns="0" bIns="0" rtlCol="0" anchor="t">
            <a:spAutoFit/>
          </a:bodyPr>
          <a:lstStyle/>
          <a:p>
            <a:pPr algn="ctr">
              <a:lnSpc>
                <a:spcPts val="4554"/>
              </a:lnSpc>
            </a:pPr>
            <a:r>
              <a:rPr lang="en-US" sz="3253" b="1">
                <a:solidFill>
                  <a:srgbClr val="000000"/>
                </a:solidFill>
                <a:latin typeface="Canva Sans Bold"/>
                <a:ea typeface="Canva Sans Bold"/>
                <a:cs typeface="Canva Sans Bold"/>
                <a:sym typeface="Canva Sans Bold"/>
              </a:rPr>
              <a:t>Meeting of ISO/TC 28 </a:t>
            </a:r>
          </a:p>
          <a:p>
            <a:pPr algn="ctr">
              <a:lnSpc>
                <a:spcPts val="4554"/>
              </a:lnSpc>
              <a:spcBef>
                <a:spcPct val="0"/>
              </a:spcBef>
            </a:pPr>
            <a:r>
              <a:rPr lang="en-US" sz="3253" b="1">
                <a:solidFill>
                  <a:srgbClr val="000000"/>
                </a:solidFill>
                <a:latin typeface="Canva Sans Bold"/>
                <a:ea typeface="Canva Sans Bold"/>
                <a:cs typeface="Canva Sans Bold"/>
                <a:sym typeface="Canva Sans Bold"/>
              </a:rPr>
              <a:t>at New Delhi</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9525" y="0"/>
            <a:ext cx="4449395" cy="10287000"/>
          </a:xfrm>
          <a:prstGeom prst="rect">
            <a:avLst/>
          </a:prstGeom>
          <a:solidFill>
            <a:srgbClr val="004AAD"/>
          </a:solidFill>
        </p:spPr>
      </p:sp>
      <p:grpSp>
        <p:nvGrpSpPr>
          <p:cNvPr id="3" name="Group 3"/>
          <p:cNvGrpSpPr/>
          <p:nvPr/>
        </p:nvGrpSpPr>
        <p:grpSpPr>
          <a:xfrm>
            <a:off x="-239322" y="4647286"/>
            <a:ext cx="5202417" cy="1697278"/>
            <a:chOff x="0" y="0"/>
            <a:chExt cx="6936556" cy="2263037"/>
          </a:xfrm>
        </p:grpSpPr>
        <p:sp>
          <p:nvSpPr>
            <p:cNvPr id="4" name="TextBox 4"/>
            <p:cNvSpPr txBox="1"/>
            <p:nvPr/>
          </p:nvSpPr>
          <p:spPr>
            <a:xfrm>
              <a:off x="0" y="-114300"/>
              <a:ext cx="6936556" cy="1953261"/>
            </a:xfrm>
            <a:prstGeom prst="rect">
              <a:avLst/>
            </a:prstGeom>
          </p:spPr>
          <p:txBody>
            <a:bodyPr lIns="0" tIns="0" rIns="0" bIns="0" rtlCol="0" anchor="t">
              <a:spAutoFit/>
            </a:bodyPr>
            <a:lstStyle/>
            <a:p>
              <a:pPr algn="ctr">
                <a:lnSpc>
                  <a:spcPts val="7279"/>
                </a:lnSpc>
              </a:pPr>
              <a:r>
                <a:rPr lang="en-US" sz="5199" b="1" spc="-103">
                  <a:solidFill>
                    <a:srgbClr val="FFFFFF"/>
                  </a:solidFill>
                  <a:latin typeface="Helveticish Bold"/>
                  <a:ea typeface="Helveticish Bold"/>
                  <a:cs typeface="Helveticish Bold"/>
                  <a:sym typeface="Helveticish Bold"/>
                </a:rPr>
                <a:t>KEY EVENTS </a:t>
              </a:r>
            </a:p>
            <a:p>
              <a:pPr marL="0" lvl="0" indent="0" algn="ctr">
                <a:lnSpc>
                  <a:spcPts val="4480"/>
                </a:lnSpc>
              </a:pPr>
              <a:r>
                <a:rPr lang="en-US" sz="3200" b="1" spc="-64">
                  <a:solidFill>
                    <a:srgbClr val="FFFFFF"/>
                  </a:solidFill>
                  <a:latin typeface="Helveticish Bold"/>
                  <a:ea typeface="Helveticish Bold"/>
                  <a:cs typeface="Helveticish Bold"/>
                  <a:sym typeface="Helveticish Bold"/>
                </a:rPr>
                <a:t>  </a:t>
              </a:r>
              <a:r>
                <a:rPr lang="en-US" sz="3200" b="1" i="1" spc="-64">
                  <a:solidFill>
                    <a:srgbClr val="FFFFFF"/>
                  </a:solidFill>
                  <a:latin typeface="Helveticish Bold Italics"/>
                  <a:ea typeface="Helveticish Bold Italics"/>
                  <a:cs typeface="Helveticish Bold Italics"/>
                  <a:sym typeface="Helveticish Bold Italics"/>
                </a:rPr>
                <a:t> </a:t>
              </a:r>
            </a:p>
          </p:txBody>
        </p:sp>
        <p:sp>
          <p:nvSpPr>
            <p:cNvPr id="5" name="TextBox 5"/>
            <p:cNvSpPr txBox="1"/>
            <p:nvPr/>
          </p:nvSpPr>
          <p:spPr>
            <a:xfrm>
              <a:off x="0" y="1982578"/>
              <a:ext cx="6936556" cy="280458"/>
            </a:xfrm>
            <a:prstGeom prst="rect">
              <a:avLst/>
            </a:prstGeom>
          </p:spPr>
          <p:txBody>
            <a:bodyPr lIns="0" tIns="0" rIns="0" bIns="0" rtlCol="0" anchor="t">
              <a:spAutoFit/>
            </a:bodyPr>
            <a:lstStyle/>
            <a:p>
              <a:pPr marL="0" lvl="0" indent="0" algn="l">
                <a:lnSpc>
                  <a:spcPts val="1625"/>
                </a:lnSpc>
              </a:pPr>
              <a:endParaRPr/>
            </a:p>
          </p:txBody>
        </p:sp>
      </p:grpSp>
      <p:graphicFrame>
        <p:nvGraphicFramePr>
          <p:cNvPr id="6" name="Table 6"/>
          <p:cNvGraphicFramePr>
            <a:graphicFrameLocks noGrp="1"/>
          </p:cNvGraphicFramePr>
          <p:nvPr>
            <p:extLst>
              <p:ext uri="{D42A27DB-BD31-4B8C-83A1-F6EECF244321}">
                <p14:modId xmlns:p14="http://schemas.microsoft.com/office/powerpoint/2010/main" val="129612335"/>
              </p:ext>
            </p:extLst>
          </p:nvPr>
        </p:nvGraphicFramePr>
        <p:xfrm>
          <a:off x="4458920" y="379727"/>
          <a:ext cx="13829081" cy="9425630"/>
        </p:xfrm>
        <a:graphic>
          <a:graphicData uri="http://schemas.openxmlformats.org/drawingml/2006/table">
            <a:tbl>
              <a:tblPr/>
              <a:tblGrid>
                <a:gridCol w="2692515"/>
                <a:gridCol w="4047814"/>
                <a:gridCol w="7088752"/>
              </a:tblGrid>
              <a:tr h="2389642">
                <a:tc>
                  <a:txBody>
                    <a:bodyPr/>
                    <a:lstStyle/>
                    <a:p>
                      <a:pPr algn="ctr">
                        <a:lnSpc>
                          <a:spcPts val="2491"/>
                        </a:lnSpc>
                        <a:defRPr/>
                      </a:pPr>
                      <a:r>
                        <a:rPr lang="en-US" sz="1779" b="1" dirty="0">
                          <a:solidFill>
                            <a:srgbClr val="FFFFFF"/>
                          </a:solidFill>
                          <a:latin typeface="Arial" panose="020B0604020202020204" pitchFamily="34" charset="0"/>
                          <a:ea typeface="Aileron Bold"/>
                          <a:cs typeface="Arial" panose="020B0604020202020204" pitchFamily="34" charset="0"/>
                          <a:sym typeface="Aileron Bold"/>
                        </a:rPr>
                        <a:t>SECTIONAL COMMITTEE/ DATE OF EVENT</a:t>
                      </a:r>
                      <a:endParaRPr lang="en-US" sz="1100" dirty="0">
                        <a:latin typeface="Arial" panose="020B0604020202020204" pitchFamily="34" charset="0"/>
                        <a:cs typeface="Arial" panose="020B0604020202020204" pitchFamily="34" charset="0"/>
                      </a:endParaRPr>
                    </a:p>
                  </a:txBody>
                  <a:tcPr marL="169499" marR="169499" marT="169499" marB="169499" anchor="ctr">
                    <a:lnL w="0" cap="flat" cmpd="sng" algn="ctr">
                      <a:solidFill>
                        <a:srgbClr val="CCCCCC"/>
                      </a:solidFill>
                      <a:prstDash val="solid"/>
                      <a:round/>
                      <a:headEnd type="none" w="med" len="med"/>
                      <a:tailEnd type="none" w="med" len="med"/>
                    </a:lnL>
                    <a:lnR w="47083" cap="flat" cmpd="sng" algn="ctr">
                      <a:solidFill>
                        <a:srgbClr val="FFFFFF"/>
                      </a:solidFill>
                      <a:prstDash val="solid"/>
                      <a:round/>
                      <a:headEnd type="none" w="med" len="med"/>
                      <a:tailEnd type="none" w="med" len="med"/>
                    </a:lnR>
                    <a:lnT w="18833" cap="flat" cmpd="sng" algn="ctr">
                      <a:solidFill>
                        <a:srgbClr val="FFFFFF"/>
                      </a:solidFill>
                      <a:prstDash val="solid"/>
                      <a:round/>
                      <a:headEnd type="none" w="med" len="med"/>
                      <a:tailEnd type="none" w="med" len="med"/>
                    </a:lnT>
                    <a:lnB w="0" cap="flat" cmpd="sng" algn="ctr">
                      <a:solidFill>
                        <a:srgbClr val="FFFFFF"/>
                      </a:solidFill>
                      <a:prstDash val="solid"/>
                      <a:round/>
                      <a:headEnd type="none" w="med" len="med"/>
                      <a:tailEnd type="none" w="med" len="med"/>
                    </a:lnB>
                    <a:solidFill>
                      <a:srgbClr val="004AAD"/>
                    </a:solidFill>
                  </a:tcPr>
                </a:tc>
                <a:tc>
                  <a:txBody>
                    <a:bodyPr/>
                    <a:lstStyle/>
                    <a:p>
                      <a:pPr algn="ctr">
                        <a:lnSpc>
                          <a:spcPts val="2491"/>
                        </a:lnSpc>
                        <a:defRPr/>
                      </a:pPr>
                      <a:r>
                        <a:rPr lang="en-US" sz="1779" b="1" dirty="0">
                          <a:solidFill>
                            <a:srgbClr val="FFFFFF"/>
                          </a:solidFill>
                          <a:latin typeface="Arial" panose="020B0604020202020204" pitchFamily="34" charset="0"/>
                          <a:ea typeface="Aileron Bold"/>
                          <a:cs typeface="Arial" panose="020B0604020202020204" pitchFamily="34" charset="0"/>
                          <a:sym typeface="Aileron Bold"/>
                        </a:rPr>
                        <a:t>EVENT</a:t>
                      </a:r>
                      <a:endParaRPr lang="en-US" sz="1100" dirty="0">
                        <a:latin typeface="Arial" panose="020B0604020202020204" pitchFamily="34" charset="0"/>
                        <a:cs typeface="Arial" panose="020B0604020202020204" pitchFamily="34" charset="0"/>
                      </a:endParaRPr>
                    </a:p>
                  </a:txBody>
                  <a:tcPr marL="169499" marR="169499" marT="169499" marB="169499" anchor="ctr">
                    <a:lnL w="47083" cap="flat" cmpd="sng" algn="ctr">
                      <a:solidFill>
                        <a:srgbClr val="FFFFFF"/>
                      </a:solidFill>
                      <a:prstDash val="solid"/>
                      <a:round/>
                      <a:headEnd type="none" w="med" len="med"/>
                      <a:tailEnd type="none" w="med" len="med"/>
                    </a:lnL>
                    <a:lnR w="47083" cap="flat" cmpd="sng" algn="ctr">
                      <a:solidFill>
                        <a:srgbClr val="FFFFFF"/>
                      </a:solidFill>
                      <a:prstDash val="solid"/>
                      <a:round/>
                      <a:headEnd type="none" w="med" len="med"/>
                      <a:tailEnd type="none" w="med" len="med"/>
                    </a:lnR>
                    <a:lnT w="18833" cap="flat" cmpd="sng" algn="ctr">
                      <a:solidFill>
                        <a:srgbClr val="FFFFFF"/>
                      </a:solidFill>
                      <a:prstDash val="solid"/>
                      <a:round/>
                      <a:headEnd type="none" w="med" len="med"/>
                      <a:tailEnd type="none" w="med" len="med"/>
                    </a:lnT>
                    <a:lnB w="0" cap="flat" cmpd="sng" algn="ctr">
                      <a:solidFill>
                        <a:srgbClr val="FFFFFF"/>
                      </a:solidFill>
                      <a:prstDash val="solid"/>
                      <a:round/>
                      <a:headEnd type="none" w="med" len="med"/>
                      <a:tailEnd type="none" w="med" len="med"/>
                    </a:lnB>
                    <a:solidFill>
                      <a:srgbClr val="004AAD"/>
                    </a:solidFill>
                  </a:tcPr>
                </a:tc>
                <a:tc>
                  <a:txBody>
                    <a:bodyPr/>
                    <a:lstStyle/>
                    <a:p>
                      <a:pPr algn="ctr">
                        <a:lnSpc>
                          <a:spcPts val="2491"/>
                        </a:lnSpc>
                        <a:defRPr/>
                      </a:pPr>
                      <a:r>
                        <a:rPr lang="en-US" sz="1779" b="1" dirty="0">
                          <a:solidFill>
                            <a:srgbClr val="FFFFFF"/>
                          </a:solidFill>
                          <a:latin typeface="Arial" panose="020B0604020202020204" pitchFamily="34" charset="0"/>
                          <a:ea typeface="Aileron Bold"/>
                          <a:cs typeface="Arial" panose="020B0604020202020204" pitchFamily="34" charset="0"/>
                          <a:sym typeface="Aileron Bold"/>
                        </a:rPr>
                        <a:t>HIGHLIGHTS &amp; ACHIEVEMENTS</a:t>
                      </a:r>
                      <a:endParaRPr lang="en-US" sz="1100" dirty="0">
                        <a:latin typeface="Arial" panose="020B0604020202020204" pitchFamily="34" charset="0"/>
                        <a:cs typeface="Arial" panose="020B0604020202020204" pitchFamily="34" charset="0"/>
                      </a:endParaRPr>
                    </a:p>
                  </a:txBody>
                  <a:tcPr marL="169499" marR="169499" marT="169499" marB="169499" anchor="ctr">
                    <a:lnL w="47083" cap="flat" cmpd="sng" algn="ctr">
                      <a:solidFill>
                        <a:srgbClr val="FFFFFF"/>
                      </a:solidFill>
                      <a:prstDash val="solid"/>
                      <a:round/>
                      <a:headEnd type="none" w="med" len="med"/>
                      <a:tailEnd type="none" w="med" len="med"/>
                    </a:lnL>
                    <a:lnR w="47083" cap="flat" cmpd="sng" algn="ctr">
                      <a:solidFill>
                        <a:srgbClr val="FFFFFF"/>
                      </a:solidFill>
                      <a:prstDash val="solid"/>
                      <a:round/>
                      <a:headEnd type="none" w="med" len="med"/>
                      <a:tailEnd type="none" w="med" len="med"/>
                    </a:lnR>
                    <a:lnT w="18833" cap="flat" cmpd="sng" algn="ctr">
                      <a:solidFill>
                        <a:srgbClr val="FFFFFF"/>
                      </a:solidFill>
                      <a:prstDash val="solid"/>
                      <a:round/>
                      <a:headEnd type="none" w="med" len="med"/>
                      <a:tailEnd type="none" w="med" len="med"/>
                    </a:lnT>
                    <a:lnB w="0" cap="flat" cmpd="sng" algn="ctr">
                      <a:solidFill>
                        <a:srgbClr val="FFFFFF"/>
                      </a:solidFill>
                      <a:prstDash val="solid"/>
                      <a:round/>
                      <a:headEnd type="none" w="med" len="med"/>
                      <a:tailEnd type="none" w="med" len="med"/>
                    </a:lnB>
                    <a:solidFill>
                      <a:srgbClr val="004AAD"/>
                    </a:solidFill>
                  </a:tcPr>
                </a:tc>
              </a:tr>
              <a:tr h="7035988">
                <a:tc>
                  <a:txBody>
                    <a:bodyPr/>
                    <a:lstStyle/>
                    <a:p>
                      <a:pPr algn="ctr">
                        <a:lnSpc>
                          <a:spcPts val="2800"/>
                        </a:lnSpc>
                        <a:defRPr/>
                      </a:pPr>
                      <a:r>
                        <a:rPr lang="en-US" sz="2000" dirty="0">
                          <a:solidFill>
                            <a:srgbClr val="191919"/>
                          </a:solidFill>
                          <a:latin typeface="Arial" panose="020B0604020202020204" pitchFamily="34" charset="0"/>
                          <a:ea typeface="Aileron"/>
                          <a:cs typeface="Arial" panose="020B0604020202020204" pitchFamily="34" charset="0"/>
                          <a:sym typeface="Aileron"/>
                        </a:rPr>
                        <a:t>PCD 03/</a:t>
                      </a:r>
                      <a:endParaRPr lang="en-US" sz="1100" dirty="0">
                        <a:latin typeface="Arial" panose="020B0604020202020204" pitchFamily="34" charset="0"/>
                        <a:cs typeface="Arial" panose="020B0604020202020204" pitchFamily="34" charset="0"/>
                      </a:endParaRPr>
                    </a:p>
                    <a:p>
                      <a:pPr algn="ctr">
                        <a:lnSpc>
                          <a:spcPts val="2800"/>
                        </a:lnSpc>
                      </a:pPr>
                      <a:r>
                        <a:rPr lang="en-US" sz="2000" dirty="0">
                          <a:solidFill>
                            <a:srgbClr val="191919"/>
                          </a:solidFill>
                          <a:latin typeface="Arial" panose="020B0604020202020204" pitchFamily="34" charset="0"/>
                          <a:ea typeface="Aileron"/>
                          <a:cs typeface="Arial" panose="020B0604020202020204" pitchFamily="34" charset="0"/>
                          <a:sym typeface="Aileron"/>
                        </a:rPr>
                        <a:t>26 September 2024</a:t>
                      </a:r>
                    </a:p>
                    <a:p>
                      <a:pPr algn="ctr">
                        <a:lnSpc>
                          <a:spcPts val="2800"/>
                        </a:lnSpc>
                      </a:pPr>
                      <a:endParaRPr lang="en-US" sz="2000" dirty="0">
                        <a:solidFill>
                          <a:srgbClr val="191919"/>
                        </a:solidFill>
                        <a:latin typeface="Arial" panose="020B0604020202020204" pitchFamily="34" charset="0"/>
                        <a:ea typeface="Aileron"/>
                        <a:cs typeface="Arial" panose="020B0604020202020204" pitchFamily="34" charset="0"/>
                        <a:sym typeface="Aileron"/>
                      </a:endParaRPr>
                    </a:p>
                  </a:txBody>
                  <a:tcPr marL="169499" marR="169499" marT="169499" marB="169499" anchor="ctr">
                    <a:lnL w="0" cap="flat" cmpd="sng" algn="ctr">
                      <a:solidFill>
                        <a:srgbClr val="CCCCCC"/>
                      </a:solidFill>
                      <a:prstDash val="solid"/>
                      <a:round/>
                      <a:headEnd type="none" w="med" len="med"/>
                      <a:tailEnd type="none" w="med" len="med"/>
                    </a:lnL>
                    <a:lnR w="47083" cap="flat" cmpd="sng" algn="ctr">
                      <a:solidFill>
                        <a:srgbClr val="FFFFFF"/>
                      </a:solidFill>
                      <a:prstDash val="solid"/>
                      <a:round/>
                      <a:headEnd type="none" w="med" len="med"/>
                      <a:tailEnd type="none" w="med" len="med"/>
                    </a:lnR>
                    <a:lnT w="0" cap="flat" cmpd="sng" algn="ctr">
                      <a:solidFill>
                        <a:srgbClr val="FFFFFF"/>
                      </a:solidFill>
                      <a:prstDash val="solid"/>
                      <a:round/>
                      <a:headEnd type="none" w="med" len="med"/>
                      <a:tailEnd type="none" w="med" len="med"/>
                    </a:lnT>
                    <a:lnB w="47083" cap="flat" cmpd="sng" algn="ctr">
                      <a:solidFill>
                        <a:srgbClr val="FFFFFF"/>
                      </a:solidFill>
                      <a:prstDash val="solid"/>
                      <a:round/>
                      <a:headEnd type="none" w="med" len="med"/>
                      <a:tailEnd type="none" w="med" len="med"/>
                    </a:lnB>
                    <a:solidFill>
                      <a:srgbClr val="E1F5FF"/>
                    </a:solidFill>
                  </a:tcPr>
                </a:tc>
                <a:tc>
                  <a:txBody>
                    <a:bodyPr/>
                    <a:lstStyle/>
                    <a:p>
                      <a:pPr algn="ctr">
                        <a:lnSpc>
                          <a:spcPts val="2800"/>
                        </a:lnSpc>
                        <a:defRPr/>
                      </a:pPr>
                      <a:r>
                        <a:rPr lang="en-US" sz="2000" b="1" dirty="0">
                          <a:solidFill>
                            <a:srgbClr val="191919"/>
                          </a:solidFill>
                          <a:latin typeface="Arial" panose="020B0604020202020204" pitchFamily="34" charset="0"/>
                          <a:ea typeface="Aileron Bold"/>
                          <a:cs typeface="Arial" panose="020B0604020202020204" pitchFamily="34" charset="0"/>
                          <a:sym typeface="Aileron Bold"/>
                        </a:rPr>
                        <a:t>International Seminar on  </a:t>
                      </a:r>
                      <a:r>
                        <a:rPr lang="en-US" sz="2000" b="1" dirty="0" err="1">
                          <a:solidFill>
                            <a:srgbClr val="191919"/>
                          </a:solidFill>
                          <a:latin typeface="Arial" panose="020B0604020202020204" pitchFamily="34" charset="0"/>
                          <a:ea typeface="Aileron Bold"/>
                          <a:cs typeface="Arial" panose="020B0604020202020204" pitchFamily="34" charset="0"/>
                          <a:sym typeface="Aileron Bold"/>
                        </a:rPr>
                        <a:t>Decarbonization</a:t>
                      </a:r>
                      <a:r>
                        <a:rPr lang="en-US" sz="2000" b="1" dirty="0">
                          <a:solidFill>
                            <a:srgbClr val="191919"/>
                          </a:solidFill>
                          <a:latin typeface="Arial" panose="020B0604020202020204" pitchFamily="34" charset="0"/>
                          <a:ea typeface="Aileron Bold"/>
                          <a:cs typeface="Arial" panose="020B0604020202020204" pitchFamily="34" charset="0"/>
                          <a:sym typeface="Aileron Bold"/>
                        </a:rPr>
                        <a:t> of Maritime Industry at New Delhi </a:t>
                      </a:r>
                      <a:endParaRPr lang="en-US" sz="1100" dirty="0">
                        <a:latin typeface="Arial" panose="020B0604020202020204" pitchFamily="34" charset="0"/>
                        <a:cs typeface="Arial" panose="020B0604020202020204" pitchFamily="34" charset="0"/>
                      </a:endParaRPr>
                    </a:p>
                  </a:txBody>
                  <a:tcPr marL="169499" marR="169499" marT="169499" marB="169499" anchor="ctr">
                    <a:lnL w="47083" cap="flat" cmpd="sng" algn="ctr">
                      <a:solidFill>
                        <a:srgbClr val="FFFFFF"/>
                      </a:solidFill>
                      <a:prstDash val="solid"/>
                      <a:round/>
                      <a:headEnd type="none" w="med" len="med"/>
                      <a:tailEnd type="none" w="med" len="med"/>
                    </a:lnL>
                    <a:lnR w="47083" cap="flat" cmpd="sng" algn="ctr">
                      <a:solidFill>
                        <a:srgbClr val="FFFFFF"/>
                      </a:solidFill>
                      <a:prstDash val="solid"/>
                      <a:round/>
                      <a:headEnd type="none" w="med" len="med"/>
                      <a:tailEnd type="none" w="med" len="med"/>
                    </a:lnR>
                    <a:lnT w="0" cap="flat" cmpd="sng" algn="ctr">
                      <a:solidFill>
                        <a:srgbClr val="FFFFFF"/>
                      </a:solidFill>
                      <a:prstDash val="solid"/>
                      <a:round/>
                      <a:headEnd type="none" w="med" len="med"/>
                      <a:tailEnd type="none" w="med" len="med"/>
                    </a:lnT>
                    <a:lnB w="47083" cap="flat" cmpd="sng" algn="ctr">
                      <a:solidFill>
                        <a:srgbClr val="FFFFFF"/>
                      </a:solidFill>
                      <a:prstDash val="solid"/>
                      <a:round/>
                      <a:headEnd type="none" w="med" len="med"/>
                      <a:tailEnd type="none" w="med" len="med"/>
                    </a:lnB>
                    <a:solidFill>
                      <a:srgbClr val="E1F5FF"/>
                    </a:solidFill>
                  </a:tcPr>
                </a:tc>
                <a:tc>
                  <a:txBody>
                    <a:bodyPr/>
                    <a:lstStyle/>
                    <a:p>
                      <a:pPr algn="just">
                        <a:lnSpc>
                          <a:spcPts val="2799"/>
                        </a:lnSpc>
                        <a:defRPr/>
                      </a:pPr>
                      <a:r>
                        <a:rPr lang="en-US" sz="1999" dirty="0">
                          <a:solidFill>
                            <a:srgbClr val="000000"/>
                          </a:solidFill>
                          <a:latin typeface="Arial" panose="020B0604020202020204" pitchFamily="34" charset="0"/>
                          <a:ea typeface="Arimo"/>
                          <a:cs typeface="Arial" panose="020B0604020202020204" pitchFamily="34" charset="0"/>
                          <a:sym typeface="Arimo"/>
                        </a:rPr>
                        <a:t>The main objective behind this seminar was to highlight the regulations, goals and innovations driving </a:t>
                      </a:r>
                      <a:r>
                        <a:rPr lang="en-US" sz="1999" dirty="0" err="1">
                          <a:solidFill>
                            <a:srgbClr val="000000"/>
                          </a:solidFill>
                          <a:latin typeface="Arial" panose="020B0604020202020204" pitchFamily="34" charset="0"/>
                          <a:ea typeface="Arimo"/>
                          <a:cs typeface="Arial" panose="020B0604020202020204" pitchFamily="34" charset="0"/>
                          <a:sym typeface="Arimo"/>
                        </a:rPr>
                        <a:t>decarbonization</a:t>
                      </a:r>
                      <a:r>
                        <a:rPr lang="en-US" sz="1999" dirty="0">
                          <a:solidFill>
                            <a:srgbClr val="000000"/>
                          </a:solidFill>
                          <a:latin typeface="Arial" panose="020B0604020202020204" pitchFamily="34" charset="0"/>
                          <a:ea typeface="Arimo"/>
                          <a:cs typeface="Arial" panose="020B0604020202020204" pitchFamily="34" charset="0"/>
                          <a:sym typeface="Arimo"/>
                        </a:rPr>
                        <a:t> in the maritime sector and evaluate how 'Standards' may help the maritime industry to seamlessly adopt alternative fuel options aiming to reach net-zero GHG emissions target. More than 150 participants including representatives of Indian Maritime Industry.</a:t>
                      </a:r>
                      <a:endParaRPr lang="en-US" sz="1100" dirty="0">
                        <a:latin typeface="Arial" panose="020B0604020202020204" pitchFamily="34" charset="0"/>
                        <a:cs typeface="Arial" panose="020B0604020202020204" pitchFamily="34" charset="0"/>
                      </a:endParaRPr>
                    </a:p>
                    <a:p>
                      <a:pPr algn="just">
                        <a:lnSpc>
                          <a:spcPts val="2799"/>
                        </a:lnSpc>
                      </a:pPr>
                      <a:r>
                        <a:rPr lang="en-US" sz="1999" dirty="0">
                          <a:solidFill>
                            <a:srgbClr val="000000"/>
                          </a:solidFill>
                          <a:latin typeface="Arial" panose="020B0604020202020204" pitchFamily="34" charset="0"/>
                          <a:ea typeface="Arimo"/>
                          <a:cs typeface="Arial" panose="020B0604020202020204" pitchFamily="34" charset="0"/>
                          <a:sym typeface="Arimo"/>
                        </a:rPr>
                        <a:t>Speakers - </a:t>
                      </a:r>
                    </a:p>
                    <a:p>
                      <a:pPr marL="431796" lvl="1" indent="-215898" algn="just">
                        <a:lnSpc>
                          <a:spcPts val="2799"/>
                        </a:lnSpc>
                        <a:buFont typeface="Arial"/>
                        <a:buChar char="•"/>
                      </a:pPr>
                      <a:r>
                        <a:rPr lang="en-US" sz="1999" dirty="0">
                          <a:solidFill>
                            <a:srgbClr val="000000"/>
                          </a:solidFill>
                          <a:latin typeface="Arial" panose="020B0604020202020204" pitchFamily="34" charset="0"/>
                          <a:ea typeface="Arimo"/>
                          <a:cs typeface="Arial" panose="020B0604020202020204" pitchFamily="34" charset="0"/>
                          <a:sym typeface="Arimo"/>
                        </a:rPr>
                        <a:t>Lloyds Register, India</a:t>
                      </a:r>
                    </a:p>
                    <a:p>
                      <a:pPr marL="431796" lvl="1" indent="-215898" algn="just">
                        <a:lnSpc>
                          <a:spcPts val="2799"/>
                        </a:lnSpc>
                        <a:buFont typeface="Arial"/>
                        <a:buChar char="•"/>
                      </a:pPr>
                      <a:r>
                        <a:rPr lang="en-US" sz="1999" dirty="0">
                          <a:solidFill>
                            <a:srgbClr val="000000"/>
                          </a:solidFill>
                          <a:latin typeface="Arial" panose="020B0604020202020204" pitchFamily="34" charset="0"/>
                          <a:ea typeface="Arimo"/>
                          <a:cs typeface="Arial" panose="020B0604020202020204" pitchFamily="34" charset="0"/>
                          <a:sym typeface="Arimo"/>
                        </a:rPr>
                        <a:t>Great Eastern Shipping Co. Ltd. </a:t>
                      </a:r>
                    </a:p>
                    <a:p>
                      <a:pPr marL="431796" lvl="1" indent="-215898" algn="just">
                        <a:lnSpc>
                          <a:spcPts val="2799"/>
                        </a:lnSpc>
                        <a:buFont typeface="Arial"/>
                        <a:buChar char="•"/>
                      </a:pPr>
                      <a:r>
                        <a:rPr lang="en-US" sz="1999" dirty="0">
                          <a:solidFill>
                            <a:srgbClr val="000000"/>
                          </a:solidFill>
                          <a:latin typeface="Arial" panose="020B0604020202020204" pitchFamily="34" charset="0"/>
                          <a:ea typeface="Arimo"/>
                          <a:cs typeface="Arial" panose="020B0604020202020204" pitchFamily="34" charset="0"/>
                          <a:sym typeface="Arimo"/>
                        </a:rPr>
                        <a:t>Methanol Institute, India</a:t>
                      </a:r>
                    </a:p>
                    <a:p>
                      <a:pPr marL="431796" lvl="1" indent="-215898" algn="just">
                        <a:lnSpc>
                          <a:spcPts val="2799"/>
                        </a:lnSpc>
                        <a:buFont typeface="Arial"/>
                        <a:buChar char="•"/>
                      </a:pPr>
                      <a:r>
                        <a:rPr lang="en-US" sz="1999" dirty="0">
                          <a:solidFill>
                            <a:srgbClr val="000000"/>
                          </a:solidFill>
                          <a:latin typeface="Arial" panose="020B0604020202020204" pitchFamily="34" charset="0"/>
                          <a:ea typeface="Arimo"/>
                          <a:cs typeface="Arial" panose="020B0604020202020204" pitchFamily="34" charset="0"/>
                          <a:sym typeface="Arimo"/>
                        </a:rPr>
                        <a:t>Chevron</a:t>
                      </a:r>
                    </a:p>
                    <a:p>
                      <a:pPr marL="431796" lvl="1" indent="-215898" algn="just">
                        <a:lnSpc>
                          <a:spcPts val="2799"/>
                        </a:lnSpc>
                        <a:buFont typeface="Arial"/>
                        <a:buChar char="•"/>
                      </a:pPr>
                      <a:r>
                        <a:rPr lang="en-US" sz="1999" dirty="0">
                          <a:solidFill>
                            <a:srgbClr val="000000"/>
                          </a:solidFill>
                          <a:latin typeface="Arial" panose="020B0604020202020204" pitchFamily="34" charset="0"/>
                          <a:ea typeface="Arimo"/>
                          <a:cs typeface="Arial" panose="020B0604020202020204" pitchFamily="34" charset="0"/>
                          <a:sym typeface="Arimo"/>
                        </a:rPr>
                        <a:t>Maersk</a:t>
                      </a:r>
                    </a:p>
                  </a:txBody>
                  <a:tcPr marL="169499" marR="169499" marT="169499" marB="169499" anchor="ctr">
                    <a:lnL w="47083" cap="flat" cmpd="sng" algn="ctr">
                      <a:solidFill>
                        <a:srgbClr val="FFFFFF"/>
                      </a:solidFill>
                      <a:prstDash val="solid"/>
                      <a:round/>
                      <a:headEnd type="none" w="med" len="med"/>
                      <a:tailEnd type="none" w="med" len="med"/>
                    </a:lnL>
                    <a:lnR w="47083" cap="flat" cmpd="sng" algn="ctr">
                      <a:solidFill>
                        <a:srgbClr val="FFFFFF"/>
                      </a:solidFill>
                      <a:prstDash val="solid"/>
                      <a:round/>
                      <a:headEnd type="none" w="med" len="med"/>
                      <a:tailEnd type="none" w="med" len="med"/>
                    </a:lnR>
                    <a:lnT w="0" cap="flat" cmpd="sng" algn="ctr">
                      <a:solidFill>
                        <a:srgbClr val="FFFFFF"/>
                      </a:solidFill>
                      <a:prstDash val="solid"/>
                      <a:round/>
                      <a:headEnd type="none" w="med" len="med"/>
                      <a:tailEnd type="none" w="med" len="med"/>
                    </a:lnT>
                    <a:lnB w="47083" cap="flat" cmpd="sng" algn="ctr">
                      <a:solidFill>
                        <a:srgbClr val="FFFFFF"/>
                      </a:solidFill>
                      <a:prstDash val="solid"/>
                      <a:round/>
                      <a:headEnd type="none" w="med" len="med"/>
                      <a:tailEnd type="none" w="med" len="med"/>
                    </a:lnB>
                    <a:solidFill>
                      <a:srgbClr val="E1F5FF"/>
                    </a:solidFill>
                  </a:tcP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6286984" cy="4334250"/>
          </a:xfrm>
          <a:custGeom>
            <a:avLst/>
            <a:gdLst/>
            <a:ahLst/>
            <a:cxnLst/>
            <a:rect l="l" t="t" r="r" b="b"/>
            <a:pathLst>
              <a:path w="6286984" h="4334250">
                <a:moveTo>
                  <a:pt x="0" y="0"/>
                </a:moveTo>
                <a:lnTo>
                  <a:pt x="6286984" y="0"/>
                </a:lnTo>
                <a:lnTo>
                  <a:pt x="6286984" y="4334250"/>
                </a:lnTo>
                <a:lnTo>
                  <a:pt x="0" y="4334250"/>
                </a:lnTo>
                <a:lnTo>
                  <a:pt x="0" y="0"/>
                </a:lnTo>
                <a:close/>
              </a:path>
            </a:pathLst>
          </a:custGeom>
          <a:blipFill>
            <a:blip r:embed="rId2"/>
            <a:stretch>
              <a:fillRect l="-28817" t="-8147" r="-10256" b="-26256"/>
            </a:stretch>
          </a:blipFill>
        </p:spPr>
      </p:sp>
      <p:sp>
        <p:nvSpPr>
          <p:cNvPr id="3" name="Freeform 3"/>
          <p:cNvSpPr/>
          <p:nvPr/>
        </p:nvSpPr>
        <p:spPr>
          <a:xfrm>
            <a:off x="11360427" y="0"/>
            <a:ext cx="6851114" cy="4334250"/>
          </a:xfrm>
          <a:custGeom>
            <a:avLst/>
            <a:gdLst/>
            <a:ahLst/>
            <a:cxnLst/>
            <a:rect l="l" t="t" r="r" b="b"/>
            <a:pathLst>
              <a:path w="6851114" h="4334250">
                <a:moveTo>
                  <a:pt x="0" y="0"/>
                </a:moveTo>
                <a:lnTo>
                  <a:pt x="6851114" y="0"/>
                </a:lnTo>
                <a:lnTo>
                  <a:pt x="6851114" y="4334250"/>
                </a:lnTo>
                <a:lnTo>
                  <a:pt x="0" y="4334250"/>
                </a:lnTo>
                <a:lnTo>
                  <a:pt x="0" y="0"/>
                </a:lnTo>
                <a:close/>
              </a:path>
            </a:pathLst>
          </a:custGeom>
          <a:blipFill>
            <a:blip r:embed="rId3"/>
            <a:stretch>
              <a:fillRect b="-5313"/>
            </a:stretch>
          </a:blipFill>
        </p:spPr>
      </p:sp>
      <p:sp>
        <p:nvSpPr>
          <p:cNvPr id="4" name="Freeform 4"/>
          <p:cNvSpPr/>
          <p:nvPr/>
        </p:nvSpPr>
        <p:spPr>
          <a:xfrm>
            <a:off x="0" y="4334250"/>
            <a:ext cx="6286984" cy="4474281"/>
          </a:xfrm>
          <a:custGeom>
            <a:avLst/>
            <a:gdLst/>
            <a:ahLst/>
            <a:cxnLst/>
            <a:rect l="l" t="t" r="r" b="b"/>
            <a:pathLst>
              <a:path w="6286984" h="4474281">
                <a:moveTo>
                  <a:pt x="0" y="0"/>
                </a:moveTo>
                <a:lnTo>
                  <a:pt x="6286984" y="0"/>
                </a:lnTo>
                <a:lnTo>
                  <a:pt x="6286984" y="4474281"/>
                </a:lnTo>
                <a:lnTo>
                  <a:pt x="0" y="4474281"/>
                </a:lnTo>
                <a:lnTo>
                  <a:pt x="0" y="0"/>
                </a:lnTo>
                <a:close/>
              </a:path>
            </a:pathLst>
          </a:custGeom>
          <a:blipFill>
            <a:blip r:embed="rId4"/>
            <a:stretch>
              <a:fillRect r="-39074" b="-30197"/>
            </a:stretch>
          </a:blipFill>
        </p:spPr>
      </p:sp>
      <p:sp>
        <p:nvSpPr>
          <p:cNvPr id="5" name="Freeform 5"/>
          <p:cNvSpPr/>
          <p:nvPr/>
        </p:nvSpPr>
        <p:spPr>
          <a:xfrm>
            <a:off x="6286984" y="0"/>
            <a:ext cx="5073443" cy="4334250"/>
          </a:xfrm>
          <a:custGeom>
            <a:avLst/>
            <a:gdLst/>
            <a:ahLst/>
            <a:cxnLst/>
            <a:rect l="l" t="t" r="r" b="b"/>
            <a:pathLst>
              <a:path w="5073443" h="4334250">
                <a:moveTo>
                  <a:pt x="0" y="0"/>
                </a:moveTo>
                <a:lnTo>
                  <a:pt x="5073443" y="0"/>
                </a:lnTo>
                <a:lnTo>
                  <a:pt x="5073443" y="4334250"/>
                </a:lnTo>
                <a:lnTo>
                  <a:pt x="0" y="4334250"/>
                </a:lnTo>
                <a:lnTo>
                  <a:pt x="0" y="0"/>
                </a:lnTo>
                <a:close/>
              </a:path>
            </a:pathLst>
          </a:custGeom>
          <a:blipFill>
            <a:blip r:embed="rId5"/>
            <a:stretch>
              <a:fillRect l="-4015" r="-24210"/>
            </a:stretch>
          </a:blipFill>
        </p:spPr>
      </p:sp>
      <p:sp>
        <p:nvSpPr>
          <p:cNvPr id="6" name="Freeform 6"/>
          <p:cNvSpPr/>
          <p:nvPr/>
        </p:nvSpPr>
        <p:spPr>
          <a:xfrm>
            <a:off x="12707594" y="4334250"/>
            <a:ext cx="5503947" cy="4474281"/>
          </a:xfrm>
          <a:custGeom>
            <a:avLst/>
            <a:gdLst/>
            <a:ahLst/>
            <a:cxnLst/>
            <a:rect l="l" t="t" r="r" b="b"/>
            <a:pathLst>
              <a:path w="5503947" h="4474281">
                <a:moveTo>
                  <a:pt x="0" y="0"/>
                </a:moveTo>
                <a:lnTo>
                  <a:pt x="5503947" y="0"/>
                </a:lnTo>
                <a:lnTo>
                  <a:pt x="5503947" y="4474281"/>
                </a:lnTo>
                <a:lnTo>
                  <a:pt x="0" y="4474281"/>
                </a:lnTo>
                <a:lnTo>
                  <a:pt x="0" y="0"/>
                </a:lnTo>
                <a:close/>
              </a:path>
            </a:pathLst>
          </a:custGeom>
          <a:blipFill>
            <a:blip r:embed="rId6"/>
            <a:stretch>
              <a:fillRect r="-58859" b="-30197"/>
            </a:stretch>
          </a:blipFill>
        </p:spPr>
      </p:sp>
      <p:sp>
        <p:nvSpPr>
          <p:cNvPr id="7" name="Freeform 7"/>
          <p:cNvSpPr/>
          <p:nvPr/>
        </p:nvSpPr>
        <p:spPr>
          <a:xfrm>
            <a:off x="6286984" y="4334250"/>
            <a:ext cx="6420610" cy="4474281"/>
          </a:xfrm>
          <a:custGeom>
            <a:avLst/>
            <a:gdLst/>
            <a:ahLst/>
            <a:cxnLst/>
            <a:rect l="l" t="t" r="r" b="b"/>
            <a:pathLst>
              <a:path w="6420610" h="4474281">
                <a:moveTo>
                  <a:pt x="0" y="0"/>
                </a:moveTo>
                <a:lnTo>
                  <a:pt x="6420610" y="0"/>
                </a:lnTo>
                <a:lnTo>
                  <a:pt x="6420610" y="4474281"/>
                </a:lnTo>
                <a:lnTo>
                  <a:pt x="0" y="4474281"/>
                </a:lnTo>
                <a:lnTo>
                  <a:pt x="0" y="0"/>
                </a:lnTo>
                <a:close/>
              </a:path>
            </a:pathLst>
          </a:custGeom>
          <a:blipFill>
            <a:blip r:embed="rId7"/>
            <a:stretch>
              <a:fillRect r="-36179" b="-30197"/>
            </a:stretch>
          </a:blipFill>
        </p:spPr>
      </p:sp>
      <p:sp>
        <p:nvSpPr>
          <p:cNvPr id="8" name="TextBox 8"/>
          <p:cNvSpPr txBox="1"/>
          <p:nvPr/>
        </p:nvSpPr>
        <p:spPr>
          <a:xfrm>
            <a:off x="886963" y="9210675"/>
            <a:ext cx="16514074" cy="833722"/>
          </a:xfrm>
          <a:prstGeom prst="rect">
            <a:avLst/>
          </a:prstGeom>
        </p:spPr>
        <p:txBody>
          <a:bodyPr lIns="0" tIns="0" rIns="0" bIns="0" rtlCol="0" anchor="t">
            <a:spAutoFit/>
          </a:bodyPr>
          <a:lstStyle/>
          <a:p>
            <a:pPr algn="ctr">
              <a:lnSpc>
                <a:spcPts val="3886"/>
              </a:lnSpc>
            </a:pPr>
            <a:r>
              <a:rPr lang="en-US" sz="2776" b="1" dirty="0">
                <a:solidFill>
                  <a:srgbClr val="000000"/>
                </a:solidFill>
                <a:latin typeface="Canva Sans Bold"/>
                <a:ea typeface="Canva Sans Bold"/>
                <a:cs typeface="Canva Sans Bold"/>
                <a:sym typeface="Canva Sans Bold"/>
              </a:rPr>
              <a:t> International Seminar on </a:t>
            </a:r>
            <a:r>
              <a:rPr lang="en-US" sz="2776" b="1" dirty="0" err="1">
                <a:solidFill>
                  <a:srgbClr val="000000"/>
                </a:solidFill>
                <a:latin typeface="Canva Sans Bold"/>
                <a:ea typeface="Canva Sans Bold"/>
                <a:cs typeface="Canva Sans Bold"/>
                <a:sym typeface="Canva Sans Bold"/>
              </a:rPr>
              <a:t>Decarbonization</a:t>
            </a:r>
            <a:r>
              <a:rPr lang="en-US" sz="2776" b="1" dirty="0">
                <a:solidFill>
                  <a:srgbClr val="000000"/>
                </a:solidFill>
                <a:latin typeface="Canva Sans Bold"/>
                <a:ea typeface="Canva Sans Bold"/>
                <a:cs typeface="Canva Sans Bold"/>
                <a:sym typeface="Canva Sans Bold"/>
              </a:rPr>
              <a:t> of Maritime Industry was held at New Delhi </a:t>
            </a:r>
          </a:p>
          <a:p>
            <a:pPr algn="ctr">
              <a:lnSpc>
                <a:spcPts val="2906"/>
              </a:lnSpc>
              <a:spcBef>
                <a:spcPct val="0"/>
              </a:spcBef>
            </a:pPr>
            <a:endParaRPr lang="en-US" sz="2776" b="1" dirty="0">
              <a:solidFill>
                <a:srgbClr val="000000"/>
              </a:solidFill>
              <a:latin typeface="Canva Sans Bold"/>
              <a:ea typeface="Canva Sans Bold"/>
              <a:cs typeface="Canva Sans Bold"/>
              <a:sym typeface="Canva Sans Bo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4697984" cy="10287000"/>
          </a:xfrm>
          <a:prstGeom prst="rect">
            <a:avLst/>
          </a:prstGeom>
          <a:solidFill>
            <a:srgbClr val="00BF63"/>
          </a:solidFill>
        </p:spPr>
      </p:sp>
      <p:grpSp>
        <p:nvGrpSpPr>
          <p:cNvPr id="3" name="Group 3"/>
          <p:cNvGrpSpPr/>
          <p:nvPr/>
        </p:nvGrpSpPr>
        <p:grpSpPr>
          <a:xfrm>
            <a:off x="-94908" y="215621"/>
            <a:ext cx="4792893" cy="1626157"/>
            <a:chOff x="0" y="0"/>
            <a:chExt cx="6390524" cy="2168210"/>
          </a:xfrm>
        </p:grpSpPr>
        <p:sp>
          <p:nvSpPr>
            <p:cNvPr id="4" name="TextBox 4"/>
            <p:cNvSpPr txBox="1"/>
            <p:nvPr/>
          </p:nvSpPr>
          <p:spPr>
            <a:xfrm>
              <a:off x="0" y="-85725"/>
              <a:ext cx="6390524" cy="1829859"/>
            </a:xfrm>
            <a:prstGeom prst="rect">
              <a:avLst/>
            </a:prstGeom>
          </p:spPr>
          <p:txBody>
            <a:bodyPr lIns="0" tIns="0" rIns="0" bIns="0" rtlCol="0" anchor="t">
              <a:spAutoFit/>
            </a:bodyPr>
            <a:lstStyle/>
            <a:p>
              <a:pPr marL="0" lvl="0" indent="0" algn="ctr">
                <a:lnSpc>
                  <a:spcPts val="5599"/>
                </a:lnSpc>
              </a:pPr>
              <a:r>
                <a:rPr lang="en-US" sz="3999" b="1" spc="-79">
                  <a:solidFill>
                    <a:srgbClr val="FFFFFF"/>
                  </a:solidFill>
                  <a:latin typeface="Helveticish Bold"/>
                  <a:ea typeface="Helveticish Bold"/>
                  <a:cs typeface="Helveticish Bold"/>
                  <a:sym typeface="Helveticish Bold"/>
                </a:rPr>
                <a:t>SUSTAINABILITY PROJECT</a:t>
              </a:r>
              <a:r>
                <a:rPr lang="en-US" sz="3999" b="1" i="1" spc="-79">
                  <a:solidFill>
                    <a:srgbClr val="FFFFFF"/>
                  </a:solidFill>
                  <a:latin typeface="Helveticish Bold Italics"/>
                  <a:ea typeface="Helveticish Bold Italics"/>
                  <a:cs typeface="Helveticish Bold Italics"/>
                  <a:sym typeface="Helveticish Bold Italics"/>
                </a:rPr>
                <a:t> </a:t>
              </a:r>
            </a:p>
          </p:txBody>
        </p:sp>
        <p:sp>
          <p:nvSpPr>
            <p:cNvPr id="5" name="TextBox 5"/>
            <p:cNvSpPr txBox="1"/>
            <p:nvPr/>
          </p:nvSpPr>
          <p:spPr>
            <a:xfrm>
              <a:off x="0" y="1887752"/>
              <a:ext cx="6390524" cy="280458"/>
            </a:xfrm>
            <a:prstGeom prst="rect">
              <a:avLst/>
            </a:prstGeom>
          </p:spPr>
          <p:txBody>
            <a:bodyPr lIns="0" tIns="0" rIns="0" bIns="0" rtlCol="0" anchor="t">
              <a:spAutoFit/>
            </a:bodyPr>
            <a:lstStyle/>
            <a:p>
              <a:pPr marL="0" lvl="0" indent="0" algn="l">
                <a:lnSpc>
                  <a:spcPts val="1625"/>
                </a:lnSpc>
              </a:pPr>
              <a:endParaRPr/>
            </a:p>
          </p:txBody>
        </p:sp>
      </p:grpSp>
      <p:grpSp>
        <p:nvGrpSpPr>
          <p:cNvPr id="6" name="Group 6"/>
          <p:cNvGrpSpPr/>
          <p:nvPr/>
        </p:nvGrpSpPr>
        <p:grpSpPr>
          <a:xfrm>
            <a:off x="221904" y="1841779"/>
            <a:ext cx="4254177" cy="1531723"/>
            <a:chOff x="0" y="0"/>
            <a:chExt cx="1120442" cy="403417"/>
          </a:xfrm>
        </p:grpSpPr>
        <p:sp>
          <p:nvSpPr>
            <p:cNvPr id="7" name="Freeform 7"/>
            <p:cNvSpPr/>
            <p:nvPr/>
          </p:nvSpPr>
          <p:spPr>
            <a:xfrm>
              <a:off x="0" y="0"/>
              <a:ext cx="1120442" cy="355792"/>
            </a:xfrm>
            <a:custGeom>
              <a:avLst/>
              <a:gdLst/>
              <a:ahLst/>
              <a:cxnLst/>
              <a:rect l="l" t="t" r="r" b="b"/>
              <a:pathLst>
                <a:path w="1120442" h="355792">
                  <a:moveTo>
                    <a:pt x="0" y="0"/>
                  </a:moveTo>
                  <a:lnTo>
                    <a:pt x="1120442" y="0"/>
                  </a:lnTo>
                  <a:lnTo>
                    <a:pt x="1120442" y="355792"/>
                  </a:lnTo>
                  <a:lnTo>
                    <a:pt x="0" y="355792"/>
                  </a:lnTo>
                  <a:close/>
                </a:path>
              </a:pathLst>
            </a:custGeom>
            <a:solidFill>
              <a:srgbClr val="FFDE59"/>
            </a:solidFill>
            <a:ln w="38100" cap="sq">
              <a:solidFill>
                <a:srgbClr val="000000"/>
              </a:solidFill>
              <a:prstDash val="solid"/>
              <a:miter/>
            </a:ln>
          </p:spPr>
        </p:sp>
        <p:sp>
          <p:nvSpPr>
            <p:cNvPr id="8" name="TextBox 8"/>
            <p:cNvSpPr txBox="1"/>
            <p:nvPr/>
          </p:nvSpPr>
          <p:spPr>
            <a:xfrm>
              <a:off x="0" y="0"/>
              <a:ext cx="1120442" cy="403417"/>
            </a:xfrm>
            <a:prstGeom prst="rect">
              <a:avLst/>
            </a:prstGeom>
          </p:spPr>
          <p:txBody>
            <a:bodyPr lIns="50800" tIns="50800" rIns="50800" bIns="50800" rtlCol="0" anchor="t"/>
            <a:lstStyle/>
            <a:p>
              <a:pPr algn="ctr">
                <a:lnSpc>
                  <a:spcPts val="4339"/>
                </a:lnSpc>
              </a:pPr>
              <a:r>
                <a:rPr lang="en-US" sz="3099" b="1" dirty="0">
                  <a:solidFill>
                    <a:srgbClr val="004AAD"/>
                  </a:solidFill>
                  <a:latin typeface="Canva Sans Bold"/>
                  <a:ea typeface="Canva Sans Bold"/>
                  <a:cs typeface="Canva Sans Bold"/>
                  <a:sym typeface="Canva Sans Bold"/>
                </a:rPr>
                <a:t>SUBJECT AREA : </a:t>
              </a:r>
            </a:p>
            <a:p>
              <a:pPr algn="ctr">
                <a:lnSpc>
                  <a:spcPts val="4339"/>
                </a:lnSpc>
              </a:pPr>
              <a:r>
                <a:rPr lang="en-US" sz="3099" b="1" dirty="0">
                  <a:solidFill>
                    <a:srgbClr val="004AAD"/>
                  </a:solidFill>
                  <a:latin typeface="Canva Sans Bold"/>
                  <a:ea typeface="Canva Sans Bold"/>
                  <a:cs typeface="Canva Sans Bold"/>
                  <a:sym typeface="Canva Sans Bold"/>
                </a:rPr>
                <a:t>PLASTIC PRODUCTS</a:t>
              </a:r>
            </a:p>
          </p:txBody>
        </p:sp>
      </p:grpSp>
      <p:sp>
        <p:nvSpPr>
          <p:cNvPr id="9" name="TextBox 9"/>
          <p:cNvSpPr txBox="1"/>
          <p:nvPr/>
        </p:nvSpPr>
        <p:spPr>
          <a:xfrm>
            <a:off x="5284163" y="1765579"/>
            <a:ext cx="12670729" cy="7560625"/>
          </a:xfrm>
          <a:prstGeom prst="rect">
            <a:avLst/>
          </a:prstGeom>
        </p:spPr>
        <p:txBody>
          <a:bodyPr lIns="0" tIns="0" rIns="0" bIns="0" rtlCol="0" anchor="t">
            <a:spAutoFit/>
          </a:bodyPr>
          <a:lstStyle/>
          <a:p>
            <a:pPr algn="l">
              <a:lnSpc>
                <a:spcPts val="4267"/>
              </a:lnSpc>
            </a:pPr>
            <a:endParaRPr/>
          </a:p>
          <a:p>
            <a:pPr marL="658184" lvl="1" indent="-329092" algn="l">
              <a:lnSpc>
                <a:spcPts val="4267"/>
              </a:lnSpc>
              <a:buFont typeface="Arial"/>
              <a:buChar char="•"/>
            </a:pPr>
            <a:r>
              <a:rPr lang="en-US" sz="3048">
                <a:solidFill>
                  <a:srgbClr val="2B2929"/>
                </a:solidFill>
                <a:latin typeface="Helveticish"/>
                <a:ea typeface="Helveticish"/>
                <a:cs typeface="Helveticish"/>
                <a:sym typeface="Helveticish"/>
              </a:rPr>
              <a:t>43 Indian Standards under PCD 12 and PCD 21</a:t>
            </a:r>
          </a:p>
          <a:p>
            <a:pPr marL="658184" lvl="1" indent="-329092" algn="l">
              <a:lnSpc>
                <a:spcPts val="4267"/>
              </a:lnSpc>
              <a:buFont typeface="Arial"/>
              <a:buChar char="•"/>
            </a:pPr>
            <a:r>
              <a:rPr lang="en-US" sz="3048">
                <a:solidFill>
                  <a:srgbClr val="2B2929"/>
                </a:solidFill>
                <a:latin typeface="Helveticish"/>
                <a:ea typeface="Helveticish"/>
                <a:cs typeface="Helveticish"/>
                <a:sym typeface="Helveticish"/>
              </a:rPr>
              <a:t>Code of Practice standard to address sustainability, horizontally in these standards</a:t>
            </a:r>
          </a:p>
          <a:p>
            <a:pPr marL="658184" lvl="1" indent="-329092" algn="l">
              <a:lnSpc>
                <a:spcPts val="4267"/>
              </a:lnSpc>
              <a:buFont typeface="Arial"/>
              <a:buChar char="•"/>
            </a:pPr>
            <a:r>
              <a:rPr lang="en-US" sz="3048">
                <a:solidFill>
                  <a:srgbClr val="2B2929"/>
                </a:solidFill>
                <a:latin typeface="Helveticish"/>
                <a:ea typeface="Helveticish"/>
                <a:cs typeface="Helveticish"/>
                <a:sym typeface="Helveticish"/>
              </a:rPr>
              <a:t>Basic sustainability framework prepared and discussed with experts in plastic sustainability seeking their inputs to verify and vett the applicable aspects delineated in the framework.</a:t>
            </a:r>
          </a:p>
          <a:p>
            <a:pPr marL="658184" lvl="1" indent="-329092" algn="l">
              <a:lnSpc>
                <a:spcPts val="4267"/>
              </a:lnSpc>
              <a:buFont typeface="Arial"/>
              <a:buChar char="•"/>
            </a:pPr>
            <a:r>
              <a:rPr lang="en-US" sz="3048">
                <a:solidFill>
                  <a:srgbClr val="2B2929"/>
                </a:solidFill>
                <a:latin typeface="Helveticish"/>
                <a:ea typeface="Helveticish"/>
                <a:cs typeface="Helveticish"/>
                <a:sym typeface="Helveticish"/>
              </a:rPr>
              <a:t>Further discussion planned for detailing the framework.</a:t>
            </a:r>
          </a:p>
          <a:p>
            <a:pPr marL="658184" lvl="1" indent="-329092" algn="l">
              <a:lnSpc>
                <a:spcPts val="4267"/>
              </a:lnSpc>
              <a:buFont typeface="Arial"/>
              <a:buChar char="•"/>
            </a:pPr>
            <a:r>
              <a:rPr lang="en-US" sz="3048">
                <a:solidFill>
                  <a:srgbClr val="2B2929"/>
                </a:solidFill>
                <a:latin typeface="Helveticish"/>
                <a:ea typeface="Helveticish"/>
                <a:cs typeface="Helveticish"/>
                <a:sym typeface="Helveticish"/>
              </a:rPr>
              <a:t>Subsequently, the document would be shared with the consultative group on sustainability.</a:t>
            </a:r>
          </a:p>
          <a:p>
            <a:pPr marL="658184" lvl="1" indent="-329092" algn="l">
              <a:lnSpc>
                <a:spcPts val="4267"/>
              </a:lnSpc>
              <a:buFont typeface="Arial"/>
              <a:buChar char="•"/>
            </a:pPr>
            <a:r>
              <a:rPr lang="en-US" sz="3048">
                <a:solidFill>
                  <a:srgbClr val="2B2929"/>
                </a:solidFill>
                <a:latin typeface="Helveticish"/>
                <a:ea typeface="Helveticish"/>
                <a:cs typeface="Helveticish"/>
                <a:sym typeface="Helveticish"/>
              </a:rPr>
              <a:t>Similar Exercise also being initiated to address sustainability in Rubber Products (PCD 13)</a:t>
            </a:r>
          </a:p>
          <a:p>
            <a:pPr algn="l">
              <a:lnSpc>
                <a:spcPts val="4267"/>
              </a:lnSpc>
            </a:pPr>
            <a:endParaRPr lang="en-US" sz="3048">
              <a:solidFill>
                <a:srgbClr val="2B2929"/>
              </a:solidFill>
              <a:latin typeface="Helveticish"/>
              <a:ea typeface="Helveticish"/>
              <a:cs typeface="Helveticish"/>
              <a:sym typeface="Helveticish"/>
            </a:endParaRPr>
          </a:p>
          <a:p>
            <a:pPr algn="l">
              <a:lnSpc>
                <a:spcPts val="4267"/>
              </a:lnSpc>
              <a:spcBef>
                <a:spcPct val="0"/>
              </a:spcBef>
            </a:pPr>
            <a:endParaRPr lang="en-US" sz="3048">
              <a:solidFill>
                <a:srgbClr val="2B2929"/>
              </a:solidFill>
              <a:latin typeface="Helveticish"/>
              <a:ea typeface="Helveticish"/>
              <a:cs typeface="Helveticish"/>
              <a:sym typeface="Helveticish"/>
            </a:endParaRPr>
          </a:p>
        </p:txBody>
      </p:sp>
    </p:spTree>
    <p:extLst>
      <p:ext uri="{BB962C8B-B14F-4D97-AF65-F5344CB8AC3E}">
        <p14:creationId xmlns:p14="http://schemas.microsoft.com/office/powerpoint/2010/main" val="41401369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4697984" cy="10287000"/>
          </a:xfrm>
          <a:prstGeom prst="rect">
            <a:avLst/>
          </a:prstGeom>
          <a:solidFill>
            <a:srgbClr val="00BF63"/>
          </a:solidFill>
        </p:spPr>
      </p:sp>
      <p:grpSp>
        <p:nvGrpSpPr>
          <p:cNvPr id="3" name="Group 3"/>
          <p:cNvGrpSpPr/>
          <p:nvPr/>
        </p:nvGrpSpPr>
        <p:grpSpPr>
          <a:xfrm>
            <a:off x="-94908" y="215621"/>
            <a:ext cx="4792893" cy="1626157"/>
            <a:chOff x="0" y="0"/>
            <a:chExt cx="6390524" cy="2168210"/>
          </a:xfrm>
        </p:grpSpPr>
        <p:sp>
          <p:nvSpPr>
            <p:cNvPr id="4" name="TextBox 4"/>
            <p:cNvSpPr txBox="1"/>
            <p:nvPr/>
          </p:nvSpPr>
          <p:spPr>
            <a:xfrm>
              <a:off x="0" y="-85725"/>
              <a:ext cx="6390524" cy="1829859"/>
            </a:xfrm>
            <a:prstGeom prst="rect">
              <a:avLst/>
            </a:prstGeom>
          </p:spPr>
          <p:txBody>
            <a:bodyPr lIns="0" tIns="0" rIns="0" bIns="0" rtlCol="0" anchor="t">
              <a:spAutoFit/>
            </a:bodyPr>
            <a:lstStyle/>
            <a:p>
              <a:pPr marL="0" lvl="0" indent="0" algn="ctr">
                <a:lnSpc>
                  <a:spcPts val="5599"/>
                </a:lnSpc>
              </a:pPr>
              <a:r>
                <a:rPr lang="en-US" sz="3999" b="1" spc="-79">
                  <a:solidFill>
                    <a:srgbClr val="FFFFFF"/>
                  </a:solidFill>
                  <a:latin typeface="Helveticish Bold"/>
                  <a:ea typeface="Helveticish Bold"/>
                  <a:cs typeface="Helveticish Bold"/>
                  <a:sym typeface="Helveticish Bold"/>
                </a:rPr>
                <a:t>SUSTAINABILITY PROJECT</a:t>
              </a:r>
              <a:r>
                <a:rPr lang="en-US" sz="3999" b="1" i="1" spc="-79">
                  <a:solidFill>
                    <a:srgbClr val="FFFFFF"/>
                  </a:solidFill>
                  <a:latin typeface="Helveticish Bold Italics"/>
                  <a:ea typeface="Helveticish Bold Italics"/>
                  <a:cs typeface="Helveticish Bold Italics"/>
                  <a:sym typeface="Helveticish Bold Italics"/>
                </a:rPr>
                <a:t> </a:t>
              </a:r>
            </a:p>
          </p:txBody>
        </p:sp>
        <p:sp>
          <p:nvSpPr>
            <p:cNvPr id="5" name="TextBox 5"/>
            <p:cNvSpPr txBox="1"/>
            <p:nvPr/>
          </p:nvSpPr>
          <p:spPr>
            <a:xfrm>
              <a:off x="0" y="1887752"/>
              <a:ext cx="6390524" cy="280458"/>
            </a:xfrm>
            <a:prstGeom prst="rect">
              <a:avLst/>
            </a:prstGeom>
          </p:spPr>
          <p:txBody>
            <a:bodyPr lIns="0" tIns="0" rIns="0" bIns="0" rtlCol="0" anchor="t">
              <a:spAutoFit/>
            </a:bodyPr>
            <a:lstStyle/>
            <a:p>
              <a:pPr marL="0" lvl="0" indent="0" algn="l">
                <a:lnSpc>
                  <a:spcPts val="1625"/>
                </a:lnSpc>
              </a:pPr>
              <a:endParaRPr/>
            </a:p>
          </p:txBody>
        </p:sp>
      </p:grpSp>
      <p:grpSp>
        <p:nvGrpSpPr>
          <p:cNvPr id="6" name="Group 6"/>
          <p:cNvGrpSpPr/>
          <p:nvPr/>
        </p:nvGrpSpPr>
        <p:grpSpPr>
          <a:xfrm>
            <a:off x="274248" y="4475728"/>
            <a:ext cx="4254177" cy="1516369"/>
            <a:chOff x="0" y="0"/>
            <a:chExt cx="1120442" cy="399373"/>
          </a:xfrm>
        </p:grpSpPr>
        <p:sp>
          <p:nvSpPr>
            <p:cNvPr id="7" name="Freeform 7"/>
            <p:cNvSpPr/>
            <p:nvPr/>
          </p:nvSpPr>
          <p:spPr>
            <a:xfrm>
              <a:off x="0" y="0"/>
              <a:ext cx="1120442" cy="351748"/>
            </a:xfrm>
            <a:custGeom>
              <a:avLst/>
              <a:gdLst/>
              <a:ahLst/>
              <a:cxnLst/>
              <a:rect l="l" t="t" r="r" b="b"/>
              <a:pathLst>
                <a:path w="1120442" h="351748">
                  <a:moveTo>
                    <a:pt x="0" y="0"/>
                  </a:moveTo>
                  <a:lnTo>
                    <a:pt x="1120442" y="0"/>
                  </a:lnTo>
                  <a:lnTo>
                    <a:pt x="1120442" y="351748"/>
                  </a:lnTo>
                  <a:lnTo>
                    <a:pt x="0" y="351748"/>
                  </a:lnTo>
                  <a:close/>
                </a:path>
              </a:pathLst>
            </a:custGeom>
            <a:solidFill>
              <a:srgbClr val="FFDE59"/>
            </a:solidFill>
            <a:ln w="38100" cap="sq">
              <a:solidFill>
                <a:srgbClr val="000000"/>
              </a:solidFill>
              <a:prstDash val="solid"/>
              <a:miter/>
            </a:ln>
          </p:spPr>
        </p:sp>
        <p:sp>
          <p:nvSpPr>
            <p:cNvPr id="8" name="TextBox 8"/>
            <p:cNvSpPr txBox="1"/>
            <p:nvPr/>
          </p:nvSpPr>
          <p:spPr>
            <a:xfrm>
              <a:off x="0" y="0"/>
              <a:ext cx="1120442" cy="399373"/>
            </a:xfrm>
            <a:prstGeom prst="rect">
              <a:avLst/>
            </a:prstGeom>
          </p:spPr>
          <p:txBody>
            <a:bodyPr lIns="50800" tIns="50800" rIns="50800" bIns="50800" rtlCol="0" anchor="t"/>
            <a:lstStyle/>
            <a:p>
              <a:pPr algn="ctr">
                <a:lnSpc>
                  <a:spcPts val="4339"/>
                </a:lnSpc>
              </a:pPr>
              <a:r>
                <a:rPr lang="en-US" sz="3099" b="1" dirty="0">
                  <a:solidFill>
                    <a:srgbClr val="004AAD"/>
                  </a:solidFill>
                  <a:latin typeface="Canva Sans Bold"/>
                  <a:ea typeface="Canva Sans Bold"/>
                  <a:cs typeface="Canva Sans Bold"/>
                  <a:sym typeface="Canva Sans Bold"/>
                </a:rPr>
                <a:t>SCOPE and TERMINOLOGY</a:t>
              </a:r>
            </a:p>
          </p:txBody>
        </p:sp>
      </p:grpSp>
      <p:graphicFrame>
        <p:nvGraphicFramePr>
          <p:cNvPr id="9" name="Table 9"/>
          <p:cNvGraphicFramePr>
            <a:graphicFrameLocks noGrp="1"/>
          </p:cNvGraphicFramePr>
          <p:nvPr/>
        </p:nvGraphicFramePr>
        <p:xfrm>
          <a:off x="4697984" y="-245937"/>
          <a:ext cx="13198099" cy="10778873"/>
        </p:xfrm>
        <a:graphic>
          <a:graphicData uri="http://schemas.openxmlformats.org/drawingml/2006/table">
            <a:tbl>
              <a:tblPr/>
              <a:tblGrid>
                <a:gridCol w="1777440"/>
                <a:gridCol w="1738864"/>
                <a:gridCol w="3863017"/>
                <a:gridCol w="2417194"/>
                <a:gridCol w="3401584"/>
              </a:tblGrid>
              <a:tr h="2283457">
                <a:tc>
                  <a:txBody>
                    <a:bodyPr/>
                    <a:lstStyle/>
                    <a:p>
                      <a:pPr algn="ctr">
                        <a:lnSpc>
                          <a:spcPts val="2491"/>
                        </a:lnSpc>
                        <a:defRPr/>
                      </a:pPr>
                      <a:r>
                        <a:rPr lang="en-US" sz="1779" b="1">
                          <a:solidFill>
                            <a:srgbClr val="FFFFFF"/>
                          </a:solidFill>
                          <a:latin typeface="Arial Bold"/>
                          <a:ea typeface="Arial Bold"/>
                          <a:cs typeface="Arial Bold"/>
                          <a:sym typeface="Arial Bold"/>
                        </a:rPr>
                        <a:t>Structure of the Standard</a:t>
                      </a:r>
                      <a:endParaRPr lang="en-US" sz="1100"/>
                    </a:p>
                  </a:txBody>
                  <a:tcPr marL="169499" marR="169499" marT="169499" marB="169499" anchor="ctr">
                    <a:lnL w="0" cap="flat" cmpd="sng" algn="ctr">
                      <a:solidFill>
                        <a:srgbClr val="CCCCCC"/>
                      </a:solidFill>
                      <a:prstDash val="solid"/>
                      <a:round/>
                      <a:headEnd type="none" w="med" len="med"/>
                      <a:tailEnd type="none" w="med" len="med"/>
                    </a:lnL>
                    <a:lnR w="47083" cap="flat" cmpd="sng" algn="ctr">
                      <a:solidFill>
                        <a:srgbClr val="FFFFFF"/>
                      </a:solidFill>
                      <a:prstDash val="solid"/>
                      <a:round/>
                      <a:headEnd type="none" w="med" len="med"/>
                      <a:tailEnd type="none" w="med" len="med"/>
                    </a:lnR>
                    <a:lnT w="18833" cap="flat" cmpd="sng" algn="ctr">
                      <a:solidFill>
                        <a:srgbClr val="FFFFFF"/>
                      </a:solidFill>
                      <a:prstDash val="solid"/>
                      <a:round/>
                      <a:headEnd type="none" w="med" len="med"/>
                      <a:tailEnd type="none" w="med" len="med"/>
                    </a:lnT>
                    <a:lnB w="0" cap="flat" cmpd="sng" algn="ctr">
                      <a:solidFill>
                        <a:srgbClr val="FFFFFF"/>
                      </a:solidFill>
                      <a:prstDash val="solid"/>
                      <a:round/>
                      <a:headEnd type="none" w="med" len="med"/>
                      <a:tailEnd type="none" w="med" len="med"/>
                    </a:lnB>
                    <a:solidFill>
                      <a:srgbClr val="00BF63"/>
                    </a:solidFill>
                  </a:tcPr>
                </a:tc>
                <a:tc>
                  <a:txBody>
                    <a:bodyPr/>
                    <a:lstStyle/>
                    <a:p>
                      <a:pPr algn="ctr">
                        <a:lnSpc>
                          <a:spcPts val="2491"/>
                        </a:lnSpc>
                        <a:defRPr/>
                      </a:pPr>
                      <a:r>
                        <a:rPr lang="en-US" sz="1779" b="1">
                          <a:solidFill>
                            <a:srgbClr val="FFFFFF"/>
                          </a:solidFill>
                          <a:latin typeface="Arial Bold"/>
                          <a:ea typeface="Arial Bold"/>
                          <a:cs typeface="Arial Bold"/>
                          <a:sym typeface="Arial Bold"/>
                        </a:rPr>
                        <a:t>Applicability of the element of structure</a:t>
                      </a:r>
                      <a:endParaRPr lang="en-US" sz="1100"/>
                    </a:p>
                  </a:txBody>
                  <a:tcPr marL="169499" marR="169499" marT="169499" marB="169499" anchor="ctr">
                    <a:lnL w="47083" cap="flat" cmpd="sng" algn="ctr">
                      <a:solidFill>
                        <a:srgbClr val="FFFFFF"/>
                      </a:solidFill>
                      <a:prstDash val="solid"/>
                      <a:round/>
                      <a:headEnd type="none" w="med" len="med"/>
                      <a:tailEnd type="none" w="med" len="med"/>
                    </a:lnL>
                    <a:lnR w="47083" cap="flat" cmpd="sng" algn="ctr">
                      <a:solidFill>
                        <a:srgbClr val="FFFFFF"/>
                      </a:solidFill>
                      <a:prstDash val="solid"/>
                      <a:round/>
                      <a:headEnd type="none" w="med" len="med"/>
                      <a:tailEnd type="none" w="med" len="med"/>
                    </a:lnR>
                    <a:lnT w="18833" cap="flat" cmpd="sng" algn="ctr">
                      <a:solidFill>
                        <a:srgbClr val="FFFFFF"/>
                      </a:solidFill>
                      <a:prstDash val="solid"/>
                      <a:round/>
                      <a:headEnd type="none" w="med" len="med"/>
                      <a:tailEnd type="none" w="med" len="med"/>
                    </a:lnT>
                    <a:lnB w="0" cap="flat" cmpd="sng" algn="ctr">
                      <a:solidFill>
                        <a:srgbClr val="FFFFFF"/>
                      </a:solidFill>
                      <a:prstDash val="solid"/>
                      <a:round/>
                      <a:headEnd type="none" w="med" len="med"/>
                      <a:tailEnd type="none" w="med" len="med"/>
                    </a:lnB>
                    <a:solidFill>
                      <a:srgbClr val="00BF63"/>
                    </a:solidFill>
                  </a:tcPr>
                </a:tc>
                <a:tc>
                  <a:txBody>
                    <a:bodyPr/>
                    <a:lstStyle/>
                    <a:p>
                      <a:pPr algn="ctr">
                        <a:lnSpc>
                          <a:spcPts val="2491"/>
                        </a:lnSpc>
                        <a:defRPr/>
                      </a:pPr>
                      <a:r>
                        <a:rPr lang="en-US" sz="1779" b="1">
                          <a:solidFill>
                            <a:srgbClr val="FFFFFF"/>
                          </a:solidFill>
                          <a:latin typeface="Arial Bold"/>
                          <a:ea typeface="Arial Bold"/>
                          <a:cs typeface="Arial Bold"/>
                          <a:sym typeface="Arial Bold"/>
                        </a:rPr>
                        <a:t>Aspects to be covered</a:t>
                      </a:r>
                      <a:endParaRPr lang="en-US" sz="1100"/>
                    </a:p>
                  </a:txBody>
                  <a:tcPr marL="169499" marR="169499" marT="169499" marB="169499" anchor="ctr">
                    <a:lnL w="47083" cap="flat" cmpd="sng" algn="ctr">
                      <a:solidFill>
                        <a:srgbClr val="FFFFFF"/>
                      </a:solidFill>
                      <a:prstDash val="solid"/>
                      <a:round/>
                      <a:headEnd type="none" w="med" len="med"/>
                      <a:tailEnd type="none" w="med" len="med"/>
                    </a:lnL>
                    <a:lnR w="47083" cap="flat" cmpd="sng" algn="ctr">
                      <a:solidFill>
                        <a:srgbClr val="FFFFFF"/>
                      </a:solidFill>
                      <a:prstDash val="solid"/>
                      <a:round/>
                      <a:headEnd type="none" w="med" len="med"/>
                      <a:tailEnd type="none" w="med" len="med"/>
                    </a:lnR>
                    <a:lnT w="18833" cap="flat" cmpd="sng" algn="ctr">
                      <a:solidFill>
                        <a:srgbClr val="FFFFFF"/>
                      </a:solidFill>
                      <a:prstDash val="solid"/>
                      <a:round/>
                      <a:headEnd type="none" w="med" len="med"/>
                      <a:tailEnd type="none" w="med" len="med"/>
                    </a:lnT>
                    <a:lnB w="0" cap="flat" cmpd="sng" algn="ctr">
                      <a:solidFill>
                        <a:srgbClr val="FFFFFF"/>
                      </a:solidFill>
                      <a:prstDash val="solid"/>
                      <a:round/>
                      <a:headEnd type="none" w="med" len="med"/>
                      <a:tailEnd type="none" w="med" len="med"/>
                    </a:lnB>
                    <a:solidFill>
                      <a:srgbClr val="00BF63"/>
                    </a:solidFill>
                  </a:tcPr>
                </a:tc>
                <a:tc>
                  <a:txBody>
                    <a:bodyPr/>
                    <a:lstStyle/>
                    <a:p>
                      <a:pPr algn="ctr">
                        <a:lnSpc>
                          <a:spcPts val="2491"/>
                        </a:lnSpc>
                        <a:defRPr/>
                      </a:pPr>
                      <a:r>
                        <a:rPr lang="en-US" sz="1779" b="1">
                          <a:solidFill>
                            <a:srgbClr val="FFFFFF"/>
                          </a:solidFill>
                          <a:latin typeface="Arial Bold"/>
                          <a:ea typeface="Arial Bold"/>
                          <a:cs typeface="Arial Bold"/>
                          <a:sym typeface="Arial Bold"/>
                        </a:rPr>
                        <a:t>Provisions that may be added for meeting the defined objectives of the aspects identified</a:t>
                      </a:r>
                      <a:endParaRPr lang="en-US" sz="1100"/>
                    </a:p>
                  </a:txBody>
                  <a:tcPr marL="169499" marR="169499" marT="169499" marB="169499" anchor="ctr">
                    <a:lnL w="47083" cap="flat" cmpd="sng" algn="ctr">
                      <a:solidFill>
                        <a:srgbClr val="FFFFFF"/>
                      </a:solidFill>
                      <a:prstDash val="solid"/>
                      <a:round/>
                      <a:headEnd type="none" w="med" len="med"/>
                      <a:tailEnd type="none" w="med" len="med"/>
                    </a:lnL>
                    <a:lnR w="47083" cap="flat" cmpd="sng" algn="ctr">
                      <a:solidFill>
                        <a:srgbClr val="FFFFFF"/>
                      </a:solidFill>
                      <a:prstDash val="solid"/>
                      <a:round/>
                      <a:headEnd type="none" w="med" len="med"/>
                      <a:tailEnd type="none" w="med" len="med"/>
                    </a:lnR>
                    <a:lnT w="18833" cap="flat" cmpd="sng" algn="ctr">
                      <a:solidFill>
                        <a:srgbClr val="FFFFFF"/>
                      </a:solidFill>
                      <a:prstDash val="solid"/>
                      <a:round/>
                      <a:headEnd type="none" w="med" len="med"/>
                      <a:tailEnd type="none" w="med" len="med"/>
                    </a:lnT>
                    <a:lnB w="0" cap="flat" cmpd="sng" algn="ctr">
                      <a:solidFill>
                        <a:srgbClr val="FFFFFF"/>
                      </a:solidFill>
                      <a:prstDash val="solid"/>
                      <a:round/>
                      <a:headEnd type="none" w="med" len="med"/>
                      <a:tailEnd type="none" w="med" len="med"/>
                    </a:lnB>
                    <a:solidFill>
                      <a:srgbClr val="00BF63"/>
                    </a:solidFill>
                  </a:tcPr>
                </a:tc>
                <a:tc>
                  <a:txBody>
                    <a:bodyPr/>
                    <a:lstStyle/>
                    <a:p>
                      <a:pPr algn="ctr">
                        <a:lnSpc>
                          <a:spcPts val="2491"/>
                        </a:lnSpc>
                        <a:defRPr/>
                      </a:pPr>
                      <a:r>
                        <a:rPr lang="en-US" sz="1779" b="1">
                          <a:solidFill>
                            <a:srgbClr val="FFFFFF"/>
                          </a:solidFill>
                          <a:latin typeface="Arial Bold"/>
                          <a:ea typeface="Arial Bold"/>
                          <a:cs typeface="Arial Bold"/>
                          <a:sym typeface="Arial Bold"/>
                        </a:rPr>
                        <a:t>Challenges identified, if any</a:t>
                      </a:r>
                      <a:endParaRPr lang="en-US" sz="1100"/>
                    </a:p>
                  </a:txBody>
                  <a:tcPr marL="169499" marR="169499" marT="169499" marB="169499" anchor="ctr">
                    <a:lnL w="47083" cap="flat" cmpd="sng" algn="ctr">
                      <a:solidFill>
                        <a:srgbClr val="FFFFFF"/>
                      </a:solidFill>
                      <a:prstDash val="solid"/>
                      <a:round/>
                      <a:headEnd type="none" w="med" len="med"/>
                      <a:tailEnd type="none" w="med" len="med"/>
                    </a:lnL>
                    <a:lnR w="47083" cap="flat" cmpd="sng" algn="ctr">
                      <a:solidFill>
                        <a:srgbClr val="FFFFFF"/>
                      </a:solidFill>
                      <a:prstDash val="solid"/>
                      <a:round/>
                      <a:headEnd type="none" w="med" len="med"/>
                      <a:tailEnd type="none" w="med" len="med"/>
                    </a:lnR>
                    <a:lnT w="18833" cap="flat" cmpd="sng" algn="ctr">
                      <a:solidFill>
                        <a:srgbClr val="FFFFFF"/>
                      </a:solidFill>
                      <a:prstDash val="solid"/>
                      <a:round/>
                      <a:headEnd type="none" w="med" len="med"/>
                      <a:tailEnd type="none" w="med" len="med"/>
                    </a:lnT>
                    <a:lnB w="0" cap="flat" cmpd="sng" algn="ctr">
                      <a:solidFill>
                        <a:srgbClr val="FFFFFF"/>
                      </a:solidFill>
                      <a:prstDash val="solid"/>
                      <a:round/>
                      <a:headEnd type="none" w="med" len="med"/>
                      <a:tailEnd type="none" w="med" len="med"/>
                    </a:lnB>
                    <a:solidFill>
                      <a:srgbClr val="00BF63"/>
                    </a:solidFill>
                  </a:tcPr>
                </a:tc>
              </a:tr>
              <a:tr h="2273903">
                <a:tc>
                  <a:txBody>
                    <a:bodyPr/>
                    <a:lstStyle/>
                    <a:p>
                      <a:pPr algn="ctr">
                        <a:lnSpc>
                          <a:spcPts val="2100"/>
                        </a:lnSpc>
                        <a:defRPr/>
                      </a:pPr>
                      <a:r>
                        <a:rPr lang="en-US" sz="1500">
                          <a:solidFill>
                            <a:srgbClr val="191919"/>
                          </a:solidFill>
                          <a:latin typeface="Arial"/>
                          <a:ea typeface="Arial"/>
                          <a:cs typeface="Arial"/>
                          <a:sym typeface="Arial"/>
                        </a:rPr>
                        <a:t>Scope</a:t>
                      </a:r>
                      <a:endParaRPr lang="en-US" sz="1100"/>
                    </a:p>
                  </a:txBody>
                  <a:tcPr marL="169499" marR="169499" marT="169499" marB="169499">
                    <a:lnL w="0" cap="flat" cmpd="sng" algn="ctr">
                      <a:solidFill>
                        <a:srgbClr val="CCCCCC"/>
                      </a:solidFill>
                      <a:prstDash val="solid"/>
                      <a:round/>
                      <a:headEnd type="none" w="med" len="med"/>
                      <a:tailEnd type="none" w="med" len="med"/>
                    </a:lnL>
                    <a:lnR w="47083" cap="flat" cmpd="sng" algn="ctr">
                      <a:solidFill>
                        <a:srgbClr val="FFFFFF"/>
                      </a:solidFill>
                      <a:prstDash val="solid"/>
                      <a:round/>
                      <a:headEnd type="none" w="med" len="med"/>
                      <a:tailEnd type="none" w="med" len="med"/>
                    </a:lnR>
                    <a:lnT w="0" cap="flat" cmpd="sng" algn="ctr">
                      <a:solidFill>
                        <a:srgbClr val="FFFFFF"/>
                      </a:solidFill>
                      <a:prstDash val="solid"/>
                      <a:round/>
                      <a:headEnd type="none" w="med" len="med"/>
                      <a:tailEnd type="none" w="med" len="med"/>
                    </a:lnT>
                    <a:lnB w="47083" cap="flat" cmpd="sng" algn="ctr">
                      <a:solidFill>
                        <a:srgbClr val="FFFFFF"/>
                      </a:solidFill>
                      <a:prstDash val="solid"/>
                      <a:round/>
                      <a:headEnd type="none" w="med" len="med"/>
                      <a:tailEnd type="none" w="med" len="med"/>
                    </a:lnB>
                    <a:solidFill>
                      <a:srgbClr val="DBFFEA"/>
                    </a:solidFill>
                  </a:tcPr>
                </a:tc>
                <a:tc>
                  <a:txBody>
                    <a:bodyPr/>
                    <a:lstStyle/>
                    <a:p>
                      <a:pPr algn="ctr">
                        <a:lnSpc>
                          <a:spcPts val="2100"/>
                        </a:lnSpc>
                        <a:defRPr/>
                      </a:pPr>
                      <a:r>
                        <a:rPr lang="en-US" sz="1500">
                          <a:solidFill>
                            <a:srgbClr val="191919"/>
                          </a:solidFill>
                          <a:latin typeface="Arial"/>
                          <a:ea typeface="Arial"/>
                          <a:cs typeface="Arial"/>
                          <a:sym typeface="Arial"/>
                        </a:rPr>
                        <a:t>Applicable</a:t>
                      </a:r>
                      <a:endParaRPr lang="en-US" sz="1100"/>
                    </a:p>
                  </a:txBody>
                  <a:tcPr marL="169499" marR="169499" marT="169499" marB="169499">
                    <a:lnL w="47083" cap="flat" cmpd="sng" algn="ctr">
                      <a:solidFill>
                        <a:srgbClr val="FFFFFF"/>
                      </a:solidFill>
                      <a:prstDash val="solid"/>
                      <a:round/>
                      <a:headEnd type="none" w="med" len="med"/>
                      <a:tailEnd type="none" w="med" len="med"/>
                    </a:lnL>
                    <a:lnR w="47083" cap="flat" cmpd="sng" algn="ctr">
                      <a:solidFill>
                        <a:srgbClr val="FFFFFF"/>
                      </a:solidFill>
                      <a:prstDash val="solid"/>
                      <a:round/>
                      <a:headEnd type="none" w="med" len="med"/>
                      <a:tailEnd type="none" w="med" len="med"/>
                    </a:lnR>
                    <a:lnT w="0" cap="flat" cmpd="sng" algn="ctr">
                      <a:solidFill>
                        <a:srgbClr val="FFFFFF"/>
                      </a:solidFill>
                      <a:prstDash val="solid"/>
                      <a:round/>
                      <a:headEnd type="none" w="med" len="med"/>
                      <a:tailEnd type="none" w="med" len="med"/>
                    </a:lnT>
                    <a:lnB w="47083" cap="flat" cmpd="sng" algn="ctr">
                      <a:solidFill>
                        <a:srgbClr val="FFFFFF"/>
                      </a:solidFill>
                      <a:prstDash val="solid"/>
                      <a:round/>
                      <a:headEnd type="none" w="med" len="med"/>
                      <a:tailEnd type="none" w="med" len="med"/>
                    </a:lnB>
                    <a:solidFill>
                      <a:srgbClr val="DBFFEA"/>
                    </a:solidFill>
                  </a:tcPr>
                </a:tc>
                <a:tc>
                  <a:txBody>
                    <a:bodyPr/>
                    <a:lstStyle/>
                    <a:p>
                      <a:pPr algn="just">
                        <a:lnSpc>
                          <a:spcPts val="2100"/>
                        </a:lnSpc>
                        <a:defRPr/>
                      </a:pPr>
                      <a:r>
                        <a:rPr lang="en-US" sz="1500">
                          <a:solidFill>
                            <a:srgbClr val="000000"/>
                          </a:solidFill>
                          <a:latin typeface="Arial"/>
                          <a:ea typeface="Arial"/>
                          <a:cs typeface="Arial"/>
                          <a:sym typeface="Arial"/>
                        </a:rPr>
                        <a:t>Improvements considering the entire life cycle of the plastic product, from the raw materials used to make it, manufacturing process, its reuse and its disposal, working to lower its carbon footprint to minimize the negative impact on people and the planet at every stage.</a:t>
                      </a:r>
                      <a:endParaRPr lang="en-US" sz="1100"/>
                    </a:p>
                  </a:txBody>
                  <a:tcPr marL="169499" marR="169499" marT="169499" marB="169499">
                    <a:lnL w="47083" cap="flat" cmpd="sng" algn="ctr">
                      <a:solidFill>
                        <a:srgbClr val="FFFFFF"/>
                      </a:solidFill>
                      <a:prstDash val="solid"/>
                      <a:round/>
                      <a:headEnd type="none" w="med" len="med"/>
                      <a:tailEnd type="none" w="med" len="med"/>
                    </a:lnL>
                    <a:lnR w="47083" cap="flat" cmpd="sng" algn="ctr">
                      <a:solidFill>
                        <a:srgbClr val="FFFFFF"/>
                      </a:solidFill>
                      <a:prstDash val="solid"/>
                      <a:round/>
                      <a:headEnd type="none" w="med" len="med"/>
                      <a:tailEnd type="none" w="med" len="med"/>
                    </a:lnR>
                    <a:lnT w="0" cap="flat" cmpd="sng" algn="ctr">
                      <a:solidFill>
                        <a:srgbClr val="FFFFFF"/>
                      </a:solidFill>
                      <a:prstDash val="solid"/>
                      <a:round/>
                      <a:headEnd type="none" w="med" len="med"/>
                      <a:tailEnd type="none" w="med" len="med"/>
                    </a:lnT>
                    <a:lnB w="47083" cap="flat" cmpd="sng" algn="ctr">
                      <a:solidFill>
                        <a:srgbClr val="FFFFFF"/>
                      </a:solidFill>
                      <a:prstDash val="solid"/>
                      <a:round/>
                      <a:headEnd type="none" w="med" len="med"/>
                      <a:tailEnd type="none" w="med" len="med"/>
                    </a:lnB>
                    <a:solidFill>
                      <a:srgbClr val="DBFFEA"/>
                    </a:solidFill>
                  </a:tcPr>
                </a:tc>
                <a:tc>
                  <a:txBody>
                    <a:bodyPr/>
                    <a:lstStyle/>
                    <a:p>
                      <a:pPr algn="just">
                        <a:lnSpc>
                          <a:spcPts val="2100"/>
                        </a:lnSpc>
                        <a:defRPr/>
                      </a:pPr>
                      <a:r>
                        <a:rPr lang="en-US" sz="1500" b="1">
                          <a:solidFill>
                            <a:srgbClr val="191919"/>
                          </a:solidFill>
                          <a:latin typeface="Arial Bold"/>
                          <a:ea typeface="Arial Bold"/>
                          <a:cs typeface="Arial Bold"/>
                          <a:sym typeface="Arial Bold"/>
                        </a:rPr>
                        <a:t>-</a:t>
                      </a:r>
                      <a:endParaRPr lang="en-US" sz="1100"/>
                    </a:p>
                  </a:txBody>
                  <a:tcPr marL="169499" marR="169499" marT="169499" marB="169499">
                    <a:lnL w="47083" cap="flat" cmpd="sng" algn="ctr">
                      <a:solidFill>
                        <a:srgbClr val="FFFFFF"/>
                      </a:solidFill>
                      <a:prstDash val="solid"/>
                      <a:round/>
                      <a:headEnd type="none" w="med" len="med"/>
                      <a:tailEnd type="none" w="med" len="med"/>
                    </a:lnL>
                    <a:lnR w="47083" cap="flat" cmpd="sng" algn="ctr">
                      <a:solidFill>
                        <a:srgbClr val="FFFFFF"/>
                      </a:solidFill>
                      <a:prstDash val="solid"/>
                      <a:round/>
                      <a:headEnd type="none" w="med" len="med"/>
                      <a:tailEnd type="none" w="med" len="med"/>
                    </a:lnR>
                    <a:lnT w="0" cap="flat" cmpd="sng" algn="ctr">
                      <a:solidFill>
                        <a:srgbClr val="FFFFFF"/>
                      </a:solidFill>
                      <a:prstDash val="solid"/>
                      <a:round/>
                      <a:headEnd type="none" w="med" len="med"/>
                      <a:tailEnd type="none" w="med" len="med"/>
                    </a:lnT>
                    <a:lnB w="47083" cap="flat" cmpd="sng" algn="ctr">
                      <a:solidFill>
                        <a:srgbClr val="FFFFFF"/>
                      </a:solidFill>
                      <a:prstDash val="solid"/>
                      <a:round/>
                      <a:headEnd type="none" w="med" len="med"/>
                      <a:tailEnd type="none" w="med" len="med"/>
                    </a:lnB>
                    <a:solidFill>
                      <a:srgbClr val="DBFFEA"/>
                    </a:solidFill>
                  </a:tcPr>
                </a:tc>
                <a:tc>
                  <a:txBody>
                    <a:bodyPr/>
                    <a:lstStyle/>
                    <a:p>
                      <a:pPr algn="just">
                        <a:lnSpc>
                          <a:spcPts val="2100"/>
                        </a:lnSpc>
                        <a:defRPr/>
                      </a:pPr>
                      <a:r>
                        <a:rPr lang="en-US" sz="1500" b="1">
                          <a:solidFill>
                            <a:srgbClr val="191919"/>
                          </a:solidFill>
                          <a:latin typeface="Arial Bold"/>
                          <a:ea typeface="Arial Bold"/>
                          <a:cs typeface="Arial Bold"/>
                          <a:sym typeface="Arial Bold"/>
                        </a:rPr>
                        <a:t>-</a:t>
                      </a:r>
                      <a:endParaRPr lang="en-US" sz="1100"/>
                    </a:p>
                  </a:txBody>
                  <a:tcPr marL="169499" marR="169499" marT="169499" marB="169499">
                    <a:lnL w="47083" cap="flat" cmpd="sng" algn="ctr">
                      <a:solidFill>
                        <a:srgbClr val="FFFFFF"/>
                      </a:solidFill>
                      <a:prstDash val="solid"/>
                      <a:round/>
                      <a:headEnd type="none" w="med" len="med"/>
                      <a:tailEnd type="none" w="med" len="med"/>
                    </a:lnL>
                    <a:lnR w="47083" cap="flat" cmpd="sng" algn="ctr">
                      <a:solidFill>
                        <a:srgbClr val="FFFFFF"/>
                      </a:solidFill>
                      <a:prstDash val="solid"/>
                      <a:round/>
                      <a:headEnd type="none" w="med" len="med"/>
                      <a:tailEnd type="none" w="med" len="med"/>
                    </a:lnR>
                    <a:lnT w="0" cap="flat" cmpd="sng" algn="ctr">
                      <a:solidFill>
                        <a:srgbClr val="FFFFFF"/>
                      </a:solidFill>
                      <a:prstDash val="solid"/>
                      <a:round/>
                      <a:headEnd type="none" w="med" len="med"/>
                      <a:tailEnd type="none" w="med" len="med"/>
                    </a:lnT>
                    <a:lnB w="47083" cap="flat" cmpd="sng" algn="ctr">
                      <a:solidFill>
                        <a:srgbClr val="FFFFFF"/>
                      </a:solidFill>
                      <a:prstDash val="solid"/>
                      <a:round/>
                      <a:headEnd type="none" w="med" len="med"/>
                      <a:tailEnd type="none" w="med" len="med"/>
                    </a:lnB>
                    <a:solidFill>
                      <a:srgbClr val="DBFFEA"/>
                    </a:solidFill>
                  </a:tcPr>
                </a:tc>
              </a:tr>
              <a:tr h="1471349">
                <a:tc>
                  <a:txBody>
                    <a:bodyPr/>
                    <a:lstStyle/>
                    <a:p>
                      <a:pPr algn="ctr">
                        <a:lnSpc>
                          <a:spcPts val="2100"/>
                        </a:lnSpc>
                        <a:defRPr/>
                      </a:pPr>
                      <a:r>
                        <a:rPr lang="en-US" sz="1500">
                          <a:solidFill>
                            <a:srgbClr val="191919"/>
                          </a:solidFill>
                          <a:latin typeface="Arial"/>
                          <a:ea typeface="Arial"/>
                          <a:cs typeface="Arial"/>
                          <a:sym typeface="Arial"/>
                        </a:rPr>
                        <a:t>Reference</a:t>
                      </a:r>
                      <a:endParaRPr lang="en-US" sz="1100"/>
                    </a:p>
                  </a:txBody>
                  <a:tcPr marL="169499" marR="169499" marT="169499" marB="169499">
                    <a:lnL w="0" cap="flat" cmpd="sng" algn="ctr">
                      <a:solidFill>
                        <a:srgbClr val="CCCCCC"/>
                      </a:solidFill>
                      <a:prstDash val="solid"/>
                      <a:round/>
                      <a:headEnd type="none" w="med" len="med"/>
                      <a:tailEnd type="none" w="med" len="med"/>
                    </a:lnL>
                    <a:lnR w="47083" cap="flat" cmpd="sng" algn="ctr">
                      <a:solidFill>
                        <a:srgbClr val="FFFFFF"/>
                      </a:solidFill>
                      <a:prstDash val="solid"/>
                      <a:round/>
                      <a:headEnd type="none" w="med" len="med"/>
                      <a:tailEnd type="none" w="med" len="med"/>
                    </a:lnR>
                    <a:lnT w="47083" cap="flat" cmpd="sng" algn="ctr">
                      <a:solidFill>
                        <a:srgbClr val="FFFFFF"/>
                      </a:solidFill>
                      <a:prstDash val="solid"/>
                      <a:round/>
                      <a:headEnd type="none" w="med" len="med"/>
                      <a:tailEnd type="none" w="med" len="med"/>
                    </a:lnT>
                    <a:lnB w="47083" cap="flat" cmpd="sng" algn="ctr">
                      <a:solidFill>
                        <a:srgbClr val="FFFFFF"/>
                      </a:solidFill>
                      <a:prstDash val="solid"/>
                      <a:round/>
                      <a:headEnd type="none" w="med" len="med"/>
                      <a:tailEnd type="none" w="med" len="med"/>
                    </a:lnB>
                    <a:solidFill>
                      <a:srgbClr val="DBFFEA"/>
                    </a:solidFill>
                  </a:tcPr>
                </a:tc>
                <a:tc>
                  <a:txBody>
                    <a:bodyPr/>
                    <a:lstStyle/>
                    <a:p>
                      <a:pPr algn="ctr">
                        <a:lnSpc>
                          <a:spcPts val="2100"/>
                        </a:lnSpc>
                        <a:defRPr/>
                      </a:pPr>
                      <a:r>
                        <a:rPr lang="en-US" sz="1500">
                          <a:solidFill>
                            <a:srgbClr val="191919"/>
                          </a:solidFill>
                          <a:latin typeface="Arial"/>
                          <a:ea typeface="Arial"/>
                          <a:cs typeface="Arial"/>
                          <a:sym typeface="Arial"/>
                        </a:rPr>
                        <a:t>Applicable</a:t>
                      </a:r>
                      <a:endParaRPr lang="en-US" sz="1100"/>
                    </a:p>
                  </a:txBody>
                  <a:tcPr marL="169499" marR="169499" marT="169499" marB="169499">
                    <a:lnL w="47083" cap="flat" cmpd="sng" algn="ctr">
                      <a:solidFill>
                        <a:srgbClr val="FFFFFF"/>
                      </a:solidFill>
                      <a:prstDash val="solid"/>
                      <a:round/>
                      <a:headEnd type="none" w="med" len="med"/>
                      <a:tailEnd type="none" w="med" len="med"/>
                    </a:lnL>
                    <a:lnR w="47083" cap="flat" cmpd="sng" algn="ctr">
                      <a:solidFill>
                        <a:srgbClr val="FFFFFF"/>
                      </a:solidFill>
                      <a:prstDash val="solid"/>
                      <a:round/>
                      <a:headEnd type="none" w="med" len="med"/>
                      <a:tailEnd type="none" w="med" len="med"/>
                    </a:lnR>
                    <a:lnT w="47083" cap="flat" cmpd="sng" algn="ctr">
                      <a:solidFill>
                        <a:srgbClr val="FFFFFF"/>
                      </a:solidFill>
                      <a:prstDash val="solid"/>
                      <a:round/>
                      <a:headEnd type="none" w="med" len="med"/>
                      <a:tailEnd type="none" w="med" len="med"/>
                    </a:lnT>
                    <a:lnB w="47083" cap="flat" cmpd="sng" algn="ctr">
                      <a:solidFill>
                        <a:srgbClr val="FFFFFF"/>
                      </a:solidFill>
                      <a:prstDash val="solid"/>
                      <a:round/>
                      <a:headEnd type="none" w="med" len="med"/>
                      <a:tailEnd type="none" w="med" len="med"/>
                    </a:lnB>
                    <a:solidFill>
                      <a:srgbClr val="DBFFEA"/>
                    </a:solidFill>
                  </a:tcPr>
                </a:tc>
                <a:tc>
                  <a:txBody>
                    <a:bodyPr/>
                    <a:lstStyle/>
                    <a:p>
                      <a:pPr algn="just">
                        <a:lnSpc>
                          <a:spcPts val="2100"/>
                        </a:lnSpc>
                        <a:defRPr/>
                      </a:pPr>
                      <a:r>
                        <a:rPr lang="en-US" sz="1500">
                          <a:solidFill>
                            <a:srgbClr val="191919"/>
                          </a:solidFill>
                          <a:latin typeface="Arial"/>
                          <a:ea typeface="Arial"/>
                          <a:cs typeface="Arial"/>
                          <a:sym typeface="Arial"/>
                        </a:rPr>
                        <a:t>Details of literature survey </a:t>
                      </a:r>
                      <a:endParaRPr lang="en-US" sz="1100"/>
                    </a:p>
                    <a:p>
                      <a:pPr algn="just">
                        <a:lnSpc>
                          <a:spcPts val="2100"/>
                        </a:lnSpc>
                      </a:pPr>
                      <a:r>
                        <a:rPr lang="en-US" sz="1500">
                          <a:solidFill>
                            <a:srgbClr val="191919"/>
                          </a:solidFill>
                          <a:latin typeface="Arial"/>
                          <a:ea typeface="Arial"/>
                          <a:cs typeface="Arial"/>
                          <a:sym typeface="Arial"/>
                        </a:rPr>
                        <a:t>Indian Standards on biodegradable plastics/compostable plastics</a:t>
                      </a:r>
                    </a:p>
                    <a:p>
                      <a:pPr algn="just">
                        <a:lnSpc>
                          <a:spcPts val="2100"/>
                        </a:lnSpc>
                      </a:pPr>
                      <a:r>
                        <a:rPr lang="en-US" sz="1500">
                          <a:solidFill>
                            <a:srgbClr val="191919"/>
                          </a:solidFill>
                          <a:latin typeface="Arial"/>
                          <a:ea typeface="Arial"/>
                          <a:cs typeface="Arial"/>
                          <a:sym typeface="Arial"/>
                        </a:rPr>
                        <a:t>Plastics recycling etc.</a:t>
                      </a:r>
                    </a:p>
                  </a:txBody>
                  <a:tcPr marL="169499" marR="169499" marT="169499" marB="169499">
                    <a:lnL w="47083" cap="flat" cmpd="sng" algn="ctr">
                      <a:solidFill>
                        <a:srgbClr val="FFFFFF"/>
                      </a:solidFill>
                      <a:prstDash val="solid"/>
                      <a:round/>
                      <a:headEnd type="none" w="med" len="med"/>
                      <a:tailEnd type="none" w="med" len="med"/>
                    </a:lnL>
                    <a:lnR w="47083" cap="flat" cmpd="sng" algn="ctr">
                      <a:solidFill>
                        <a:srgbClr val="FFFFFF"/>
                      </a:solidFill>
                      <a:prstDash val="solid"/>
                      <a:round/>
                      <a:headEnd type="none" w="med" len="med"/>
                      <a:tailEnd type="none" w="med" len="med"/>
                    </a:lnR>
                    <a:lnT w="47083" cap="flat" cmpd="sng" algn="ctr">
                      <a:solidFill>
                        <a:srgbClr val="FFFFFF"/>
                      </a:solidFill>
                      <a:prstDash val="solid"/>
                      <a:round/>
                      <a:headEnd type="none" w="med" len="med"/>
                      <a:tailEnd type="none" w="med" len="med"/>
                    </a:lnT>
                    <a:lnB w="47083" cap="flat" cmpd="sng" algn="ctr">
                      <a:solidFill>
                        <a:srgbClr val="FFFFFF"/>
                      </a:solidFill>
                      <a:prstDash val="solid"/>
                      <a:round/>
                      <a:headEnd type="none" w="med" len="med"/>
                      <a:tailEnd type="none" w="med" len="med"/>
                    </a:lnB>
                    <a:solidFill>
                      <a:srgbClr val="DBFFEA"/>
                    </a:solidFill>
                  </a:tcPr>
                </a:tc>
                <a:tc>
                  <a:txBody>
                    <a:bodyPr/>
                    <a:lstStyle/>
                    <a:p>
                      <a:pPr algn="just">
                        <a:lnSpc>
                          <a:spcPts val="2100"/>
                        </a:lnSpc>
                        <a:defRPr/>
                      </a:pPr>
                      <a:r>
                        <a:rPr lang="en-US" sz="1500" b="1">
                          <a:solidFill>
                            <a:srgbClr val="191919"/>
                          </a:solidFill>
                          <a:latin typeface="Arial Bold"/>
                          <a:ea typeface="Arial Bold"/>
                          <a:cs typeface="Arial Bold"/>
                          <a:sym typeface="Arial Bold"/>
                        </a:rPr>
                        <a:t>-</a:t>
                      </a:r>
                      <a:endParaRPr lang="en-US" sz="1100"/>
                    </a:p>
                  </a:txBody>
                  <a:tcPr marL="169499" marR="169499" marT="169499" marB="169499">
                    <a:lnL w="47083" cap="flat" cmpd="sng" algn="ctr">
                      <a:solidFill>
                        <a:srgbClr val="FFFFFF"/>
                      </a:solidFill>
                      <a:prstDash val="solid"/>
                      <a:round/>
                      <a:headEnd type="none" w="med" len="med"/>
                      <a:tailEnd type="none" w="med" len="med"/>
                    </a:lnL>
                    <a:lnR w="47083" cap="flat" cmpd="sng" algn="ctr">
                      <a:solidFill>
                        <a:srgbClr val="FFFFFF"/>
                      </a:solidFill>
                      <a:prstDash val="solid"/>
                      <a:round/>
                      <a:headEnd type="none" w="med" len="med"/>
                      <a:tailEnd type="none" w="med" len="med"/>
                    </a:lnR>
                    <a:lnT w="47083" cap="flat" cmpd="sng" algn="ctr">
                      <a:solidFill>
                        <a:srgbClr val="FFFFFF"/>
                      </a:solidFill>
                      <a:prstDash val="solid"/>
                      <a:round/>
                      <a:headEnd type="none" w="med" len="med"/>
                      <a:tailEnd type="none" w="med" len="med"/>
                    </a:lnT>
                    <a:lnB w="47083" cap="flat" cmpd="sng" algn="ctr">
                      <a:solidFill>
                        <a:srgbClr val="FFFFFF"/>
                      </a:solidFill>
                      <a:prstDash val="solid"/>
                      <a:round/>
                      <a:headEnd type="none" w="med" len="med"/>
                      <a:tailEnd type="none" w="med" len="med"/>
                    </a:lnB>
                    <a:solidFill>
                      <a:srgbClr val="DBFFEA"/>
                    </a:solidFill>
                  </a:tcPr>
                </a:tc>
                <a:tc>
                  <a:txBody>
                    <a:bodyPr/>
                    <a:lstStyle/>
                    <a:p>
                      <a:pPr algn="just">
                        <a:lnSpc>
                          <a:spcPts val="2100"/>
                        </a:lnSpc>
                        <a:defRPr/>
                      </a:pPr>
                      <a:r>
                        <a:rPr lang="en-US" sz="1500" b="1">
                          <a:solidFill>
                            <a:srgbClr val="191919"/>
                          </a:solidFill>
                          <a:latin typeface="Arial Bold"/>
                          <a:ea typeface="Arial Bold"/>
                          <a:cs typeface="Arial Bold"/>
                          <a:sym typeface="Arial Bold"/>
                        </a:rPr>
                        <a:t>-</a:t>
                      </a:r>
                      <a:endParaRPr lang="en-US" sz="1100"/>
                    </a:p>
                  </a:txBody>
                  <a:tcPr marL="169499" marR="169499" marT="169499" marB="169499">
                    <a:lnL w="47083" cap="flat" cmpd="sng" algn="ctr">
                      <a:solidFill>
                        <a:srgbClr val="FFFFFF"/>
                      </a:solidFill>
                      <a:prstDash val="solid"/>
                      <a:round/>
                      <a:headEnd type="none" w="med" len="med"/>
                      <a:tailEnd type="none" w="med" len="med"/>
                    </a:lnL>
                    <a:lnR w="47083" cap="flat" cmpd="sng" algn="ctr">
                      <a:solidFill>
                        <a:srgbClr val="FFFFFF"/>
                      </a:solidFill>
                      <a:prstDash val="solid"/>
                      <a:round/>
                      <a:headEnd type="none" w="med" len="med"/>
                      <a:tailEnd type="none" w="med" len="med"/>
                    </a:lnR>
                    <a:lnT w="47083" cap="flat" cmpd="sng" algn="ctr">
                      <a:solidFill>
                        <a:srgbClr val="FFFFFF"/>
                      </a:solidFill>
                      <a:prstDash val="solid"/>
                      <a:round/>
                      <a:headEnd type="none" w="med" len="med"/>
                      <a:tailEnd type="none" w="med" len="med"/>
                    </a:lnT>
                    <a:lnB w="47083" cap="flat" cmpd="sng" algn="ctr">
                      <a:solidFill>
                        <a:srgbClr val="FFFFFF"/>
                      </a:solidFill>
                      <a:prstDash val="solid"/>
                      <a:round/>
                      <a:headEnd type="none" w="med" len="med"/>
                      <a:tailEnd type="none" w="med" len="med"/>
                    </a:lnB>
                    <a:solidFill>
                      <a:srgbClr val="DBFFEA"/>
                    </a:solidFill>
                  </a:tcPr>
                </a:tc>
              </a:tr>
              <a:tr h="4750164">
                <a:tc>
                  <a:txBody>
                    <a:bodyPr/>
                    <a:lstStyle/>
                    <a:p>
                      <a:pPr algn="ctr">
                        <a:lnSpc>
                          <a:spcPts val="2100"/>
                        </a:lnSpc>
                        <a:defRPr/>
                      </a:pPr>
                      <a:r>
                        <a:rPr lang="en-US" sz="1500">
                          <a:solidFill>
                            <a:srgbClr val="191919"/>
                          </a:solidFill>
                          <a:latin typeface="Arial"/>
                          <a:ea typeface="Arial"/>
                          <a:cs typeface="Arial"/>
                          <a:sym typeface="Arial"/>
                        </a:rPr>
                        <a:t>Terminology</a:t>
                      </a:r>
                      <a:endParaRPr lang="en-US" sz="1100"/>
                    </a:p>
                  </a:txBody>
                  <a:tcPr marL="169499" marR="169499" marT="169499" marB="169499">
                    <a:lnL w="0" cap="flat" cmpd="sng" algn="ctr">
                      <a:solidFill>
                        <a:srgbClr val="CCCCCC"/>
                      </a:solidFill>
                      <a:prstDash val="solid"/>
                      <a:round/>
                      <a:headEnd type="none" w="med" len="med"/>
                      <a:tailEnd type="none" w="med" len="med"/>
                    </a:lnL>
                    <a:lnR w="47083" cap="flat" cmpd="sng" algn="ctr">
                      <a:solidFill>
                        <a:srgbClr val="FFFFFF"/>
                      </a:solidFill>
                      <a:prstDash val="solid"/>
                      <a:round/>
                      <a:headEnd type="none" w="med" len="med"/>
                      <a:tailEnd type="none" w="med" len="med"/>
                    </a:lnR>
                    <a:lnT w="47083" cap="flat" cmpd="sng" algn="ctr">
                      <a:solidFill>
                        <a:srgbClr val="FFFFFF"/>
                      </a:solidFill>
                      <a:prstDash val="solid"/>
                      <a:round/>
                      <a:headEnd type="none" w="med" len="med"/>
                      <a:tailEnd type="none" w="med" len="med"/>
                    </a:lnT>
                    <a:lnB w="47083" cap="flat" cmpd="sng" algn="ctr">
                      <a:solidFill>
                        <a:srgbClr val="FFFFFF"/>
                      </a:solidFill>
                      <a:prstDash val="solid"/>
                      <a:round/>
                      <a:headEnd type="none" w="med" len="med"/>
                      <a:tailEnd type="none" w="med" len="med"/>
                    </a:lnB>
                    <a:solidFill>
                      <a:srgbClr val="DBFFEA"/>
                    </a:solidFill>
                  </a:tcPr>
                </a:tc>
                <a:tc>
                  <a:txBody>
                    <a:bodyPr/>
                    <a:lstStyle/>
                    <a:p>
                      <a:pPr algn="ctr">
                        <a:lnSpc>
                          <a:spcPts val="2100"/>
                        </a:lnSpc>
                        <a:defRPr/>
                      </a:pPr>
                      <a:r>
                        <a:rPr lang="en-US" sz="1500">
                          <a:solidFill>
                            <a:srgbClr val="191919"/>
                          </a:solidFill>
                          <a:latin typeface="Arial"/>
                          <a:ea typeface="Arial"/>
                          <a:cs typeface="Arial"/>
                          <a:sym typeface="Arial"/>
                        </a:rPr>
                        <a:t>Applicable</a:t>
                      </a:r>
                      <a:endParaRPr lang="en-US" sz="1100"/>
                    </a:p>
                  </a:txBody>
                  <a:tcPr marL="169499" marR="169499" marT="169499" marB="169499">
                    <a:lnL w="47083" cap="flat" cmpd="sng" algn="ctr">
                      <a:solidFill>
                        <a:srgbClr val="FFFFFF"/>
                      </a:solidFill>
                      <a:prstDash val="solid"/>
                      <a:round/>
                      <a:headEnd type="none" w="med" len="med"/>
                      <a:tailEnd type="none" w="med" len="med"/>
                    </a:lnL>
                    <a:lnR w="47083" cap="flat" cmpd="sng" algn="ctr">
                      <a:solidFill>
                        <a:srgbClr val="FFFFFF"/>
                      </a:solidFill>
                      <a:prstDash val="solid"/>
                      <a:round/>
                      <a:headEnd type="none" w="med" len="med"/>
                      <a:tailEnd type="none" w="med" len="med"/>
                    </a:lnR>
                    <a:lnT w="47083" cap="flat" cmpd="sng" algn="ctr">
                      <a:solidFill>
                        <a:srgbClr val="FFFFFF"/>
                      </a:solidFill>
                      <a:prstDash val="solid"/>
                      <a:round/>
                      <a:headEnd type="none" w="med" len="med"/>
                      <a:tailEnd type="none" w="med" len="med"/>
                    </a:lnT>
                    <a:lnB w="47083" cap="flat" cmpd="sng" algn="ctr">
                      <a:solidFill>
                        <a:srgbClr val="FFFFFF"/>
                      </a:solidFill>
                      <a:prstDash val="solid"/>
                      <a:round/>
                      <a:headEnd type="none" w="med" len="med"/>
                      <a:tailEnd type="none" w="med" len="med"/>
                    </a:lnB>
                    <a:solidFill>
                      <a:srgbClr val="DBFFEA"/>
                    </a:solidFill>
                  </a:tcPr>
                </a:tc>
                <a:tc>
                  <a:txBody>
                    <a:bodyPr/>
                    <a:lstStyle/>
                    <a:p>
                      <a:pPr algn="just">
                        <a:lnSpc>
                          <a:spcPts val="2100"/>
                        </a:lnSpc>
                        <a:defRPr/>
                      </a:pPr>
                      <a:r>
                        <a:rPr lang="en-US" sz="1500">
                          <a:solidFill>
                            <a:srgbClr val="191919"/>
                          </a:solidFill>
                          <a:latin typeface="Arial"/>
                          <a:ea typeface="Arial"/>
                          <a:cs typeface="Arial"/>
                          <a:sym typeface="Arial"/>
                        </a:rPr>
                        <a:t>Biodegradable plastic</a:t>
                      </a:r>
                      <a:endParaRPr lang="en-US" sz="1100"/>
                    </a:p>
                    <a:p>
                      <a:pPr algn="just">
                        <a:lnSpc>
                          <a:spcPts val="2100"/>
                        </a:lnSpc>
                      </a:pPr>
                      <a:r>
                        <a:rPr lang="en-US" sz="1500">
                          <a:solidFill>
                            <a:srgbClr val="191919"/>
                          </a:solidFill>
                          <a:latin typeface="Arial"/>
                          <a:ea typeface="Arial"/>
                          <a:cs typeface="Arial"/>
                          <a:sym typeface="Arial"/>
                        </a:rPr>
                        <a:t>Compostable plastic</a:t>
                      </a:r>
                    </a:p>
                    <a:p>
                      <a:pPr algn="just">
                        <a:lnSpc>
                          <a:spcPts val="2100"/>
                        </a:lnSpc>
                      </a:pPr>
                      <a:r>
                        <a:rPr lang="en-US" sz="1500">
                          <a:solidFill>
                            <a:srgbClr val="191919"/>
                          </a:solidFill>
                          <a:latin typeface="Arial"/>
                          <a:ea typeface="Arial"/>
                          <a:cs typeface="Arial"/>
                          <a:sym typeface="Arial"/>
                        </a:rPr>
                        <a:t>Recycled plastic</a:t>
                      </a:r>
                    </a:p>
                    <a:p>
                      <a:pPr algn="just">
                        <a:lnSpc>
                          <a:spcPts val="2100"/>
                        </a:lnSpc>
                      </a:pPr>
                      <a:r>
                        <a:rPr lang="en-US" sz="1500">
                          <a:solidFill>
                            <a:srgbClr val="191919"/>
                          </a:solidFill>
                          <a:latin typeface="Arial"/>
                          <a:ea typeface="Arial"/>
                          <a:cs typeface="Arial"/>
                          <a:sym typeface="Arial"/>
                        </a:rPr>
                        <a:t>Life Cycle Assessment</a:t>
                      </a:r>
                    </a:p>
                    <a:p>
                      <a:pPr algn="just">
                        <a:lnSpc>
                          <a:spcPts val="2100"/>
                        </a:lnSpc>
                      </a:pPr>
                      <a:r>
                        <a:rPr lang="en-US" sz="1500">
                          <a:solidFill>
                            <a:srgbClr val="191919"/>
                          </a:solidFill>
                          <a:latin typeface="Arial"/>
                          <a:ea typeface="Arial"/>
                          <a:cs typeface="Arial"/>
                          <a:sym typeface="Arial"/>
                        </a:rPr>
                        <a:t>Carbon Footprint</a:t>
                      </a:r>
                    </a:p>
                    <a:p>
                      <a:pPr algn="just">
                        <a:lnSpc>
                          <a:spcPts val="2100"/>
                        </a:lnSpc>
                      </a:pPr>
                      <a:r>
                        <a:rPr lang="en-US" sz="1500">
                          <a:solidFill>
                            <a:srgbClr val="191919"/>
                          </a:solidFill>
                          <a:latin typeface="Arial"/>
                          <a:ea typeface="Arial"/>
                          <a:cs typeface="Arial"/>
                          <a:sym typeface="Arial"/>
                        </a:rPr>
                        <a:t>Bio-plastics</a:t>
                      </a:r>
                    </a:p>
                    <a:p>
                      <a:pPr algn="just">
                        <a:lnSpc>
                          <a:spcPts val="2100"/>
                        </a:lnSpc>
                      </a:pPr>
                      <a:r>
                        <a:rPr lang="en-US" sz="1500">
                          <a:solidFill>
                            <a:srgbClr val="191919"/>
                          </a:solidFill>
                          <a:latin typeface="Arial"/>
                          <a:ea typeface="Arial"/>
                          <a:cs typeface="Arial"/>
                          <a:sym typeface="Arial"/>
                        </a:rPr>
                        <a:t>Plastic sustainability</a:t>
                      </a:r>
                    </a:p>
                    <a:p>
                      <a:pPr algn="just">
                        <a:lnSpc>
                          <a:spcPts val="2100"/>
                        </a:lnSpc>
                      </a:pPr>
                      <a:endParaRPr lang="en-US" sz="1500">
                        <a:solidFill>
                          <a:srgbClr val="191919"/>
                        </a:solidFill>
                        <a:latin typeface="Arial"/>
                        <a:ea typeface="Arial"/>
                        <a:cs typeface="Arial"/>
                        <a:sym typeface="Arial"/>
                      </a:endParaRPr>
                    </a:p>
                    <a:p>
                      <a:pPr algn="just">
                        <a:lnSpc>
                          <a:spcPts val="2100"/>
                        </a:lnSpc>
                      </a:pPr>
                      <a:endParaRPr lang="en-US" sz="1500">
                        <a:solidFill>
                          <a:srgbClr val="191919"/>
                        </a:solidFill>
                        <a:latin typeface="Arial"/>
                        <a:ea typeface="Arial"/>
                        <a:cs typeface="Arial"/>
                        <a:sym typeface="Arial"/>
                      </a:endParaRPr>
                    </a:p>
                  </a:txBody>
                  <a:tcPr marL="169499" marR="169499" marT="169499" marB="169499">
                    <a:lnL w="47083" cap="flat" cmpd="sng" algn="ctr">
                      <a:solidFill>
                        <a:srgbClr val="FFFFFF"/>
                      </a:solidFill>
                      <a:prstDash val="solid"/>
                      <a:round/>
                      <a:headEnd type="none" w="med" len="med"/>
                      <a:tailEnd type="none" w="med" len="med"/>
                    </a:lnL>
                    <a:lnR w="47083" cap="flat" cmpd="sng" algn="ctr">
                      <a:solidFill>
                        <a:srgbClr val="FFFFFF"/>
                      </a:solidFill>
                      <a:prstDash val="solid"/>
                      <a:round/>
                      <a:headEnd type="none" w="med" len="med"/>
                      <a:tailEnd type="none" w="med" len="med"/>
                    </a:lnR>
                    <a:lnT w="47083" cap="flat" cmpd="sng" algn="ctr">
                      <a:solidFill>
                        <a:srgbClr val="FFFFFF"/>
                      </a:solidFill>
                      <a:prstDash val="solid"/>
                      <a:round/>
                      <a:headEnd type="none" w="med" len="med"/>
                      <a:tailEnd type="none" w="med" len="med"/>
                    </a:lnT>
                    <a:lnB w="47083" cap="flat" cmpd="sng" algn="ctr">
                      <a:solidFill>
                        <a:srgbClr val="FFFFFF"/>
                      </a:solidFill>
                      <a:prstDash val="solid"/>
                      <a:round/>
                      <a:headEnd type="none" w="med" len="med"/>
                      <a:tailEnd type="none" w="med" len="med"/>
                    </a:lnB>
                    <a:solidFill>
                      <a:srgbClr val="DBFFEA"/>
                    </a:solidFill>
                  </a:tcPr>
                </a:tc>
                <a:tc>
                  <a:txBody>
                    <a:bodyPr/>
                    <a:lstStyle/>
                    <a:p>
                      <a:pPr algn="just">
                        <a:lnSpc>
                          <a:spcPts val="2100"/>
                        </a:lnSpc>
                        <a:defRPr/>
                      </a:pPr>
                      <a:r>
                        <a:rPr lang="en-US" sz="1500" b="1">
                          <a:solidFill>
                            <a:srgbClr val="191919"/>
                          </a:solidFill>
                          <a:latin typeface="Arial Bold"/>
                          <a:ea typeface="Arial Bold"/>
                          <a:cs typeface="Arial Bold"/>
                          <a:sym typeface="Arial Bold"/>
                        </a:rPr>
                        <a:t>-</a:t>
                      </a:r>
                      <a:endParaRPr lang="en-US" sz="1100"/>
                    </a:p>
                  </a:txBody>
                  <a:tcPr marL="169499" marR="169499" marT="169499" marB="169499">
                    <a:lnL w="47083" cap="flat" cmpd="sng" algn="ctr">
                      <a:solidFill>
                        <a:srgbClr val="FFFFFF"/>
                      </a:solidFill>
                      <a:prstDash val="solid"/>
                      <a:round/>
                      <a:headEnd type="none" w="med" len="med"/>
                      <a:tailEnd type="none" w="med" len="med"/>
                    </a:lnL>
                    <a:lnR w="47083" cap="flat" cmpd="sng" algn="ctr">
                      <a:solidFill>
                        <a:srgbClr val="FFFFFF"/>
                      </a:solidFill>
                      <a:prstDash val="solid"/>
                      <a:round/>
                      <a:headEnd type="none" w="med" len="med"/>
                      <a:tailEnd type="none" w="med" len="med"/>
                    </a:lnR>
                    <a:lnT w="47083" cap="flat" cmpd="sng" algn="ctr">
                      <a:solidFill>
                        <a:srgbClr val="FFFFFF"/>
                      </a:solidFill>
                      <a:prstDash val="solid"/>
                      <a:round/>
                      <a:headEnd type="none" w="med" len="med"/>
                      <a:tailEnd type="none" w="med" len="med"/>
                    </a:lnT>
                    <a:lnB w="47083" cap="flat" cmpd="sng" algn="ctr">
                      <a:solidFill>
                        <a:srgbClr val="FFFFFF"/>
                      </a:solidFill>
                      <a:prstDash val="solid"/>
                      <a:round/>
                      <a:headEnd type="none" w="med" len="med"/>
                      <a:tailEnd type="none" w="med" len="med"/>
                    </a:lnB>
                    <a:solidFill>
                      <a:srgbClr val="DBFFEA"/>
                    </a:solidFill>
                  </a:tcPr>
                </a:tc>
                <a:tc>
                  <a:txBody>
                    <a:bodyPr/>
                    <a:lstStyle/>
                    <a:p>
                      <a:pPr algn="just">
                        <a:lnSpc>
                          <a:spcPts val="2100"/>
                        </a:lnSpc>
                        <a:defRPr/>
                      </a:pPr>
                      <a:r>
                        <a:rPr lang="en-US" sz="1500" b="1">
                          <a:solidFill>
                            <a:srgbClr val="191919"/>
                          </a:solidFill>
                          <a:latin typeface="Arial Bold"/>
                          <a:ea typeface="Arial Bold"/>
                          <a:cs typeface="Arial Bold"/>
                          <a:sym typeface="Arial Bold"/>
                        </a:rPr>
                        <a:t>-</a:t>
                      </a:r>
                      <a:endParaRPr lang="en-US" sz="1100"/>
                    </a:p>
                  </a:txBody>
                  <a:tcPr marL="169499" marR="169499" marT="169499" marB="169499">
                    <a:lnL w="47083" cap="flat" cmpd="sng" algn="ctr">
                      <a:solidFill>
                        <a:srgbClr val="FFFFFF"/>
                      </a:solidFill>
                      <a:prstDash val="solid"/>
                      <a:round/>
                      <a:headEnd type="none" w="med" len="med"/>
                      <a:tailEnd type="none" w="med" len="med"/>
                    </a:lnL>
                    <a:lnR w="47083" cap="flat" cmpd="sng" algn="ctr">
                      <a:solidFill>
                        <a:srgbClr val="FFFFFF"/>
                      </a:solidFill>
                      <a:prstDash val="solid"/>
                      <a:round/>
                      <a:headEnd type="none" w="med" len="med"/>
                      <a:tailEnd type="none" w="med" len="med"/>
                    </a:lnR>
                    <a:lnT w="47083" cap="flat" cmpd="sng" algn="ctr">
                      <a:solidFill>
                        <a:srgbClr val="FFFFFF"/>
                      </a:solidFill>
                      <a:prstDash val="solid"/>
                      <a:round/>
                      <a:headEnd type="none" w="med" len="med"/>
                      <a:tailEnd type="none" w="med" len="med"/>
                    </a:lnT>
                    <a:lnB w="47083" cap="flat" cmpd="sng" algn="ctr">
                      <a:solidFill>
                        <a:srgbClr val="FFFFFF"/>
                      </a:solidFill>
                      <a:prstDash val="solid"/>
                      <a:round/>
                      <a:headEnd type="none" w="med" len="med"/>
                      <a:tailEnd type="none" w="med" len="med"/>
                    </a:lnB>
                    <a:solidFill>
                      <a:srgbClr val="DBFFEA"/>
                    </a:solidFill>
                  </a:tcPr>
                </a:tc>
              </a:tr>
            </a:tbl>
          </a:graphicData>
        </a:graphic>
      </p:graphicFrame>
    </p:spTree>
    <p:extLst>
      <p:ext uri="{BB962C8B-B14F-4D97-AF65-F5344CB8AC3E}">
        <p14:creationId xmlns:p14="http://schemas.microsoft.com/office/powerpoint/2010/main" val="40818544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9525" y="0"/>
            <a:ext cx="5595235" cy="10287000"/>
          </a:xfrm>
          <a:prstGeom prst="rect">
            <a:avLst/>
          </a:prstGeom>
          <a:solidFill>
            <a:srgbClr val="ACE3F9"/>
          </a:solidFill>
        </p:spPr>
      </p:sp>
      <p:grpSp>
        <p:nvGrpSpPr>
          <p:cNvPr id="3" name="Group 3"/>
          <p:cNvGrpSpPr/>
          <p:nvPr/>
        </p:nvGrpSpPr>
        <p:grpSpPr>
          <a:xfrm>
            <a:off x="6921779" y="722752"/>
            <a:ext cx="10226002" cy="9325112"/>
            <a:chOff x="0" y="0"/>
            <a:chExt cx="13634669" cy="12433482"/>
          </a:xfrm>
        </p:grpSpPr>
        <p:sp>
          <p:nvSpPr>
            <p:cNvPr id="4" name="TextBox 4"/>
            <p:cNvSpPr txBox="1"/>
            <p:nvPr/>
          </p:nvSpPr>
          <p:spPr>
            <a:xfrm>
              <a:off x="334512" y="1158604"/>
              <a:ext cx="13300157" cy="2735157"/>
            </a:xfrm>
            <a:prstGeom prst="rect">
              <a:avLst/>
            </a:prstGeom>
          </p:spPr>
          <p:txBody>
            <a:bodyPr lIns="0" tIns="0" rIns="0" bIns="0" rtlCol="0" anchor="t">
              <a:spAutoFit/>
            </a:bodyPr>
            <a:lstStyle/>
            <a:p>
              <a:pPr marL="518160" lvl="1" indent="-259080" algn="l">
                <a:lnSpc>
                  <a:spcPts val="3359"/>
                </a:lnSpc>
                <a:buFont typeface="Arial"/>
                <a:buChar char="•"/>
              </a:pPr>
              <a:r>
                <a:rPr lang="en-US" sz="2400" dirty="0">
                  <a:solidFill>
                    <a:srgbClr val="2B2929"/>
                  </a:solidFill>
                  <a:latin typeface="Helveticish"/>
                  <a:ea typeface="Helveticish"/>
                  <a:cs typeface="Helveticish"/>
                  <a:sym typeface="Helveticish"/>
                </a:rPr>
                <a:t>Assessed the scope of 15 Sectional Committees under PCDC to identify corresponding sectors and subsectors</a:t>
              </a:r>
            </a:p>
            <a:p>
              <a:pPr marL="518160" lvl="1" indent="-259080" algn="l">
                <a:lnSpc>
                  <a:spcPts val="3359"/>
                </a:lnSpc>
                <a:spcBef>
                  <a:spcPct val="0"/>
                </a:spcBef>
                <a:buFont typeface="Arial"/>
                <a:buChar char="•"/>
              </a:pPr>
              <a:r>
                <a:rPr lang="en-US" sz="2400" dirty="0">
                  <a:solidFill>
                    <a:srgbClr val="2B2929"/>
                  </a:solidFill>
                  <a:latin typeface="Helveticish"/>
                  <a:ea typeface="Helveticish"/>
                  <a:cs typeface="Helveticish"/>
                  <a:sym typeface="Helveticish"/>
                </a:rPr>
                <a:t>12 distinct sectors identified aligned with the </a:t>
              </a:r>
              <a:r>
                <a:rPr lang="en-US" sz="2400" dirty="0" err="1">
                  <a:solidFill>
                    <a:srgbClr val="2B2929"/>
                  </a:solidFill>
                  <a:latin typeface="Helveticish"/>
                  <a:ea typeface="Helveticish"/>
                  <a:cs typeface="Helveticish"/>
                  <a:sym typeface="Helveticish"/>
                </a:rPr>
                <a:t>the</a:t>
              </a:r>
              <a:r>
                <a:rPr lang="en-US" sz="2400" dirty="0">
                  <a:solidFill>
                    <a:srgbClr val="2B2929"/>
                  </a:solidFill>
                  <a:latin typeface="Helveticish"/>
                  <a:ea typeface="Helveticish"/>
                  <a:cs typeface="Helveticish"/>
                  <a:sym typeface="Helveticish"/>
                </a:rPr>
                <a:t> scopes of Sectional Committees </a:t>
              </a:r>
            </a:p>
            <a:p>
              <a:pPr algn="l">
                <a:lnSpc>
                  <a:spcPts val="3080"/>
                </a:lnSpc>
                <a:spcBef>
                  <a:spcPct val="0"/>
                </a:spcBef>
              </a:pPr>
              <a:endParaRPr lang="en-US" sz="2400" dirty="0">
                <a:solidFill>
                  <a:srgbClr val="2B2929"/>
                </a:solidFill>
                <a:latin typeface="Helveticish"/>
                <a:ea typeface="Helveticish"/>
                <a:cs typeface="Helveticish"/>
                <a:sym typeface="Helveticish"/>
              </a:endParaRPr>
            </a:p>
          </p:txBody>
        </p:sp>
        <p:grpSp>
          <p:nvGrpSpPr>
            <p:cNvPr id="5" name="Group 5"/>
            <p:cNvGrpSpPr/>
            <p:nvPr/>
          </p:nvGrpSpPr>
          <p:grpSpPr>
            <a:xfrm>
              <a:off x="334512" y="0"/>
              <a:ext cx="3672509" cy="987154"/>
              <a:chOff x="0" y="0"/>
              <a:chExt cx="1349846" cy="406400"/>
            </a:xfrm>
          </p:grpSpPr>
          <p:sp>
            <p:nvSpPr>
              <p:cNvPr id="6" name="Freeform 6"/>
              <p:cNvSpPr/>
              <p:nvPr/>
            </p:nvSpPr>
            <p:spPr>
              <a:xfrm>
                <a:off x="17780" y="22860"/>
                <a:ext cx="1324447" cy="360680"/>
              </a:xfrm>
              <a:custGeom>
                <a:avLst/>
                <a:gdLst/>
                <a:ahLst/>
                <a:cxnLst/>
                <a:rect l="l" t="t" r="r" b="b"/>
                <a:pathLst>
                  <a:path w="1324447" h="360680">
                    <a:moveTo>
                      <a:pt x="1324447" y="180340"/>
                    </a:moveTo>
                    <a:cubicBezTo>
                      <a:pt x="1324447" y="81280"/>
                      <a:pt x="1244437" y="0"/>
                      <a:pt x="1144106" y="0"/>
                    </a:cubicBezTo>
                    <a:lnTo>
                      <a:pt x="172720" y="0"/>
                    </a:lnTo>
                    <a:lnTo>
                      <a:pt x="172720" y="1270"/>
                    </a:lnTo>
                    <a:cubicBezTo>
                      <a:pt x="76200" y="5080"/>
                      <a:pt x="0" y="83820"/>
                      <a:pt x="0" y="180340"/>
                    </a:cubicBezTo>
                    <a:cubicBezTo>
                      <a:pt x="0" y="276860"/>
                      <a:pt x="77470" y="355600"/>
                      <a:pt x="172720" y="359410"/>
                    </a:cubicBezTo>
                    <a:lnTo>
                      <a:pt x="172720" y="360680"/>
                    </a:lnTo>
                    <a:lnTo>
                      <a:pt x="1144106" y="360680"/>
                    </a:lnTo>
                    <a:cubicBezTo>
                      <a:pt x="1243166" y="360680"/>
                      <a:pt x="1324447" y="279400"/>
                      <a:pt x="1324447" y="180340"/>
                    </a:cubicBezTo>
                    <a:close/>
                  </a:path>
                </a:pathLst>
              </a:custGeom>
              <a:solidFill>
                <a:srgbClr val="ACE3F9"/>
              </a:solidFill>
            </p:spPr>
          </p:sp>
        </p:grpSp>
        <p:sp>
          <p:nvSpPr>
            <p:cNvPr id="7" name="TextBox 7"/>
            <p:cNvSpPr txBox="1"/>
            <p:nvPr/>
          </p:nvSpPr>
          <p:spPr>
            <a:xfrm>
              <a:off x="960551" y="179331"/>
              <a:ext cx="3259415" cy="635000"/>
            </a:xfrm>
            <a:prstGeom prst="rect">
              <a:avLst/>
            </a:prstGeom>
          </p:spPr>
          <p:txBody>
            <a:bodyPr lIns="0" tIns="0" rIns="0" bIns="0" rtlCol="0" anchor="t">
              <a:spAutoFit/>
            </a:bodyPr>
            <a:lstStyle/>
            <a:p>
              <a:pPr marL="0" lvl="0" indent="0" algn="l">
                <a:lnSpc>
                  <a:spcPts val="3899"/>
                </a:lnSpc>
              </a:pPr>
              <a:r>
                <a:rPr lang="en-US" sz="2999" b="1" spc="-89" dirty="0">
                  <a:solidFill>
                    <a:srgbClr val="2B2929"/>
                  </a:solidFill>
                  <a:latin typeface="Helveticish Bold"/>
                  <a:ea typeface="Helveticish Bold"/>
                  <a:cs typeface="Helveticish Bold"/>
                  <a:sym typeface="Helveticish Bold"/>
                </a:rPr>
                <a:t>SECTORS</a:t>
              </a:r>
            </a:p>
          </p:txBody>
        </p:sp>
        <p:sp>
          <p:nvSpPr>
            <p:cNvPr id="8" name="TextBox 8"/>
            <p:cNvSpPr txBox="1"/>
            <p:nvPr/>
          </p:nvSpPr>
          <p:spPr>
            <a:xfrm>
              <a:off x="334512" y="5323257"/>
              <a:ext cx="13300157" cy="2325423"/>
            </a:xfrm>
            <a:prstGeom prst="rect">
              <a:avLst/>
            </a:prstGeom>
          </p:spPr>
          <p:txBody>
            <a:bodyPr lIns="0" tIns="0" rIns="0" bIns="0" rtlCol="0" anchor="t">
              <a:spAutoFit/>
            </a:bodyPr>
            <a:lstStyle/>
            <a:p>
              <a:pPr marL="518160" lvl="1" indent="-259080" algn="l">
                <a:lnSpc>
                  <a:spcPts val="3359"/>
                </a:lnSpc>
                <a:buFont typeface="Arial"/>
                <a:buChar char="•"/>
              </a:pPr>
              <a:r>
                <a:rPr lang="en-US" sz="2400" dirty="0" smtClean="0">
                  <a:solidFill>
                    <a:srgbClr val="2B2929"/>
                  </a:solidFill>
                  <a:latin typeface="Helveticish"/>
                  <a:ea typeface="Helveticish"/>
                  <a:cs typeface="Helveticish"/>
                  <a:sym typeface="Helveticish"/>
                </a:rPr>
                <a:t>12</a:t>
              </a:r>
              <a:r>
                <a:rPr lang="en-US" sz="2400" dirty="0" smtClean="0">
                  <a:solidFill>
                    <a:srgbClr val="2B2929"/>
                  </a:solidFill>
                  <a:latin typeface="Helveticish"/>
                  <a:ea typeface="Helveticish"/>
                  <a:cs typeface="Helveticish"/>
                  <a:sym typeface="Helveticish"/>
                </a:rPr>
                <a:t> </a:t>
              </a:r>
              <a:r>
                <a:rPr lang="en-US" sz="2400" dirty="0">
                  <a:solidFill>
                    <a:srgbClr val="2B2929"/>
                  </a:solidFill>
                  <a:latin typeface="Helveticish"/>
                  <a:ea typeface="Helveticish"/>
                  <a:cs typeface="Helveticish"/>
                  <a:sym typeface="Helveticish"/>
                </a:rPr>
                <a:t>Sectional Committees which are aligned with distinct sectors, have sub-sectors</a:t>
              </a:r>
            </a:p>
            <a:p>
              <a:pPr marL="518160" lvl="1" indent="-259080" algn="l">
                <a:lnSpc>
                  <a:spcPts val="3359"/>
                </a:lnSpc>
                <a:spcBef>
                  <a:spcPct val="0"/>
                </a:spcBef>
                <a:buFont typeface="Arial"/>
                <a:buChar char="•"/>
              </a:pPr>
              <a:r>
                <a:rPr lang="en-US" sz="2400" dirty="0">
                  <a:solidFill>
                    <a:srgbClr val="2B2929"/>
                  </a:solidFill>
                  <a:latin typeface="Helveticish"/>
                  <a:ea typeface="Helveticish"/>
                  <a:cs typeface="Helveticish"/>
                  <a:sym typeface="Helveticish"/>
                </a:rPr>
                <a:t>A total of 36 sub-sectors and 20 sub-subsectors have been identified within these 09 sectors</a:t>
              </a:r>
            </a:p>
          </p:txBody>
        </p:sp>
        <p:grpSp>
          <p:nvGrpSpPr>
            <p:cNvPr id="9" name="Group 9"/>
            <p:cNvGrpSpPr/>
            <p:nvPr/>
          </p:nvGrpSpPr>
          <p:grpSpPr>
            <a:xfrm>
              <a:off x="334512" y="4089874"/>
              <a:ext cx="4890067" cy="987154"/>
              <a:chOff x="0" y="0"/>
              <a:chExt cx="1797365" cy="406400"/>
            </a:xfrm>
          </p:grpSpPr>
          <p:sp>
            <p:nvSpPr>
              <p:cNvPr id="10" name="Freeform 10"/>
              <p:cNvSpPr/>
              <p:nvPr/>
            </p:nvSpPr>
            <p:spPr>
              <a:xfrm>
                <a:off x="17780" y="22860"/>
                <a:ext cx="1771966" cy="360680"/>
              </a:xfrm>
              <a:custGeom>
                <a:avLst/>
                <a:gdLst/>
                <a:ahLst/>
                <a:cxnLst/>
                <a:rect l="l" t="t" r="r" b="b"/>
                <a:pathLst>
                  <a:path w="1771966" h="360680">
                    <a:moveTo>
                      <a:pt x="1771966" y="180340"/>
                    </a:moveTo>
                    <a:cubicBezTo>
                      <a:pt x="1771966" y="81280"/>
                      <a:pt x="1691956" y="0"/>
                      <a:pt x="1591625" y="0"/>
                    </a:cubicBezTo>
                    <a:lnTo>
                      <a:pt x="172720" y="0"/>
                    </a:lnTo>
                    <a:lnTo>
                      <a:pt x="172720" y="1270"/>
                    </a:lnTo>
                    <a:cubicBezTo>
                      <a:pt x="76200" y="5080"/>
                      <a:pt x="0" y="83820"/>
                      <a:pt x="0" y="180340"/>
                    </a:cubicBezTo>
                    <a:cubicBezTo>
                      <a:pt x="0" y="276860"/>
                      <a:pt x="77470" y="355600"/>
                      <a:pt x="172720" y="359410"/>
                    </a:cubicBezTo>
                    <a:lnTo>
                      <a:pt x="172720" y="360680"/>
                    </a:lnTo>
                    <a:lnTo>
                      <a:pt x="1591625" y="360680"/>
                    </a:lnTo>
                    <a:cubicBezTo>
                      <a:pt x="1690685" y="360680"/>
                      <a:pt x="1771966" y="279400"/>
                      <a:pt x="1771966" y="180340"/>
                    </a:cubicBezTo>
                    <a:close/>
                  </a:path>
                </a:pathLst>
              </a:custGeom>
              <a:solidFill>
                <a:srgbClr val="ACE3F9"/>
              </a:solidFill>
            </p:spPr>
          </p:sp>
        </p:grpSp>
        <p:sp>
          <p:nvSpPr>
            <p:cNvPr id="11" name="TextBox 11"/>
            <p:cNvSpPr txBox="1"/>
            <p:nvPr/>
          </p:nvSpPr>
          <p:spPr>
            <a:xfrm>
              <a:off x="960551" y="4332230"/>
              <a:ext cx="4264028" cy="647700"/>
            </a:xfrm>
            <a:prstGeom prst="rect">
              <a:avLst/>
            </a:prstGeom>
          </p:spPr>
          <p:txBody>
            <a:bodyPr lIns="0" tIns="0" rIns="0" bIns="0" rtlCol="0" anchor="t">
              <a:spAutoFit/>
            </a:bodyPr>
            <a:lstStyle/>
            <a:p>
              <a:pPr marL="0" lvl="0" indent="0" algn="l">
                <a:lnSpc>
                  <a:spcPts val="3899"/>
                </a:lnSpc>
              </a:pPr>
              <a:r>
                <a:rPr lang="en-US" sz="2999" b="1" spc="-89" dirty="0">
                  <a:solidFill>
                    <a:srgbClr val="2B2929"/>
                  </a:solidFill>
                  <a:latin typeface="Helveticish Bold"/>
                  <a:ea typeface="Helveticish Bold"/>
                  <a:cs typeface="Helveticish Bold"/>
                  <a:sym typeface="Helveticish Bold"/>
                </a:rPr>
                <a:t>SUB-SECTORS</a:t>
              </a:r>
            </a:p>
          </p:txBody>
        </p:sp>
        <p:sp>
          <p:nvSpPr>
            <p:cNvPr id="12" name="TextBox 12"/>
            <p:cNvSpPr txBox="1"/>
            <p:nvPr/>
          </p:nvSpPr>
          <p:spPr>
            <a:xfrm>
              <a:off x="309112" y="9104812"/>
              <a:ext cx="13300157" cy="3328670"/>
            </a:xfrm>
            <a:prstGeom prst="rect">
              <a:avLst/>
            </a:prstGeom>
          </p:spPr>
          <p:txBody>
            <a:bodyPr lIns="0" tIns="0" rIns="0" bIns="0" rtlCol="0" anchor="t">
              <a:spAutoFit/>
            </a:bodyPr>
            <a:lstStyle/>
            <a:p>
              <a:pPr marL="518160" lvl="1" indent="-259080" algn="l">
                <a:lnSpc>
                  <a:spcPts val="3359"/>
                </a:lnSpc>
                <a:buFont typeface="Arial"/>
                <a:buChar char="•"/>
              </a:pPr>
              <a:r>
                <a:rPr lang="en-US" sz="2400" dirty="0">
                  <a:solidFill>
                    <a:srgbClr val="2B2929"/>
                  </a:solidFill>
                  <a:latin typeface="Helveticish"/>
                  <a:ea typeface="Helveticish"/>
                  <a:cs typeface="Helveticish"/>
                  <a:sym typeface="Helveticish"/>
                </a:rPr>
                <a:t>No distinct sub-sectors in following sectors (Sectional committees) at present -</a:t>
              </a:r>
            </a:p>
            <a:p>
              <a:pPr marL="518160" lvl="1" indent="-259080" algn="l">
                <a:lnSpc>
                  <a:spcPts val="3359"/>
                </a:lnSpc>
                <a:buAutoNum type="arabicPeriod"/>
              </a:pPr>
              <a:r>
                <a:rPr lang="en-US" sz="2400" dirty="0">
                  <a:solidFill>
                    <a:srgbClr val="2B2929"/>
                  </a:solidFill>
                  <a:latin typeface="Helveticish"/>
                  <a:ea typeface="Helveticish"/>
                  <a:cs typeface="Helveticish"/>
                  <a:sym typeface="Helveticish"/>
                </a:rPr>
                <a:t>Fragrance and </a:t>
              </a:r>
              <a:r>
                <a:rPr lang="en-US" sz="2400" dirty="0" err="1">
                  <a:solidFill>
                    <a:srgbClr val="2B2929"/>
                  </a:solidFill>
                  <a:latin typeface="Helveticish"/>
                  <a:ea typeface="Helveticish"/>
                  <a:cs typeface="Helveticish"/>
                  <a:sym typeface="Helveticish"/>
                </a:rPr>
                <a:t>Flavours</a:t>
              </a:r>
              <a:r>
                <a:rPr lang="en-US" sz="2400" dirty="0">
                  <a:solidFill>
                    <a:srgbClr val="2B2929"/>
                  </a:solidFill>
                  <a:latin typeface="Helveticish"/>
                  <a:ea typeface="Helveticish"/>
                  <a:cs typeface="Helveticish"/>
                  <a:sym typeface="Helveticish"/>
                </a:rPr>
                <a:t> (PCD 18)</a:t>
              </a:r>
            </a:p>
            <a:p>
              <a:pPr marL="518160" lvl="1" indent="-259080" algn="l">
                <a:lnSpc>
                  <a:spcPts val="3359"/>
                </a:lnSpc>
                <a:buAutoNum type="arabicPeriod"/>
              </a:pPr>
              <a:r>
                <a:rPr lang="en-US" sz="2400" dirty="0">
                  <a:solidFill>
                    <a:srgbClr val="2B2929"/>
                  </a:solidFill>
                  <a:latin typeface="Helveticish"/>
                  <a:ea typeface="Helveticish"/>
                  <a:cs typeface="Helveticish"/>
                  <a:sym typeface="Helveticish"/>
                </a:rPr>
                <a:t>Dye intermediates (PCD 26) </a:t>
              </a:r>
            </a:p>
            <a:p>
              <a:pPr marL="518160" lvl="1" indent="-259080" algn="l">
                <a:lnSpc>
                  <a:spcPts val="3359"/>
                </a:lnSpc>
                <a:buAutoNum type="arabicPeriod"/>
              </a:pPr>
              <a:r>
                <a:rPr lang="en-US" sz="2400" dirty="0">
                  <a:solidFill>
                    <a:srgbClr val="2B2929"/>
                  </a:solidFill>
                  <a:latin typeface="Helveticish"/>
                  <a:ea typeface="Helveticish"/>
                  <a:cs typeface="Helveticish"/>
                  <a:sym typeface="Helveticish"/>
                </a:rPr>
                <a:t>Toys (PCD 30) </a:t>
              </a:r>
            </a:p>
            <a:p>
              <a:pPr algn="l">
                <a:lnSpc>
                  <a:spcPts val="3359"/>
                </a:lnSpc>
                <a:spcBef>
                  <a:spcPct val="0"/>
                </a:spcBef>
              </a:pPr>
              <a:r>
                <a:rPr lang="en-US" sz="2400" dirty="0">
                  <a:solidFill>
                    <a:srgbClr val="2B2929"/>
                  </a:solidFill>
                  <a:latin typeface="Helveticish"/>
                  <a:ea typeface="Helveticish"/>
                  <a:cs typeface="Helveticish"/>
                  <a:sym typeface="Helveticish"/>
                </a:rPr>
                <a:t> </a:t>
              </a:r>
            </a:p>
          </p:txBody>
        </p:sp>
        <p:grpSp>
          <p:nvGrpSpPr>
            <p:cNvPr id="13" name="Group 13"/>
            <p:cNvGrpSpPr/>
            <p:nvPr/>
          </p:nvGrpSpPr>
          <p:grpSpPr>
            <a:xfrm>
              <a:off x="0" y="7945196"/>
              <a:ext cx="13609269" cy="987154"/>
              <a:chOff x="0" y="0"/>
              <a:chExt cx="5002146" cy="406400"/>
            </a:xfrm>
          </p:grpSpPr>
          <p:sp>
            <p:nvSpPr>
              <p:cNvPr id="14" name="Freeform 14"/>
              <p:cNvSpPr/>
              <p:nvPr/>
            </p:nvSpPr>
            <p:spPr>
              <a:xfrm>
                <a:off x="17780" y="22860"/>
                <a:ext cx="4976746" cy="360680"/>
              </a:xfrm>
              <a:custGeom>
                <a:avLst/>
                <a:gdLst/>
                <a:ahLst/>
                <a:cxnLst/>
                <a:rect l="l" t="t" r="r" b="b"/>
                <a:pathLst>
                  <a:path w="4976746" h="360680">
                    <a:moveTo>
                      <a:pt x="4976746" y="180340"/>
                    </a:moveTo>
                    <a:cubicBezTo>
                      <a:pt x="4976746" y="81280"/>
                      <a:pt x="4896736" y="0"/>
                      <a:pt x="4796406" y="0"/>
                    </a:cubicBezTo>
                    <a:lnTo>
                      <a:pt x="172720" y="0"/>
                    </a:lnTo>
                    <a:lnTo>
                      <a:pt x="172720" y="1270"/>
                    </a:lnTo>
                    <a:cubicBezTo>
                      <a:pt x="76200" y="5080"/>
                      <a:pt x="0" y="83820"/>
                      <a:pt x="0" y="180340"/>
                    </a:cubicBezTo>
                    <a:cubicBezTo>
                      <a:pt x="0" y="276860"/>
                      <a:pt x="77470" y="355600"/>
                      <a:pt x="172720" y="359410"/>
                    </a:cubicBezTo>
                    <a:lnTo>
                      <a:pt x="172720" y="360680"/>
                    </a:lnTo>
                    <a:lnTo>
                      <a:pt x="4796406" y="360680"/>
                    </a:lnTo>
                    <a:cubicBezTo>
                      <a:pt x="4895465" y="360680"/>
                      <a:pt x="4976746" y="279400"/>
                      <a:pt x="4976746" y="180340"/>
                    </a:cubicBezTo>
                    <a:close/>
                  </a:path>
                </a:pathLst>
              </a:custGeom>
              <a:solidFill>
                <a:srgbClr val="ACE3F9"/>
              </a:solidFill>
            </p:spPr>
          </p:sp>
        </p:grpSp>
        <p:sp>
          <p:nvSpPr>
            <p:cNvPr id="15" name="TextBox 15"/>
            <p:cNvSpPr txBox="1"/>
            <p:nvPr/>
          </p:nvSpPr>
          <p:spPr>
            <a:xfrm>
              <a:off x="960551" y="8129530"/>
              <a:ext cx="12674118" cy="657225"/>
            </a:xfrm>
            <a:prstGeom prst="rect">
              <a:avLst/>
            </a:prstGeom>
          </p:spPr>
          <p:txBody>
            <a:bodyPr lIns="0" tIns="0" rIns="0" bIns="0" rtlCol="0" anchor="t">
              <a:spAutoFit/>
            </a:bodyPr>
            <a:lstStyle/>
            <a:p>
              <a:pPr marL="0" lvl="0" indent="0" algn="l">
                <a:lnSpc>
                  <a:spcPts val="3900"/>
                </a:lnSpc>
              </a:pPr>
              <a:r>
                <a:rPr lang="en-US" sz="3000" b="1" spc="-89" dirty="0">
                  <a:solidFill>
                    <a:srgbClr val="2B2929"/>
                  </a:solidFill>
                  <a:latin typeface="Helveticish Bold"/>
                  <a:ea typeface="Helveticish Bold"/>
                  <a:cs typeface="Helveticish Bold"/>
                  <a:sym typeface="Helveticish Bold"/>
                </a:rPr>
                <a:t>SECTIONAL COMMITTEES WITH NO SUBSECTOR</a:t>
              </a:r>
            </a:p>
          </p:txBody>
        </p:sp>
      </p:grpSp>
      <p:grpSp>
        <p:nvGrpSpPr>
          <p:cNvPr id="16" name="Group 16"/>
          <p:cNvGrpSpPr/>
          <p:nvPr/>
        </p:nvGrpSpPr>
        <p:grpSpPr>
          <a:xfrm>
            <a:off x="844534" y="2977794"/>
            <a:ext cx="3925217" cy="1143274"/>
            <a:chOff x="0" y="0"/>
            <a:chExt cx="1705015" cy="406400"/>
          </a:xfrm>
        </p:grpSpPr>
        <p:sp>
          <p:nvSpPr>
            <p:cNvPr id="17" name="Freeform 17"/>
            <p:cNvSpPr/>
            <p:nvPr/>
          </p:nvSpPr>
          <p:spPr>
            <a:xfrm>
              <a:off x="17780" y="22861"/>
              <a:ext cx="1679615" cy="367099"/>
            </a:xfrm>
            <a:custGeom>
              <a:avLst/>
              <a:gdLst/>
              <a:ahLst/>
              <a:cxnLst/>
              <a:rect l="l" t="t" r="r" b="b"/>
              <a:pathLst>
                <a:path w="1679615" h="367099">
                  <a:moveTo>
                    <a:pt x="1679615" y="183549"/>
                  </a:moveTo>
                  <a:cubicBezTo>
                    <a:pt x="1679615" y="82726"/>
                    <a:pt x="1599606" y="0"/>
                    <a:pt x="1499275" y="0"/>
                  </a:cubicBezTo>
                  <a:lnTo>
                    <a:pt x="172720" y="0"/>
                  </a:lnTo>
                  <a:lnTo>
                    <a:pt x="172720" y="1292"/>
                  </a:lnTo>
                  <a:cubicBezTo>
                    <a:pt x="76200" y="5170"/>
                    <a:pt x="0" y="85311"/>
                    <a:pt x="0" y="183549"/>
                  </a:cubicBezTo>
                  <a:cubicBezTo>
                    <a:pt x="0" y="281787"/>
                    <a:pt x="77470" y="361928"/>
                    <a:pt x="172720" y="365806"/>
                  </a:cubicBezTo>
                  <a:lnTo>
                    <a:pt x="172720" y="367098"/>
                  </a:lnTo>
                  <a:lnTo>
                    <a:pt x="1499275" y="367098"/>
                  </a:lnTo>
                  <a:cubicBezTo>
                    <a:pt x="1598335" y="367098"/>
                    <a:pt x="1679615" y="284372"/>
                    <a:pt x="1679615" y="183549"/>
                  </a:cubicBezTo>
                  <a:close/>
                </a:path>
              </a:pathLst>
            </a:custGeom>
            <a:solidFill>
              <a:srgbClr val="FFFFFF"/>
            </a:solidFill>
          </p:spPr>
        </p:sp>
      </p:grpSp>
      <p:sp>
        <p:nvSpPr>
          <p:cNvPr id="18" name="TextBox 18"/>
          <p:cNvSpPr txBox="1"/>
          <p:nvPr/>
        </p:nvSpPr>
        <p:spPr>
          <a:xfrm>
            <a:off x="1427358" y="3198593"/>
            <a:ext cx="2759568" cy="654051"/>
          </a:xfrm>
          <a:prstGeom prst="rect">
            <a:avLst/>
          </a:prstGeom>
        </p:spPr>
        <p:txBody>
          <a:bodyPr lIns="0" tIns="0" rIns="0" bIns="0" rtlCol="0" anchor="t">
            <a:spAutoFit/>
          </a:bodyPr>
          <a:lstStyle/>
          <a:p>
            <a:pPr marL="0" lvl="0" indent="0" algn="l">
              <a:lnSpc>
                <a:spcPts val="5199"/>
              </a:lnSpc>
            </a:pPr>
            <a:r>
              <a:rPr lang="en-US" sz="3999" b="1" spc="-119">
                <a:solidFill>
                  <a:srgbClr val="2B2929"/>
                </a:solidFill>
                <a:latin typeface="Helveticish Bold"/>
                <a:ea typeface="Helveticish Bold"/>
                <a:cs typeface="Helveticish Bold"/>
                <a:sym typeface="Helveticish Bold"/>
              </a:rPr>
              <a:t>OVERVIEW</a:t>
            </a:r>
          </a:p>
        </p:txBody>
      </p:sp>
      <p:pic>
        <p:nvPicPr>
          <p:cNvPr id="19" name="Picture 19"/>
          <p:cNvPicPr>
            <a:picLocks noChangeAspect="1"/>
          </p:cNvPicPr>
          <p:nvPr/>
        </p:nvPicPr>
        <p:blipFill>
          <a:blip r:embed="rId2"/>
          <a:srcRect/>
          <a:stretch>
            <a:fillRect/>
          </a:stretch>
        </p:blipFill>
        <p:spPr>
          <a:xfrm>
            <a:off x="3864960" y="3402346"/>
            <a:ext cx="752136" cy="826030"/>
          </a:xfrm>
          <a:prstGeom prst="rect">
            <a:avLst/>
          </a:prstGeom>
        </p:spPr>
      </p:pic>
      <p:grpSp>
        <p:nvGrpSpPr>
          <p:cNvPr id="20" name="Group 20"/>
          <p:cNvGrpSpPr/>
          <p:nvPr/>
        </p:nvGrpSpPr>
        <p:grpSpPr>
          <a:xfrm>
            <a:off x="526517" y="5067300"/>
            <a:ext cx="4561250" cy="5105399"/>
            <a:chOff x="0" y="0"/>
            <a:chExt cx="1201317" cy="1344632"/>
          </a:xfrm>
        </p:grpSpPr>
        <p:sp>
          <p:nvSpPr>
            <p:cNvPr id="21" name="Freeform 21"/>
            <p:cNvSpPr/>
            <p:nvPr/>
          </p:nvSpPr>
          <p:spPr>
            <a:xfrm>
              <a:off x="0" y="0"/>
              <a:ext cx="1201317" cy="1292054"/>
            </a:xfrm>
            <a:custGeom>
              <a:avLst/>
              <a:gdLst/>
              <a:ahLst/>
              <a:cxnLst/>
              <a:rect l="l" t="t" r="r" b="b"/>
              <a:pathLst>
                <a:path w="1201317" h="1292054">
                  <a:moveTo>
                    <a:pt x="0" y="0"/>
                  </a:moveTo>
                  <a:lnTo>
                    <a:pt x="1201317" y="0"/>
                  </a:lnTo>
                  <a:lnTo>
                    <a:pt x="1201317" y="1292054"/>
                  </a:lnTo>
                  <a:lnTo>
                    <a:pt x="0" y="1292054"/>
                  </a:lnTo>
                  <a:close/>
                </a:path>
              </a:pathLst>
            </a:custGeom>
            <a:solidFill>
              <a:srgbClr val="FFDE59"/>
            </a:solidFill>
            <a:ln w="38100" cap="sq">
              <a:solidFill>
                <a:srgbClr val="000000"/>
              </a:solidFill>
              <a:prstDash val="solid"/>
              <a:miter/>
            </a:ln>
          </p:spPr>
        </p:sp>
        <p:sp>
          <p:nvSpPr>
            <p:cNvPr id="22" name="TextBox 22"/>
            <p:cNvSpPr txBox="1"/>
            <p:nvPr/>
          </p:nvSpPr>
          <p:spPr>
            <a:xfrm>
              <a:off x="0" y="4953"/>
              <a:ext cx="1201317" cy="1339679"/>
            </a:xfrm>
            <a:prstGeom prst="rect">
              <a:avLst/>
            </a:prstGeom>
          </p:spPr>
          <p:txBody>
            <a:bodyPr lIns="50800" tIns="50800" rIns="50800" bIns="50800" rtlCol="0" anchor="t"/>
            <a:lstStyle/>
            <a:p>
              <a:pPr algn="ctr">
                <a:lnSpc>
                  <a:spcPts val="4339"/>
                </a:lnSpc>
              </a:pPr>
              <a:r>
                <a:rPr lang="en-US" sz="3099" b="1" dirty="0">
                  <a:solidFill>
                    <a:srgbClr val="004AAD"/>
                  </a:solidFill>
                  <a:latin typeface="Canva Sans Bold"/>
                  <a:ea typeface="Canva Sans Bold"/>
                  <a:cs typeface="Canva Sans Bold"/>
                  <a:sym typeface="Canva Sans Bold"/>
                </a:rPr>
                <a:t>IDENTIFICATION CRITERIA</a:t>
              </a:r>
            </a:p>
            <a:p>
              <a:pPr algn="ctr">
                <a:lnSpc>
                  <a:spcPts val="4339"/>
                </a:lnSpc>
              </a:pPr>
              <a:r>
                <a:rPr lang="en-US" sz="3099" b="1" dirty="0">
                  <a:solidFill>
                    <a:srgbClr val="004AAD"/>
                  </a:solidFill>
                  <a:latin typeface="Canva Sans Bold"/>
                  <a:ea typeface="Canva Sans Bold"/>
                  <a:cs typeface="Canva Sans Bold"/>
                  <a:sym typeface="Canva Sans Bold"/>
                </a:rPr>
                <a:t> </a:t>
              </a:r>
            </a:p>
            <a:p>
              <a:pPr marL="539749" lvl="1" indent="-269875" algn="l">
                <a:lnSpc>
                  <a:spcPts val="3499"/>
                </a:lnSpc>
                <a:buFont typeface="Arial"/>
                <a:buChar char="•"/>
              </a:pPr>
              <a:r>
                <a:rPr lang="en-US" sz="2499" b="1" dirty="0">
                  <a:solidFill>
                    <a:srgbClr val="004AAD"/>
                  </a:solidFill>
                  <a:latin typeface="Canva Sans Bold"/>
                  <a:ea typeface="Canva Sans Bold"/>
                  <a:cs typeface="Canva Sans Bold"/>
                  <a:sym typeface="Canva Sans Bold"/>
                </a:rPr>
                <a:t>manufacturing base</a:t>
              </a:r>
            </a:p>
            <a:p>
              <a:pPr marL="539749" lvl="1" indent="-269875" algn="l">
                <a:lnSpc>
                  <a:spcPts val="3499"/>
                </a:lnSpc>
                <a:buFont typeface="Arial"/>
                <a:buChar char="•"/>
              </a:pPr>
              <a:r>
                <a:rPr lang="en-US" sz="2499" b="1" dirty="0">
                  <a:solidFill>
                    <a:srgbClr val="004AAD"/>
                  </a:solidFill>
                  <a:latin typeface="Canva Sans Bold"/>
                  <a:ea typeface="Canva Sans Bold"/>
                  <a:cs typeface="Canva Sans Bold"/>
                  <a:sym typeface="Canva Sans Bold"/>
                </a:rPr>
                <a:t>manufacturing process</a:t>
              </a:r>
            </a:p>
            <a:p>
              <a:pPr marL="539749" lvl="1" indent="-269875" algn="l">
                <a:lnSpc>
                  <a:spcPts val="3499"/>
                </a:lnSpc>
                <a:buFont typeface="Arial"/>
                <a:buChar char="•"/>
              </a:pPr>
              <a:r>
                <a:rPr lang="en-US" sz="2499" b="1" dirty="0">
                  <a:solidFill>
                    <a:srgbClr val="004AAD"/>
                  </a:solidFill>
                  <a:latin typeface="Canva Sans Bold"/>
                  <a:ea typeface="Canva Sans Bold"/>
                  <a:cs typeface="Canva Sans Bold"/>
                  <a:sym typeface="Canva Sans Bold"/>
                </a:rPr>
                <a:t>end use applications</a:t>
              </a:r>
            </a:p>
            <a:p>
              <a:pPr marL="539749" lvl="1" indent="-269875" algn="l">
                <a:lnSpc>
                  <a:spcPts val="3499"/>
                </a:lnSpc>
                <a:buFont typeface="Arial"/>
                <a:buChar char="•"/>
              </a:pPr>
              <a:r>
                <a:rPr lang="en-US" sz="2499" b="1" dirty="0">
                  <a:solidFill>
                    <a:srgbClr val="004AAD"/>
                  </a:solidFill>
                  <a:latin typeface="Canva Sans Bold"/>
                  <a:ea typeface="Canva Sans Bold"/>
                  <a:cs typeface="Canva Sans Bold"/>
                  <a:sym typeface="Canva Sans Bold"/>
                </a:rPr>
                <a:t>product origin </a:t>
              </a:r>
            </a:p>
            <a:p>
              <a:pPr marL="539749" lvl="1" indent="-269875" algn="l">
                <a:lnSpc>
                  <a:spcPts val="3499"/>
                </a:lnSpc>
                <a:buFont typeface="Arial"/>
                <a:buChar char="•"/>
              </a:pPr>
              <a:r>
                <a:rPr lang="en-US" sz="2499" b="1" dirty="0">
                  <a:solidFill>
                    <a:srgbClr val="004AAD"/>
                  </a:solidFill>
                  <a:latin typeface="Canva Sans Bold"/>
                  <a:ea typeface="Canva Sans Bold"/>
                  <a:cs typeface="Canva Sans Bold"/>
                  <a:sym typeface="Canva Sans Bold"/>
                </a:rPr>
                <a:t>products categories</a:t>
              </a:r>
            </a:p>
            <a:p>
              <a:pPr marL="539749" lvl="1" indent="-269875" algn="l">
                <a:lnSpc>
                  <a:spcPts val="3499"/>
                </a:lnSpc>
                <a:buFont typeface="Arial"/>
                <a:buChar char="•"/>
              </a:pPr>
              <a:r>
                <a:rPr lang="en-US" sz="2499" b="1" dirty="0">
                  <a:solidFill>
                    <a:srgbClr val="004AAD"/>
                  </a:solidFill>
                  <a:latin typeface="Canva Sans Bold"/>
                  <a:ea typeface="Canva Sans Bold"/>
                  <a:cs typeface="Canva Sans Bold"/>
                  <a:sym typeface="Canva Sans Bold"/>
                </a:rPr>
                <a:t>product characteristics</a:t>
              </a:r>
            </a:p>
            <a:p>
              <a:pPr marL="539749" lvl="1" indent="-269875" algn="l">
                <a:lnSpc>
                  <a:spcPts val="3499"/>
                </a:lnSpc>
                <a:buFont typeface="Arial"/>
                <a:buChar char="•"/>
              </a:pPr>
              <a:r>
                <a:rPr lang="en-US" sz="2499" b="1" dirty="0">
                  <a:solidFill>
                    <a:srgbClr val="004AAD"/>
                  </a:solidFill>
                  <a:latin typeface="Canva Sans Bold"/>
                  <a:ea typeface="Canva Sans Bold"/>
                  <a:cs typeface="Canva Sans Bold"/>
                  <a:sym typeface="Canva Sans Bold"/>
                </a:rPr>
                <a:t>ISO committee structure</a:t>
              </a:r>
            </a:p>
          </p:txBody>
        </p:sp>
      </p:grpSp>
      <p:grpSp>
        <p:nvGrpSpPr>
          <p:cNvPr id="23" name="Group 23"/>
          <p:cNvGrpSpPr/>
          <p:nvPr/>
        </p:nvGrpSpPr>
        <p:grpSpPr>
          <a:xfrm>
            <a:off x="204521" y="374371"/>
            <a:ext cx="5591283" cy="2603423"/>
            <a:chOff x="0" y="0"/>
            <a:chExt cx="7455044" cy="3471230"/>
          </a:xfrm>
        </p:grpSpPr>
        <p:sp>
          <p:nvSpPr>
            <p:cNvPr id="24" name="TextBox 24"/>
            <p:cNvSpPr txBox="1"/>
            <p:nvPr/>
          </p:nvSpPr>
          <p:spPr>
            <a:xfrm>
              <a:off x="0" y="-85725"/>
              <a:ext cx="7455044" cy="3132879"/>
            </a:xfrm>
            <a:prstGeom prst="rect">
              <a:avLst/>
            </a:prstGeom>
          </p:spPr>
          <p:txBody>
            <a:bodyPr lIns="0" tIns="0" rIns="0" bIns="0" rtlCol="0" anchor="t">
              <a:spAutoFit/>
            </a:bodyPr>
            <a:lstStyle/>
            <a:p>
              <a:pPr algn="ctr">
                <a:lnSpc>
                  <a:spcPts val="4480"/>
                </a:lnSpc>
              </a:pPr>
              <a:r>
                <a:rPr lang="en-US" sz="3200" b="1" spc="-64">
                  <a:solidFill>
                    <a:srgbClr val="004AAD"/>
                  </a:solidFill>
                  <a:latin typeface="Helveticish Bold"/>
                  <a:ea typeface="Helveticish Bold"/>
                  <a:cs typeface="Helveticish Bold"/>
                  <a:sym typeface="Helveticish Bold"/>
                </a:rPr>
                <a:t>IDENTIFICATION OF</a:t>
              </a:r>
            </a:p>
            <a:p>
              <a:pPr algn="ctr">
                <a:lnSpc>
                  <a:spcPts val="7279"/>
                </a:lnSpc>
              </a:pPr>
              <a:r>
                <a:rPr lang="en-US" sz="5199" b="1" spc="-103">
                  <a:solidFill>
                    <a:srgbClr val="004AAD"/>
                  </a:solidFill>
                  <a:latin typeface="Helveticish Bold"/>
                  <a:ea typeface="Helveticish Bold"/>
                  <a:cs typeface="Helveticish Bold"/>
                  <a:sym typeface="Helveticish Bold"/>
                </a:rPr>
                <a:t>SECTORS AND </a:t>
              </a:r>
            </a:p>
            <a:p>
              <a:pPr marL="0" lvl="0" indent="0" algn="ctr">
                <a:lnSpc>
                  <a:spcPts val="7139"/>
                </a:lnSpc>
              </a:pPr>
              <a:r>
                <a:rPr lang="en-US" sz="5099" b="1" spc="-101">
                  <a:solidFill>
                    <a:srgbClr val="004AAD"/>
                  </a:solidFill>
                  <a:latin typeface="Helveticish Bold"/>
                  <a:ea typeface="Helveticish Bold"/>
                  <a:cs typeface="Helveticish Bold"/>
                  <a:sym typeface="Helveticish Bold"/>
                </a:rPr>
                <a:t>SUB-SECTORS</a:t>
              </a:r>
              <a:r>
                <a:rPr lang="en-US" sz="5099" b="1" i="1" spc="-101">
                  <a:solidFill>
                    <a:srgbClr val="004AAD"/>
                  </a:solidFill>
                  <a:latin typeface="Helveticish Bold Italics"/>
                  <a:ea typeface="Helveticish Bold Italics"/>
                  <a:cs typeface="Helveticish Bold Italics"/>
                  <a:sym typeface="Helveticish Bold Italics"/>
                </a:rPr>
                <a:t> </a:t>
              </a:r>
            </a:p>
          </p:txBody>
        </p:sp>
        <p:sp>
          <p:nvSpPr>
            <p:cNvPr id="25" name="TextBox 25"/>
            <p:cNvSpPr txBox="1"/>
            <p:nvPr/>
          </p:nvSpPr>
          <p:spPr>
            <a:xfrm>
              <a:off x="0" y="3190772"/>
              <a:ext cx="7455044" cy="280458"/>
            </a:xfrm>
            <a:prstGeom prst="rect">
              <a:avLst/>
            </a:prstGeom>
          </p:spPr>
          <p:txBody>
            <a:bodyPr lIns="0" tIns="0" rIns="0" bIns="0" rtlCol="0" anchor="t">
              <a:spAutoFit/>
            </a:bodyPr>
            <a:lstStyle/>
            <a:p>
              <a:pPr marL="0" lvl="0" indent="0" algn="l">
                <a:lnSpc>
                  <a:spcPts val="1625"/>
                </a:lnSpc>
              </a:pPr>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4697984" cy="10287000"/>
          </a:xfrm>
          <a:prstGeom prst="rect">
            <a:avLst/>
          </a:prstGeom>
          <a:solidFill>
            <a:srgbClr val="00BF63"/>
          </a:solidFill>
        </p:spPr>
      </p:sp>
      <p:grpSp>
        <p:nvGrpSpPr>
          <p:cNvPr id="3" name="Group 3"/>
          <p:cNvGrpSpPr/>
          <p:nvPr/>
        </p:nvGrpSpPr>
        <p:grpSpPr>
          <a:xfrm>
            <a:off x="-94908" y="215621"/>
            <a:ext cx="4792893" cy="1626157"/>
            <a:chOff x="0" y="0"/>
            <a:chExt cx="6390524" cy="2168210"/>
          </a:xfrm>
        </p:grpSpPr>
        <p:sp>
          <p:nvSpPr>
            <p:cNvPr id="4" name="TextBox 4"/>
            <p:cNvSpPr txBox="1"/>
            <p:nvPr/>
          </p:nvSpPr>
          <p:spPr>
            <a:xfrm>
              <a:off x="0" y="-85725"/>
              <a:ext cx="6390524" cy="1829859"/>
            </a:xfrm>
            <a:prstGeom prst="rect">
              <a:avLst/>
            </a:prstGeom>
          </p:spPr>
          <p:txBody>
            <a:bodyPr lIns="0" tIns="0" rIns="0" bIns="0" rtlCol="0" anchor="t">
              <a:spAutoFit/>
            </a:bodyPr>
            <a:lstStyle/>
            <a:p>
              <a:pPr marL="0" lvl="0" indent="0" algn="ctr">
                <a:lnSpc>
                  <a:spcPts val="5599"/>
                </a:lnSpc>
              </a:pPr>
              <a:r>
                <a:rPr lang="en-US" sz="3999" b="1" spc="-79">
                  <a:solidFill>
                    <a:srgbClr val="FFFFFF"/>
                  </a:solidFill>
                  <a:latin typeface="Helveticish Bold"/>
                  <a:ea typeface="Helveticish Bold"/>
                  <a:cs typeface="Helveticish Bold"/>
                  <a:sym typeface="Helveticish Bold"/>
                </a:rPr>
                <a:t>SUSTAINABILITY PROJECT</a:t>
              </a:r>
              <a:r>
                <a:rPr lang="en-US" sz="3999" b="1" i="1" spc="-79">
                  <a:solidFill>
                    <a:srgbClr val="FFFFFF"/>
                  </a:solidFill>
                  <a:latin typeface="Helveticish Bold Italics"/>
                  <a:ea typeface="Helveticish Bold Italics"/>
                  <a:cs typeface="Helveticish Bold Italics"/>
                  <a:sym typeface="Helveticish Bold Italics"/>
                </a:rPr>
                <a:t> </a:t>
              </a:r>
            </a:p>
          </p:txBody>
        </p:sp>
        <p:sp>
          <p:nvSpPr>
            <p:cNvPr id="5" name="TextBox 5"/>
            <p:cNvSpPr txBox="1"/>
            <p:nvPr/>
          </p:nvSpPr>
          <p:spPr>
            <a:xfrm>
              <a:off x="0" y="1887752"/>
              <a:ext cx="6390524" cy="280458"/>
            </a:xfrm>
            <a:prstGeom prst="rect">
              <a:avLst/>
            </a:prstGeom>
          </p:spPr>
          <p:txBody>
            <a:bodyPr lIns="0" tIns="0" rIns="0" bIns="0" rtlCol="0" anchor="t">
              <a:spAutoFit/>
            </a:bodyPr>
            <a:lstStyle/>
            <a:p>
              <a:pPr marL="0" lvl="0" indent="0" algn="l">
                <a:lnSpc>
                  <a:spcPts val="1625"/>
                </a:lnSpc>
              </a:pPr>
              <a:endParaRPr/>
            </a:p>
          </p:txBody>
        </p:sp>
      </p:grpSp>
      <p:grpSp>
        <p:nvGrpSpPr>
          <p:cNvPr id="6" name="Group 6"/>
          <p:cNvGrpSpPr/>
          <p:nvPr/>
        </p:nvGrpSpPr>
        <p:grpSpPr>
          <a:xfrm>
            <a:off x="221904" y="4333167"/>
            <a:ext cx="4254177" cy="1335543"/>
            <a:chOff x="0" y="0"/>
            <a:chExt cx="1120442" cy="351748"/>
          </a:xfrm>
        </p:grpSpPr>
        <p:sp>
          <p:nvSpPr>
            <p:cNvPr id="7" name="Freeform 7"/>
            <p:cNvSpPr/>
            <p:nvPr/>
          </p:nvSpPr>
          <p:spPr>
            <a:xfrm>
              <a:off x="0" y="0"/>
              <a:ext cx="1120442" cy="351748"/>
            </a:xfrm>
            <a:custGeom>
              <a:avLst/>
              <a:gdLst/>
              <a:ahLst/>
              <a:cxnLst/>
              <a:rect l="l" t="t" r="r" b="b"/>
              <a:pathLst>
                <a:path w="1120442" h="351748">
                  <a:moveTo>
                    <a:pt x="0" y="0"/>
                  </a:moveTo>
                  <a:lnTo>
                    <a:pt x="1120442" y="0"/>
                  </a:lnTo>
                  <a:lnTo>
                    <a:pt x="1120442" y="351748"/>
                  </a:lnTo>
                  <a:lnTo>
                    <a:pt x="0" y="351748"/>
                  </a:lnTo>
                  <a:close/>
                </a:path>
              </a:pathLst>
            </a:custGeom>
            <a:solidFill>
              <a:srgbClr val="FFDE59"/>
            </a:solidFill>
            <a:ln w="38100" cap="sq">
              <a:solidFill>
                <a:srgbClr val="000000"/>
              </a:solidFill>
              <a:prstDash val="solid"/>
              <a:miter/>
            </a:ln>
          </p:spPr>
        </p:sp>
        <p:sp>
          <p:nvSpPr>
            <p:cNvPr id="8" name="TextBox 8"/>
            <p:cNvSpPr txBox="1"/>
            <p:nvPr/>
          </p:nvSpPr>
          <p:spPr>
            <a:xfrm>
              <a:off x="0" y="-47625"/>
              <a:ext cx="1120442" cy="399373"/>
            </a:xfrm>
            <a:prstGeom prst="rect">
              <a:avLst/>
            </a:prstGeom>
          </p:spPr>
          <p:txBody>
            <a:bodyPr lIns="50800" tIns="50800" rIns="50800" bIns="50800" rtlCol="0" anchor="ctr"/>
            <a:lstStyle/>
            <a:p>
              <a:pPr algn="ctr">
                <a:lnSpc>
                  <a:spcPts val="4339"/>
                </a:lnSpc>
              </a:pPr>
              <a:r>
                <a:rPr lang="en-US" sz="3099" b="1">
                  <a:solidFill>
                    <a:srgbClr val="004AAD"/>
                  </a:solidFill>
                  <a:latin typeface="Canva Sans Bold"/>
                  <a:ea typeface="Canva Sans Bold"/>
                  <a:cs typeface="Canva Sans Bold"/>
                  <a:sym typeface="Canva Sans Bold"/>
                </a:rPr>
                <a:t>RAW MATERIALS</a:t>
              </a:r>
            </a:p>
          </p:txBody>
        </p:sp>
      </p:grpSp>
      <p:graphicFrame>
        <p:nvGraphicFramePr>
          <p:cNvPr id="9" name="Table 9"/>
          <p:cNvGraphicFramePr>
            <a:graphicFrameLocks noGrp="1"/>
          </p:cNvGraphicFramePr>
          <p:nvPr/>
        </p:nvGraphicFramePr>
        <p:xfrm>
          <a:off x="4697984" y="0"/>
          <a:ext cx="13198098" cy="10287000"/>
        </p:xfrm>
        <a:graphic>
          <a:graphicData uri="http://schemas.openxmlformats.org/drawingml/2006/table">
            <a:tbl>
              <a:tblPr/>
              <a:tblGrid>
                <a:gridCol w="1777440"/>
                <a:gridCol w="1738864"/>
                <a:gridCol w="2970913"/>
                <a:gridCol w="4155257"/>
                <a:gridCol w="2555624"/>
              </a:tblGrid>
              <a:tr h="1653121">
                <a:tc>
                  <a:txBody>
                    <a:bodyPr/>
                    <a:lstStyle/>
                    <a:p>
                      <a:pPr algn="ctr">
                        <a:lnSpc>
                          <a:spcPts val="2491"/>
                        </a:lnSpc>
                        <a:defRPr/>
                      </a:pPr>
                      <a:r>
                        <a:rPr lang="en-US" sz="1779" b="1">
                          <a:solidFill>
                            <a:srgbClr val="FFFFFF"/>
                          </a:solidFill>
                          <a:latin typeface="Arial Bold"/>
                          <a:ea typeface="Arial Bold"/>
                          <a:cs typeface="Arial Bold"/>
                          <a:sym typeface="Arial Bold"/>
                        </a:rPr>
                        <a:t>Structure of the Standard</a:t>
                      </a:r>
                      <a:endParaRPr lang="en-US" sz="1100"/>
                    </a:p>
                  </a:txBody>
                  <a:tcPr marL="169499" marR="169499" marT="169499" marB="169499" anchor="ctr">
                    <a:lnL w="0" cap="flat" cmpd="sng" algn="ctr">
                      <a:solidFill>
                        <a:srgbClr val="CCCCCC"/>
                      </a:solidFill>
                      <a:prstDash val="solid"/>
                      <a:round/>
                      <a:headEnd type="none" w="med" len="med"/>
                      <a:tailEnd type="none" w="med" len="med"/>
                    </a:lnL>
                    <a:lnR w="47083" cap="flat" cmpd="sng" algn="ctr">
                      <a:solidFill>
                        <a:srgbClr val="FFFFFF"/>
                      </a:solidFill>
                      <a:prstDash val="solid"/>
                      <a:round/>
                      <a:headEnd type="none" w="med" len="med"/>
                      <a:tailEnd type="none" w="med" len="med"/>
                    </a:lnR>
                    <a:lnT w="18833" cap="flat" cmpd="sng" algn="ctr">
                      <a:solidFill>
                        <a:srgbClr val="FFFFFF"/>
                      </a:solidFill>
                      <a:prstDash val="solid"/>
                      <a:round/>
                      <a:headEnd type="none" w="med" len="med"/>
                      <a:tailEnd type="none" w="med" len="med"/>
                    </a:lnT>
                    <a:lnB w="0" cap="flat" cmpd="sng" algn="ctr">
                      <a:solidFill>
                        <a:srgbClr val="FFFFFF"/>
                      </a:solidFill>
                      <a:prstDash val="solid"/>
                      <a:round/>
                      <a:headEnd type="none" w="med" len="med"/>
                      <a:tailEnd type="none" w="med" len="med"/>
                    </a:lnB>
                    <a:solidFill>
                      <a:srgbClr val="00BF63"/>
                    </a:solidFill>
                  </a:tcPr>
                </a:tc>
                <a:tc>
                  <a:txBody>
                    <a:bodyPr/>
                    <a:lstStyle/>
                    <a:p>
                      <a:pPr algn="ctr">
                        <a:lnSpc>
                          <a:spcPts val="2491"/>
                        </a:lnSpc>
                        <a:defRPr/>
                      </a:pPr>
                      <a:r>
                        <a:rPr lang="en-US" sz="1779" b="1">
                          <a:solidFill>
                            <a:srgbClr val="FFFFFF"/>
                          </a:solidFill>
                          <a:latin typeface="Arial Bold"/>
                          <a:ea typeface="Arial Bold"/>
                          <a:cs typeface="Arial Bold"/>
                          <a:sym typeface="Arial Bold"/>
                        </a:rPr>
                        <a:t>Applicability of the element of structure</a:t>
                      </a:r>
                      <a:endParaRPr lang="en-US" sz="1100"/>
                    </a:p>
                  </a:txBody>
                  <a:tcPr marL="169499" marR="169499" marT="169499" marB="169499" anchor="ctr">
                    <a:lnL w="47083" cap="flat" cmpd="sng" algn="ctr">
                      <a:solidFill>
                        <a:srgbClr val="FFFFFF"/>
                      </a:solidFill>
                      <a:prstDash val="solid"/>
                      <a:round/>
                      <a:headEnd type="none" w="med" len="med"/>
                      <a:tailEnd type="none" w="med" len="med"/>
                    </a:lnL>
                    <a:lnR w="47083" cap="flat" cmpd="sng" algn="ctr">
                      <a:solidFill>
                        <a:srgbClr val="FFFFFF"/>
                      </a:solidFill>
                      <a:prstDash val="solid"/>
                      <a:round/>
                      <a:headEnd type="none" w="med" len="med"/>
                      <a:tailEnd type="none" w="med" len="med"/>
                    </a:lnR>
                    <a:lnT w="18833" cap="flat" cmpd="sng" algn="ctr">
                      <a:solidFill>
                        <a:srgbClr val="FFFFFF"/>
                      </a:solidFill>
                      <a:prstDash val="solid"/>
                      <a:round/>
                      <a:headEnd type="none" w="med" len="med"/>
                      <a:tailEnd type="none" w="med" len="med"/>
                    </a:lnT>
                    <a:lnB w="0" cap="flat" cmpd="sng" algn="ctr">
                      <a:solidFill>
                        <a:srgbClr val="FFFFFF"/>
                      </a:solidFill>
                      <a:prstDash val="solid"/>
                      <a:round/>
                      <a:headEnd type="none" w="med" len="med"/>
                      <a:tailEnd type="none" w="med" len="med"/>
                    </a:lnB>
                    <a:solidFill>
                      <a:srgbClr val="00BF63"/>
                    </a:solidFill>
                  </a:tcPr>
                </a:tc>
                <a:tc>
                  <a:txBody>
                    <a:bodyPr/>
                    <a:lstStyle/>
                    <a:p>
                      <a:pPr algn="ctr">
                        <a:lnSpc>
                          <a:spcPts val="2491"/>
                        </a:lnSpc>
                        <a:defRPr/>
                      </a:pPr>
                      <a:r>
                        <a:rPr lang="en-US" sz="1779" b="1">
                          <a:solidFill>
                            <a:srgbClr val="FFFFFF"/>
                          </a:solidFill>
                          <a:latin typeface="Arial Bold"/>
                          <a:ea typeface="Arial Bold"/>
                          <a:cs typeface="Arial Bold"/>
                          <a:sym typeface="Arial Bold"/>
                        </a:rPr>
                        <a:t>Aspects to be covered</a:t>
                      </a:r>
                      <a:endParaRPr lang="en-US" sz="1100"/>
                    </a:p>
                  </a:txBody>
                  <a:tcPr marL="169499" marR="169499" marT="169499" marB="169499" anchor="ctr">
                    <a:lnL w="47083" cap="flat" cmpd="sng" algn="ctr">
                      <a:solidFill>
                        <a:srgbClr val="FFFFFF"/>
                      </a:solidFill>
                      <a:prstDash val="solid"/>
                      <a:round/>
                      <a:headEnd type="none" w="med" len="med"/>
                      <a:tailEnd type="none" w="med" len="med"/>
                    </a:lnL>
                    <a:lnR w="47083" cap="flat" cmpd="sng" algn="ctr">
                      <a:solidFill>
                        <a:srgbClr val="FFFFFF"/>
                      </a:solidFill>
                      <a:prstDash val="solid"/>
                      <a:round/>
                      <a:headEnd type="none" w="med" len="med"/>
                      <a:tailEnd type="none" w="med" len="med"/>
                    </a:lnR>
                    <a:lnT w="18833" cap="flat" cmpd="sng" algn="ctr">
                      <a:solidFill>
                        <a:srgbClr val="FFFFFF"/>
                      </a:solidFill>
                      <a:prstDash val="solid"/>
                      <a:round/>
                      <a:headEnd type="none" w="med" len="med"/>
                      <a:tailEnd type="none" w="med" len="med"/>
                    </a:lnT>
                    <a:lnB w="0" cap="flat" cmpd="sng" algn="ctr">
                      <a:solidFill>
                        <a:srgbClr val="FFFFFF"/>
                      </a:solidFill>
                      <a:prstDash val="solid"/>
                      <a:round/>
                      <a:headEnd type="none" w="med" len="med"/>
                      <a:tailEnd type="none" w="med" len="med"/>
                    </a:lnB>
                    <a:solidFill>
                      <a:srgbClr val="00BF63"/>
                    </a:solidFill>
                  </a:tcPr>
                </a:tc>
                <a:tc>
                  <a:txBody>
                    <a:bodyPr/>
                    <a:lstStyle/>
                    <a:p>
                      <a:pPr algn="ctr">
                        <a:lnSpc>
                          <a:spcPts val="2491"/>
                        </a:lnSpc>
                        <a:defRPr/>
                      </a:pPr>
                      <a:r>
                        <a:rPr lang="en-US" sz="1779" b="1">
                          <a:solidFill>
                            <a:srgbClr val="FFFFFF"/>
                          </a:solidFill>
                          <a:latin typeface="Arial Bold"/>
                          <a:ea typeface="Arial Bold"/>
                          <a:cs typeface="Arial Bold"/>
                          <a:sym typeface="Arial Bold"/>
                        </a:rPr>
                        <a:t>Provisions that may be added for meeting the defined objectives of the aspects identified</a:t>
                      </a:r>
                      <a:endParaRPr lang="en-US" sz="1100"/>
                    </a:p>
                  </a:txBody>
                  <a:tcPr marL="169499" marR="169499" marT="169499" marB="169499" anchor="ctr">
                    <a:lnL w="47083" cap="flat" cmpd="sng" algn="ctr">
                      <a:solidFill>
                        <a:srgbClr val="FFFFFF"/>
                      </a:solidFill>
                      <a:prstDash val="solid"/>
                      <a:round/>
                      <a:headEnd type="none" w="med" len="med"/>
                      <a:tailEnd type="none" w="med" len="med"/>
                    </a:lnL>
                    <a:lnR w="47083" cap="flat" cmpd="sng" algn="ctr">
                      <a:solidFill>
                        <a:srgbClr val="FFFFFF"/>
                      </a:solidFill>
                      <a:prstDash val="solid"/>
                      <a:round/>
                      <a:headEnd type="none" w="med" len="med"/>
                      <a:tailEnd type="none" w="med" len="med"/>
                    </a:lnR>
                    <a:lnT w="18833" cap="flat" cmpd="sng" algn="ctr">
                      <a:solidFill>
                        <a:srgbClr val="FFFFFF"/>
                      </a:solidFill>
                      <a:prstDash val="solid"/>
                      <a:round/>
                      <a:headEnd type="none" w="med" len="med"/>
                      <a:tailEnd type="none" w="med" len="med"/>
                    </a:lnT>
                    <a:lnB w="0" cap="flat" cmpd="sng" algn="ctr">
                      <a:solidFill>
                        <a:srgbClr val="FFFFFF"/>
                      </a:solidFill>
                      <a:prstDash val="solid"/>
                      <a:round/>
                      <a:headEnd type="none" w="med" len="med"/>
                      <a:tailEnd type="none" w="med" len="med"/>
                    </a:lnB>
                    <a:solidFill>
                      <a:srgbClr val="00BF63"/>
                    </a:solidFill>
                  </a:tcPr>
                </a:tc>
                <a:tc>
                  <a:txBody>
                    <a:bodyPr/>
                    <a:lstStyle/>
                    <a:p>
                      <a:pPr algn="ctr">
                        <a:lnSpc>
                          <a:spcPts val="2491"/>
                        </a:lnSpc>
                        <a:defRPr/>
                      </a:pPr>
                      <a:r>
                        <a:rPr lang="en-US" sz="1779" b="1">
                          <a:solidFill>
                            <a:srgbClr val="FFFFFF"/>
                          </a:solidFill>
                          <a:latin typeface="Arial Bold"/>
                          <a:ea typeface="Arial Bold"/>
                          <a:cs typeface="Arial Bold"/>
                          <a:sym typeface="Arial Bold"/>
                        </a:rPr>
                        <a:t>Challenges identified, if any</a:t>
                      </a:r>
                      <a:endParaRPr lang="en-US" sz="1100"/>
                    </a:p>
                  </a:txBody>
                  <a:tcPr marL="169499" marR="169499" marT="169499" marB="169499" anchor="ctr">
                    <a:lnL w="47083" cap="flat" cmpd="sng" algn="ctr">
                      <a:solidFill>
                        <a:srgbClr val="FFFFFF"/>
                      </a:solidFill>
                      <a:prstDash val="solid"/>
                      <a:round/>
                      <a:headEnd type="none" w="med" len="med"/>
                      <a:tailEnd type="none" w="med" len="med"/>
                    </a:lnL>
                    <a:lnR w="47083" cap="flat" cmpd="sng" algn="ctr">
                      <a:solidFill>
                        <a:srgbClr val="FFFFFF"/>
                      </a:solidFill>
                      <a:prstDash val="solid"/>
                      <a:round/>
                      <a:headEnd type="none" w="med" len="med"/>
                      <a:tailEnd type="none" w="med" len="med"/>
                    </a:lnR>
                    <a:lnT w="18833" cap="flat" cmpd="sng" algn="ctr">
                      <a:solidFill>
                        <a:srgbClr val="FFFFFF"/>
                      </a:solidFill>
                      <a:prstDash val="solid"/>
                      <a:round/>
                      <a:headEnd type="none" w="med" len="med"/>
                      <a:tailEnd type="none" w="med" len="med"/>
                    </a:lnT>
                    <a:lnB w="0" cap="flat" cmpd="sng" algn="ctr">
                      <a:solidFill>
                        <a:srgbClr val="FFFFFF"/>
                      </a:solidFill>
                      <a:prstDash val="solid"/>
                      <a:round/>
                      <a:headEnd type="none" w="med" len="med"/>
                      <a:tailEnd type="none" w="med" len="med"/>
                    </a:lnB>
                    <a:solidFill>
                      <a:srgbClr val="00BF63"/>
                    </a:solidFill>
                  </a:tcPr>
                </a:tc>
              </a:tr>
              <a:tr h="8633879">
                <a:tc>
                  <a:txBody>
                    <a:bodyPr/>
                    <a:lstStyle/>
                    <a:p>
                      <a:pPr algn="just">
                        <a:lnSpc>
                          <a:spcPts val="2100"/>
                        </a:lnSpc>
                        <a:defRPr/>
                      </a:pPr>
                      <a:r>
                        <a:rPr lang="en-US" sz="1500">
                          <a:solidFill>
                            <a:srgbClr val="191919"/>
                          </a:solidFill>
                          <a:latin typeface="Arial"/>
                          <a:ea typeface="Arial"/>
                          <a:cs typeface="Arial"/>
                          <a:sym typeface="Arial"/>
                        </a:rPr>
                        <a:t>Raw Materials</a:t>
                      </a:r>
                      <a:endParaRPr lang="en-US" sz="1100"/>
                    </a:p>
                  </a:txBody>
                  <a:tcPr marL="169499" marR="169499" marT="169499" marB="169499">
                    <a:lnL w="0" cap="flat" cmpd="sng" algn="ctr">
                      <a:solidFill>
                        <a:srgbClr val="CCCCCC"/>
                      </a:solidFill>
                      <a:prstDash val="solid"/>
                      <a:round/>
                      <a:headEnd type="none" w="med" len="med"/>
                      <a:tailEnd type="none" w="med" len="med"/>
                    </a:lnL>
                    <a:lnR w="47083" cap="flat" cmpd="sng" algn="ctr">
                      <a:solidFill>
                        <a:srgbClr val="FFFFFF"/>
                      </a:solidFill>
                      <a:prstDash val="solid"/>
                      <a:round/>
                      <a:headEnd type="none" w="med" len="med"/>
                      <a:tailEnd type="none" w="med" len="med"/>
                    </a:lnR>
                    <a:lnT w="0" cap="flat" cmpd="sng" algn="ctr">
                      <a:solidFill>
                        <a:srgbClr val="FFFFFF"/>
                      </a:solidFill>
                      <a:prstDash val="solid"/>
                      <a:round/>
                      <a:headEnd type="none" w="med" len="med"/>
                      <a:tailEnd type="none" w="med" len="med"/>
                    </a:lnT>
                    <a:lnB w="47083" cap="flat" cmpd="sng" algn="ctr">
                      <a:solidFill>
                        <a:srgbClr val="FFFFFF"/>
                      </a:solidFill>
                      <a:prstDash val="solid"/>
                      <a:round/>
                      <a:headEnd type="none" w="med" len="med"/>
                      <a:tailEnd type="none" w="med" len="med"/>
                    </a:lnB>
                    <a:solidFill>
                      <a:srgbClr val="DBFFEA"/>
                    </a:solidFill>
                  </a:tcPr>
                </a:tc>
                <a:tc>
                  <a:txBody>
                    <a:bodyPr/>
                    <a:lstStyle/>
                    <a:p>
                      <a:pPr algn="just">
                        <a:lnSpc>
                          <a:spcPts val="2100"/>
                        </a:lnSpc>
                        <a:defRPr/>
                      </a:pPr>
                      <a:r>
                        <a:rPr lang="en-US" sz="1500">
                          <a:solidFill>
                            <a:srgbClr val="191919"/>
                          </a:solidFill>
                          <a:latin typeface="Arial"/>
                          <a:ea typeface="Arial"/>
                          <a:cs typeface="Arial"/>
                          <a:sym typeface="Arial"/>
                        </a:rPr>
                        <a:t>Applicable</a:t>
                      </a:r>
                      <a:endParaRPr lang="en-US" sz="1100"/>
                    </a:p>
                  </a:txBody>
                  <a:tcPr marL="169499" marR="169499" marT="169499" marB="169499">
                    <a:lnL w="47083" cap="flat" cmpd="sng" algn="ctr">
                      <a:solidFill>
                        <a:srgbClr val="FFFFFF"/>
                      </a:solidFill>
                      <a:prstDash val="solid"/>
                      <a:round/>
                      <a:headEnd type="none" w="med" len="med"/>
                      <a:tailEnd type="none" w="med" len="med"/>
                    </a:lnL>
                    <a:lnR w="47083" cap="flat" cmpd="sng" algn="ctr">
                      <a:solidFill>
                        <a:srgbClr val="FFFFFF"/>
                      </a:solidFill>
                      <a:prstDash val="solid"/>
                      <a:round/>
                      <a:headEnd type="none" w="med" len="med"/>
                      <a:tailEnd type="none" w="med" len="med"/>
                    </a:lnR>
                    <a:lnT w="0" cap="flat" cmpd="sng" algn="ctr">
                      <a:solidFill>
                        <a:srgbClr val="FFFFFF"/>
                      </a:solidFill>
                      <a:prstDash val="solid"/>
                      <a:round/>
                      <a:headEnd type="none" w="med" len="med"/>
                      <a:tailEnd type="none" w="med" len="med"/>
                    </a:lnT>
                    <a:lnB w="47083" cap="flat" cmpd="sng" algn="ctr">
                      <a:solidFill>
                        <a:srgbClr val="FFFFFF"/>
                      </a:solidFill>
                      <a:prstDash val="solid"/>
                      <a:round/>
                      <a:headEnd type="none" w="med" len="med"/>
                      <a:tailEnd type="none" w="med" len="med"/>
                    </a:lnB>
                    <a:solidFill>
                      <a:srgbClr val="DBFFEA"/>
                    </a:solidFill>
                  </a:tcPr>
                </a:tc>
                <a:tc>
                  <a:txBody>
                    <a:bodyPr/>
                    <a:lstStyle/>
                    <a:p>
                      <a:pPr marL="323850" lvl="1" indent="-161925" algn="just">
                        <a:lnSpc>
                          <a:spcPts val="2100"/>
                        </a:lnSpc>
                        <a:buFont typeface="Arial"/>
                        <a:buChar char="•"/>
                        <a:defRPr/>
                      </a:pPr>
                      <a:r>
                        <a:rPr lang="en-US" sz="1500">
                          <a:solidFill>
                            <a:srgbClr val="000000"/>
                          </a:solidFill>
                          <a:latin typeface="Arial"/>
                          <a:ea typeface="Arial"/>
                          <a:cs typeface="Arial"/>
                          <a:sym typeface="Arial"/>
                        </a:rPr>
                        <a:t>Selection of safe and sustainability raw materials that have low carbon footprint</a:t>
                      </a:r>
                      <a:endParaRPr lang="en-US" sz="1100"/>
                    </a:p>
                    <a:p>
                      <a:pPr marL="323850" lvl="1" indent="-161925" algn="just">
                        <a:lnSpc>
                          <a:spcPts val="2100"/>
                        </a:lnSpc>
                        <a:buFont typeface="Arial"/>
                        <a:buChar char="•"/>
                      </a:pPr>
                      <a:r>
                        <a:rPr lang="en-US" sz="1500">
                          <a:solidFill>
                            <a:srgbClr val="000000"/>
                          </a:solidFill>
                          <a:latin typeface="Arial"/>
                          <a:ea typeface="Arial"/>
                          <a:cs typeface="Arial"/>
                          <a:sym typeface="Arial"/>
                        </a:rPr>
                        <a:t>Use Materials of Recycled Origin</a:t>
                      </a:r>
                    </a:p>
                    <a:p>
                      <a:pPr algn="just">
                        <a:lnSpc>
                          <a:spcPts val="2100"/>
                        </a:lnSpc>
                      </a:pPr>
                      <a:endParaRPr lang="en-US" sz="1500">
                        <a:solidFill>
                          <a:srgbClr val="000000"/>
                        </a:solidFill>
                        <a:latin typeface="Arial"/>
                        <a:ea typeface="Arial"/>
                        <a:cs typeface="Arial"/>
                        <a:sym typeface="Arial"/>
                      </a:endParaRPr>
                    </a:p>
                    <a:p>
                      <a:pPr algn="just">
                        <a:lnSpc>
                          <a:spcPts val="2100"/>
                        </a:lnSpc>
                      </a:pPr>
                      <a:endParaRPr lang="en-US" sz="1500">
                        <a:solidFill>
                          <a:srgbClr val="000000"/>
                        </a:solidFill>
                        <a:latin typeface="Arial"/>
                        <a:ea typeface="Arial"/>
                        <a:cs typeface="Arial"/>
                        <a:sym typeface="Arial"/>
                      </a:endParaRPr>
                    </a:p>
                    <a:p>
                      <a:pPr algn="just">
                        <a:lnSpc>
                          <a:spcPts val="2100"/>
                        </a:lnSpc>
                      </a:pPr>
                      <a:r>
                        <a:rPr lang="en-US" sz="1500">
                          <a:solidFill>
                            <a:srgbClr val="000000"/>
                          </a:solidFill>
                          <a:latin typeface="Arial"/>
                          <a:ea typeface="Arial"/>
                          <a:cs typeface="Arial"/>
                          <a:sym typeface="Arial"/>
                        </a:rPr>
                        <a:t> </a:t>
                      </a:r>
                    </a:p>
                  </a:txBody>
                  <a:tcPr marL="169499" marR="169499" marT="169499" marB="169499">
                    <a:lnL w="47083" cap="flat" cmpd="sng" algn="ctr">
                      <a:solidFill>
                        <a:srgbClr val="FFFFFF"/>
                      </a:solidFill>
                      <a:prstDash val="solid"/>
                      <a:round/>
                      <a:headEnd type="none" w="med" len="med"/>
                      <a:tailEnd type="none" w="med" len="med"/>
                    </a:lnL>
                    <a:lnR w="47083" cap="flat" cmpd="sng" algn="ctr">
                      <a:solidFill>
                        <a:srgbClr val="FFFFFF"/>
                      </a:solidFill>
                      <a:prstDash val="solid"/>
                      <a:round/>
                      <a:headEnd type="none" w="med" len="med"/>
                      <a:tailEnd type="none" w="med" len="med"/>
                    </a:lnR>
                    <a:lnT w="0" cap="flat" cmpd="sng" algn="ctr">
                      <a:solidFill>
                        <a:srgbClr val="FFFFFF"/>
                      </a:solidFill>
                      <a:prstDash val="solid"/>
                      <a:round/>
                      <a:headEnd type="none" w="med" len="med"/>
                      <a:tailEnd type="none" w="med" len="med"/>
                    </a:lnT>
                    <a:lnB w="47083" cap="flat" cmpd="sng" algn="ctr">
                      <a:solidFill>
                        <a:srgbClr val="FFFFFF"/>
                      </a:solidFill>
                      <a:prstDash val="solid"/>
                      <a:round/>
                      <a:headEnd type="none" w="med" len="med"/>
                      <a:tailEnd type="none" w="med" len="med"/>
                    </a:lnB>
                    <a:solidFill>
                      <a:srgbClr val="DBFFEA"/>
                    </a:solidFill>
                  </a:tcPr>
                </a:tc>
                <a:tc>
                  <a:txBody>
                    <a:bodyPr/>
                    <a:lstStyle/>
                    <a:p>
                      <a:pPr marL="323848" lvl="1" indent="-161924" algn="just">
                        <a:lnSpc>
                          <a:spcPts val="2099"/>
                        </a:lnSpc>
                        <a:buFont typeface="Arial"/>
                        <a:buChar char="•"/>
                        <a:defRPr/>
                      </a:pPr>
                      <a:r>
                        <a:rPr lang="en-US" sz="1499">
                          <a:solidFill>
                            <a:srgbClr val="000000"/>
                          </a:solidFill>
                          <a:latin typeface="Arial"/>
                          <a:ea typeface="Arial"/>
                          <a:cs typeface="Arial"/>
                          <a:sym typeface="Arial"/>
                        </a:rPr>
                        <a:t>Use of LCA to compare the </a:t>
                      </a:r>
                      <a:r>
                        <a:rPr lang="en-US" sz="1499">
                          <a:solidFill>
                            <a:srgbClr val="000000"/>
                          </a:solidFill>
                          <a:latin typeface="Arial"/>
                          <a:ea typeface="Arial"/>
                          <a:cs typeface="Arial"/>
                          <a:sym typeface="Arial"/>
                          <a:hlinkClick r:id="rId2" tooltip="https://omnexus.specialchem.com/tech-library/article/bioplastics-circular-economy#life-cycle-assessment"/>
                        </a:rPr>
                        <a:t>environmental impact of biobased plastics</a:t>
                      </a:r>
                      <a:r>
                        <a:rPr lang="en-US" sz="1499">
                          <a:solidFill>
                            <a:srgbClr val="000000"/>
                          </a:solidFill>
                          <a:latin typeface="Arial"/>
                          <a:ea typeface="Arial"/>
                          <a:cs typeface="Arial"/>
                          <a:sym typeface="Arial"/>
                        </a:rPr>
                        <a:t> to that of petroleum-based plastics throughout their entire life cycle (production to disposal). </a:t>
                      </a:r>
                      <a:endParaRPr lang="en-US" sz="1100"/>
                    </a:p>
                    <a:p>
                      <a:pPr marL="323848" lvl="1" indent="-161924" algn="just">
                        <a:lnSpc>
                          <a:spcPts val="2099"/>
                        </a:lnSpc>
                        <a:buFont typeface="Arial"/>
                        <a:buChar char="•"/>
                      </a:pPr>
                      <a:r>
                        <a:rPr lang="en-US" sz="1499">
                          <a:solidFill>
                            <a:srgbClr val="000000"/>
                          </a:solidFill>
                          <a:latin typeface="Arial"/>
                          <a:ea typeface="Arial"/>
                          <a:cs typeface="Arial"/>
                          <a:sym typeface="Arial"/>
                        </a:rPr>
                        <a:t>Identifying and specifying low environmental impact raw materaial, such as biodegradable, compostable, or recycled plastic particularly where single-use plastic is necessary, such as food packaging.</a:t>
                      </a:r>
                    </a:p>
                    <a:p>
                      <a:pPr marL="323848" lvl="1" indent="-161924" algn="just">
                        <a:lnSpc>
                          <a:spcPts val="2099"/>
                        </a:lnSpc>
                        <a:buFont typeface="Arial"/>
                        <a:buChar char="•"/>
                      </a:pPr>
                      <a:r>
                        <a:rPr lang="en-US" sz="1499">
                          <a:solidFill>
                            <a:srgbClr val="000000"/>
                          </a:solidFill>
                          <a:latin typeface="Arial"/>
                          <a:ea typeface="Arial"/>
                          <a:cs typeface="Arial"/>
                          <a:sym typeface="Arial"/>
                        </a:rPr>
                        <a:t>Bio-plastics These plastics are made from biodegradable polymers such as polylactic acid (PLA) or polyhydroxyalkanoates (PHA) or bio PE which are derived from renewable resources such as biomass (such as corn, sugarcane, agricultural waste), algae, or bacteria.‌‌  </a:t>
                      </a:r>
                    </a:p>
                    <a:p>
                      <a:pPr algn="just">
                        <a:lnSpc>
                          <a:spcPts val="1679"/>
                        </a:lnSpc>
                      </a:pPr>
                      <a:r>
                        <a:rPr lang="en-US" sz="1200">
                          <a:solidFill>
                            <a:srgbClr val="000000"/>
                          </a:solidFill>
                          <a:latin typeface="Arimo"/>
                          <a:ea typeface="Arimo"/>
                          <a:cs typeface="Arimo"/>
                          <a:sym typeface="Arimo"/>
                        </a:rPr>
                        <a:t> </a:t>
                      </a:r>
                    </a:p>
                  </a:txBody>
                  <a:tcPr marL="169499" marR="169499" marT="169499" marB="169499">
                    <a:lnL w="47083" cap="flat" cmpd="sng" algn="ctr">
                      <a:solidFill>
                        <a:srgbClr val="FFFFFF"/>
                      </a:solidFill>
                      <a:prstDash val="solid"/>
                      <a:round/>
                      <a:headEnd type="none" w="med" len="med"/>
                      <a:tailEnd type="none" w="med" len="med"/>
                    </a:lnL>
                    <a:lnR w="47083" cap="flat" cmpd="sng" algn="ctr">
                      <a:solidFill>
                        <a:srgbClr val="FFFFFF"/>
                      </a:solidFill>
                      <a:prstDash val="solid"/>
                      <a:round/>
                      <a:headEnd type="none" w="med" len="med"/>
                      <a:tailEnd type="none" w="med" len="med"/>
                    </a:lnR>
                    <a:lnT w="0" cap="flat" cmpd="sng" algn="ctr">
                      <a:solidFill>
                        <a:srgbClr val="FFFFFF"/>
                      </a:solidFill>
                      <a:prstDash val="solid"/>
                      <a:round/>
                      <a:headEnd type="none" w="med" len="med"/>
                      <a:tailEnd type="none" w="med" len="med"/>
                    </a:lnT>
                    <a:lnB w="47083" cap="flat" cmpd="sng" algn="ctr">
                      <a:solidFill>
                        <a:srgbClr val="FFFFFF"/>
                      </a:solidFill>
                      <a:prstDash val="solid"/>
                      <a:round/>
                      <a:headEnd type="none" w="med" len="med"/>
                      <a:tailEnd type="none" w="med" len="med"/>
                    </a:lnB>
                    <a:solidFill>
                      <a:srgbClr val="DBFFEA"/>
                    </a:solidFill>
                  </a:tcPr>
                </a:tc>
                <a:tc>
                  <a:txBody>
                    <a:bodyPr/>
                    <a:lstStyle/>
                    <a:p>
                      <a:pPr algn="just">
                        <a:lnSpc>
                          <a:spcPts val="2100"/>
                        </a:lnSpc>
                        <a:defRPr/>
                      </a:pPr>
                      <a:r>
                        <a:rPr lang="en-US" sz="1500">
                          <a:solidFill>
                            <a:srgbClr val="191919"/>
                          </a:solidFill>
                          <a:latin typeface="Arial"/>
                          <a:ea typeface="Arial"/>
                          <a:cs typeface="Arial"/>
                          <a:sym typeface="Arial"/>
                        </a:rPr>
                        <a:t>-</a:t>
                      </a:r>
                      <a:endParaRPr lang="en-US" sz="1100"/>
                    </a:p>
                  </a:txBody>
                  <a:tcPr marL="169499" marR="169499" marT="169499" marB="169499">
                    <a:lnL w="47083" cap="flat" cmpd="sng" algn="ctr">
                      <a:solidFill>
                        <a:srgbClr val="FFFFFF"/>
                      </a:solidFill>
                      <a:prstDash val="solid"/>
                      <a:round/>
                      <a:headEnd type="none" w="med" len="med"/>
                      <a:tailEnd type="none" w="med" len="med"/>
                    </a:lnL>
                    <a:lnR w="47083" cap="flat" cmpd="sng" algn="ctr">
                      <a:solidFill>
                        <a:srgbClr val="FFFFFF"/>
                      </a:solidFill>
                      <a:prstDash val="solid"/>
                      <a:round/>
                      <a:headEnd type="none" w="med" len="med"/>
                      <a:tailEnd type="none" w="med" len="med"/>
                    </a:lnR>
                    <a:lnT w="0" cap="flat" cmpd="sng" algn="ctr">
                      <a:solidFill>
                        <a:srgbClr val="FFFFFF"/>
                      </a:solidFill>
                      <a:prstDash val="solid"/>
                      <a:round/>
                      <a:headEnd type="none" w="med" len="med"/>
                      <a:tailEnd type="none" w="med" len="med"/>
                    </a:lnT>
                    <a:lnB w="47083" cap="flat" cmpd="sng" algn="ctr">
                      <a:solidFill>
                        <a:srgbClr val="FFFFFF"/>
                      </a:solidFill>
                      <a:prstDash val="solid"/>
                      <a:round/>
                      <a:headEnd type="none" w="med" len="med"/>
                      <a:tailEnd type="none" w="med" len="med"/>
                    </a:lnB>
                    <a:solidFill>
                      <a:srgbClr val="DBFFEA"/>
                    </a:solidFill>
                  </a:tcPr>
                </a:tc>
              </a:tr>
            </a:tbl>
          </a:graphicData>
        </a:graphic>
      </p:graphicFrame>
    </p:spTree>
    <p:extLst>
      <p:ext uri="{BB962C8B-B14F-4D97-AF65-F5344CB8AC3E}">
        <p14:creationId xmlns:p14="http://schemas.microsoft.com/office/powerpoint/2010/main" val="42534304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4697984" cy="10287000"/>
          </a:xfrm>
          <a:prstGeom prst="rect">
            <a:avLst/>
          </a:prstGeom>
          <a:solidFill>
            <a:srgbClr val="00BF63"/>
          </a:solidFill>
        </p:spPr>
      </p:sp>
      <p:grpSp>
        <p:nvGrpSpPr>
          <p:cNvPr id="3" name="Group 3"/>
          <p:cNvGrpSpPr/>
          <p:nvPr/>
        </p:nvGrpSpPr>
        <p:grpSpPr>
          <a:xfrm>
            <a:off x="-94908" y="215621"/>
            <a:ext cx="4792893" cy="1626157"/>
            <a:chOff x="0" y="0"/>
            <a:chExt cx="6390524" cy="2168210"/>
          </a:xfrm>
        </p:grpSpPr>
        <p:sp>
          <p:nvSpPr>
            <p:cNvPr id="4" name="TextBox 4"/>
            <p:cNvSpPr txBox="1"/>
            <p:nvPr/>
          </p:nvSpPr>
          <p:spPr>
            <a:xfrm>
              <a:off x="0" y="-85725"/>
              <a:ext cx="6390524" cy="1829859"/>
            </a:xfrm>
            <a:prstGeom prst="rect">
              <a:avLst/>
            </a:prstGeom>
          </p:spPr>
          <p:txBody>
            <a:bodyPr lIns="0" tIns="0" rIns="0" bIns="0" rtlCol="0" anchor="t">
              <a:spAutoFit/>
            </a:bodyPr>
            <a:lstStyle/>
            <a:p>
              <a:pPr marL="0" lvl="0" indent="0" algn="ctr">
                <a:lnSpc>
                  <a:spcPts val="5599"/>
                </a:lnSpc>
              </a:pPr>
              <a:r>
                <a:rPr lang="en-US" sz="3999" b="1" spc="-79">
                  <a:solidFill>
                    <a:srgbClr val="FFFFFF"/>
                  </a:solidFill>
                  <a:latin typeface="Helveticish Bold"/>
                  <a:ea typeface="Helveticish Bold"/>
                  <a:cs typeface="Helveticish Bold"/>
                  <a:sym typeface="Helveticish Bold"/>
                </a:rPr>
                <a:t>SUSTAINABILITY PROJECT</a:t>
              </a:r>
              <a:r>
                <a:rPr lang="en-US" sz="3999" b="1" i="1" spc="-79">
                  <a:solidFill>
                    <a:srgbClr val="FFFFFF"/>
                  </a:solidFill>
                  <a:latin typeface="Helveticish Bold Italics"/>
                  <a:ea typeface="Helveticish Bold Italics"/>
                  <a:cs typeface="Helveticish Bold Italics"/>
                  <a:sym typeface="Helveticish Bold Italics"/>
                </a:rPr>
                <a:t> </a:t>
              </a:r>
            </a:p>
          </p:txBody>
        </p:sp>
        <p:sp>
          <p:nvSpPr>
            <p:cNvPr id="5" name="TextBox 5"/>
            <p:cNvSpPr txBox="1"/>
            <p:nvPr/>
          </p:nvSpPr>
          <p:spPr>
            <a:xfrm>
              <a:off x="0" y="1887752"/>
              <a:ext cx="6390524" cy="280458"/>
            </a:xfrm>
            <a:prstGeom prst="rect">
              <a:avLst/>
            </a:prstGeom>
          </p:spPr>
          <p:txBody>
            <a:bodyPr lIns="0" tIns="0" rIns="0" bIns="0" rtlCol="0" anchor="t">
              <a:spAutoFit/>
            </a:bodyPr>
            <a:lstStyle/>
            <a:p>
              <a:pPr marL="0" lvl="0" indent="0" algn="l">
                <a:lnSpc>
                  <a:spcPts val="1625"/>
                </a:lnSpc>
              </a:pPr>
              <a:endParaRPr/>
            </a:p>
          </p:txBody>
        </p:sp>
      </p:grpSp>
      <p:grpSp>
        <p:nvGrpSpPr>
          <p:cNvPr id="6" name="Group 6"/>
          <p:cNvGrpSpPr/>
          <p:nvPr/>
        </p:nvGrpSpPr>
        <p:grpSpPr>
          <a:xfrm>
            <a:off x="221904" y="4333167"/>
            <a:ext cx="4254177" cy="1335543"/>
            <a:chOff x="0" y="0"/>
            <a:chExt cx="1120442" cy="351748"/>
          </a:xfrm>
        </p:grpSpPr>
        <p:sp>
          <p:nvSpPr>
            <p:cNvPr id="7" name="Freeform 7"/>
            <p:cNvSpPr/>
            <p:nvPr/>
          </p:nvSpPr>
          <p:spPr>
            <a:xfrm>
              <a:off x="0" y="0"/>
              <a:ext cx="1120442" cy="351748"/>
            </a:xfrm>
            <a:custGeom>
              <a:avLst/>
              <a:gdLst/>
              <a:ahLst/>
              <a:cxnLst/>
              <a:rect l="l" t="t" r="r" b="b"/>
              <a:pathLst>
                <a:path w="1120442" h="351748">
                  <a:moveTo>
                    <a:pt x="0" y="0"/>
                  </a:moveTo>
                  <a:lnTo>
                    <a:pt x="1120442" y="0"/>
                  </a:lnTo>
                  <a:lnTo>
                    <a:pt x="1120442" y="351748"/>
                  </a:lnTo>
                  <a:lnTo>
                    <a:pt x="0" y="351748"/>
                  </a:lnTo>
                  <a:close/>
                </a:path>
              </a:pathLst>
            </a:custGeom>
            <a:solidFill>
              <a:srgbClr val="FFDE59"/>
            </a:solidFill>
            <a:ln w="38100" cap="sq">
              <a:solidFill>
                <a:srgbClr val="000000"/>
              </a:solidFill>
              <a:prstDash val="solid"/>
              <a:miter/>
            </a:ln>
          </p:spPr>
        </p:sp>
        <p:sp>
          <p:nvSpPr>
            <p:cNvPr id="8" name="TextBox 8"/>
            <p:cNvSpPr txBox="1"/>
            <p:nvPr/>
          </p:nvSpPr>
          <p:spPr>
            <a:xfrm>
              <a:off x="0" y="-47625"/>
              <a:ext cx="1120442" cy="399373"/>
            </a:xfrm>
            <a:prstGeom prst="rect">
              <a:avLst/>
            </a:prstGeom>
          </p:spPr>
          <p:txBody>
            <a:bodyPr lIns="50800" tIns="50800" rIns="50800" bIns="50800" rtlCol="0" anchor="ctr"/>
            <a:lstStyle/>
            <a:p>
              <a:pPr algn="ctr">
                <a:lnSpc>
                  <a:spcPts val="4339"/>
                </a:lnSpc>
              </a:pPr>
              <a:r>
                <a:rPr lang="en-US" sz="3099" b="1">
                  <a:solidFill>
                    <a:srgbClr val="004AAD"/>
                  </a:solidFill>
                  <a:latin typeface="Canva Sans Bold"/>
                  <a:ea typeface="Canva Sans Bold"/>
                  <a:cs typeface="Canva Sans Bold"/>
                  <a:sym typeface="Canva Sans Bold"/>
                </a:rPr>
                <a:t>PROCESS</a:t>
              </a:r>
            </a:p>
          </p:txBody>
        </p:sp>
      </p:grpSp>
      <p:graphicFrame>
        <p:nvGraphicFramePr>
          <p:cNvPr id="9" name="Table 9"/>
          <p:cNvGraphicFramePr>
            <a:graphicFrameLocks noGrp="1"/>
          </p:cNvGraphicFramePr>
          <p:nvPr/>
        </p:nvGraphicFramePr>
        <p:xfrm>
          <a:off x="4697984" y="0"/>
          <a:ext cx="13590016" cy="10287000"/>
        </p:xfrm>
        <a:graphic>
          <a:graphicData uri="http://schemas.openxmlformats.org/drawingml/2006/table">
            <a:tbl>
              <a:tblPr/>
              <a:tblGrid>
                <a:gridCol w="1777349"/>
                <a:gridCol w="1738774"/>
                <a:gridCol w="3555212"/>
                <a:gridCol w="3539831"/>
                <a:gridCol w="2978850"/>
              </a:tblGrid>
              <a:tr h="1653121">
                <a:tc>
                  <a:txBody>
                    <a:bodyPr/>
                    <a:lstStyle/>
                    <a:p>
                      <a:pPr algn="ctr">
                        <a:lnSpc>
                          <a:spcPts val="2491"/>
                        </a:lnSpc>
                        <a:defRPr/>
                      </a:pPr>
                      <a:r>
                        <a:rPr lang="en-US" sz="1779" b="1">
                          <a:solidFill>
                            <a:srgbClr val="FFFFFF"/>
                          </a:solidFill>
                          <a:latin typeface="Arial Bold"/>
                          <a:ea typeface="Arial Bold"/>
                          <a:cs typeface="Arial Bold"/>
                          <a:sym typeface="Arial Bold"/>
                        </a:rPr>
                        <a:t>Structure of the Standard</a:t>
                      </a:r>
                      <a:endParaRPr lang="en-US" sz="1100"/>
                    </a:p>
                  </a:txBody>
                  <a:tcPr marL="169499" marR="169499" marT="169499" marB="169499" anchor="ctr">
                    <a:lnL w="0" cap="flat" cmpd="sng" algn="ctr">
                      <a:solidFill>
                        <a:srgbClr val="CCCCCC"/>
                      </a:solidFill>
                      <a:prstDash val="solid"/>
                      <a:round/>
                      <a:headEnd type="none" w="med" len="med"/>
                      <a:tailEnd type="none" w="med" len="med"/>
                    </a:lnL>
                    <a:lnR w="47083" cap="flat" cmpd="sng" algn="ctr">
                      <a:solidFill>
                        <a:srgbClr val="FFFFFF"/>
                      </a:solidFill>
                      <a:prstDash val="solid"/>
                      <a:round/>
                      <a:headEnd type="none" w="med" len="med"/>
                      <a:tailEnd type="none" w="med" len="med"/>
                    </a:lnR>
                    <a:lnT w="18833" cap="flat" cmpd="sng" algn="ctr">
                      <a:solidFill>
                        <a:srgbClr val="FFFFFF"/>
                      </a:solidFill>
                      <a:prstDash val="solid"/>
                      <a:round/>
                      <a:headEnd type="none" w="med" len="med"/>
                      <a:tailEnd type="none" w="med" len="med"/>
                    </a:lnT>
                    <a:lnB w="0" cap="flat" cmpd="sng" algn="ctr">
                      <a:solidFill>
                        <a:srgbClr val="FFFFFF"/>
                      </a:solidFill>
                      <a:prstDash val="solid"/>
                      <a:round/>
                      <a:headEnd type="none" w="med" len="med"/>
                      <a:tailEnd type="none" w="med" len="med"/>
                    </a:lnB>
                    <a:solidFill>
                      <a:srgbClr val="00BF63"/>
                    </a:solidFill>
                  </a:tcPr>
                </a:tc>
                <a:tc>
                  <a:txBody>
                    <a:bodyPr/>
                    <a:lstStyle/>
                    <a:p>
                      <a:pPr algn="ctr">
                        <a:lnSpc>
                          <a:spcPts val="2491"/>
                        </a:lnSpc>
                        <a:defRPr/>
                      </a:pPr>
                      <a:r>
                        <a:rPr lang="en-US" sz="1779" b="1">
                          <a:solidFill>
                            <a:srgbClr val="FFFFFF"/>
                          </a:solidFill>
                          <a:latin typeface="Arial Bold"/>
                          <a:ea typeface="Arial Bold"/>
                          <a:cs typeface="Arial Bold"/>
                          <a:sym typeface="Arial Bold"/>
                        </a:rPr>
                        <a:t>Applicability of the element of structure</a:t>
                      </a:r>
                      <a:endParaRPr lang="en-US" sz="1100"/>
                    </a:p>
                  </a:txBody>
                  <a:tcPr marL="169499" marR="169499" marT="169499" marB="169499" anchor="ctr">
                    <a:lnL w="47083" cap="flat" cmpd="sng" algn="ctr">
                      <a:solidFill>
                        <a:srgbClr val="FFFFFF"/>
                      </a:solidFill>
                      <a:prstDash val="solid"/>
                      <a:round/>
                      <a:headEnd type="none" w="med" len="med"/>
                      <a:tailEnd type="none" w="med" len="med"/>
                    </a:lnL>
                    <a:lnR w="47083" cap="flat" cmpd="sng" algn="ctr">
                      <a:solidFill>
                        <a:srgbClr val="FFFFFF"/>
                      </a:solidFill>
                      <a:prstDash val="solid"/>
                      <a:round/>
                      <a:headEnd type="none" w="med" len="med"/>
                      <a:tailEnd type="none" w="med" len="med"/>
                    </a:lnR>
                    <a:lnT w="18833" cap="flat" cmpd="sng" algn="ctr">
                      <a:solidFill>
                        <a:srgbClr val="FFFFFF"/>
                      </a:solidFill>
                      <a:prstDash val="solid"/>
                      <a:round/>
                      <a:headEnd type="none" w="med" len="med"/>
                      <a:tailEnd type="none" w="med" len="med"/>
                    </a:lnT>
                    <a:lnB w="0" cap="flat" cmpd="sng" algn="ctr">
                      <a:solidFill>
                        <a:srgbClr val="FFFFFF"/>
                      </a:solidFill>
                      <a:prstDash val="solid"/>
                      <a:round/>
                      <a:headEnd type="none" w="med" len="med"/>
                      <a:tailEnd type="none" w="med" len="med"/>
                    </a:lnB>
                    <a:solidFill>
                      <a:srgbClr val="00BF63"/>
                    </a:solidFill>
                  </a:tcPr>
                </a:tc>
                <a:tc>
                  <a:txBody>
                    <a:bodyPr/>
                    <a:lstStyle/>
                    <a:p>
                      <a:pPr algn="ctr">
                        <a:lnSpc>
                          <a:spcPts val="2491"/>
                        </a:lnSpc>
                        <a:defRPr/>
                      </a:pPr>
                      <a:r>
                        <a:rPr lang="en-US" sz="1779" b="1">
                          <a:solidFill>
                            <a:srgbClr val="FFFFFF"/>
                          </a:solidFill>
                          <a:latin typeface="Arial Bold"/>
                          <a:ea typeface="Arial Bold"/>
                          <a:cs typeface="Arial Bold"/>
                          <a:sym typeface="Arial Bold"/>
                        </a:rPr>
                        <a:t>Aspects to be covered</a:t>
                      </a:r>
                      <a:endParaRPr lang="en-US" sz="1100"/>
                    </a:p>
                  </a:txBody>
                  <a:tcPr marL="169499" marR="169499" marT="169499" marB="169499" anchor="ctr">
                    <a:lnL w="47083" cap="flat" cmpd="sng" algn="ctr">
                      <a:solidFill>
                        <a:srgbClr val="FFFFFF"/>
                      </a:solidFill>
                      <a:prstDash val="solid"/>
                      <a:round/>
                      <a:headEnd type="none" w="med" len="med"/>
                      <a:tailEnd type="none" w="med" len="med"/>
                    </a:lnL>
                    <a:lnR w="47083" cap="flat" cmpd="sng" algn="ctr">
                      <a:solidFill>
                        <a:srgbClr val="FFFFFF"/>
                      </a:solidFill>
                      <a:prstDash val="solid"/>
                      <a:round/>
                      <a:headEnd type="none" w="med" len="med"/>
                      <a:tailEnd type="none" w="med" len="med"/>
                    </a:lnR>
                    <a:lnT w="18833" cap="flat" cmpd="sng" algn="ctr">
                      <a:solidFill>
                        <a:srgbClr val="FFFFFF"/>
                      </a:solidFill>
                      <a:prstDash val="solid"/>
                      <a:round/>
                      <a:headEnd type="none" w="med" len="med"/>
                      <a:tailEnd type="none" w="med" len="med"/>
                    </a:lnT>
                    <a:lnB w="0" cap="flat" cmpd="sng" algn="ctr">
                      <a:solidFill>
                        <a:srgbClr val="FFFFFF"/>
                      </a:solidFill>
                      <a:prstDash val="solid"/>
                      <a:round/>
                      <a:headEnd type="none" w="med" len="med"/>
                      <a:tailEnd type="none" w="med" len="med"/>
                    </a:lnB>
                    <a:solidFill>
                      <a:srgbClr val="00BF63"/>
                    </a:solidFill>
                  </a:tcPr>
                </a:tc>
                <a:tc>
                  <a:txBody>
                    <a:bodyPr/>
                    <a:lstStyle/>
                    <a:p>
                      <a:pPr algn="ctr">
                        <a:lnSpc>
                          <a:spcPts val="2491"/>
                        </a:lnSpc>
                        <a:defRPr/>
                      </a:pPr>
                      <a:r>
                        <a:rPr lang="en-US" sz="1779" b="1">
                          <a:solidFill>
                            <a:srgbClr val="FFFFFF"/>
                          </a:solidFill>
                          <a:latin typeface="Arial Bold"/>
                          <a:ea typeface="Arial Bold"/>
                          <a:cs typeface="Arial Bold"/>
                          <a:sym typeface="Arial Bold"/>
                        </a:rPr>
                        <a:t>Provisions that may be added for meeting the defined objectives of the aspects identified</a:t>
                      </a:r>
                      <a:endParaRPr lang="en-US" sz="1100"/>
                    </a:p>
                  </a:txBody>
                  <a:tcPr marL="169499" marR="169499" marT="169499" marB="169499" anchor="ctr">
                    <a:lnL w="47083" cap="flat" cmpd="sng" algn="ctr">
                      <a:solidFill>
                        <a:srgbClr val="FFFFFF"/>
                      </a:solidFill>
                      <a:prstDash val="solid"/>
                      <a:round/>
                      <a:headEnd type="none" w="med" len="med"/>
                      <a:tailEnd type="none" w="med" len="med"/>
                    </a:lnL>
                    <a:lnR w="47083" cap="flat" cmpd="sng" algn="ctr">
                      <a:solidFill>
                        <a:srgbClr val="FFFFFF"/>
                      </a:solidFill>
                      <a:prstDash val="solid"/>
                      <a:round/>
                      <a:headEnd type="none" w="med" len="med"/>
                      <a:tailEnd type="none" w="med" len="med"/>
                    </a:lnR>
                    <a:lnT w="18833" cap="flat" cmpd="sng" algn="ctr">
                      <a:solidFill>
                        <a:srgbClr val="FFFFFF"/>
                      </a:solidFill>
                      <a:prstDash val="solid"/>
                      <a:round/>
                      <a:headEnd type="none" w="med" len="med"/>
                      <a:tailEnd type="none" w="med" len="med"/>
                    </a:lnT>
                    <a:lnB w="0" cap="flat" cmpd="sng" algn="ctr">
                      <a:solidFill>
                        <a:srgbClr val="FFFFFF"/>
                      </a:solidFill>
                      <a:prstDash val="solid"/>
                      <a:round/>
                      <a:headEnd type="none" w="med" len="med"/>
                      <a:tailEnd type="none" w="med" len="med"/>
                    </a:lnB>
                    <a:solidFill>
                      <a:srgbClr val="00BF63"/>
                    </a:solidFill>
                  </a:tcPr>
                </a:tc>
                <a:tc>
                  <a:txBody>
                    <a:bodyPr/>
                    <a:lstStyle/>
                    <a:p>
                      <a:pPr algn="ctr">
                        <a:lnSpc>
                          <a:spcPts val="2491"/>
                        </a:lnSpc>
                        <a:defRPr/>
                      </a:pPr>
                      <a:r>
                        <a:rPr lang="en-US" sz="1779" b="1">
                          <a:solidFill>
                            <a:srgbClr val="FFFFFF"/>
                          </a:solidFill>
                          <a:latin typeface="Arial Bold"/>
                          <a:ea typeface="Arial Bold"/>
                          <a:cs typeface="Arial Bold"/>
                          <a:sym typeface="Arial Bold"/>
                        </a:rPr>
                        <a:t>Challenges identified, if any</a:t>
                      </a:r>
                      <a:endParaRPr lang="en-US" sz="1100"/>
                    </a:p>
                  </a:txBody>
                  <a:tcPr marL="169499" marR="169499" marT="169499" marB="169499" anchor="ctr">
                    <a:lnL w="47083" cap="flat" cmpd="sng" algn="ctr">
                      <a:solidFill>
                        <a:srgbClr val="FFFFFF"/>
                      </a:solidFill>
                      <a:prstDash val="solid"/>
                      <a:round/>
                      <a:headEnd type="none" w="med" len="med"/>
                      <a:tailEnd type="none" w="med" len="med"/>
                    </a:lnL>
                    <a:lnR w="47083" cap="flat" cmpd="sng" algn="ctr">
                      <a:solidFill>
                        <a:srgbClr val="FFFFFF"/>
                      </a:solidFill>
                      <a:prstDash val="solid"/>
                      <a:round/>
                      <a:headEnd type="none" w="med" len="med"/>
                      <a:tailEnd type="none" w="med" len="med"/>
                    </a:lnR>
                    <a:lnT w="18833" cap="flat" cmpd="sng" algn="ctr">
                      <a:solidFill>
                        <a:srgbClr val="FFFFFF"/>
                      </a:solidFill>
                      <a:prstDash val="solid"/>
                      <a:round/>
                      <a:headEnd type="none" w="med" len="med"/>
                      <a:tailEnd type="none" w="med" len="med"/>
                    </a:lnT>
                    <a:lnB w="0" cap="flat" cmpd="sng" algn="ctr">
                      <a:solidFill>
                        <a:srgbClr val="FFFFFF"/>
                      </a:solidFill>
                      <a:prstDash val="solid"/>
                      <a:round/>
                      <a:headEnd type="none" w="med" len="med"/>
                      <a:tailEnd type="none" w="med" len="med"/>
                    </a:lnB>
                    <a:solidFill>
                      <a:srgbClr val="00BF63"/>
                    </a:solidFill>
                  </a:tcPr>
                </a:tc>
              </a:tr>
              <a:tr h="8633879">
                <a:tc>
                  <a:txBody>
                    <a:bodyPr/>
                    <a:lstStyle/>
                    <a:p>
                      <a:pPr algn="just">
                        <a:lnSpc>
                          <a:spcPts val="2100"/>
                        </a:lnSpc>
                        <a:defRPr/>
                      </a:pPr>
                      <a:r>
                        <a:rPr lang="en-US" sz="1500">
                          <a:solidFill>
                            <a:srgbClr val="191919"/>
                          </a:solidFill>
                          <a:latin typeface="Arial"/>
                          <a:ea typeface="Arial"/>
                          <a:cs typeface="Arial"/>
                          <a:sym typeface="Arial"/>
                        </a:rPr>
                        <a:t>Process</a:t>
                      </a:r>
                      <a:endParaRPr lang="en-US" sz="1100"/>
                    </a:p>
                  </a:txBody>
                  <a:tcPr marL="169499" marR="169499" marT="169499" marB="169499">
                    <a:lnL w="0" cap="flat" cmpd="sng" algn="ctr">
                      <a:solidFill>
                        <a:srgbClr val="CCCCCC"/>
                      </a:solidFill>
                      <a:prstDash val="solid"/>
                      <a:round/>
                      <a:headEnd type="none" w="med" len="med"/>
                      <a:tailEnd type="none" w="med" len="med"/>
                    </a:lnL>
                    <a:lnR w="47083" cap="flat" cmpd="sng" algn="ctr">
                      <a:solidFill>
                        <a:srgbClr val="FFFFFF"/>
                      </a:solidFill>
                      <a:prstDash val="solid"/>
                      <a:round/>
                      <a:headEnd type="none" w="med" len="med"/>
                      <a:tailEnd type="none" w="med" len="med"/>
                    </a:lnR>
                    <a:lnT w="0" cap="flat" cmpd="sng" algn="ctr">
                      <a:solidFill>
                        <a:srgbClr val="FFFFFF"/>
                      </a:solidFill>
                      <a:prstDash val="solid"/>
                      <a:round/>
                      <a:headEnd type="none" w="med" len="med"/>
                      <a:tailEnd type="none" w="med" len="med"/>
                    </a:lnT>
                    <a:lnB w="47083" cap="flat" cmpd="sng" algn="ctr">
                      <a:solidFill>
                        <a:srgbClr val="FFFFFF"/>
                      </a:solidFill>
                      <a:prstDash val="solid"/>
                      <a:round/>
                      <a:headEnd type="none" w="med" len="med"/>
                      <a:tailEnd type="none" w="med" len="med"/>
                    </a:lnB>
                    <a:solidFill>
                      <a:srgbClr val="DBFFEA"/>
                    </a:solidFill>
                  </a:tcPr>
                </a:tc>
                <a:tc>
                  <a:txBody>
                    <a:bodyPr/>
                    <a:lstStyle/>
                    <a:p>
                      <a:pPr algn="just">
                        <a:lnSpc>
                          <a:spcPts val="2100"/>
                        </a:lnSpc>
                        <a:defRPr/>
                      </a:pPr>
                      <a:r>
                        <a:rPr lang="en-US" sz="1500">
                          <a:solidFill>
                            <a:srgbClr val="191919"/>
                          </a:solidFill>
                          <a:latin typeface="Arial"/>
                          <a:ea typeface="Arial"/>
                          <a:cs typeface="Arial"/>
                          <a:sym typeface="Arial"/>
                        </a:rPr>
                        <a:t>Applicable</a:t>
                      </a:r>
                      <a:endParaRPr lang="en-US" sz="1100"/>
                    </a:p>
                  </a:txBody>
                  <a:tcPr marL="169499" marR="169499" marT="169499" marB="169499">
                    <a:lnL w="47083" cap="flat" cmpd="sng" algn="ctr">
                      <a:solidFill>
                        <a:srgbClr val="FFFFFF"/>
                      </a:solidFill>
                      <a:prstDash val="solid"/>
                      <a:round/>
                      <a:headEnd type="none" w="med" len="med"/>
                      <a:tailEnd type="none" w="med" len="med"/>
                    </a:lnL>
                    <a:lnR w="47083" cap="flat" cmpd="sng" algn="ctr">
                      <a:solidFill>
                        <a:srgbClr val="FFFFFF"/>
                      </a:solidFill>
                      <a:prstDash val="solid"/>
                      <a:round/>
                      <a:headEnd type="none" w="med" len="med"/>
                      <a:tailEnd type="none" w="med" len="med"/>
                    </a:lnR>
                    <a:lnT w="0" cap="flat" cmpd="sng" algn="ctr">
                      <a:solidFill>
                        <a:srgbClr val="FFFFFF"/>
                      </a:solidFill>
                      <a:prstDash val="solid"/>
                      <a:round/>
                      <a:headEnd type="none" w="med" len="med"/>
                      <a:tailEnd type="none" w="med" len="med"/>
                    </a:lnT>
                    <a:lnB w="47083" cap="flat" cmpd="sng" algn="ctr">
                      <a:solidFill>
                        <a:srgbClr val="FFFFFF"/>
                      </a:solidFill>
                      <a:prstDash val="solid"/>
                      <a:round/>
                      <a:headEnd type="none" w="med" len="med"/>
                      <a:tailEnd type="none" w="med" len="med"/>
                    </a:lnB>
                    <a:solidFill>
                      <a:srgbClr val="DBFFEA"/>
                    </a:solidFill>
                  </a:tcPr>
                </a:tc>
                <a:tc>
                  <a:txBody>
                    <a:bodyPr/>
                    <a:lstStyle/>
                    <a:p>
                      <a:pPr marL="323850" lvl="1" indent="-161925" algn="just">
                        <a:lnSpc>
                          <a:spcPts val="2100"/>
                        </a:lnSpc>
                        <a:buFont typeface="Arial"/>
                        <a:buChar char="•"/>
                        <a:defRPr/>
                      </a:pPr>
                      <a:r>
                        <a:rPr lang="en-US" sz="1500">
                          <a:solidFill>
                            <a:srgbClr val="000000"/>
                          </a:solidFill>
                          <a:latin typeface="Arial"/>
                          <a:ea typeface="Arial"/>
                          <a:cs typeface="Arial"/>
                          <a:sym typeface="Arial"/>
                        </a:rPr>
                        <a:t>Improving process efficiency</a:t>
                      </a:r>
                      <a:endParaRPr lang="en-US" sz="1100"/>
                    </a:p>
                    <a:p>
                      <a:pPr marL="323850" lvl="1" indent="-161925" algn="just">
                        <a:lnSpc>
                          <a:spcPts val="2100"/>
                        </a:lnSpc>
                        <a:buFont typeface="Arial"/>
                        <a:buChar char="•"/>
                      </a:pPr>
                      <a:r>
                        <a:rPr lang="en-US" sz="1500">
                          <a:solidFill>
                            <a:srgbClr val="000000"/>
                          </a:solidFill>
                          <a:latin typeface="Arial"/>
                          <a:ea typeface="Arial"/>
                          <a:cs typeface="Arial"/>
                          <a:sym typeface="Arial"/>
                        </a:rPr>
                        <a:t>Manufacturing waste minimization</a:t>
                      </a:r>
                    </a:p>
                    <a:p>
                      <a:pPr marL="323850" lvl="1" indent="-161925" algn="just">
                        <a:lnSpc>
                          <a:spcPts val="2100"/>
                        </a:lnSpc>
                        <a:buFont typeface="Arial"/>
                        <a:buChar char="•"/>
                      </a:pPr>
                      <a:r>
                        <a:rPr lang="en-US" sz="1500">
                          <a:solidFill>
                            <a:srgbClr val="000000"/>
                          </a:solidFill>
                          <a:latin typeface="Arial"/>
                          <a:ea typeface="Arial"/>
                          <a:cs typeface="Arial"/>
                          <a:sym typeface="Arial"/>
                        </a:rPr>
                        <a:t>Streamlined resource utilization</a:t>
                      </a:r>
                    </a:p>
                    <a:p>
                      <a:pPr marL="323850" lvl="1" indent="-161925" algn="just">
                        <a:lnSpc>
                          <a:spcPts val="2100"/>
                        </a:lnSpc>
                        <a:buFont typeface="Arial"/>
                        <a:buChar char="•"/>
                      </a:pPr>
                      <a:r>
                        <a:rPr lang="en-US" sz="1500">
                          <a:solidFill>
                            <a:srgbClr val="000000"/>
                          </a:solidFill>
                          <a:latin typeface="Arial"/>
                          <a:ea typeface="Arial"/>
                          <a:cs typeface="Arial"/>
                          <a:sym typeface="Arial"/>
                        </a:rPr>
                        <a:t>Improved energy efficiency </a:t>
                      </a:r>
                    </a:p>
                    <a:p>
                      <a:pPr marL="323850" lvl="1" indent="-161925" algn="just">
                        <a:lnSpc>
                          <a:spcPts val="2100"/>
                        </a:lnSpc>
                        <a:buFont typeface="Arial"/>
                        <a:buChar char="•"/>
                      </a:pPr>
                      <a:r>
                        <a:rPr lang="en-US" sz="1500">
                          <a:solidFill>
                            <a:srgbClr val="000000"/>
                          </a:solidFill>
                          <a:latin typeface="Arial"/>
                          <a:ea typeface="Arial"/>
                          <a:cs typeface="Arial"/>
                          <a:sym typeface="Arial"/>
                        </a:rPr>
                        <a:t>Product design</a:t>
                      </a:r>
                    </a:p>
                    <a:p>
                      <a:pPr marL="323850" lvl="1" indent="-161925" algn="just">
                        <a:lnSpc>
                          <a:spcPts val="2100"/>
                        </a:lnSpc>
                        <a:buFont typeface="Arial"/>
                        <a:buChar char="•"/>
                      </a:pPr>
                      <a:r>
                        <a:rPr lang="en-US" sz="1500">
                          <a:solidFill>
                            <a:srgbClr val="000000"/>
                          </a:solidFill>
                          <a:latin typeface="Arial"/>
                          <a:ea typeface="Arial"/>
                          <a:cs typeface="Arial"/>
                          <a:sym typeface="Arial"/>
                        </a:rPr>
                        <a:t>Supply chain optimization</a:t>
                      </a:r>
                    </a:p>
                  </a:txBody>
                  <a:tcPr marL="169499" marR="169499" marT="169499" marB="169499">
                    <a:lnL w="47083" cap="flat" cmpd="sng" algn="ctr">
                      <a:solidFill>
                        <a:srgbClr val="FFFFFF"/>
                      </a:solidFill>
                      <a:prstDash val="solid"/>
                      <a:round/>
                      <a:headEnd type="none" w="med" len="med"/>
                      <a:tailEnd type="none" w="med" len="med"/>
                    </a:lnL>
                    <a:lnR w="47083" cap="flat" cmpd="sng" algn="ctr">
                      <a:solidFill>
                        <a:srgbClr val="FFFFFF"/>
                      </a:solidFill>
                      <a:prstDash val="solid"/>
                      <a:round/>
                      <a:headEnd type="none" w="med" len="med"/>
                      <a:tailEnd type="none" w="med" len="med"/>
                    </a:lnR>
                    <a:lnT w="0" cap="flat" cmpd="sng" algn="ctr">
                      <a:solidFill>
                        <a:srgbClr val="FFFFFF"/>
                      </a:solidFill>
                      <a:prstDash val="solid"/>
                      <a:round/>
                      <a:headEnd type="none" w="med" len="med"/>
                      <a:tailEnd type="none" w="med" len="med"/>
                    </a:lnT>
                    <a:lnB w="47083" cap="flat" cmpd="sng" algn="ctr">
                      <a:solidFill>
                        <a:srgbClr val="FFFFFF"/>
                      </a:solidFill>
                      <a:prstDash val="solid"/>
                      <a:round/>
                      <a:headEnd type="none" w="med" len="med"/>
                      <a:tailEnd type="none" w="med" len="med"/>
                    </a:lnB>
                    <a:solidFill>
                      <a:srgbClr val="DBFFEA"/>
                    </a:solidFill>
                  </a:tcPr>
                </a:tc>
                <a:tc>
                  <a:txBody>
                    <a:bodyPr/>
                    <a:lstStyle/>
                    <a:p>
                      <a:pPr marL="323850" lvl="1" indent="-161925" algn="just">
                        <a:lnSpc>
                          <a:spcPts val="2100"/>
                        </a:lnSpc>
                        <a:buFont typeface="Arial"/>
                        <a:buChar char="•"/>
                        <a:defRPr/>
                      </a:pPr>
                      <a:r>
                        <a:rPr lang="en-US" sz="1500">
                          <a:solidFill>
                            <a:srgbClr val="191919"/>
                          </a:solidFill>
                          <a:latin typeface="Arial"/>
                          <a:ea typeface="Arial"/>
                          <a:cs typeface="Arial"/>
                          <a:sym typeface="Arial"/>
                        </a:rPr>
                        <a:t>Process optimization to minimize raw material/energy consumption/wastage during manufacturing process.</a:t>
                      </a:r>
                      <a:endParaRPr lang="en-US" sz="1100"/>
                    </a:p>
                    <a:p>
                      <a:pPr marL="323850" lvl="1" indent="-161925" algn="just">
                        <a:lnSpc>
                          <a:spcPts val="2100"/>
                        </a:lnSpc>
                        <a:buFont typeface="Arial"/>
                        <a:buChar char="•"/>
                      </a:pPr>
                      <a:r>
                        <a:rPr lang="en-US" sz="1500">
                          <a:solidFill>
                            <a:srgbClr val="191919"/>
                          </a:solidFill>
                          <a:latin typeface="Arial"/>
                          <a:ea typeface="Arial"/>
                          <a:cs typeface="Arial"/>
                          <a:sym typeface="Arial"/>
                        </a:rPr>
                        <a:t>Identification of most raw material/energy efficient and least waste generating manufacturing process</a:t>
                      </a:r>
                    </a:p>
                    <a:p>
                      <a:pPr marL="323850" lvl="1" indent="-161925" algn="just">
                        <a:lnSpc>
                          <a:spcPts val="2100"/>
                        </a:lnSpc>
                        <a:buFont typeface="Arial"/>
                        <a:buChar char="•"/>
                      </a:pPr>
                      <a:r>
                        <a:rPr lang="en-US" sz="1500">
                          <a:solidFill>
                            <a:srgbClr val="191919"/>
                          </a:solidFill>
                          <a:latin typeface="Arial"/>
                          <a:ea typeface="Arial"/>
                          <a:cs typeface="Arial"/>
                          <a:sym typeface="Arial"/>
                        </a:rPr>
                        <a:t>Use of renewable energy during manufacturing process such as solar, hydro or wind power</a:t>
                      </a:r>
                    </a:p>
                    <a:p>
                      <a:pPr marL="323850" lvl="1" indent="-161925" algn="just">
                        <a:lnSpc>
                          <a:spcPts val="2100"/>
                        </a:lnSpc>
                        <a:buFont typeface="Arial"/>
                        <a:buChar char="•"/>
                      </a:pPr>
                      <a:r>
                        <a:rPr lang="en-US" sz="1500">
                          <a:solidFill>
                            <a:srgbClr val="191919"/>
                          </a:solidFill>
                          <a:latin typeface="Arial"/>
                          <a:ea typeface="Arial"/>
                          <a:cs typeface="Arial"/>
                          <a:sym typeface="Arial"/>
                        </a:rPr>
                        <a:t>Optimizing the supply chain can also help reduce the environmental impact of plastic manufacturing. This includes reducing transportation distances, optimizing shipping routes, and working with suppliers to reduce waste and energy usage.‌‌</a:t>
                      </a:r>
                    </a:p>
                    <a:p>
                      <a:pPr marL="323850" lvl="1" indent="-161925" algn="just">
                        <a:lnSpc>
                          <a:spcPts val="2100"/>
                        </a:lnSpc>
                        <a:buFont typeface="Arial"/>
                        <a:buChar char="•"/>
                      </a:pPr>
                      <a:r>
                        <a:rPr lang="en-US" sz="1500">
                          <a:solidFill>
                            <a:srgbClr val="191919"/>
                          </a:solidFill>
                          <a:latin typeface="Arial"/>
                          <a:ea typeface="Arial"/>
                          <a:cs typeface="Arial"/>
                          <a:sym typeface="Arial"/>
                        </a:rPr>
                        <a:t>Design of products for reusability, durability and disassembly with aim improving recyclability. Avoiding of mixed material design</a:t>
                      </a:r>
                    </a:p>
                    <a:p>
                      <a:pPr marL="323850" lvl="1" indent="-161925" algn="just">
                        <a:lnSpc>
                          <a:spcPts val="2100"/>
                        </a:lnSpc>
                        <a:buFont typeface="Arial"/>
                        <a:buChar char="•"/>
                      </a:pPr>
                      <a:r>
                        <a:rPr lang="en-US" sz="1500">
                          <a:solidFill>
                            <a:srgbClr val="191919"/>
                          </a:solidFill>
                          <a:latin typeface="Arial"/>
                          <a:ea typeface="Arial"/>
                          <a:cs typeface="Arial"/>
                          <a:sym typeface="Arial"/>
                        </a:rPr>
                        <a:t>Use of recycled raw material</a:t>
                      </a:r>
                    </a:p>
                    <a:p>
                      <a:pPr marL="323850" lvl="1" indent="-161925" algn="just">
                        <a:lnSpc>
                          <a:spcPts val="2100"/>
                        </a:lnSpc>
                        <a:buFont typeface="Arial"/>
                        <a:buChar char="•"/>
                      </a:pPr>
                      <a:r>
                        <a:rPr lang="en-US" sz="1500">
                          <a:solidFill>
                            <a:srgbClr val="191919"/>
                          </a:solidFill>
                          <a:latin typeface="Arial"/>
                          <a:ea typeface="Arial"/>
                          <a:cs typeface="Arial"/>
                          <a:sym typeface="Arial"/>
                        </a:rPr>
                        <a:t>Implementation of programmes to reduce plastic waste</a:t>
                      </a:r>
                    </a:p>
                  </a:txBody>
                  <a:tcPr marL="169499" marR="169499" marT="169499" marB="169499">
                    <a:lnL w="47083" cap="flat" cmpd="sng" algn="ctr">
                      <a:solidFill>
                        <a:srgbClr val="FFFFFF"/>
                      </a:solidFill>
                      <a:prstDash val="solid"/>
                      <a:round/>
                      <a:headEnd type="none" w="med" len="med"/>
                      <a:tailEnd type="none" w="med" len="med"/>
                    </a:lnL>
                    <a:lnR w="47083" cap="flat" cmpd="sng" algn="ctr">
                      <a:solidFill>
                        <a:srgbClr val="FFFFFF"/>
                      </a:solidFill>
                      <a:prstDash val="solid"/>
                      <a:round/>
                      <a:headEnd type="none" w="med" len="med"/>
                      <a:tailEnd type="none" w="med" len="med"/>
                    </a:lnR>
                    <a:lnT w="0" cap="flat" cmpd="sng" algn="ctr">
                      <a:solidFill>
                        <a:srgbClr val="FFFFFF"/>
                      </a:solidFill>
                      <a:prstDash val="solid"/>
                      <a:round/>
                      <a:headEnd type="none" w="med" len="med"/>
                      <a:tailEnd type="none" w="med" len="med"/>
                    </a:lnT>
                    <a:lnB w="47083" cap="flat" cmpd="sng" algn="ctr">
                      <a:solidFill>
                        <a:srgbClr val="FFFFFF"/>
                      </a:solidFill>
                      <a:prstDash val="solid"/>
                      <a:round/>
                      <a:headEnd type="none" w="med" len="med"/>
                      <a:tailEnd type="none" w="med" len="med"/>
                    </a:lnB>
                    <a:solidFill>
                      <a:srgbClr val="DBFFEA"/>
                    </a:solidFill>
                  </a:tcPr>
                </a:tc>
                <a:tc>
                  <a:txBody>
                    <a:bodyPr/>
                    <a:lstStyle/>
                    <a:p>
                      <a:pPr algn="just">
                        <a:lnSpc>
                          <a:spcPts val="2100"/>
                        </a:lnSpc>
                        <a:defRPr/>
                      </a:pPr>
                      <a:r>
                        <a:rPr lang="en-US" sz="1500" b="1">
                          <a:solidFill>
                            <a:srgbClr val="191919"/>
                          </a:solidFill>
                          <a:latin typeface="Arial Bold"/>
                          <a:ea typeface="Arial Bold"/>
                          <a:cs typeface="Arial Bold"/>
                          <a:sym typeface="Arial Bold"/>
                        </a:rPr>
                        <a:t>-</a:t>
                      </a:r>
                      <a:endParaRPr lang="en-US" sz="1100"/>
                    </a:p>
                  </a:txBody>
                  <a:tcPr marL="169499" marR="169499" marT="169499" marB="169499">
                    <a:lnL w="47083" cap="flat" cmpd="sng" algn="ctr">
                      <a:solidFill>
                        <a:srgbClr val="FFFFFF"/>
                      </a:solidFill>
                      <a:prstDash val="solid"/>
                      <a:round/>
                      <a:headEnd type="none" w="med" len="med"/>
                      <a:tailEnd type="none" w="med" len="med"/>
                    </a:lnL>
                    <a:lnR w="47083" cap="flat" cmpd="sng" algn="ctr">
                      <a:solidFill>
                        <a:srgbClr val="FFFFFF"/>
                      </a:solidFill>
                      <a:prstDash val="solid"/>
                      <a:round/>
                      <a:headEnd type="none" w="med" len="med"/>
                      <a:tailEnd type="none" w="med" len="med"/>
                    </a:lnR>
                    <a:lnT w="0" cap="flat" cmpd="sng" algn="ctr">
                      <a:solidFill>
                        <a:srgbClr val="FFFFFF"/>
                      </a:solidFill>
                      <a:prstDash val="solid"/>
                      <a:round/>
                      <a:headEnd type="none" w="med" len="med"/>
                      <a:tailEnd type="none" w="med" len="med"/>
                    </a:lnT>
                    <a:lnB w="47083" cap="flat" cmpd="sng" algn="ctr">
                      <a:solidFill>
                        <a:srgbClr val="FFFFFF"/>
                      </a:solidFill>
                      <a:prstDash val="solid"/>
                      <a:round/>
                      <a:headEnd type="none" w="med" len="med"/>
                      <a:tailEnd type="none" w="med" len="med"/>
                    </a:lnB>
                    <a:solidFill>
                      <a:srgbClr val="DBFFEA"/>
                    </a:solidFill>
                  </a:tcPr>
                </a:tc>
              </a:tr>
            </a:tbl>
          </a:graphicData>
        </a:graphic>
      </p:graphicFrame>
    </p:spTree>
    <p:extLst>
      <p:ext uri="{BB962C8B-B14F-4D97-AF65-F5344CB8AC3E}">
        <p14:creationId xmlns:p14="http://schemas.microsoft.com/office/powerpoint/2010/main" val="9015002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4697984" cy="10287000"/>
          </a:xfrm>
          <a:prstGeom prst="rect">
            <a:avLst/>
          </a:prstGeom>
          <a:solidFill>
            <a:srgbClr val="00BF63"/>
          </a:solidFill>
        </p:spPr>
      </p:sp>
      <p:grpSp>
        <p:nvGrpSpPr>
          <p:cNvPr id="3" name="Group 3"/>
          <p:cNvGrpSpPr/>
          <p:nvPr/>
        </p:nvGrpSpPr>
        <p:grpSpPr>
          <a:xfrm>
            <a:off x="-94908" y="215621"/>
            <a:ext cx="4792893" cy="1626157"/>
            <a:chOff x="0" y="0"/>
            <a:chExt cx="6390524" cy="2168210"/>
          </a:xfrm>
        </p:grpSpPr>
        <p:sp>
          <p:nvSpPr>
            <p:cNvPr id="4" name="TextBox 4"/>
            <p:cNvSpPr txBox="1"/>
            <p:nvPr/>
          </p:nvSpPr>
          <p:spPr>
            <a:xfrm>
              <a:off x="0" y="-85725"/>
              <a:ext cx="6390524" cy="1829859"/>
            </a:xfrm>
            <a:prstGeom prst="rect">
              <a:avLst/>
            </a:prstGeom>
          </p:spPr>
          <p:txBody>
            <a:bodyPr lIns="0" tIns="0" rIns="0" bIns="0" rtlCol="0" anchor="t">
              <a:spAutoFit/>
            </a:bodyPr>
            <a:lstStyle/>
            <a:p>
              <a:pPr marL="0" lvl="0" indent="0" algn="ctr">
                <a:lnSpc>
                  <a:spcPts val="5599"/>
                </a:lnSpc>
              </a:pPr>
              <a:r>
                <a:rPr lang="en-US" sz="3999" b="1" spc="-79">
                  <a:solidFill>
                    <a:srgbClr val="FFFFFF"/>
                  </a:solidFill>
                  <a:latin typeface="Helveticish Bold"/>
                  <a:ea typeface="Helveticish Bold"/>
                  <a:cs typeface="Helveticish Bold"/>
                  <a:sym typeface="Helveticish Bold"/>
                </a:rPr>
                <a:t>SUSTAINABILITY PROJECT</a:t>
              </a:r>
              <a:r>
                <a:rPr lang="en-US" sz="3999" b="1" i="1" spc="-79">
                  <a:solidFill>
                    <a:srgbClr val="FFFFFF"/>
                  </a:solidFill>
                  <a:latin typeface="Helveticish Bold Italics"/>
                  <a:ea typeface="Helveticish Bold Italics"/>
                  <a:cs typeface="Helveticish Bold Italics"/>
                  <a:sym typeface="Helveticish Bold Italics"/>
                </a:rPr>
                <a:t> </a:t>
              </a:r>
            </a:p>
          </p:txBody>
        </p:sp>
        <p:sp>
          <p:nvSpPr>
            <p:cNvPr id="5" name="TextBox 5"/>
            <p:cNvSpPr txBox="1"/>
            <p:nvPr/>
          </p:nvSpPr>
          <p:spPr>
            <a:xfrm>
              <a:off x="0" y="1887752"/>
              <a:ext cx="6390524" cy="280458"/>
            </a:xfrm>
            <a:prstGeom prst="rect">
              <a:avLst/>
            </a:prstGeom>
          </p:spPr>
          <p:txBody>
            <a:bodyPr lIns="0" tIns="0" rIns="0" bIns="0" rtlCol="0" anchor="t">
              <a:spAutoFit/>
            </a:bodyPr>
            <a:lstStyle/>
            <a:p>
              <a:pPr marL="0" lvl="0" indent="0" algn="l">
                <a:lnSpc>
                  <a:spcPts val="1625"/>
                </a:lnSpc>
              </a:pPr>
              <a:endParaRPr/>
            </a:p>
          </p:txBody>
        </p:sp>
      </p:grpSp>
      <p:grpSp>
        <p:nvGrpSpPr>
          <p:cNvPr id="6" name="Group 6"/>
          <p:cNvGrpSpPr/>
          <p:nvPr/>
        </p:nvGrpSpPr>
        <p:grpSpPr>
          <a:xfrm>
            <a:off x="221904" y="4333167"/>
            <a:ext cx="4254177" cy="1335543"/>
            <a:chOff x="0" y="0"/>
            <a:chExt cx="1120442" cy="351748"/>
          </a:xfrm>
        </p:grpSpPr>
        <p:sp>
          <p:nvSpPr>
            <p:cNvPr id="7" name="Freeform 7"/>
            <p:cNvSpPr/>
            <p:nvPr/>
          </p:nvSpPr>
          <p:spPr>
            <a:xfrm>
              <a:off x="0" y="0"/>
              <a:ext cx="1120442" cy="351748"/>
            </a:xfrm>
            <a:custGeom>
              <a:avLst/>
              <a:gdLst/>
              <a:ahLst/>
              <a:cxnLst/>
              <a:rect l="l" t="t" r="r" b="b"/>
              <a:pathLst>
                <a:path w="1120442" h="351748">
                  <a:moveTo>
                    <a:pt x="0" y="0"/>
                  </a:moveTo>
                  <a:lnTo>
                    <a:pt x="1120442" y="0"/>
                  </a:lnTo>
                  <a:lnTo>
                    <a:pt x="1120442" y="351748"/>
                  </a:lnTo>
                  <a:lnTo>
                    <a:pt x="0" y="351748"/>
                  </a:lnTo>
                  <a:close/>
                </a:path>
              </a:pathLst>
            </a:custGeom>
            <a:solidFill>
              <a:srgbClr val="FFDE59"/>
            </a:solidFill>
            <a:ln w="38100" cap="sq">
              <a:solidFill>
                <a:srgbClr val="000000"/>
              </a:solidFill>
              <a:prstDash val="solid"/>
              <a:miter/>
            </a:ln>
          </p:spPr>
        </p:sp>
        <p:sp>
          <p:nvSpPr>
            <p:cNvPr id="8" name="TextBox 8"/>
            <p:cNvSpPr txBox="1"/>
            <p:nvPr/>
          </p:nvSpPr>
          <p:spPr>
            <a:xfrm>
              <a:off x="0" y="-47625"/>
              <a:ext cx="1120442" cy="399373"/>
            </a:xfrm>
            <a:prstGeom prst="rect">
              <a:avLst/>
            </a:prstGeom>
          </p:spPr>
          <p:txBody>
            <a:bodyPr lIns="50800" tIns="50800" rIns="50800" bIns="50800" rtlCol="0" anchor="ctr"/>
            <a:lstStyle/>
            <a:p>
              <a:pPr algn="ctr">
                <a:lnSpc>
                  <a:spcPts val="4339"/>
                </a:lnSpc>
              </a:pPr>
              <a:r>
                <a:rPr lang="en-US" sz="3099" b="1">
                  <a:solidFill>
                    <a:srgbClr val="004AAD"/>
                  </a:solidFill>
                  <a:latin typeface="Canva Sans Bold"/>
                  <a:ea typeface="Canva Sans Bold"/>
                  <a:cs typeface="Canva Sans Bold"/>
                  <a:sym typeface="Canva Sans Bold"/>
                </a:rPr>
                <a:t>SAFETY and HEALTH</a:t>
              </a:r>
            </a:p>
          </p:txBody>
        </p:sp>
      </p:grpSp>
      <p:graphicFrame>
        <p:nvGraphicFramePr>
          <p:cNvPr id="9" name="Table 9"/>
          <p:cNvGraphicFramePr>
            <a:graphicFrameLocks noGrp="1"/>
          </p:cNvGraphicFramePr>
          <p:nvPr/>
        </p:nvGraphicFramePr>
        <p:xfrm>
          <a:off x="4697984" y="0"/>
          <a:ext cx="13590016" cy="10287000"/>
        </p:xfrm>
        <a:graphic>
          <a:graphicData uri="http://schemas.openxmlformats.org/drawingml/2006/table">
            <a:tbl>
              <a:tblPr/>
              <a:tblGrid>
                <a:gridCol w="1777349"/>
                <a:gridCol w="1738774"/>
                <a:gridCol w="3862818"/>
                <a:gridCol w="3063042"/>
                <a:gridCol w="3148033"/>
              </a:tblGrid>
              <a:tr h="1653121">
                <a:tc>
                  <a:txBody>
                    <a:bodyPr/>
                    <a:lstStyle/>
                    <a:p>
                      <a:pPr algn="ctr">
                        <a:lnSpc>
                          <a:spcPts val="2491"/>
                        </a:lnSpc>
                        <a:defRPr/>
                      </a:pPr>
                      <a:r>
                        <a:rPr lang="en-US" sz="1779" b="1">
                          <a:solidFill>
                            <a:srgbClr val="FFFFFF"/>
                          </a:solidFill>
                          <a:latin typeface="Arial Bold"/>
                          <a:ea typeface="Arial Bold"/>
                          <a:cs typeface="Arial Bold"/>
                          <a:sym typeface="Arial Bold"/>
                        </a:rPr>
                        <a:t>Structure of the Standard</a:t>
                      </a:r>
                      <a:endParaRPr lang="en-US" sz="1100"/>
                    </a:p>
                  </a:txBody>
                  <a:tcPr marL="169499" marR="169499" marT="169499" marB="169499" anchor="ctr">
                    <a:lnL w="0" cap="flat" cmpd="sng" algn="ctr">
                      <a:solidFill>
                        <a:srgbClr val="CCCCCC"/>
                      </a:solidFill>
                      <a:prstDash val="solid"/>
                      <a:round/>
                      <a:headEnd type="none" w="med" len="med"/>
                      <a:tailEnd type="none" w="med" len="med"/>
                    </a:lnL>
                    <a:lnR w="47083" cap="flat" cmpd="sng" algn="ctr">
                      <a:solidFill>
                        <a:srgbClr val="FFFFFF"/>
                      </a:solidFill>
                      <a:prstDash val="solid"/>
                      <a:round/>
                      <a:headEnd type="none" w="med" len="med"/>
                      <a:tailEnd type="none" w="med" len="med"/>
                    </a:lnR>
                    <a:lnT w="18833" cap="flat" cmpd="sng" algn="ctr">
                      <a:solidFill>
                        <a:srgbClr val="FFFFFF"/>
                      </a:solidFill>
                      <a:prstDash val="solid"/>
                      <a:round/>
                      <a:headEnd type="none" w="med" len="med"/>
                      <a:tailEnd type="none" w="med" len="med"/>
                    </a:lnT>
                    <a:lnB w="0" cap="flat" cmpd="sng" algn="ctr">
                      <a:solidFill>
                        <a:srgbClr val="FFFFFF"/>
                      </a:solidFill>
                      <a:prstDash val="solid"/>
                      <a:round/>
                      <a:headEnd type="none" w="med" len="med"/>
                      <a:tailEnd type="none" w="med" len="med"/>
                    </a:lnB>
                    <a:solidFill>
                      <a:srgbClr val="00BF63"/>
                    </a:solidFill>
                  </a:tcPr>
                </a:tc>
                <a:tc>
                  <a:txBody>
                    <a:bodyPr/>
                    <a:lstStyle/>
                    <a:p>
                      <a:pPr algn="ctr">
                        <a:lnSpc>
                          <a:spcPts val="2491"/>
                        </a:lnSpc>
                        <a:defRPr/>
                      </a:pPr>
                      <a:r>
                        <a:rPr lang="en-US" sz="1779" b="1">
                          <a:solidFill>
                            <a:srgbClr val="FFFFFF"/>
                          </a:solidFill>
                          <a:latin typeface="Arial Bold"/>
                          <a:ea typeface="Arial Bold"/>
                          <a:cs typeface="Arial Bold"/>
                          <a:sym typeface="Arial Bold"/>
                        </a:rPr>
                        <a:t>Applicability of the element of structure</a:t>
                      </a:r>
                      <a:endParaRPr lang="en-US" sz="1100"/>
                    </a:p>
                  </a:txBody>
                  <a:tcPr marL="169499" marR="169499" marT="169499" marB="169499" anchor="ctr">
                    <a:lnL w="47083" cap="flat" cmpd="sng" algn="ctr">
                      <a:solidFill>
                        <a:srgbClr val="FFFFFF"/>
                      </a:solidFill>
                      <a:prstDash val="solid"/>
                      <a:round/>
                      <a:headEnd type="none" w="med" len="med"/>
                      <a:tailEnd type="none" w="med" len="med"/>
                    </a:lnL>
                    <a:lnR w="47083" cap="flat" cmpd="sng" algn="ctr">
                      <a:solidFill>
                        <a:srgbClr val="FFFFFF"/>
                      </a:solidFill>
                      <a:prstDash val="solid"/>
                      <a:round/>
                      <a:headEnd type="none" w="med" len="med"/>
                      <a:tailEnd type="none" w="med" len="med"/>
                    </a:lnR>
                    <a:lnT w="18833" cap="flat" cmpd="sng" algn="ctr">
                      <a:solidFill>
                        <a:srgbClr val="FFFFFF"/>
                      </a:solidFill>
                      <a:prstDash val="solid"/>
                      <a:round/>
                      <a:headEnd type="none" w="med" len="med"/>
                      <a:tailEnd type="none" w="med" len="med"/>
                    </a:lnT>
                    <a:lnB w="0" cap="flat" cmpd="sng" algn="ctr">
                      <a:solidFill>
                        <a:srgbClr val="FFFFFF"/>
                      </a:solidFill>
                      <a:prstDash val="solid"/>
                      <a:round/>
                      <a:headEnd type="none" w="med" len="med"/>
                      <a:tailEnd type="none" w="med" len="med"/>
                    </a:lnB>
                    <a:solidFill>
                      <a:srgbClr val="00BF63"/>
                    </a:solidFill>
                  </a:tcPr>
                </a:tc>
                <a:tc>
                  <a:txBody>
                    <a:bodyPr/>
                    <a:lstStyle/>
                    <a:p>
                      <a:pPr algn="ctr">
                        <a:lnSpc>
                          <a:spcPts val="2491"/>
                        </a:lnSpc>
                        <a:defRPr/>
                      </a:pPr>
                      <a:r>
                        <a:rPr lang="en-US" sz="1779" b="1">
                          <a:solidFill>
                            <a:srgbClr val="FFFFFF"/>
                          </a:solidFill>
                          <a:latin typeface="Arial Bold"/>
                          <a:ea typeface="Arial Bold"/>
                          <a:cs typeface="Arial Bold"/>
                          <a:sym typeface="Arial Bold"/>
                        </a:rPr>
                        <a:t>Aspects to be covered</a:t>
                      </a:r>
                      <a:endParaRPr lang="en-US" sz="1100"/>
                    </a:p>
                  </a:txBody>
                  <a:tcPr marL="169499" marR="169499" marT="169499" marB="169499" anchor="ctr">
                    <a:lnL w="47083" cap="flat" cmpd="sng" algn="ctr">
                      <a:solidFill>
                        <a:srgbClr val="FFFFFF"/>
                      </a:solidFill>
                      <a:prstDash val="solid"/>
                      <a:round/>
                      <a:headEnd type="none" w="med" len="med"/>
                      <a:tailEnd type="none" w="med" len="med"/>
                    </a:lnL>
                    <a:lnR w="47083" cap="flat" cmpd="sng" algn="ctr">
                      <a:solidFill>
                        <a:srgbClr val="FFFFFF"/>
                      </a:solidFill>
                      <a:prstDash val="solid"/>
                      <a:round/>
                      <a:headEnd type="none" w="med" len="med"/>
                      <a:tailEnd type="none" w="med" len="med"/>
                    </a:lnR>
                    <a:lnT w="18833" cap="flat" cmpd="sng" algn="ctr">
                      <a:solidFill>
                        <a:srgbClr val="FFFFFF"/>
                      </a:solidFill>
                      <a:prstDash val="solid"/>
                      <a:round/>
                      <a:headEnd type="none" w="med" len="med"/>
                      <a:tailEnd type="none" w="med" len="med"/>
                    </a:lnT>
                    <a:lnB w="0" cap="flat" cmpd="sng" algn="ctr">
                      <a:solidFill>
                        <a:srgbClr val="FFFFFF"/>
                      </a:solidFill>
                      <a:prstDash val="solid"/>
                      <a:round/>
                      <a:headEnd type="none" w="med" len="med"/>
                      <a:tailEnd type="none" w="med" len="med"/>
                    </a:lnB>
                    <a:solidFill>
                      <a:srgbClr val="00BF63"/>
                    </a:solidFill>
                  </a:tcPr>
                </a:tc>
                <a:tc>
                  <a:txBody>
                    <a:bodyPr/>
                    <a:lstStyle/>
                    <a:p>
                      <a:pPr algn="ctr">
                        <a:lnSpc>
                          <a:spcPts val="2491"/>
                        </a:lnSpc>
                        <a:defRPr/>
                      </a:pPr>
                      <a:r>
                        <a:rPr lang="en-US" sz="1779" b="1">
                          <a:solidFill>
                            <a:srgbClr val="FFFFFF"/>
                          </a:solidFill>
                          <a:latin typeface="Arial Bold"/>
                          <a:ea typeface="Arial Bold"/>
                          <a:cs typeface="Arial Bold"/>
                          <a:sym typeface="Arial Bold"/>
                        </a:rPr>
                        <a:t>Provisions that may be added for meeting the defined objectives of the aspects identified</a:t>
                      </a:r>
                      <a:endParaRPr lang="en-US" sz="1100"/>
                    </a:p>
                  </a:txBody>
                  <a:tcPr marL="169499" marR="169499" marT="169499" marB="169499" anchor="ctr">
                    <a:lnL w="47083" cap="flat" cmpd="sng" algn="ctr">
                      <a:solidFill>
                        <a:srgbClr val="FFFFFF"/>
                      </a:solidFill>
                      <a:prstDash val="solid"/>
                      <a:round/>
                      <a:headEnd type="none" w="med" len="med"/>
                      <a:tailEnd type="none" w="med" len="med"/>
                    </a:lnL>
                    <a:lnR w="47083" cap="flat" cmpd="sng" algn="ctr">
                      <a:solidFill>
                        <a:srgbClr val="FFFFFF"/>
                      </a:solidFill>
                      <a:prstDash val="solid"/>
                      <a:round/>
                      <a:headEnd type="none" w="med" len="med"/>
                      <a:tailEnd type="none" w="med" len="med"/>
                    </a:lnR>
                    <a:lnT w="18833" cap="flat" cmpd="sng" algn="ctr">
                      <a:solidFill>
                        <a:srgbClr val="FFFFFF"/>
                      </a:solidFill>
                      <a:prstDash val="solid"/>
                      <a:round/>
                      <a:headEnd type="none" w="med" len="med"/>
                      <a:tailEnd type="none" w="med" len="med"/>
                    </a:lnT>
                    <a:lnB w="0" cap="flat" cmpd="sng" algn="ctr">
                      <a:solidFill>
                        <a:srgbClr val="FFFFFF"/>
                      </a:solidFill>
                      <a:prstDash val="solid"/>
                      <a:round/>
                      <a:headEnd type="none" w="med" len="med"/>
                      <a:tailEnd type="none" w="med" len="med"/>
                    </a:lnB>
                    <a:solidFill>
                      <a:srgbClr val="00BF63"/>
                    </a:solidFill>
                  </a:tcPr>
                </a:tc>
                <a:tc>
                  <a:txBody>
                    <a:bodyPr/>
                    <a:lstStyle/>
                    <a:p>
                      <a:pPr algn="ctr">
                        <a:lnSpc>
                          <a:spcPts val="2491"/>
                        </a:lnSpc>
                        <a:defRPr/>
                      </a:pPr>
                      <a:r>
                        <a:rPr lang="en-US" sz="1779" b="1">
                          <a:solidFill>
                            <a:srgbClr val="FFFFFF"/>
                          </a:solidFill>
                          <a:latin typeface="Arial Bold"/>
                          <a:ea typeface="Arial Bold"/>
                          <a:cs typeface="Arial Bold"/>
                          <a:sym typeface="Arial Bold"/>
                        </a:rPr>
                        <a:t>Challenges identified, if any</a:t>
                      </a:r>
                      <a:endParaRPr lang="en-US" sz="1100"/>
                    </a:p>
                  </a:txBody>
                  <a:tcPr marL="169499" marR="169499" marT="169499" marB="169499" anchor="ctr">
                    <a:lnL w="47083" cap="flat" cmpd="sng" algn="ctr">
                      <a:solidFill>
                        <a:srgbClr val="FFFFFF"/>
                      </a:solidFill>
                      <a:prstDash val="solid"/>
                      <a:round/>
                      <a:headEnd type="none" w="med" len="med"/>
                      <a:tailEnd type="none" w="med" len="med"/>
                    </a:lnL>
                    <a:lnR w="47083" cap="flat" cmpd="sng" algn="ctr">
                      <a:solidFill>
                        <a:srgbClr val="FFFFFF"/>
                      </a:solidFill>
                      <a:prstDash val="solid"/>
                      <a:round/>
                      <a:headEnd type="none" w="med" len="med"/>
                      <a:tailEnd type="none" w="med" len="med"/>
                    </a:lnR>
                    <a:lnT w="18833" cap="flat" cmpd="sng" algn="ctr">
                      <a:solidFill>
                        <a:srgbClr val="FFFFFF"/>
                      </a:solidFill>
                      <a:prstDash val="solid"/>
                      <a:round/>
                      <a:headEnd type="none" w="med" len="med"/>
                      <a:tailEnd type="none" w="med" len="med"/>
                    </a:lnT>
                    <a:lnB w="0" cap="flat" cmpd="sng" algn="ctr">
                      <a:solidFill>
                        <a:srgbClr val="FFFFFF"/>
                      </a:solidFill>
                      <a:prstDash val="solid"/>
                      <a:round/>
                      <a:headEnd type="none" w="med" len="med"/>
                      <a:tailEnd type="none" w="med" len="med"/>
                    </a:lnB>
                    <a:solidFill>
                      <a:srgbClr val="00BF63"/>
                    </a:solidFill>
                  </a:tcPr>
                </a:tc>
              </a:tr>
              <a:tr h="8633879">
                <a:tc>
                  <a:txBody>
                    <a:bodyPr/>
                    <a:lstStyle/>
                    <a:p>
                      <a:pPr algn="just">
                        <a:lnSpc>
                          <a:spcPts val="2100"/>
                        </a:lnSpc>
                        <a:defRPr/>
                      </a:pPr>
                      <a:r>
                        <a:rPr lang="en-US" sz="1500">
                          <a:solidFill>
                            <a:srgbClr val="191919"/>
                          </a:solidFill>
                          <a:latin typeface="Arial"/>
                          <a:ea typeface="Arial"/>
                          <a:cs typeface="Arial"/>
                          <a:sym typeface="Arial"/>
                        </a:rPr>
                        <a:t>Safety and Health</a:t>
                      </a:r>
                      <a:endParaRPr lang="en-US" sz="1100"/>
                    </a:p>
                  </a:txBody>
                  <a:tcPr marL="169499" marR="169499" marT="169499" marB="169499">
                    <a:lnL w="0" cap="flat" cmpd="sng" algn="ctr">
                      <a:solidFill>
                        <a:srgbClr val="CCCCCC"/>
                      </a:solidFill>
                      <a:prstDash val="solid"/>
                      <a:round/>
                      <a:headEnd type="none" w="med" len="med"/>
                      <a:tailEnd type="none" w="med" len="med"/>
                    </a:lnL>
                    <a:lnR w="47083" cap="flat" cmpd="sng" algn="ctr">
                      <a:solidFill>
                        <a:srgbClr val="FFFFFF"/>
                      </a:solidFill>
                      <a:prstDash val="solid"/>
                      <a:round/>
                      <a:headEnd type="none" w="med" len="med"/>
                      <a:tailEnd type="none" w="med" len="med"/>
                    </a:lnR>
                    <a:lnT w="0" cap="flat" cmpd="sng" algn="ctr">
                      <a:solidFill>
                        <a:srgbClr val="FFFFFF"/>
                      </a:solidFill>
                      <a:prstDash val="solid"/>
                      <a:round/>
                      <a:headEnd type="none" w="med" len="med"/>
                      <a:tailEnd type="none" w="med" len="med"/>
                    </a:lnT>
                    <a:lnB w="47083" cap="flat" cmpd="sng" algn="ctr">
                      <a:solidFill>
                        <a:srgbClr val="FFFFFF"/>
                      </a:solidFill>
                      <a:prstDash val="solid"/>
                      <a:round/>
                      <a:headEnd type="none" w="med" len="med"/>
                      <a:tailEnd type="none" w="med" len="med"/>
                    </a:lnB>
                    <a:solidFill>
                      <a:srgbClr val="DBFFEA"/>
                    </a:solidFill>
                  </a:tcPr>
                </a:tc>
                <a:tc>
                  <a:txBody>
                    <a:bodyPr/>
                    <a:lstStyle/>
                    <a:p>
                      <a:pPr algn="just">
                        <a:lnSpc>
                          <a:spcPts val="2100"/>
                        </a:lnSpc>
                        <a:defRPr/>
                      </a:pPr>
                      <a:r>
                        <a:rPr lang="en-US" sz="1500">
                          <a:solidFill>
                            <a:srgbClr val="191919"/>
                          </a:solidFill>
                          <a:latin typeface="Arial"/>
                          <a:ea typeface="Arial"/>
                          <a:cs typeface="Arial"/>
                          <a:sym typeface="Arial"/>
                        </a:rPr>
                        <a:t>Applicable</a:t>
                      </a:r>
                      <a:endParaRPr lang="en-US" sz="1100"/>
                    </a:p>
                  </a:txBody>
                  <a:tcPr marL="169499" marR="169499" marT="169499" marB="169499">
                    <a:lnL w="47083" cap="flat" cmpd="sng" algn="ctr">
                      <a:solidFill>
                        <a:srgbClr val="FFFFFF"/>
                      </a:solidFill>
                      <a:prstDash val="solid"/>
                      <a:round/>
                      <a:headEnd type="none" w="med" len="med"/>
                      <a:tailEnd type="none" w="med" len="med"/>
                    </a:lnL>
                    <a:lnR w="47083" cap="flat" cmpd="sng" algn="ctr">
                      <a:solidFill>
                        <a:srgbClr val="FFFFFF"/>
                      </a:solidFill>
                      <a:prstDash val="solid"/>
                      <a:round/>
                      <a:headEnd type="none" w="med" len="med"/>
                      <a:tailEnd type="none" w="med" len="med"/>
                    </a:lnR>
                    <a:lnT w="0" cap="flat" cmpd="sng" algn="ctr">
                      <a:solidFill>
                        <a:srgbClr val="FFFFFF"/>
                      </a:solidFill>
                      <a:prstDash val="solid"/>
                      <a:round/>
                      <a:headEnd type="none" w="med" len="med"/>
                      <a:tailEnd type="none" w="med" len="med"/>
                    </a:lnT>
                    <a:lnB w="47083" cap="flat" cmpd="sng" algn="ctr">
                      <a:solidFill>
                        <a:srgbClr val="FFFFFF"/>
                      </a:solidFill>
                      <a:prstDash val="solid"/>
                      <a:round/>
                      <a:headEnd type="none" w="med" len="med"/>
                      <a:tailEnd type="none" w="med" len="med"/>
                    </a:lnB>
                    <a:solidFill>
                      <a:srgbClr val="DBFFEA"/>
                    </a:solidFill>
                  </a:tcPr>
                </a:tc>
                <a:tc>
                  <a:txBody>
                    <a:bodyPr/>
                    <a:lstStyle/>
                    <a:p>
                      <a:pPr marL="323850" lvl="1" indent="-161925" algn="just">
                        <a:lnSpc>
                          <a:spcPts val="2100"/>
                        </a:lnSpc>
                        <a:buFont typeface="Arial"/>
                        <a:buChar char="•"/>
                        <a:defRPr/>
                      </a:pPr>
                      <a:r>
                        <a:rPr lang="en-US" sz="1500">
                          <a:solidFill>
                            <a:srgbClr val="000000"/>
                          </a:solidFill>
                          <a:latin typeface="Arial"/>
                          <a:ea typeface="Arial"/>
                          <a:cs typeface="Arial"/>
                          <a:sym typeface="Arial"/>
                        </a:rPr>
                        <a:t>Health and safety of workers and users</a:t>
                      </a:r>
                      <a:endParaRPr lang="en-US" sz="1100"/>
                    </a:p>
                    <a:p>
                      <a:pPr marL="323850" lvl="1" indent="-161925" algn="just">
                        <a:lnSpc>
                          <a:spcPts val="2100"/>
                        </a:lnSpc>
                        <a:buFont typeface="Arial"/>
                        <a:buChar char="•"/>
                      </a:pPr>
                      <a:r>
                        <a:rPr lang="en-US" sz="1500">
                          <a:solidFill>
                            <a:srgbClr val="000000"/>
                          </a:solidFill>
                          <a:latin typeface="Arial"/>
                          <a:ea typeface="Arial"/>
                          <a:cs typeface="Arial"/>
                          <a:sym typeface="Arial"/>
                        </a:rPr>
                        <a:t>Social and economic impacts of waste disposal. </a:t>
                      </a:r>
                    </a:p>
                  </a:txBody>
                  <a:tcPr marL="169499" marR="169499" marT="169499" marB="169499">
                    <a:lnL w="47083" cap="flat" cmpd="sng" algn="ctr">
                      <a:solidFill>
                        <a:srgbClr val="FFFFFF"/>
                      </a:solidFill>
                      <a:prstDash val="solid"/>
                      <a:round/>
                      <a:headEnd type="none" w="med" len="med"/>
                      <a:tailEnd type="none" w="med" len="med"/>
                    </a:lnL>
                    <a:lnR w="47083" cap="flat" cmpd="sng" algn="ctr">
                      <a:solidFill>
                        <a:srgbClr val="FFFFFF"/>
                      </a:solidFill>
                      <a:prstDash val="solid"/>
                      <a:round/>
                      <a:headEnd type="none" w="med" len="med"/>
                      <a:tailEnd type="none" w="med" len="med"/>
                    </a:lnR>
                    <a:lnT w="0" cap="flat" cmpd="sng" algn="ctr">
                      <a:solidFill>
                        <a:srgbClr val="FFFFFF"/>
                      </a:solidFill>
                      <a:prstDash val="solid"/>
                      <a:round/>
                      <a:headEnd type="none" w="med" len="med"/>
                      <a:tailEnd type="none" w="med" len="med"/>
                    </a:lnT>
                    <a:lnB w="47083" cap="flat" cmpd="sng" algn="ctr">
                      <a:solidFill>
                        <a:srgbClr val="FFFFFF"/>
                      </a:solidFill>
                      <a:prstDash val="solid"/>
                      <a:round/>
                      <a:headEnd type="none" w="med" len="med"/>
                      <a:tailEnd type="none" w="med" len="med"/>
                    </a:lnB>
                    <a:solidFill>
                      <a:srgbClr val="DBFFEA"/>
                    </a:solidFill>
                  </a:tcPr>
                </a:tc>
                <a:tc>
                  <a:txBody>
                    <a:bodyPr/>
                    <a:lstStyle/>
                    <a:p>
                      <a:pPr marL="323850" lvl="1" indent="-161925" algn="just">
                        <a:lnSpc>
                          <a:spcPts val="2100"/>
                        </a:lnSpc>
                        <a:buFont typeface="Arial"/>
                        <a:buChar char="•"/>
                        <a:defRPr/>
                      </a:pPr>
                      <a:r>
                        <a:rPr lang="en-US" sz="1500">
                          <a:solidFill>
                            <a:srgbClr val="191919"/>
                          </a:solidFill>
                          <a:latin typeface="Arial"/>
                          <a:ea typeface="Arial"/>
                          <a:cs typeface="Arial"/>
                          <a:sym typeface="Arial"/>
                        </a:rPr>
                        <a:t>Identification of risk associated with the manufacturing process  on the environment and safety of humans and other living beings.</a:t>
                      </a:r>
                      <a:endParaRPr lang="en-US" sz="1100"/>
                    </a:p>
                    <a:p>
                      <a:pPr marL="323850" lvl="1" indent="-161925" algn="just">
                        <a:lnSpc>
                          <a:spcPts val="2100"/>
                        </a:lnSpc>
                        <a:buFont typeface="Arial"/>
                        <a:buChar char="•"/>
                      </a:pPr>
                      <a:r>
                        <a:rPr lang="en-US" sz="1500">
                          <a:solidFill>
                            <a:srgbClr val="191919"/>
                          </a:solidFill>
                          <a:latin typeface="Arial"/>
                          <a:ea typeface="Arial"/>
                          <a:cs typeface="Arial"/>
                          <a:sym typeface="Arial"/>
                        </a:rPr>
                        <a:t>Identifying and specifying the mitigation measures with respect to the identified risk Identification of risk associated with the plastic product/raw material used on the environment and safety of humans and other living beings.</a:t>
                      </a:r>
                    </a:p>
                    <a:p>
                      <a:pPr marL="323850" lvl="1" indent="-161925" algn="just">
                        <a:lnSpc>
                          <a:spcPts val="2100"/>
                        </a:lnSpc>
                        <a:buFont typeface="Arial"/>
                        <a:buChar char="•"/>
                      </a:pPr>
                      <a:r>
                        <a:rPr lang="en-US" sz="1500">
                          <a:solidFill>
                            <a:srgbClr val="191919"/>
                          </a:solidFill>
                          <a:latin typeface="Arial"/>
                          <a:ea typeface="Arial"/>
                          <a:cs typeface="Arial"/>
                          <a:sym typeface="Arial"/>
                        </a:rPr>
                        <a:t>Identifying and specifying the mitigation measures with respect to the identified risk</a:t>
                      </a:r>
                    </a:p>
                    <a:p>
                      <a:pPr marL="323850" lvl="1" indent="-161925" algn="just">
                        <a:lnSpc>
                          <a:spcPts val="2100"/>
                        </a:lnSpc>
                        <a:buFont typeface="Arial"/>
                        <a:buChar char="•"/>
                      </a:pPr>
                      <a:r>
                        <a:rPr lang="en-US" sz="1500">
                          <a:solidFill>
                            <a:srgbClr val="191919"/>
                          </a:solidFill>
                          <a:latin typeface="Arial"/>
                          <a:ea typeface="Arial"/>
                          <a:cs typeface="Arial"/>
                          <a:sym typeface="Arial"/>
                        </a:rPr>
                        <a:t>Measures to ensure safety of environment and living beings during intended use and disposal of the product</a:t>
                      </a:r>
                    </a:p>
                    <a:p>
                      <a:pPr marL="323850" lvl="1" indent="-161925" algn="just">
                        <a:lnSpc>
                          <a:spcPts val="2100"/>
                        </a:lnSpc>
                        <a:buFont typeface="Arial"/>
                        <a:buChar char="•"/>
                      </a:pPr>
                      <a:r>
                        <a:rPr lang="en-US" sz="1500">
                          <a:solidFill>
                            <a:srgbClr val="191919"/>
                          </a:solidFill>
                          <a:latin typeface="Arial"/>
                          <a:ea typeface="Arial"/>
                          <a:cs typeface="Arial"/>
                          <a:sym typeface="Arial"/>
                        </a:rPr>
                        <a:t>Specifying use of safe/eco-friendly additives/plasticizers</a:t>
                      </a:r>
                    </a:p>
                    <a:p>
                      <a:pPr algn="just">
                        <a:lnSpc>
                          <a:spcPts val="2100"/>
                        </a:lnSpc>
                      </a:pPr>
                      <a:endParaRPr lang="en-US" sz="1500">
                        <a:solidFill>
                          <a:srgbClr val="191919"/>
                        </a:solidFill>
                        <a:latin typeface="Arial"/>
                        <a:ea typeface="Arial"/>
                        <a:cs typeface="Arial"/>
                        <a:sym typeface="Arial"/>
                      </a:endParaRPr>
                    </a:p>
                    <a:p>
                      <a:pPr algn="just">
                        <a:lnSpc>
                          <a:spcPts val="2100"/>
                        </a:lnSpc>
                      </a:pPr>
                      <a:endParaRPr lang="en-US" sz="1500">
                        <a:solidFill>
                          <a:srgbClr val="191919"/>
                        </a:solidFill>
                        <a:latin typeface="Arial"/>
                        <a:ea typeface="Arial"/>
                        <a:cs typeface="Arial"/>
                        <a:sym typeface="Arial"/>
                      </a:endParaRPr>
                    </a:p>
                  </a:txBody>
                  <a:tcPr marL="169499" marR="169499" marT="169499" marB="169499">
                    <a:lnL w="47083" cap="flat" cmpd="sng" algn="ctr">
                      <a:solidFill>
                        <a:srgbClr val="FFFFFF"/>
                      </a:solidFill>
                      <a:prstDash val="solid"/>
                      <a:round/>
                      <a:headEnd type="none" w="med" len="med"/>
                      <a:tailEnd type="none" w="med" len="med"/>
                    </a:lnL>
                    <a:lnR w="47083" cap="flat" cmpd="sng" algn="ctr">
                      <a:solidFill>
                        <a:srgbClr val="FFFFFF"/>
                      </a:solidFill>
                      <a:prstDash val="solid"/>
                      <a:round/>
                      <a:headEnd type="none" w="med" len="med"/>
                      <a:tailEnd type="none" w="med" len="med"/>
                    </a:lnR>
                    <a:lnT w="0" cap="flat" cmpd="sng" algn="ctr">
                      <a:solidFill>
                        <a:srgbClr val="FFFFFF"/>
                      </a:solidFill>
                      <a:prstDash val="solid"/>
                      <a:round/>
                      <a:headEnd type="none" w="med" len="med"/>
                      <a:tailEnd type="none" w="med" len="med"/>
                    </a:lnT>
                    <a:lnB w="47083" cap="flat" cmpd="sng" algn="ctr">
                      <a:solidFill>
                        <a:srgbClr val="FFFFFF"/>
                      </a:solidFill>
                      <a:prstDash val="solid"/>
                      <a:round/>
                      <a:headEnd type="none" w="med" len="med"/>
                      <a:tailEnd type="none" w="med" len="med"/>
                    </a:lnB>
                    <a:solidFill>
                      <a:srgbClr val="DBFFEA"/>
                    </a:solidFill>
                  </a:tcPr>
                </a:tc>
                <a:tc>
                  <a:txBody>
                    <a:bodyPr/>
                    <a:lstStyle/>
                    <a:p>
                      <a:pPr algn="just">
                        <a:lnSpc>
                          <a:spcPts val="2100"/>
                        </a:lnSpc>
                        <a:defRPr/>
                      </a:pPr>
                      <a:r>
                        <a:rPr lang="en-US" sz="1500" b="1">
                          <a:solidFill>
                            <a:srgbClr val="191919"/>
                          </a:solidFill>
                          <a:latin typeface="Arial Bold"/>
                          <a:ea typeface="Arial Bold"/>
                          <a:cs typeface="Arial Bold"/>
                          <a:sym typeface="Arial Bold"/>
                        </a:rPr>
                        <a:t>-</a:t>
                      </a:r>
                      <a:endParaRPr lang="en-US" sz="1100"/>
                    </a:p>
                  </a:txBody>
                  <a:tcPr marL="169499" marR="169499" marT="169499" marB="169499">
                    <a:lnL w="47083" cap="flat" cmpd="sng" algn="ctr">
                      <a:solidFill>
                        <a:srgbClr val="FFFFFF"/>
                      </a:solidFill>
                      <a:prstDash val="solid"/>
                      <a:round/>
                      <a:headEnd type="none" w="med" len="med"/>
                      <a:tailEnd type="none" w="med" len="med"/>
                    </a:lnL>
                    <a:lnR w="47083" cap="flat" cmpd="sng" algn="ctr">
                      <a:solidFill>
                        <a:srgbClr val="FFFFFF"/>
                      </a:solidFill>
                      <a:prstDash val="solid"/>
                      <a:round/>
                      <a:headEnd type="none" w="med" len="med"/>
                      <a:tailEnd type="none" w="med" len="med"/>
                    </a:lnR>
                    <a:lnT w="0" cap="flat" cmpd="sng" algn="ctr">
                      <a:solidFill>
                        <a:srgbClr val="FFFFFF"/>
                      </a:solidFill>
                      <a:prstDash val="solid"/>
                      <a:round/>
                      <a:headEnd type="none" w="med" len="med"/>
                      <a:tailEnd type="none" w="med" len="med"/>
                    </a:lnT>
                    <a:lnB w="47083" cap="flat" cmpd="sng" algn="ctr">
                      <a:solidFill>
                        <a:srgbClr val="FFFFFF"/>
                      </a:solidFill>
                      <a:prstDash val="solid"/>
                      <a:round/>
                      <a:headEnd type="none" w="med" len="med"/>
                      <a:tailEnd type="none" w="med" len="med"/>
                    </a:lnB>
                    <a:solidFill>
                      <a:srgbClr val="DBFFEA"/>
                    </a:solidFill>
                  </a:tcPr>
                </a:tc>
              </a:tr>
            </a:tbl>
          </a:graphicData>
        </a:graphic>
      </p:graphicFrame>
    </p:spTree>
    <p:extLst>
      <p:ext uri="{BB962C8B-B14F-4D97-AF65-F5344CB8AC3E}">
        <p14:creationId xmlns:p14="http://schemas.microsoft.com/office/powerpoint/2010/main" val="905394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4697984" cy="10287000"/>
          </a:xfrm>
          <a:prstGeom prst="rect">
            <a:avLst/>
          </a:prstGeom>
          <a:solidFill>
            <a:srgbClr val="00BF63"/>
          </a:solidFill>
        </p:spPr>
      </p:sp>
      <p:grpSp>
        <p:nvGrpSpPr>
          <p:cNvPr id="3" name="Group 3"/>
          <p:cNvGrpSpPr/>
          <p:nvPr/>
        </p:nvGrpSpPr>
        <p:grpSpPr>
          <a:xfrm>
            <a:off x="-94908" y="215621"/>
            <a:ext cx="4792893" cy="1626157"/>
            <a:chOff x="0" y="0"/>
            <a:chExt cx="6390524" cy="2168210"/>
          </a:xfrm>
        </p:grpSpPr>
        <p:sp>
          <p:nvSpPr>
            <p:cNvPr id="4" name="TextBox 4"/>
            <p:cNvSpPr txBox="1"/>
            <p:nvPr/>
          </p:nvSpPr>
          <p:spPr>
            <a:xfrm>
              <a:off x="0" y="-85725"/>
              <a:ext cx="6390524" cy="1829859"/>
            </a:xfrm>
            <a:prstGeom prst="rect">
              <a:avLst/>
            </a:prstGeom>
          </p:spPr>
          <p:txBody>
            <a:bodyPr lIns="0" tIns="0" rIns="0" bIns="0" rtlCol="0" anchor="t">
              <a:spAutoFit/>
            </a:bodyPr>
            <a:lstStyle/>
            <a:p>
              <a:pPr marL="0" lvl="0" indent="0" algn="ctr">
                <a:lnSpc>
                  <a:spcPts val="5599"/>
                </a:lnSpc>
              </a:pPr>
              <a:r>
                <a:rPr lang="en-US" sz="3999" b="1" spc="-79">
                  <a:solidFill>
                    <a:srgbClr val="FFFFFF"/>
                  </a:solidFill>
                  <a:latin typeface="Helveticish Bold"/>
                  <a:ea typeface="Helveticish Bold"/>
                  <a:cs typeface="Helveticish Bold"/>
                  <a:sym typeface="Helveticish Bold"/>
                </a:rPr>
                <a:t>SUSTAINABILITY PROJECT</a:t>
              </a:r>
              <a:r>
                <a:rPr lang="en-US" sz="3999" b="1" i="1" spc="-79">
                  <a:solidFill>
                    <a:srgbClr val="FFFFFF"/>
                  </a:solidFill>
                  <a:latin typeface="Helveticish Bold Italics"/>
                  <a:ea typeface="Helveticish Bold Italics"/>
                  <a:cs typeface="Helveticish Bold Italics"/>
                  <a:sym typeface="Helveticish Bold Italics"/>
                </a:rPr>
                <a:t> </a:t>
              </a:r>
            </a:p>
          </p:txBody>
        </p:sp>
        <p:sp>
          <p:nvSpPr>
            <p:cNvPr id="5" name="TextBox 5"/>
            <p:cNvSpPr txBox="1"/>
            <p:nvPr/>
          </p:nvSpPr>
          <p:spPr>
            <a:xfrm>
              <a:off x="0" y="1887752"/>
              <a:ext cx="6390524" cy="280458"/>
            </a:xfrm>
            <a:prstGeom prst="rect">
              <a:avLst/>
            </a:prstGeom>
          </p:spPr>
          <p:txBody>
            <a:bodyPr lIns="0" tIns="0" rIns="0" bIns="0" rtlCol="0" anchor="t">
              <a:spAutoFit/>
            </a:bodyPr>
            <a:lstStyle/>
            <a:p>
              <a:pPr marL="0" lvl="0" indent="0" algn="l">
                <a:lnSpc>
                  <a:spcPts val="1625"/>
                </a:lnSpc>
              </a:pPr>
              <a:endParaRPr/>
            </a:p>
          </p:txBody>
        </p:sp>
      </p:grpSp>
      <p:grpSp>
        <p:nvGrpSpPr>
          <p:cNvPr id="6" name="Group 6"/>
          <p:cNvGrpSpPr/>
          <p:nvPr/>
        </p:nvGrpSpPr>
        <p:grpSpPr>
          <a:xfrm>
            <a:off x="221904" y="4333167"/>
            <a:ext cx="4254177" cy="1335543"/>
            <a:chOff x="0" y="0"/>
            <a:chExt cx="1120442" cy="351748"/>
          </a:xfrm>
        </p:grpSpPr>
        <p:sp>
          <p:nvSpPr>
            <p:cNvPr id="7" name="Freeform 7"/>
            <p:cNvSpPr/>
            <p:nvPr/>
          </p:nvSpPr>
          <p:spPr>
            <a:xfrm>
              <a:off x="0" y="0"/>
              <a:ext cx="1120442" cy="351748"/>
            </a:xfrm>
            <a:custGeom>
              <a:avLst/>
              <a:gdLst/>
              <a:ahLst/>
              <a:cxnLst/>
              <a:rect l="l" t="t" r="r" b="b"/>
              <a:pathLst>
                <a:path w="1120442" h="351748">
                  <a:moveTo>
                    <a:pt x="0" y="0"/>
                  </a:moveTo>
                  <a:lnTo>
                    <a:pt x="1120442" y="0"/>
                  </a:lnTo>
                  <a:lnTo>
                    <a:pt x="1120442" y="351748"/>
                  </a:lnTo>
                  <a:lnTo>
                    <a:pt x="0" y="351748"/>
                  </a:lnTo>
                  <a:close/>
                </a:path>
              </a:pathLst>
            </a:custGeom>
            <a:solidFill>
              <a:srgbClr val="FFDE59"/>
            </a:solidFill>
            <a:ln w="38100" cap="sq">
              <a:solidFill>
                <a:srgbClr val="000000"/>
              </a:solidFill>
              <a:prstDash val="solid"/>
              <a:miter/>
            </a:ln>
          </p:spPr>
        </p:sp>
        <p:sp>
          <p:nvSpPr>
            <p:cNvPr id="8" name="TextBox 8"/>
            <p:cNvSpPr txBox="1"/>
            <p:nvPr/>
          </p:nvSpPr>
          <p:spPr>
            <a:xfrm>
              <a:off x="0" y="-47625"/>
              <a:ext cx="1120442" cy="399373"/>
            </a:xfrm>
            <a:prstGeom prst="rect">
              <a:avLst/>
            </a:prstGeom>
          </p:spPr>
          <p:txBody>
            <a:bodyPr lIns="50800" tIns="50800" rIns="50800" bIns="50800" rtlCol="0" anchor="ctr"/>
            <a:lstStyle/>
            <a:p>
              <a:pPr algn="ctr">
                <a:lnSpc>
                  <a:spcPts val="4339"/>
                </a:lnSpc>
              </a:pPr>
              <a:r>
                <a:rPr lang="en-US" sz="3099" b="1">
                  <a:solidFill>
                    <a:srgbClr val="004AAD"/>
                  </a:solidFill>
                  <a:latin typeface="Canva Sans Bold"/>
                  <a:ea typeface="Canva Sans Bold"/>
                  <a:cs typeface="Canva Sans Bold"/>
                  <a:sym typeface="Canva Sans Bold"/>
                </a:rPr>
                <a:t>PACKAGING</a:t>
              </a:r>
            </a:p>
          </p:txBody>
        </p:sp>
      </p:grpSp>
      <p:graphicFrame>
        <p:nvGraphicFramePr>
          <p:cNvPr id="9" name="Table 9"/>
          <p:cNvGraphicFramePr>
            <a:graphicFrameLocks noGrp="1"/>
          </p:cNvGraphicFramePr>
          <p:nvPr/>
        </p:nvGraphicFramePr>
        <p:xfrm>
          <a:off x="4697984" y="0"/>
          <a:ext cx="13198098" cy="10287000"/>
        </p:xfrm>
        <a:graphic>
          <a:graphicData uri="http://schemas.openxmlformats.org/drawingml/2006/table">
            <a:tbl>
              <a:tblPr/>
              <a:tblGrid>
                <a:gridCol w="1777440"/>
                <a:gridCol w="1769626"/>
                <a:gridCol w="3832254"/>
                <a:gridCol w="2417194"/>
                <a:gridCol w="3401584"/>
              </a:tblGrid>
              <a:tr h="2283792">
                <a:tc>
                  <a:txBody>
                    <a:bodyPr/>
                    <a:lstStyle/>
                    <a:p>
                      <a:pPr algn="ctr">
                        <a:lnSpc>
                          <a:spcPts val="2491"/>
                        </a:lnSpc>
                        <a:defRPr/>
                      </a:pPr>
                      <a:r>
                        <a:rPr lang="en-US" sz="1779" b="1">
                          <a:solidFill>
                            <a:srgbClr val="FFFFFF"/>
                          </a:solidFill>
                          <a:latin typeface="Arial Bold"/>
                          <a:ea typeface="Arial Bold"/>
                          <a:cs typeface="Arial Bold"/>
                          <a:sym typeface="Arial Bold"/>
                        </a:rPr>
                        <a:t>Structure of the Standard</a:t>
                      </a:r>
                      <a:endParaRPr lang="en-US" sz="1100"/>
                    </a:p>
                  </a:txBody>
                  <a:tcPr marL="169499" marR="169499" marT="169499" marB="169499" anchor="ctr">
                    <a:lnL w="0" cap="flat" cmpd="sng" algn="ctr">
                      <a:solidFill>
                        <a:srgbClr val="CCCCCC"/>
                      </a:solidFill>
                      <a:prstDash val="solid"/>
                      <a:round/>
                      <a:headEnd type="none" w="med" len="med"/>
                      <a:tailEnd type="none" w="med" len="med"/>
                    </a:lnL>
                    <a:lnR w="47083" cap="flat" cmpd="sng" algn="ctr">
                      <a:solidFill>
                        <a:srgbClr val="FFFFFF"/>
                      </a:solidFill>
                      <a:prstDash val="solid"/>
                      <a:round/>
                      <a:headEnd type="none" w="med" len="med"/>
                      <a:tailEnd type="none" w="med" len="med"/>
                    </a:lnR>
                    <a:lnT w="18833" cap="flat" cmpd="sng" algn="ctr">
                      <a:solidFill>
                        <a:srgbClr val="FFFFFF"/>
                      </a:solidFill>
                      <a:prstDash val="solid"/>
                      <a:round/>
                      <a:headEnd type="none" w="med" len="med"/>
                      <a:tailEnd type="none" w="med" len="med"/>
                    </a:lnT>
                    <a:lnB w="0" cap="flat" cmpd="sng" algn="ctr">
                      <a:solidFill>
                        <a:srgbClr val="FFFFFF"/>
                      </a:solidFill>
                      <a:prstDash val="solid"/>
                      <a:round/>
                      <a:headEnd type="none" w="med" len="med"/>
                      <a:tailEnd type="none" w="med" len="med"/>
                    </a:lnB>
                    <a:solidFill>
                      <a:srgbClr val="00BF63"/>
                    </a:solidFill>
                  </a:tcPr>
                </a:tc>
                <a:tc>
                  <a:txBody>
                    <a:bodyPr/>
                    <a:lstStyle/>
                    <a:p>
                      <a:pPr algn="ctr">
                        <a:lnSpc>
                          <a:spcPts val="2491"/>
                        </a:lnSpc>
                        <a:defRPr/>
                      </a:pPr>
                      <a:r>
                        <a:rPr lang="en-US" sz="1779" b="1">
                          <a:solidFill>
                            <a:srgbClr val="FFFFFF"/>
                          </a:solidFill>
                          <a:latin typeface="Arial Bold"/>
                          <a:ea typeface="Arial Bold"/>
                          <a:cs typeface="Arial Bold"/>
                          <a:sym typeface="Arial Bold"/>
                        </a:rPr>
                        <a:t>Applicability of the element of structure</a:t>
                      </a:r>
                      <a:endParaRPr lang="en-US" sz="1100"/>
                    </a:p>
                  </a:txBody>
                  <a:tcPr marL="169499" marR="169499" marT="169499" marB="169499" anchor="ctr">
                    <a:lnL w="47083" cap="flat" cmpd="sng" algn="ctr">
                      <a:solidFill>
                        <a:srgbClr val="FFFFFF"/>
                      </a:solidFill>
                      <a:prstDash val="solid"/>
                      <a:round/>
                      <a:headEnd type="none" w="med" len="med"/>
                      <a:tailEnd type="none" w="med" len="med"/>
                    </a:lnL>
                    <a:lnR w="47083" cap="flat" cmpd="sng" algn="ctr">
                      <a:solidFill>
                        <a:srgbClr val="FFFFFF"/>
                      </a:solidFill>
                      <a:prstDash val="solid"/>
                      <a:round/>
                      <a:headEnd type="none" w="med" len="med"/>
                      <a:tailEnd type="none" w="med" len="med"/>
                    </a:lnR>
                    <a:lnT w="18833" cap="flat" cmpd="sng" algn="ctr">
                      <a:solidFill>
                        <a:srgbClr val="FFFFFF"/>
                      </a:solidFill>
                      <a:prstDash val="solid"/>
                      <a:round/>
                      <a:headEnd type="none" w="med" len="med"/>
                      <a:tailEnd type="none" w="med" len="med"/>
                    </a:lnT>
                    <a:lnB w="0" cap="flat" cmpd="sng" algn="ctr">
                      <a:solidFill>
                        <a:srgbClr val="FFFFFF"/>
                      </a:solidFill>
                      <a:prstDash val="solid"/>
                      <a:round/>
                      <a:headEnd type="none" w="med" len="med"/>
                      <a:tailEnd type="none" w="med" len="med"/>
                    </a:lnB>
                    <a:solidFill>
                      <a:srgbClr val="00BF63"/>
                    </a:solidFill>
                  </a:tcPr>
                </a:tc>
                <a:tc>
                  <a:txBody>
                    <a:bodyPr/>
                    <a:lstStyle/>
                    <a:p>
                      <a:pPr algn="ctr">
                        <a:lnSpc>
                          <a:spcPts val="2491"/>
                        </a:lnSpc>
                        <a:defRPr/>
                      </a:pPr>
                      <a:r>
                        <a:rPr lang="en-US" sz="1779" b="1">
                          <a:solidFill>
                            <a:srgbClr val="FFFFFF"/>
                          </a:solidFill>
                          <a:latin typeface="Arial Bold"/>
                          <a:ea typeface="Arial Bold"/>
                          <a:cs typeface="Arial Bold"/>
                          <a:sym typeface="Arial Bold"/>
                        </a:rPr>
                        <a:t>Aspects to be covered</a:t>
                      </a:r>
                      <a:endParaRPr lang="en-US" sz="1100"/>
                    </a:p>
                  </a:txBody>
                  <a:tcPr marL="169499" marR="169499" marT="169499" marB="169499" anchor="ctr">
                    <a:lnL w="47083" cap="flat" cmpd="sng" algn="ctr">
                      <a:solidFill>
                        <a:srgbClr val="FFFFFF"/>
                      </a:solidFill>
                      <a:prstDash val="solid"/>
                      <a:round/>
                      <a:headEnd type="none" w="med" len="med"/>
                      <a:tailEnd type="none" w="med" len="med"/>
                    </a:lnL>
                    <a:lnR w="47083" cap="flat" cmpd="sng" algn="ctr">
                      <a:solidFill>
                        <a:srgbClr val="FFFFFF"/>
                      </a:solidFill>
                      <a:prstDash val="solid"/>
                      <a:round/>
                      <a:headEnd type="none" w="med" len="med"/>
                      <a:tailEnd type="none" w="med" len="med"/>
                    </a:lnR>
                    <a:lnT w="18833" cap="flat" cmpd="sng" algn="ctr">
                      <a:solidFill>
                        <a:srgbClr val="FFFFFF"/>
                      </a:solidFill>
                      <a:prstDash val="solid"/>
                      <a:round/>
                      <a:headEnd type="none" w="med" len="med"/>
                      <a:tailEnd type="none" w="med" len="med"/>
                    </a:lnT>
                    <a:lnB w="0" cap="flat" cmpd="sng" algn="ctr">
                      <a:solidFill>
                        <a:srgbClr val="FFFFFF"/>
                      </a:solidFill>
                      <a:prstDash val="solid"/>
                      <a:round/>
                      <a:headEnd type="none" w="med" len="med"/>
                      <a:tailEnd type="none" w="med" len="med"/>
                    </a:lnB>
                    <a:solidFill>
                      <a:srgbClr val="00BF63"/>
                    </a:solidFill>
                  </a:tcPr>
                </a:tc>
                <a:tc>
                  <a:txBody>
                    <a:bodyPr/>
                    <a:lstStyle/>
                    <a:p>
                      <a:pPr algn="ctr">
                        <a:lnSpc>
                          <a:spcPts val="2491"/>
                        </a:lnSpc>
                        <a:defRPr/>
                      </a:pPr>
                      <a:r>
                        <a:rPr lang="en-US" sz="1779" b="1">
                          <a:solidFill>
                            <a:srgbClr val="FFFFFF"/>
                          </a:solidFill>
                          <a:latin typeface="Arial Bold"/>
                          <a:ea typeface="Arial Bold"/>
                          <a:cs typeface="Arial Bold"/>
                          <a:sym typeface="Arial Bold"/>
                        </a:rPr>
                        <a:t>Provisions that may be added for meeting the defined objectives of the aspects identified</a:t>
                      </a:r>
                      <a:endParaRPr lang="en-US" sz="1100"/>
                    </a:p>
                  </a:txBody>
                  <a:tcPr marL="169499" marR="169499" marT="169499" marB="169499" anchor="ctr">
                    <a:lnL w="47083" cap="flat" cmpd="sng" algn="ctr">
                      <a:solidFill>
                        <a:srgbClr val="FFFFFF"/>
                      </a:solidFill>
                      <a:prstDash val="solid"/>
                      <a:round/>
                      <a:headEnd type="none" w="med" len="med"/>
                      <a:tailEnd type="none" w="med" len="med"/>
                    </a:lnL>
                    <a:lnR w="47083" cap="flat" cmpd="sng" algn="ctr">
                      <a:solidFill>
                        <a:srgbClr val="FFFFFF"/>
                      </a:solidFill>
                      <a:prstDash val="solid"/>
                      <a:round/>
                      <a:headEnd type="none" w="med" len="med"/>
                      <a:tailEnd type="none" w="med" len="med"/>
                    </a:lnR>
                    <a:lnT w="18833" cap="flat" cmpd="sng" algn="ctr">
                      <a:solidFill>
                        <a:srgbClr val="FFFFFF"/>
                      </a:solidFill>
                      <a:prstDash val="solid"/>
                      <a:round/>
                      <a:headEnd type="none" w="med" len="med"/>
                      <a:tailEnd type="none" w="med" len="med"/>
                    </a:lnT>
                    <a:lnB w="0" cap="flat" cmpd="sng" algn="ctr">
                      <a:solidFill>
                        <a:srgbClr val="FFFFFF"/>
                      </a:solidFill>
                      <a:prstDash val="solid"/>
                      <a:round/>
                      <a:headEnd type="none" w="med" len="med"/>
                      <a:tailEnd type="none" w="med" len="med"/>
                    </a:lnB>
                    <a:solidFill>
                      <a:srgbClr val="00BF63"/>
                    </a:solidFill>
                  </a:tcPr>
                </a:tc>
                <a:tc>
                  <a:txBody>
                    <a:bodyPr/>
                    <a:lstStyle/>
                    <a:p>
                      <a:pPr algn="ctr">
                        <a:lnSpc>
                          <a:spcPts val="2491"/>
                        </a:lnSpc>
                        <a:defRPr/>
                      </a:pPr>
                      <a:r>
                        <a:rPr lang="en-US" sz="1779" b="1">
                          <a:solidFill>
                            <a:srgbClr val="FFFFFF"/>
                          </a:solidFill>
                          <a:latin typeface="Arial Bold"/>
                          <a:ea typeface="Arial Bold"/>
                          <a:cs typeface="Arial Bold"/>
                          <a:sym typeface="Arial Bold"/>
                        </a:rPr>
                        <a:t>Challenges identified, if any</a:t>
                      </a:r>
                      <a:endParaRPr lang="en-US" sz="1100"/>
                    </a:p>
                  </a:txBody>
                  <a:tcPr marL="169499" marR="169499" marT="169499" marB="169499" anchor="ctr">
                    <a:lnL w="47083" cap="flat" cmpd="sng" algn="ctr">
                      <a:solidFill>
                        <a:srgbClr val="FFFFFF"/>
                      </a:solidFill>
                      <a:prstDash val="solid"/>
                      <a:round/>
                      <a:headEnd type="none" w="med" len="med"/>
                      <a:tailEnd type="none" w="med" len="med"/>
                    </a:lnL>
                    <a:lnR w="47083" cap="flat" cmpd="sng" algn="ctr">
                      <a:solidFill>
                        <a:srgbClr val="FFFFFF"/>
                      </a:solidFill>
                      <a:prstDash val="solid"/>
                      <a:round/>
                      <a:headEnd type="none" w="med" len="med"/>
                      <a:tailEnd type="none" w="med" len="med"/>
                    </a:lnR>
                    <a:lnT w="18833" cap="flat" cmpd="sng" algn="ctr">
                      <a:solidFill>
                        <a:srgbClr val="FFFFFF"/>
                      </a:solidFill>
                      <a:prstDash val="solid"/>
                      <a:round/>
                      <a:headEnd type="none" w="med" len="med"/>
                      <a:tailEnd type="none" w="med" len="med"/>
                    </a:lnT>
                    <a:lnB w="0" cap="flat" cmpd="sng" algn="ctr">
                      <a:solidFill>
                        <a:srgbClr val="FFFFFF"/>
                      </a:solidFill>
                      <a:prstDash val="solid"/>
                      <a:round/>
                      <a:headEnd type="none" w="med" len="med"/>
                      <a:tailEnd type="none" w="med" len="med"/>
                    </a:lnB>
                    <a:solidFill>
                      <a:srgbClr val="00BF63"/>
                    </a:solidFill>
                  </a:tcPr>
                </a:tc>
              </a:tr>
              <a:tr h="8003208">
                <a:tc>
                  <a:txBody>
                    <a:bodyPr/>
                    <a:lstStyle/>
                    <a:p>
                      <a:pPr algn="just">
                        <a:lnSpc>
                          <a:spcPts val="2100"/>
                        </a:lnSpc>
                        <a:defRPr/>
                      </a:pPr>
                      <a:r>
                        <a:rPr lang="en-US" sz="1500">
                          <a:solidFill>
                            <a:srgbClr val="191919"/>
                          </a:solidFill>
                          <a:latin typeface="Arial"/>
                          <a:ea typeface="Arial"/>
                          <a:cs typeface="Arial"/>
                          <a:sym typeface="Arial"/>
                        </a:rPr>
                        <a:t>Packaging</a:t>
                      </a:r>
                      <a:endParaRPr lang="en-US" sz="1100"/>
                    </a:p>
                  </a:txBody>
                  <a:tcPr marL="169499" marR="169499" marT="169499" marB="169499">
                    <a:lnL w="0" cap="flat" cmpd="sng" algn="ctr">
                      <a:solidFill>
                        <a:srgbClr val="CCCCCC"/>
                      </a:solidFill>
                      <a:prstDash val="solid"/>
                      <a:round/>
                      <a:headEnd type="none" w="med" len="med"/>
                      <a:tailEnd type="none" w="med" len="med"/>
                    </a:lnL>
                    <a:lnR w="47083" cap="flat" cmpd="sng" algn="ctr">
                      <a:solidFill>
                        <a:srgbClr val="FFFFFF"/>
                      </a:solidFill>
                      <a:prstDash val="solid"/>
                      <a:round/>
                      <a:headEnd type="none" w="med" len="med"/>
                      <a:tailEnd type="none" w="med" len="med"/>
                    </a:lnR>
                    <a:lnT w="0" cap="flat" cmpd="sng" algn="ctr">
                      <a:solidFill>
                        <a:srgbClr val="FFFFFF"/>
                      </a:solidFill>
                      <a:prstDash val="solid"/>
                      <a:round/>
                      <a:headEnd type="none" w="med" len="med"/>
                      <a:tailEnd type="none" w="med" len="med"/>
                    </a:lnT>
                    <a:lnB w="47083" cap="flat" cmpd="sng" algn="ctr">
                      <a:solidFill>
                        <a:srgbClr val="FFFFFF"/>
                      </a:solidFill>
                      <a:prstDash val="solid"/>
                      <a:round/>
                      <a:headEnd type="none" w="med" len="med"/>
                      <a:tailEnd type="none" w="med" len="med"/>
                    </a:lnB>
                    <a:solidFill>
                      <a:srgbClr val="DBFFEA"/>
                    </a:solidFill>
                  </a:tcPr>
                </a:tc>
                <a:tc>
                  <a:txBody>
                    <a:bodyPr/>
                    <a:lstStyle/>
                    <a:p>
                      <a:pPr algn="just">
                        <a:lnSpc>
                          <a:spcPts val="2100"/>
                        </a:lnSpc>
                        <a:defRPr/>
                      </a:pPr>
                      <a:r>
                        <a:rPr lang="en-US" sz="1500">
                          <a:solidFill>
                            <a:srgbClr val="191919"/>
                          </a:solidFill>
                          <a:latin typeface="Arial"/>
                          <a:ea typeface="Arial"/>
                          <a:cs typeface="Arial"/>
                          <a:sym typeface="Arial"/>
                        </a:rPr>
                        <a:t>Applicable</a:t>
                      </a:r>
                      <a:endParaRPr lang="en-US" sz="1100"/>
                    </a:p>
                  </a:txBody>
                  <a:tcPr marL="169499" marR="169499" marT="169499" marB="169499">
                    <a:lnL w="47083" cap="flat" cmpd="sng" algn="ctr">
                      <a:solidFill>
                        <a:srgbClr val="FFFFFF"/>
                      </a:solidFill>
                      <a:prstDash val="solid"/>
                      <a:round/>
                      <a:headEnd type="none" w="med" len="med"/>
                      <a:tailEnd type="none" w="med" len="med"/>
                    </a:lnL>
                    <a:lnR w="47083" cap="flat" cmpd="sng" algn="ctr">
                      <a:solidFill>
                        <a:srgbClr val="FFFFFF"/>
                      </a:solidFill>
                      <a:prstDash val="solid"/>
                      <a:round/>
                      <a:headEnd type="none" w="med" len="med"/>
                      <a:tailEnd type="none" w="med" len="med"/>
                    </a:lnR>
                    <a:lnT w="0" cap="flat" cmpd="sng" algn="ctr">
                      <a:solidFill>
                        <a:srgbClr val="FFFFFF"/>
                      </a:solidFill>
                      <a:prstDash val="solid"/>
                      <a:round/>
                      <a:headEnd type="none" w="med" len="med"/>
                      <a:tailEnd type="none" w="med" len="med"/>
                    </a:lnT>
                    <a:lnB w="47083" cap="flat" cmpd="sng" algn="ctr">
                      <a:solidFill>
                        <a:srgbClr val="FFFFFF"/>
                      </a:solidFill>
                      <a:prstDash val="solid"/>
                      <a:round/>
                      <a:headEnd type="none" w="med" len="med"/>
                      <a:tailEnd type="none" w="med" len="med"/>
                    </a:lnB>
                    <a:solidFill>
                      <a:srgbClr val="DBFFEA"/>
                    </a:solidFill>
                  </a:tcPr>
                </a:tc>
                <a:tc>
                  <a:txBody>
                    <a:bodyPr/>
                    <a:lstStyle/>
                    <a:p>
                      <a:pPr algn="just">
                        <a:lnSpc>
                          <a:spcPts val="2099"/>
                        </a:lnSpc>
                        <a:defRPr/>
                      </a:pPr>
                      <a:r>
                        <a:rPr lang="en-US" sz="1499">
                          <a:solidFill>
                            <a:srgbClr val="000000"/>
                          </a:solidFill>
                          <a:latin typeface="Arial"/>
                          <a:ea typeface="Arial"/>
                          <a:cs typeface="Arial"/>
                          <a:sym typeface="Arial"/>
                        </a:rPr>
                        <a:t>Reduction of non-biodegradable packaging</a:t>
                      </a:r>
                      <a:endParaRPr lang="en-US" sz="1100"/>
                    </a:p>
                    <a:p>
                      <a:pPr algn="just">
                        <a:lnSpc>
                          <a:spcPts val="2099"/>
                        </a:lnSpc>
                      </a:pPr>
                      <a:r>
                        <a:rPr lang="en-US" sz="1499">
                          <a:solidFill>
                            <a:srgbClr val="000000"/>
                          </a:solidFill>
                          <a:latin typeface="Arial"/>
                          <a:ea typeface="Arial"/>
                          <a:cs typeface="Arial"/>
                          <a:sym typeface="Arial"/>
                        </a:rPr>
                        <a:t>Use of safe/eco-friendly/biodegradable packaging</a:t>
                      </a:r>
                    </a:p>
                  </a:txBody>
                  <a:tcPr marL="169499" marR="169499" marT="169499" marB="169499">
                    <a:lnL w="47083" cap="flat" cmpd="sng" algn="ctr">
                      <a:solidFill>
                        <a:srgbClr val="FFFFFF"/>
                      </a:solidFill>
                      <a:prstDash val="solid"/>
                      <a:round/>
                      <a:headEnd type="none" w="med" len="med"/>
                      <a:tailEnd type="none" w="med" len="med"/>
                    </a:lnL>
                    <a:lnR w="47083" cap="flat" cmpd="sng" algn="ctr">
                      <a:solidFill>
                        <a:srgbClr val="FFFFFF"/>
                      </a:solidFill>
                      <a:prstDash val="solid"/>
                      <a:round/>
                      <a:headEnd type="none" w="med" len="med"/>
                      <a:tailEnd type="none" w="med" len="med"/>
                    </a:lnR>
                    <a:lnT w="0" cap="flat" cmpd="sng" algn="ctr">
                      <a:solidFill>
                        <a:srgbClr val="FFFFFF"/>
                      </a:solidFill>
                      <a:prstDash val="solid"/>
                      <a:round/>
                      <a:headEnd type="none" w="med" len="med"/>
                      <a:tailEnd type="none" w="med" len="med"/>
                    </a:lnT>
                    <a:lnB w="47083" cap="flat" cmpd="sng" algn="ctr">
                      <a:solidFill>
                        <a:srgbClr val="FFFFFF"/>
                      </a:solidFill>
                      <a:prstDash val="solid"/>
                      <a:round/>
                      <a:headEnd type="none" w="med" len="med"/>
                      <a:tailEnd type="none" w="med" len="med"/>
                    </a:lnB>
                    <a:solidFill>
                      <a:srgbClr val="DBFFEA"/>
                    </a:solidFill>
                  </a:tcPr>
                </a:tc>
                <a:tc>
                  <a:txBody>
                    <a:bodyPr/>
                    <a:lstStyle/>
                    <a:p>
                      <a:pPr marL="323850" lvl="1" indent="-161925" algn="just">
                        <a:lnSpc>
                          <a:spcPts val="2100"/>
                        </a:lnSpc>
                        <a:buFont typeface="Arial"/>
                        <a:buChar char="•"/>
                        <a:defRPr/>
                      </a:pPr>
                      <a:r>
                        <a:rPr lang="en-US" sz="1500">
                          <a:solidFill>
                            <a:srgbClr val="191919"/>
                          </a:solidFill>
                          <a:latin typeface="Arial"/>
                          <a:ea typeface="Arial"/>
                          <a:cs typeface="Arial"/>
                          <a:sym typeface="Arial"/>
                        </a:rPr>
                        <a:t>Judicious use of non-biodegradable packaging</a:t>
                      </a:r>
                      <a:endParaRPr lang="en-US" sz="1100"/>
                    </a:p>
                    <a:p>
                      <a:pPr marL="323850" lvl="1" indent="-161925" algn="just">
                        <a:lnSpc>
                          <a:spcPts val="2100"/>
                        </a:lnSpc>
                        <a:buFont typeface="Arial"/>
                        <a:buChar char="•"/>
                      </a:pPr>
                      <a:r>
                        <a:rPr lang="en-US" sz="1500">
                          <a:solidFill>
                            <a:srgbClr val="191919"/>
                          </a:solidFill>
                          <a:latin typeface="Arial"/>
                          <a:ea typeface="Arial"/>
                          <a:cs typeface="Arial"/>
                          <a:sym typeface="Arial"/>
                        </a:rPr>
                        <a:t>Preferential use of biodegradable/compostable packaging to be specified </a:t>
                      </a:r>
                    </a:p>
                  </a:txBody>
                  <a:tcPr marL="169499" marR="169499" marT="169499" marB="169499">
                    <a:lnL w="47083" cap="flat" cmpd="sng" algn="ctr">
                      <a:solidFill>
                        <a:srgbClr val="FFFFFF"/>
                      </a:solidFill>
                      <a:prstDash val="solid"/>
                      <a:round/>
                      <a:headEnd type="none" w="med" len="med"/>
                      <a:tailEnd type="none" w="med" len="med"/>
                    </a:lnL>
                    <a:lnR w="47083" cap="flat" cmpd="sng" algn="ctr">
                      <a:solidFill>
                        <a:srgbClr val="FFFFFF"/>
                      </a:solidFill>
                      <a:prstDash val="solid"/>
                      <a:round/>
                      <a:headEnd type="none" w="med" len="med"/>
                      <a:tailEnd type="none" w="med" len="med"/>
                    </a:lnR>
                    <a:lnT w="0" cap="flat" cmpd="sng" algn="ctr">
                      <a:solidFill>
                        <a:srgbClr val="FFFFFF"/>
                      </a:solidFill>
                      <a:prstDash val="solid"/>
                      <a:round/>
                      <a:headEnd type="none" w="med" len="med"/>
                      <a:tailEnd type="none" w="med" len="med"/>
                    </a:lnT>
                    <a:lnB w="47083" cap="flat" cmpd="sng" algn="ctr">
                      <a:solidFill>
                        <a:srgbClr val="FFFFFF"/>
                      </a:solidFill>
                      <a:prstDash val="solid"/>
                      <a:round/>
                      <a:headEnd type="none" w="med" len="med"/>
                      <a:tailEnd type="none" w="med" len="med"/>
                    </a:lnB>
                    <a:solidFill>
                      <a:srgbClr val="DBFFEA"/>
                    </a:solidFill>
                  </a:tcPr>
                </a:tc>
                <a:tc>
                  <a:txBody>
                    <a:bodyPr/>
                    <a:lstStyle/>
                    <a:p>
                      <a:pPr algn="just">
                        <a:lnSpc>
                          <a:spcPts val="2800"/>
                        </a:lnSpc>
                        <a:defRPr/>
                      </a:pPr>
                      <a:r>
                        <a:rPr lang="en-US" sz="2000" b="1">
                          <a:solidFill>
                            <a:srgbClr val="191919"/>
                          </a:solidFill>
                          <a:latin typeface="Arial Bold"/>
                          <a:ea typeface="Arial Bold"/>
                          <a:cs typeface="Arial Bold"/>
                          <a:sym typeface="Arial Bold"/>
                        </a:rPr>
                        <a:t>-</a:t>
                      </a:r>
                      <a:endParaRPr lang="en-US" sz="1100"/>
                    </a:p>
                  </a:txBody>
                  <a:tcPr marL="169499" marR="169499" marT="169499" marB="169499">
                    <a:lnL w="47083" cap="flat" cmpd="sng" algn="ctr">
                      <a:solidFill>
                        <a:srgbClr val="FFFFFF"/>
                      </a:solidFill>
                      <a:prstDash val="solid"/>
                      <a:round/>
                      <a:headEnd type="none" w="med" len="med"/>
                      <a:tailEnd type="none" w="med" len="med"/>
                    </a:lnL>
                    <a:lnR w="47083" cap="flat" cmpd="sng" algn="ctr">
                      <a:solidFill>
                        <a:srgbClr val="FFFFFF"/>
                      </a:solidFill>
                      <a:prstDash val="solid"/>
                      <a:round/>
                      <a:headEnd type="none" w="med" len="med"/>
                      <a:tailEnd type="none" w="med" len="med"/>
                    </a:lnR>
                    <a:lnT w="0" cap="flat" cmpd="sng" algn="ctr">
                      <a:solidFill>
                        <a:srgbClr val="FFFFFF"/>
                      </a:solidFill>
                      <a:prstDash val="solid"/>
                      <a:round/>
                      <a:headEnd type="none" w="med" len="med"/>
                      <a:tailEnd type="none" w="med" len="med"/>
                    </a:lnT>
                    <a:lnB w="47083" cap="flat" cmpd="sng" algn="ctr">
                      <a:solidFill>
                        <a:srgbClr val="FFFFFF"/>
                      </a:solidFill>
                      <a:prstDash val="solid"/>
                      <a:round/>
                      <a:headEnd type="none" w="med" len="med"/>
                      <a:tailEnd type="none" w="med" len="med"/>
                    </a:lnB>
                    <a:solidFill>
                      <a:srgbClr val="DBFFEA"/>
                    </a:solidFill>
                  </a:tcPr>
                </a:tc>
              </a:tr>
            </a:tbl>
          </a:graphicData>
        </a:graphic>
      </p:graphicFrame>
    </p:spTree>
    <p:extLst>
      <p:ext uri="{BB962C8B-B14F-4D97-AF65-F5344CB8AC3E}">
        <p14:creationId xmlns:p14="http://schemas.microsoft.com/office/powerpoint/2010/main" val="10145724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4697984" cy="10287000"/>
          </a:xfrm>
          <a:prstGeom prst="rect">
            <a:avLst/>
          </a:prstGeom>
          <a:solidFill>
            <a:srgbClr val="00BF63"/>
          </a:solidFill>
        </p:spPr>
      </p:sp>
      <p:grpSp>
        <p:nvGrpSpPr>
          <p:cNvPr id="3" name="Group 3"/>
          <p:cNvGrpSpPr/>
          <p:nvPr/>
        </p:nvGrpSpPr>
        <p:grpSpPr>
          <a:xfrm>
            <a:off x="-94908" y="215621"/>
            <a:ext cx="4792893" cy="1626157"/>
            <a:chOff x="0" y="0"/>
            <a:chExt cx="6390524" cy="2168210"/>
          </a:xfrm>
        </p:grpSpPr>
        <p:sp>
          <p:nvSpPr>
            <p:cNvPr id="4" name="TextBox 4"/>
            <p:cNvSpPr txBox="1"/>
            <p:nvPr/>
          </p:nvSpPr>
          <p:spPr>
            <a:xfrm>
              <a:off x="0" y="-85725"/>
              <a:ext cx="6390524" cy="1829859"/>
            </a:xfrm>
            <a:prstGeom prst="rect">
              <a:avLst/>
            </a:prstGeom>
          </p:spPr>
          <p:txBody>
            <a:bodyPr lIns="0" tIns="0" rIns="0" bIns="0" rtlCol="0" anchor="t">
              <a:spAutoFit/>
            </a:bodyPr>
            <a:lstStyle/>
            <a:p>
              <a:pPr marL="0" lvl="0" indent="0" algn="ctr">
                <a:lnSpc>
                  <a:spcPts val="5599"/>
                </a:lnSpc>
              </a:pPr>
              <a:r>
                <a:rPr lang="en-US" sz="3999" b="1" spc="-79">
                  <a:solidFill>
                    <a:srgbClr val="FFFFFF"/>
                  </a:solidFill>
                  <a:latin typeface="Helveticish Bold"/>
                  <a:ea typeface="Helveticish Bold"/>
                  <a:cs typeface="Helveticish Bold"/>
                  <a:sym typeface="Helveticish Bold"/>
                </a:rPr>
                <a:t>SUSTAINABILITY PROJECT</a:t>
              </a:r>
              <a:r>
                <a:rPr lang="en-US" sz="3999" b="1" i="1" spc="-79">
                  <a:solidFill>
                    <a:srgbClr val="FFFFFF"/>
                  </a:solidFill>
                  <a:latin typeface="Helveticish Bold Italics"/>
                  <a:ea typeface="Helveticish Bold Italics"/>
                  <a:cs typeface="Helveticish Bold Italics"/>
                  <a:sym typeface="Helveticish Bold Italics"/>
                </a:rPr>
                <a:t> </a:t>
              </a:r>
            </a:p>
          </p:txBody>
        </p:sp>
        <p:sp>
          <p:nvSpPr>
            <p:cNvPr id="5" name="TextBox 5"/>
            <p:cNvSpPr txBox="1"/>
            <p:nvPr/>
          </p:nvSpPr>
          <p:spPr>
            <a:xfrm>
              <a:off x="0" y="1887752"/>
              <a:ext cx="6390524" cy="280458"/>
            </a:xfrm>
            <a:prstGeom prst="rect">
              <a:avLst/>
            </a:prstGeom>
          </p:spPr>
          <p:txBody>
            <a:bodyPr lIns="0" tIns="0" rIns="0" bIns="0" rtlCol="0" anchor="t">
              <a:spAutoFit/>
            </a:bodyPr>
            <a:lstStyle/>
            <a:p>
              <a:pPr marL="0" lvl="0" indent="0" algn="l">
                <a:lnSpc>
                  <a:spcPts val="1625"/>
                </a:lnSpc>
              </a:pPr>
              <a:endParaRPr/>
            </a:p>
          </p:txBody>
        </p:sp>
      </p:grpSp>
      <p:grpSp>
        <p:nvGrpSpPr>
          <p:cNvPr id="6" name="Group 6"/>
          <p:cNvGrpSpPr/>
          <p:nvPr/>
        </p:nvGrpSpPr>
        <p:grpSpPr>
          <a:xfrm>
            <a:off x="221904" y="4333167"/>
            <a:ext cx="4254177" cy="1335543"/>
            <a:chOff x="0" y="0"/>
            <a:chExt cx="1120442" cy="351748"/>
          </a:xfrm>
        </p:grpSpPr>
        <p:sp>
          <p:nvSpPr>
            <p:cNvPr id="7" name="Freeform 7"/>
            <p:cNvSpPr/>
            <p:nvPr/>
          </p:nvSpPr>
          <p:spPr>
            <a:xfrm>
              <a:off x="0" y="0"/>
              <a:ext cx="1120442" cy="351748"/>
            </a:xfrm>
            <a:custGeom>
              <a:avLst/>
              <a:gdLst/>
              <a:ahLst/>
              <a:cxnLst/>
              <a:rect l="l" t="t" r="r" b="b"/>
              <a:pathLst>
                <a:path w="1120442" h="351748">
                  <a:moveTo>
                    <a:pt x="0" y="0"/>
                  </a:moveTo>
                  <a:lnTo>
                    <a:pt x="1120442" y="0"/>
                  </a:lnTo>
                  <a:lnTo>
                    <a:pt x="1120442" y="351748"/>
                  </a:lnTo>
                  <a:lnTo>
                    <a:pt x="0" y="351748"/>
                  </a:lnTo>
                  <a:close/>
                </a:path>
              </a:pathLst>
            </a:custGeom>
            <a:solidFill>
              <a:srgbClr val="FFDE59"/>
            </a:solidFill>
            <a:ln w="38100" cap="sq">
              <a:solidFill>
                <a:srgbClr val="000000"/>
              </a:solidFill>
              <a:prstDash val="solid"/>
              <a:miter/>
            </a:ln>
          </p:spPr>
        </p:sp>
        <p:sp>
          <p:nvSpPr>
            <p:cNvPr id="8" name="TextBox 8"/>
            <p:cNvSpPr txBox="1"/>
            <p:nvPr/>
          </p:nvSpPr>
          <p:spPr>
            <a:xfrm>
              <a:off x="0" y="-47625"/>
              <a:ext cx="1120442" cy="399373"/>
            </a:xfrm>
            <a:prstGeom prst="rect">
              <a:avLst/>
            </a:prstGeom>
          </p:spPr>
          <p:txBody>
            <a:bodyPr lIns="50800" tIns="50800" rIns="50800" bIns="50800" rtlCol="0" anchor="ctr"/>
            <a:lstStyle/>
            <a:p>
              <a:pPr algn="ctr">
                <a:lnSpc>
                  <a:spcPts val="4339"/>
                </a:lnSpc>
              </a:pPr>
              <a:r>
                <a:rPr lang="en-US" sz="3099" b="1">
                  <a:solidFill>
                    <a:srgbClr val="004AAD"/>
                  </a:solidFill>
                  <a:latin typeface="Canva Sans Bold"/>
                  <a:ea typeface="Canva Sans Bold"/>
                  <a:cs typeface="Canva Sans Bold"/>
                  <a:sym typeface="Canva Sans Bold"/>
                </a:rPr>
                <a:t>USE</a:t>
              </a:r>
            </a:p>
          </p:txBody>
        </p:sp>
      </p:grpSp>
      <p:graphicFrame>
        <p:nvGraphicFramePr>
          <p:cNvPr id="9" name="Table 9"/>
          <p:cNvGraphicFramePr>
            <a:graphicFrameLocks noGrp="1"/>
          </p:cNvGraphicFramePr>
          <p:nvPr/>
        </p:nvGraphicFramePr>
        <p:xfrm>
          <a:off x="4697984" y="0"/>
          <a:ext cx="13590015" cy="10287000"/>
        </p:xfrm>
        <a:graphic>
          <a:graphicData uri="http://schemas.openxmlformats.org/drawingml/2006/table">
            <a:tbl>
              <a:tblPr/>
              <a:tblGrid>
                <a:gridCol w="1777349"/>
                <a:gridCol w="1738774"/>
                <a:gridCol w="2247886"/>
                <a:gridCol w="3955099"/>
                <a:gridCol w="3870907"/>
              </a:tblGrid>
              <a:tr h="1653121">
                <a:tc>
                  <a:txBody>
                    <a:bodyPr/>
                    <a:lstStyle/>
                    <a:p>
                      <a:pPr algn="ctr">
                        <a:lnSpc>
                          <a:spcPts val="2491"/>
                        </a:lnSpc>
                        <a:defRPr/>
                      </a:pPr>
                      <a:r>
                        <a:rPr lang="en-US" sz="1779" b="1">
                          <a:solidFill>
                            <a:srgbClr val="FFFFFF"/>
                          </a:solidFill>
                          <a:latin typeface="Arial Bold"/>
                          <a:ea typeface="Arial Bold"/>
                          <a:cs typeface="Arial Bold"/>
                          <a:sym typeface="Arial Bold"/>
                        </a:rPr>
                        <a:t>Structure of the Standard</a:t>
                      </a:r>
                      <a:endParaRPr lang="en-US" sz="1100"/>
                    </a:p>
                  </a:txBody>
                  <a:tcPr marL="169499" marR="169499" marT="169499" marB="169499" anchor="ctr">
                    <a:lnL w="0" cap="flat" cmpd="sng" algn="ctr">
                      <a:solidFill>
                        <a:srgbClr val="CCCCCC"/>
                      </a:solidFill>
                      <a:prstDash val="solid"/>
                      <a:round/>
                      <a:headEnd type="none" w="med" len="med"/>
                      <a:tailEnd type="none" w="med" len="med"/>
                    </a:lnL>
                    <a:lnR w="47083" cap="flat" cmpd="sng" algn="ctr">
                      <a:solidFill>
                        <a:srgbClr val="FFFFFF"/>
                      </a:solidFill>
                      <a:prstDash val="solid"/>
                      <a:round/>
                      <a:headEnd type="none" w="med" len="med"/>
                      <a:tailEnd type="none" w="med" len="med"/>
                    </a:lnR>
                    <a:lnT w="18833" cap="flat" cmpd="sng" algn="ctr">
                      <a:solidFill>
                        <a:srgbClr val="FFFFFF"/>
                      </a:solidFill>
                      <a:prstDash val="solid"/>
                      <a:round/>
                      <a:headEnd type="none" w="med" len="med"/>
                      <a:tailEnd type="none" w="med" len="med"/>
                    </a:lnT>
                    <a:lnB w="0" cap="flat" cmpd="sng" algn="ctr">
                      <a:solidFill>
                        <a:srgbClr val="FFFFFF"/>
                      </a:solidFill>
                      <a:prstDash val="solid"/>
                      <a:round/>
                      <a:headEnd type="none" w="med" len="med"/>
                      <a:tailEnd type="none" w="med" len="med"/>
                    </a:lnB>
                    <a:solidFill>
                      <a:srgbClr val="00BF63"/>
                    </a:solidFill>
                  </a:tcPr>
                </a:tc>
                <a:tc>
                  <a:txBody>
                    <a:bodyPr/>
                    <a:lstStyle/>
                    <a:p>
                      <a:pPr algn="ctr">
                        <a:lnSpc>
                          <a:spcPts val="2491"/>
                        </a:lnSpc>
                        <a:defRPr/>
                      </a:pPr>
                      <a:r>
                        <a:rPr lang="en-US" sz="1779" b="1">
                          <a:solidFill>
                            <a:srgbClr val="FFFFFF"/>
                          </a:solidFill>
                          <a:latin typeface="Arial Bold"/>
                          <a:ea typeface="Arial Bold"/>
                          <a:cs typeface="Arial Bold"/>
                          <a:sym typeface="Arial Bold"/>
                        </a:rPr>
                        <a:t>Applicability of the element of structure</a:t>
                      </a:r>
                      <a:endParaRPr lang="en-US" sz="1100"/>
                    </a:p>
                  </a:txBody>
                  <a:tcPr marL="169499" marR="169499" marT="169499" marB="169499" anchor="ctr">
                    <a:lnL w="47083" cap="flat" cmpd="sng" algn="ctr">
                      <a:solidFill>
                        <a:srgbClr val="FFFFFF"/>
                      </a:solidFill>
                      <a:prstDash val="solid"/>
                      <a:round/>
                      <a:headEnd type="none" w="med" len="med"/>
                      <a:tailEnd type="none" w="med" len="med"/>
                    </a:lnL>
                    <a:lnR w="47083" cap="flat" cmpd="sng" algn="ctr">
                      <a:solidFill>
                        <a:srgbClr val="FFFFFF"/>
                      </a:solidFill>
                      <a:prstDash val="solid"/>
                      <a:round/>
                      <a:headEnd type="none" w="med" len="med"/>
                      <a:tailEnd type="none" w="med" len="med"/>
                    </a:lnR>
                    <a:lnT w="18833" cap="flat" cmpd="sng" algn="ctr">
                      <a:solidFill>
                        <a:srgbClr val="FFFFFF"/>
                      </a:solidFill>
                      <a:prstDash val="solid"/>
                      <a:round/>
                      <a:headEnd type="none" w="med" len="med"/>
                      <a:tailEnd type="none" w="med" len="med"/>
                    </a:lnT>
                    <a:lnB w="0" cap="flat" cmpd="sng" algn="ctr">
                      <a:solidFill>
                        <a:srgbClr val="FFFFFF"/>
                      </a:solidFill>
                      <a:prstDash val="solid"/>
                      <a:round/>
                      <a:headEnd type="none" w="med" len="med"/>
                      <a:tailEnd type="none" w="med" len="med"/>
                    </a:lnB>
                    <a:solidFill>
                      <a:srgbClr val="00BF63"/>
                    </a:solidFill>
                  </a:tcPr>
                </a:tc>
                <a:tc>
                  <a:txBody>
                    <a:bodyPr/>
                    <a:lstStyle/>
                    <a:p>
                      <a:pPr algn="ctr">
                        <a:lnSpc>
                          <a:spcPts val="2491"/>
                        </a:lnSpc>
                        <a:defRPr/>
                      </a:pPr>
                      <a:r>
                        <a:rPr lang="en-US" sz="1779" b="1">
                          <a:solidFill>
                            <a:srgbClr val="FFFFFF"/>
                          </a:solidFill>
                          <a:latin typeface="Arial Bold"/>
                          <a:ea typeface="Arial Bold"/>
                          <a:cs typeface="Arial Bold"/>
                          <a:sym typeface="Arial Bold"/>
                        </a:rPr>
                        <a:t>Aspects to be covered</a:t>
                      </a:r>
                      <a:endParaRPr lang="en-US" sz="1100"/>
                    </a:p>
                  </a:txBody>
                  <a:tcPr marL="169499" marR="169499" marT="169499" marB="169499" anchor="ctr">
                    <a:lnL w="47083" cap="flat" cmpd="sng" algn="ctr">
                      <a:solidFill>
                        <a:srgbClr val="FFFFFF"/>
                      </a:solidFill>
                      <a:prstDash val="solid"/>
                      <a:round/>
                      <a:headEnd type="none" w="med" len="med"/>
                      <a:tailEnd type="none" w="med" len="med"/>
                    </a:lnL>
                    <a:lnR w="47083" cap="flat" cmpd="sng" algn="ctr">
                      <a:solidFill>
                        <a:srgbClr val="FFFFFF"/>
                      </a:solidFill>
                      <a:prstDash val="solid"/>
                      <a:round/>
                      <a:headEnd type="none" w="med" len="med"/>
                      <a:tailEnd type="none" w="med" len="med"/>
                    </a:lnR>
                    <a:lnT w="18833" cap="flat" cmpd="sng" algn="ctr">
                      <a:solidFill>
                        <a:srgbClr val="FFFFFF"/>
                      </a:solidFill>
                      <a:prstDash val="solid"/>
                      <a:round/>
                      <a:headEnd type="none" w="med" len="med"/>
                      <a:tailEnd type="none" w="med" len="med"/>
                    </a:lnT>
                    <a:lnB w="0" cap="flat" cmpd="sng" algn="ctr">
                      <a:solidFill>
                        <a:srgbClr val="FFFFFF"/>
                      </a:solidFill>
                      <a:prstDash val="solid"/>
                      <a:round/>
                      <a:headEnd type="none" w="med" len="med"/>
                      <a:tailEnd type="none" w="med" len="med"/>
                    </a:lnB>
                    <a:solidFill>
                      <a:srgbClr val="00BF63"/>
                    </a:solidFill>
                  </a:tcPr>
                </a:tc>
                <a:tc>
                  <a:txBody>
                    <a:bodyPr/>
                    <a:lstStyle/>
                    <a:p>
                      <a:pPr algn="ctr">
                        <a:lnSpc>
                          <a:spcPts val="2491"/>
                        </a:lnSpc>
                        <a:defRPr/>
                      </a:pPr>
                      <a:r>
                        <a:rPr lang="en-US" sz="1779" b="1">
                          <a:solidFill>
                            <a:srgbClr val="FFFFFF"/>
                          </a:solidFill>
                          <a:latin typeface="Arial Bold"/>
                          <a:ea typeface="Arial Bold"/>
                          <a:cs typeface="Arial Bold"/>
                          <a:sym typeface="Arial Bold"/>
                        </a:rPr>
                        <a:t>Provisions that may be added for meeting the defined objectives of the aspects identified</a:t>
                      </a:r>
                      <a:endParaRPr lang="en-US" sz="1100"/>
                    </a:p>
                  </a:txBody>
                  <a:tcPr marL="169499" marR="169499" marT="169499" marB="169499" anchor="ctr">
                    <a:lnL w="47083" cap="flat" cmpd="sng" algn="ctr">
                      <a:solidFill>
                        <a:srgbClr val="FFFFFF"/>
                      </a:solidFill>
                      <a:prstDash val="solid"/>
                      <a:round/>
                      <a:headEnd type="none" w="med" len="med"/>
                      <a:tailEnd type="none" w="med" len="med"/>
                    </a:lnL>
                    <a:lnR w="47083" cap="flat" cmpd="sng" algn="ctr">
                      <a:solidFill>
                        <a:srgbClr val="FFFFFF"/>
                      </a:solidFill>
                      <a:prstDash val="solid"/>
                      <a:round/>
                      <a:headEnd type="none" w="med" len="med"/>
                      <a:tailEnd type="none" w="med" len="med"/>
                    </a:lnR>
                    <a:lnT w="18833" cap="flat" cmpd="sng" algn="ctr">
                      <a:solidFill>
                        <a:srgbClr val="FFFFFF"/>
                      </a:solidFill>
                      <a:prstDash val="solid"/>
                      <a:round/>
                      <a:headEnd type="none" w="med" len="med"/>
                      <a:tailEnd type="none" w="med" len="med"/>
                    </a:lnT>
                    <a:lnB w="0" cap="flat" cmpd="sng" algn="ctr">
                      <a:solidFill>
                        <a:srgbClr val="FFFFFF"/>
                      </a:solidFill>
                      <a:prstDash val="solid"/>
                      <a:round/>
                      <a:headEnd type="none" w="med" len="med"/>
                      <a:tailEnd type="none" w="med" len="med"/>
                    </a:lnB>
                    <a:solidFill>
                      <a:srgbClr val="00BF63"/>
                    </a:solidFill>
                  </a:tcPr>
                </a:tc>
                <a:tc>
                  <a:txBody>
                    <a:bodyPr/>
                    <a:lstStyle/>
                    <a:p>
                      <a:pPr algn="ctr">
                        <a:lnSpc>
                          <a:spcPts val="2491"/>
                        </a:lnSpc>
                        <a:defRPr/>
                      </a:pPr>
                      <a:r>
                        <a:rPr lang="en-US" sz="1779" b="1">
                          <a:solidFill>
                            <a:srgbClr val="FFFFFF"/>
                          </a:solidFill>
                          <a:latin typeface="Arial Bold"/>
                          <a:ea typeface="Arial Bold"/>
                          <a:cs typeface="Arial Bold"/>
                          <a:sym typeface="Arial Bold"/>
                        </a:rPr>
                        <a:t>Challenges identified, if any</a:t>
                      </a:r>
                      <a:endParaRPr lang="en-US" sz="1100"/>
                    </a:p>
                  </a:txBody>
                  <a:tcPr marL="169499" marR="169499" marT="169499" marB="169499" anchor="ctr">
                    <a:lnL w="47083" cap="flat" cmpd="sng" algn="ctr">
                      <a:solidFill>
                        <a:srgbClr val="FFFFFF"/>
                      </a:solidFill>
                      <a:prstDash val="solid"/>
                      <a:round/>
                      <a:headEnd type="none" w="med" len="med"/>
                      <a:tailEnd type="none" w="med" len="med"/>
                    </a:lnL>
                    <a:lnR w="47083" cap="flat" cmpd="sng" algn="ctr">
                      <a:solidFill>
                        <a:srgbClr val="FFFFFF"/>
                      </a:solidFill>
                      <a:prstDash val="solid"/>
                      <a:round/>
                      <a:headEnd type="none" w="med" len="med"/>
                      <a:tailEnd type="none" w="med" len="med"/>
                    </a:lnR>
                    <a:lnT w="18833" cap="flat" cmpd="sng" algn="ctr">
                      <a:solidFill>
                        <a:srgbClr val="FFFFFF"/>
                      </a:solidFill>
                      <a:prstDash val="solid"/>
                      <a:round/>
                      <a:headEnd type="none" w="med" len="med"/>
                      <a:tailEnd type="none" w="med" len="med"/>
                    </a:lnT>
                    <a:lnB w="0" cap="flat" cmpd="sng" algn="ctr">
                      <a:solidFill>
                        <a:srgbClr val="FFFFFF"/>
                      </a:solidFill>
                      <a:prstDash val="solid"/>
                      <a:round/>
                      <a:headEnd type="none" w="med" len="med"/>
                      <a:tailEnd type="none" w="med" len="med"/>
                    </a:lnB>
                    <a:solidFill>
                      <a:srgbClr val="00BF63"/>
                    </a:solidFill>
                  </a:tcPr>
                </a:tc>
              </a:tr>
              <a:tr h="8633879">
                <a:tc>
                  <a:txBody>
                    <a:bodyPr/>
                    <a:lstStyle/>
                    <a:p>
                      <a:pPr algn="ctr">
                        <a:lnSpc>
                          <a:spcPts val="2100"/>
                        </a:lnSpc>
                        <a:defRPr/>
                      </a:pPr>
                      <a:r>
                        <a:rPr lang="en-US" sz="1500">
                          <a:solidFill>
                            <a:srgbClr val="191919"/>
                          </a:solidFill>
                          <a:latin typeface="Arial"/>
                          <a:ea typeface="Arial"/>
                          <a:cs typeface="Arial"/>
                          <a:sym typeface="Arial"/>
                        </a:rPr>
                        <a:t>Use</a:t>
                      </a:r>
                      <a:endParaRPr lang="en-US" sz="1100"/>
                    </a:p>
                  </a:txBody>
                  <a:tcPr marL="169499" marR="169499" marT="169499" marB="169499">
                    <a:lnL w="0" cap="flat" cmpd="sng" algn="ctr">
                      <a:solidFill>
                        <a:srgbClr val="CCCCCC"/>
                      </a:solidFill>
                      <a:prstDash val="solid"/>
                      <a:round/>
                      <a:headEnd type="none" w="med" len="med"/>
                      <a:tailEnd type="none" w="med" len="med"/>
                    </a:lnL>
                    <a:lnR w="47083" cap="flat" cmpd="sng" algn="ctr">
                      <a:solidFill>
                        <a:srgbClr val="FFFFFF"/>
                      </a:solidFill>
                      <a:prstDash val="solid"/>
                      <a:round/>
                      <a:headEnd type="none" w="med" len="med"/>
                      <a:tailEnd type="none" w="med" len="med"/>
                    </a:lnR>
                    <a:lnT w="0" cap="flat" cmpd="sng" algn="ctr">
                      <a:solidFill>
                        <a:srgbClr val="FFFFFF"/>
                      </a:solidFill>
                      <a:prstDash val="solid"/>
                      <a:round/>
                      <a:headEnd type="none" w="med" len="med"/>
                      <a:tailEnd type="none" w="med" len="med"/>
                    </a:lnT>
                    <a:lnB w="47083" cap="flat" cmpd="sng" algn="ctr">
                      <a:solidFill>
                        <a:srgbClr val="FFFFFF"/>
                      </a:solidFill>
                      <a:prstDash val="solid"/>
                      <a:round/>
                      <a:headEnd type="none" w="med" len="med"/>
                      <a:tailEnd type="none" w="med" len="med"/>
                    </a:lnB>
                    <a:solidFill>
                      <a:srgbClr val="DBFFEA"/>
                    </a:solidFill>
                  </a:tcPr>
                </a:tc>
                <a:tc>
                  <a:txBody>
                    <a:bodyPr/>
                    <a:lstStyle/>
                    <a:p>
                      <a:pPr algn="ctr">
                        <a:lnSpc>
                          <a:spcPts val="2100"/>
                        </a:lnSpc>
                        <a:defRPr/>
                      </a:pPr>
                      <a:r>
                        <a:rPr lang="en-US" sz="1500">
                          <a:solidFill>
                            <a:srgbClr val="191919"/>
                          </a:solidFill>
                          <a:latin typeface="Arial"/>
                          <a:ea typeface="Arial"/>
                          <a:cs typeface="Arial"/>
                          <a:sym typeface="Arial"/>
                        </a:rPr>
                        <a:t>Applicable</a:t>
                      </a:r>
                      <a:endParaRPr lang="en-US" sz="1100"/>
                    </a:p>
                  </a:txBody>
                  <a:tcPr marL="169499" marR="169499" marT="169499" marB="169499">
                    <a:lnL w="47083" cap="flat" cmpd="sng" algn="ctr">
                      <a:solidFill>
                        <a:srgbClr val="FFFFFF"/>
                      </a:solidFill>
                      <a:prstDash val="solid"/>
                      <a:round/>
                      <a:headEnd type="none" w="med" len="med"/>
                      <a:tailEnd type="none" w="med" len="med"/>
                    </a:lnL>
                    <a:lnR w="47083" cap="flat" cmpd="sng" algn="ctr">
                      <a:solidFill>
                        <a:srgbClr val="FFFFFF"/>
                      </a:solidFill>
                      <a:prstDash val="solid"/>
                      <a:round/>
                      <a:headEnd type="none" w="med" len="med"/>
                      <a:tailEnd type="none" w="med" len="med"/>
                    </a:lnR>
                    <a:lnT w="0" cap="flat" cmpd="sng" algn="ctr">
                      <a:solidFill>
                        <a:srgbClr val="FFFFFF"/>
                      </a:solidFill>
                      <a:prstDash val="solid"/>
                      <a:round/>
                      <a:headEnd type="none" w="med" len="med"/>
                      <a:tailEnd type="none" w="med" len="med"/>
                    </a:lnT>
                    <a:lnB w="47083" cap="flat" cmpd="sng" algn="ctr">
                      <a:solidFill>
                        <a:srgbClr val="FFFFFF"/>
                      </a:solidFill>
                      <a:prstDash val="solid"/>
                      <a:round/>
                      <a:headEnd type="none" w="med" len="med"/>
                      <a:tailEnd type="none" w="med" len="med"/>
                    </a:lnB>
                    <a:solidFill>
                      <a:srgbClr val="DBFFEA"/>
                    </a:solidFill>
                  </a:tcPr>
                </a:tc>
                <a:tc>
                  <a:txBody>
                    <a:bodyPr/>
                    <a:lstStyle/>
                    <a:p>
                      <a:pPr marL="323850" lvl="1" indent="-161925" algn="l">
                        <a:lnSpc>
                          <a:spcPts val="2100"/>
                        </a:lnSpc>
                        <a:buFont typeface="Arial"/>
                        <a:buChar char="•"/>
                        <a:defRPr/>
                      </a:pPr>
                      <a:r>
                        <a:rPr lang="en-US" sz="1500">
                          <a:solidFill>
                            <a:srgbClr val="000000"/>
                          </a:solidFill>
                          <a:latin typeface="Arial"/>
                          <a:ea typeface="Arial"/>
                          <a:cs typeface="Arial"/>
                          <a:sym typeface="Arial"/>
                        </a:rPr>
                        <a:t>Repairability</a:t>
                      </a:r>
                      <a:endParaRPr lang="en-US" sz="1100"/>
                    </a:p>
                    <a:p>
                      <a:pPr marL="323850" lvl="1" indent="-161925" algn="l">
                        <a:lnSpc>
                          <a:spcPts val="2100"/>
                        </a:lnSpc>
                        <a:buFont typeface="Arial"/>
                        <a:buChar char="•"/>
                      </a:pPr>
                      <a:r>
                        <a:rPr lang="en-US" sz="1500">
                          <a:solidFill>
                            <a:srgbClr val="000000"/>
                          </a:solidFill>
                          <a:latin typeface="Arial"/>
                          <a:ea typeface="Arial"/>
                          <a:cs typeface="Arial"/>
                          <a:sym typeface="Arial"/>
                        </a:rPr>
                        <a:t>Reusability</a:t>
                      </a:r>
                    </a:p>
                  </a:txBody>
                  <a:tcPr marL="169499" marR="169499" marT="169499" marB="169499">
                    <a:lnL w="47083" cap="flat" cmpd="sng" algn="ctr">
                      <a:solidFill>
                        <a:srgbClr val="FFFFFF"/>
                      </a:solidFill>
                      <a:prstDash val="solid"/>
                      <a:round/>
                      <a:headEnd type="none" w="med" len="med"/>
                      <a:tailEnd type="none" w="med" len="med"/>
                    </a:lnL>
                    <a:lnR w="47083" cap="flat" cmpd="sng" algn="ctr">
                      <a:solidFill>
                        <a:srgbClr val="FFFFFF"/>
                      </a:solidFill>
                      <a:prstDash val="solid"/>
                      <a:round/>
                      <a:headEnd type="none" w="med" len="med"/>
                      <a:tailEnd type="none" w="med" len="med"/>
                    </a:lnR>
                    <a:lnT w="0" cap="flat" cmpd="sng" algn="ctr">
                      <a:solidFill>
                        <a:srgbClr val="FFFFFF"/>
                      </a:solidFill>
                      <a:prstDash val="solid"/>
                      <a:round/>
                      <a:headEnd type="none" w="med" len="med"/>
                      <a:tailEnd type="none" w="med" len="med"/>
                    </a:lnT>
                    <a:lnB w="47083" cap="flat" cmpd="sng" algn="ctr">
                      <a:solidFill>
                        <a:srgbClr val="FFFFFF"/>
                      </a:solidFill>
                      <a:prstDash val="solid"/>
                      <a:round/>
                      <a:headEnd type="none" w="med" len="med"/>
                      <a:tailEnd type="none" w="med" len="med"/>
                    </a:lnB>
                    <a:solidFill>
                      <a:srgbClr val="DBFFEA"/>
                    </a:solidFill>
                  </a:tcPr>
                </a:tc>
                <a:tc>
                  <a:txBody>
                    <a:bodyPr/>
                    <a:lstStyle/>
                    <a:p>
                      <a:pPr marL="323850" lvl="1" indent="-161925" algn="l">
                        <a:lnSpc>
                          <a:spcPts val="2100"/>
                        </a:lnSpc>
                        <a:buFont typeface="Arial"/>
                        <a:buChar char="•"/>
                        <a:defRPr/>
                      </a:pPr>
                      <a:r>
                        <a:rPr lang="en-US" sz="1500">
                          <a:solidFill>
                            <a:srgbClr val="000000"/>
                          </a:solidFill>
                          <a:latin typeface="Arial"/>
                          <a:ea typeface="Arial"/>
                          <a:cs typeface="Arial"/>
                          <a:sym typeface="Arial"/>
                        </a:rPr>
                        <a:t>Emphasizing reusability and repairable design of product</a:t>
                      </a:r>
                      <a:endParaRPr lang="en-US" sz="1100"/>
                    </a:p>
                    <a:p>
                      <a:pPr marL="323850" lvl="1" indent="-161925" algn="l">
                        <a:lnSpc>
                          <a:spcPts val="2100"/>
                        </a:lnSpc>
                        <a:buFont typeface="Arial"/>
                        <a:buChar char="•"/>
                      </a:pPr>
                      <a:r>
                        <a:rPr lang="en-US" sz="1500">
                          <a:solidFill>
                            <a:srgbClr val="000000"/>
                          </a:solidFill>
                          <a:latin typeface="Arial"/>
                          <a:ea typeface="Arial"/>
                          <a:cs typeface="Arial"/>
                          <a:sym typeface="Arial"/>
                        </a:rPr>
                        <a:t>Promoting multiple use design</a:t>
                      </a:r>
                    </a:p>
                    <a:p>
                      <a:pPr marL="323850" lvl="1" indent="-161925" algn="l">
                        <a:lnSpc>
                          <a:spcPts val="2100"/>
                        </a:lnSpc>
                        <a:buFont typeface="Arial"/>
                        <a:buChar char="•"/>
                      </a:pPr>
                      <a:r>
                        <a:rPr lang="en-US" sz="1500">
                          <a:solidFill>
                            <a:srgbClr val="000000"/>
                          </a:solidFill>
                          <a:latin typeface="Arial"/>
                          <a:ea typeface="Arial"/>
                          <a:cs typeface="Arial"/>
                          <a:sym typeface="Arial"/>
                        </a:rPr>
                        <a:t>Directions for safe use</a:t>
                      </a:r>
                    </a:p>
                    <a:p>
                      <a:pPr marL="323850" lvl="1" indent="-161925" algn="l">
                        <a:lnSpc>
                          <a:spcPts val="2100"/>
                        </a:lnSpc>
                        <a:buFont typeface="Arial"/>
                        <a:buChar char="•"/>
                      </a:pPr>
                      <a:r>
                        <a:rPr lang="en-US" sz="1500">
                          <a:solidFill>
                            <a:srgbClr val="000000"/>
                          </a:solidFill>
                          <a:latin typeface="Arial"/>
                          <a:ea typeface="Arial"/>
                          <a:cs typeface="Arial"/>
                          <a:sym typeface="Arial"/>
                        </a:rPr>
                        <a:t>Labelling and claims</a:t>
                      </a:r>
                    </a:p>
                  </a:txBody>
                  <a:tcPr marL="169499" marR="169499" marT="169499" marB="169499">
                    <a:lnL w="47083" cap="flat" cmpd="sng" algn="ctr">
                      <a:solidFill>
                        <a:srgbClr val="FFFFFF"/>
                      </a:solidFill>
                      <a:prstDash val="solid"/>
                      <a:round/>
                      <a:headEnd type="none" w="med" len="med"/>
                      <a:tailEnd type="none" w="med" len="med"/>
                    </a:lnL>
                    <a:lnR w="47083" cap="flat" cmpd="sng" algn="ctr">
                      <a:solidFill>
                        <a:srgbClr val="FFFFFF"/>
                      </a:solidFill>
                      <a:prstDash val="solid"/>
                      <a:round/>
                      <a:headEnd type="none" w="med" len="med"/>
                      <a:tailEnd type="none" w="med" len="med"/>
                    </a:lnR>
                    <a:lnT w="0" cap="flat" cmpd="sng" algn="ctr">
                      <a:solidFill>
                        <a:srgbClr val="FFFFFF"/>
                      </a:solidFill>
                      <a:prstDash val="solid"/>
                      <a:round/>
                      <a:headEnd type="none" w="med" len="med"/>
                      <a:tailEnd type="none" w="med" len="med"/>
                    </a:lnT>
                    <a:lnB w="47083" cap="flat" cmpd="sng" algn="ctr">
                      <a:solidFill>
                        <a:srgbClr val="FFFFFF"/>
                      </a:solidFill>
                      <a:prstDash val="solid"/>
                      <a:round/>
                      <a:headEnd type="none" w="med" len="med"/>
                      <a:tailEnd type="none" w="med" len="med"/>
                    </a:lnB>
                    <a:solidFill>
                      <a:srgbClr val="DBFFEA"/>
                    </a:solidFill>
                  </a:tcPr>
                </a:tc>
                <a:tc>
                  <a:txBody>
                    <a:bodyPr/>
                    <a:lstStyle/>
                    <a:p>
                      <a:pPr algn="just">
                        <a:lnSpc>
                          <a:spcPts val="2099"/>
                        </a:lnSpc>
                        <a:defRPr/>
                      </a:pPr>
                      <a:r>
                        <a:rPr lang="en-US" sz="1499">
                          <a:solidFill>
                            <a:srgbClr val="000000"/>
                          </a:solidFill>
                          <a:latin typeface="Arial"/>
                          <a:ea typeface="Arial"/>
                          <a:cs typeface="Arial"/>
                          <a:sym typeface="Arial"/>
                        </a:rPr>
                        <a:t>-</a:t>
                      </a:r>
                      <a:endParaRPr lang="en-US" sz="1100"/>
                    </a:p>
                  </a:txBody>
                  <a:tcPr marL="169499" marR="169499" marT="169499" marB="169499">
                    <a:lnL w="47083" cap="flat" cmpd="sng" algn="ctr">
                      <a:solidFill>
                        <a:srgbClr val="FFFFFF"/>
                      </a:solidFill>
                      <a:prstDash val="solid"/>
                      <a:round/>
                      <a:headEnd type="none" w="med" len="med"/>
                      <a:tailEnd type="none" w="med" len="med"/>
                    </a:lnL>
                    <a:lnR w="47083" cap="flat" cmpd="sng" algn="ctr">
                      <a:solidFill>
                        <a:srgbClr val="FFFFFF"/>
                      </a:solidFill>
                      <a:prstDash val="solid"/>
                      <a:round/>
                      <a:headEnd type="none" w="med" len="med"/>
                      <a:tailEnd type="none" w="med" len="med"/>
                    </a:lnR>
                    <a:lnT w="0" cap="flat" cmpd="sng" algn="ctr">
                      <a:solidFill>
                        <a:srgbClr val="FFFFFF"/>
                      </a:solidFill>
                      <a:prstDash val="solid"/>
                      <a:round/>
                      <a:headEnd type="none" w="med" len="med"/>
                      <a:tailEnd type="none" w="med" len="med"/>
                    </a:lnT>
                    <a:lnB w="47083" cap="flat" cmpd="sng" algn="ctr">
                      <a:solidFill>
                        <a:srgbClr val="FFFFFF"/>
                      </a:solidFill>
                      <a:prstDash val="solid"/>
                      <a:round/>
                      <a:headEnd type="none" w="med" len="med"/>
                      <a:tailEnd type="none" w="med" len="med"/>
                    </a:lnB>
                    <a:solidFill>
                      <a:srgbClr val="DBFFEA"/>
                    </a:solidFill>
                  </a:tcPr>
                </a:tc>
              </a:tr>
            </a:tbl>
          </a:graphicData>
        </a:graphic>
      </p:graphicFrame>
    </p:spTree>
    <p:extLst>
      <p:ext uri="{BB962C8B-B14F-4D97-AF65-F5344CB8AC3E}">
        <p14:creationId xmlns:p14="http://schemas.microsoft.com/office/powerpoint/2010/main" val="21282698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4697984" cy="10287000"/>
          </a:xfrm>
          <a:prstGeom prst="rect">
            <a:avLst/>
          </a:prstGeom>
          <a:solidFill>
            <a:srgbClr val="00BF63"/>
          </a:solidFill>
        </p:spPr>
      </p:sp>
      <p:grpSp>
        <p:nvGrpSpPr>
          <p:cNvPr id="3" name="Group 3"/>
          <p:cNvGrpSpPr/>
          <p:nvPr/>
        </p:nvGrpSpPr>
        <p:grpSpPr>
          <a:xfrm>
            <a:off x="-94908" y="215621"/>
            <a:ext cx="4792893" cy="1626157"/>
            <a:chOff x="0" y="0"/>
            <a:chExt cx="6390524" cy="2168210"/>
          </a:xfrm>
        </p:grpSpPr>
        <p:sp>
          <p:nvSpPr>
            <p:cNvPr id="4" name="TextBox 4"/>
            <p:cNvSpPr txBox="1"/>
            <p:nvPr/>
          </p:nvSpPr>
          <p:spPr>
            <a:xfrm>
              <a:off x="0" y="-85725"/>
              <a:ext cx="6390524" cy="1829859"/>
            </a:xfrm>
            <a:prstGeom prst="rect">
              <a:avLst/>
            </a:prstGeom>
          </p:spPr>
          <p:txBody>
            <a:bodyPr lIns="0" tIns="0" rIns="0" bIns="0" rtlCol="0" anchor="t">
              <a:spAutoFit/>
            </a:bodyPr>
            <a:lstStyle/>
            <a:p>
              <a:pPr marL="0" lvl="0" indent="0" algn="ctr">
                <a:lnSpc>
                  <a:spcPts val="5599"/>
                </a:lnSpc>
              </a:pPr>
              <a:r>
                <a:rPr lang="en-US" sz="3999" b="1" spc="-79">
                  <a:solidFill>
                    <a:srgbClr val="FFFFFF"/>
                  </a:solidFill>
                  <a:latin typeface="Helveticish Bold"/>
                  <a:ea typeface="Helveticish Bold"/>
                  <a:cs typeface="Helveticish Bold"/>
                  <a:sym typeface="Helveticish Bold"/>
                </a:rPr>
                <a:t>SUSTAINABILITY PROJECT</a:t>
              </a:r>
              <a:r>
                <a:rPr lang="en-US" sz="3999" b="1" i="1" spc="-79">
                  <a:solidFill>
                    <a:srgbClr val="FFFFFF"/>
                  </a:solidFill>
                  <a:latin typeface="Helveticish Bold Italics"/>
                  <a:ea typeface="Helveticish Bold Italics"/>
                  <a:cs typeface="Helveticish Bold Italics"/>
                  <a:sym typeface="Helveticish Bold Italics"/>
                </a:rPr>
                <a:t> </a:t>
              </a:r>
            </a:p>
          </p:txBody>
        </p:sp>
        <p:sp>
          <p:nvSpPr>
            <p:cNvPr id="5" name="TextBox 5"/>
            <p:cNvSpPr txBox="1"/>
            <p:nvPr/>
          </p:nvSpPr>
          <p:spPr>
            <a:xfrm>
              <a:off x="0" y="1887752"/>
              <a:ext cx="6390524" cy="280458"/>
            </a:xfrm>
            <a:prstGeom prst="rect">
              <a:avLst/>
            </a:prstGeom>
          </p:spPr>
          <p:txBody>
            <a:bodyPr lIns="0" tIns="0" rIns="0" bIns="0" rtlCol="0" anchor="t">
              <a:spAutoFit/>
            </a:bodyPr>
            <a:lstStyle/>
            <a:p>
              <a:pPr marL="0" lvl="0" indent="0" algn="l">
                <a:lnSpc>
                  <a:spcPts val="1625"/>
                </a:lnSpc>
              </a:pPr>
              <a:endParaRPr/>
            </a:p>
          </p:txBody>
        </p:sp>
      </p:grpSp>
      <p:grpSp>
        <p:nvGrpSpPr>
          <p:cNvPr id="6" name="Group 6"/>
          <p:cNvGrpSpPr/>
          <p:nvPr/>
        </p:nvGrpSpPr>
        <p:grpSpPr>
          <a:xfrm>
            <a:off x="221904" y="4333167"/>
            <a:ext cx="4254177" cy="1335543"/>
            <a:chOff x="0" y="0"/>
            <a:chExt cx="1120442" cy="351748"/>
          </a:xfrm>
        </p:grpSpPr>
        <p:sp>
          <p:nvSpPr>
            <p:cNvPr id="7" name="Freeform 7"/>
            <p:cNvSpPr/>
            <p:nvPr/>
          </p:nvSpPr>
          <p:spPr>
            <a:xfrm>
              <a:off x="0" y="0"/>
              <a:ext cx="1120442" cy="351748"/>
            </a:xfrm>
            <a:custGeom>
              <a:avLst/>
              <a:gdLst/>
              <a:ahLst/>
              <a:cxnLst/>
              <a:rect l="l" t="t" r="r" b="b"/>
              <a:pathLst>
                <a:path w="1120442" h="351748">
                  <a:moveTo>
                    <a:pt x="0" y="0"/>
                  </a:moveTo>
                  <a:lnTo>
                    <a:pt x="1120442" y="0"/>
                  </a:lnTo>
                  <a:lnTo>
                    <a:pt x="1120442" y="351748"/>
                  </a:lnTo>
                  <a:lnTo>
                    <a:pt x="0" y="351748"/>
                  </a:lnTo>
                  <a:close/>
                </a:path>
              </a:pathLst>
            </a:custGeom>
            <a:solidFill>
              <a:srgbClr val="FFDE59"/>
            </a:solidFill>
            <a:ln w="38100" cap="sq">
              <a:solidFill>
                <a:srgbClr val="000000"/>
              </a:solidFill>
              <a:prstDash val="solid"/>
              <a:miter/>
            </a:ln>
          </p:spPr>
        </p:sp>
        <p:sp>
          <p:nvSpPr>
            <p:cNvPr id="8" name="TextBox 8"/>
            <p:cNvSpPr txBox="1"/>
            <p:nvPr/>
          </p:nvSpPr>
          <p:spPr>
            <a:xfrm>
              <a:off x="0" y="-47625"/>
              <a:ext cx="1120442" cy="399373"/>
            </a:xfrm>
            <a:prstGeom prst="rect">
              <a:avLst/>
            </a:prstGeom>
          </p:spPr>
          <p:txBody>
            <a:bodyPr lIns="50800" tIns="50800" rIns="50800" bIns="50800" rtlCol="0" anchor="ctr"/>
            <a:lstStyle/>
            <a:p>
              <a:pPr algn="ctr">
                <a:lnSpc>
                  <a:spcPts val="4339"/>
                </a:lnSpc>
              </a:pPr>
              <a:r>
                <a:rPr lang="en-US" sz="3099" b="1">
                  <a:solidFill>
                    <a:srgbClr val="004AAD"/>
                  </a:solidFill>
                  <a:latin typeface="Canva Sans Bold"/>
                  <a:ea typeface="Canva Sans Bold"/>
                  <a:cs typeface="Canva Sans Bold"/>
                  <a:sym typeface="Canva Sans Bold"/>
                </a:rPr>
                <a:t>END OF LIFE</a:t>
              </a:r>
            </a:p>
          </p:txBody>
        </p:sp>
      </p:grpSp>
      <p:graphicFrame>
        <p:nvGraphicFramePr>
          <p:cNvPr id="9" name="Table 9"/>
          <p:cNvGraphicFramePr>
            <a:graphicFrameLocks noGrp="1"/>
          </p:cNvGraphicFramePr>
          <p:nvPr/>
        </p:nvGraphicFramePr>
        <p:xfrm>
          <a:off x="4697984" y="0"/>
          <a:ext cx="13590015" cy="10287000"/>
        </p:xfrm>
        <a:graphic>
          <a:graphicData uri="http://schemas.openxmlformats.org/drawingml/2006/table">
            <a:tbl>
              <a:tblPr/>
              <a:tblGrid>
                <a:gridCol w="1777349"/>
                <a:gridCol w="1738774"/>
                <a:gridCol w="2247886"/>
                <a:gridCol w="3955099"/>
                <a:gridCol w="3870907"/>
              </a:tblGrid>
              <a:tr h="1653121">
                <a:tc>
                  <a:txBody>
                    <a:bodyPr/>
                    <a:lstStyle/>
                    <a:p>
                      <a:pPr algn="ctr">
                        <a:lnSpc>
                          <a:spcPts val="2491"/>
                        </a:lnSpc>
                        <a:defRPr/>
                      </a:pPr>
                      <a:r>
                        <a:rPr lang="en-US" sz="1779" b="1">
                          <a:solidFill>
                            <a:srgbClr val="FFFFFF"/>
                          </a:solidFill>
                          <a:latin typeface="Arial Bold"/>
                          <a:ea typeface="Arial Bold"/>
                          <a:cs typeface="Arial Bold"/>
                          <a:sym typeface="Arial Bold"/>
                        </a:rPr>
                        <a:t>Structure of the Standard</a:t>
                      </a:r>
                      <a:endParaRPr lang="en-US" sz="1100"/>
                    </a:p>
                  </a:txBody>
                  <a:tcPr marL="169499" marR="169499" marT="169499" marB="169499" anchor="ctr">
                    <a:lnL w="0" cap="flat" cmpd="sng" algn="ctr">
                      <a:solidFill>
                        <a:srgbClr val="CCCCCC"/>
                      </a:solidFill>
                      <a:prstDash val="solid"/>
                      <a:round/>
                      <a:headEnd type="none" w="med" len="med"/>
                      <a:tailEnd type="none" w="med" len="med"/>
                    </a:lnL>
                    <a:lnR w="47083" cap="flat" cmpd="sng" algn="ctr">
                      <a:solidFill>
                        <a:srgbClr val="FFFFFF"/>
                      </a:solidFill>
                      <a:prstDash val="solid"/>
                      <a:round/>
                      <a:headEnd type="none" w="med" len="med"/>
                      <a:tailEnd type="none" w="med" len="med"/>
                    </a:lnR>
                    <a:lnT w="18833" cap="flat" cmpd="sng" algn="ctr">
                      <a:solidFill>
                        <a:srgbClr val="FFFFFF"/>
                      </a:solidFill>
                      <a:prstDash val="solid"/>
                      <a:round/>
                      <a:headEnd type="none" w="med" len="med"/>
                      <a:tailEnd type="none" w="med" len="med"/>
                    </a:lnT>
                    <a:lnB w="0" cap="flat" cmpd="sng" algn="ctr">
                      <a:solidFill>
                        <a:srgbClr val="FFFFFF"/>
                      </a:solidFill>
                      <a:prstDash val="solid"/>
                      <a:round/>
                      <a:headEnd type="none" w="med" len="med"/>
                      <a:tailEnd type="none" w="med" len="med"/>
                    </a:lnB>
                    <a:solidFill>
                      <a:srgbClr val="00BF63"/>
                    </a:solidFill>
                  </a:tcPr>
                </a:tc>
                <a:tc>
                  <a:txBody>
                    <a:bodyPr/>
                    <a:lstStyle/>
                    <a:p>
                      <a:pPr algn="ctr">
                        <a:lnSpc>
                          <a:spcPts val="2491"/>
                        </a:lnSpc>
                        <a:defRPr/>
                      </a:pPr>
                      <a:r>
                        <a:rPr lang="en-US" sz="1779" b="1">
                          <a:solidFill>
                            <a:srgbClr val="FFFFFF"/>
                          </a:solidFill>
                          <a:latin typeface="Arial Bold"/>
                          <a:ea typeface="Arial Bold"/>
                          <a:cs typeface="Arial Bold"/>
                          <a:sym typeface="Arial Bold"/>
                        </a:rPr>
                        <a:t>Applicability of the element of structure</a:t>
                      </a:r>
                      <a:endParaRPr lang="en-US" sz="1100"/>
                    </a:p>
                  </a:txBody>
                  <a:tcPr marL="169499" marR="169499" marT="169499" marB="169499" anchor="ctr">
                    <a:lnL w="47083" cap="flat" cmpd="sng" algn="ctr">
                      <a:solidFill>
                        <a:srgbClr val="FFFFFF"/>
                      </a:solidFill>
                      <a:prstDash val="solid"/>
                      <a:round/>
                      <a:headEnd type="none" w="med" len="med"/>
                      <a:tailEnd type="none" w="med" len="med"/>
                    </a:lnL>
                    <a:lnR w="47083" cap="flat" cmpd="sng" algn="ctr">
                      <a:solidFill>
                        <a:srgbClr val="FFFFFF"/>
                      </a:solidFill>
                      <a:prstDash val="solid"/>
                      <a:round/>
                      <a:headEnd type="none" w="med" len="med"/>
                      <a:tailEnd type="none" w="med" len="med"/>
                    </a:lnR>
                    <a:lnT w="18833" cap="flat" cmpd="sng" algn="ctr">
                      <a:solidFill>
                        <a:srgbClr val="FFFFFF"/>
                      </a:solidFill>
                      <a:prstDash val="solid"/>
                      <a:round/>
                      <a:headEnd type="none" w="med" len="med"/>
                      <a:tailEnd type="none" w="med" len="med"/>
                    </a:lnT>
                    <a:lnB w="0" cap="flat" cmpd="sng" algn="ctr">
                      <a:solidFill>
                        <a:srgbClr val="FFFFFF"/>
                      </a:solidFill>
                      <a:prstDash val="solid"/>
                      <a:round/>
                      <a:headEnd type="none" w="med" len="med"/>
                      <a:tailEnd type="none" w="med" len="med"/>
                    </a:lnB>
                    <a:solidFill>
                      <a:srgbClr val="00BF63"/>
                    </a:solidFill>
                  </a:tcPr>
                </a:tc>
                <a:tc>
                  <a:txBody>
                    <a:bodyPr/>
                    <a:lstStyle/>
                    <a:p>
                      <a:pPr algn="ctr">
                        <a:lnSpc>
                          <a:spcPts val="2491"/>
                        </a:lnSpc>
                        <a:defRPr/>
                      </a:pPr>
                      <a:r>
                        <a:rPr lang="en-US" sz="1779" b="1">
                          <a:solidFill>
                            <a:srgbClr val="FFFFFF"/>
                          </a:solidFill>
                          <a:latin typeface="Arial Bold"/>
                          <a:ea typeface="Arial Bold"/>
                          <a:cs typeface="Arial Bold"/>
                          <a:sym typeface="Arial Bold"/>
                        </a:rPr>
                        <a:t>Aspects to be covered</a:t>
                      </a:r>
                      <a:endParaRPr lang="en-US" sz="1100"/>
                    </a:p>
                  </a:txBody>
                  <a:tcPr marL="169499" marR="169499" marT="169499" marB="169499" anchor="ctr">
                    <a:lnL w="47083" cap="flat" cmpd="sng" algn="ctr">
                      <a:solidFill>
                        <a:srgbClr val="FFFFFF"/>
                      </a:solidFill>
                      <a:prstDash val="solid"/>
                      <a:round/>
                      <a:headEnd type="none" w="med" len="med"/>
                      <a:tailEnd type="none" w="med" len="med"/>
                    </a:lnL>
                    <a:lnR w="47083" cap="flat" cmpd="sng" algn="ctr">
                      <a:solidFill>
                        <a:srgbClr val="FFFFFF"/>
                      </a:solidFill>
                      <a:prstDash val="solid"/>
                      <a:round/>
                      <a:headEnd type="none" w="med" len="med"/>
                      <a:tailEnd type="none" w="med" len="med"/>
                    </a:lnR>
                    <a:lnT w="18833" cap="flat" cmpd="sng" algn="ctr">
                      <a:solidFill>
                        <a:srgbClr val="FFFFFF"/>
                      </a:solidFill>
                      <a:prstDash val="solid"/>
                      <a:round/>
                      <a:headEnd type="none" w="med" len="med"/>
                      <a:tailEnd type="none" w="med" len="med"/>
                    </a:lnT>
                    <a:lnB w="0" cap="flat" cmpd="sng" algn="ctr">
                      <a:solidFill>
                        <a:srgbClr val="FFFFFF"/>
                      </a:solidFill>
                      <a:prstDash val="solid"/>
                      <a:round/>
                      <a:headEnd type="none" w="med" len="med"/>
                      <a:tailEnd type="none" w="med" len="med"/>
                    </a:lnB>
                    <a:solidFill>
                      <a:srgbClr val="00BF63"/>
                    </a:solidFill>
                  </a:tcPr>
                </a:tc>
                <a:tc>
                  <a:txBody>
                    <a:bodyPr/>
                    <a:lstStyle/>
                    <a:p>
                      <a:pPr algn="ctr">
                        <a:lnSpc>
                          <a:spcPts val="2491"/>
                        </a:lnSpc>
                        <a:defRPr/>
                      </a:pPr>
                      <a:r>
                        <a:rPr lang="en-US" sz="1779" b="1">
                          <a:solidFill>
                            <a:srgbClr val="FFFFFF"/>
                          </a:solidFill>
                          <a:latin typeface="Arial Bold"/>
                          <a:ea typeface="Arial Bold"/>
                          <a:cs typeface="Arial Bold"/>
                          <a:sym typeface="Arial Bold"/>
                        </a:rPr>
                        <a:t>Provisions that may be added for meeting the defined objectives of the aspects identified</a:t>
                      </a:r>
                      <a:endParaRPr lang="en-US" sz="1100"/>
                    </a:p>
                  </a:txBody>
                  <a:tcPr marL="169499" marR="169499" marT="169499" marB="169499" anchor="ctr">
                    <a:lnL w="47083" cap="flat" cmpd="sng" algn="ctr">
                      <a:solidFill>
                        <a:srgbClr val="FFFFFF"/>
                      </a:solidFill>
                      <a:prstDash val="solid"/>
                      <a:round/>
                      <a:headEnd type="none" w="med" len="med"/>
                      <a:tailEnd type="none" w="med" len="med"/>
                    </a:lnL>
                    <a:lnR w="47083" cap="flat" cmpd="sng" algn="ctr">
                      <a:solidFill>
                        <a:srgbClr val="FFFFFF"/>
                      </a:solidFill>
                      <a:prstDash val="solid"/>
                      <a:round/>
                      <a:headEnd type="none" w="med" len="med"/>
                      <a:tailEnd type="none" w="med" len="med"/>
                    </a:lnR>
                    <a:lnT w="18833" cap="flat" cmpd="sng" algn="ctr">
                      <a:solidFill>
                        <a:srgbClr val="FFFFFF"/>
                      </a:solidFill>
                      <a:prstDash val="solid"/>
                      <a:round/>
                      <a:headEnd type="none" w="med" len="med"/>
                      <a:tailEnd type="none" w="med" len="med"/>
                    </a:lnT>
                    <a:lnB w="0" cap="flat" cmpd="sng" algn="ctr">
                      <a:solidFill>
                        <a:srgbClr val="FFFFFF"/>
                      </a:solidFill>
                      <a:prstDash val="solid"/>
                      <a:round/>
                      <a:headEnd type="none" w="med" len="med"/>
                      <a:tailEnd type="none" w="med" len="med"/>
                    </a:lnB>
                    <a:solidFill>
                      <a:srgbClr val="00BF63"/>
                    </a:solidFill>
                  </a:tcPr>
                </a:tc>
                <a:tc>
                  <a:txBody>
                    <a:bodyPr/>
                    <a:lstStyle/>
                    <a:p>
                      <a:pPr algn="ctr">
                        <a:lnSpc>
                          <a:spcPts val="2491"/>
                        </a:lnSpc>
                        <a:defRPr/>
                      </a:pPr>
                      <a:r>
                        <a:rPr lang="en-US" sz="1779" b="1">
                          <a:solidFill>
                            <a:srgbClr val="FFFFFF"/>
                          </a:solidFill>
                          <a:latin typeface="Arial Bold"/>
                          <a:ea typeface="Arial Bold"/>
                          <a:cs typeface="Arial Bold"/>
                          <a:sym typeface="Arial Bold"/>
                        </a:rPr>
                        <a:t>Challenges identified, if any</a:t>
                      </a:r>
                      <a:endParaRPr lang="en-US" sz="1100"/>
                    </a:p>
                  </a:txBody>
                  <a:tcPr marL="169499" marR="169499" marT="169499" marB="169499" anchor="ctr">
                    <a:lnL w="47083" cap="flat" cmpd="sng" algn="ctr">
                      <a:solidFill>
                        <a:srgbClr val="FFFFFF"/>
                      </a:solidFill>
                      <a:prstDash val="solid"/>
                      <a:round/>
                      <a:headEnd type="none" w="med" len="med"/>
                      <a:tailEnd type="none" w="med" len="med"/>
                    </a:lnL>
                    <a:lnR w="47083" cap="flat" cmpd="sng" algn="ctr">
                      <a:solidFill>
                        <a:srgbClr val="FFFFFF"/>
                      </a:solidFill>
                      <a:prstDash val="solid"/>
                      <a:round/>
                      <a:headEnd type="none" w="med" len="med"/>
                      <a:tailEnd type="none" w="med" len="med"/>
                    </a:lnR>
                    <a:lnT w="18833" cap="flat" cmpd="sng" algn="ctr">
                      <a:solidFill>
                        <a:srgbClr val="FFFFFF"/>
                      </a:solidFill>
                      <a:prstDash val="solid"/>
                      <a:round/>
                      <a:headEnd type="none" w="med" len="med"/>
                      <a:tailEnd type="none" w="med" len="med"/>
                    </a:lnT>
                    <a:lnB w="0" cap="flat" cmpd="sng" algn="ctr">
                      <a:solidFill>
                        <a:srgbClr val="FFFFFF"/>
                      </a:solidFill>
                      <a:prstDash val="solid"/>
                      <a:round/>
                      <a:headEnd type="none" w="med" len="med"/>
                      <a:tailEnd type="none" w="med" len="med"/>
                    </a:lnB>
                    <a:solidFill>
                      <a:srgbClr val="00BF63"/>
                    </a:solidFill>
                  </a:tcPr>
                </a:tc>
              </a:tr>
              <a:tr h="8633879">
                <a:tc>
                  <a:txBody>
                    <a:bodyPr/>
                    <a:lstStyle/>
                    <a:p>
                      <a:pPr algn="ctr">
                        <a:lnSpc>
                          <a:spcPts val="2100"/>
                        </a:lnSpc>
                        <a:defRPr/>
                      </a:pPr>
                      <a:r>
                        <a:rPr lang="en-US" sz="1500">
                          <a:solidFill>
                            <a:srgbClr val="191919"/>
                          </a:solidFill>
                          <a:latin typeface="Arial"/>
                          <a:ea typeface="Arial"/>
                          <a:cs typeface="Arial"/>
                          <a:sym typeface="Arial"/>
                        </a:rPr>
                        <a:t>END of LIFE</a:t>
                      </a:r>
                      <a:endParaRPr lang="en-US" sz="1100"/>
                    </a:p>
                  </a:txBody>
                  <a:tcPr marL="169499" marR="169499" marT="169499" marB="169499">
                    <a:lnL w="0" cap="flat" cmpd="sng" algn="ctr">
                      <a:solidFill>
                        <a:srgbClr val="CCCCCC"/>
                      </a:solidFill>
                      <a:prstDash val="solid"/>
                      <a:round/>
                      <a:headEnd type="none" w="med" len="med"/>
                      <a:tailEnd type="none" w="med" len="med"/>
                    </a:lnL>
                    <a:lnR w="47083" cap="flat" cmpd="sng" algn="ctr">
                      <a:solidFill>
                        <a:srgbClr val="FFFFFF"/>
                      </a:solidFill>
                      <a:prstDash val="solid"/>
                      <a:round/>
                      <a:headEnd type="none" w="med" len="med"/>
                      <a:tailEnd type="none" w="med" len="med"/>
                    </a:lnR>
                    <a:lnT w="0" cap="flat" cmpd="sng" algn="ctr">
                      <a:solidFill>
                        <a:srgbClr val="FFFFFF"/>
                      </a:solidFill>
                      <a:prstDash val="solid"/>
                      <a:round/>
                      <a:headEnd type="none" w="med" len="med"/>
                      <a:tailEnd type="none" w="med" len="med"/>
                    </a:lnT>
                    <a:lnB w="47083" cap="flat" cmpd="sng" algn="ctr">
                      <a:solidFill>
                        <a:srgbClr val="FFFFFF"/>
                      </a:solidFill>
                      <a:prstDash val="solid"/>
                      <a:round/>
                      <a:headEnd type="none" w="med" len="med"/>
                      <a:tailEnd type="none" w="med" len="med"/>
                    </a:lnB>
                    <a:solidFill>
                      <a:srgbClr val="DBFFEA"/>
                    </a:solidFill>
                  </a:tcPr>
                </a:tc>
                <a:tc>
                  <a:txBody>
                    <a:bodyPr/>
                    <a:lstStyle/>
                    <a:p>
                      <a:pPr algn="ctr">
                        <a:lnSpc>
                          <a:spcPts val="2100"/>
                        </a:lnSpc>
                        <a:defRPr/>
                      </a:pPr>
                      <a:r>
                        <a:rPr lang="en-US" sz="1500">
                          <a:solidFill>
                            <a:srgbClr val="191919"/>
                          </a:solidFill>
                          <a:latin typeface="Arial"/>
                          <a:ea typeface="Arial"/>
                          <a:cs typeface="Arial"/>
                          <a:sym typeface="Arial"/>
                        </a:rPr>
                        <a:t>Applicable</a:t>
                      </a:r>
                      <a:endParaRPr lang="en-US" sz="1100"/>
                    </a:p>
                  </a:txBody>
                  <a:tcPr marL="169499" marR="169499" marT="169499" marB="169499">
                    <a:lnL w="47083" cap="flat" cmpd="sng" algn="ctr">
                      <a:solidFill>
                        <a:srgbClr val="FFFFFF"/>
                      </a:solidFill>
                      <a:prstDash val="solid"/>
                      <a:round/>
                      <a:headEnd type="none" w="med" len="med"/>
                      <a:tailEnd type="none" w="med" len="med"/>
                    </a:lnL>
                    <a:lnR w="47083" cap="flat" cmpd="sng" algn="ctr">
                      <a:solidFill>
                        <a:srgbClr val="FFFFFF"/>
                      </a:solidFill>
                      <a:prstDash val="solid"/>
                      <a:round/>
                      <a:headEnd type="none" w="med" len="med"/>
                      <a:tailEnd type="none" w="med" len="med"/>
                    </a:lnR>
                    <a:lnT w="0" cap="flat" cmpd="sng" algn="ctr">
                      <a:solidFill>
                        <a:srgbClr val="FFFFFF"/>
                      </a:solidFill>
                      <a:prstDash val="solid"/>
                      <a:round/>
                      <a:headEnd type="none" w="med" len="med"/>
                      <a:tailEnd type="none" w="med" len="med"/>
                    </a:lnT>
                    <a:lnB w="47083" cap="flat" cmpd="sng" algn="ctr">
                      <a:solidFill>
                        <a:srgbClr val="FFFFFF"/>
                      </a:solidFill>
                      <a:prstDash val="solid"/>
                      <a:round/>
                      <a:headEnd type="none" w="med" len="med"/>
                      <a:tailEnd type="none" w="med" len="med"/>
                    </a:lnB>
                    <a:solidFill>
                      <a:srgbClr val="DBFFEA"/>
                    </a:solidFill>
                  </a:tcPr>
                </a:tc>
                <a:tc>
                  <a:txBody>
                    <a:bodyPr/>
                    <a:lstStyle/>
                    <a:p>
                      <a:pPr marL="323850" lvl="1" indent="-161925" algn="l">
                        <a:lnSpc>
                          <a:spcPts val="2100"/>
                        </a:lnSpc>
                        <a:buFont typeface="Arial"/>
                        <a:buChar char="•"/>
                        <a:defRPr/>
                      </a:pPr>
                      <a:r>
                        <a:rPr lang="en-US" sz="1500">
                          <a:solidFill>
                            <a:srgbClr val="000000"/>
                          </a:solidFill>
                          <a:latin typeface="Arial"/>
                          <a:ea typeface="Arial"/>
                          <a:cs typeface="Arial"/>
                          <a:sym typeface="Arial"/>
                        </a:rPr>
                        <a:t>Safe and sustainable disposal of plastic products </a:t>
                      </a:r>
                      <a:endParaRPr lang="en-US" sz="1100"/>
                    </a:p>
                    <a:p>
                      <a:pPr marL="323850" lvl="1" indent="-161925" algn="l">
                        <a:lnSpc>
                          <a:spcPts val="2100"/>
                        </a:lnSpc>
                        <a:buFont typeface="Arial"/>
                        <a:buChar char="•"/>
                      </a:pPr>
                      <a:r>
                        <a:rPr lang="en-US" sz="1500">
                          <a:solidFill>
                            <a:srgbClr val="000000"/>
                          </a:solidFill>
                          <a:latin typeface="Arial"/>
                          <a:ea typeface="Arial"/>
                          <a:cs typeface="Arial"/>
                          <a:sym typeface="Arial"/>
                        </a:rPr>
                        <a:t>Waste Management </a:t>
                      </a:r>
                    </a:p>
                  </a:txBody>
                  <a:tcPr marL="169499" marR="169499" marT="169499" marB="169499">
                    <a:lnL w="47083" cap="flat" cmpd="sng" algn="ctr">
                      <a:solidFill>
                        <a:srgbClr val="FFFFFF"/>
                      </a:solidFill>
                      <a:prstDash val="solid"/>
                      <a:round/>
                      <a:headEnd type="none" w="med" len="med"/>
                      <a:tailEnd type="none" w="med" len="med"/>
                    </a:lnL>
                    <a:lnR w="47083" cap="flat" cmpd="sng" algn="ctr">
                      <a:solidFill>
                        <a:srgbClr val="FFFFFF"/>
                      </a:solidFill>
                      <a:prstDash val="solid"/>
                      <a:round/>
                      <a:headEnd type="none" w="med" len="med"/>
                      <a:tailEnd type="none" w="med" len="med"/>
                    </a:lnR>
                    <a:lnT w="0" cap="flat" cmpd="sng" algn="ctr">
                      <a:solidFill>
                        <a:srgbClr val="FFFFFF"/>
                      </a:solidFill>
                      <a:prstDash val="solid"/>
                      <a:round/>
                      <a:headEnd type="none" w="med" len="med"/>
                      <a:tailEnd type="none" w="med" len="med"/>
                    </a:lnT>
                    <a:lnB w="47083" cap="flat" cmpd="sng" algn="ctr">
                      <a:solidFill>
                        <a:srgbClr val="FFFFFF"/>
                      </a:solidFill>
                      <a:prstDash val="solid"/>
                      <a:round/>
                      <a:headEnd type="none" w="med" len="med"/>
                      <a:tailEnd type="none" w="med" len="med"/>
                    </a:lnB>
                    <a:solidFill>
                      <a:srgbClr val="DBFFEA"/>
                    </a:solidFill>
                  </a:tcPr>
                </a:tc>
                <a:tc>
                  <a:txBody>
                    <a:bodyPr/>
                    <a:lstStyle/>
                    <a:p>
                      <a:pPr marL="323850" lvl="1" indent="-161925" algn="l">
                        <a:lnSpc>
                          <a:spcPts val="2100"/>
                        </a:lnSpc>
                        <a:buFont typeface="Arial"/>
                        <a:buChar char="•"/>
                        <a:defRPr/>
                      </a:pPr>
                      <a:r>
                        <a:rPr lang="en-US" sz="1500">
                          <a:solidFill>
                            <a:srgbClr val="000000"/>
                          </a:solidFill>
                          <a:latin typeface="Arial"/>
                          <a:ea typeface="Arial"/>
                          <a:cs typeface="Arial"/>
                          <a:sym typeface="Arial"/>
                        </a:rPr>
                        <a:t>Regulatory compliances</a:t>
                      </a:r>
                      <a:endParaRPr lang="en-US" sz="1100"/>
                    </a:p>
                    <a:p>
                      <a:pPr marL="323850" lvl="1" indent="-161925" algn="just">
                        <a:lnSpc>
                          <a:spcPts val="2100"/>
                        </a:lnSpc>
                        <a:buFont typeface="Arial"/>
                        <a:buChar char="•"/>
                      </a:pPr>
                      <a:r>
                        <a:rPr lang="en-US" sz="1500">
                          <a:solidFill>
                            <a:srgbClr val="000000"/>
                          </a:solidFill>
                          <a:latin typeface="Arial"/>
                          <a:ea typeface="Arial"/>
                          <a:cs typeface="Arial"/>
                          <a:sym typeface="Arial"/>
                        </a:rPr>
                        <a:t>Implementation of closed-loop recycling systems, where plastic waste is collected, sorted, and recycled back into the production process. </a:t>
                      </a:r>
                    </a:p>
                    <a:p>
                      <a:pPr marL="323850" lvl="1" indent="-161925" algn="just">
                        <a:lnSpc>
                          <a:spcPts val="2100"/>
                        </a:lnSpc>
                        <a:buFont typeface="Arial"/>
                        <a:buChar char="•"/>
                      </a:pPr>
                      <a:r>
                        <a:rPr lang="en-US" sz="1500">
                          <a:solidFill>
                            <a:srgbClr val="000000"/>
                          </a:solidFill>
                          <a:latin typeface="Arial"/>
                          <a:ea typeface="Arial"/>
                          <a:cs typeface="Arial"/>
                          <a:sym typeface="Arial"/>
                        </a:rPr>
                        <a:t>Recycling : Some plastics are widely recyclable, such as polyethylene terephthalate (PET), high-density polyethylene (HDPE), and polypropylene (PP). These become the preferred choice vs. materials with limited recycling options such as PVC. </a:t>
                      </a:r>
                    </a:p>
                    <a:p>
                      <a:pPr marL="323850" lvl="1" indent="-161925" algn="just">
                        <a:lnSpc>
                          <a:spcPts val="2100"/>
                        </a:lnSpc>
                        <a:buFont typeface="Arial"/>
                        <a:buChar char="•"/>
                      </a:pPr>
                      <a:r>
                        <a:rPr lang="en-US" sz="1500">
                          <a:solidFill>
                            <a:srgbClr val="000000"/>
                          </a:solidFill>
                          <a:latin typeface="Arial"/>
                          <a:ea typeface="Arial"/>
                          <a:cs typeface="Arial"/>
                          <a:sym typeface="Arial"/>
                        </a:rPr>
                        <a:t>Specifying use of sorting and recycling technologies to efffectively handle a wider range of plastics - mechanica sorting/feedstock sorting/chemical sorting.</a:t>
                      </a:r>
                    </a:p>
                    <a:p>
                      <a:pPr marL="323850" lvl="1" indent="-161925" algn="just">
                        <a:lnSpc>
                          <a:spcPts val="2100"/>
                        </a:lnSpc>
                        <a:buFont typeface="Arial"/>
                        <a:buChar char="•"/>
                      </a:pPr>
                      <a:r>
                        <a:rPr lang="en-US" sz="1500">
                          <a:solidFill>
                            <a:srgbClr val="000000"/>
                          </a:solidFill>
                          <a:latin typeface="Arial"/>
                          <a:ea typeface="Arial"/>
                          <a:cs typeface="Arial"/>
                          <a:sym typeface="Arial"/>
                        </a:rPr>
                        <a:t>Implementation of EPR programme for collection and recycling of plastic product at end of life cycle. </a:t>
                      </a:r>
                    </a:p>
                  </a:txBody>
                  <a:tcPr marL="169499" marR="169499" marT="169499" marB="169499">
                    <a:lnL w="47083" cap="flat" cmpd="sng" algn="ctr">
                      <a:solidFill>
                        <a:srgbClr val="FFFFFF"/>
                      </a:solidFill>
                      <a:prstDash val="solid"/>
                      <a:round/>
                      <a:headEnd type="none" w="med" len="med"/>
                      <a:tailEnd type="none" w="med" len="med"/>
                    </a:lnL>
                    <a:lnR w="47083" cap="flat" cmpd="sng" algn="ctr">
                      <a:solidFill>
                        <a:srgbClr val="FFFFFF"/>
                      </a:solidFill>
                      <a:prstDash val="solid"/>
                      <a:round/>
                      <a:headEnd type="none" w="med" len="med"/>
                      <a:tailEnd type="none" w="med" len="med"/>
                    </a:lnR>
                    <a:lnT w="0" cap="flat" cmpd="sng" algn="ctr">
                      <a:solidFill>
                        <a:srgbClr val="FFFFFF"/>
                      </a:solidFill>
                      <a:prstDash val="solid"/>
                      <a:round/>
                      <a:headEnd type="none" w="med" len="med"/>
                      <a:tailEnd type="none" w="med" len="med"/>
                    </a:lnT>
                    <a:lnB w="47083" cap="flat" cmpd="sng" algn="ctr">
                      <a:solidFill>
                        <a:srgbClr val="FFFFFF"/>
                      </a:solidFill>
                      <a:prstDash val="solid"/>
                      <a:round/>
                      <a:headEnd type="none" w="med" len="med"/>
                      <a:tailEnd type="none" w="med" len="med"/>
                    </a:lnB>
                    <a:solidFill>
                      <a:srgbClr val="DBFFEA"/>
                    </a:solidFill>
                  </a:tcPr>
                </a:tc>
                <a:tc>
                  <a:txBody>
                    <a:bodyPr/>
                    <a:lstStyle/>
                    <a:p>
                      <a:pPr marL="323848" lvl="1" indent="-161924" algn="just">
                        <a:lnSpc>
                          <a:spcPts val="2099"/>
                        </a:lnSpc>
                        <a:buFont typeface="Arial"/>
                        <a:buChar char="•"/>
                        <a:defRPr/>
                      </a:pPr>
                      <a:r>
                        <a:rPr lang="en-US" sz="1499">
                          <a:solidFill>
                            <a:srgbClr val="000000"/>
                          </a:solidFill>
                          <a:latin typeface="Arial"/>
                          <a:ea typeface="Arial"/>
                          <a:cs typeface="Arial"/>
                          <a:sym typeface="Arial"/>
                        </a:rPr>
                        <a:t>There are hundreds of different types of plastic, each with its own unique properties. This makes it difficult to develop recycling processes that can be used to recycle all types of plastic efficiently</a:t>
                      </a:r>
                      <a:endParaRPr lang="en-US" sz="1100"/>
                    </a:p>
                    <a:p>
                      <a:pPr marL="323848" lvl="1" indent="-161924" algn="just">
                        <a:lnSpc>
                          <a:spcPts val="2099"/>
                        </a:lnSpc>
                        <a:buFont typeface="Arial"/>
                        <a:buChar char="•"/>
                      </a:pPr>
                      <a:r>
                        <a:rPr lang="en-US" sz="1499">
                          <a:solidFill>
                            <a:srgbClr val="000000"/>
                          </a:solidFill>
                          <a:latin typeface="Arial"/>
                          <a:ea typeface="Arial"/>
                          <a:cs typeface="Arial"/>
                          <a:sym typeface="Arial"/>
                        </a:rPr>
                        <a:t>products that combine different types of plastic or that have complex designs can be difficult to sort and recycle </a:t>
                      </a:r>
                    </a:p>
                  </a:txBody>
                  <a:tcPr marL="169499" marR="169499" marT="169499" marB="169499">
                    <a:lnL w="47083" cap="flat" cmpd="sng" algn="ctr">
                      <a:solidFill>
                        <a:srgbClr val="FFFFFF"/>
                      </a:solidFill>
                      <a:prstDash val="solid"/>
                      <a:round/>
                      <a:headEnd type="none" w="med" len="med"/>
                      <a:tailEnd type="none" w="med" len="med"/>
                    </a:lnL>
                    <a:lnR w="47083" cap="flat" cmpd="sng" algn="ctr">
                      <a:solidFill>
                        <a:srgbClr val="FFFFFF"/>
                      </a:solidFill>
                      <a:prstDash val="solid"/>
                      <a:round/>
                      <a:headEnd type="none" w="med" len="med"/>
                      <a:tailEnd type="none" w="med" len="med"/>
                    </a:lnR>
                    <a:lnT w="0" cap="flat" cmpd="sng" algn="ctr">
                      <a:solidFill>
                        <a:srgbClr val="FFFFFF"/>
                      </a:solidFill>
                      <a:prstDash val="solid"/>
                      <a:round/>
                      <a:headEnd type="none" w="med" len="med"/>
                      <a:tailEnd type="none" w="med" len="med"/>
                    </a:lnT>
                    <a:lnB w="47083" cap="flat" cmpd="sng" algn="ctr">
                      <a:solidFill>
                        <a:srgbClr val="FFFFFF"/>
                      </a:solidFill>
                      <a:prstDash val="solid"/>
                      <a:round/>
                      <a:headEnd type="none" w="med" len="med"/>
                      <a:tailEnd type="none" w="med" len="med"/>
                    </a:lnB>
                    <a:solidFill>
                      <a:srgbClr val="DBFFEA"/>
                    </a:solidFill>
                  </a:tcPr>
                </a:tc>
              </a:tr>
            </a:tbl>
          </a:graphicData>
        </a:graphic>
      </p:graphicFrame>
    </p:spTree>
    <p:extLst>
      <p:ext uri="{BB962C8B-B14F-4D97-AF65-F5344CB8AC3E}">
        <p14:creationId xmlns:p14="http://schemas.microsoft.com/office/powerpoint/2010/main" val="25400864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4697984" cy="10287000"/>
          </a:xfrm>
          <a:prstGeom prst="rect">
            <a:avLst/>
          </a:prstGeom>
          <a:solidFill>
            <a:srgbClr val="00BF63"/>
          </a:solidFill>
        </p:spPr>
      </p:sp>
      <p:grpSp>
        <p:nvGrpSpPr>
          <p:cNvPr id="3" name="Group 3"/>
          <p:cNvGrpSpPr/>
          <p:nvPr/>
        </p:nvGrpSpPr>
        <p:grpSpPr>
          <a:xfrm>
            <a:off x="-94908" y="215621"/>
            <a:ext cx="4792893" cy="1626157"/>
            <a:chOff x="0" y="0"/>
            <a:chExt cx="6390524" cy="2168210"/>
          </a:xfrm>
        </p:grpSpPr>
        <p:sp>
          <p:nvSpPr>
            <p:cNvPr id="4" name="TextBox 4"/>
            <p:cNvSpPr txBox="1"/>
            <p:nvPr/>
          </p:nvSpPr>
          <p:spPr>
            <a:xfrm>
              <a:off x="0" y="-85725"/>
              <a:ext cx="6390524" cy="1829859"/>
            </a:xfrm>
            <a:prstGeom prst="rect">
              <a:avLst/>
            </a:prstGeom>
          </p:spPr>
          <p:txBody>
            <a:bodyPr lIns="0" tIns="0" rIns="0" bIns="0" rtlCol="0" anchor="t">
              <a:spAutoFit/>
            </a:bodyPr>
            <a:lstStyle/>
            <a:p>
              <a:pPr marL="0" lvl="0" indent="0" algn="ctr">
                <a:lnSpc>
                  <a:spcPts val="5599"/>
                </a:lnSpc>
              </a:pPr>
              <a:r>
                <a:rPr lang="en-US" sz="3999" b="1" spc="-79">
                  <a:solidFill>
                    <a:srgbClr val="FFFFFF"/>
                  </a:solidFill>
                  <a:latin typeface="Helveticish Bold"/>
                  <a:ea typeface="Helveticish Bold"/>
                  <a:cs typeface="Helveticish Bold"/>
                  <a:sym typeface="Helveticish Bold"/>
                </a:rPr>
                <a:t>SUSTAINABILITY PROJECT</a:t>
              </a:r>
              <a:r>
                <a:rPr lang="en-US" sz="3999" b="1" i="1" spc="-79">
                  <a:solidFill>
                    <a:srgbClr val="FFFFFF"/>
                  </a:solidFill>
                  <a:latin typeface="Helveticish Bold Italics"/>
                  <a:ea typeface="Helveticish Bold Italics"/>
                  <a:cs typeface="Helveticish Bold Italics"/>
                  <a:sym typeface="Helveticish Bold Italics"/>
                </a:rPr>
                <a:t> </a:t>
              </a:r>
            </a:p>
          </p:txBody>
        </p:sp>
        <p:sp>
          <p:nvSpPr>
            <p:cNvPr id="5" name="TextBox 5"/>
            <p:cNvSpPr txBox="1"/>
            <p:nvPr/>
          </p:nvSpPr>
          <p:spPr>
            <a:xfrm>
              <a:off x="0" y="1887752"/>
              <a:ext cx="6390524" cy="280458"/>
            </a:xfrm>
            <a:prstGeom prst="rect">
              <a:avLst/>
            </a:prstGeom>
          </p:spPr>
          <p:txBody>
            <a:bodyPr lIns="0" tIns="0" rIns="0" bIns="0" rtlCol="0" anchor="t">
              <a:spAutoFit/>
            </a:bodyPr>
            <a:lstStyle/>
            <a:p>
              <a:pPr marL="0" lvl="0" indent="0" algn="l">
                <a:lnSpc>
                  <a:spcPts val="1625"/>
                </a:lnSpc>
              </a:pPr>
              <a:endParaRPr/>
            </a:p>
          </p:txBody>
        </p:sp>
      </p:grpSp>
      <p:grpSp>
        <p:nvGrpSpPr>
          <p:cNvPr id="6" name="Group 6"/>
          <p:cNvGrpSpPr/>
          <p:nvPr/>
        </p:nvGrpSpPr>
        <p:grpSpPr>
          <a:xfrm>
            <a:off x="221904" y="4242752"/>
            <a:ext cx="4254177" cy="1516369"/>
            <a:chOff x="0" y="-23813"/>
            <a:chExt cx="1120442" cy="399373"/>
          </a:xfrm>
        </p:grpSpPr>
        <p:sp>
          <p:nvSpPr>
            <p:cNvPr id="7" name="Freeform 7"/>
            <p:cNvSpPr/>
            <p:nvPr/>
          </p:nvSpPr>
          <p:spPr>
            <a:xfrm>
              <a:off x="0" y="0"/>
              <a:ext cx="1120442" cy="351748"/>
            </a:xfrm>
            <a:custGeom>
              <a:avLst/>
              <a:gdLst/>
              <a:ahLst/>
              <a:cxnLst/>
              <a:rect l="l" t="t" r="r" b="b"/>
              <a:pathLst>
                <a:path w="1120442" h="351748">
                  <a:moveTo>
                    <a:pt x="0" y="0"/>
                  </a:moveTo>
                  <a:lnTo>
                    <a:pt x="1120442" y="0"/>
                  </a:lnTo>
                  <a:lnTo>
                    <a:pt x="1120442" y="351748"/>
                  </a:lnTo>
                  <a:lnTo>
                    <a:pt x="0" y="351748"/>
                  </a:lnTo>
                  <a:close/>
                </a:path>
              </a:pathLst>
            </a:custGeom>
            <a:solidFill>
              <a:srgbClr val="FFDE59"/>
            </a:solidFill>
            <a:ln w="38100" cap="sq">
              <a:solidFill>
                <a:srgbClr val="000000"/>
              </a:solidFill>
              <a:prstDash val="solid"/>
              <a:miter/>
            </a:ln>
          </p:spPr>
        </p:sp>
        <p:sp>
          <p:nvSpPr>
            <p:cNvPr id="8" name="TextBox 8"/>
            <p:cNvSpPr txBox="1"/>
            <p:nvPr/>
          </p:nvSpPr>
          <p:spPr>
            <a:xfrm>
              <a:off x="0" y="-23813"/>
              <a:ext cx="1120442" cy="399373"/>
            </a:xfrm>
            <a:prstGeom prst="rect">
              <a:avLst/>
            </a:prstGeom>
          </p:spPr>
          <p:txBody>
            <a:bodyPr lIns="50800" tIns="50800" rIns="50800" bIns="50800" rtlCol="0" anchor="ctr"/>
            <a:lstStyle/>
            <a:p>
              <a:pPr algn="ctr">
                <a:lnSpc>
                  <a:spcPts val="4339"/>
                </a:lnSpc>
              </a:pPr>
              <a:r>
                <a:rPr lang="en-US" sz="3099" b="1" dirty="0">
                  <a:solidFill>
                    <a:srgbClr val="004AAD"/>
                  </a:solidFill>
                  <a:latin typeface="Canva Sans Bold"/>
                  <a:ea typeface="Canva Sans Bold"/>
                  <a:cs typeface="Canva Sans Bold"/>
                  <a:sym typeface="Canva Sans Bold"/>
                </a:rPr>
                <a:t>LIFE CYCLE ANALYSIS</a:t>
              </a:r>
            </a:p>
          </p:txBody>
        </p:sp>
      </p:grpSp>
      <p:graphicFrame>
        <p:nvGraphicFramePr>
          <p:cNvPr id="9" name="Table 9"/>
          <p:cNvGraphicFramePr>
            <a:graphicFrameLocks noGrp="1"/>
          </p:cNvGraphicFramePr>
          <p:nvPr/>
        </p:nvGraphicFramePr>
        <p:xfrm>
          <a:off x="4697984" y="0"/>
          <a:ext cx="13590016" cy="10287000"/>
        </p:xfrm>
        <a:graphic>
          <a:graphicData uri="http://schemas.openxmlformats.org/drawingml/2006/table">
            <a:tbl>
              <a:tblPr/>
              <a:tblGrid>
                <a:gridCol w="1777349"/>
                <a:gridCol w="1738774"/>
                <a:gridCol w="3016901"/>
                <a:gridCol w="3262986"/>
                <a:gridCol w="3794006"/>
              </a:tblGrid>
              <a:tr h="1653121">
                <a:tc>
                  <a:txBody>
                    <a:bodyPr/>
                    <a:lstStyle/>
                    <a:p>
                      <a:pPr algn="ctr">
                        <a:lnSpc>
                          <a:spcPts val="2491"/>
                        </a:lnSpc>
                        <a:defRPr/>
                      </a:pPr>
                      <a:r>
                        <a:rPr lang="en-US" sz="1779" b="1">
                          <a:solidFill>
                            <a:srgbClr val="FFFFFF"/>
                          </a:solidFill>
                          <a:latin typeface="Arial Bold"/>
                          <a:ea typeface="Arial Bold"/>
                          <a:cs typeface="Arial Bold"/>
                          <a:sym typeface="Arial Bold"/>
                        </a:rPr>
                        <a:t>Structure of the Standard</a:t>
                      </a:r>
                      <a:endParaRPr lang="en-US" sz="1100"/>
                    </a:p>
                  </a:txBody>
                  <a:tcPr marL="169499" marR="169499" marT="169499" marB="169499" anchor="ctr">
                    <a:lnL w="0" cap="flat" cmpd="sng" algn="ctr">
                      <a:solidFill>
                        <a:srgbClr val="CCCCCC"/>
                      </a:solidFill>
                      <a:prstDash val="solid"/>
                      <a:round/>
                      <a:headEnd type="none" w="med" len="med"/>
                      <a:tailEnd type="none" w="med" len="med"/>
                    </a:lnL>
                    <a:lnR w="47083" cap="flat" cmpd="sng" algn="ctr">
                      <a:solidFill>
                        <a:srgbClr val="FFFFFF"/>
                      </a:solidFill>
                      <a:prstDash val="solid"/>
                      <a:round/>
                      <a:headEnd type="none" w="med" len="med"/>
                      <a:tailEnd type="none" w="med" len="med"/>
                    </a:lnR>
                    <a:lnT w="18833" cap="flat" cmpd="sng" algn="ctr">
                      <a:solidFill>
                        <a:srgbClr val="FFFFFF"/>
                      </a:solidFill>
                      <a:prstDash val="solid"/>
                      <a:round/>
                      <a:headEnd type="none" w="med" len="med"/>
                      <a:tailEnd type="none" w="med" len="med"/>
                    </a:lnT>
                    <a:lnB w="0" cap="flat" cmpd="sng" algn="ctr">
                      <a:solidFill>
                        <a:srgbClr val="FFFFFF"/>
                      </a:solidFill>
                      <a:prstDash val="solid"/>
                      <a:round/>
                      <a:headEnd type="none" w="med" len="med"/>
                      <a:tailEnd type="none" w="med" len="med"/>
                    </a:lnB>
                    <a:solidFill>
                      <a:srgbClr val="00BF63"/>
                    </a:solidFill>
                  </a:tcPr>
                </a:tc>
                <a:tc>
                  <a:txBody>
                    <a:bodyPr/>
                    <a:lstStyle/>
                    <a:p>
                      <a:pPr algn="ctr">
                        <a:lnSpc>
                          <a:spcPts val="2491"/>
                        </a:lnSpc>
                        <a:defRPr/>
                      </a:pPr>
                      <a:r>
                        <a:rPr lang="en-US" sz="1779" b="1">
                          <a:solidFill>
                            <a:srgbClr val="FFFFFF"/>
                          </a:solidFill>
                          <a:latin typeface="Arial Bold"/>
                          <a:ea typeface="Arial Bold"/>
                          <a:cs typeface="Arial Bold"/>
                          <a:sym typeface="Arial Bold"/>
                        </a:rPr>
                        <a:t>Applicability of the element of structure</a:t>
                      </a:r>
                      <a:endParaRPr lang="en-US" sz="1100"/>
                    </a:p>
                  </a:txBody>
                  <a:tcPr marL="169499" marR="169499" marT="169499" marB="169499" anchor="ctr">
                    <a:lnL w="47083" cap="flat" cmpd="sng" algn="ctr">
                      <a:solidFill>
                        <a:srgbClr val="FFFFFF"/>
                      </a:solidFill>
                      <a:prstDash val="solid"/>
                      <a:round/>
                      <a:headEnd type="none" w="med" len="med"/>
                      <a:tailEnd type="none" w="med" len="med"/>
                    </a:lnL>
                    <a:lnR w="47083" cap="flat" cmpd="sng" algn="ctr">
                      <a:solidFill>
                        <a:srgbClr val="FFFFFF"/>
                      </a:solidFill>
                      <a:prstDash val="solid"/>
                      <a:round/>
                      <a:headEnd type="none" w="med" len="med"/>
                      <a:tailEnd type="none" w="med" len="med"/>
                    </a:lnR>
                    <a:lnT w="18833" cap="flat" cmpd="sng" algn="ctr">
                      <a:solidFill>
                        <a:srgbClr val="FFFFFF"/>
                      </a:solidFill>
                      <a:prstDash val="solid"/>
                      <a:round/>
                      <a:headEnd type="none" w="med" len="med"/>
                      <a:tailEnd type="none" w="med" len="med"/>
                    </a:lnT>
                    <a:lnB w="0" cap="flat" cmpd="sng" algn="ctr">
                      <a:solidFill>
                        <a:srgbClr val="FFFFFF"/>
                      </a:solidFill>
                      <a:prstDash val="solid"/>
                      <a:round/>
                      <a:headEnd type="none" w="med" len="med"/>
                      <a:tailEnd type="none" w="med" len="med"/>
                    </a:lnB>
                    <a:solidFill>
                      <a:srgbClr val="00BF63"/>
                    </a:solidFill>
                  </a:tcPr>
                </a:tc>
                <a:tc>
                  <a:txBody>
                    <a:bodyPr/>
                    <a:lstStyle/>
                    <a:p>
                      <a:pPr algn="ctr">
                        <a:lnSpc>
                          <a:spcPts val="2491"/>
                        </a:lnSpc>
                        <a:defRPr/>
                      </a:pPr>
                      <a:r>
                        <a:rPr lang="en-US" sz="1779" b="1">
                          <a:solidFill>
                            <a:srgbClr val="FFFFFF"/>
                          </a:solidFill>
                          <a:latin typeface="Arial Bold"/>
                          <a:ea typeface="Arial Bold"/>
                          <a:cs typeface="Arial Bold"/>
                          <a:sym typeface="Arial Bold"/>
                        </a:rPr>
                        <a:t>Aspects to be covered</a:t>
                      </a:r>
                      <a:endParaRPr lang="en-US" sz="1100"/>
                    </a:p>
                  </a:txBody>
                  <a:tcPr marL="169499" marR="169499" marT="169499" marB="169499" anchor="ctr">
                    <a:lnL w="47083" cap="flat" cmpd="sng" algn="ctr">
                      <a:solidFill>
                        <a:srgbClr val="FFFFFF"/>
                      </a:solidFill>
                      <a:prstDash val="solid"/>
                      <a:round/>
                      <a:headEnd type="none" w="med" len="med"/>
                      <a:tailEnd type="none" w="med" len="med"/>
                    </a:lnL>
                    <a:lnR w="47083" cap="flat" cmpd="sng" algn="ctr">
                      <a:solidFill>
                        <a:srgbClr val="FFFFFF"/>
                      </a:solidFill>
                      <a:prstDash val="solid"/>
                      <a:round/>
                      <a:headEnd type="none" w="med" len="med"/>
                      <a:tailEnd type="none" w="med" len="med"/>
                    </a:lnR>
                    <a:lnT w="18833" cap="flat" cmpd="sng" algn="ctr">
                      <a:solidFill>
                        <a:srgbClr val="FFFFFF"/>
                      </a:solidFill>
                      <a:prstDash val="solid"/>
                      <a:round/>
                      <a:headEnd type="none" w="med" len="med"/>
                      <a:tailEnd type="none" w="med" len="med"/>
                    </a:lnT>
                    <a:lnB w="0" cap="flat" cmpd="sng" algn="ctr">
                      <a:solidFill>
                        <a:srgbClr val="FFFFFF"/>
                      </a:solidFill>
                      <a:prstDash val="solid"/>
                      <a:round/>
                      <a:headEnd type="none" w="med" len="med"/>
                      <a:tailEnd type="none" w="med" len="med"/>
                    </a:lnB>
                    <a:solidFill>
                      <a:srgbClr val="00BF63"/>
                    </a:solidFill>
                  </a:tcPr>
                </a:tc>
                <a:tc>
                  <a:txBody>
                    <a:bodyPr/>
                    <a:lstStyle/>
                    <a:p>
                      <a:pPr algn="ctr">
                        <a:lnSpc>
                          <a:spcPts val="2491"/>
                        </a:lnSpc>
                        <a:defRPr/>
                      </a:pPr>
                      <a:r>
                        <a:rPr lang="en-US" sz="1779" b="1">
                          <a:solidFill>
                            <a:srgbClr val="FFFFFF"/>
                          </a:solidFill>
                          <a:latin typeface="Arial Bold"/>
                          <a:ea typeface="Arial Bold"/>
                          <a:cs typeface="Arial Bold"/>
                          <a:sym typeface="Arial Bold"/>
                        </a:rPr>
                        <a:t>Provisions that may be added for meeting the defined objectives of the aspects identified</a:t>
                      </a:r>
                      <a:endParaRPr lang="en-US" sz="1100"/>
                    </a:p>
                  </a:txBody>
                  <a:tcPr marL="169499" marR="169499" marT="169499" marB="169499" anchor="ctr">
                    <a:lnL w="47083" cap="flat" cmpd="sng" algn="ctr">
                      <a:solidFill>
                        <a:srgbClr val="FFFFFF"/>
                      </a:solidFill>
                      <a:prstDash val="solid"/>
                      <a:round/>
                      <a:headEnd type="none" w="med" len="med"/>
                      <a:tailEnd type="none" w="med" len="med"/>
                    </a:lnL>
                    <a:lnR w="47083" cap="flat" cmpd="sng" algn="ctr">
                      <a:solidFill>
                        <a:srgbClr val="FFFFFF"/>
                      </a:solidFill>
                      <a:prstDash val="solid"/>
                      <a:round/>
                      <a:headEnd type="none" w="med" len="med"/>
                      <a:tailEnd type="none" w="med" len="med"/>
                    </a:lnR>
                    <a:lnT w="18833" cap="flat" cmpd="sng" algn="ctr">
                      <a:solidFill>
                        <a:srgbClr val="FFFFFF"/>
                      </a:solidFill>
                      <a:prstDash val="solid"/>
                      <a:round/>
                      <a:headEnd type="none" w="med" len="med"/>
                      <a:tailEnd type="none" w="med" len="med"/>
                    </a:lnT>
                    <a:lnB w="0" cap="flat" cmpd="sng" algn="ctr">
                      <a:solidFill>
                        <a:srgbClr val="FFFFFF"/>
                      </a:solidFill>
                      <a:prstDash val="solid"/>
                      <a:round/>
                      <a:headEnd type="none" w="med" len="med"/>
                      <a:tailEnd type="none" w="med" len="med"/>
                    </a:lnB>
                    <a:solidFill>
                      <a:srgbClr val="00BF63"/>
                    </a:solidFill>
                  </a:tcPr>
                </a:tc>
                <a:tc>
                  <a:txBody>
                    <a:bodyPr/>
                    <a:lstStyle/>
                    <a:p>
                      <a:pPr algn="ctr">
                        <a:lnSpc>
                          <a:spcPts val="2491"/>
                        </a:lnSpc>
                        <a:defRPr/>
                      </a:pPr>
                      <a:r>
                        <a:rPr lang="en-US" sz="1779" b="1">
                          <a:solidFill>
                            <a:srgbClr val="FFFFFF"/>
                          </a:solidFill>
                          <a:latin typeface="Arial Bold"/>
                          <a:ea typeface="Arial Bold"/>
                          <a:cs typeface="Arial Bold"/>
                          <a:sym typeface="Arial Bold"/>
                        </a:rPr>
                        <a:t>Challenges identified, if any</a:t>
                      </a:r>
                      <a:endParaRPr lang="en-US" sz="1100"/>
                    </a:p>
                  </a:txBody>
                  <a:tcPr marL="169499" marR="169499" marT="169499" marB="169499" anchor="ctr">
                    <a:lnL w="47083" cap="flat" cmpd="sng" algn="ctr">
                      <a:solidFill>
                        <a:srgbClr val="FFFFFF"/>
                      </a:solidFill>
                      <a:prstDash val="solid"/>
                      <a:round/>
                      <a:headEnd type="none" w="med" len="med"/>
                      <a:tailEnd type="none" w="med" len="med"/>
                    </a:lnL>
                    <a:lnR w="47083" cap="flat" cmpd="sng" algn="ctr">
                      <a:solidFill>
                        <a:srgbClr val="FFFFFF"/>
                      </a:solidFill>
                      <a:prstDash val="solid"/>
                      <a:round/>
                      <a:headEnd type="none" w="med" len="med"/>
                      <a:tailEnd type="none" w="med" len="med"/>
                    </a:lnR>
                    <a:lnT w="18833" cap="flat" cmpd="sng" algn="ctr">
                      <a:solidFill>
                        <a:srgbClr val="FFFFFF"/>
                      </a:solidFill>
                      <a:prstDash val="solid"/>
                      <a:round/>
                      <a:headEnd type="none" w="med" len="med"/>
                      <a:tailEnd type="none" w="med" len="med"/>
                    </a:lnT>
                    <a:lnB w="0" cap="flat" cmpd="sng" algn="ctr">
                      <a:solidFill>
                        <a:srgbClr val="FFFFFF"/>
                      </a:solidFill>
                      <a:prstDash val="solid"/>
                      <a:round/>
                      <a:headEnd type="none" w="med" len="med"/>
                      <a:tailEnd type="none" w="med" len="med"/>
                    </a:lnB>
                    <a:solidFill>
                      <a:srgbClr val="00BF63"/>
                    </a:solidFill>
                  </a:tcPr>
                </a:tc>
              </a:tr>
              <a:tr h="8633879">
                <a:tc>
                  <a:txBody>
                    <a:bodyPr/>
                    <a:lstStyle/>
                    <a:p>
                      <a:pPr algn="ctr">
                        <a:lnSpc>
                          <a:spcPts val="2100"/>
                        </a:lnSpc>
                        <a:defRPr/>
                      </a:pPr>
                      <a:r>
                        <a:rPr lang="en-US" sz="1500">
                          <a:solidFill>
                            <a:srgbClr val="191919"/>
                          </a:solidFill>
                          <a:latin typeface="Arial"/>
                          <a:ea typeface="Arial"/>
                          <a:cs typeface="Arial"/>
                          <a:sym typeface="Arial"/>
                        </a:rPr>
                        <a:t>Life Cycle Analysis (LCA)</a:t>
                      </a:r>
                      <a:endParaRPr lang="en-US" sz="1100"/>
                    </a:p>
                  </a:txBody>
                  <a:tcPr marL="169499" marR="169499" marT="169499" marB="169499">
                    <a:lnL w="0" cap="flat" cmpd="sng" algn="ctr">
                      <a:solidFill>
                        <a:srgbClr val="CCCCCC"/>
                      </a:solidFill>
                      <a:prstDash val="solid"/>
                      <a:round/>
                      <a:headEnd type="none" w="med" len="med"/>
                      <a:tailEnd type="none" w="med" len="med"/>
                    </a:lnL>
                    <a:lnR w="47083" cap="flat" cmpd="sng" algn="ctr">
                      <a:solidFill>
                        <a:srgbClr val="FFFFFF"/>
                      </a:solidFill>
                      <a:prstDash val="solid"/>
                      <a:round/>
                      <a:headEnd type="none" w="med" len="med"/>
                      <a:tailEnd type="none" w="med" len="med"/>
                    </a:lnR>
                    <a:lnT w="0" cap="flat" cmpd="sng" algn="ctr">
                      <a:solidFill>
                        <a:srgbClr val="FFFFFF"/>
                      </a:solidFill>
                      <a:prstDash val="solid"/>
                      <a:round/>
                      <a:headEnd type="none" w="med" len="med"/>
                      <a:tailEnd type="none" w="med" len="med"/>
                    </a:lnT>
                    <a:lnB w="47083" cap="flat" cmpd="sng" algn="ctr">
                      <a:solidFill>
                        <a:srgbClr val="FFFFFF"/>
                      </a:solidFill>
                      <a:prstDash val="solid"/>
                      <a:round/>
                      <a:headEnd type="none" w="med" len="med"/>
                      <a:tailEnd type="none" w="med" len="med"/>
                    </a:lnB>
                    <a:solidFill>
                      <a:srgbClr val="DBFFEA"/>
                    </a:solidFill>
                  </a:tcPr>
                </a:tc>
                <a:tc>
                  <a:txBody>
                    <a:bodyPr/>
                    <a:lstStyle/>
                    <a:p>
                      <a:pPr algn="ctr">
                        <a:lnSpc>
                          <a:spcPts val="2100"/>
                        </a:lnSpc>
                        <a:defRPr/>
                      </a:pPr>
                      <a:r>
                        <a:rPr lang="en-US" sz="1500">
                          <a:solidFill>
                            <a:srgbClr val="191919"/>
                          </a:solidFill>
                          <a:latin typeface="Arial"/>
                          <a:ea typeface="Arial"/>
                          <a:cs typeface="Arial"/>
                          <a:sym typeface="Arial"/>
                        </a:rPr>
                        <a:t>Applicable</a:t>
                      </a:r>
                      <a:endParaRPr lang="en-US" sz="1100"/>
                    </a:p>
                  </a:txBody>
                  <a:tcPr marL="169499" marR="169499" marT="169499" marB="169499">
                    <a:lnL w="47083" cap="flat" cmpd="sng" algn="ctr">
                      <a:solidFill>
                        <a:srgbClr val="FFFFFF"/>
                      </a:solidFill>
                      <a:prstDash val="solid"/>
                      <a:round/>
                      <a:headEnd type="none" w="med" len="med"/>
                      <a:tailEnd type="none" w="med" len="med"/>
                    </a:lnL>
                    <a:lnR w="47083" cap="flat" cmpd="sng" algn="ctr">
                      <a:solidFill>
                        <a:srgbClr val="FFFFFF"/>
                      </a:solidFill>
                      <a:prstDash val="solid"/>
                      <a:round/>
                      <a:headEnd type="none" w="med" len="med"/>
                      <a:tailEnd type="none" w="med" len="med"/>
                    </a:lnR>
                    <a:lnT w="0" cap="flat" cmpd="sng" algn="ctr">
                      <a:solidFill>
                        <a:srgbClr val="FFFFFF"/>
                      </a:solidFill>
                      <a:prstDash val="solid"/>
                      <a:round/>
                      <a:headEnd type="none" w="med" len="med"/>
                      <a:tailEnd type="none" w="med" len="med"/>
                    </a:lnT>
                    <a:lnB w="47083" cap="flat" cmpd="sng" algn="ctr">
                      <a:solidFill>
                        <a:srgbClr val="FFFFFF"/>
                      </a:solidFill>
                      <a:prstDash val="solid"/>
                      <a:round/>
                      <a:headEnd type="none" w="med" len="med"/>
                      <a:tailEnd type="none" w="med" len="med"/>
                    </a:lnB>
                    <a:solidFill>
                      <a:srgbClr val="DBFFEA"/>
                    </a:solidFill>
                  </a:tcPr>
                </a:tc>
                <a:tc>
                  <a:txBody>
                    <a:bodyPr/>
                    <a:lstStyle/>
                    <a:p>
                      <a:pPr marL="323850" lvl="1" indent="-161925" algn="l">
                        <a:lnSpc>
                          <a:spcPts val="2100"/>
                        </a:lnSpc>
                        <a:buFont typeface="Arial"/>
                        <a:buChar char="•"/>
                        <a:defRPr/>
                      </a:pPr>
                      <a:r>
                        <a:rPr lang="en-US" sz="1500">
                          <a:solidFill>
                            <a:srgbClr val="000000"/>
                          </a:solidFill>
                          <a:latin typeface="Arial"/>
                          <a:ea typeface="Arial"/>
                          <a:cs typeface="Arial"/>
                          <a:sym typeface="Arial"/>
                        </a:rPr>
                        <a:t>Raw material sourcing and extraction</a:t>
                      </a:r>
                      <a:endParaRPr lang="en-US" sz="1100"/>
                    </a:p>
                    <a:p>
                      <a:pPr marL="323850" lvl="1" indent="-161925" algn="l">
                        <a:lnSpc>
                          <a:spcPts val="2100"/>
                        </a:lnSpc>
                        <a:buFont typeface="Arial"/>
                        <a:buChar char="•"/>
                      </a:pPr>
                      <a:r>
                        <a:rPr lang="en-US" sz="1500">
                          <a:solidFill>
                            <a:srgbClr val="000000"/>
                          </a:solidFill>
                          <a:latin typeface="Arial"/>
                          <a:ea typeface="Arial"/>
                          <a:cs typeface="Arial"/>
                          <a:sym typeface="Arial"/>
                        </a:rPr>
                        <a:t>Manufacturing process</a:t>
                      </a:r>
                    </a:p>
                    <a:p>
                      <a:pPr marL="323850" lvl="1" indent="-161925" algn="l">
                        <a:lnSpc>
                          <a:spcPts val="2100"/>
                        </a:lnSpc>
                        <a:buFont typeface="Arial"/>
                        <a:buChar char="•"/>
                      </a:pPr>
                      <a:r>
                        <a:rPr lang="en-US" sz="1500">
                          <a:solidFill>
                            <a:srgbClr val="000000"/>
                          </a:solidFill>
                          <a:latin typeface="Arial"/>
                          <a:ea typeface="Arial"/>
                          <a:cs typeface="Arial"/>
                          <a:sym typeface="Arial"/>
                        </a:rPr>
                        <a:t>Distribution and transportation</a:t>
                      </a:r>
                    </a:p>
                    <a:p>
                      <a:pPr marL="323850" lvl="1" indent="-161925" algn="l">
                        <a:lnSpc>
                          <a:spcPts val="2100"/>
                        </a:lnSpc>
                        <a:buFont typeface="Arial"/>
                        <a:buChar char="•"/>
                      </a:pPr>
                      <a:r>
                        <a:rPr lang="en-US" sz="1500">
                          <a:solidFill>
                            <a:srgbClr val="000000"/>
                          </a:solidFill>
                          <a:latin typeface="Arial"/>
                          <a:ea typeface="Arial"/>
                          <a:cs typeface="Arial"/>
                          <a:sym typeface="Arial"/>
                        </a:rPr>
                        <a:t>Impact of usage</a:t>
                      </a:r>
                    </a:p>
                    <a:p>
                      <a:pPr marL="323850" lvl="1" indent="-161925" algn="l">
                        <a:lnSpc>
                          <a:spcPts val="2100"/>
                        </a:lnSpc>
                        <a:buFont typeface="Arial"/>
                        <a:buChar char="•"/>
                      </a:pPr>
                      <a:r>
                        <a:rPr lang="en-US" sz="1500">
                          <a:solidFill>
                            <a:srgbClr val="000000"/>
                          </a:solidFill>
                          <a:latin typeface="Arial"/>
                          <a:ea typeface="Arial"/>
                          <a:cs typeface="Arial"/>
                          <a:sym typeface="Arial"/>
                        </a:rPr>
                        <a:t>Disposal or recycling</a:t>
                      </a:r>
                    </a:p>
                  </a:txBody>
                  <a:tcPr marL="169499" marR="169499" marT="169499" marB="169499">
                    <a:lnL w="47083" cap="flat" cmpd="sng" algn="ctr">
                      <a:solidFill>
                        <a:srgbClr val="FFFFFF"/>
                      </a:solidFill>
                      <a:prstDash val="solid"/>
                      <a:round/>
                      <a:headEnd type="none" w="med" len="med"/>
                      <a:tailEnd type="none" w="med" len="med"/>
                    </a:lnL>
                    <a:lnR w="47083" cap="flat" cmpd="sng" algn="ctr">
                      <a:solidFill>
                        <a:srgbClr val="FFFFFF"/>
                      </a:solidFill>
                      <a:prstDash val="solid"/>
                      <a:round/>
                      <a:headEnd type="none" w="med" len="med"/>
                      <a:tailEnd type="none" w="med" len="med"/>
                    </a:lnR>
                    <a:lnT w="0" cap="flat" cmpd="sng" algn="ctr">
                      <a:solidFill>
                        <a:srgbClr val="FFFFFF"/>
                      </a:solidFill>
                      <a:prstDash val="solid"/>
                      <a:round/>
                      <a:headEnd type="none" w="med" len="med"/>
                      <a:tailEnd type="none" w="med" len="med"/>
                    </a:lnT>
                    <a:lnB w="47083" cap="flat" cmpd="sng" algn="ctr">
                      <a:solidFill>
                        <a:srgbClr val="FFFFFF"/>
                      </a:solidFill>
                      <a:prstDash val="solid"/>
                      <a:round/>
                      <a:headEnd type="none" w="med" len="med"/>
                      <a:tailEnd type="none" w="med" len="med"/>
                    </a:lnB>
                    <a:solidFill>
                      <a:srgbClr val="DBFFEA"/>
                    </a:solidFill>
                  </a:tcPr>
                </a:tc>
                <a:tc>
                  <a:txBody>
                    <a:bodyPr/>
                    <a:lstStyle/>
                    <a:p>
                      <a:pPr marL="323850" lvl="1" indent="-161925" algn="just">
                        <a:lnSpc>
                          <a:spcPts val="2100"/>
                        </a:lnSpc>
                        <a:buFont typeface="Arial"/>
                        <a:buChar char="•"/>
                        <a:defRPr/>
                      </a:pPr>
                      <a:r>
                        <a:rPr lang="en-US" sz="1500">
                          <a:solidFill>
                            <a:srgbClr val="191919"/>
                          </a:solidFill>
                          <a:latin typeface="Arial"/>
                          <a:ea typeface="Arial"/>
                          <a:cs typeface="Arial"/>
                          <a:sym typeface="Arial"/>
                        </a:rPr>
                        <a:t>Assessment by the manufacturer of the environmental impact of the plastic product throughout various stages of its entire life cycle, from raw material extraction to disposal at the end of its life. </a:t>
                      </a:r>
                      <a:endParaRPr lang="en-US" sz="1100"/>
                    </a:p>
                    <a:p>
                      <a:pPr algn="just">
                        <a:lnSpc>
                          <a:spcPts val="2100"/>
                        </a:lnSpc>
                      </a:pPr>
                      <a:endParaRPr lang="en-US" sz="1100"/>
                    </a:p>
                    <a:p>
                      <a:pPr marL="323850" lvl="1" indent="-161925" algn="just">
                        <a:lnSpc>
                          <a:spcPts val="2100"/>
                        </a:lnSpc>
                        <a:buFont typeface="Arial"/>
                        <a:buChar char="•"/>
                      </a:pPr>
                      <a:r>
                        <a:rPr lang="en-US" sz="1500">
                          <a:solidFill>
                            <a:srgbClr val="191919"/>
                          </a:solidFill>
                          <a:latin typeface="Arial"/>
                          <a:ea typeface="Arial"/>
                          <a:cs typeface="Arial"/>
                          <a:sym typeface="Arial"/>
                        </a:rPr>
                        <a:t>Use of sustainability Matrix to analyse result of LCA by the plastic manufacturers to identify areas where they can improve their sustainability performance, such as reducing their carbon footprint, improving resource efficiency, and reducing waste etc.</a:t>
                      </a:r>
                    </a:p>
                    <a:p>
                      <a:pPr algn="just">
                        <a:lnSpc>
                          <a:spcPts val="2100"/>
                        </a:lnSpc>
                      </a:pPr>
                      <a:endParaRPr lang="en-US" sz="1500">
                        <a:solidFill>
                          <a:srgbClr val="191919"/>
                        </a:solidFill>
                        <a:latin typeface="Arial"/>
                        <a:ea typeface="Arial"/>
                        <a:cs typeface="Arial"/>
                        <a:sym typeface="Arial"/>
                      </a:endParaRPr>
                    </a:p>
                  </a:txBody>
                  <a:tcPr marL="169499" marR="169499" marT="169499" marB="169499">
                    <a:lnL w="47083" cap="flat" cmpd="sng" algn="ctr">
                      <a:solidFill>
                        <a:srgbClr val="FFFFFF"/>
                      </a:solidFill>
                      <a:prstDash val="solid"/>
                      <a:round/>
                      <a:headEnd type="none" w="med" len="med"/>
                      <a:tailEnd type="none" w="med" len="med"/>
                    </a:lnL>
                    <a:lnR w="47083" cap="flat" cmpd="sng" algn="ctr">
                      <a:solidFill>
                        <a:srgbClr val="FFFFFF"/>
                      </a:solidFill>
                      <a:prstDash val="solid"/>
                      <a:round/>
                      <a:headEnd type="none" w="med" len="med"/>
                      <a:tailEnd type="none" w="med" len="med"/>
                    </a:lnR>
                    <a:lnT w="0" cap="flat" cmpd="sng" algn="ctr">
                      <a:solidFill>
                        <a:srgbClr val="FFFFFF"/>
                      </a:solidFill>
                      <a:prstDash val="solid"/>
                      <a:round/>
                      <a:headEnd type="none" w="med" len="med"/>
                      <a:tailEnd type="none" w="med" len="med"/>
                    </a:lnT>
                    <a:lnB w="47083" cap="flat" cmpd="sng" algn="ctr">
                      <a:solidFill>
                        <a:srgbClr val="FFFFFF"/>
                      </a:solidFill>
                      <a:prstDash val="solid"/>
                      <a:round/>
                      <a:headEnd type="none" w="med" len="med"/>
                      <a:tailEnd type="none" w="med" len="med"/>
                    </a:lnB>
                    <a:solidFill>
                      <a:srgbClr val="DBFFEA"/>
                    </a:solidFill>
                  </a:tcPr>
                </a:tc>
                <a:tc>
                  <a:txBody>
                    <a:bodyPr/>
                    <a:lstStyle/>
                    <a:p>
                      <a:pPr algn="just">
                        <a:lnSpc>
                          <a:spcPts val="2100"/>
                        </a:lnSpc>
                        <a:defRPr/>
                      </a:pPr>
                      <a:r>
                        <a:rPr lang="en-US" sz="1500">
                          <a:solidFill>
                            <a:srgbClr val="000000"/>
                          </a:solidFill>
                          <a:latin typeface="Arial"/>
                          <a:ea typeface="Arial"/>
                          <a:cs typeface="Arial"/>
                          <a:sym typeface="Arial"/>
                        </a:rPr>
                        <a:t>The supply chain of plastic manufacturing can be complex, with various suppliers, manufacturers and recyclers involved in the production process. This complexity can make it challenging for manufacturers to ensure that all suppliers and manufacturers participate in LCA exercise.</a:t>
                      </a:r>
                      <a:endParaRPr lang="en-US" sz="1100"/>
                    </a:p>
                  </a:txBody>
                  <a:tcPr marL="169499" marR="169499" marT="169499" marB="169499">
                    <a:lnL w="47083" cap="flat" cmpd="sng" algn="ctr">
                      <a:solidFill>
                        <a:srgbClr val="FFFFFF"/>
                      </a:solidFill>
                      <a:prstDash val="solid"/>
                      <a:round/>
                      <a:headEnd type="none" w="med" len="med"/>
                      <a:tailEnd type="none" w="med" len="med"/>
                    </a:lnL>
                    <a:lnR w="47083" cap="flat" cmpd="sng" algn="ctr">
                      <a:solidFill>
                        <a:srgbClr val="FFFFFF"/>
                      </a:solidFill>
                      <a:prstDash val="solid"/>
                      <a:round/>
                      <a:headEnd type="none" w="med" len="med"/>
                      <a:tailEnd type="none" w="med" len="med"/>
                    </a:lnR>
                    <a:lnT w="0" cap="flat" cmpd="sng" algn="ctr">
                      <a:solidFill>
                        <a:srgbClr val="FFFFFF"/>
                      </a:solidFill>
                      <a:prstDash val="solid"/>
                      <a:round/>
                      <a:headEnd type="none" w="med" len="med"/>
                      <a:tailEnd type="none" w="med" len="med"/>
                    </a:lnT>
                    <a:lnB w="47083" cap="flat" cmpd="sng" algn="ctr">
                      <a:solidFill>
                        <a:srgbClr val="FFFFFF"/>
                      </a:solidFill>
                      <a:prstDash val="solid"/>
                      <a:round/>
                      <a:headEnd type="none" w="med" len="med"/>
                      <a:tailEnd type="none" w="med" len="med"/>
                    </a:lnB>
                    <a:solidFill>
                      <a:srgbClr val="DBFFEA"/>
                    </a:solidFill>
                  </a:tcPr>
                </a:tc>
              </a:tr>
            </a:tbl>
          </a:graphicData>
        </a:graphic>
      </p:graphicFrame>
    </p:spTree>
    <p:extLst>
      <p:ext uri="{BB962C8B-B14F-4D97-AF65-F5344CB8AC3E}">
        <p14:creationId xmlns:p14="http://schemas.microsoft.com/office/powerpoint/2010/main" val="33423218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814405" y="2147780"/>
            <a:ext cx="10659190" cy="5991440"/>
          </a:xfrm>
          <a:custGeom>
            <a:avLst/>
            <a:gdLst/>
            <a:ahLst/>
            <a:cxnLst/>
            <a:rect l="l" t="t" r="r" b="b"/>
            <a:pathLst>
              <a:path w="10659190" h="5991440">
                <a:moveTo>
                  <a:pt x="0" y="0"/>
                </a:moveTo>
                <a:lnTo>
                  <a:pt x="10659190" y="0"/>
                </a:lnTo>
                <a:lnTo>
                  <a:pt x="10659190" y="5991440"/>
                </a:lnTo>
                <a:lnTo>
                  <a:pt x="0" y="5991440"/>
                </a:lnTo>
                <a:lnTo>
                  <a:pt x="0" y="0"/>
                </a:lnTo>
                <a:close/>
              </a:path>
            </a:pathLst>
          </a:custGeom>
          <a:blipFill>
            <a:blip r:embed="rId2"/>
            <a:stretch>
              <a:fillRect/>
            </a:stretch>
          </a:blipFill>
        </p:spPr>
      </p:sp>
    </p:spTree>
    <p:extLst>
      <p:ext uri="{BB962C8B-B14F-4D97-AF65-F5344CB8AC3E}">
        <p14:creationId xmlns:p14="http://schemas.microsoft.com/office/powerpoint/2010/main" val="12180289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9525" y="0"/>
            <a:ext cx="5595235" cy="10287000"/>
          </a:xfrm>
          <a:prstGeom prst="rect">
            <a:avLst/>
          </a:prstGeom>
          <a:solidFill>
            <a:srgbClr val="ACE3F9"/>
          </a:solidFill>
        </p:spPr>
      </p:sp>
      <p:grpSp>
        <p:nvGrpSpPr>
          <p:cNvPr id="3" name="Group 3"/>
          <p:cNvGrpSpPr/>
          <p:nvPr/>
        </p:nvGrpSpPr>
        <p:grpSpPr>
          <a:xfrm>
            <a:off x="471819" y="2583911"/>
            <a:ext cx="4809861" cy="2788190"/>
            <a:chOff x="0" y="-51987"/>
            <a:chExt cx="1266795" cy="734338"/>
          </a:xfrm>
        </p:grpSpPr>
        <p:sp>
          <p:nvSpPr>
            <p:cNvPr id="4" name="Freeform 4"/>
            <p:cNvSpPr/>
            <p:nvPr/>
          </p:nvSpPr>
          <p:spPr>
            <a:xfrm>
              <a:off x="0" y="0"/>
              <a:ext cx="1266795" cy="620038"/>
            </a:xfrm>
            <a:custGeom>
              <a:avLst/>
              <a:gdLst/>
              <a:ahLst/>
              <a:cxnLst/>
              <a:rect l="l" t="t" r="r" b="b"/>
              <a:pathLst>
                <a:path w="1266795" h="620038">
                  <a:moveTo>
                    <a:pt x="82089" y="0"/>
                  </a:moveTo>
                  <a:lnTo>
                    <a:pt x="1184705" y="0"/>
                  </a:lnTo>
                  <a:cubicBezTo>
                    <a:pt x="1230042" y="0"/>
                    <a:pt x="1266795" y="36753"/>
                    <a:pt x="1266795" y="82089"/>
                  </a:cubicBezTo>
                  <a:lnTo>
                    <a:pt x="1266795" y="537949"/>
                  </a:lnTo>
                  <a:cubicBezTo>
                    <a:pt x="1266795" y="583285"/>
                    <a:pt x="1230042" y="620038"/>
                    <a:pt x="1184705" y="620038"/>
                  </a:cubicBezTo>
                  <a:lnTo>
                    <a:pt x="82089" y="620038"/>
                  </a:lnTo>
                  <a:cubicBezTo>
                    <a:pt x="36753" y="620038"/>
                    <a:pt x="0" y="583285"/>
                    <a:pt x="0" y="537949"/>
                  </a:cubicBezTo>
                  <a:lnTo>
                    <a:pt x="0" y="82089"/>
                  </a:lnTo>
                  <a:cubicBezTo>
                    <a:pt x="0" y="36753"/>
                    <a:pt x="36753" y="0"/>
                    <a:pt x="82089" y="0"/>
                  </a:cubicBezTo>
                  <a:close/>
                </a:path>
              </a:pathLst>
            </a:custGeom>
            <a:solidFill>
              <a:srgbClr val="004AAD"/>
            </a:solidFill>
          </p:spPr>
        </p:sp>
        <p:sp>
          <p:nvSpPr>
            <p:cNvPr id="5" name="TextBox 5"/>
            <p:cNvSpPr txBox="1"/>
            <p:nvPr/>
          </p:nvSpPr>
          <p:spPr>
            <a:xfrm>
              <a:off x="0" y="-51987"/>
              <a:ext cx="1266795" cy="734338"/>
            </a:xfrm>
            <a:prstGeom prst="rect">
              <a:avLst/>
            </a:prstGeom>
          </p:spPr>
          <p:txBody>
            <a:bodyPr lIns="50800" tIns="50800" rIns="50800" bIns="50800" rtlCol="0" anchor="ctr"/>
            <a:lstStyle/>
            <a:p>
              <a:pPr algn="ctr">
                <a:lnSpc>
                  <a:spcPts val="8539"/>
                </a:lnSpc>
              </a:pPr>
              <a:r>
                <a:rPr lang="en-US" sz="6099" b="1" dirty="0">
                  <a:solidFill>
                    <a:srgbClr val="FFFFFF"/>
                  </a:solidFill>
                  <a:latin typeface="Canva Sans Bold"/>
                  <a:ea typeface="Canva Sans Bold"/>
                  <a:cs typeface="Canva Sans Bold"/>
                  <a:sym typeface="Canva Sans Bold"/>
                </a:rPr>
                <a:t>PCD 1</a:t>
              </a:r>
            </a:p>
            <a:p>
              <a:pPr algn="ctr">
                <a:lnSpc>
                  <a:spcPts val="8539"/>
                </a:lnSpc>
                <a:spcBef>
                  <a:spcPct val="0"/>
                </a:spcBef>
              </a:pPr>
              <a:r>
                <a:rPr lang="en-US" sz="6099" b="1" dirty="0">
                  <a:solidFill>
                    <a:srgbClr val="FFFFFF"/>
                  </a:solidFill>
                  <a:latin typeface="Canva Sans Bold"/>
                  <a:ea typeface="Canva Sans Bold"/>
                  <a:cs typeface="Canva Sans Bold"/>
                  <a:sym typeface="Canva Sans Bold"/>
                </a:rPr>
                <a:t>PCD 3</a:t>
              </a:r>
            </a:p>
          </p:txBody>
        </p:sp>
      </p:grpSp>
      <p:grpSp>
        <p:nvGrpSpPr>
          <p:cNvPr id="6" name="Group 6"/>
          <p:cNvGrpSpPr/>
          <p:nvPr/>
        </p:nvGrpSpPr>
        <p:grpSpPr>
          <a:xfrm>
            <a:off x="204521" y="374371"/>
            <a:ext cx="5591283" cy="2603423"/>
            <a:chOff x="0" y="0"/>
            <a:chExt cx="7455044" cy="3471230"/>
          </a:xfrm>
        </p:grpSpPr>
        <p:sp>
          <p:nvSpPr>
            <p:cNvPr id="7" name="TextBox 7"/>
            <p:cNvSpPr txBox="1"/>
            <p:nvPr/>
          </p:nvSpPr>
          <p:spPr>
            <a:xfrm>
              <a:off x="0" y="-85725"/>
              <a:ext cx="7455044" cy="3132879"/>
            </a:xfrm>
            <a:prstGeom prst="rect">
              <a:avLst/>
            </a:prstGeom>
          </p:spPr>
          <p:txBody>
            <a:bodyPr lIns="0" tIns="0" rIns="0" bIns="0" rtlCol="0" anchor="t">
              <a:spAutoFit/>
            </a:bodyPr>
            <a:lstStyle/>
            <a:p>
              <a:pPr algn="ctr">
                <a:lnSpc>
                  <a:spcPts val="4480"/>
                </a:lnSpc>
              </a:pPr>
              <a:r>
                <a:rPr lang="en-US" sz="3200" b="1" spc="-64" dirty="0">
                  <a:solidFill>
                    <a:srgbClr val="004AAD"/>
                  </a:solidFill>
                  <a:latin typeface="Helveticish Bold"/>
                  <a:ea typeface="Helveticish Bold"/>
                  <a:cs typeface="Helveticish Bold"/>
                  <a:sym typeface="Helveticish Bold"/>
                </a:rPr>
                <a:t>IDENTIFICATION OF</a:t>
              </a:r>
            </a:p>
            <a:p>
              <a:pPr algn="ctr">
                <a:lnSpc>
                  <a:spcPts val="7279"/>
                </a:lnSpc>
              </a:pPr>
              <a:r>
                <a:rPr lang="en-US" sz="5199" b="1" spc="-103" dirty="0">
                  <a:solidFill>
                    <a:srgbClr val="004AAD"/>
                  </a:solidFill>
                  <a:latin typeface="Helveticish Bold"/>
                  <a:ea typeface="Helveticish Bold"/>
                  <a:cs typeface="Helveticish Bold"/>
                  <a:sym typeface="Helveticish Bold"/>
                </a:rPr>
                <a:t>SECTORS AND </a:t>
              </a:r>
            </a:p>
            <a:p>
              <a:pPr marL="0" lvl="0" indent="0" algn="ctr">
                <a:lnSpc>
                  <a:spcPts val="7139"/>
                </a:lnSpc>
              </a:pPr>
              <a:r>
                <a:rPr lang="en-US" sz="5099" b="1" spc="-101" dirty="0">
                  <a:solidFill>
                    <a:srgbClr val="004AAD"/>
                  </a:solidFill>
                  <a:latin typeface="Helveticish Bold"/>
                  <a:ea typeface="Helveticish Bold"/>
                  <a:cs typeface="Helveticish Bold"/>
                  <a:sym typeface="Helveticish Bold"/>
                </a:rPr>
                <a:t>SUB-SECTORS</a:t>
              </a:r>
              <a:r>
                <a:rPr lang="en-US" sz="5099" b="1" i="1" spc="-101" dirty="0">
                  <a:solidFill>
                    <a:srgbClr val="004AAD"/>
                  </a:solidFill>
                  <a:latin typeface="Helveticish Bold Italics"/>
                  <a:ea typeface="Helveticish Bold Italics"/>
                  <a:cs typeface="Helveticish Bold Italics"/>
                  <a:sym typeface="Helveticish Bold Italics"/>
                </a:rPr>
                <a:t> </a:t>
              </a:r>
            </a:p>
          </p:txBody>
        </p:sp>
        <p:sp>
          <p:nvSpPr>
            <p:cNvPr id="8" name="TextBox 8"/>
            <p:cNvSpPr txBox="1"/>
            <p:nvPr/>
          </p:nvSpPr>
          <p:spPr>
            <a:xfrm>
              <a:off x="0" y="3190772"/>
              <a:ext cx="7455044" cy="280458"/>
            </a:xfrm>
            <a:prstGeom prst="rect">
              <a:avLst/>
            </a:prstGeom>
          </p:spPr>
          <p:txBody>
            <a:bodyPr lIns="0" tIns="0" rIns="0" bIns="0" rtlCol="0" anchor="t">
              <a:spAutoFit/>
            </a:bodyPr>
            <a:lstStyle/>
            <a:p>
              <a:pPr marL="0" lvl="0" indent="0" algn="l">
                <a:lnSpc>
                  <a:spcPts val="1625"/>
                </a:lnSpc>
              </a:pPr>
              <a:endParaRPr/>
            </a:p>
          </p:txBody>
        </p:sp>
      </p:grpSp>
      <p:sp>
        <p:nvSpPr>
          <p:cNvPr id="9" name="TextBox 9"/>
          <p:cNvSpPr txBox="1"/>
          <p:nvPr/>
        </p:nvSpPr>
        <p:spPr>
          <a:xfrm>
            <a:off x="5773749" y="3249723"/>
            <a:ext cx="2760021" cy="327025"/>
          </a:xfrm>
          <a:prstGeom prst="rect">
            <a:avLst/>
          </a:prstGeom>
        </p:spPr>
        <p:txBody>
          <a:bodyPr lIns="0" tIns="0" rIns="0" bIns="0" rtlCol="0" anchor="t">
            <a:spAutoFit/>
          </a:bodyPr>
          <a:lstStyle/>
          <a:p>
            <a:pPr marL="0" lvl="0" indent="0" algn="l">
              <a:lnSpc>
                <a:spcPts val="2600"/>
              </a:lnSpc>
            </a:pPr>
            <a:r>
              <a:rPr lang="en-US" sz="2000" b="1" spc="-60">
                <a:solidFill>
                  <a:srgbClr val="2B2929"/>
                </a:solidFill>
                <a:latin typeface="Helveticish Bold"/>
                <a:ea typeface="Helveticish Bold"/>
                <a:cs typeface="Helveticish Bold"/>
                <a:sym typeface="Helveticish Bold"/>
              </a:rPr>
              <a:t>SUB-SECTORS</a:t>
            </a:r>
          </a:p>
        </p:txBody>
      </p:sp>
      <p:sp>
        <p:nvSpPr>
          <p:cNvPr id="10" name="Freeform 10"/>
          <p:cNvSpPr/>
          <p:nvPr/>
        </p:nvSpPr>
        <p:spPr>
          <a:xfrm>
            <a:off x="7581242" y="2643636"/>
            <a:ext cx="387668" cy="1567775"/>
          </a:xfrm>
          <a:custGeom>
            <a:avLst/>
            <a:gdLst/>
            <a:ahLst/>
            <a:cxnLst/>
            <a:rect l="l" t="t" r="r" b="b"/>
            <a:pathLst>
              <a:path w="387668" h="1567775">
                <a:moveTo>
                  <a:pt x="0" y="0"/>
                </a:moveTo>
                <a:lnTo>
                  <a:pt x="387668" y="0"/>
                </a:lnTo>
                <a:lnTo>
                  <a:pt x="387668" y="1567775"/>
                </a:lnTo>
                <a:lnTo>
                  <a:pt x="0" y="156777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a:ln cap="sq">
            <a:noFill/>
            <a:prstDash val="solid"/>
            <a:miter/>
          </a:ln>
        </p:spPr>
      </p:sp>
      <p:sp>
        <p:nvSpPr>
          <p:cNvPr id="11" name="TextBox 11"/>
          <p:cNvSpPr txBox="1"/>
          <p:nvPr/>
        </p:nvSpPr>
        <p:spPr>
          <a:xfrm>
            <a:off x="5773749" y="6862201"/>
            <a:ext cx="2313054" cy="327025"/>
          </a:xfrm>
          <a:prstGeom prst="rect">
            <a:avLst/>
          </a:prstGeom>
        </p:spPr>
        <p:txBody>
          <a:bodyPr lIns="0" tIns="0" rIns="0" bIns="0" rtlCol="0" anchor="t">
            <a:spAutoFit/>
          </a:bodyPr>
          <a:lstStyle/>
          <a:p>
            <a:pPr marL="0" lvl="0" indent="0" algn="l">
              <a:lnSpc>
                <a:spcPts val="2600"/>
              </a:lnSpc>
            </a:pPr>
            <a:r>
              <a:rPr lang="en-US" sz="2000" b="1" spc="-60">
                <a:solidFill>
                  <a:srgbClr val="2B2929"/>
                </a:solidFill>
                <a:latin typeface="Helveticish Bold"/>
                <a:ea typeface="Helveticish Bold"/>
                <a:cs typeface="Helveticish Bold"/>
                <a:sym typeface="Helveticish Bold"/>
              </a:rPr>
              <a:t>SUB-SUBSECTORS</a:t>
            </a:r>
          </a:p>
        </p:txBody>
      </p:sp>
      <p:grpSp>
        <p:nvGrpSpPr>
          <p:cNvPr id="12" name="Group 12"/>
          <p:cNvGrpSpPr/>
          <p:nvPr/>
        </p:nvGrpSpPr>
        <p:grpSpPr>
          <a:xfrm>
            <a:off x="10055605" y="1246709"/>
            <a:ext cx="6992962" cy="1277882"/>
            <a:chOff x="0" y="0"/>
            <a:chExt cx="1841768" cy="336562"/>
          </a:xfrm>
        </p:grpSpPr>
        <p:sp>
          <p:nvSpPr>
            <p:cNvPr id="13" name="Freeform 13"/>
            <p:cNvSpPr/>
            <p:nvPr/>
          </p:nvSpPr>
          <p:spPr>
            <a:xfrm>
              <a:off x="0" y="0"/>
              <a:ext cx="1841768" cy="336562"/>
            </a:xfrm>
            <a:custGeom>
              <a:avLst/>
              <a:gdLst/>
              <a:ahLst/>
              <a:cxnLst/>
              <a:rect l="l" t="t" r="r" b="b"/>
              <a:pathLst>
                <a:path w="1841768" h="336562">
                  <a:moveTo>
                    <a:pt x="56462" y="0"/>
                  </a:moveTo>
                  <a:lnTo>
                    <a:pt x="1785306" y="0"/>
                  </a:lnTo>
                  <a:cubicBezTo>
                    <a:pt x="1800280" y="0"/>
                    <a:pt x="1814642" y="5949"/>
                    <a:pt x="1825230" y="16537"/>
                  </a:cubicBezTo>
                  <a:cubicBezTo>
                    <a:pt x="1835819" y="27126"/>
                    <a:pt x="1841768" y="41487"/>
                    <a:pt x="1841768" y="56462"/>
                  </a:cubicBezTo>
                  <a:lnTo>
                    <a:pt x="1841768" y="280099"/>
                  </a:lnTo>
                  <a:cubicBezTo>
                    <a:pt x="1841768" y="295074"/>
                    <a:pt x="1835819" y="309435"/>
                    <a:pt x="1825230" y="320024"/>
                  </a:cubicBezTo>
                  <a:cubicBezTo>
                    <a:pt x="1814642" y="330613"/>
                    <a:pt x="1800280" y="336562"/>
                    <a:pt x="1785306" y="336562"/>
                  </a:cubicBezTo>
                  <a:lnTo>
                    <a:pt x="56462" y="336562"/>
                  </a:lnTo>
                  <a:cubicBezTo>
                    <a:pt x="41487" y="336562"/>
                    <a:pt x="27126" y="330613"/>
                    <a:pt x="16537" y="320024"/>
                  </a:cubicBezTo>
                  <a:cubicBezTo>
                    <a:pt x="5949" y="309435"/>
                    <a:pt x="0" y="295074"/>
                    <a:pt x="0" y="280099"/>
                  </a:cubicBezTo>
                  <a:lnTo>
                    <a:pt x="0" y="56462"/>
                  </a:lnTo>
                  <a:cubicBezTo>
                    <a:pt x="0" y="41487"/>
                    <a:pt x="5949" y="27126"/>
                    <a:pt x="16537" y="16537"/>
                  </a:cubicBezTo>
                  <a:cubicBezTo>
                    <a:pt x="27126" y="5949"/>
                    <a:pt x="41487" y="0"/>
                    <a:pt x="56462" y="0"/>
                  </a:cubicBezTo>
                  <a:close/>
                </a:path>
              </a:pathLst>
            </a:custGeom>
            <a:solidFill>
              <a:srgbClr val="004AAD"/>
            </a:solidFill>
          </p:spPr>
        </p:sp>
        <p:sp>
          <p:nvSpPr>
            <p:cNvPr id="14" name="TextBox 14"/>
            <p:cNvSpPr txBox="1"/>
            <p:nvPr/>
          </p:nvSpPr>
          <p:spPr>
            <a:xfrm>
              <a:off x="0" y="-76200"/>
              <a:ext cx="1841768" cy="412762"/>
            </a:xfrm>
            <a:prstGeom prst="rect">
              <a:avLst/>
            </a:prstGeom>
          </p:spPr>
          <p:txBody>
            <a:bodyPr lIns="50800" tIns="50800" rIns="50800" bIns="50800" rtlCol="0" anchor="ctr"/>
            <a:lstStyle/>
            <a:p>
              <a:pPr algn="ctr">
                <a:lnSpc>
                  <a:spcPts val="5599"/>
                </a:lnSpc>
                <a:spcBef>
                  <a:spcPct val="0"/>
                </a:spcBef>
              </a:pPr>
              <a:r>
                <a:rPr lang="en-US" sz="3999" b="1">
                  <a:solidFill>
                    <a:srgbClr val="FFFFFF"/>
                  </a:solidFill>
                  <a:latin typeface="Canva Sans Bold"/>
                  <a:ea typeface="Canva Sans Bold"/>
                  <a:cs typeface="Canva Sans Bold"/>
                  <a:sym typeface="Canva Sans Bold"/>
                </a:rPr>
                <a:t>PETROLEUM</a:t>
              </a:r>
            </a:p>
          </p:txBody>
        </p:sp>
      </p:grpSp>
      <p:grpSp>
        <p:nvGrpSpPr>
          <p:cNvPr id="15" name="Group 15"/>
          <p:cNvGrpSpPr/>
          <p:nvPr/>
        </p:nvGrpSpPr>
        <p:grpSpPr>
          <a:xfrm>
            <a:off x="12558708" y="704410"/>
            <a:ext cx="1986756" cy="587318"/>
            <a:chOff x="0" y="0"/>
            <a:chExt cx="1081247" cy="406400"/>
          </a:xfrm>
        </p:grpSpPr>
        <p:sp>
          <p:nvSpPr>
            <p:cNvPr id="16" name="Freeform 16"/>
            <p:cNvSpPr/>
            <p:nvPr/>
          </p:nvSpPr>
          <p:spPr>
            <a:xfrm>
              <a:off x="17780" y="22855"/>
              <a:ext cx="1055847" cy="312305"/>
            </a:xfrm>
            <a:custGeom>
              <a:avLst/>
              <a:gdLst/>
              <a:ahLst/>
              <a:cxnLst/>
              <a:rect l="l" t="t" r="r" b="b"/>
              <a:pathLst>
                <a:path w="1055847" h="312305">
                  <a:moveTo>
                    <a:pt x="1055847" y="156152"/>
                  </a:moveTo>
                  <a:cubicBezTo>
                    <a:pt x="1055847" y="70378"/>
                    <a:pt x="975838" y="0"/>
                    <a:pt x="875507" y="0"/>
                  </a:cubicBezTo>
                  <a:lnTo>
                    <a:pt x="172720" y="0"/>
                  </a:lnTo>
                  <a:lnTo>
                    <a:pt x="172720" y="1100"/>
                  </a:lnTo>
                  <a:cubicBezTo>
                    <a:pt x="76200" y="4399"/>
                    <a:pt x="0" y="72578"/>
                    <a:pt x="0" y="156152"/>
                  </a:cubicBezTo>
                  <a:cubicBezTo>
                    <a:pt x="0" y="239727"/>
                    <a:pt x="77470" y="307906"/>
                    <a:pt x="172720" y="311205"/>
                  </a:cubicBezTo>
                  <a:lnTo>
                    <a:pt x="172720" y="312305"/>
                  </a:lnTo>
                  <a:lnTo>
                    <a:pt x="875507" y="312305"/>
                  </a:lnTo>
                  <a:cubicBezTo>
                    <a:pt x="974567" y="312305"/>
                    <a:pt x="1055847" y="241926"/>
                    <a:pt x="1055847" y="156152"/>
                  </a:cubicBezTo>
                  <a:close/>
                </a:path>
              </a:pathLst>
            </a:custGeom>
            <a:solidFill>
              <a:srgbClr val="FFFFFF"/>
            </a:solidFill>
          </p:spPr>
        </p:sp>
      </p:grpSp>
      <p:sp>
        <p:nvSpPr>
          <p:cNvPr id="17" name="TextBox 17"/>
          <p:cNvSpPr txBox="1"/>
          <p:nvPr/>
        </p:nvSpPr>
        <p:spPr>
          <a:xfrm>
            <a:off x="13005572" y="820268"/>
            <a:ext cx="1666642" cy="327025"/>
          </a:xfrm>
          <a:prstGeom prst="rect">
            <a:avLst/>
          </a:prstGeom>
        </p:spPr>
        <p:txBody>
          <a:bodyPr lIns="0" tIns="0" rIns="0" bIns="0" rtlCol="0" anchor="t">
            <a:spAutoFit/>
          </a:bodyPr>
          <a:lstStyle/>
          <a:p>
            <a:pPr marL="0" lvl="0" indent="0" algn="l">
              <a:lnSpc>
                <a:spcPts val="2600"/>
              </a:lnSpc>
            </a:pPr>
            <a:r>
              <a:rPr lang="en-US" sz="2000" b="1" spc="-60">
                <a:solidFill>
                  <a:srgbClr val="2B2929"/>
                </a:solidFill>
                <a:latin typeface="Helveticish Bold"/>
                <a:ea typeface="Helveticish Bold"/>
                <a:cs typeface="Helveticish Bold"/>
                <a:sym typeface="Helveticish Bold"/>
              </a:rPr>
              <a:t>SECTOR</a:t>
            </a:r>
          </a:p>
        </p:txBody>
      </p:sp>
      <p:grpSp>
        <p:nvGrpSpPr>
          <p:cNvPr id="18" name="Group 18"/>
          <p:cNvGrpSpPr/>
          <p:nvPr/>
        </p:nvGrpSpPr>
        <p:grpSpPr>
          <a:xfrm>
            <a:off x="7794315" y="2706510"/>
            <a:ext cx="2492685" cy="1442026"/>
            <a:chOff x="0" y="0"/>
            <a:chExt cx="656510" cy="379793"/>
          </a:xfrm>
        </p:grpSpPr>
        <p:sp>
          <p:nvSpPr>
            <p:cNvPr id="19" name="Freeform 19"/>
            <p:cNvSpPr/>
            <p:nvPr/>
          </p:nvSpPr>
          <p:spPr>
            <a:xfrm>
              <a:off x="0" y="0"/>
              <a:ext cx="656510" cy="379793"/>
            </a:xfrm>
            <a:custGeom>
              <a:avLst/>
              <a:gdLst/>
              <a:ahLst/>
              <a:cxnLst/>
              <a:rect l="l" t="t" r="r" b="b"/>
              <a:pathLst>
                <a:path w="656510" h="379793">
                  <a:moveTo>
                    <a:pt x="158399" y="0"/>
                  </a:moveTo>
                  <a:lnTo>
                    <a:pt x="498111" y="0"/>
                  </a:lnTo>
                  <a:cubicBezTo>
                    <a:pt x="540121" y="0"/>
                    <a:pt x="580410" y="16688"/>
                    <a:pt x="610116" y="46394"/>
                  </a:cubicBezTo>
                  <a:cubicBezTo>
                    <a:pt x="639821" y="76099"/>
                    <a:pt x="656510" y="116389"/>
                    <a:pt x="656510" y="158399"/>
                  </a:cubicBezTo>
                  <a:lnTo>
                    <a:pt x="656510" y="221394"/>
                  </a:lnTo>
                  <a:cubicBezTo>
                    <a:pt x="656510" y="263404"/>
                    <a:pt x="639821" y="303694"/>
                    <a:pt x="610116" y="333399"/>
                  </a:cubicBezTo>
                  <a:cubicBezTo>
                    <a:pt x="580410" y="363105"/>
                    <a:pt x="540121" y="379793"/>
                    <a:pt x="498111" y="379793"/>
                  </a:cubicBezTo>
                  <a:lnTo>
                    <a:pt x="158399" y="379793"/>
                  </a:lnTo>
                  <a:cubicBezTo>
                    <a:pt x="116389" y="379793"/>
                    <a:pt x="76099" y="363105"/>
                    <a:pt x="46394" y="333399"/>
                  </a:cubicBezTo>
                  <a:cubicBezTo>
                    <a:pt x="16688" y="303694"/>
                    <a:pt x="0" y="263404"/>
                    <a:pt x="0" y="221394"/>
                  </a:cubicBezTo>
                  <a:lnTo>
                    <a:pt x="0" y="158399"/>
                  </a:lnTo>
                  <a:cubicBezTo>
                    <a:pt x="0" y="116389"/>
                    <a:pt x="16688" y="76099"/>
                    <a:pt x="46394" y="46394"/>
                  </a:cubicBezTo>
                  <a:cubicBezTo>
                    <a:pt x="76099" y="16688"/>
                    <a:pt x="116389" y="0"/>
                    <a:pt x="158399" y="0"/>
                  </a:cubicBezTo>
                  <a:close/>
                </a:path>
              </a:pathLst>
            </a:custGeom>
            <a:solidFill>
              <a:srgbClr val="FFDE59"/>
            </a:solidFill>
          </p:spPr>
        </p:sp>
        <p:sp>
          <p:nvSpPr>
            <p:cNvPr id="20" name="TextBox 20"/>
            <p:cNvSpPr txBox="1"/>
            <p:nvPr/>
          </p:nvSpPr>
          <p:spPr>
            <a:xfrm>
              <a:off x="0" y="-57150"/>
              <a:ext cx="656510" cy="436943"/>
            </a:xfrm>
            <a:prstGeom prst="rect">
              <a:avLst/>
            </a:prstGeom>
          </p:spPr>
          <p:txBody>
            <a:bodyPr lIns="50800" tIns="50800" rIns="50800" bIns="50800" rtlCol="0" anchor="ctr"/>
            <a:lstStyle/>
            <a:p>
              <a:pPr algn="ctr">
                <a:lnSpc>
                  <a:spcPts val="3779"/>
                </a:lnSpc>
                <a:spcBef>
                  <a:spcPct val="0"/>
                </a:spcBef>
              </a:pPr>
              <a:r>
                <a:rPr lang="en-US" sz="2699" b="1">
                  <a:solidFill>
                    <a:srgbClr val="004AAD"/>
                  </a:solidFill>
                  <a:latin typeface="Canva Sans Bold"/>
                  <a:ea typeface="Canva Sans Bold"/>
                  <a:cs typeface="Canva Sans Bold"/>
                  <a:sym typeface="Canva Sans Bold"/>
                </a:rPr>
                <a:t>Liquid Fuels </a:t>
              </a:r>
            </a:p>
          </p:txBody>
        </p:sp>
      </p:grpSp>
      <p:sp>
        <p:nvSpPr>
          <p:cNvPr id="21" name="Freeform 21"/>
          <p:cNvSpPr/>
          <p:nvPr/>
        </p:nvSpPr>
        <p:spPr>
          <a:xfrm>
            <a:off x="8086803" y="4297959"/>
            <a:ext cx="801033" cy="4362059"/>
          </a:xfrm>
          <a:custGeom>
            <a:avLst/>
            <a:gdLst/>
            <a:ahLst/>
            <a:cxnLst/>
            <a:rect l="l" t="t" r="r" b="b"/>
            <a:pathLst>
              <a:path w="801033" h="4362059">
                <a:moveTo>
                  <a:pt x="0" y="0"/>
                </a:moveTo>
                <a:lnTo>
                  <a:pt x="801032" y="0"/>
                </a:lnTo>
                <a:lnTo>
                  <a:pt x="801032" y="4362060"/>
                </a:lnTo>
                <a:lnTo>
                  <a:pt x="0" y="436206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grpSp>
        <p:nvGrpSpPr>
          <p:cNvPr id="22" name="Group 22"/>
          <p:cNvGrpSpPr/>
          <p:nvPr/>
        </p:nvGrpSpPr>
        <p:grpSpPr>
          <a:xfrm>
            <a:off x="13005572" y="2706510"/>
            <a:ext cx="4780322" cy="1442026"/>
            <a:chOff x="0" y="0"/>
            <a:chExt cx="1259015" cy="379793"/>
          </a:xfrm>
        </p:grpSpPr>
        <p:sp>
          <p:nvSpPr>
            <p:cNvPr id="23" name="Freeform 23"/>
            <p:cNvSpPr/>
            <p:nvPr/>
          </p:nvSpPr>
          <p:spPr>
            <a:xfrm>
              <a:off x="0" y="0"/>
              <a:ext cx="1259015" cy="379793"/>
            </a:xfrm>
            <a:custGeom>
              <a:avLst/>
              <a:gdLst/>
              <a:ahLst/>
              <a:cxnLst/>
              <a:rect l="l" t="t" r="r" b="b"/>
              <a:pathLst>
                <a:path w="1259015" h="379793">
                  <a:moveTo>
                    <a:pt x="82597" y="0"/>
                  </a:moveTo>
                  <a:lnTo>
                    <a:pt x="1176418" y="0"/>
                  </a:lnTo>
                  <a:cubicBezTo>
                    <a:pt x="1222035" y="0"/>
                    <a:pt x="1259015" y="36980"/>
                    <a:pt x="1259015" y="82597"/>
                  </a:cubicBezTo>
                  <a:lnTo>
                    <a:pt x="1259015" y="297196"/>
                  </a:lnTo>
                  <a:cubicBezTo>
                    <a:pt x="1259015" y="319102"/>
                    <a:pt x="1250313" y="340111"/>
                    <a:pt x="1234823" y="355601"/>
                  </a:cubicBezTo>
                  <a:cubicBezTo>
                    <a:pt x="1219333" y="371091"/>
                    <a:pt x="1198324" y="379793"/>
                    <a:pt x="1176418" y="379793"/>
                  </a:cubicBezTo>
                  <a:lnTo>
                    <a:pt x="82597" y="379793"/>
                  </a:lnTo>
                  <a:cubicBezTo>
                    <a:pt x="36980" y="379793"/>
                    <a:pt x="0" y="342813"/>
                    <a:pt x="0" y="297196"/>
                  </a:cubicBezTo>
                  <a:lnTo>
                    <a:pt x="0" y="82597"/>
                  </a:lnTo>
                  <a:cubicBezTo>
                    <a:pt x="0" y="60691"/>
                    <a:pt x="8702" y="39682"/>
                    <a:pt x="24192" y="24192"/>
                  </a:cubicBezTo>
                  <a:cubicBezTo>
                    <a:pt x="39682" y="8702"/>
                    <a:pt x="60691" y="0"/>
                    <a:pt x="82597" y="0"/>
                  </a:cubicBezTo>
                  <a:close/>
                </a:path>
              </a:pathLst>
            </a:custGeom>
            <a:solidFill>
              <a:srgbClr val="FFDE59"/>
            </a:solidFill>
          </p:spPr>
        </p:sp>
        <p:sp>
          <p:nvSpPr>
            <p:cNvPr id="24" name="TextBox 24"/>
            <p:cNvSpPr txBox="1"/>
            <p:nvPr/>
          </p:nvSpPr>
          <p:spPr>
            <a:xfrm>
              <a:off x="0" y="-47625"/>
              <a:ext cx="1259015" cy="427418"/>
            </a:xfrm>
            <a:prstGeom prst="rect">
              <a:avLst/>
            </a:prstGeom>
          </p:spPr>
          <p:txBody>
            <a:bodyPr lIns="50800" tIns="50800" rIns="50800" bIns="50800" rtlCol="0" anchor="ctr"/>
            <a:lstStyle/>
            <a:p>
              <a:pPr algn="ctr">
                <a:lnSpc>
                  <a:spcPts val="3499"/>
                </a:lnSpc>
                <a:spcBef>
                  <a:spcPct val="0"/>
                </a:spcBef>
              </a:pPr>
              <a:r>
                <a:rPr lang="en-US" sz="2499" b="1">
                  <a:solidFill>
                    <a:srgbClr val="004AAD"/>
                  </a:solidFill>
                  <a:latin typeface="Canva Sans Bold"/>
                  <a:ea typeface="Canva Sans Bold"/>
                  <a:cs typeface="Canva Sans Bold"/>
                  <a:sym typeface="Canva Sans Bold"/>
                </a:rPr>
                <a:t>Petroleum solvents, preservatives and aromatic hydrocarbons</a:t>
              </a:r>
            </a:p>
          </p:txBody>
        </p:sp>
      </p:grpSp>
      <p:grpSp>
        <p:nvGrpSpPr>
          <p:cNvPr id="25" name="Group 25"/>
          <p:cNvGrpSpPr/>
          <p:nvPr/>
        </p:nvGrpSpPr>
        <p:grpSpPr>
          <a:xfrm>
            <a:off x="8533770" y="4601509"/>
            <a:ext cx="4024938" cy="715464"/>
            <a:chOff x="0" y="0"/>
            <a:chExt cx="1060066" cy="188435"/>
          </a:xfrm>
        </p:grpSpPr>
        <p:sp>
          <p:nvSpPr>
            <p:cNvPr id="26" name="Freeform 26"/>
            <p:cNvSpPr/>
            <p:nvPr/>
          </p:nvSpPr>
          <p:spPr>
            <a:xfrm>
              <a:off x="0" y="0"/>
              <a:ext cx="1060066" cy="188435"/>
            </a:xfrm>
            <a:custGeom>
              <a:avLst/>
              <a:gdLst/>
              <a:ahLst/>
              <a:cxnLst/>
              <a:rect l="l" t="t" r="r" b="b"/>
              <a:pathLst>
                <a:path w="1060066" h="188435">
                  <a:moveTo>
                    <a:pt x="94217" y="0"/>
                  </a:moveTo>
                  <a:lnTo>
                    <a:pt x="965848" y="0"/>
                  </a:lnTo>
                  <a:cubicBezTo>
                    <a:pt x="1017883" y="0"/>
                    <a:pt x="1060066" y="42183"/>
                    <a:pt x="1060066" y="94217"/>
                  </a:cubicBezTo>
                  <a:lnTo>
                    <a:pt x="1060066" y="94217"/>
                  </a:lnTo>
                  <a:cubicBezTo>
                    <a:pt x="1060066" y="146252"/>
                    <a:pt x="1017883" y="188435"/>
                    <a:pt x="965848" y="188435"/>
                  </a:cubicBezTo>
                  <a:lnTo>
                    <a:pt x="94217" y="188435"/>
                  </a:lnTo>
                  <a:cubicBezTo>
                    <a:pt x="42183" y="188435"/>
                    <a:pt x="0" y="146252"/>
                    <a:pt x="0" y="94217"/>
                  </a:cubicBezTo>
                  <a:lnTo>
                    <a:pt x="0" y="94217"/>
                  </a:lnTo>
                  <a:cubicBezTo>
                    <a:pt x="0" y="42183"/>
                    <a:pt x="42183" y="0"/>
                    <a:pt x="94217" y="0"/>
                  </a:cubicBezTo>
                  <a:close/>
                </a:path>
              </a:pathLst>
            </a:custGeom>
            <a:solidFill>
              <a:srgbClr val="FFC398"/>
            </a:solidFill>
          </p:spPr>
        </p:sp>
        <p:sp>
          <p:nvSpPr>
            <p:cNvPr id="27" name="TextBox 27"/>
            <p:cNvSpPr txBox="1"/>
            <p:nvPr/>
          </p:nvSpPr>
          <p:spPr>
            <a:xfrm>
              <a:off x="0" y="-47625"/>
              <a:ext cx="1060066" cy="236060"/>
            </a:xfrm>
            <a:prstGeom prst="rect">
              <a:avLst/>
            </a:prstGeom>
          </p:spPr>
          <p:txBody>
            <a:bodyPr lIns="50800" tIns="50800" rIns="50800" bIns="50800" rtlCol="0" anchor="ctr"/>
            <a:lstStyle/>
            <a:p>
              <a:pPr algn="ctr">
                <a:lnSpc>
                  <a:spcPts val="3499"/>
                </a:lnSpc>
                <a:spcBef>
                  <a:spcPct val="0"/>
                </a:spcBef>
              </a:pPr>
              <a:r>
                <a:rPr lang="en-US" sz="2499" b="1">
                  <a:solidFill>
                    <a:srgbClr val="F80052"/>
                  </a:solidFill>
                  <a:latin typeface="Canva Sans Bold"/>
                  <a:ea typeface="Canva Sans Bold"/>
                  <a:cs typeface="Canva Sans Bold"/>
                  <a:sym typeface="Canva Sans Bold"/>
                </a:rPr>
                <a:t>Automotive Fuel</a:t>
              </a:r>
            </a:p>
          </p:txBody>
        </p:sp>
      </p:grpSp>
      <p:grpSp>
        <p:nvGrpSpPr>
          <p:cNvPr id="28" name="Group 28"/>
          <p:cNvGrpSpPr/>
          <p:nvPr/>
        </p:nvGrpSpPr>
        <p:grpSpPr>
          <a:xfrm>
            <a:off x="8533770" y="5383199"/>
            <a:ext cx="4024938" cy="715464"/>
            <a:chOff x="0" y="0"/>
            <a:chExt cx="1060066" cy="188435"/>
          </a:xfrm>
        </p:grpSpPr>
        <p:sp>
          <p:nvSpPr>
            <p:cNvPr id="29" name="Freeform 29"/>
            <p:cNvSpPr/>
            <p:nvPr/>
          </p:nvSpPr>
          <p:spPr>
            <a:xfrm>
              <a:off x="0" y="0"/>
              <a:ext cx="1060066" cy="188435"/>
            </a:xfrm>
            <a:custGeom>
              <a:avLst/>
              <a:gdLst/>
              <a:ahLst/>
              <a:cxnLst/>
              <a:rect l="l" t="t" r="r" b="b"/>
              <a:pathLst>
                <a:path w="1060066" h="188435">
                  <a:moveTo>
                    <a:pt x="94217" y="0"/>
                  </a:moveTo>
                  <a:lnTo>
                    <a:pt x="965848" y="0"/>
                  </a:lnTo>
                  <a:cubicBezTo>
                    <a:pt x="1017883" y="0"/>
                    <a:pt x="1060066" y="42183"/>
                    <a:pt x="1060066" y="94217"/>
                  </a:cubicBezTo>
                  <a:lnTo>
                    <a:pt x="1060066" y="94217"/>
                  </a:lnTo>
                  <a:cubicBezTo>
                    <a:pt x="1060066" y="146252"/>
                    <a:pt x="1017883" y="188435"/>
                    <a:pt x="965848" y="188435"/>
                  </a:cubicBezTo>
                  <a:lnTo>
                    <a:pt x="94217" y="188435"/>
                  </a:lnTo>
                  <a:cubicBezTo>
                    <a:pt x="42183" y="188435"/>
                    <a:pt x="0" y="146252"/>
                    <a:pt x="0" y="94217"/>
                  </a:cubicBezTo>
                  <a:lnTo>
                    <a:pt x="0" y="94217"/>
                  </a:lnTo>
                  <a:cubicBezTo>
                    <a:pt x="0" y="42183"/>
                    <a:pt x="42183" y="0"/>
                    <a:pt x="94217" y="0"/>
                  </a:cubicBezTo>
                  <a:close/>
                </a:path>
              </a:pathLst>
            </a:custGeom>
            <a:solidFill>
              <a:srgbClr val="FFC398"/>
            </a:solidFill>
          </p:spPr>
        </p:sp>
        <p:sp>
          <p:nvSpPr>
            <p:cNvPr id="30" name="TextBox 30"/>
            <p:cNvSpPr txBox="1"/>
            <p:nvPr/>
          </p:nvSpPr>
          <p:spPr>
            <a:xfrm>
              <a:off x="0" y="-47625"/>
              <a:ext cx="1060066" cy="236060"/>
            </a:xfrm>
            <a:prstGeom prst="rect">
              <a:avLst/>
            </a:prstGeom>
          </p:spPr>
          <p:txBody>
            <a:bodyPr lIns="50800" tIns="50800" rIns="50800" bIns="50800" rtlCol="0" anchor="ctr"/>
            <a:lstStyle/>
            <a:p>
              <a:pPr algn="ctr">
                <a:lnSpc>
                  <a:spcPts val="3499"/>
                </a:lnSpc>
                <a:spcBef>
                  <a:spcPct val="0"/>
                </a:spcBef>
              </a:pPr>
              <a:r>
                <a:rPr lang="en-US" sz="2499" b="1">
                  <a:solidFill>
                    <a:srgbClr val="F80052"/>
                  </a:solidFill>
                  <a:latin typeface="Canva Sans Bold"/>
                  <a:ea typeface="Canva Sans Bold"/>
                  <a:cs typeface="Canva Sans Bold"/>
                  <a:sym typeface="Canva Sans Bold"/>
                </a:rPr>
                <a:t>Aviation Fuel</a:t>
              </a:r>
            </a:p>
          </p:txBody>
        </p:sp>
      </p:grpSp>
      <p:grpSp>
        <p:nvGrpSpPr>
          <p:cNvPr id="31" name="Group 31"/>
          <p:cNvGrpSpPr/>
          <p:nvPr/>
        </p:nvGrpSpPr>
        <p:grpSpPr>
          <a:xfrm>
            <a:off x="8533770" y="7040001"/>
            <a:ext cx="4024938" cy="715464"/>
            <a:chOff x="0" y="0"/>
            <a:chExt cx="1060066" cy="188435"/>
          </a:xfrm>
        </p:grpSpPr>
        <p:sp>
          <p:nvSpPr>
            <p:cNvPr id="32" name="Freeform 32"/>
            <p:cNvSpPr/>
            <p:nvPr/>
          </p:nvSpPr>
          <p:spPr>
            <a:xfrm>
              <a:off x="0" y="0"/>
              <a:ext cx="1060066" cy="188435"/>
            </a:xfrm>
            <a:custGeom>
              <a:avLst/>
              <a:gdLst/>
              <a:ahLst/>
              <a:cxnLst/>
              <a:rect l="l" t="t" r="r" b="b"/>
              <a:pathLst>
                <a:path w="1060066" h="188435">
                  <a:moveTo>
                    <a:pt x="94217" y="0"/>
                  </a:moveTo>
                  <a:lnTo>
                    <a:pt x="965848" y="0"/>
                  </a:lnTo>
                  <a:cubicBezTo>
                    <a:pt x="1017883" y="0"/>
                    <a:pt x="1060066" y="42183"/>
                    <a:pt x="1060066" y="94217"/>
                  </a:cubicBezTo>
                  <a:lnTo>
                    <a:pt x="1060066" y="94217"/>
                  </a:lnTo>
                  <a:cubicBezTo>
                    <a:pt x="1060066" y="146252"/>
                    <a:pt x="1017883" y="188435"/>
                    <a:pt x="965848" y="188435"/>
                  </a:cubicBezTo>
                  <a:lnTo>
                    <a:pt x="94217" y="188435"/>
                  </a:lnTo>
                  <a:cubicBezTo>
                    <a:pt x="42183" y="188435"/>
                    <a:pt x="0" y="146252"/>
                    <a:pt x="0" y="94217"/>
                  </a:cubicBezTo>
                  <a:lnTo>
                    <a:pt x="0" y="94217"/>
                  </a:lnTo>
                  <a:cubicBezTo>
                    <a:pt x="0" y="42183"/>
                    <a:pt x="42183" y="0"/>
                    <a:pt x="94217" y="0"/>
                  </a:cubicBezTo>
                  <a:close/>
                </a:path>
              </a:pathLst>
            </a:custGeom>
            <a:solidFill>
              <a:srgbClr val="FFC398"/>
            </a:solidFill>
          </p:spPr>
        </p:sp>
        <p:sp>
          <p:nvSpPr>
            <p:cNvPr id="33" name="TextBox 33"/>
            <p:cNvSpPr txBox="1"/>
            <p:nvPr/>
          </p:nvSpPr>
          <p:spPr>
            <a:xfrm>
              <a:off x="0" y="-47625"/>
              <a:ext cx="1060066" cy="236060"/>
            </a:xfrm>
            <a:prstGeom prst="rect">
              <a:avLst/>
            </a:prstGeom>
          </p:spPr>
          <p:txBody>
            <a:bodyPr lIns="50800" tIns="50800" rIns="50800" bIns="50800" rtlCol="0" anchor="ctr"/>
            <a:lstStyle/>
            <a:p>
              <a:pPr algn="ctr">
                <a:lnSpc>
                  <a:spcPts val="3499"/>
                </a:lnSpc>
                <a:spcBef>
                  <a:spcPct val="0"/>
                </a:spcBef>
              </a:pPr>
              <a:r>
                <a:rPr lang="en-US" sz="2499" b="1">
                  <a:solidFill>
                    <a:srgbClr val="F80052"/>
                  </a:solidFill>
                  <a:latin typeface="Canva Sans Bold"/>
                  <a:ea typeface="Canva Sans Bold"/>
                  <a:cs typeface="Canva Sans Bold"/>
                  <a:sym typeface="Canva Sans Bold"/>
                </a:rPr>
                <a:t>Industrial Fuel</a:t>
              </a:r>
            </a:p>
          </p:txBody>
        </p:sp>
      </p:grpSp>
      <p:grpSp>
        <p:nvGrpSpPr>
          <p:cNvPr id="34" name="Group 34"/>
          <p:cNvGrpSpPr/>
          <p:nvPr/>
        </p:nvGrpSpPr>
        <p:grpSpPr>
          <a:xfrm>
            <a:off x="8533770" y="7822140"/>
            <a:ext cx="4024938" cy="715464"/>
            <a:chOff x="0" y="0"/>
            <a:chExt cx="1060066" cy="188435"/>
          </a:xfrm>
        </p:grpSpPr>
        <p:sp>
          <p:nvSpPr>
            <p:cNvPr id="35" name="Freeform 35"/>
            <p:cNvSpPr/>
            <p:nvPr/>
          </p:nvSpPr>
          <p:spPr>
            <a:xfrm>
              <a:off x="0" y="0"/>
              <a:ext cx="1060066" cy="188435"/>
            </a:xfrm>
            <a:custGeom>
              <a:avLst/>
              <a:gdLst/>
              <a:ahLst/>
              <a:cxnLst/>
              <a:rect l="l" t="t" r="r" b="b"/>
              <a:pathLst>
                <a:path w="1060066" h="188435">
                  <a:moveTo>
                    <a:pt x="94217" y="0"/>
                  </a:moveTo>
                  <a:lnTo>
                    <a:pt x="965848" y="0"/>
                  </a:lnTo>
                  <a:cubicBezTo>
                    <a:pt x="1017883" y="0"/>
                    <a:pt x="1060066" y="42183"/>
                    <a:pt x="1060066" y="94217"/>
                  </a:cubicBezTo>
                  <a:lnTo>
                    <a:pt x="1060066" y="94217"/>
                  </a:lnTo>
                  <a:cubicBezTo>
                    <a:pt x="1060066" y="146252"/>
                    <a:pt x="1017883" y="188435"/>
                    <a:pt x="965848" y="188435"/>
                  </a:cubicBezTo>
                  <a:lnTo>
                    <a:pt x="94217" y="188435"/>
                  </a:lnTo>
                  <a:cubicBezTo>
                    <a:pt x="42183" y="188435"/>
                    <a:pt x="0" y="146252"/>
                    <a:pt x="0" y="94217"/>
                  </a:cubicBezTo>
                  <a:lnTo>
                    <a:pt x="0" y="94217"/>
                  </a:lnTo>
                  <a:cubicBezTo>
                    <a:pt x="0" y="42183"/>
                    <a:pt x="42183" y="0"/>
                    <a:pt x="94217" y="0"/>
                  </a:cubicBezTo>
                  <a:close/>
                </a:path>
              </a:pathLst>
            </a:custGeom>
            <a:solidFill>
              <a:srgbClr val="FFC398"/>
            </a:solidFill>
          </p:spPr>
        </p:sp>
        <p:sp>
          <p:nvSpPr>
            <p:cNvPr id="36" name="TextBox 36"/>
            <p:cNvSpPr txBox="1"/>
            <p:nvPr/>
          </p:nvSpPr>
          <p:spPr>
            <a:xfrm>
              <a:off x="0" y="-47625"/>
              <a:ext cx="1060066" cy="236060"/>
            </a:xfrm>
            <a:prstGeom prst="rect">
              <a:avLst/>
            </a:prstGeom>
          </p:spPr>
          <p:txBody>
            <a:bodyPr lIns="50800" tIns="50800" rIns="50800" bIns="50800" rtlCol="0" anchor="ctr"/>
            <a:lstStyle/>
            <a:p>
              <a:pPr algn="ctr">
                <a:lnSpc>
                  <a:spcPts val="3499"/>
                </a:lnSpc>
                <a:spcBef>
                  <a:spcPct val="0"/>
                </a:spcBef>
              </a:pPr>
              <a:r>
                <a:rPr lang="en-US" sz="2499" b="1">
                  <a:solidFill>
                    <a:srgbClr val="F80052"/>
                  </a:solidFill>
                  <a:latin typeface="Canva Sans Bold"/>
                  <a:ea typeface="Canva Sans Bold"/>
                  <a:cs typeface="Canva Sans Bold"/>
                  <a:sym typeface="Canva Sans Bold"/>
                </a:rPr>
                <a:t>Domestic Fuel</a:t>
              </a:r>
            </a:p>
          </p:txBody>
        </p:sp>
      </p:grpSp>
      <p:grpSp>
        <p:nvGrpSpPr>
          <p:cNvPr id="37" name="Group 37"/>
          <p:cNvGrpSpPr/>
          <p:nvPr/>
        </p:nvGrpSpPr>
        <p:grpSpPr>
          <a:xfrm>
            <a:off x="8533770" y="6241987"/>
            <a:ext cx="4024938" cy="715464"/>
            <a:chOff x="0" y="0"/>
            <a:chExt cx="1060066" cy="188435"/>
          </a:xfrm>
        </p:grpSpPr>
        <p:sp>
          <p:nvSpPr>
            <p:cNvPr id="38" name="Freeform 38"/>
            <p:cNvSpPr/>
            <p:nvPr/>
          </p:nvSpPr>
          <p:spPr>
            <a:xfrm>
              <a:off x="0" y="0"/>
              <a:ext cx="1060066" cy="188435"/>
            </a:xfrm>
            <a:custGeom>
              <a:avLst/>
              <a:gdLst/>
              <a:ahLst/>
              <a:cxnLst/>
              <a:rect l="l" t="t" r="r" b="b"/>
              <a:pathLst>
                <a:path w="1060066" h="188435">
                  <a:moveTo>
                    <a:pt x="94217" y="0"/>
                  </a:moveTo>
                  <a:lnTo>
                    <a:pt x="965848" y="0"/>
                  </a:lnTo>
                  <a:cubicBezTo>
                    <a:pt x="1017883" y="0"/>
                    <a:pt x="1060066" y="42183"/>
                    <a:pt x="1060066" y="94217"/>
                  </a:cubicBezTo>
                  <a:lnTo>
                    <a:pt x="1060066" y="94217"/>
                  </a:lnTo>
                  <a:cubicBezTo>
                    <a:pt x="1060066" y="146252"/>
                    <a:pt x="1017883" y="188435"/>
                    <a:pt x="965848" y="188435"/>
                  </a:cubicBezTo>
                  <a:lnTo>
                    <a:pt x="94217" y="188435"/>
                  </a:lnTo>
                  <a:cubicBezTo>
                    <a:pt x="42183" y="188435"/>
                    <a:pt x="0" y="146252"/>
                    <a:pt x="0" y="94217"/>
                  </a:cubicBezTo>
                  <a:lnTo>
                    <a:pt x="0" y="94217"/>
                  </a:lnTo>
                  <a:cubicBezTo>
                    <a:pt x="0" y="42183"/>
                    <a:pt x="42183" y="0"/>
                    <a:pt x="94217" y="0"/>
                  </a:cubicBezTo>
                  <a:close/>
                </a:path>
              </a:pathLst>
            </a:custGeom>
            <a:solidFill>
              <a:srgbClr val="FFC398"/>
            </a:solidFill>
          </p:spPr>
        </p:sp>
        <p:sp>
          <p:nvSpPr>
            <p:cNvPr id="39" name="TextBox 39"/>
            <p:cNvSpPr txBox="1"/>
            <p:nvPr/>
          </p:nvSpPr>
          <p:spPr>
            <a:xfrm>
              <a:off x="0" y="-47625"/>
              <a:ext cx="1060066" cy="236060"/>
            </a:xfrm>
            <a:prstGeom prst="rect">
              <a:avLst/>
            </a:prstGeom>
          </p:spPr>
          <p:txBody>
            <a:bodyPr lIns="50800" tIns="50800" rIns="50800" bIns="50800" rtlCol="0" anchor="ctr"/>
            <a:lstStyle/>
            <a:p>
              <a:pPr algn="ctr">
                <a:lnSpc>
                  <a:spcPts val="3499"/>
                </a:lnSpc>
                <a:spcBef>
                  <a:spcPct val="0"/>
                </a:spcBef>
              </a:pPr>
              <a:r>
                <a:rPr lang="en-US" sz="2499" b="1">
                  <a:solidFill>
                    <a:srgbClr val="F80052"/>
                  </a:solidFill>
                  <a:latin typeface="Canva Sans Bold"/>
                  <a:ea typeface="Canva Sans Bold"/>
                  <a:cs typeface="Canva Sans Bold"/>
                  <a:sym typeface="Canva Sans Bold"/>
                </a:rPr>
                <a:t>Marine Fuel</a:t>
              </a:r>
            </a:p>
          </p:txBody>
        </p:sp>
      </p:grpSp>
      <p:grpSp>
        <p:nvGrpSpPr>
          <p:cNvPr id="40" name="Group 40"/>
          <p:cNvGrpSpPr/>
          <p:nvPr/>
        </p:nvGrpSpPr>
        <p:grpSpPr>
          <a:xfrm>
            <a:off x="13989940" y="6152306"/>
            <a:ext cx="3568337" cy="1621428"/>
            <a:chOff x="0" y="0"/>
            <a:chExt cx="939809" cy="427043"/>
          </a:xfrm>
        </p:grpSpPr>
        <p:sp>
          <p:nvSpPr>
            <p:cNvPr id="41" name="Freeform 41"/>
            <p:cNvSpPr/>
            <p:nvPr/>
          </p:nvSpPr>
          <p:spPr>
            <a:xfrm>
              <a:off x="0" y="0"/>
              <a:ext cx="939809" cy="427043"/>
            </a:xfrm>
            <a:custGeom>
              <a:avLst/>
              <a:gdLst/>
              <a:ahLst/>
              <a:cxnLst/>
              <a:rect l="l" t="t" r="r" b="b"/>
              <a:pathLst>
                <a:path w="939809" h="427043">
                  <a:moveTo>
                    <a:pt x="110650" y="0"/>
                  </a:moveTo>
                  <a:lnTo>
                    <a:pt x="829159" y="0"/>
                  </a:lnTo>
                  <a:cubicBezTo>
                    <a:pt x="890269" y="0"/>
                    <a:pt x="939809" y="49540"/>
                    <a:pt x="939809" y="110650"/>
                  </a:cubicBezTo>
                  <a:lnTo>
                    <a:pt x="939809" y="316392"/>
                  </a:lnTo>
                  <a:cubicBezTo>
                    <a:pt x="939809" y="345739"/>
                    <a:pt x="928151" y="373883"/>
                    <a:pt x="907400" y="394634"/>
                  </a:cubicBezTo>
                  <a:cubicBezTo>
                    <a:pt x="886649" y="415385"/>
                    <a:pt x="858505" y="427043"/>
                    <a:pt x="829159" y="427043"/>
                  </a:cubicBezTo>
                  <a:lnTo>
                    <a:pt x="110650" y="427043"/>
                  </a:lnTo>
                  <a:cubicBezTo>
                    <a:pt x="49540" y="427043"/>
                    <a:pt x="0" y="377503"/>
                    <a:pt x="0" y="316392"/>
                  </a:cubicBezTo>
                  <a:lnTo>
                    <a:pt x="0" y="110650"/>
                  </a:lnTo>
                  <a:cubicBezTo>
                    <a:pt x="0" y="49540"/>
                    <a:pt x="49540" y="0"/>
                    <a:pt x="110650" y="0"/>
                  </a:cubicBezTo>
                  <a:close/>
                </a:path>
              </a:pathLst>
            </a:custGeom>
            <a:solidFill>
              <a:srgbClr val="FFC398"/>
            </a:solidFill>
          </p:spPr>
        </p:sp>
        <p:sp>
          <p:nvSpPr>
            <p:cNvPr id="42" name="TextBox 42"/>
            <p:cNvSpPr txBox="1"/>
            <p:nvPr/>
          </p:nvSpPr>
          <p:spPr>
            <a:xfrm>
              <a:off x="0" y="-47625"/>
              <a:ext cx="939809" cy="474668"/>
            </a:xfrm>
            <a:prstGeom prst="rect">
              <a:avLst/>
            </a:prstGeom>
          </p:spPr>
          <p:txBody>
            <a:bodyPr lIns="50800" tIns="50800" rIns="50800" bIns="50800" rtlCol="0" anchor="ctr"/>
            <a:lstStyle/>
            <a:p>
              <a:pPr algn="ctr">
                <a:lnSpc>
                  <a:spcPts val="3499"/>
                </a:lnSpc>
              </a:pPr>
              <a:r>
                <a:rPr lang="en-US" sz="2499" b="1">
                  <a:solidFill>
                    <a:srgbClr val="F80052"/>
                  </a:solidFill>
                  <a:latin typeface="Canva Sans Bold"/>
                  <a:ea typeface="Canva Sans Bold"/>
                  <a:cs typeface="Canva Sans Bold"/>
                  <a:sym typeface="Canva Sans Bold"/>
                </a:rPr>
                <a:t>could be petroleum derived or biobased </a:t>
              </a:r>
            </a:p>
            <a:p>
              <a:pPr algn="ctr">
                <a:lnSpc>
                  <a:spcPts val="3499"/>
                </a:lnSpc>
                <a:spcBef>
                  <a:spcPct val="0"/>
                </a:spcBef>
              </a:pPr>
              <a:r>
                <a:rPr lang="en-US" sz="2499" b="1">
                  <a:solidFill>
                    <a:srgbClr val="F80052"/>
                  </a:solidFill>
                  <a:latin typeface="Canva Sans Bold"/>
                  <a:ea typeface="Canva Sans Bold"/>
                  <a:cs typeface="Canva Sans Bold"/>
                  <a:sym typeface="Canva Sans Bold"/>
                </a:rPr>
                <a:t>(i.e. bio fuel)</a:t>
              </a:r>
            </a:p>
          </p:txBody>
        </p:sp>
      </p:grpSp>
      <p:sp>
        <p:nvSpPr>
          <p:cNvPr id="43" name="AutoShape 43"/>
          <p:cNvSpPr/>
          <p:nvPr/>
        </p:nvSpPr>
        <p:spPr>
          <a:xfrm>
            <a:off x="12558708" y="4959241"/>
            <a:ext cx="1431233" cy="2003780"/>
          </a:xfrm>
          <a:prstGeom prst="line">
            <a:avLst/>
          </a:prstGeom>
          <a:ln w="38100" cap="flat">
            <a:solidFill>
              <a:srgbClr val="000000"/>
            </a:solidFill>
            <a:prstDash val="sysDot"/>
            <a:headEnd type="none" w="sm" len="sm"/>
            <a:tailEnd type="none" w="sm" len="sm"/>
          </a:ln>
        </p:spPr>
      </p:sp>
      <p:sp>
        <p:nvSpPr>
          <p:cNvPr id="44" name="AutoShape 44"/>
          <p:cNvSpPr/>
          <p:nvPr/>
        </p:nvSpPr>
        <p:spPr>
          <a:xfrm>
            <a:off x="12558708" y="5740931"/>
            <a:ext cx="1431233" cy="1222090"/>
          </a:xfrm>
          <a:prstGeom prst="line">
            <a:avLst/>
          </a:prstGeom>
          <a:ln w="38100" cap="flat">
            <a:solidFill>
              <a:srgbClr val="000000"/>
            </a:solidFill>
            <a:prstDash val="sysDot"/>
            <a:headEnd type="none" w="sm" len="sm"/>
            <a:tailEnd type="none" w="sm" len="sm"/>
          </a:ln>
        </p:spPr>
      </p:sp>
      <p:sp>
        <p:nvSpPr>
          <p:cNvPr id="45" name="AutoShape 45"/>
          <p:cNvSpPr/>
          <p:nvPr/>
        </p:nvSpPr>
        <p:spPr>
          <a:xfrm>
            <a:off x="12558708" y="6599719"/>
            <a:ext cx="1431233" cy="363302"/>
          </a:xfrm>
          <a:prstGeom prst="line">
            <a:avLst/>
          </a:prstGeom>
          <a:ln w="38100" cap="flat">
            <a:solidFill>
              <a:srgbClr val="000000"/>
            </a:solidFill>
            <a:prstDash val="sysDot"/>
            <a:headEnd type="none" w="sm" len="sm"/>
            <a:tailEnd type="none" w="sm" len="sm"/>
          </a:ln>
        </p:spPr>
      </p:sp>
      <p:sp>
        <p:nvSpPr>
          <p:cNvPr id="46" name="AutoShape 46"/>
          <p:cNvSpPr/>
          <p:nvPr/>
        </p:nvSpPr>
        <p:spPr>
          <a:xfrm flipV="1">
            <a:off x="12558708" y="6963021"/>
            <a:ext cx="1431233" cy="434712"/>
          </a:xfrm>
          <a:prstGeom prst="line">
            <a:avLst/>
          </a:prstGeom>
          <a:ln w="38100" cap="flat">
            <a:solidFill>
              <a:srgbClr val="000000"/>
            </a:solidFill>
            <a:prstDash val="sysDot"/>
            <a:headEnd type="none" w="sm" len="sm"/>
            <a:tailEnd type="none" w="sm" len="sm"/>
          </a:ln>
        </p:spPr>
      </p:sp>
      <p:sp>
        <p:nvSpPr>
          <p:cNvPr id="47" name="AutoShape 47"/>
          <p:cNvSpPr/>
          <p:nvPr/>
        </p:nvSpPr>
        <p:spPr>
          <a:xfrm flipV="1">
            <a:off x="12558708" y="6963021"/>
            <a:ext cx="1431233" cy="1216852"/>
          </a:xfrm>
          <a:prstGeom prst="line">
            <a:avLst/>
          </a:prstGeom>
          <a:ln w="38100" cap="flat">
            <a:solidFill>
              <a:srgbClr val="000000"/>
            </a:solidFill>
            <a:prstDash val="sysDot"/>
            <a:headEnd type="none" w="sm" len="sm"/>
            <a:tailEnd type="none" w="sm" len="sm"/>
          </a:ln>
        </p:spPr>
      </p:sp>
      <p:sp>
        <p:nvSpPr>
          <p:cNvPr id="48" name="AutoShape 48"/>
          <p:cNvSpPr/>
          <p:nvPr/>
        </p:nvSpPr>
        <p:spPr>
          <a:xfrm>
            <a:off x="13251590" y="4396957"/>
            <a:ext cx="4562880" cy="0"/>
          </a:xfrm>
          <a:prstGeom prst="line">
            <a:avLst/>
          </a:prstGeom>
          <a:ln w="38100" cap="flat">
            <a:solidFill>
              <a:srgbClr val="000000"/>
            </a:solidFill>
            <a:prstDash val="solid"/>
            <a:headEnd type="none" w="sm" len="sm"/>
            <a:tailEnd type="none" w="sm" len="sm"/>
          </a:ln>
        </p:spPr>
      </p:sp>
      <p:grpSp>
        <p:nvGrpSpPr>
          <p:cNvPr id="49" name="Group 49"/>
          <p:cNvGrpSpPr/>
          <p:nvPr/>
        </p:nvGrpSpPr>
        <p:grpSpPr>
          <a:xfrm>
            <a:off x="10411968" y="2706510"/>
            <a:ext cx="2394562" cy="1442026"/>
            <a:chOff x="0" y="0"/>
            <a:chExt cx="630667" cy="379793"/>
          </a:xfrm>
        </p:grpSpPr>
        <p:sp>
          <p:nvSpPr>
            <p:cNvPr id="50" name="Freeform 50"/>
            <p:cNvSpPr/>
            <p:nvPr/>
          </p:nvSpPr>
          <p:spPr>
            <a:xfrm>
              <a:off x="0" y="0"/>
              <a:ext cx="630667" cy="379793"/>
            </a:xfrm>
            <a:custGeom>
              <a:avLst/>
              <a:gdLst/>
              <a:ahLst/>
              <a:cxnLst/>
              <a:rect l="l" t="t" r="r" b="b"/>
              <a:pathLst>
                <a:path w="630667" h="379793">
                  <a:moveTo>
                    <a:pt x="164889" y="0"/>
                  </a:moveTo>
                  <a:lnTo>
                    <a:pt x="465777" y="0"/>
                  </a:lnTo>
                  <a:cubicBezTo>
                    <a:pt x="556843" y="0"/>
                    <a:pt x="630667" y="73823"/>
                    <a:pt x="630667" y="164889"/>
                  </a:cubicBezTo>
                  <a:lnTo>
                    <a:pt x="630667" y="214904"/>
                  </a:lnTo>
                  <a:cubicBezTo>
                    <a:pt x="630667" y="258635"/>
                    <a:pt x="613294" y="300575"/>
                    <a:pt x="582372" y="331498"/>
                  </a:cubicBezTo>
                  <a:cubicBezTo>
                    <a:pt x="551449" y="362421"/>
                    <a:pt x="509509" y="379793"/>
                    <a:pt x="465777" y="379793"/>
                  </a:cubicBezTo>
                  <a:lnTo>
                    <a:pt x="164889" y="379793"/>
                  </a:lnTo>
                  <a:cubicBezTo>
                    <a:pt x="121158" y="379793"/>
                    <a:pt x="79218" y="362421"/>
                    <a:pt x="48295" y="331498"/>
                  </a:cubicBezTo>
                  <a:cubicBezTo>
                    <a:pt x="17372" y="300575"/>
                    <a:pt x="0" y="258635"/>
                    <a:pt x="0" y="214904"/>
                  </a:cubicBezTo>
                  <a:lnTo>
                    <a:pt x="0" y="164889"/>
                  </a:lnTo>
                  <a:cubicBezTo>
                    <a:pt x="0" y="121158"/>
                    <a:pt x="17372" y="79218"/>
                    <a:pt x="48295" y="48295"/>
                  </a:cubicBezTo>
                  <a:cubicBezTo>
                    <a:pt x="79218" y="17372"/>
                    <a:pt x="121158" y="0"/>
                    <a:pt x="164889" y="0"/>
                  </a:cubicBezTo>
                  <a:close/>
                </a:path>
              </a:pathLst>
            </a:custGeom>
            <a:solidFill>
              <a:srgbClr val="FFDE59"/>
            </a:solidFill>
          </p:spPr>
        </p:sp>
        <p:sp>
          <p:nvSpPr>
            <p:cNvPr id="51" name="TextBox 51"/>
            <p:cNvSpPr txBox="1"/>
            <p:nvPr/>
          </p:nvSpPr>
          <p:spPr>
            <a:xfrm>
              <a:off x="0" y="-66675"/>
              <a:ext cx="630667" cy="446468"/>
            </a:xfrm>
            <a:prstGeom prst="rect">
              <a:avLst/>
            </a:prstGeom>
          </p:spPr>
          <p:txBody>
            <a:bodyPr lIns="50800" tIns="50800" rIns="50800" bIns="50800" rtlCol="0" anchor="ctr"/>
            <a:lstStyle/>
            <a:p>
              <a:pPr algn="ctr">
                <a:lnSpc>
                  <a:spcPts val="4619"/>
                </a:lnSpc>
                <a:spcBef>
                  <a:spcPct val="0"/>
                </a:spcBef>
              </a:pPr>
              <a:r>
                <a:rPr lang="en-US" sz="3299" b="1">
                  <a:solidFill>
                    <a:srgbClr val="004AAD"/>
                  </a:solidFill>
                  <a:latin typeface="Canva Sans Bold"/>
                  <a:ea typeface="Canva Sans Bold"/>
                  <a:cs typeface="Canva Sans Bold"/>
                  <a:sym typeface="Canva Sans Bold"/>
                </a:rPr>
                <a:t>Gaseous Fuels </a:t>
              </a:r>
            </a:p>
          </p:txBody>
        </p:sp>
      </p:grpSp>
      <p:grpSp>
        <p:nvGrpSpPr>
          <p:cNvPr id="52" name="Group 52"/>
          <p:cNvGrpSpPr/>
          <p:nvPr/>
        </p:nvGrpSpPr>
        <p:grpSpPr>
          <a:xfrm>
            <a:off x="595232" y="6463238"/>
            <a:ext cx="4563035" cy="1194862"/>
            <a:chOff x="0" y="0"/>
            <a:chExt cx="6084047" cy="1593149"/>
          </a:xfrm>
        </p:grpSpPr>
        <p:grpSp>
          <p:nvGrpSpPr>
            <p:cNvPr id="53" name="Group 53"/>
            <p:cNvGrpSpPr/>
            <p:nvPr/>
          </p:nvGrpSpPr>
          <p:grpSpPr>
            <a:xfrm>
              <a:off x="0" y="0"/>
              <a:ext cx="6084047" cy="1593149"/>
              <a:chOff x="0" y="0"/>
              <a:chExt cx="1896492" cy="406400"/>
            </a:xfrm>
          </p:grpSpPr>
          <p:sp>
            <p:nvSpPr>
              <p:cNvPr id="54" name="Freeform 54"/>
              <p:cNvSpPr/>
              <p:nvPr/>
            </p:nvSpPr>
            <p:spPr>
              <a:xfrm>
                <a:off x="17780" y="22860"/>
                <a:ext cx="1871092" cy="360680"/>
              </a:xfrm>
              <a:custGeom>
                <a:avLst/>
                <a:gdLst/>
                <a:ahLst/>
                <a:cxnLst/>
                <a:rect l="l" t="t" r="r" b="b"/>
                <a:pathLst>
                  <a:path w="1871092" h="360680">
                    <a:moveTo>
                      <a:pt x="1871092" y="180340"/>
                    </a:moveTo>
                    <a:cubicBezTo>
                      <a:pt x="1871092" y="81280"/>
                      <a:pt x="1791083" y="0"/>
                      <a:pt x="1690752" y="0"/>
                    </a:cubicBezTo>
                    <a:lnTo>
                      <a:pt x="172720" y="0"/>
                    </a:lnTo>
                    <a:lnTo>
                      <a:pt x="172720" y="1270"/>
                    </a:lnTo>
                    <a:cubicBezTo>
                      <a:pt x="76200" y="5080"/>
                      <a:pt x="0" y="83820"/>
                      <a:pt x="0" y="180340"/>
                    </a:cubicBezTo>
                    <a:cubicBezTo>
                      <a:pt x="0" y="276860"/>
                      <a:pt x="77470" y="355600"/>
                      <a:pt x="172720" y="359410"/>
                    </a:cubicBezTo>
                    <a:lnTo>
                      <a:pt x="172720" y="360680"/>
                    </a:lnTo>
                    <a:lnTo>
                      <a:pt x="1690752" y="360680"/>
                    </a:lnTo>
                    <a:cubicBezTo>
                      <a:pt x="1789812" y="360680"/>
                      <a:pt x="1871092" y="279400"/>
                      <a:pt x="1871092" y="180340"/>
                    </a:cubicBezTo>
                    <a:close/>
                  </a:path>
                </a:pathLst>
              </a:custGeom>
              <a:solidFill>
                <a:srgbClr val="FFFFFF"/>
              </a:solidFill>
            </p:spPr>
          </p:sp>
        </p:grpSp>
        <p:sp>
          <p:nvSpPr>
            <p:cNvPr id="55" name="TextBox 55"/>
            <p:cNvSpPr txBox="1"/>
            <p:nvPr/>
          </p:nvSpPr>
          <p:spPr>
            <a:xfrm>
              <a:off x="315753" y="459270"/>
              <a:ext cx="5536039" cy="645206"/>
            </a:xfrm>
            <a:prstGeom prst="rect">
              <a:avLst/>
            </a:prstGeom>
          </p:spPr>
          <p:txBody>
            <a:bodyPr lIns="0" tIns="0" rIns="0" bIns="0" rtlCol="0" anchor="t">
              <a:spAutoFit/>
            </a:bodyPr>
            <a:lstStyle/>
            <a:p>
              <a:pPr marL="0" lvl="0" indent="0" algn="ctr">
                <a:lnSpc>
                  <a:spcPts val="3847"/>
                </a:lnSpc>
              </a:pPr>
              <a:r>
                <a:rPr lang="en-US" sz="2959" b="1" spc="-88">
                  <a:solidFill>
                    <a:srgbClr val="2B2929"/>
                  </a:solidFill>
                  <a:latin typeface="Helveticish Bold"/>
                  <a:ea typeface="Helveticish Bold"/>
                  <a:cs typeface="Helveticish Bold"/>
                  <a:sym typeface="Helveticish Bold"/>
                </a:rPr>
                <a:t>MS. KREETI DAS</a:t>
              </a:r>
            </a:p>
          </p:txBody>
        </p:sp>
      </p:grpSp>
      <p:grpSp>
        <p:nvGrpSpPr>
          <p:cNvPr id="56" name="Group 56"/>
          <p:cNvGrpSpPr/>
          <p:nvPr/>
        </p:nvGrpSpPr>
        <p:grpSpPr>
          <a:xfrm>
            <a:off x="595232" y="5314925"/>
            <a:ext cx="4563035" cy="1133267"/>
            <a:chOff x="0" y="0"/>
            <a:chExt cx="6084047" cy="1511022"/>
          </a:xfrm>
        </p:grpSpPr>
        <p:grpSp>
          <p:nvGrpSpPr>
            <p:cNvPr id="57" name="Group 57"/>
            <p:cNvGrpSpPr/>
            <p:nvPr/>
          </p:nvGrpSpPr>
          <p:grpSpPr>
            <a:xfrm>
              <a:off x="0" y="0"/>
              <a:ext cx="6084047" cy="1511022"/>
              <a:chOff x="0" y="0"/>
              <a:chExt cx="1896492" cy="406400"/>
            </a:xfrm>
          </p:grpSpPr>
          <p:sp>
            <p:nvSpPr>
              <p:cNvPr id="58" name="Freeform 58"/>
              <p:cNvSpPr/>
              <p:nvPr/>
            </p:nvSpPr>
            <p:spPr>
              <a:xfrm>
                <a:off x="17780" y="22859"/>
                <a:ext cx="1871092" cy="354404"/>
              </a:xfrm>
              <a:custGeom>
                <a:avLst/>
                <a:gdLst/>
                <a:ahLst/>
                <a:cxnLst/>
                <a:rect l="l" t="t" r="r" b="b"/>
                <a:pathLst>
                  <a:path w="1871092" h="354404">
                    <a:moveTo>
                      <a:pt x="1871092" y="177202"/>
                    </a:moveTo>
                    <a:cubicBezTo>
                      <a:pt x="1871092" y="79866"/>
                      <a:pt x="1791083" y="0"/>
                      <a:pt x="1690752" y="0"/>
                    </a:cubicBezTo>
                    <a:lnTo>
                      <a:pt x="172720" y="0"/>
                    </a:lnTo>
                    <a:lnTo>
                      <a:pt x="172720" y="1248"/>
                    </a:lnTo>
                    <a:cubicBezTo>
                      <a:pt x="76200" y="4992"/>
                      <a:pt x="0" y="82362"/>
                      <a:pt x="0" y="177202"/>
                    </a:cubicBezTo>
                    <a:cubicBezTo>
                      <a:pt x="0" y="272043"/>
                      <a:pt x="77470" y="349412"/>
                      <a:pt x="172720" y="353156"/>
                    </a:cubicBezTo>
                    <a:lnTo>
                      <a:pt x="172720" y="354404"/>
                    </a:lnTo>
                    <a:lnTo>
                      <a:pt x="1690752" y="354404"/>
                    </a:lnTo>
                    <a:cubicBezTo>
                      <a:pt x="1789812" y="354404"/>
                      <a:pt x="1871092" y="274538"/>
                      <a:pt x="1871092" y="177202"/>
                    </a:cubicBezTo>
                    <a:close/>
                  </a:path>
                </a:pathLst>
              </a:custGeom>
              <a:solidFill>
                <a:srgbClr val="FFFFFF"/>
              </a:solidFill>
            </p:spPr>
          </p:sp>
        </p:grpSp>
        <p:sp>
          <p:nvSpPr>
            <p:cNvPr id="59" name="TextBox 59"/>
            <p:cNvSpPr txBox="1"/>
            <p:nvPr/>
          </p:nvSpPr>
          <p:spPr>
            <a:xfrm>
              <a:off x="315753" y="468795"/>
              <a:ext cx="5536039" cy="553554"/>
            </a:xfrm>
            <a:prstGeom prst="rect">
              <a:avLst/>
            </a:prstGeom>
          </p:spPr>
          <p:txBody>
            <a:bodyPr lIns="0" tIns="0" rIns="0" bIns="0" rtlCol="0" anchor="t">
              <a:spAutoFit/>
            </a:bodyPr>
            <a:lstStyle/>
            <a:p>
              <a:pPr marL="0" lvl="0" indent="0" algn="ctr">
                <a:lnSpc>
                  <a:spcPts val="3327"/>
                </a:lnSpc>
              </a:pPr>
              <a:r>
                <a:rPr lang="en-US" sz="2559" b="1" spc="-76">
                  <a:solidFill>
                    <a:srgbClr val="2B2929"/>
                  </a:solidFill>
                  <a:latin typeface="Helveticish Bold"/>
                  <a:ea typeface="Helveticish Bold"/>
                  <a:cs typeface="Helveticish Bold"/>
                  <a:sym typeface="Helveticish Bold"/>
                </a:rPr>
                <a:t>MR. HARIMOHAN MEENA</a:t>
              </a: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9525" y="0"/>
            <a:ext cx="5595235" cy="10287000"/>
          </a:xfrm>
          <a:prstGeom prst="rect">
            <a:avLst/>
          </a:prstGeom>
          <a:solidFill>
            <a:srgbClr val="ACE3F9"/>
          </a:solidFill>
        </p:spPr>
      </p:sp>
      <p:grpSp>
        <p:nvGrpSpPr>
          <p:cNvPr id="3" name="Group 3"/>
          <p:cNvGrpSpPr/>
          <p:nvPr/>
        </p:nvGrpSpPr>
        <p:grpSpPr>
          <a:xfrm>
            <a:off x="471819" y="2517235"/>
            <a:ext cx="4809861" cy="1711864"/>
            <a:chOff x="0" y="-63433"/>
            <a:chExt cx="1266795" cy="450862"/>
          </a:xfrm>
        </p:grpSpPr>
        <p:sp>
          <p:nvSpPr>
            <p:cNvPr id="4" name="Freeform 4"/>
            <p:cNvSpPr/>
            <p:nvPr/>
          </p:nvSpPr>
          <p:spPr>
            <a:xfrm>
              <a:off x="0" y="17964"/>
              <a:ext cx="1266795" cy="336562"/>
            </a:xfrm>
            <a:custGeom>
              <a:avLst/>
              <a:gdLst/>
              <a:ahLst/>
              <a:cxnLst/>
              <a:rect l="l" t="t" r="r" b="b"/>
              <a:pathLst>
                <a:path w="1266795" h="336562">
                  <a:moveTo>
                    <a:pt x="82089" y="0"/>
                  </a:moveTo>
                  <a:lnTo>
                    <a:pt x="1184705" y="0"/>
                  </a:lnTo>
                  <a:cubicBezTo>
                    <a:pt x="1230042" y="0"/>
                    <a:pt x="1266795" y="36753"/>
                    <a:pt x="1266795" y="82089"/>
                  </a:cubicBezTo>
                  <a:lnTo>
                    <a:pt x="1266795" y="254472"/>
                  </a:lnTo>
                  <a:cubicBezTo>
                    <a:pt x="1266795" y="299809"/>
                    <a:pt x="1230042" y="336562"/>
                    <a:pt x="1184705" y="336562"/>
                  </a:cubicBezTo>
                  <a:lnTo>
                    <a:pt x="82089" y="336562"/>
                  </a:lnTo>
                  <a:cubicBezTo>
                    <a:pt x="36753" y="336562"/>
                    <a:pt x="0" y="299809"/>
                    <a:pt x="0" y="254472"/>
                  </a:cubicBezTo>
                  <a:lnTo>
                    <a:pt x="0" y="82089"/>
                  </a:lnTo>
                  <a:cubicBezTo>
                    <a:pt x="0" y="36753"/>
                    <a:pt x="36753" y="0"/>
                    <a:pt x="82089" y="0"/>
                  </a:cubicBezTo>
                  <a:close/>
                </a:path>
              </a:pathLst>
            </a:custGeom>
            <a:solidFill>
              <a:srgbClr val="004AAD"/>
            </a:solidFill>
          </p:spPr>
        </p:sp>
        <p:sp>
          <p:nvSpPr>
            <p:cNvPr id="5" name="TextBox 5"/>
            <p:cNvSpPr txBox="1"/>
            <p:nvPr/>
          </p:nvSpPr>
          <p:spPr>
            <a:xfrm>
              <a:off x="0" y="-63433"/>
              <a:ext cx="1266795" cy="450862"/>
            </a:xfrm>
            <a:prstGeom prst="rect">
              <a:avLst/>
            </a:prstGeom>
          </p:spPr>
          <p:txBody>
            <a:bodyPr lIns="50800" tIns="50800" rIns="50800" bIns="50800" rtlCol="0" anchor="ctr"/>
            <a:lstStyle/>
            <a:p>
              <a:pPr algn="ctr">
                <a:lnSpc>
                  <a:spcPts val="8539"/>
                </a:lnSpc>
                <a:spcBef>
                  <a:spcPct val="0"/>
                </a:spcBef>
              </a:pPr>
              <a:r>
                <a:rPr lang="en-US" sz="6099" b="1" dirty="0">
                  <a:solidFill>
                    <a:srgbClr val="FFFFFF"/>
                  </a:solidFill>
                  <a:latin typeface="Canva Sans Bold"/>
                  <a:ea typeface="Canva Sans Bold"/>
                  <a:cs typeface="Canva Sans Bold"/>
                  <a:sym typeface="Canva Sans Bold"/>
                </a:rPr>
                <a:t>PCD 25</a:t>
              </a:r>
            </a:p>
          </p:txBody>
        </p:sp>
      </p:grpSp>
      <p:grpSp>
        <p:nvGrpSpPr>
          <p:cNvPr id="6" name="Group 6"/>
          <p:cNvGrpSpPr/>
          <p:nvPr/>
        </p:nvGrpSpPr>
        <p:grpSpPr>
          <a:xfrm>
            <a:off x="595232" y="4253438"/>
            <a:ext cx="4563035" cy="1194862"/>
            <a:chOff x="0" y="0"/>
            <a:chExt cx="6084047" cy="1593149"/>
          </a:xfrm>
        </p:grpSpPr>
        <p:grpSp>
          <p:nvGrpSpPr>
            <p:cNvPr id="7" name="Group 7"/>
            <p:cNvGrpSpPr/>
            <p:nvPr/>
          </p:nvGrpSpPr>
          <p:grpSpPr>
            <a:xfrm>
              <a:off x="0" y="0"/>
              <a:ext cx="6084047" cy="1593149"/>
              <a:chOff x="0" y="0"/>
              <a:chExt cx="1896492" cy="406400"/>
            </a:xfrm>
          </p:grpSpPr>
          <p:sp>
            <p:nvSpPr>
              <p:cNvPr id="8" name="Freeform 8"/>
              <p:cNvSpPr/>
              <p:nvPr/>
            </p:nvSpPr>
            <p:spPr>
              <a:xfrm>
                <a:off x="17780" y="22860"/>
                <a:ext cx="1871092" cy="360680"/>
              </a:xfrm>
              <a:custGeom>
                <a:avLst/>
                <a:gdLst/>
                <a:ahLst/>
                <a:cxnLst/>
                <a:rect l="l" t="t" r="r" b="b"/>
                <a:pathLst>
                  <a:path w="1871092" h="360680">
                    <a:moveTo>
                      <a:pt x="1871092" y="180340"/>
                    </a:moveTo>
                    <a:cubicBezTo>
                      <a:pt x="1871092" y="81280"/>
                      <a:pt x="1791083" y="0"/>
                      <a:pt x="1690752" y="0"/>
                    </a:cubicBezTo>
                    <a:lnTo>
                      <a:pt x="172720" y="0"/>
                    </a:lnTo>
                    <a:lnTo>
                      <a:pt x="172720" y="1270"/>
                    </a:lnTo>
                    <a:cubicBezTo>
                      <a:pt x="76200" y="5080"/>
                      <a:pt x="0" y="83820"/>
                      <a:pt x="0" y="180340"/>
                    </a:cubicBezTo>
                    <a:cubicBezTo>
                      <a:pt x="0" y="276860"/>
                      <a:pt x="77470" y="355600"/>
                      <a:pt x="172720" y="359410"/>
                    </a:cubicBezTo>
                    <a:lnTo>
                      <a:pt x="172720" y="360680"/>
                    </a:lnTo>
                    <a:lnTo>
                      <a:pt x="1690752" y="360680"/>
                    </a:lnTo>
                    <a:cubicBezTo>
                      <a:pt x="1789812" y="360680"/>
                      <a:pt x="1871092" y="279400"/>
                      <a:pt x="1871092" y="180340"/>
                    </a:cubicBezTo>
                    <a:close/>
                  </a:path>
                </a:pathLst>
              </a:custGeom>
              <a:solidFill>
                <a:srgbClr val="FFFFFF"/>
              </a:solidFill>
            </p:spPr>
          </p:sp>
        </p:grpSp>
        <p:sp>
          <p:nvSpPr>
            <p:cNvPr id="9" name="TextBox 9"/>
            <p:cNvSpPr txBox="1"/>
            <p:nvPr/>
          </p:nvSpPr>
          <p:spPr>
            <a:xfrm>
              <a:off x="315753" y="459270"/>
              <a:ext cx="5536039" cy="645206"/>
            </a:xfrm>
            <a:prstGeom prst="rect">
              <a:avLst/>
            </a:prstGeom>
          </p:spPr>
          <p:txBody>
            <a:bodyPr lIns="0" tIns="0" rIns="0" bIns="0" rtlCol="0" anchor="t">
              <a:spAutoFit/>
            </a:bodyPr>
            <a:lstStyle/>
            <a:p>
              <a:pPr marL="0" lvl="0" indent="0" algn="ctr">
                <a:lnSpc>
                  <a:spcPts val="3847"/>
                </a:lnSpc>
              </a:pPr>
              <a:r>
                <a:rPr lang="en-US" sz="2959" b="1" spc="-88">
                  <a:solidFill>
                    <a:srgbClr val="2B2929"/>
                  </a:solidFill>
                  <a:latin typeface="Helveticish Bold"/>
                  <a:ea typeface="Helveticish Bold"/>
                  <a:cs typeface="Helveticish Bold"/>
                  <a:sym typeface="Helveticish Bold"/>
                </a:rPr>
                <a:t>MS. KREETI DAS</a:t>
              </a:r>
            </a:p>
          </p:txBody>
        </p:sp>
      </p:grpSp>
      <p:grpSp>
        <p:nvGrpSpPr>
          <p:cNvPr id="10" name="Group 10"/>
          <p:cNvGrpSpPr/>
          <p:nvPr/>
        </p:nvGrpSpPr>
        <p:grpSpPr>
          <a:xfrm>
            <a:off x="204521" y="374371"/>
            <a:ext cx="5591283" cy="2603423"/>
            <a:chOff x="0" y="0"/>
            <a:chExt cx="7455044" cy="3471230"/>
          </a:xfrm>
        </p:grpSpPr>
        <p:sp>
          <p:nvSpPr>
            <p:cNvPr id="11" name="TextBox 11"/>
            <p:cNvSpPr txBox="1"/>
            <p:nvPr/>
          </p:nvSpPr>
          <p:spPr>
            <a:xfrm>
              <a:off x="0" y="-85725"/>
              <a:ext cx="7455044" cy="3132879"/>
            </a:xfrm>
            <a:prstGeom prst="rect">
              <a:avLst/>
            </a:prstGeom>
          </p:spPr>
          <p:txBody>
            <a:bodyPr lIns="0" tIns="0" rIns="0" bIns="0" rtlCol="0" anchor="t">
              <a:spAutoFit/>
            </a:bodyPr>
            <a:lstStyle/>
            <a:p>
              <a:pPr algn="ctr">
                <a:lnSpc>
                  <a:spcPts val="4480"/>
                </a:lnSpc>
              </a:pPr>
              <a:r>
                <a:rPr lang="en-US" sz="3200" b="1" spc="-64">
                  <a:solidFill>
                    <a:srgbClr val="004AAD"/>
                  </a:solidFill>
                  <a:latin typeface="Helveticish Bold"/>
                  <a:ea typeface="Helveticish Bold"/>
                  <a:cs typeface="Helveticish Bold"/>
                  <a:sym typeface="Helveticish Bold"/>
                </a:rPr>
                <a:t>IDENTIFICATION OF</a:t>
              </a:r>
            </a:p>
            <a:p>
              <a:pPr algn="ctr">
                <a:lnSpc>
                  <a:spcPts val="7279"/>
                </a:lnSpc>
              </a:pPr>
              <a:r>
                <a:rPr lang="en-US" sz="5199" b="1" spc="-103">
                  <a:solidFill>
                    <a:srgbClr val="004AAD"/>
                  </a:solidFill>
                  <a:latin typeface="Helveticish Bold"/>
                  <a:ea typeface="Helveticish Bold"/>
                  <a:cs typeface="Helveticish Bold"/>
                  <a:sym typeface="Helveticish Bold"/>
                </a:rPr>
                <a:t>SECTORS AND </a:t>
              </a:r>
            </a:p>
            <a:p>
              <a:pPr marL="0" lvl="0" indent="0" algn="ctr">
                <a:lnSpc>
                  <a:spcPts val="7139"/>
                </a:lnSpc>
              </a:pPr>
              <a:r>
                <a:rPr lang="en-US" sz="5099" b="1" spc="-101">
                  <a:solidFill>
                    <a:srgbClr val="004AAD"/>
                  </a:solidFill>
                  <a:latin typeface="Helveticish Bold"/>
                  <a:ea typeface="Helveticish Bold"/>
                  <a:cs typeface="Helveticish Bold"/>
                  <a:sym typeface="Helveticish Bold"/>
                </a:rPr>
                <a:t>SUB-SECTORS</a:t>
              </a:r>
              <a:r>
                <a:rPr lang="en-US" sz="5099" b="1" i="1" spc="-101">
                  <a:solidFill>
                    <a:srgbClr val="004AAD"/>
                  </a:solidFill>
                  <a:latin typeface="Helveticish Bold Italics"/>
                  <a:ea typeface="Helveticish Bold Italics"/>
                  <a:cs typeface="Helveticish Bold Italics"/>
                  <a:sym typeface="Helveticish Bold Italics"/>
                </a:rPr>
                <a:t> </a:t>
              </a:r>
            </a:p>
          </p:txBody>
        </p:sp>
        <p:sp>
          <p:nvSpPr>
            <p:cNvPr id="12" name="TextBox 12"/>
            <p:cNvSpPr txBox="1"/>
            <p:nvPr/>
          </p:nvSpPr>
          <p:spPr>
            <a:xfrm>
              <a:off x="0" y="3190772"/>
              <a:ext cx="7455044" cy="280458"/>
            </a:xfrm>
            <a:prstGeom prst="rect">
              <a:avLst/>
            </a:prstGeom>
          </p:spPr>
          <p:txBody>
            <a:bodyPr lIns="0" tIns="0" rIns="0" bIns="0" rtlCol="0" anchor="t">
              <a:spAutoFit/>
            </a:bodyPr>
            <a:lstStyle/>
            <a:p>
              <a:pPr marL="0" lvl="0" indent="0" algn="l">
                <a:lnSpc>
                  <a:spcPts val="1625"/>
                </a:lnSpc>
              </a:pPr>
              <a:endParaRPr/>
            </a:p>
          </p:txBody>
        </p:sp>
      </p:grpSp>
      <p:grpSp>
        <p:nvGrpSpPr>
          <p:cNvPr id="13" name="Group 13"/>
          <p:cNvGrpSpPr/>
          <p:nvPr/>
        </p:nvGrpSpPr>
        <p:grpSpPr>
          <a:xfrm>
            <a:off x="5679205" y="1767057"/>
            <a:ext cx="12472901" cy="6869738"/>
            <a:chOff x="0" y="0"/>
            <a:chExt cx="16630534" cy="9159650"/>
          </a:xfrm>
        </p:grpSpPr>
        <p:sp>
          <p:nvSpPr>
            <p:cNvPr id="14" name="TextBox 14"/>
            <p:cNvSpPr txBox="1"/>
            <p:nvPr/>
          </p:nvSpPr>
          <p:spPr>
            <a:xfrm>
              <a:off x="52773" y="3834824"/>
              <a:ext cx="3680028" cy="426508"/>
            </a:xfrm>
            <a:prstGeom prst="rect">
              <a:avLst/>
            </a:prstGeom>
          </p:spPr>
          <p:txBody>
            <a:bodyPr lIns="0" tIns="0" rIns="0" bIns="0" rtlCol="0" anchor="t">
              <a:spAutoFit/>
            </a:bodyPr>
            <a:lstStyle/>
            <a:p>
              <a:pPr marL="0" lvl="0" indent="0" algn="l">
                <a:lnSpc>
                  <a:spcPts val="2600"/>
                </a:lnSpc>
              </a:pPr>
              <a:r>
                <a:rPr lang="en-US" sz="2000" b="1" spc="-60">
                  <a:solidFill>
                    <a:srgbClr val="2B2929"/>
                  </a:solidFill>
                  <a:latin typeface="Helveticish Bold"/>
                  <a:ea typeface="Helveticish Bold"/>
                  <a:cs typeface="Helveticish Bold"/>
                  <a:sym typeface="Helveticish Bold"/>
                </a:rPr>
                <a:t>SUB-SECTORS</a:t>
              </a:r>
            </a:p>
          </p:txBody>
        </p:sp>
        <p:sp>
          <p:nvSpPr>
            <p:cNvPr id="15" name="Freeform 15"/>
            <p:cNvSpPr/>
            <p:nvPr/>
          </p:nvSpPr>
          <p:spPr>
            <a:xfrm>
              <a:off x="3109472" y="3144644"/>
              <a:ext cx="473772" cy="1915989"/>
            </a:xfrm>
            <a:custGeom>
              <a:avLst/>
              <a:gdLst/>
              <a:ahLst/>
              <a:cxnLst/>
              <a:rect l="l" t="t" r="r" b="b"/>
              <a:pathLst>
                <a:path w="473772" h="1915989">
                  <a:moveTo>
                    <a:pt x="0" y="0"/>
                  </a:moveTo>
                  <a:lnTo>
                    <a:pt x="473772" y="0"/>
                  </a:lnTo>
                  <a:lnTo>
                    <a:pt x="473772" y="1915989"/>
                  </a:lnTo>
                  <a:lnTo>
                    <a:pt x="0" y="1915989"/>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a:ln cap="sq">
              <a:noFill/>
              <a:prstDash val="solid"/>
              <a:miter/>
            </a:ln>
          </p:spPr>
        </p:sp>
        <p:sp>
          <p:nvSpPr>
            <p:cNvPr id="16" name="TextBox 16"/>
            <p:cNvSpPr txBox="1"/>
            <p:nvPr/>
          </p:nvSpPr>
          <p:spPr>
            <a:xfrm>
              <a:off x="0" y="6979719"/>
              <a:ext cx="3084072" cy="426508"/>
            </a:xfrm>
            <a:prstGeom prst="rect">
              <a:avLst/>
            </a:prstGeom>
          </p:spPr>
          <p:txBody>
            <a:bodyPr lIns="0" tIns="0" rIns="0" bIns="0" rtlCol="0" anchor="t">
              <a:spAutoFit/>
            </a:bodyPr>
            <a:lstStyle/>
            <a:p>
              <a:pPr marL="0" lvl="0" indent="0" algn="l">
                <a:lnSpc>
                  <a:spcPts val="2600"/>
                </a:lnSpc>
              </a:pPr>
              <a:r>
                <a:rPr lang="en-US" sz="2000" b="1" spc="-60">
                  <a:solidFill>
                    <a:srgbClr val="2B2929"/>
                  </a:solidFill>
                  <a:latin typeface="Helveticish Bold"/>
                  <a:ea typeface="Helveticish Bold"/>
                  <a:cs typeface="Helveticish Bold"/>
                  <a:sym typeface="Helveticish Bold"/>
                </a:rPr>
                <a:t>SUB-SUBSECTORS</a:t>
              </a:r>
            </a:p>
          </p:txBody>
        </p:sp>
        <p:grpSp>
          <p:nvGrpSpPr>
            <p:cNvPr id="17" name="Group 17"/>
            <p:cNvGrpSpPr/>
            <p:nvPr/>
          </p:nvGrpSpPr>
          <p:grpSpPr>
            <a:xfrm>
              <a:off x="5622083" y="923665"/>
              <a:ext cx="9323949" cy="1703843"/>
              <a:chOff x="0" y="0"/>
              <a:chExt cx="1841768" cy="336562"/>
            </a:xfrm>
          </p:grpSpPr>
          <p:sp>
            <p:nvSpPr>
              <p:cNvPr id="18" name="Freeform 18"/>
              <p:cNvSpPr/>
              <p:nvPr/>
            </p:nvSpPr>
            <p:spPr>
              <a:xfrm>
                <a:off x="0" y="0"/>
                <a:ext cx="1841768" cy="336562"/>
              </a:xfrm>
              <a:custGeom>
                <a:avLst/>
                <a:gdLst/>
                <a:ahLst/>
                <a:cxnLst/>
                <a:rect l="l" t="t" r="r" b="b"/>
                <a:pathLst>
                  <a:path w="1841768" h="336562">
                    <a:moveTo>
                      <a:pt x="56462" y="0"/>
                    </a:moveTo>
                    <a:lnTo>
                      <a:pt x="1785306" y="0"/>
                    </a:lnTo>
                    <a:cubicBezTo>
                      <a:pt x="1800280" y="0"/>
                      <a:pt x="1814642" y="5949"/>
                      <a:pt x="1825230" y="16537"/>
                    </a:cubicBezTo>
                    <a:cubicBezTo>
                      <a:pt x="1835819" y="27126"/>
                      <a:pt x="1841768" y="41487"/>
                      <a:pt x="1841768" y="56462"/>
                    </a:cubicBezTo>
                    <a:lnTo>
                      <a:pt x="1841768" y="280099"/>
                    </a:lnTo>
                    <a:cubicBezTo>
                      <a:pt x="1841768" y="295074"/>
                      <a:pt x="1835819" y="309435"/>
                      <a:pt x="1825230" y="320024"/>
                    </a:cubicBezTo>
                    <a:cubicBezTo>
                      <a:pt x="1814642" y="330613"/>
                      <a:pt x="1800280" y="336562"/>
                      <a:pt x="1785306" y="336562"/>
                    </a:cubicBezTo>
                    <a:lnTo>
                      <a:pt x="56462" y="336562"/>
                    </a:lnTo>
                    <a:cubicBezTo>
                      <a:pt x="41487" y="336562"/>
                      <a:pt x="27126" y="330613"/>
                      <a:pt x="16537" y="320024"/>
                    </a:cubicBezTo>
                    <a:cubicBezTo>
                      <a:pt x="5949" y="309435"/>
                      <a:pt x="0" y="295074"/>
                      <a:pt x="0" y="280099"/>
                    </a:cubicBezTo>
                    <a:lnTo>
                      <a:pt x="0" y="56462"/>
                    </a:lnTo>
                    <a:cubicBezTo>
                      <a:pt x="0" y="41487"/>
                      <a:pt x="5949" y="27126"/>
                      <a:pt x="16537" y="16537"/>
                    </a:cubicBezTo>
                    <a:cubicBezTo>
                      <a:pt x="27126" y="5949"/>
                      <a:pt x="41487" y="0"/>
                      <a:pt x="56462" y="0"/>
                    </a:cubicBezTo>
                    <a:close/>
                  </a:path>
                </a:pathLst>
              </a:custGeom>
              <a:solidFill>
                <a:srgbClr val="004AAD"/>
              </a:solidFill>
            </p:spPr>
          </p:sp>
          <p:sp>
            <p:nvSpPr>
              <p:cNvPr id="19" name="TextBox 19"/>
              <p:cNvSpPr txBox="1"/>
              <p:nvPr/>
            </p:nvSpPr>
            <p:spPr>
              <a:xfrm>
                <a:off x="0" y="-76200"/>
                <a:ext cx="1841768" cy="412762"/>
              </a:xfrm>
              <a:prstGeom prst="rect">
                <a:avLst/>
              </a:prstGeom>
            </p:spPr>
            <p:txBody>
              <a:bodyPr lIns="50800" tIns="50800" rIns="50800" bIns="50800" rtlCol="0" anchor="ctr"/>
              <a:lstStyle/>
              <a:p>
                <a:pPr algn="ctr">
                  <a:lnSpc>
                    <a:spcPts val="5599"/>
                  </a:lnSpc>
                  <a:spcBef>
                    <a:spcPct val="0"/>
                  </a:spcBef>
                </a:pPr>
                <a:r>
                  <a:rPr lang="en-US" sz="3999" b="1">
                    <a:solidFill>
                      <a:srgbClr val="FFFFFF"/>
                    </a:solidFill>
                    <a:latin typeface="Canva Sans Bold"/>
                    <a:ea typeface="Canva Sans Bold"/>
                    <a:cs typeface="Canva Sans Bold"/>
                    <a:sym typeface="Canva Sans Bold"/>
                  </a:rPr>
                  <a:t>LUBRICANTS &amp; GREASES</a:t>
                </a:r>
              </a:p>
            </p:txBody>
          </p:sp>
        </p:grpSp>
        <p:grpSp>
          <p:nvGrpSpPr>
            <p:cNvPr id="20" name="Group 20"/>
            <p:cNvGrpSpPr/>
            <p:nvPr/>
          </p:nvGrpSpPr>
          <p:grpSpPr>
            <a:xfrm>
              <a:off x="8359024" y="0"/>
              <a:ext cx="2649008" cy="783090"/>
              <a:chOff x="0" y="0"/>
              <a:chExt cx="1081247" cy="406400"/>
            </a:xfrm>
          </p:grpSpPr>
          <p:sp>
            <p:nvSpPr>
              <p:cNvPr id="21" name="Freeform 21"/>
              <p:cNvSpPr/>
              <p:nvPr/>
            </p:nvSpPr>
            <p:spPr>
              <a:xfrm>
                <a:off x="17780" y="22855"/>
                <a:ext cx="1055847" cy="312305"/>
              </a:xfrm>
              <a:custGeom>
                <a:avLst/>
                <a:gdLst/>
                <a:ahLst/>
                <a:cxnLst/>
                <a:rect l="l" t="t" r="r" b="b"/>
                <a:pathLst>
                  <a:path w="1055847" h="312305">
                    <a:moveTo>
                      <a:pt x="1055847" y="156152"/>
                    </a:moveTo>
                    <a:cubicBezTo>
                      <a:pt x="1055847" y="70378"/>
                      <a:pt x="975838" y="0"/>
                      <a:pt x="875507" y="0"/>
                    </a:cubicBezTo>
                    <a:lnTo>
                      <a:pt x="172720" y="0"/>
                    </a:lnTo>
                    <a:lnTo>
                      <a:pt x="172720" y="1100"/>
                    </a:lnTo>
                    <a:cubicBezTo>
                      <a:pt x="76200" y="4399"/>
                      <a:pt x="0" y="72578"/>
                      <a:pt x="0" y="156152"/>
                    </a:cubicBezTo>
                    <a:cubicBezTo>
                      <a:pt x="0" y="239727"/>
                      <a:pt x="77470" y="307906"/>
                      <a:pt x="172720" y="311205"/>
                    </a:cubicBezTo>
                    <a:lnTo>
                      <a:pt x="172720" y="312305"/>
                    </a:lnTo>
                    <a:lnTo>
                      <a:pt x="875507" y="312305"/>
                    </a:lnTo>
                    <a:cubicBezTo>
                      <a:pt x="974567" y="312305"/>
                      <a:pt x="1055847" y="241926"/>
                      <a:pt x="1055847" y="156152"/>
                    </a:cubicBezTo>
                    <a:close/>
                  </a:path>
                </a:pathLst>
              </a:custGeom>
              <a:solidFill>
                <a:srgbClr val="FFFFFF"/>
              </a:solidFill>
            </p:spPr>
          </p:sp>
        </p:grpSp>
        <p:sp>
          <p:nvSpPr>
            <p:cNvPr id="22" name="TextBox 22"/>
            <p:cNvSpPr txBox="1"/>
            <p:nvPr/>
          </p:nvSpPr>
          <p:spPr>
            <a:xfrm>
              <a:off x="9592062" y="164003"/>
              <a:ext cx="2222190" cy="426508"/>
            </a:xfrm>
            <a:prstGeom prst="rect">
              <a:avLst/>
            </a:prstGeom>
          </p:spPr>
          <p:txBody>
            <a:bodyPr lIns="0" tIns="0" rIns="0" bIns="0" rtlCol="0" anchor="t">
              <a:spAutoFit/>
            </a:bodyPr>
            <a:lstStyle/>
            <a:p>
              <a:pPr marL="0" lvl="0" indent="0" algn="l">
                <a:lnSpc>
                  <a:spcPts val="2600"/>
                </a:lnSpc>
              </a:pPr>
              <a:r>
                <a:rPr lang="en-US" sz="2000" b="1" spc="-60">
                  <a:solidFill>
                    <a:srgbClr val="2B2929"/>
                  </a:solidFill>
                  <a:latin typeface="Helveticish Bold"/>
                  <a:ea typeface="Helveticish Bold"/>
                  <a:cs typeface="Helveticish Bold"/>
                  <a:sym typeface="Helveticish Bold"/>
                </a:rPr>
                <a:t>SECTOR</a:t>
              </a:r>
            </a:p>
          </p:txBody>
        </p:sp>
        <p:grpSp>
          <p:nvGrpSpPr>
            <p:cNvPr id="23" name="Group 23"/>
            <p:cNvGrpSpPr/>
            <p:nvPr/>
          </p:nvGrpSpPr>
          <p:grpSpPr>
            <a:xfrm>
              <a:off x="3571333" y="3101015"/>
              <a:ext cx="4101499" cy="1922702"/>
              <a:chOff x="0" y="0"/>
              <a:chExt cx="810173" cy="379793"/>
            </a:xfrm>
          </p:grpSpPr>
          <p:sp>
            <p:nvSpPr>
              <p:cNvPr id="24" name="Freeform 24"/>
              <p:cNvSpPr/>
              <p:nvPr/>
            </p:nvSpPr>
            <p:spPr>
              <a:xfrm>
                <a:off x="0" y="0"/>
                <a:ext cx="810173" cy="379793"/>
              </a:xfrm>
              <a:custGeom>
                <a:avLst/>
                <a:gdLst/>
                <a:ahLst/>
                <a:cxnLst/>
                <a:rect l="l" t="t" r="r" b="b"/>
                <a:pathLst>
                  <a:path w="810173" h="379793">
                    <a:moveTo>
                      <a:pt x="128356" y="0"/>
                    </a:moveTo>
                    <a:lnTo>
                      <a:pt x="681817" y="0"/>
                    </a:lnTo>
                    <a:cubicBezTo>
                      <a:pt x="715859" y="0"/>
                      <a:pt x="748507" y="13523"/>
                      <a:pt x="772578" y="37595"/>
                    </a:cubicBezTo>
                    <a:cubicBezTo>
                      <a:pt x="796649" y="61666"/>
                      <a:pt x="810173" y="94314"/>
                      <a:pt x="810173" y="128356"/>
                    </a:cubicBezTo>
                    <a:lnTo>
                      <a:pt x="810173" y="251437"/>
                    </a:lnTo>
                    <a:cubicBezTo>
                      <a:pt x="810173" y="285479"/>
                      <a:pt x="796649" y="318127"/>
                      <a:pt x="772578" y="342198"/>
                    </a:cubicBezTo>
                    <a:cubicBezTo>
                      <a:pt x="748507" y="366270"/>
                      <a:pt x="715859" y="379793"/>
                      <a:pt x="681817" y="379793"/>
                    </a:cubicBezTo>
                    <a:lnTo>
                      <a:pt x="128356" y="379793"/>
                    </a:lnTo>
                    <a:cubicBezTo>
                      <a:pt x="57467" y="379793"/>
                      <a:pt x="0" y="322326"/>
                      <a:pt x="0" y="251437"/>
                    </a:cubicBezTo>
                    <a:lnTo>
                      <a:pt x="0" y="128356"/>
                    </a:lnTo>
                    <a:cubicBezTo>
                      <a:pt x="0" y="57467"/>
                      <a:pt x="57467" y="0"/>
                      <a:pt x="128356" y="0"/>
                    </a:cubicBezTo>
                    <a:close/>
                  </a:path>
                </a:pathLst>
              </a:custGeom>
              <a:solidFill>
                <a:srgbClr val="FFDE59"/>
              </a:solidFill>
            </p:spPr>
          </p:sp>
          <p:sp>
            <p:nvSpPr>
              <p:cNvPr id="25" name="TextBox 25"/>
              <p:cNvSpPr txBox="1"/>
              <p:nvPr/>
            </p:nvSpPr>
            <p:spPr>
              <a:xfrm>
                <a:off x="0" y="-47625"/>
                <a:ext cx="810173" cy="427418"/>
              </a:xfrm>
              <a:prstGeom prst="rect">
                <a:avLst/>
              </a:prstGeom>
            </p:spPr>
            <p:txBody>
              <a:bodyPr lIns="50800" tIns="50800" rIns="50800" bIns="50800" rtlCol="0" anchor="ctr"/>
              <a:lstStyle/>
              <a:p>
                <a:pPr algn="ctr">
                  <a:lnSpc>
                    <a:spcPts val="3499"/>
                  </a:lnSpc>
                  <a:spcBef>
                    <a:spcPct val="0"/>
                  </a:spcBef>
                </a:pPr>
                <a:r>
                  <a:rPr lang="en-US" sz="2499" b="1">
                    <a:solidFill>
                      <a:srgbClr val="004AAD"/>
                    </a:solidFill>
                    <a:latin typeface="Canva Sans Bold"/>
                    <a:ea typeface="Canva Sans Bold"/>
                    <a:cs typeface="Canva Sans Bold"/>
                    <a:sym typeface="Canva Sans Bold"/>
                  </a:rPr>
                  <a:t>Lubricants for Automotive Sector</a:t>
                </a:r>
              </a:p>
            </p:txBody>
          </p:sp>
        </p:grpSp>
        <p:sp>
          <p:nvSpPr>
            <p:cNvPr id="26" name="Freeform 26"/>
            <p:cNvSpPr/>
            <p:nvPr/>
          </p:nvSpPr>
          <p:spPr>
            <a:xfrm>
              <a:off x="3045972" y="5448842"/>
              <a:ext cx="681439" cy="3710808"/>
            </a:xfrm>
            <a:custGeom>
              <a:avLst/>
              <a:gdLst/>
              <a:ahLst/>
              <a:cxnLst/>
              <a:rect l="l" t="t" r="r" b="b"/>
              <a:pathLst>
                <a:path w="681439" h="3710808">
                  <a:moveTo>
                    <a:pt x="0" y="0"/>
                  </a:moveTo>
                  <a:lnTo>
                    <a:pt x="681439" y="0"/>
                  </a:lnTo>
                  <a:lnTo>
                    <a:pt x="681439" y="3710808"/>
                  </a:lnTo>
                  <a:lnTo>
                    <a:pt x="0" y="371080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grpSp>
          <p:nvGrpSpPr>
            <p:cNvPr id="27" name="Group 27"/>
            <p:cNvGrpSpPr/>
            <p:nvPr/>
          </p:nvGrpSpPr>
          <p:grpSpPr>
            <a:xfrm>
              <a:off x="8047393" y="3137931"/>
              <a:ext cx="4102290" cy="1922702"/>
              <a:chOff x="0" y="0"/>
              <a:chExt cx="810329" cy="379793"/>
            </a:xfrm>
          </p:grpSpPr>
          <p:sp>
            <p:nvSpPr>
              <p:cNvPr id="28" name="Freeform 28"/>
              <p:cNvSpPr/>
              <p:nvPr/>
            </p:nvSpPr>
            <p:spPr>
              <a:xfrm>
                <a:off x="0" y="0"/>
                <a:ext cx="810329" cy="379793"/>
              </a:xfrm>
              <a:custGeom>
                <a:avLst/>
                <a:gdLst/>
                <a:ahLst/>
                <a:cxnLst/>
                <a:rect l="l" t="t" r="r" b="b"/>
                <a:pathLst>
                  <a:path w="810329" h="379793">
                    <a:moveTo>
                      <a:pt x="128331" y="0"/>
                    </a:moveTo>
                    <a:lnTo>
                      <a:pt x="681998" y="0"/>
                    </a:lnTo>
                    <a:cubicBezTo>
                      <a:pt x="716033" y="0"/>
                      <a:pt x="748675" y="13521"/>
                      <a:pt x="772742" y="37587"/>
                    </a:cubicBezTo>
                    <a:cubicBezTo>
                      <a:pt x="796808" y="61654"/>
                      <a:pt x="810329" y="94295"/>
                      <a:pt x="810329" y="128331"/>
                    </a:cubicBezTo>
                    <a:lnTo>
                      <a:pt x="810329" y="251462"/>
                    </a:lnTo>
                    <a:cubicBezTo>
                      <a:pt x="810329" y="285498"/>
                      <a:pt x="796808" y="318139"/>
                      <a:pt x="772742" y="342206"/>
                    </a:cubicBezTo>
                    <a:cubicBezTo>
                      <a:pt x="748675" y="366272"/>
                      <a:pt x="716033" y="379793"/>
                      <a:pt x="681998" y="379793"/>
                    </a:cubicBezTo>
                    <a:lnTo>
                      <a:pt x="128331" y="379793"/>
                    </a:lnTo>
                    <a:cubicBezTo>
                      <a:pt x="94295" y="379793"/>
                      <a:pt x="61654" y="366272"/>
                      <a:pt x="37587" y="342206"/>
                    </a:cubicBezTo>
                    <a:cubicBezTo>
                      <a:pt x="13521" y="318139"/>
                      <a:pt x="0" y="285498"/>
                      <a:pt x="0" y="251462"/>
                    </a:cubicBezTo>
                    <a:lnTo>
                      <a:pt x="0" y="128331"/>
                    </a:lnTo>
                    <a:cubicBezTo>
                      <a:pt x="0" y="94295"/>
                      <a:pt x="13521" y="61654"/>
                      <a:pt x="37587" y="37587"/>
                    </a:cubicBezTo>
                    <a:cubicBezTo>
                      <a:pt x="61654" y="13521"/>
                      <a:pt x="94295" y="0"/>
                      <a:pt x="128331" y="0"/>
                    </a:cubicBezTo>
                    <a:close/>
                  </a:path>
                </a:pathLst>
              </a:custGeom>
              <a:solidFill>
                <a:srgbClr val="FFDE59"/>
              </a:solidFill>
            </p:spPr>
          </p:sp>
          <p:sp>
            <p:nvSpPr>
              <p:cNvPr id="29" name="TextBox 29"/>
              <p:cNvSpPr txBox="1"/>
              <p:nvPr/>
            </p:nvSpPr>
            <p:spPr>
              <a:xfrm>
                <a:off x="0" y="-47625"/>
                <a:ext cx="810329" cy="427418"/>
              </a:xfrm>
              <a:prstGeom prst="rect">
                <a:avLst/>
              </a:prstGeom>
            </p:spPr>
            <p:txBody>
              <a:bodyPr lIns="50800" tIns="50800" rIns="50800" bIns="50800" rtlCol="0" anchor="ctr"/>
              <a:lstStyle/>
              <a:p>
                <a:pPr algn="ctr">
                  <a:lnSpc>
                    <a:spcPts val="3499"/>
                  </a:lnSpc>
                  <a:spcBef>
                    <a:spcPct val="0"/>
                  </a:spcBef>
                </a:pPr>
                <a:r>
                  <a:rPr lang="en-US" sz="2499" b="1">
                    <a:solidFill>
                      <a:srgbClr val="004AAD"/>
                    </a:solidFill>
                    <a:latin typeface="Canva Sans Bold"/>
                    <a:ea typeface="Canva Sans Bold"/>
                    <a:cs typeface="Canva Sans Bold"/>
                    <a:sym typeface="Canva Sans Bold"/>
                  </a:rPr>
                  <a:t>Lubricants for Industrial Sector</a:t>
                </a:r>
              </a:p>
            </p:txBody>
          </p:sp>
        </p:grpSp>
        <p:grpSp>
          <p:nvGrpSpPr>
            <p:cNvPr id="30" name="Group 30"/>
            <p:cNvGrpSpPr/>
            <p:nvPr/>
          </p:nvGrpSpPr>
          <p:grpSpPr>
            <a:xfrm>
              <a:off x="12302083" y="3101015"/>
              <a:ext cx="4176360" cy="1922702"/>
              <a:chOff x="0" y="0"/>
              <a:chExt cx="824960" cy="379793"/>
            </a:xfrm>
          </p:grpSpPr>
          <p:sp>
            <p:nvSpPr>
              <p:cNvPr id="31" name="Freeform 31"/>
              <p:cNvSpPr/>
              <p:nvPr/>
            </p:nvSpPr>
            <p:spPr>
              <a:xfrm>
                <a:off x="0" y="0"/>
                <a:ext cx="824960" cy="379793"/>
              </a:xfrm>
              <a:custGeom>
                <a:avLst/>
                <a:gdLst/>
                <a:ahLst/>
                <a:cxnLst/>
                <a:rect l="l" t="t" r="r" b="b"/>
                <a:pathLst>
                  <a:path w="824960" h="379793">
                    <a:moveTo>
                      <a:pt x="126055" y="0"/>
                    </a:moveTo>
                    <a:lnTo>
                      <a:pt x="698905" y="0"/>
                    </a:lnTo>
                    <a:cubicBezTo>
                      <a:pt x="768523" y="0"/>
                      <a:pt x="824960" y="56437"/>
                      <a:pt x="824960" y="126055"/>
                    </a:cubicBezTo>
                    <a:lnTo>
                      <a:pt x="824960" y="253738"/>
                    </a:lnTo>
                    <a:cubicBezTo>
                      <a:pt x="824960" y="323356"/>
                      <a:pt x="768523" y="379793"/>
                      <a:pt x="698905" y="379793"/>
                    </a:cubicBezTo>
                    <a:lnTo>
                      <a:pt x="126055" y="379793"/>
                    </a:lnTo>
                    <a:cubicBezTo>
                      <a:pt x="56437" y="379793"/>
                      <a:pt x="0" y="323356"/>
                      <a:pt x="0" y="253738"/>
                    </a:cubicBezTo>
                    <a:lnTo>
                      <a:pt x="0" y="126055"/>
                    </a:lnTo>
                    <a:cubicBezTo>
                      <a:pt x="0" y="56437"/>
                      <a:pt x="56437" y="0"/>
                      <a:pt x="126055" y="0"/>
                    </a:cubicBezTo>
                    <a:close/>
                  </a:path>
                </a:pathLst>
              </a:custGeom>
              <a:solidFill>
                <a:srgbClr val="FFDE59"/>
              </a:solidFill>
            </p:spPr>
          </p:sp>
          <p:sp>
            <p:nvSpPr>
              <p:cNvPr id="32" name="TextBox 32"/>
              <p:cNvSpPr txBox="1"/>
              <p:nvPr/>
            </p:nvSpPr>
            <p:spPr>
              <a:xfrm>
                <a:off x="0" y="-47625"/>
                <a:ext cx="824960" cy="427418"/>
              </a:xfrm>
              <a:prstGeom prst="rect">
                <a:avLst/>
              </a:prstGeom>
            </p:spPr>
            <p:txBody>
              <a:bodyPr lIns="50800" tIns="50800" rIns="50800" bIns="50800" rtlCol="0" anchor="ctr"/>
              <a:lstStyle/>
              <a:p>
                <a:pPr algn="ctr">
                  <a:lnSpc>
                    <a:spcPts val="3499"/>
                  </a:lnSpc>
                  <a:spcBef>
                    <a:spcPct val="0"/>
                  </a:spcBef>
                </a:pPr>
                <a:r>
                  <a:rPr lang="en-US" sz="2499" b="1">
                    <a:solidFill>
                      <a:srgbClr val="004AAD"/>
                    </a:solidFill>
                    <a:latin typeface="Canva Sans Bold"/>
                    <a:ea typeface="Canva Sans Bold"/>
                    <a:cs typeface="Canva Sans Bold"/>
                    <a:sym typeface="Canva Sans Bold"/>
                  </a:rPr>
                  <a:t>Greases for Automotive &amp; Industrial Sector</a:t>
                </a:r>
              </a:p>
            </p:txBody>
          </p:sp>
        </p:grpSp>
        <p:grpSp>
          <p:nvGrpSpPr>
            <p:cNvPr id="33" name="Group 33"/>
            <p:cNvGrpSpPr/>
            <p:nvPr/>
          </p:nvGrpSpPr>
          <p:grpSpPr>
            <a:xfrm>
              <a:off x="3495550" y="5668383"/>
              <a:ext cx="4253064" cy="953952"/>
              <a:chOff x="0" y="0"/>
              <a:chExt cx="840111" cy="188435"/>
            </a:xfrm>
          </p:grpSpPr>
          <p:sp>
            <p:nvSpPr>
              <p:cNvPr id="34" name="Freeform 34"/>
              <p:cNvSpPr/>
              <p:nvPr/>
            </p:nvSpPr>
            <p:spPr>
              <a:xfrm>
                <a:off x="0" y="0"/>
                <a:ext cx="840111" cy="188435"/>
              </a:xfrm>
              <a:custGeom>
                <a:avLst/>
                <a:gdLst/>
                <a:ahLst/>
                <a:cxnLst/>
                <a:rect l="l" t="t" r="r" b="b"/>
                <a:pathLst>
                  <a:path w="840111" h="188435">
                    <a:moveTo>
                      <a:pt x="94217" y="0"/>
                    </a:moveTo>
                    <a:lnTo>
                      <a:pt x="745894" y="0"/>
                    </a:lnTo>
                    <a:cubicBezTo>
                      <a:pt x="797929" y="0"/>
                      <a:pt x="840111" y="42183"/>
                      <a:pt x="840111" y="94217"/>
                    </a:cubicBezTo>
                    <a:lnTo>
                      <a:pt x="840111" y="94217"/>
                    </a:lnTo>
                    <a:cubicBezTo>
                      <a:pt x="840111" y="146252"/>
                      <a:pt x="797929" y="188435"/>
                      <a:pt x="745894" y="188435"/>
                    </a:cubicBezTo>
                    <a:lnTo>
                      <a:pt x="94217" y="188435"/>
                    </a:lnTo>
                    <a:cubicBezTo>
                      <a:pt x="42183" y="188435"/>
                      <a:pt x="0" y="146252"/>
                      <a:pt x="0" y="94217"/>
                    </a:cubicBezTo>
                    <a:lnTo>
                      <a:pt x="0" y="94217"/>
                    </a:lnTo>
                    <a:cubicBezTo>
                      <a:pt x="0" y="42183"/>
                      <a:pt x="42183" y="0"/>
                      <a:pt x="94217" y="0"/>
                    </a:cubicBezTo>
                    <a:close/>
                  </a:path>
                </a:pathLst>
              </a:custGeom>
              <a:solidFill>
                <a:srgbClr val="FFC398"/>
              </a:solidFill>
            </p:spPr>
          </p:sp>
          <p:sp>
            <p:nvSpPr>
              <p:cNvPr id="35" name="TextBox 35"/>
              <p:cNvSpPr txBox="1"/>
              <p:nvPr/>
            </p:nvSpPr>
            <p:spPr>
              <a:xfrm>
                <a:off x="0" y="-47625"/>
                <a:ext cx="840111" cy="236060"/>
              </a:xfrm>
              <a:prstGeom prst="rect">
                <a:avLst/>
              </a:prstGeom>
            </p:spPr>
            <p:txBody>
              <a:bodyPr lIns="50800" tIns="50800" rIns="50800" bIns="50800" rtlCol="0" anchor="ctr"/>
              <a:lstStyle/>
              <a:p>
                <a:pPr algn="ctr">
                  <a:lnSpc>
                    <a:spcPts val="3499"/>
                  </a:lnSpc>
                  <a:spcBef>
                    <a:spcPct val="0"/>
                  </a:spcBef>
                </a:pPr>
                <a:r>
                  <a:rPr lang="en-US" sz="2499" b="1">
                    <a:solidFill>
                      <a:srgbClr val="F80052"/>
                    </a:solidFill>
                    <a:latin typeface="Canva Sans Bold"/>
                    <a:ea typeface="Canva Sans Bold"/>
                    <a:cs typeface="Canva Sans Bold"/>
                    <a:sym typeface="Canva Sans Bold"/>
                  </a:rPr>
                  <a:t>Petroleum derived</a:t>
                </a:r>
              </a:p>
            </p:txBody>
          </p:sp>
        </p:grpSp>
        <p:grpSp>
          <p:nvGrpSpPr>
            <p:cNvPr id="36" name="Group 36"/>
            <p:cNvGrpSpPr/>
            <p:nvPr/>
          </p:nvGrpSpPr>
          <p:grpSpPr>
            <a:xfrm>
              <a:off x="3495550" y="6745102"/>
              <a:ext cx="4253064" cy="953952"/>
              <a:chOff x="0" y="0"/>
              <a:chExt cx="840111" cy="188435"/>
            </a:xfrm>
          </p:grpSpPr>
          <p:sp>
            <p:nvSpPr>
              <p:cNvPr id="37" name="Freeform 37"/>
              <p:cNvSpPr/>
              <p:nvPr/>
            </p:nvSpPr>
            <p:spPr>
              <a:xfrm>
                <a:off x="0" y="0"/>
                <a:ext cx="840111" cy="188435"/>
              </a:xfrm>
              <a:custGeom>
                <a:avLst/>
                <a:gdLst/>
                <a:ahLst/>
                <a:cxnLst/>
                <a:rect l="l" t="t" r="r" b="b"/>
                <a:pathLst>
                  <a:path w="840111" h="188435">
                    <a:moveTo>
                      <a:pt x="94217" y="0"/>
                    </a:moveTo>
                    <a:lnTo>
                      <a:pt x="745894" y="0"/>
                    </a:lnTo>
                    <a:cubicBezTo>
                      <a:pt x="797929" y="0"/>
                      <a:pt x="840111" y="42183"/>
                      <a:pt x="840111" y="94217"/>
                    </a:cubicBezTo>
                    <a:lnTo>
                      <a:pt x="840111" y="94217"/>
                    </a:lnTo>
                    <a:cubicBezTo>
                      <a:pt x="840111" y="146252"/>
                      <a:pt x="797929" y="188435"/>
                      <a:pt x="745894" y="188435"/>
                    </a:cubicBezTo>
                    <a:lnTo>
                      <a:pt x="94217" y="188435"/>
                    </a:lnTo>
                    <a:cubicBezTo>
                      <a:pt x="42183" y="188435"/>
                      <a:pt x="0" y="146252"/>
                      <a:pt x="0" y="94217"/>
                    </a:cubicBezTo>
                    <a:lnTo>
                      <a:pt x="0" y="94217"/>
                    </a:lnTo>
                    <a:cubicBezTo>
                      <a:pt x="0" y="42183"/>
                      <a:pt x="42183" y="0"/>
                      <a:pt x="94217" y="0"/>
                    </a:cubicBezTo>
                    <a:close/>
                  </a:path>
                </a:pathLst>
              </a:custGeom>
              <a:solidFill>
                <a:srgbClr val="FFC398"/>
              </a:solidFill>
            </p:spPr>
          </p:sp>
          <p:sp>
            <p:nvSpPr>
              <p:cNvPr id="38" name="TextBox 38"/>
              <p:cNvSpPr txBox="1"/>
              <p:nvPr/>
            </p:nvSpPr>
            <p:spPr>
              <a:xfrm>
                <a:off x="0" y="-47625"/>
                <a:ext cx="840111" cy="236060"/>
              </a:xfrm>
              <a:prstGeom prst="rect">
                <a:avLst/>
              </a:prstGeom>
            </p:spPr>
            <p:txBody>
              <a:bodyPr lIns="50800" tIns="50800" rIns="50800" bIns="50800" rtlCol="0" anchor="ctr"/>
              <a:lstStyle/>
              <a:p>
                <a:pPr algn="ctr">
                  <a:lnSpc>
                    <a:spcPts val="3499"/>
                  </a:lnSpc>
                  <a:spcBef>
                    <a:spcPct val="0"/>
                  </a:spcBef>
                </a:pPr>
                <a:r>
                  <a:rPr lang="en-US" sz="2499" b="1">
                    <a:solidFill>
                      <a:srgbClr val="F80052"/>
                    </a:solidFill>
                    <a:latin typeface="Canva Sans Bold"/>
                    <a:ea typeface="Canva Sans Bold"/>
                    <a:cs typeface="Canva Sans Bold"/>
                    <a:sym typeface="Canva Sans Bold"/>
                  </a:rPr>
                  <a:t>Biobased</a:t>
                </a:r>
              </a:p>
            </p:txBody>
          </p:sp>
        </p:grpSp>
        <p:grpSp>
          <p:nvGrpSpPr>
            <p:cNvPr id="39" name="Group 39"/>
            <p:cNvGrpSpPr/>
            <p:nvPr/>
          </p:nvGrpSpPr>
          <p:grpSpPr>
            <a:xfrm>
              <a:off x="3495550" y="7826054"/>
              <a:ext cx="4253064" cy="953952"/>
              <a:chOff x="0" y="0"/>
              <a:chExt cx="840111" cy="188435"/>
            </a:xfrm>
          </p:grpSpPr>
          <p:sp>
            <p:nvSpPr>
              <p:cNvPr id="40" name="Freeform 40"/>
              <p:cNvSpPr/>
              <p:nvPr/>
            </p:nvSpPr>
            <p:spPr>
              <a:xfrm>
                <a:off x="0" y="0"/>
                <a:ext cx="840111" cy="188435"/>
              </a:xfrm>
              <a:custGeom>
                <a:avLst/>
                <a:gdLst/>
                <a:ahLst/>
                <a:cxnLst/>
                <a:rect l="l" t="t" r="r" b="b"/>
                <a:pathLst>
                  <a:path w="840111" h="188435">
                    <a:moveTo>
                      <a:pt x="94217" y="0"/>
                    </a:moveTo>
                    <a:lnTo>
                      <a:pt x="745894" y="0"/>
                    </a:lnTo>
                    <a:cubicBezTo>
                      <a:pt x="797929" y="0"/>
                      <a:pt x="840111" y="42183"/>
                      <a:pt x="840111" y="94217"/>
                    </a:cubicBezTo>
                    <a:lnTo>
                      <a:pt x="840111" y="94217"/>
                    </a:lnTo>
                    <a:cubicBezTo>
                      <a:pt x="840111" y="146252"/>
                      <a:pt x="797929" y="188435"/>
                      <a:pt x="745894" y="188435"/>
                    </a:cubicBezTo>
                    <a:lnTo>
                      <a:pt x="94217" y="188435"/>
                    </a:lnTo>
                    <a:cubicBezTo>
                      <a:pt x="42183" y="188435"/>
                      <a:pt x="0" y="146252"/>
                      <a:pt x="0" y="94217"/>
                    </a:cubicBezTo>
                    <a:lnTo>
                      <a:pt x="0" y="94217"/>
                    </a:lnTo>
                    <a:cubicBezTo>
                      <a:pt x="0" y="42183"/>
                      <a:pt x="42183" y="0"/>
                      <a:pt x="94217" y="0"/>
                    </a:cubicBezTo>
                    <a:close/>
                  </a:path>
                </a:pathLst>
              </a:custGeom>
              <a:solidFill>
                <a:srgbClr val="FFC398"/>
              </a:solidFill>
            </p:spPr>
          </p:sp>
          <p:sp>
            <p:nvSpPr>
              <p:cNvPr id="41" name="TextBox 41"/>
              <p:cNvSpPr txBox="1"/>
              <p:nvPr/>
            </p:nvSpPr>
            <p:spPr>
              <a:xfrm>
                <a:off x="0" y="-47625"/>
                <a:ext cx="840111" cy="236060"/>
              </a:xfrm>
              <a:prstGeom prst="rect">
                <a:avLst/>
              </a:prstGeom>
            </p:spPr>
            <p:txBody>
              <a:bodyPr lIns="50800" tIns="50800" rIns="50800" bIns="50800" rtlCol="0" anchor="ctr"/>
              <a:lstStyle/>
              <a:p>
                <a:pPr algn="ctr">
                  <a:lnSpc>
                    <a:spcPts val="3499"/>
                  </a:lnSpc>
                  <a:spcBef>
                    <a:spcPct val="0"/>
                  </a:spcBef>
                </a:pPr>
                <a:r>
                  <a:rPr lang="en-US" sz="2499" b="1">
                    <a:solidFill>
                      <a:srgbClr val="F80052"/>
                    </a:solidFill>
                    <a:latin typeface="Canva Sans Bold"/>
                    <a:ea typeface="Canva Sans Bold"/>
                    <a:cs typeface="Canva Sans Bold"/>
                    <a:sym typeface="Canva Sans Bold"/>
                  </a:rPr>
                  <a:t>Recycled</a:t>
                </a:r>
              </a:p>
            </p:txBody>
          </p:sp>
        </p:grpSp>
        <p:grpSp>
          <p:nvGrpSpPr>
            <p:cNvPr id="42" name="Group 42"/>
            <p:cNvGrpSpPr/>
            <p:nvPr/>
          </p:nvGrpSpPr>
          <p:grpSpPr>
            <a:xfrm>
              <a:off x="7972006" y="5668383"/>
              <a:ext cx="4253064" cy="953952"/>
              <a:chOff x="0" y="0"/>
              <a:chExt cx="840111" cy="188435"/>
            </a:xfrm>
          </p:grpSpPr>
          <p:sp>
            <p:nvSpPr>
              <p:cNvPr id="43" name="Freeform 43"/>
              <p:cNvSpPr/>
              <p:nvPr/>
            </p:nvSpPr>
            <p:spPr>
              <a:xfrm>
                <a:off x="0" y="0"/>
                <a:ext cx="840111" cy="188435"/>
              </a:xfrm>
              <a:custGeom>
                <a:avLst/>
                <a:gdLst/>
                <a:ahLst/>
                <a:cxnLst/>
                <a:rect l="l" t="t" r="r" b="b"/>
                <a:pathLst>
                  <a:path w="840111" h="188435">
                    <a:moveTo>
                      <a:pt x="94217" y="0"/>
                    </a:moveTo>
                    <a:lnTo>
                      <a:pt x="745894" y="0"/>
                    </a:lnTo>
                    <a:cubicBezTo>
                      <a:pt x="797929" y="0"/>
                      <a:pt x="840111" y="42183"/>
                      <a:pt x="840111" y="94217"/>
                    </a:cubicBezTo>
                    <a:lnTo>
                      <a:pt x="840111" y="94217"/>
                    </a:lnTo>
                    <a:cubicBezTo>
                      <a:pt x="840111" y="146252"/>
                      <a:pt x="797929" y="188435"/>
                      <a:pt x="745894" y="188435"/>
                    </a:cubicBezTo>
                    <a:lnTo>
                      <a:pt x="94217" y="188435"/>
                    </a:lnTo>
                    <a:cubicBezTo>
                      <a:pt x="42183" y="188435"/>
                      <a:pt x="0" y="146252"/>
                      <a:pt x="0" y="94217"/>
                    </a:cubicBezTo>
                    <a:lnTo>
                      <a:pt x="0" y="94217"/>
                    </a:lnTo>
                    <a:cubicBezTo>
                      <a:pt x="0" y="42183"/>
                      <a:pt x="42183" y="0"/>
                      <a:pt x="94217" y="0"/>
                    </a:cubicBezTo>
                    <a:close/>
                  </a:path>
                </a:pathLst>
              </a:custGeom>
              <a:solidFill>
                <a:srgbClr val="FFC398"/>
              </a:solidFill>
            </p:spPr>
          </p:sp>
          <p:sp>
            <p:nvSpPr>
              <p:cNvPr id="44" name="TextBox 44"/>
              <p:cNvSpPr txBox="1"/>
              <p:nvPr/>
            </p:nvSpPr>
            <p:spPr>
              <a:xfrm>
                <a:off x="0" y="-47625"/>
                <a:ext cx="840111" cy="236060"/>
              </a:xfrm>
              <a:prstGeom prst="rect">
                <a:avLst/>
              </a:prstGeom>
            </p:spPr>
            <p:txBody>
              <a:bodyPr lIns="50800" tIns="50800" rIns="50800" bIns="50800" rtlCol="0" anchor="ctr"/>
              <a:lstStyle/>
              <a:p>
                <a:pPr algn="ctr">
                  <a:lnSpc>
                    <a:spcPts val="3499"/>
                  </a:lnSpc>
                  <a:spcBef>
                    <a:spcPct val="0"/>
                  </a:spcBef>
                </a:pPr>
                <a:r>
                  <a:rPr lang="en-US" sz="2499" b="1">
                    <a:solidFill>
                      <a:srgbClr val="F80052"/>
                    </a:solidFill>
                    <a:latin typeface="Canva Sans Bold"/>
                    <a:ea typeface="Canva Sans Bold"/>
                    <a:cs typeface="Canva Sans Bold"/>
                    <a:sym typeface="Canva Sans Bold"/>
                  </a:rPr>
                  <a:t>Petroleum derived</a:t>
                </a:r>
              </a:p>
            </p:txBody>
          </p:sp>
        </p:grpSp>
        <p:grpSp>
          <p:nvGrpSpPr>
            <p:cNvPr id="45" name="Group 45"/>
            <p:cNvGrpSpPr/>
            <p:nvPr/>
          </p:nvGrpSpPr>
          <p:grpSpPr>
            <a:xfrm>
              <a:off x="7972006" y="6745102"/>
              <a:ext cx="4253064" cy="953952"/>
              <a:chOff x="0" y="0"/>
              <a:chExt cx="840111" cy="188435"/>
            </a:xfrm>
          </p:grpSpPr>
          <p:sp>
            <p:nvSpPr>
              <p:cNvPr id="46" name="Freeform 46"/>
              <p:cNvSpPr/>
              <p:nvPr/>
            </p:nvSpPr>
            <p:spPr>
              <a:xfrm>
                <a:off x="0" y="0"/>
                <a:ext cx="840111" cy="188435"/>
              </a:xfrm>
              <a:custGeom>
                <a:avLst/>
                <a:gdLst/>
                <a:ahLst/>
                <a:cxnLst/>
                <a:rect l="l" t="t" r="r" b="b"/>
                <a:pathLst>
                  <a:path w="840111" h="188435">
                    <a:moveTo>
                      <a:pt x="94217" y="0"/>
                    </a:moveTo>
                    <a:lnTo>
                      <a:pt x="745894" y="0"/>
                    </a:lnTo>
                    <a:cubicBezTo>
                      <a:pt x="797929" y="0"/>
                      <a:pt x="840111" y="42183"/>
                      <a:pt x="840111" y="94217"/>
                    </a:cubicBezTo>
                    <a:lnTo>
                      <a:pt x="840111" y="94217"/>
                    </a:lnTo>
                    <a:cubicBezTo>
                      <a:pt x="840111" y="146252"/>
                      <a:pt x="797929" y="188435"/>
                      <a:pt x="745894" y="188435"/>
                    </a:cubicBezTo>
                    <a:lnTo>
                      <a:pt x="94217" y="188435"/>
                    </a:lnTo>
                    <a:cubicBezTo>
                      <a:pt x="42183" y="188435"/>
                      <a:pt x="0" y="146252"/>
                      <a:pt x="0" y="94217"/>
                    </a:cubicBezTo>
                    <a:lnTo>
                      <a:pt x="0" y="94217"/>
                    </a:lnTo>
                    <a:cubicBezTo>
                      <a:pt x="0" y="42183"/>
                      <a:pt x="42183" y="0"/>
                      <a:pt x="94217" y="0"/>
                    </a:cubicBezTo>
                    <a:close/>
                  </a:path>
                </a:pathLst>
              </a:custGeom>
              <a:solidFill>
                <a:srgbClr val="FFC398"/>
              </a:solidFill>
            </p:spPr>
          </p:sp>
          <p:sp>
            <p:nvSpPr>
              <p:cNvPr id="47" name="TextBox 47"/>
              <p:cNvSpPr txBox="1"/>
              <p:nvPr/>
            </p:nvSpPr>
            <p:spPr>
              <a:xfrm>
                <a:off x="0" y="-47625"/>
                <a:ext cx="840111" cy="236060"/>
              </a:xfrm>
              <a:prstGeom prst="rect">
                <a:avLst/>
              </a:prstGeom>
            </p:spPr>
            <p:txBody>
              <a:bodyPr lIns="50800" tIns="50800" rIns="50800" bIns="50800" rtlCol="0" anchor="ctr"/>
              <a:lstStyle/>
              <a:p>
                <a:pPr algn="ctr">
                  <a:lnSpc>
                    <a:spcPts val="3499"/>
                  </a:lnSpc>
                  <a:spcBef>
                    <a:spcPct val="0"/>
                  </a:spcBef>
                </a:pPr>
                <a:r>
                  <a:rPr lang="en-US" sz="2499" b="1">
                    <a:solidFill>
                      <a:srgbClr val="F80052"/>
                    </a:solidFill>
                    <a:latin typeface="Canva Sans Bold"/>
                    <a:ea typeface="Canva Sans Bold"/>
                    <a:cs typeface="Canva Sans Bold"/>
                    <a:sym typeface="Canva Sans Bold"/>
                  </a:rPr>
                  <a:t>Biobased</a:t>
                </a:r>
              </a:p>
            </p:txBody>
          </p:sp>
        </p:grpSp>
        <p:grpSp>
          <p:nvGrpSpPr>
            <p:cNvPr id="48" name="Group 48"/>
            <p:cNvGrpSpPr/>
            <p:nvPr/>
          </p:nvGrpSpPr>
          <p:grpSpPr>
            <a:xfrm>
              <a:off x="7972006" y="7826054"/>
              <a:ext cx="4253064" cy="953952"/>
              <a:chOff x="0" y="0"/>
              <a:chExt cx="840111" cy="188435"/>
            </a:xfrm>
          </p:grpSpPr>
          <p:sp>
            <p:nvSpPr>
              <p:cNvPr id="49" name="Freeform 49"/>
              <p:cNvSpPr/>
              <p:nvPr/>
            </p:nvSpPr>
            <p:spPr>
              <a:xfrm>
                <a:off x="0" y="0"/>
                <a:ext cx="840111" cy="188435"/>
              </a:xfrm>
              <a:custGeom>
                <a:avLst/>
                <a:gdLst/>
                <a:ahLst/>
                <a:cxnLst/>
                <a:rect l="l" t="t" r="r" b="b"/>
                <a:pathLst>
                  <a:path w="840111" h="188435">
                    <a:moveTo>
                      <a:pt x="94217" y="0"/>
                    </a:moveTo>
                    <a:lnTo>
                      <a:pt x="745894" y="0"/>
                    </a:lnTo>
                    <a:cubicBezTo>
                      <a:pt x="797929" y="0"/>
                      <a:pt x="840111" y="42183"/>
                      <a:pt x="840111" y="94217"/>
                    </a:cubicBezTo>
                    <a:lnTo>
                      <a:pt x="840111" y="94217"/>
                    </a:lnTo>
                    <a:cubicBezTo>
                      <a:pt x="840111" y="146252"/>
                      <a:pt x="797929" y="188435"/>
                      <a:pt x="745894" y="188435"/>
                    </a:cubicBezTo>
                    <a:lnTo>
                      <a:pt x="94217" y="188435"/>
                    </a:lnTo>
                    <a:cubicBezTo>
                      <a:pt x="42183" y="188435"/>
                      <a:pt x="0" y="146252"/>
                      <a:pt x="0" y="94217"/>
                    </a:cubicBezTo>
                    <a:lnTo>
                      <a:pt x="0" y="94217"/>
                    </a:lnTo>
                    <a:cubicBezTo>
                      <a:pt x="0" y="42183"/>
                      <a:pt x="42183" y="0"/>
                      <a:pt x="94217" y="0"/>
                    </a:cubicBezTo>
                    <a:close/>
                  </a:path>
                </a:pathLst>
              </a:custGeom>
              <a:solidFill>
                <a:srgbClr val="FFC398"/>
              </a:solidFill>
            </p:spPr>
          </p:sp>
          <p:sp>
            <p:nvSpPr>
              <p:cNvPr id="50" name="TextBox 50"/>
              <p:cNvSpPr txBox="1"/>
              <p:nvPr/>
            </p:nvSpPr>
            <p:spPr>
              <a:xfrm>
                <a:off x="0" y="-47625"/>
                <a:ext cx="840111" cy="236060"/>
              </a:xfrm>
              <a:prstGeom prst="rect">
                <a:avLst/>
              </a:prstGeom>
            </p:spPr>
            <p:txBody>
              <a:bodyPr lIns="50800" tIns="50800" rIns="50800" bIns="50800" rtlCol="0" anchor="ctr"/>
              <a:lstStyle/>
              <a:p>
                <a:pPr algn="ctr">
                  <a:lnSpc>
                    <a:spcPts val="3499"/>
                  </a:lnSpc>
                  <a:spcBef>
                    <a:spcPct val="0"/>
                  </a:spcBef>
                </a:pPr>
                <a:r>
                  <a:rPr lang="en-US" sz="2499" b="1">
                    <a:solidFill>
                      <a:srgbClr val="F80052"/>
                    </a:solidFill>
                    <a:latin typeface="Canva Sans Bold"/>
                    <a:ea typeface="Canva Sans Bold"/>
                    <a:cs typeface="Canva Sans Bold"/>
                    <a:sym typeface="Canva Sans Bold"/>
                  </a:rPr>
                  <a:t>Recycled</a:t>
                </a:r>
              </a:p>
            </p:txBody>
          </p:sp>
        </p:grpSp>
        <p:grpSp>
          <p:nvGrpSpPr>
            <p:cNvPr id="51" name="Group 51"/>
            <p:cNvGrpSpPr/>
            <p:nvPr/>
          </p:nvGrpSpPr>
          <p:grpSpPr>
            <a:xfrm>
              <a:off x="12377470" y="5668383"/>
              <a:ext cx="4253064" cy="953952"/>
              <a:chOff x="0" y="0"/>
              <a:chExt cx="840111" cy="188435"/>
            </a:xfrm>
          </p:grpSpPr>
          <p:sp>
            <p:nvSpPr>
              <p:cNvPr id="52" name="Freeform 52"/>
              <p:cNvSpPr/>
              <p:nvPr/>
            </p:nvSpPr>
            <p:spPr>
              <a:xfrm>
                <a:off x="0" y="0"/>
                <a:ext cx="840111" cy="188435"/>
              </a:xfrm>
              <a:custGeom>
                <a:avLst/>
                <a:gdLst/>
                <a:ahLst/>
                <a:cxnLst/>
                <a:rect l="l" t="t" r="r" b="b"/>
                <a:pathLst>
                  <a:path w="840111" h="188435">
                    <a:moveTo>
                      <a:pt x="94217" y="0"/>
                    </a:moveTo>
                    <a:lnTo>
                      <a:pt x="745894" y="0"/>
                    </a:lnTo>
                    <a:cubicBezTo>
                      <a:pt x="797929" y="0"/>
                      <a:pt x="840111" y="42183"/>
                      <a:pt x="840111" y="94217"/>
                    </a:cubicBezTo>
                    <a:lnTo>
                      <a:pt x="840111" y="94217"/>
                    </a:lnTo>
                    <a:cubicBezTo>
                      <a:pt x="840111" y="146252"/>
                      <a:pt x="797929" y="188435"/>
                      <a:pt x="745894" y="188435"/>
                    </a:cubicBezTo>
                    <a:lnTo>
                      <a:pt x="94217" y="188435"/>
                    </a:lnTo>
                    <a:cubicBezTo>
                      <a:pt x="42183" y="188435"/>
                      <a:pt x="0" y="146252"/>
                      <a:pt x="0" y="94217"/>
                    </a:cubicBezTo>
                    <a:lnTo>
                      <a:pt x="0" y="94217"/>
                    </a:lnTo>
                    <a:cubicBezTo>
                      <a:pt x="0" y="42183"/>
                      <a:pt x="42183" y="0"/>
                      <a:pt x="94217" y="0"/>
                    </a:cubicBezTo>
                    <a:close/>
                  </a:path>
                </a:pathLst>
              </a:custGeom>
              <a:solidFill>
                <a:srgbClr val="FFC398"/>
              </a:solidFill>
            </p:spPr>
          </p:sp>
          <p:sp>
            <p:nvSpPr>
              <p:cNvPr id="53" name="TextBox 53"/>
              <p:cNvSpPr txBox="1"/>
              <p:nvPr/>
            </p:nvSpPr>
            <p:spPr>
              <a:xfrm>
                <a:off x="0" y="-47625"/>
                <a:ext cx="840111" cy="236060"/>
              </a:xfrm>
              <a:prstGeom prst="rect">
                <a:avLst/>
              </a:prstGeom>
            </p:spPr>
            <p:txBody>
              <a:bodyPr lIns="50800" tIns="50800" rIns="50800" bIns="50800" rtlCol="0" anchor="ctr"/>
              <a:lstStyle/>
              <a:p>
                <a:pPr algn="ctr">
                  <a:lnSpc>
                    <a:spcPts val="3499"/>
                  </a:lnSpc>
                  <a:spcBef>
                    <a:spcPct val="0"/>
                  </a:spcBef>
                </a:pPr>
                <a:r>
                  <a:rPr lang="en-US" sz="2499" b="1">
                    <a:solidFill>
                      <a:srgbClr val="F80052"/>
                    </a:solidFill>
                    <a:latin typeface="Canva Sans Bold"/>
                    <a:ea typeface="Canva Sans Bold"/>
                    <a:cs typeface="Canva Sans Bold"/>
                    <a:sym typeface="Canva Sans Bold"/>
                  </a:rPr>
                  <a:t>Petroleum derived</a:t>
                </a:r>
              </a:p>
            </p:txBody>
          </p:sp>
        </p:grpSp>
        <p:grpSp>
          <p:nvGrpSpPr>
            <p:cNvPr id="54" name="Group 54"/>
            <p:cNvGrpSpPr/>
            <p:nvPr/>
          </p:nvGrpSpPr>
          <p:grpSpPr>
            <a:xfrm>
              <a:off x="12377470" y="6745102"/>
              <a:ext cx="4253064" cy="953952"/>
              <a:chOff x="0" y="0"/>
              <a:chExt cx="840111" cy="188435"/>
            </a:xfrm>
          </p:grpSpPr>
          <p:sp>
            <p:nvSpPr>
              <p:cNvPr id="55" name="Freeform 55"/>
              <p:cNvSpPr/>
              <p:nvPr/>
            </p:nvSpPr>
            <p:spPr>
              <a:xfrm>
                <a:off x="0" y="0"/>
                <a:ext cx="840111" cy="188435"/>
              </a:xfrm>
              <a:custGeom>
                <a:avLst/>
                <a:gdLst/>
                <a:ahLst/>
                <a:cxnLst/>
                <a:rect l="l" t="t" r="r" b="b"/>
                <a:pathLst>
                  <a:path w="840111" h="188435">
                    <a:moveTo>
                      <a:pt x="94217" y="0"/>
                    </a:moveTo>
                    <a:lnTo>
                      <a:pt x="745894" y="0"/>
                    </a:lnTo>
                    <a:cubicBezTo>
                      <a:pt x="797929" y="0"/>
                      <a:pt x="840111" y="42183"/>
                      <a:pt x="840111" y="94217"/>
                    </a:cubicBezTo>
                    <a:lnTo>
                      <a:pt x="840111" y="94217"/>
                    </a:lnTo>
                    <a:cubicBezTo>
                      <a:pt x="840111" y="146252"/>
                      <a:pt x="797929" y="188435"/>
                      <a:pt x="745894" y="188435"/>
                    </a:cubicBezTo>
                    <a:lnTo>
                      <a:pt x="94217" y="188435"/>
                    </a:lnTo>
                    <a:cubicBezTo>
                      <a:pt x="42183" y="188435"/>
                      <a:pt x="0" y="146252"/>
                      <a:pt x="0" y="94217"/>
                    </a:cubicBezTo>
                    <a:lnTo>
                      <a:pt x="0" y="94217"/>
                    </a:lnTo>
                    <a:cubicBezTo>
                      <a:pt x="0" y="42183"/>
                      <a:pt x="42183" y="0"/>
                      <a:pt x="94217" y="0"/>
                    </a:cubicBezTo>
                    <a:close/>
                  </a:path>
                </a:pathLst>
              </a:custGeom>
              <a:solidFill>
                <a:srgbClr val="FFC398"/>
              </a:solidFill>
            </p:spPr>
          </p:sp>
          <p:sp>
            <p:nvSpPr>
              <p:cNvPr id="56" name="TextBox 56"/>
              <p:cNvSpPr txBox="1"/>
              <p:nvPr/>
            </p:nvSpPr>
            <p:spPr>
              <a:xfrm>
                <a:off x="0" y="-47625"/>
                <a:ext cx="840111" cy="236060"/>
              </a:xfrm>
              <a:prstGeom prst="rect">
                <a:avLst/>
              </a:prstGeom>
            </p:spPr>
            <p:txBody>
              <a:bodyPr lIns="50800" tIns="50800" rIns="50800" bIns="50800" rtlCol="0" anchor="ctr"/>
              <a:lstStyle/>
              <a:p>
                <a:pPr algn="ctr">
                  <a:lnSpc>
                    <a:spcPts val="3499"/>
                  </a:lnSpc>
                  <a:spcBef>
                    <a:spcPct val="0"/>
                  </a:spcBef>
                </a:pPr>
                <a:r>
                  <a:rPr lang="en-US" sz="2499" b="1">
                    <a:solidFill>
                      <a:srgbClr val="F80052"/>
                    </a:solidFill>
                    <a:latin typeface="Canva Sans Bold"/>
                    <a:ea typeface="Canva Sans Bold"/>
                    <a:cs typeface="Canva Sans Bold"/>
                    <a:sym typeface="Canva Sans Bold"/>
                  </a:rPr>
                  <a:t>Biobased</a:t>
                </a:r>
              </a:p>
            </p:txBody>
          </p:sp>
        </p:grpSp>
        <p:grpSp>
          <p:nvGrpSpPr>
            <p:cNvPr id="57" name="Group 57"/>
            <p:cNvGrpSpPr/>
            <p:nvPr/>
          </p:nvGrpSpPr>
          <p:grpSpPr>
            <a:xfrm>
              <a:off x="12377470" y="7826054"/>
              <a:ext cx="4253064" cy="953952"/>
              <a:chOff x="0" y="0"/>
              <a:chExt cx="840111" cy="188435"/>
            </a:xfrm>
          </p:grpSpPr>
          <p:sp>
            <p:nvSpPr>
              <p:cNvPr id="58" name="Freeform 58"/>
              <p:cNvSpPr/>
              <p:nvPr/>
            </p:nvSpPr>
            <p:spPr>
              <a:xfrm>
                <a:off x="0" y="0"/>
                <a:ext cx="840111" cy="188435"/>
              </a:xfrm>
              <a:custGeom>
                <a:avLst/>
                <a:gdLst/>
                <a:ahLst/>
                <a:cxnLst/>
                <a:rect l="l" t="t" r="r" b="b"/>
                <a:pathLst>
                  <a:path w="840111" h="188435">
                    <a:moveTo>
                      <a:pt x="94217" y="0"/>
                    </a:moveTo>
                    <a:lnTo>
                      <a:pt x="745894" y="0"/>
                    </a:lnTo>
                    <a:cubicBezTo>
                      <a:pt x="797929" y="0"/>
                      <a:pt x="840111" y="42183"/>
                      <a:pt x="840111" y="94217"/>
                    </a:cubicBezTo>
                    <a:lnTo>
                      <a:pt x="840111" y="94217"/>
                    </a:lnTo>
                    <a:cubicBezTo>
                      <a:pt x="840111" y="146252"/>
                      <a:pt x="797929" y="188435"/>
                      <a:pt x="745894" y="188435"/>
                    </a:cubicBezTo>
                    <a:lnTo>
                      <a:pt x="94217" y="188435"/>
                    </a:lnTo>
                    <a:cubicBezTo>
                      <a:pt x="42183" y="188435"/>
                      <a:pt x="0" y="146252"/>
                      <a:pt x="0" y="94217"/>
                    </a:cubicBezTo>
                    <a:lnTo>
                      <a:pt x="0" y="94217"/>
                    </a:lnTo>
                    <a:cubicBezTo>
                      <a:pt x="0" y="42183"/>
                      <a:pt x="42183" y="0"/>
                      <a:pt x="94217" y="0"/>
                    </a:cubicBezTo>
                    <a:close/>
                  </a:path>
                </a:pathLst>
              </a:custGeom>
              <a:solidFill>
                <a:srgbClr val="FFC398"/>
              </a:solidFill>
            </p:spPr>
          </p:sp>
          <p:sp>
            <p:nvSpPr>
              <p:cNvPr id="59" name="TextBox 59"/>
              <p:cNvSpPr txBox="1"/>
              <p:nvPr/>
            </p:nvSpPr>
            <p:spPr>
              <a:xfrm>
                <a:off x="0" y="-47625"/>
                <a:ext cx="840111" cy="236060"/>
              </a:xfrm>
              <a:prstGeom prst="rect">
                <a:avLst/>
              </a:prstGeom>
            </p:spPr>
            <p:txBody>
              <a:bodyPr lIns="50800" tIns="50800" rIns="50800" bIns="50800" rtlCol="0" anchor="ctr"/>
              <a:lstStyle/>
              <a:p>
                <a:pPr algn="ctr">
                  <a:lnSpc>
                    <a:spcPts val="3499"/>
                  </a:lnSpc>
                  <a:spcBef>
                    <a:spcPct val="0"/>
                  </a:spcBef>
                </a:pPr>
                <a:r>
                  <a:rPr lang="en-US" sz="2499" b="1">
                    <a:solidFill>
                      <a:srgbClr val="F80052"/>
                    </a:solidFill>
                    <a:latin typeface="Canva Sans Bold"/>
                    <a:ea typeface="Canva Sans Bold"/>
                    <a:cs typeface="Canva Sans Bold"/>
                    <a:sym typeface="Canva Sans Bold"/>
                  </a:rPr>
                  <a:t>Recycled</a:t>
                </a:r>
              </a:p>
            </p:txBody>
          </p:sp>
        </p:gr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9525" y="0"/>
            <a:ext cx="5595235" cy="10287000"/>
          </a:xfrm>
          <a:prstGeom prst="rect">
            <a:avLst/>
          </a:prstGeom>
          <a:solidFill>
            <a:srgbClr val="ACE3F9"/>
          </a:solidFill>
        </p:spPr>
      </p:sp>
      <p:grpSp>
        <p:nvGrpSpPr>
          <p:cNvPr id="3" name="Group 3"/>
          <p:cNvGrpSpPr/>
          <p:nvPr/>
        </p:nvGrpSpPr>
        <p:grpSpPr>
          <a:xfrm>
            <a:off x="465738" y="2745835"/>
            <a:ext cx="4809861" cy="1711864"/>
            <a:chOff x="0" y="-69548"/>
            <a:chExt cx="1266795" cy="450862"/>
          </a:xfrm>
        </p:grpSpPr>
        <p:sp>
          <p:nvSpPr>
            <p:cNvPr id="4" name="Freeform 4"/>
            <p:cNvSpPr/>
            <p:nvPr/>
          </p:nvSpPr>
          <p:spPr>
            <a:xfrm>
              <a:off x="0" y="0"/>
              <a:ext cx="1266795" cy="336562"/>
            </a:xfrm>
            <a:custGeom>
              <a:avLst/>
              <a:gdLst/>
              <a:ahLst/>
              <a:cxnLst/>
              <a:rect l="l" t="t" r="r" b="b"/>
              <a:pathLst>
                <a:path w="1266795" h="336562">
                  <a:moveTo>
                    <a:pt x="82089" y="0"/>
                  </a:moveTo>
                  <a:lnTo>
                    <a:pt x="1184705" y="0"/>
                  </a:lnTo>
                  <a:cubicBezTo>
                    <a:pt x="1230042" y="0"/>
                    <a:pt x="1266795" y="36753"/>
                    <a:pt x="1266795" y="82089"/>
                  </a:cubicBezTo>
                  <a:lnTo>
                    <a:pt x="1266795" y="254472"/>
                  </a:lnTo>
                  <a:cubicBezTo>
                    <a:pt x="1266795" y="299809"/>
                    <a:pt x="1230042" y="336562"/>
                    <a:pt x="1184705" y="336562"/>
                  </a:cubicBezTo>
                  <a:lnTo>
                    <a:pt x="82089" y="336562"/>
                  </a:lnTo>
                  <a:cubicBezTo>
                    <a:pt x="36753" y="336562"/>
                    <a:pt x="0" y="299809"/>
                    <a:pt x="0" y="254472"/>
                  </a:cubicBezTo>
                  <a:lnTo>
                    <a:pt x="0" y="82089"/>
                  </a:lnTo>
                  <a:cubicBezTo>
                    <a:pt x="0" y="36753"/>
                    <a:pt x="36753" y="0"/>
                    <a:pt x="82089" y="0"/>
                  </a:cubicBezTo>
                  <a:close/>
                </a:path>
              </a:pathLst>
            </a:custGeom>
            <a:solidFill>
              <a:srgbClr val="004AAD"/>
            </a:solidFill>
          </p:spPr>
        </p:sp>
        <p:sp>
          <p:nvSpPr>
            <p:cNvPr id="5" name="TextBox 5"/>
            <p:cNvSpPr txBox="1"/>
            <p:nvPr/>
          </p:nvSpPr>
          <p:spPr>
            <a:xfrm>
              <a:off x="0" y="-69548"/>
              <a:ext cx="1266795" cy="450862"/>
            </a:xfrm>
            <a:prstGeom prst="rect">
              <a:avLst/>
            </a:prstGeom>
          </p:spPr>
          <p:txBody>
            <a:bodyPr lIns="50800" tIns="50800" rIns="50800" bIns="50800" rtlCol="0" anchor="ctr"/>
            <a:lstStyle/>
            <a:p>
              <a:pPr algn="ctr">
                <a:lnSpc>
                  <a:spcPts val="8539"/>
                </a:lnSpc>
                <a:spcBef>
                  <a:spcPct val="0"/>
                </a:spcBef>
              </a:pPr>
              <a:r>
                <a:rPr lang="en-US" sz="6099" b="1" dirty="0">
                  <a:solidFill>
                    <a:srgbClr val="FFFFFF"/>
                  </a:solidFill>
                  <a:latin typeface="Canva Sans Bold"/>
                  <a:ea typeface="Canva Sans Bold"/>
                  <a:cs typeface="Canva Sans Bold"/>
                  <a:sym typeface="Canva Sans Bold"/>
                </a:rPr>
                <a:t>PCD 6</a:t>
              </a:r>
            </a:p>
          </p:txBody>
        </p:sp>
      </p:grpSp>
      <p:grpSp>
        <p:nvGrpSpPr>
          <p:cNvPr id="6" name="Group 6"/>
          <p:cNvGrpSpPr/>
          <p:nvPr/>
        </p:nvGrpSpPr>
        <p:grpSpPr>
          <a:xfrm>
            <a:off x="617726" y="4371593"/>
            <a:ext cx="4563035" cy="1194862"/>
            <a:chOff x="0" y="0"/>
            <a:chExt cx="1896492" cy="406400"/>
          </a:xfrm>
        </p:grpSpPr>
        <p:sp>
          <p:nvSpPr>
            <p:cNvPr id="7" name="Freeform 7"/>
            <p:cNvSpPr/>
            <p:nvPr/>
          </p:nvSpPr>
          <p:spPr>
            <a:xfrm>
              <a:off x="17780" y="22860"/>
              <a:ext cx="1871092" cy="360680"/>
            </a:xfrm>
            <a:custGeom>
              <a:avLst/>
              <a:gdLst/>
              <a:ahLst/>
              <a:cxnLst/>
              <a:rect l="l" t="t" r="r" b="b"/>
              <a:pathLst>
                <a:path w="1871092" h="360680">
                  <a:moveTo>
                    <a:pt x="1871092" y="180340"/>
                  </a:moveTo>
                  <a:cubicBezTo>
                    <a:pt x="1871092" y="81280"/>
                    <a:pt x="1791083" y="0"/>
                    <a:pt x="1690752" y="0"/>
                  </a:cubicBezTo>
                  <a:lnTo>
                    <a:pt x="172720" y="0"/>
                  </a:lnTo>
                  <a:lnTo>
                    <a:pt x="172720" y="1270"/>
                  </a:lnTo>
                  <a:cubicBezTo>
                    <a:pt x="76200" y="5080"/>
                    <a:pt x="0" y="83820"/>
                    <a:pt x="0" y="180340"/>
                  </a:cubicBezTo>
                  <a:cubicBezTo>
                    <a:pt x="0" y="276860"/>
                    <a:pt x="77470" y="355600"/>
                    <a:pt x="172720" y="359410"/>
                  </a:cubicBezTo>
                  <a:lnTo>
                    <a:pt x="172720" y="360680"/>
                  </a:lnTo>
                  <a:lnTo>
                    <a:pt x="1690752" y="360680"/>
                  </a:lnTo>
                  <a:cubicBezTo>
                    <a:pt x="1789812" y="360680"/>
                    <a:pt x="1871092" y="279400"/>
                    <a:pt x="1871092" y="180340"/>
                  </a:cubicBezTo>
                  <a:close/>
                </a:path>
              </a:pathLst>
            </a:custGeom>
            <a:solidFill>
              <a:srgbClr val="FFFFFF"/>
            </a:solidFill>
          </p:spPr>
        </p:sp>
      </p:grpSp>
      <p:sp>
        <p:nvSpPr>
          <p:cNvPr id="8" name="TextBox 8"/>
          <p:cNvSpPr txBox="1"/>
          <p:nvPr/>
        </p:nvSpPr>
        <p:spPr>
          <a:xfrm>
            <a:off x="854541" y="4461252"/>
            <a:ext cx="4152029" cy="981586"/>
          </a:xfrm>
          <a:prstGeom prst="rect">
            <a:avLst/>
          </a:prstGeom>
        </p:spPr>
        <p:txBody>
          <a:bodyPr lIns="0" tIns="0" rIns="0" bIns="0" rtlCol="0" anchor="t">
            <a:spAutoFit/>
          </a:bodyPr>
          <a:lstStyle/>
          <a:p>
            <a:pPr marL="0" lvl="0" indent="0" algn="ctr">
              <a:lnSpc>
                <a:spcPts val="3847"/>
              </a:lnSpc>
            </a:pPr>
            <a:r>
              <a:rPr lang="en-US" sz="2959" b="1" spc="-88">
                <a:solidFill>
                  <a:srgbClr val="2B2929"/>
                </a:solidFill>
                <a:latin typeface="Helveticish Bold"/>
                <a:ea typeface="Helveticish Bold"/>
                <a:cs typeface="Helveticish Bold"/>
                <a:sym typeface="Helveticish Bold"/>
              </a:rPr>
              <a:t>MR. HARI MOHAN MEENA</a:t>
            </a:r>
          </a:p>
        </p:txBody>
      </p:sp>
      <p:grpSp>
        <p:nvGrpSpPr>
          <p:cNvPr id="9" name="Group 9"/>
          <p:cNvGrpSpPr/>
          <p:nvPr/>
        </p:nvGrpSpPr>
        <p:grpSpPr>
          <a:xfrm>
            <a:off x="204521" y="374371"/>
            <a:ext cx="5591283" cy="2603423"/>
            <a:chOff x="0" y="0"/>
            <a:chExt cx="7455044" cy="3471230"/>
          </a:xfrm>
        </p:grpSpPr>
        <p:sp>
          <p:nvSpPr>
            <p:cNvPr id="10" name="TextBox 10"/>
            <p:cNvSpPr txBox="1"/>
            <p:nvPr/>
          </p:nvSpPr>
          <p:spPr>
            <a:xfrm>
              <a:off x="0" y="-85725"/>
              <a:ext cx="7455044" cy="3132879"/>
            </a:xfrm>
            <a:prstGeom prst="rect">
              <a:avLst/>
            </a:prstGeom>
          </p:spPr>
          <p:txBody>
            <a:bodyPr lIns="0" tIns="0" rIns="0" bIns="0" rtlCol="0" anchor="t">
              <a:spAutoFit/>
            </a:bodyPr>
            <a:lstStyle/>
            <a:p>
              <a:pPr algn="ctr">
                <a:lnSpc>
                  <a:spcPts val="4480"/>
                </a:lnSpc>
              </a:pPr>
              <a:r>
                <a:rPr lang="en-US" sz="3200" b="1" spc="-64">
                  <a:solidFill>
                    <a:srgbClr val="004AAD"/>
                  </a:solidFill>
                  <a:latin typeface="Helveticish Bold"/>
                  <a:ea typeface="Helveticish Bold"/>
                  <a:cs typeface="Helveticish Bold"/>
                  <a:sym typeface="Helveticish Bold"/>
                </a:rPr>
                <a:t>IDENTIFICATION OF</a:t>
              </a:r>
            </a:p>
            <a:p>
              <a:pPr algn="ctr">
                <a:lnSpc>
                  <a:spcPts val="7279"/>
                </a:lnSpc>
              </a:pPr>
              <a:r>
                <a:rPr lang="en-US" sz="5199" b="1" spc="-103">
                  <a:solidFill>
                    <a:srgbClr val="004AAD"/>
                  </a:solidFill>
                  <a:latin typeface="Helveticish Bold"/>
                  <a:ea typeface="Helveticish Bold"/>
                  <a:cs typeface="Helveticish Bold"/>
                  <a:sym typeface="Helveticish Bold"/>
                </a:rPr>
                <a:t>SECTORS AND </a:t>
              </a:r>
            </a:p>
            <a:p>
              <a:pPr marL="0" lvl="0" indent="0" algn="ctr">
                <a:lnSpc>
                  <a:spcPts val="7139"/>
                </a:lnSpc>
              </a:pPr>
              <a:r>
                <a:rPr lang="en-US" sz="5099" b="1" spc="-101">
                  <a:solidFill>
                    <a:srgbClr val="004AAD"/>
                  </a:solidFill>
                  <a:latin typeface="Helveticish Bold"/>
                  <a:ea typeface="Helveticish Bold"/>
                  <a:cs typeface="Helveticish Bold"/>
                  <a:sym typeface="Helveticish Bold"/>
                </a:rPr>
                <a:t>SUB-SECTORS</a:t>
              </a:r>
              <a:r>
                <a:rPr lang="en-US" sz="5099" b="1" i="1" spc="-101">
                  <a:solidFill>
                    <a:srgbClr val="004AAD"/>
                  </a:solidFill>
                  <a:latin typeface="Helveticish Bold Italics"/>
                  <a:ea typeface="Helveticish Bold Italics"/>
                  <a:cs typeface="Helveticish Bold Italics"/>
                  <a:sym typeface="Helveticish Bold Italics"/>
                </a:rPr>
                <a:t> </a:t>
              </a:r>
            </a:p>
          </p:txBody>
        </p:sp>
        <p:sp>
          <p:nvSpPr>
            <p:cNvPr id="11" name="TextBox 11"/>
            <p:cNvSpPr txBox="1"/>
            <p:nvPr/>
          </p:nvSpPr>
          <p:spPr>
            <a:xfrm>
              <a:off x="0" y="3190772"/>
              <a:ext cx="7455044" cy="280458"/>
            </a:xfrm>
            <a:prstGeom prst="rect">
              <a:avLst/>
            </a:prstGeom>
          </p:spPr>
          <p:txBody>
            <a:bodyPr lIns="0" tIns="0" rIns="0" bIns="0" rtlCol="0" anchor="t">
              <a:spAutoFit/>
            </a:bodyPr>
            <a:lstStyle/>
            <a:p>
              <a:pPr marL="0" lvl="0" indent="0" algn="l">
                <a:lnSpc>
                  <a:spcPts val="1625"/>
                </a:lnSpc>
              </a:pPr>
              <a:endParaRPr/>
            </a:p>
          </p:txBody>
        </p:sp>
      </p:grpSp>
      <p:grpSp>
        <p:nvGrpSpPr>
          <p:cNvPr id="12" name="Group 12"/>
          <p:cNvGrpSpPr/>
          <p:nvPr/>
        </p:nvGrpSpPr>
        <p:grpSpPr>
          <a:xfrm>
            <a:off x="6400800" y="2642688"/>
            <a:ext cx="9643800" cy="3720010"/>
            <a:chOff x="-431770" y="0"/>
            <a:chExt cx="12858401" cy="4960013"/>
          </a:xfrm>
        </p:grpSpPr>
        <p:grpSp>
          <p:nvGrpSpPr>
            <p:cNvPr id="13" name="Group 13"/>
            <p:cNvGrpSpPr/>
            <p:nvPr/>
          </p:nvGrpSpPr>
          <p:grpSpPr>
            <a:xfrm>
              <a:off x="3102682" y="837030"/>
              <a:ext cx="9323949" cy="1703843"/>
              <a:chOff x="0" y="0"/>
              <a:chExt cx="1841768" cy="336562"/>
            </a:xfrm>
          </p:grpSpPr>
          <p:sp>
            <p:nvSpPr>
              <p:cNvPr id="14" name="Freeform 14"/>
              <p:cNvSpPr/>
              <p:nvPr/>
            </p:nvSpPr>
            <p:spPr>
              <a:xfrm>
                <a:off x="0" y="0"/>
                <a:ext cx="1841768" cy="336562"/>
              </a:xfrm>
              <a:custGeom>
                <a:avLst/>
                <a:gdLst/>
                <a:ahLst/>
                <a:cxnLst/>
                <a:rect l="l" t="t" r="r" b="b"/>
                <a:pathLst>
                  <a:path w="1841768" h="336562">
                    <a:moveTo>
                      <a:pt x="56462" y="0"/>
                    </a:moveTo>
                    <a:lnTo>
                      <a:pt x="1785306" y="0"/>
                    </a:lnTo>
                    <a:cubicBezTo>
                      <a:pt x="1800280" y="0"/>
                      <a:pt x="1814642" y="5949"/>
                      <a:pt x="1825230" y="16537"/>
                    </a:cubicBezTo>
                    <a:cubicBezTo>
                      <a:pt x="1835819" y="27126"/>
                      <a:pt x="1841768" y="41487"/>
                      <a:pt x="1841768" y="56462"/>
                    </a:cubicBezTo>
                    <a:lnTo>
                      <a:pt x="1841768" y="280099"/>
                    </a:lnTo>
                    <a:cubicBezTo>
                      <a:pt x="1841768" y="295074"/>
                      <a:pt x="1835819" y="309435"/>
                      <a:pt x="1825230" y="320024"/>
                    </a:cubicBezTo>
                    <a:cubicBezTo>
                      <a:pt x="1814642" y="330613"/>
                      <a:pt x="1800280" y="336562"/>
                      <a:pt x="1785306" y="336562"/>
                    </a:cubicBezTo>
                    <a:lnTo>
                      <a:pt x="56462" y="336562"/>
                    </a:lnTo>
                    <a:cubicBezTo>
                      <a:pt x="41487" y="336562"/>
                      <a:pt x="27126" y="330613"/>
                      <a:pt x="16537" y="320024"/>
                    </a:cubicBezTo>
                    <a:cubicBezTo>
                      <a:pt x="5949" y="309435"/>
                      <a:pt x="0" y="295074"/>
                      <a:pt x="0" y="280099"/>
                    </a:cubicBezTo>
                    <a:lnTo>
                      <a:pt x="0" y="56462"/>
                    </a:lnTo>
                    <a:cubicBezTo>
                      <a:pt x="0" y="41487"/>
                      <a:pt x="5949" y="27126"/>
                      <a:pt x="16537" y="16537"/>
                    </a:cubicBezTo>
                    <a:cubicBezTo>
                      <a:pt x="27126" y="5949"/>
                      <a:pt x="41487" y="0"/>
                      <a:pt x="56462" y="0"/>
                    </a:cubicBezTo>
                    <a:close/>
                  </a:path>
                </a:pathLst>
              </a:custGeom>
              <a:solidFill>
                <a:srgbClr val="004AAD"/>
              </a:solidFill>
            </p:spPr>
          </p:sp>
          <p:sp>
            <p:nvSpPr>
              <p:cNvPr id="15" name="TextBox 15"/>
              <p:cNvSpPr txBox="1"/>
              <p:nvPr/>
            </p:nvSpPr>
            <p:spPr>
              <a:xfrm>
                <a:off x="0" y="-47625"/>
                <a:ext cx="1841768" cy="384187"/>
              </a:xfrm>
              <a:prstGeom prst="rect">
                <a:avLst/>
              </a:prstGeom>
            </p:spPr>
            <p:txBody>
              <a:bodyPr lIns="50800" tIns="50800" rIns="50800" bIns="50800" rtlCol="0" anchor="ctr"/>
              <a:lstStyle/>
              <a:p>
                <a:pPr algn="ctr">
                  <a:lnSpc>
                    <a:spcPts val="4199"/>
                  </a:lnSpc>
                  <a:spcBef>
                    <a:spcPct val="0"/>
                  </a:spcBef>
                </a:pPr>
                <a:r>
                  <a:rPr lang="en-US" sz="2999" b="1">
                    <a:solidFill>
                      <a:srgbClr val="FFFFFF"/>
                    </a:solidFill>
                    <a:latin typeface="Canva Sans Bold"/>
                    <a:ea typeface="Canva Sans Bold"/>
                    <a:cs typeface="Canva Sans Bold"/>
                    <a:sym typeface="Canva Sans Bold"/>
                  </a:rPr>
                  <a:t>BITUMEN</a:t>
                </a:r>
              </a:p>
            </p:txBody>
          </p:sp>
        </p:grpSp>
        <p:grpSp>
          <p:nvGrpSpPr>
            <p:cNvPr id="16" name="Group 16"/>
            <p:cNvGrpSpPr/>
            <p:nvPr/>
          </p:nvGrpSpPr>
          <p:grpSpPr>
            <a:xfrm>
              <a:off x="6440152" y="0"/>
              <a:ext cx="2649008" cy="783090"/>
              <a:chOff x="0" y="0"/>
              <a:chExt cx="1081247" cy="406400"/>
            </a:xfrm>
          </p:grpSpPr>
          <p:sp>
            <p:nvSpPr>
              <p:cNvPr id="17" name="Freeform 17"/>
              <p:cNvSpPr/>
              <p:nvPr/>
            </p:nvSpPr>
            <p:spPr>
              <a:xfrm>
                <a:off x="17780" y="22855"/>
                <a:ext cx="1055847" cy="312305"/>
              </a:xfrm>
              <a:custGeom>
                <a:avLst/>
                <a:gdLst/>
                <a:ahLst/>
                <a:cxnLst/>
                <a:rect l="l" t="t" r="r" b="b"/>
                <a:pathLst>
                  <a:path w="1055847" h="312305">
                    <a:moveTo>
                      <a:pt x="1055847" y="156152"/>
                    </a:moveTo>
                    <a:cubicBezTo>
                      <a:pt x="1055847" y="70378"/>
                      <a:pt x="975838" y="0"/>
                      <a:pt x="875507" y="0"/>
                    </a:cubicBezTo>
                    <a:lnTo>
                      <a:pt x="172720" y="0"/>
                    </a:lnTo>
                    <a:lnTo>
                      <a:pt x="172720" y="1100"/>
                    </a:lnTo>
                    <a:cubicBezTo>
                      <a:pt x="76200" y="4399"/>
                      <a:pt x="0" y="72578"/>
                      <a:pt x="0" y="156152"/>
                    </a:cubicBezTo>
                    <a:cubicBezTo>
                      <a:pt x="0" y="239727"/>
                      <a:pt x="77470" y="307906"/>
                      <a:pt x="172720" y="311205"/>
                    </a:cubicBezTo>
                    <a:lnTo>
                      <a:pt x="172720" y="312305"/>
                    </a:lnTo>
                    <a:lnTo>
                      <a:pt x="875507" y="312305"/>
                    </a:lnTo>
                    <a:cubicBezTo>
                      <a:pt x="974567" y="312305"/>
                      <a:pt x="1055847" y="241926"/>
                      <a:pt x="1055847" y="156152"/>
                    </a:cubicBezTo>
                    <a:close/>
                  </a:path>
                </a:pathLst>
              </a:custGeom>
              <a:solidFill>
                <a:srgbClr val="FFFFFF"/>
              </a:solidFill>
            </p:spPr>
          </p:sp>
        </p:grpSp>
        <p:sp>
          <p:nvSpPr>
            <p:cNvPr id="18" name="TextBox 18"/>
            <p:cNvSpPr txBox="1"/>
            <p:nvPr/>
          </p:nvSpPr>
          <p:spPr>
            <a:xfrm>
              <a:off x="6866970" y="164003"/>
              <a:ext cx="2222190" cy="426508"/>
            </a:xfrm>
            <a:prstGeom prst="rect">
              <a:avLst/>
            </a:prstGeom>
          </p:spPr>
          <p:txBody>
            <a:bodyPr lIns="0" tIns="0" rIns="0" bIns="0" rtlCol="0" anchor="t">
              <a:spAutoFit/>
            </a:bodyPr>
            <a:lstStyle/>
            <a:p>
              <a:pPr marL="0" lvl="0" indent="0" algn="l">
                <a:lnSpc>
                  <a:spcPts val="2600"/>
                </a:lnSpc>
              </a:pPr>
              <a:r>
                <a:rPr lang="en-US" sz="2000" b="1" spc="-60">
                  <a:solidFill>
                    <a:srgbClr val="2B2929"/>
                  </a:solidFill>
                  <a:latin typeface="Helveticish Bold"/>
                  <a:ea typeface="Helveticish Bold"/>
                  <a:cs typeface="Helveticish Bold"/>
                  <a:sym typeface="Helveticish Bold"/>
                </a:rPr>
                <a:t>SECTOR</a:t>
              </a:r>
            </a:p>
          </p:txBody>
        </p:sp>
        <p:grpSp>
          <p:nvGrpSpPr>
            <p:cNvPr id="19" name="Group 19"/>
            <p:cNvGrpSpPr/>
            <p:nvPr/>
          </p:nvGrpSpPr>
          <p:grpSpPr>
            <a:xfrm>
              <a:off x="4028438" y="2590528"/>
              <a:ext cx="3888736" cy="2369485"/>
              <a:chOff x="0" y="-52813"/>
              <a:chExt cx="768145" cy="468046"/>
            </a:xfrm>
          </p:grpSpPr>
          <p:sp>
            <p:nvSpPr>
              <p:cNvPr id="20" name="Freeform 20"/>
              <p:cNvSpPr/>
              <p:nvPr/>
            </p:nvSpPr>
            <p:spPr>
              <a:xfrm>
                <a:off x="0" y="0"/>
                <a:ext cx="768145" cy="391846"/>
              </a:xfrm>
              <a:custGeom>
                <a:avLst/>
                <a:gdLst/>
                <a:ahLst/>
                <a:cxnLst/>
                <a:rect l="l" t="t" r="r" b="b"/>
                <a:pathLst>
                  <a:path w="768145" h="391846">
                    <a:moveTo>
                      <a:pt x="135378" y="0"/>
                    </a:moveTo>
                    <a:lnTo>
                      <a:pt x="632767" y="0"/>
                    </a:lnTo>
                    <a:cubicBezTo>
                      <a:pt x="707534" y="0"/>
                      <a:pt x="768145" y="60611"/>
                      <a:pt x="768145" y="135378"/>
                    </a:cubicBezTo>
                    <a:lnTo>
                      <a:pt x="768145" y="256468"/>
                    </a:lnTo>
                    <a:cubicBezTo>
                      <a:pt x="768145" y="331235"/>
                      <a:pt x="707534" y="391846"/>
                      <a:pt x="632767" y="391846"/>
                    </a:cubicBezTo>
                    <a:lnTo>
                      <a:pt x="135378" y="391846"/>
                    </a:lnTo>
                    <a:cubicBezTo>
                      <a:pt x="60611" y="391846"/>
                      <a:pt x="0" y="331235"/>
                      <a:pt x="0" y="256468"/>
                    </a:cubicBezTo>
                    <a:lnTo>
                      <a:pt x="0" y="135378"/>
                    </a:lnTo>
                    <a:cubicBezTo>
                      <a:pt x="0" y="60611"/>
                      <a:pt x="60611" y="0"/>
                      <a:pt x="135378" y="0"/>
                    </a:cubicBezTo>
                    <a:close/>
                  </a:path>
                </a:pathLst>
              </a:custGeom>
              <a:solidFill>
                <a:srgbClr val="FFDE59"/>
              </a:solidFill>
            </p:spPr>
          </p:sp>
          <p:sp>
            <p:nvSpPr>
              <p:cNvPr id="21" name="TextBox 21"/>
              <p:cNvSpPr txBox="1"/>
              <p:nvPr/>
            </p:nvSpPr>
            <p:spPr>
              <a:xfrm>
                <a:off x="0" y="-52813"/>
                <a:ext cx="768145" cy="468046"/>
              </a:xfrm>
              <a:prstGeom prst="rect">
                <a:avLst/>
              </a:prstGeom>
            </p:spPr>
            <p:txBody>
              <a:bodyPr lIns="50800" tIns="50800" rIns="50800" bIns="50800" rtlCol="0" anchor="ctr"/>
              <a:lstStyle/>
              <a:p>
                <a:pPr algn="ctr">
                  <a:lnSpc>
                    <a:spcPts val="5319"/>
                  </a:lnSpc>
                  <a:spcBef>
                    <a:spcPct val="0"/>
                  </a:spcBef>
                </a:pPr>
                <a:r>
                  <a:rPr lang="en-US" sz="3799" b="1" dirty="0">
                    <a:solidFill>
                      <a:srgbClr val="004AAD"/>
                    </a:solidFill>
                    <a:latin typeface="Canva Sans Bold"/>
                    <a:ea typeface="Canva Sans Bold"/>
                    <a:cs typeface="Canva Sans Bold"/>
                    <a:sym typeface="Canva Sans Bold"/>
                  </a:rPr>
                  <a:t>Traditional Bitumen</a:t>
                </a:r>
              </a:p>
            </p:txBody>
          </p:sp>
        </p:grpSp>
        <p:grpSp>
          <p:nvGrpSpPr>
            <p:cNvPr id="22" name="Group 22"/>
            <p:cNvGrpSpPr/>
            <p:nvPr/>
          </p:nvGrpSpPr>
          <p:grpSpPr>
            <a:xfrm>
              <a:off x="8158474" y="2590528"/>
              <a:ext cx="3566551" cy="2369485"/>
              <a:chOff x="0" y="-52813"/>
              <a:chExt cx="704504" cy="468046"/>
            </a:xfrm>
          </p:grpSpPr>
          <p:sp>
            <p:nvSpPr>
              <p:cNvPr id="23" name="Freeform 23"/>
              <p:cNvSpPr/>
              <p:nvPr/>
            </p:nvSpPr>
            <p:spPr>
              <a:xfrm>
                <a:off x="0" y="0"/>
                <a:ext cx="704504" cy="391846"/>
              </a:xfrm>
              <a:custGeom>
                <a:avLst/>
                <a:gdLst/>
                <a:ahLst/>
                <a:cxnLst/>
                <a:rect l="l" t="t" r="r" b="b"/>
                <a:pathLst>
                  <a:path w="704504" h="391846">
                    <a:moveTo>
                      <a:pt x="147608" y="0"/>
                    </a:moveTo>
                    <a:lnTo>
                      <a:pt x="556896" y="0"/>
                    </a:lnTo>
                    <a:cubicBezTo>
                      <a:pt x="596044" y="0"/>
                      <a:pt x="633589" y="15551"/>
                      <a:pt x="661271" y="43233"/>
                    </a:cubicBezTo>
                    <a:cubicBezTo>
                      <a:pt x="688952" y="70915"/>
                      <a:pt x="704504" y="108460"/>
                      <a:pt x="704504" y="147608"/>
                    </a:cubicBezTo>
                    <a:lnTo>
                      <a:pt x="704504" y="244239"/>
                    </a:lnTo>
                    <a:cubicBezTo>
                      <a:pt x="704504" y="283387"/>
                      <a:pt x="688952" y="320931"/>
                      <a:pt x="661271" y="348613"/>
                    </a:cubicBezTo>
                    <a:cubicBezTo>
                      <a:pt x="633589" y="376295"/>
                      <a:pt x="596044" y="391846"/>
                      <a:pt x="556896" y="391846"/>
                    </a:cubicBezTo>
                    <a:lnTo>
                      <a:pt x="147608" y="391846"/>
                    </a:lnTo>
                    <a:cubicBezTo>
                      <a:pt x="108460" y="391846"/>
                      <a:pt x="70915" y="376295"/>
                      <a:pt x="43233" y="348613"/>
                    </a:cubicBezTo>
                    <a:cubicBezTo>
                      <a:pt x="15551" y="320931"/>
                      <a:pt x="0" y="283387"/>
                      <a:pt x="0" y="244239"/>
                    </a:cubicBezTo>
                    <a:lnTo>
                      <a:pt x="0" y="147608"/>
                    </a:lnTo>
                    <a:cubicBezTo>
                      <a:pt x="0" y="108460"/>
                      <a:pt x="15551" y="70915"/>
                      <a:pt x="43233" y="43233"/>
                    </a:cubicBezTo>
                    <a:cubicBezTo>
                      <a:pt x="70915" y="15551"/>
                      <a:pt x="108460" y="0"/>
                      <a:pt x="147608" y="0"/>
                    </a:cubicBezTo>
                    <a:close/>
                  </a:path>
                </a:pathLst>
              </a:custGeom>
              <a:solidFill>
                <a:srgbClr val="FFDE59"/>
              </a:solidFill>
            </p:spPr>
          </p:sp>
          <p:sp>
            <p:nvSpPr>
              <p:cNvPr id="24" name="TextBox 24"/>
              <p:cNvSpPr txBox="1"/>
              <p:nvPr/>
            </p:nvSpPr>
            <p:spPr>
              <a:xfrm>
                <a:off x="0" y="-52813"/>
                <a:ext cx="704504" cy="468046"/>
              </a:xfrm>
              <a:prstGeom prst="rect">
                <a:avLst/>
              </a:prstGeom>
            </p:spPr>
            <p:txBody>
              <a:bodyPr lIns="50800" tIns="50800" rIns="50800" bIns="50800" rtlCol="0" anchor="ctr"/>
              <a:lstStyle/>
              <a:p>
                <a:pPr algn="ctr">
                  <a:lnSpc>
                    <a:spcPts val="5319"/>
                  </a:lnSpc>
                  <a:spcBef>
                    <a:spcPct val="0"/>
                  </a:spcBef>
                </a:pPr>
                <a:r>
                  <a:rPr lang="en-US" sz="3799" b="1" dirty="0">
                    <a:solidFill>
                      <a:srgbClr val="004AAD"/>
                    </a:solidFill>
                    <a:latin typeface="Canva Sans Bold"/>
                    <a:ea typeface="Canva Sans Bold"/>
                    <a:cs typeface="Canva Sans Bold"/>
                    <a:sym typeface="Canva Sans Bold"/>
                  </a:rPr>
                  <a:t>Modified Bitumen</a:t>
                </a:r>
              </a:p>
            </p:txBody>
          </p:sp>
        </p:grpSp>
        <p:grpSp>
          <p:nvGrpSpPr>
            <p:cNvPr id="25" name="Group 25"/>
            <p:cNvGrpSpPr/>
            <p:nvPr/>
          </p:nvGrpSpPr>
          <p:grpSpPr>
            <a:xfrm>
              <a:off x="-431770" y="3458669"/>
              <a:ext cx="4151221" cy="782172"/>
              <a:chOff x="-158699" y="22860"/>
              <a:chExt cx="1525799" cy="360680"/>
            </a:xfrm>
          </p:grpSpPr>
          <p:sp>
            <p:nvSpPr>
              <p:cNvPr id="26" name="Freeform 26"/>
              <p:cNvSpPr/>
              <p:nvPr/>
            </p:nvSpPr>
            <p:spPr>
              <a:xfrm>
                <a:off x="-158699" y="22860"/>
                <a:ext cx="1525799" cy="360680"/>
              </a:xfrm>
              <a:custGeom>
                <a:avLst/>
                <a:gdLst/>
                <a:ahLst/>
                <a:cxnLst/>
                <a:rect l="l" t="t" r="r" b="b"/>
                <a:pathLst>
                  <a:path w="1525799" h="360680">
                    <a:moveTo>
                      <a:pt x="1525799" y="180340"/>
                    </a:moveTo>
                    <a:cubicBezTo>
                      <a:pt x="1525799" y="81280"/>
                      <a:pt x="1445789" y="0"/>
                      <a:pt x="1345459" y="0"/>
                    </a:cubicBezTo>
                    <a:lnTo>
                      <a:pt x="172720" y="0"/>
                    </a:lnTo>
                    <a:lnTo>
                      <a:pt x="172720" y="1270"/>
                    </a:lnTo>
                    <a:cubicBezTo>
                      <a:pt x="76200" y="5080"/>
                      <a:pt x="0" y="83820"/>
                      <a:pt x="0" y="180340"/>
                    </a:cubicBezTo>
                    <a:cubicBezTo>
                      <a:pt x="0" y="276860"/>
                      <a:pt x="77470" y="355600"/>
                      <a:pt x="172720" y="359410"/>
                    </a:cubicBezTo>
                    <a:lnTo>
                      <a:pt x="172720" y="360680"/>
                    </a:lnTo>
                    <a:lnTo>
                      <a:pt x="1345459" y="360680"/>
                    </a:lnTo>
                    <a:cubicBezTo>
                      <a:pt x="1444519" y="360680"/>
                      <a:pt x="1525799" y="279400"/>
                      <a:pt x="1525799" y="180340"/>
                    </a:cubicBezTo>
                    <a:close/>
                  </a:path>
                </a:pathLst>
              </a:custGeom>
              <a:solidFill>
                <a:srgbClr val="FFFFFF"/>
              </a:solidFill>
            </p:spPr>
          </p:sp>
        </p:grpSp>
        <p:sp>
          <p:nvSpPr>
            <p:cNvPr id="27" name="TextBox 27"/>
            <p:cNvSpPr txBox="1"/>
            <p:nvPr/>
          </p:nvSpPr>
          <p:spPr>
            <a:xfrm>
              <a:off x="629471" y="3609513"/>
              <a:ext cx="3680028" cy="426508"/>
            </a:xfrm>
            <a:prstGeom prst="rect">
              <a:avLst/>
            </a:prstGeom>
          </p:spPr>
          <p:txBody>
            <a:bodyPr lIns="0" tIns="0" rIns="0" bIns="0" rtlCol="0" anchor="t">
              <a:spAutoFit/>
            </a:bodyPr>
            <a:lstStyle/>
            <a:p>
              <a:pPr marL="0" lvl="0" indent="0" algn="l">
                <a:lnSpc>
                  <a:spcPts val="2600"/>
                </a:lnSpc>
              </a:pPr>
              <a:r>
                <a:rPr lang="en-US" sz="2000" b="1" spc="-60">
                  <a:solidFill>
                    <a:srgbClr val="2B2929"/>
                  </a:solidFill>
                  <a:latin typeface="Helveticish Bold"/>
                  <a:ea typeface="Helveticish Bold"/>
                  <a:cs typeface="Helveticish Bold"/>
                  <a:sym typeface="Helveticish Bold"/>
                </a:rPr>
                <a:t>SUB-SECTORS</a:t>
              </a:r>
            </a:p>
          </p:txBody>
        </p:sp>
        <p:sp>
          <p:nvSpPr>
            <p:cNvPr id="28" name="Freeform 28"/>
            <p:cNvSpPr/>
            <p:nvPr/>
          </p:nvSpPr>
          <p:spPr>
            <a:xfrm>
              <a:off x="3305724" y="2876308"/>
              <a:ext cx="481414" cy="1946895"/>
            </a:xfrm>
            <a:custGeom>
              <a:avLst/>
              <a:gdLst/>
              <a:ahLst/>
              <a:cxnLst/>
              <a:rect l="l" t="t" r="r" b="b"/>
              <a:pathLst>
                <a:path w="481414" h="1946895">
                  <a:moveTo>
                    <a:pt x="0" y="0"/>
                  </a:moveTo>
                  <a:lnTo>
                    <a:pt x="481414" y="0"/>
                  </a:lnTo>
                  <a:lnTo>
                    <a:pt x="481414" y="1946894"/>
                  </a:lnTo>
                  <a:lnTo>
                    <a:pt x="0" y="194689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9525" y="0"/>
            <a:ext cx="5595235" cy="10287000"/>
          </a:xfrm>
          <a:prstGeom prst="rect">
            <a:avLst/>
          </a:prstGeom>
          <a:solidFill>
            <a:srgbClr val="ACE3F9"/>
          </a:solidFill>
        </p:spPr>
      </p:sp>
      <p:grpSp>
        <p:nvGrpSpPr>
          <p:cNvPr id="3" name="Group 3"/>
          <p:cNvGrpSpPr/>
          <p:nvPr/>
        </p:nvGrpSpPr>
        <p:grpSpPr>
          <a:xfrm>
            <a:off x="457200" y="2745835"/>
            <a:ext cx="4809861" cy="1711864"/>
            <a:chOff x="0" y="-69548"/>
            <a:chExt cx="1266795" cy="450862"/>
          </a:xfrm>
        </p:grpSpPr>
        <p:sp>
          <p:nvSpPr>
            <p:cNvPr id="4" name="Freeform 4"/>
            <p:cNvSpPr/>
            <p:nvPr/>
          </p:nvSpPr>
          <p:spPr>
            <a:xfrm>
              <a:off x="0" y="0"/>
              <a:ext cx="1266795" cy="336562"/>
            </a:xfrm>
            <a:custGeom>
              <a:avLst/>
              <a:gdLst/>
              <a:ahLst/>
              <a:cxnLst/>
              <a:rect l="l" t="t" r="r" b="b"/>
              <a:pathLst>
                <a:path w="1266795" h="336562">
                  <a:moveTo>
                    <a:pt x="82089" y="0"/>
                  </a:moveTo>
                  <a:lnTo>
                    <a:pt x="1184705" y="0"/>
                  </a:lnTo>
                  <a:cubicBezTo>
                    <a:pt x="1230042" y="0"/>
                    <a:pt x="1266795" y="36753"/>
                    <a:pt x="1266795" y="82089"/>
                  </a:cubicBezTo>
                  <a:lnTo>
                    <a:pt x="1266795" y="254472"/>
                  </a:lnTo>
                  <a:cubicBezTo>
                    <a:pt x="1266795" y="299809"/>
                    <a:pt x="1230042" y="336562"/>
                    <a:pt x="1184705" y="336562"/>
                  </a:cubicBezTo>
                  <a:lnTo>
                    <a:pt x="82089" y="336562"/>
                  </a:lnTo>
                  <a:cubicBezTo>
                    <a:pt x="36753" y="336562"/>
                    <a:pt x="0" y="299809"/>
                    <a:pt x="0" y="254472"/>
                  </a:cubicBezTo>
                  <a:lnTo>
                    <a:pt x="0" y="82089"/>
                  </a:lnTo>
                  <a:cubicBezTo>
                    <a:pt x="0" y="36753"/>
                    <a:pt x="36753" y="0"/>
                    <a:pt x="82089" y="0"/>
                  </a:cubicBezTo>
                  <a:close/>
                </a:path>
              </a:pathLst>
            </a:custGeom>
            <a:solidFill>
              <a:srgbClr val="004AAD"/>
            </a:solidFill>
          </p:spPr>
        </p:sp>
        <p:sp>
          <p:nvSpPr>
            <p:cNvPr id="5" name="TextBox 5"/>
            <p:cNvSpPr txBox="1"/>
            <p:nvPr/>
          </p:nvSpPr>
          <p:spPr>
            <a:xfrm>
              <a:off x="0" y="-69548"/>
              <a:ext cx="1266795" cy="450862"/>
            </a:xfrm>
            <a:prstGeom prst="rect">
              <a:avLst/>
            </a:prstGeom>
          </p:spPr>
          <p:txBody>
            <a:bodyPr lIns="50800" tIns="50800" rIns="50800" bIns="50800" rtlCol="0" anchor="ctr"/>
            <a:lstStyle/>
            <a:p>
              <a:pPr algn="ctr">
                <a:lnSpc>
                  <a:spcPts val="8539"/>
                </a:lnSpc>
                <a:spcBef>
                  <a:spcPct val="0"/>
                </a:spcBef>
              </a:pPr>
              <a:r>
                <a:rPr lang="en-US" sz="6099" b="1" dirty="0">
                  <a:solidFill>
                    <a:srgbClr val="FFFFFF"/>
                  </a:solidFill>
                  <a:latin typeface="Canva Sans Bold"/>
                  <a:ea typeface="Canva Sans Bold"/>
                  <a:cs typeface="Canva Sans Bold"/>
                  <a:sym typeface="Canva Sans Bold"/>
                </a:rPr>
                <a:t>PCD 7</a:t>
              </a:r>
            </a:p>
          </p:txBody>
        </p:sp>
      </p:grpSp>
      <p:grpSp>
        <p:nvGrpSpPr>
          <p:cNvPr id="6" name="Group 6"/>
          <p:cNvGrpSpPr/>
          <p:nvPr/>
        </p:nvGrpSpPr>
        <p:grpSpPr>
          <a:xfrm>
            <a:off x="646713" y="5878512"/>
            <a:ext cx="4563035" cy="1194862"/>
            <a:chOff x="0" y="0"/>
            <a:chExt cx="6084047" cy="1593149"/>
          </a:xfrm>
        </p:grpSpPr>
        <p:grpSp>
          <p:nvGrpSpPr>
            <p:cNvPr id="7" name="Group 7"/>
            <p:cNvGrpSpPr/>
            <p:nvPr/>
          </p:nvGrpSpPr>
          <p:grpSpPr>
            <a:xfrm>
              <a:off x="0" y="0"/>
              <a:ext cx="6084047" cy="1593149"/>
              <a:chOff x="0" y="0"/>
              <a:chExt cx="1896492" cy="406400"/>
            </a:xfrm>
          </p:grpSpPr>
          <p:sp>
            <p:nvSpPr>
              <p:cNvPr id="8" name="Freeform 8"/>
              <p:cNvSpPr/>
              <p:nvPr/>
            </p:nvSpPr>
            <p:spPr>
              <a:xfrm>
                <a:off x="17780" y="22860"/>
                <a:ext cx="1871092" cy="360680"/>
              </a:xfrm>
              <a:custGeom>
                <a:avLst/>
                <a:gdLst/>
                <a:ahLst/>
                <a:cxnLst/>
                <a:rect l="l" t="t" r="r" b="b"/>
                <a:pathLst>
                  <a:path w="1871092" h="360680">
                    <a:moveTo>
                      <a:pt x="1871092" y="180340"/>
                    </a:moveTo>
                    <a:cubicBezTo>
                      <a:pt x="1871092" y="81280"/>
                      <a:pt x="1791083" y="0"/>
                      <a:pt x="1690752" y="0"/>
                    </a:cubicBezTo>
                    <a:lnTo>
                      <a:pt x="172720" y="0"/>
                    </a:lnTo>
                    <a:lnTo>
                      <a:pt x="172720" y="1270"/>
                    </a:lnTo>
                    <a:cubicBezTo>
                      <a:pt x="76200" y="5080"/>
                      <a:pt x="0" y="83820"/>
                      <a:pt x="0" y="180340"/>
                    </a:cubicBezTo>
                    <a:cubicBezTo>
                      <a:pt x="0" y="276860"/>
                      <a:pt x="77470" y="355600"/>
                      <a:pt x="172720" y="359410"/>
                    </a:cubicBezTo>
                    <a:lnTo>
                      <a:pt x="172720" y="360680"/>
                    </a:lnTo>
                    <a:lnTo>
                      <a:pt x="1690752" y="360680"/>
                    </a:lnTo>
                    <a:cubicBezTo>
                      <a:pt x="1789812" y="360680"/>
                      <a:pt x="1871092" y="279400"/>
                      <a:pt x="1871092" y="180340"/>
                    </a:cubicBezTo>
                    <a:close/>
                  </a:path>
                </a:pathLst>
              </a:custGeom>
              <a:solidFill>
                <a:srgbClr val="FFFFFF"/>
              </a:solidFill>
            </p:spPr>
          </p:sp>
        </p:grpSp>
        <p:sp>
          <p:nvSpPr>
            <p:cNvPr id="9" name="TextBox 9"/>
            <p:cNvSpPr txBox="1"/>
            <p:nvPr/>
          </p:nvSpPr>
          <p:spPr>
            <a:xfrm>
              <a:off x="315753" y="459270"/>
              <a:ext cx="5536039" cy="645206"/>
            </a:xfrm>
            <a:prstGeom prst="rect">
              <a:avLst/>
            </a:prstGeom>
          </p:spPr>
          <p:txBody>
            <a:bodyPr lIns="0" tIns="0" rIns="0" bIns="0" rtlCol="0" anchor="t">
              <a:spAutoFit/>
            </a:bodyPr>
            <a:lstStyle/>
            <a:p>
              <a:pPr marL="0" lvl="0" indent="0" algn="ctr">
                <a:lnSpc>
                  <a:spcPts val="3847"/>
                </a:lnSpc>
              </a:pPr>
              <a:r>
                <a:rPr lang="en-US" sz="2959" b="1" spc="-88">
                  <a:solidFill>
                    <a:srgbClr val="2B2929"/>
                  </a:solidFill>
                  <a:latin typeface="Helveticish Bold"/>
                  <a:ea typeface="Helveticish Bold"/>
                  <a:cs typeface="Helveticish Bold"/>
                  <a:sym typeface="Helveticish Bold"/>
                </a:rPr>
                <a:t>MS. ADITI CHOUDHARY</a:t>
              </a:r>
            </a:p>
          </p:txBody>
        </p:sp>
      </p:grpSp>
      <p:grpSp>
        <p:nvGrpSpPr>
          <p:cNvPr id="10" name="Group 10"/>
          <p:cNvGrpSpPr/>
          <p:nvPr/>
        </p:nvGrpSpPr>
        <p:grpSpPr>
          <a:xfrm>
            <a:off x="204521" y="374371"/>
            <a:ext cx="5591283" cy="2603423"/>
            <a:chOff x="0" y="0"/>
            <a:chExt cx="7455044" cy="3471230"/>
          </a:xfrm>
        </p:grpSpPr>
        <p:sp>
          <p:nvSpPr>
            <p:cNvPr id="11" name="TextBox 11"/>
            <p:cNvSpPr txBox="1"/>
            <p:nvPr/>
          </p:nvSpPr>
          <p:spPr>
            <a:xfrm>
              <a:off x="0" y="-85725"/>
              <a:ext cx="7455044" cy="3132879"/>
            </a:xfrm>
            <a:prstGeom prst="rect">
              <a:avLst/>
            </a:prstGeom>
          </p:spPr>
          <p:txBody>
            <a:bodyPr lIns="0" tIns="0" rIns="0" bIns="0" rtlCol="0" anchor="t">
              <a:spAutoFit/>
            </a:bodyPr>
            <a:lstStyle/>
            <a:p>
              <a:pPr algn="ctr">
                <a:lnSpc>
                  <a:spcPts val="4480"/>
                </a:lnSpc>
              </a:pPr>
              <a:r>
                <a:rPr lang="en-US" sz="3200" b="1" spc="-64">
                  <a:solidFill>
                    <a:srgbClr val="004AAD"/>
                  </a:solidFill>
                  <a:latin typeface="Helveticish Bold"/>
                  <a:ea typeface="Helveticish Bold"/>
                  <a:cs typeface="Helveticish Bold"/>
                  <a:sym typeface="Helveticish Bold"/>
                </a:rPr>
                <a:t>IDENTIFICATION OF</a:t>
              </a:r>
            </a:p>
            <a:p>
              <a:pPr algn="ctr">
                <a:lnSpc>
                  <a:spcPts val="7279"/>
                </a:lnSpc>
              </a:pPr>
              <a:r>
                <a:rPr lang="en-US" sz="5199" b="1" spc="-103">
                  <a:solidFill>
                    <a:srgbClr val="004AAD"/>
                  </a:solidFill>
                  <a:latin typeface="Helveticish Bold"/>
                  <a:ea typeface="Helveticish Bold"/>
                  <a:cs typeface="Helveticish Bold"/>
                  <a:sym typeface="Helveticish Bold"/>
                </a:rPr>
                <a:t>SECTORS AND </a:t>
              </a:r>
            </a:p>
            <a:p>
              <a:pPr marL="0" lvl="0" indent="0" algn="ctr">
                <a:lnSpc>
                  <a:spcPts val="7139"/>
                </a:lnSpc>
              </a:pPr>
              <a:r>
                <a:rPr lang="en-US" sz="5099" b="1" spc="-101">
                  <a:solidFill>
                    <a:srgbClr val="004AAD"/>
                  </a:solidFill>
                  <a:latin typeface="Helveticish Bold"/>
                  <a:ea typeface="Helveticish Bold"/>
                  <a:cs typeface="Helveticish Bold"/>
                  <a:sym typeface="Helveticish Bold"/>
                </a:rPr>
                <a:t>SUB-SECTORS</a:t>
              </a:r>
              <a:r>
                <a:rPr lang="en-US" sz="5099" b="1" i="1" spc="-101">
                  <a:solidFill>
                    <a:srgbClr val="004AAD"/>
                  </a:solidFill>
                  <a:latin typeface="Helveticish Bold Italics"/>
                  <a:ea typeface="Helveticish Bold Italics"/>
                  <a:cs typeface="Helveticish Bold Italics"/>
                  <a:sym typeface="Helveticish Bold Italics"/>
                </a:rPr>
                <a:t> </a:t>
              </a:r>
            </a:p>
          </p:txBody>
        </p:sp>
        <p:sp>
          <p:nvSpPr>
            <p:cNvPr id="12" name="TextBox 12"/>
            <p:cNvSpPr txBox="1"/>
            <p:nvPr/>
          </p:nvSpPr>
          <p:spPr>
            <a:xfrm>
              <a:off x="0" y="3190772"/>
              <a:ext cx="7455044" cy="280458"/>
            </a:xfrm>
            <a:prstGeom prst="rect">
              <a:avLst/>
            </a:prstGeom>
          </p:spPr>
          <p:txBody>
            <a:bodyPr lIns="0" tIns="0" rIns="0" bIns="0" rtlCol="0" anchor="t">
              <a:spAutoFit/>
            </a:bodyPr>
            <a:lstStyle/>
            <a:p>
              <a:pPr marL="0" lvl="0" indent="0" algn="l">
                <a:lnSpc>
                  <a:spcPts val="1625"/>
                </a:lnSpc>
              </a:pPr>
              <a:endParaRPr/>
            </a:p>
          </p:txBody>
        </p:sp>
      </p:grpSp>
      <p:grpSp>
        <p:nvGrpSpPr>
          <p:cNvPr id="13" name="Group 13"/>
          <p:cNvGrpSpPr/>
          <p:nvPr/>
        </p:nvGrpSpPr>
        <p:grpSpPr>
          <a:xfrm>
            <a:off x="5828671" y="50264"/>
            <a:ext cx="12210207" cy="9665235"/>
            <a:chOff x="298548" y="0"/>
            <a:chExt cx="16280276" cy="12886980"/>
          </a:xfrm>
        </p:grpSpPr>
        <p:grpSp>
          <p:nvGrpSpPr>
            <p:cNvPr id="14" name="Group 14"/>
            <p:cNvGrpSpPr/>
            <p:nvPr/>
          </p:nvGrpSpPr>
          <p:grpSpPr>
            <a:xfrm>
              <a:off x="5680596" y="837030"/>
              <a:ext cx="9323949" cy="1703843"/>
              <a:chOff x="0" y="0"/>
              <a:chExt cx="1841768" cy="336562"/>
            </a:xfrm>
          </p:grpSpPr>
          <p:sp>
            <p:nvSpPr>
              <p:cNvPr id="15" name="Freeform 15"/>
              <p:cNvSpPr/>
              <p:nvPr/>
            </p:nvSpPr>
            <p:spPr>
              <a:xfrm>
                <a:off x="0" y="0"/>
                <a:ext cx="1841768" cy="336562"/>
              </a:xfrm>
              <a:custGeom>
                <a:avLst/>
                <a:gdLst/>
                <a:ahLst/>
                <a:cxnLst/>
                <a:rect l="l" t="t" r="r" b="b"/>
                <a:pathLst>
                  <a:path w="1841768" h="336562">
                    <a:moveTo>
                      <a:pt x="56462" y="0"/>
                    </a:moveTo>
                    <a:lnTo>
                      <a:pt x="1785306" y="0"/>
                    </a:lnTo>
                    <a:cubicBezTo>
                      <a:pt x="1800280" y="0"/>
                      <a:pt x="1814642" y="5949"/>
                      <a:pt x="1825230" y="16537"/>
                    </a:cubicBezTo>
                    <a:cubicBezTo>
                      <a:pt x="1835819" y="27126"/>
                      <a:pt x="1841768" y="41487"/>
                      <a:pt x="1841768" y="56462"/>
                    </a:cubicBezTo>
                    <a:lnTo>
                      <a:pt x="1841768" y="280099"/>
                    </a:lnTo>
                    <a:cubicBezTo>
                      <a:pt x="1841768" y="295074"/>
                      <a:pt x="1835819" y="309435"/>
                      <a:pt x="1825230" y="320024"/>
                    </a:cubicBezTo>
                    <a:cubicBezTo>
                      <a:pt x="1814642" y="330613"/>
                      <a:pt x="1800280" y="336562"/>
                      <a:pt x="1785306" y="336562"/>
                    </a:cubicBezTo>
                    <a:lnTo>
                      <a:pt x="56462" y="336562"/>
                    </a:lnTo>
                    <a:cubicBezTo>
                      <a:pt x="41487" y="336562"/>
                      <a:pt x="27126" y="330613"/>
                      <a:pt x="16537" y="320024"/>
                    </a:cubicBezTo>
                    <a:cubicBezTo>
                      <a:pt x="5949" y="309435"/>
                      <a:pt x="0" y="295074"/>
                      <a:pt x="0" y="280099"/>
                    </a:cubicBezTo>
                    <a:lnTo>
                      <a:pt x="0" y="56462"/>
                    </a:lnTo>
                    <a:cubicBezTo>
                      <a:pt x="0" y="41487"/>
                      <a:pt x="5949" y="27126"/>
                      <a:pt x="16537" y="16537"/>
                    </a:cubicBezTo>
                    <a:cubicBezTo>
                      <a:pt x="27126" y="5949"/>
                      <a:pt x="41487" y="0"/>
                      <a:pt x="56462" y="0"/>
                    </a:cubicBezTo>
                    <a:close/>
                  </a:path>
                </a:pathLst>
              </a:custGeom>
              <a:solidFill>
                <a:srgbClr val="004AAD"/>
              </a:solidFill>
            </p:spPr>
          </p:sp>
          <p:sp>
            <p:nvSpPr>
              <p:cNvPr id="16" name="TextBox 16"/>
              <p:cNvSpPr txBox="1"/>
              <p:nvPr/>
            </p:nvSpPr>
            <p:spPr>
              <a:xfrm>
                <a:off x="0" y="-47625"/>
                <a:ext cx="1841768" cy="384187"/>
              </a:xfrm>
              <a:prstGeom prst="rect">
                <a:avLst/>
              </a:prstGeom>
            </p:spPr>
            <p:txBody>
              <a:bodyPr lIns="50800" tIns="50800" rIns="50800" bIns="50800" rtlCol="0" anchor="ctr"/>
              <a:lstStyle/>
              <a:p>
                <a:pPr algn="ctr">
                  <a:lnSpc>
                    <a:spcPts val="4199"/>
                  </a:lnSpc>
                  <a:spcBef>
                    <a:spcPct val="0"/>
                  </a:spcBef>
                </a:pPr>
                <a:r>
                  <a:rPr lang="en-US" sz="2999" b="1">
                    <a:solidFill>
                      <a:srgbClr val="FFFFFF"/>
                    </a:solidFill>
                    <a:latin typeface="Canva Sans Bold"/>
                    <a:ea typeface="Canva Sans Bold"/>
                    <a:cs typeface="Canva Sans Bold"/>
                    <a:sym typeface="Canva Sans Bold"/>
                  </a:rPr>
                  <a:t>SOLID MINERAL FUELS AND SOLID BIOFUELS</a:t>
                </a:r>
              </a:p>
            </p:txBody>
          </p:sp>
        </p:grpSp>
        <p:grpSp>
          <p:nvGrpSpPr>
            <p:cNvPr id="17" name="Group 17"/>
            <p:cNvGrpSpPr/>
            <p:nvPr/>
          </p:nvGrpSpPr>
          <p:grpSpPr>
            <a:xfrm>
              <a:off x="9018066" y="0"/>
              <a:ext cx="2649008" cy="783090"/>
              <a:chOff x="0" y="0"/>
              <a:chExt cx="1081247" cy="406400"/>
            </a:xfrm>
          </p:grpSpPr>
          <p:sp>
            <p:nvSpPr>
              <p:cNvPr id="18" name="Freeform 18"/>
              <p:cNvSpPr/>
              <p:nvPr/>
            </p:nvSpPr>
            <p:spPr>
              <a:xfrm>
                <a:off x="17780" y="22855"/>
                <a:ext cx="1055847" cy="312305"/>
              </a:xfrm>
              <a:custGeom>
                <a:avLst/>
                <a:gdLst/>
                <a:ahLst/>
                <a:cxnLst/>
                <a:rect l="l" t="t" r="r" b="b"/>
                <a:pathLst>
                  <a:path w="1055847" h="312305">
                    <a:moveTo>
                      <a:pt x="1055847" y="156152"/>
                    </a:moveTo>
                    <a:cubicBezTo>
                      <a:pt x="1055847" y="70378"/>
                      <a:pt x="975838" y="0"/>
                      <a:pt x="875507" y="0"/>
                    </a:cubicBezTo>
                    <a:lnTo>
                      <a:pt x="172720" y="0"/>
                    </a:lnTo>
                    <a:lnTo>
                      <a:pt x="172720" y="1100"/>
                    </a:lnTo>
                    <a:cubicBezTo>
                      <a:pt x="76200" y="4399"/>
                      <a:pt x="0" y="72578"/>
                      <a:pt x="0" y="156152"/>
                    </a:cubicBezTo>
                    <a:cubicBezTo>
                      <a:pt x="0" y="239727"/>
                      <a:pt x="77470" y="307906"/>
                      <a:pt x="172720" y="311205"/>
                    </a:cubicBezTo>
                    <a:lnTo>
                      <a:pt x="172720" y="312305"/>
                    </a:lnTo>
                    <a:lnTo>
                      <a:pt x="875507" y="312305"/>
                    </a:lnTo>
                    <a:cubicBezTo>
                      <a:pt x="974567" y="312305"/>
                      <a:pt x="1055847" y="241926"/>
                      <a:pt x="1055847" y="156152"/>
                    </a:cubicBezTo>
                    <a:close/>
                  </a:path>
                </a:pathLst>
              </a:custGeom>
              <a:solidFill>
                <a:srgbClr val="FFFFFF"/>
              </a:solidFill>
            </p:spPr>
          </p:sp>
        </p:grpSp>
        <p:sp>
          <p:nvSpPr>
            <p:cNvPr id="19" name="TextBox 19"/>
            <p:cNvSpPr txBox="1"/>
            <p:nvPr/>
          </p:nvSpPr>
          <p:spPr>
            <a:xfrm>
              <a:off x="9444884" y="164003"/>
              <a:ext cx="2222190" cy="426508"/>
            </a:xfrm>
            <a:prstGeom prst="rect">
              <a:avLst/>
            </a:prstGeom>
          </p:spPr>
          <p:txBody>
            <a:bodyPr lIns="0" tIns="0" rIns="0" bIns="0" rtlCol="0" anchor="t">
              <a:spAutoFit/>
            </a:bodyPr>
            <a:lstStyle/>
            <a:p>
              <a:pPr marL="0" lvl="0" indent="0" algn="l">
                <a:lnSpc>
                  <a:spcPts val="2600"/>
                </a:lnSpc>
              </a:pPr>
              <a:r>
                <a:rPr lang="en-US" sz="2000" b="1" spc="-60">
                  <a:solidFill>
                    <a:srgbClr val="2B2929"/>
                  </a:solidFill>
                  <a:latin typeface="Helveticish Bold"/>
                  <a:ea typeface="Helveticish Bold"/>
                  <a:cs typeface="Helveticish Bold"/>
                  <a:sym typeface="Helveticish Bold"/>
                </a:rPr>
                <a:t>SECTOR</a:t>
              </a:r>
            </a:p>
          </p:txBody>
        </p:sp>
        <p:grpSp>
          <p:nvGrpSpPr>
            <p:cNvPr id="20" name="Group 20"/>
            <p:cNvGrpSpPr/>
            <p:nvPr/>
          </p:nvGrpSpPr>
          <p:grpSpPr>
            <a:xfrm>
              <a:off x="6606352" y="2592694"/>
              <a:ext cx="3888736" cy="2369485"/>
              <a:chOff x="0" y="-52385"/>
              <a:chExt cx="768145" cy="468046"/>
            </a:xfrm>
          </p:grpSpPr>
          <p:sp>
            <p:nvSpPr>
              <p:cNvPr id="21" name="Freeform 21"/>
              <p:cNvSpPr/>
              <p:nvPr/>
            </p:nvSpPr>
            <p:spPr>
              <a:xfrm>
                <a:off x="0" y="0"/>
                <a:ext cx="768145" cy="391846"/>
              </a:xfrm>
              <a:custGeom>
                <a:avLst/>
                <a:gdLst/>
                <a:ahLst/>
                <a:cxnLst/>
                <a:rect l="l" t="t" r="r" b="b"/>
                <a:pathLst>
                  <a:path w="768145" h="391846">
                    <a:moveTo>
                      <a:pt x="135378" y="0"/>
                    </a:moveTo>
                    <a:lnTo>
                      <a:pt x="632767" y="0"/>
                    </a:lnTo>
                    <a:cubicBezTo>
                      <a:pt x="707534" y="0"/>
                      <a:pt x="768145" y="60611"/>
                      <a:pt x="768145" y="135378"/>
                    </a:cubicBezTo>
                    <a:lnTo>
                      <a:pt x="768145" y="256468"/>
                    </a:lnTo>
                    <a:cubicBezTo>
                      <a:pt x="768145" y="331235"/>
                      <a:pt x="707534" y="391846"/>
                      <a:pt x="632767" y="391846"/>
                    </a:cubicBezTo>
                    <a:lnTo>
                      <a:pt x="135378" y="391846"/>
                    </a:lnTo>
                    <a:cubicBezTo>
                      <a:pt x="60611" y="391846"/>
                      <a:pt x="0" y="331235"/>
                      <a:pt x="0" y="256468"/>
                    </a:cubicBezTo>
                    <a:lnTo>
                      <a:pt x="0" y="135378"/>
                    </a:lnTo>
                    <a:cubicBezTo>
                      <a:pt x="0" y="60611"/>
                      <a:pt x="60611" y="0"/>
                      <a:pt x="135378" y="0"/>
                    </a:cubicBezTo>
                    <a:close/>
                  </a:path>
                </a:pathLst>
              </a:custGeom>
              <a:solidFill>
                <a:srgbClr val="FFDE59"/>
              </a:solidFill>
            </p:spPr>
          </p:sp>
          <p:sp>
            <p:nvSpPr>
              <p:cNvPr id="22" name="TextBox 22"/>
              <p:cNvSpPr txBox="1"/>
              <p:nvPr/>
            </p:nvSpPr>
            <p:spPr>
              <a:xfrm>
                <a:off x="0" y="-52385"/>
                <a:ext cx="768145" cy="468046"/>
              </a:xfrm>
              <a:prstGeom prst="rect">
                <a:avLst/>
              </a:prstGeom>
            </p:spPr>
            <p:txBody>
              <a:bodyPr lIns="50800" tIns="50800" rIns="50800" bIns="50800" rtlCol="0" anchor="ctr"/>
              <a:lstStyle/>
              <a:p>
                <a:pPr algn="ctr">
                  <a:lnSpc>
                    <a:spcPts val="5319"/>
                  </a:lnSpc>
                  <a:spcBef>
                    <a:spcPct val="0"/>
                  </a:spcBef>
                </a:pPr>
                <a:r>
                  <a:rPr lang="en-US" sz="3799" b="1" dirty="0">
                    <a:solidFill>
                      <a:srgbClr val="004AAD"/>
                    </a:solidFill>
                    <a:latin typeface="Canva Sans Bold"/>
                    <a:ea typeface="Canva Sans Bold"/>
                    <a:cs typeface="Canva Sans Bold"/>
                    <a:sym typeface="Canva Sans Bold"/>
                  </a:rPr>
                  <a:t>Coal, Coke &amp; Lignite</a:t>
                </a:r>
              </a:p>
            </p:txBody>
          </p:sp>
        </p:grpSp>
        <p:grpSp>
          <p:nvGrpSpPr>
            <p:cNvPr id="23" name="Group 23"/>
            <p:cNvGrpSpPr/>
            <p:nvPr/>
          </p:nvGrpSpPr>
          <p:grpSpPr>
            <a:xfrm>
              <a:off x="10736388" y="2592694"/>
              <a:ext cx="3566551" cy="2369485"/>
              <a:chOff x="0" y="-52385"/>
              <a:chExt cx="704504" cy="468046"/>
            </a:xfrm>
          </p:grpSpPr>
          <p:sp>
            <p:nvSpPr>
              <p:cNvPr id="24" name="Freeform 24"/>
              <p:cNvSpPr/>
              <p:nvPr/>
            </p:nvSpPr>
            <p:spPr>
              <a:xfrm>
                <a:off x="0" y="0"/>
                <a:ext cx="704504" cy="391846"/>
              </a:xfrm>
              <a:custGeom>
                <a:avLst/>
                <a:gdLst/>
                <a:ahLst/>
                <a:cxnLst/>
                <a:rect l="l" t="t" r="r" b="b"/>
                <a:pathLst>
                  <a:path w="704504" h="391846">
                    <a:moveTo>
                      <a:pt x="147608" y="0"/>
                    </a:moveTo>
                    <a:lnTo>
                      <a:pt x="556896" y="0"/>
                    </a:lnTo>
                    <a:cubicBezTo>
                      <a:pt x="596044" y="0"/>
                      <a:pt x="633589" y="15551"/>
                      <a:pt x="661271" y="43233"/>
                    </a:cubicBezTo>
                    <a:cubicBezTo>
                      <a:pt x="688952" y="70915"/>
                      <a:pt x="704504" y="108460"/>
                      <a:pt x="704504" y="147608"/>
                    </a:cubicBezTo>
                    <a:lnTo>
                      <a:pt x="704504" y="244239"/>
                    </a:lnTo>
                    <a:cubicBezTo>
                      <a:pt x="704504" y="283387"/>
                      <a:pt x="688952" y="320931"/>
                      <a:pt x="661271" y="348613"/>
                    </a:cubicBezTo>
                    <a:cubicBezTo>
                      <a:pt x="633589" y="376295"/>
                      <a:pt x="596044" y="391846"/>
                      <a:pt x="556896" y="391846"/>
                    </a:cubicBezTo>
                    <a:lnTo>
                      <a:pt x="147608" y="391846"/>
                    </a:lnTo>
                    <a:cubicBezTo>
                      <a:pt x="108460" y="391846"/>
                      <a:pt x="70915" y="376295"/>
                      <a:pt x="43233" y="348613"/>
                    </a:cubicBezTo>
                    <a:cubicBezTo>
                      <a:pt x="15551" y="320931"/>
                      <a:pt x="0" y="283387"/>
                      <a:pt x="0" y="244239"/>
                    </a:cubicBezTo>
                    <a:lnTo>
                      <a:pt x="0" y="147608"/>
                    </a:lnTo>
                    <a:cubicBezTo>
                      <a:pt x="0" y="108460"/>
                      <a:pt x="15551" y="70915"/>
                      <a:pt x="43233" y="43233"/>
                    </a:cubicBezTo>
                    <a:cubicBezTo>
                      <a:pt x="70915" y="15551"/>
                      <a:pt x="108460" y="0"/>
                      <a:pt x="147608" y="0"/>
                    </a:cubicBezTo>
                    <a:close/>
                  </a:path>
                </a:pathLst>
              </a:custGeom>
              <a:solidFill>
                <a:srgbClr val="FFDE59"/>
              </a:solidFill>
            </p:spPr>
          </p:sp>
          <p:sp>
            <p:nvSpPr>
              <p:cNvPr id="25" name="TextBox 25"/>
              <p:cNvSpPr txBox="1"/>
              <p:nvPr/>
            </p:nvSpPr>
            <p:spPr>
              <a:xfrm>
                <a:off x="0" y="-52385"/>
                <a:ext cx="704504" cy="468046"/>
              </a:xfrm>
              <a:prstGeom prst="rect">
                <a:avLst/>
              </a:prstGeom>
            </p:spPr>
            <p:txBody>
              <a:bodyPr lIns="50800" tIns="50800" rIns="50800" bIns="50800" rtlCol="0" anchor="ctr"/>
              <a:lstStyle/>
              <a:p>
                <a:pPr algn="ctr">
                  <a:lnSpc>
                    <a:spcPts val="5319"/>
                  </a:lnSpc>
                  <a:spcBef>
                    <a:spcPct val="0"/>
                  </a:spcBef>
                </a:pPr>
                <a:r>
                  <a:rPr lang="en-US" sz="3799" b="1" dirty="0">
                    <a:solidFill>
                      <a:srgbClr val="004AAD"/>
                    </a:solidFill>
                    <a:latin typeface="Canva Sans Bold"/>
                    <a:ea typeface="Canva Sans Bold"/>
                    <a:cs typeface="Canva Sans Bold"/>
                    <a:sym typeface="Canva Sans Bold"/>
                  </a:rPr>
                  <a:t>Solid Biofuels</a:t>
                </a:r>
              </a:p>
            </p:txBody>
          </p:sp>
        </p:grpSp>
        <p:grpSp>
          <p:nvGrpSpPr>
            <p:cNvPr id="26" name="Group 26"/>
            <p:cNvGrpSpPr/>
            <p:nvPr/>
          </p:nvGrpSpPr>
          <p:grpSpPr>
            <a:xfrm>
              <a:off x="2273739" y="3530344"/>
              <a:ext cx="4151221" cy="782172"/>
              <a:chOff x="-111801" y="55911"/>
              <a:chExt cx="1525799" cy="360680"/>
            </a:xfrm>
          </p:grpSpPr>
          <p:sp>
            <p:nvSpPr>
              <p:cNvPr id="27" name="Freeform 27"/>
              <p:cNvSpPr/>
              <p:nvPr/>
            </p:nvSpPr>
            <p:spPr>
              <a:xfrm>
                <a:off x="-111801" y="55911"/>
                <a:ext cx="1525799" cy="360680"/>
              </a:xfrm>
              <a:custGeom>
                <a:avLst/>
                <a:gdLst/>
                <a:ahLst/>
                <a:cxnLst/>
                <a:rect l="l" t="t" r="r" b="b"/>
                <a:pathLst>
                  <a:path w="1525799" h="360680">
                    <a:moveTo>
                      <a:pt x="1525799" y="180340"/>
                    </a:moveTo>
                    <a:cubicBezTo>
                      <a:pt x="1525799" y="81280"/>
                      <a:pt x="1445789" y="0"/>
                      <a:pt x="1345459" y="0"/>
                    </a:cubicBezTo>
                    <a:lnTo>
                      <a:pt x="172720" y="0"/>
                    </a:lnTo>
                    <a:lnTo>
                      <a:pt x="172720" y="1270"/>
                    </a:lnTo>
                    <a:cubicBezTo>
                      <a:pt x="76200" y="5080"/>
                      <a:pt x="0" y="83820"/>
                      <a:pt x="0" y="180340"/>
                    </a:cubicBezTo>
                    <a:cubicBezTo>
                      <a:pt x="0" y="276860"/>
                      <a:pt x="77470" y="355600"/>
                      <a:pt x="172720" y="359410"/>
                    </a:cubicBezTo>
                    <a:lnTo>
                      <a:pt x="172720" y="360680"/>
                    </a:lnTo>
                    <a:lnTo>
                      <a:pt x="1345459" y="360680"/>
                    </a:lnTo>
                    <a:cubicBezTo>
                      <a:pt x="1444519" y="360680"/>
                      <a:pt x="1525799" y="279400"/>
                      <a:pt x="1525799" y="180340"/>
                    </a:cubicBezTo>
                    <a:close/>
                  </a:path>
                </a:pathLst>
              </a:custGeom>
              <a:solidFill>
                <a:srgbClr val="FFFFFF"/>
              </a:solidFill>
            </p:spPr>
          </p:sp>
        </p:grpSp>
        <p:sp>
          <p:nvSpPr>
            <p:cNvPr id="28" name="TextBox 28"/>
            <p:cNvSpPr txBox="1"/>
            <p:nvPr/>
          </p:nvSpPr>
          <p:spPr>
            <a:xfrm>
              <a:off x="3207385" y="3609513"/>
              <a:ext cx="3680028" cy="426508"/>
            </a:xfrm>
            <a:prstGeom prst="rect">
              <a:avLst/>
            </a:prstGeom>
          </p:spPr>
          <p:txBody>
            <a:bodyPr lIns="0" tIns="0" rIns="0" bIns="0" rtlCol="0" anchor="t">
              <a:spAutoFit/>
            </a:bodyPr>
            <a:lstStyle/>
            <a:p>
              <a:pPr marL="0" lvl="0" indent="0" algn="l">
                <a:lnSpc>
                  <a:spcPts val="2600"/>
                </a:lnSpc>
              </a:pPr>
              <a:r>
                <a:rPr lang="en-US" sz="2000" b="1" spc="-60" dirty="0">
                  <a:solidFill>
                    <a:srgbClr val="2B2929"/>
                  </a:solidFill>
                  <a:latin typeface="Helveticish Bold"/>
                  <a:ea typeface="Helveticish Bold"/>
                  <a:cs typeface="Helveticish Bold"/>
                  <a:sym typeface="Helveticish Bold"/>
                </a:rPr>
                <a:t>SUB-SECTORS</a:t>
              </a:r>
            </a:p>
          </p:txBody>
        </p:sp>
        <p:sp>
          <p:nvSpPr>
            <p:cNvPr id="29" name="Freeform 29"/>
            <p:cNvSpPr/>
            <p:nvPr/>
          </p:nvSpPr>
          <p:spPr>
            <a:xfrm>
              <a:off x="5883638" y="2876308"/>
              <a:ext cx="481414" cy="1946895"/>
            </a:xfrm>
            <a:custGeom>
              <a:avLst/>
              <a:gdLst/>
              <a:ahLst/>
              <a:cxnLst/>
              <a:rect l="l" t="t" r="r" b="b"/>
              <a:pathLst>
                <a:path w="481414" h="1946895">
                  <a:moveTo>
                    <a:pt x="0" y="0"/>
                  </a:moveTo>
                  <a:lnTo>
                    <a:pt x="481414" y="0"/>
                  </a:lnTo>
                  <a:lnTo>
                    <a:pt x="481414" y="1946894"/>
                  </a:lnTo>
                  <a:lnTo>
                    <a:pt x="0" y="194689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30" name="Group 30"/>
            <p:cNvGrpSpPr/>
            <p:nvPr/>
          </p:nvGrpSpPr>
          <p:grpSpPr>
            <a:xfrm>
              <a:off x="5365687" y="6444862"/>
              <a:ext cx="9323949" cy="1703843"/>
              <a:chOff x="0" y="0"/>
              <a:chExt cx="1841768" cy="336562"/>
            </a:xfrm>
          </p:grpSpPr>
          <p:sp>
            <p:nvSpPr>
              <p:cNvPr id="31" name="Freeform 31"/>
              <p:cNvSpPr/>
              <p:nvPr/>
            </p:nvSpPr>
            <p:spPr>
              <a:xfrm>
                <a:off x="0" y="0"/>
                <a:ext cx="1841768" cy="336562"/>
              </a:xfrm>
              <a:custGeom>
                <a:avLst/>
                <a:gdLst/>
                <a:ahLst/>
                <a:cxnLst/>
                <a:rect l="l" t="t" r="r" b="b"/>
                <a:pathLst>
                  <a:path w="1841768" h="336562">
                    <a:moveTo>
                      <a:pt x="56462" y="0"/>
                    </a:moveTo>
                    <a:lnTo>
                      <a:pt x="1785306" y="0"/>
                    </a:lnTo>
                    <a:cubicBezTo>
                      <a:pt x="1800280" y="0"/>
                      <a:pt x="1814642" y="5949"/>
                      <a:pt x="1825230" y="16537"/>
                    </a:cubicBezTo>
                    <a:cubicBezTo>
                      <a:pt x="1835819" y="27126"/>
                      <a:pt x="1841768" y="41487"/>
                      <a:pt x="1841768" y="56462"/>
                    </a:cubicBezTo>
                    <a:lnTo>
                      <a:pt x="1841768" y="280099"/>
                    </a:lnTo>
                    <a:cubicBezTo>
                      <a:pt x="1841768" y="295074"/>
                      <a:pt x="1835819" y="309435"/>
                      <a:pt x="1825230" y="320024"/>
                    </a:cubicBezTo>
                    <a:cubicBezTo>
                      <a:pt x="1814642" y="330613"/>
                      <a:pt x="1800280" y="336562"/>
                      <a:pt x="1785306" y="336562"/>
                    </a:cubicBezTo>
                    <a:lnTo>
                      <a:pt x="56462" y="336562"/>
                    </a:lnTo>
                    <a:cubicBezTo>
                      <a:pt x="41487" y="336562"/>
                      <a:pt x="27126" y="330613"/>
                      <a:pt x="16537" y="320024"/>
                    </a:cubicBezTo>
                    <a:cubicBezTo>
                      <a:pt x="5949" y="309435"/>
                      <a:pt x="0" y="295074"/>
                      <a:pt x="0" y="280099"/>
                    </a:cubicBezTo>
                    <a:lnTo>
                      <a:pt x="0" y="56462"/>
                    </a:lnTo>
                    <a:cubicBezTo>
                      <a:pt x="0" y="41487"/>
                      <a:pt x="5949" y="27126"/>
                      <a:pt x="16537" y="16537"/>
                    </a:cubicBezTo>
                    <a:cubicBezTo>
                      <a:pt x="27126" y="5949"/>
                      <a:pt x="41487" y="0"/>
                      <a:pt x="56462" y="0"/>
                    </a:cubicBezTo>
                    <a:close/>
                  </a:path>
                </a:pathLst>
              </a:custGeom>
              <a:solidFill>
                <a:srgbClr val="004AAD"/>
              </a:solidFill>
            </p:spPr>
          </p:sp>
          <p:sp>
            <p:nvSpPr>
              <p:cNvPr id="32" name="TextBox 32"/>
              <p:cNvSpPr txBox="1"/>
              <p:nvPr/>
            </p:nvSpPr>
            <p:spPr>
              <a:xfrm>
                <a:off x="0" y="-47625"/>
                <a:ext cx="1841768" cy="384187"/>
              </a:xfrm>
              <a:prstGeom prst="rect">
                <a:avLst/>
              </a:prstGeom>
            </p:spPr>
            <p:txBody>
              <a:bodyPr lIns="50800" tIns="50800" rIns="50800" bIns="50800" rtlCol="0" anchor="ctr"/>
              <a:lstStyle/>
              <a:p>
                <a:pPr algn="ctr">
                  <a:lnSpc>
                    <a:spcPts val="4199"/>
                  </a:lnSpc>
                  <a:spcBef>
                    <a:spcPct val="0"/>
                  </a:spcBef>
                </a:pPr>
                <a:r>
                  <a:rPr lang="en-US" sz="2999" b="1">
                    <a:solidFill>
                      <a:srgbClr val="FFFFFF"/>
                    </a:solidFill>
                    <a:latin typeface="Canva Sans Bold"/>
                    <a:ea typeface="Canva Sans Bold"/>
                    <a:cs typeface="Canva Sans Bold"/>
                    <a:sym typeface="Canva Sans Bold"/>
                  </a:rPr>
                  <a:t>ORGANIC CHEMICALS, ALCOHOLS AND ALLIED PRODUCTS</a:t>
                </a:r>
              </a:p>
            </p:txBody>
          </p:sp>
        </p:grpSp>
        <p:grpSp>
          <p:nvGrpSpPr>
            <p:cNvPr id="33" name="Group 33"/>
            <p:cNvGrpSpPr/>
            <p:nvPr/>
          </p:nvGrpSpPr>
          <p:grpSpPr>
            <a:xfrm>
              <a:off x="7882528" y="5607832"/>
              <a:ext cx="2649008" cy="783090"/>
              <a:chOff x="0" y="0"/>
              <a:chExt cx="1081247" cy="406400"/>
            </a:xfrm>
          </p:grpSpPr>
          <p:sp>
            <p:nvSpPr>
              <p:cNvPr id="34" name="Freeform 34"/>
              <p:cNvSpPr/>
              <p:nvPr/>
            </p:nvSpPr>
            <p:spPr>
              <a:xfrm>
                <a:off x="17780" y="22855"/>
                <a:ext cx="1055847" cy="312305"/>
              </a:xfrm>
              <a:custGeom>
                <a:avLst/>
                <a:gdLst/>
                <a:ahLst/>
                <a:cxnLst/>
                <a:rect l="l" t="t" r="r" b="b"/>
                <a:pathLst>
                  <a:path w="1055847" h="312305">
                    <a:moveTo>
                      <a:pt x="1055847" y="156152"/>
                    </a:moveTo>
                    <a:cubicBezTo>
                      <a:pt x="1055847" y="70378"/>
                      <a:pt x="975838" y="0"/>
                      <a:pt x="875507" y="0"/>
                    </a:cubicBezTo>
                    <a:lnTo>
                      <a:pt x="172720" y="0"/>
                    </a:lnTo>
                    <a:lnTo>
                      <a:pt x="172720" y="1100"/>
                    </a:lnTo>
                    <a:cubicBezTo>
                      <a:pt x="76200" y="4399"/>
                      <a:pt x="0" y="72578"/>
                      <a:pt x="0" y="156152"/>
                    </a:cubicBezTo>
                    <a:cubicBezTo>
                      <a:pt x="0" y="239727"/>
                      <a:pt x="77470" y="307906"/>
                      <a:pt x="172720" y="311205"/>
                    </a:cubicBezTo>
                    <a:lnTo>
                      <a:pt x="172720" y="312305"/>
                    </a:lnTo>
                    <a:lnTo>
                      <a:pt x="875507" y="312305"/>
                    </a:lnTo>
                    <a:cubicBezTo>
                      <a:pt x="974567" y="312305"/>
                      <a:pt x="1055847" y="241926"/>
                      <a:pt x="1055847" y="156152"/>
                    </a:cubicBezTo>
                    <a:close/>
                  </a:path>
                </a:pathLst>
              </a:custGeom>
              <a:solidFill>
                <a:srgbClr val="FFFFFF"/>
              </a:solidFill>
            </p:spPr>
          </p:sp>
        </p:grpSp>
        <p:sp>
          <p:nvSpPr>
            <p:cNvPr id="35" name="TextBox 35"/>
            <p:cNvSpPr txBox="1"/>
            <p:nvPr/>
          </p:nvSpPr>
          <p:spPr>
            <a:xfrm>
              <a:off x="9147844" y="5777054"/>
              <a:ext cx="2222190" cy="426508"/>
            </a:xfrm>
            <a:prstGeom prst="rect">
              <a:avLst/>
            </a:prstGeom>
          </p:spPr>
          <p:txBody>
            <a:bodyPr lIns="0" tIns="0" rIns="0" bIns="0" rtlCol="0" anchor="t">
              <a:spAutoFit/>
            </a:bodyPr>
            <a:lstStyle/>
            <a:p>
              <a:pPr marL="0" lvl="0" indent="0" algn="l">
                <a:lnSpc>
                  <a:spcPts val="2600"/>
                </a:lnSpc>
              </a:pPr>
              <a:r>
                <a:rPr lang="en-US" sz="2000" b="1" spc="-60">
                  <a:solidFill>
                    <a:srgbClr val="2B2929"/>
                  </a:solidFill>
                  <a:latin typeface="Helveticish Bold"/>
                  <a:ea typeface="Helveticish Bold"/>
                  <a:cs typeface="Helveticish Bold"/>
                  <a:sym typeface="Helveticish Bold"/>
                </a:rPr>
                <a:t>SECTOR</a:t>
              </a:r>
            </a:p>
          </p:txBody>
        </p:sp>
        <p:grpSp>
          <p:nvGrpSpPr>
            <p:cNvPr id="36" name="Group 36"/>
            <p:cNvGrpSpPr/>
            <p:nvPr/>
          </p:nvGrpSpPr>
          <p:grpSpPr>
            <a:xfrm>
              <a:off x="3879492" y="8421553"/>
              <a:ext cx="3888736" cy="1983722"/>
              <a:chOff x="0" y="0"/>
              <a:chExt cx="768145" cy="391846"/>
            </a:xfrm>
          </p:grpSpPr>
          <p:sp>
            <p:nvSpPr>
              <p:cNvPr id="37" name="Freeform 37"/>
              <p:cNvSpPr/>
              <p:nvPr/>
            </p:nvSpPr>
            <p:spPr>
              <a:xfrm>
                <a:off x="0" y="0"/>
                <a:ext cx="768145" cy="391846"/>
              </a:xfrm>
              <a:custGeom>
                <a:avLst/>
                <a:gdLst/>
                <a:ahLst/>
                <a:cxnLst/>
                <a:rect l="l" t="t" r="r" b="b"/>
                <a:pathLst>
                  <a:path w="768145" h="391846">
                    <a:moveTo>
                      <a:pt x="135378" y="0"/>
                    </a:moveTo>
                    <a:lnTo>
                      <a:pt x="632767" y="0"/>
                    </a:lnTo>
                    <a:cubicBezTo>
                      <a:pt x="707534" y="0"/>
                      <a:pt x="768145" y="60611"/>
                      <a:pt x="768145" y="135378"/>
                    </a:cubicBezTo>
                    <a:lnTo>
                      <a:pt x="768145" y="256468"/>
                    </a:lnTo>
                    <a:cubicBezTo>
                      <a:pt x="768145" y="331235"/>
                      <a:pt x="707534" y="391846"/>
                      <a:pt x="632767" y="391846"/>
                    </a:cubicBezTo>
                    <a:lnTo>
                      <a:pt x="135378" y="391846"/>
                    </a:lnTo>
                    <a:cubicBezTo>
                      <a:pt x="60611" y="391846"/>
                      <a:pt x="0" y="331235"/>
                      <a:pt x="0" y="256468"/>
                    </a:cubicBezTo>
                    <a:lnTo>
                      <a:pt x="0" y="135378"/>
                    </a:lnTo>
                    <a:cubicBezTo>
                      <a:pt x="0" y="60611"/>
                      <a:pt x="60611" y="0"/>
                      <a:pt x="135378" y="0"/>
                    </a:cubicBezTo>
                    <a:close/>
                  </a:path>
                </a:pathLst>
              </a:custGeom>
              <a:solidFill>
                <a:srgbClr val="FFDE59"/>
              </a:solidFill>
            </p:spPr>
          </p:sp>
          <p:sp>
            <p:nvSpPr>
              <p:cNvPr id="38" name="TextBox 38"/>
              <p:cNvSpPr txBox="1"/>
              <p:nvPr/>
            </p:nvSpPr>
            <p:spPr>
              <a:xfrm>
                <a:off x="0" y="-76200"/>
                <a:ext cx="768145" cy="468046"/>
              </a:xfrm>
              <a:prstGeom prst="rect">
                <a:avLst/>
              </a:prstGeom>
            </p:spPr>
            <p:txBody>
              <a:bodyPr lIns="50800" tIns="50800" rIns="50800" bIns="50800" rtlCol="0" anchor="ctr"/>
              <a:lstStyle/>
              <a:p>
                <a:pPr algn="ctr">
                  <a:lnSpc>
                    <a:spcPts val="5319"/>
                  </a:lnSpc>
                  <a:spcBef>
                    <a:spcPct val="0"/>
                  </a:spcBef>
                </a:pPr>
                <a:r>
                  <a:rPr lang="en-US" sz="3799" b="1">
                    <a:solidFill>
                      <a:srgbClr val="004AAD"/>
                    </a:solidFill>
                    <a:latin typeface="Canva Sans Bold"/>
                    <a:ea typeface="Canva Sans Bold"/>
                    <a:cs typeface="Canva Sans Bold"/>
                    <a:sym typeface="Canva Sans Bold"/>
                  </a:rPr>
                  <a:t>Alcohols</a:t>
                </a:r>
              </a:p>
            </p:txBody>
          </p:sp>
        </p:grpSp>
        <p:grpSp>
          <p:nvGrpSpPr>
            <p:cNvPr id="39" name="Group 39"/>
            <p:cNvGrpSpPr/>
            <p:nvPr/>
          </p:nvGrpSpPr>
          <p:grpSpPr>
            <a:xfrm>
              <a:off x="7976051" y="8390005"/>
              <a:ext cx="4184775" cy="1983722"/>
              <a:chOff x="0" y="0"/>
              <a:chExt cx="826622" cy="391846"/>
            </a:xfrm>
          </p:grpSpPr>
          <p:sp>
            <p:nvSpPr>
              <p:cNvPr id="40" name="Freeform 40"/>
              <p:cNvSpPr/>
              <p:nvPr/>
            </p:nvSpPr>
            <p:spPr>
              <a:xfrm>
                <a:off x="0" y="0"/>
                <a:ext cx="826622" cy="391846"/>
              </a:xfrm>
              <a:custGeom>
                <a:avLst/>
                <a:gdLst/>
                <a:ahLst/>
                <a:cxnLst/>
                <a:rect l="l" t="t" r="r" b="b"/>
                <a:pathLst>
                  <a:path w="826622" h="391846">
                    <a:moveTo>
                      <a:pt x="125801" y="0"/>
                    </a:moveTo>
                    <a:lnTo>
                      <a:pt x="700821" y="0"/>
                    </a:lnTo>
                    <a:cubicBezTo>
                      <a:pt x="770299" y="0"/>
                      <a:pt x="826622" y="56323"/>
                      <a:pt x="826622" y="125801"/>
                    </a:cubicBezTo>
                    <a:lnTo>
                      <a:pt x="826622" y="266045"/>
                    </a:lnTo>
                    <a:cubicBezTo>
                      <a:pt x="826622" y="335523"/>
                      <a:pt x="770299" y="391846"/>
                      <a:pt x="700821" y="391846"/>
                    </a:cubicBezTo>
                    <a:lnTo>
                      <a:pt x="125801" y="391846"/>
                    </a:lnTo>
                    <a:cubicBezTo>
                      <a:pt x="56323" y="391846"/>
                      <a:pt x="0" y="335523"/>
                      <a:pt x="0" y="266045"/>
                    </a:cubicBezTo>
                    <a:lnTo>
                      <a:pt x="0" y="125801"/>
                    </a:lnTo>
                    <a:cubicBezTo>
                      <a:pt x="0" y="56323"/>
                      <a:pt x="56323" y="0"/>
                      <a:pt x="125801" y="0"/>
                    </a:cubicBezTo>
                    <a:close/>
                  </a:path>
                </a:pathLst>
              </a:custGeom>
              <a:solidFill>
                <a:srgbClr val="FFDE59"/>
              </a:solidFill>
            </p:spPr>
          </p:sp>
          <p:sp>
            <p:nvSpPr>
              <p:cNvPr id="41" name="TextBox 41"/>
              <p:cNvSpPr txBox="1"/>
              <p:nvPr/>
            </p:nvSpPr>
            <p:spPr>
              <a:xfrm>
                <a:off x="0" y="-76200"/>
                <a:ext cx="826622" cy="468046"/>
              </a:xfrm>
              <a:prstGeom prst="rect">
                <a:avLst/>
              </a:prstGeom>
            </p:spPr>
            <p:txBody>
              <a:bodyPr lIns="50800" tIns="50800" rIns="50800" bIns="50800" rtlCol="0" anchor="ctr"/>
              <a:lstStyle/>
              <a:p>
                <a:pPr algn="ctr">
                  <a:lnSpc>
                    <a:spcPts val="5319"/>
                  </a:lnSpc>
                  <a:spcBef>
                    <a:spcPct val="0"/>
                  </a:spcBef>
                </a:pPr>
                <a:r>
                  <a:rPr lang="en-US" sz="3799" b="1">
                    <a:solidFill>
                      <a:srgbClr val="004AAD"/>
                    </a:solidFill>
                    <a:latin typeface="Canva Sans Bold"/>
                    <a:ea typeface="Canva Sans Bold"/>
                    <a:cs typeface="Canva Sans Bold"/>
                    <a:sym typeface="Canva Sans Bold"/>
                  </a:rPr>
                  <a:t>Aromatic Compounds</a:t>
                </a:r>
              </a:p>
            </p:txBody>
          </p:sp>
        </p:grpSp>
        <p:sp>
          <p:nvSpPr>
            <p:cNvPr id="44" name="TextBox 44"/>
            <p:cNvSpPr txBox="1"/>
            <p:nvPr/>
          </p:nvSpPr>
          <p:spPr>
            <a:xfrm>
              <a:off x="298548" y="10345152"/>
              <a:ext cx="3680028" cy="426508"/>
            </a:xfrm>
            <a:prstGeom prst="rect">
              <a:avLst/>
            </a:prstGeom>
          </p:spPr>
          <p:txBody>
            <a:bodyPr lIns="0" tIns="0" rIns="0" bIns="0" rtlCol="0" anchor="t">
              <a:spAutoFit/>
            </a:bodyPr>
            <a:lstStyle/>
            <a:p>
              <a:pPr marL="0" lvl="0" indent="0" algn="l">
                <a:lnSpc>
                  <a:spcPts val="2600"/>
                </a:lnSpc>
              </a:pPr>
              <a:r>
                <a:rPr lang="en-US" sz="2000" b="1" spc="-60">
                  <a:solidFill>
                    <a:srgbClr val="2B2929"/>
                  </a:solidFill>
                  <a:latin typeface="Helveticish Bold"/>
                  <a:ea typeface="Helveticish Bold"/>
                  <a:cs typeface="Helveticish Bold"/>
                  <a:sym typeface="Helveticish Bold"/>
                </a:rPr>
                <a:t>SUB-SECTORS</a:t>
              </a:r>
            </a:p>
          </p:txBody>
        </p:sp>
        <p:sp>
          <p:nvSpPr>
            <p:cNvPr id="45" name="Freeform 45"/>
            <p:cNvSpPr/>
            <p:nvPr/>
          </p:nvSpPr>
          <p:spPr>
            <a:xfrm>
              <a:off x="2877284" y="8345815"/>
              <a:ext cx="1101292" cy="4453756"/>
            </a:xfrm>
            <a:custGeom>
              <a:avLst/>
              <a:gdLst/>
              <a:ahLst/>
              <a:cxnLst/>
              <a:rect l="l" t="t" r="r" b="b"/>
              <a:pathLst>
                <a:path w="1101292" h="4453756">
                  <a:moveTo>
                    <a:pt x="0" y="0"/>
                  </a:moveTo>
                  <a:lnTo>
                    <a:pt x="1101293" y="0"/>
                  </a:lnTo>
                  <a:lnTo>
                    <a:pt x="1101293" y="4453756"/>
                  </a:lnTo>
                  <a:lnTo>
                    <a:pt x="0" y="445375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a:ln cap="sq">
              <a:noFill/>
              <a:prstDash val="solid"/>
              <a:miter/>
            </a:ln>
          </p:spPr>
        </p:sp>
        <p:grpSp>
          <p:nvGrpSpPr>
            <p:cNvPr id="46" name="Group 46"/>
            <p:cNvGrpSpPr/>
            <p:nvPr/>
          </p:nvGrpSpPr>
          <p:grpSpPr>
            <a:xfrm>
              <a:off x="12394049" y="8180695"/>
              <a:ext cx="4184775" cy="2369485"/>
              <a:chOff x="0" y="-41345"/>
              <a:chExt cx="826622" cy="468046"/>
            </a:xfrm>
          </p:grpSpPr>
          <p:sp>
            <p:nvSpPr>
              <p:cNvPr id="47" name="Freeform 47"/>
              <p:cNvSpPr/>
              <p:nvPr/>
            </p:nvSpPr>
            <p:spPr>
              <a:xfrm>
                <a:off x="0" y="0"/>
                <a:ext cx="826622" cy="391846"/>
              </a:xfrm>
              <a:custGeom>
                <a:avLst/>
                <a:gdLst/>
                <a:ahLst/>
                <a:cxnLst/>
                <a:rect l="l" t="t" r="r" b="b"/>
                <a:pathLst>
                  <a:path w="826622" h="391846">
                    <a:moveTo>
                      <a:pt x="125801" y="0"/>
                    </a:moveTo>
                    <a:lnTo>
                      <a:pt x="700821" y="0"/>
                    </a:lnTo>
                    <a:cubicBezTo>
                      <a:pt x="770299" y="0"/>
                      <a:pt x="826622" y="56323"/>
                      <a:pt x="826622" y="125801"/>
                    </a:cubicBezTo>
                    <a:lnTo>
                      <a:pt x="826622" y="266045"/>
                    </a:lnTo>
                    <a:cubicBezTo>
                      <a:pt x="826622" y="335523"/>
                      <a:pt x="770299" y="391846"/>
                      <a:pt x="700821" y="391846"/>
                    </a:cubicBezTo>
                    <a:lnTo>
                      <a:pt x="125801" y="391846"/>
                    </a:lnTo>
                    <a:cubicBezTo>
                      <a:pt x="56323" y="391846"/>
                      <a:pt x="0" y="335523"/>
                      <a:pt x="0" y="266045"/>
                    </a:cubicBezTo>
                    <a:lnTo>
                      <a:pt x="0" y="125801"/>
                    </a:lnTo>
                    <a:cubicBezTo>
                      <a:pt x="0" y="56323"/>
                      <a:pt x="56323" y="0"/>
                      <a:pt x="125801" y="0"/>
                    </a:cubicBezTo>
                    <a:close/>
                  </a:path>
                </a:pathLst>
              </a:custGeom>
              <a:solidFill>
                <a:srgbClr val="FFDE59"/>
              </a:solidFill>
            </p:spPr>
          </p:sp>
          <p:sp>
            <p:nvSpPr>
              <p:cNvPr id="48" name="TextBox 48"/>
              <p:cNvSpPr txBox="1"/>
              <p:nvPr/>
            </p:nvSpPr>
            <p:spPr>
              <a:xfrm>
                <a:off x="0" y="-41345"/>
                <a:ext cx="826622" cy="468046"/>
              </a:xfrm>
              <a:prstGeom prst="rect">
                <a:avLst/>
              </a:prstGeom>
            </p:spPr>
            <p:txBody>
              <a:bodyPr lIns="50800" tIns="50800" rIns="50800" bIns="50800" rtlCol="0" anchor="ctr"/>
              <a:lstStyle/>
              <a:p>
                <a:pPr algn="ctr">
                  <a:lnSpc>
                    <a:spcPts val="5319"/>
                  </a:lnSpc>
                  <a:spcBef>
                    <a:spcPct val="0"/>
                  </a:spcBef>
                </a:pPr>
                <a:r>
                  <a:rPr lang="en-US" sz="3799" b="1" dirty="0">
                    <a:solidFill>
                      <a:srgbClr val="004AAD"/>
                    </a:solidFill>
                    <a:latin typeface="Canva Sans Bold"/>
                    <a:ea typeface="Canva Sans Bold"/>
                    <a:cs typeface="Canva Sans Bold"/>
                    <a:sym typeface="Canva Sans Bold"/>
                  </a:rPr>
                  <a:t>Ketones and Aldehydes</a:t>
                </a:r>
              </a:p>
            </p:txBody>
          </p:sp>
        </p:grpSp>
        <p:grpSp>
          <p:nvGrpSpPr>
            <p:cNvPr id="49" name="Group 49"/>
            <p:cNvGrpSpPr/>
            <p:nvPr/>
          </p:nvGrpSpPr>
          <p:grpSpPr>
            <a:xfrm>
              <a:off x="3978577" y="10517495"/>
              <a:ext cx="6166062" cy="2369485"/>
              <a:chOff x="0" y="-34508"/>
              <a:chExt cx="1217987" cy="468046"/>
            </a:xfrm>
          </p:grpSpPr>
          <p:sp>
            <p:nvSpPr>
              <p:cNvPr id="50" name="Freeform 50"/>
              <p:cNvSpPr/>
              <p:nvPr/>
            </p:nvSpPr>
            <p:spPr>
              <a:xfrm>
                <a:off x="0" y="0"/>
                <a:ext cx="1217987" cy="391846"/>
              </a:xfrm>
              <a:custGeom>
                <a:avLst/>
                <a:gdLst/>
                <a:ahLst/>
                <a:cxnLst/>
                <a:rect l="l" t="t" r="r" b="b"/>
                <a:pathLst>
                  <a:path w="1217987" h="391846">
                    <a:moveTo>
                      <a:pt x="85379" y="0"/>
                    </a:moveTo>
                    <a:lnTo>
                      <a:pt x="1132609" y="0"/>
                    </a:lnTo>
                    <a:cubicBezTo>
                      <a:pt x="1179762" y="0"/>
                      <a:pt x="1217987" y="38225"/>
                      <a:pt x="1217987" y="85379"/>
                    </a:cubicBezTo>
                    <a:lnTo>
                      <a:pt x="1217987" y="306468"/>
                    </a:lnTo>
                    <a:cubicBezTo>
                      <a:pt x="1217987" y="353621"/>
                      <a:pt x="1179762" y="391846"/>
                      <a:pt x="1132609" y="391846"/>
                    </a:cubicBezTo>
                    <a:lnTo>
                      <a:pt x="85379" y="391846"/>
                    </a:lnTo>
                    <a:cubicBezTo>
                      <a:pt x="38225" y="391846"/>
                      <a:pt x="0" y="353621"/>
                      <a:pt x="0" y="306468"/>
                    </a:cubicBezTo>
                    <a:lnTo>
                      <a:pt x="0" y="85379"/>
                    </a:lnTo>
                    <a:cubicBezTo>
                      <a:pt x="0" y="38225"/>
                      <a:pt x="38225" y="0"/>
                      <a:pt x="85379" y="0"/>
                    </a:cubicBezTo>
                    <a:close/>
                  </a:path>
                </a:pathLst>
              </a:custGeom>
              <a:solidFill>
                <a:srgbClr val="FFDE59"/>
              </a:solidFill>
            </p:spPr>
          </p:sp>
          <p:sp>
            <p:nvSpPr>
              <p:cNvPr id="51" name="TextBox 51"/>
              <p:cNvSpPr txBox="1"/>
              <p:nvPr/>
            </p:nvSpPr>
            <p:spPr>
              <a:xfrm>
                <a:off x="0" y="-34508"/>
                <a:ext cx="1217987" cy="468046"/>
              </a:xfrm>
              <a:prstGeom prst="rect">
                <a:avLst/>
              </a:prstGeom>
            </p:spPr>
            <p:txBody>
              <a:bodyPr lIns="50800" tIns="50800" rIns="50800" bIns="50800" rtlCol="0" anchor="ctr"/>
              <a:lstStyle/>
              <a:p>
                <a:pPr algn="ctr">
                  <a:lnSpc>
                    <a:spcPts val="5319"/>
                  </a:lnSpc>
                  <a:spcBef>
                    <a:spcPct val="0"/>
                  </a:spcBef>
                </a:pPr>
                <a:r>
                  <a:rPr lang="en-US" sz="3799" b="1" dirty="0" err="1">
                    <a:solidFill>
                      <a:srgbClr val="004AAD"/>
                    </a:solidFill>
                    <a:latin typeface="Canva Sans Bold"/>
                    <a:ea typeface="Canva Sans Bold"/>
                    <a:cs typeface="Canva Sans Bold"/>
                    <a:sym typeface="Canva Sans Bold"/>
                  </a:rPr>
                  <a:t>Chlorosubstituted</a:t>
                </a:r>
                <a:r>
                  <a:rPr lang="en-US" sz="3799" b="1" dirty="0">
                    <a:solidFill>
                      <a:srgbClr val="004AAD"/>
                    </a:solidFill>
                    <a:latin typeface="Canva Sans Bold"/>
                    <a:ea typeface="Canva Sans Bold"/>
                    <a:cs typeface="Canva Sans Bold"/>
                    <a:sym typeface="Canva Sans Bold"/>
                  </a:rPr>
                  <a:t> Hydrocarbons</a:t>
                </a:r>
              </a:p>
            </p:txBody>
          </p:sp>
        </p:grpSp>
        <p:grpSp>
          <p:nvGrpSpPr>
            <p:cNvPr id="52" name="Group 52"/>
            <p:cNvGrpSpPr/>
            <p:nvPr/>
          </p:nvGrpSpPr>
          <p:grpSpPr>
            <a:xfrm>
              <a:off x="10258938" y="10517493"/>
              <a:ext cx="6166062" cy="2369485"/>
              <a:chOff x="0" y="-31809"/>
              <a:chExt cx="1217987" cy="468046"/>
            </a:xfrm>
          </p:grpSpPr>
          <p:sp>
            <p:nvSpPr>
              <p:cNvPr id="53" name="Freeform 53"/>
              <p:cNvSpPr/>
              <p:nvPr/>
            </p:nvSpPr>
            <p:spPr>
              <a:xfrm>
                <a:off x="0" y="0"/>
                <a:ext cx="1217987" cy="391846"/>
              </a:xfrm>
              <a:custGeom>
                <a:avLst/>
                <a:gdLst/>
                <a:ahLst/>
                <a:cxnLst/>
                <a:rect l="l" t="t" r="r" b="b"/>
                <a:pathLst>
                  <a:path w="1217987" h="391846">
                    <a:moveTo>
                      <a:pt x="85379" y="0"/>
                    </a:moveTo>
                    <a:lnTo>
                      <a:pt x="1132609" y="0"/>
                    </a:lnTo>
                    <a:cubicBezTo>
                      <a:pt x="1179762" y="0"/>
                      <a:pt x="1217987" y="38225"/>
                      <a:pt x="1217987" y="85379"/>
                    </a:cubicBezTo>
                    <a:lnTo>
                      <a:pt x="1217987" y="306468"/>
                    </a:lnTo>
                    <a:cubicBezTo>
                      <a:pt x="1217987" y="353621"/>
                      <a:pt x="1179762" y="391846"/>
                      <a:pt x="1132609" y="391846"/>
                    </a:cubicBezTo>
                    <a:lnTo>
                      <a:pt x="85379" y="391846"/>
                    </a:lnTo>
                    <a:cubicBezTo>
                      <a:pt x="38225" y="391846"/>
                      <a:pt x="0" y="353621"/>
                      <a:pt x="0" y="306468"/>
                    </a:cubicBezTo>
                    <a:lnTo>
                      <a:pt x="0" y="85379"/>
                    </a:lnTo>
                    <a:cubicBezTo>
                      <a:pt x="0" y="38225"/>
                      <a:pt x="38225" y="0"/>
                      <a:pt x="85379" y="0"/>
                    </a:cubicBezTo>
                    <a:close/>
                  </a:path>
                </a:pathLst>
              </a:custGeom>
              <a:solidFill>
                <a:srgbClr val="FFDE59"/>
              </a:solidFill>
            </p:spPr>
          </p:sp>
          <p:sp>
            <p:nvSpPr>
              <p:cNvPr id="54" name="TextBox 54"/>
              <p:cNvSpPr txBox="1"/>
              <p:nvPr/>
            </p:nvSpPr>
            <p:spPr>
              <a:xfrm>
                <a:off x="0" y="-31809"/>
                <a:ext cx="1217987" cy="468046"/>
              </a:xfrm>
              <a:prstGeom prst="rect">
                <a:avLst/>
              </a:prstGeom>
            </p:spPr>
            <p:txBody>
              <a:bodyPr lIns="50800" tIns="50800" rIns="50800" bIns="50800" rtlCol="0" anchor="ctr"/>
              <a:lstStyle/>
              <a:p>
                <a:pPr algn="ctr">
                  <a:lnSpc>
                    <a:spcPts val="5319"/>
                  </a:lnSpc>
                  <a:spcBef>
                    <a:spcPct val="0"/>
                  </a:spcBef>
                </a:pPr>
                <a:r>
                  <a:rPr lang="en-US" sz="3799" b="1" dirty="0">
                    <a:solidFill>
                      <a:srgbClr val="004AAD"/>
                    </a:solidFill>
                    <a:latin typeface="Canva Sans Bold"/>
                    <a:ea typeface="Canva Sans Bold"/>
                    <a:cs typeface="Canva Sans Bold"/>
                    <a:sym typeface="Canva Sans Bold"/>
                  </a:rPr>
                  <a:t>Organic Acids and Anhydrides</a:t>
                </a:r>
              </a:p>
            </p:txBody>
          </p:sp>
        </p:grpSp>
      </p:grpSp>
      <p:grpSp>
        <p:nvGrpSpPr>
          <p:cNvPr id="55" name="Group 55"/>
          <p:cNvGrpSpPr/>
          <p:nvPr/>
        </p:nvGrpSpPr>
        <p:grpSpPr>
          <a:xfrm>
            <a:off x="494313" y="4117436"/>
            <a:ext cx="4809861" cy="1711864"/>
            <a:chOff x="0" y="-81835"/>
            <a:chExt cx="1266795" cy="450862"/>
          </a:xfrm>
        </p:grpSpPr>
        <p:sp>
          <p:nvSpPr>
            <p:cNvPr id="56" name="Freeform 56"/>
            <p:cNvSpPr/>
            <p:nvPr/>
          </p:nvSpPr>
          <p:spPr>
            <a:xfrm>
              <a:off x="0" y="0"/>
              <a:ext cx="1266795" cy="336562"/>
            </a:xfrm>
            <a:custGeom>
              <a:avLst/>
              <a:gdLst/>
              <a:ahLst/>
              <a:cxnLst/>
              <a:rect l="l" t="t" r="r" b="b"/>
              <a:pathLst>
                <a:path w="1266795" h="336562">
                  <a:moveTo>
                    <a:pt x="82089" y="0"/>
                  </a:moveTo>
                  <a:lnTo>
                    <a:pt x="1184705" y="0"/>
                  </a:lnTo>
                  <a:cubicBezTo>
                    <a:pt x="1230042" y="0"/>
                    <a:pt x="1266795" y="36753"/>
                    <a:pt x="1266795" y="82089"/>
                  </a:cubicBezTo>
                  <a:lnTo>
                    <a:pt x="1266795" y="254472"/>
                  </a:lnTo>
                  <a:cubicBezTo>
                    <a:pt x="1266795" y="299809"/>
                    <a:pt x="1230042" y="336562"/>
                    <a:pt x="1184705" y="336562"/>
                  </a:cubicBezTo>
                  <a:lnTo>
                    <a:pt x="82089" y="336562"/>
                  </a:lnTo>
                  <a:cubicBezTo>
                    <a:pt x="36753" y="336562"/>
                    <a:pt x="0" y="299809"/>
                    <a:pt x="0" y="254472"/>
                  </a:cubicBezTo>
                  <a:lnTo>
                    <a:pt x="0" y="82089"/>
                  </a:lnTo>
                  <a:cubicBezTo>
                    <a:pt x="0" y="36753"/>
                    <a:pt x="36753" y="0"/>
                    <a:pt x="82089" y="0"/>
                  </a:cubicBezTo>
                  <a:close/>
                </a:path>
              </a:pathLst>
            </a:custGeom>
            <a:solidFill>
              <a:srgbClr val="004AAD"/>
            </a:solidFill>
          </p:spPr>
        </p:sp>
        <p:sp>
          <p:nvSpPr>
            <p:cNvPr id="57" name="TextBox 57"/>
            <p:cNvSpPr txBox="1"/>
            <p:nvPr/>
          </p:nvSpPr>
          <p:spPr>
            <a:xfrm>
              <a:off x="0" y="-81835"/>
              <a:ext cx="1266795" cy="450862"/>
            </a:xfrm>
            <a:prstGeom prst="rect">
              <a:avLst/>
            </a:prstGeom>
          </p:spPr>
          <p:txBody>
            <a:bodyPr lIns="50800" tIns="50800" rIns="50800" bIns="50800" rtlCol="0" anchor="ctr"/>
            <a:lstStyle/>
            <a:p>
              <a:pPr algn="ctr">
                <a:lnSpc>
                  <a:spcPts val="8539"/>
                </a:lnSpc>
                <a:spcBef>
                  <a:spcPct val="0"/>
                </a:spcBef>
              </a:pPr>
              <a:r>
                <a:rPr lang="en-US" sz="6099" b="1" dirty="0">
                  <a:solidFill>
                    <a:srgbClr val="FFFFFF"/>
                  </a:solidFill>
                  <a:latin typeface="Canva Sans Bold"/>
                  <a:ea typeface="Canva Sans Bold"/>
                  <a:cs typeface="Canva Sans Bold"/>
                  <a:sym typeface="Canva Sans Bold"/>
                </a:rPr>
                <a:t>PCD 9</a:t>
              </a: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9525" y="0"/>
            <a:ext cx="5595235" cy="10287000"/>
          </a:xfrm>
          <a:prstGeom prst="rect">
            <a:avLst/>
          </a:prstGeom>
          <a:solidFill>
            <a:srgbClr val="ACE3F9"/>
          </a:solidFill>
        </p:spPr>
      </p:sp>
      <p:grpSp>
        <p:nvGrpSpPr>
          <p:cNvPr id="3" name="Group 3"/>
          <p:cNvGrpSpPr/>
          <p:nvPr/>
        </p:nvGrpSpPr>
        <p:grpSpPr>
          <a:xfrm>
            <a:off x="494313" y="2669636"/>
            <a:ext cx="4809861" cy="1711864"/>
            <a:chOff x="0" y="-81161"/>
            <a:chExt cx="1266795" cy="450862"/>
          </a:xfrm>
        </p:grpSpPr>
        <p:sp>
          <p:nvSpPr>
            <p:cNvPr id="4" name="Freeform 4"/>
            <p:cNvSpPr/>
            <p:nvPr/>
          </p:nvSpPr>
          <p:spPr>
            <a:xfrm>
              <a:off x="0" y="0"/>
              <a:ext cx="1266795" cy="336562"/>
            </a:xfrm>
            <a:custGeom>
              <a:avLst/>
              <a:gdLst/>
              <a:ahLst/>
              <a:cxnLst/>
              <a:rect l="l" t="t" r="r" b="b"/>
              <a:pathLst>
                <a:path w="1266795" h="336562">
                  <a:moveTo>
                    <a:pt x="82089" y="0"/>
                  </a:moveTo>
                  <a:lnTo>
                    <a:pt x="1184705" y="0"/>
                  </a:lnTo>
                  <a:cubicBezTo>
                    <a:pt x="1230042" y="0"/>
                    <a:pt x="1266795" y="36753"/>
                    <a:pt x="1266795" y="82089"/>
                  </a:cubicBezTo>
                  <a:lnTo>
                    <a:pt x="1266795" y="254472"/>
                  </a:lnTo>
                  <a:cubicBezTo>
                    <a:pt x="1266795" y="299809"/>
                    <a:pt x="1230042" y="336562"/>
                    <a:pt x="1184705" y="336562"/>
                  </a:cubicBezTo>
                  <a:lnTo>
                    <a:pt x="82089" y="336562"/>
                  </a:lnTo>
                  <a:cubicBezTo>
                    <a:pt x="36753" y="336562"/>
                    <a:pt x="0" y="299809"/>
                    <a:pt x="0" y="254472"/>
                  </a:cubicBezTo>
                  <a:lnTo>
                    <a:pt x="0" y="82089"/>
                  </a:lnTo>
                  <a:cubicBezTo>
                    <a:pt x="0" y="36753"/>
                    <a:pt x="36753" y="0"/>
                    <a:pt x="82089" y="0"/>
                  </a:cubicBezTo>
                  <a:close/>
                </a:path>
              </a:pathLst>
            </a:custGeom>
            <a:solidFill>
              <a:srgbClr val="004AAD"/>
            </a:solidFill>
          </p:spPr>
        </p:sp>
        <p:sp>
          <p:nvSpPr>
            <p:cNvPr id="5" name="TextBox 5"/>
            <p:cNvSpPr txBox="1"/>
            <p:nvPr/>
          </p:nvSpPr>
          <p:spPr>
            <a:xfrm>
              <a:off x="0" y="-81161"/>
              <a:ext cx="1266795" cy="450862"/>
            </a:xfrm>
            <a:prstGeom prst="rect">
              <a:avLst/>
            </a:prstGeom>
          </p:spPr>
          <p:txBody>
            <a:bodyPr lIns="50800" tIns="50800" rIns="50800" bIns="50800" rtlCol="0" anchor="ctr"/>
            <a:lstStyle/>
            <a:p>
              <a:pPr algn="ctr">
                <a:lnSpc>
                  <a:spcPts val="8539"/>
                </a:lnSpc>
                <a:spcBef>
                  <a:spcPct val="0"/>
                </a:spcBef>
              </a:pPr>
              <a:r>
                <a:rPr lang="en-US" sz="6099" b="1" dirty="0">
                  <a:solidFill>
                    <a:srgbClr val="FFFFFF"/>
                  </a:solidFill>
                  <a:latin typeface="Canva Sans Bold"/>
                  <a:ea typeface="Canva Sans Bold"/>
                  <a:cs typeface="Canva Sans Bold"/>
                  <a:sym typeface="Canva Sans Bold"/>
                </a:rPr>
                <a:t>PCD 19</a:t>
              </a:r>
            </a:p>
          </p:txBody>
        </p:sp>
      </p:grpSp>
      <p:grpSp>
        <p:nvGrpSpPr>
          <p:cNvPr id="6" name="Group 6"/>
          <p:cNvGrpSpPr/>
          <p:nvPr/>
        </p:nvGrpSpPr>
        <p:grpSpPr>
          <a:xfrm>
            <a:off x="617726" y="4255676"/>
            <a:ext cx="4563035" cy="1194862"/>
            <a:chOff x="0" y="0"/>
            <a:chExt cx="6084047" cy="1593149"/>
          </a:xfrm>
        </p:grpSpPr>
        <p:grpSp>
          <p:nvGrpSpPr>
            <p:cNvPr id="7" name="Group 7"/>
            <p:cNvGrpSpPr/>
            <p:nvPr/>
          </p:nvGrpSpPr>
          <p:grpSpPr>
            <a:xfrm>
              <a:off x="0" y="0"/>
              <a:ext cx="6084047" cy="1593149"/>
              <a:chOff x="0" y="0"/>
              <a:chExt cx="1896492" cy="406400"/>
            </a:xfrm>
          </p:grpSpPr>
          <p:sp>
            <p:nvSpPr>
              <p:cNvPr id="8" name="Freeform 8"/>
              <p:cNvSpPr/>
              <p:nvPr/>
            </p:nvSpPr>
            <p:spPr>
              <a:xfrm>
                <a:off x="17780" y="22860"/>
                <a:ext cx="1871092" cy="360680"/>
              </a:xfrm>
              <a:custGeom>
                <a:avLst/>
                <a:gdLst/>
                <a:ahLst/>
                <a:cxnLst/>
                <a:rect l="l" t="t" r="r" b="b"/>
                <a:pathLst>
                  <a:path w="1871092" h="360680">
                    <a:moveTo>
                      <a:pt x="1871092" y="180340"/>
                    </a:moveTo>
                    <a:cubicBezTo>
                      <a:pt x="1871092" y="81280"/>
                      <a:pt x="1791083" y="0"/>
                      <a:pt x="1690752" y="0"/>
                    </a:cubicBezTo>
                    <a:lnTo>
                      <a:pt x="172720" y="0"/>
                    </a:lnTo>
                    <a:lnTo>
                      <a:pt x="172720" y="1270"/>
                    </a:lnTo>
                    <a:cubicBezTo>
                      <a:pt x="76200" y="5080"/>
                      <a:pt x="0" y="83820"/>
                      <a:pt x="0" y="180340"/>
                    </a:cubicBezTo>
                    <a:cubicBezTo>
                      <a:pt x="0" y="276860"/>
                      <a:pt x="77470" y="355600"/>
                      <a:pt x="172720" y="359410"/>
                    </a:cubicBezTo>
                    <a:lnTo>
                      <a:pt x="172720" y="360680"/>
                    </a:lnTo>
                    <a:lnTo>
                      <a:pt x="1690752" y="360680"/>
                    </a:lnTo>
                    <a:cubicBezTo>
                      <a:pt x="1789812" y="360680"/>
                      <a:pt x="1871092" y="279400"/>
                      <a:pt x="1871092" y="180340"/>
                    </a:cubicBezTo>
                    <a:close/>
                  </a:path>
                </a:pathLst>
              </a:custGeom>
              <a:solidFill>
                <a:srgbClr val="FFFFFF"/>
              </a:solidFill>
            </p:spPr>
          </p:sp>
        </p:grpSp>
        <p:sp>
          <p:nvSpPr>
            <p:cNvPr id="9" name="TextBox 9"/>
            <p:cNvSpPr txBox="1"/>
            <p:nvPr/>
          </p:nvSpPr>
          <p:spPr>
            <a:xfrm>
              <a:off x="315753" y="459270"/>
              <a:ext cx="5536039" cy="645206"/>
            </a:xfrm>
            <a:prstGeom prst="rect">
              <a:avLst/>
            </a:prstGeom>
          </p:spPr>
          <p:txBody>
            <a:bodyPr lIns="0" tIns="0" rIns="0" bIns="0" rtlCol="0" anchor="t">
              <a:spAutoFit/>
            </a:bodyPr>
            <a:lstStyle/>
            <a:p>
              <a:pPr marL="0" lvl="0" indent="0" algn="ctr">
                <a:lnSpc>
                  <a:spcPts val="3847"/>
                </a:lnSpc>
              </a:pPr>
              <a:r>
                <a:rPr lang="en-US" sz="2959" b="1" spc="-88">
                  <a:solidFill>
                    <a:srgbClr val="2B2929"/>
                  </a:solidFill>
                  <a:latin typeface="Helveticish Bold"/>
                  <a:ea typeface="Helveticish Bold"/>
                  <a:cs typeface="Helveticish Bold"/>
                  <a:sym typeface="Helveticish Bold"/>
                </a:rPr>
                <a:t>MR. RAJAT GUPTA</a:t>
              </a:r>
            </a:p>
          </p:txBody>
        </p:sp>
      </p:grpSp>
      <p:grpSp>
        <p:nvGrpSpPr>
          <p:cNvPr id="10" name="Group 10"/>
          <p:cNvGrpSpPr/>
          <p:nvPr/>
        </p:nvGrpSpPr>
        <p:grpSpPr>
          <a:xfrm>
            <a:off x="204521" y="374371"/>
            <a:ext cx="5591283" cy="2603423"/>
            <a:chOff x="0" y="0"/>
            <a:chExt cx="7455044" cy="3471230"/>
          </a:xfrm>
        </p:grpSpPr>
        <p:sp>
          <p:nvSpPr>
            <p:cNvPr id="11" name="TextBox 11"/>
            <p:cNvSpPr txBox="1"/>
            <p:nvPr/>
          </p:nvSpPr>
          <p:spPr>
            <a:xfrm>
              <a:off x="0" y="-85725"/>
              <a:ext cx="7455044" cy="3132879"/>
            </a:xfrm>
            <a:prstGeom prst="rect">
              <a:avLst/>
            </a:prstGeom>
          </p:spPr>
          <p:txBody>
            <a:bodyPr lIns="0" tIns="0" rIns="0" bIns="0" rtlCol="0" anchor="t">
              <a:spAutoFit/>
            </a:bodyPr>
            <a:lstStyle/>
            <a:p>
              <a:pPr algn="ctr">
                <a:lnSpc>
                  <a:spcPts val="4480"/>
                </a:lnSpc>
              </a:pPr>
              <a:r>
                <a:rPr lang="en-US" sz="3200" b="1" spc="-64">
                  <a:solidFill>
                    <a:srgbClr val="004AAD"/>
                  </a:solidFill>
                  <a:latin typeface="Helveticish Bold"/>
                  <a:ea typeface="Helveticish Bold"/>
                  <a:cs typeface="Helveticish Bold"/>
                  <a:sym typeface="Helveticish Bold"/>
                </a:rPr>
                <a:t>IDENTIFICATION OF</a:t>
              </a:r>
            </a:p>
            <a:p>
              <a:pPr algn="ctr">
                <a:lnSpc>
                  <a:spcPts val="7279"/>
                </a:lnSpc>
              </a:pPr>
              <a:r>
                <a:rPr lang="en-US" sz="5199" b="1" spc="-103">
                  <a:solidFill>
                    <a:srgbClr val="004AAD"/>
                  </a:solidFill>
                  <a:latin typeface="Helveticish Bold"/>
                  <a:ea typeface="Helveticish Bold"/>
                  <a:cs typeface="Helveticish Bold"/>
                  <a:sym typeface="Helveticish Bold"/>
                </a:rPr>
                <a:t>SECTORS AND </a:t>
              </a:r>
            </a:p>
            <a:p>
              <a:pPr marL="0" lvl="0" indent="0" algn="ctr">
                <a:lnSpc>
                  <a:spcPts val="7139"/>
                </a:lnSpc>
              </a:pPr>
              <a:r>
                <a:rPr lang="en-US" sz="5099" b="1" spc="-101">
                  <a:solidFill>
                    <a:srgbClr val="004AAD"/>
                  </a:solidFill>
                  <a:latin typeface="Helveticish Bold"/>
                  <a:ea typeface="Helveticish Bold"/>
                  <a:cs typeface="Helveticish Bold"/>
                  <a:sym typeface="Helveticish Bold"/>
                </a:rPr>
                <a:t>SUB-SECTORS</a:t>
              </a:r>
              <a:r>
                <a:rPr lang="en-US" sz="5099" b="1" i="1" spc="-101">
                  <a:solidFill>
                    <a:srgbClr val="004AAD"/>
                  </a:solidFill>
                  <a:latin typeface="Helveticish Bold Italics"/>
                  <a:ea typeface="Helveticish Bold Italics"/>
                  <a:cs typeface="Helveticish Bold Italics"/>
                  <a:sym typeface="Helveticish Bold Italics"/>
                </a:rPr>
                <a:t> </a:t>
              </a:r>
            </a:p>
          </p:txBody>
        </p:sp>
        <p:sp>
          <p:nvSpPr>
            <p:cNvPr id="12" name="TextBox 12"/>
            <p:cNvSpPr txBox="1"/>
            <p:nvPr/>
          </p:nvSpPr>
          <p:spPr>
            <a:xfrm>
              <a:off x="0" y="3190772"/>
              <a:ext cx="7455044" cy="280458"/>
            </a:xfrm>
            <a:prstGeom prst="rect">
              <a:avLst/>
            </a:prstGeom>
          </p:spPr>
          <p:txBody>
            <a:bodyPr lIns="0" tIns="0" rIns="0" bIns="0" rtlCol="0" anchor="t">
              <a:spAutoFit/>
            </a:bodyPr>
            <a:lstStyle/>
            <a:p>
              <a:pPr marL="0" lvl="0" indent="0" algn="l">
                <a:lnSpc>
                  <a:spcPts val="1625"/>
                </a:lnSpc>
              </a:pPr>
              <a:endParaRPr/>
            </a:p>
          </p:txBody>
        </p:sp>
      </p:grpSp>
      <p:grpSp>
        <p:nvGrpSpPr>
          <p:cNvPr id="13" name="Group 13"/>
          <p:cNvGrpSpPr/>
          <p:nvPr/>
        </p:nvGrpSpPr>
        <p:grpSpPr>
          <a:xfrm>
            <a:off x="5716716" y="1268599"/>
            <a:ext cx="12322163" cy="7169015"/>
            <a:chOff x="149274" y="0"/>
            <a:chExt cx="16429550" cy="9558687"/>
          </a:xfrm>
        </p:grpSpPr>
        <p:grpSp>
          <p:nvGrpSpPr>
            <p:cNvPr id="14" name="Group 14"/>
            <p:cNvGrpSpPr/>
            <p:nvPr/>
          </p:nvGrpSpPr>
          <p:grpSpPr>
            <a:xfrm>
              <a:off x="5365687" y="837030"/>
              <a:ext cx="9323949" cy="1703843"/>
              <a:chOff x="0" y="0"/>
              <a:chExt cx="1841768" cy="336562"/>
            </a:xfrm>
          </p:grpSpPr>
          <p:sp>
            <p:nvSpPr>
              <p:cNvPr id="15" name="Freeform 15"/>
              <p:cNvSpPr/>
              <p:nvPr/>
            </p:nvSpPr>
            <p:spPr>
              <a:xfrm>
                <a:off x="0" y="0"/>
                <a:ext cx="1841768" cy="336562"/>
              </a:xfrm>
              <a:custGeom>
                <a:avLst/>
                <a:gdLst/>
                <a:ahLst/>
                <a:cxnLst/>
                <a:rect l="l" t="t" r="r" b="b"/>
                <a:pathLst>
                  <a:path w="1841768" h="336562">
                    <a:moveTo>
                      <a:pt x="56462" y="0"/>
                    </a:moveTo>
                    <a:lnTo>
                      <a:pt x="1785306" y="0"/>
                    </a:lnTo>
                    <a:cubicBezTo>
                      <a:pt x="1800280" y="0"/>
                      <a:pt x="1814642" y="5949"/>
                      <a:pt x="1825230" y="16537"/>
                    </a:cubicBezTo>
                    <a:cubicBezTo>
                      <a:pt x="1835819" y="27126"/>
                      <a:pt x="1841768" y="41487"/>
                      <a:pt x="1841768" y="56462"/>
                    </a:cubicBezTo>
                    <a:lnTo>
                      <a:pt x="1841768" y="280099"/>
                    </a:lnTo>
                    <a:cubicBezTo>
                      <a:pt x="1841768" y="295074"/>
                      <a:pt x="1835819" y="309435"/>
                      <a:pt x="1825230" y="320024"/>
                    </a:cubicBezTo>
                    <a:cubicBezTo>
                      <a:pt x="1814642" y="330613"/>
                      <a:pt x="1800280" y="336562"/>
                      <a:pt x="1785306" y="336562"/>
                    </a:cubicBezTo>
                    <a:lnTo>
                      <a:pt x="56462" y="336562"/>
                    </a:lnTo>
                    <a:cubicBezTo>
                      <a:pt x="41487" y="336562"/>
                      <a:pt x="27126" y="330613"/>
                      <a:pt x="16537" y="320024"/>
                    </a:cubicBezTo>
                    <a:cubicBezTo>
                      <a:pt x="5949" y="309435"/>
                      <a:pt x="0" y="295074"/>
                      <a:pt x="0" y="280099"/>
                    </a:cubicBezTo>
                    <a:lnTo>
                      <a:pt x="0" y="56462"/>
                    </a:lnTo>
                    <a:cubicBezTo>
                      <a:pt x="0" y="41487"/>
                      <a:pt x="5949" y="27126"/>
                      <a:pt x="16537" y="16537"/>
                    </a:cubicBezTo>
                    <a:cubicBezTo>
                      <a:pt x="27126" y="5949"/>
                      <a:pt x="41487" y="0"/>
                      <a:pt x="56462" y="0"/>
                    </a:cubicBezTo>
                    <a:close/>
                  </a:path>
                </a:pathLst>
              </a:custGeom>
              <a:solidFill>
                <a:srgbClr val="004AAD"/>
              </a:solidFill>
            </p:spPr>
          </p:sp>
          <p:sp>
            <p:nvSpPr>
              <p:cNvPr id="16" name="TextBox 16"/>
              <p:cNvSpPr txBox="1"/>
              <p:nvPr/>
            </p:nvSpPr>
            <p:spPr>
              <a:xfrm>
                <a:off x="0" y="-76200"/>
                <a:ext cx="1841768" cy="412762"/>
              </a:xfrm>
              <a:prstGeom prst="rect">
                <a:avLst/>
              </a:prstGeom>
            </p:spPr>
            <p:txBody>
              <a:bodyPr lIns="50800" tIns="50800" rIns="50800" bIns="50800" rtlCol="0" anchor="ctr"/>
              <a:lstStyle/>
              <a:p>
                <a:pPr algn="ctr">
                  <a:lnSpc>
                    <a:spcPts val="5599"/>
                  </a:lnSpc>
                  <a:spcBef>
                    <a:spcPct val="0"/>
                  </a:spcBef>
                </a:pPr>
                <a:r>
                  <a:rPr lang="en-US" sz="3999" b="1">
                    <a:solidFill>
                      <a:srgbClr val="FFFFFF"/>
                    </a:solidFill>
                    <a:latin typeface="Canva Sans Bold"/>
                    <a:ea typeface="Canva Sans Bold"/>
                    <a:cs typeface="Canva Sans Bold"/>
                    <a:sym typeface="Canva Sans Bold"/>
                  </a:rPr>
                  <a:t>COSMETICS</a:t>
                </a:r>
              </a:p>
            </p:txBody>
          </p:sp>
        </p:grpSp>
        <p:grpSp>
          <p:nvGrpSpPr>
            <p:cNvPr id="17" name="Group 17"/>
            <p:cNvGrpSpPr/>
            <p:nvPr/>
          </p:nvGrpSpPr>
          <p:grpSpPr>
            <a:xfrm>
              <a:off x="7882528" y="0"/>
              <a:ext cx="2649008" cy="783090"/>
              <a:chOff x="0" y="0"/>
              <a:chExt cx="1081247" cy="406400"/>
            </a:xfrm>
          </p:grpSpPr>
          <p:sp>
            <p:nvSpPr>
              <p:cNvPr id="18" name="Freeform 18"/>
              <p:cNvSpPr/>
              <p:nvPr/>
            </p:nvSpPr>
            <p:spPr>
              <a:xfrm>
                <a:off x="17780" y="22855"/>
                <a:ext cx="1055847" cy="312305"/>
              </a:xfrm>
              <a:custGeom>
                <a:avLst/>
                <a:gdLst/>
                <a:ahLst/>
                <a:cxnLst/>
                <a:rect l="l" t="t" r="r" b="b"/>
                <a:pathLst>
                  <a:path w="1055847" h="312305">
                    <a:moveTo>
                      <a:pt x="1055847" y="156152"/>
                    </a:moveTo>
                    <a:cubicBezTo>
                      <a:pt x="1055847" y="70378"/>
                      <a:pt x="975838" y="0"/>
                      <a:pt x="875507" y="0"/>
                    </a:cubicBezTo>
                    <a:lnTo>
                      <a:pt x="172720" y="0"/>
                    </a:lnTo>
                    <a:lnTo>
                      <a:pt x="172720" y="1100"/>
                    </a:lnTo>
                    <a:cubicBezTo>
                      <a:pt x="76200" y="4399"/>
                      <a:pt x="0" y="72578"/>
                      <a:pt x="0" y="156152"/>
                    </a:cubicBezTo>
                    <a:cubicBezTo>
                      <a:pt x="0" y="239727"/>
                      <a:pt x="77470" y="307906"/>
                      <a:pt x="172720" y="311205"/>
                    </a:cubicBezTo>
                    <a:lnTo>
                      <a:pt x="172720" y="312305"/>
                    </a:lnTo>
                    <a:lnTo>
                      <a:pt x="875507" y="312305"/>
                    </a:lnTo>
                    <a:cubicBezTo>
                      <a:pt x="974567" y="312305"/>
                      <a:pt x="1055847" y="241926"/>
                      <a:pt x="1055847" y="156152"/>
                    </a:cubicBezTo>
                    <a:close/>
                  </a:path>
                </a:pathLst>
              </a:custGeom>
              <a:solidFill>
                <a:srgbClr val="FFFFFF"/>
              </a:solidFill>
            </p:spPr>
          </p:sp>
        </p:grpSp>
        <p:sp>
          <p:nvSpPr>
            <p:cNvPr id="19" name="TextBox 19"/>
            <p:cNvSpPr txBox="1"/>
            <p:nvPr/>
          </p:nvSpPr>
          <p:spPr>
            <a:xfrm>
              <a:off x="9147844" y="169221"/>
              <a:ext cx="2222190" cy="426508"/>
            </a:xfrm>
            <a:prstGeom prst="rect">
              <a:avLst/>
            </a:prstGeom>
          </p:spPr>
          <p:txBody>
            <a:bodyPr lIns="0" tIns="0" rIns="0" bIns="0" rtlCol="0" anchor="t">
              <a:spAutoFit/>
            </a:bodyPr>
            <a:lstStyle/>
            <a:p>
              <a:pPr marL="0" lvl="0" indent="0" algn="l">
                <a:lnSpc>
                  <a:spcPts val="2600"/>
                </a:lnSpc>
              </a:pPr>
              <a:r>
                <a:rPr lang="en-US" sz="2000" b="1" spc="-60">
                  <a:solidFill>
                    <a:srgbClr val="2B2929"/>
                  </a:solidFill>
                  <a:latin typeface="Helveticish Bold"/>
                  <a:ea typeface="Helveticish Bold"/>
                  <a:cs typeface="Helveticish Bold"/>
                  <a:sym typeface="Helveticish Bold"/>
                </a:rPr>
                <a:t>SECTOR</a:t>
              </a:r>
            </a:p>
          </p:txBody>
        </p:sp>
        <p:grpSp>
          <p:nvGrpSpPr>
            <p:cNvPr id="20" name="Group 20"/>
            <p:cNvGrpSpPr/>
            <p:nvPr/>
          </p:nvGrpSpPr>
          <p:grpSpPr>
            <a:xfrm>
              <a:off x="3879492" y="2593851"/>
              <a:ext cx="3888736" cy="2369485"/>
              <a:chOff x="0" y="-43431"/>
              <a:chExt cx="768145" cy="468046"/>
            </a:xfrm>
          </p:grpSpPr>
          <p:sp>
            <p:nvSpPr>
              <p:cNvPr id="21" name="Freeform 21"/>
              <p:cNvSpPr/>
              <p:nvPr/>
            </p:nvSpPr>
            <p:spPr>
              <a:xfrm>
                <a:off x="0" y="0"/>
                <a:ext cx="768145" cy="391846"/>
              </a:xfrm>
              <a:custGeom>
                <a:avLst/>
                <a:gdLst/>
                <a:ahLst/>
                <a:cxnLst/>
                <a:rect l="l" t="t" r="r" b="b"/>
                <a:pathLst>
                  <a:path w="768145" h="391846">
                    <a:moveTo>
                      <a:pt x="135378" y="0"/>
                    </a:moveTo>
                    <a:lnTo>
                      <a:pt x="632767" y="0"/>
                    </a:lnTo>
                    <a:cubicBezTo>
                      <a:pt x="707534" y="0"/>
                      <a:pt x="768145" y="60611"/>
                      <a:pt x="768145" y="135378"/>
                    </a:cubicBezTo>
                    <a:lnTo>
                      <a:pt x="768145" y="256468"/>
                    </a:lnTo>
                    <a:cubicBezTo>
                      <a:pt x="768145" y="331235"/>
                      <a:pt x="707534" y="391846"/>
                      <a:pt x="632767" y="391846"/>
                    </a:cubicBezTo>
                    <a:lnTo>
                      <a:pt x="135378" y="391846"/>
                    </a:lnTo>
                    <a:cubicBezTo>
                      <a:pt x="60611" y="391846"/>
                      <a:pt x="0" y="331235"/>
                      <a:pt x="0" y="256468"/>
                    </a:cubicBezTo>
                    <a:lnTo>
                      <a:pt x="0" y="135378"/>
                    </a:lnTo>
                    <a:cubicBezTo>
                      <a:pt x="0" y="60611"/>
                      <a:pt x="60611" y="0"/>
                      <a:pt x="135378" y="0"/>
                    </a:cubicBezTo>
                    <a:close/>
                  </a:path>
                </a:pathLst>
              </a:custGeom>
              <a:solidFill>
                <a:srgbClr val="FFDE59"/>
              </a:solidFill>
            </p:spPr>
          </p:sp>
          <p:sp>
            <p:nvSpPr>
              <p:cNvPr id="22" name="TextBox 22"/>
              <p:cNvSpPr txBox="1"/>
              <p:nvPr/>
            </p:nvSpPr>
            <p:spPr>
              <a:xfrm>
                <a:off x="0" y="-43431"/>
                <a:ext cx="768145" cy="468046"/>
              </a:xfrm>
              <a:prstGeom prst="rect">
                <a:avLst/>
              </a:prstGeom>
            </p:spPr>
            <p:txBody>
              <a:bodyPr lIns="50800" tIns="50800" rIns="50800" bIns="50800" rtlCol="0" anchor="ctr"/>
              <a:lstStyle/>
              <a:p>
                <a:pPr algn="ctr">
                  <a:lnSpc>
                    <a:spcPts val="5319"/>
                  </a:lnSpc>
                  <a:spcBef>
                    <a:spcPct val="0"/>
                  </a:spcBef>
                </a:pPr>
                <a:r>
                  <a:rPr lang="en-US" sz="3799" b="1" dirty="0">
                    <a:solidFill>
                      <a:srgbClr val="004AAD"/>
                    </a:solidFill>
                    <a:latin typeface="Canva Sans Bold"/>
                    <a:ea typeface="Canva Sans Bold"/>
                    <a:cs typeface="Canva Sans Bold"/>
                    <a:sym typeface="Canva Sans Bold"/>
                  </a:rPr>
                  <a:t>Skin Care Products</a:t>
                </a:r>
              </a:p>
            </p:txBody>
          </p:sp>
        </p:grpSp>
        <p:grpSp>
          <p:nvGrpSpPr>
            <p:cNvPr id="23" name="Group 23"/>
            <p:cNvGrpSpPr/>
            <p:nvPr/>
          </p:nvGrpSpPr>
          <p:grpSpPr>
            <a:xfrm>
              <a:off x="7976051" y="2492252"/>
              <a:ext cx="4184775" cy="2369485"/>
              <a:chOff x="0" y="-57268"/>
              <a:chExt cx="826622" cy="468046"/>
            </a:xfrm>
          </p:grpSpPr>
          <p:sp>
            <p:nvSpPr>
              <p:cNvPr id="24" name="Freeform 24"/>
              <p:cNvSpPr/>
              <p:nvPr/>
            </p:nvSpPr>
            <p:spPr>
              <a:xfrm>
                <a:off x="0" y="0"/>
                <a:ext cx="826622" cy="391846"/>
              </a:xfrm>
              <a:custGeom>
                <a:avLst/>
                <a:gdLst/>
                <a:ahLst/>
                <a:cxnLst/>
                <a:rect l="l" t="t" r="r" b="b"/>
                <a:pathLst>
                  <a:path w="826622" h="391846">
                    <a:moveTo>
                      <a:pt x="125801" y="0"/>
                    </a:moveTo>
                    <a:lnTo>
                      <a:pt x="700821" y="0"/>
                    </a:lnTo>
                    <a:cubicBezTo>
                      <a:pt x="770299" y="0"/>
                      <a:pt x="826622" y="56323"/>
                      <a:pt x="826622" y="125801"/>
                    </a:cubicBezTo>
                    <a:lnTo>
                      <a:pt x="826622" y="266045"/>
                    </a:lnTo>
                    <a:cubicBezTo>
                      <a:pt x="826622" y="335523"/>
                      <a:pt x="770299" y="391846"/>
                      <a:pt x="700821" y="391846"/>
                    </a:cubicBezTo>
                    <a:lnTo>
                      <a:pt x="125801" y="391846"/>
                    </a:lnTo>
                    <a:cubicBezTo>
                      <a:pt x="56323" y="391846"/>
                      <a:pt x="0" y="335523"/>
                      <a:pt x="0" y="266045"/>
                    </a:cubicBezTo>
                    <a:lnTo>
                      <a:pt x="0" y="125801"/>
                    </a:lnTo>
                    <a:cubicBezTo>
                      <a:pt x="0" y="56323"/>
                      <a:pt x="56323" y="0"/>
                      <a:pt x="125801" y="0"/>
                    </a:cubicBezTo>
                    <a:close/>
                  </a:path>
                </a:pathLst>
              </a:custGeom>
              <a:solidFill>
                <a:srgbClr val="FFDE59"/>
              </a:solidFill>
            </p:spPr>
          </p:sp>
          <p:sp>
            <p:nvSpPr>
              <p:cNvPr id="25" name="TextBox 25"/>
              <p:cNvSpPr txBox="1"/>
              <p:nvPr/>
            </p:nvSpPr>
            <p:spPr>
              <a:xfrm>
                <a:off x="0" y="-57268"/>
                <a:ext cx="826622" cy="468046"/>
              </a:xfrm>
              <a:prstGeom prst="rect">
                <a:avLst/>
              </a:prstGeom>
            </p:spPr>
            <p:txBody>
              <a:bodyPr lIns="50800" tIns="50800" rIns="50800" bIns="50800" rtlCol="0" anchor="ctr"/>
              <a:lstStyle/>
              <a:p>
                <a:pPr algn="ctr">
                  <a:lnSpc>
                    <a:spcPts val="5319"/>
                  </a:lnSpc>
                  <a:spcBef>
                    <a:spcPct val="0"/>
                  </a:spcBef>
                </a:pPr>
                <a:r>
                  <a:rPr lang="en-US" sz="3799" b="1" dirty="0">
                    <a:solidFill>
                      <a:srgbClr val="004AAD"/>
                    </a:solidFill>
                    <a:latin typeface="Canva Sans Bold"/>
                    <a:ea typeface="Canva Sans Bold"/>
                    <a:cs typeface="Canva Sans Bold"/>
                    <a:sym typeface="Canva Sans Bold"/>
                  </a:rPr>
                  <a:t>Hair Care Products</a:t>
                </a:r>
              </a:p>
            </p:txBody>
          </p:sp>
        </p:grpSp>
        <p:sp>
          <p:nvSpPr>
            <p:cNvPr id="28" name="TextBox 28"/>
            <p:cNvSpPr txBox="1"/>
            <p:nvPr/>
          </p:nvSpPr>
          <p:spPr>
            <a:xfrm>
              <a:off x="149274" y="5786686"/>
              <a:ext cx="3680028" cy="426508"/>
            </a:xfrm>
            <a:prstGeom prst="rect">
              <a:avLst/>
            </a:prstGeom>
          </p:spPr>
          <p:txBody>
            <a:bodyPr lIns="0" tIns="0" rIns="0" bIns="0" rtlCol="0" anchor="t">
              <a:spAutoFit/>
            </a:bodyPr>
            <a:lstStyle/>
            <a:p>
              <a:pPr marL="0" lvl="0" indent="0" algn="l">
                <a:lnSpc>
                  <a:spcPts val="2600"/>
                </a:lnSpc>
              </a:pPr>
              <a:r>
                <a:rPr lang="en-US" sz="2000" b="1" spc="-60">
                  <a:solidFill>
                    <a:srgbClr val="2B2929"/>
                  </a:solidFill>
                  <a:latin typeface="Helveticish Bold"/>
                  <a:ea typeface="Helveticish Bold"/>
                  <a:cs typeface="Helveticish Bold"/>
                  <a:sym typeface="Helveticish Bold"/>
                </a:rPr>
                <a:t>SUB-SECTORS</a:t>
              </a:r>
            </a:p>
          </p:txBody>
        </p:sp>
        <p:sp>
          <p:nvSpPr>
            <p:cNvPr id="29" name="Freeform 29"/>
            <p:cNvSpPr/>
            <p:nvPr/>
          </p:nvSpPr>
          <p:spPr>
            <a:xfrm>
              <a:off x="2612011" y="2540872"/>
              <a:ext cx="1735314" cy="7017815"/>
            </a:xfrm>
            <a:custGeom>
              <a:avLst/>
              <a:gdLst/>
              <a:ahLst/>
              <a:cxnLst/>
              <a:rect l="l" t="t" r="r" b="b"/>
              <a:pathLst>
                <a:path w="1735314" h="7017815">
                  <a:moveTo>
                    <a:pt x="0" y="0"/>
                  </a:moveTo>
                  <a:lnTo>
                    <a:pt x="1735315" y="0"/>
                  </a:lnTo>
                  <a:lnTo>
                    <a:pt x="1735315" y="7017816"/>
                  </a:lnTo>
                  <a:lnTo>
                    <a:pt x="0" y="701781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a:ln cap="sq">
              <a:noFill/>
              <a:prstDash val="solid"/>
              <a:miter/>
            </a:ln>
          </p:spPr>
        </p:sp>
        <p:grpSp>
          <p:nvGrpSpPr>
            <p:cNvPr id="30" name="Group 30"/>
            <p:cNvGrpSpPr/>
            <p:nvPr/>
          </p:nvGrpSpPr>
          <p:grpSpPr>
            <a:xfrm>
              <a:off x="12394049" y="2492252"/>
              <a:ext cx="4184775" cy="2369485"/>
              <a:chOff x="0" y="-57268"/>
              <a:chExt cx="826622" cy="468046"/>
            </a:xfrm>
          </p:grpSpPr>
          <p:sp>
            <p:nvSpPr>
              <p:cNvPr id="31" name="Freeform 31"/>
              <p:cNvSpPr/>
              <p:nvPr/>
            </p:nvSpPr>
            <p:spPr>
              <a:xfrm>
                <a:off x="0" y="0"/>
                <a:ext cx="826622" cy="391846"/>
              </a:xfrm>
              <a:custGeom>
                <a:avLst/>
                <a:gdLst/>
                <a:ahLst/>
                <a:cxnLst/>
                <a:rect l="l" t="t" r="r" b="b"/>
                <a:pathLst>
                  <a:path w="826622" h="391846">
                    <a:moveTo>
                      <a:pt x="125801" y="0"/>
                    </a:moveTo>
                    <a:lnTo>
                      <a:pt x="700821" y="0"/>
                    </a:lnTo>
                    <a:cubicBezTo>
                      <a:pt x="770299" y="0"/>
                      <a:pt x="826622" y="56323"/>
                      <a:pt x="826622" y="125801"/>
                    </a:cubicBezTo>
                    <a:lnTo>
                      <a:pt x="826622" y="266045"/>
                    </a:lnTo>
                    <a:cubicBezTo>
                      <a:pt x="826622" y="335523"/>
                      <a:pt x="770299" y="391846"/>
                      <a:pt x="700821" y="391846"/>
                    </a:cubicBezTo>
                    <a:lnTo>
                      <a:pt x="125801" y="391846"/>
                    </a:lnTo>
                    <a:cubicBezTo>
                      <a:pt x="56323" y="391846"/>
                      <a:pt x="0" y="335523"/>
                      <a:pt x="0" y="266045"/>
                    </a:cubicBezTo>
                    <a:lnTo>
                      <a:pt x="0" y="125801"/>
                    </a:lnTo>
                    <a:cubicBezTo>
                      <a:pt x="0" y="56323"/>
                      <a:pt x="56323" y="0"/>
                      <a:pt x="125801" y="0"/>
                    </a:cubicBezTo>
                    <a:close/>
                  </a:path>
                </a:pathLst>
              </a:custGeom>
              <a:solidFill>
                <a:srgbClr val="FFDE59"/>
              </a:solidFill>
            </p:spPr>
          </p:sp>
          <p:sp>
            <p:nvSpPr>
              <p:cNvPr id="32" name="TextBox 32"/>
              <p:cNvSpPr txBox="1"/>
              <p:nvPr/>
            </p:nvSpPr>
            <p:spPr>
              <a:xfrm>
                <a:off x="0" y="-57268"/>
                <a:ext cx="826622" cy="468046"/>
              </a:xfrm>
              <a:prstGeom prst="rect">
                <a:avLst/>
              </a:prstGeom>
            </p:spPr>
            <p:txBody>
              <a:bodyPr lIns="50800" tIns="50800" rIns="50800" bIns="50800" rtlCol="0" anchor="ctr"/>
              <a:lstStyle/>
              <a:p>
                <a:pPr algn="ctr">
                  <a:lnSpc>
                    <a:spcPts val="5319"/>
                  </a:lnSpc>
                  <a:spcBef>
                    <a:spcPct val="0"/>
                  </a:spcBef>
                </a:pPr>
                <a:r>
                  <a:rPr lang="en-US" sz="3799" b="1" dirty="0">
                    <a:solidFill>
                      <a:srgbClr val="004AAD"/>
                    </a:solidFill>
                    <a:latin typeface="Canva Sans Bold"/>
                    <a:ea typeface="Canva Sans Bold"/>
                    <a:cs typeface="Canva Sans Bold"/>
                    <a:sym typeface="Canva Sans Bold"/>
                  </a:rPr>
                  <a:t>Makeup Products</a:t>
                </a:r>
              </a:p>
            </p:txBody>
          </p:sp>
        </p:grpSp>
        <p:grpSp>
          <p:nvGrpSpPr>
            <p:cNvPr id="33" name="Group 33"/>
            <p:cNvGrpSpPr/>
            <p:nvPr/>
          </p:nvGrpSpPr>
          <p:grpSpPr>
            <a:xfrm>
              <a:off x="3978577" y="4890992"/>
              <a:ext cx="6166062" cy="4644341"/>
              <a:chOff x="0" y="-38196"/>
              <a:chExt cx="1217987" cy="917401"/>
            </a:xfrm>
          </p:grpSpPr>
          <p:sp>
            <p:nvSpPr>
              <p:cNvPr id="34" name="Freeform 34"/>
              <p:cNvSpPr/>
              <p:nvPr/>
            </p:nvSpPr>
            <p:spPr>
              <a:xfrm>
                <a:off x="0" y="0"/>
                <a:ext cx="1217987" cy="841201"/>
              </a:xfrm>
              <a:custGeom>
                <a:avLst/>
                <a:gdLst/>
                <a:ahLst/>
                <a:cxnLst/>
                <a:rect l="l" t="t" r="r" b="b"/>
                <a:pathLst>
                  <a:path w="1217987" h="841201">
                    <a:moveTo>
                      <a:pt x="85379" y="0"/>
                    </a:moveTo>
                    <a:lnTo>
                      <a:pt x="1132609" y="0"/>
                    </a:lnTo>
                    <a:cubicBezTo>
                      <a:pt x="1179762" y="0"/>
                      <a:pt x="1217987" y="38225"/>
                      <a:pt x="1217987" y="85379"/>
                    </a:cubicBezTo>
                    <a:lnTo>
                      <a:pt x="1217987" y="755822"/>
                    </a:lnTo>
                    <a:cubicBezTo>
                      <a:pt x="1217987" y="802975"/>
                      <a:pt x="1179762" y="841201"/>
                      <a:pt x="1132609" y="841201"/>
                    </a:cubicBezTo>
                    <a:lnTo>
                      <a:pt x="85379" y="841201"/>
                    </a:lnTo>
                    <a:cubicBezTo>
                      <a:pt x="38225" y="841201"/>
                      <a:pt x="0" y="802975"/>
                      <a:pt x="0" y="755822"/>
                    </a:cubicBezTo>
                    <a:lnTo>
                      <a:pt x="0" y="85379"/>
                    </a:lnTo>
                    <a:cubicBezTo>
                      <a:pt x="0" y="38225"/>
                      <a:pt x="38225" y="0"/>
                      <a:pt x="85379" y="0"/>
                    </a:cubicBezTo>
                    <a:close/>
                  </a:path>
                </a:pathLst>
              </a:custGeom>
              <a:solidFill>
                <a:srgbClr val="FFDE59"/>
              </a:solidFill>
            </p:spPr>
          </p:sp>
          <p:sp>
            <p:nvSpPr>
              <p:cNvPr id="35" name="TextBox 35"/>
              <p:cNvSpPr txBox="1"/>
              <p:nvPr/>
            </p:nvSpPr>
            <p:spPr>
              <a:xfrm>
                <a:off x="0" y="-38196"/>
                <a:ext cx="1217987" cy="917401"/>
              </a:xfrm>
              <a:prstGeom prst="rect">
                <a:avLst/>
              </a:prstGeom>
            </p:spPr>
            <p:txBody>
              <a:bodyPr lIns="50800" tIns="50800" rIns="50800" bIns="50800" rtlCol="0" anchor="ctr"/>
              <a:lstStyle/>
              <a:p>
                <a:pPr algn="ctr">
                  <a:lnSpc>
                    <a:spcPts val="5319"/>
                  </a:lnSpc>
                  <a:spcBef>
                    <a:spcPct val="0"/>
                  </a:spcBef>
                </a:pPr>
                <a:r>
                  <a:rPr lang="en-US" sz="3799" b="1" dirty="0">
                    <a:solidFill>
                      <a:srgbClr val="004AAD"/>
                    </a:solidFill>
                    <a:latin typeface="Canva Sans Bold"/>
                    <a:ea typeface="Canva Sans Bold"/>
                    <a:cs typeface="Canva Sans Bold"/>
                    <a:sym typeface="Canva Sans Bold"/>
                  </a:rPr>
                  <a:t>Personal Care and Grooming Products</a:t>
                </a:r>
              </a:p>
            </p:txBody>
          </p:sp>
        </p:grpSp>
        <p:grpSp>
          <p:nvGrpSpPr>
            <p:cNvPr id="36" name="Group 36"/>
            <p:cNvGrpSpPr/>
            <p:nvPr/>
          </p:nvGrpSpPr>
          <p:grpSpPr>
            <a:xfrm>
              <a:off x="10412762" y="4727451"/>
              <a:ext cx="6166062" cy="2369485"/>
              <a:chOff x="0" y="-67801"/>
              <a:chExt cx="1217987" cy="468046"/>
            </a:xfrm>
          </p:grpSpPr>
          <p:sp>
            <p:nvSpPr>
              <p:cNvPr id="37" name="Freeform 37"/>
              <p:cNvSpPr/>
              <p:nvPr/>
            </p:nvSpPr>
            <p:spPr>
              <a:xfrm>
                <a:off x="0" y="0"/>
                <a:ext cx="1217987" cy="391846"/>
              </a:xfrm>
              <a:custGeom>
                <a:avLst/>
                <a:gdLst/>
                <a:ahLst/>
                <a:cxnLst/>
                <a:rect l="l" t="t" r="r" b="b"/>
                <a:pathLst>
                  <a:path w="1217987" h="391846">
                    <a:moveTo>
                      <a:pt x="85379" y="0"/>
                    </a:moveTo>
                    <a:lnTo>
                      <a:pt x="1132609" y="0"/>
                    </a:lnTo>
                    <a:cubicBezTo>
                      <a:pt x="1179762" y="0"/>
                      <a:pt x="1217987" y="38225"/>
                      <a:pt x="1217987" y="85379"/>
                    </a:cubicBezTo>
                    <a:lnTo>
                      <a:pt x="1217987" y="306468"/>
                    </a:lnTo>
                    <a:cubicBezTo>
                      <a:pt x="1217987" y="353621"/>
                      <a:pt x="1179762" y="391846"/>
                      <a:pt x="1132609" y="391846"/>
                    </a:cubicBezTo>
                    <a:lnTo>
                      <a:pt x="85379" y="391846"/>
                    </a:lnTo>
                    <a:cubicBezTo>
                      <a:pt x="38225" y="391846"/>
                      <a:pt x="0" y="353621"/>
                      <a:pt x="0" y="306468"/>
                    </a:cubicBezTo>
                    <a:lnTo>
                      <a:pt x="0" y="85379"/>
                    </a:lnTo>
                    <a:cubicBezTo>
                      <a:pt x="0" y="38225"/>
                      <a:pt x="38225" y="0"/>
                      <a:pt x="85379" y="0"/>
                    </a:cubicBezTo>
                    <a:close/>
                  </a:path>
                </a:pathLst>
              </a:custGeom>
              <a:solidFill>
                <a:srgbClr val="FFDE59"/>
              </a:solidFill>
            </p:spPr>
          </p:sp>
          <p:sp>
            <p:nvSpPr>
              <p:cNvPr id="38" name="TextBox 38"/>
              <p:cNvSpPr txBox="1"/>
              <p:nvPr/>
            </p:nvSpPr>
            <p:spPr>
              <a:xfrm>
                <a:off x="0" y="-67801"/>
                <a:ext cx="1217987" cy="468046"/>
              </a:xfrm>
              <a:prstGeom prst="rect">
                <a:avLst/>
              </a:prstGeom>
            </p:spPr>
            <p:txBody>
              <a:bodyPr lIns="50800" tIns="50800" rIns="50800" bIns="50800" rtlCol="0" anchor="ctr"/>
              <a:lstStyle/>
              <a:p>
                <a:pPr algn="ctr">
                  <a:lnSpc>
                    <a:spcPts val="5319"/>
                  </a:lnSpc>
                  <a:spcBef>
                    <a:spcPct val="0"/>
                  </a:spcBef>
                </a:pPr>
                <a:r>
                  <a:rPr lang="en-US" sz="3799" b="1" dirty="0">
                    <a:solidFill>
                      <a:srgbClr val="004AAD"/>
                    </a:solidFill>
                    <a:latin typeface="Canva Sans Bold"/>
                    <a:ea typeface="Canva Sans Bold"/>
                    <a:cs typeface="Canva Sans Bold"/>
                    <a:sym typeface="Canva Sans Bold"/>
                  </a:rPr>
                  <a:t>Organic and Natural Cosmetics</a:t>
                </a:r>
              </a:p>
            </p:txBody>
          </p:sp>
        </p:grpSp>
        <p:grpSp>
          <p:nvGrpSpPr>
            <p:cNvPr id="39" name="Group 39"/>
            <p:cNvGrpSpPr/>
            <p:nvPr/>
          </p:nvGrpSpPr>
          <p:grpSpPr>
            <a:xfrm>
              <a:off x="10412762" y="6962650"/>
              <a:ext cx="6166062" cy="2369485"/>
              <a:chOff x="0" y="-65791"/>
              <a:chExt cx="1217987" cy="468046"/>
            </a:xfrm>
          </p:grpSpPr>
          <p:sp>
            <p:nvSpPr>
              <p:cNvPr id="40" name="Freeform 40"/>
              <p:cNvSpPr/>
              <p:nvPr/>
            </p:nvSpPr>
            <p:spPr>
              <a:xfrm>
                <a:off x="0" y="0"/>
                <a:ext cx="1217987" cy="391846"/>
              </a:xfrm>
              <a:custGeom>
                <a:avLst/>
                <a:gdLst/>
                <a:ahLst/>
                <a:cxnLst/>
                <a:rect l="l" t="t" r="r" b="b"/>
                <a:pathLst>
                  <a:path w="1217987" h="391846">
                    <a:moveTo>
                      <a:pt x="85379" y="0"/>
                    </a:moveTo>
                    <a:lnTo>
                      <a:pt x="1132609" y="0"/>
                    </a:lnTo>
                    <a:cubicBezTo>
                      <a:pt x="1179762" y="0"/>
                      <a:pt x="1217987" y="38225"/>
                      <a:pt x="1217987" y="85379"/>
                    </a:cubicBezTo>
                    <a:lnTo>
                      <a:pt x="1217987" y="306468"/>
                    </a:lnTo>
                    <a:cubicBezTo>
                      <a:pt x="1217987" y="353621"/>
                      <a:pt x="1179762" y="391846"/>
                      <a:pt x="1132609" y="391846"/>
                    </a:cubicBezTo>
                    <a:lnTo>
                      <a:pt x="85379" y="391846"/>
                    </a:lnTo>
                    <a:cubicBezTo>
                      <a:pt x="38225" y="391846"/>
                      <a:pt x="0" y="353621"/>
                      <a:pt x="0" y="306468"/>
                    </a:cubicBezTo>
                    <a:lnTo>
                      <a:pt x="0" y="85379"/>
                    </a:lnTo>
                    <a:cubicBezTo>
                      <a:pt x="0" y="38225"/>
                      <a:pt x="38225" y="0"/>
                      <a:pt x="85379" y="0"/>
                    </a:cubicBezTo>
                    <a:close/>
                  </a:path>
                </a:pathLst>
              </a:custGeom>
              <a:solidFill>
                <a:srgbClr val="FFDE59"/>
              </a:solidFill>
            </p:spPr>
          </p:sp>
          <p:sp>
            <p:nvSpPr>
              <p:cNvPr id="41" name="TextBox 41"/>
              <p:cNvSpPr txBox="1"/>
              <p:nvPr/>
            </p:nvSpPr>
            <p:spPr>
              <a:xfrm>
                <a:off x="0" y="-65791"/>
                <a:ext cx="1217987" cy="468046"/>
              </a:xfrm>
              <a:prstGeom prst="rect">
                <a:avLst/>
              </a:prstGeom>
            </p:spPr>
            <p:txBody>
              <a:bodyPr lIns="50800" tIns="50800" rIns="50800" bIns="50800" rtlCol="0" anchor="ctr"/>
              <a:lstStyle/>
              <a:p>
                <a:pPr algn="ctr">
                  <a:lnSpc>
                    <a:spcPts val="5319"/>
                  </a:lnSpc>
                  <a:spcBef>
                    <a:spcPct val="0"/>
                  </a:spcBef>
                </a:pPr>
                <a:r>
                  <a:rPr lang="en-US" sz="3799" b="1" dirty="0">
                    <a:solidFill>
                      <a:srgbClr val="004AAD"/>
                    </a:solidFill>
                    <a:latin typeface="Canva Sans Bold"/>
                    <a:ea typeface="Canva Sans Bold"/>
                    <a:cs typeface="Canva Sans Bold"/>
                    <a:sym typeface="Canva Sans Bold"/>
                  </a:rPr>
                  <a:t>Specialized Cosmetics</a:t>
                </a:r>
              </a:p>
            </p:txBody>
          </p:sp>
        </p:gr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9525" y="0"/>
            <a:ext cx="5595235" cy="10287000"/>
          </a:xfrm>
          <a:prstGeom prst="rect">
            <a:avLst/>
          </a:prstGeom>
          <a:solidFill>
            <a:srgbClr val="ACE3F9"/>
          </a:solidFill>
        </p:spPr>
      </p:sp>
      <p:grpSp>
        <p:nvGrpSpPr>
          <p:cNvPr id="3" name="Group 3"/>
          <p:cNvGrpSpPr/>
          <p:nvPr/>
        </p:nvGrpSpPr>
        <p:grpSpPr>
          <a:xfrm>
            <a:off x="471819" y="2507709"/>
            <a:ext cx="4809861" cy="2788190"/>
            <a:chOff x="0" y="-74162"/>
            <a:chExt cx="1266795" cy="734338"/>
          </a:xfrm>
        </p:grpSpPr>
        <p:sp>
          <p:nvSpPr>
            <p:cNvPr id="4" name="Freeform 4"/>
            <p:cNvSpPr/>
            <p:nvPr/>
          </p:nvSpPr>
          <p:spPr>
            <a:xfrm>
              <a:off x="0" y="0"/>
              <a:ext cx="1266795" cy="620038"/>
            </a:xfrm>
            <a:custGeom>
              <a:avLst/>
              <a:gdLst/>
              <a:ahLst/>
              <a:cxnLst/>
              <a:rect l="l" t="t" r="r" b="b"/>
              <a:pathLst>
                <a:path w="1266795" h="620038">
                  <a:moveTo>
                    <a:pt x="82089" y="0"/>
                  </a:moveTo>
                  <a:lnTo>
                    <a:pt x="1184705" y="0"/>
                  </a:lnTo>
                  <a:cubicBezTo>
                    <a:pt x="1230042" y="0"/>
                    <a:pt x="1266795" y="36753"/>
                    <a:pt x="1266795" y="82089"/>
                  </a:cubicBezTo>
                  <a:lnTo>
                    <a:pt x="1266795" y="537949"/>
                  </a:lnTo>
                  <a:cubicBezTo>
                    <a:pt x="1266795" y="583285"/>
                    <a:pt x="1230042" y="620038"/>
                    <a:pt x="1184705" y="620038"/>
                  </a:cubicBezTo>
                  <a:lnTo>
                    <a:pt x="82089" y="620038"/>
                  </a:lnTo>
                  <a:cubicBezTo>
                    <a:pt x="36753" y="620038"/>
                    <a:pt x="0" y="583285"/>
                    <a:pt x="0" y="537949"/>
                  </a:cubicBezTo>
                  <a:lnTo>
                    <a:pt x="0" y="82089"/>
                  </a:lnTo>
                  <a:cubicBezTo>
                    <a:pt x="0" y="36753"/>
                    <a:pt x="36753" y="0"/>
                    <a:pt x="82089" y="0"/>
                  </a:cubicBezTo>
                  <a:close/>
                </a:path>
              </a:pathLst>
            </a:custGeom>
            <a:solidFill>
              <a:srgbClr val="004AAD"/>
            </a:solidFill>
          </p:spPr>
        </p:sp>
        <p:sp>
          <p:nvSpPr>
            <p:cNvPr id="5" name="TextBox 5"/>
            <p:cNvSpPr txBox="1"/>
            <p:nvPr/>
          </p:nvSpPr>
          <p:spPr>
            <a:xfrm>
              <a:off x="0" y="-74162"/>
              <a:ext cx="1266795" cy="734338"/>
            </a:xfrm>
            <a:prstGeom prst="rect">
              <a:avLst/>
            </a:prstGeom>
          </p:spPr>
          <p:txBody>
            <a:bodyPr lIns="50800" tIns="50800" rIns="50800" bIns="50800" rtlCol="0" anchor="ctr"/>
            <a:lstStyle/>
            <a:p>
              <a:pPr algn="ctr">
                <a:lnSpc>
                  <a:spcPts val="8539"/>
                </a:lnSpc>
              </a:pPr>
              <a:r>
                <a:rPr lang="en-US" sz="6099" b="1" dirty="0">
                  <a:solidFill>
                    <a:srgbClr val="FFFFFF"/>
                  </a:solidFill>
                  <a:latin typeface="Canva Sans Bold"/>
                  <a:ea typeface="Canva Sans Bold"/>
                  <a:cs typeface="Canva Sans Bold"/>
                  <a:sym typeface="Canva Sans Bold"/>
                </a:rPr>
                <a:t>PCD 13</a:t>
              </a:r>
            </a:p>
            <a:p>
              <a:pPr algn="ctr">
                <a:lnSpc>
                  <a:spcPts val="8539"/>
                </a:lnSpc>
                <a:spcBef>
                  <a:spcPct val="0"/>
                </a:spcBef>
              </a:pPr>
              <a:r>
                <a:rPr lang="en-US" sz="6099" b="1" dirty="0">
                  <a:solidFill>
                    <a:srgbClr val="FFFFFF"/>
                  </a:solidFill>
                  <a:latin typeface="Canva Sans Bold"/>
                  <a:ea typeface="Canva Sans Bold"/>
                  <a:cs typeface="Canva Sans Bold"/>
                  <a:sym typeface="Canva Sans Bold"/>
                </a:rPr>
                <a:t>PCD 29</a:t>
              </a:r>
            </a:p>
          </p:txBody>
        </p:sp>
      </p:grpSp>
      <p:grpSp>
        <p:nvGrpSpPr>
          <p:cNvPr id="6" name="Group 6"/>
          <p:cNvGrpSpPr/>
          <p:nvPr/>
        </p:nvGrpSpPr>
        <p:grpSpPr>
          <a:xfrm>
            <a:off x="595232" y="5260289"/>
            <a:ext cx="4563035" cy="1194862"/>
            <a:chOff x="0" y="0"/>
            <a:chExt cx="6084047" cy="1593149"/>
          </a:xfrm>
        </p:grpSpPr>
        <p:grpSp>
          <p:nvGrpSpPr>
            <p:cNvPr id="7" name="Group 7"/>
            <p:cNvGrpSpPr/>
            <p:nvPr/>
          </p:nvGrpSpPr>
          <p:grpSpPr>
            <a:xfrm>
              <a:off x="0" y="0"/>
              <a:ext cx="6084047" cy="1593149"/>
              <a:chOff x="0" y="0"/>
              <a:chExt cx="1896492" cy="406400"/>
            </a:xfrm>
          </p:grpSpPr>
          <p:sp>
            <p:nvSpPr>
              <p:cNvPr id="8" name="Freeform 8"/>
              <p:cNvSpPr/>
              <p:nvPr/>
            </p:nvSpPr>
            <p:spPr>
              <a:xfrm>
                <a:off x="17780" y="22860"/>
                <a:ext cx="1871092" cy="360680"/>
              </a:xfrm>
              <a:custGeom>
                <a:avLst/>
                <a:gdLst/>
                <a:ahLst/>
                <a:cxnLst/>
                <a:rect l="l" t="t" r="r" b="b"/>
                <a:pathLst>
                  <a:path w="1871092" h="360680">
                    <a:moveTo>
                      <a:pt x="1871092" y="180340"/>
                    </a:moveTo>
                    <a:cubicBezTo>
                      <a:pt x="1871092" y="81280"/>
                      <a:pt x="1791083" y="0"/>
                      <a:pt x="1690752" y="0"/>
                    </a:cubicBezTo>
                    <a:lnTo>
                      <a:pt x="172720" y="0"/>
                    </a:lnTo>
                    <a:lnTo>
                      <a:pt x="172720" y="1270"/>
                    </a:lnTo>
                    <a:cubicBezTo>
                      <a:pt x="76200" y="5080"/>
                      <a:pt x="0" y="83820"/>
                      <a:pt x="0" y="180340"/>
                    </a:cubicBezTo>
                    <a:cubicBezTo>
                      <a:pt x="0" y="276860"/>
                      <a:pt x="77470" y="355600"/>
                      <a:pt x="172720" y="359410"/>
                    </a:cubicBezTo>
                    <a:lnTo>
                      <a:pt x="172720" y="360680"/>
                    </a:lnTo>
                    <a:lnTo>
                      <a:pt x="1690752" y="360680"/>
                    </a:lnTo>
                    <a:cubicBezTo>
                      <a:pt x="1789812" y="360680"/>
                      <a:pt x="1871092" y="279400"/>
                      <a:pt x="1871092" y="180340"/>
                    </a:cubicBezTo>
                    <a:close/>
                  </a:path>
                </a:pathLst>
              </a:custGeom>
              <a:solidFill>
                <a:srgbClr val="FFFFFF"/>
              </a:solidFill>
            </p:spPr>
          </p:sp>
        </p:grpSp>
        <p:sp>
          <p:nvSpPr>
            <p:cNvPr id="9" name="TextBox 9"/>
            <p:cNvSpPr txBox="1"/>
            <p:nvPr/>
          </p:nvSpPr>
          <p:spPr>
            <a:xfrm>
              <a:off x="315753" y="459270"/>
              <a:ext cx="5536039" cy="645206"/>
            </a:xfrm>
            <a:prstGeom prst="rect">
              <a:avLst/>
            </a:prstGeom>
          </p:spPr>
          <p:txBody>
            <a:bodyPr lIns="0" tIns="0" rIns="0" bIns="0" rtlCol="0" anchor="t">
              <a:spAutoFit/>
            </a:bodyPr>
            <a:lstStyle/>
            <a:p>
              <a:pPr marL="0" lvl="0" indent="0" algn="ctr">
                <a:lnSpc>
                  <a:spcPts val="3847"/>
                </a:lnSpc>
              </a:pPr>
              <a:r>
                <a:rPr lang="en-US" sz="2959" b="1" spc="-88">
                  <a:solidFill>
                    <a:srgbClr val="2B2929"/>
                  </a:solidFill>
                  <a:latin typeface="Helveticish Bold"/>
                  <a:ea typeface="Helveticish Bold"/>
                  <a:cs typeface="Helveticish Bold"/>
                  <a:sym typeface="Helveticish Bold"/>
                </a:rPr>
                <a:t>MR. RAJAT GUPTA</a:t>
              </a:r>
            </a:p>
          </p:txBody>
        </p:sp>
      </p:grpSp>
      <p:grpSp>
        <p:nvGrpSpPr>
          <p:cNvPr id="10" name="Group 10"/>
          <p:cNvGrpSpPr/>
          <p:nvPr/>
        </p:nvGrpSpPr>
        <p:grpSpPr>
          <a:xfrm>
            <a:off x="204521" y="374371"/>
            <a:ext cx="5591283" cy="2603423"/>
            <a:chOff x="0" y="0"/>
            <a:chExt cx="7455044" cy="3471230"/>
          </a:xfrm>
        </p:grpSpPr>
        <p:sp>
          <p:nvSpPr>
            <p:cNvPr id="11" name="TextBox 11"/>
            <p:cNvSpPr txBox="1"/>
            <p:nvPr/>
          </p:nvSpPr>
          <p:spPr>
            <a:xfrm>
              <a:off x="0" y="-85725"/>
              <a:ext cx="7455044" cy="3132879"/>
            </a:xfrm>
            <a:prstGeom prst="rect">
              <a:avLst/>
            </a:prstGeom>
          </p:spPr>
          <p:txBody>
            <a:bodyPr lIns="0" tIns="0" rIns="0" bIns="0" rtlCol="0" anchor="t">
              <a:spAutoFit/>
            </a:bodyPr>
            <a:lstStyle/>
            <a:p>
              <a:pPr algn="ctr">
                <a:lnSpc>
                  <a:spcPts val="4480"/>
                </a:lnSpc>
              </a:pPr>
              <a:r>
                <a:rPr lang="en-US" sz="3200" b="1" spc="-64">
                  <a:solidFill>
                    <a:srgbClr val="004AAD"/>
                  </a:solidFill>
                  <a:latin typeface="Helveticish Bold"/>
                  <a:ea typeface="Helveticish Bold"/>
                  <a:cs typeface="Helveticish Bold"/>
                  <a:sym typeface="Helveticish Bold"/>
                </a:rPr>
                <a:t>IDENTIFICATION OF</a:t>
              </a:r>
            </a:p>
            <a:p>
              <a:pPr algn="ctr">
                <a:lnSpc>
                  <a:spcPts val="7279"/>
                </a:lnSpc>
              </a:pPr>
              <a:r>
                <a:rPr lang="en-US" sz="5199" b="1" spc="-103">
                  <a:solidFill>
                    <a:srgbClr val="004AAD"/>
                  </a:solidFill>
                  <a:latin typeface="Helveticish Bold"/>
                  <a:ea typeface="Helveticish Bold"/>
                  <a:cs typeface="Helveticish Bold"/>
                  <a:sym typeface="Helveticish Bold"/>
                </a:rPr>
                <a:t>SECTORS AND </a:t>
              </a:r>
            </a:p>
            <a:p>
              <a:pPr marL="0" lvl="0" indent="0" algn="ctr">
                <a:lnSpc>
                  <a:spcPts val="7139"/>
                </a:lnSpc>
              </a:pPr>
              <a:r>
                <a:rPr lang="en-US" sz="5099" b="1" spc="-101">
                  <a:solidFill>
                    <a:srgbClr val="004AAD"/>
                  </a:solidFill>
                  <a:latin typeface="Helveticish Bold"/>
                  <a:ea typeface="Helveticish Bold"/>
                  <a:cs typeface="Helveticish Bold"/>
                  <a:sym typeface="Helveticish Bold"/>
                </a:rPr>
                <a:t>SUB-SECTORS</a:t>
              </a:r>
              <a:r>
                <a:rPr lang="en-US" sz="5099" b="1" i="1" spc="-101">
                  <a:solidFill>
                    <a:srgbClr val="004AAD"/>
                  </a:solidFill>
                  <a:latin typeface="Helveticish Bold Italics"/>
                  <a:ea typeface="Helveticish Bold Italics"/>
                  <a:cs typeface="Helveticish Bold Italics"/>
                  <a:sym typeface="Helveticish Bold Italics"/>
                </a:rPr>
                <a:t> </a:t>
              </a:r>
            </a:p>
          </p:txBody>
        </p:sp>
        <p:sp>
          <p:nvSpPr>
            <p:cNvPr id="12" name="TextBox 12"/>
            <p:cNvSpPr txBox="1"/>
            <p:nvPr/>
          </p:nvSpPr>
          <p:spPr>
            <a:xfrm>
              <a:off x="0" y="3190772"/>
              <a:ext cx="7455044" cy="280458"/>
            </a:xfrm>
            <a:prstGeom prst="rect">
              <a:avLst/>
            </a:prstGeom>
          </p:spPr>
          <p:txBody>
            <a:bodyPr lIns="0" tIns="0" rIns="0" bIns="0" rtlCol="0" anchor="t">
              <a:spAutoFit/>
            </a:bodyPr>
            <a:lstStyle/>
            <a:p>
              <a:pPr marL="0" lvl="0" indent="0" algn="l">
                <a:lnSpc>
                  <a:spcPts val="1625"/>
                </a:lnSpc>
              </a:pPr>
              <a:endParaRPr/>
            </a:p>
          </p:txBody>
        </p:sp>
      </p:grpSp>
      <p:sp>
        <p:nvSpPr>
          <p:cNvPr id="13" name="TextBox 13"/>
          <p:cNvSpPr txBox="1"/>
          <p:nvPr/>
        </p:nvSpPr>
        <p:spPr>
          <a:xfrm>
            <a:off x="5670630" y="5932814"/>
            <a:ext cx="2760021" cy="327025"/>
          </a:xfrm>
          <a:prstGeom prst="rect">
            <a:avLst/>
          </a:prstGeom>
        </p:spPr>
        <p:txBody>
          <a:bodyPr lIns="0" tIns="0" rIns="0" bIns="0" rtlCol="0" anchor="t">
            <a:spAutoFit/>
          </a:bodyPr>
          <a:lstStyle/>
          <a:p>
            <a:pPr marL="0" lvl="0" indent="0" algn="l">
              <a:lnSpc>
                <a:spcPts val="2600"/>
              </a:lnSpc>
            </a:pPr>
            <a:r>
              <a:rPr lang="en-US" sz="2000" b="1" spc="-60" dirty="0">
                <a:solidFill>
                  <a:srgbClr val="2B2929"/>
                </a:solidFill>
                <a:latin typeface="Helveticish Bold"/>
                <a:ea typeface="Helveticish Bold"/>
                <a:cs typeface="Helveticish Bold"/>
                <a:sym typeface="Helveticish Bold"/>
              </a:rPr>
              <a:t>SUB-SECTORS</a:t>
            </a:r>
          </a:p>
        </p:txBody>
      </p:sp>
      <p:grpSp>
        <p:nvGrpSpPr>
          <p:cNvPr id="14" name="Group 14"/>
          <p:cNvGrpSpPr/>
          <p:nvPr/>
        </p:nvGrpSpPr>
        <p:grpSpPr>
          <a:xfrm>
            <a:off x="5604760" y="801181"/>
            <a:ext cx="12448177" cy="8684639"/>
            <a:chOff x="0" y="0"/>
            <a:chExt cx="16597569" cy="11579518"/>
          </a:xfrm>
        </p:grpSpPr>
        <p:grpSp>
          <p:nvGrpSpPr>
            <p:cNvPr id="15" name="Group 15"/>
            <p:cNvGrpSpPr/>
            <p:nvPr/>
          </p:nvGrpSpPr>
          <p:grpSpPr>
            <a:xfrm>
              <a:off x="5365687" y="837030"/>
              <a:ext cx="9323949" cy="1703843"/>
              <a:chOff x="0" y="0"/>
              <a:chExt cx="1841768" cy="336562"/>
            </a:xfrm>
          </p:grpSpPr>
          <p:sp>
            <p:nvSpPr>
              <p:cNvPr id="16" name="Freeform 16"/>
              <p:cNvSpPr/>
              <p:nvPr/>
            </p:nvSpPr>
            <p:spPr>
              <a:xfrm>
                <a:off x="0" y="0"/>
                <a:ext cx="1841768" cy="336562"/>
              </a:xfrm>
              <a:custGeom>
                <a:avLst/>
                <a:gdLst/>
                <a:ahLst/>
                <a:cxnLst/>
                <a:rect l="l" t="t" r="r" b="b"/>
                <a:pathLst>
                  <a:path w="1841768" h="336562">
                    <a:moveTo>
                      <a:pt x="56462" y="0"/>
                    </a:moveTo>
                    <a:lnTo>
                      <a:pt x="1785306" y="0"/>
                    </a:lnTo>
                    <a:cubicBezTo>
                      <a:pt x="1800280" y="0"/>
                      <a:pt x="1814642" y="5949"/>
                      <a:pt x="1825230" y="16537"/>
                    </a:cubicBezTo>
                    <a:cubicBezTo>
                      <a:pt x="1835819" y="27126"/>
                      <a:pt x="1841768" y="41487"/>
                      <a:pt x="1841768" y="56462"/>
                    </a:cubicBezTo>
                    <a:lnTo>
                      <a:pt x="1841768" y="280099"/>
                    </a:lnTo>
                    <a:cubicBezTo>
                      <a:pt x="1841768" y="295074"/>
                      <a:pt x="1835819" y="309435"/>
                      <a:pt x="1825230" y="320024"/>
                    </a:cubicBezTo>
                    <a:cubicBezTo>
                      <a:pt x="1814642" y="330613"/>
                      <a:pt x="1800280" y="336562"/>
                      <a:pt x="1785306" y="336562"/>
                    </a:cubicBezTo>
                    <a:lnTo>
                      <a:pt x="56462" y="336562"/>
                    </a:lnTo>
                    <a:cubicBezTo>
                      <a:pt x="41487" y="336562"/>
                      <a:pt x="27126" y="330613"/>
                      <a:pt x="16537" y="320024"/>
                    </a:cubicBezTo>
                    <a:cubicBezTo>
                      <a:pt x="5949" y="309435"/>
                      <a:pt x="0" y="295074"/>
                      <a:pt x="0" y="280099"/>
                    </a:cubicBezTo>
                    <a:lnTo>
                      <a:pt x="0" y="56462"/>
                    </a:lnTo>
                    <a:cubicBezTo>
                      <a:pt x="0" y="41487"/>
                      <a:pt x="5949" y="27126"/>
                      <a:pt x="16537" y="16537"/>
                    </a:cubicBezTo>
                    <a:cubicBezTo>
                      <a:pt x="27126" y="5949"/>
                      <a:pt x="41487" y="0"/>
                      <a:pt x="56462" y="0"/>
                    </a:cubicBezTo>
                    <a:close/>
                  </a:path>
                </a:pathLst>
              </a:custGeom>
              <a:solidFill>
                <a:srgbClr val="004AAD"/>
              </a:solidFill>
            </p:spPr>
          </p:sp>
          <p:sp>
            <p:nvSpPr>
              <p:cNvPr id="17" name="TextBox 17"/>
              <p:cNvSpPr txBox="1"/>
              <p:nvPr/>
            </p:nvSpPr>
            <p:spPr>
              <a:xfrm>
                <a:off x="0" y="-76200"/>
                <a:ext cx="1841768" cy="412762"/>
              </a:xfrm>
              <a:prstGeom prst="rect">
                <a:avLst/>
              </a:prstGeom>
            </p:spPr>
            <p:txBody>
              <a:bodyPr lIns="50800" tIns="50800" rIns="50800" bIns="50800" rtlCol="0" anchor="ctr"/>
              <a:lstStyle/>
              <a:p>
                <a:pPr algn="ctr">
                  <a:lnSpc>
                    <a:spcPts val="5599"/>
                  </a:lnSpc>
                  <a:spcBef>
                    <a:spcPct val="0"/>
                  </a:spcBef>
                </a:pPr>
                <a:r>
                  <a:rPr lang="en-US" sz="3999" b="1">
                    <a:solidFill>
                      <a:srgbClr val="FFFFFF"/>
                    </a:solidFill>
                    <a:latin typeface="Canva Sans Bold"/>
                    <a:ea typeface="Canva Sans Bold"/>
                    <a:cs typeface="Canva Sans Bold"/>
                    <a:sym typeface="Canva Sans Bold"/>
                  </a:rPr>
                  <a:t>RUBBER</a:t>
                </a:r>
              </a:p>
            </p:txBody>
          </p:sp>
        </p:grpSp>
        <p:grpSp>
          <p:nvGrpSpPr>
            <p:cNvPr id="18" name="Group 18"/>
            <p:cNvGrpSpPr/>
            <p:nvPr/>
          </p:nvGrpSpPr>
          <p:grpSpPr>
            <a:xfrm>
              <a:off x="7882528" y="0"/>
              <a:ext cx="2649008" cy="783090"/>
              <a:chOff x="0" y="0"/>
              <a:chExt cx="1081247" cy="406400"/>
            </a:xfrm>
          </p:grpSpPr>
          <p:sp>
            <p:nvSpPr>
              <p:cNvPr id="19" name="Freeform 19"/>
              <p:cNvSpPr/>
              <p:nvPr/>
            </p:nvSpPr>
            <p:spPr>
              <a:xfrm>
                <a:off x="17780" y="22855"/>
                <a:ext cx="1055847" cy="312305"/>
              </a:xfrm>
              <a:custGeom>
                <a:avLst/>
                <a:gdLst/>
                <a:ahLst/>
                <a:cxnLst/>
                <a:rect l="l" t="t" r="r" b="b"/>
                <a:pathLst>
                  <a:path w="1055847" h="312305">
                    <a:moveTo>
                      <a:pt x="1055847" y="156152"/>
                    </a:moveTo>
                    <a:cubicBezTo>
                      <a:pt x="1055847" y="70378"/>
                      <a:pt x="975838" y="0"/>
                      <a:pt x="875507" y="0"/>
                    </a:cubicBezTo>
                    <a:lnTo>
                      <a:pt x="172720" y="0"/>
                    </a:lnTo>
                    <a:lnTo>
                      <a:pt x="172720" y="1100"/>
                    </a:lnTo>
                    <a:cubicBezTo>
                      <a:pt x="76200" y="4399"/>
                      <a:pt x="0" y="72578"/>
                      <a:pt x="0" y="156152"/>
                    </a:cubicBezTo>
                    <a:cubicBezTo>
                      <a:pt x="0" y="239727"/>
                      <a:pt x="77470" y="307906"/>
                      <a:pt x="172720" y="311205"/>
                    </a:cubicBezTo>
                    <a:lnTo>
                      <a:pt x="172720" y="312305"/>
                    </a:lnTo>
                    <a:lnTo>
                      <a:pt x="875507" y="312305"/>
                    </a:lnTo>
                    <a:cubicBezTo>
                      <a:pt x="974567" y="312305"/>
                      <a:pt x="1055847" y="241926"/>
                      <a:pt x="1055847" y="156152"/>
                    </a:cubicBezTo>
                    <a:close/>
                  </a:path>
                </a:pathLst>
              </a:custGeom>
              <a:solidFill>
                <a:srgbClr val="FFFFFF"/>
              </a:solidFill>
            </p:spPr>
          </p:sp>
        </p:grpSp>
        <p:sp>
          <p:nvSpPr>
            <p:cNvPr id="20" name="TextBox 20"/>
            <p:cNvSpPr txBox="1"/>
            <p:nvPr/>
          </p:nvSpPr>
          <p:spPr>
            <a:xfrm>
              <a:off x="9147844" y="169221"/>
              <a:ext cx="2222190" cy="426508"/>
            </a:xfrm>
            <a:prstGeom prst="rect">
              <a:avLst/>
            </a:prstGeom>
          </p:spPr>
          <p:txBody>
            <a:bodyPr lIns="0" tIns="0" rIns="0" bIns="0" rtlCol="0" anchor="t">
              <a:spAutoFit/>
            </a:bodyPr>
            <a:lstStyle/>
            <a:p>
              <a:pPr marL="0" lvl="0" indent="0" algn="l">
                <a:lnSpc>
                  <a:spcPts val="2600"/>
                </a:lnSpc>
              </a:pPr>
              <a:r>
                <a:rPr lang="en-US" sz="2000" b="1" spc="-60">
                  <a:solidFill>
                    <a:srgbClr val="2B2929"/>
                  </a:solidFill>
                  <a:latin typeface="Helveticish Bold"/>
                  <a:ea typeface="Helveticish Bold"/>
                  <a:cs typeface="Helveticish Bold"/>
                  <a:sym typeface="Helveticish Bold"/>
                </a:rPr>
                <a:t>SECTOR</a:t>
              </a:r>
            </a:p>
          </p:txBody>
        </p:sp>
        <p:grpSp>
          <p:nvGrpSpPr>
            <p:cNvPr id="21" name="Group 21"/>
            <p:cNvGrpSpPr/>
            <p:nvPr/>
          </p:nvGrpSpPr>
          <p:grpSpPr>
            <a:xfrm>
              <a:off x="4347326" y="2813721"/>
              <a:ext cx="3888736" cy="4101681"/>
              <a:chOff x="0" y="0"/>
              <a:chExt cx="768145" cy="810209"/>
            </a:xfrm>
          </p:grpSpPr>
          <p:sp>
            <p:nvSpPr>
              <p:cNvPr id="22" name="Freeform 22"/>
              <p:cNvSpPr/>
              <p:nvPr/>
            </p:nvSpPr>
            <p:spPr>
              <a:xfrm>
                <a:off x="0" y="0"/>
                <a:ext cx="768145" cy="810209"/>
              </a:xfrm>
              <a:custGeom>
                <a:avLst/>
                <a:gdLst/>
                <a:ahLst/>
                <a:cxnLst/>
                <a:rect l="l" t="t" r="r" b="b"/>
                <a:pathLst>
                  <a:path w="768145" h="810209">
                    <a:moveTo>
                      <a:pt x="135378" y="0"/>
                    </a:moveTo>
                    <a:lnTo>
                      <a:pt x="632767" y="0"/>
                    </a:lnTo>
                    <a:cubicBezTo>
                      <a:pt x="707534" y="0"/>
                      <a:pt x="768145" y="60611"/>
                      <a:pt x="768145" y="135378"/>
                    </a:cubicBezTo>
                    <a:lnTo>
                      <a:pt x="768145" y="674830"/>
                    </a:lnTo>
                    <a:cubicBezTo>
                      <a:pt x="768145" y="749598"/>
                      <a:pt x="707534" y="810209"/>
                      <a:pt x="632767" y="810209"/>
                    </a:cubicBezTo>
                    <a:lnTo>
                      <a:pt x="135378" y="810209"/>
                    </a:lnTo>
                    <a:cubicBezTo>
                      <a:pt x="60611" y="810209"/>
                      <a:pt x="0" y="749598"/>
                      <a:pt x="0" y="674830"/>
                    </a:cubicBezTo>
                    <a:lnTo>
                      <a:pt x="0" y="135378"/>
                    </a:lnTo>
                    <a:cubicBezTo>
                      <a:pt x="0" y="60611"/>
                      <a:pt x="60611" y="0"/>
                      <a:pt x="135378" y="0"/>
                    </a:cubicBezTo>
                    <a:close/>
                  </a:path>
                </a:pathLst>
              </a:custGeom>
              <a:solidFill>
                <a:srgbClr val="FFDE59"/>
              </a:solidFill>
            </p:spPr>
          </p:sp>
          <p:sp>
            <p:nvSpPr>
              <p:cNvPr id="23" name="TextBox 23"/>
              <p:cNvSpPr txBox="1"/>
              <p:nvPr/>
            </p:nvSpPr>
            <p:spPr>
              <a:xfrm>
                <a:off x="0" y="-76200"/>
                <a:ext cx="768145" cy="886409"/>
              </a:xfrm>
              <a:prstGeom prst="rect">
                <a:avLst/>
              </a:prstGeom>
            </p:spPr>
            <p:txBody>
              <a:bodyPr lIns="50800" tIns="50800" rIns="50800" bIns="50800" rtlCol="0" anchor="ctr"/>
              <a:lstStyle/>
              <a:p>
                <a:pPr algn="ctr">
                  <a:lnSpc>
                    <a:spcPts val="5319"/>
                  </a:lnSpc>
                  <a:spcBef>
                    <a:spcPct val="0"/>
                  </a:spcBef>
                </a:pPr>
                <a:r>
                  <a:rPr lang="en-US" sz="3799" b="1">
                    <a:solidFill>
                      <a:srgbClr val="004AAD"/>
                    </a:solidFill>
                    <a:latin typeface="Canva Sans Bold"/>
                    <a:ea typeface="Canva Sans Bold"/>
                    <a:cs typeface="Canva Sans Bold"/>
                    <a:sym typeface="Canva Sans Bold"/>
                  </a:rPr>
                  <a:t>Rubber Hoses and Hose Assemblies</a:t>
                </a:r>
              </a:p>
            </p:txBody>
          </p:sp>
        </p:grpSp>
        <p:grpSp>
          <p:nvGrpSpPr>
            <p:cNvPr id="24" name="Group 24"/>
            <p:cNvGrpSpPr/>
            <p:nvPr/>
          </p:nvGrpSpPr>
          <p:grpSpPr>
            <a:xfrm>
              <a:off x="8439148" y="5057919"/>
              <a:ext cx="4184775" cy="1983722"/>
              <a:chOff x="0" y="0"/>
              <a:chExt cx="826622" cy="391846"/>
            </a:xfrm>
          </p:grpSpPr>
          <p:sp>
            <p:nvSpPr>
              <p:cNvPr id="25" name="Freeform 25"/>
              <p:cNvSpPr/>
              <p:nvPr/>
            </p:nvSpPr>
            <p:spPr>
              <a:xfrm>
                <a:off x="0" y="0"/>
                <a:ext cx="826622" cy="391846"/>
              </a:xfrm>
              <a:custGeom>
                <a:avLst/>
                <a:gdLst/>
                <a:ahLst/>
                <a:cxnLst/>
                <a:rect l="l" t="t" r="r" b="b"/>
                <a:pathLst>
                  <a:path w="826622" h="391846">
                    <a:moveTo>
                      <a:pt x="125801" y="0"/>
                    </a:moveTo>
                    <a:lnTo>
                      <a:pt x="700821" y="0"/>
                    </a:lnTo>
                    <a:cubicBezTo>
                      <a:pt x="770299" y="0"/>
                      <a:pt x="826622" y="56323"/>
                      <a:pt x="826622" y="125801"/>
                    </a:cubicBezTo>
                    <a:lnTo>
                      <a:pt x="826622" y="266045"/>
                    </a:lnTo>
                    <a:cubicBezTo>
                      <a:pt x="826622" y="335523"/>
                      <a:pt x="770299" y="391846"/>
                      <a:pt x="700821" y="391846"/>
                    </a:cubicBezTo>
                    <a:lnTo>
                      <a:pt x="125801" y="391846"/>
                    </a:lnTo>
                    <a:cubicBezTo>
                      <a:pt x="56323" y="391846"/>
                      <a:pt x="0" y="335523"/>
                      <a:pt x="0" y="266045"/>
                    </a:cubicBezTo>
                    <a:lnTo>
                      <a:pt x="0" y="125801"/>
                    </a:lnTo>
                    <a:cubicBezTo>
                      <a:pt x="0" y="56323"/>
                      <a:pt x="56323" y="0"/>
                      <a:pt x="125801" y="0"/>
                    </a:cubicBezTo>
                    <a:close/>
                  </a:path>
                </a:pathLst>
              </a:custGeom>
              <a:solidFill>
                <a:srgbClr val="FFDE59"/>
              </a:solidFill>
            </p:spPr>
          </p:sp>
          <p:sp>
            <p:nvSpPr>
              <p:cNvPr id="26" name="TextBox 26"/>
              <p:cNvSpPr txBox="1"/>
              <p:nvPr/>
            </p:nvSpPr>
            <p:spPr>
              <a:xfrm>
                <a:off x="0" y="-76200"/>
                <a:ext cx="826622" cy="468046"/>
              </a:xfrm>
              <a:prstGeom prst="rect">
                <a:avLst/>
              </a:prstGeom>
            </p:spPr>
            <p:txBody>
              <a:bodyPr lIns="50800" tIns="50800" rIns="50800" bIns="50800" rtlCol="0" anchor="ctr"/>
              <a:lstStyle/>
              <a:p>
                <a:pPr algn="ctr">
                  <a:lnSpc>
                    <a:spcPts val="5319"/>
                  </a:lnSpc>
                  <a:spcBef>
                    <a:spcPct val="0"/>
                  </a:spcBef>
                </a:pPr>
                <a:r>
                  <a:rPr lang="en-US" sz="3799" b="1">
                    <a:solidFill>
                      <a:srgbClr val="004AAD"/>
                    </a:solidFill>
                    <a:latin typeface="Canva Sans Bold"/>
                    <a:ea typeface="Canva Sans Bold"/>
                    <a:cs typeface="Canva Sans Bold"/>
                    <a:sym typeface="Canva Sans Bold"/>
                  </a:rPr>
                  <a:t>Natural Rubber</a:t>
                </a:r>
              </a:p>
            </p:txBody>
          </p:sp>
        </p:grpSp>
        <p:grpSp>
          <p:nvGrpSpPr>
            <p:cNvPr id="27" name="Group 27"/>
            <p:cNvGrpSpPr/>
            <p:nvPr/>
          </p:nvGrpSpPr>
          <p:grpSpPr>
            <a:xfrm>
              <a:off x="0" y="3383336"/>
              <a:ext cx="4220326" cy="881320"/>
              <a:chOff x="0" y="0"/>
              <a:chExt cx="1551199" cy="406400"/>
            </a:xfrm>
          </p:grpSpPr>
          <p:sp>
            <p:nvSpPr>
              <p:cNvPr id="28" name="Freeform 28"/>
              <p:cNvSpPr/>
              <p:nvPr/>
            </p:nvSpPr>
            <p:spPr>
              <a:xfrm>
                <a:off x="17780" y="22860"/>
                <a:ext cx="1525799" cy="360680"/>
              </a:xfrm>
              <a:custGeom>
                <a:avLst/>
                <a:gdLst/>
                <a:ahLst/>
                <a:cxnLst/>
                <a:rect l="l" t="t" r="r" b="b"/>
                <a:pathLst>
                  <a:path w="1525799" h="360680">
                    <a:moveTo>
                      <a:pt x="1525799" y="180340"/>
                    </a:moveTo>
                    <a:cubicBezTo>
                      <a:pt x="1525799" y="81280"/>
                      <a:pt x="1445789" y="0"/>
                      <a:pt x="1345459" y="0"/>
                    </a:cubicBezTo>
                    <a:lnTo>
                      <a:pt x="172720" y="0"/>
                    </a:lnTo>
                    <a:lnTo>
                      <a:pt x="172720" y="1270"/>
                    </a:lnTo>
                    <a:cubicBezTo>
                      <a:pt x="76200" y="5080"/>
                      <a:pt x="0" y="83820"/>
                      <a:pt x="0" y="180340"/>
                    </a:cubicBezTo>
                    <a:cubicBezTo>
                      <a:pt x="0" y="276860"/>
                      <a:pt x="77470" y="355600"/>
                      <a:pt x="172720" y="359410"/>
                    </a:cubicBezTo>
                    <a:lnTo>
                      <a:pt x="172720" y="360680"/>
                    </a:lnTo>
                    <a:lnTo>
                      <a:pt x="1345459" y="360680"/>
                    </a:lnTo>
                    <a:cubicBezTo>
                      <a:pt x="1444519" y="360680"/>
                      <a:pt x="1525799" y="279400"/>
                      <a:pt x="1525799" y="180340"/>
                    </a:cubicBezTo>
                    <a:close/>
                  </a:path>
                </a:pathLst>
              </a:custGeom>
              <a:solidFill>
                <a:srgbClr val="FFFFFF"/>
              </a:solidFill>
            </p:spPr>
          </p:sp>
        </p:grpSp>
        <p:sp>
          <p:nvSpPr>
            <p:cNvPr id="29" name="Freeform 29"/>
            <p:cNvSpPr/>
            <p:nvPr/>
          </p:nvSpPr>
          <p:spPr>
            <a:xfrm>
              <a:off x="2612011" y="2540872"/>
              <a:ext cx="2235011" cy="9038646"/>
            </a:xfrm>
            <a:custGeom>
              <a:avLst/>
              <a:gdLst/>
              <a:ahLst/>
              <a:cxnLst/>
              <a:rect l="l" t="t" r="r" b="b"/>
              <a:pathLst>
                <a:path w="2235011" h="9038646">
                  <a:moveTo>
                    <a:pt x="0" y="0"/>
                  </a:moveTo>
                  <a:lnTo>
                    <a:pt x="2235011" y="0"/>
                  </a:lnTo>
                  <a:lnTo>
                    <a:pt x="2235011" y="9038646"/>
                  </a:lnTo>
                  <a:lnTo>
                    <a:pt x="0" y="903864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a:ln cap="sq">
              <a:noFill/>
              <a:prstDash val="solid"/>
              <a:miter/>
            </a:ln>
          </p:spPr>
        </p:sp>
        <p:grpSp>
          <p:nvGrpSpPr>
            <p:cNvPr id="30" name="Group 30"/>
            <p:cNvGrpSpPr/>
            <p:nvPr/>
          </p:nvGrpSpPr>
          <p:grpSpPr>
            <a:xfrm>
              <a:off x="8394687" y="2505872"/>
              <a:ext cx="4184775" cy="2369485"/>
              <a:chOff x="0" y="-64447"/>
              <a:chExt cx="826622" cy="468046"/>
            </a:xfrm>
          </p:grpSpPr>
          <p:sp>
            <p:nvSpPr>
              <p:cNvPr id="31" name="Freeform 31"/>
              <p:cNvSpPr/>
              <p:nvPr/>
            </p:nvSpPr>
            <p:spPr>
              <a:xfrm>
                <a:off x="0" y="0"/>
                <a:ext cx="826622" cy="391846"/>
              </a:xfrm>
              <a:custGeom>
                <a:avLst/>
                <a:gdLst/>
                <a:ahLst/>
                <a:cxnLst/>
                <a:rect l="l" t="t" r="r" b="b"/>
                <a:pathLst>
                  <a:path w="826622" h="391846">
                    <a:moveTo>
                      <a:pt x="125801" y="0"/>
                    </a:moveTo>
                    <a:lnTo>
                      <a:pt x="700821" y="0"/>
                    </a:lnTo>
                    <a:cubicBezTo>
                      <a:pt x="770299" y="0"/>
                      <a:pt x="826622" y="56323"/>
                      <a:pt x="826622" y="125801"/>
                    </a:cubicBezTo>
                    <a:lnTo>
                      <a:pt x="826622" y="266045"/>
                    </a:lnTo>
                    <a:cubicBezTo>
                      <a:pt x="826622" y="335523"/>
                      <a:pt x="770299" y="391846"/>
                      <a:pt x="700821" y="391846"/>
                    </a:cubicBezTo>
                    <a:lnTo>
                      <a:pt x="125801" y="391846"/>
                    </a:lnTo>
                    <a:cubicBezTo>
                      <a:pt x="56323" y="391846"/>
                      <a:pt x="0" y="335523"/>
                      <a:pt x="0" y="266045"/>
                    </a:cubicBezTo>
                    <a:lnTo>
                      <a:pt x="0" y="125801"/>
                    </a:lnTo>
                    <a:cubicBezTo>
                      <a:pt x="0" y="56323"/>
                      <a:pt x="56323" y="0"/>
                      <a:pt x="125801" y="0"/>
                    </a:cubicBezTo>
                    <a:close/>
                  </a:path>
                </a:pathLst>
              </a:custGeom>
              <a:solidFill>
                <a:srgbClr val="FFDE59"/>
              </a:solidFill>
            </p:spPr>
          </p:sp>
          <p:sp>
            <p:nvSpPr>
              <p:cNvPr id="32" name="TextBox 32"/>
              <p:cNvSpPr txBox="1"/>
              <p:nvPr/>
            </p:nvSpPr>
            <p:spPr>
              <a:xfrm>
                <a:off x="0" y="-64447"/>
                <a:ext cx="826622" cy="468046"/>
              </a:xfrm>
              <a:prstGeom prst="rect">
                <a:avLst/>
              </a:prstGeom>
            </p:spPr>
            <p:txBody>
              <a:bodyPr lIns="50800" tIns="50800" rIns="50800" bIns="50800" rtlCol="0" anchor="ctr"/>
              <a:lstStyle/>
              <a:p>
                <a:pPr algn="ctr">
                  <a:lnSpc>
                    <a:spcPts val="5319"/>
                  </a:lnSpc>
                  <a:spcBef>
                    <a:spcPct val="0"/>
                  </a:spcBef>
                </a:pPr>
                <a:r>
                  <a:rPr lang="en-US" sz="3799" b="1" dirty="0">
                    <a:solidFill>
                      <a:srgbClr val="004AAD"/>
                    </a:solidFill>
                    <a:latin typeface="Canva Sans Bold"/>
                    <a:ea typeface="Canva Sans Bold"/>
                    <a:cs typeface="Canva Sans Bold"/>
                    <a:sym typeface="Canva Sans Bold"/>
                  </a:rPr>
                  <a:t>Rubber Products</a:t>
                </a:r>
              </a:p>
            </p:txBody>
          </p:sp>
        </p:grpSp>
        <p:grpSp>
          <p:nvGrpSpPr>
            <p:cNvPr id="33" name="Group 33"/>
            <p:cNvGrpSpPr/>
            <p:nvPr/>
          </p:nvGrpSpPr>
          <p:grpSpPr>
            <a:xfrm>
              <a:off x="4365474" y="7156702"/>
              <a:ext cx="8213987" cy="4258579"/>
              <a:chOff x="0" y="0"/>
              <a:chExt cx="1622516" cy="841201"/>
            </a:xfrm>
          </p:grpSpPr>
          <p:sp>
            <p:nvSpPr>
              <p:cNvPr id="34" name="Freeform 34"/>
              <p:cNvSpPr/>
              <p:nvPr/>
            </p:nvSpPr>
            <p:spPr>
              <a:xfrm>
                <a:off x="0" y="0"/>
                <a:ext cx="1622516" cy="841201"/>
              </a:xfrm>
              <a:custGeom>
                <a:avLst/>
                <a:gdLst/>
                <a:ahLst/>
                <a:cxnLst/>
                <a:rect l="l" t="t" r="r" b="b"/>
                <a:pathLst>
                  <a:path w="1622516" h="841201">
                    <a:moveTo>
                      <a:pt x="64092" y="0"/>
                    </a:moveTo>
                    <a:lnTo>
                      <a:pt x="1558424" y="0"/>
                    </a:lnTo>
                    <a:cubicBezTo>
                      <a:pt x="1575422" y="0"/>
                      <a:pt x="1591724" y="6753"/>
                      <a:pt x="1603744" y="18772"/>
                    </a:cubicBezTo>
                    <a:cubicBezTo>
                      <a:pt x="1615764" y="30792"/>
                      <a:pt x="1622516" y="47094"/>
                      <a:pt x="1622516" y="64092"/>
                    </a:cubicBezTo>
                    <a:lnTo>
                      <a:pt x="1622516" y="777109"/>
                    </a:lnTo>
                    <a:cubicBezTo>
                      <a:pt x="1622516" y="794107"/>
                      <a:pt x="1615764" y="810409"/>
                      <a:pt x="1603744" y="822429"/>
                    </a:cubicBezTo>
                    <a:cubicBezTo>
                      <a:pt x="1591724" y="834448"/>
                      <a:pt x="1575422" y="841201"/>
                      <a:pt x="1558424" y="841201"/>
                    </a:cubicBezTo>
                    <a:lnTo>
                      <a:pt x="64092" y="841201"/>
                    </a:lnTo>
                    <a:cubicBezTo>
                      <a:pt x="47094" y="841201"/>
                      <a:pt x="30792" y="834448"/>
                      <a:pt x="18772" y="822429"/>
                    </a:cubicBezTo>
                    <a:cubicBezTo>
                      <a:pt x="6753" y="810409"/>
                      <a:pt x="0" y="794107"/>
                      <a:pt x="0" y="777109"/>
                    </a:cubicBezTo>
                    <a:lnTo>
                      <a:pt x="0" y="64092"/>
                    </a:lnTo>
                    <a:cubicBezTo>
                      <a:pt x="0" y="47094"/>
                      <a:pt x="6753" y="30792"/>
                      <a:pt x="18772" y="18772"/>
                    </a:cubicBezTo>
                    <a:cubicBezTo>
                      <a:pt x="30792" y="6753"/>
                      <a:pt x="47094" y="0"/>
                      <a:pt x="64092" y="0"/>
                    </a:cubicBezTo>
                    <a:close/>
                  </a:path>
                </a:pathLst>
              </a:custGeom>
              <a:solidFill>
                <a:srgbClr val="FFDE59"/>
              </a:solidFill>
            </p:spPr>
          </p:sp>
          <p:sp>
            <p:nvSpPr>
              <p:cNvPr id="35" name="TextBox 35"/>
              <p:cNvSpPr txBox="1"/>
              <p:nvPr/>
            </p:nvSpPr>
            <p:spPr>
              <a:xfrm>
                <a:off x="0" y="-76200"/>
                <a:ext cx="1622516" cy="917401"/>
              </a:xfrm>
              <a:prstGeom prst="rect">
                <a:avLst/>
              </a:prstGeom>
            </p:spPr>
            <p:txBody>
              <a:bodyPr lIns="50800" tIns="50800" rIns="50800" bIns="50800" rtlCol="0" anchor="ctr"/>
              <a:lstStyle/>
              <a:p>
                <a:pPr algn="ctr">
                  <a:lnSpc>
                    <a:spcPts val="5319"/>
                  </a:lnSpc>
                  <a:spcBef>
                    <a:spcPct val="0"/>
                  </a:spcBef>
                </a:pPr>
                <a:r>
                  <a:rPr lang="en-US" sz="3799" b="1">
                    <a:solidFill>
                      <a:srgbClr val="004AAD"/>
                    </a:solidFill>
                    <a:latin typeface="Canva Sans Bold"/>
                    <a:ea typeface="Canva Sans Bold"/>
                    <a:cs typeface="Canva Sans Bold"/>
                    <a:sym typeface="Canva Sans Bold"/>
                  </a:rPr>
                  <a:t>Raw materials (including latex) for use in the rubber industry</a:t>
                </a:r>
              </a:p>
            </p:txBody>
          </p:sp>
        </p:grpSp>
        <p:grpSp>
          <p:nvGrpSpPr>
            <p:cNvPr id="36" name="Group 36"/>
            <p:cNvGrpSpPr/>
            <p:nvPr/>
          </p:nvGrpSpPr>
          <p:grpSpPr>
            <a:xfrm>
              <a:off x="12868504" y="5166535"/>
              <a:ext cx="3729065" cy="6093243"/>
              <a:chOff x="0" y="0"/>
              <a:chExt cx="736605" cy="1203604"/>
            </a:xfrm>
          </p:grpSpPr>
          <p:sp>
            <p:nvSpPr>
              <p:cNvPr id="37" name="Freeform 37"/>
              <p:cNvSpPr/>
              <p:nvPr/>
            </p:nvSpPr>
            <p:spPr>
              <a:xfrm>
                <a:off x="0" y="0"/>
                <a:ext cx="736605" cy="1203604"/>
              </a:xfrm>
              <a:custGeom>
                <a:avLst/>
                <a:gdLst/>
                <a:ahLst/>
                <a:cxnLst/>
                <a:rect l="l" t="t" r="r" b="b"/>
                <a:pathLst>
                  <a:path w="736605" h="1203604">
                    <a:moveTo>
                      <a:pt x="141175" y="0"/>
                    </a:moveTo>
                    <a:lnTo>
                      <a:pt x="595430" y="0"/>
                    </a:lnTo>
                    <a:cubicBezTo>
                      <a:pt x="632872" y="0"/>
                      <a:pt x="668781" y="14874"/>
                      <a:pt x="695256" y="41349"/>
                    </a:cubicBezTo>
                    <a:cubicBezTo>
                      <a:pt x="721732" y="67825"/>
                      <a:pt x="736605" y="103733"/>
                      <a:pt x="736605" y="141175"/>
                    </a:cubicBezTo>
                    <a:lnTo>
                      <a:pt x="736605" y="1062429"/>
                    </a:lnTo>
                    <a:cubicBezTo>
                      <a:pt x="736605" y="1099871"/>
                      <a:pt x="721732" y="1135779"/>
                      <a:pt x="695256" y="1162254"/>
                    </a:cubicBezTo>
                    <a:cubicBezTo>
                      <a:pt x="668781" y="1188730"/>
                      <a:pt x="632872" y="1203604"/>
                      <a:pt x="595430" y="1203604"/>
                    </a:cubicBezTo>
                    <a:lnTo>
                      <a:pt x="141175" y="1203604"/>
                    </a:lnTo>
                    <a:cubicBezTo>
                      <a:pt x="103733" y="1203604"/>
                      <a:pt x="67825" y="1188730"/>
                      <a:pt x="41349" y="1162254"/>
                    </a:cubicBezTo>
                    <a:cubicBezTo>
                      <a:pt x="14874" y="1135779"/>
                      <a:pt x="0" y="1099871"/>
                      <a:pt x="0" y="1062429"/>
                    </a:cubicBezTo>
                    <a:lnTo>
                      <a:pt x="0" y="141175"/>
                    </a:lnTo>
                    <a:cubicBezTo>
                      <a:pt x="0" y="103733"/>
                      <a:pt x="14874" y="67825"/>
                      <a:pt x="41349" y="41349"/>
                    </a:cubicBezTo>
                    <a:cubicBezTo>
                      <a:pt x="67825" y="14874"/>
                      <a:pt x="103733" y="0"/>
                      <a:pt x="141175" y="0"/>
                    </a:cubicBezTo>
                    <a:close/>
                  </a:path>
                </a:pathLst>
              </a:custGeom>
              <a:solidFill>
                <a:srgbClr val="FFDE59"/>
              </a:solidFill>
            </p:spPr>
          </p:sp>
          <p:sp>
            <p:nvSpPr>
              <p:cNvPr id="38" name="TextBox 38"/>
              <p:cNvSpPr txBox="1"/>
              <p:nvPr/>
            </p:nvSpPr>
            <p:spPr>
              <a:xfrm>
                <a:off x="0" y="-76200"/>
                <a:ext cx="736605" cy="1279804"/>
              </a:xfrm>
              <a:prstGeom prst="rect">
                <a:avLst/>
              </a:prstGeom>
            </p:spPr>
            <p:txBody>
              <a:bodyPr lIns="50800" tIns="50800" rIns="50800" bIns="50800" rtlCol="0" anchor="ctr"/>
              <a:lstStyle/>
              <a:p>
                <a:pPr algn="ctr">
                  <a:lnSpc>
                    <a:spcPts val="5319"/>
                  </a:lnSpc>
                  <a:spcBef>
                    <a:spcPct val="0"/>
                  </a:spcBef>
                </a:pPr>
                <a:r>
                  <a:rPr lang="en-US" sz="3799" b="1">
                    <a:solidFill>
                      <a:srgbClr val="004AAD"/>
                    </a:solidFill>
                    <a:latin typeface="Canva Sans Bold"/>
                    <a:ea typeface="Canva Sans Bold"/>
                    <a:cs typeface="Canva Sans Bold"/>
                    <a:sym typeface="Canva Sans Bold"/>
                  </a:rPr>
                  <a:t>Vulcanized and Synthetic Rubbers and Latex</a:t>
                </a:r>
              </a:p>
            </p:txBody>
          </p:sp>
        </p:grpSp>
        <p:grpSp>
          <p:nvGrpSpPr>
            <p:cNvPr id="39" name="Group 39"/>
            <p:cNvGrpSpPr/>
            <p:nvPr/>
          </p:nvGrpSpPr>
          <p:grpSpPr>
            <a:xfrm>
              <a:off x="12827123" y="2709073"/>
              <a:ext cx="3770446" cy="2369485"/>
              <a:chOff x="0" y="-56853"/>
              <a:chExt cx="744780" cy="468046"/>
            </a:xfrm>
          </p:grpSpPr>
          <p:sp>
            <p:nvSpPr>
              <p:cNvPr id="40" name="Freeform 40"/>
              <p:cNvSpPr/>
              <p:nvPr/>
            </p:nvSpPr>
            <p:spPr>
              <a:xfrm>
                <a:off x="0" y="0"/>
                <a:ext cx="744779" cy="391846"/>
              </a:xfrm>
              <a:custGeom>
                <a:avLst/>
                <a:gdLst/>
                <a:ahLst/>
                <a:cxnLst/>
                <a:rect l="l" t="t" r="r" b="b"/>
                <a:pathLst>
                  <a:path w="744779" h="391846">
                    <a:moveTo>
                      <a:pt x="139626" y="0"/>
                    </a:moveTo>
                    <a:lnTo>
                      <a:pt x="605154" y="0"/>
                    </a:lnTo>
                    <a:cubicBezTo>
                      <a:pt x="682267" y="0"/>
                      <a:pt x="744779" y="62512"/>
                      <a:pt x="744779" y="139626"/>
                    </a:cubicBezTo>
                    <a:lnTo>
                      <a:pt x="744779" y="252221"/>
                    </a:lnTo>
                    <a:cubicBezTo>
                      <a:pt x="744779" y="329334"/>
                      <a:pt x="682267" y="391846"/>
                      <a:pt x="605154" y="391846"/>
                    </a:cubicBezTo>
                    <a:lnTo>
                      <a:pt x="139626" y="391846"/>
                    </a:lnTo>
                    <a:cubicBezTo>
                      <a:pt x="62512" y="391846"/>
                      <a:pt x="0" y="329334"/>
                      <a:pt x="0" y="252221"/>
                    </a:cubicBezTo>
                    <a:lnTo>
                      <a:pt x="0" y="139626"/>
                    </a:lnTo>
                    <a:cubicBezTo>
                      <a:pt x="0" y="62512"/>
                      <a:pt x="62512" y="0"/>
                      <a:pt x="139626" y="0"/>
                    </a:cubicBezTo>
                    <a:close/>
                  </a:path>
                </a:pathLst>
              </a:custGeom>
              <a:solidFill>
                <a:srgbClr val="FFDE59"/>
              </a:solidFill>
            </p:spPr>
          </p:sp>
          <p:sp>
            <p:nvSpPr>
              <p:cNvPr id="41" name="TextBox 41"/>
              <p:cNvSpPr txBox="1"/>
              <p:nvPr/>
            </p:nvSpPr>
            <p:spPr>
              <a:xfrm>
                <a:off x="0" y="-56853"/>
                <a:ext cx="744780" cy="468046"/>
              </a:xfrm>
              <a:prstGeom prst="rect">
                <a:avLst/>
              </a:prstGeom>
            </p:spPr>
            <p:txBody>
              <a:bodyPr lIns="50800" tIns="50800" rIns="50800" bIns="50800" rtlCol="0" anchor="ctr"/>
              <a:lstStyle/>
              <a:p>
                <a:pPr algn="ctr">
                  <a:lnSpc>
                    <a:spcPts val="5319"/>
                  </a:lnSpc>
                  <a:spcBef>
                    <a:spcPct val="0"/>
                  </a:spcBef>
                </a:pPr>
                <a:r>
                  <a:rPr lang="en-US" sz="3799" b="1" dirty="0">
                    <a:solidFill>
                      <a:srgbClr val="004AAD"/>
                    </a:solidFill>
                    <a:latin typeface="Canva Sans Bold"/>
                    <a:ea typeface="Canva Sans Bold"/>
                    <a:cs typeface="Canva Sans Bold"/>
                    <a:sym typeface="Canva Sans Bold"/>
                  </a:rPr>
                  <a:t>Reclaimed Rubber</a:t>
                </a:r>
              </a:p>
            </p:txBody>
          </p:sp>
        </p:gr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9525" y="0"/>
            <a:ext cx="5595235" cy="10287000"/>
          </a:xfrm>
          <a:prstGeom prst="rect">
            <a:avLst/>
          </a:prstGeom>
          <a:solidFill>
            <a:srgbClr val="ACE3F9"/>
          </a:solidFill>
        </p:spPr>
      </p:sp>
      <p:grpSp>
        <p:nvGrpSpPr>
          <p:cNvPr id="3" name="Group 3"/>
          <p:cNvGrpSpPr/>
          <p:nvPr/>
        </p:nvGrpSpPr>
        <p:grpSpPr>
          <a:xfrm>
            <a:off x="471819" y="2507709"/>
            <a:ext cx="4809861" cy="2788190"/>
            <a:chOff x="0" y="-74162"/>
            <a:chExt cx="1266795" cy="734338"/>
          </a:xfrm>
        </p:grpSpPr>
        <p:sp>
          <p:nvSpPr>
            <p:cNvPr id="4" name="Freeform 4"/>
            <p:cNvSpPr/>
            <p:nvPr/>
          </p:nvSpPr>
          <p:spPr>
            <a:xfrm>
              <a:off x="0" y="0"/>
              <a:ext cx="1266795" cy="620038"/>
            </a:xfrm>
            <a:custGeom>
              <a:avLst/>
              <a:gdLst/>
              <a:ahLst/>
              <a:cxnLst/>
              <a:rect l="l" t="t" r="r" b="b"/>
              <a:pathLst>
                <a:path w="1266795" h="620038">
                  <a:moveTo>
                    <a:pt x="82089" y="0"/>
                  </a:moveTo>
                  <a:lnTo>
                    <a:pt x="1184705" y="0"/>
                  </a:lnTo>
                  <a:cubicBezTo>
                    <a:pt x="1230042" y="0"/>
                    <a:pt x="1266795" y="36753"/>
                    <a:pt x="1266795" y="82089"/>
                  </a:cubicBezTo>
                  <a:lnTo>
                    <a:pt x="1266795" y="537949"/>
                  </a:lnTo>
                  <a:cubicBezTo>
                    <a:pt x="1266795" y="583285"/>
                    <a:pt x="1230042" y="620038"/>
                    <a:pt x="1184705" y="620038"/>
                  </a:cubicBezTo>
                  <a:lnTo>
                    <a:pt x="82089" y="620038"/>
                  </a:lnTo>
                  <a:cubicBezTo>
                    <a:pt x="36753" y="620038"/>
                    <a:pt x="0" y="583285"/>
                    <a:pt x="0" y="537949"/>
                  </a:cubicBezTo>
                  <a:lnTo>
                    <a:pt x="0" y="82089"/>
                  </a:lnTo>
                  <a:cubicBezTo>
                    <a:pt x="0" y="36753"/>
                    <a:pt x="36753" y="0"/>
                    <a:pt x="82089" y="0"/>
                  </a:cubicBezTo>
                  <a:close/>
                </a:path>
              </a:pathLst>
            </a:custGeom>
            <a:solidFill>
              <a:srgbClr val="004AAD"/>
            </a:solidFill>
          </p:spPr>
        </p:sp>
        <p:sp>
          <p:nvSpPr>
            <p:cNvPr id="5" name="TextBox 5"/>
            <p:cNvSpPr txBox="1"/>
            <p:nvPr/>
          </p:nvSpPr>
          <p:spPr>
            <a:xfrm>
              <a:off x="0" y="-74162"/>
              <a:ext cx="1266795" cy="734338"/>
            </a:xfrm>
            <a:prstGeom prst="rect">
              <a:avLst/>
            </a:prstGeom>
          </p:spPr>
          <p:txBody>
            <a:bodyPr lIns="50800" tIns="50800" rIns="50800" bIns="50800" rtlCol="0" anchor="ctr"/>
            <a:lstStyle/>
            <a:p>
              <a:pPr algn="ctr">
                <a:lnSpc>
                  <a:spcPts val="8539"/>
                </a:lnSpc>
              </a:pPr>
              <a:r>
                <a:rPr lang="en-US" sz="6099" b="1" dirty="0">
                  <a:solidFill>
                    <a:srgbClr val="FFFFFF"/>
                  </a:solidFill>
                  <a:latin typeface="Canva Sans Bold"/>
                  <a:ea typeface="Canva Sans Bold"/>
                  <a:cs typeface="Canva Sans Bold"/>
                  <a:sym typeface="Canva Sans Bold"/>
                </a:rPr>
                <a:t>PCD 12</a:t>
              </a:r>
            </a:p>
            <a:p>
              <a:pPr algn="ctr">
                <a:lnSpc>
                  <a:spcPts val="8539"/>
                </a:lnSpc>
                <a:spcBef>
                  <a:spcPct val="0"/>
                </a:spcBef>
              </a:pPr>
              <a:r>
                <a:rPr lang="en-US" sz="6099" b="1" dirty="0">
                  <a:solidFill>
                    <a:srgbClr val="FFFFFF"/>
                  </a:solidFill>
                  <a:latin typeface="Canva Sans Bold"/>
                  <a:ea typeface="Canva Sans Bold"/>
                  <a:cs typeface="Canva Sans Bold"/>
                  <a:sym typeface="Canva Sans Bold"/>
                </a:rPr>
                <a:t>PCD 27</a:t>
              </a:r>
            </a:p>
          </p:txBody>
        </p:sp>
      </p:grpSp>
      <p:grpSp>
        <p:nvGrpSpPr>
          <p:cNvPr id="6" name="Group 6"/>
          <p:cNvGrpSpPr/>
          <p:nvPr/>
        </p:nvGrpSpPr>
        <p:grpSpPr>
          <a:xfrm>
            <a:off x="595232" y="5260289"/>
            <a:ext cx="4563035" cy="1194862"/>
            <a:chOff x="0" y="0"/>
            <a:chExt cx="6084047" cy="1593149"/>
          </a:xfrm>
        </p:grpSpPr>
        <p:grpSp>
          <p:nvGrpSpPr>
            <p:cNvPr id="7" name="Group 7"/>
            <p:cNvGrpSpPr/>
            <p:nvPr/>
          </p:nvGrpSpPr>
          <p:grpSpPr>
            <a:xfrm>
              <a:off x="0" y="0"/>
              <a:ext cx="6084047" cy="1593149"/>
              <a:chOff x="0" y="0"/>
              <a:chExt cx="1896492" cy="406400"/>
            </a:xfrm>
          </p:grpSpPr>
          <p:sp>
            <p:nvSpPr>
              <p:cNvPr id="8" name="Freeform 8"/>
              <p:cNvSpPr/>
              <p:nvPr/>
            </p:nvSpPr>
            <p:spPr>
              <a:xfrm>
                <a:off x="17780" y="22860"/>
                <a:ext cx="1871092" cy="360680"/>
              </a:xfrm>
              <a:custGeom>
                <a:avLst/>
                <a:gdLst/>
                <a:ahLst/>
                <a:cxnLst/>
                <a:rect l="l" t="t" r="r" b="b"/>
                <a:pathLst>
                  <a:path w="1871092" h="360680">
                    <a:moveTo>
                      <a:pt x="1871092" y="180340"/>
                    </a:moveTo>
                    <a:cubicBezTo>
                      <a:pt x="1871092" y="81280"/>
                      <a:pt x="1791083" y="0"/>
                      <a:pt x="1690752" y="0"/>
                    </a:cubicBezTo>
                    <a:lnTo>
                      <a:pt x="172720" y="0"/>
                    </a:lnTo>
                    <a:lnTo>
                      <a:pt x="172720" y="1270"/>
                    </a:lnTo>
                    <a:cubicBezTo>
                      <a:pt x="76200" y="5080"/>
                      <a:pt x="0" y="83820"/>
                      <a:pt x="0" y="180340"/>
                    </a:cubicBezTo>
                    <a:cubicBezTo>
                      <a:pt x="0" y="276860"/>
                      <a:pt x="77470" y="355600"/>
                      <a:pt x="172720" y="359410"/>
                    </a:cubicBezTo>
                    <a:lnTo>
                      <a:pt x="172720" y="360680"/>
                    </a:lnTo>
                    <a:lnTo>
                      <a:pt x="1690752" y="360680"/>
                    </a:lnTo>
                    <a:cubicBezTo>
                      <a:pt x="1789812" y="360680"/>
                      <a:pt x="1871092" y="279400"/>
                      <a:pt x="1871092" y="180340"/>
                    </a:cubicBezTo>
                    <a:close/>
                  </a:path>
                </a:pathLst>
              </a:custGeom>
              <a:solidFill>
                <a:srgbClr val="FFFFFF"/>
              </a:solidFill>
            </p:spPr>
          </p:sp>
        </p:grpSp>
        <p:sp>
          <p:nvSpPr>
            <p:cNvPr id="9" name="TextBox 9"/>
            <p:cNvSpPr txBox="1"/>
            <p:nvPr/>
          </p:nvSpPr>
          <p:spPr>
            <a:xfrm>
              <a:off x="315753" y="459270"/>
              <a:ext cx="5536039" cy="645206"/>
            </a:xfrm>
            <a:prstGeom prst="rect">
              <a:avLst/>
            </a:prstGeom>
          </p:spPr>
          <p:txBody>
            <a:bodyPr lIns="0" tIns="0" rIns="0" bIns="0" rtlCol="0" anchor="t">
              <a:spAutoFit/>
            </a:bodyPr>
            <a:lstStyle/>
            <a:p>
              <a:pPr marL="0" lvl="0" indent="0" algn="ctr">
                <a:lnSpc>
                  <a:spcPts val="3847"/>
                </a:lnSpc>
              </a:pPr>
              <a:r>
                <a:rPr lang="en-US" sz="2959" b="1" spc="-88">
                  <a:solidFill>
                    <a:srgbClr val="2B2929"/>
                  </a:solidFill>
                  <a:latin typeface="Helveticish Bold"/>
                  <a:ea typeface="Helveticish Bold"/>
                  <a:cs typeface="Helveticish Bold"/>
                  <a:sym typeface="Helveticish Bold"/>
                </a:rPr>
                <a:t>MR. SHIVAM DWIVEDI</a:t>
              </a:r>
            </a:p>
          </p:txBody>
        </p:sp>
      </p:grpSp>
      <p:grpSp>
        <p:nvGrpSpPr>
          <p:cNvPr id="10" name="Group 10"/>
          <p:cNvGrpSpPr/>
          <p:nvPr/>
        </p:nvGrpSpPr>
        <p:grpSpPr>
          <a:xfrm>
            <a:off x="204521" y="374371"/>
            <a:ext cx="5591283" cy="2603423"/>
            <a:chOff x="0" y="0"/>
            <a:chExt cx="7455044" cy="3471230"/>
          </a:xfrm>
        </p:grpSpPr>
        <p:sp>
          <p:nvSpPr>
            <p:cNvPr id="11" name="TextBox 11"/>
            <p:cNvSpPr txBox="1"/>
            <p:nvPr/>
          </p:nvSpPr>
          <p:spPr>
            <a:xfrm>
              <a:off x="0" y="-85725"/>
              <a:ext cx="7455044" cy="3132879"/>
            </a:xfrm>
            <a:prstGeom prst="rect">
              <a:avLst/>
            </a:prstGeom>
          </p:spPr>
          <p:txBody>
            <a:bodyPr lIns="0" tIns="0" rIns="0" bIns="0" rtlCol="0" anchor="t">
              <a:spAutoFit/>
            </a:bodyPr>
            <a:lstStyle/>
            <a:p>
              <a:pPr algn="ctr">
                <a:lnSpc>
                  <a:spcPts val="4480"/>
                </a:lnSpc>
              </a:pPr>
              <a:r>
                <a:rPr lang="en-US" sz="3200" b="1" spc="-64">
                  <a:solidFill>
                    <a:srgbClr val="004AAD"/>
                  </a:solidFill>
                  <a:latin typeface="Helveticish Bold"/>
                  <a:ea typeface="Helveticish Bold"/>
                  <a:cs typeface="Helveticish Bold"/>
                  <a:sym typeface="Helveticish Bold"/>
                </a:rPr>
                <a:t>IDENTIFICATION OF</a:t>
              </a:r>
            </a:p>
            <a:p>
              <a:pPr algn="ctr">
                <a:lnSpc>
                  <a:spcPts val="7279"/>
                </a:lnSpc>
              </a:pPr>
              <a:r>
                <a:rPr lang="en-US" sz="5199" b="1" spc="-103">
                  <a:solidFill>
                    <a:srgbClr val="004AAD"/>
                  </a:solidFill>
                  <a:latin typeface="Helveticish Bold"/>
                  <a:ea typeface="Helveticish Bold"/>
                  <a:cs typeface="Helveticish Bold"/>
                  <a:sym typeface="Helveticish Bold"/>
                </a:rPr>
                <a:t>SECTORS AND </a:t>
              </a:r>
            </a:p>
            <a:p>
              <a:pPr marL="0" lvl="0" indent="0" algn="ctr">
                <a:lnSpc>
                  <a:spcPts val="7139"/>
                </a:lnSpc>
              </a:pPr>
              <a:r>
                <a:rPr lang="en-US" sz="5099" b="1" spc="-101">
                  <a:solidFill>
                    <a:srgbClr val="004AAD"/>
                  </a:solidFill>
                  <a:latin typeface="Helveticish Bold"/>
                  <a:ea typeface="Helveticish Bold"/>
                  <a:cs typeface="Helveticish Bold"/>
                  <a:sym typeface="Helveticish Bold"/>
                </a:rPr>
                <a:t>SUB-SECTORS</a:t>
              </a:r>
              <a:r>
                <a:rPr lang="en-US" sz="5099" b="1" i="1" spc="-101">
                  <a:solidFill>
                    <a:srgbClr val="004AAD"/>
                  </a:solidFill>
                  <a:latin typeface="Helveticish Bold Italics"/>
                  <a:ea typeface="Helveticish Bold Italics"/>
                  <a:cs typeface="Helveticish Bold Italics"/>
                  <a:sym typeface="Helveticish Bold Italics"/>
                </a:rPr>
                <a:t> </a:t>
              </a:r>
            </a:p>
          </p:txBody>
        </p:sp>
        <p:sp>
          <p:nvSpPr>
            <p:cNvPr id="12" name="TextBox 12"/>
            <p:cNvSpPr txBox="1"/>
            <p:nvPr/>
          </p:nvSpPr>
          <p:spPr>
            <a:xfrm>
              <a:off x="0" y="3190772"/>
              <a:ext cx="7455044" cy="280458"/>
            </a:xfrm>
            <a:prstGeom prst="rect">
              <a:avLst/>
            </a:prstGeom>
          </p:spPr>
          <p:txBody>
            <a:bodyPr lIns="0" tIns="0" rIns="0" bIns="0" rtlCol="0" anchor="t">
              <a:spAutoFit/>
            </a:bodyPr>
            <a:lstStyle/>
            <a:p>
              <a:pPr marL="0" lvl="0" indent="0" algn="l">
                <a:lnSpc>
                  <a:spcPts val="1625"/>
                </a:lnSpc>
              </a:pPr>
              <a:endParaRPr/>
            </a:p>
          </p:txBody>
        </p:sp>
      </p:grpSp>
      <p:grpSp>
        <p:nvGrpSpPr>
          <p:cNvPr id="13" name="Group 13"/>
          <p:cNvGrpSpPr/>
          <p:nvPr/>
        </p:nvGrpSpPr>
        <p:grpSpPr>
          <a:xfrm>
            <a:off x="5604760" y="374371"/>
            <a:ext cx="12448177" cy="9098682"/>
            <a:chOff x="0" y="0"/>
            <a:chExt cx="16597569" cy="12131576"/>
          </a:xfrm>
        </p:grpSpPr>
        <p:sp>
          <p:nvSpPr>
            <p:cNvPr id="14" name="TextBox 14"/>
            <p:cNvSpPr txBox="1"/>
            <p:nvPr/>
          </p:nvSpPr>
          <p:spPr>
            <a:xfrm>
              <a:off x="248516" y="7083589"/>
              <a:ext cx="3680028" cy="426508"/>
            </a:xfrm>
            <a:prstGeom prst="rect">
              <a:avLst/>
            </a:prstGeom>
          </p:spPr>
          <p:txBody>
            <a:bodyPr lIns="0" tIns="0" rIns="0" bIns="0" rtlCol="0" anchor="t">
              <a:spAutoFit/>
            </a:bodyPr>
            <a:lstStyle/>
            <a:p>
              <a:pPr marL="0" lvl="0" indent="0" algn="l">
                <a:lnSpc>
                  <a:spcPts val="2600"/>
                </a:lnSpc>
              </a:pPr>
              <a:r>
                <a:rPr lang="en-US" sz="2000" b="1" spc="-60">
                  <a:solidFill>
                    <a:srgbClr val="2B2929"/>
                  </a:solidFill>
                  <a:latin typeface="Helveticish Bold"/>
                  <a:ea typeface="Helveticish Bold"/>
                  <a:cs typeface="Helveticish Bold"/>
                  <a:sym typeface="Helveticish Bold"/>
                </a:rPr>
                <a:t>SUB-SECTORS</a:t>
              </a:r>
            </a:p>
          </p:txBody>
        </p:sp>
        <p:grpSp>
          <p:nvGrpSpPr>
            <p:cNvPr id="15" name="Group 15"/>
            <p:cNvGrpSpPr/>
            <p:nvPr/>
          </p:nvGrpSpPr>
          <p:grpSpPr>
            <a:xfrm>
              <a:off x="0" y="3383336"/>
              <a:ext cx="4220326" cy="881320"/>
              <a:chOff x="0" y="0"/>
              <a:chExt cx="1551199" cy="406400"/>
            </a:xfrm>
          </p:grpSpPr>
          <p:sp>
            <p:nvSpPr>
              <p:cNvPr id="16" name="Freeform 16"/>
              <p:cNvSpPr/>
              <p:nvPr/>
            </p:nvSpPr>
            <p:spPr>
              <a:xfrm>
                <a:off x="17780" y="22860"/>
                <a:ext cx="1525799" cy="360680"/>
              </a:xfrm>
              <a:custGeom>
                <a:avLst/>
                <a:gdLst/>
                <a:ahLst/>
                <a:cxnLst/>
                <a:rect l="l" t="t" r="r" b="b"/>
                <a:pathLst>
                  <a:path w="1525799" h="360680">
                    <a:moveTo>
                      <a:pt x="1525799" y="180340"/>
                    </a:moveTo>
                    <a:cubicBezTo>
                      <a:pt x="1525799" y="81280"/>
                      <a:pt x="1445789" y="0"/>
                      <a:pt x="1345459" y="0"/>
                    </a:cubicBezTo>
                    <a:lnTo>
                      <a:pt x="172720" y="0"/>
                    </a:lnTo>
                    <a:lnTo>
                      <a:pt x="172720" y="1270"/>
                    </a:lnTo>
                    <a:cubicBezTo>
                      <a:pt x="76200" y="5080"/>
                      <a:pt x="0" y="83820"/>
                      <a:pt x="0" y="180340"/>
                    </a:cubicBezTo>
                    <a:cubicBezTo>
                      <a:pt x="0" y="276860"/>
                      <a:pt x="77470" y="355600"/>
                      <a:pt x="172720" y="359410"/>
                    </a:cubicBezTo>
                    <a:lnTo>
                      <a:pt x="172720" y="360680"/>
                    </a:lnTo>
                    <a:lnTo>
                      <a:pt x="1345459" y="360680"/>
                    </a:lnTo>
                    <a:cubicBezTo>
                      <a:pt x="1444519" y="360680"/>
                      <a:pt x="1525799" y="279400"/>
                      <a:pt x="1525799" y="180340"/>
                    </a:cubicBezTo>
                    <a:close/>
                  </a:path>
                </a:pathLst>
              </a:custGeom>
              <a:solidFill>
                <a:srgbClr val="FFFFFF"/>
              </a:solidFill>
            </p:spPr>
          </p:sp>
        </p:grpSp>
        <p:grpSp>
          <p:nvGrpSpPr>
            <p:cNvPr id="17" name="Group 17"/>
            <p:cNvGrpSpPr/>
            <p:nvPr/>
          </p:nvGrpSpPr>
          <p:grpSpPr>
            <a:xfrm>
              <a:off x="5795426" y="868578"/>
              <a:ext cx="9323949" cy="1703843"/>
              <a:chOff x="0" y="0"/>
              <a:chExt cx="1841768" cy="336562"/>
            </a:xfrm>
          </p:grpSpPr>
          <p:sp>
            <p:nvSpPr>
              <p:cNvPr id="18" name="Freeform 18"/>
              <p:cNvSpPr/>
              <p:nvPr/>
            </p:nvSpPr>
            <p:spPr>
              <a:xfrm>
                <a:off x="0" y="0"/>
                <a:ext cx="1841768" cy="336562"/>
              </a:xfrm>
              <a:custGeom>
                <a:avLst/>
                <a:gdLst/>
                <a:ahLst/>
                <a:cxnLst/>
                <a:rect l="l" t="t" r="r" b="b"/>
                <a:pathLst>
                  <a:path w="1841768" h="336562">
                    <a:moveTo>
                      <a:pt x="56462" y="0"/>
                    </a:moveTo>
                    <a:lnTo>
                      <a:pt x="1785306" y="0"/>
                    </a:lnTo>
                    <a:cubicBezTo>
                      <a:pt x="1800280" y="0"/>
                      <a:pt x="1814642" y="5949"/>
                      <a:pt x="1825230" y="16537"/>
                    </a:cubicBezTo>
                    <a:cubicBezTo>
                      <a:pt x="1835819" y="27126"/>
                      <a:pt x="1841768" y="41487"/>
                      <a:pt x="1841768" y="56462"/>
                    </a:cubicBezTo>
                    <a:lnTo>
                      <a:pt x="1841768" y="280099"/>
                    </a:lnTo>
                    <a:cubicBezTo>
                      <a:pt x="1841768" y="295074"/>
                      <a:pt x="1835819" y="309435"/>
                      <a:pt x="1825230" y="320024"/>
                    </a:cubicBezTo>
                    <a:cubicBezTo>
                      <a:pt x="1814642" y="330613"/>
                      <a:pt x="1800280" y="336562"/>
                      <a:pt x="1785306" y="336562"/>
                    </a:cubicBezTo>
                    <a:lnTo>
                      <a:pt x="56462" y="336562"/>
                    </a:lnTo>
                    <a:cubicBezTo>
                      <a:pt x="41487" y="336562"/>
                      <a:pt x="27126" y="330613"/>
                      <a:pt x="16537" y="320024"/>
                    </a:cubicBezTo>
                    <a:cubicBezTo>
                      <a:pt x="5949" y="309435"/>
                      <a:pt x="0" y="295074"/>
                      <a:pt x="0" y="280099"/>
                    </a:cubicBezTo>
                    <a:lnTo>
                      <a:pt x="0" y="56462"/>
                    </a:lnTo>
                    <a:cubicBezTo>
                      <a:pt x="0" y="41487"/>
                      <a:pt x="5949" y="27126"/>
                      <a:pt x="16537" y="16537"/>
                    </a:cubicBezTo>
                    <a:cubicBezTo>
                      <a:pt x="27126" y="5949"/>
                      <a:pt x="41487" y="0"/>
                      <a:pt x="56462" y="0"/>
                    </a:cubicBezTo>
                    <a:close/>
                  </a:path>
                </a:pathLst>
              </a:custGeom>
              <a:solidFill>
                <a:srgbClr val="004AAD"/>
              </a:solidFill>
            </p:spPr>
          </p:sp>
          <p:sp>
            <p:nvSpPr>
              <p:cNvPr id="19" name="TextBox 19"/>
              <p:cNvSpPr txBox="1"/>
              <p:nvPr/>
            </p:nvSpPr>
            <p:spPr>
              <a:xfrm>
                <a:off x="0" y="-76200"/>
                <a:ext cx="1841768" cy="412762"/>
              </a:xfrm>
              <a:prstGeom prst="rect">
                <a:avLst/>
              </a:prstGeom>
            </p:spPr>
            <p:txBody>
              <a:bodyPr lIns="50800" tIns="50800" rIns="50800" bIns="50800" rtlCol="0" anchor="ctr"/>
              <a:lstStyle/>
              <a:p>
                <a:pPr algn="ctr">
                  <a:lnSpc>
                    <a:spcPts val="5599"/>
                  </a:lnSpc>
                  <a:spcBef>
                    <a:spcPct val="0"/>
                  </a:spcBef>
                </a:pPr>
                <a:r>
                  <a:rPr lang="en-US" sz="3999" b="1">
                    <a:solidFill>
                      <a:srgbClr val="FFFFFF"/>
                    </a:solidFill>
                    <a:latin typeface="Canva Sans Bold"/>
                    <a:ea typeface="Canva Sans Bold"/>
                    <a:cs typeface="Canva Sans Bold"/>
                    <a:sym typeface="Canva Sans Bold"/>
                  </a:rPr>
                  <a:t>PLASTICS </a:t>
                </a:r>
              </a:p>
            </p:txBody>
          </p:sp>
        </p:grpSp>
        <p:grpSp>
          <p:nvGrpSpPr>
            <p:cNvPr id="20" name="Group 20"/>
            <p:cNvGrpSpPr/>
            <p:nvPr/>
          </p:nvGrpSpPr>
          <p:grpSpPr>
            <a:xfrm>
              <a:off x="7882528" y="0"/>
              <a:ext cx="2649008" cy="783090"/>
              <a:chOff x="0" y="0"/>
              <a:chExt cx="1081247" cy="406400"/>
            </a:xfrm>
          </p:grpSpPr>
          <p:sp>
            <p:nvSpPr>
              <p:cNvPr id="21" name="Freeform 21"/>
              <p:cNvSpPr/>
              <p:nvPr/>
            </p:nvSpPr>
            <p:spPr>
              <a:xfrm>
                <a:off x="17780" y="22855"/>
                <a:ext cx="1055847" cy="312305"/>
              </a:xfrm>
              <a:custGeom>
                <a:avLst/>
                <a:gdLst/>
                <a:ahLst/>
                <a:cxnLst/>
                <a:rect l="l" t="t" r="r" b="b"/>
                <a:pathLst>
                  <a:path w="1055847" h="312305">
                    <a:moveTo>
                      <a:pt x="1055847" y="156152"/>
                    </a:moveTo>
                    <a:cubicBezTo>
                      <a:pt x="1055847" y="70378"/>
                      <a:pt x="975838" y="0"/>
                      <a:pt x="875507" y="0"/>
                    </a:cubicBezTo>
                    <a:lnTo>
                      <a:pt x="172720" y="0"/>
                    </a:lnTo>
                    <a:lnTo>
                      <a:pt x="172720" y="1100"/>
                    </a:lnTo>
                    <a:cubicBezTo>
                      <a:pt x="76200" y="4399"/>
                      <a:pt x="0" y="72578"/>
                      <a:pt x="0" y="156152"/>
                    </a:cubicBezTo>
                    <a:cubicBezTo>
                      <a:pt x="0" y="239727"/>
                      <a:pt x="77470" y="307906"/>
                      <a:pt x="172720" y="311205"/>
                    </a:cubicBezTo>
                    <a:lnTo>
                      <a:pt x="172720" y="312305"/>
                    </a:lnTo>
                    <a:lnTo>
                      <a:pt x="875507" y="312305"/>
                    </a:lnTo>
                    <a:cubicBezTo>
                      <a:pt x="974567" y="312305"/>
                      <a:pt x="1055847" y="241926"/>
                      <a:pt x="1055847" y="156152"/>
                    </a:cubicBezTo>
                    <a:close/>
                  </a:path>
                </a:pathLst>
              </a:custGeom>
              <a:solidFill>
                <a:srgbClr val="FFFFFF"/>
              </a:solidFill>
            </p:spPr>
          </p:sp>
        </p:grpSp>
        <p:sp>
          <p:nvSpPr>
            <p:cNvPr id="22" name="TextBox 22"/>
            <p:cNvSpPr txBox="1"/>
            <p:nvPr/>
          </p:nvSpPr>
          <p:spPr>
            <a:xfrm>
              <a:off x="9615681" y="200770"/>
              <a:ext cx="2222190" cy="426508"/>
            </a:xfrm>
            <a:prstGeom prst="rect">
              <a:avLst/>
            </a:prstGeom>
          </p:spPr>
          <p:txBody>
            <a:bodyPr lIns="0" tIns="0" rIns="0" bIns="0" rtlCol="0" anchor="t">
              <a:spAutoFit/>
            </a:bodyPr>
            <a:lstStyle/>
            <a:p>
              <a:pPr marL="0" lvl="0" indent="0" algn="l">
                <a:lnSpc>
                  <a:spcPts val="2600"/>
                </a:lnSpc>
              </a:pPr>
              <a:r>
                <a:rPr lang="en-US" sz="2000" b="1" spc="-60">
                  <a:solidFill>
                    <a:srgbClr val="2B2929"/>
                  </a:solidFill>
                  <a:latin typeface="Helveticish Bold"/>
                  <a:ea typeface="Helveticish Bold"/>
                  <a:cs typeface="Helveticish Bold"/>
                  <a:sym typeface="Helveticish Bold"/>
                </a:rPr>
                <a:t>SECTOR</a:t>
              </a:r>
            </a:p>
          </p:txBody>
        </p:sp>
        <p:grpSp>
          <p:nvGrpSpPr>
            <p:cNvPr id="23" name="Group 23"/>
            <p:cNvGrpSpPr/>
            <p:nvPr/>
          </p:nvGrpSpPr>
          <p:grpSpPr>
            <a:xfrm>
              <a:off x="4347326" y="2813721"/>
              <a:ext cx="6184210" cy="1450935"/>
              <a:chOff x="0" y="0"/>
              <a:chExt cx="1221572" cy="286604"/>
            </a:xfrm>
          </p:grpSpPr>
          <p:sp>
            <p:nvSpPr>
              <p:cNvPr id="24" name="Freeform 24"/>
              <p:cNvSpPr/>
              <p:nvPr/>
            </p:nvSpPr>
            <p:spPr>
              <a:xfrm>
                <a:off x="0" y="0"/>
                <a:ext cx="1221572" cy="286604"/>
              </a:xfrm>
              <a:custGeom>
                <a:avLst/>
                <a:gdLst/>
                <a:ahLst/>
                <a:cxnLst/>
                <a:rect l="l" t="t" r="r" b="b"/>
                <a:pathLst>
                  <a:path w="1221572" h="286604">
                    <a:moveTo>
                      <a:pt x="85128" y="0"/>
                    </a:moveTo>
                    <a:lnTo>
                      <a:pt x="1136444" y="0"/>
                    </a:lnTo>
                    <a:cubicBezTo>
                      <a:pt x="1159022" y="0"/>
                      <a:pt x="1180674" y="8969"/>
                      <a:pt x="1196639" y="24933"/>
                    </a:cubicBezTo>
                    <a:cubicBezTo>
                      <a:pt x="1212604" y="40898"/>
                      <a:pt x="1221572" y="62551"/>
                      <a:pt x="1221572" y="85128"/>
                    </a:cubicBezTo>
                    <a:lnTo>
                      <a:pt x="1221572" y="201476"/>
                    </a:lnTo>
                    <a:cubicBezTo>
                      <a:pt x="1221572" y="224054"/>
                      <a:pt x="1212604" y="245706"/>
                      <a:pt x="1196639" y="261671"/>
                    </a:cubicBezTo>
                    <a:cubicBezTo>
                      <a:pt x="1180674" y="277636"/>
                      <a:pt x="1159022" y="286604"/>
                      <a:pt x="1136444" y="286604"/>
                    </a:cubicBezTo>
                    <a:lnTo>
                      <a:pt x="85128" y="286604"/>
                    </a:lnTo>
                    <a:cubicBezTo>
                      <a:pt x="62551" y="286604"/>
                      <a:pt x="40898" y="277636"/>
                      <a:pt x="24933" y="261671"/>
                    </a:cubicBezTo>
                    <a:cubicBezTo>
                      <a:pt x="8969" y="245706"/>
                      <a:pt x="0" y="224054"/>
                      <a:pt x="0" y="201476"/>
                    </a:cubicBezTo>
                    <a:lnTo>
                      <a:pt x="0" y="85128"/>
                    </a:lnTo>
                    <a:cubicBezTo>
                      <a:pt x="0" y="62551"/>
                      <a:pt x="8969" y="40898"/>
                      <a:pt x="24933" y="24933"/>
                    </a:cubicBezTo>
                    <a:cubicBezTo>
                      <a:pt x="40898" y="8969"/>
                      <a:pt x="62551" y="0"/>
                      <a:pt x="85128" y="0"/>
                    </a:cubicBezTo>
                    <a:close/>
                  </a:path>
                </a:pathLst>
              </a:custGeom>
              <a:solidFill>
                <a:srgbClr val="FFDE59"/>
              </a:solidFill>
            </p:spPr>
          </p:sp>
          <p:sp>
            <p:nvSpPr>
              <p:cNvPr id="25" name="TextBox 25"/>
              <p:cNvSpPr txBox="1"/>
              <p:nvPr/>
            </p:nvSpPr>
            <p:spPr>
              <a:xfrm>
                <a:off x="0" y="-76200"/>
                <a:ext cx="1221572" cy="362804"/>
              </a:xfrm>
              <a:prstGeom prst="rect">
                <a:avLst/>
              </a:prstGeom>
            </p:spPr>
            <p:txBody>
              <a:bodyPr lIns="50800" tIns="50800" rIns="50800" bIns="50800" rtlCol="0" anchor="ctr"/>
              <a:lstStyle/>
              <a:p>
                <a:pPr algn="ctr">
                  <a:lnSpc>
                    <a:spcPts val="5319"/>
                  </a:lnSpc>
                  <a:spcBef>
                    <a:spcPct val="0"/>
                  </a:spcBef>
                </a:pPr>
                <a:r>
                  <a:rPr lang="en-US" sz="3799" b="1">
                    <a:solidFill>
                      <a:srgbClr val="004AAD"/>
                    </a:solidFill>
                    <a:latin typeface="Canva Sans Bold"/>
                    <a:ea typeface="Canva Sans Bold"/>
                    <a:cs typeface="Canva Sans Bold"/>
                    <a:sym typeface="Canva Sans Bold"/>
                  </a:rPr>
                  <a:t>Thermoplastics</a:t>
                </a:r>
              </a:p>
            </p:txBody>
          </p:sp>
        </p:grpSp>
        <p:grpSp>
          <p:nvGrpSpPr>
            <p:cNvPr id="26" name="Group 26"/>
            <p:cNvGrpSpPr/>
            <p:nvPr/>
          </p:nvGrpSpPr>
          <p:grpSpPr>
            <a:xfrm>
              <a:off x="10726776" y="8215641"/>
              <a:ext cx="5858869" cy="1629851"/>
              <a:chOff x="0" y="0"/>
              <a:chExt cx="1157308" cy="321946"/>
            </a:xfrm>
          </p:grpSpPr>
          <p:sp>
            <p:nvSpPr>
              <p:cNvPr id="27" name="Freeform 27"/>
              <p:cNvSpPr/>
              <p:nvPr/>
            </p:nvSpPr>
            <p:spPr>
              <a:xfrm>
                <a:off x="0" y="0"/>
                <a:ext cx="1157308" cy="321946"/>
              </a:xfrm>
              <a:custGeom>
                <a:avLst/>
                <a:gdLst/>
                <a:ahLst/>
                <a:cxnLst/>
                <a:rect l="l" t="t" r="r" b="b"/>
                <a:pathLst>
                  <a:path w="1157308" h="321946">
                    <a:moveTo>
                      <a:pt x="89855" y="0"/>
                    </a:moveTo>
                    <a:lnTo>
                      <a:pt x="1067452" y="0"/>
                    </a:lnTo>
                    <a:cubicBezTo>
                      <a:pt x="1117078" y="0"/>
                      <a:pt x="1157308" y="40230"/>
                      <a:pt x="1157308" y="89855"/>
                    </a:cubicBezTo>
                    <a:lnTo>
                      <a:pt x="1157308" y="232091"/>
                    </a:lnTo>
                    <a:cubicBezTo>
                      <a:pt x="1157308" y="281716"/>
                      <a:pt x="1117078" y="321946"/>
                      <a:pt x="1067452" y="321946"/>
                    </a:cubicBezTo>
                    <a:lnTo>
                      <a:pt x="89855" y="321946"/>
                    </a:lnTo>
                    <a:cubicBezTo>
                      <a:pt x="40230" y="321946"/>
                      <a:pt x="0" y="281716"/>
                      <a:pt x="0" y="232091"/>
                    </a:cubicBezTo>
                    <a:lnTo>
                      <a:pt x="0" y="89855"/>
                    </a:lnTo>
                    <a:cubicBezTo>
                      <a:pt x="0" y="40230"/>
                      <a:pt x="40230" y="0"/>
                      <a:pt x="89855" y="0"/>
                    </a:cubicBezTo>
                    <a:close/>
                  </a:path>
                </a:pathLst>
              </a:custGeom>
              <a:solidFill>
                <a:srgbClr val="FFDE59"/>
              </a:solidFill>
            </p:spPr>
          </p:sp>
          <p:sp>
            <p:nvSpPr>
              <p:cNvPr id="28" name="TextBox 28"/>
              <p:cNvSpPr txBox="1"/>
              <p:nvPr/>
            </p:nvSpPr>
            <p:spPr>
              <a:xfrm>
                <a:off x="0" y="-76200"/>
                <a:ext cx="1157308" cy="398146"/>
              </a:xfrm>
              <a:prstGeom prst="rect">
                <a:avLst/>
              </a:prstGeom>
            </p:spPr>
            <p:txBody>
              <a:bodyPr lIns="50800" tIns="50800" rIns="50800" bIns="50800" rtlCol="0" anchor="ctr"/>
              <a:lstStyle/>
              <a:p>
                <a:pPr algn="ctr">
                  <a:lnSpc>
                    <a:spcPts val="5319"/>
                  </a:lnSpc>
                  <a:spcBef>
                    <a:spcPct val="0"/>
                  </a:spcBef>
                </a:pPr>
                <a:r>
                  <a:rPr lang="en-US" sz="3799" b="1">
                    <a:solidFill>
                      <a:srgbClr val="004AAD"/>
                    </a:solidFill>
                    <a:latin typeface="Canva Sans Bold"/>
                    <a:ea typeface="Canva Sans Bold"/>
                    <a:cs typeface="Canva Sans Bold"/>
                    <a:sym typeface="Canva Sans Bold"/>
                  </a:rPr>
                  <a:t>Plastic Products</a:t>
                </a:r>
              </a:p>
            </p:txBody>
          </p:sp>
        </p:grpSp>
        <p:sp>
          <p:nvSpPr>
            <p:cNvPr id="29" name="Freeform 29"/>
            <p:cNvSpPr/>
            <p:nvPr/>
          </p:nvSpPr>
          <p:spPr>
            <a:xfrm>
              <a:off x="2742785" y="2540872"/>
              <a:ext cx="2371520" cy="9590704"/>
            </a:xfrm>
            <a:custGeom>
              <a:avLst/>
              <a:gdLst/>
              <a:ahLst/>
              <a:cxnLst/>
              <a:rect l="l" t="t" r="r" b="b"/>
              <a:pathLst>
                <a:path w="2371520" h="9590704">
                  <a:moveTo>
                    <a:pt x="0" y="0"/>
                  </a:moveTo>
                  <a:lnTo>
                    <a:pt x="2371519" y="0"/>
                  </a:lnTo>
                  <a:lnTo>
                    <a:pt x="2371519" y="9590705"/>
                  </a:lnTo>
                  <a:lnTo>
                    <a:pt x="0" y="959070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a:ln cap="sq">
              <a:noFill/>
              <a:prstDash val="solid"/>
              <a:miter/>
            </a:ln>
          </p:spPr>
        </p:sp>
        <p:grpSp>
          <p:nvGrpSpPr>
            <p:cNvPr id="30" name="Group 30"/>
            <p:cNvGrpSpPr/>
            <p:nvPr/>
          </p:nvGrpSpPr>
          <p:grpSpPr>
            <a:xfrm>
              <a:off x="4377217" y="7545354"/>
              <a:ext cx="6154319" cy="2369485"/>
              <a:chOff x="0" y="-62502"/>
              <a:chExt cx="1215668" cy="468046"/>
            </a:xfrm>
          </p:grpSpPr>
          <p:sp>
            <p:nvSpPr>
              <p:cNvPr id="31" name="Freeform 31"/>
              <p:cNvSpPr/>
              <p:nvPr/>
            </p:nvSpPr>
            <p:spPr>
              <a:xfrm>
                <a:off x="0" y="0"/>
                <a:ext cx="1215668" cy="391846"/>
              </a:xfrm>
              <a:custGeom>
                <a:avLst/>
                <a:gdLst/>
                <a:ahLst/>
                <a:cxnLst/>
                <a:rect l="l" t="t" r="r" b="b"/>
                <a:pathLst>
                  <a:path w="1215668" h="391846">
                    <a:moveTo>
                      <a:pt x="85542" y="0"/>
                    </a:moveTo>
                    <a:lnTo>
                      <a:pt x="1130126" y="0"/>
                    </a:lnTo>
                    <a:cubicBezTo>
                      <a:pt x="1177370" y="0"/>
                      <a:pt x="1215668" y="38298"/>
                      <a:pt x="1215668" y="85542"/>
                    </a:cubicBezTo>
                    <a:lnTo>
                      <a:pt x="1215668" y="306305"/>
                    </a:lnTo>
                    <a:cubicBezTo>
                      <a:pt x="1215668" y="353548"/>
                      <a:pt x="1177370" y="391846"/>
                      <a:pt x="1130126" y="391846"/>
                    </a:cubicBezTo>
                    <a:lnTo>
                      <a:pt x="85542" y="391846"/>
                    </a:lnTo>
                    <a:cubicBezTo>
                      <a:pt x="38298" y="391846"/>
                      <a:pt x="0" y="353548"/>
                      <a:pt x="0" y="306305"/>
                    </a:cubicBezTo>
                    <a:lnTo>
                      <a:pt x="0" y="85542"/>
                    </a:lnTo>
                    <a:cubicBezTo>
                      <a:pt x="0" y="38298"/>
                      <a:pt x="38298" y="0"/>
                      <a:pt x="85542" y="0"/>
                    </a:cubicBezTo>
                    <a:close/>
                  </a:path>
                </a:pathLst>
              </a:custGeom>
              <a:solidFill>
                <a:srgbClr val="FFDE59"/>
              </a:solidFill>
            </p:spPr>
          </p:sp>
          <p:sp>
            <p:nvSpPr>
              <p:cNvPr id="32" name="TextBox 32"/>
              <p:cNvSpPr txBox="1"/>
              <p:nvPr/>
            </p:nvSpPr>
            <p:spPr>
              <a:xfrm>
                <a:off x="0" y="-62502"/>
                <a:ext cx="1215668" cy="468046"/>
              </a:xfrm>
              <a:prstGeom prst="rect">
                <a:avLst/>
              </a:prstGeom>
            </p:spPr>
            <p:txBody>
              <a:bodyPr lIns="50800" tIns="50800" rIns="50800" bIns="50800" rtlCol="0" anchor="ctr"/>
              <a:lstStyle/>
              <a:p>
                <a:pPr algn="ctr">
                  <a:lnSpc>
                    <a:spcPts val="5319"/>
                  </a:lnSpc>
                  <a:spcBef>
                    <a:spcPct val="0"/>
                  </a:spcBef>
                </a:pPr>
                <a:r>
                  <a:rPr lang="en-US" sz="3799" b="1" dirty="0">
                    <a:solidFill>
                      <a:srgbClr val="004AAD"/>
                    </a:solidFill>
                    <a:latin typeface="Canva Sans Bold"/>
                    <a:ea typeface="Canva Sans Bold"/>
                    <a:cs typeface="Canva Sans Bold"/>
                    <a:sym typeface="Canva Sans Bold"/>
                  </a:rPr>
                  <a:t>Environment Friendly Plastics</a:t>
                </a:r>
              </a:p>
            </p:txBody>
          </p:sp>
        </p:grpSp>
        <p:grpSp>
          <p:nvGrpSpPr>
            <p:cNvPr id="33" name="Group 33"/>
            <p:cNvGrpSpPr/>
            <p:nvPr/>
          </p:nvGrpSpPr>
          <p:grpSpPr>
            <a:xfrm>
              <a:off x="10726776" y="4827555"/>
              <a:ext cx="5858869" cy="3258485"/>
              <a:chOff x="0" y="-54136"/>
              <a:chExt cx="1157308" cy="643651"/>
            </a:xfrm>
          </p:grpSpPr>
          <p:sp>
            <p:nvSpPr>
              <p:cNvPr id="34" name="Freeform 34"/>
              <p:cNvSpPr/>
              <p:nvPr/>
            </p:nvSpPr>
            <p:spPr>
              <a:xfrm>
                <a:off x="0" y="0"/>
                <a:ext cx="1157308" cy="567451"/>
              </a:xfrm>
              <a:custGeom>
                <a:avLst/>
                <a:gdLst/>
                <a:ahLst/>
                <a:cxnLst/>
                <a:rect l="l" t="t" r="r" b="b"/>
                <a:pathLst>
                  <a:path w="1157308" h="567451">
                    <a:moveTo>
                      <a:pt x="89855" y="0"/>
                    </a:moveTo>
                    <a:lnTo>
                      <a:pt x="1067452" y="0"/>
                    </a:lnTo>
                    <a:cubicBezTo>
                      <a:pt x="1117078" y="0"/>
                      <a:pt x="1157308" y="40230"/>
                      <a:pt x="1157308" y="89855"/>
                    </a:cubicBezTo>
                    <a:lnTo>
                      <a:pt x="1157308" y="477596"/>
                    </a:lnTo>
                    <a:cubicBezTo>
                      <a:pt x="1157308" y="527222"/>
                      <a:pt x="1117078" y="567451"/>
                      <a:pt x="1067452" y="567451"/>
                    </a:cubicBezTo>
                    <a:lnTo>
                      <a:pt x="89855" y="567451"/>
                    </a:lnTo>
                    <a:cubicBezTo>
                      <a:pt x="40230" y="567451"/>
                      <a:pt x="0" y="527222"/>
                      <a:pt x="0" y="477596"/>
                    </a:cubicBezTo>
                    <a:lnTo>
                      <a:pt x="0" y="89855"/>
                    </a:lnTo>
                    <a:cubicBezTo>
                      <a:pt x="0" y="40230"/>
                      <a:pt x="40230" y="0"/>
                      <a:pt x="89855" y="0"/>
                    </a:cubicBezTo>
                    <a:close/>
                  </a:path>
                </a:pathLst>
              </a:custGeom>
              <a:solidFill>
                <a:srgbClr val="FFDE59"/>
              </a:solidFill>
            </p:spPr>
          </p:sp>
          <p:sp>
            <p:nvSpPr>
              <p:cNvPr id="35" name="TextBox 35"/>
              <p:cNvSpPr txBox="1"/>
              <p:nvPr/>
            </p:nvSpPr>
            <p:spPr>
              <a:xfrm>
                <a:off x="0" y="-54136"/>
                <a:ext cx="1157308" cy="643651"/>
              </a:xfrm>
              <a:prstGeom prst="rect">
                <a:avLst/>
              </a:prstGeom>
            </p:spPr>
            <p:txBody>
              <a:bodyPr lIns="50800" tIns="50800" rIns="50800" bIns="50800" rtlCol="0" anchor="ctr"/>
              <a:lstStyle/>
              <a:p>
                <a:pPr algn="ctr">
                  <a:lnSpc>
                    <a:spcPts val="5319"/>
                  </a:lnSpc>
                  <a:spcBef>
                    <a:spcPct val="0"/>
                  </a:spcBef>
                </a:pPr>
                <a:r>
                  <a:rPr lang="en-US" sz="3799" b="1" dirty="0">
                    <a:solidFill>
                      <a:srgbClr val="004AAD"/>
                    </a:solidFill>
                    <a:latin typeface="Canva Sans Bold"/>
                    <a:ea typeface="Canva Sans Bold"/>
                    <a:cs typeface="Canva Sans Bold"/>
                    <a:sym typeface="Canva Sans Bold"/>
                  </a:rPr>
                  <a:t>Composites and Reinforced Plastics</a:t>
                </a:r>
              </a:p>
            </p:txBody>
          </p:sp>
        </p:grpSp>
        <p:grpSp>
          <p:nvGrpSpPr>
            <p:cNvPr id="36" name="Group 36"/>
            <p:cNvGrpSpPr/>
            <p:nvPr/>
          </p:nvGrpSpPr>
          <p:grpSpPr>
            <a:xfrm>
              <a:off x="10726776" y="2566954"/>
              <a:ext cx="5870793" cy="2369485"/>
              <a:chOff x="0" y="-61164"/>
              <a:chExt cx="1159663" cy="468046"/>
            </a:xfrm>
          </p:grpSpPr>
          <p:sp>
            <p:nvSpPr>
              <p:cNvPr id="37" name="Freeform 37"/>
              <p:cNvSpPr/>
              <p:nvPr/>
            </p:nvSpPr>
            <p:spPr>
              <a:xfrm>
                <a:off x="0" y="0"/>
                <a:ext cx="1159663" cy="391846"/>
              </a:xfrm>
              <a:custGeom>
                <a:avLst/>
                <a:gdLst/>
                <a:ahLst/>
                <a:cxnLst/>
                <a:rect l="l" t="t" r="r" b="b"/>
                <a:pathLst>
                  <a:path w="1159663" h="391846">
                    <a:moveTo>
                      <a:pt x="89673" y="0"/>
                    </a:moveTo>
                    <a:lnTo>
                      <a:pt x="1069990" y="0"/>
                    </a:lnTo>
                    <a:cubicBezTo>
                      <a:pt x="1093773" y="0"/>
                      <a:pt x="1116581" y="9448"/>
                      <a:pt x="1133398" y="26265"/>
                    </a:cubicBezTo>
                    <a:cubicBezTo>
                      <a:pt x="1150215" y="43081"/>
                      <a:pt x="1159663" y="65890"/>
                      <a:pt x="1159663" y="89673"/>
                    </a:cubicBezTo>
                    <a:lnTo>
                      <a:pt x="1159663" y="302174"/>
                    </a:lnTo>
                    <a:cubicBezTo>
                      <a:pt x="1159663" y="351698"/>
                      <a:pt x="1119515" y="391846"/>
                      <a:pt x="1069990" y="391846"/>
                    </a:cubicBezTo>
                    <a:lnTo>
                      <a:pt x="89673" y="391846"/>
                    </a:lnTo>
                    <a:cubicBezTo>
                      <a:pt x="40148" y="391846"/>
                      <a:pt x="0" y="351698"/>
                      <a:pt x="0" y="302174"/>
                    </a:cubicBezTo>
                    <a:lnTo>
                      <a:pt x="0" y="89673"/>
                    </a:lnTo>
                    <a:cubicBezTo>
                      <a:pt x="0" y="40148"/>
                      <a:pt x="40148" y="0"/>
                      <a:pt x="89673" y="0"/>
                    </a:cubicBezTo>
                    <a:close/>
                  </a:path>
                </a:pathLst>
              </a:custGeom>
              <a:solidFill>
                <a:srgbClr val="FFDE59"/>
              </a:solidFill>
            </p:spPr>
          </p:sp>
          <p:sp>
            <p:nvSpPr>
              <p:cNvPr id="38" name="TextBox 38"/>
              <p:cNvSpPr txBox="1"/>
              <p:nvPr/>
            </p:nvSpPr>
            <p:spPr>
              <a:xfrm>
                <a:off x="0" y="-61164"/>
                <a:ext cx="1159663" cy="468046"/>
              </a:xfrm>
              <a:prstGeom prst="rect">
                <a:avLst/>
              </a:prstGeom>
            </p:spPr>
            <p:txBody>
              <a:bodyPr lIns="50800" tIns="50800" rIns="50800" bIns="50800" rtlCol="0" anchor="ctr"/>
              <a:lstStyle/>
              <a:p>
                <a:pPr algn="ctr">
                  <a:lnSpc>
                    <a:spcPts val="5319"/>
                  </a:lnSpc>
                  <a:spcBef>
                    <a:spcPct val="0"/>
                  </a:spcBef>
                </a:pPr>
                <a:r>
                  <a:rPr lang="en-US" sz="3799" b="1" dirty="0">
                    <a:solidFill>
                      <a:srgbClr val="004AAD"/>
                    </a:solidFill>
                    <a:latin typeface="Canva Sans Bold"/>
                    <a:ea typeface="Canva Sans Bold"/>
                    <a:cs typeface="Canva Sans Bold"/>
                    <a:sym typeface="Canva Sans Bold"/>
                  </a:rPr>
                  <a:t>Thermosetting Plastics</a:t>
                </a:r>
              </a:p>
            </p:txBody>
          </p:sp>
        </p:grpSp>
        <p:grpSp>
          <p:nvGrpSpPr>
            <p:cNvPr id="39" name="Group 39"/>
            <p:cNvGrpSpPr/>
            <p:nvPr/>
          </p:nvGrpSpPr>
          <p:grpSpPr>
            <a:xfrm>
              <a:off x="4347326" y="4531356"/>
              <a:ext cx="6184210" cy="1450935"/>
              <a:chOff x="0" y="0"/>
              <a:chExt cx="1221572" cy="286604"/>
            </a:xfrm>
          </p:grpSpPr>
          <p:sp>
            <p:nvSpPr>
              <p:cNvPr id="40" name="Freeform 40"/>
              <p:cNvSpPr/>
              <p:nvPr/>
            </p:nvSpPr>
            <p:spPr>
              <a:xfrm>
                <a:off x="0" y="0"/>
                <a:ext cx="1221572" cy="286604"/>
              </a:xfrm>
              <a:custGeom>
                <a:avLst/>
                <a:gdLst/>
                <a:ahLst/>
                <a:cxnLst/>
                <a:rect l="l" t="t" r="r" b="b"/>
                <a:pathLst>
                  <a:path w="1221572" h="286604">
                    <a:moveTo>
                      <a:pt x="85128" y="0"/>
                    </a:moveTo>
                    <a:lnTo>
                      <a:pt x="1136444" y="0"/>
                    </a:lnTo>
                    <a:cubicBezTo>
                      <a:pt x="1159022" y="0"/>
                      <a:pt x="1180674" y="8969"/>
                      <a:pt x="1196639" y="24933"/>
                    </a:cubicBezTo>
                    <a:cubicBezTo>
                      <a:pt x="1212604" y="40898"/>
                      <a:pt x="1221572" y="62551"/>
                      <a:pt x="1221572" y="85128"/>
                    </a:cubicBezTo>
                    <a:lnTo>
                      <a:pt x="1221572" y="201476"/>
                    </a:lnTo>
                    <a:cubicBezTo>
                      <a:pt x="1221572" y="224054"/>
                      <a:pt x="1212604" y="245706"/>
                      <a:pt x="1196639" y="261671"/>
                    </a:cubicBezTo>
                    <a:cubicBezTo>
                      <a:pt x="1180674" y="277636"/>
                      <a:pt x="1159022" y="286604"/>
                      <a:pt x="1136444" y="286604"/>
                    </a:cubicBezTo>
                    <a:lnTo>
                      <a:pt x="85128" y="286604"/>
                    </a:lnTo>
                    <a:cubicBezTo>
                      <a:pt x="62551" y="286604"/>
                      <a:pt x="40898" y="277636"/>
                      <a:pt x="24933" y="261671"/>
                    </a:cubicBezTo>
                    <a:cubicBezTo>
                      <a:pt x="8969" y="245706"/>
                      <a:pt x="0" y="224054"/>
                      <a:pt x="0" y="201476"/>
                    </a:cubicBezTo>
                    <a:lnTo>
                      <a:pt x="0" y="85128"/>
                    </a:lnTo>
                    <a:cubicBezTo>
                      <a:pt x="0" y="62551"/>
                      <a:pt x="8969" y="40898"/>
                      <a:pt x="24933" y="24933"/>
                    </a:cubicBezTo>
                    <a:cubicBezTo>
                      <a:pt x="40898" y="8969"/>
                      <a:pt x="62551" y="0"/>
                      <a:pt x="85128" y="0"/>
                    </a:cubicBezTo>
                    <a:close/>
                  </a:path>
                </a:pathLst>
              </a:custGeom>
              <a:solidFill>
                <a:srgbClr val="FFDE59"/>
              </a:solidFill>
            </p:spPr>
          </p:sp>
          <p:sp>
            <p:nvSpPr>
              <p:cNvPr id="41" name="TextBox 41"/>
              <p:cNvSpPr txBox="1"/>
              <p:nvPr/>
            </p:nvSpPr>
            <p:spPr>
              <a:xfrm>
                <a:off x="0" y="-76200"/>
                <a:ext cx="1221572" cy="362804"/>
              </a:xfrm>
              <a:prstGeom prst="rect">
                <a:avLst/>
              </a:prstGeom>
            </p:spPr>
            <p:txBody>
              <a:bodyPr lIns="50800" tIns="50800" rIns="50800" bIns="50800" rtlCol="0" anchor="ctr"/>
              <a:lstStyle/>
              <a:p>
                <a:pPr algn="ctr">
                  <a:lnSpc>
                    <a:spcPts val="5319"/>
                  </a:lnSpc>
                  <a:spcBef>
                    <a:spcPct val="0"/>
                  </a:spcBef>
                </a:pPr>
                <a:r>
                  <a:rPr lang="en-US" sz="3799" b="1">
                    <a:solidFill>
                      <a:srgbClr val="004AAD"/>
                    </a:solidFill>
                    <a:latin typeface="Canva Sans Bold"/>
                    <a:ea typeface="Canva Sans Bold"/>
                    <a:cs typeface="Canva Sans Bold"/>
                    <a:sym typeface="Canva Sans Bold"/>
                  </a:rPr>
                  <a:t>Films &amp; Sheets</a:t>
                </a:r>
              </a:p>
            </p:txBody>
          </p:sp>
        </p:grpSp>
        <p:grpSp>
          <p:nvGrpSpPr>
            <p:cNvPr id="42" name="Group 42"/>
            <p:cNvGrpSpPr/>
            <p:nvPr/>
          </p:nvGrpSpPr>
          <p:grpSpPr>
            <a:xfrm>
              <a:off x="4377217" y="6194936"/>
              <a:ext cx="6184210" cy="1450935"/>
              <a:chOff x="0" y="0"/>
              <a:chExt cx="1221572" cy="286604"/>
            </a:xfrm>
          </p:grpSpPr>
          <p:sp>
            <p:nvSpPr>
              <p:cNvPr id="43" name="Freeform 43"/>
              <p:cNvSpPr/>
              <p:nvPr/>
            </p:nvSpPr>
            <p:spPr>
              <a:xfrm>
                <a:off x="0" y="0"/>
                <a:ext cx="1221572" cy="286604"/>
              </a:xfrm>
              <a:custGeom>
                <a:avLst/>
                <a:gdLst/>
                <a:ahLst/>
                <a:cxnLst/>
                <a:rect l="l" t="t" r="r" b="b"/>
                <a:pathLst>
                  <a:path w="1221572" h="286604">
                    <a:moveTo>
                      <a:pt x="85128" y="0"/>
                    </a:moveTo>
                    <a:lnTo>
                      <a:pt x="1136444" y="0"/>
                    </a:lnTo>
                    <a:cubicBezTo>
                      <a:pt x="1159022" y="0"/>
                      <a:pt x="1180674" y="8969"/>
                      <a:pt x="1196639" y="24933"/>
                    </a:cubicBezTo>
                    <a:cubicBezTo>
                      <a:pt x="1212604" y="40898"/>
                      <a:pt x="1221572" y="62551"/>
                      <a:pt x="1221572" y="85128"/>
                    </a:cubicBezTo>
                    <a:lnTo>
                      <a:pt x="1221572" y="201476"/>
                    </a:lnTo>
                    <a:cubicBezTo>
                      <a:pt x="1221572" y="224054"/>
                      <a:pt x="1212604" y="245706"/>
                      <a:pt x="1196639" y="261671"/>
                    </a:cubicBezTo>
                    <a:cubicBezTo>
                      <a:pt x="1180674" y="277636"/>
                      <a:pt x="1159022" y="286604"/>
                      <a:pt x="1136444" y="286604"/>
                    </a:cubicBezTo>
                    <a:lnTo>
                      <a:pt x="85128" y="286604"/>
                    </a:lnTo>
                    <a:cubicBezTo>
                      <a:pt x="62551" y="286604"/>
                      <a:pt x="40898" y="277636"/>
                      <a:pt x="24933" y="261671"/>
                    </a:cubicBezTo>
                    <a:cubicBezTo>
                      <a:pt x="8969" y="245706"/>
                      <a:pt x="0" y="224054"/>
                      <a:pt x="0" y="201476"/>
                    </a:cubicBezTo>
                    <a:lnTo>
                      <a:pt x="0" y="85128"/>
                    </a:lnTo>
                    <a:cubicBezTo>
                      <a:pt x="0" y="62551"/>
                      <a:pt x="8969" y="40898"/>
                      <a:pt x="24933" y="24933"/>
                    </a:cubicBezTo>
                    <a:cubicBezTo>
                      <a:pt x="40898" y="8969"/>
                      <a:pt x="62551" y="0"/>
                      <a:pt x="85128" y="0"/>
                    </a:cubicBezTo>
                    <a:close/>
                  </a:path>
                </a:pathLst>
              </a:custGeom>
              <a:solidFill>
                <a:srgbClr val="FFDE59"/>
              </a:solidFill>
            </p:spPr>
          </p:sp>
          <p:sp>
            <p:nvSpPr>
              <p:cNvPr id="44" name="TextBox 44"/>
              <p:cNvSpPr txBox="1"/>
              <p:nvPr/>
            </p:nvSpPr>
            <p:spPr>
              <a:xfrm>
                <a:off x="0" y="-76200"/>
                <a:ext cx="1221572" cy="362804"/>
              </a:xfrm>
              <a:prstGeom prst="rect">
                <a:avLst/>
              </a:prstGeom>
            </p:spPr>
            <p:txBody>
              <a:bodyPr lIns="50800" tIns="50800" rIns="50800" bIns="50800" rtlCol="0" anchor="ctr"/>
              <a:lstStyle/>
              <a:p>
                <a:pPr algn="ctr">
                  <a:lnSpc>
                    <a:spcPts val="5319"/>
                  </a:lnSpc>
                  <a:spcBef>
                    <a:spcPct val="0"/>
                  </a:spcBef>
                </a:pPr>
                <a:r>
                  <a:rPr lang="en-US" sz="3799" b="1">
                    <a:solidFill>
                      <a:srgbClr val="004AAD"/>
                    </a:solidFill>
                    <a:latin typeface="Canva Sans Bold"/>
                    <a:ea typeface="Canva Sans Bold"/>
                    <a:cs typeface="Canva Sans Bold"/>
                    <a:sym typeface="Canva Sans Bold"/>
                  </a:rPr>
                  <a:t>Adhesives</a:t>
                </a:r>
              </a:p>
            </p:txBody>
          </p:sp>
        </p:grpSp>
        <p:grpSp>
          <p:nvGrpSpPr>
            <p:cNvPr id="45" name="Group 45"/>
            <p:cNvGrpSpPr/>
            <p:nvPr/>
          </p:nvGrpSpPr>
          <p:grpSpPr>
            <a:xfrm>
              <a:off x="4539887" y="9678955"/>
              <a:ext cx="11835028" cy="2369485"/>
              <a:chOff x="0" y="-53474"/>
              <a:chExt cx="2337783" cy="468046"/>
            </a:xfrm>
          </p:grpSpPr>
          <p:sp>
            <p:nvSpPr>
              <p:cNvPr id="46" name="Freeform 46"/>
              <p:cNvSpPr/>
              <p:nvPr/>
            </p:nvSpPr>
            <p:spPr>
              <a:xfrm>
                <a:off x="0" y="0"/>
                <a:ext cx="2337783" cy="391846"/>
              </a:xfrm>
              <a:custGeom>
                <a:avLst/>
                <a:gdLst/>
                <a:ahLst/>
                <a:cxnLst/>
                <a:rect l="l" t="t" r="r" b="b"/>
                <a:pathLst>
                  <a:path w="2337783" h="391846">
                    <a:moveTo>
                      <a:pt x="44482" y="0"/>
                    </a:moveTo>
                    <a:lnTo>
                      <a:pt x="2293301" y="0"/>
                    </a:lnTo>
                    <a:cubicBezTo>
                      <a:pt x="2305098" y="0"/>
                      <a:pt x="2316413" y="4687"/>
                      <a:pt x="2324755" y="13029"/>
                    </a:cubicBezTo>
                    <a:cubicBezTo>
                      <a:pt x="2333097" y="21371"/>
                      <a:pt x="2337783" y="32685"/>
                      <a:pt x="2337783" y="44482"/>
                    </a:cubicBezTo>
                    <a:lnTo>
                      <a:pt x="2337783" y="347364"/>
                    </a:lnTo>
                    <a:cubicBezTo>
                      <a:pt x="2337783" y="371931"/>
                      <a:pt x="2317868" y="391846"/>
                      <a:pt x="2293301" y="391846"/>
                    </a:cubicBezTo>
                    <a:lnTo>
                      <a:pt x="44482" y="391846"/>
                    </a:lnTo>
                    <a:cubicBezTo>
                      <a:pt x="19915" y="391846"/>
                      <a:pt x="0" y="371931"/>
                      <a:pt x="0" y="347364"/>
                    </a:cubicBezTo>
                    <a:lnTo>
                      <a:pt x="0" y="44482"/>
                    </a:lnTo>
                    <a:cubicBezTo>
                      <a:pt x="0" y="19915"/>
                      <a:pt x="19915" y="0"/>
                      <a:pt x="44482" y="0"/>
                    </a:cubicBezTo>
                    <a:close/>
                  </a:path>
                </a:pathLst>
              </a:custGeom>
              <a:solidFill>
                <a:srgbClr val="FFDE59"/>
              </a:solidFill>
            </p:spPr>
          </p:sp>
          <p:sp>
            <p:nvSpPr>
              <p:cNvPr id="47" name="TextBox 47"/>
              <p:cNvSpPr txBox="1"/>
              <p:nvPr/>
            </p:nvSpPr>
            <p:spPr>
              <a:xfrm>
                <a:off x="0" y="-53474"/>
                <a:ext cx="2337783" cy="468046"/>
              </a:xfrm>
              <a:prstGeom prst="rect">
                <a:avLst/>
              </a:prstGeom>
            </p:spPr>
            <p:txBody>
              <a:bodyPr lIns="50800" tIns="50800" rIns="50800" bIns="50800" rtlCol="0" anchor="ctr"/>
              <a:lstStyle/>
              <a:p>
                <a:pPr algn="ctr">
                  <a:lnSpc>
                    <a:spcPts val="5319"/>
                  </a:lnSpc>
                  <a:spcBef>
                    <a:spcPct val="0"/>
                  </a:spcBef>
                </a:pPr>
                <a:r>
                  <a:rPr lang="en-US" sz="3799" b="1" dirty="0">
                    <a:solidFill>
                      <a:srgbClr val="004AAD"/>
                    </a:solidFill>
                    <a:latin typeface="Canva Sans Bold"/>
                    <a:ea typeface="Canva Sans Bold"/>
                    <a:cs typeface="Canva Sans Bold"/>
                    <a:sym typeface="Canva Sans Bold"/>
                  </a:rPr>
                  <a:t>Plasticizers and Additives</a:t>
                </a:r>
              </a:p>
            </p:txBody>
          </p:sp>
        </p:gr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214</TotalTime>
  <Words>2349</Words>
  <Application>Microsoft Office PowerPoint</Application>
  <PresentationFormat>Custom</PresentationFormat>
  <Paragraphs>429</Paragraphs>
  <Slides>27</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27</vt:i4>
      </vt:variant>
    </vt:vector>
  </HeadingPairs>
  <TitlesOfParts>
    <vt:vector size="38" baseType="lpstr">
      <vt:lpstr>Arial Bold</vt:lpstr>
      <vt:lpstr>Canva Sans Bold</vt:lpstr>
      <vt:lpstr>Aileron</vt:lpstr>
      <vt:lpstr>Arial</vt:lpstr>
      <vt:lpstr>Aileron Bold</vt:lpstr>
      <vt:lpstr>Helveticish</vt:lpstr>
      <vt:lpstr>Calibri</vt:lpstr>
      <vt:lpstr>Arimo</vt:lpstr>
      <vt:lpstr>Helveticish Bold Italics</vt:lpstr>
      <vt:lpstr>Helveticish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IDEntification of SECTORS AND sub-sectors OVERVIEW</dc:title>
  <cp:lastModifiedBy>BIS</cp:lastModifiedBy>
  <cp:revision>8</cp:revision>
  <dcterms:created xsi:type="dcterms:W3CDTF">2006-08-16T00:00:00Z</dcterms:created>
  <dcterms:modified xsi:type="dcterms:W3CDTF">2024-10-17T08:48:20Z</dcterms:modified>
  <dc:identifier>DAGTwMfIuCc</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1580041</vt:lpwstr>
  </property>
  <property fmtid="{D5CDD505-2E9C-101B-9397-08002B2CF9AE}" name="NXPowerLiteSettings" pid="3">
    <vt:lpwstr>F7000400038000</vt:lpwstr>
  </property>
  <property fmtid="{D5CDD505-2E9C-101B-9397-08002B2CF9AE}" name="NXPowerLiteVersion" pid="4">
    <vt:lpwstr>S10.3.0</vt:lpwstr>
  </property>
</Properties>
</file>