
<file path=[Content_Types].xml><?xml version="1.0" encoding="utf-8"?>
<Types xmlns="http://schemas.openxmlformats.org/package/2006/content-types">
  <Default Extension="docx" ContentType="application/vnd.openxmlformats-officedocument.wordprocessingml.document"/>
  <Default Extension="emf" ContentType="image/x-emf"/>
  <Default Extension="jpeg" ContentType="image/jpeg"/>
  <Default Extension="png" ContentType="image/png"/>
  <Default Extension="rels" ContentType="application/vnd.openxmlformats-package.relationships+xml"/>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drawings/drawing1.xml" ContentType="application/vnd.openxmlformats-officedocument.drawingml.chartshape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49" r:id="rId1"/>
  </p:sldMasterIdLst>
  <p:notesMasterIdLst>
    <p:notesMasterId r:id="rId31"/>
  </p:notesMasterIdLst>
  <p:sldIdLst>
    <p:sldId id="256" r:id="rId2"/>
    <p:sldId id="492" r:id="rId3"/>
    <p:sldId id="473" r:id="rId4"/>
    <p:sldId id="474" r:id="rId5"/>
    <p:sldId id="494" r:id="rId6"/>
    <p:sldId id="446" r:id="rId7"/>
    <p:sldId id="476" r:id="rId8"/>
    <p:sldId id="475" r:id="rId9"/>
    <p:sldId id="433" r:id="rId10"/>
    <p:sldId id="477" r:id="rId11"/>
    <p:sldId id="478" r:id="rId12"/>
    <p:sldId id="480" r:id="rId13"/>
    <p:sldId id="481" r:id="rId14"/>
    <p:sldId id="484" r:id="rId15"/>
    <p:sldId id="483" r:id="rId16"/>
    <p:sldId id="493" r:id="rId17"/>
    <p:sldId id="495" r:id="rId18"/>
    <p:sldId id="486" r:id="rId19"/>
    <p:sldId id="451" r:id="rId20"/>
    <p:sldId id="452" r:id="rId21"/>
    <p:sldId id="496" r:id="rId22"/>
    <p:sldId id="489" r:id="rId23"/>
    <p:sldId id="459" r:id="rId24"/>
    <p:sldId id="497" r:id="rId25"/>
    <p:sldId id="500" r:id="rId26"/>
    <p:sldId id="417" r:id="rId27"/>
    <p:sldId id="471" r:id="rId28"/>
    <p:sldId id="472" r:id="rId29"/>
    <p:sldId id="363" r:id="rId30"/>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743"/>
    <a:srgbClr val="FFFF99"/>
    <a:srgbClr val="FF9966"/>
    <a:srgbClr val="FF9900"/>
    <a:srgbClr val="0000FF"/>
    <a:srgbClr val="00FFFF"/>
    <a:srgbClr val="FF66CC"/>
    <a:srgbClr val="FF33CC"/>
    <a:srgbClr val="C25B0E"/>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556" autoAdjust="0"/>
    <p:restoredTop sz="93068" autoAdjust="0"/>
  </p:normalViewPr>
  <p:slideViewPr>
    <p:cSldViewPr snapToGrid="0">
      <p:cViewPr varScale="1">
        <p:scale>
          <a:sx n="55" d="100"/>
          <a:sy n="55" d="100"/>
        </p:scale>
        <p:origin x="1196" y="52"/>
      </p:cViewPr>
      <p:guideLst>
        <p:guide orient="horz" pos="2160"/>
        <p:guide pos="3840"/>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CHD 20 </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New Work Item Proposals </c:v>
                </c:pt>
                <c:pt idx="1">
                  <c:v>Carried-Over “Pre-2000 Standards” </c:v>
                </c:pt>
                <c:pt idx="2">
                  <c:v>Current “Pre-2000 Standards” for Review</c:v>
                </c:pt>
                <c:pt idx="3">
                  <c:v>Carried-Over “Due for Review” Standards </c:v>
                </c:pt>
                <c:pt idx="4">
                  <c:v>Current “Due for Review” Standards </c:v>
                </c:pt>
                <c:pt idx="5">
                  <c:v>Standards Published in this year (Q1 + Q2) </c:v>
                </c:pt>
              </c:strCache>
            </c:strRef>
          </c:cat>
          <c:val>
            <c:numRef>
              <c:f>Sheet1!$B$2:$B$7</c:f>
              <c:numCache>
                <c:formatCode>General</c:formatCode>
                <c:ptCount val="6"/>
                <c:pt idx="0">
                  <c:v>16</c:v>
                </c:pt>
                <c:pt idx="1">
                  <c:v>6</c:v>
                </c:pt>
                <c:pt idx="2">
                  <c:v>0</c:v>
                </c:pt>
                <c:pt idx="3">
                  <c:v>3</c:v>
                </c:pt>
                <c:pt idx="4">
                  <c:v>43</c:v>
                </c:pt>
                <c:pt idx="5">
                  <c:v>12</c:v>
                </c:pt>
              </c:numCache>
            </c:numRef>
          </c:val>
          <c:extLst>
            <c:ext xmlns:c16="http://schemas.microsoft.com/office/drawing/2014/chart" uri="{C3380CC4-5D6E-409C-BE32-E72D297353CC}">
              <c16:uniqueId val="{00000000-52DA-4089-B9C5-71EEA1B45D86}"/>
            </c:ext>
          </c:extLst>
        </c:ser>
        <c:ser>
          <c:idx val="1"/>
          <c:order val="1"/>
          <c:tx>
            <c:strRef>
              <c:f>Sheet1!$C$1</c:f>
              <c:strCache>
                <c:ptCount val="1"/>
                <c:pt idx="0">
                  <c:v>CHD 21 </c:v>
                </c:pt>
              </c:strCache>
            </c:strRef>
          </c:tx>
          <c:invertIfNegative val="0"/>
          <c:dLbls>
            <c:spPr>
              <a:noFill/>
              <a:ln>
                <a:noFill/>
              </a:ln>
              <a:effectLst/>
            </c:spPr>
            <c:txPr>
              <a:bodyPr/>
              <a:lstStyle/>
              <a:p>
                <a:pPr>
                  <a:defRPr sz="20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New Work Item Proposals </c:v>
                </c:pt>
                <c:pt idx="1">
                  <c:v>Carried-Over “Pre-2000 Standards” </c:v>
                </c:pt>
                <c:pt idx="2">
                  <c:v>Current “Pre-2000 Standards” for Review</c:v>
                </c:pt>
                <c:pt idx="3">
                  <c:v>Carried-Over “Due for Review” Standards </c:v>
                </c:pt>
                <c:pt idx="4">
                  <c:v>Current “Due for Review” Standards </c:v>
                </c:pt>
                <c:pt idx="5">
                  <c:v>Standards Published in this year (Q1 + Q2) </c:v>
                </c:pt>
              </c:strCache>
            </c:strRef>
          </c:cat>
          <c:val>
            <c:numRef>
              <c:f>Sheet1!$C$2:$C$7</c:f>
              <c:numCache>
                <c:formatCode>General</c:formatCode>
                <c:ptCount val="6"/>
                <c:pt idx="0">
                  <c:v>2</c:v>
                </c:pt>
                <c:pt idx="1">
                  <c:v>9</c:v>
                </c:pt>
                <c:pt idx="2">
                  <c:v>7</c:v>
                </c:pt>
                <c:pt idx="3">
                  <c:v>9</c:v>
                </c:pt>
                <c:pt idx="4">
                  <c:v>5</c:v>
                </c:pt>
                <c:pt idx="5">
                  <c:v>11</c:v>
                </c:pt>
              </c:numCache>
            </c:numRef>
          </c:val>
          <c:extLst>
            <c:ext xmlns:c16="http://schemas.microsoft.com/office/drawing/2014/chart" uri="{C3380CC4-5D6E-409C-BE32-E72D297353CC}">
              <c16:uniqueId val="{00000001-52DA-4089-B9C5-71EEA1B45D86}"/>
            </c:ext>
          </c:extLst>
        </c:ser>
        <c:ser>
          <c:idx val="2"/>
          <c:order val="2"/>
          <c:tx>
            <c:strRef>
              <c:f>Sheet1!$D$1</c:f>
              <c:strCache>
                <c:ptCount val="1"/>
                <c:pt idx="0">
                  <c:v>CHD 30</c:v>
                </c:pt>
              </c:strCache>
            </c:strRef>
          </c:tx>
          <c:invertIfNegative val="0"/>
          <c:dLbls>
            <c:spPr>
              <a:noFill/>
              <a:ln>
                <a:noFill/>
              </a:ln>
              <a:effectLst/>
            </c:spPr>
            <c:txPr>
              <a:bodyPr/>
              <a:lstStyle/>
              <a:p>
                <a:pPr>
                  <a:defRPr sz="20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New Work Item Proposals </c:v>
                </c:pt>
                <c:pt idx="1">
                  <c:v>Carried-Over “Pre-2000 Standards” </c:v>
                </c:pt>
                <c:pt idx="2">
                  <c:v>Current “Pre-2000 Standards” for Review</c:v>
                </c:pt>
                <c:pt idx="3">
                  <c:v>Carried-Over “Due for Review” Standards </c:v>
                </c:pt>
                <c:pt idx="4">
                  <c:v>Current “Due for Review” Standards </c:v>
                </c:pt>
                <c:pt idx="5">
                  <c:v>Standards Published in this year (Q1 + Q2) </c:v>
                </c:pt>
              </c:strCache>
            </c:strRef>
          </c:cat>
          <c:val>
            <c:numRef>
              <c:f>Sheet1!$D$2:$D$7</c:f>
              <c:numCache>
                <c:formatCode>General</c:formatCode>
                <c:ptCount val="6"/>
                <c:pt idx="0">
                  <c:v>18</c:v>
                </c:pt>
                <c:pt idx="1">
                  <c:v>0</c:v>
                </c:pt>
                <c:pt idx="2">
                  <c:v>0</c:v>
                </c:pt>
                <c:pt idx="3">
                  <c:v>4</c:v>
                </c:pt>
                <c:pt idx="4">
                  <c:v>2</c:v>
                </c:pt>
                <c:pt idx="5">
                  <c:v>7</c:v>
                </c:pt>
              </c:numCache>
            </c:numRef>
          </c:val>
          <c:extLst>
            <c:ext xmlns:c16="http://schemas.microsoft.com/office/drawing/2014/chart" uri="{C3380CC4-5D6E-409C-BE32-E72D297353CC}">
              <c16:uniqueId val="{00000002-52DA-4089-B9C5-71EEA1B45D86}"/>
            </c:ext>
          </c:extLst>
        </c:ser>
        <c:dLbls>
          <c:showLegendKey val="0"/>
          <c:showVal val="1"/>
          <c:showCatName val="0"/>
          <c:showSerName val="0"/>
          <c:showPercent val="0"/>
          <c:showBubbleSize val="0"/>
        </c:dLbls>
        <c:gapWidth val="219"/>
        <c:overlap val="-27"/>
        <c:axId val="-1194162080"/>
        <c:axId val="-1194167520"/>
      </c:barChart>
      <c:catAx>
        <c:axId val="-11941620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1" i="0" u="none" strike="noStrike" kern="1200" baseline="0">
                <a:solidFill>
                  <a:schemeClr val="tx1"/>
                </a:solidFill>
                <a:latin typeface="Arial" pitchFamily="34" charset="0"/>
                <a:ea typeface="+mn-ea"/>
                <a:cs typeface="Arial" pitchFamily="34" charset="0"/>
              </a:defRPr>
            </a:pPr>
            <a:endParaRPr lang="en-US"/>
          </a:p>
        </c:txPr>
        <c:crossAx val="-1194167520"/>
        <c:crosses val="autoZero"/>
        <c:auto val="1"/>
        <c:lblAlgn val="ctr"/>
        <c:lblOffset val="100"/>
        <c:noMultiLvlLbl val="0"/>
      </c:catAx>
      <c:valAx>
        <c:axId val="-1194167520"/>
        <c:scaling>
          <c:orientation val="minMax"/>
        </c:scaling>
        <c:delete val="1"/>
        <c:axPos val="l"/>
        <c:numFmt formatCode="General" sourceLinked="1"/>
        <c:majorTickMark val="none"/>
        <c:minorTickMark val="none"/>
        <c:tickLblPos val="none"/>
        <c:crossAx val="-1194162080"/>
        <c:crosses val="autoZero"/>
        <c:crossBetween val="between"/>
      </c:valAx>
      <c:spPr>
        <a:noFill/>
        <a:ln>
          <a:noFill/>
        </a:ln>
        <a:effectLst/>
      </c:spPr>
    </c:plotArea>
    <c:legend>
      <c:legendPos val="t"/>
      <c:layout>
        <c:manualLayout>
          <c:xMode val="edge"/>
          <c:yMode val="edge"/>
          <c:x val="0.15079182086250709"/>
          <c:y val="4.1062801932367152E-2"/>
          <c:w val="0.23741556111062781"/>
          <c:h val="0.22788713910761155"/>
        </c:manualLayout>
      </c:layout>
      <c:overlay val="0"/>
      <c:txPr>
        <a:bodyPr/>
        <a:lstStyle/>
        <a:p>
          <a:pPr>
            <a:defRPr sz="2400"/>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1">
    <c:autoUpdate val="0"/>
  </c:externalData>
  <c:userShapes r:id="rId2"/>
</c:chartSpace>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69C3BFA-8A9A-4ABE-B779-07E642968BA5}" type="doc">
      <dgm:prSet loTypeId="urn:microsoft.com/office/officeart/2005/8/layout/orgChart1" loCatId="hierarchy" qsTypeId="urn:microsoft.com/office/officeart/2005/8/quickstyle/simple1" qsCatId="simple" csTypeId="urn:microsoft.com/office/officeart/2005/8/colors/colorful2" csCatId="colorful" phldr="1"/>
      <dgm:spPr/>
      <dgm:t>
        <a:bodyPr/>
        <a:lstStyle/>
        <a:p>
          <a:endParaRPr lang="en-US"/>
        </a:p>
      </dgm:t>
    </dgm:pt>
    <dgm:pt modelId="{CAE78182-F745-4C7C-A0A4-EBD5EF43B6EB}">
      <dgm:prSet/>
      <dgm:spPr/>
      <dgm:t>
        <a:bodyPr/>
        <a:lstStyle/>
        <a:p>
          <a:pPr rtl="0"/>
          <a:r>
            <a:rPr lang="en-US" dirty="0"/>
            <a:t>CHD 20</a:t>
          </a:r>
        </a:p>
      </dgm:t>
    </dgm:pt>
    <dgm:pt modelId="{5109743E-0A38-4CF1-B544-9FA767367F92}" type="parTrans" cxnId="{A8BDFD8F-54BA-4BCD-BC52-3B6BA6DFBB3B}">
      <dgm:prSet/>
      <dgm:spPr/>
      <dgm:t>
        <a:bodyPr/>
        <a:lstStyle/>
        <a:p>
          <a:endParaRPr lang="en-US"/>
        </a:p>
      </dgm:t>
    </dgm:pt>
    <dgm:pt modelId="{60D0D3BB-D0E2-4073-9C72-CE4AC9248EAD}" type="sibTrans" cxnId="{A8BDFD8F-54BA-4BCD-BC52-3B6BA6DFBB3B}">
      <dgm:prSet/>
      <dgm:spPr/>
      <dgm:t>
        <a:bodyPr/>
        <a:lstStyle/>
        <a:p>
          <a:endParaRPr lang="en-US"/>
        </a:p>
      </dgm:t>
    </dgm:pt>
    <dgm:pt modelId="{8B31A832-EAAC-4F26-A913-CCAC69957EA2}">
      <dgm:prSet/>
      <dgm:spPr/>
      <dgm:t>
        <a:bodyPr/>
        <a:lstStyle/>
        <a:p>
          <a:pPr rtl="0"/>
          <a:r>
            <a:rPr lang="en-US" dirty="0"/>
            <a:t>Working Panels – 6</a:t>
          </a:r>
        </a:p>
      </dgm:t>
    </dgm:pt>
    <dgm:pt modelId="{E88682D3-12DB-4510-891F-1A0EFBEB1BD1}" type="parTrans" cxnId="{CB4789A7-790E-442F-8C4A-7C4EAC96F351}">
      <dgm:prSet/>
      <dgm:spPr/>
      <dgm:t>
        <a:bodyPr/>
        <a:lstStyle/>
        <a:p>
          <a:endParaRPr lang="en-US"/>
        </a:p>
      </dgm:t>
    </dgm:pt>
    <dgm:pt modelId="{78CCFB8D-562B-4A77-B6C9-C091D895ECCC}" type="sibTrans" cxnId="{CB4789A7-790E-442F-8C4A-7C4EAC96F351}">
      <dgm:prSet/>
      <dgm:spPr/>
      <dgm:t>
        <a:bodyPr/>
        <a:lstStyle/>
        <a:p>
          <a:endParaRPr lang="en-US"/>
        </a:p>
      </dgm:t>
    </dgm:pt>
    <dgm:pt modelId="{6CFA7072-6980-4AA9-AB71-815020F981B4}">
      <dgm:prSet/>
      <dgm:spPr/>
      <dgm:t>
        <a:bodyPr/>
        <a:lstStyle/>
        <a:p>
          <a:pPr rtl="0"/>
          <a:r>
            <a:rPr lang="en-US" dirty="0"/>
            <a:t>Working Groups – 5 </a:t>
          </a:r>
        </a:p>
      </dgm:t>
    </dgm:pt>
    <dgm:pt modelId="{7D94DCD4-A402-423F-AD87-E97C6692196F}" type="parTrans" cxnId="{060D0970-479B-4BFC-8813-8AABF80699A8}">
      <dgm:prSet/>
      <dgm:spPr/>
      <dgm:t>
        <a:bodyPr/>
        <a:lstStyle/>
        <a:p>
          <a:endParaRPr lang="en-US"/>
        </a:p>
      </dgm:t>
    </dgm:pt>
    <dgm:pt modelId="{DE2B3141-99EB-47FC-9CDB-EC2C2154BE2A}" type="sibTrans" cxnId="{060D0970-479B-4BFC-8813-8AABF80699A8}">
      <dgm:prSet/>
      <dgm:spPr/>
      <dgm:t>
        <a:bodyPr/>
        <a:lstStyle/>
        <a:p>
          <a:endParaRPr lang="en-US"/>
        </a:p>
      </dgm:t>
    </dgm:pt>
    <dgm:pt modelId="{4F1FBCD4-D35F-4AC4-B255-D2B499A2837C}">
      <dgm:prSet/>
      <dgm:spPr/>
      <dgm:t>
        <a:bodyPr/>
        <a:lstStyle/>
        <a:p>
          <a:pPr rtl="0"/>
          <a:r>
            <a:rPr lang="en-US" dirty="0"/>
            <a:t>CHD 21</a:t>
          </a:r>
        </a:p>
      </dgm:t>
    </dgm:pt>
    <dgm:pt modelId="{0530F3F2-123E-4DCD-A57F-669CC80DD6DC}" type="parTrans" cxnId="{6CCB7B04-5743-4D5D-8820-953E395609AB}">
      <dgm:prSet/>
      <dgm:spPr/>
      <dgm:t>
        <a:bodyPr/>
        <a:lstStyle/>
        <a:p>
          <a:endParaRPr lang="en-US"/>
        </a:p>
      </dgm:t>
    </dgm:pt>
    <dgm:pt modelId="{8B91D714-3029-48F3-AD73-877E653182B0}" type="sibTrans" cxnId="{6CCB7B04-5743-4D5D-8820-953E395609AB}">
      <dgm:prSet/>
      <dgm:spPr/>
      <dgm:t>
        <a:bodyPr/>
        <a:lstStyle/>
        <a:p>
          <a:endParaRPr lang="en-US"/>
        </a:p>
      </dgm:t>
    </dgm:pt>
    <dgm:pt modelId="{0F88D414-8B3B-4A7A-B728-65313A98FFA5}">
      <dgm:prSet/>
      <dgm:spPr/>
      <dgm:t>
        <a:bodyPr/>
        <a:lstStyle/>
        <a:p>
          <a:pPr rtl="0"/>
          <a:r>
            <a:rPr lang="en-US" dirty="0"/>
            <a:t>Working Panels – 5 </a:t>
          </a:r>
        </a:p>
      </dgm:t>
    </dgm:pt>
    <dgm:pt modelId="{F07B94EA-E7DC-41A3-A1A5-DEAB68805843}" type="parTrans" cxnId="{D85DF9A5-E4F1-495F-968F-8F607EB7B3CD}">
      <dgm:prSet/>
      <dgm:spPr/>
      <dgm:t>
        <a:bodyPr/>
        <a:lstStyle/>
        <a:p>
          <a:endParaRPr lang="en-US"/>
        </a:p>
      </dgm:t>
    </dgm:pt>
    <dgm:pt modelId="{7A342C53-F402-4E74-8D0B-BB0E4875DD24}" type="sibTrans" cxnId="{D85DF9A5-E4F1-495F-968F-8F607EB7B3CD}">
      <dgm:prSet/>
      <dgm:spPr/>
      <dgm:t>
        <a:bodyPr/>
        <a:lstStyle/>
        <a:p>
          <a:endParaRPr lang="en-US"/>
        </a:p>
      </dgm:t>
    </dgm:pt>
    <dgm:pt modelId="{C1606F82-E4C1-4DC0-AC59-C9BCDEC6574D}">
      <dgm:prSet/>
      <dgm:spPr/>
      <dgm:t>
        <a:bodyPr/>
        <a:lstStyle/>
        <a:p>
          <a:pPr rtl="0"/>
          <a:r>
            <a:rPr lang="en-US" dirty="0"/>
            <a:t>CHD 30</a:t>
          </a:r>
        </a:p>
      </dgm:t>
    </dgm:pt>
    <dgm:pt modelId="{7EF8233D-9E96-405B-B918-2998BE8E8B83}" type="parTrans" cxnId="{422FA17A-B040-4A1B-A50C-EE22047D049E}">
      <dgm:prSet/>
      <dgm:spPr/>
      <dgm:t>
        <a:bodyPr/>
        <a:lstStyle/>
        <a:p>
          <a:endParaRPr lang="en-US"/>
        </a:p>
      </dgm:t>
    </dgm:pt>
    <dgm:pt modelId="{DBB57753-0244-413E-A57B-654308C26EB7}" type="sibTrans" cxnId="{422FA17A-B040-4A1B-A50C-EE22047D049E}">
      <dgm:prSet/>
      <dgm:spPr/>
      <dgm:t>
        <a:bodyPr/>
        <a:lstStyle/>
        <a:p>
          <a:endParaRPr lang="en-US"/>
        </a:p>
      </dgm:t>
    </dgm:pt>
    <dgm:pt modelId="{C8080794-16EA-4519-A583-8570FC29D7E7}">
      <dgm:prSet/>
      <dgm:spPr/>
      <dgm:t>
        <a:bodyPr/>
        <a:lstStyle/>
        <a:p>
          <a:pPr rtl="0"/>
          <a:r>
            <a:rPr lang="en-US" dirty="0"/>
            <a:t>Working Panels – 4</a:t>
          </a:r>
        </a:p>
      </dgm:t>
    </dgm:pt>
    <dgm:pt modelId="{74522519-DC7B-448C-A4B4-7412F60BF1F5}" type="parTrans" cxnId="{12C0809E-DE0D-4B30-92F8-F52BBD7D1CD0}">
      <dgm:prSet/>
      <dgm:spPr/>
      <dgm:t>
        <a:bodyPr/>
        <a:lstStyle/>
        <a:p>
          <a:endParaRPr lang="en-US"/>
        </a:p>
      </dgm:t>
    </dgm:pt>
    <dgm:pt modelId="{DE52D501-B3A1-4D06-ABBC-D9501FAA954E}" type="sibTrans" cxnId="{12C0809E-DE0D-4B30-92F8-F52BBD7D1CD0}">
      <dgm:prSet/>
      <dgm:spPr/>
      <dgm:t>
        <a:bodyPr/>
        <a:lstStyle/>
        <a:p>
          <a:endParaRPr lang="en-US"/>
        </a:p>
      </dgm:t>
    </dgm:pt>
    <dgm:pt modelId="{EDAA18EB-5718-45C7-8A79-5947D58213E6}">
      <dgm:prSet/>
      <dgm:spPr/>
      <dgm:t>
        <a:bodyPr/>
        <a:lstStyle/>
        <a:p>
          <a:pPr rtl="0"/>
          <a:r>
            <a:rPr lang="en-US" dirty="0"/>
            <a:t>Working Groups – 5</a:t>
          </a:r>
        </a:p>
      </dgm:t>
    </dgm:pt>
    <dgm:pt modelId="{004A95F2-6A0C-4155-AF2D-882299E1FD5B}" type="parTrans" cxnId="{2B761C01-0955-44D5-BEA5-36CB758F4F6F}">
      <dgm:prSet/>
      <dgm:spPr/>
      <dgm:t>
        <a:bodyPr/>
        <a:lstStyle/>
        <a:p>
          <a:endParaRPr lang="en-US"/>
        </a:p>
      </dgm:t>
    </dgm:pt>
    <dgm:pt modelId="{831B712E-56C7-4608-A4B2-0E6DCF953621}" type="sibTrans" cxnId="{2B761C01-0955-44D5-BEA5-36CB758F4F6F}">
      <dgm:prSet/>
      <dgm:spPr/>
      <dgm:t>
        <a:bodyPr/>
        <a:lstStyle/>
        <a:p>
          <a:endParaRPr lang="en-US"/>
        </a:p>
      </dgm:t>
    </dgm:pt>
    <dgm:pt modelId="{ECA116D7-C807-41D2-93C7-C2D50D89300F}" type="pres">
      <dgm:prSet presAssocID="{A69C3BFA-8A9A-4ABE-B779-07E642968BA5}" presName="hierChild1" presStyleCnt="0">
        <dgm:presLayoutVars>
          <dgm:orgChart val="1"/>
          <dgm:chPref val="1"/>
          <dgm:dir/>
          <dgm:animOne val="branch"/>
          <dgm:animLvl val="lvl"/>
          <dgm:resizeHandles/>
        </dgm:presLayoutVars>
      </dgm:prSet>
      <dgm:spPr/>
    </dgm:pt>
    <dgm:pt modelId="{81D37ACF-6002-4955-93CA-B97B4750DDA3}" type="pres">
      <dgm:prSet presAssocID="{CAE78182-F745-4C7C-A0A4-EBD5EF43B6EB}" presName="hierRoot1" presStyleCnt="0">
        <dgm:presLayoutVars>
          <dgm:hierBranch val="init"/>
        </dgm:presLayoutVars>
      </dgm:prSet>
      <dgm:spPr/>
    </dgm:pt>
    <dgm:pt modelId="{D3581EE6-39F1-4CB6-8736-48D4A0A040CF}" type="pres">
      <dgm:prSet presAssocID="{CAE78182-F745-4C7C-A0A4-EBD5EF43B6EB}" presName="rootComposite1" presStyleCnt="0"/>
      <dgm:spPr/>
    </dgm:pt>
    <dgm:pt modelId="{031D7CF7-7081-4763-ACB2-7EDD84441C6C}" type="pres">
      <dgm:prSet presAssocID="{CAE78182-F745-4C7C-A0A4-EBD5EF43B6EB}" presName="rootText1" presStyleLbl="node0" presStyleIdx="0" presStyleCnt="3">
        <dgm:presLayoutVars>
          <dgm:chPref val="3"/>
        </dgm:presLayoutVars>
      </dgm:prSet>
      <dgm:spPr/>
    </dgm:pt>
    <dgm:pt modelId="{61CE79B6-F72F-4C39-A74E-C917A7DFE192}" type="pres">
      <dgm:prSet presAssocID="{CAE78182-F745-4C7C-A0A4-EBD5EF43B6EB}" presName="rootConnector1" presStyleLbl="node1" presStyleIdx="0" presStyleCnt="0"/>
      <dgm:spPr/>
    </dgm:pt>
    <dgm:pt modelId="{E4215160-E602-4B20-B49C-B8FE096F4DFA}" type="pres">
      <dgm:prSet presAssocID="{CAE78182-F745-4C7C-A0A4-EBD5EF43B6EB}" presName="hierChild2" presStyleCnt="0"/>
      <dgm:spPr/>
    </dgm:pt>
    <dgm:pt modelId="{FFA857A2-161F-423D-9E36-072291119552}" type="pres">
      <dgm:prSet presAssocID="{E88682D3-12DB-4510-891F-1A0EFBEB1BD1}" presName="Name37" presStyleLbl="parChTrans1D2" presStyleIdx="0" presStyleCnt="5"/>
      <dgm:spPr/>
    </dgm:pt>
    <dgm:pt modelId="{6AE97C65-54F7-4802-9DA9-8526A8ECB966}" type="pres">
      <dgm:prSet presAssocID="{8B31A832-EAAC-4F26-A913-CCAC69957EA2}" presName="hierRoot2" presStyleCnt="0">
        <dgm:presLayoutVars>
          <dgm:hierBranch val="init"/>
        </dgm:presLayoutVars>
      </dgm:prSet>
      <dgm:spPr/>
    </dgm:pt>
    <dgm:pt modelId="{F9F1970B-0AD4-44FD-9318-F5D1D70650BF}" type="pres">
      <dgm:prSet presAssocID="{8B31A832-EAAC-4F26-A913-CCAC69957EA2}" presName="rootComposite" presStyleCnt="0"/>
      <dgm:spPr/>
    </dgm:pt>
    <dgm:pt modelId="{59CC7AB2-B314-40E3-ADB7-E2F1C288450D}" type="pres">
      <dgm:prSet presAssocID="{8B31A832-EAAC-4F26-A913-CCAC69957EA2}" presName="rootText" presStyleLbl="node2" presStyleIdx="0" presStyleCnt="5">
        <dgm:presLayoutVars>
          <dgm:chPref val="3"/>
        </dgm:presLayoutVars>
      </dgm:prSet>
      <dgm:spPr/>
    </dgm:pt>
    <dgm:pt modelId="{5D8E9387-C484-4D7A-8AEB-D8C82D448B72}" type="pres">
      <dgm:prSet presAssocID="{8B31A832-EAAC-4F26-A913-CCAC69957EA2}" presName="rootConnector" presStyleLbl="node2" presStyleIdx="0" presStyleCnt="5"/>
      <dgm:spPr/>
    </dgm:pt>
    <dgm:pt modelId="{98911D3C-B29C-49AF-8F94-FFAD0C0FC61E}" type="pres">
      <dgm:prSet presAssocID="{8B31A832-EAAC-4F26-A913-CCAC69957EA2}" presName="hierChild4" presStyleCnt="0"/>
      <dgm:spPr/>
    </dgm:pt>
    <dgm:pt modelId="{DA04725E-BC55-4217-844D-65122BD09141}" type="pres">
      <dgm:prSet presAssocID="{8B31A832-EAAC-4F26-A913-CCAC69957EA2}" presName="hierChild5" presStyleCnt="0"/>
      <dgm:spPr/>
    </dgm:pt>
    <dgm:pt modelId="{454F8DDA-AF51-4D3A-81D8-CB8749716EB8}" type="pres">
      <dgm:prSet presAssocID="{7D94DCD4-A402-423F-AD87-E97C6692196F}" presName="Name37" presStyleLbl="parChTrans1D2" presStyleIdx="1" presStyleCnt="5"/>
      <dgm:spPr/>
    </dgm:pt>
    <dgm:pt modelId="{1B5308CD-ED61-4E1A-B9E4-BA972A1C01EA}" type="pres">
      <dgm:prSet presAssocID="{6CFA7072-6980-4AA9-AB71-815020F981B4}" presName="hierRoot2" presStyleCnt="0">
        <dgm:presLayoutVars>
          <dgm:hierBranch val="init"/>
        </dgm:presLayoutVars>
      </dgm:prSet>
      <dgm:spPr/>
    </dgm:pt>
    <dgm:pt modelId="{B3431B20-906B-480B-B01F-0AE2B1D546A2}" type="pres">
      <dgm:prSet presAssocID="{6CFA7072-6980-4AA9-AB71-815020F981B4}" presName="rootComposite" presStyleCnt="0"/>
      <dgm:spPr/>
    </dgm:pt>
    <dgm:pt modelId="{A044B023-AEC7-4BD0-93F0-51BBEDFFEC68}" type="pres">
      <dgm:prSet presAssocID="{6CFA7072-6980-4AA9-AB71-815020F981B4}" presName="rootText" presStyleLbl="node2" presStyleIdx="1" presStyleCnt="5">
        <dgm:presLayoutVars>
          <dgm:chPref val="3"/>
        </dgm:presLayoutVars>
      </dgm:prSet>
      <dgm:spPr/>
    </dgm:pt>
    <dgm:pt modelId="{DB449790-8484-4E7F-82AD-43115777545B}" type="pres">
      <dgm:prSet presAssocID="{6CFA7072-6980-4AA9-AB71-815020F981B4}" presName="rootConnector" presStyleLbl="node2" presStyleIdx="1" presStyleCnt="5"/>
      <dgm:spPr/>
    </dgm:pt>
    <dgm:pt modelId="{9EF4FD06-E146-4B83-9BFD-0C815999F837}" type="pres">
      <dgm:prSet presAssocID="{6CFA7072-6980-4AA9-AB71-815020F981B4}" presName="hierChild4" presStyleCnt="0"/>
      <dgm:spPr/>
    </dgm:pt>
    <dgm:pt modelId="{8010FE08-0A0D-482F-910C-A3FB2281F615}" type="pres">
      <dgm:prSet presAssocID="{6CFA7072-6980-4AA9-AB71-815020F981B4}" presName="hierChild5" presStyleCnt="0"/>
      <dgm:spPr/>
    </dgm:pt>
    <dgm:pt modelId="{B2657BAF-6033-46FA-BBB4-66CE61586F5F}" type="pres">
      <dgm:prSet presAssocID="{CAE78182-F745-4C7C-A0A4-EBD5EF43B6EB}" presName="hierChild3" presStyleCnt="0"/>
      <dgm:spPr/>
    </dgm:pt>
    <dgm:pt modelId="{2978CB5B-3DCD-4095-9CD9-F48A236A3FD6}" type="pres">
      <dgm:prSet presAssocID="{4F1FBCD4-D35F-4AC4-B255-D2B499A2837C}" presName="hierRoot1" presStyleCnt="0">
        <dgm:presLayoutVars>
          <dgm:hierBranch val="init"/>
        </dgm:presLayoutVars>
      </dgm:prSet>
      <dgm:spPr/>
    </dgm:pt>
    <dgm:pt modelId="{8A8B3036-B097-44B4-B53A-A25B3AB0A91B}" type="pres">
      <dgm:prSet presAssocID="{4F1FBCD4-D35F-4AC4-B255-D2B499A2837C}" presName="rootComposite1" presStyleCnt="0"/>
      <dgm:spPr/>
    </dgm:pt>
    <dgm:pt modelId="{B16A78C6-CDB2-4DD7-AB8E-FD0C11F086F5}" type="pres">
      <dgm:prSet presAssocID="{4F1FBCD4-D35F-4AC4-B255-D2B499A2837C}" presName="rootText1" presStyleLbl="node0" presStyleIdx="1" presStyleCnt="3">
        <dgm:presLayoutVars>
          <dgm:chPref val="3"/>
        </dgm:presLayoutVars>
      </dgm:prSet>
      <dgm:spPr/>
    </dgm:pt>
    <dgm:pt modelId="{237C4F2F-6F7F-4E32-816F-6649A9DADE6B}" type="pres">
      <dgm:prSet presAssocID="{4F1FBCD4-D35F-4AC4-B255-D2B499A2837C}" presName="rootConnector1" presStyleLbl="node1" presStyleIdx="0" presStyleCnt="0"/>
      <dgm:spPr/>
    </dgm:pt>
    <dgm:pt modelId="{F9381185-9093-4F97-83AF-E332BC9B5901}" type="pres">
      <dgm:prSet presAssocID="{4F1FBCD4-D35F-4AC4-B255-D2B499A2837C}" presName="hierChild2" presStyleCnt="0"/>
      <dgm:spPr/>
    </dgm:pt>
    <dgm:pt modelId="{4C00E55E-989D-4CB1-B6B2-F66BC75321A2}" type="pres">
      <dgm:prSet presAssocID="{F07B94EA-E7DC-41A3-A1A5-DEAB68805843}" presName="Name37" presStyleLbl="parChTrans1D2" presStyleIdx="2" presStyleCnt="5"/>
      <dgm:spPr/>
    </dgm:pt>
    <dgm:pt modelId="{E706FE5E-4F9B-49C7-9CDF-68E9CBCE1D7A}" type="pres">
      <dgm:prSet presAssocID="{0F88D414-8B3B-4A7A-B728-65313A98FFA5}" presName="hierRoot2" presStyleCnt="0">
        <dgm:presLayoutVars>
          <dgm:hierBranch val="init"/>
        </dgm:presLayoutVars>
      </dgm:prSet>
      <dgm:spPr/>
    </dgm:pt>
    <dgm:pt modelId="{54965C3F-3E18-443A-82BA-A8BE8938D7CE}" type="pres">
      <dgm:prSet presAssocID="{0F88D414-8B3B-4A7A-B728-65313A98FFA5}" presName="rootComposite" presStyleCnt="0"/>
      <dgm:spPr/>
    </dgm:pt>
    <dgm:pt modelId="{7C175D50-66E6-4C9E-A03D-A777386AD99D}" type="pres">
      <dgm:prSet presAssocID="{0F88D414-8B3B-4A7A-B728-65313A98FFA5}" presName="rootText" presStyleLbl="node2" presStyleIdx="2" presStyleCnt="5">
        <dgm:presLayoutVars>
          <dgm:chPref val="3"/>
        </dgm:presLayoutVars>
      </dgm:prSet>
      <dgm:spPr/>
    </dgm:pt>
    <dgm:pt modelId="{011A3922-00D4-48BE-8707-4D8155C6EC81}" type="pres">
      <dgm:prSet presAssocID="{0F88D414-8B3B-4A7A-B728-65313A98FFA5}" presName="rootConnector" presStyleLbl="node2" presStyleIdx="2" presStyleCnt="5"/>
      <dgm:spPr/>
    </dgm:pt>
    <dgm:pt modelId="{1C37AB83-7F86-4930-8BCC-5773A2E51D36}" type="pres">
      <dgm:prSet presAssocID="{0F88D414-8B3B-4A7A-B728-65313A98FFA5}" presName="hierChild4" presStyleCnt="0"/>
      <dgm:spPr/>
    </dgm:pt>
    <dgm:pt modelId="{AD022EB9-113A-4482-96FB-65B6B47184FE}" type="pres">
      <dgm:prSet presAssocID="{0F88D414-8B3B-4A7A-B728-65313A98FFA5}" presName="hierChild5" presStyleCnt="0"/>
      <dgm:spPr/>
    </dgm:pt>
    <dgm:pt modelId="{A2CA6EEE-18E3-4F9A-B412-093C1B957C17}" type="pres">
      <dgm:prSet presAssocID="{4F1FBCD4-D35F-4AC4-B255-D2B499A2837C}" presName="hierChild3" presStyleCnt="0"/>
      <dgm:spPr/>
    </dgm:pt>
    <dgm:pt modelId="{D28C068E-B7E2-4A60-BA32-431567387461}" type="pres">
      <dgm:prSet presAssocID="{C1606F82-E4C1-4DC0-AC59-C9BCDEC6574D}" presName="hierRoot1" presStyleCnt="0">
        <dgm:presLayoutVars>
          <dgm:hierBranch val="init"/>
        </dgm:presLayoutVars>
      </dgm:prSet>
      <dgm:spPr/>
    </dgm:pt>
    <dgm:pt modelId="{742B9236-B965-4803-AE8C-BAE2FF358D4B}" type="pres">
      <dgm:prSet presAssocID="{C1606F82-E4C1-4DC0-AC59-C9BCDEC6574D}" presName="rootComposite1" presStyleCnt="0"/>
      <dgm:spPr/>
    </dgm:pt>
    <dgm:pt modelId="{CD42C6BC-7852-47F0-BD12-838CFCB1A60C}" type="pres">
      <dgm:prSet presAssocID="{C1606F82-E4C1-4DC0-AC59-C9BCDEC6574D}" presName="rootText1" presStyleLbl="node0" presStyleIdx="2" presStyleCnt="3">
        <dgm:presLayoutVars>
          <dgm:chPref val="3"/>
        </dgm:presLayoutVars>
      </dgm:prSet>
      <dgm:spPr/>
    </dgm:pt>
    <dgm:pt modelId="{17261407-1DB2-4733-AAB5-A1B7D93A1EA9}" type="pres">
      <dgm:prSet presAssocID="{C1606F82-E4C1-4DC0-AC59-C9BCDEC6574D}" presName="rootConnector1" presStyleLbl="node1" presStyleIdx="0" presStyleCnt="0"/>
      <dgm:spPr/>
    </dgm:pt>
    <dgm:pt modelId="{6F26C782-23AE-4682-8DC8-ABCA74F24D68}" type="pres">
      <dgm:prSet presAssocID="{C1606F82-E4C1-4DC0-AC59-C9BCDEC6574D}" presName="hierChild2" presStyleCnt="0"/>
      <dgm:spPr/>
    </dgm:pt>
    <dgm:pt modelId="{DA8F5D51-0310-481B-8751-0DAA6AC15420}" type="pres">
      <dgm:prSet presAssocID="{74522519-DC7B-448C-A4B4-7412F60BF1F5}" presName="Name37" presStyleLbl="parChTrans1D2" presStyleIdx="3" presStyleCnt="5"/>
      <dgm:spPr/>
    </dgm:pt>
    <dgm:pt modelId="{B4D31A19-7FF5-4AF4-9B40-54E3AD81610C}" type="pres">
      <dgm:prSet presAssocID="{C8080794-16EA-4519-A583-8570FC29D7E7}" presName="hierRoot2" presStyleCnt="0">
        <dgm:presLayoutVars>
          <dgm:hierBranch val="init"/>
        </dgm:presLayoutVars>
      </dgm:prSet>
      <dgm:spPr/>
    </dgm:pt>
    <dgm:pt modelId="{3AD67BCB-D44D-4BAF-AEDA-BB383146D8FF}" type="pres">
      <dgm:prSet presAssocID="{C8080794-16EA-4519-A583-8570FC29D7E7}" presName="rootComposite" presStyleCnt="0"/>
      <dgm:spPr/>
    </dgm:pt>
    <dgm:pt modelId="{4EE2BAAC-1F33-4522-B61D-B1F83E6B7D60}" type="pres">
      <dgm:prSet presAssocID="{C8080794-16EA-4519-A583-8570FC29D7E7}" presName="rootText" presStyleLbl="node2" presStyleIdx="3" presStyleCnt="5">
        <dgm:presLayoutVars>
          <dgm:chPref val="3"/>
        </dgm:presLayoutVars>
      </dgm:prSet>
      <dgm:spPr/>
    </dgm:pt>
    <dgm:pt modelId="{5D39025E-F9A5-47CB-A1F9-2E9DC2FF9E95}" type="pres">
      <dgm:prSet presAssocID="{C8080794-16EA-4519-A583-8570FC29D7E7}" presName="rootConnector" presStyleLbl="node2" presStyleIdx="3" presStyleCnt="5"/>
      <dgm:spPr/>
    </dgm:pt>
    <dgm:pt modelId="{16E886DB-6BC2-4003-AEB4-DB5D4D6D934F}" type="pres">
      <dgm:prSet presAssocID="{C8080794-16EA-4519-A583-8570FC29D7E7}" presName="hierChild4" presStyleCnt="0"/>
      <dgm:spPr/>
    </dgm:pt>
    <dgm:pt modelId="{F611C0B1-A320-463E-A62F-AFD74F32D568}" type="pres">
      <dgm:prSet presAssocID="{C8080794-16EA-4519-A583-8570FC29D7E7}" presName="hierChild5" presStyleCnt="0"/>
      <dgm:spPr/>
    </dgm:pt>
    <dgm:pt modelId="{D9218B54-4FFE-4E59-BA99-D6D4A2D07739}" type="pres">
      <dgm:prSet presAssocID="{004A95F2-6A0C-4155-AF2D-882299E1FD5B}" presName="Name37" presStyleLbl="parChTrans1D2" presStyleIdx="4" presStyleCnt="5"/>
      <dgm:spPr/>
    </dgm:pt>
    <dgm:pt modelId="{804E1243-BFD8-4906-991F-EC27E7CBD5A6}" type="pres">
      <dgm:prSet presAssocID="{EDAA18EB-5718-45C7-8A79-5947D58213E6}" presName="hierRoot2" presStyleCnt="0">
        <dgm:presLayoutVars>
          <dgm:hierBranch val="init"/>
        </dgm:presLayoutVars>
      </dgm:prSet>
      <dgm:spPr/>
    </dgm:pt>
    <dgm:pt modelId="{5F171451-278D-4053-9EDB-42C749BEAA3D}" type="pres">
      <dgm:prSet presAssocID="{EDAA18EB-5718-45C7-8A79-5947D58213E6}" presName="rootComposite" presStyleCnt="0"/>
      <dgm:spPr/>
    </dgm:pt>
    <dgm:pt modelId="{E8FC885C-9458-4955-A3DC-D69008584DF5}" type="pres">
      <dgm:prSet presAssocID="{EDAA18EB-5718-45C7-8A79-5947D58213E6}" presName="rootText" presStyleLbl="node2" presStyleIdx="4" presStyleCnt="5">
        <dgm:presLayoutVars>
          <dgm:chPref val="3"/>
        </dgm:presLayoutVars>
      </dgm:prSet>
      <dgm:spPr/>
    </dgm:pt>
    <dgm:pt modelId="{827D5E34-EB41-4B55-9931-06CED66CD05B}" type="pres">
      <dgm:prSet presAssocID="{EDAA18EB-5718-45C7-8A79-5947D58213E6}" presName="rootConnector" presStyleLbl="node2" presStyleIdx="4" presStyleCnt="5"/>
      <dgm:spPr/>
    </dgm:pt>
    <dgm:pt modelId="{92579895-30CD-4E51-AF7E-99C490E2C49D}" type="pres">
      <dgm:prSet presAssocID="{EDAA18EB-5718-45C7-8A79-5947D58213E6}" presName="hierChild4" presStyleCnt="0"/>
      <dgm:spPr/>
    </dgm:pt>
    <dgm:pt modelId="{E8861C7E-FC23-4BDF-9692-43ADE88B5DE0}" type="pres">
      <dgm:prSet presAssocID="{EDAA18EB-5718-45C7-8A79-5947D58213E6}" presName="hierChild5" presStyleCnt="0"/>
      <dgm:spPr/>
    </dgm:pt>
    <dgm:pt modelId="{2BE1E883-C6ED-44D4-B7CA-26B6D43661A1}" type="pres">
      <dgm:prSet presAssocID="{C1606F82-E4C1-4DC0-AC59-C9BCDEC6574D}" presName="hierChild3" presStyleCnt="0"/>
      <dgm:spPr/>
    </dgm:pt>
  </dgm:ptLst>
  <dgm:cxnLst>
    <dgm:cxn modelId="{2B761C01-0955-44D5-BEA5-36CB758F4F6F}" srcId="{C1606F82-E4C1-4DC0-AC59-C9BCDEC6574D}" destId="{EDAA18EB-5718-45C7-8A79-5947D58213E6}" srcOrd="1" destOrd="0" parTransId="{004A95F2-6A0C-4155-AF2D-882299E1FD5B}" sibTransId="{831B712E-56C7-4608-A4B2-0E6DCF953621}"/>
    <dgm:cxn modelId="{6CCB7B04-5743-4D5D-8820-953E395609AB}" srcId="{A69C3BFA-8A9A-4ABE-B779-07E642968BA5}" destId="{4F1FBCD4-D35F-4AC4-B255-D2B499A2837C}" srcOrd="1" destOrd="0" parTransId="{0530F3F2-123E-4DCD-A57F-669CC80DD6DC}" sibTransId="{8B91D714-3029-48F3-AD73-877E653182B0}"/>
    <dgm:cxn modelId="{AFB46515-5216-4958-B941-E2C0397212E1}" type="presOf" srcId="{4F1FBCD4-D35F-4AC4-B255-D2B499A2837C}" destId="{237C4F2F-6F7F-4E32-816F-6649A9DADE6B}" srcOrd="1" destOrd="0" presId="urn:microsoft.com/office/officeart/2005/8/layout/orgChart1"/>
    <dgm:cxn modelId="{D5C2E61F-37EE-4250-9C96-61A24D0A56F1}" type="presOf" srcId="{C8080794-16EA-4519-A583-8570FC29D7E7}" destId="{4EE2BAAC-1F33-4522-B61D-B1F83E6B7D60}" srcOrd="0" destOrd="0" presId="urn:microsoft.com/office/officeart/2005/8/layout/orgChart1"/>
    <dgm:cxn modelId="{C2A3672B-CEBE-45E8-9960-C9835E0E07C5}" type="presOf" srcId="{E88682D3-12DB-4510-891F-1A0EFBEB1BD1}" destId="{FFA857A2-161F-423D-9E36-072291119552}" srcOrd="0" destOrd="0" presId="urn:microsoft.com/office/officeart/2005/8/layout/orgChart1"/>
    <dgm:cxn modelId="{0BE79931-86E6-4365-8E06-61802FF90A7E}" type="presOf" srcId="{74522519-DC7B-448C-A4B4-7412F60BF1F5}" destId="{DA8F5D51-0310-481B-8751-0DAA6AC15420}" srcOrd="0" destOrd="0" presId="urn:microsoft.com/office/officeart/2005/8/layout/orgChart1"/>
    <dgm:cxn modelId="{7C1D683C-7523-46F0-90CB-524022367F7A}" type="presOf" srcId="{8B31A832-EAAC-4F26-A913-CCAC69957EA2}" destId="{5D8E9387-C484-4D7A-8AEB-D8C82D448B72}" srcOrd="1" destOrd="0" presId="urn:microsoft.com/office/officeart/2005/8/layout/orgChart1"/>
    <dgm:cxn modelId="{CA98FF3E-E915-4043-844D-BB9B85F3A2AA}" type="presOf" srcId="{7D94DCD4-A402-423F-AD87-E97C6692196F}" destId="{454F8DDA-AF51-4D3A-81D8-CB8749716EB8}" srcOrd="0" destOrd="0" presId="urn:microsoft.com/office/officeart/2005/8/layout/orgChart1"/>
    <dgm:cxn modelId="{A72CE463-840B-4695-B2A6-F769CAB6CFAE}" type="presOf" srcId="{CAE78182-F745-4C7C-A0A4-EBD5EF43B6EB}" destId="{031D7CF7-7081-4763-ACB2-7EDD84441C6C}" srcOrd="0" destOrd="0" presId="urn:microsoft.com/office/officeart/2005/8/layout/orgChart1"/>
    <dgm:cxn modelId="{060D0970-479B-4BFC-8813-8AABF80699A8}" srcId="{CAE78182-F745-4C7C-A0A4-EBD5EF43B6EB}" destId="{6CFA7072-6980-4AA9-AB71-815020F981B4}" srcOrd="1" destOrd="0" parTransId="{7D94DCD4-A402-423F-AD87-E97C6692196F}" sibTransId="{DE2B3141-99EB-47FC-9CDB-EC2C2154BE2A}"/>
    <dgm:cxn modelId="{B4AAE972-8DD1-4540-B875-59C539B30A54}" type="presOf" srcId="{6CFA7072-6980-4AA9-AB71-815020F981B4}" destId="{DB449790-8484-4E7F-82AD-43115777545B}" srcOrd="1" destOrd="0" presId="urn:microsoft.com/office/officeart/2005/8/layout/orgChart1"/>
    <dgm:cxn modelId="{95B88B55-EADC-43B0-927A-8B576DAE7B2E}" type="presOf" srcId="{4F1FBCD4-D35F-4AC4-B255-D2B499A2837C}" destId="{B16A78C6-CDB2-4DD7-AB8E-FD0C11F086F5}" srcOrd="0" destOrd="0" presId="urn:microsoft.com/office/officeart/2005/8/layout/orgChart1"/>
    <dgm:cxn modelId="{5E618A76-AA19-4A9D-9B89-9DC303280DAC}" type="presOf" srcId="{8B31A832-EAAC-4F26-A913-CCAC69957EA2}" destId="{59CC7AB2-B314-40E3-ADB7-E2F1C288450D}" srcOrd="0" destOrd="0" presId="urn:microsoft.com/office/officeart/2005/8/layout/orgChart1"/>
    <dgm:cxn modelId="{422FA17A-B040-4A1B-A50C-EE22047D049E}" srcId="{A69C3BFA-8A9A-4ABE-B779-07E642968BA5}" destId="{C1606F82-E4C1-4DC0-AC59-C9BCDEC6574D}" srcOrd="2" destOrd="0" parTransId="{7EF8233D-9E96-405B-B918-2998BE8E8B83}" sibTransId="{DBB57753-0244-413E-A57B-654308C26EB7}"/>
    <dgm:cxn modelId="{D76CAE7E-A045-4B55-A36B-84D6EB323B99}" type="presOf" srcId="{A69C3BFA-8A9A-4ABE-B779-07E642968BA5}" destId="{ECA116D7-C807-41D2-93C7-C2D50D89300F}" srcOrd="0" destOrd="0" presId="urn:microsoft.com/office/officeart/2005/8/layout/orgChart1"/>
    <dgm:cxn modelId="{CBC4B67F-D55E-4D2A-B228-856212F2C892}" type="presOf" srcId="{F07B94EA-E7DC-41A3-A1A5-DEAB68805843}" destId="{4C00E55E-989D-4CB1-B6B2-F66BC75321A2}" srcOrd="0" destOrd="0" presId="urn:microsoft.com/office/officeart/2005/8/layout/orgChart1"/>
    <dgm:cxn modelId="{A8BDFD8F-54BA-4BCD-BC52-3B6BA6DFBB3B}" srcId="{A69C3BFA-8A9A-4ABE-B779-07E642968BA5}" destId="{CAE78182-F745-4C7C-A0A4-EBD5EF43B6EB}" srcOrd="0" destOrd="0" parTransId="{5109743E-0A38-4CF1-B544-9FA767367F92}" sibTransId="{60D0D3BB-D0E2-4073-9C72-CE4AC9248EAD}"/>
    <dgm:cxn modelId="{12C0809E-DE0D-4B30-92F8-F52BBD7D1CD0}" srcId="{C1606F82-E4C1-4DC0-AC59-C9BCDEC6574D}" destId="{C8080794-16EA-4519-A583-8570FC29D7E7}" srcOrd="0" destOrd="0" parTransId="{74522519-DC7B-448C-A4B4-7412F60BF1F5}" sibTransId="{DE52D501-B3A1-4D06-ABBC-D9501FAA954E}"/>
    <dgm:cxn modelId="{1A40F29E-610D-4D7D-971C-919942B6ACDB}" type="presOf" srcId="{C8080794-16EA-4519-A583-8570FC29D7E7}" destId="{5D39025E-F9A5-47CB-A1F9-2E9DC2FF9E95}" srcOrd="1" destOrd="0" presId="urn:microsoft.com/office/officeart/2005/8/layout/orgChart1"/>
    <dgm:cxn modelId="{D85DF9A5-E4F1-495F-968F-8F607EB7B3CD}" srcId="{4F1FBCD4-D35F-4AC4-B255-D2B499A2837C}" destId="{0F88D414-8B3B-4A7A-B728-65313A98FFA5}" srcOrd="0" destOrd="0" parTransId="{F07B94EA-E7DC-41A3-A1A5-DEAB68805843}" sibTransId="{7A342C53-F402-4E74-8D0B-BB0E4875DD24}"/>
    <dgm:cxn modelId="{CB4789A7-790E-442F-8C4A-7C4EAC96F351}" srcId="{CAE78182-F745-4C7C-A0A4-EBD5EF43B6EB}" destId="{8B31A832-EAAC-4F26-A913-CCAC69957EA2}" srcOrd="0" destOrd="0" parTransId="{E88682D3-12DB-4510-891F-1A0EFBEB1BD1}" sibTransId="{78CCFB8D-562B-4A77-B6C9-C091D895ECCC}"/>
    <dgm:cxn modelId="{27E55EAE-BCDE-4EDD-BC49-2BAAB703545A}" type="presOf" srcId="{0F88D414-8B3B-4A7A-B728-65313A98FFA5}" destId="{7C175D50-66E6-4C9E-A03D-A777386AD99D}" srcOrd="0" destOrd="0" presId="urn:microsoft.com/office/officeart/2005/8/layout/orgChart1"/>
    <dgm:cxn modelId="{DBE021C4-5788-440C-A1AD-E50719B114A9}" type="presOf" srcId="{C1606F82-E4C1-4DC0-AC59-C9BCDEC6574D}" destId="{CD42C6BC-7852-47F0-BD12-838CFCB1A60C}" srcOrd="0" destOrd="0" presId="urn:microsoft.com/office/officeart/2005/8/layout/orgChart1"/>
    <dgm:cxn modelId="{59BBBBCB-8F0B-451D-8402-B89D98944515}" type="presOf" srcId="{004A95F2-6A0C-4155-AF2D-882299E1FD5B}" destId="{D9218B54-4FFE-4E59-BA99-D6D4A2D07739}" srcOrd="0" destOrd="0" presId="urn:microsoft.com/office/officeart/2005/8/layout/orgChart1"/>
    <dgm:cxn modelId="{AD03A6CE-A67C-466E-B183-647EEF02BF5F}" type="presOf" srcId="{EDAA18EB-5718-45C7-8A79-5947D58213E6}" destId="{E8FC885C-9458-4955-A3DC-D69008584DF5}" srcOrd="0" destOrd="0" presId="urn:microsoft.com/office/officeart/2005/8/layout/orgChart1"/>
    <dgm:cxn modelId="{B0D2C8D0-288A-4CD1-B09B-ACE2F020DF19}" type="presOf" srcId="{EDAA18EB-5718-45C7-8A79-5947D58213E6}" destId="{827D5E34-EB41-4B55-9931-06CED66CD05B}" srcOrd="1" destOrd="0" presId="urn:microsoft.com/office/officeart/2005/8/layout/orgChart1"/>
    <dgm:cxn modelId="{6DACA6DC-6493-4027-BC38-927C00C1E195}" type="presOf" srcId="{0F88D414-8B3B-4A7A-B728-65313A98FFA5}" destId="{011A3922-00D4-48BE-8707-4D8155C6EC81}" srcOrd="1" destOrd="0" presId="urn:microsoft.com/office/officeart/2005/8/layout/orgChart1"/>
    <dgm:cxn modelId="{6CD2C1F6-C36E-4F78-BED4-A1232ABEEE9D}" type="presOf" srcId="{C1606F82-E4C1-4DC0-AC59-C9BCDEC6574D}" destId="{17261407-1DB2-4733-AAB5-A1B7D93A1EA9}" srcOrd="1" destOrd="0" presId="urn:microsoft.com/office/officeart/2005/8/layout/orgChart1"/>
    <dgm:cxn modelId="{21655CFA-E9D1-4B64-BE68-3988C8F67FB3}" type="presOf" srcId="{6CFA7072-6980-4AA9-AB71-815020F981B4}" destId="{A044B023-AEC7-4BD0-93F0-51BBEDFFEC68}" srcOrd="0" destOrd="0" presId="urn:microsoft.com/office/officeart/2005/8/layout/orgChart1"/>
    <dgm:cxn modelId="{3CDFB6FF-9894-4F57-AEB6-E6C4B6F8A4B9}" type="presOf" srcId="{CAE78182-F745-4C7C-A0A4-EBD5EF43B6EB}" destId="{61CE79B6-F72F-4C39-A74E-C917A7DFE192}" srcOrd="1" destOrd="0" presId="urn:microsoft.com/office/officeart/2005/8/layout/orgChart1"/>
    <dgm:cxn modelId="{9AB598DD-458E-4475-883B-61C097F5462E}" type="presParOf" srcId="{ECA116D7-C807-41D2-93C7-C2D50D89300F}" destId="{81D37ACF-6002-4955-93CA-B97B4750DDA3}" srcOrd="0" destOrd="0" presId="urn:microsoft.com/office/officeart/2005/8/layout/orgChart1"/>
    <dgm:cxn modelId="{15086074-9FCF-4E9A-B24D-2EA594DF3E59}" type="presParOf" srcId="{81D37ACF-6002-4955-93CA-B97B4750DDA3}" destId="{D3581EE6-39F1-4CB6-8736-48D4A0A040CF}" srcOrd="0" destOrd="0" presId="urn:microsoft.com/office/officeart/2005/8/layout/orgChart1"/>
    <dgm:cxn modelId="{0862A050-3C71-4496-A935-67218F19CEEF}" type="presParOf" srcId="{D3581EE6-39F1-4CB6-8736-48D4A0A040CF}" destId="{031D7CF7-7081-4763-ACB2-7EDD84441C6C}" srcOrd="0" destOrd="0" presId="urn:microsoft.com/office/officeart/2005/8/layout/orgChart1"/>
    <dgm:cxn modelId="{44688684-5BBC-4AA7-8199-3C2D8822B9D5}" type="presParOf" srcId="{D3581EE6-39F1-4CB6-8736-48D4A0A040CF}" destId="{61CE79B6-F72F-4C39-A74E-C917A7DFE192}" srcOrd="1" destOrd="0" presId="urn:microsoft.com/office/officeart/2005/8/layout/orgChart1"/>
    <dgm:cxn modelId="{1342466C-0629-4C51-AE83-0EF7A18702CC}" type="presParOf" srcId="{81D37ACF-6002-4955-93CA-B97B4750DDA3}" destId="{E4215160-E602-4B20-B49C-B8FE096F4DFA}" srcOrd="1" destOrd="0" presId="urn:microsoft.com/office/officeart/2005/8/layout/orgChart1"/>
    <dgm:cxn modelId="{E4C54E07-35B6-4A02-A7CD-0574D3C0B3BC}" type="presParOf" srcId="{E4215160-E602-4B20-B49C-B8FE096F4DFA}" destId="{FFA857A2-161F-423D-9E36-072291119552}" srcOrd="0" destOrd="0" presId="urn:microsoft.com/office/officeart/2005/8/layout/orgChart1"/>
    <dgm:cxn modelId="{E9299B94-F997-46F5-BE86-E32FB7611681}" type="presParOf" srcId="{E4215160-E602-4B20-B49C-B8FE096F4DFA}" destId="{6AE97C65-54F7-4802-9DA9-8526A8ECB966}" srcOrd="1" destOrd="0" presId="urn:microsoft.com/office/officeart/2005/8/layout/orgChart1"/>
    <dgm:cxn modelId="{5C3A81C3-B7C0-4A6C-B3A9-D8A7319B156D}" type="presParOf" srcId="{6AE97C65-54F7-4802-9DA9-8526A8ECB966}" destId="{F9F1970B-0AD4-44FD-9318-F5D1D70650BF}" srcOrd="0" destOrd="0" presId="urn:microsoft.com/office/officeart/2005/8/layout/orgChart1"/>
    <dgm:cxn modelId="{3E424279-E1B8-49D7-A478-D66FA149B2FB}" type="presParOf" srcId="{F9F1970B-0AD4-44FD-9318-F5D1D70650BF}" destId="{59CC7AB2-B314-40E3-ADB7-E2F1C288450D}" srcOrd="0" destOrd="0" presId="urn:microsoft.com/office/officeart/2005/8/layout/orgChart1"/>
    <dgm:cxn modelId="{5F40037F-E145-49AE-A6AA-B12CDD400FA7}" type="presParOf" srcId="{F9F1970B-0AD4-44FD-9318-F5D1D70650BF}" destId="{5D8E9387-C484-4D7A-8AEB-D8C82D448B72}" srcOrd="1" destOrd="0" presId="urn:microsoft.com/office/officeart/2005/8/layout/orgChart1"/>
    <dgm:cxn modelId="{E341D1BD-207B-4ECB-80DD-FEFD5EE0E465}" type="presParOf" srcId="{6AE97C65-54F7-4802-9DA9-8526A8ECB966}" destId="{98911D3C-B29C-49AF-8F94-FFAD0C0FC61E}" srcOrd="1" destOrd="0" presId="urn:microsoft.com/office/officeart/2005/8/layout/orgChart1"/>
    <dgm:cxn modelId="{3B5F251D-66A4-458D-8734-775B1AC6D2BB}" type="presParOf" srcId="{6AE97C65-54F7-4802-9DA9-8526A8ECB966}" destId="{DA04725E-BC55-4217-844D-65122BD09141}" srcOrd="2" destOrd="0" presId="urn:microsoft.com/office/officeart/2005/8/layout/orgChart1"/>
    <dgm:cxn modelId="{BDBD49AB-C67B-48A4-9D13-81D0A0D29315}" type="presParOf" srcId="{E4215160-E602-4B20-B49C-B8FE096F4DFA}" destId="{454F8DDA-AF51-4D3A-81D8-CB8749716EB8}" srcOrd="2" destOrd="0" presId="urn:microsoft.com/office/officeart/2005/8/layout/orgChart1"/>
    <dgm:cxn modelId="{9F94F56F-BA80-4658-9F65-A8A2745CD8E3}" type="presParOf" srcId="{E4215160-E602-4B20-B49C-B8FE096F4DFA}" destId="{1B5308CD-ED61-4E1A-B9E4-BA972A1C01EA}" srcOrd="3" destOrd="0" presId="urn:microsoft.com/office/officeart/2005/8/layout/orgChart1"/>
    <dgm:cxn modelId="{FB309E1A-807C-42D9-9108-EBBB76714B9D}" type="presParOf" srcId="{1B5308CD-ED61-4E1A-B9E4-BA972A1C01EA}" destId="{B3431B20-906B-480B-B01F-0AE2B1D546A2}" srcOrd="0" destOrd="0" presId="urn:microsoft.com/office/officeart/2005/8/layout/orgChart1"/>
    <dgm:cxn modelId="{1C985675-7E9E-498D-BE36-825CA838E045}" type="presParOf" srcId="{B3431B20-906B-480B-B01F-0AE2B1D546A2}" destId="{A044B023-AEC7-4BD0-93F0-51BBEDFFEC68}" srcOrd="0" destOrd="0" presId="urn:microsoft.com/office/officeart/2005/8/layout/orgChart1"/>
    <dgm:cxn modelId="{6E87E36B-A8CB-4A43-85A8-FA35A0D2A235}" type="presParOf" srcId="{B3431B20-906B-480B-B01F-0AE2B1D546A2}" destId="{DB449790-8484-4E7F-82AD-43115777545B}" srcOrd="1" destOrd="0" presId="urn:microsoft.com/office/officeart/2005/8/layout/orgChart1"/>
    <dgm:cxn modelId="{ACBFE2D7-98D9-46D5-8305-368A56F59821}" type="presParOf" srcId="{1B5308CD-ED61-4E1A-B9E4-BA972A1C01EA}" destId="{9EF4FD06-E146-4B83-9BFD-0C815999F837}" srcOrd="1" destOrd="0" presId="urn:microsoft.com/office/officeart/2005/8/layout/orgChart1"/>
    <dgm:cxn modelId="{7A488405-F52D-4EB9-A6FB-5090D8FB4C54}" type="presParOf" srcId="{1B5308CD-ED61-4E1A-B9E4-BA972A1C01EA}" destId="{8010FE08-0A0D-482F-910C-A3FB2281F615}" srcOrd="2" destOrd="0" presId="urn:microsoft.com/office/officeart/2005/8/layout/orgChart1"/>
    <dgm:cxn modelId="{F70C8AEF-53AD-42B7-BB6C-0B10D53B324F}" type="presParOf" srcId="{81D37ACF-6002-4955-93CA-B97B4750DDA3}" destId="{B2657BAF-6033-46FA-BBB4-66CE61586F5F}" srcOrd="2" destOrd="0" presId="urn:microsoft.com/office/officeart/2005/8/layout/orgChart1"/>
    <dgm:cxn modelId="{5F1051E9-092D-445A-828A-67FCD9A7A8E4}" type="presParOf" srcId="{ECA116D7-C807-41D2-93C7-C2D50D89300F}" destId="{2978CB5B-3DCD-4095-9CD9-F48A236A3FD6}" srcOrd="1" destOrd="0" presId="urn:microsoft.com/office/officeart/2005/8/layout/orgChart1"/>
    <dgm:cxn modelId="{87DE04BA-BABF-4858-A036-F010D78BC0D3}" type="presParOf" srcId="{2978CB5B-3DCD-4095-9CD9-F48A236A3FD6}" destId="{8A8B3036-B097-44B4-B53A-A25B3AB0A91B}" srcOrd="0" destOrd="0" presId="urn:microsoft.com/office/officeart/2005/8/layout/orgChart1"/>
    <dgm:cxn modelId="{18E0AFFE-3AD3-4866-BC61-C384B34FFB30}" type="presParOf" srcId="{8A8B3036-B097-44B4-B53A-A25B3AB0A91B}" destId="{B16A78C6-CDB2-4DD7-AB8E-FD0C11F086F5}" srcOrd="0" destOrd="0" presId="urn:microsoft.com/office/officeart/2005/8/layout/orgChart1"/>
    <dgm:cxn modelId="{D0D9B3B8-7541-458C-AC1B-21BCFCFB4E4E}" type="presParOf" srcId="{8A8B3036-B097-44B4-B53A-A25B3AB0A91B}" destId="{237C4F2F-6F7F-4E32-816F-6649A9DADE6B}" srcOrd="1" destOrd="0" presId="urn:microsoft.com/office/officeart/2005/8/layout/orgChart1"/>
    <dgm:cxn modelId="{502E53D2-54EC-4F65-B489-112D48B5D27F}" type="presParOf" srcId="{2978CB5B-3DCD-4095-9CD9-F48A236A3FD6}" destId="{F9381185-9093-4F97-83AF-E332BC9B5901}" srcOrd="1" destOrd="0" presId="urn:microsoft.com/office/officeart/2005/8/layout/orgChart1"/>
    <dgm:cxn modelId="{9A1A1AA2-9E64-49E6-B44F-2CB8A8F3FCF3}" type="presParOf" srcId="{F9381185-9093-4F97-83AF-E332BC9B5901}" destId="{4C00E55E-989D-4CB1-B6B2-F66BC75321A2}" srcOrd="0" destOrd="0" presId="urn:microsoft.com/office/officeart/2005/8/layout/orgChart1"/>
    <dgm:cxn modelId="{5485A9F0-DF1F-453D-B0F2-7AE7E3910CA3}" type="presParOf" srcId="{F9381185-9093-4F97-83AF-E332BC9B5901}" destId="{E706FE5E-4F9B-49C7-9CDF-68E9CBCE1D7A}" srcOrd="1" destOrd="0" presId="urn:microsoft.com/office/officeart/2005/8/layout/orgChart1"/>
    <dgm:cxn modelId="{7257DC2E-3E75-4FE7-9493-4856894DD462}" type="presParOf" srcId="{E706FE5E-4F9B-49C7-9CDF-68E9CBCE1D7A}" destId="{54965C3F-3E18-443A-82BA-A8BE8938D7CE}" srcOrd="0" destOrd="0" presId="urn:microsoft.com/office/officeart/2005/8/layout/orgChart1"/>
    <dgm:cxn modelId="{B02A60D3-A692-4225-91B3-BC7B643FD847}" type="presParOf" srcId="{54965C3F-3E18-443A-82BA-A8BE8938D7CE}" destId="{7C175D50-66E6-4C9E-A03D-A777386AD99D}" srcOrd="0" destOrd="0" presId="urn:microsoft.com/office/officeart/2005/8/layout/orgChart1"/>
    <dgm:cxn modelId="{45E994FE-F5E5-431F-AD6A-08FF8369F185}" type="presParOf" srcId="{54965C3F-3E18-443A-82BA-A8BE8938D7CE}" destId="{011A3922-00D4-48BE-8707-4D8155C6EC81}" srcOrd="1" destOrd="0" presId="urn:microsoft.com/office/officeart/2005/8/layout/orgChart1"/>
    <dgm:cxn modelId="{247F0FC0-440C-4651-8027-4E98E66E71E5}" type="presParOf" srcId="{E706FE5E-4F9B-49C7-9CDF-68E9CBCE1D7A}" destId="{1C37AB83-7F86-4930-8BCC-5773A2E51D36}" srcOrd="1" destOrd="0" presId="urn:microsoft.com/office/officeart/2005/8/layout/orgChart1"/>
    <dgm:cxn modelId="{FA1C7AD0-A6F3-4364-9F86-B3FCF8423ECC}" type="presParOf" srcId="{E706FE5E-4F9B-49C7-9CDF-68E9CBCE1D7A}" destId="{AD022EB9-113A-4482-96FB-65B6B47184FE}" srcOrd="2" destOrd="0" presId="urn:microsoft.com/office/officeart/2005/8/layout/orgChart1"/>
    <dgm:cxn modelId="{12C59716-6EFF-46B3-9BE4-66F0FCEC05C0}" type="presParOf" srcId="{2978CB5B-3DCD-4095-9CD9-F48A236A3FD6}" destId="{A2CA6EEE-18E3-4F9A-B412-093C1B957C17}" srcOrd="2" destOrd="0" presId="urn:microsoft.com/office/officeart/2005/8/layout/orgChart1"/>
    <dgm:cxn modelId="{F7E28753-A8B0-45E2-AB5E-2D699B2C8AAB}" type="presParOf" srcId="{ECA116D7-C807-41D2-93C7-C2D50D89300F}" destId="{D28C068E-B7E2-4A60-BA32-431567387461}" srcOrd="2" destOrd="0" presId="urn:microsoft.com/office/officeart/2005/8/layout/orgChart1"/>
    <dgm:cxn modelId="{0BD86180-A4CF-49E5-915B-1925E4FFEFBA}" type="presParOf" srcId="{D28C068E-B7E2-4A60-BA32-431567387461}" destId="{742B9236-B965-4803-AE8C-BAE2FF358D4B}" srcOrd="0" destOrd="0" presId="urn:microsoft.com/office/officeart/2005/8/layout/orgChart1"/>
    <dgm:cxn modelId="{6C4D24C2-AA08-41E1-8AB4-A04B0111F91B}" type="presParOf" srcId="{742B9236-B965-4803-AE8C-BAE2FF358D4B}" destId="{CD42C6BC-7852-47F0-BD12-838CFCB1A60C}" srcOrd="0" destOrd="0" presId="urn:microsoft.com/office/officeart/2005/8/layout/orgChart1"/>
    <dgm:cxn modelId="{6271F97A-A01B-4FCA-96D7-0F37F5D77DB3}" type="presParOf" srcId="{742B9236-B965-4803-AE8C-BAE2FF358D4B}" destId="{17261407-1DB2-4733-AAB5-A1B7D93A1EA9}" srcOrd="1" destOrd="0" presId="urn:microsoft.com/office/officeart/2005/8/layout/orgChart1"/>
    <dgm:cxn modelId="{B7642453-93A3-425C-8A7D-D142C366B959}" type="presParOf" srcId="{D28C068E-B7E2-4A60-BA32-431567387461}" destId="{6F26C782-23AE-4682-8DC8-ABCA74F24D68}" srcOrd="1" destOrd="0" presId="urn:microsoft.com/office/officeart/2005/8/layout/orgChart1"/>
    <dgm:cxn modelId="{A030A810-7441-4CE2-B7BF-937DBEB1AC0D}" type="presParOf" srcId="{6F26C782-23AE-4682-8DC8-ABCA74F24D68}" destId="{DA8F5D51-0310-481B-8751-0DAA6AC15420}" srcOrd="0" destOrd="0" presId="urn:microsoft.com/office/officeart/2005/8/layout/orgChart1"/>
    <dgm:cxn modelId="{49ED3B90-9D89-4878-8B90-C93BCC5A95D5}" type="presParOf" srcId="{6F26C782-23AE-4682-8DC8-ABCA74F24D68}" destId="{B4D31A19-7FF5-4AF4-9B40-54E3AD81610C}" srcOrd="1" destOrd="0" presId="urn:microsoft.com/office/officeart/2005/8/layout/orgChart1"/>
    <dgm:cxn modelId="{EAB91187-9439-4692-81F7-533FA0C5547A}" type="presParOf" srcId="{B4D31A19-7FF5-4AF4-9B40-54E3AD81610C}" destId="{3AD67BCB-D44D-4BAF-AEDA-BB383146D8FF}" srcOrd="0" destOrd="0" presId="urn:microsoft.com/office/officeart/2005/8/layout/orgChart1"/>
    <dgm:cxn modelId="{E75B85D3-70F4-47F3-9533-CCDF1EDD7C12}" type="presParOf" srcId="{3AD67BCB-D44D-4BAF-AEDA-BB383146D8FF}" destId="{4EE2BAAC-1F33-4522-B61D-B1F83E6B7D60}" srcOrd="0" destOrd="0" presId="urn:microsoft.com/office/officeart/2005/8/layout/orgChart1"/>
    <dgm:cxn modelId="{ED737D8A-7F13-491D-B6DF-696C2A71B32E}" type="presParOf" srcId="{3AD67BCB-D44D-4BAF-AEDA-BB383146D8FF}" destId="{5D39025E-F9A5-47CB-A1F9-2E9DC2FF9E95}" srcOrd="1" destOrd="0" presId="urn:microsoft.com/office/officeart/2005/8/layout/orgChart1"/>
    <dgm:cxn modelId="{E22048A4-993D-4F88-A5FF-DEFAA731BA0D}" type="presParOf" srcId="{B4D31A19-7FF5-4AF4-9B40-54E3AD81610C}" destId="{16E886DB-6BC2-4003-AEB4-DB5D4D6D934F}" srcOrd="1" destOrd="0" presId="urn:microsoft.com/office/officeart/2005/8/layout/orgChart1"/>
    <dgm:cxn modelId="{E87E5295-0E96-4A51-81E8-7E78EFCFB98A}" type="presParOf" srcId="{B4D31A19-7FF5-4AF4-9B40-54E3AD81610C}" destId="{F611C0B1-A320-463E-A62F-AFD74F32D568}" srcOrd="2" destOrd="0" presId="urn:microsoft.com/office/officeart/2005/8/layout/orgChart1"/>
    <dgm:cxn modelId="{C3A28DA1-56AA-4639-8D39-9A361E8229E8}" type="presParOf" srcId="{6F26C782-23AE-4682-8DC8-ABCA74F24D68}" destId="{D9218B54-4FFE-4E59-BA99-D6D4A2D07739}" srcOrd="2" destOrd="0" presId="urn:microsoft.com/office/officeart/2005/8/layout/orgChart1"/>
    <dgm:cxn modelId="{C2096E1B-CDCC-4C9F-B0FF-F18C778E4569}" type="presParOf" srcId="{6F26C782-23AE-4682-8DC8-ABCA74F24D68}" destId="{804E1243-BFD8-4906-991F-EC27E7CBD5A6}" srcOrd="3" destOrd="0" presId="urn:microsoft.com/office/officeart/2005/8/layout/orgChart1"/>
    <dgm:cxn modelId="{7B795087-244A-4571-B592-3718CA13A61C}" type="presParOf" srcId="{804E1243-BFD8-4906-991F-EC27E7CBD5A6}" destId="{5F171451-278D-4053-9EDB-42C749BEAA3D}" srcOrd="0" destOrd="0" presId="urn:microsoft.com/office/officeart/2005/8/layout/orgChart1"/>
    <dgm:cxn modelId="{A3F3FA5C-51D4-4DD6-9148-6303FAF68DFD}" type="presParOf" srcId="{5F171451-278D-4053-9EDB-42C749BEAA3D}" destId="{E8FC885C-9458-4955-A3DC-D69008584DF5}" srcOrd="0" destOrd="0" presId="urn:microsoft.com/office/officeart/2005/8/layout/orgChart1"/>
    <dgm:cxn modelId="{8DE89D2F-E0D0-4600-9394-B8669496E1AD}" type="presParOf" srcId="{5F171451-278D-4053-9EDB-42C749BEAA3D}" destId="{827D5E34-EB41-4B55-9931-06CED66CD05B}" srcOrd="1" destOrd="0" presId="urn:microsoft.com/office/officeart/2005/8/layout/orgChart1"/>
    <dgm:cxn modelId="{1D02A71E-81A5-437C-B42A-D523EEAAC8C6}" type="presParOf" srcId="{804E1243-BFD8-4906-991F-EC27E7CBD5A6}" destId="{92579895-30CD-4E51-AF7E-99C490E2C49D}" srcOrd="1" destOrd="0" presId="urn:microsoft.com/office/officeart/2005/8/layout/orgChart1"/>
    <dgm:cxn modelId="{BF248266-9F08-4D3C-B6F7-25D8C978E944}" type="presParOf" srcId="{804E1243-BFD8-4906-991F-EC27E7CBD5A6}" destId="{E8861C7E-FC23-4BDF-9692-43ADE88B5DE0}" srcOrd="2" destOrd="0" presId="urn:microsoft.com/office/officeart/2005/8/layout/orgChart1"/>
    <dgm:cxn modelId="{DED9F9A5-2B39-46C3-B56F-07ABEB080896}" type="presParOf" srcId="{D28C068E-B7E2-4A60-BA32-431567387461}" destId="{2BE1E883-C6ED-44D4-B7CA-26B6D43661A1}"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218B54-4FFE-4E59-BA99-D6D4A2D07739}">
      <dsp:nvSpPr>
        <dsp:cNvPr id="0" name=""/>
        <dsp:cNvSpPr/>
      </dsp:nvSpPr>
      <dsp:spPr>
        <a:xfrm>
          <a:off x="8401804" y="1731572"/>
          <a:ext cx="1073401" cy="372585"/>
        </a:xfrm>
        <a:custGeom>
          <a:avLst/>
          <a:gdLst/>
          <a:ahLst/>
          <a:cxnLst/>
          <a:rect l="0" t="0" r="0" b="0"/>
          <a:pathLst>
            <a:path>
              <a:moveTo>
                <a:pt x="0" y="0"/>
              </a:moveTo>
              <a:lnTo>
                <a:pt x="0" y="186292"/>
              </a:lnTo>
              <a:lnTo>
                <a:pt x="1073401" y="186292"/>
              </a:lnTo>
              <a:lnTo>
                <a:pt x="1073401" y="372585"/>
              </a:lnTo>
            </a:path>
          </a:pathLst>
        </a:custGeom>
        <a:noFill/>
        <a:ln w="127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A8F5D51-0310-481B-8751-0DAA6AC15420}">
      <dsp:nvSpPr>
        <dsp:cNvPr id="0" name=""/>
        <dsp:cNvSpPr/>
      </dsp:nvSpPr>
      <dsp:spPr>
        <a:xfrm>
          <a:off x="7328402" y="1731572"/>
          <a:ext cx="1073401" cy="372585"/>
        </a:xfrm>
        <a:custGeom>
          <a:avLst/>
          <a:gdLst/>
          <a:ahLst/>
          <a:cxnLst/>
          <a:rect l="0" t="0" r="0" b="0"/>
          <a:pathLst>
            <a:path>
              <a:moveTo>
                <a:pt x="1073401" y="0"/>
              </a:moveTo>
              <a:lnTo>
                <a:pt x="1073401" y="186292"/>
              </a:lnTo>
              <a:lnTo>
                <a:pt x="0" y="186292"/>
              </a:lnTo>
              <a:lnTo>
                <a:pt x="0" y="372585"/>
              </a:lnTo>
            </a:path>
          </a:pathLst>
        </a:custGeom>
        <a:noFill/>
        <a:ln w="127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C00E55E-989D-4CB1-B6B2-F66BC75321A2}">
      <dsp:nvSpPr>
        <dsp:cNvPr id="0" name=""/>
        <dsp:cNvSpPr/>
      </dsp:nvSpPr>
      <dsp:spPr>
        <a:xfrm>
          <a:off x="5135880" y="1731572"/>
          <a:ext cx="91440" cy="372585"/>
        </a:xfrm>
        <a:custGeom>
          <a:avLst/>
          <a:gdLst/>
          <a:ahLst/>
          <a:cxnLst/>
          <a:rect l="0" t="0" r="0" b="0"/>
          <a:pathLst>
            <a:path>
              <a:moveTo>
                <a:pt x="45720" y="0"/>
              </a:moveTo>
              <a:lnTo>
                <a:pt x="45720" y="372585"/>
              </a:lnTo>
            </a:path>
          </a:pathLst>
        </a:custGeom>
        <a:noFill/>
        <a:ln w="127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54F8DDA-AF51-4D3A-81D8-CB8749716EB8}">
      <dsp:nvSpPr>
        <dsp:cNvPr id="0" name=""/>
        <dsp:cNvSpPr/>
      </dsp:nvSpPr>
      <dsp:spPr>
        <a:xfrm>
          <a:off x="1961395" y="1731572"/>
          <a:ext cx="1073401" cy="372585"/>
        </a:xfrm>
        <a:custGeom>
          <a:avLst/>
          <a:gdLst/>
          <a:ahLst/>
          <a:cxnLst/>
          <a:rect l="0" t="0" r="0" b="0"/>
          <a:pathLst>
            <a:path>
              <a:moveTo>
                <a:pt x="0" y="0"/>
              </a:moveTo>
              <a:lnTo>
                <a:pt x="0" y="186292"/>
              </a:lnTo>
              <a:lnTo>
                <a:pt x="1073401" y="186292"/>
              </a:lnTo>
              <a:lnTo>
                <a:pt x="1073401" y="372585"/>
              </a:lnTo>
            </a:path>
          </a:pathLst>
        </a:custGeom>
        <a:noFill/>
        <a:ln w="127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FA857A2-161F-423D-9E36-072291119552}">
      <dsp:nvSpPr>
        <dsp:cNvPr id="0" name=""/>
        <dsp:cNvSpPr/>
      </dsp:nvSpPr>
      <dsp:spPr>
        <a:xfrm>
          <a:off x="887994" y="1731572"/>
          <a:ext cx="1073401" cy="372585"/>
        </a:xfrm>
        <a:custGeom>
          <a:avLst/>
          <a:gdLst/>
          <a:ahLst/>
          <a:cxnLst/>
          <a:rect l="0" t="0" r="0" b="0"/>
          <a:pathLst>
            <a:path>
              <a:moveTo>
                <a:pt x="1073401" y="0"/>
              </a:moveTo>
              <a:lnTo>
                <a:pt x="1073401" y="186292"/>
              </a:lnTo>
              <a:lnTo>
                <a:pt x="0" y="186292"/>
              </a:lnTo>
              <a:lnTo>
                <a:pt x="0" y="372585"/>
              </a:lnTo>
            </a:path>
          </a:pathLst>
        </a:custGeom>
        <a:noFill/>
        <a:ln w="127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31D7CF7-7081-4763-ACB2-7EDD84441C6C}">
      <dsp:nvSpPr>
        <dsp:cNvPr id="0" name=""/>
        <dsp:cNvSpPr/>
      </dsp:nvSpPr>
      <dsp:spPr>
        <a:xfrm>
          <a:off x="1074286" y="844463"/>
          <a:ext cx="1774217" cy="88710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marL="0" lvl="0" indent="0" algn="ctr" defTabSz="1377950" rtl="0">
            <a:lnSpc>
              <a:spcPct val="90000"/>
            </a:lnSpc>
            <a:spcBef>
              <a:spcPct val="0"/>
            </a:spcBef>
            <a:spcAft>
              <a:spcPct val="35000"/>
            </a:spcAft>
            <a:buNone/>
          </a:pPr>
          <a:r>
            <a:rPr lang="en-US" sz="3100" kern="1200" dirty="0"/>
            <a:t>CHD 20</a:t>
          </a:r>
        </a:p>
      </dsp:txBody>
      <dsp:txXfrm>
        <a:off x="1074286" y="844463"/>
        <a:ext cx="1774217" cy="887108"/>
      </dsp:txXfrm>
    </dsp:sp>
    <dsp:sp modelId="{59CC7AB2-B314-40E3-ADB7-E2F1C288450D}">
      <dsp:nvSpPr>
        <dsp:cNvPr id="0" name=""/>
        <dsp:cNvSpPr/>
      </dsp:nvSpPr>
      <dsp:spPr>
        <a:xfrm>
          <a:off x="885" y="2104157"/>
          <a:ext cx="1774217" cy="887108"/>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marL="0" lvl="0" indent="0" algn="ctr" defTabSz="1377950" rtl="0">
            <a:lnSpc>
              <a:spcPct val="90000"/>
            </a:lnSpc>
            <a:spcBef>
              <a:spcPct val="0"/>
            </a:spcBef>
            <a:spcAft>
              <a:spcPct val="35000"/>
            </a:spcAft>
            <a:buNone/>
          </a:pPr>
          <a:r>
            <a:rPr lang="en-US" sz="3100" kern="1200" dirty="0"/>
            <a:t>Working Panels – 6</a:t>
          </a:r>
        </a:p>
      </dsp:txBody>
      <dsp:txXfrm>
        <a:off x="885" y="2104157"/>
        <a:ext cx="1774217" cy="887108"/>
      </dsp:txXfrm>
    </dsp:sp>
    <dsp:sp modelId="{A044B023-AEC7-4BD0-93F0-51BBEDFFEC68}">
      <dsp:nvSpPr>
        <dsp:cNvPr id="0" name=""/>
        <dsp:cNvSpPr/>
      </dsp:nvSpPr>
      <dsp:spPr>
        <a:xfrm>
          <a:off x="2147688" y="2104157"/>
          <a:ext cx="1774217" cy="887108"/>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marL="0" lvl="0" indent="0" algn="ctr" defTabSz="1377950" rtl="0">
            <a:lnSpc>
              <a:spcPct val="90000"/>
            </a:lnSpc>
            <a:spcBef>
              <a:spcPct val="0"/>
            </a:spcBef>
            <a:spcAft>
              <a:spcPct val="35000"/>
            </a:spcAft>
            <a:buNone/>
          </a:pPr>
          <a:r>
            <a:rPr lang="en-US" sz="3100" kern="1200" dirty="0"/>
            <a:t>Working Groups – 5 </a:t>
          </a:r>
        </a:p>
      </dsp:txBody>
      <dsp:txXfrm>
        <a:off x="2147688" y="2104157"/>
        <a:ext cx="1774217" cy="887108"/>
      </dsp:txXfrm>
    </dsp:sp>
    <dsp:sp modelId="{B16A78C6-CDB2-4DD7-AB8E-FD0C11F086F5}">
      <dsp:nvSpPr>
        <dsp:cNvPr id="0" name=""/>
        <dsp:cNvSpPr/>
      </dsp:nvSpPr>
      <dsp:spPr>
        <a:xfrm>
          <a:off x="4294491" y="844463"/>
          <a:ext cx="1774217" cy="88710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marL="0" lvl="0" indent="0" algn="ctr" defTabSz="1377950" rtl="0">
            <a:lnSpc>
              <a:spcPct val="90000"/>
            </a:lnSpc>
            <a:spcBef>
              <a:spcPct val="0"/>
            </a:spcBef>
            <a:spcAft>
              <a:spcPct val="35000"/>
            </a:spcAft>
            <a:buNone/>
          </a:pPr>
          <a:r>
            <a:rPr lang="en-US" sz="3100" kern="1200" dirty="0"/>
            <a:t>CHD 21</a:t>
          </a:r>
        </a:p>
      </dsp:txBody>
      <dsp:txXfrm>
        <a:off x="4294491" y="844463"/>
        <a:ext cx="1774217" cy="887108"/>
      </dsp:txXfrm>
    </dsp:sp>
    <dsp:sp modelId="{7C175D50-66E6-4C9E-A03D-A777386AD99D}">
      <dsp:nvSpPr>
        <dsp:cNvPr id="0" name=""/>
        <dsp:cNvSpPr/>
      </dsp:nvSpPr>
      <dsp:spPr>
        <a:xfrm>
          <a:off x="4294491" y="2104157"/>
          <a:ext cx="1774217" cy="887108"/>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marL="0" lvl="0" indent="0" algn="ctr" defTabSz="1377950" rtl="0">
            <a:lnSpc>
              <a:spcPct val="90000"/>
            </a:lnSpc>
            <a:spcBef>
              <a:spcPct val="0"/>
            </a:spcBef>
            <a:spcAft>
              <a:spcPct val="35000"/>
            </a:spcAft>
            <a:buNone/>
          </a:pPr>
          <a:r>
            <a:rPr lang="en-US" sz="3100" kern="1200" dirty="0"/>
            <a:t>Working Panels – 5 </a:t>
          </a:r>
        </a:p>
      </dsp:txBody>
      <dsp:txXfrm>
        <a:off x="4294491" y="2104157"/>
        <a:ext cx="1774217" cy="887108"/>
      </dsp:txXfrm>
    </dsp:sp>
    <dsp:sp modelId="{CD42C6BC-7852-47F0-BD12-838CFCB1A60C}">
      <dsp:nvSpPr>
        <dsp:cNvPr id="0" name=""/>
        <dsp:cNvSpPr/>
      </dsp:nvSpPr>
      <dsp:spPr>
        <a:xfrm>
          <a:off x="7514695" y="844463"/>
          <a:ext cx="1774217" cy="88710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marL="0" lvl="0" indent="0" algn="ctr" defTabSz="1377950" rtl="0">
            <a:lnSpc>
              <a:spcPct val="90000"/>
            </a:lnSpc>
            <a:spcBef>
              <a:spcPct val="0"/>
            </a:spcBef>
            <a:spcAft>
              <a:spcPct val="35000"/>
            </a:spcAft>
            <a:buNone/>
          </a:pPr>
          <a:r>
            <a:rPr lang="en-US" sz="3100" kern="1200" dirty="0"/>
            <a:t>CHD 30</a:t>
          </a:r>
        </a:p>
      </dsp:txBody>
      <dsp:txXfrm>
        <a:off x="7514695" y="844463"/>
        <a:ext cx="1774217" cy="887108"/>
      </dsp:txXfrm>
    </dsp:sp>
    <dsp:sp modelId="{4EE2BAAC-1F33-4522-B61D-B1F83E6B7D60}">
      <dsp:nvSpPr>
        <dsp:cNvPr id="0" name=""/>
        <dsp:cNvSpPr/>
      </dsp:nvSpPr>
      <dsp:spPr>
        <a:xfrm>
          <a:off x="6441294" y="2104157"/>
          <a:ext cx="1774217" cy="887108"/>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marL="0" lvl="0" indent="0" algn="ctr" defTabSz="1377950" rtl="0">
            <a:lnSpc>
              <a:spcPct val="90000"/>
            </a:lnSpc>
            <a:spcBef>
              <a:spcPct val="0"/>
            </a:spcBef>
            <a:spcAft>
              <a:spcPct val="35000"/>
            </a:spcAft>
            <a:buNone/>
          </a:pPr>
          <a:r>
            <a:rPr lang="en-US" sz="3100" kern="1200" dirty="0"/>
            <a:t>Working Panels – 4</a:t>
          </a:r>
        </a:p>
      </dsp:txBody>
      <dsp:txXfrm>
        <a:off x="6441294" y="2104157"/>
        <a:ext cx="1774217" cy="887108"/>
      </dsp:txXfrm>
    </dsp:sp>
    <dsp:sp modelId="{E8FC885C-9458-4955-A3DC-D69008584DF5}">
      <dsp:nvSpPr>
        <dsp:cNvPr id="0" name=""/>
        <dsp:cNvSpPr/>
      </dsp:nvSpPr>
      <dsp:spPr>
        <a:xfrm>
          <a:off x="8588097" y="2104157"/>
          <a:ext cx="1774217" cy="887108"/>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marL="0" lvl="0" indent="0" algn="ctr" defTabSz="1377950" rtl="0">
            <a:lnSpc>
              <a:spcPct val="90000"/>
            </a:lnSpc>
            <a:spcBef>
              <a:spcPct val="0"/>
            </a:spcBef>
            <a:spcAft>
              <a:spcPct val="35000"/>
            </a:spcAft>
            <a:buNone/>
          </a:pPr>
          <a:r>
            <a:rPr lang="en-US" sz="3100" kern="1200" dirty="0"/>
            <a:t>Working Groups – 5</a:t>
          </a:r>
        </a:p>
      </dsp:txBody>
      <dsp:txXfrm>
        <a:off x="8588097" y="2104157"/>
        <a:ext cx="1774217" cy="887108"/>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0.35321</cdr:x>
      <cdr:y>0.05443</cdr:y>
    </cdr:from>
    <cdr:to>
      <cdr:x>0.44593</cdr:x>
      <cdr:y>0.22835</cdr:y>
    </cdr:to>
    <cdr:sp macro="" textlink="">
      <cdr:nvSpPr>
        <cdr:cNvPr id="2" name="TextBox 1">
          <a:extLst xmlns:a="http://schemas.openxmlformats.org/drawingml/2006/main">
            <a:ext uri="{FF2B5EF4-FFF2-40B4-BE49-F238E27FC236}">
              <a16:creationId xmlns:a16="http://schemas.microsoft.com/office/drawing/2014/main" id="{6A493B53-1493-478C-E755-5D8488A6951D}"/>
            </a:ext>
          </a:extLst>
        </cdr:cNvPr>
        <cdr:cNvSpPr txBox="1"/>
      </cdr:nvSpPr>
      <cdr:spPr>
        <a:xfrm xmlns:a="http://schemas.openxmlformats.org/drawingml/2006/main">
          <a:off x="3483567" y="286199"/>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IN" sz="1100" dirty="0"/>
        </a:p>
      </cdr:txBody>
    </cdr:sp>
  </cdr:relSizeAnchor>
  <cdr:relSizeAnchor xmlns:cdr="http://schemas.openxmlformats.org/drawingml/2006/chartDrawing">
    <cdr:from>
      <cdr:x>0.35087</cdr:x>
      <cdr:y>0.03682</cdr:y>
    </cdr:from>
    <cdr:to>
      <cdr:x>0.48748</cdr:x>
      <cdr:y>0.32352</cdr:y>
    </cdr:to>
    <cdr:sp macro="" textlink="">
      <cdr:nvSpPr>
        <cdr:cNvPr id="3" name="TextBox 2">
          <a:extLst xmlns:a="http://schemas.openxmlformats.org/drawingml/2006/main">
            <a:ext uri="{FF2B5EF4-FFF2-40B4-BE49-F238E27FC236}">
              <a16:creationId xmlns:a16="http://schemas.microsoft.com/office/drawing/2014/main" id="{38B739DA-7660-4FC2-372C-8F2DCFD464F6}"/>
            </a:ext>
          </a:extLst>
        </cdr:cNvPr>
        <cdr:cNvSpPr txBox="1"/>
      </cdr:nvSpPr>
      <cdr:spPr>
        <a:xfrm xmlns:a="http://schemas.openxmlformats.org/drawingml/2006/main">
          <a:off x="3460417" y="193599"/>
          <a:ext cx="1347349" cy="1507397"/>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IN" sz="2600" dirty="0"/>
            <a:t>[Total 68]</a:t>
          </a:r>
        </a:p>
        <a:p xmlns:a="http://schemas.openxmlformats.org/drawingml/2006/main">
          <a:r>
            <a:rPr lang="en-IN" sz="2600" dirty="0"/>
            <a:t>[Total 32]</a:t>
          </a:r>
        </a:p>
        <a:p xmlns:a="http://schemas.openxmlformats.org/drawingml/2006/main">
          <a:r>
            <a:rPr lang="en-IN" sz="2600" dirty="0"/>
            <a:t>[Total  24]</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850B2BAE-EBAD-4E20-88A0-0451FCFE2AB9}" type="datetimeFigureOut">
              <a:rPr lang="en-US" smtClean="0"/>
              <a:pPr/>
              <a:t>10/16/2024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B3CBEFAC-B629-4F3A-A724-53BEF9B9BB1F}" type="slidenum">
              <a:rPr lang="en-US" smtClean="0"/>
              <a:pPr/>
              <a:t>‹#›</a:t>
            </a:fld>
            <a:endParaRPr lang="en-US"/>
          </a:p>
        </p:txBody>
      </p:sp>
    </p:spTree>
    <p:extLst>
      <p:ext uri="{BB962C8B-B14F-4D97-AF65-F5344CB8AC3E}">
        <p14:creationId xmlns:p14="http://schemas.microsoft.com/office/powerpoint/2010/main" val="37531399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B3CBEFAC-B629-4F3A-A724-53BEF9B9BB1F}" type="slidenum">
              <a:rPr lang="en-US" smtClean="0"/>
              <a:pPr/>
              <a:t>4</a:t>
            </a:fld>
            <a:endParaRPr lang="en-US"/>
          </a:p>
        </p:txBody>
      </p:sp>
    </p:spTree>
    <p:extLst>
      <p:ext uri="{BB962C8B-B14F-4D97-AF65-F5344CB8AC3E}">
        <p14:creationId xmlns:p14="http://schemas.microsoft.com/office/powerpoint/2010/main" val="27071124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B3CBEFAC-B629-4F3A-A724-53BEF9B9BB1F}" type="slidenum">
              <a:rPr lang="en-US" smtClean="0"/>
              <a:pPr/>
              <a:t>6</a:t>
            </a:fld>
            <a:endParaRPr lang="en-US"/>
          </a:p>
        </p:txBody>
      </p:sp>
    </p:spTree>
    <p:extLst>
      <p:ext uri="{BB962C8B-B14F-4D97-AF65-F5344CB8AC3E}">
        <p14:creationId xmlns:p14="http://schemas.microsoft.com/office/powerpoint/2010/main" val="3681356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B3CBEFAC-B629-4F3A-A724-53BEF9B9BB1F}" type="slidenum">
              <a:rPr lang="en-US" smtClean="0"/>
              <a:pPr/>
              <a:t>7</a:t>
            </a:fld>
            <a:endParaRPr lang="en-US"/>
          </a:p>
        </p:txBody>
      </p:sp>
    </p:spTree>
    <p:extLst>
      <p:ext uri="{BB962C8B-B14F-4D97-AF65-F5344CB8AC3E}">
        <p14:creationId xmlns:p14="http://schemas.microsoft.com/office/powerpoint/2010/main" val="4167690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B3CBEFAC-B629-4F3A-A724-53BEF9B9BB1F}" type="slidenum">
              <a:rPr lang="en-US" smtClean="0"/>
              <a:pPr/>
              <a:t>8</a:t>
            </a:fld>
            <a:endParaRPr lang="en-US"/>
          </a:p>
        </p:txBody>
      </p:sp>
    </p:spTree>
    <p:extLst>
      <p:ext uri="{BB962C8B-B14F-4D97-AF65-F5344CB8AC3E}">
        <p14:creationId xmlns:p14="http://schemas.microsoft.com/office/powerpoint/2010/main" val="24253096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B3CBEFAC-B629-4F3A-A724-53BEF9B9BB1F}" type="slidenum">
              <a:rPr lang="en-US" smtClean="0"/>
              <a:pPr/>
              <a:t>9</a:t>
            </a:fld>
            <a:endParaRPr lang="en-US"/>
          </a:p>
        </p:txBody>
      </p:sp>
    </p:spTree>
    <p:extLst>
      <p:ext uri="{BB962C8B-B14F-4D97-AF65-F5344CB8AC3E}">
        <p14:creationId xmlns:p14="http://schemas.microsoft.com/office/powerpoint/2010/main" val="28028033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B3CBEFAC-B629-4F3A-A724-53BEF9B9BB1F}" type="slidenum">
              <a:rPr lang="en-US" smtClean="0"/>
              <a:pPr/>
              <a:t>11</a:t>
            </a:fld>
            <a:endParaRPr lang="en-US"/>
          </a:p>
        </p:txBody>
      </p:sp>
    </p:spTree>
    <p:extLst>
      <p:ext uri="{BB962C8B-B14F-4D97-AF65-F5344CB8AC3E}">
        <p14:creationId xmlns:p14="http://schemas.microsoft.com/office/powerpoint/2010/main" val="829356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B3CBEFAC-B629-4F3A-A724-53BEF9B9BB1F}" type="slidenum">
              <a:rPr lang="en-US" smtClean="0"/>
              <a:pPr/>
              <a:t>16</a:t>
            </a:fld>
            <a:endParaRPr lang="en-US"/>
          </a:p>
        </p:txBody>
      </p:sp>
    </p:spTree>
    <p:extLst>
      <p:ext uri="{BB962C8B-B14F-4D97-AF65-F5344CB8AC3E}">
        <p14:creationId xmlns:p14="http://schemas.microsoft.com/office/powerpoint/2010/main" val="38532119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B3CBEFAC-B629-4F3A-A724-53BEF9B9BB1F}" type="slidenum">
              <a:rPr lang="en-US" smtClean="0"/>
              <a:pPr/>
              <a:t>19</a:t>
            </a:fld>
            <a:endParaRPr lang="en-US"/>
          </a:p>
        </p:txBody>
      </p:sp>
    </p:spTree>
    <p:extLst>
      <p:ext uri="{BB962C8B-B14F-4D97-AF65-F5344CB8AC3E}">
        <p14:creationId xmlns:p14="http://schemas.microsoft.com/office/powerpoint/2010/main" val="25502833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B3CBEFAC-B629-4F3A-A724-53BEF9B9BB1F}" type="slidenum">
              <a:rPr lang="en-US" smtClean="0"/>
              <a:pPr/>
              <a:t>20</a:t>
            </a:fld>
            <a:endParaRPr lang="en-US"/>
          </a:p>
        </p:txBody>
      </p:sp>
    </p:spTree>
    <p:extLst>
      <p:ext uri="{BB962C8B-B14F-4D97-AF65-F5344CB8AC3E}">
        <p14:creationId xmlns:p14="http://schemas.microsoft.com/office/powerpoint/2010/main" val="22026313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2" name="Rectangle 11"/>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87084" y="69755"/>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727200" y="3200400"/>
            <a:ext cx="85344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5E4544C5-2FDE-46A9-AFE7-643494276ABF}" type="datetime1">
              <a:rPr lang="en-IN" smtClean="0"/>
              <a:t>16-10-2024</a:t>
            </a:fld>
            <a:endParaRPr lang="en-IN"/>
          </a:p>
        </p:txBody>
      </p:sp>
      <p:sp>
        <p:nvSpPr>
          <p:cNvPr id="17" name="Footer Placeholder 16"/>
          <p:cNvSpPr>
            <a:spLocks noGrp="1"/>
          </p:cNvSpPr>
          <p:nvPr>
            <p:ph type="ftr" sz="quarter" idx="11"/>
          </p:nvPr>
        </p:nvSpPr>
        <p:spPr/>
        <p:txBody>
          <a:bodyPr/>
          <a:lstStyle/>
          <a:p>
            <a:endParaRPr lang="en-IN"/>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29384423-17FD-4505-A441-1E8A3571A5BE}" type="slidenum">
              <a:rPr lang="en-IN" smtClean="0"/>
              <a:pPr/>
              <a:t>‹#›</a:t>
            </a:fld>
            <a:endParaRPr lang="en-IN"/>
          </a:p>
        </p:txBody>
      </p:sp>
      <p:sp>
        <p:nvSpPr>
          <p:cNvPr id="7" name="Rectangle 6"/>
          <p:cNvSpPr/>
          <p:nvPr/>
        </p:nvSpPr>
        <p:spPr>
          <a:xfrm>
            <a:off x="83909" y="1449304"/>
            <a:ext cx="12028716"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83909" y="1396720"/>
            <a:ext cx="12028716"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83909" y="2976649"/>
            <a:ext cx="12028716"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609600" y="1505931"/>
            <a:ext cx="10972800" cy="1470025"/>
          </a:xfrm>
        </p:spPr>
        <p:txBody>
          <a:bodyPr anchor="ctr"/>
          <a:lstStyle>
            <a:lvl1pPr algn="ctr">
              <a:defRPr lang="en-US" dirty="0">
                <a:solidFill>
                  <a:srgbClr val="FFFFFF"/>
                </a:solidFill>
              </a:defRPr>
            </a:lvl1pPr>
          </a:lstStyle>
          <a:p>
            <a:r>
              <a:rPr kumimoji="0" lang="en-US"/>
              <a:t>Click to edit Master 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C9CA90A-8D9F-41C8-AFC1-138A807354E9}" type="datetime1">
              <a:rPr lang="en-IN" smtClean="0"/>
              <a:t>16-10-2024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9384423-17FD-4505-A441-1E8A3571A5BE}"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2"/>
            <a:ext cx="268224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1219200" y="274640"/>
            <a:ext cx="7416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969E1DB-5322-4EF9-AB7E-B77A711EE425}" type="datetime1">
              <a:rPr lang="en-IN" smtClean="0"/>
              <a:t>16-10-2024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9384423-17FD-4505-A441-1E8A3571A5BE}"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FE8C44B0-AE37-4A72-B0EB-70556BE515B5}" type="datetime1">
              <a:rPr lang="en-IN" smtClean="0"/>
              <a:t>16-10-2024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9384423-17FD-4505-A441-1E8A3571A5BE}" type="slidenum">
              <a:rPr lang="en-IN" smtClean="0"/>
              <a:pPr/>
              <a:t>‹#›</a:t>
            </a:fld>
            <a:endParaRPr lang="en-IN"/>
          </a:p>
        </p:txBody>
      </p:sp>
      <p:sp>
        <p:nvSpPr>
          <p:cNvPr id="8" name="Content Placeholder 7"/>
          <p:cNvSpPr>
            <a:spLocks noGrp="1"/>
          </p:cNvSpPr>
          <p:nvPr>
            <p:ph sz="quarter" idx="1"/>
          </p:nvPr>
        </p:nvSpPr>
        <p:spPr>
          <a:xfrm>
            <a:off x="1219200" y="1447800"/>
            <a:ext cx="1036320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1" name="Rectangle 10"/>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87084" y="69755"/>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63084" y="952501"/>
            <a:ext cx="10363200" cy="1362075"/>
          </a:xfrm>
        </p:spPr>
        <p:txBody>
          <a:bodyPr anchor="b" anchorCtr="0"/>
          <a:lstStyle>
            <a:lvl1pPr algn="l">
              <a:buNone/>
              <a:defRPr sz="4000" b="0" cap="none"/>
            </a:lvl1pPr>
          </a:lstStyle>
          <a:p>
            <a:r>
              <a:rPr kumimoji="0" lang="en-US"/>
              <a:t>Click to edit Master title style</a:t>
            </a:r>
          </a:p>
        </p:txBody>
      </p:sp>
      <p:sp>
        <p:nvSpPr>
          <p:cNvPr id="3" name="Text Placeholder 2"/>
          <p:cNvSpPr>
            <a:spLocks noGrp="1"/>
          </p:cNvSpPr>
          <p:nvPr>
            <p:ph type="body" idx="1"/>
          </p:nvPr>
        </p:nvSpPr>
        <p:spPr>
          <a:xfrm>
            <a:off x="963084" y="2547938"/>
            <a:ext cx="103632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77305C2D-DE17-497B-BC36-329A87409A9F}" type="datetime1">
              <a:rPr lang="en-IN" smtClean="0"/>
              <a:t>16-10-2024</a:t>
            </a:fld>
            <a:endParaRPr lang="en-IN"/>
          </a:p>
        </p:txBody>
      </p:sp>
      <p:sp>
        <p:nvSpPr>
          <p:cNvPr id="5" name="Footer Placeholder 4"/>
          <p:cNvSpPr>
            <a:spLocks noGrp="1"/>
          </p:cNvSpPr>
          <p:nvPr>
            <p:ph type="ftr" sz="quarter" idx="11"/>
          </p:nvPr>
        </p:nvSpPr>
        <p:spPr>
          <a:xfrm>
            <a:off x="1066800" y="6172200"/>
            <a:ext cx="5334000" cy="457200"/>
          </a:xfrm>
        </p:spPr>
        <p:txBody>
          <a:bodyPr/>
          <a:lstStyle/>
          <a:p>
            <a:endParaRPr lang="en-IN"/>
          </a:p>
        </p:txBody>
      </p:sp>
      <p:sp>
        <p:nvSpPr>
          <p:cNvPr id="7" name="Rectangle 6"/>
          <p:cNvSpPr/>
          <p:nvPr/>
        </p:nvSpPr>
        <p:spPr>
          <a:xfrm flipV="1">
            <a:off x="92550" y="2376830"/>
            <a:ext cx="1201802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2195" y="2341476"/>
            <a:ext cx="12018375"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075" y="2468880"/>
            <a:ext cx="12019495"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95072" y="6208776"/>
            <a:ext cx="609600" cy="457200"/>
          </a:xfrm>
        </p:spPr>
        <p:txBody>
          <a:bodyPr/>
          <a:lstStyle/>
          <a:p>
            <a:fld id="{29384423-17FD-4505-A441-1E8A3571A5BE}"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60A449F4-E2C6-43AD-8C3B-178CCBED04CB}" type="datetime1">
              <a:rPr lang="en-IN" smtClean="0"/>
              <a:t>16-10-2024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9384423-17FD-4505-A441-1E8A3571A5BE}" type="slidenum">
              <a:rPr lang="en-IN" smtClean="0"/>
              <a:pPr/>
              <a:t>‹#›</a:t>
            </a:fld>
            <a:endParaRPr lang="en-IN"/>
          </a:p>
        </p:txBody>
      </p:sp>
      <p:sp>
        <p:nvSpPr>
          <p:cNvPr id="9" name="Content Placeholder 8"/>
          <p:cNvSpPr>
            <a:spLocks noGrp="1"/>
          </p:cNvSpPr>
          <p:nvPr>
            <p:ph sz="quarter" idx="1"/>
          </p:nvPr>
        </p:nvSpPr>
        <p:spPr>
          <a:xfrm>
            <a:off x="1219200" y="1447800"/>
            <a:ext cx="499872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6578600" y="1447800"/>
            <a:ext cx="499872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19200" y="273050"/>
            <a:ext cx="10363200" cy="1143000"/>
          </a:xfrm>
        </p:spPr>
        <p:txBody>
          <a:bodyPr anchor="b" anchorCtr="0"/>
          <a:lstStyle>
            <a:lvl1pPr>
              <a:defRPr/>
            </a:lvl1pPr>
          </a:lstStyle>
          <a:p>
            <a:r>
              <a:rPr kumimoji="0" lang="en-US"/>
              <a:t>Click to edit Master title style</a:t>
            </a:r>
          </a:p>
        </p:txBody>
      </p:sp>
      <p:sp>
        <p:nvSpPr>
          <p:cNvPr id="3" name="Text Placeholder 2"/>
          <p:cNvSpPr>
            <a:spLocks noGrp="1"/>
          </p:cNvSpPr>
          <p:nvPr>
            <p:ph type="body" idx="1"/>
          </p:nvPr>
        </p:nvSpPr>
        <p:spPr>
          <a:xfrm>
            <a:off x="12192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6040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BF308BDD-21DC-4EFF-9DCA-E9F854AF400E}" type="datetime1">
              <a:rPr lang="en-IN" smtClean="0"/>
              <a:t>16-10-2024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29384423-17FD-4505-A441-1E8A3571A5BE}" type="slidenum">
              <a:rPr lang="en-IN" smtClean="0"/>
              <a:pPr/>
              <a:t>‹#›</a:t>
            </a:fld>
            <a:endParaRPr lang="en-IN"/>
          </a:p>
        </p:txBody>
      </p:sp>
      <p:sp>
        <p:nvSpPr>
          <p:cNvPr id="11" name="Content Placeholder 10"/>
          <p:cNvSpPr>
            <a:spLocks noGrp="1"/>
          </p:cNvSpPr>
          <p:nvPr>
            <p:ph sz="half" idx="2"/>
          </p:nvPr>
        </p:nvSpPr>
        <p:spPr>
          <a:xfrm>
            <a:off x="1219200" y="2247900"/>
            <a:ext cx="49784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4"/>
          </p:nvPr>
        </p:nvSpPr>
        <p:spPr>
          <a:xfrm>
            <a:off x="6604000" y="2247900"/>
            <a:ext cx="49784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8AB79AAA-58F5-42B9-BF8D-D54ECD6D0B4B}" type="datetime1">
              <a:rPr lang="en-IN" smtClean="0"/>
              <a:t>16-10-2024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29384423-17FD-4505-A441-1E8A3571A5BE}"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C786E1-6299-4462-8B65-958338253B01}" type="datetime1">
              <a:rPr lang="en-IN" smtClean="0"/>
              <a:t>16-10-2024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29384423-17FD-4505-A441-1E8A3571A5BE}"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219200" y="273050"/>
            <a:ext cx="10363200" cy="1143000"/>
          </a:xfrm>
        </p:spPr>
        <p:txBody>
          <a:bodyPr anchor="b" anchorCtr="0"/>
          <a:lstStyle>
            <a:lvl1pPr algn="l">
              <a:buNone/>
              <a:defRPr sz="4000" b="0"/>
            </a:lvl1pPr>
          </a:lstStyle>
          <a:p>
            <a:r>
              <a:rPr kumimoji="0" lang="en-US"/>
              <a:t>Click to edit Master title style</a:t>
            </a:r>
          </a:p>
        </p:txBody>
      </p:sp>
      <p:sp>
        <p:nvSpPr>
          <p:cNvPr id="3" name="Text Placeholder 2"/>
          <p:cNvSpPr>
            <a:spLocks noGrp="1"/>
          </p:cNvSpPr>
          <p:nvPr>
            <p:ph type="body" idx="2"/>
          </p:nvPr>
        </p:nvSpPr>
        <p:spPr>
          <a:xfrm>
            <a:off x="1219200" y="1600200"/>
            <a:ext cx="2540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E3D6EC13-3765-4F49-8B05-0F73C3138857}" type="datetime1">
              <a:rPr lang="en-IN" smtClean="0"/>
              <a:t>16-10-2024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9384423-17FD-4505-A441-1E8A3571A5BE}" type="slidenum">
              <a:rPr lang="en-IN" smtClean="0"/>
              <a:pPr/>
              <a:t>‹#›</a:t>
            </a:fld>
            <a:endParaRPr lang="en-IN"/>
          </a:p>
        </p:txBody>
      </p:sp>
      <p:sp>
        <p:nvSpPr>
          <p:cNvPr id="11" name="Content Placeholder 10"/>
          <p:cNvSpPr>
            <a:spLocks noGrp="1"/>
          </p:cNvSpPr>
          <p:nvPr>
            <p:ph sz="quarter" idx="1"/>
          </p:nvPr>
        </p:nvSpPr>
        <p:spPr>
          <a:xfrm>
            <a:off x="3962400" y="1600200"/>
            <a:ext cx="7620000" cy="44958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9200" y="4900550"/>
            <a:ext cx="9753600" cy="522288"/>
          </a:xfrm>
        </p:spPr>
        <p:txBody>
          <a:bodyPr anchor="ctr">
            <a:noAutofit/>
          </a:bodyPr>
          <a:lstStyle>
            <a:lvl1pPr algn="l">
              <a:buNone/>
              <a:defRPr sz="2800" b="0"/>
            </a:lvl1pPr>
          </a:lstStyle>
          <a:p>
            <a:r>
              <a:rPr kumimoji="0" lang="en-US"/>
              <a:t>Click to edit Master title style</a:t>
            </a:r>
          </a:p>
        </p:txBody>
      </p:sp>
      <p:sp>
        <p:nvSpPr>
          <p:cNvPr id="4" name="Text Placeholder 3"/>
          <p:cNvSpPr>
            <a:spLocks noGrp="1"/>
          </p:cNvSpPr>
          <p:nvPr>
            <p:ph type="body" sz="half" idx="2"/>
          </p:nvPr>
        </p:nvSpPr>
        <p:spPr>
          <a:xfrm>
            <a:off x="1219200" y="5445825"/>
            <a:ext cx="97536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58CB3E7E-2AF6-48DB-99C2-9EC413C1BE70}" type="datetime1">
              <a:rPr lang="en-IN" smtClean="0"/>
              <a:t>16-10-2024</a:t>
            </a:fld>
            <a:endParaRPr lang="en-IN"/>
          </a:p>
        </p:txBody>
      </p:sp>
      <p:sp>
        <p:nvSpPr>
          <p:cNvPr id="6" name="Footer Placeholder 5"/>
          <p:cNvSpPr>
            <a:spLocks noGrp="1"/>
          </p:cNvSpPr>
          <p:nvPr>
            <p:ph type="ftr" sz="quarter" idx="11"/>
          </p:nvPr>
        </p:nvSpPr>
        <p:spPr>
          <a:xfrm>
            <a:off x="1219200" y="6172200"/>
            <a:ext cx="5181600" cy="457200"/>
          </a:xfrm>
        </p:spPr>
        <p:txBody>
          <a:bodyPr/>
          <a:lstStyle/>
          <a:p>
            <a:endParaRPr lang="en-IN"/>
          </a:p>
        </p:txBody>
      </p:sp>
      <p:sp>
        <p:nvSpPr>
          <p:cNvPr id="7" name="Slide Number Placeholder 6"/>
          <p:cNvSpPr>
            <a:spLocks noGrp="1"/>
          </p:cNvSpPr>
          <p:nvPr>
            <p:ph type="sldNum" sz="quarter" idx="12"/>
          </p:nvPr>
        </p:nvSpPr>
        <p:spPr>
          <a:xfrm>
            <a:off x="195072" y="6208776"/>
            <a:ext cx="609600" cy="457200"/>
          </a:xfrm>
        </p:spPr>
        <p:txBody>
          <a:bodyPr/>
          <a:lstStyle/>
          <a:p>
            <a:fld id="{29384423-17FD-4505-A441-1E8A3571A5BE}" type="slidenum">
              <a:rPr lang="en-IN" smtClean="0"/>
              <a:pPr/>
              <a:t>‹#›</a:t>
            </a:fld>
            <a:endParaRPr lang="en-IN"/>
          </a:p>
        </p:txBody>
      </p:sp>
      <p:sp>
        <p:nvSpPr>
          <p:cNvPr id="11" name="Rectangle 10"/>
          <p:cNvSpPr/>
          <p:nvPr/>
        </p:nvSpPr>
        <p:spPr>
          <a:xfrm flipV="1">
            <a:off x="91076" y="4683555"/>
            <a:ext cx="1200912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91345" y="4650475"/>
            <a:ext cx="12008852"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91348" y="4773225"/>
            <a:ext cx="12008849"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91078" y="66675"/>
            <a:ext cx="12002497"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9" name="Rectangle 8"/>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1219200" y="274638"/>
            <a:ext cx="10363200" cy="1143000"/>
          </a:xfrm>
          <a:prstGeom prst="rect">
            <a:avLst/>
          </a:prstGeom>
        </p:spPr>
        <p:txBody>
          <a:bodyPr bIns="91440" anchor="b" anchorCtr="0">
            <a:normAutofit/>
          </a:bodyPr>
          <a:lstStyle/>
          <a:p>
            <a:r>
              <a:rPr kumimoji="0" lang="en-US"/>
              <a:t>Click to edit Master title style</a:t>
            </a:r>
          </a:p>
        </p:txBody>
      </p:sp>
      <p:sp>
        <p:nvSpPr>
          <p:cNvPr id="13" name="Text Placeholder 12"/>
          <p:cNvSpPr>
            <a:spLocks noGrp="1"/>
          </p:cNvSpPr>
          <p:nvPr>
            <p:ph type="body" idx="1"/>
          </p:nvPr>
        </p:nvSpPr>
        <p:spPr>
          <a:xfrm>
            <a:off x="1219200" y="1447800"/>
            <a:ext cx="10363200" cy="45720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8229600" y="6191250"/>
            <a:ext cx="3302000" cy="476250"/>
          </a:xfrm>
          <a:prstGeom prst="rect">
            <a:avLst/>
          </a:prstGeom>
        </p:spPr>
        <p:txBody>
          <a:bodyPr anchor="ctr" anchorCtr="0"/>
          <a:lstStyle>
            <a:lvl1pPr algn="r" eaLnBrk="1" latinLnBrk="0" hangingPunct="1">
              <a:defRPr kumimoji="0" sz="1400">
                <a:solidFill>
                  <a:schemeClr val="tx2"/>
                </a:solidFill>
              </a:defRPr>
            </a:lvl1pPr>
          </a:lstStyle>
          <a:p>
            <a:fld id="{456F9993-82F8-4832-B325-F85DFA651F98}" type="datetime1">
              <a:rPr lang="en-IN" smtClean="0"/>
              <a:t>16-10-2024</a:t>
            </a:fld>
            <a:endParaRPr lang="en-IN"/>
          </a:p>
        </p:txBody>
      </p:sp>
      <p:sp>
        <p:nvSpPr>
          <p:cNvPr id="3" name="Footer Placeholder 2"/>
          <p:cNvSpPr>
            <a:spLocks noGrp="1"/>
          </p:cNvSpPr>
          <p:nvPr>
            <p:ph type="ftr" sz="quarter" idx="3"/>
          </p:nvPr>
        </p:nvSpPr>
        <p:spPr>
          <a:xfrm>
            <a:off x="1219200" y="6172200"/>
            <a:ext cx="5283200" cy="457200"/>
          </a:xfrm>
          <a:prstGeom prst="rect">
            <a:avLst/>
          </a:prstGeom>
        </p:spPr>
        <p:txBody>
          <a:bodyPr anchor="ctr" anchorCtr="0"/>
          <a:lstStyle>
            <a:lvl1pPr eaLnBrk="1" latinLnBrk="0" hangingPunct="1">
              <a:defRPr kumimoji="0" sz="1400">
                <a:solidFill>
                  <a:schemeClr val="tx2"/>
                </a:solidFill>
              </a:defRPr>
            </a:lvl1pPr>
          </a:lstStyle>
          <a:p>
            <a:endParaRPr lang="en-IN"/>
          </a:p>
        </p:txBody>
      </p:sp>
      <p:sp>
        <p:nvSpPr>
          <p:cNvPr id="23" name="Slide Number Placeholder 22"/>
          <p:cNvSpPr>
            <a:spLocks noGrp="1"/>
          </p:cNvSpPr>
          <p:nvPr>
            <p:ph type="sldNum" sz="quarter" idx="4"/>
          </p:nvPr>
        </p:nvSpPr>
        <p:spPr>
          <a:xfrm>
            <a:off x="195072" y="6210300"/>
            <a:ext cx="6096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29384423-17FD-4505-A441-1E8A3571A5BE}"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950" r:id="rId1"/>
    <p:sldLayoutId id="2147483951" r:id="rId2"/>
    <p:sldLayoutId id="2147483952" r:id="rId3"/>
    <p:sldLayoutId id="2147483953" r:id="rId4"/>
    <p:sldLayoutId id="2147483954" r:id="rId5"/>
    <p:sldLayoutId id="2147483955" r:id="rId6"/>
    <p:sldLayoutId id="2147483956" r:id="rId7"/>
    <p:sldLayoutId id="2147483957" r:id="rId8"/>
    <p:sldLayoutId id="2147483958" r:id="rId9"/>
    <p:sldLayoutId id="2147483959" r:id="rId10"/>
    <p:sldLayoutId id="2147483960" r:id="rId11"/>
  </p:sldLayoutIdLst>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package" Target="../embeddings/Microsoft_Word_Document1.docx"/><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image" Target="../media/image4.emf"/></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services.bis.gov.in/php/BIS_2.0/bisconnect/knowyourstandards/Indian_standards/isdetails_mnd/1720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package" Target="../embeddings/Microsoft_Word_Document2.docx"/><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19.xml.rels><?xml version="1.0" encoding="UTF-8" standalone="yes"?>
<Relationships xmlns="http://schemas.openxmlformats.org/package/2006/relationships"><Relationship Id="rId8" Type="http://schemas.openxmlformats.org/officeDocument/2006/relationships/image" Target="../media/image2.png"/><Relationship Id="rId13" Type="http://schemas.openxmlformats.org/officeDocument/2006/relationships/package" Target="../embeddings/Microsoft_Word_Document5.docx"/><Relationship Id="rId3" Type="http://schemas.openxmlformats.org/officeDocument/2006/relationships/diagramData" Target="../diagrams/data1.xml"/><Relationship Id="rId7" Type="http://schemas.microsoft.com/office/2007/relationships/diagramDrawing" Target="../diagrams/drawing1.xml"/><Relationship Id="rId12" Type="http://schemas.openxmlformats.org/officeDocument/2006/relationships/image" Target="../media/image7.wmf"/><Relationship Id="rId2" Type="http://schemas.openxmlformats.org/officeDocument/2006/relationships/notesSlide" Target="../notesSlides/notesSlide8.xml"/><Relationship Id="rId1" Type="http://schemas.openxmlformats.org/officeDocument/2006/relationships/slideLayout" Target="../slideLayouts/slideLayout3.xml"/><Relationship Id="rId6" Type="http://schemas.openxmlformats.org/officeDocument/2006/relationships/diagramColors" Target="../diagrams/colors1.xml"/><Relationship Id="rId11" Type="http://schemas.openxmlformats.org/officeDocument/2006/relationships/package" Target="../embeddings/Microsoft_Word_Document4.docx"/><Relationship Id="rId5" Type="http://schemas.openxmlformats.org/officeDocument/2006/relationships/diagramQuickStyle" Target="../diagrams/quickStyle1.xml"/><Relationship Id="rId10" Type="http://schemas.openxmlformats.org/officeDocument/2006/relationships/image" Target="../media/image6.wmf"/><Relationship Id="rId4" Type="http://schemas.openxmlformats.org/officeDocument/2006/relationships/diagramLayout" Target="../diagrams/layout1.xml"/><Relationship Id="rId9" Type="http://schemas.openxmlformats.org/officeDocument/2006/relationships/package" Target="../embeddings/Microsoft_Word_Document3.docx"/><Relationship Id="rId14" Type="http://schemas.openxmlformats.org/officeDocument/2006/relationships/image" Target="../media/image8.wmf"/></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t.ly/FRzyT"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t.ly/FRzyT"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t.ly/FRzyT"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wmf"/><Relationship Id="rId4" Type="http://schemas.openxmlformats.org/officeDocument/2006/relationships/package" Target="../embeddings/Microsoft_Word_Document.docx"/></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0150" y="655617"/>
            <a:ext cx="12042235" cy="4205749"/>
          </a:xfrm>
        </p:spPr>
        <p:txBody>
          <a:bodyPr>
            <a:noAutofit/>
          </a:bodyPr>
          <a:lstStyle/>
          <a:p>
            <a:pPr algn="ctr"/>
            <a:br>
              <a:rPr lang="en-IN" b="1" dirty="0">
                <a:latin typeface="Times New Roman" panose="02020603050405020304" pitchFamily="18" charset="0"/>
                <a:cs typeface="Times New Roman" panose="02020603050405020304" pitchFamily="18" charset="0"/>
              </a:rPr>
            </a:br>
            <a:r>
              <a:rPr lang="en-IN" sz="4800" b="1" dirty="0">
                <a:cs typeface="Times New Roman" panose="02020603050405020304" pitchFamily="18" charset="0"/>
              </a:rPr>
              <a:t>REVIEW OF</a:t>
            </a:r>
            <a:br>
              <a:rPr lang="en-IN" sz="4800" b="1" dirty="0">
                <a:cs typeface="Times New Roman" panose="02020603050405020304" pitchFamily="18" charset="0"/>
              </a:rPr>
            </a:br>
            <a:r>
              <a:rPr lang="en-IN" sz="4800" b="1" dirty="0">
                <a:cs typeface="Times New Roman" panose="02020603050405020304" pitchFamily="18" charset="0"/>
              </a:rPr>
              <a:t>TECHNICAL COMMITTEES </a:t>
            </a:r>
            <a:br>
              <a:rPr lang="en-IN" sz="4800" b="1" dirty="0">
                <a:cs typeface="Times New Roman" panose="02020603050405020304" pitchFamily="18" charset="0"/>
              </a:rPr>
            </a:br>
            <a:br>
              <a:rPr lang="en-IN" sz="4800" b="1" dirty="0">
                <a:cs typeface="Times New Roman" panose="02020603050405020304" pitchFamily="18" charset="0"/>
              </a:rPr>
            </a:br>
            <a:r>
              <a:rPr lang="en-IN" sz="2400" b="1" dirty="0">
                <a:solidFill>
                  <a:schemeClr val="tx1"/>
                </a:solidFill>
                <a:cs typeface="Times New Roman" panose="02020603050405020304" pitchFamily="18" charset="0"/>
              </a:rPr>
              <a:t>CHD 20- Paints, Varnishes, and its related Products </a:t>
            </a:r>
            <a:br>
              <a:rPr lang="en-IN" sz="2400" b="1" dirty="0">
                <a:solidFill>
                  <a:schemeClr val="tx1"/>
                </a:solidFill>
                <a:cs typeface="Times New Roman" panose="02020603050405020304" pitchFamily="18" charset="0"/>
              </a:rPr>
            </a:br>
            <a:r>
              <a:rPr lang="en-IN" sz="2400" b="1" dirty="0">
                <a:solidFill>
                  <a:schemeClr val="tx1"/>
                </a:solidFill>
                <a:cs typeface="Times New Roman" panose="02020603050405020304" pitchFamily="18" charset="0"/>
              </a:rPr>
              <a:t>             CHD 21-- Raw materials for Paints and its related Products</a:t>
            </a:r>
            <a:br>
              <a:rPr lang="en-IN" sz="2400" b="1" dirty="0">
                <a:solidFill>
                  <a:schemeClr val="tx1"/>
                </a:solidFill>
                <a:cs typeface="Times New Roman" panose="02020603050405020304" pitchFamily="18" charset="0"/>
              </a:rPr>
            </a:br>
            <a:r>
              <a:rPr lang="en-IN" sz="2400" b="1" dirty="0">
                <a:solidFill>
                  <a:schemeClr val="tx1"/>
                </a:solidFill>
                <a:cs typeface="Times New Roman" panose="02020603050405020304" pitchFamily="18" charset="0"/>
              </a:rPr>
              <a:t>CHD 30--Nuclear Energy for Peaceful Applications </a:t>
            </a:r>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9485" y="146503"/>
            <a:ext cx="1672683" cy="996231"/>
          </a:xfrm>
          <a:prstGeom prst="rect">
            <a:avLst/>
          </a:prstGeom>
        </p:spPr>
      </p:pic>
      <p:sp>
        <p:nvSpPr>
          <p:cNvPr id="3" name="TextBox 2">
            <a:extLst>
              <a:ext uri="{FF2B5EF4-FFF2-40B4-BE49-F238E27FC236}">
                <a16:creationId xmlns:a16="http://schemas.microsoft.com/office/drawing/2014/main" id="{6A87101B-9BBC-F9B1-5564-B36E77FAADF8}"/>
              </a:ext>
            </a:extLst>
          </p:cNvPr>
          <p:cNvSpPr txBox="1"/>
          <p:nvPr/>
        </p:nvSpPr>
        <p:spPr>
          <a:xfrm>
            <a:off x="7030511" y="5415006"/>
            <a:ext cx="4767202" cy="430887"/>
          </a:xfrm>
          <a:prstGeom prst="rect">
            <a:avLst/>
          </a:prstGeom>
          <a:noFill/>
        </p:spPr>
        <p:txBody>
          <a:bodyPr wrap="none" rtlCol="0">
            <a:spAutoFit/>
          </a:bodyPr>
          <a:lstStyle/>
          <a:p>
            <a:r>
              <a:rPr lang="en-IN" sz="2200" dirty="0">
                <a:cs typeface="Times New Roman" panose="02020603050405020304" pitchFamily="18" charset="0"/>
              </a:rPr>
              <a:t>Presented by </a:t>
            </a:r>
            <a:r>
              <a:rPr lang="en-IN" sz="2200" dirty="0" err="1">
                <a:cs typeface="Times New Roman" panose="02020603050405020304" pitchFamily="18" charset="0"/>
              </a:rPr>
              <a:t>Pushpendra</a:t>
            </a:r>
            <a:r>
              <a:rPr lang="en-IN" sz="2200" dirty="0">
                <a:cs typeface="Times New Roman" panose="02020603050405020304" pitchFamily="18" charset="0"/>
              </a:rPr>
              <a:t> Kumar, </a:t>
            </a:r>
            <a:r>
              <a:rPr lang="en-IN" sz="2200" dirty="0" err="1">
                <a:cs typeface="Times New Roman" panose="02020603050405020304" pitchFamily="18" charset="0"/>
              </a:rPr>
              <a:t>Sc.C</a:t>
            </a:r>
            <a:r>
              <a:rPr lang="en-IN" sz="2200" dirty="0">
                <a:cs typeface="Times New Roman" panose="02020603050405020304" pitchFamily="18" charset="0"/>
              </a:rPr>
              <a:t>, CHD</a:t>
            </a:r>
          </a:p>
        </p:txBody>
      </p:sp>
    </p:spTree>
    <p:extLst>
      <p:ext uri="{BB962C8B-B14F-4D97-AF65-F5344CB8AC3E}">
        <p14:creationId xmlns:p14="http://schemas.microsoft.com/office/powerpoint/2010/main" val="2197543188"/>
      </p:ext>
    </p:extLst>
  </p:cSld>
  <p:clrMapOvr>
    <a:masterClrMapping/>
  </p:clrMapOvr>
  <p:transition spd="slow">
    <p:randomBar dir="ver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CHD 21</a:t>
            </a:r>
          </a:p>
        </p:txBody>
      </p:sp>
      <p:sp>
        <p:nvSpPr>
          <p:cNvPr id="3" name="Subtitle 2"/>
          <p:cNvSpPr>
            <a:spLocks noGrp="1"/>
          </p:cNvSpPr>
          <p:nvPr>
            <p:ph type="subTitle" idx="1"/>
          </p:nvPr>
        </p:nvSpPr>
        <p:spPr>
          <a:xfrm>
            <a:off x="1727199" y="3200399"/>
            <a:ext cx="9164577" cy="2714263"/>
          </a:xfrm>
        </p:spPr>
        <p:txBody>
          <a:bodyPr>
            <a:normAutofit/>
          </a:bodyPr>
          <a:lstStyle/>
          <a:p>
            <a:r>
              <a:rPr lang="en-US" sz="6000" b="1" dirty="0"/>
              <a:t>Standards under Development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0586" y="192480"/>
            <a:ext cx="10363200" cy="638793"/>
          </a:xfrm>
        </p:spPr>
        <p:txBody>
          <a:bodyPr>
            <a:normAutofit fontScale="90000"/>
          </a:bodyPr>
          <a:lstStyle/>
          <a:p>
            <a:pPr algn="ctr"/>
            <a:r>
              <a:rPr lang="en-US" dirty="0"/>
              <a:t>NWIPs – CHD 21</a:t>
            </a:r>
          </a:p>
        </p:txBody>
      </p:sp>
      <p:graphicFrame>
        <p:nvGraphicFramePr>
          <p:cNvPr id="5" name="Table 4"/>
          <p:cNvGraphicFramePr>
            <a:graphicFrameLocks noGrp="1"/>
          </p:cNvGraphicFramePr>
          <p:nvPr>
            <p:extLst>
              <p:ext uri="{D42A27DB-BD31-4B8C-83A1-F6EECF244321}">
                <p14:modId xmlns:p14="http://schemas.microsoft.com/office/powerpoint/2010/main" val="1636228167"/>
              </p:ext>
            </p:extLst>
          </p:nvPr>
        </p:nvGraphicFramePr>
        <p:xfrm>
          <a:off x="777008" y="942812"/>
          <a:ext cx="10764454" cy="1121410"/>
        </p:xfrm>
        <a:graphic>
          <a:graphicData uri="http://schemas.openxmlformats.org/drawingml/2006/table">
            <a:tbl>
              <a:tblPr firstRow="1" bandRow="1">
                <a:tableStyleId>{5C22544A-7EE6-4342-B048-85BDC9FD1C3A}</a:tableStyleId>
              </a:tblPr>
              <a:tblGrid>
                <a:gridCol w="701265">
                  <a:extLst>
                    <a:ext uri="{9D8B030D-6E8A-4147-A177-3AD203B41FA5}">
                      <a16:colId xmlns:a16="http://schemas.microsoft.com/office/drawing/2014/main" val="20000"/>
                    </a:ext>
                  </a:extLst>
                </a:gridCol>
                <a:gridCol w="6157561">
                  <a:extLst>
                    <a:ext uri="{9D8B030D-6E8A-4147-A177-3AD203B41FA5}">
                      <a16:colId xmlns:a16="http://schemas.microsoft.com/office/drawing/2014/main" val="20001"/>
                    </a:ext>
                  </a:extLst>
                </a:gridCol>
                <a:gridCol w="2481943">
                  <a:extLst>
                    <a:ext uri="{9D8B030D-6E8A-4147-A177-3AD203B41FA5}">
                      <a16:colId xmlns:a16="http://schemas.microsoft.com/office/drawing/2014/main" val="20002"/>
                    </a:ext>
                  </a:extLst>
                </a:gridCol>
                <a:gridCol w="1423685">
                  <a:extLst>
                    <a:ext uri="{9D8B030D-6E8A-4147-A177-3AD203B41FA5}">
                      <a16:colId xmlns:a16="http://schemas.microsoft.com/office/drawing/2014/main" val="20003"/>
                    </a:ext>
                  </a:extLst>
                </a:gridCol>
              </a:tblGrid>
              <a:tr h="370840">
                <a:tc>
                  <a:txBody>
                    <a:bodyPr/>
                    <a:lstStyle/>
                    <a:p>
                      <a:pPr algn="ctr" fontAlgn="b"/>
                      <a:r>
                        <a:rPr lang="en-US" sz="1600" b="0" i="0" u="none" strike="noStrike" dirty="0" err="1">
                          <a:solidFill>
                            <a:schemeClr val="bg1"/>
                          </a:solidFill>
                          <a:latin typeface="Antique Olive Roman" pitchFamily="34" charset="0"/>
                        </a:rPr>
                        <a:t>S.No</a:t>
                      </a:r>
                      <a:r>
                        <a:rPr lang="en-US" sz="1600" b="0" i="0" u="none" strike="noStrike" dirty="0">
                          <a:solidFill>
                            <a:schemeClr val="bg1"/>
                          </a:solidFill>
                          <a:latin typeface="Antique Olive Roman" pitchFamily="34" charset="0"/>
                        </a:rPr>
                        <a:t>. </a:t>
                      </a:r>
                    </a:p>
                  </a:txBody>
                  <a:tcPr marL="9525" marR="9525" marT="9525" marB="0" anchor="ctr"/>
                </a:tc>
                <a:tc>
                  <a:txBody>
                    <a:bodyPr/>
                    <a:lstStyle/>
                    <a:p>
                      <a:pPr algn="ctr" fontAlgn="t"/>
                      <a:r>
                        <a:rPr lang="en-US" sz="1600" b="1" i="0" u="none" strike="noStrike" dirty="0">
                          <a:solidFill>
                            <a:schemeClr val="bg1"/>
                          </a:solidFill>
                          <a:latin typeface="Antique Olive Roman" pitchFamily="34" charset="0"/>
                        </a:rPr>
                        <a:t>Subject</a:t>
                      </a:r>
                    </a:p>
                  </a:txBody>
                  <a:tcPr marL="9525" marR="9525" marT="9525" marB="0" anchor="ctr"/>
                </a:tc>
                <a:tc>
                  <a:txBody>
                    <a:bodyPr/>
                    <a:lstStyle/>
                    <a:p>
                      <a:pPr algn="ctr" fontAlgn="t"/>
                      <a:r>
                        <a:rPr lang="en-US" sz="1600" b="1" i="0" u="none" strike="noStrike" dirty="0">
                          <a:solidFill>
                            <a:schemeClr val="bg1"/>
                          </a:solidFill>
                          <a:latin typeface="Antique Olive Roman" pitchFamily="34" charset="0"/>
                        </a:rPr>
                        <a:t>Mode</a:t>
                      </a:r>
                    </a:p>
                  </a:txBody>
                  <a:tcPr marL="9525" marR="9525" marT="9525" marB="0" anchor="ctr"/>
                </a:tc>
                <a:tc>
                  <a:txBody>
                    <a:bodyPr/>
                    <a:lstStyle/>
                    <a:p>
                      <a:pPr algn="ctr" fontAlgn="t"/>
                      <a:r>
                        <a:rPr lang="en-US" sz="1600" b="1" i="0" u="none" strike="noStrike" dirty="0">
                          <a:solidFill>
                            <a:schemeClr val="bg1"/>
                          </a:solidFill>
                          <a:latin typeface="Antique Olive Roman" pitchFamily="34" charset="0"/>
                        </a:rPr>
                        <a:t>Current Status</a:t>
                      </a:r>
                    </a:p>
                  </a:txBody>
                  <a:tcPr marL="9525" marR="9525" marT="9525" marB="0" anchor="ctr"/>
                </a:tc>
                <a:extLst>
                  <a:ext uri="{0D108BD9-81ED-4DB2-BD59-A6C34878D82A}">
                    <a16:rowId xmlns:a16="http://schemas.microsoft.com/office/drawing/2014/main" val="10000"/>
                  </a:ext>
                </a:extLst>
              </a:tr>
              <a:tr h="365760">
                <a:tc>
                  <a:txBody>
                    <a:bodyPr/>
                    <a:lstStyle/>
                    <a:p>
                      <a:pPr algn="ctr" fontAlgn="b"/>
                      <a:r>
                        <a:rPr lang="en-US" sz="1200" b="0" i="0" u="none" strike="noStrike" dirty="0">
                          <a:solidFill>
                            <a:srgbClr val="000000"/>
                          </a:solidFill>
                          <a:latin typeface="Calibri"/>
                        </a:rPr>
                        <a:t>1</a:t>
                      </a:r>
                    </a:p>
                  </a:txBody>
                  <a:tcPr marL="9525" marR="9525" marT="9525" marB="0" anchor="ctr"/>
                </a:tc>
                <a:tc>
                  <a:txBody>
                    <a:bodyPr/>
                    <a:lstStyle/>
                    <a:p>
                      <a:pPr algn="l" fontAlgn="t"/>
                      <a:r>
                        <a:rPr kumimoji="0" lang="en-US" sz="1200" b="0" i="0" u="none" strike="noStrike" kern="1200" dirty="0">
                          <a:solidFill>
                            <a:srgbClr val="212529"/>
                          </a:solidFill>
                          <a:latin typeface="Arial"/>
                          <a:ea typeface="+mn-ea"/>
                          <a:cs typeface="+mn-cs"/>
                        </a:rPr>
                        <a:t>Method for determination of Toxic Heavy Metals in Paints and Raw Materials</a:t>
                      </a:r>
                    </a:p>
                  </a:txBody>
                  <a:tcPr marL="9525" marR="9525" marT="9525" marB="0" anchor="ctr"/>
                </a:tc>
                <a:tc>
                  <a:txBody>
                    <a:bodyPr/>
                    <a:lstStyle/>
                    <a:p>
                      <a:pPr algn="ctr" fontAlgn="t"/>
                      <a:r>
                        <a:rPr kumimoji="0" lang="en-US" sz="1200" b="0" i="0" u="none" strike="noStrike" kern="1200" dirty="0">
                          <a:solidFill>
                            <a:srgbClr val="212529"/>
                          </a:solidFill>
                          <a:latin typeface="Arial"/>
                          <a:ea typeface="+mn-ea"/>
                          <a:cs typeface="+mn-cs"/>
                        </a:rPr>
                        <a:t>Allocated</a:t>
                      </a:r>
                      <a:r>
                        <a:rPr kumimoji="0" lang="en-US" sz="1200" b="0" i="0" u="none" strike="noStrike" kern="1200" baseline="0" dirty="0">
                          <a:solidFill>
                            <a:srgbClr val="212529"/>
                          </a:solidFill>
                          <a:latin typeface="Arial"/>
                          <a:ea typeface="+mn-ea"/>
                          <a:cs typeface="+mn-cs"/>
                        </a:rPr>
                        <a:t> to Dr. </a:t>
                      </a:r>
                      <a:r>
                        <a:rPr kumimoji="0" lang="en-US" sz="1200" b="0" i="0" u="none" strike="noStrike" kern="1200" baseline="0" dirty="0" err="1">
                          <a:solidFill>
                            <a:srgbClr val="212529"/>
                          </a:solidFill>
                          <a:latin typeface="Arial"/>
                          <a:ea typeface="+mn-ea"/>
                          <a:cs typeface="+mn-cs"/>
                        </a:rPr>
                        <a:t>Shreepathi</a:t>
                      </a:r>
                      <a:r>
                        <a:rPr kumimoji="0" lang="en-US" sz="1200" b="0" i="0" u="none" strike="noStrike" kern="1200" baseline="0" dirty="0">
                          <a:solidFill>
                            <a:srgbClr val="212529"/>
                          </a:solidFill>
                          <a:latin typeface="Arial"/>
                          <a:ea typeface="+mn-ea"/>
                          <a:cs typeface="+mn-cs"/>
                        </a:rPr>
                        <a:t> (Committee member)</a:t>
                      </a:r>
                      <a:endParaRPr kumimoji="0" lang="en-US" sz="1200" b="0" i="0" u="none" strike="noStrike" kern="1200" dirty="0">
                        <a:solidFill>
                          <a:srgbClr val="212529"/>
                        </a:solidFill>
                        <a:latin typeface="Arial"/>
                        <a:ea typeface="+mn-ea"/>
                        <a:cs typeface="+mn-cs"/>
                      </a:endParaRPr>
                    </a:p>
                  </a:txBody>
                  <a:tcPr marL="9525" marR="9525" marT="9525" marB="0" anchor="ctr"/>
                </a:tc>
                <a:tc>
                  <a:txBody>
                    <a:bodyPr/>
                    <a:lstStyle/>
                    <a:p>
                      <a:pPr algn="ctr" fontAlgn="t"/>
                      <a:r>
                        <a:rPr lang="en-US" sz="1200" b="0" i="0" u="none" strike="noStrike" dirty="0">
                          <a:solidFill>
                            <a:srgbClr val="212529"/>
                          </a:solidFill>
                          <a:latin typeface="Arial"/>
                        </a:rPr>
                        <a:t>Draft under preparation</a:t>
                      </a:r>
                    </a:p>
                  </a:txBody>
                  <a:tcPr marL="9525" marR="9525" marT="9525" marB="0" anchor="ctr"/>
                </a:tc>
                <a:extLst>
                  <a:ext uri="{0D108BD9-81ED-4DB2-BD59-A6C34878D82A}">
                    <a16:rowId xmlns:a16="http://schemas.microsoft.com/office/drawing/2014/main" val="10001"/>
                  </a:ext>
                </a:extLst>
              </a:tr>
              <a:tr h="365760">
                <a:tc>
                  <a:txBody>
                    <a:bodyPr/>
                    <a:lstStyle/>
                    <a:p>
                      <a:pPr algn="ctr" fontAlgn="b"/>
                      <a:r>
                        <a:rPr lang="en-US" sz="1200" b="0" i="0" u="none" strike="noStrike" dirty="0">
                          <a:solidFill>
                            <a:srgbClr val="000000"/>
                          </a:solidFill>
                          <a:latin typeface="Calibri"/>
                        </a:rPr>
                        <a:t>2</a:t>
                      </a:r>
                    </a:p>
                  </a:txBody>
                  <a:tcPr marL="9525" marR="9525" marT="9525" marB="0" anchor="ctr"/>
                </a:tc>
                <a:tc>
                  <a:txBody>
                    <a:bodyPr/>
                    <a:lstStyle/>
                    <a:p>
                      <a:pPr algn="l" fontAlgn="t"/>
                      <a:r>
                        <a:rPr kumimoji="0" lang="en-US" sz="1200" b="0" i="0" u="none" strike="noStrike" kern="1200" dirty="0">
                          <a:solidFill>
                            <a:srgbClr val="212529"/>
                          </a:solidFill>
                          <a:latin typeface="Arial"/>
                          <a:ea typeface="+mn-ea"/>
                          <a:cs typeface="+mn-cs"/>
                        </a:rPr>
                        <a:t>NANOMODIFIED PAINTS AND COATINGS CODE OF PRACTICE</a:t>
                      </a:r>
                    </a:p>
                  </a:txBody>
                  <a:tcPr marL="9525" marR="9525" marT="9525" marB="0" anchor="ctr"/>
                </a:tc>
                <a:tc>
                  <a:txBody>
                    <a:bodyPr/>
                    <a:lstStyle/>
                    <a:p>
                      <a:pPr algn="ctr" fontAlgn="t"/>
                      <a:r>
                        <a:rPr kumimoji="0" lang="en-US" sz="1200" b="0" i="0" u="none" strike="noStrike" kern="1200" dirty="0">
                          <a:solidFill>
                            <a:srgbClr val="212529"/>
                          </a:solidFill>
                          <a:latin typeface="Arial"/>
                          <a:ea typeface="+mn-ea"/>
                          <a:cs typeface="+mn-cs"/>
                        </a:rPr>
                        <a:t>Prof A S Khanna (Committee Member)</a:t>
                      </a:r>
                    </a:p>
                  </a:txBody>
                  <a:tcPr marL="9525" marR="9525" marT="9525" marB="0" anchor="ctr"/>
                </a:tc>
                <a:tc>
                  <a:txBody>
                    <a:bodyPr/>
                    <a:lstStyle/>
                    <a:p>
                      <a:pPr algn="ctr" fontAlgn="t"/>
                      <a:r>
                        <a:rPr lang="en-US" sz="1200" b="0" i="0" u="none" strike="noStrike" dirty="0">
                          <a:solidFill>
                            <a:srgbClr val="212529"/>
                          </a:solidFill>
                          <a:latin typeface="Arial"/>
                        </a:rPr>
                        <a:t>Published</a:t>
                      </a:r>
                    </a:p>
                  </a:txBody>
                  <a:tcPr marL="9525" marR="9525" marT="9525" marB="0" anchor="ctr"/>
                </a:tc>
                <a:extLst>
                  <a:ext uri="{0D108BD9-81ED-4DB2-BD59-A6C34878D82A}">
                    <a16:rowId xmlns:a16="http://schemas.microsoft.com/office/drawing/2014/main" val="10002"/>
                  </a:ext>
                </a:extLst>
              </a:tr>
            </a:tbl>
          </a:graphicData>
        </a:graphic>
      </p:graphicFrame>
      <p:sp>
        <p:nvSpPr>
          <p:cNvPr id="6" name="Title 1">
            <a:extLst>
              <a:ext uri="{FF2B5EF4-FFF2-40B4-BE49-F238E27FC236}">
                <a16:creationId xmlns:a16="http://schemas.microsoft.com/office/drawing/2014/main" id="{5768C504-302D-6ADC-818D-702D1B708EFD}"/>
              </a:ext>
            </a:extLst>
          </p:cNvPr>
          <p:cNvSpPr txBox="1">
            <a:spLocks/>
          </p:cNvSpPr>
          <p:nvPr/>
        </p:nvSpPr>
        <p:spPr>
          <a:xfrm>
            <a:off x="1067216" y="2405112"/>
            <a:ext cx="10184037" cy="771896"/>
          </a:xfrm>
          <a:prstGeom prst="rect">
            <a:avLst/>
          </a:prstGeom>
        </p:spPr>
        <p:txBody>
          <a:bodyPr bIns="91440" anchor="b" anchorCtr="0">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a:ln>
                  <a:noFill/>
                </a:ln>
                <a:solidFill>
                  <a:schemeClr val="tx2"/>
                </a:solidFill>
                <a:effectLst/>
                <a:uLnTx/>
                <a:uFillTx/>
                <a:latin typeface="+mj-lt"/>
                <a:ea typeface="+mj-ea"/>
                <a:cs typeface="Times New Roman" panose="02020603050405020304" pitchFamily="18" charset="0"/>
              </a:rPr>
              <a:t>Progress of AAP 2024-25 – “Due for Review”</a:t>
            </a:r>
            <a:endParaRPr kumimoji="0" lang="en-IN" sz="4000" b="0" i="0" u="none" strike="noStrike" kern="1200" cap="none" spc="0" normalizeH="0" baseline="0" noProof="0" dirty="0">
              <a:ln>
                <a:noFill/>
              </a:ln>
              <a:solidFill>
                <a:schemeClr val="tx2"/>
              </a:solidFill>
              <a:effectLst/>
              <a:uLnTx/>
              <a:uFillTx/>
              <a:latin typeface="+mj-lt"/>
              <a:ea typeface="+mj-ea"/>
              <a:cs typeface="+mj-cs"/>
            </a:endParaRPr>
          </a:p>
        </p:txBody>
      </p:sp>
      <p:sp>
        <p:nvSpPr>
          <p:cNvPr id="7" name="Content Placeholder 4">
            <a:extLst>
              <a:ext uri="{FF2B5EF4-FFF2-40B4-BE49-F238E27FC236}">
                <a16:creationId xmlns:a16="http://schemas.microsoft.com/office/drawing/2014/main" id="{B269F26D-CCF5-82C5-8351-B3932DE9B240}"/>
              </a:ext>
            </a:extLst>
          </p:cNvPr>
          <p:cNvSpPr txBox="1">
            <a:spLocks/>
          </p:cNvSpPr>
          <p:nvPr/>
        </p:nvSpPr>
        <p:spPr>
          <a:xfrm>
            <a:off x="940747" y="3086701"/>
            <a:ext cx="10091530" cy="3414156"/>
          </a:xfrm>
          <a:prstGeom prst="rect">
            <a:avLst/>
          </a:prstGeom>
        </p:spPr>
        <p:txBody>
          <a:bodyPr anchor="t" anchorCtr="0">
            <a:normAutofit lnSpcReduction="10000"/>
          </a:bodyPr>
          <a:lstStyle/>
          <a:p>
            <a:pPr marL="0" marR="0" lvl="0" indent="0" algn="l" defTabSz="914400" rtl="0" eaLnBrk="1" fontAlgn="auto" latinLnBrk="0" hangingPunct="1">
              <a:lnSpc>
                <a:spcPct val="100000"/>
              </a:lnSpc>
              <a:spcBef>
                <a:spcPts val="580"/>
              </a:spcBef>
              <a:spcAft>
                <a:spcPts val="0"/>
              </a:spcAft>
              <a:buClr>
                <a:schemeClr val="accent1"/>
              </a:buClr>
              <a:buSzPct val="85000"/>
              <a:buFont typeface="Wingdings 2"/>
              <a:buNone/>
              <a:tabLst/>
              <a:defRPr/>
            </a:pPr>
            <a:r>
              <a:rPr kumimoji="0" lang="en-IN" sz="2400" b="0" i="0" u="none" strike="noStrike" kern="1200" cap="none" spc="0" normalizeH="0" baseline="0" noProof="0" dirty="0">
                <a:ln>
                  <a:noFill/>
                </a:ln>
                <a:solidFill>
                  <a:schemeClr val="bg2">
                    <a:lumMod val="10000"/>
                  </a:schemeClr>
                </a:solidFill>
                <a:effectLst/>
                <a:uLnTx/>
                <a:uFillTx/>
                <a:latin typeface="+mn-lt"/>
                <a:ea typeface="+mn-ea"/>
                <a:cs typeface="+mn-cs"/>
              </a:rPr>
              <a:t>Total number of  “Due for Review” Standards = 21</a:t>
            </a:r>
            <a:endParaRPr lang="en-US" sz="2400" dirty="0">
              <a:solidFill>
                <a:schemeClr val="bg2">
                  <a:lumMod val="10000"/>
                </a:schemeClr>
              </a:solidFill>
            </a:endParaRPr>
          </a:p>
          <a:p>
            <a:pPr marL="0" marR="0" lvl="0" indent="0" algn="l" defTabSz="914400" rtl="0" eaLnBrk="1" fontAlgn="auto" latinLnBrk="0" hangingPunct="1">
              <a:lnSpc>
                <a:spcPct val="100000"/>
              </a:lnSpc>
              <a:spcBef>
                <a:spcPts val="580"/>
              </a:spcBef>
              <a:spcAft>
                <a:spcPts val="0"/>
              </a:spcAft>
              <a:buClr>
                <a:schemeClr val="accent1"/>
              </a:buClr>
              <a:buSzPct val="85000"/>
              <a:buFont typeface="Wingdings 2"/>
              <a:buNone/>
              <a:tabLst/>
              <a:defRPr/>
            </a:pPr>
            <a:r>
              <a:rPr kumimoji="0" lang="en-US" sz="2400" b="0" i="0" u="none" strike="noStrike" kern="1200" cap="none" spc="0" normalizeH="0" baseline="0" noProof="0" dirty="0">
                <a:ln>
                  <a:noFill/>
                </a:ln>
                <a:solidFill>
                  <a:schemeClr val="bg2">
                    <a:lumMod val="10000"/>
                  </a:schemeClr>
                </a:solidFill>
                <a:effectLst/>
                <a:uLnTx/>
                <a:uFillTx/>
                <a:latin typeface="+mn-lt"/>
                <a:ea typeface="+mn-ea"/>
                <a:cs typeface="+mn-cs"/>
              </a:rPr>
              <a:t>Reaffirmed and Archived – 6 </a:t>
            </a:r>
          </a:p>
          <a:p>
            <a:pPr defTabSz="914400">
              <a:spcBef>
                <a:spcPts val="580"/>
              </a:spcBef>
              <a:buClr>
                <a:schemeClr val="accent1"/>
              </a:buClr>
              <a:buSzPct val="85000"/>
              <a:defRPr/>
            </a:pPr>
            <a:r>
              <a:rPr kumimoji="0" lang="en-US" sz="2400" b="0" i="0" u="none" strike="noStrike" kern="1200" cap="none" spc="0" normalizeH="0" baseline="0" noProof="0" dirty="0">
                <a:ln>
                  <a:noFill/>
                </a:ln>
                <a:solidFill>
                  <a:schemeClr val="bg2">
                    <a:lumMod val="10000"/>
                  </a:schemeClr>
                </a:solidFill>
                <a:effectLst/>
                <a:uLnTx/>
                <a:uFillTx/>
                <a:latin typeface="+mn-lt"/>
                <a:ea typeface="+mn-ea"/>
                <a:cs typeface="+mn-cs"/>
              </a:rPr>
              <a:t>Yet to be Reviewed – 4</a:t>
            </a:r>
          </a:p>
          <a:p>
            <a:pPr marL="0" marR="0" lvl="0" indent="0" algn="l" defTabSz="914400" rtl="0" eaLnBrk="1" fontAlgn="auto" latinLnBrk="0" hangingPunct="1">
              <a:lnSpc>
                <a:spcPct val="100000"/>
              </a:lnSpc>
              <a:spcBef>
                <a:spcPts val="580"/>
              </a:spcBef>
              <a:spcAft>
                <a:spcPts val="0"/>
              </a:spcAft>
              <a:buClr>
                <a:schemeClr val="accent1"/>
              </a:buClr>
              <a:buSzPct val="85000"/>
              <a:buFont typeface="Wingdings 2"/>
              <a:buNone/>
              <a:tabLst/>
              <a:defRPr/>
            </a:pPr>
            <a:r>
              <a:rPr kumimoji="0" lang="en-US" sz="2400" b="0" i="0" u="none" strike="noStrike" kern="1200" cap="none" spc="0" normalizeH="0" baseline="0" noProof="0" dirty="0">
                <a:ln>
                  <a:noFill/>
                </a:ln>
                <a:solidFill>
                  <a:schemeClr val="bg2">
                    <a:lumMod val="10000"/>
                  </a:schemeClr>
                </a:solidFill>
                <a:effectLst/>
                <a:uLnTx/>
                <a:uFillTx/>
                <a:latin typeface="+mn-lt"/>
                <a:ea typeface="+mn-ea"/>
                <a:cs typeface="+mn-cs"/>
              </a:rPr>
              <a:t>Withdrawn – 0 </a:t>
            </a:r>
          </a:p>
          <a:p>
            <a:pPr marL="0" marR="0" lvl="0" indent="0" algn="l" defTabSz="914400" rtl="0" eaLnBrk="1" fontAlgn="auto" latinLnBrk="0" hangingPunct="1">
              <a:lnSpc>
                <a:spcPct val="100000"/>
              </a:lnSpc>
              <a:spcBef>
                <a:spcPts val="580"/>
              </a:spcBef>
              <a:spcAft>
                <a:spcPts val="0"/>
              </a:spcAft>
              <a:buClr>
                <a:schemeClr val="accent1"/>
              </a:buClr>
              <a:buSzPct val="85000"/>
              <a:buFont typeface="Wingdings 2"/>
              <a:buNone/>
              <a:tabLst/>
              <a:defRPr/>
            </a:pPr>
            <a:r>
              <a:rPr kumimoji="0" lang="en-US" sz="2400" b="0" i="0" u="none" strike="noStrike" kern="1200" cap="none" spc="0" normalizeH="0" baseline="0" noProof="0" dirty="0">
                <a:ln>
                  <a:noFill/>
                </a:ln>
                <a:solidFill>
                  <a:schemeClr val="bg2">
                    <a:lumMod val="10000"/>
                  </a:schemeClr>
                </a:solidFill>
                <a:effectLst/>
                <a:uLnTx/>
                <a:uFillTx/>
                <a:latin typeface="+mn-lt"/>
                <a:ea typeface="+mn-ea"/>
                <a:cs typeface="+mn-cs"/>
              </a:rPr>
              <a:t>Reaffirmed – 0</a:t>
            </a:r>
          </a:p>
          <a:p>
            <a:pPr marL="0" marR="0" lvl="0" indent="0" algn="l" defTabSz="914400" rtl="0" eaLnBrk="1" fontAlgn="auto" latinLnBrk="0" hangingPunct="1">
              <a:lnSpc>
                <a:spcPct val="100000"/>
              </a:lnSpc>
              <a:spcBef>
                <a:spcPts val="580"/>
              </a:spcBef>
              <a:spcAft>
                <a:spcPts val="0"/>
              </a:spcAft>
              <a:buClr>
                <a:schemeClr val="accent1"/>
              </a:buClr>
              <a:buSzPct val="85000"/>
              <a:buFont typeface="Wingdings 2"/>
              <a:buNone/>
              <a:tabLst/>
              <a:defRPr/>
            </a:pPr>
            <a:r>
              <a:rPr kumimoji="0" lang="en-US" sz="2400" b="0" i="0" u="none" strike="noStrike" kern="1200" cap="none" spc="0" normalizeH="0" baseline="0" noProof="0" dirty="0">
                <a:ln>
                  <a:noFill/>
                </a:ln>
                <a:solidFill>
                  <a:schemeClr val="bg2">
                    <a:lumMod val="10000"/>
                  </a:schemeClr>
                </a:solidFill>
                <a:effectLst/>
                <a:uLnTx/>
                <a:uFillTx/>
                <a:latin typeface="+mn-lt"/>
                <a:ea typeface="+mn-ea"/>
                <a:cs typeface="+mn-cs"/>
              </a:rPr>
              <a:t>Amended – 0  </a:t>
            </a:r>
          </a:p>
          <a:p>
            <a:pPr defTabSz="914400">
              <a:spcBef>
                <a:spcPts val="580"/>
              </a:spcBef>
              <a:buClr>
                <a:schemeClr val="accent1"/>
              </a:buClr>
              <a:buSzPct val="85000"/>
              <a:defRPr/>
            </a:pPr>
            <a:r>
              <a:rPr lang="en-US" sz="2400" dirty="0">
                <a:solidFill>
                  <a:schemeClr val="bg2">
                    <a:lumMod val="10000"/>
                  </a:schemeClr>
                </a:solidFill>
              </a:rPr>
              <a:t>Reaffirmed &amp; taken up for review </a:t>
            </a:r>
            <a:r>
              <a:rPr kumimoji="0" lang="en-US" sz="2400" b="0" i="0" u="none" strike="noStrike" kern="1200" cap="none" spc="0" normalizeH="0" baseline="0" noProof="0" dirty="0">
                <a:ln>
                  <a:noFill/>
                </a:ln>
                <a:solidFill>
                  <a:schemeClr val="bg2">
                    <a:lumMod val="10000"/>
                  </a:schemeClr>
                </a:solidFill>
                <a:effectLst/>
                <a:uLnTx/>
                <a:uFillTx/>
                <a:latin typeface="+mn-lt"/>
                <a:ea typeface="+mn-ea"/>
                <a:cs typeface="+mn-cs"/>
              </a:rPr>
              <a:t>– 11 [6 WC, 3 Under Publication, 1 Published, 1 Under Preparation ](6 Committee members, 4 WP, 1 MS)</a:t>
            </a:r>
          </a:p>
          <a:p>
            <a:pPr marL="0" marR="0" lvl="0" indent="0" algn="l" defTabSz="914400" rtl="0" eaLnBrk="1" fontAlgn="auto" latinLnBrk="0" hangingPunct="1">
              <a:lnSpc>
                <a:spcPct val="100000"/>
              </a:lnSpc>
              <a:spcBef>
                <a:spcPts val="580"/>
              </a:spcBef>
              <a:spcAft>
                <a:spcPts val="0"/>
              </a:spcAft>
              <a:buClr>
                <a:schemeClr val="accent1"/>
              </a:buClr>
              <a:buSzPct val="85000"/>
              <a:buFont typeface="Wingdings 2"/>
              <a:buNone/>
              <a:tabLst/>
              <a:defRPr/>
            </a:pPr>
            <a:endParaRPr kumimoji="0" lang="en-US" sz="2400" b="0" i="0" u="none" strike="noStrike" kern="1200" cap="none" spc="0" normalizeH="0" baseline="0" noProof="0" dirty="0">
              <a:ln>
                <a:noFill/>
              </a:ln>
              <a:solidFill>
                <a:schemeClr val="bg2">
                  <a:lumMod val="10000"/>
                </a:schemeClr>
              </a:solidFill>
              <a:effectLst/>
              <a:uLnTx/>
              <a:uFillTx/>
              <a:latin typeface="+mn-lt"/>
              <a:ea typeface="+mn-ea"/>
              <a:cs typeface="+mn-cs"/>
            </a:endParaRPr>
          </a:p>
          <a:p>
            <a:pPr marL="0" marR="0" lvl="0" indent="0" algn="l" defTabSz="914400" rtl="0" eaLnBrk="1" fontAlgn="auto" latinLnBrk="0" hangingPunct="1">
              <a:lnSpc>
                <a:spcPct val="100000"/>
              </a:lnSpc>
              <a:spcBef>
                <a:spcPts val="580"/>
              </a:spcBef>
              <a:spcAft>
                <a:spcPts val="0"/>
              </a:spcAft>
              <a:buClr>
                <a:schemeClr val="accent1"/>
              </a:buClr>
              <a:buSzPct val="85000"/>
              <a:buFont typeface="Wingdings 2"/>
              <a:buNone/>
              <a:tabLst/>
              <a:defRPr/>
            </a:pPr>
            <a:endParaRPr kumimoji="0" lang="en-IN" sz="2400" b="0" i="0" u="none" strike="noStrike" kern="1200" cap="none" spc="0" normalizeH="0" baseline="0" noProof="0" dirty="0">
              <a:ln>
                <a:noFill/>
              </a:ln>
              <a:solidFill>
                <a:schemeClr val="bg2">
                  <a:lumMod val="10000"/>
                </a:schemeClr>
              </a:solidFill>
              <a:effectLst/>
              <a:uLnTx/>
              <a:uFillTx/>
              <a:latin typeface="+mn-lt"/>
              <a:ea typeface="+mn-ea"/>
              <a:cs typeface="+mn-cs"/>
            </a:endParaRPr>
          </a:p>
          <a:p>
            <a:pPr marL="0" marR="0" lvl="0" indent="0" algn="l" defTabSz="914400" rtl="0" eaLnBrk="1" fontAlgn="auto" latinLnBrk="0" hangingPunct="1">
              <a:lnSpc>
                <a:spcPct val="100000"/>
              </a:lnSpc>
              <a:spcBef>
                <a:spcPts val="580"/>
              </a:spcBef>
              <a:spcAft>
                <a:spcPts val="0"/>
              </a:spcAft>
              <a:buClr>
                <a:schemeClr val="accent1"/>
              </a:buClr>
              <a:buSzPct val="85000"/>
              <a:buFont typeface="Wingdings 2"/>
              <a:buNone/>
              <a:tabLst/>
              <a:defRPr/>
            </a:pPr>
            <a:endParaRPr kumimoji="0" lang="en-IN" sz="2400" b="0" i="0" u="none" strike="noStrike" kern="1200" cap="none" spc="0" normalizeH="0" baseline="0" noProof="0" dirty="0">
              <a:ln>
                <a:noFill/>
              </a:ln>
              <a:solidFill>
                <a:schemeClr val="bg2">
                  <a:lumMod val="10000"/>
                </a:schemeClr>
              </a:solidFill>
              <a:effectLst/>
              <a:uLnTx/>
              <a:uFillTx/>
              <a:latin typeface="+mn-lt"/>
              <a:ea typeface="+mn-ea"/>
              <a:cs typeface="+mn-cs"/>
            </a:endParaRPr>
          </a:p>
          <a:p>
            <a:pPr marL="0" marR="0" lvl="0" indent="0" algn="l" defTabSz="914400" rtl="0" eaLnBrk="1" fontAlgn="auto" latinLnBrk="0" hangingPunct="1">
              <a:lnSpc>
                <a:spcPct val="100000"/>
              </a:lnSpc>
              <a:spcBef>
                <a:spcPts val="580"/>
              </a:spcBef>
              <a:spcAft>
                <a:spcPts val="0"/>
              </a:spcAft>
              <a:buClr>
                <a:schemeClr val="accent1"/>
              </a:buClr>
              <a:buSzPct val="85000"/>
              <a:buFont typeface="Wingdings 2"/>
              <a:buNone/>
              <a:tabLst/>
              <a:defRPr/>
            </a:pPr>
            <a:endParaRPr kumimoji="0" lang="en-IN" sz="2400" b="0" i="0" u="none" strike="noStrike" kern="1200" cap="none" spc="0" normalizeH="0" baseline="0" noProof="0" dirty="0">
              <a:ln>
                <a:noFill/>
              </a:ln>
              <a:solidFill>
                <a:schemeClr val="bg2">
                  <a:lumMod val="10000"/>
                </a:schemeClr>
              </a:solidFill>
              <a:effectLst/>
              <a:uLnTx/>
              <a:uFillTx/>
              <a:latin typeface="+mn-lt"/>
              <a:ea typeface="+mn-ea"/>
              <a:cs typeface="+mn-cs"/>
            </a:endParaRPr>
          </a:p>
          <a:p>
            <a:pPr marL="0" marR="0" lvl="0" indent="0" algn="l" defTabSz="914400" rtl="0" eaLnBrk="1" fontAlgn="auto" latinLnBrk="0" hangingPunct="1">
              <a:lnSpc>
                <a:spcPct val="100000"/>
              </a:lnSpc>
              <a:spcBef>
                <a:spcPts val="580"/>
              </a:spcBef>
              <a:spcAft>
                <a:spcPts val="0"/>
              </a:spcAft>
              <a:buClr>
                <a:schemeClr val="accent1"/>
              </a:buClr>
              <a:buSzPct val="85000"/>
              <a:buFont typeface="Wingdings 2"/>
              <a:buNone/>
              <a:tabLst/>
              <a:defRPr/>
            </a:pPr>
            <a:endParaRPr kumimoji="0" lang="en-IN" sz="2400" b="0" i="0" u="none" strike="noStrike" kern="1200" cap="none" spc="0" normalizeH="0" baseline="0" noProof="0" dirty="0">
              <a:ln>
                <a:noFill/>
              </a:ln>
              <a:solidFill>
                <a:schemeClr val="bg2">
                  <a:lumMod val="10000"/>
                </a:schemeClr>
              </a:solidFill>
              <a:effectLst/>
              <a:uLnTx/>
              <a:uFillTx/>
              <a:latin typeface="+mn-lt"/>
              <a:ea typeface="+mn-ea"/>
              <a:cs typeface="+mn-cs"/>
            </a:endParaRPr>
          </a:p>
        </p:txBody>
      </p:sp>
      <p:sp>
        <p:nvSpPr>
          <p:cNvPr id="8" name="Slide Number Placeholder 7"/>
          <p:cNvSpPr>
            <a:spLocks noGrp="1"/>
          </p:cNvSpPr>
          <p:nvPr>
            <p:ph type="sldNum" sz="quarter" idx="12"/>
          </p:nvPr>
        </p:nvSpPr>
        <p:spPr/>
        <p:txBody>
          <a:bodyPr/>
          <a:lstStyle/>
          <a:p>
            <a:fld id="{29384423-17FD-4505-A441-1E8A3571A5BE}" type="slidenum">
              <a:rPr lang="en-IN" smtClean="0"/>
              <a:pPr/>
              <a:t>11</a:t>
            </a:fld>
            <a:endParaRPr lang="en-IN"/>
          </a:p>
        </p:txBody>
      </p:sp>
      <p:graphicFrame>
        <p:nvGraphicFramePr>
          <p:cNvPr id="13" name="Object 12">
            <a:extLst>
              <a:ext uri="{FF2B5EF4-FFF2-40B4-BE49-F238E27FC236}">
                <a16:creationId xmlns:a16="http://schemas.microsoft.com/office/drawing/2014/main" id="{827EBF1B-33AC-D4FA-13EC-B7128B57BE0C}"/>
              </a:ext>
            </a:extLst>
          </p:cNvPr>
          <p:cNvGraphicFramePr>
            <a:graphicFrameLocks noChangeAspect="1"/>
          </p:cNvGraphicFramePr>
          <p:nvPr>
            <p:extLst>
              <p:ext uri="{D42A27DB-BD31-4B8C-83A1-F6EECF244321}">
                <p14:modId xmlns:p14="http://schemas.microsoft.com/office/powerpoint/2010/main" val="1994909312"/>
              </p:ext>
            </p:extLst>
          </p:nvPr>
        </p:nvGraphicFramePr>
        <p:xfrm>
          <a:off x="8053751" y="3638645"/>
          <a:ext cx="1507724" cy="1121684"/>
        </p:xfrm>
        <a:graphic>
          <a:graphicData uri="http://schemas.openxmlformats.org/presentationml/2006/ole">
            <mc:AlternateContent xmlns:mc="http://schemas.openxmlformats.org/markup-compatibility/2006">
              <mc:Choice xmlns:v="urn:schemas-microsoft-com:vml" Requires="v">
                <p:oleObj name="Document" showAsIcon="1" r:id="rId3" imgW="914597" imgH="806406" progId="Word.Document.12">
                  <p:embed/>
                </p:oleObj>
              </mc:Choice>
              <mc:Fallback>
                <p:oleObj name="Document" showAsIcon="1" r:id="rId3" imgW="914597" imgH="806406" progId="Word.Document.12">
                  <p:embed/>
                  <p:pic>
                    <p:nvPicPr>
                      <p:cNvPr id="0" name=""/>
                      <p:cNvPicPr/>
                      <p:nvPr/>
                    </p:nvPicPr>
                    <p:blipFill>
                      <a:blip r:embed="rId4"/>
                      <a:stretch>
                        <a:fillRect/>
                      </a:stretch>
                    </p:blipFill>
                    <p:spPr>
                      <a:xfrm>
                        <a:off x="8053751" y="3638645"/>
                        <a:ext cx="1507724" cy="1121684"/>
                      </a:xfrm>
                      <a:prstGeom prst="rect">
                        <a:avLst/>
                      </a:prstGeom>
                    </p:spPr>
                  </p:pic>
                </p:oleObj>
              </mc:Fallback>
            </mc:AlternateContent>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B22ADDB7-F9C3-309B-7A27-DAD15E2E622A}"/>
              </a:ext>
            </a:extLst>
          </p:cNvPr>
          <p:cNvGraphicFramePr>
            <a:graphicFrameLocks noGrp="1"/>
          </p:cNvGraphicFramePr>
          <p:nvPr>
            <p:ph sz="quarter" idx="1"/>
            <p:extLst>
              <p:ext uri="{D42A27DB-BD31-4B8C-83A1-F6EECF244321}">
                <p14:modId xmlns:p14="http://schemas.microsoft.com/office/powerpoint/2010/main" val="2669962309"/>
              </p:ext>
            </p:extLst>
          </p:nvPr>
        </p:nvGraphicFramePr>
        <p:xfrm>
          <a:off x="823603" y="1384590"/>
          <a:ext cx="10704781" cy="4687736"/>
        </p:xfrm>
        <a:graphic>
          <a:graphicData uri="http://schemas.openxmlformats.org/drawingml/2006/table">
            <a:tbl>
              <a:tblPr firstRow="1" firstCol="1" bandRow="1">
                <a:tableStyleId>{5C22544A-7EE6-4342-B048-85BDC9FD1C3A}</a:tableStyleId>
              </a:tblPr>
              <a:tblGrid>
                <a:gridCol w="472762">
                  <a:extLst>
                    <a:ext uri="{9D8B030D-6E8A-4147-A177-3AD203B41FA5}">
                      <a16:colId xmlns:a16="http://schemas.microsoft.com/office/drawing/2014/main" val="2612325662"/>
                    </a:ext>
                  </a:extLst>
                </a:gridCol>
                <a:gridCol w="1099594">
                  <a:extLst>
                    <a:ext uri="{9D8B030D-6E8A-4147-A177-3AD203B41FA5}">
                      <a16:colId xmlns:a16="http://schemas.microsoft.com/office/drawing/2014/main" val="20001"/>
                    </a:ext>
                  </a:extLst>
                </a:gridCol>
                <a:gridCol w="4085864">
                  <a:extLst>
                    <a:ext uri="{9D8B030D-6E8A-4147-A177-3AD203B41FA5}">
                      <a16:colId xmlns:a16="http://schemas.microsoft.com/office/drawing/2014/main" val="20002"/>
                    </a:ext>
                  </a:extLst>
                </a:gridCol>
                <a:gridCol w="1481447">
                  <a:extLst>
                    <a:ext uri="{9D8B030D-6E8A-4147-A177-3AD203B41FA5}">
                      <a16:colId xmlns:a16="http://schemas.microsoft.com/office/drawing/2014/main" val="2741798418"/>
                    </a:ext>
                  </a:extLst>
                </a:gridCol>
                <a:gridCol w="2041864">
                  <a:extLst>
                    <a:ext uri="{9D8B030D-6E8A-4147-A177-3AD203B41FA5}">
                      <a16:colId xmlns:a16="http://schemas.microsoft.com/office/drawing/2014/main" val="758382323"/>
                    </a:ext>
                  </a:extLst>
                </a:gridCol>
                <a:gridCol w="1523250">
                  <a:extLst>
                    <a:ext uri="{9D8B030D-6E8A-4147-A177-3AD203B41FA5}">
                      <a16:colId xmlns:a16="http://schemas.microsoft.com/office/drawing/2014/main" val="3628696659"/>
                    </a:ext>
                  </a:extLst>
                </a:gridCol>
              </a:tblGrid>
              <a:tr h="961440">
                <a:tc>
                  <a:txBody>
                    <a:bodyPr/>
                    <a:lstStyle/>
                    <a:p>
                      <a:pPr algn="ctr" rtl="0" fontAlgn="t"/>
                      <a:r>
                        <a:rPr lang="en-US" sz="1600" b="1" dirty="0" err="1">
                          <a:latin typeface="Times New Roman"/>
                        </a:rPr>
                        <a:t>Sl</a:t>
                      </a:r>
                      <a:r>
                        <a:rPr lang="en-US" sz="1600" b="1" dirty="0">
                          <a:latin typeface="Times New Roman"/>
                        </a:rPr>
                        <a:t> No.</a:t>
                      </a:r>
                    </a:p>
                  </a:txBody>
                  <a:tcPr marL="28575" marR="28575" marT="19050" marB="19050" anchor="ctr"/>
                </a:tc>
                <a:tc>
                  <a:txBody>
                    <a:bodyPr/>
                    <a:lstStyle/>
                    <a:p>
                      <a:pPr algn="ctr" rtl="0" fontAlgn="t"/>
                      <a:r>
                        <a:rPr lang="en-US" sz="1600" b="1" dirty="0">
                          <a:latin typeface="Times New Roman"/>
                        </a:rPr>
                        <a:t>IS No.</a:t>
                      </a:r>
                    </a:p>
                  </a:txBody>
                  <a:tcPr marL="28575" marR="28575" marT="19050" marB="19050" anchor="ctr"/>
                </a:tc>
                <a:tc>
                  <a:txBody>
                    <a:bodyPr/>
                    <a:lstStyle/>
                    <a:p>
                      <a:pPr algn="ctr" rtl="0" fontAlgn="t"/>
                      <a:r>
                        <a:rPr lang="en-US" sz="1600" b="1" dirty="0">
                          <a:latin typeface="Times New Roman"/>
                        </a:rPr>
                        <a:t>IS Title</a:t>
                      </a:r>
                    </a:p>
                  </a:txBody>
                  <a:tcPr marL="28575" marR="28575" marT="19050" marB="19050" anchor="ctr"/>
                </a:tc>
                <a:tc>
                  <a:txBody>
                    <a:bodyPr/>
                    <a:lstStyle/>
                    <a:p>
                      <a:pPr algn="ctr" rtl="0" fontAlgn="t"/>
                      <a:r>
                        <a:rPr lang="en-US" sz="1600" b="1" dirty="0">
                          <a:latin typeface="Times New Roman"/>
                        </a:rPr>
                        <a:t>Committee Decision (Current stage )</a:t>
                      </a:r>
                    </a:p>
                  </a:txBody>
                  <a:tcPr marL="28575" marR="28575" marT="19050" marB="19050" anchor="ctr"/>
                </a:tc>
                <a:tc>
                  <a:txBody>
                    <a:bodyPr/>
                    <a:lstStyle/>
                    <a:p>
                      <a:pPr algn="ctr" rtl="0" fontAlgn="t"/>
                      <a:r>
                        <a:rPr lang="en-US" sz="1600" b="1" dirty="0">
                          <a:latin typeface="Times New Roman"/>
                        </a:rPr>
                        <a:t>Process Adopted</a:t>
                      </a:r>
                    </a:p>
                  </a:txBody>
                  <a:tcPr marL="28575" marR="28575" marT="19050" marB="19050" anchor="ctr"/>
                </a:tc>
                <a:tc>
                  <a:txBody>
                    <a:bodyPr/>
                    <a:lstStyle/>
                    <a:p>
                      <a:pPr algn="ctr" rtl="0" fontAlgn="t"/>
                      <a:r>
                        <a:rPr lang="en-US" sz="1600" b="1" dirty="0">
                          <a:latin typeface="Times New Roman"/>
                        </a:rPr>
                        <a:t>Document Stage</a:t>
                      </a:r>
                    </a:p>
                  </a:txBody>
                  <a:tcPr marL="28575" marR="28575" marT="19050" marB="19050" anchor="ctr"/>
                </a:tc>
                <a:extLst>
                  <a:ext uri="{0D108BD9-81ED-4DB2-BD59-A6C34878D82A}">
                    <a16:rowId xmlns:a16="http://schemas.microsoft.com/office/drawing/2014/main" val="1232070833"/>
                  </a:ext>
                </a:extLst>
              </a:tr>
              <a:tr h="901708">
                <a:tc>
                  <a:txBody>
                    <a:bodyPr/>
                    <a:lstStyle/>
                    <a:p>
                      <a:pPr algn="r" rtl="0" fontAlgn="t"/>
                      <a:r>
                        <a:rPr lang="en-US"/>
                        <a:t>1</a:t>
                      </a:r>
                    </a:p>
                  </a:txBody>
                  <a:tcPr marL="28575" marR="28575" marT="19050" marB="19050"/>
                </a:tc>
                <a:tc>
                  <a:txBody>
                    <a:bodyPr/>
                    <a:lstStyle/>
                    <a:p>
                      <a:pPr rtl="0" fontAlgn="t"/>
                      <a:r>
                        <a:rPr lang="en-US" sz="1600" b="0" dirty="0">
                          <a:solidFill>
                            <a:srgbClr val="212529"/>
                          </a:solidFill>
                          <a:latin typeface="Arial" pitchFamily="34" charset="0"/>
                          <a:cs typeface="Arial" pitchFamily="34" charset="0"/>
                        </a:rPr>
                        <a:t>IS 15365 : 2019</a:t>
                      </a:r>
                    </a:p>
                  </a:txBody>
                  <a:tcPr marL="28575" marR="28575" marT="19050" marB="19050"/>
                </a:tc>
                <a:tc>
                  <a:txBody>
                    <a:bodyPr/>
                    <a:lstStyle/>
                    <a:p>
                      <a:pPr rtl="0" fontAlgn="t"/>
                      <a:r>
                        <a:rPr lang="en-US" sz="1600" b="0" dirty="0">
                          <a:solidFill>
                            <a:srgbClr val="212529"/>
                          </a:solidFill>
                          <a:latin typeface="Arial" pitchFamily="34" charset="0"/>
                          <a:cs typeface="Arial" pitchFamily="34" charset="0"/>
                        </a:rPr>
                        <a:t>Amino resins for paints (First Revision)</a:t>
                      </a:r>
                    </a:p>
                  </a:txBody>
                  <a:tcPr marL="28575" marR="28575" marT="19050" marB="19050"/>
                </a:tc>
                <a:tc>
                  <a:txBody>
                    <a:bodyPr/>
                    <a:lstStyle/>
                    <a:p>
                      <a:pPr rtl="0" fontAlgn="t"/>
                      <a:r>
                        <a:rPr lang="en-US" sz="1600" b="0" dirty="0">
                          <a:solidFill>
                            <a:srgbClr val="212529"/>
                          </a:solidFill>
                          <a:latin typeface="Arial" pitchFamily="34" charset="0"/>
                          <a:cs typeface="Arial" pitchFamily="34" charset="0"/>
                        </a:rPr>
                        <a:t>Decision taken to Revise</a:t>
                      </a:r>
                    </a:p>
                  </a:txBody>
                  <a:tcPr marL="28575" marR="28575" marT="19050" marB="19050"/>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kumimoji="0" lang="en-US" sz="1600" b="0" kern="1200" dirty="0">
                          <a:solidFill>
                            <a:srgbClr val="212529"/>
                          </a:solidFill>
                          <a:latin typeface="Arial" pitchFamily="34" charset="0"/>
                          <a:ea typeface="+mn-ea"/>
                          <a:cs typeface="Arial" pitchFamily="34" charset="0"/>
                        </a:rPr>
                        <a:t>Prof. </a:t>
                      </a:r>
                      <a:r>
                        <a:rPr kumimoji="0" lang="en-US" sz="1600" b="0" kern="1200" dirty="0" err="1">
                          <a:solidFill>
                            <a:srgbClr val="212529"/>
                          </a:solidFill>
                          <a:latin typeface="Arial" pitchFamily="34" charset="0"/>
                          <a:ea typeface="+mn-ea"/>
                          <a:cs typeface="Arial" pitchFamily="34" charset="0"/>
                        </a:rPr>
                        <a:t>Sabnis</a:t>
                      </a:r>
                      <a:r>
                        <a:rPr kumimoji="0" lang="en-US" sz="1600" b="0" kern="1200" dirty="0">
                          <a:solidFill>
                            <a:srgbClr val="212529"/>
                          </a:solidFill>
                          <a:latin typeface="Arial" pitchFamily="34" charset="0"/>
                          <a:ea typeface="+mn-ea"/>
                          <a:cs typeface="Arial" pitchFamily="34" charset="0"/>
                        </a:rPr>
                        <a:t>, ICT Mumbai (Committee member)</a:t>
                      </a:r>
                    </a:p>
                  </a:txBody>
                  <a:tcPr marL="28575" marR="28575" marT="19050" marB="19050"/>
                </a:tc>
                <a:tc>
                  <a:txBody>
                    <a:bodyPr/>
                    <a:lstStyle/>
                    <a:p>
                      <a:pPr rtl="0" fontAlgn="t"/>
                      <a:r>
                        <a:rPr lang="en-US" sz="1600" b="0" dirty="0">
                          <a:solidFill>
                            <a:srgbClr val="212529"/>
                          </a:solidFill>
                          <a:latin typeface="Arial" pitchFamily="34" charset="0"/>
                          <a:cs typeface="Arial" pitchFamily="34" charset="0"/>
                        </a:rPr>
                        <a:t>WC Stage</a:t>
                      </a:r>
                    </a:p>
                  </a:txBody>
                  <a:tcPr marL="28575" marR="28575" marT="19050" marB="19050"/>
                </a:tc>
                <a:extLst>
                  <a:ext uri="{0D108BD9-81ED-4DB2-BD59-A6C34878D82A}">
                    <a16:rowId xmlns:a16="http://schemas.microsoft.com/office/drawing/2014/main" val="10001"/>
                  </a:ext>
                </a:extLst>
              </a:tr>
              <a:tr h="901708">
                <a:tc>
                  <a:txBody>
                    <a:bodyPr/>
                    <a:lstStyle/>
                    <a:p>
                      <a:pPr algn="r" rtl="0" fontAlgn="t"/>
                      <a:r>
                        <a:rPr lang="en-US"/>
                        <a:t>2</a:t>
                      </a:r>
                    </a:p>
                  </a:txBody>
                  <a:tcPr marL="28575" marR="28575" marT="19050" marB="19050"/>
                </a:tc>
                <a:tc>
                  <a:txBody>
                    <a:bodyPr/>
                    <a:lstStyle/>
                    <a:p>
                      <a:pPr rtl="0" fontAlgn="t"/>
                      <a:r>
                        <a:rPr lang="en-US" sz="1600" b="0">
                          <a:solidFill>
                            <a:srgbClr val="212529"/>
                          </a:solidFill>
                          <a:latin typeface="Arial" pitchFamily="34" charset="0"/>
                          <a:cs typeface="Arial" pitchFamily="34" charset="0"/>
                        </a:rPr>
                        <a:t>IS 15366 : 2003</a:t>
                      </a:r>
                    </a:p>
                  </a:txBody>
                  <a:tcPr marL="28575" marR="28575" marT="19050" marB="19050"/>
                </a:tc>
                <a:tc>
                  <a:txBody>
                    <a:bodyPr/>
                    <a:lstStyle/>
                    <a:p>
                      <a:pPr rtl="0" fontAlgn="t"/>
                      <a:r>
                        <a:rPr lang="en-US" sz="1600" b="0" dirty="0">
                          <a:solidFill>
                            <a:srgbClr val="212529"/>
                          </a:solidFill>
                          <a:latin typeface="Arial" pitchFamily="34" charset="0"/>
                          <a:cs typeface="Arial" pitchFamily="34" charset="0"/>
                        </a:rPr>
                        <a:t>Dolomite for paint industry - Specification</a:t>
                      </a:r>
                    </a:p>
                  </a:txBody>
                  <a:tcPr marL="28575" marR="28575" marT="19050" marB="19050"/>
                </a:tc>
                <a:tc>
                  <a:txBody>
                    <a:bodyPr/>
                    <a:lstStyle/>
                    <a:p>
                      <a:pPr rtl="0" fontAlgn="t"/>
                      <a:r>
                        <a:rPr lang="en-US" sz="1600" b="0" dirty="0">
                          <a:solidFill>
                            <a:srgbClr val="212529"/>
                          </a:solidFill>
                          <a:latin typeface="Arial" pitchFamily="34" charset="0"/>
                          <a:cs typeface="Arial" pitchFamily="34" charset="0"/>
                        </a:rPr>
                        <a:t>Decision taken to Revise</a:t>
                      </a:r>
                    </a:p>
                  </a:txBody>
                  <a:tcPr marL="28575" marR="28575" marT="19050" marB="19050"/>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kumimoji="0" lang="en-US" sz="1600" b="0" kern="1200" dirty="0">
                          <a:solidFill>
                            <a:srgbClr val="212529"/>
                          </a:solidFill>
                          <a:latin typeface="Arial" pitchFamily="34" charset="0"/>
                          <a:ea typeface="+mn-ea"/>
                          <a:cs typeface="Arial" pitchFamily="34" charset="0"/>
                        </a:rPr>
                        <a:t>Mr. Hemang Patel, 20 Microns (Committee member) </a:t>
                      </a:r>
                    </a:p>
                  </a:txBody>
                  <a:tcPr marL="28575" marR="28575" marT="19050" marB="19050"/>
                </a:tc>
                <a:tc>
                  <a:txBody>
                    <a:bodyPr/>
                    <a:lstStyle/>
                    <a:p>
                      <a:pPr rtl="0" fontAlgn="t"/>
                      <a:r>
                        <a:rPr lang="en-US" sz="1600" b="0">
                          <a:solidFill>
                            <a:srgbClr val="212529"/>
                          </a:solidFill>
                          <a:latin typeface="Arial" pitchFamily="34" charset="0"/>
                          <a:cs typeface="Arial" pitchFamily="34" charset="0"/>
                        </a:rPr>
                        <a:t>WC Stage</a:t>
                      </a:r>
                    </a:p>
                  </a:txBody>
                  <a:tcPr marL="28575" marR="28575" marT="19050" marB="19050"/>
                </a:tc>
                <a:extLst>
                  <a:ext uri="{0D108BD9-81ED-4DB2-BD59-A6C34878D82A}">
                    <a16:rowId xmlns:a16="http://schemas.microsoft.com/office/drawing/2014/main" val="10002"/>
                  </a:ext>
                </a:extLst>
              </a:tr>
              <a:tr h="961440">
                <a:tc>
                  <a:txBody>
                    <a:bodyPr/>
                    <a:lstStyle/>
                    <a:p>
                      <a:pPr algn="r" rtl="0" fontAlgn="t"/>
                      <a:r>
                        <a:rPr lang="en-US"/>
                        <a:t>3</a:t>
                      </a:r>
                    </a:p>
                  </a:txBody>
                  <a:tcPr marL="28575" marR="28575" marT="19050" marB="19050"/>
                </a:tc>
                <a:tc>
                  <a:txBody>
                    <a:bodyPr/>
                    <a:lstStyle/>
                    <a:p>
                      <a:pPr rtl="0" fontAlgn="t"/>
                      <a:r>
                        <a:rPr lang="en-US" sz="1600" b="0">
                          <a:solidFill>
                            <a:srgbClr val="212529"/>
                          </a:solidFill>
                          <a:latin typeface="Arial" pitchFamily="34" charset="0"/>
                          <a:cs typeface="Arial" pitchFamily="34" charset="0"/>
                        </a:rPr>
                        <a:t>IS 33 : 1992</a:t>
                      </a:r>
                    </a:p>
                  </a:txBody>
                  <a:tcPr marL="28575" marR="28575" marT="19050" marB="19050"/>
                </a:tc>
                <a:tc>
                  <a:txBody>
                    <a:bodyPr/>
                    <a:lstStyle/>
                    <a:p>
                      <a:pPr rtl="0" fontAlgn="t"/>
                      <a:r>
                        <a:rPr lang="en-US" sz="1600" b="0">
                          <a:solidFill>
                            <a:srgbClr val="212529"/>
                          </a:solidFill>
                          <a:latin typeface="Arial" pitchFamily="34" charset="0"/>
                          <a:cs typeface="Arial" pitchFamily="34" charset="0"/>
                        </a:rPr>
                        <a:t>Inorganic pigments and extenders for paints - Methods of sampling and test (Third Revision)</a:t>
                      </a:r>
                    </a:p>
                  </a:txBody>
                  <a:tcPr marL="28575" marR="28575" marT="19050" marB="19050"/>
                </a:tc>
                <a:tc>
                  <a:txBody>
                    <a:bodyPr/>
                    <a:lstStyle/>
                    <a:p>
                      <a:pPr rtl="0" fontAlgn="t"/>
                      <a:r>
                        <a:rPr lang="en-US" sz="1600" b="0">
                          <a:solidFill>
                            <a:srgbClr val="212529"/>
                          </a:solidFill>
                          <a:latin typeface="Arial" pitchFamily="34" charset="0"/>
                          <a:cs typeface="Arial" pitchFamily="34" charset="0"/>
                        </a:rPr>
                        <a:t>Decision taken to Revise</a:t>
                      </a:r>
                    </a:p>
                  </a:txBody>
                  <a:tcPr marL="28575" marR="28575" marT="19050" marB="19050"/>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600" b="0" kern="1200" dirty="0">
                          <a:solidFill>
                            <a:srgbClr val="212529"/>
                          </a:solidFill>
                          <a:latin typeface="Arial" pitchFamily="34" charset="0"/>
                          <a:ea typeface="+mn-ea"/>
                          <a:cs typeface="Arial" pitchFamily="34" charset="0"/>
                        </a:rPr>
                        <a:t>Mr. Hemang Patel, 20 Microns (Committee member) </a:t>
                      </a:r>
                    </a:p>
                  </a:txBody>
                  <a:tcPr marL="28575" marR="28575" marT="19050" marB="19050"/>
                </a:tc>
                <a:tc>
                  <a:txBody>
                    <a:bodyPr/>
                    <a:lstStyle/>
                    <a:p>
                      <a:pPr rtl="0" fontAlgn="t"/>
                      <a:r>
                        <a:rPr lang="en-US" sz="1600" b="0" dirty="0">
                          <a:solidFill>
                            <a:srgbClr val="212529"/>
                          </a:solidFill>
                          <a:latin typeface="Arial" pitchFamily="34" charset="0"/>
                          <a:cs typeface="Arial" pitchFamily="34" charset="0"/>
                        </a:rPr>
                        <a:t>Revision draft under preparation</a:t>
                      </a:r>
                    </a:p>
                  </a:txBody>
                  <a:tcPr marL="28575" marR="28575" marT="19050" marB="19050"/>
                </a:tc>
                <a:extLst>
                  <a:ext uri="{0D108BD9-81ED-4DB2-BD59-A6C34878D82A}">
                    <a16:rowId xmlns:a16="http://schemas.microsoft.com/office/drawing/2014/main" val="10003"/>
                  </a:ext>
                </a:extLst>
              </a:tr>
              <a:tr h="961440">
                <a:tc>
                  <a:txBody>
                    <a:bodyPr/>
                    <a:lstStyle/>
                    <a:p>
                      <a:pPr algn="r" rtl="0" fontAlgn="t"/>
                      <a:r>
                        <a:rPr lang="en-US" dirty="0"/>
                        <a:t>4</a:t>
                      </a:r>
                    </a:p>
                  </a:txBody>
                  <a:tcPr marL="28575" marR="28575" marT="19050" marB="19050"/>
                </a:tc>
                <a:tc>
                  <a:txBody>
                    <a:bodyPr/>
                    <a:lstStyle/>
                    <a:p>
                      <a:pPr rtl="0" fontAlgn="t"/>
                      <a:r>
                        <a:rPr lang="en-US" sz="1600" b="0">
                          <a:solidFill>
                            <a:srgbClr val="212529"/>
                          </a:solidFill>
                          <a:latin typeface="Arial" pitchFamily="34" charset="0"/>
                          <a:cs typeface="Arial" pitchFamily="34" charset="0"/>
                        </a:rPr>
                        <a:t>IS 55 : 1970</a:t>
                      </a:r>
                    </a:p>
                  </a:txBody>
                  <a:tcPr marL="28575" marR="28575" marT="19050" marB="19050"/>
                </a:tc>
                <a:tc>
                  <a:txBody>
                    <a:bodyPr/>
                    <a:lstStyle/>
                    <a:p>
                      <a:pPr rtl="0" fontAlgn="t"/>
                      <a:r>
                        <a:rPr lang="en-US" sz="1600" b="0" dirty="0">
                          <a:solidFill>
                            <a:srgbClr val="212529"/>
                          </a:solidFill>
                          <a:latin typeface="Arial" pitchFamily="34" charset="0"/>
                          <a:cs typeface="Arial" pitchFamily="34" charset="0"/>
                        </a:rPr>
                        <a:t>Specification for ultramarine blue for paints (First Revision)</a:t>
                      </a:r>
                    </a:p>
                  </a:txBody>
                  <a:tcPr marL="28575" marR="28575" marT="19050" marB="19050"/>
                </a:tc>
                <a:tc>
                  <a:txBody>
                    <a:bodyPr/>
                    <a:lstStyle/>
                    <a:p>
                      <a:pPr rtl="0" fontAlgn="t"/>
                      <a:r>
                        <a:rPr lang="en-US" sz="1600" b="0">
                          <a:solidFill>
                            <a:srgbClr val="212529"/>
                          </a:solidFill>
                          <a:latin typeface="Arial" pitchFamily="34" charset="0"/>
                          <a:cs typeface="Arial" pitchFamily="34" charset="0"/>
                        </a:rPr>
                        <a:t>Decision taken to Revise</a:t>
                      </a:r>
                    </a:p>
                  </a:txBody>
                  <a:tcPr marL="28575" marR="28575" marT="19050" marB="19050"/>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kumimoji="0" lang="en-US" sz="1600" b="0" kern="1200" dirty="0">
                          <a:solidFill>
                            <a:srgbClr val="212529"/>
                          </a:solidFill>
                          <a:latin typeface="Arial" pitchFamily="34" charset="0"/>
                          <a:ea typeface="+mn-ea"/>
                          <a:cs typeface="Arial" pitchFamily="34" charset="0"/>
                        </a:rPr>
                        <a:t>Formed a panel – WP1 of subject experts.</a:t>
                      </a:r>
                    </a:p>
                  </a:txBody>
                  <a:tcPr marL="28575" marR="28575" marT="19050" marB="19050"/>
                </a:tc>
                <a:tc>
                  <a:txBody>
                    <a:bodyPr/>
                    <a:lstStyle/>
                    <a:p>
                      <a:pPr rtl="0" fontAlgn="t"/>
                      <a:r>
                        <a:rPr lang="en-US" sz="1600" b="0" dirty="0">
                          <a:solidFill>
                            <a:srgbClr val="212529"/>
                          </a:solidFill>
                          <a:latin typeface="Arial" pitchFamily="34" charset="0"/>
                          <a:cs typeface="Arial" pitchFamily="34" charset="0"/>
                        </a:rPr>
                        <a:t>WC Stage</a:t>
                      </a:r>
                    </a:p>
                  </a:txBody>
                  <a:tcPr marL="28575" marR="28575" marT="19050" marB="19050"/>
                </a:tc>
                <a:extLst>
                  <a:ext uri="{0D108BD9-81ED-4DB2-BD59-A6C34878D82A}">
                    <a16:rowId xmlns:a16="http://schemas.microsoft.com/office/drawing/2014/main" val="10005"/>
                  </a:ext>
                </a:extLst>
              </a:tr>
            </a:tbl>
          </a:graphicData>
        </a:graphic>
      </p:graphicFrame>
      <p:pic>
        <p:nvPicPr>
          <p:cNvPr id="6" name="Picture 5">
            <a:extLst>
              <a:ext uri="{FF2B5EF4-FFF2-40B4-BE49-F238E27FC236}">
                <a16:creationId xmlns:a16="http://schemas.microsoft.com/office/drawing/2014/main" id="{FC7A5471-3CD2-892A-574D-C6BDEC0FF96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sp>
        <p:nvSpPr>
          <p:cNvPr id="5" name="Title 1">
            <a:extLst>
              <a:ext uri="{FF2B5EF4-FFF2-40B4-BE49-F238E27FC236}">
                <a16:creationId xmlns:a16="http://schemas.microsoft.com/office/drawing/2014/main" id="{5768C504-302D-6ADC-818D-702D1B708EFD}"/>
              </a:ext>
            </a:extLst>
          </p:cNvPr>
          <p:cNvSpPr>
            <a:spLocks noGrp="1"/>
          </p:cNvSpPr>
          <p:nvPr>
            <p:ph type="title"/>
          </p:nvPr>
        </p:nvSpPr>
        <p:spPr>
          <a:xfrm>
            <a:off x="1612623" y="0"/>
            <a:ext cx="10184037" cy="1342663"/>
          </a:xfrm>
        </p:spPr>
        <p:txBody>
          <a:bodyPr/>
          <a:lstStyle/>
          <a:p>
            <a:pPr algn="ctr"/>
            <a:r>
              <a:rPr lang="en-US" sz="3200" b="1" dirty="0">
                <a:cs typeface="Times New Roman" panose="02020603050405020304" pitchFamily="18" charset="0"/>
              </a:rPr>
              <a:t>CHD 21</a:t>
            </a:r>
            <a:br>
              <a:rPr lang="en-US" sz="3200" b="1" dirty="0">
                <a:cs typeface="Times New Roman" panose="02020603050405020304" pitchFamily="18" charset="0"/>
              </a:rPr>
            </a:br>
            <a:r>
              <a:rPr lang="en-US" sz="3200" b="1" dirty="0">
                <a:cs typeface="Times New Roman" panose="02020603050405020304" pitchFamily="18" charset="0"/>
              </a:rPr>
              <a:t>Progress of AAP 2024-25 – “Currently Under Revision</a:t>
            </a:r>
            <a:r>
              <a:rPr lang="en-US" sz="3200" b="1" cap="none" dirty="0">
                <a:cs typeface="Times New Roman" panose="02020603050405020304" pitchFamily="18" charset="0"/>
              </a:rPr>
              <a:t>”</a:t>
            </a:r>
            <a:endParaRPr lang="en-IN" dirty="0"/>
          </a:p>
        </p:txBody>
      </p:sp>
      <p:sp>
        <p:nvSpPr>
          <p:cNvPr id="7" name="Slide Number Placeholder 6"/>
          <p:cNvSpPr>
            <a:spLocks noGrp="1"/>
          </p:cNvSpPr>
          <p:nvPr>
            <p:ph type="sldNum" sz="quarter" idx="12"/>
          </p:nvPr>
        </p:nvSpPr>
        <p:spPr/>
        <p:txBody>
          <a:bodyPr/>
          <a:lstStyle/>
          <a:p>
            <a:fld id="{29384423-17FD-4505-A441-1E8A3571A5BE}" type="slidenum">
              <a:rPr lang="en-IN" smtClean="0"/>
              <a:pPr/>
              <a:t>12</a:t>
            </a:fld>
            <a:endParaRPr lang="en-IN"/>
          </a:p>
        </p:txBody>
      </p:sp>
    </p:spTree>
    <p:extLst>
      <p:ext uri="{BB962C8B-B14F-4D97-AF65-F5344CB8AC3E}">
        <p14:creationId xmlns:p14="http://schemas.microsoft.com/office/powerpoint/2010/main" val="8911094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B22ADDB7-F9C3-309B-7A27-DAD15E2E622A}"/>
              </a:ext>
            </a:extLst>
          </p:cNvPr>
          <p:cNvGraphicFramePr>
            <a:graphicFrameLocks noGrp="1"/>
          </p:cNvGraphicFramePr>
          <p:nvPr>
            <p:ph sz="quarter" idx="1"/>
            <p:extLst>
              <p:ext uri="{D42A27DB-BD31-4B8C-83A1-F6EECF244321}">
                <p14:modId xmlns:p14="http://schemas.microsoft.com/office/powerpoint/2010/main" val="811590498"/>
              </p:ext>
            </p:extLst>
          </p:nvPr>
        </p:nvGraphicFramePr>
        <p:xfrm>
          <a:off x="623551" y="1702633"/>
          <a:ext cx="10704781" cy="4845505"/>
        </p:xfrm>
        <a:graphic>
          <a:graphicData uri="http://schemas.openxmlformats.org/drawingml/2006/table">
            <a:tbl>
              <a:tblPr firstRow="1" firstCol="1" bandRow="1">
                <a:tableStyleId>{5C22544A-7EE6-4342-B048-85BDC9FD1C3A}</a:tableStyleId>
              </a:tblPr>
              <a:tblGrid>
                <a:gridCol w="472762">
                  <a:extLst>
                    <a:ext uri="{9D8B030D-6E8A-4147-A177-3AD203B41FA5}">
                      <a16:colId xmlns:a16="http://schemas.microsoft.com/office/drawing/2014/main" val="2612325662"/>
                    </a:ext>
                  </a:extLst>
                </a:gridCol>
                <a:gridCol w="1099594">
                  <a:extLst>
                    <a:ext uri="{9D8B030D-6E8A-4147-A177-3AD203B41FA5}">
                      <a16:colId xmlns:a16="http://schemas.microsoft.com/office/drawing/2014/main" val="20001"/>
                    </a:ext>
                  </a:extLst>
                </a:gridCol>
                <a:gridCol w="4109013">
                  <a:extLst>
                    <a:ext uri="{9D8B030D-6E8A-4147-A177-3AD203B41FA5}">
                      <a16:colId xmlns:a16="http://schemas.microsoft.com/office/drawing/2014/main" val="20002"/>
                    </a:ext>
                  </a:extLst>
                </a:gridCol>
                <a:gridCol w="1759352">
                  <a:extLst>
                    <a:ext uri="{9D8B030D-6E8A-4147-A177-3AD203B41FA5}">
                      <a16:colId xmlns:a16="http://schemas.microsoft.com/office/drawing/2014/main" val="2741798418"/>
                    </a:ext>
                  </a:extLst>
                </a:gridCol>
                <a:gridCol w="1481560">
                  <a:extLst>
                    <a:ext uri="{9D8B030D-6E8A-4147-A177-3AD203B41FA5}">
                      <a16:colId xmlns:a16="http://schemas.microsoft.com/office/drawing/2014/main" val="758382323"/>
                    </a:ext>
                  </a:extLst>
                </a:gridCol>
                <a:gridCol w="1782500">
                  <a:extLst>
                    <a:ext uri="{9D8B030D-6E8A-4147-A177-3AD203B41FA5}">
                      <a16:colId xmlns:a16="http://schemas.microsoft.com/office/drawing/2014/main" val="3628696659"/>
                    </a:ext>
                  </a:extLst>
                </a:gridCol>
              </a:tblGrid>
              <a:tr h="762340">
                <a:tc>
                  <a:txBody>
                    <a:bodyPr/>
                    <a:lstStyle/>
                    <a:p>
                      <a:pPr rtl="0" fontAlgn="t"/>
                      <a:r>
                        <a:rPr lang="en-US" sz="1600" b="1" dirty="0" err="1">
                          <a:latin typeface="Times New Roman"/>
                        </a:rPr>
                        <a:t>Sl</a:t>
                      </a:r>
                      <a:r>
                        <a:rPr lang="en-US" sz="1600" b="1" dirty="0">
                          <a:latin typeface="Times New Roman"/>
                        </a:rPr>
                        <a:t> No.</a:t>
                      </a:r>
                    </a:p>
                  </a:txBody>
                  <a:tcPr marL="28575" marR="28575" marT="19050" marB="19050" anchor="ctr"/>
                </a:tc>
                <a:tc>
                  <a:txBody>
                    <a:bodyPr/>
                    <a:lstStyle/>
                    <a:p>
                      <a:pPr rtl="0" fontAlgn="t"/>
                      <a:r>
                        <a:rPr lang="en-US" sz="1600" b="1">
                          <a:latin typeface="Times New Roman"/>
                        </a:rPr>
                        <a:t>IS No.</a:t>
                      </a:r>
                    </a:p>
                  </a:txBody>
                  <a:tcPr marL="28575" marR="28575" marT="19050" marB="19050" anchor="ctr"/>
                </a:tc>
                <a:tc>
                  <a:txBody>
                    <a:bodyPr/>
                    <a:lstStyle/>
                    <a:p>
                      <a:pPr rtl="0" fontAlgn="t"/>
                      <a:r>
                        <a:rPr lang="en-US" sz="1600" b="1" dirty="0">
                          <a:latin typeface="Times New Roman"/>
                        </a:rPr>
                        <a:t>IS Title</a:t>
                      </a:r>
                    </a:p>
                  </a:txBody>
                  <a:tcPr marL="28575" marR="28575" marT="19050" marB="19050" anchor="ctr"/>
                </a:tc>
                <a:tc>
                  <a:txBody>
                    <a:bodyPr/>
                    <a:lstStyle/>
                    <a:p>
                      <a:pPr rtl="0" fontAlgn="t"/>
                      <a:r>
                        <a:rPr lang="en-US" sz="1600" b="1">
                          <a:latin typeface="Times New Roman"/>
                        </a:rPr>
                        <a:t>Committee Decision (Current stage )</a:t>
                      </a:r>
                    </a:p>
                  </a:txBody>
                  <a:tcPr marL="28575" marR="28575" marT="19050" marB="19050" anchor="ctr"/>
                </a:tc>
                <a:tc>
                  <a:txBody>
                    <a:bodyPr/>
                    <a:lstStyle/>
                    <a:p>
                      <a:pPr rtl="0" fontAlgn="t"/>
                      <a:r>
                        <a:rPr lang="en-US" sz="1600" b="1" dirty="0">
                          <a:latin typeface="Times New Roman"/>
                        </a:rPr>
                        <a:t>Process Adopted</a:t>
                      </a:r>
                    </a:p>
                  </a:txBody>
                  <a:tcPr marL="28575" marR="28575" marT="19050" marB="19050" anchor="ctr"/>
                </a:tc>
                <a:tc>
                  <a:txBody>
                    <a:bodyPr/>
                    <a:lstStyle/>
                    <a:p>
                      <a:pPr rtl="0" fontAlgn="t"/>
                      <a:r>
                        <a:rPr lang="en-US" sz="1600" b="1" dirty="0">
                          <a:latin typeface="Times New Roman"/>
                        </a:rPr>
                        <a:t>Document Stage</a:t>
                      </a:r>
                    </a:p>
                  </a:txBody>
                  <a:tcPr marL="28575" marR="28575" marT="19050" marB="19050" anchor="ctr"/>
                </a:tc>
                <a:extLst>
                  <a:ext uri="{0D108BD9-81ED-4DB2-BD59-A6C34878D82A}">
                    <a16:rowId xmlns:a16="http://schemas.microsoft.com/office/drawing/2014/main" val="1232070833"/>
                  </a:ext>
                </a:extLst>
              </a:tr>
              <a:tr h="815177">
                <a:tc>
                  <a:txBody>
                    <a:bodyPr/>
                    <a:lstStyle/>
                    <a:p>
                      <a:pPr algn="r" rtl="0" fontAlgn="t"/>
                      <a:r>
                        <a:rPr lang="en-US" sz="1400" dirty="0"/>
                        <a:t>5</a:t>
                      </a:r>
                    </a:p>
                  </a:txBody>
                  <a:tcPr marL="28575" marR="28575" marT="19050" marB="19050" anchor="ctr"/>
                </a:tc>
                <a:tc>
                  <a:txBody>
                    <a:bodyPr/>
                    <a:lstStyle/>
                    <a:p>
                      <a:pPr rtl="0" fontAlgn="t"/>
                      <a:r>
                        <a:rPr lang="en-US" sz="1600" b="0" dirty="0">
                          <a:solidFill>
                            <a:srgbClr val="212529"/>
                          </a:solidFill>
                          <a:latin typeface="Arial" pitchFamily="34" charset="0"/>
                          <a:cs typeface="Arial" pitchFamily="34" charset="0"/>
                        </a:rPr>
                        <a:t>IS 56 : 1993</a:t>
                      </a:r>
                    </a:p>
                  </a:txBody>
                  <a:tcPr marL="28575" marR="28575" marT="19050" marB="19050"/>
                </a:tc>
                <a:tc>
                  <a:txBody>
                    <a:bodyPr/>
                    <a:lstStyle/>
                    <a:p>
                      <a:pPr rtl="0" fontAlgn="t"/>
                      <a:r>
                        <a:rPr lang="en-US" sz="1600" b="0" dirty="0">
                          <a:solidFill>
                            <a:srgbClr val="212529"/>
                          </a:solidFill>
                          <a:latin typeface="Arial" pitchFamily="34" charset="0"/>
                          <a:cs typeface="Arial" pitchFamily="34" charset="0"/>
                        </a:rPr>
                        <a:t>Prussian blue (Iron blue) for paints - Specification (Second Revision)</a:t>
                      </a:r>
                    </a:p>
                  </a:txBody>
                  <a:tcPr marL="28575" marR="28575" marT="19050" marB="19050"/>
                </a:tc>
                <a:tc>
                  <a:txBody>
                    <a:bodyPr/>
                    <a:lstStyle/>
                    <a:p>
                      <a:pPr rtl="0" fontAlgn="t"/>
                      <a:r>
                        <a:rPr lang="en-US" sz="1600" b="0" dirty="0">
                          <a:solidFill>
                            <a:srgbClr val="212529"/>
                          </a:solidFill>
                          <a:latin typeface="Arial" pitchFamily="34" charset="0"/>
                          <a:cs typeface="Arial" pitchFamily="34" charset="0"/>
                        </a:rPr>
                        <a:t>Decision taken to Revise</a:t>
                      </a:r>
                    </a:p>
                  </a:txBody>
                  <a:tcPr marL="28575" marR="28575" marT="19050" marB="19050"/>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kumimoji="0" lang="en-US" sz="1600" b="0" kern="1200" dirty="0">
                          <a:solidFill>
                            <a:srgbClr val="212529"/>
                          </a:solidFill>
                          <a:latin typeface="Arial" pitchFamily="34" charset="0"/>
                          <a:ea typeface="+mn-ea"/>
                          <a:cs typeface="Arial" pitchFamily="34" charset="0"/>
                        </a:rPr>
                        <a:t>Formed a panel – WP1 of subject experts.</a:t>
                      </a:r>
                    </a:p>
                  </a:txBody>
                  <a:tcPr marL="28575" marR="28575" marT="19050" marB="19050"/>
                </a:tc>
                <a:tc>
                  <a:txBody>
                    <a:bodyPr/>
                    <a:lstStyle/>
                    <a:p>
                      <a:pPr rtl="0" fontAlgn="t"/>
                      <a:r>
                        <a:rPr lang="en-US" sz="1600" b="0" dirty="0">
                          <a:solidFill>
                            <a:srgbClr val="212529"/>
                          </a:solidFill>
                          <a:latin typeface="Arial" pitchFamily="34" charset="0"/>
                          <a:cs typeface="Arial" pitchFamily="34" charset="0"/>
                        </a:rPr>
                        <a:t>WC Stage</a:t>
                      </a:r>
                    </a:p>
                  </a:txBody>
                  <a:tcPr marL="28575" marR="28575" marT="19050" marB="19050"/>
                </a:tc>
                <a:extLst>
                  <a:ext uri="{0D108BD9-81ED-4DB2-BD59-A6C34878D82A}">
                    <a16:rowId xmlns:a16="http://schemas.microsoft.com/office/drawing/2014/main" val="2131905854"/>
                  </a:ext>
                </a:extLst>
              </a:tr>
              <a:tr h="815177">
                <a:tc>
                  <a:txBody>
                    <a:bodyPr/>
                    <a:lstStyle/>
                    <a:p>
                      <a:pPr algn="r" rtl="0" fontAlgn="t"/>
                      <a:r>
                        <a:rPr lang="en-US" sz="1400" dirty="0"/>
                        <a:t>6</a:t>
                      </a:r>
                    </a:p>
                  </a:txBody>
                  <a:tcPr marL="28575" marR="28575" marT="19050" marB="19050" anchor="ctr"/>
                </a:tc>
                <a:tc>
                  <a:txBody>
                    <a:bodyPr/>
                    <a:lstStyle/>
                    <a:p>
                      <a:pPr rtl="0" fontAlgn="t"/>
                      <a:r>
                        <a:rPr lang="en-US" sz="1600" b="0">
                          <a:solidFill>
                            <a:srgbClr val="212529"/>
                          </a:solidFill>
                          <a:latin typeface="Arial" pitchFamily="34" charset="0"/>
                          <a:cs typeface="Arial" pitchFamily="34" charset="0"/>
                        </a:rPr>
                        <a:t>IS 51 : 1998</a:t>
                      </a:r>
                    </a:p>
                  </a:txBody>
                  <a:tcPr marL="28575" marR="28575" marT="19050" marB="19050"/>
                </a:tc>
                <a:tc>
                  <a:txBody>
                    <a:bodyPr/>
                    <a:lstStyle/>
                    <a:p>
                      <a:pPr rtl="0" fontAlgn="t"/>
                      <a:r>
                        <a:rPr lang="en-US" sz="1600" b="0" dirty="0">
                          <a:solidFill>
                            <a:srgbClr val="212529"/>
                          </a:solidFill>
                          <a:latin typeface="Arial" pitchFamily="34" charset="0"/>
                          <a:cs typeface="Arial" pitchFamily="34" charset="0"/>
                        </a:rPr>
                        <a:t>Zinc chrome for paints - Specification (Fourth Revision)</a:t>
                      </a:r>
                    </a:p>
                  </a:txBody>
                  <a:tcPr marL="28575" marR="28575" marT="19050" marB="19050"/>
                </a:tc>
                <a:tc>
                  <a:txBody>
                    <a:bodyPr/>
                    <a:lstStyle/>
                    <a:p>
                      <a:pPr rtl="0" fontAlgn="t"/>
                      <a:r>
                        <a:rPr lang="en-US" sz="1600" b="0">
                          <a:solidFill>
                            <a:srgbClr val="212529"/>
                          </a:solidFill>
                          <a:latin typeface="Arial" pitchFamily="34" charset="0"/>
                          <a:cs typeface="Arial" pitchFamily="34" charset="0"/>
                        </a:rPr>
                        <a:t>Decision taken to Revise</a:t>
                      </a:r>
                    </a:p>
                  </a:txBody>
                  <a:tcPr marL="28575" marR="28575" marT="19050" marB="19050"/>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kumimoji="0" lang="en-US" sz="1600" b="0" kern="1200" dirty="0">
                          <a:solidFill>
                            <a:srgbClr val="212529"/>
                          </a:solidFill>
                          <a:latin typeface="Arial" pitchFamily="34" charset="0"/>
                          <a:ea typeface="+mn-ea"/>
                          <a:cs typeface="Arial" pitchFamily="34" charset="0"/>
                        </a:rPr>
                        <a:t>Formed a panel – WP1 of subject experts.</a:t>
                      </a:r>
                    </a:p>
                  </a:txBody>
                  <a:tcPr marL="28575" marR="28575" marT="19050" marB="19050" anchor="b"/>
                </a:tc>
                <a:tc>
                  <a:txBody>
                    <a:bodyPr/>
                    <a:lstStyle/>
                    <a:p>
                      <a:pPr rtl="0" fontAlgn="b"/>
                      <a:r>
                        <a:rPr kumimoji="0" lang="en-US" sz="1600" b="0" kern="1200" dirty="0">
                          <a:solidFill>
                            <a:srgbClr val="212529"/>
                          </a:solidFill>
                          <a:latin typeface="Arial" pitchFamily="34" charset="0"/>
                          <a:ea typeface="+mn-ea"/>
                          <a:cs typeface="Arial" pitchFamily="34" charset="0"/>
                        </a:rPr>
                        <a:t>F-draft Stage</a:t>
                      </a:r>
                    </a:p>
                  </a:txBody>
                  <a:tcPr marL="28575" marR="28575" marT="19050" marB="19050" anchor="b"/>
                </a:tc>
                <a:extLst>
                  <a:ext uri="{0D108BD9-81ED-4DB2-BD59-A6C34878D82A}">
                    <a16:rowId xmlns:a16="http://schemas.microsoft.com/office/drawing/2014/main" val="2676839429"/>
                  </a:ext>
                </a:extLst>
              </a:tr>
              <a:tr h="815177">
                <a:tc>
                  <a:txBody>
                    <a:bodyPr/>
                    <a:lstStyle/>
                    <a:p>
                      <a:pPr algn="r" rtl="0" fontAlgn="t"/>
                      <a:r>
                        <a:rPr lang="en-US" sz="1400" dirty="0"/>
                        <a:t>7</a:t>
                      </a:r>
                    </a:p>
                  </a:txBody>
                  <a:tcPr marL="28575" marR="28575" marT="19050" marB="19050" anchor="ctr"/>
                </a:tc>
                <a:tc>
                  <a:txBody>
                    <a:bodyPr/>
                    <a:lstStyle/>
                    <a:p>
                      <a:pPr rtl="0" fontAlgn="t"/>
                      <a:r>
                        <a:rPr lang="en-US" sz="1600" b="0">
                          <a:solidFill>
                            <a:srgbClr val="212529"/>
                          </a:solidFill>
                          <a:latin typeface="Arial" pitchFamily="34" charset="0"/>
                          <a:cs typeface="Arial" pitchFamily="34" charset="0"/>
                        </a:rPr>
                        <a:t>IS 54 : 1988</a:t>
                      </a:r>
                    </a:p>
                  </a:txBody>
                  <a:tcPr marL="28575" marR="28575" marT="19050" marB="19050"/>
                </a:tc>
                <a:tc>
                  <a:txBody>
                    <a:bodyPr/>
                    <a:lstStyle/>
                    <a:p>
                      <a:pPr rtl="0" fontAlgn="t"/>
                      <a:r>
                        <a:rPr lang="en-US" sz="1600" b="0" dirty="0">
                          <a:solidFill>
                            <a:srgbClr val="212529"/>
                          </a:solidFill>
                          <a:latin typeface="Arial" pitchFamily="34" charset="0"/>
                          <a:cs typeface="Arial" pitchFamily="34" charset="0"/>
                        </a:rPr>
                        <a:t>Specification for green oxide of chromium for paints (Second Revision)</a:t>
                      </a:r>
                    </a:p>
                  </a:txBody>
                  <a:tcPr marL="28575" marR="28575" marT="19050" marB="19050"/>
                </a:tc>
                <a:tc>
                  <a:txBody>
                    <a:bodyPr/>
                    <a:lstStyle/>
                    <a:p>
                      <a:pPr rtl="0" fontAlgn="t"/>
                      <a:r>
                        <a:rPr lang="en-US" sz="1600" b="0" dirty="0">
                          <a:solidFill>
                            <a:srgbClr val="212529"/>
                          </a:solidFill>
                          <a:latin typeface="Arial" pitchFamily="34" charset="0"/>
                          <a:cs typeface="Arial" pitchFamily="34" charset="0"/>
                        </a:rPr>
                        <a:t>Decision taken to Revise</a:t>
                      </a:r>
                    </a:p>
                  </a:txBody>
                  <a:tcPr marL="28575" marR="28575" marT="19050" marB="19050"/>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kumimoji="0" lang="en-US" sz="1600" b="0" kern="1200" dirty="0">
                          <a:solidFill>
                            <a:srgbClr val="212529"/>
                          </a:solidFill>
                          <a:latin typeface="Arial" pitchFamily="34" charset="0"/>
                          <a:ea typeface="+mn-ea"/>
                          <a:cs typeface="Arial" pitchFamily="34" charset="0"/>
                        </a:rPr>
                        <a:t>Formed a panel – WP1 of subject experts.</a:t>
                      </a:r>
                    </a:p>
                  </a:txBody>
                  <a:tcPr marL="28575" marR="28575" marT="19050" marB="19050" anchor="b"/>
                </a:tc>
                <a:tc>
                  <a:txBody>
                    <a:bodyPr/>
                    <a:lstStyle/>
                    <a:p>
                      <a:pPr rtl="0" fontAlgn="b"/>
                      <a:r>
                        <a:rPr kumimoji="0" lang="en-US" sz="1600" b="0" kern="1200" dirty="0">
                          <a:solidFill>
                            <a:srgbClr val="212529"/>
                          </a:solidFill>
                          <a:latin typeface="Arial" pitchFamily="34" charset="0"/>
                          <a:ea typeface="+mn-ea"/>
                          <a:cs typeface="Arial" pitchFamily="34" charset="0"/>
                        </a:rPr>
                        <a:t>F-draft Stage</a:t>
                      </a:r>
                    </a:p>
                    <a:p>
                      <a:pPr rtl="0" fontAlgn="b"/>
                      <a:endParaRPr kumimoji="0" lang="en-US" sz="1600" b="0" kern="1200" dirty="0">
                        <a:solidFill>
                          <a:srgbClr val="212529"/>
                        </a:solidFill>
                        <a:latin typeface="Arial" pitchFamily="34" charset="0"/>
                        <a:ea typeface="+mn-ea"/>
                        <a:cs typeface="Arial" pitchFamily="34" charset="0"/>
                      </a:endParaRPr>
                    </a:p>
                    <a:p>
                      <a:pPr rtl="0" fontAlgn="b"/>
                      <a:endParaRPr kumimoji="0" lang="en-US" sz="1600" b="0" kern="1200" dirty="0">
                        <a:solidFill>
                          <a:srgbClr val="212529"/>
                        </a:solidFill>
                        <a:latin typeface="Arial" pitchFamily="34" charset="0"/>
                        <a:ea typeface="+mn-ea"/>
                        <a:cs typeface="Arial" pitchFamily="34" charset="0"/>
                      </a:endParaRPr>
                    </a:p>
                  </a:txBody>
                  <a:tcPr marL="28575" marR="28575" marT="19050" marB="19050" anchor="b"/>
                </a:tc>
                <a:extLst>
                  <a:ext uri="{0D108BD9-81ED-4DB2-BD59-A6C34878D82A}">
                    <a16:rowId xmlns:a16="http://schemas.microsoft.com/office/drawing/2014/main" val="2395137014"/>
                  </a:ext>
                </a:extLst>
              </a:tr>
              <a:tr h="815177">
                <a:tc>
                  <a:txBody>
                    <a:bodyPr/>
                    <a:lstStyle/>
                    <a:p>
                      <a:pPr algn="r" rtl="0" fontAlgn="t"/>
                      <a:r>
                        <a:rPr lang="en-US" sz="1400" dirty="0"/>
                        <a:t>8</a:t>
                      </a:r>
                    </a:p>
                  </a:txBody>
                  <a:tcPr marL="28575" marR="28575" marT="19050" marB="19050" anchor="ctr"/>
                </a:tc>
                <a:tc>
                  <a:txBody>
                    <a:bodyPr/>
                    <a:lstStyle/>
                    <a:p>
                      <a:pPr rtl="0" fontAlgn="t"/>
                      <a:r>
                        <a:rPr lang="en-US" sz="1600" b="0" dirty="0">
                          <a:solidFill>
                            <a:srgbClr val="212529"/>
                          </a:solidFill>
                          <a:latin typeface="Arial" pitchFamily="34" charset="0"/>
                          <a:cs typeface="Arial" pitchFamily="34" charset="0"/>
                        </a:rPr>
                        <a:t>IS 44: 1991</a:t>
                      </a:r>
                    </a:p>
                  </a:txBody>
                  <a:tcPr marL="28575" marR="28575" marT="19050" marB="19050" anchor="ctr"/>
                </a:tc>
                <a:tc>
                  <a:txBody>
                    <a:bodyPr/>
                    <a:lstStyle/>
                    <a:p>
                      <a:pPr rtl="0" fontAlgn="t"/>
                      <a:r>
                        <a:rPr lang="en-US" sz="1600" b="0" dirty="0">
                          <a:solidFill>
                            <a:srgbClr val="212529"/>
                          </a:solidFill>
                          <a:latin typeface="Arial" pitchFamily="34" charset="0"/>
                          <a:cs typeface="Arial" pitchFamily="34" charset="0"/>
                        </a:rPr>
                        <a:t>IRON OXIDE PIGMENTS FOR PAINTS SPECIFICATION</a:t>
                      </a:r>
                    </a:p>
                  </a:txBody>
                  <a:tcPr marL="28575" marR="28575" marT="19050" marB="19050" anchor="ct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600" b="0" dirty="0">
                          <a:solidFill>
                            <a:srgbClr val="212529"/>
                          </a:solidFill>
                          <a:latin typeface="Arial" pitchFamily="34" charset="0"/>
                          <a:cs typeface="Arial" pitchFamily="34" charset="0"/>
                        </a:rPr>
                        <a:t>Decision taken to Revise</a:t>
                      </a:r>
                    </a:p>
                  </a:txBody>
                  <a:tcPr marL="0" marR="0" marT="19050" marB="19050" anchor="ct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kumimoji="0" lang="en-US" sz="1600" b="0" kern="1200" dirty="0">
                          <a:solidFill>
                            <a:srgbClr val="212529"/>
                          </a:solidFill>
                          <a:latin typeface="Arial" pitchFamily="34" charset="0"/>
                          <a:ea typeface="+mn-ea"/>
                          <a:cs typeface="Arial" pitchFamily="34" charset="0"/>
                        </a:rPr>
                        <a:t>Formed a panel – WP1 of subject experts.</a:t>
                      </a:r>
                    </a:p>
                  </a:txBody>
                  <a:tcPr marL="28575" marR="28575" marT="19050" marB="19050" anchor="ctr"/>
                </a:tc>
                <a:tc>
                  <a:txBody>
                    <a:bodyPr/>
                    <a:lstStyle/>
                    <a:p>
                      <a:pPr algn="ctr" rtl="0" fontAlgn="t"/>
                      <a:r>
                        <a:rPr lang="en-US" sz="1600" b="0" dirty="0">
                          <a:solidFill>
                            <a:srgbClr val="212529"/>
                          </a:solidFill>
                          <a:latin typeface="Arial" pitchFamily="34" charset="0"/>
                          <a:cs typeface="Arial" pitchFamily="34" charset="0"/>
                        </a:rPr>
                        <a:t>WC Stage</a:t>
                      </a:r>
                    </a:p>
                  </a:txBody>
                  <a:tcPr marL="28575" marR="28575" marT="19050" marB="19050" anchor="ctr"/>
                </a:tc>
                <a:extLst>
                  <a:ext uri="{0D108BD9-81ED-4DB2-BD59-A6C34878D82A}">
                    <a16:rowId xmlns:a16="http://schemas.microsoft.com/office/drawing/2014/main" val="710175489"/>
                  </a:ext>
                </a:extLst>
              </a:tr>
              <a:tr h="815177">
                <a:tc>
                  <a:txBody>
                    <a:bodyPr/>
                    <a:lstStyle/>
                    <a:p>
                      <a:pPr algn="r" rtl="0" fontAlgn="t"/>
                      <a:r>
                        <a:rPr lang="en-US" sz="1400" dirty="0"/>
                        <a:t>9</a:t>
                      </a:r>
                    </a:p>
                  </a:txBody>
                  <a:tcPr marL="28575" marR="28575" marT="19050" marB="19050" anchor="ctr"/>
                </a:tc>
                <a:tc>
                  <a:txBody>
                    <a:bodyPr/>
                    <a:lstStyle/>
                    <a:p>
                      <a:r>
                        <a:rPr kumimoji="0" lang="en-US" sz="1600" b="0" kern="1200" dirty="0">
                          <a:solidFill>
                            <a:srgbClr val="212529"/>
                          </a:solidFill>
                          <a:latin typeface="Arial" pitchFamily="34" charset="0"/>
                          <a:ea typeface="+mn-ea"/>
                          <a:cs typeface="Arial" pitchFamily="34" charset="0"/>
                        </a:rPr>
                        <a:t>IS 840: 1986</a:t>
                      </a:r>
                    </a:p>
                  </a:txBody>
                  <a:tcPr marL="28575" marR="28575" marT="19050" marB="19050" anchor="ctr"/>
                </a:tc>
                <a:tc>
                  <a:txBody>
                    <a:bodyPr/>
                    <a:lstStyle/>
                    <a:p>
                      <a:r>
                        <a:rPr kumimoji="0" lang="en-US" sz="1600" b="0" kern="1200" dirty="0" err="1">
                          <a:solidFill>
                            <a:srgbClr val="212529"/>
                          </a:solidFill>
                          <a:latin typeface="Arial" pitchFamily="34" charset="0"/>
                          <a:ea typeface="+mn-ea"/>
                          <a:cs typeface="Arial" pitchFamily="34" charset="0"/>
                        </a:rPr>
                        <a:t>Cashewnut</a:t>
                      </a:r>
                      <a:r>
                        <a:rPr kumimoji="0" lang="en-US" sz="1600" b="0" kern="1200" dirty="0">
                          <a:solidFill>
                            <a:srgbClr val="212529"/>
                          </a:solidFill>
                          <a:latin typeface="Arial" pitchFamily="34" charset="0"/>
                          <a:ea typeface="+mn-ea"/>
                          <a:cs typeface="Arial" pitchFamily="34" charset="0"/>
                        </a:rPr>
                        <a:t> shell liquid (CNSL)-Specification ( Third Revision)</a:t>
                      </a:r>
                    </a:p>
                  </a:txBody>
                  <a:tcPr marL="28575" marR="28575" marT="19050" marB="19050" anchor="ctr"/>
                </a:tc>
                <a:tc>
                  <a:txBody>
                    <a:bodyPr/>
                    <a:lstStyle/>
                    <a:p>
                      <a:pPr rtl="0" fontAlgn="t"/>
                      <a:r>
                        <a:rPr kumimoji="0" lang="en-US" sz="1600" b="0" kern="1200" dirty="0">
                          <a:solidFill>
                            <a:srgbClr val="212529"/>
                          </a:solidFill>
                          <a:latin typeface="Arial" pitchFamily="34" charset="0"/>
                          <a:ea typeface="+mn-ea"/>
                          <a:cs typeface="Arial" pitchFamily="34" charset="0"/>
                        </a:rPr>
                        <a:t>Decision taken to Revise</a:t>
                      </a:r>
                    </a:p>
                  </a:txBody>
                  <a:tcPr marL="28575" marR="28575" marT="19050" marB="19050" anchor="ct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kumimoji="0" lang="en-US" sz="1600" b="0" kern="1200" dirty="0">
                          <a:solidFill>
                            <a:srgbClr val="212529"/>
                          </a:solidFill>
                          <a:latin typeface="Arial" pitchFamily="34" charset="0"/>
                          <a:ea typeface="+mn-ea"/>
                          <a:cs typeface="Arial" pitchFamily="34" charset="0"/>
                        </a:rPr>
                        <a:t>Formed a panel – WP5 of subject experts.</a:t>
                      </a:r>
                    </a:p>
                  </a:txBody>
                  <a:tcPr marL="28575" marR="28575" marT="19050" marB="19050" anchor="ctr"/>
                </a:tc>
                <a:tc>
                  <a:txBody>
                    <a:bodyPr/>
                    <a:lstStyle/>
                    <a:p>
                      <a:pPr algn="ctr" fontAlgn="t"/>
                      <a:r>
                        <a:rPr kumimoji="0" lang="en-US" sz="1600" b="0" kern="1200" dirty="0">
                          <a:solidFill>
                            <a:srgbClr val="212529"/>
                          </a:solidFill>
                          <a:latin typeface="Arial" pitchFamily="34" charset="0"/>
                          <a:ea typeface="+mn-ea"/>
                          <a:cs typeface="Arial" pitchFamily="34" charset="0"/>
                        </a:rPr>
                        <a:t>WC stage</a:t>
                      </a:r>
                    </a:p>
                  </a:txBody>
                  <a:tcPr marL="95250" marR="95250" marT="76200" marB="76200" anchor="ctr"/>
                </a:tc>
                <a:extLst>
                  <a:ext uri="{0D108BD9-81ED-4DB2-BD59-A6C34878D82A}">
                    <a16:rowId xmlns:a16="http://schemas.microsoft.com/office/drawing/2014/main" val="733274151"/>
                  </a:ext>
                </a:extLst>
              </a:tr>
            </a:tbl>
          </a:graphicData>
        </a:graphic>
      </p:graphicFrame>
      <p:pic>
        <p:nvPicPr>
          <p:cNvPr id="6" name="Picture 5">
            <a:extLst>
              <a:ext uri="{FF2B5EF4-FFF2-40B4-BE49-F238E27FC236}">
                <a16:creationId xmlns:a16="http://schemas.microsoft.com/office/drawing/2014/main" id="{FC7A5471-3CD2-892A-574D-C6BDEC0FF96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sp>
        <p:nvSpPr>
          <p:cNvPr id="5" name="Title 1">
            <a:extLst>
              <a:ext uri="{FF2B5EF4-FFF2-40B4-BE49-F238E27FC236}">
                <a16:creationId xmlns:a16="http://schemas.microsoft.com/office/drawing/2014/main" id="{5768C504-302D-6ADC-818D-702D1B708EFD}"/>
              </a:ext>
            </a:extLst>
          </p:cNvPr>
          <p:cNvSpPr>
            <a:spLocks noGrp="1"/>
          </p:cNvSpPr>
          <p:nvPr>
            <p:ph type="title"/>
          </p:nvPr>
        </p:nvSpPr>
        <p:spPr>
          <a:xfrm>
            <a:off x="1612623" y="0"/>
            <a:ext cx="10184037" cy="1342663"/>
          </a:xfrm>
        </p:spPr>
        <p:txBody>
          <a:bodyPr/>
          <a:lstStyle/>
          <a:p>
            <a:pPr algn="ctr"/>
            <a:r>
              <a:rPr lang="en-US" sz="3200" b="1" dirty="0">
                <a:cs typeface="Times New Roman" panose="02020603050405020304" pitchFamily="18" charset="0"/>
              </a:rPr>
              <a:t>CHD 21</a:t>
            </a:r>
            <a:br>
              <a:rPr lang="en-US" sz="3200" b="1" dirty="0">
                <a:cs typeface="Times New Roman" panose="02020603050405020304" pitchFamily="18" charset="0"/>
              </a:rPr>
            </a:br>
            <a:r>
              <a:rPr lang="en-US" sz="3200" b="1" dirty="0">
                <a:cs typeface="Times New Roman" panose="02020603050405020304" pitchFamily="18" charset="0"/>
              </a:rPr>
              <a:t>Progress of AAP 2024-25 – “Currently Under Revision</a:t>
            </a:r>
            <a:r>
              <a:rPr lang="en-US" sz="3200" b="1" cap="none" dirty="0">
                <a:cs typeface="Times New Roman" panose="02020603050405020304" pitchFamily="18" charset="0"/>
              </a:rPr>
              <a:t>”</a:t>
            </a:r>
            <a:endParaRPr lang="en-IN" dirty="0"/>
          </a:p>
        </p:txBody>
      </p:sp>
      <p:sp>
        <p:nvSpPr>
          <p:cNvPr id="7" name="Slide Number Placeholder 6"/>
          <p:cNvSpPr>
            <a:spLocks noGrp="1"/>
          </p:cNvSpPr>
          <p:nvPr>
            <p:ph type="sldNum" sz="quarter" idx="12"/>
          </p:nvPr>
        </p:nvSpPr>
        <p:spPr/>
        <p:txBody>
          <a:bodyPr/>
          <a:lstStyle/>
          <a:p>
            <a:fld id="{29384423-17FD-4505-A441-1E8A3571A5BE}" type="slidenum">
              <a:rPr lang="en-IN" smtClean="0"/>
              <a:pPr/>
              <a:t>13</a:t>
            </a:fld>
            <a:endParaRPr lang="en-IN"/>
          </a:p>
        </p:txBody>
      </p:sp>
    </p:spTree>
    <p:extLst>
      <p:ext uri="{BB962C8B-B14F-4D97-AF65-F5344CB8AC3E}">
        <p14:creationId xmlns:p14="http://schemas.microsoft.com/office/powerpoint/2010/main" val="8911094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B22ADDB7-F9C3-309B-7A27-DAD15E2E622A}"/>
              </a:ext>
            </a:extLst>
          </p:cNvPr>
          <p:cNvGraphicFramePr>
            <a:graphicFrameLocks noGrp="1"/>
          </p:cNvGraphicFramePr>
          <p:nvPr>
            <p:ph sz="quarter" idx="1"/>
            <p:extLst>
              <p:ext uri="{D42A27DB-BD31-4B8C-83A1-F6EECF244321}">
                <p14:modId xmlns:p14="http://schemas.microsoft.com/office/powerpoint/2010/main" val="131236934"/>
              </p:ext>
            </p:extLst>
          </p:nvPr>
        </p:nvGraphicFramePr>
        <p:xfrm>
          <a:off x="603676" y="2131676"/>
          <a:ext cx="10704781" cy="2606040"/>
        </p:xfrm>
        <a:graphic>
          <a:graphicData uri="http://schemas.openxmlformats.org/drawingml/2006/table">
            <a:tbl>
              <a:tblPr firstRow="1" firstCol="1" bandRow="1">
                <a:tableStyleId>{5C22544A-7EE6-4342-B048-85BDC9FD1C3A}</a:tableStyleId>
              </a:tblPr>
              <a:tblGrid>
                <a:gridCol w="472762">
                  <a:extLst>
                    <a:ext uri="{9D8B030D-6E8A-4147-A177-3AD203B41FA5}">
                      <a16:colId xmlns:a16="http://schemas.microsoft.com/office/drawing/2014/main" val="2612325662"/>
                    </a:ext>
                  </a:extLst>
                </a:gridCol>
                <a:gridCol w="1099594">
                  <a:extLst>
                    <a:ext uri="{9D8B030D-6E8A-4147-A177-3AD203B41FA5}">
                      <a16:colId xmlns:a16="http://schemas.microsoft.com/office/drawing/2014/main" val="20001"/>
                    </a:ext>
                  </a:extLst>
                </a:gridCol>
                <a:gridCol w="4109013">
                  <a:extLst>
                    <a:ext uri="{9D8B030D-6E8A-4147-A177-3AD203B41FA5}">
                      <a16:colId xmlns:a16="http://schemas.microsoft.com/office/drawing/2014/main" val="20002"/>
                    </a:ext>
                  </a:extLst>
                </a:gridCol>
                <a:gridCol w="1759352">
                  <a:extLst>
                    <a:ext uri="{9D8B030D-6E8A-4147-A177-3AD203B41FA5}">
                      <a16:colId xmlns:a16="http://schemas.microsoft.com/office/drawing/2014/main" val="2741798418"/>
                    </a:ext>
                  </a:extLst>
                </a:gridCol>
                <a:gridCol w="1481560">
                  <a:extLst>
                    <a:ext uri="{9D8B030D-6E8A-4147-A177-3AD203B41FA5}">
                      <a16:colId xmlns:a16="http://schemas.microsoft.com/office/drawing/2014/main" val="758382323"/>
                    </a:ext>
                  </a:extLst>
                </a:gridCol>
                <a:gridCol w="1782500">
                  <a:extLst>
                    <a:ext uri="{9D8B030D-6E8A-4147-A177-3AD203B41FA5}">
                      <a16:colId xmlns:a16="http://schemas.microsoft.com/office/drawing/2014/main" val="3628696659"/>
                    </a:ext>
                  </a:extLst>
                </a:gridCol>
              </a:tblGrid>
              <a:tr h="0">
                <a:tc>
                  <a:txBody>
                    <a:bodyPr/>
                    <a:lstStyle/>
                    <a:p>
                      <a:pPr rtl="0" fontAlgn="t"/>
                      <a:r>
                        <a:rPr lang="en-US" sz="1600" b="1" dirty="0" err="1">
                          <a:latin typeface="Times New Roman"/>
                        </a:rPr>
                        <a:t>Sl</a:t>
                      </a:r>
                      <a:r>
                        <a:rPr lang="en-US" sz="1600" b="1" dirty="0">
                          <a:latin typeface="Times New Roman"/>
                        </a:rPr>
                        <a:t> No.</a:t>
                      </a:r>
                    </a:p>
                  </a:txBody>
                  <a:tcPr marL="28575" marR="28575" marT="19050" marB="19050" anchor="ctr"/>
                </a:tc>
                <a:tc>
                  <a:txBody>
                    <a:bodyPr/>
                    <a:lstStyle/>
                    <a:p>
                      <a:pPr rtl="0" fontAlgn="t"/>
                      <a:r>
                        <a:rPr lang="en-US" sz="1600" b="1">
                          <a:latin typeface="Times New Roman"/>
                        </a:rPr>
                        <a:t>IS No.</a:t>
                      </a:r>
                    </a:p>
                  </a:txBody>
                  <a:tcPr marL="28575" marR="28575" marT="19050" marB="19050" anchor="ctr"/>
                </a:tc>
                <a:tc>
                  <a:txBody>
                    <a:bodyPr/>
                    <a:lstStyle/>
                    <a:p>
                      <a:pPr rtl="0" fontAlgn="t"/>
                      <a:r>
                        <a:rPr lang="en-US" sz="1600" b="1" dirty="0">
                          <a:latin typeface="Times New Roman"/>
                        </a:rPr>
                        <a:t>IS Title</a:t>
                      </a:r>
                    </a:p>
                  </a:txBody>
                  <a:tcPr marL="28575" marR="28575" marT="19050" marB="19050" anchor="ctr"/>
                </a:tc>
                <a:tc>
                  <a:txBody>
                    <a:bodyPr/>
                    <a:lstStyle/>
                    <a:p>
                      <a:pPr rtl="0" fontAlgn="t"/>
                      <a:r>
                        <a:rPr lang="en-US" sz="1600" b="1" dirty="0">
                          <a:latin typeface="Times New Roman"/>
                        </a:rPr>
                        <a:t>Committee Decision (Current stage )</a:t>
                      </a:r>
                    </a:p>
                  </a:txBody>
                  <a:tcPr marL="28575" marR="28575" marT="19050" marB="19050" anchor="ctr"/>
                </a:tc>
                <a:tc>
                  <a:txBody>
                    <a:bodyPr/>
                    <a:lstStyle/>
                    <a:p>
                      <a:pPr rtl="0" fontAlgn="t"/>
                      <a:r>
                        <a:rPr lang="en-US" sz="1600" b="1" dirty="0">
                          <a:latin typeface="Times New Roman"/>
                        </a:rPr>
                        <a:t>Process Adopted</a:t>
                      </a:r>
                    </a:p>
                  </a:txBody>
                  <a:tcPr marL="28575" marR="28575" marT="19050" marB="19050" anchor="ctr"/>
                </a:tc>
                <a:tc>
                  <a:txBody>
                    <a:bodyPr/>
                    <a:lstStyle/>
                    <a:p>
                      <a:pPr rtl="0" fontAlgn="t"/>
                      <a:r>
                        <a:rPr lang="en-US" sz="1600" b="1" dirty="0">
                          <a:latin typeface="Times New Roman"/>
                        </a:rPr>
                        <a:t>Document Stage</a:t>
                      </a:r>
                    </a:p>
                  </a:txBody>
                  <a:tcPr marL="28575" marR="28575" marT="19050" marB="19050" anchor="ctr"/>
                </a:tc>
                <a:extLst>
                  <a:ext uri="{0D108BD9-81ED-4DB2-BD59-A6C34878D82A}">
                    <a16:rowId xmlns:a16="http://schemas.microsoft.com/office/drawing/2014/main" val="1232070833"/>
                  </a:ext>
                </a:extLst>
              </a:tr>
              <a:tr h="822960">
                <a:tc>
                  <a:txBody>
                    <a:bodyPr/>
                    <a:lstStyle/>
                    <a:p>
                      <a:pPr algn="r" rtl="0" fontAlgn="t"/>
                      <a:r>
                        <a:rPr lang="en-US" sz="1400" dirty="0"/>
                        <a:t>10</a:t>
                      </a:r>
                    </a:p>
                  </a:txBody>
                  <a:tcPr marL="28575" marR="28575" marT="19050" marB="19050" anchor="ctr"/>
                </a:tc>
                <a:tc>
                  <a:txBody>
                    <a:bodyPr/>
                    <a:lstStyle/>
                    <a:p>
                      <a:r>
                        <a:rPr kumimoji="0" lang="en-US" sz="1600" b="0" kern="1200" dirty="0">
                          <a:solidFill>
                            <a:srgbClr val="212529"/>
                          </a:solidFill>
                          <a:latin typeface="Arial" pitchFamily="34" charset="0"/>
                          <a:ea typeface="+mn-ea"/>
                          <a:cs typeface="Arial" pitchFamily="34" charset="0"/>
                        </a:rPr>
                        <a:t>IS 354: Part 6: 1989</a:t>
                      </a:r>
                    </a:p>
                  </a:txBody>
                  <a:tcPr marL="28575" marR="28575" marT="19050" marB="19050" anchor="ctr"/>
                </a:tc>
                <a:tc>
                  <a:txBody>
                    <a:bodyPr/>
                    <a:lstStyle/>
                    <a:p>
                      <a:r>
                        <a:rPr kumimoji="0" lang="en-US" sz="1600" b="0" kern="1200" dirty="0">
                          <a:solidFill>
                            <a:srgbClr val="212529"/>
                          </a:solidFill>
                          <a:latin typeface="Arial" pitchFamily="34" charset="0"/>
                          <a:ea typeface="+mn-ea"/>
                          <a:cs typeface="Arial" pitchFamily="34" charset="0"/>
                        </a:rPr>
                        <a:t>RESINS FOR PAINTS-METHODS OF SAMPLING AND TEST PART 6 SPECIAL TEST METHODS FOR AMINO RESINS Third Revision</a:t>
                      </a:r>
                    </a:p>
                  </a:txBody>
                  <a:tcPr marL="28575" marR="28575" marT="19050" marB="19050" anchor="ctr"/>
                </a:tc>
                <a:tc>
                  <a:txBody>
                    <a:bodyPr/>
                    <a:lstStyle/>
                    <a:p>
                      <a:pPr rtl="0" fontAlgn="t"/>
                      <a:r>
                        <a:rPr kumimoji="0" lang="en-US" sz="1600" b="0" kern="1200" dirty="0">
                          <a:solidFill>
                            <a:srgbClr val="212529"/>
                          </a:solidFill>
                          <a:latin typeface="Arial" pitchFamily="34" charset="0"/>
                          <a:ea typeface="+mn-ea"/>
                          <a:cs typeface="Arial" pitchFamily="34" charset="0"/>
                        </a:rPr>
                        <a:t>Decision taken to Revise</a:t>
                      </a:r>
                    </a:p>
                  </a:txBody>
                  <a:tcPr marL="28575" marR="28575" marT="19050" marB="19050" anchor="ct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kumimoji="0" lang="en-US" sz="1600" b="0" kern="1200" dirty="0">
                          <a:solidFill>
                            <a:srgbClr val="212529"/>
                          </a:solidFill>
                          <a:latin typeface="Arial" pitchFamily="34" charset="0"/>
                          <a:ea typeface="+mn-ea"/>
                          <a:cs typeface="Arial" pitchFamily="34" charset="0"/>
                        </a:rPr>
                        <a:t>Formed a panel – WP3 of subject experts.</a:t>
                      </a:r>
                    </a:p>
                  </a:txBody>
                  <a:tcPr marL="28575" marR="28575" marT="19050" marB="19050" anchor="ctr"/>
                </a:tc>
                <a:tc>
                  <a:txBody>
                    <a:bodyPr/>
                    <a:lstStyle/>
                    <a:p>
                      <a:pPr algn="ctr"/>
                      <a:r>
                        <a:rPr kumimoji="0" lang="en-US" sz="1600" b="0" kern="1200" dirty="0">
                          <a:solidFill>
                            <a:srgbClr val="212529"/>
                          </a:solidFill>
                          <a:latin typeface="Arial" pitchFamily="34" charset="0"/>
                          <a:ea typeface="+mn-ea"/>
                          <a:cs typeface="Arial" pitchFamily="34" charset="0"/>
                        </a:rPr>
                        <a:t>F-draft stage</a:t>
                      </a:r>
                    </a:p>
                  </a:txBody>
                  <a:tcPr marL="28575" marR="28575" marT="19050" marB="19050" anchor="ctr"/>
                </a:tc>
                <a:extLst>
                  <a:ext uri="{0D108BD9-81ED-4DB2-BD59-A6C34878D82A}">
                    <a16:rowId xmlns:a16="http://schemas.microsoft.com/office/drawing/2014/main" val="2395137014"/>
                  </a:ext>
                </a:extLst>
              </a:tr>
              <a:tr h="822960">
                <a:tc>
                  <a:txBody>
                    <a:bodyPr/>
                    <a:lstStyle/>
                    <a:p>
                      <a:pPr algn="r" rtl="0" fontAlgn="t"/>
                      <a:r>
                        <a:rPr lang="en-US" sz="1400" dirty="0"/>
                        <a:t>11</a:t>
                      </a:r>
                    </a:p>
                  </a:txBody>
                  <a:tcPr marL="28575" marR="28575" marT="19050" marB="19050" anchor="ctr"/>
                </a:tc>
                <a:tc>
                  <a:txBody>
                    <a:bodyPr/>
                    <a:lstStyle/>
                    <a:p>
                      <a:pPr marL="0" algn="l" rtl="0" eaLnBrk="1" latinLnBrk="0" hangingPunct="1"/>
                      <a:r>
                        <a:rPr kumimoji="0" lang="en-US" sz="1600" b="0" kern="1200" dirty="0">
                          <a:solidFill>
                            <a:srgbClr val="212529"/>
                          </a:solidFill>
                          <a:latin typeface="Arial" pitchFamily="34" charset="0"/>
                          <a:ea typeface="+mn-ea"/>
                          <a:cs typeface="Arial" pitchFamily="34" charset="0"/>
                          <a:hlinkClick r:id="rId2">
                            <a:extLst>
                              <a:ext uri="{A12FA001-AC4F-418D-AE19-62706E023703}">
                                <ahyp:hlinkClr xmlns:ahyp="http://schemas.microsoft.com/office/drawing/2018/hyperlinkcolor" val="tx"/>
                              </a:ext>
                            </a:extLst>
                          </a:hlinkClick>
                        </a:rPr>
                        <a:t>IS 9788 : 1981</a:t>
                      </a:r>
                      <a:r>
                        <a:rPr kumimoji="0" lang="en-US" sz="1600" b="0" kern="1200" dirty="0">
                          <a:solidFill>
                            <a:srgbClr val="212529"/>
                          </a:solidFill>
                          <a:latin typeface="Arial" pitchFamily="34" charset="0"/>
                          <a:ea typeface="+mn-ea"/>
                          <a:cs typeface="Arial" pitchFamily="34" charset="0"/>
                        </a:rPr>
                        <a:t> </a:t>
                      </a:r>
                    </a:p>
                  </a:txBody>
                  <a:tcPr marL="28575" marR="28575" marT="19050" marB="19050" anchor="ctr"/>
                </a:tc>
                <a:tc>
                  <a:txBody>
                    <a:bodyPr/>
                    <a:lstStyle/>
                    <a:p>
                      <a:pPr marL="0" algn="l" rtl="0" eaLnBrk="1" latinLnBrk="0" hangingPunct="1"/>
                      <a:r>
                        <a:rPr kumimoji="0" lang="en-US" sz="1600" b="0" kern="1200" dirty="0">
                          <a:solidFill>
                            <a:srgbClr val="212529"/>
                          </a:solidFill>
                          <a:latin typeface="Arial" pitchFamily="34" charset="0"/>
                          <a:ea typeface="+mn-ea"/>
                          <a:cs typeface="Arial" pitchFamily="34" charset="0"/>
                        </a:rPr>
                        <a:t>Specification for titanium dioxide, rutile for paints</a:t>
                      </a:r>
                    </a:p>
                  </a:txBody>
                  <a:tcPr marL="28575" marR="28575" marT="19050" marB="19050" anchor="ct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0" lang="en-US" sz="1600" b="0" kern="1200" dirty="0">
                          <a:solidFill>
                            <a:srgbClr val="212529"/>
                          </a:solidFill>
                          <a:latin typeface="Arial" pitchFamily="34" charset="0"/>
                          <a:ea typeface="+mn-ea"/>
                          <a:cs typeface="Arial" pitchFamily="34" charset="0"/>
                        </a:rPr>
                        <a:t>Decision taken to Revise</a:t>
                      </a:r>
                    </a:p>
                    <a:p>
                      <a:pPr rtl="0" fontAlgn="t"/>
                      <a:endParaRPr kumimoji="0" lang="en-US" sz="1600" b="0" kern="1200" dirty="0">
                        <a:solidFill>
                          <a:srgbClr val="212529"/>
                        </a:solidFill>
                        <a:latin typeface="Arial" pitchFamily="34" charset="0"/>
                        <a:ea typeface="+mn-ea"/>
                        <a:cs typeface="Arial" pitchFamily="34" charset="0"/>
                      </a:endParaRPr>
                    </a:p>
                  </a:txBody>
                  <a:tcPr marL="28575" marR="28575" marT="19050" marB="19050" anchor="ct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kumimoji="0" lang="en-US" sz="1600" b="0" kern="1200" dirty="0">
                          <a:solidFill>
                            <a:srgbClr val="212529"/>
                          </a:solidFill>
                          <a:latin typeface="Arial" pitchFamily="34" charset="0"/>
                          <a:ea typeface="+mn-ea"/>
                          <a:cs typeface="Arial" pitchFamily="34" charset="0"/>
                        </a:rPr>
                        <a:t>Member Secretary </a:t>
                      </a:r>
                    </a:p>
                  </a:txBody>
                  <a:tcPr marL="28575" marR="28575" marT="19050" marB="19050" anchor="ctr"/>
                </a:tc>
                <a:tc>
                  <a:txBody>
                    <a:bodyPr/>
                    <a:lstStyle/>
                    <a:p>
                      <a:pPr algn="ctr"/>
                      <a:r>
                        <a:rPr kumimoji="0" lang="en-US" sz="1600" b="0" kern="1200" dirty="0">
                          <a:solidFill>
                            <a:srgbClr val="212529"/>
                          </a:solidFill>
                          <a:latin typeface="Arial" pitchFamily="34" charset="0"/>
                          <a:ea typeface="+mn-ea"/>
                          <a:cs typeface="Arial" pitchFamily="34" charset="0"/>
                        </a:rPr>
                        <a:t>Published </a:t>
                      </a:r>
                    </a:p>
                  </a:txBody>
                  <a:tcPr marL="28575" marR="28575" marT="19050" marB="19050" anchor="ctr"/>
                </a:tc>
                <a:extLst>
                  <a:ext uri="{0D108BD9-81ED-4DB2-BD59-A6C34878D82A}">
                    <a16:rowId xmlns:a16="http://schemas.microsoft.com/office/drawing/2014/main" val="3843778719"/>
                  </a:ext>
                </a:extLst>
              </a:tr>
            </a:tbl>
          </a:graphicData>
        </a:graphic>
      </p:graphicFrame>
      <p:pic>
        <p:nvPicPr>
          <p:cNvPr id="6" name="Picture 5">
            <a:extLst>
              <a:ext uri="{FF2B5EF4-FFF2-40B4-BE49-F238E27FC236}">
                <a16:creationId xmlns:a16="http://schemas.microsoft.com/office/drawing/2014/main" id="{FC7A5471-3CD2-892A-574D-C6BDEC0FF96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sp>
        <p:nvSpPr>
          <p:cNvPr id="5" name="Title 1">
            <a:extLst>
              <a:ext uri="{FF2B5EF4-FFF2-40B4-BE49-F238E27FC236}">
                <a16:creationId xmlns:a16="http://schemas.microsoft.com/office/drawing/2014/main" id="{5768C504-302D-6ADC-818D-702D1B708EFD}"/>
              </a:ext>
            </a:extLst>
          </p:cNvPr>
          <p:cNvSpPr>
            <a:spLocks noGrp="1"/>
          </p:cNvSpPr>
          <p:nvPr>
            <p:ph type="title"/>
          </p:nvPr>
        </p:nvSpPr>
        <p:spPr>
          <a:xfrm>
            <a:off x="1612623" y="0"/>
            <a:ext cx="10184037" cy="1342663"/>
          </a:xfrm>
        </p:spPr>
        <p:txBody>
          <a:bodyPr/>
          <a:lstStyle/>
          <a:p>
            <a:pPr algn="ctr"/>
            <a:r>
              <a:rPr lang="en-US" sz="3200" b="1" dirty="0">
                <a:cs typeface="Times New Roman" panose="02020603050405020304" pitchFamily="18" charset="0"/>
              </a:rPr>
              <a:t>CHD 21</a:t>
            </a:r>
            <a:br>
              <a:rPr lang="en-US" sz="3200" b="1" dirty="0">
                <a:cs typeface="Times New Roman" panose="02020603050405020304" pitchFamily="18" charset="0"/>
              </a:rPr>
            </a:br>
            <a:r>
              <a:rPr lang="en-US" sz="3200" b="1" dirty="0">
                <a:cs typeface="Times New Roman" panose="02020603050405020304" pitchFamily="18" charset="0"/>
              </a:rPr>
              <a:t>Progress of AAP 2024-25 – “Currently Under Revision</a:t>
            </a:r>
            <a:r>
              <a:rPr lang="en-US" sz="3200" b="1" cap="none" dirty="0">
                <a:cs typeface="Times New Roman" panose="02020603050405020304" pitchFamily="18" charset="0"/>
              </a:rPr>
              <a:t>”</a:t>
            </a:r>
            <a:endParaRPr lang="en-IN" dirty="0"/>
          </a:p>
        </p:txBody>
      </p:sp>
      <p:sp>
        <p:nvSpPr>
          <p:cNvPr id="7" name="TextBox 6"/>
          <p:cNvSpPr txBox="1"/>
          <p:nvPr/>
        </p:nvSpPr>
        <p:spPr>
          <a:xfrm>
            <a:off x="3725840" y="1460311"/>
            <a:ext cx="5613973" cy="461665"/>
          </a:xfrm>
          <a:prstGeom prst="rect">
            <a:avLst/>
          </a:prstGeom>
          <a:noFill/>
        </p:spPr>
        <p:txBody>
          <a:bodyPr wrap="none" rtlCol="0">
            <a:spAutoFit/>
          </a:bodyPr>
          <a:lstStyle/>
          <a:p>
            <a:r>
              <a:rPr lang="en-US" sz="2400" b="1" dirty="0">
                <a:solidFill>
                  <a:schemeClr val="tx2"/>
                </a:solidFill>
                <a:latin typeface="+mj-lt"/>
                <a:ea typeface="+mj-ea"/>
                <a:cs typeface="Times New Roman" panose="02020603050405020304" pitchFamily="18" charset="0"/>
              </a:rPr>
              <a:t>Additional Standards taken-up for revision</a:t>
            </a:r>
          </a:p>
        </p:txBody>
      </p:sp>
      <p:sp>
        <p:nvSpPr>
          <p:cNvPr id="8" name="Slide Number Placeholder 7"/>
          <p:cNvSpPr>
            <a:spLocks noGrp="1"/>
          </p:cNvSpPr>
          <p:nvPr>
            <p:ph type="sldNum" sz="quarter" idx="12"/>
          </p:nvPr>
        </p:nvSpPr>
        <p:spPr/>
        <p:txBody>
          <a:bodyPr/>
          <a:lstStyle/>
          <a:p>
            <a:fld id="{29384423-17FD-4505-A441-1E8A3571A5BE}" type="slidenum">
              <a:rPr lang="en-IN" smtClean="0"/>
              <a:pPr/>
              <a:t>14</a:t>
            </a:fld>
            <a:endParaRPr lang="en-IN"/>
          </a:p>
        </p:txBody>
      </p:sp>
    </p:spTree>
    <p:extLst>
      <p:ext uri="{BB962C8B-B14F-4D97-AF65-F5344CB8AC3E}">
        <p14:creationId xmlns:p14="http://schemas.microsoft.com/office/powerpoint/2010/main" val="8911094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CHD 30</a:t>
            </a:r>
          </a:p>
        </p:txBody>
      </p:sp>
      <p:sp>
        <p:nvSpPr>
          <p:cNvPr id="3" name="Subtitle 2"/>
          <p:cNvSpPr>
            <a:spLocks noGrp="1"/>
          </p:cNvSpPr>
          <p:nvPr>
            <p:ph type="subTitle" idx="1"/>
          </p:nvPr>
        </p:nvSpPr>
        <p:spPr>
          <a:xfrm>
            <a:off x="1727199" y="3200399"/>
            <a:ext cx="9164577" cy="2714263"/>
          </a:xfrm>
        </p:spPr>
        <p:txBody>
          <a:bodyPr>
            <a:normAutofit/>
          </a:bodyPr>
          <a:lstStyle/>
          <a:p>
            <a:r>
              <a:rPr lang="en-US" sz="6000" b="1" dirty="0"/>
              <a:t>Standards under Development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0146" y="0"/>
            <a:ext cx="10363200" cy="817310"/>
          </a:xfrm>
        </p:spPr>
        <p:txBody>
          <a:bodyPr>
            <a:normAutofit/>
          </a:bodyPr>
          <a:lstStyle/>
          <a:p>
            <a:pPr algn="ctr"/>
            <a:r>
              <a:rPr lang="en-US" b="1" dirty="0"/>
              <a:t>NWIPs – CHD 30</a:t>
            </a:r>
          </a:p>
        </p:txBody>
      </p:sp>
      <p:graphicFrame>
        <p:nvGraphicFramePr>
          <p:cNvPr id="5" name="Table 4"/>
          <p:cNvGraphicFramePr>
            <a:graphicFrameLocks noGrp="1"/>
          </p:cNvGraphicFramePr>
          <p:nvPr>
            <p:extLst>
              <p:ext uri="{D42A27DB-BD31-4B8C-83A1-F6EECF244321}">
                <p14:modId xmlns:p14="http://schemas.microsoft.com/office/powerpoint/2010/main" val="2570279068"/>
              </p:ext>
            </p:extLst>
          </p:nvPr>
        </p:nvGraphicFramePr>
        <p:xfrm>
          <a:off x="804672" y="752475"/>
          <a:ext cx="10764454" cy="5880100"/>
        </p:xfrm>
        <a:graphic>
          <a:graphicData uri="http://schemas.openxmlformats.org/drawingml/2006/table">
            <a:tbl>
              <a:tblPr firstRow="1" bandRow="1">
                <a:tableStyleId>{5C22544A-7EE6-4342-B048-85BDC9FD1C3A}</a:tableStyleId>
              </a:tblPr>
              <a:tblGrid>
                <a:gridCol w="862688">
                  <a:extLst>
                    <a:ext uri="{9D8B030D-6E8A-4147-A177-3AD203B41FA5}">
                      <a16:colId xmlns:a16="http://schemas.microsoft.com/office/drawing/2014/main" val="20000"/>
                    </a:ext>
                  </a:extLst>
                </a:gridCol>
                <a:gridCol w="6939021">
                  <a:extLst>
                    <a:ext uri="{9D8B030D-6E8A-4147-A177-3AD203B41FA5}">
                      <a16:colId xmlns:a16="http://schemas.microsoft.com/office/drawing/2014/main" val="20001"/>
                    </a:ext>
                  </a:extLst>
                </a:gridCol>
                <a:gridCol w="1681316">
                  <a:extLst>
                    <a:ext uri="{9D8B030D-6E8A-4147-A177-3AD203B41FA5}">
                      <a16:colId xmlns:a16="http://schemas.microsoft.com/office/drawing/2014/main" val="20002"/>
                    </a:ext>
                  </a:extLst>
                </a:gridCol>
                <a:gridCol w="1281429">
                  <a:extLst>
                    <a:ext uri="{9D8B030D-6E8A-4147-A177-3AD203B41FA5}">
                      <a16:colId xmlns:a16="http://schemas.microsoft.com/office/drawing/2014/main" val="20003"/>
                    </a:ext>
                  </a:extLst>
                </a:gridCol>
              </a:tblGrid>
              <a:tr h="370840">
                <a:tc>
                  <a:txBody>
                    <a:bodyPr/>
                    <a:lstStyle/>
                    <a:p>
                      <a:pPr algn="ctr" fontAlgn="b"/>
                      <a:r>
                        <a:rPr lang="en-US" sz="1600" b="0" i="0" u="none" strike="noStrike" dirty="0" err="1">
                          <a:solidFill>
                            <a:schemeClr val="bg1"/>
                          </a:solidFill>
                          <a:latin typeface="Antique Olive Roman" pitchFamily="34" charset="0"/>
                        </a:rPr>
                        <a:t>S.No</a:t>
                      </a:r>
                      <a:r>
                        <a:rPr lang="en-US" sz="1600" b="0" i="0" u="none" strike="noStrike" dirty="0">
                          <a:solidFill>
                            <a:schemeClr val="bg1"/>
                          </a:solidFill>
                          <a:latin typeface="Antique Olive Roman" pitchFamily="34" charset="0"/>
                        </a:rPr>
                        <a:t>. </a:t>
                      </a:r>
                    </a:p>
                  </a:txBody>
                  <a:tcPr marL="9525" marR="9525" marT="9525" marB="0" anchor="ctr"/>
                </a:tc>
                <a:tc>
                  <a:txBody>
                    <a:bodyPr/>
                    <a:lstStyle/>
                    <a:p>
                      <a:pPr algn="ctr" fontAlgn="t"/>
                      <a:r>
                        <a:rPr lang="en-US" sz="1600" b="1" i="0" u="none" strike="noStrike" dirty="0">
                          <a:solidFill>
                            <a:schemeClr val="bg1"/>
                          </a:solidFill>
                          <a:latin typeface="Antique Olive Roman" pitchFamily="34" charset="0"/>
                        </a:rPr>
                        <a:t>Subject</a:t>
                      </a:r>
                    </a:p>
                  </a:txBody>
                  <a:tcPr marL="9525" marR="9525" marT="9525" marB="0" anchor="ctr"/>
                </a:tc>
                <a:tc>
                  <a:txBody>
                    <a:bodyPr/>
                    <a:lstStyle/>
                    <a:p>
                      <a:pPr algn="ctr" fontAlgn="t"/>
                      <a:r>
                        <a:rPr lang="en-US" sz="1600" b="1" i="0" u="none" strike="noStrike" dirty="0">
                          <a:solidFill>
                            <a:schemeClr val="bg1"/>
                          </a:solidFill>
                          <a:latin typeface="Antique Olive Roman" pitchFamily="34" charset="0"/>
                        </a:rPr>
                        <a:t>Mode</a:t>
                      </a:r>
                    </a:p>
                  </a:txBody>
                  <a:tcPr marL="9525" marR="9525" marT="9525" marB="0" anchor="ctr"/>
                </a:tc>
                <a:tc>
                  <a:txBody>
                    <a:bodyPr/>
                    <a:lstStyle/>
                    <a:p>
                      <a:pPr algn="ctr" fontAlgn="t"/>
                      <a:r>
                        <a:rPr lang="en-US" sz="1600" b="1" i="0" u="none" strike="noStrike" dirty="0">
                          <a:solidFill>
                            <a:schemeClr val="bg1"/>
                          </a:solidFill>
                          <a:latin typeface="Antique Olive Roman" pitchFamily="34" charset="0"/>
                        </a:rPr>
                        <a:t>Current Status</a:t>
                      </a:r>
                    </a:p>
                  </a:txBody>
                  <a:tcPr marL="9525" marR="9525" marT="9525" marB="0" anchor="ctr"/>
                </a:tc>
                <a:extLst>
                  <a:ext uri="{0D108BD9-81ED-4DB2-BD59-A6C34878D82A}">
                    <a16:rowId xmlns:a16="http://schemas.microsoft.com/office/drawing/2014/main" val="10000"/>
                  </a:ext>
                </a:extLst>
              </a:tr>
              <a:tr h="274320">
                <a:tc>
                  <a:txBody>
                    <a:bodyPr/>
                    <a:lstStyle/>
                    <a:p>
                      <a:pPr algn="ctr" rtl="0" fontAlgn="t"/>
                      <a:r>
                        <a:rPr lang="en-US" sz="1400" b="0" dirty="0">
                          <a:solidFill>
                            <a:srgbClr val="212529"/>
                          </a:solidFill>
                          <a:latin typeface="Arial" pitchFamily="34" charset="0"/>
                          <a:cs typeface="Arial" pitchFamily="34" charset="0"/>
                        </a:rPr>
                        <a:t>1</a:t>
                      </a:r>
                    </a:p>
                  </a:txBody>
                  <a:tcPr marL="28575" marR="28575" marT="19050" marB="19050" anchor="ctr"/>
                </a:tc>
                <a:tc>
                  <a:txBody>
                    <a:bodyPr/>
                    <a:lstStyle/>
                    <a:p>
                      <a:pPr rtl="0" fontAlgn="t"/>
                      <a:r>
                        <a:rPr lang="en-IN" sz="1600" b="0" i="0" dirty="0">
                          <a:solidFill>
                            <a:srgbClr val="212529"/>
                          </a:solidFill>
                          <a:effectLst/>
                          <a:latin typeface="+mn-lt"/>
                        </a:rPr>
                        <a:t>Measurement of radioactivity in the environment-air: radon-222- part 4 integrated measurement method for determining average activity concentration using personal passive dosimeter</a:t>
                      </a:r>
                      <a:endParaRPr lang="en-US" sz="1600" b="0" dirty="0">
                        <a:latin typeface="+mn-lt"/>
                        <a:cs typeface="Arial" pitchFamily="34" charset="0"/>
                      </a:endParaRPr>
                    </a:p>
                  </a:txBody>
                  <a:tcPr marL="28575" marR="28575" marT="19050" marB="19050" anchor="ctr"/>
                </a:tc>
                <a:tc rowSpan="2">
                  <a:txBody>
                    <a:bodyPr/>
                    <a:lstStyle/>
                    <a:p>
                      <a:pPr algn="ctr" rtl="0" fontAlgn="t"/>
                      <a:r>
                        <a:rPr lang="en-US" sz="1400" b="0" dirty="0">
                          <a:solidFill>
                            <a:srgbClr val="212529"/>
                          </a:solidFill>
                          <a:latin typeface="Arial" pitchFamily="34" charset="0"/>
                          <a:cs typeface="Arial" pitchFamily="34" charset="0"/>
                        </a:rPr>
                        <a:t>Through</a:t>
                      </a:r>
                      <a:r>
                        <a:rPr lang="en-US" sz="1400" b="0" baseline="0" dirty="0">
                          <a:solidFill>
                            <a:srgbClr val="212529"/>
                          </a:solidFill>
                          <a:latin typeface="Arial" pitchFamily="34" charset="0"/>
                          <a:cs typeface="Arial" pitchFamily="34" charset="0"/>
                        </a:rPr>
                        <a:t> WP</a:t>
                      </a:r>
                      <a:endParaRPr lang="en-US" sz="1400" b="0" dirty="0">
                        <a:solidFill>
                          <a:srgbClr val="212529"/>
                        </a:solidFill>
                        <a:latin typeface="Arial" pitchFamily="34" charset="0"/>
                        <a:cs typeface="Arial" pitchFamily="34" charset="0"/>
                      </a:endParaRPr>
                    </a:p>
                  </a:txBody>
                  <a:tcPr marL="28575" marR="28575" marT="19050" marB="19050" anchor="ctr"/>
                </a:tc>
                <a:tc rowSpan="2">
                  <a:txBody>
                    <a:bodyPr/>
                    <a:lstStyle/>
                    <a:p>
                      <a:pPr algn="ctr" rtl="0" fontAlgn="t"/>
                      <a:r>
                        <a:rPr lang="en-US" sz="1400" b="0" dirty="0">
                          <a:solidFill>
                            <a:srgbClr val="212529"/>
                          </a:solidFill>
                          <a:latin typeface="Arial" pitchFamily="34" charset="0"/>
                          <a:cs typeface="Arial" pitchFamily="34" charset="0"/>
                        </a:rPr>
                        <a:t>WC draft stage</a:t>
                      </a:r>
                    </a:p>
                  </a:txBody>
                  <a:tcPr marL="28575" marR="28575" marT="19050" marB="19050" anchor="ctr"/>
                </a:tc>
                <a:extLst>
                  <a:ext uri="{0D108BD9-81ED-4DB2-BD59-A6C34878D82A}">
                    <a16:rowId xmlns:a16="http://schemas.microsoft.com/office/drawing/2014/main" val="10001"/>
                  </a:ext>
                </a:extLst>
              </a:tr>
              <a:tr h="274320">
                <a:tc>
                  <a:txBody>
                    <a:bodyPr/>
                    <a:lstStyle/>
                    <a:p>
                      <a:pPr algn="ctr"/>
                      <a:r>
                        <a:rPr lang="en-IN" dirty="0"/>
                        <a:t>2</a:t>
                      </a:r>
                    </a:p>
                  </a:txBody>
                  <a:tcPr marL="28575" marR="28575" marT="19050" marB="19050" anchor="ctr"/>
                </a:tc>
                <a:tc>
                  <a:txBody>
                    <a:bodyPr/>
                    <a:lstStyle/>
                    <a:p>
                      <a:pPr rtl="0" fontAlgn="t"/>
                      <a:r>
                        <a:rPr lang="en-IN" sz="1600" b="0" i="0" dirty="0">
                          <a:solidFill>
                            <a:srgbClr val="212529"/>
                          </a:solidFill>
                          <a:effectLst/>
                          <a:latin typeface="+mn-lt"/>
                        </a:rPr>
                        <a:t>Recommended practice for radiometry of metallic components and structures using sealed radioactive sources</a:t>
                      </a:r>
                      <a:endParaRPr lang="en-US" sz="1600" b="0" dirty="0">
                        <a:latin typeface="+mn-lt"/>
                        <a:cs typeface="Arial" pitchFamily="34" charset="0"/>
                      </a:endParaRPr>
                    </a:p>
                  </a:txBody>
                  <a:tcPr marL="28575" marR="28575" marT="19050" marB="19050" anchor="ct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2"/>
                  </a:ext>
                </a:extLst>
              </a:tr>
              <a:tr h="274320">
                <a:tc>
                  <a:txBody>
                    <a:bodyPr/>
                    <a:lstStyle/>
                    <a:p>
                      <a:pPr algn="ctr"/>
                      <a:r>
                        <a:rPr lang="en-IN" dirty="0"/>
                        <a:t>3</a:t>
                      </a:r>
                    </a:p>
                  </a:txBody>
                  <a:tcPr marL="28575" marR="28575" marT="19050" marB="19050" anchor="ctr"/>
                </a:tc>
                <a:tc>
                  <a:txBody>
                    <a:bodyPr/>
                    <a:lstStyle/>
                    <a:p>
                      <a:pPr rtl="0" fontAlgn="t"/>
                      <a:r>
                        <a:rPr lang="en-IN" sz="1600" b="0" i="0" dirty="0">
                          <a:solidFill>
                            <a:srgbClr val="212529"/>
                          </a:solidFill>
                          <a:effectLst/>
                          <a:latin typeface="+mn-lt"/>
                        </a:rPr>
                        <a:t>Measurement of environmental tritium in natural water for hydrological studies</a:t>
                      </a:r>
                      <a:endParaRPr lang="en-US" sz="1600" b="0" dirty="0">
                        <a:latin typeface="+mn-lt"/>
                        <a:cs typeface="Arial" pitchFamily="34" charset="0"/>
                      </a:endParaRPr>
                    </a:p>
                  </a:txBody>
                  <a:tcPr marL="28575" marR="28575" marT="19050" marB="19050" anchor="ctr"/>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1400" b="0" dirty="0">
                          <a:solidFill>
                            <a:srgbClr val="212529"/>
                          </a:solidFill>
                          <a:latin typeface="Arial" pitchFamily="34" charset="0"/>
                          <a:cs typeface="Arial" pitchFamily="34" charset="0"/>
                        </a:rPr>
                        <a:t>Through</a:t>
                      </a:r>
                      <a:r>
                        <a:rPr lang="en-US" sz="1400" b="0" baseline="0" dirty="0">
                          <a:solidFill>
                            <a:srgbClr val="212529"/>
                          </a:solidFill>
                          <a:latin typeface="Arial" pitchFamily="34" charset="0"/>
                          <a:cs typeface="Arial" pitchFamily="34" charset="0"/>
                        </a:rPr>
                        <a:t> WP</a:t>
                      </a:r>
                      <a:endParaRPr lang="en-US" sz="1400" b="0" dirty="0">
                        <a:solidFill>
                          <a:srgbClr val="212529"/>
                        </a:solidFill>
                        <a:latin typeface="Arial" pitchFamily="34" charset="0"/>
                        <a:cs typeface="Arial" pitchFamily="34" charset="0"/>
                      </a:endParaRPr>
                    </a:p>
                  </a:txBody>
                  <a:tcPr marL="28575" marR="28575" marT="19050" marB="19050" anchor="ctr"/>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1400" b="0" dirty="0">
                          <a:solidFill>
                            <a:srgbClr val="212529"/>
                          </a:solidFill>
                          <a:latin typeface="Arial" pitchFamily="34" charset="0"/>
                          <a:cs typeface="Arial" pitchFamily="34" charset="0"/>
                        </a:rPr>
                        <a:t>WC draft stage</a:t>
                      </a:r>
                    </a:p>
                  </a:txBody>
                  <a:tcPr marL="28575" marR="28575" marT="19050" marB="19050" anchor="ctr"/>
                </a:tc>
                <a:extLst>
                  <a:ext uri="{0D108BD9-81ED-4DB2-BD59-A6C34878D82A}">
                    <a16:rowId xmlns:a16="http://schemas.microsoft.com/office/drawing/2014/main" val="10003"/>
                  </a:ext>
                </a:extLst>
              </a:tr>
              <a:tr h="274320">
                <a:tc>
                  <a:txBody>
                    <a:bodyPr/>
                    <a:lstStyle/>
                    <a:p>
                      <a:pPr algn="ctr"/>
                      <a:r>
                        <a:rPr lang="en-IN" dirty="0"/>
                        <a:t>4</a:t>
                      </a:r>
                    </a:p>
                  </a:txBody>
                  <a:tcPr marL="28575" marR="28575" marT="19050" marB="19050" anchor="ctr"/>
                </a:tc>
                <a:tc>
                  <a:txBody>
                    <a:bodyPr/>
                    <a:lstStyle/>
                    <a:p>
                      <a:pPr rtl="0" fontAlgn="t"/>
                      <a:r>
                        <a:rPr kumimoji="0" lang="en-IN" sz="1600" b="0" i="0" kern="1200" dirty="0">
                          <a:solidFill>
                            <a:schemeClr val="dk1"/>
                          </a:solidFill>
                          <a:effectLst/>
                          <a:latin typeface="+mn-lt"/>
                          <a:ea typeface="+mn-ea"/>
                          <a:cs typeface="+mn-cs"/>
                        </a:rPr>
                        <a:t>Glove box for handling radioactive substances</a:t>
                      </a:r>
                      <a:endParaRPr lang="en-US" sz="1600" b="0" dirty="0">
                        <a:latin typeface="+mn-lt"/>
                        <a:cs typeface="Arial" pitchFamily="34" charset="0"/>
                      </a:endParaRPr>
                    </a:p>
                  </a:txBody>
                  <a:tcPr marL="28575" marR="28575" marT="19050" marB="19050" anchor="ctr"/>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1400" b="0">
                          <a:solidFill>
                            <a:srgbClr val="212529"/>
                          </a:solidFill>
                          <a:latin typeface="Arial" pitchFamily="34" charset="0"/>
                          <a:cs typeface="Arial" pitchFamily="34" charset="0"/>
                        </a:rPr>
                        <a:t>Through</a:t>
                      </a:r>
                      <a:r>
                        <a:rPr lang="en-US" sz="1400" b="0" baseline="0">
                          <a:solidFill>
                            <a:srgbClr val="212529"/>
                          </a:solidFill>
                          <a:latin typeface="Arial" pitchFamily="34" charset="0"/>
                          <a:cs typeface="Arial" pitchFamily="34" charset="0"/>
                        </a:rPr>
                        <a:t> WP</a:t>
                      </a:r>
                      <a:endParaRPr lang="en-US" sz="1400" b="0" dirty="0">
                        <a:solidFill>
                          <a:srgbClr val="212529"/>
                        </a:solidFill>
                        <a:latin typeface="Arial" pitchFamily="34" charset="0"/>
                        <a:cs typeface="Arial" pitchFamily="34" charset="0"/>
                      </a:endParaRPr>
                    </a:p>
                  </a:txBody>
                  <a:tcPr marL="28575" marR="28575" marT="19050" marB="19050" anchor="ctr"/>
                </a:tc>
                <a:tc rowSpan="7">
                  <a:txBody>
                    <a:bodyPr/>
                    <a:lstStyle/>
                    <a:p>
                      <a:pPr algn="ctr" rtl="0" fontAlgn="t"/>
                      <a:r>
                        <a:rPr lang="en-US" sz="1400" b="0" dirty="0">
                          <a:solidFill>
                            <a:srgbClr val="212529"/>
                          </a:solidFill>
                          <a:latin typeface="Arial" pitchFamily="34" charset="0"/>
                          <a:cs typeface="Arial" pitchFamily="34" charset="0"/>
                        </a:rPr>
                        <a:t>Published</a:t>
                      </a:r>
                    </a:p>
                  </a:txBody>
                  <a:tcPr marL="28575" marR="28575" marT="19050" marB="19050" anchor="ctr"/>
                </a:tc>
                <a:extLst>
                  <a:ext uri="{0D108BD9-81ED-4DB2-BD59-A6C34878D82A}">
                    <a16:rowId xmlns:a16="http://schemas.microsoft.com/office/drawing/2014/main" val="10004"/>
                  </a:ext>
                </a:extLst>
              </a:tr>
              <a:tr h="274320">
                <a:tc>
                  <a:txBody>
                    <a:bodyPr/>
                    <a:lstStyle/>
                    <a:p>
                      <a:pPr algn="ctr"/>
                      <a:r>
                        <a:rPr lang="en-IN" dirty="0"/>
                        <a:t>5</a:t>
                      </a:r>
                    </a:p>
                  </a:txBody>
                  <a:tcPr marL="28575" marR="28575" marT="19050" marB="19050" anchor="ctr"/>
                </a:tc>
                <a:tc>
                  <a:txBody>
                    <a:bodyPr/>
                    <a:lstStyle/>
                    <a:p>
                      <a:pPr fontAlgn="t"/>
                      <a:r>
                        <a:rPr lang="en-IN" sz="1600" dirty="0">
                          <a:effectLst/>
                          <a:latin typeface="+mn-lt"/>
                        </a:rPr>
                        <a:t>ISO 13304 2 2020 radiological protection minimum criteria for electron paramagnetic resonance (EPR) spectroscopy for retrospective </a:t>
                      </a:r>
                      <a:r>
                        <a:rPr lang="en-IN" sz="1600" dirty="0" err="1">
                          <a:effectLst/>
                          <a:latin typeface="+mn-lt"/>
                        </a:rPr>
                        <a:t>dosimetry</a:t>
                      </a:r>
                      <a:r>
                        <a:rPr lang="en-IN" sz="1600" dirty="0">
                          <a:effectLst/>
                          <a:latin typeface="+mn-lt"/>
                        </a:rPr>
                        <a:t> of ionizing radiation part 2 ex vivo human tooth enamel </a:t>
                      </a:r>
                      <a:r>
                        <a:rPr lang="en-IN" sz="1600" dirty="0" err="1">
                          <a:effectLst/>
                          <a:latin typeface="+mn-lt"/>
                        </a:rPr>
                        <a:t>dosimetry</a:t>
                      </a:r>
                      <a:endParaRPr lang="en-IN" sz="1600" dirty="0">
                        <a:effectLst/>
                        <a:latin typeface="+mn-lt"/>
                      </a:endParaRPr>
                    </a:p>
                  </a:txBody>
                  <a:tcPr/>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1400" b="0">
                          <a:solidFill>
                            <a:srgbClr val="212529"/>
                          </a:solidFill>
                          <a:latin typeface="Arial" pitchFamily="34" charset="0"/>
                          <a:cs typeface="Arial" pitchFamily="34" charset="0"/>
                        </a:rPr>
                        <a:t>Through</a:t>
                      </a:r>
                      <a:r>
                        <a:rPr lang="en-US" sz="1400" b="0" baseline="0">
                          <a:solidFill>
                            <a:srgbClr val="212529"/>
                          </a:solidFill>
                          <a:latin typeface="Arial" pitchFamily="34" charset="0"/>
                          <a:cs typeface="Arial" pitchFamily="34" charset="0"/>
                        </a:rPr>
                        <a:t> WP</a:t>
                      </a:r>
                      <a:endParaRPr lang="en-US" sz="1400" b="0" dirty="0">
                        <a:solidFill>
                          <a:srgbClr val="212529"/>
                        </a:solidFill>
                        <a:latin typeface="Arial" pitchFamily="34" charset="0"/>
                        <a:cs typeface="Arial" pitchFamily="34" charset="0"/>
                      </a:endParaRPr>
                    </a:p>
                  </a:txBody>
                  <a:tcPr marL="28575" marR="28575" marT="19050" marB="19050" anchor="ctr"/>
                </a:tc>
                <a:tc vMerge="1">
                  <a:txBody>
                    <a:bodyPr/>
                    <a:lstStyle/>
                    <a:p>
                      <a:pPr algn="ctr" rtl="0" fontAlgn="t"/>
                      <a:endParaRPr lang="en-US" sz="1400" b="0" dirty="0">
                        <a:solidFill>
                          <a:srgbClr val="212529"/>
                        </a:solidFill>
                        <a:latin typeface="Arial" pitchFamily="34" charset="0"/>
                        <a:cs typeface="Arial" pitchFamily="34" charset="0"/>
                      </a:endParaRPr>
                    </a:p>
                  </a:txBody>
                  <a:tcPr marL="28575" marR="28575" marT="19050" marB="19050" anchor="ctr"/>
                </a:tc>
                <a:extLst>
                  <a:ext uri="{0D108BD9-81ED-4DB2-BD59-A6C34878D82A}">
                    <a16:rowId xmlns:a16="http://schemas.microsoft.com/office/drawing/2014/main" val="10005"/>
                  </a:ext>
                </a:extLst>
              </a:tr>
              <a:tr h="274320">
                <a:tc>
                  <a:txBody>
                    <a:bodyPr/>
                    <a:lstStyle/>
                    <a:p>
                      <a:pPr algn="ctr"/>
                      <a:r>
                        <a:rPr lang="en-IN" dirty="0"/>
                        <a:t>6</a:t>
                      </a:r>
                    </a:p>
                  </a:txBody>
                  <a:tcPr marL="28575" marR="28575" marT="19050" marB="19050" anchor="ctr"/>
                </a:tc>
                <a:tc>
                  <a:txBody>
                    <a:bodyPr/>
                    <a:lstStyle/>
                    <a:p>
                      <a:pPr rtl="0" fontAlgn="t"/>
                      <a:r>
                        <a:rPr kumimoji="0" lang="en-IN" sz="1600" b="0" i="0" kern="1200" dirty="0">
                          <a:solidFill>
                            <a:schemeClr val="dk1"/>
                          </a:solidFill>
                          <a:effectLst/>
                          <a:latin typeface="+mn-lt"/>
                          <a:ea typeface="+mn-ea"/>
                          <a:cs typeface="+mn-cs"/>
                        </a:rPr>
                        <a:t>Monitoring and internal dose </a:t>
                      </a:r>
                      <a:r>
                        <a:rPr kumimoji="0" lang="en-IN" sz="1600" b="0" i="0" kern="1200" dirty="0" err="1">
                          <a:solidFill>
                            <a:schemeClr val="dk1"/>
                          </a:solidFill>
                          <a:effectLst/>
                          <a:latin typeface="+mn-lt"/>
                          <a:ea typeface="+mn-ea"/>
                          <a:cs typeface="+mn-cs"/>
                        </a:rPr>
                        <a:t>assesment</a:t>
                      </a:r>
                      <a:r>
                        <a:rPr kumimoji="0" lang="en-IN" sz="1600" b="0" i="0" kern="1200" dirty="0">
                          <a:solidFill>
                            <a:schemeClr val="dk1"/>
                          </a:solidFill>
                          <a:effectLst/>
                          <a:latin typeface="+mn-lt"/>
                          <a:ea typeface="+mn-ea"/>
                          <a:cs typeface="+mn-cs"/>
                        </a:rPr>
                        <a:t> for radiation workers handling plutonium</a:t>
                      </a:r>
                      <a:endParaRPr lang="en-US" sz="1600" b="0" dirty="0">
                        <a:latin typeface="+mn-lt"/>
                        <a:cs typeface="Arial" pitchFamily="34" charset="0"/>
                      </a:endParaRPr>
                    </a:p>
                  </a:txBody>
                  <a:tcPr marL="28575" marR="28575" marT="19050" marB="19050" anchor="ctr"/>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1400" b="0">
                          <a:solidFill>
                            <a:srgbClr val="212529"/>
                          </a:solidFill>
                          <a:latin typeface="Arial" pitchFamily="34" charset="0"/>
                          <a:cs typeface="Arial" pitchFamily="34" charset="0"/>
                        </a:rPr>
                        <a:t>Through</a:t>
                      </a:r>
                      <a:r>
                        <a:rPr lang="en-US" sz="1400" b="0" baseline="0">
                          <a:solidFill>
                            <a:srgbClr val="212529"/>
                          </a:solidFill>
                          <a:latin typeface="Arial" pitchFamily="34" charset="0"/>
                          <a:cs typeface="Arial" pitchFamily="34" charset="0"/>
                        </a:rPr>
                        <a:t> WP</a:t>
                      </a:r>
                      <a:endParaRPr lang="en-US" sz="1400" b="0" dirty="0">
                        <a:solidFill>
                          <a:srgbClr val="212529"/>
                        </a:solidFill>
                        <a:latin typeface="Arial" pitchFamily="34" charset="0"/>
                        <a:cs typeface="Arial" pitchFamily="34" charset="0"/>
                      </a:endParaRPr>
                    </a:p>
                  </a:txBody>
                  <a:tcPr marL="28575" marR="28575" marT="19050" marB="19050" anchor="ctr"/>
                </a:tc>
                <a:tc vMerge="1">
                  <a:txBody>
                    <a:bodyPr/>
                    <a:lstStyle/>
                    <a:p>
                      <a:pPr algn="ctr" rtl="0" fontAlgn="t"/>
                      <a:endParaRPr lang="en-US" sz="1400" b="0" dirty="0">
                        <a:solidFill>
                          <a:srgbClr val="212529"/>
                        </a:solidFill>
                        <a:latin typeface="Arial" pitchFamily="34" charset="0"/>
                        <a:cs typeface="Arial" pitchFamily="34" charset="0"/>
                      </a:endParaRPr>
                    </a:p>
                  </a:txBody>
                  <a:tcPr marL="28575" marR="28575" marT="19050" marB="19050" anchor="ctr"/>
                </a:tc>
                <a:extLst>
                  <a:ext uri="{0D108BD9-81ED-4DB2-BD59-A6C34878D82A}">
                    <a16:rowId xmlns:a16="http://schemas.microsoft.com/office/drawing/2014/main" val="10006"/>
                  </a:ext>
                </a:extLst>
              </a:tr>
              <a:tr h="274320">
                <a:tc>
                  <a:txBody>
                    <a:bodyPr/>
                    <a:lstStyle/>
                    <a:p>
                      <a:pPr algn="ctr"/>
                      <a:r>
                        <a:rPr lang="en-IN" dirty="0"/>
                        <a:t>7</a:t>
                      </a:r>
                    </a:p>
                  </a:txBody>
                  <a:tcPr marL="28575" marR="28575" marT="19050" marB="19050" anchor="ctr"/>
                </a:tc>
                <a:tc>
                  <a:txBody>
                    <a:bodyPr/>
                    <a:lstStyle/>
                    <a:p>
                      <a:pPr rtl="0" fontAlgn="t"/>
                      <a:r>
                        <a:rPr kumimoji="0" lang="en-IN" sz="1600" b="0" i="0" kern="1200" dirty="0">
                          <a:solidFill>
                            <a:schemeClr val="dk1"/>
                          </a:solidFill>
                          <a:effectLst/>
                          <a:latin typeface="+mn-lt"/>
                          <a:ea typeface="+mn-ea"/>
                          <a:cs typeface="+mn-cs"/>
                        </a:rPr>
                        <a:t>ISO 18310 1 2017 measurement and prediction of the ambient dose equivalent from patients receiving iodine 131 administration after thyroid ablation part 1 during the hospitalization</a:t>
                      </a:r>
                      <a:endParaRPr lang="en-US" sz="1600" b="0" dirty="0">
                        <a:latin typeface="+mn-lt"/>
                        <a:cs typeface="Arial" pitchFamily="34" charset="0"/>
                      </a:endParaRPr>
                    </a:p>
                  </a:txBody>
                  <a:tcPr marL="28575" marR="28575" marT="19050" marB="19050" anchor="ctr"/>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1400" b="0">
                          <a:solidFill>
                            <a:srgbClr val="212529"/>
                          </a:solidFill>
                          <a:latin typeface="Arial" pitchFamily="34" charset="0"/>
                          <a:cs typeface="Arial" pitchFamily="34" charset="0"/>
                        </a:rPr>
                        <a:t>Through</a:t>
                      </a:r>
                      <a:r>
                        <a:rPr lang="en-US" sz="1400" b="0" baseline="0">
                          <a:solidFill>
                            <a:srgbClr val="212529"/>
                          </a:solidFill>
                          <a:latin typeface="Arial" pitchFamily="34" charset="0"/>
                          <a:cs typeface="Arial" pitchFamily="34" charset="0"/>
                        </a:rPr>
                        <a:t> WP</a:t>
                      </a:r>
                      <a:endParaRPr lang="en-US" sz="1400" b="0" dirty="0">
                        <a:solidFill>
                          <a:srgbClr val="212529"/>
                        </a:solidFill>
                        <a:latin typeface="Arial" pitchFamily="34" charset="0"/>
                        <a:cs typeface="Arial" pitchFamily="34" charset="0"/>
                      </a:endParaRPr>
                    </a:p>
                  </a:txBody>
                  <a:tcPr marL="28575" marR="28575" marT="19050" marB="19050" anchor="ctr"/>
                </a:tc>
                <a:tc vMerge="1">
                  <a:txBody>
                    <a:bodyPr/>
                    <a:lstStyle/>
                    <a:p>
                      <a:pPr algn="ctr" rtl="0" fontAlgn="t"/>
                      <a:endParaRPr lang="en-US" sz="1400" b="0" dirty="0">
                        <a:solidFill>
                          <a:srgbClr val="212529"/>
                        </a:solidFill>
                        <a:latin typeface="Arial" pitchFamily="34" charset="0"/>
                        <a:cs typeface="Arial" pitchFamily="34" charset="0"/>
                      </a:endParaRPr>
                    </a:p>
                  </a:txBody>
                  <a:tcPr marL="28575" marR="28575" marT="19050" marB="19050" anchor="ctr"/>
                </a:tc>
                <a:extLst>
                  <a:ext uri="{0D108BD9-81ED-4DB2-BD59-A6C34878D82A}">
                    <a16:rowId xmlns:a16="http://schemas.microsoft.com/office/drawing/2014/main" val="10007"/>
                  </a:ext>
                </a:extLst>
              </a:tr>
              <a:tr h="274320">
                <a:tc>
                  <a:txBody>
                    <a:bodyPr/>
                    <a:lstStyle/>
                    <a:p>
                      <a:pPr algn="ctr"/>
                      <a:r>
                        <a:rPr lang="en-IN" dirty="0"/>
                        <a:t>8</a:t>
                      </a:r>
                    </a:p>
                  </a:txBody>
                  <a:tcPr marL="28575" marR="28575" marT="19050" marB="19050" anchor="ctr"/>
                </a:tc>
                <a:tc>
                  <a:txBody>
                    <a:bodyPr/>
                    <a:lstStyle/>
                    <a:p>
                      <a:pPr fontAlgn="t"/>
                      <a:r>
                        <a:rPr lang="en-IN" sz="1600" dirty="0">
                          <a:effectLst/>
                          <a:latin typeface="+mn-lt"/>
                        </a:rPr>
                        <a:t>ISO 18310-2:2021 measurement and prediction of the ambient dose equivalent from patients receiving iodine 131 administration after thyroid ablation part 2: external effective dose of the caregivers after release from the hospital</a:t>
                      </a:r>
                    </a:p>
                  </a:txBody>
                  <a:tcPr/>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1400" b="0">
                          <a:solidFill>
                            <a:srgbClr val="212529"/>
                          </a:solidFill>
                          <a:latin typeface="Arial" pitchFamily="34" charset="0"/>
                          <a:cs typeface="Arial" pitchFamily="34" charset="0"/>
                        </a:rPr>
                        <a:t>Through</a:t>
                      </a:r>
                      <a:r>
                        <a:rPr lang="en-US" sz="1400" b="0" baseline="0">
                          <a:solidFill>
                            <a:srgbClr val="212529"/>
                          </a:solidFill>
                          <a:latin typeface="Arial" pitchFamily="34" charset="0"/>
                          <a:cs typeface="Arial" pitchFamily="34" charset="0"/>
                        </a:rPr>
                        <a:t> WP</a:t>
                      </a:r>
                      <a:endParaRPr lang="en-US" sz="1400" b="0" dirty="0">
                        <a:solidFill>
                          <a:srgbClr val="212529"/>
                        </a:solidFill>
                        <a:latin typeface="Arial" pitchFamily="34" charset="0"/>
                        <a:cs typeface="Arial" pitchFamily="34" charset="0"/>
                      </a:endParaRPr>
                    </a:p>
                  </a:txBody>
                  <a:tcPr marL="28575" marR="28575" marT="19050" marB="19050" anchor="ctr"/>
                </a:tc>
                <a:tc vMerge="1">
                  <a:txBody>
                    <a:bodyPr/>
                    <a:lstStyle/>
                    <a:p>
                      <a:pPr algn="ctr" rtl="0" fontAlgn="t"/>
                      <a:endParaRPr lang="en-US" sz="1400" b="0" dirty="0">
                        <a:solidFill>
                          <a:srgbClr val="212529"/>
                        </a:solidFill>
                        <a:latin typeface="Arial" pitchFamily="34" charset="0"/>
                        <a:cs typeface="Arial" pitchFamily="34" charset="0"/>
                      </a:endParaRPr>
                    </a:p>
                  </a:txBody>
                  <a:tcPr marL="28575" marR="28575" marT="19050" marB="19050" anchor="ctr"/>
                </a:tc>
                <a:extLst>
                  <a:ext uri="{0D108BD9-81ED-4DB2-BD59-A6C34878D82A}">
                    <a16:rowId xmlns:a16="http://schemas.microsoft.com/office/drawing/2014/main" val="10008"/>
                  </a:ext>
                </a:extLst>
              </a:tr>
              <a:tr h="274320">
                <a:tc>
                  <a:txBody>
                    <a:bodyPr/>
                    <a:lstStyle/>
                    <a:p>
                      <a:pPr algn="ctr"/>
                      <a:r>
                        <a:rPr lang="en-IN" dirty="0"/>
                        <a:t>9</a:t>
                      </a:r>
                    </a:p>
                  </a:txBody>
                  <a:tcPr marL="28575" marR="28575" marT="19050" marB="19050" anchor="ctr"/>
                </a:tc>
                <a:tc>
                  <a:txBody>
                    <a:bodyPr/>
                    <a:lstStyle/>
                    <a:p>
                      <a:pPr rtl="0" fontAlgn="t"/>
                      <a:r>
                        <a:rPr kumimoji="0" lang="en-IN" sz="1600" b="0" i="0" kern="1200" dirty="0">
                          <a:solidFill>
                            <a:schemeClr val="dk1"/>
                          </a:solidFill>
                          <a:effectLst/>
                          <a:latin typeface="+mn-lt"/>
                          <a:ea typeface="+mn-ea"/>
                          <a:cs typeface="+mn-cs"/>
                        </a:rPr>
                        <a:t>ISO 28057:2019 clinical </a:t>
                      </a:r>
                      <a:r>
                        <a:rPr kumimoji="0" lang="en-IN" sz="1600" b="0" i="0" kern="1200" dirty="0" err="1">
                          <a:solidFill>
                            <a:schemeClr val="dk1"/>
                          </a:solidFill>
                          <a:effectLst/>
                          <a:latin typeface="+mn-lt"/>
                          <a:ea typeface="+mn-ea"/>
                          <a:cs typeface="+mn-cs"/>
                        </a:rPr>
                        <a:t>dosimetry</a:t>
                      </a:r>
                      <a:r>
                        <a:rPr kumimoji="0" lang="en-IN" sz="1600" b="0" i="0" kern="1200" dirty="0">
                          <a:solidFill>
                            <a:schemeClr val="dk1"/>
                          </a:solidFill>
                          <a:effectLst/>
                          <a:latin typeface="+mn-lt"/>
                          <a:ea typeface="+mn-ea"/>
                          <a:cs typeface="+mn-cs"/>
                        </a:rPr>
                        <a:t> </a:t>
                      </a:r>
                      <a:r>
                        <a:rPr kumimoji="0" lang="en-IN" sz="1600" b="0" i="0" kern="1200" dirty="0" err="1">
                          <a:solidFill>
                            <a:schemeClr val="dk1"/>
                          </a:solidFill>
                          <a:effectLst/>
                          <a:latin typeface="+mn-lt"/>
                          <a:ea typeface="+mn-ea"/>
                          <a:cs typeface="+mn-cs"/>
                        </a:rPr>
                        <a:t>dosimetry</a:t>
                      </a:r>
                      <a:r>
                        <a:rPr kumimoji="0" lang="en-IN" sz="1600" b="0" i="0" kern="1200" dirty="0">
                          <a:solidFill>
                            <a:schemeClr val="dk1"/>
                          </a:solidFill>
                          <a:effectLst/>
                          <a:latin typeface="+mn-lt"/>
                          <a:ea typeface="+mn-ea"/>
                          <a:cs typeface="+mn-cs"/>
                        </a:rPr>
                        <a:t> with solid </a:t>
                      </a:r>
                      <a:r>
                        <a:rPr kumimoji="0" lang="en-IN" sz="1600" b="0" i="0" kern="1200" dirty="0" err="1">
                          <a:solidFill>
                            <a:schemeClr val="dk1"/>
                          </a:solidFill>
                          <a:effectLst/>
                          <a:latin typeface="+mn-lt"/>
                          <a:ea typeface="+mn-ea"/>
                          <a:cs typeface="+mn-cs"/>
                        </a:rPr>
                        <a:t>thermoluminescence</a:t>
                      </a:r>
                      <a:r>
                        <a:rPr kumimoji="0" lang="en-IN" sz="1600" b="0" i="0" kern="1200" dirty="0">
                          <a:solidFill>
                            <a:schemeClr val="dk1"/>
                          </a:solidFill>
                          <a:effectLst/>
                          <a:latin typeface="+mn-lt"/>
                          <a:ea typeface="+mn-ea"/>
                          <a:cs typeface="+mn-cs"/>
                        </a:rPr>
                        <a:t> detectors for photon and electron radiations in radiotherapy</a:t>
                      </a:r>
                      <a:endParaRPr lang="en-US" sz="1600" b="0" dirty="0">
                        <a:latin typeface="+mn-lt"/>
                        <a:cs typeface="Arial" pitchFamily="34" charset="0"/>
                      </a:endParaRPr>
                    </a:p>
                  </a:txBody>
                  <a:tcPr marL="28575" marR="28575" marT="19050" marB="19050" anchor="ctr"/>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1400" b="0">
                          <a:solidFill>
                            <a:srgbClr val="212529"/>
                          </a:solidFill>
                          <a:latin typeface="Arial" pitchFamily="34" charset="0"/>
                          <a:cs typeface="Arial" pitchFamily="34" charset="0"/>
                        </a:rPr>
                        <a:t>Through</a:t>
                      </a:r>
                      <a:r>
                        <a:rPr lang="en-US" sz="1400" b="0" baseline="0">
                          <a:solidFill>
                            <a:srgbClr val="212529"/>
                          </a:solidFill>
                          <a:latin typeface="Arial" pitchFamily="34" charset="0"/>
                          <a:cs typeface="Arial" pitchFamily="34" charset="0"/>
                        </a:rPr>
                        <a:t> WP</a:t>
                      </a:r>
                      <a:endParaRPr lang="en-US" sz="1400" b="0" dirty="0">
                        <a:solidFill>
                          <a:srgbClr val="212529"/>
                        </a:solidFill>
                        <a:latin typeface="Arial" pitchFamily="34" charset="0"/>
                        <a:cs typeface="Arial" pitchFamily="34" charset="0"/>
                      </a:endParaRPr>
                    </a:p>
                  </a:txBody>
                  <a:tcPr marL="28575" marR="28575" marT="19050" marB="19050" anchor="ctr"/>
                </a:tc>
                <a:tc vMerge="1">
                  <a:txBody>
                    <a:bodyPr/>
                    <a:lstStyle/>
                    <a:p>
                      <a:pPr algn="ctr" rtl="0" fontAlgn="t"/>
                      <a:endParaRPr lang="en-US" sz="1400" b="0" dirty="0">
                        <a:solidFill>
                          <a:srgbClr val="212529"/>
                        </a:solidFill>
                        <a:latin typeface="Arial" pitchFamily="34" charset="0"/>
                        <a:cs typeface="Arial" pitchFamily="34" charset="0"/>
                      </a:endParaRPr>
                    </a:p>
                  </a:txBody>
                  <a:tcPr marL="28575" marR="28575" marT="19050" marB="19050" anchor="ctr"/>
                </a:tc>
                <a:extLst>
                  <a:ext uri="{0D108BD9-81ED-4DB2-BD59-A6C34878D82A}">
                    <a16:rowId xmlns:a16="http://schemas.microsoft.com/office/drawing/2014/main" val="10009"/>
                  </a:ext>
                </a:extLst>
              </a:tr>
              <a:tr h="274320">
                <a:tc>
                  <a:txBody>
                    <a:bodyPr/>
                    <a:lstStyle/>
                    <a:p>
                      <a:pPr algn="ctr"/>
                      <a:r>
                        <a:rPr lang="en-IN" dirty="0"/>
                        <a:t>10</a:t>
                      </a:r>
                    </a:p>
                  </a:txBody>
                  <a:tcPr marL="28575" marR="28575" marT="19050" marB="19050" anchor="ctr"/>
                </a:tc>
                <a:tc>
                  <a:txBody>
                    <a:bodyPr/>
                    <a:lstStyle/>
                    <a:p>
                      <a:pPr fontAlgn="t"/>
                      <a:r>
                        <a:rPr lang="en-IN" sz="1600" dirty="0">
                          <a:effectLst/>
                          <a:latin typeface="+mn-lt"/>
                        </a:rPr>
                        <a:t>Radionuclides in environmental samples methods of estimation part 3 uranium section 2 uranium measurement in geological and biological</a:t>
                      </a:r>
                    </a:p>
                  </a:txBody>
                  <a:tcPr/>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1400" b="0" dirty="0">
                          <a:solidFill>
                            <a:srgbClr val="212529"/>
                          </a:solidFill>
                          <a:latin typeface="Arial" pitchFamily="34" charset="0"/>
                          <a:cs typeface="Arial" pitchFamily="34" charset="0"/>
                        </a:rPr>
                        <a:t>Through</a:t>
                      </a:r>
                      <a:r>
                        <a:rPr lang="en-US" sz="1400" b="0" baseline="0" dirty="0">
                          <a:solidFill>
                            <a:srgbClr val="212529"/>
                          </a:solidFill>
                          <a:latin typeface="Arial" pitchFamily="34" charset="0"/>
                          <a:cs typeface="Arial" pitchFamily="34" charset="0"/>
                        </a:rPr>
                        <a:t> WP</a:t>
                      </a:r>
                      <a:endParaRPr lang="en-US" sz="1400" b="0" dirty="0">
                        <a:solidFill>
                          <a:srgbClr val="212529"/>
                        </a:solidFill>
                        <a:latin typeface="Arial" pitchFamily="34" charset="0"/>
                        <a:cs typeface="Arial" pitchFamily="34" charset="0"/>
                      </a:endParaRPr>
                    </a:p>
                  </a:txBody>
                  <a:tcPr marL="28575" marR="28575" marT="19050" marB="19050" anchor="ctr"/>
                </a:tc>
                <a:tc vMerge="1">
                  <a:txBody>
                    <a:bodyPr/>
                    <a:lstStyle/>
                    <a:p>
                      <a:pPr algn="ctr" rtl="0" fontAlgn="t"/>
                      <a:endParaRPr lang="en-US" sz="1400" b="0" dirty="0">
                        <a:solidFill>
                          <a:srgbClr val="212529"/>
                        </a:solidFill>
                        <a:latin typeface="Arial" pitchFamily="34" charset="0"/>
                        <a:cs typeface="Arial" pitchFamily="34" charset="0"/>
                      </a:endParaRPr>
                    </a:p>
                  </a:txBody>
                  <a:tcPr marL="28575" marR="28575" marT="19050" marB="19050" anchor="ctr"/>
                </a:tc>
                <a:extLst>
                  <a:ext uri="{0D108BD9-81ED-4DB2-BD59-A6C34878D82A}">
                    <a16:rowId xmlns:a16="http://schemas.microsoft.com/office/drawing/2014/main" val="10010"/>
                  </a:ext>
                </a:extLst>
              </a:tr>
            </a:tbl>
          </a:graphicData>
        </a:graphic>
      </p:graphicFrame>
      <p:sp>
        <p:nvSpPr>
          <p:cNvPr id="4" name="Slide Number Placeholder 3"/>
          <p:cNvSpPr>
            <a:spLocks noGrp="1"/>
          </p:cNvSpPr>
          <p:nvPr>
            <p:ph type="sldNum" sz="quarter" idx="12"/>
          </p:nvPr>
        </p:nvSpPr>
        <p:spPr/>
        <p:txBody>
          <a:bodyPr/>
          <a:lstStyle/>
          <a:p>
            <a:fld id="{29384423-17FD-4505-A441-1E8A3571A5BE}" type="slidenum">
              <a:rPr lang="en-IN" smtClean="0"/>
              <a:pPr/>
              <a:t>16</a:t>
            </a:fld>
            <a:endParaRPr lang="en-IN"/>
          </a:p>
        </p:txBody>
      </p:sp>
    </p:spTree>
    <p:extLst>
      <p:ext uri="{BB962C8B-B14F-4D97-AF65-F5344CB8AC3E}">
        <p14:creationId xmlns:p14="http://schemas.microsoft.com/office/powerpoint/2010/main" val="39117584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0146" y="0"/>
            <a:ext cx="10363200" cy="817310"/>
          </a:xfrm>
        </p:spPr>
        <p:txBody>
          <a:bodyPr>
            <a:normAutofit/>
          </a:bodyPr>
          <a:lstStyle/>
          <a:p>
            <a:pPr algn="ctr"/>
            <a:r>
              <a:rPr lang="en-US" b="1" dirty="0"/>
              <a:t>NWIPs – CHD 30</a:t>
            </a:r>
          </a:p>
        </p:txBody>
      </p:sp>
      <p:graphicFrame>
        <p:nvGraphicFramePr>
          <p:cNvPr id="5" name="Table 4"/>
          <p:cNvGraphicFramePr>
            <a:graphicFrameLocks noGrp="1"/>
          </p:cNvGraphicFramePr>
          <p:nvPr>
            <p:extLst>
              <p:ext uri="{D42A27DB-BD31-4B8C-83A1-F6EECF244321}">
                <p14:modId xmlns:p14="http://schemas.microsoft.com/office/powerpoint/2010/main" val="3229526568"/>
              </p:ext>
            </p:extLst>
          </p:nvPr>
        </p:nvGraphicFramePr>
        <p:xfrm>
          <a:off x="804672" y="851003"/>
          <a:ext cx="10558675" cy="5006139"/>
        </p:xfrm>
        <a:graphic>
          <a:graphicData uri="http://schemas.openxmlformats.org/drawingml/2006/table">
            <a:tbl>
              <a:tblPr firstRow="1" bandRow="1">
                <a:tableStyleId>{5C22544A-7EE6-4342-B048-85BDC9FD1C3A}</a:tableStyleId>
              </a:tblPr>
              <a:tblGrid>
                <a:gridCol w="454383">
                  <a:extLst>
                    <a:ext uri="{9D8B030D-6E8A-4147-A177-3AD203B41FA5}">
                      <a16:colId xmlns:a16="http://schemas.microsoft.com/office/drawing/2014/main" val="20000"/>
                    </a:ext>
                  </a:extLst>
                </a:gridCol>
                <a:gridCol w="7272386">
                  <a:extLst>
                    <a:ext uri="{9D8B030D-6E8A-4147-A177-3AD203B41FA5}">
                      <a16:colId xmlns:a16="http://schemas.microsoft.com/office/drawing/2014/main" val="20001"/>
                    </a:ext>
                  </a:extLst>
                </a:gridCol>
                <a:gridCol w="639192">
                  <a:extLst>
                    <a:ext uri="{9D8B030D-6E8A-4147-A177-3AD203B41FA5}">
                      <a16:colId xmlns:a16="http://schemas.microsoft.com/office/drawing/2014/main" val="1454734682"/>
                    </a:ext>
                  </a:extLst>
                </a:gridCol>
                <a:gridCol w="2192714">
                  <a:extLst>
                    <a:ext uri="{9D8B030D-6E8A-4147-A177-3AD203B41FA5}">
                      <a16:colId xmlns:a16="http://schemas.microsoft.com/office/drawing/2014/main" val="325780731"/>
                    </a:ext>
                  </a:extLst>
                </a:gridCol>
              </a:tblGrid>
              <a:tr h="440534">
                <a:tc>
                  <a:txBody>
                    <a:bodyPr/>
                    <a:lstStyle/>
                    <a:p>
                      <a:pPr algn="ctr" fontAlgn="b"/>
                      <a:r>
                        <a:rPr lang="en-US" sz="1800" b="0" i="0" u="none" strike="noStrike" dirty="0" err="1">
                          <a:solidFill>
                            <a:schemeClr val="bg1"/>
                          </a:solidFill>
                          <a:latin typeface="+mn-lt"/>
                        </a:rPr>
                        <a:t>S.No</a:t>
                      </a:r>
                      <a:r>
                        <a:rPr lang="en-US" sz="1800" b="0" i="0" u="none" strike="noStrike" dirty="0">
                          <a:solidFill>
                            <a:schemeClr val="bg1"/>
                          </a:solidFill>
                          <a:latin typeface="+mn-lt"/>
                        </a:rPr>
                        <a:t>. </a:t>
                      </a:r>
                    </a:p>
                  </a:txBody>
                  <a:tcPr marL="9525" marR="9525" marT="9525" marB="0" anchor="ctr"/>
                </a:tc>
                <a:tc>
                  <a:txBody>
                    <a:bodyPr/>
                    <a:lstStyle/>
                    <a:p>
                      <a:pPr algn="ctr" fontAlgn="t"/>
                      <a:r>
                        <a:rPr lang="en-US" sz="1800" b="1" i="0" u="none" strike="noStrike" dirty="0">
                          <a:solidFill>
                            <a:schemeClr val="bg1"/>
                          </a:solidFill>
                          <a:latin typeface="+mn-lt"/>
                        </a:rPr>
                        <a:t>Subject</a:t>
                      </a:r>
                    </a:p>
                  </a:txBody>
                  <a:tcPr marL="9525" marR="9525" marT="9525" marB="0" anchor="ctr"/>
                </a:tc>
                <a:tc>
                  <a:txBody>
                    <a:bodyPr/>
                    <a:lstStyle/>
                    <a:p>
                      <a:pPr algn="ctr" fontAlgn="t"/>
                      <a:r>
                        <a:rPr lang="en-US" sz="1800" b="1" i="0" u="none" strike="noStrike" dirty="0">
                          <a:solidFill>
                            <a:schemeClr val="bg1"/>
                          </a:solidFill>
                          <a:latin typeface="+mn-lt"/>
                        </a:rPr>
                        <a:t>Mode </a:t>
                      </a:r>
                    </a:p>
                  </a:txBody>
                  <a:tcPr marL="9525" marR="9525" marT="9525" marB="0" anchor="ctr"/>
                </a:tc>
                <a:tc>
                  <a:txBody>
                    <a:bodyPr/>
                    <a:lstStyle/>
                    <a:p>
                      <a:pPr algn="ctr" fontAlgn="t"/>
                      <a:r>
                        <a:rPr lang="en-US" sz="1800" b="1" i="0" u="none" strike="noStrike" dirty="0">
                          <a:solidFill>
                            <a:schemeClr val="bg1"/>
                          </a:solidFill>
                          <a:latin typeface="+mn-lt"/>
                        </a:rPr>
                        <a:t>Current Stage </a:t>
                      </a:r>
                    </a:p>
                  </a:txBody>
                  <a:tcPr marL="9525" marR="9525" marT="9525" marB="0" anchor="ctr"/>
                </a:tc>
                <a:extLst>
                  <a:ext uri="{0D108BD9-81ED-4DB2-BD59-A6C34878D82A}">
                    <a16:rowId xmlns:a16="http://schemas.microsoft.com/office/drawing/2014/main" val="10000"/>
                  </a:ext>
                </a:extLst>
              </a:tr>
              <a:tr h="321878">
                <a:tc>
                  <a:txBody>
                    <a:bodyPr/>
                    <a:lstStyle/>
                    <a:p>
                      <a:pPr algn="ctr" rtl="0" fontAlgn="t"/>
                      <a:r>
                        <a:rPr lang="en-US" sz="1800" b="0" dirty="0">
                          <a:solidFill>
                            <a:srgbClr val="212529"/>
                          </a:solidFill>
                          <a:latin typeface="+mn-lt"/>
                          <a:cs typeface="Arial" pitchFamily="34" charset="0"/>
                        </a:rPr>
                        <a:t>11</a:t>
                      </a:r>
                    </a:p>
                  </a:txBody>
                  <a:tcPr marL="28575" marR="28575" marT="19050" marB="19050" anchor="ctr"/>
                </a:tc>
                <a:tc>
                  <a:txBody>
                    <a:bodyPr/>
                    <a:lstStyle/>
                    <a:p>
                      <a:pPr rtl="0" fontAlgn="t"/>
                      <a:r>
                        <a:rPr lang="en-US" sz="1800" b="0" dirty="0">
                          <a:latin typeface="+mn-lt"/>
                          <a:cs typeface="Arial" pitchFamily="34" charset="0"/>
                        </a:rPr>
                        <a:t>Radon Dosimeter</a:t>
                      </a:r>
                    </a:p>
                  </a:txBody>
                  <a:tcPr marL="28575" marR="28575" marT="19050" marB="19050" anchor="ctr"/>
                </a:tc>
                <a:tc>
                  <a:txBody>
                    <a:bodyPr/>
                    <a:lstStyle/>
                    <a:p>
                      <a:pPr rtl="0" fontAlgn="t"/>
                      <a:r>
                        <a:rPr lang="en-US" sz="1800" b="0" dirty="0">
                          <a:latin typeface="+mn-lt"/>
                          <a:cs typeface="Arial" pitchFamily="34" charset="0"/>
                        </a:rPr>
                        <a:t> WP 1</a:t>
                      </a:r>
                    </a:p>
                  </a:txBody>
                  <a:tcPr marL="28575" marR="28575" marT="19050" marB="19050" anchor="ctr"/>
                </a:tc>
                <a:tc>
                  <a:txBody>
                    <a:bodyPr/>
                    <a:lstStyle/>
                    <a:p>
                      <a:pPr rtl="0" fontAlgn="t"/>
                      <a:r>
                        <a:rPr lang="en-US" sz="1800" b="0" dirty="0">
                          <a:latin typeface="+mn-lt"/>
                          <a:cs typeface="Arial" pitchFamily="34" charset="0"/>
                        </a:rPr>
                        <a:t> P-draft under preparation</a:t>
                      </a:r>
                    </a:p>
                  </a:txBody>
                  <a:tcPr marL="28575" marR="28575" marT="19050" marB="19050" anchor="ctr"/>
                </a:tc>
                <a:extLst>
                  <a:ext uri="{0D108BD9-81ED-4DB2-BD59-A6C34878D82A}">
                    <a16:rowId xmlns:a16="http://schemas.microsoft.com/office/drawing/2014/main" val="10001"/>
                  </a:ext>
                </a:extLst>
              </a:tr>
              <a:tr h="545404">
                <a:tc>
                  <a:txBody>
                    <a:bodyPr/>
                    <a:lstStyle/>
                    <a:p>
                      <a:pPr algn="ctr" rtl="0" fontAlgn="t"/>
                      <a:r>
                        <a:rPr lang="en-US" sz="1800" b="0" dirty="0">
                          <a:solidFill>
                            <a:srgbClr val="212529"/>
                          </a:solidFill>
                          <a:latin typeface="+mn-lt"/>
                          <a:cs typeface="Arial" pitchFamily="34" charset="0"/>
                        </a:rPr>
                        <a:t>12</a:t>
                      </a:r>
                    </a:p>
                  </a:txBody>
                  <a:tcPr marL="28575" marR="28575" marT="19050" marB="19050" anchor="ctr"/>
                </a:tc>
                <a:tc>
                  <a:txBody>
                    <a:bodyPr/>
                    <a:lstStyle/>
                    <a:p>
                      <a:pPr rtl="0" fontAlgn="t"/>
                      <a:r>
                        <a:rPr lang="en-US" sz="1800" b="0" dirty="0">
                          <a:latin typeface="+mn-lt"/>
                          <a:cs typeface="Arial" pitchFamily="34" charset="0"/>
                        </a:rPr>
                        <a:t>ISO 19017:2015 Guidance for gamma spectrometry measurement of radioactive waste</a:t>
                      </a:r>
                    </a:p>
                  </a:txBody>
                  <a:tcPr marL="28575" marR="28575" marT="19050" marB="19050" anchor="ctr"/>
                </a:tc>
                <a:tc>
                  <a:txBody>
                    <a:bodyPr/>
                    <a:lstStyle/>
                    <a:p>
                      <a:pPr rtl="0" fontAlgn="t"/>
                      <a:r>
                        <a:rPr lang="en-US" sz="1800" b="0" dirty="0">
                          <a:latin typeface="+mn-lt"/>
                          <a:cs typeface="Arial" pitchFamily="34" charset="0"/>
                        </a:rPr>
                        <a:t>Committee</a:t>
                      </a:r>
                    </a:p>
                  </a:txBody>
                  <a:tcPr marL="28575" marR="28575" marT="19050" marB="19050" anchor="ctr"/>
                </a:tc>
                <a:tc>
                  <a:txBody>
                    <a:bodyPr/>
                    <a:lstStyle/>
                    <a:p>
                      <a:pPr rtl="0" fontAlgn="t"/>
                      <a:endParaRPr lang="en-US" sz="1800" b="0" dirty="0">
                        <a:latin typeface="+mn-lt"/>
                        <a:cs typeface="Arial" pitchFamily="34" charset="0"/>
                      </a:endParaRPr>
                    </a:p>
                  </a:txBody>
                  <a:tcPr marL="28575" marR="28575" marT="19050" marB="19050" anchor="ctr"/>
                </a:tc>
                <a:extLst>
                  <a:ext uri="{0D108BD9-81ED-4DB2-BD59-A6C34878D82A}">
                    <a16:rowId xmlns:a16="http://schemas.microsoft.com/office/drawing/2014/main" val="10003"/>
                  </a:ext>
                </a:extLst>
              </a:tr>
              <a:tr h="545404">
                <a:tc>
                  <a:txBody>
                    <a:bodyPr/>
                    <a:lstStyle/>
                    <a:p>
                      <a:pPr algn="ctr" rtl="0" fontAlgn="t"/>
                      <a:r>
                        <a:rPr lang="en-US" sz="1800" b="0" dirty="0">
                          <a:solidFill>
                            <a:srgbClr val="212529"/>
                          </a:solidFill>
                          <a:latin typeface="+mn-lt"/>
                          <a:cs typeface="Arial" pitchFamily="34" charset="0"/>
                        </a:rPr>
                        <a:t>13</a:t>
                      </a:r>
                    </a:p>
                  </a:txBody>
                  <a:tcPr marL="28575" marR="28575" marT="19050" marB="19050" anchor="ctr"/>
                </a:tc>
                <a:tc>
                  <a:txBody>
                    <a:bodyPr/>
                    <a:lstStyle/>
                    <a:p>
                      <a:pPr rtl="0" fontAlgn="t"/>
                      <a:r>
                        <a:rPr lang="en-US" sz="1800" b="0" dirty="0">
                          <a:latin typeface="+mn-lt"/>
                          <a:cs typeface="Arial" pitchFamily="34" charset="0"/>
                        </a:rPr>
                        <a:t>ISO 16640:2021 Monitoring radioactive gases in effluents from facilities producing positron emitting </a:t>
                      </a:r>
                      <a:r>
                        <a:rPr lang="en-US" sz="1800" b="0" dirty="0" err="1">
                          <a:latin typeface="+mn-lt"/>
                          <a:cs typeface="Arial" pitchFamily="34" charset="0"/>
                        </a:rPr>
                        <a:t>radionuclides</a:t>
                      </a:r>
                      <a:r>
                        <a:rPr lang="en-US" sz="1800" b="0" dirty="0">
                          <a:latin typeface="+mn-lt"/>
                          <a:cs typeface="Arial" pitchFamily="34" charset="0"/>
                        </a:rPr>
                        <a:t> and radiopharmaceuticals</a:t>
                      </a:r>
                    </a:p>
                  </a:txBody>
                  <a:tcPr marL="28575" marR="28575" marT="19050" marB="19050" anchor="ct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US" sz="1800" b="0" dirty="0">
                          <a:latin typeface="+mn-lt"/>
                          <a:cs typeface="Arial" pitchFamily="34" charset="0"/>
                        </a:rPr>
                        <a:t>Committee</a:t>
                      </a:r>
                    </a:p>
                    <a:p>
                      <a:pPr rtl="0" fontAlgn="t"/>
                      <a:endParaRPr lang="en-US" sz="1800" b="0" dirty="0">
                        <a:latin typeface="+mn-lt"/>
                        <a:cs typeface="Arial" pitchFamily="34" charset="0"/>
                      </a:endParaRPr>
                    </a:p>
                  </a:txBody>
                  <a:tcPr marL="28575" marR="28575" marT="19050" marB="19050" anchor="ctr"/>
                </a:tc>
                <a:tc>
                  <a:txBody>
                    <a:bodyPr/>
                    <a:lstStyle/>
                    <a:p>
                      <a:pPr rtl="0" fontAlgn="t"/>
                      <a:endParaRPr lang="en-US" sz="1800" b="0" dirty="0">
                        <a:latin typeface="+mn-lt"/>
                        <a:cs typeface="Arial" pitchFamily="34" charset="0"/>
                      </a:endParaRPr>
                    </a:p>
                  </a:txBody>
                  <a:tcPr marL="28575" marR="28575" marT="19050" marB="19050" anchor="ctr"/>
                </a:tc>
                <a:extLst>
                  <a:ext uri="{0D108BD9-81ED-4DB2-BD59-A6C34878D82A}">
                    <a16:rowId xmlns:a16="http://schemas.microsoft.com/office/drawing/2014/main" val="10004"/>
                  </a:ext>
                </a:extLst>
              </a:tr>
              <a:tr h="545404">
                <a:tc>
                  <a:txBody>
                    <a:bodyPr/>
                    <a:lstStyle/>
                    <a:p>
                      <a:pPr algn="ctr" rtl="0" fontAlgn="t"/>
                      <a:r>
                        <a:rPr lang="en-US" sz="1800" b="0" dirty="0">
                          <a:solidFill>
                            <a:srgbClr val="212529"/>
                          </a:solidFill>
                          <a:latin typeface="+mn-lt"/>
                          <a:cs typeface="Arial" pitchFamily="34" charset="0"/>
                        </a:rPr>
                        <a:t>14</a:t>
                      </a:r>
                    </a:p>
                  </a:txBody>
                  <a:tcPr marL="28575" marR="28575" marT="19050" marB="19050" anchor="ctr"/>
                </a:tc>
                <a:tc>
                  <a:txBody>
                    <a:bodyPr/>
                    <a:lstStyle/>
                    <a:p>
                      <a:pPr rtl="0" fontAlgn="t"/>
                      <a:r>
                        <a:rPr lang="en-US" sz="1800" b="0" dirty="0">
                          <a:latin typeface="+mn-lt"/>
                          <a:cs typeface="Arial" pitchFamily="34" charset="0"/>
                        </a:rPr>
                        <a:t>ISO 11320:2011 Nuclear criticality safety Emergency preparedness and response</a:t>
                      </a:r>
                    </a:p>
                  </a:txBody>
                  <a:tcPr marL="28575" marR="28575" marT="19050" marB="19050" anchor="ct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US" sz="1800" b="0" dirty="0">
                          <a:latin typeface="+mn-lt"/>
                          <a:cs typeface="Arial" pitchFamily="34" charset="0"/>
                        </a:rPr>
                        <a:t>Committee</a:t>
                      </a:r>
                    </a:p>
                    <a:p>
                      <a:pPr rtl="0" fontAlgn="t"/>
                      <a:endParaRPr lang="en-US" sz="1800" b="0" dirty="0">
                        <a:latin typeface="+mn-lt"/>
                        <a:cs typeface="Arial" pitchFamily="34" charset="0"/>
                      </a:endParaRPr>
                    </a:p>
                  </a:txBody>
                  <a:tcPr marL="28575" marR="28575" marT="19050" marB="19050" anchor="ctr"/>
                </a:tc>
                <a:tc>
                  <a:txBody>
                    <a:bodyPr/>
                    <a:lstStyle/>
                    <a:p>
                      <a:pPr rtl="0" fontAlgn="t"/>
                      <a:endParaRPr lang="en-US" sz="1800" b="0" dirty="0">
                        <a:latin typeface="+mn-lt"/>
                        <a:cs typeface="Arial" pitchFamily="34" charset="0"/>
                      </a:endParaRPr>
                    </a:p>
                  </a:txBody>
                  <a:tcPr marL="28575" marR="28575" marT="19050" marB="19050" anchor="ctr"/>
                </a:tc>
                <a:extLst>
                  <a:ext uri="{0D108BD9-81ED-4DB2-BD59-A6C34878D82A}">
                    <a16:rowId xmlns:a16="http://schemas.microsoft.com/office/drawing/2014/main" val="10005"/>
                  </a:ext>
                </a:extLst>
              </a:tr>
              <a:tr h="321878">
                <a:tc>
                  <a:txBody>
                    <a:bodyPr/>
                    <a:lstStyle/>
                    <a:p>
                      <a:pPr algn="ctr" rtl="0" fontAlgn="t"/>
                      <a:r>
                        <a:rPr lang="en-US" sz="1800" b="0" dirty="0">
                          <a:solidFill>
                            <a:srgbClr val="212529"/>
                          </a:solidFill>
                          <a:latin typeface="+mn-lt"/>
                          <a:cs typeface="Arial" pitchFamily="34" charset="0"/>
                        </a:rPr>
                        <a:t>15</a:t>
                      </a:r>
                    </a:p>
                  </a:txBody>
                  <a:tcPr marL="28575" marR="28575" marT="19050" marB="19050" anchor="ctr"/>
                </a:tc>
                <a:tc>
                  <a:txBody>
                    <a:bodyPr/>
                    <a:lstStyle/>
                    <a:p>
                      <a:pPr rtl="0" fontAlgn="t"/>
                      <a:r>
                        <a:rPr lang="en-US" sz="1800" b="0" dirty="0">
                          <a:latin typeface="+mn-lt"/>
                          <a:cs typeface="Arial" pitchFamily="34" charset="0"/>
                        </a:rPr>
                        <a:t>Measurement of 234Th in sea water</a:t>
                      </a:r>
                    </a:p>
                  </a:txBody>
                  <a:tcPr marL="28575" marR="28575" marT="19050" marB="19050" anchor="ctr"/>
                </a:tc>
                <a:tc>
                  <a:txBody>
                    <a:bodyPr/>
                    <a:lstStyle/>
                    <a:p>
                      <a:pPr rtl="0" fontAlgn="t"/>
                      <a:r>
                        <a:rPr lang="en-US" sz="1800" b="0" dirty="0">
                          <a:latin typeface="+mn-lt"/>
                          <a:cs typeface="Arial" pitchFamily="34" charset="0"/>
                        </a:rPr>
                        <a:t>WP 2</a:t>
                      </a:r>
                    </a:p>
                  </a:txBody>
                  <a:tcPr marL="28575" marR="28575" marT="19050" marB="19050" anchor="ctr"/>
                </a:tc>
                <a:tc>
                  <a:txBody>
                    <a:bodyPr/>
                    <a:lstStyle/>
                    <a:p>
                      <a:pPr rtl="0" fontAlgn="t"/>
                      <a:r>
                        <a:rPr lang="en-US" sz="1800" b="0" dirty="0">
                          <a:latin typeface="+mn-lt"/>
                          <a:cs typeface="Arial" pitchFamily="34" charset="0"/>
                        </a:rPr>
                        <a:t>P-draft under preparation</a:t>
                      </a:r>
                    </a:p>
                  </a:txBody>
                  <a:tcPr marL="28575" marR="28575" marT="19050" marB="19050" anchor="ctr"/>
                </a:tc>
                <a:extLst>
                  <a:ext uri="{0D108BD9-81ED-4DB2-BD59-A6C34878D82A}">
                    <a16:rowId xmlns:a16="http://schemas.microsoft.com/office/drawing/2014/main" val="10006"/>
                  </a:ext>
                </a:extLst>
              </a:tr>
              <a:tr h="321878">
                <a:tc>
                  <a:txBody>
                    <a:bodyPr/>
                    <a:lstStyle/>
                    <a:p>
                      <a:pPr algn="ctr" rtl="0" fontAlgn="t"/>
                      <a:r>
                        <a:rPr lang="en-US" sz="1800" b="0" dirty="0">
                          <a:solidFill>
                            <a:srgbClr val="212529"/>
                          </a:solidFill>
                          <a:latin typeface="+mn-lt"/>
                          <a:cs typeface="Arial" pitchFamily="34" charset="0"/>
                        </a:rPr>
                        <a:t>16</a:t>
                      </a:r>
                    </a:p>
                  </a:txBody>
                  <a:tcPr marL="28575" marR="28575" marT="19050" marB="19050" anchor="ctr"/>
                </a:tc>
                <a:tc>
                  <a:txBody>
                    <a:bodyPr/>
                    <a:lstStyle/>
                    <a:p>
                      <a:pPr rtl="0" fontAlgn="t"/>
                      <a:r>
                        <a:rPr lang="en-US" sz="1800" b="0" dirty="0">
                          <a:latin typeface="+mn-lt"/>
                          <a:cs typeface="Arial" pitchFamily="34" charset="0"/>
                        </a:rPr>
                        <a:t>Measurement of Plutonium (239+240Pu, 238Pu and 241Am) in marine sediment</a:t>
                      </a:r>
                    </a:p>
                  </a:txBody>
                  <a:tcPr marL="28575" marR="28575" marT="19050" marB="19050" anchor="ctr"/>
                </a:tc>
                <a:tc>
                  <a:txBody>
                    <a:bodyPr/>
                    <a:lstStyle/>
                    <a:p>
                      <a:pPr rtl="0" fontAlgn="t"/>
                      <a:r>
                        <a:rPr lang="en-US" sz="1800" b="0" dirty="0">
                          <a:latin typeface="+mn-lt"/>
                          <a:cs typeface="Arial" pitchFamily="34" charset="0"/>
                        </a:rPr>
                        <a:t>WP 2</a:t>
                      </a:r>
                    </a:p>
                  </a:txBody>
                  <a:tcPr marL="28575" marR="28575" marT="19050" marB="19050" anchor="ct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US" sz="1800" b="0" dirty="0">
                          <a:latin typeface="+mn-lt"/>
                          <a:cs typeface="Arial" pitchFamily="34" charset="0"/>
                        </a:rPr>
                        <a:t>P-draft under preparation</a:t>
                      </a:r>
                    </a:p>
                  </a:txBody>
                  <a:tcPr marL="28575" marR="28575" marT="19050" marB="19050" anchor="ctr"/>
                </a:tc>
                <a:extLst>
                  <a:ext uri="{0D108BD9-81ED-4DB2-BD59-A6C34878D82A}">
                    <a16:rowId xmlns:a16="http://schemas.microsoft.com/office/drawing/2014/main" val="10007"/>
                  </a:ext>
                </a:extLst>
              </a:tr>
              <a:tr h="223982">
                <a:tc>
                  <a:txBody>
                    <a:bodyPr/>
                    <a:lstStyle/>
                    <a:p>
                      <a:pPr algn="ctr" rtl="0" fontAlgn="t"/>
                      <a:r>
                        <a:rPr lang="en-US" sz="1800" b="0" dirty="0">
                          <a:solidFill>
                            <a:srgbClr val="212529"/>
                          </a:solidFill>
                          <a:latin typeface="+mn-lt"/>
                          <a:cs typeface="Arial" pitchFamily="34" charset="0"/>
                        </a:rPr>
                        <a:t>17</a:t>
                      </a:r>
                    </a:p>
                  </a:txBody>
                  <a:tcPr marL="28575" marR="28575" marT="19050" marB="19050" anchor="ctr"/>
                </a:tc>
                <a:tc>
                  <a:txBody>
                    <a:bodyPr/>
                    <a:lstStyle/>
                    <a:p>
                      <a:pPr rtl="0" fontAlgn="t"/>
                      <a:r>
                        <a:rPr lang="en-US" sz="1800" b="0" dirty="0">
                          <a:latin typeface="+mn-lt"/>
                          <a:cs typeface="Arial" pitchFamily="34" charset="0"/>
                        </a:rPr>
                        <a:t>Measurement of 226Ra by alpha spectrometry in marine sediment</a:t>
                      </a:r>
                    </a:p>
                  </a:txBody>
                  <a:tcPr marL="28575" marR="28575" marT="19050" marB="19050" anchor="ctr"/>
                </a:tc>
                <a:tc>
                  <a:txBody>
                    <a:bodyPr/>
                    <a:lstStyle/>
                    <a:p>
                      <a:pPr rtl="0" fontAlgn="t"/>
                      <a:r>
                        <a:rPr lang="en-US" sz="1800" b="0" dirty="0">
                          <a:latin typeface="+mn-lt"/>
                          <a:cs typeface="Arial" pitchFamily="34" charset="0"/>
                        </a:rPr>
                        <a:t>WP 2</a:t>
                      </a:r>
                    </a:p>
                  </a:txBody>
                  <a:tcPr marL="28575" marR="28575" marT="19050" marB="19050" anchor="ct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US" sz="1800" b="0" dirty="0">
                          <a:latin typeface="+mn-lt"/>
                          <a:cs typeface="Arial" pitchFamily="34" charset="0"/>
                        </a:rPr>
                        <a:t>P-draft under preparation</a:t>
                      </a:r>
                    </a:p>
                    <a:p>
                      <a:pPr rtl="0" fontAlgn="t"/>
                      <a:endParaRPr lang="en-US" sz="1800" b="0" dirty="0">
                        <a:latin typeface="+mn-lt"/>
                        <a:cs typeface="Arial" pitchFamily="34" charset="0"/>
                      </a:endParaRPr>
                    </a:p>
                  </a:txBody>
                  <a:tcPr marL="28575" marR="28575" marT="19050" marB="19050" anchor="ctr"/>
                </a:tc>
                <a:extLst>
                  <a:ext uri="{0D108BD9-81ED-4DB2-BD59-A6C34878D82A}">
                    <a16:rowId xmlns:a16="http://schemas.microsoft.com/office/drawing/2014/main" val="10008"/>
                  </a:ext>
                </a:extLst>
              </a:tr>
              <a:tr h="321878">
                <a:tc>
                  <a:txBody>
                    <a:bodyPr/>
                    <a:lstStyle/>
                    <a:p>
                      <a:pPr algn="ctr" rtl="0" fontAlgn="t"/>
                      <a:r>
                        <a:rPr lang="en-US" sz="1800" b="0" dirty="0">
                          <a:solidFill>
                            <a:srgbClr val="212529"/>
                          </a:solidFill>
                          <a:latin typeface="+mn-lt"/>
                          <a:cs typeface="Arial" pitchFamily="34" charset="0"/>
                        </a:rPr>
                        <a:t>18</a:t>
                      </a:r>
                    </a:p>
                  </a:txBody>
                  <a:tcPr marL="28575" marR="28575" marT="19050" marB="19050" anchor="ctr"/>
                </a:tc>
                <a:tc>
                  <a:txBody>
                    <a:bodyPr/>
                    <a:lstStyle/>
                    <a:p>
                      <a:pPr rtl="0" fontAlgn="t"/>
                      <a:r>
                        <a:rPr lang="en-US" sz="1800" b="0" dirty="0">
                          <a:latin typeface="+mn-lt"/>
                          <a:cs typeface="Arial" pitchFamily="34" charset="0"/>
                        </a:rPr>
                        <a:t>Standard on radiation protection during industrial radiography</a:t>
                      </a:r>
                    </a:p>
                  </a:txBody>
                  <a:tcPr marL="28575" marR="28575" marT="19050" marB="19050" anchor="ctr"/>
                </a:tc>
                <a:tc>
                  <a:txBody>
                    <a:bodyPr/>
                    <a:lstStyle/>
                    <a:p>
                      <a:pPr rtl="0" fontAlgn="t"/>
                      <a:r>
                        <a:rPr lang="en-US" sz="1800" b="0" dirty="0">
                          <a:latin typeface="+mn-lt"/>
                          <a:cs typeface="Arial" pitchFamily="34" charset="0"/>
                        </a:rPr>
                        <a:t>WP 1</a:t>
                      </a:r>
                    </a:p>
                  </a:txBody>
                  <a:tcPr marL="28575" marR="28575" marT="19050" marB="19050" anchor="ct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US" sz="1800" b="0" dirty="0">
                          <a:latin typeface="+mn-lt"/>
                          <a:cs typeface="Arial" pitchFamily="34" charset="0"/>
                        </a:rPr>
                        <a:t>p-draft under preparation</a:t>
                      </a:r>
                    </a:p>
                  </a:txBody>
                  <a:tcPr marL="28575" marR="28575" marT="19050" marB="19050" anchor="ctr"/>
                </a:tc>
                <a:extLst>
                  <a:ext uri="{0D108BD9-81ED-4DB2-BD59-A6C34878D82A}">
                    <a16:rowId xmlns:a16="http://schemas.microsoft.com/office/drawing/2014/main" val="10011"/>
                  </a:ext>
                </a:extLst>
              </a:tr>
            </a:tbl>
          </a:graphicData>
        </a:graphic>
      </p:graphicFrame>
      <p:sp>
        <p:nvSpPr>
          <p:cNvPr id="4" name="Slide Number Placeholder 3"/>
          <p:cNvSpPr>
            <a:spLocks noGrp="1"/>
          </p:cNvSpPr>
          <p:nvPr>
            <p:ph type="sldNum" sz="quarter" idx="12"/>
          </p:nvPr>
        </p:nvSpPr>
        <p:spPr/>
        <p:txBody>
          <a:bodyPr/>
          <a:lstStyle/>
          <a:p>
            <a:fld id="{29384423-17FD-4505-A441-1E8A3571A5BE}" type="slidenum">
              <a:rPr lang="en-IN" smtClean="0"/>
              <a:pPr/>
              <a:t>17</a:t>
            </a:fld>
            <a:endParaRPr lang="en-IN"/>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FC7A5471-3CD2-892A-574D-C6BDEC0FF96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sp>
        <p:nvSpPr>
          <p:cNvPr id="7" name="Title 1">
            <a:extLst>
              <a:ext uri="{FF2B5EF4-FFF2-40B4-BE49-F238E27FC236}">
                <a16:creationId xmlns:a16="http://schemas.microsoft.com/office/drawing/2014/main" id="{5768C504-302D-6ADC-818D-702D1B708EFD}"/>
              </a:ext>
            </a:extLst>
          </p:cNvPr>
          <p:cNvSpPr>
            <a:spLocks noGrp="1"/>
          </p:cNvSpPr>
          <p:nvPr>
            <p:ph type="title"/>
          </p:nvPr>
        </p:nvSpPr>
        <p:spPr>
          <a:xfrm>
            <a:off x="1439003" y="0"/>
            <a:ext cx="10184037" cy="1342663"/>
          </a:xfrm>
        </p:spPr>
        <p:txBody>
          <a:bodyPr/>
          <a:lstStyle/>
          <a:p>
            <a:pPr algn="ctr"/>
            <a:r>
              <a:rPr lang="en-US" sz="3200" b="1" dirty="0">
                <a:cs typeface="Times New Roman" panose="02020603050405020304" pitchFamily="18" charset="0"/>
              </a:rPr>
              <a:t>CHD 30</a:t>
            </a:r>
            <a:br>
              <a:rPr lang="en-US" sz="3200" b="1" dirty="0">
                <a:cs typeface="Times New Roman" panose="02020603050405020304" pitchFamily="18" charset="0"/>
              </a:rPr>
            </a:br>
            <a:r>
              <a:rPr lang="en-US" sz="3200" b="1" dirty="0">
                <a:cs typeface="Times New Roman" panose="02020603050405020304" pitchFamily="18" charset="0"/>
              </a:rPr>
              <a:t>Progress of AAP 2024-25 – “Due for Review</a:t>
            </a:r>
            <a:r>
              <a:rPr lang="en-US" sz="3200" b="1" cap="none" dirty="0">
                <a:cs typeface="Times New Roman" panose="02020603050405020304" pitchFamily="18" charset="0"/>
              </a:rPr>
              <a:t>”</a:t>
            </a:r>
            <a:endParaRPr lang="en-IN" dirty="0"/>
          </a:p>
        </p:txBody>
      </p:sp>
      <p:sp>
        <p:nvSpPr>
          <p:cNvPr id="5" name="Content Placeholder 4">
            <a:extLst>
              <a:ext uri="{FF2B5EF4-FFF2-40B4-BE49-F238E27FC236}">
                <a16:creationId xmlns:a16="http://schemas.microsoft.com/office/drawing/2014/main" id="{B269F26D-CCF5-82C5-8351-B3932DE9B240}"/>
              </a:ext>
            </a:extLst>
          </p:cNvPr>
          <p:cNvSpPr>
            <a:spLocks noGrp="1"/>
          </p:cNvSpPr>
          <p:nvPr>
            <p:ph sz="quarter" idx="1"/>
          </p:nvPr>
        </p:nvSpPr>
        <p:spPr>
          <a:xfrm>
            <a:off x="756212" y="1840374"/>
            <a:ext cx="10091530" cy="3033467"/>
          </a:xfrm>
        </p:spPr>
        <p:txBody>
          <a:bodyPr>
            <a:normAutofit/>
          </a:bodyPr>
          <a:lstStyle/>
          <a:p>
            <a:pPr marL="0" indent="0">
              <a:buNone/>
            </a:pPr>
            <a:r>
              <a:rPr lang="en-IN" dirty="0"/>
              <a:t>Total number of  “Due for Review” Standards = 5</a:t>
            </a:r>
          </a:p>
          <a:p>
            <a:r>
              <a:rPr lang="en-US" dirty="0"/>
              <a:t>Reaffirmed – 3</a:t>
            </a:r>
          </a:p>
          <a:p>
            <a:r>
              <a:rPr lang="en-US" dirty="0"/>
              <a:t>Under Review – 2</a:t>
            </a:r>
          </a:p>
          <a:p>
            <a:r>
              <a:rPr lang="en-US" dirty="0"/>
              <a:t>Amended – 0</a:t>
            </a:r>
          </a:p>
          <a:p>
            <a:r>
              <a:rPr lang="en-US" dirty="0"/>
              <a:t>Archived – 0</a:t>
            </a:r>
          </a:p>
          <a:p>
            <a:pPr marL="0" indent="0">
              <a:buNone/>
            </a:pPr>
            <a:endParaRPr lang="en-US" dirty="0"/>
          </a:p>
          <a:p>
            <a:endParaRPr lang="en-IN" dirty="0"/>
          </a:p>
          <a:p>
            <a:endParaRPr lang="en-IN" dirty="0"/>
          </a:p>
          <a:p>
            <a:endParaRPr lang="en-IN" dirty="0"/>
          </a:p>
          <a:p>
            <a:endParaRPr lang="en-IN" dirty="0"/>
          </a:p>
        </p:txBody>
      </p:sp>
      <p:sp>
        <p:nvSpPr>
          <p:cNvPr id="8" name="Slide Number Placeholder 7"/>
          <p:cNvSpPr>
            <a:spLocks noGrp="1"/>
          </p:cNvSpPr>
          <p:nvPr>
            <p:ph type="sldNum" sz="quarter" idx="12"/>
          </p:nvPr>
        </p:nvSpPr>
        <p:spPr/>
        <p:txBody>
          <a:bodyPr/>
          <a:lstStyle/>
          <a:p>
            <a:fld id="{29384423-17FD-4505-A441-1E8A3571A5BE}" type="slidenum">
              <a:rPr lang="en-IN" smtClean="0"/>
              <a:pPr/>
              <a:t>18</a:t>
            </a:fld>
            <a:endParaRPr lang="en-IN"/>
          </a:p>
        </p:txBody>
      </p:sp>
      <p:graphicFrame>
        <p:nvGraphicFramePr>
          <p:cNvPr id="2" name="Object 1">
            <a:extLst>
              <a:ext uri="{FF2B5EF4-FFF2-40B4-BE49-F238E27FC236}">
                <a16:creationId xmlns:a16="http://schemas.microsoft.com/office/drawing/2014/main" id="{7DB047E6-9454-1FD1-FB87-A38C2DE585E8}"/>
              </a:ext>
            </a:extLst>
          </p:cNvPr>
          <p:cNvGraphicFramePr>
            <a:graphicFrameLocks noChangeAspect="1"/>
          </p:cNvGraphicFramePr>
          <p:nvPr>
            <p:extLst>
              <p:ext uri="{D42A27DB-BD31-4B8C-83A1-F6EECF244321}">
                <p14:modId xmlns:p14="http://schemas.microsoft.com/office/powerpoint/2010/main" val="2188808690"/>
              </p:ext>
            </p:extLst>
          </p:nvPr>
        </p:nvGraphicFramePr>
        <p:xfrm>
          <a:off x="5638800" y="3024187"/>
          <a:ext cx="1685278" cy="1352503"/>
        </p:xfrm>
        <a:graphic>
          <a:graphicData uri="http://schemas.openxmlformats.org/presentationml/2006/ole">
            <mc:AlternateContent xmlns:mc="http://schemas.openxmlformats.org/markup-compatibility/2006">
              <mc:Choice xmlns:v="urn:schemas-microsoft-com:vml" Requires="v">
                <p:oleObj name="Document" showAsIcon="1" r:id="rId3" imgW="914597" imgH="806406" progId="Word.Document.12">
                  <p:embed/>
                </p:oleObj>
              </mc:Choice>
              <mc:Fallback>
                <p:oleObj name="Document" showAsIcon="1" r:id="rId3" imgW="914597" imgH="806406" progId="Word.Document.12">
                  <p:embed/>
                  <p:pic>
                    <p:nvPicPr>
                      <p:cNvPr id="0" name=""/>
                      <p:cNvPicPr/>
                      <p:nvPr/>
                    </p:nvPicPr>
                    <p:blipFill>
                      <a:blip r:embed="rId4"/>
                      <a:stretch>
                        <a:fillRect/>
                      </a:stretch>
                    </p:blipFill>
                    <p:spPr>
                      <a:xfrm>
                        <a:off x="5638800" y="3024187"/>
                        <a:ext cx="1685278" cy="1352503"/>
                      </a:xfrm>
                      <a:prstGeom prst="rect">
                        <a:avLst/>
                      </a:prstGeom>
                    </p:spPr>
                  </p:pic>
                </p:oleObj>
              </mc:Fallback>
            </mc:AlternateContent>
          </a:graphicData>
        </a:graphic>
      </p:graphicFrame>
    </p:spTree>
    <p:extLst>
      <p:ext uri="{BB962C8B-B14F-4D97-AF65-F5344CB8AC3E}">
        <p14:creationId xmlns:p14="http://schemas.microsoft.com/office/powerpoint/2010/main" val="35208915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0D62BDBE-08CE-99CD-E4F5-6D25C84C5380}"/>
              </a:ext>
            </a:extLst>
          </p:cNvPr>
          <p:cNvSpPr>
            <a:spLocks noGrp="1"/>
          </p:cNvSpPr>
          <p:nvPr>
            <p:ph type="title"/>
          </p:nvPr>
        </p:nvSpPr>
        <p:spPr>
          <a:xfrm>
            <a:off x="1069962" y="619992"/>
            <a:ext cx="10363200" cy="1362075"/>
          </a:xfrm>
        </p:spPr>
        <p:txBody>
          <a:bodyPr anchor="ctr">
            <a:normAutofit/>
          </a:bodyPr>
          <a:lstStyle/>
          <a:p>
            <a:pPr algn="ctr"/>
            <a:r>
              <a:rPr lang="en-US" b="1" dirty="0">
                <a:cs typeface="Times New Roman" panose="02020603050405020304" pitchFamily="18" charset="0"/>
              </a:rPr>
              <a:t>Working Panels and Working Groups</a:t>
            </a:r>
            <a:endParaRPr lang="en-IN" sz="4800" dirty="0"/>
          </a:p>
        </p:txBody>
      </p:sp>
      <p:graphicFrame>
        <p:nvGraphicFramePr>
          <p:cNvPr id="9" name="Diagram 8"/>
          <p:cNvGraphicFramePr/>
          <p:nvPr/>
        </p:nvGraphicFramePr>
        <p:xfrm>
          <a:off x="1307469" y="1983179"/>
          <a:ext cx="10363200" cy="383573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Picture 5">
            <a:extLst>
              <a:ext uri="{FF2B5EF4-FFF2-40B4-BE49-F238E27FC236}">
                <a16:creationId xmlns:a16="http://schemas.microsoft.com/office/drawing/2014/main" id="{FC7A5471-3CD2-892A-574D-C6BDEC0FF968}"/>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graphicFrame>
        <p:nvGraphicFramePr>
          <p:cNvPr id="12" name="Object 11"/>
          <p:cNvGraphicFramePr>
            <a:graphicFrameLocks noChangeAspect="1"/>
          </p:cNvGraphicFramePr>
          <p:nvPr>
            <p:extLst>
              <p:ext uri="{D42A27DB-BD31-4B8C-83A1-F6EECF244321}">
                <p14:modId xmlns:p14="http://schemas.microsoft.com/office/powerpoint/2010/main" val="1941778432"/>
              </p:ext>
            </p:extLst>
          </p:nvPr>
        </p:nvGraphicFramePr>
        <p:xfrm>
          <a:off x="5769427" y="5238584"/>
          <a:ext cx="1450769" cy="1224086"/>
        </p:xfrm>
        <a:graphic>
          <a:graphicData uri="http://schemas.openxmlformats.org/presentationml/2006/ole">
            <mc:AlternateContent xmlns:mc="http://schemas.openxmlformats.org/markup-compatibility/2006">
              <mc:Choice xmlns:v="urn:schemas-microsoft-com:vml" Requires="v">
                <p:oleObj name="Document" showAsIcon="1" r:id="rId9" imgW="914400" imgH="771480" progId="Word.Document.12">
                  <p:embed/>
                </p:oleObj>
              </mc:Choice>
              <mc:Fallback>
                <p:oleObj name="Document" showAsIcon="1" r:id="rId9" imgW="914400" imgH="771480" progId="Word.Document.12">
                  <p:embed/>
                  <p:pic>
                    <p:nvPicPr>
                      <p:cNvPr id="0" name="Picture 3"/>
                      <p:cNvPicPr>
                        <a:picLocks noChangeAspect="1" noChangeArrowheads="1"/>
                      </p:cNvPicPr>
                      <p:nvPr/>
                    </p:nvPicPr>
                    <p:blipFill>
                      <a:blip r:embed="rId10"/>
                      <a:srcRect/>
                      <a:stretch>
                        <a:fillRect/>
                      </a:stretch>
                    </p:blipFill>
                    <p:spPr bwMode="auto">
                      <a:xfrm>
                        <a:off x="5769427" y="5238584"/>
                        <a:ext cx="1450769" cy="122408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3" name="Object 12"/>
          <p:cNvGraphicFramePr>
            <a:graphicFrameLocks noChangeAspect="1"/>
          </p:cNvGraphicFramePr>
          <p:nvPr>
            <p:extLst>
              <p:ext uri="{D42A27DB-BD31-4B8C-83A1-F6EECF244321}">
                <p14:modId xmlns:p14="http://schemas.microsoft.com/office/powerpoint/2010/main" val="1727393402"/>
              </p:ext>
            </p:extLst>
          </p:nvPr>
        </p:nvGraphicFramePr>
        <p:xfrm>
          <a:off x="9002110" y="5264588"/>
          <a:ext cx="1536392" cy="1296330"/>
        </p:xfrm>
        <a:graphic>
          <a:graphicData uri="http://schemas.openxmlformats.org/presentationml/2006/ole">
            <mc:AlternateContent xmlns:mc="http://schemas.openxmlformats.org/markup-compatibility/2006">
              <mc:Choice xmlns:v="urn:schemas-microsoft-com:vml" Requires="v">
                <p:oleObj name="Document" showAsIcon="1" r:id="rId11" imgW="914400" imgH="771480" progId="Word.Document.12">
                  <p:embed/>
                </p:oleObj>
              </mc:Choice>
              <mc:Fallback>
                <p:oleObj name="Document" showAsIcon="1" r:id="rId11" imgW="914400" imgH="771480" progId="Word.Document.12">
                  <p:embed/>
                  <p:pic>
                    <p:nvPicPr>
                      <p:cNvPr id="0" name="Picture 5"/>
                      <p:cNvPicPr>
                        <a:picLocks noChangeAspect="1" noChangeArrowheads="1"/>
                      </p:cNvPicPr>
                      <p:nvPr/>
                    </p:nvPicPr>
                    <p:blipFill>
                      <a:blip r:embed="rId12"/>
                      <a:srcRect/>
                      <a:stretch>
                        <a:fillRect/>
                      </a:stretch>
                    </p:blipFill>
                    <p:spPr bwMode="auto">
                      <a:xfrm>
                        <a:off x="9002110" y="5264588"/>
                        <a:ext cx="1536392" cy="129633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4" name="Slide Number Placeholder 13"/>
          <p:cNvSpPr>
            <a:spLocks noGrp="1"/>
          </p:cNvSpPr>
          <p:nvPr>
            <p:ph type="sldNum" sz="quarter" idx="12"/>
          </p:nvPr>
        </p:nvSpPr>
        <p:spPr/>
        <p:txBody>
          <a:bodyPr/>
          <a:lstStyle/>
          <a:p>
            <a:fld id="{29384423-17FD-4505-A441-1E8A3571A5BE}" type="slidenum">
              <a:rPr lang="en-IN" smtClean="0"/>
              <a:pPr/>
              <a:t>19</a:t>
            </a:fld>
            <a:endParaRPr lang="en-IN"/>
          </a:p>
        </p:txBody>
      </p:sp>
      <p:graphicFrame>
        <p:nvGraphicFramePr>
          <p:cNvPr id="15" name="Object 14"/>
          <p:cNvGraphicFramePr>
            <a:graphicFrameLocks noChangeAspect="1"/>
          </p:cNvGraphicFramePr>
          <p:nvPr>
            <p:extLst>
              <p:ext uri="{D42A27DB-BD31-4B8C-83A1-F6EECF244321}">
                <p14:modId xmlns:p14="http://schemas.microsoft.com/office/powerpoint/2010/main" val="3217034323"/>
              </p:ext>
            </p:extLst>
          </p:nvPr>
        </p:nvGraphicFramePr>
        <p:xfrm>
          <a:off x="2793406" y="5193924"/>
          <a:ext cx="1329558" cy="1121815"/>
        </p:xfrm>
        <a:graphic>
          <a:graphicData uri="http://schemas.openxmlformats.org/presentationml/2006/ole">
            <mc:AlternateContent xmlns:mc="http://schemas.openxmlformats.org/markup-compatibility/2006">
              <mc:Choice xmlns:v="urn:schemas-microsoft-com:vml" Requires="v">
                <p:oleObj name="Document" showAsIcon="1" r:id="rId13" imgW="914400" imgH="771480" progId="Word.Document.12">
                  <p:embed/>
                </p:oleObj>
              </mc:Choice>
              <mc:Fallback>
                <p:oleObj name="Document" showAsIcon="1" r:id="rId13" imgW="914400" imgH="771480" progId="Word.Document.12">
                  <p:embed/>
                  <p:pic>
                    <p:nvPicPr>
                      <p:cNvPr id="0" name="Picture 6"/>
                      <p:cNvPicPr>
                        <a:picLocks noChangeAspect="1" noChangeArrowheads="1"/>
                      </p:cNvPicPr>
                      <p:nvPr/>
                    </p:nvPicPr>
                    <p:blipFill>
                      <a:blip r:embed="rId14"/>
                      <a:srcRect/>
                      <a:stretch>
                        <a:fillRect/>
                      </a:stretch>
                    </p:blipFill>
                    <p:spPr bwMode="auto">
                      <a:xfrm>
                        <a:off x="2793406" y="5193924"/>
                        <a:ext cx="1329558" cy="112181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9763563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2F750A64-6930-20F9-4A49-A046F07CD239}"/>
              </a:ext>
            </a:extLst>
          </p:cNvPr>
          <p:cNvSpPr>
            <a:spLocks noGrp="1"/>
          </p:cNvSpPr>
          <p:nvPr>
            <p:ph type="sldNum" sz="quarter" idx="12"/>
          </p:nvPr>
        </p:nvSpPr>
        <p:spPr/>
        <p:txBody>
          <a:bodyPr/>
          <a:lstStyle/>
          <a:p>
            <a:fld id="{29384423-17FD-4505-A441-1E8A3571A5BE}" type="slidenum">
              <a:rPr lang="en-IN" smtClean="0"/>
              <a:pPr/>
              <a:t>2</a:t>
            </a:fld>
            <a:endParaRPr lang="en-IN"/>
          </a:p>
        </p:txBody>
      </p:sp>
      <p:graphicFrame>
        <p:nvGraphicFramePr>
          <p:cNvPr id="6" name="Content Placeholder 5">
            <a:extLst>
              <a:ext uri="{FF2B5EF4-FFF2-40B4-BE49-F238E27FC236}">
                <a16:creationId xmlns:a16="http://schemas.microsoft.com/office/drawing/2014/main" id="{B80E51C6-FAA4-C15E-689A-1686F2BA8D74}"/>
              </a:ext>
            </a:extLst>
          </p:cNvPr>
          <p:cNvGraphicFramePr>
            <a:graphicFrameLocks noGrp="1"/>
          </p:cNvGraphicFramePr>
          <p:nvPr>
            <p:ph sz="quarter" idx="1"/>
            <p:extLst>
              <p:ext uri="{D42A27DB-BD31-4B8C-83A1-F6EECF244321}">
                <p14:modId xmlns:p14="http://schemas.microsoft.com/office/powerpoint/2010/main" val="370476252"/>
              </p:ext>
            </p:extLst>
          </p:nvPr>
        </p:nvGraphicFramePr>
        <p:xfrm>
          <a:off x="1164771" y="1146376"/>
          <a:ext cx="9862458" cy="5257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519744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FDCB48-1963-FFB1-58F7-9A44FEB44134}"/>
              </a:ext>
            </a:extLst>
          </p:cNvPr>
          <p:cNvSpPr>
            <a:spLocks noGrp="1"/>
          </p:cNvSpPr>
          <p:nvPr>
            <p:ph type="title"/>
          </p:nvPr>
        </p:nvSpPr>
        <p:spPr>
          <a:xfrm>
            <a:off x="1754227" y="185451"/>
            <a:ext cx="8596668" cy="835826"/>
          </a:xfrm>
        </p:spPr>
        <p:txBody>
          <a:bodyPr anchor="ctr">
            <a:normAutofit/>
          </a:bodyPr>
          <a:lstStyle/>
          <a:p>
            <a:pPr algn="ctr"/>
            <a:r>
              <a:rPr lang="en-US" sz="3200" b="1" dirty="0">
                <a:latin typeface="Times New Roman" panose="02020603050405020304" pitchFamily="18" charset="0"/>
                <a:cs typeface="Times New Roman" panose="02020603050405020304" pitchFamily="18" charset="0"/>
              </a:rPr>
              <a:t>Experts identified </a:t>
            </a:r>
            <a:endParaRPr lang="en-IN" sz="3200" b="1" dirty="0">
              <a:latin typeface="Times New Roman" panose="02020603050405020304" pitchFamily="18" charset="0"/>
              <a:cs typeface="Times New Roman" panose="02020603050405020304" pitchFamily="18" charset="0"/>
            </a:endParaRPr>
          </a:p>
        </p:txBody>
      </p:sp>
      <p:graphicFrame>
        <p:nvGraphicFramePr>
          <p:cNvPr id="7" name="Content Placeholder 6">
            <a:extLst>
              <a:ext uri="{FF2B5EF4-FFF2-40B4-BE49-F238E27FC236}">
                <a16:creationId xmlns:a16="http://schemas.microsoft.com/office/drawing/2014/main" id="{E92CA1A2-0D36-A3DF-69FC-D2FA41225A01}"/>
              </a:ext>
            </a:extLst>
          </p:cNvPr>
          <p:cNvGraphicFramePr>
            <a:graphicFrameLocks noGrp="1"/>
          </p:cNvGraphicFramePr>
          <p:nvPr>
            <p:ph sz="quarter" idx="1"/>
            <p:extLst>
              <p:ext uri="{D42A27DB-BD31-4B8C-83A1-F6EECF244321}">
                <p14:modId xmlns:p14="http://schemas.microsoft.com/office/powerpoint/2010/main" val="43747105"/>
              </p:ext>
            </p:extLst>
          </p:nvPr>
        </p:nvGraphicFramePr>
        <p:xfrm>
          <a:off x="627193" y="844799"/>
          <a:ext cx="11132684" cy="5599210"/>
        </p:xfrm>
        <a:graphic>
          <a:graphicData uri="http://schemas.openxmlformats.org/drawingml/2006/table">
            <a:tbl>
              <a:tblPr firstRow="1" bandRow="1">
                <a:tableStyleId>{5C22544A-7EE6-4342-B048-85BDC9FD1C3A}</a:tableStyleId>
              </a:tblPr>
              <a:tblGrid>
                <a:gridCol w="571522">
                  <a:extLst>
                    <a:ext uri="{9D8B030D-6E8A-4147-A177-3AD203B41FA5}">
                      <a16:colId xmlns:a16="http://schemas.microsoft.com/office/drawing/2014/main" val="605503435"/>
                    </a:ext>
                  </a:extLst>
                </a:gridCol>
                <a:gridCol w="4947441">
                  <a:extLst>
                    <a:ext uri="{9D8B030D-6E8A-4147-A177-3AD203B41FA5}">
                      <a16:colId xmlns:a16="http://schemas.microsoft.com/office/drawing/2014/main" val="3882427"/>
                    </a:ext>
                  </a:extLst>
                </a:gridCol>
                <a:gridCol w="968639">
                  <a:extLst>
                    <a:ext uri="{9D8B030D-6E8A-4147-A177-3AD203B41FA5}">
                      <a16:colId xmlns:a16="http://schemas.microsoft.com/office/drawing/2014/main" val="538559431"/>
                    </a:ext>
                  </a:extLst>
                </a:gridCol>
                <a:gridCol w="2322541">
                  <a:extLst>
                    <a:ext uri="{9D8B030D-6E8A-4147-A177-3AD203B41FA5}">
                      <a16:colId xmlns:a16="http://schemas.microsoft.com/office/drawing/2014/main" val="20003"/>
                    </a:ext>
                  </a:extLst>
                </a:gridCol>
                <a:gridCol w="2322541">
                  <a:extLst>
                    <a:ext uri="{9D8B030D-6E8A-4147-A177-3AD203B41FA5}">
                      <a16:colId xmlns:a16="http://schemas.microsoft.com/office/drawing/2014/main" val="4267216483"/>
                    </a:ext>
                  </a:extLst>
                </a:gridCol>
              </a:tblGrid>
              <a:tr h="1334233">
                <a:tc>
                  <a:txBody>
                    <a:bodyPr/>
                    <a:lstStyle/>
                    <a:p>
                      <a:r>
                        <a:rPr lang="en-US" sz="1800" dirty="0" err="1">
                          <a:latin typeface="+mn-lt"/>
                        </a:rPr>
                        <a:t>Sl</a:t>
                      </a:r>
                      <a:r>
                        <a:rPr lang="en-US" sz="1800" dirty="0">
                          <a:latin typeface="+mn-lt"/>
                        </a:rPr>
                        <a:t> No.</a:t>
                      </a:r>
                    </a:p>
                  </a:txBody>
                  <a:tcPr/>
                </a:tc>
                <a:tc>
                  <a:txBody>
                    <a:bodyPr/>
                    <a:lstStyle/>
                    <a:p>
                      <a:r>
                        <a:rPr lang="en-US" sz="1800" dirty="0">
                          <a:latin typeface="+mn-lt"/>
                        </a:rPr>
                        <a:t>Project</a:t>
                      </a:r>
                    </a:p>
                  </a:txBody>
                  <a:tcPr/>
                </a:tc>
                <a:tc>
                  <a:txBody>
                    <a:bodyPr/>
                    <a:lstStyle/>
                    <a:p>
                      <a:r>
                        <a:rPr lang="en-US" sz="1800" dirty="0">
                          <a:latin typeface="+mn-lt"/>
                        </a:rPr>
                        <a:t>H/M category</a:t>
                      </a:r>
                    </a:p>
                  </a:txBody>
                  <a:tcPr/>
                </a:tc>
                <a:tc>
                  <a:txBody>
                    <a:bodyPr/>
                    <a:lstStyle/>
                    <a:p>
                      <a:r>
                        <a:rPr lang="en-US" sz="1800" dirty="0">
                          <a:latin typeface="+mn-lt"/>
                        </a:rPr>
                        <a:t>Expert Designated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latin typeface="Times New Roman" panose="02020603050405020304" pitchFamily="18" charset="0"/>
                          <a:cs typeface="Times New Roman" panose="02020603050405020304" pitchFamily="18" charset="0"/>
                        </a:rPr>
                        <a:t>Strategy adopted for identification of expert</a:t>
                      </a:r>
                    </a:p>
                    <a:p>
                      <a:endParaRPr lang="en-US" sz="1800" dirty="0">
                        <a:latin typeface="+mn-lt"/>
                      </a:endParaRPr>
                    </a:p>
                  </a:txBody>
                  <a:tcPr/>
                </a:tc>
                <a:extLst>
                  <a:ext uri="{0D108BD9-81ED-4DB2-BD59-A6C34878D82A}">
                    <a16:rowId xmlns:a16="http://schemas.microsoft.com/office/drawing/2014/main" val="1070323431"/>
                  </a:ext>
                </a:extLst>
              </a:tr>
              <a:tr h="416948">
                <a:tc>
                  <a:txBody>
                    <a:bodyPr/>
                    <a:lstStyle/>
                    <a:p>
                      <a:pPr algn="ctr" fontAlgn="b"/>
                      <a:r>
                        <a:rPr lang="en-US" sz="1100" b="0" i="0" u="none" strike="noStrike" dirty="0">
                          <a:solidFill>
                            <a:srgbClr val="000000"/>
                          </a:solidFill>
                          <a:latin typeface="Times New Roman"/>
                        </a:rPr>
                        <a:t>1</a:t>
                      </a:r>
                    </a:p>
                  </a:txBody>
                  <a:tcPr marL="9525" marR="9525" marT="9525" marB="0" anchor="ctr"/>
                </a:tc>
                <a:tc>
                  <a:txBody>
                    <a:bodyPr/>
                    <a:lstStyle/>
                    <a:p>
                      <a:pPr algn="l" fontAlgn="b"/>
                      <a:r>
                        <a:rPr lang="en-US" sz="1100" b="0" i="0" u="none" strike="noStrike" dirty="0">
                          <a:solidFill>
                            <a:srgbClr val="000000"/>
                          </a:solidFill>
                          <a:latin typeface="Times New Roman"/>
                        </a:rPr>
                        <a:t>Tritium and carbon-14 activity in gaseous effluents and gas discharges of nuclear installations — Part 2: Determination of tritium and carbon-14 activities by bubbling method</a:t>
                      </a:r>
                    </a:p>
                  </a:txBody>
                  <a:tcPr marL="9525" marR="9525" marT="9525" marB="0" anchor="ctr"/>
                </a:tc>
                <a:tc>
                  <a:txBody>
                    <a:bodyPr/>
                    <a:lstStyle/>
                    <a:p>
                      <a:pPr algn="l" fontAlgn="b"/>
                      <a:r>
                        <a:rPr lang="en-US" sz="1100" b="0" i="0" u="none" strike="noStrike" dirty="0">
                          <a:solidFill>
                            <a:srgbClr val="000000"/>
                          </a:solidFill>
                          <a:latin typeface="Times New Roman"/>
                        </a:rPr>
                        <a:t>High</a:t>
                      </a:r>
                    </a:p>
                  </a:txBody>
                  <a:tcPr marL="9525" marR="9525" marT="9525" marB="0" anchor="ctr"/>
                </a:tc>
                <a:tc>
                  <a:txBody>
                    <a:bodyPr/>
                    <a:lstStyle/>
                    <a:p>
                      <a:pPr algn="l" fontAlgn="b"/>
                      <a:r>
                        <a:rPr lang="en-US" sz="1000" b="0" i="0" u="none" strike="noStrike" dirty="0">
                          <a:solidFill>
                            <a:srgbClr val="000000"/>
                          </a:solidFill>
                          <a:latin typeface="Arial"/>
                        </a:rPr>
                        <a:t>1.Dr </a:t>
                      </a:r>
                      <a:r>
                        <a:rPr lang="en-US" sz="1000" b="0" i="0" u="none" strike="noStrike" dirty="0" err="1">
                          <a:solidFill>
                            <a:srgbClr val="000000"/>
                          </a:solidFill>
                          <a:latin typeface="Arial"/>
                        </a:rPr>
                        <a:t>Vandana</a:t>
                      </a:r>
                      <a:r>
                        <a:rPr lang="en-US" sz="1000" b="0" i="0" u="none" strike="noStrike" dirty="0">
                          <a:solidFill>
                            <a:srgbClr val="000000"/>
                          </a:solidFill>
                          <a:latin typeface="Arial"/>
                        </a:rPr>
                        <a:t> </a:t>
                      </a:r>
                      <a:r>
                        <a:rPr lang="en-US" sz="1000" b="0" i="0" u="none" strike="noStrike" dirty="0" err="1">
                          <a:solidFill>
                            <a:srgbClr val="000000"/>
                          </a:solidFill>
                          <a:latin typeface="Arial"/>
                        </a:rPr>
                        <a:t>Puhlani</a:t>
                      </a:r>
                      <a:r>
                        <a:rPr lang="en-US" sz="1000" b="0" i="0" u="none" strike="noStrike" dirty="0">
                          <a:solidFill>
                            <a:srgbClr val="000000"/>
                          </a:solidFill>
                          <a:latin typeface="Arial"/>
                        </a:rPr>
                        <a:t> EMAD BARC, </a:t>
                      </a:r>
                    </a:p>
                  </a:txBody>
                  <a:tcPr marL="9525" marR="9525" marT="9525" marB="0" anchor="ctr"/>
                </a:tc>
                <a:tc rowSpan="10">
                  <a:txBody>
                    <a:bodyPr/>
                    <a:lstStyle/>
                    <a:p>
                      <a:pPr marL="342900" indent="-342900">
                        <a:buAutoNum type="alphaLcPeriod"/>
                      </a:pPr>
                      <a:r>
                        <a:rPr lang="en-US" sz="1600" dirty="0">
                          <a:latin typeface="Times New Roman" panose="02020603050405020304" pitchFamily="18" charset="0"/>
                          <a:cs typeface="Times New Roman" panose="02020603050405020304" pitchFamily="18" charset="0"/>
                        </a:rPr>
                        <a:t>Identification based on the Sector relevance of the Project.</a:t>
                      </a:r>
                    </a:p>
                    <a:p>
                      <a:pPr marL="342900" indent="-342900">
                        <a:buAutoNum type="alphaLcPeriod"/>
                      </a:pPr>
                      <a:r>
                        <a:rPr lang="en-US" sz="1600" dirty="0">
                          <a:latin typeface="Times New Roman" panose="02020603050405020304" pitchFamily="18" charset="0"/>
                          <a:cs typeface="Times New Roman" panose="02020603050405020304" pitchFamily="18" charset="0"/>
                        </a:rPr>
                        <a:t>Discussion in the Committee</a:t>
                      </a:r>
                    </a:p>
                    <a:p>
                      <a:pPr marL="342900" indent="-342900">
                        <a:buAutoNum type="alphaLcPeriod"/>
                      </a:pPr>
                      <a:r>
                        <a:rPr lang="en-US" sz="1600" dirty="0">
                          <a:latin typeface="Times New Roman" panose="02020603050405020304" pitchFamily="18" charset="0"/>
                          <a:cs typeface="Times New Roman" panose="02020603050405020304" pitchFamily="18" charset="0"/>
                        </a:rPr>
                        <a:t>Identification &amp; Recommendation by the Committee members. Decision taken in the Sectional Committee meeting after examination of the profiles submitted by the expert</a:t>
                      </a:r>
                      <a:endParaRPr lang="en-US" sz="1600" b="0" i="0" u="none" strike="noStrike" dirty="0">
                        <a:solidFill>
                          <a:srgbClr val="000000"/>
                        </a:solidFill>
                        <a:latin typeface="Arial"/>
                      </a:endParaRPr>
                    </a:p>
                  </a:txBody>
                  <a:tcPr marL="9525" marR="9525" marT="9525" marB="0" anchor="ctr"/>
                </a:tc>
                <a:extLst>
                  <a:ext uri="{0D108BD9-81ED-4DB2-BD59-A6C34878D82A}">
                    <a16:rowId xmlns:a16="http://schemas.microsoft.com/office/drawing/2014/main" val="2636650481"/>
                  </a:ext>
                </a:extLst>
              </a:tr>
              <a:tr h="416948">
                <a:tc>
                  <a:txBody>
                    <a:bodyPr/>
                    <a:lstStyle/>
                    <a:p>
                      <a:pPr algn="ctr" fontAlgn="b"/>
                      <a:r>
                        <a:rPr lang="en-US" sz="1100" b="0" i="0" u="none" strike="noStrike" dirty="0">
                          <a:solidFill>
                            <a:srgbClr val="000000"/>
                          </a:solidFill>
                          <a:latin typeface="Times New Roman"/>
                        </a:rPr>
                        <a:t>2</a:t>
                      </a:r>
                    </a:p>
                  </a:txBody>
                  <a:tcPr marL="9525" marR="9525" marT="9525" marB="0" anchor="ctr"/>
                </a:tc>
                <a:tc>
                  <a:txBody>
                    <a:bodyPr/>
                    <a:lstStyle/>
                    <a:p>
                      <a:pPr algn="l" fontAlgn="b"/>
                      <a:r>
                        <a:rPr lang="en-US" sz="1100" b="0" i="0" u="none" strike="noStrike" dirty="0">
                          <a:solidFill>
                            <a:srgbClr val="000000"/>
                          </a:solidFill>
                          <a:latin typeface="Times New Roman"/>
                        </a:rPr>
                        <a:t>Ventilation systems for nuclear facilities — In-situ efficiency test methods for iodine traps with solid sorbent — Part 2: Radioactive CH3I method</a:t>
                      </a:r>
                    </a:p>
                  </a:txBody>
                  <a:tcPr marL="9525" marR="9525" marT="9525" marB="0" anchor="ctr"/>
                </a:tc>
                <a:tc>
                  <a:txBody>
                    <a:bodyPr/>
                    <a:lstStyle/>
                    <a:p>
                      <a:pPr algn="l" fontAlgn="b"/>
                      <a:r>
                        <a:rPr lang="en-US" sz="1100" b="0" i="0" u="none" strike="noStrike" dirty="0">
                          <a:solidFill>
                            <a:srgbClr val="000000"/>
                          </a:solidFill>
                          <a:latin typeface="Times New Roman"/>
                        </a:rPr>
                        <a:t>Medium</a:t>
                      </a:r>
                    </a:p>
                  </a:txBody>
                  <a:tcPr marL="9525" marR="9525" marT="9525" marB="0" anchor="ctr"/>
                </a:tc>
                <a:tc>
                  <a:txBody>
                    <a:bodyPr/>
                    <a:lstStyle/>
                    <a:p>
                      <a:pPr algn="l" fontAlgn="b"/>
                      <a:r>
                        <a:rPr lang="en-US" sz="1000" b="0" i="0" u="none" strike="noStrike" dirty="0">
                          <a:solidFill>
                            <a:srgbClr val="000000"/>
                          </a:solidFill>
                          <a:latin typeface="Arial"/>
                        </a:rPr>
                        <a:t>1. Dr Manish Joshi, BARC, 2) Sh. R.B. </a:t>
                      </a:r>
                      <a:r>
                        <a:rPr lang="en-US" sz="1000" b="0" i="0" u="none" strike="noStrike" dirty="0" err="1">
                          <a:solidFill>
                            <a:srgbClr val="000000"/>
                          </a:solidFill>
                          <a:latin typeface="Arial"/>
                        </a:rPr>
                        <a:t>Rakesh</a:t>
                      </a:r>
                      <a:r>
                        <a:rPr lang="en-US" sz="1000" b="0" i="0" u="none" strike="noStrike" dirty="0">
                          <a:solidFill>
                            <a:srgbClr val="000000"/>
                          </a:solidFill>
                          <a:latin typeface="Arial"/>
                        </a:rPr>
                        <a:t>, HPD, BARC; </a:t>
                      </a:r>
                    </a:p>
                  </a:txBody>
                  <a:tcPr marL="9525" marR="9525" marT="9525" marB="0" anchor="ctr"/>
                </a:tc>
                <a:tc vMerge="1">
                  <a:txBody>
                    <a:bodyPr/>
                    <a:lstStyle/>
                    <a:p>
                      <a:pPr algn="l" fontAlgn="b"/>
                      <a:endParaRPr lang="en-US" sz="1000" b="0" i="0" u="none" strike="noStrike" dirty="0">
                        <a:solidFill>
                          <a:srgbClr val="000000"/>
                        </a:solidFill>
                        <a:latin typeface="Arial"/>
                      </a:endParaRPr>
                    </a:p>
                  </a:txBody>
                  <a:tcPr marL="9525" marR="9525" marT="9525" marB="0" anchor="ctr"/>
                </a:tc>
                <a:extLst>
                  <a:ext uri="{0D108BD9-81ED-4DB2-BD59-A6C34878D82A}">
                    <a16:rowId xmlns:a16="http://schemas.microsoft.com/office/drawing/2014/main" val="10002"/>
                  </a:ext>
                </a:extLst>
              </a:tr>
              <a:tr h="416948">
                <a:tc>
                  <a:txBody>
                    <a:bodyPr/>
                    <a:lstStyle/>
                    <a:p>
                      <a:pPr algn="ctr" fontAlgn="b"/>
                      <a:r>
                        <a:rPr lang="en-US" sz="1100" b="0" i="0" u="none" strike="noStrike" dirty="0">
                          <a:solidFill>
                            <a:srgbClr val="000000"/>
                          </a:solidFill>
                          <a:latin typeface="Times New Roman"/>
                        </a:rPr>
                        <a:t>3</a:t>
                      </a:r>
                    </a:p>
                  </a:txBody>
                  <a:tcPr marL="9525" marR="9525" marT="9525" marB="0" anchor="ctr"/>
                </a:tc>
                <a:tc>
                  <a:txBody>
                    <a:bodyPr/>
                    <a:lstStyle/>
                    <a:p>
                      <a:pPr algn="l" fontAlgn="b"/>
                      <a:r>
                        <a:rPr lang="en-US" sz="1100" b="0" i="0" u="none" strike="noStrike" dirty="0">
                          <a:solidFill>
                            <a:srgbClr val="000000"/>
                          </a:solidFill>
                          <a:latin typeface="Times New Roman"/>
                        </a:rPr>
                        <a:t>Measurement of radioactivity — Gamma emitting </a:t>
                      </a:r>
                      <a:r>
                        <a:rPr lang="en-US" sz="1100" b="0" i="0" u="none" strike="noStrike" dirty="0" err="1">
                          <a:solidFill>
                            <a:srgbClr val="000000"/>
                          </a:solidFill>
                          <a:latin typeface="Times New Roman"/>
                        </a:rPr>
                        <a:t>radionuclides</a:t>
                      </a:r>
                      <a:r>
                        <a:rPr lang="en-US" sz="1100" b="0" i="0" u="none" strike="noStrike" dirty="0">
                          <a:solidFill>
                            <a:srgbClr val="000000"/>
                          </a:solidFill>
                          <a:latin typeface="Times New Roman"/>
                        </a:rPr>
                        <a:t> — Rapid screening method using scintillation detector gamma-ray spectrometry</a:t>
                      </a:r>
                    </a:p>
                  </a:txBody>
                  <a:tcPr marL="9525" marR="9525" marT="9525" marB="0" anchor="ctr"/>
                </a:tc>
                <a:tc>
                  <a:txBody>
                    <a:bodyPr/>
                    <a:lstStyle/>
                    <a:p>
                      <a:pPr algn="l" fontAlgn="b"/>
                      <a:r>
                        <a:rPr lang="en-US" sz="1100" b="0" i="0" u="none" strike="noStrike" dirty="0">
                          <a:solidFill>
                            <a:srgbClr val="000000"/>
                          </a:solidFill>
                          <a:latin typeface="Times New Roman"/>
                        </a:rPr>
                        <a:t>High</a:t>
                      </a:r>
                    </a:p>
                  </a:txBody>
                  <a:tcPr marL="9525" marR="9525" marT="9525" marB="0" anchor="ctr"/>
                </a:tc>
                <a:tc>
                  <a:txBody>
                    <a:bodyPr/>
                    <a:lstStyle/>
                    <a:p>
                      <a:pPr algn="l" fontAlgn="b"/>
                      <a:r>
                        <a:rPr lang="en-US" sz="1000" b="0" i="0" u="none" strike="noStrike" dirty="0">
                          <a:solidFill>
                            <a:srgbClr val="000000"/>
                          </a:solidFill>
                          <a:latin typeface="Arial"/>
                        </a:rPr>
                        <a:t>Dr. </a:t>
                      </a:r>
                      <a:r>
                        <a:rPr lang="en-US" sz="1000" b="0" i="0" u="none" strike="noStrike" dirty="0" err="1">
                          <a:solidFill>
                            <a:srgbClr val="000000"/>
                          </a:solidFill>
                          <a:latin typeface="Arial"/>
                        </a:rPr>
                        <a:t>PramilaSawant</a:t>
                      </a:r>
                      <a:r>
                        <a:rPr lang="en-US" sz="1000" b="0" i="0" u="none" strike="noStrike" dirty="0">
                          <a:solidFill>
                            <a:srgbClr val="000000"/>
                          </a:solidFill>
                          <a:latin typeface="Arial"/>
                        </a:rPr>
                        <a:t>, RSSD, BARC, 2) Dr </a:t>
                      </a:r>
                      <a:r>
                        <a:rPr lang="en-US" sz="1000" b="0" i="0" u="none" strike="noStrike" dirty="0" err="1">
                          <a:solidFill>
                            <a:srgbClr val="000000"/>
                          </a:solidFill>
                          <a:latin typeface="Arial"/>
                        </a:rPr>
                        <a:t>Vandana</a:t>
                      </a:r>
                      <a:r>
                        <a:rPr lang="en-US" sz="1000" b="0" i="0" u="none" strike="noStrike" dirty="0">
                          <a:solidFill>
                            <a:srgbClr val="000000"/>
                          </a:solidFill>
                          <a:latin typeface="Arial"/>
                        </a:rPr>
                        <a:t> </a:t>
                      </a:r>
                      <a:r>
                        <a:rPr lang="en-US" sz="1000" b="0" i="0" u="none" strike="noStrike" dirty="0" err="1">
                          <a:solidFill>
                            <a:srgbClr val="000000"/>
                          </a:solidFill>
                          <a:latin typeface="Arial"/>
                        </a:rPr>
                        <a:t>Puhlani</a:t>
                      </a:r>
                      <a:r>
                        <a:rPr lang="en-US" sz="1000" b="0" i="0" u="none" strike="noStrike" dirty="0">
                          <a:solidFill>
                            <a:srgbClr val="000000"/>
                          </a:solidFill>
                          <a:latin typeface="Arial"/>
                        </a:rPr>
                        <a:t> EMAD BARC</a:t>
                      </a:r>
                    </a:p>
                  </a:txBody>
                  <a:tcPr marL="9525" marR="9525" marT="9525" marB="0" anchor="ctr"/>
                </a:tc>
                <a:tc vMerge="1">
                  <a:txBody>
                    <a:bodyPr/>
                    <a:lstStyle/>
                    <a:p>
                      <a:pPr algn="l" fontAlgn="b"/>
                      <a:endParaRPr lang="en-US" sz="1000" b="0" i="0" u="none" strike="noStrike" dirty="0">
                        <a:solidFill>
                          <a:srgbClr val="000000"/>
                        </a:solidFill>
                        <a:latin typeface="Arial"/>
                      </a:endParaRPr>
                    </a:p>
                  </a:txBody>
                  <a:tcPr marL="9525" marR="9525" marT="9525" marB="0" anchor="ctr"/>
                </a:tc>
                <a:extLst>
                  <a:ext uri="{0D108BD9-81ED-4DB2-BD59-A6C34878D82A}">
                    <a16:rowId xmlns:a16="http://schemas.microsoft.com/office/drawing/2014/main" val="10003"/>
                  </a:ext>
                </a:extLst>
              </a:tr>
              <a:tr h="416948">
                <a:tc>
                  <a:txBody>
                    <a:bodyPr/>
                    <a:lstStyle/>
                    <a:p>
                      <a:pPr algn="ctr" fontAlgn="b"/>
                      <a:r>
                        <a:rPr lang="en-US" sz="1100" b="0" i="0" u="none" strike="noStrike" dirty="0">
                          <a:solidFill>
                            <a:srgbClr val="000000"/>
                          </a:solidFill>
                          <a:latin typeface="Times New Roman"/>
                        </a:rPr>
                        <a:t>6</a:t>
                      </a:r>
                    </a:p>
                  </a:txBody>
                  <a:tcPr marL="9525" marR="9525" marT="9525" marB="0" anchor="ctr"/>
                </a:tc>
                <a:tc>
                  <a:txBody>
                    <a:bodyPr/>
                    <a:lstStyle/>
                    <a:p>
                      <a:pPr algn="l" fontAlgn="b"/>
                      <a:r>
                        <a:rPr lang="en-US" sz="1100" b="0" i="0" u="none" strike="noStrike" dirty="0">
                          <a:solidFill>
                            <a:srgbClr val="000000"/>
                          </a:solidFill>
                          <a:latin typeface="Times New Roman"/>
                        </a:rPr>
                        <a:t>Measurement of radioactivity in the environment — </a:t>
                      </a:r>
                      <a:r>
                        <a:rPr lang="en-US" sz="1100" b="0" i="0" u="none" strike="noStrike" dirty="0" err="1">
                          <a:solidFill>
                            <a:srgbClr val="000000"/>
                          </a:solidFill>
                          <a:latin typeface="Times New Roman"/>
                        </a:rPr>
                        <a:t>Bioindicators</a:t>
                      </a:r>
                      <a:r>
                        <a:rPr lang="en-US" sz="1100" b="0" i="0" u="none" strike="noStrike" dirty="0">
                          <a:solidFill>
                            <a:srgbClr val="000000"/>
                          </a:solidFill>
                          <a:latin typeface="Times New Roman"/>
                        </a:rPr>
                        <a:t> — Part 1: General guide for the sampling, conditioning and pre-treatment</a:t>
                      </a:r>
                    </a:p>
                  </a:txBody>
                  <a:tcPr marL="9525" marR="9525" marT="9525" marB="0" anchor="ctr"/>
                </a:tc>
                <a:tc>
                  <a:txBody>
                    <a:bodyPr/>
                    <a:lstStyle/>
                    <a:p>
                      <a:pPr algn="l" fontAlgn="b"/>
                      <a:r>
                        <a:rPr lang="en-US" sz="1100" b="0" i="0" u="none" strike="noStrike" dirty="0">
                          <a:solidFill>
                            <a:srgbClr val="000000"/>
                          </a:solidFill>
                          <a:latin typeface="Times New Roman"/>
                        </a:rPr>
                        <a:t>Medium</a:t>
                      </a:r>
                    </a:p>
                  </a:txBody>
                  <a:tcPr marL="9525" marR="9525" marT="9525" marB="0" anchor="ctr"/>
                </a:tc>
                <a:tc>
                  <a:txBody>
                    <a:bodyPr/>
                    <a:lstStyle/>
                    <a:p>
                      <a:pPr algn="l" fontAlgn="b"/>
                      <a:r>
                        <a:rPr lang="sv-SE" sz="1000" b="0" i="0" u="none" strike="noStrike" dirty="0">
                          <a:solidFill>
                            <a:srgbClr val="000000"/>
                          </a:solidFill>
                          <a:latin typeface="Arial"/>
                        </a:rPr>
                        <a:t>1.Dr Vandana Puhlani EMAD BARC, </a:t>
                      </a:r>
                    </a:p>
                  </a:txBody>
                  <a:tcPr marL="9525" marR="9525" marT="9525" marB="0" anchor="ctr"/>
                </a:tc>
                <a:tc vMerge="1">
                  <a:txBody>
                    <a:bodyPr/>
                    <a:lstStyle/>
                    <a:p>
                      <a:pPr algn="l" fontAlgn="b"/>
                      <a:endParaRPr lang="sv-SE" sz="1000" b="0" i="0" u="none" strike="noStrike" dirty="0">
                        <a:solidFill>
                          <a:srgbClr val="000000"/>
                        </a:solidFill>
                        <a:latin typeface="Arial"/>
                      </a:endParaRPr>
                    </a:p>
                  </a:txBody>
                  <a:tcPr marL="9525" marR="9525" marT="9525" marB="0" anchor="ctr"/>
                </a:tc>
                <a:extLst>
                  <a:ext uri="{0D108BD9-81ED-4DB2-BD59-A6C34878D82A}">
                    <a16:rowId xmlns:a16="http://schemas.microsoft.com/office/drawing/2014/main" val="10005"/>
                  </a:ext>
                </a:extLst>
              </a:tr>
              <a:tr h="416948">
                <a:tc>
                  <a:txBody>
                    <a:bodyPr/>
                    <a:lstStyle/>
                    <a:p>
                      <a:pPr algn="ctr" fontAlgn="b"/>
                      <a:r>
                        <a:rPr lang="en-US" sz="1100" b="0" i="0" u="none" strike="noStrike" dirty="0">
                          <a:solidFill>
                            <a:srgbClr val="000000"/>
                          </a:solidFill>
                          <a:latin typeface="Times New Roman"/>
                        </a:rPr>
                        <a:t>7</a:t>
                      </a:r>
                    </a:p>
                  </a:txBody>
                  <a:tcPr marL="9525" marR="9525" marT="9525" marB="0" anchor="ctr"/>
                </a:tc>
                <a:tc>
                  <a:txBody>
                    <a:bodyPr/>
                    <a:lstStyle/>
                    <a:p>
                      <a:pPr algn="l" fontAlgn="b"/>
                      <a:r>
                        <a:rPr lang="en-US" sz="1100" b="0" i="0" u="none" strike="noStrike" dirty="0">
                          <a:solidFill>
                            <a:srgbClr val="000000"/>
                          </a:solidFill>
                          <a:latin typeface="Times New Roman"/>
                        </a:rPr>
                        <a:t>Radiological protection — Assessment of external exposures to individuals in case of radiological or nuclear emergencies</a:t>
                      </a:r>
                    </a:p>
                  </a:txBody>
                  <a:tcPr marL="9525" marR="9525" marT="9525" marB="0" anchor="ctr"/>
                </a:tc>
                <a:tc>
                  <a:txBody>
                    <a:bodyPr/>
                    <a:lstStyle/>
                    <a:p>
                      <a:pPr algn="l" fontAlgn="b"/>
                      <a:r>
                        <a:rPr lang="en-US" sz="1100" b="0" i="0" u="none" strike="noStrike" dirty="0">
                          <a:solidFill>
                            <a:srgbClr val="000000"/>
                          </a:solidFill>
                          <a:latin typeface="Times New Roman"/>
                        </a:rPr>
                        <a:t>Medium</a:t>
                      </a:r>
                    </a:p>
                  </a:txBody>
                  <a:tcPr marL="9525" marR="9525" marT="9525" marB="0" anchor="ctr"/>
                </a:tc>
                <a:tc>
                  <a:txBody>
                    <a:bodyPr/>
                    <a:lstStyle/>
                    <a:p>
                      <a:pPr algn="l" fontAlgn="b"/>
                      <a:r>
                        <a:rPr lang="en-US" sz="1000" b="0" i="0" u="none" strike="noStrike" dirty="0">
                          <a:solidFill>
                            <a:srgbClr val="000000"/>
                          </a:solidFill>
                          <a:latin typeface="Arial"/>
                        </a:rPr>
                        <a:t>1.Dr A K </a:t>
                      </a:r>
                      <a:r>
                        <a:rPr lang="en-US" sz="1000" b="0" i="0" u="none" strike="noStrike" dirty="0" err="1">
                          <a:solidFill>
                            <a:srgbClr val="000000"/>
                          </a:solidFill>
                          <a:latin typeface="Arial"/>
                        </a:rPr>
                        <a:t>Bakshi</a:t>
                      </a:r>
                      <a:r>
                        <a:rPr lang="en-US" sz="1000" b="0" i="0" u="none" strike="noStrike" dirty="0">
                          <a:solidFill>
                            <a:srgbClr val="000000"/>
                          </a:solidFill>
                          <a:latin typeface="Arial"/>
                        </a:rPr>
                        <a:t>, RP&amp;AD  2.  Dr. R K B </a:t>
                      </a:r>
                      <a:r>
                        <a:rPr lang="en-US" sz="1000" b="0" i="0" u="none" strike="noStrike" dirty="0" err="1">
                          <a:solidFill>
                            <a:srgbClr val="000000"/>
                          </a:solidFill>
                          <a:latin typeface="Arial"/>
                        </a:rPr>
                        <a:t>Yadav</a:t>
                      </a:r>
                      <a:r>
                        <a:rPr lang="en-US" sz="1000" b="0" i="0" u="none" strike="noStrike" dirty="0">
                          <a:solidFill>
                            <a:srgbClr val="000000"/>
                          </a:solidFill>
                          <a:latin typeface="Arial"/>
                        </a:rPr>
                        <a:t>, </a:t>
                      </a:r>
                    </a:p>
                  </a:txBody>
                  <a:tcPr marL="9525" marR="9525" marT="9525" marB="0" anchor="ctr"/>
                </a:tc>
                <a:tc vMerge="1">
                  <a:txBody>
                    <a:bodyPr/>
                    <a:lstStyle/>
                    <a:p>
                      <a:pPr algn="l" fontAlgn="b"/>
                      <a:endParaRPr lang="en-US" sz="1000" b="0" i="0" u="none" strike="noStrike" dirty="0">
                        <a:solidFill>
                          <a:srgbClr val="000000"/>
                        </a:solidFill>
                        <a:latin typeface="Arial"/>
                      </a:endParaRPr>
                    </a:p>
                  </a:txBody>
                  <a:tcPr marL="9525" marR="9525" marT="9525" marB="0" anchor="ctr"/>
                </a:tc>
                <a:extLst>
                  <a:ext uri="{0D108BD9-81ED-4DB2-BD59-A6C34878D82A}">
                    <a16:rowId xmlns:a16="http://schemas.microsoft.com/office/drawing/2014/main" val="10006"/>
                  </a:ext>
                </a:extLst>
              </a:tr>
              <a:tr h="416948">
                <a:tc>
                  <a:txBody>
                    <a:bodyPr/>
                    <a:lstStyle/>
                    <a:p>
                      <a:pPr algn="ctr" fontAlgn="b"/>
                      <a:r>
                        <a:rPr lang="en-US" sz="1100" b="0" i="0" u="none" strike="noStrike" dirty="0">
                          <a:solidFill>
                            <a:srgbClr val="000000"/>
                          </a:solidFill>
                          <a:latin typeface="Times New Roman"/>
                        </a:rPr>
                        <a:t>8</a:t>
                      </a:r>
                    </a:p>
                  </a:txBody>
                  <a:tcPr marL="9525" marR="9525" marT="9525" marB="0" anchor="ctr"/>
                </a:tc>
                <a:tc>
                  <a:txBody>
                    <a:bodyPr/>
                    <a:lstStyle/>
                    <a:p>
                      <a:pPr algn="l" fontAlgn="b"/>
                      <a:r>
                        <a:rPr lang="en-US" sz="1100" b="0" i="0" u="none" strike="noStrike" dirty="0">
                          <a:solidFill>
                            <a:srgbClr val="000000"/>
                          </a:solidFill>
                          <a:latin typeface="Times New Roman"/>
                        </a:rPr>
                        <a:t>Magnetic fusion facilities — Requirements for the safety systems raised by the application of the superconducting technology</a:t>
                      </a:r>
                    </a:p>
                  </a:txBody>
                  <a:tcPr marL="9525" marR="9525" marT="9525" marB="0" anchor="ctr"/>
                </a:tc>
                <a:tc>
                  <a:txBody>
                    <a:bodyPr/>
                    <a:lstStyle/>
                    <a:p>
                      <a:pPr algn="l" fontAlgn="b"/>
                      <a:r>
                        <a:rPr lang="en-US" sz="1100" b="0" i="0" u="none" strike="noStrike" dirty="0">
                          <a:solidFill>
                            <a:srgbClr val="000000"/>
                          </a:solidFill>
                          <a:latin typeface="Times New Roman"/>
                        </a:rPr>
                        <a:t>Low</a:t>
                      </a:r>
                    </a:p>
                  </a:txBody>
                  <a:tcPr marL="9525" marR="9525" marT="9525" marB="0" anchor="ctr"/>
                </a:tc>
                <a:tc>
                  <a:txBody>
                    <a:bodyPr/>
                    <a:lstStyle/>
                    <a:p>
                      <a:endParaRPr lang="en-US" dirty="0"/>
                    </a:p>
                  </a:txBody>
                  <a:tcPr marL="9525" marR="9525" marT="9525" marB="0" anchor="ctr"/>
                </a:tc>
                <a:tc vMerge="1">
                  <a:txBody>
                    <a:bodyPr/>
                    <a:lstStyle/>
                    <a:p>
                      <a:endParaRPr lang="en-US" dirty="0"/>
                    </a:p>
                  </a:txBody>
                  <a:tcPr marL="9525" marR="9525" marT="9525" marB="0" anchor="ctr"/>
                </a:tc>
                <a:extLst>
                  <a:ext uri="{0D108BD9-81ED-4DB2-BD59-A6C34878D82A}">
                    <a16:rowId xmlns:a16="http://schemas.microsoft.com/office/drawing/2014/main" val="10007"/>
                  </a:ext>
                </a:extLst>
              </a:tr>
              <a:tr h="416948">
                <a:tc>
                  <a:txBody>
                    <a:bodyPr/>
                    <a:lstStyle/>
                    <a:p>
                      <a:pPr algn="ctr" fontAlgn="b"/>
                      <a:r>
                        <a:rPr lang="en-US" sz="1100" b="0" i="0" u="none" strike="noStrike" dirty="0">
                          <a:solidFill>
                            <a:srgbClr val="000000"/>
                          </a:solidFill>
                          <a:latin typeface="Times New Roman"/>
                        </a:rPr>
                        <a:t>9</a:t>
                      </a:r>
                    </a:p>
                  </a:txBody>
                  <a:tcPr marL="9525" marR="9525" marT="9525" marB="0" anchor="ctr"/>
                </a:tc>
                <a:tc>
                  <a:txBody>
                    <a:bodyPr/>
                    <a:lstStyle/>
                    <a:p>
                      <a:pPr algn="l" fontAlgn="b"/>
                      <a:r>
                        <a:rPr lang="en-US" sz="1100" b="0" i="0" u="none" strike="noStrike">
                          <a:solidFill>
                            <a:srgbClr val="000000"/>
                          </a:solidFill>
                          <a:latin typeface="Times New Roman"/>
                        </a:rPr>
                        <a:t>Radiological protection — Medical proton accelerators — Requirements and recommendations for shielding design and evaluation</a:t>
                      </a:r>
                    </a:p>
                  </a:txBody>
                  <a:tcPr marL="9525" marR="9525" marT="9525" marB="0" anchor="ctr"/>
                </a:tc>
                <a:tc>
                  <a:txBody>
                    <a:bodyPr/>
                    <a:lstStyle/>
                    <a:p>
                      <a:pPr algn="l" fontAlgn="b"/>
                      <a:r>
                        <a:rPr lang="en-US" sz="1100" b="0" i="0" u="none" strike="noStrike">
                          <a:solidFill>
                            <a:srgbClr val="000000"/>
                          </a:solidFill>
                          <a:latin typeface="Times New Roman"/>
                        </a:rPr>
                        <a:t>High</a:t>
                      </a:r>
                    </a:p>
                  </a:txBody>
                  <a:tcPr marL="9525" marR="9525" marT="9525" marB="0" anchor="ctr"/>
                </a:tc>
                <a:tc>
                  <a:txBody>
                    <a:bodyPr/>
                    <a:lstStyle/>
                    <a:p>
                      <a:pPr algn="l" fontAlgn="b"/>
                      <a:r>
                        <a:rPr lang="en-US" sz="1000" b="0" i="0" u="none" strike="noStrike" dirty="0">
                          <a:solidFill>
                            <a:srgbClr val="000000"/>
                          </a:solidFill>
                          <a:latin typeface="Arial"/>
                        </a:rPr>
                        <a:t>1. Dr. T. </a:t>
                      </a:r>
                      <a:r>
                        <a:rPr lang="en-US" sz="1000" b="0" i="0" u="none" strike="noStrike" dirty="0" err="1">
                          <a:solidFill>
                            <a:srgbClr val="000000"/>
                          </a:solidFill>
                          <a:latin typeface="Arial"/>
                        </a:rPr>
                        <a:t>Palaniselvam</a:t>
                      </a:r>
                      <a:r>
                        <a:rPr lang="en-US" sz="1000" b="0" i="0" u="none" strike="noStrike" dirty="0">
                          <a:solidFill>
                            <a:srgbClr val="000000"/>
                          </a:solidFill>
                          <a:latin typeface="Arial"/>
                        </a:rPr>
                        <a:t>, 2. Dr Rajesh Kumar, RPAD, </a:t>
                      </a:r>
                    </a:p>
                  </a:txBody>
                  <a:tcPr marL="9525" marR="9525" marT="9525" marB="0" anchor="ctr"/>
                </a:tc>
                <a:tc vMerge="1">
                  <a:txBody>
                    <a:bodyPr/>
                    <a:lstStyle/>
                    <a:p>
                      <a:pPr algn="l" fontAlgn="b"/>
                      <a:endParaRPr lang="en-US" sz="1000" b="0" i="0" u="none" strike="noStrike" dirty="0">
                        <a:solidFill>
                          <a:srgbClr val="000000"/>
                        </a:solidFill>
                        <a:latin typeface="Arial"/>
                      </a:endParaRPr>
                    </a:p>
                  </a:txBody>
                  <a:tcPr marL="9525" marR="9525" marT="9525" marB="0" anchor="ctr"/>
                </a:tc>
                <a:extLst>
                  <a:ext uri="{0D108BD9-81ED-4DB2-BD59-A6C34878D82A}">
                    <a16:rowId xmlns:a16="http://schemas.microsoft.com/office/drawing/2014/main" val="2798692605"/>
                  </a:ext>
                </a:extLst>
              </a:tr>
              <a:tr h="416948">
                <a:tc>
                  <a:txBody>
                    <a:bodyPr/>
                    <a:lstStyle/>
                    <a:p>
                      <a:pPr algn="ctr" fontAlgn="b"/>
                      <a:r>
                        <a:rPr lang="en-US" sz="1100" b="0" i="0" u="none" strike="noStrike" dirty="0">
                          <a:solidFill>
                            <a:srgbClr val="000000"/>
                          </a:solidFill>
                          <a:latin typeface="Times New Roman"/>
                        </a:rPr>
                        <a:t>10</a:t>
                      </a:r>
                    </a:p>
                  </a:txBody>
                  <a:tcPr marL="9525" marR="9525" marT="9525" marB="0" anchor="ctr"/>
                </a:tc>
                <a:tc>
                  <a:txBody>
                    <a:bodyPr/>
                    <a:lstStyle/>
                    <a:p>
                      <a:pPr algn="l" fontAlgn="b"/>
                      <a:r>
                        <a:rPr lang="en-US" sz="1100" b="0" i="0" u="none" strike="noStrike" dirty="0">
                          <a:solidFill>
                            <a:srgbClr val="000000"/>
                          </a:solidFill>
                          <a:latin typeface="Times New Roman"/>
                        </a:rPr>
                        <a:t>Radiological protection — Radioactivity measurements — Methodology for the evaluation of the personal radon exposure</a:t>
                      </a:r>
                    </a:p>
                  </a:txBody>
                  <a:tcPr marL="9525" marR="9525" marT="9525" marB="0" anchor="ctr"/>
                </a:tc>
                <a:tc>
                  <a:txBody>
                    <a:bodyPr/>
                    <a:lstStyle/>
                    <a:p>
                      <a:pPr algn="l" fontAlgn="b"/>
                      <a:r>
                        <a:rPr lang="en-US" sz="1100" b="0" i="0" u="none" strike="noStrike">
                          <a:solidFill>
                            <a:srgbClr val="000000"/>
                          </a:solidFill>
                          <a:latin typeface="Times New Roman"/>
                        </a:rPr>
                        <a:t>High</a:t>
                      </a:r>
                    </a:p>
                  </a:txBody>
                  <a:tcPr marL="9525" marR="9525" marT="9525" marB="0" anchor="ctr"/>
                </a:tc>
                <a:tc>
                  <a:txBody>
                    <a:bodyPr/>
                    <a:lstStyle/>
                    <a:p>
                      <a:pPr algn="l" fontAlgn="b"/>
                      <a:r>
                        <a:rPr lang="en-US" sz="1000" b="0" i="0" u="none" strike="noStrike" dirty="0">
                          <a:solidFill>
                            <a:srgbClr val="000000"/>
                          </a:solidFill>
                          <a:latin typeface="Arial"/>
                        </a:rPr>
                        <a:t>10 Dr. </a:t>
                      </a:r>
                      <a:r>
                        <a:rPr lang="en-US" sz="1000" b="0" i="0" u="none" strike="noStrike" dirty="0" err="1">
                          <a:solidFill>
                            <a:srgbClr val="000000"/>
                          </a:solidFill>
                          <a:latin typeface="Arial"/>
                        </a:rPr>
                        <a:t>Bijay</a:t>
                      </a:r>
                      <a:r>
                        <a:rPr lang="en-US" sz="1000" b="0" i="0" u="none" strike="noStrike" dirty="0">
                          <a:solidFill>
                            <a:srgbClr val="000000"/>
                          </a:solidFill>
                          <a:latin typeface="Arial"/>
                        </a:rPr>
                        <a:t> </a:t>
                      </a:r>
                      <a:r>
                        <a:rPr lang="en-US" sz="1000" b="0" i="0" u="none" strike="noStrike" dirty="0" err="1">
                          <a:solidFill>
                            <a:srgbClr val="000000"/>
                          </a:solidFill>
                          <a:latin typeface="Arial"/>
                        </a:rPr>
                        <a:t>Sahoo</a:t>
                      </a:r>
                      <a:r>
                        <a:rPr lang="en-US" sz="1000" b="0" i="0" u="none" strike="noStrike" dirty="0">
                          <a:solidFill>
                            <a:srgbClr val="000000"/>
                          </a:solidFill>
                          <a:latin typeface="Arial"/>
                        </a:rPr>
                        <a:t>; RPAD, BARC; 2) Dr. S.K. </a:t>
                      </a:r>
                      <a:r>
                        <a:rPr lang="en-US" sz="1000" b="0" i="0" u="none" strike="noStrike" dirty="0" err="1">
                          <a:solidFill>
                            <a:srgbClr val="000000"/>
                          </a:solidFill>
                          <a:latin typeface="Arial"/>
                        </a:rPr>
                        <a:t>Sahoo</a:t>
                      </a:r>
                      <a:r>
                        <a:rPr lang="en-US" sz="1000" b="0" i="0" u="none" strike="noStrike" dirty="0">
                          <a:solidFill>
                            <a:srgbClr val="000000"/>
                          </a:solidFill>
                          <a:latin typeface="Arial"/>
                        </a:rPr>
                        <a:t>, HPD; BARC, </a:t>
                      </a:r>
                    </a:p>
                  </a:txBody>
                  <a:tcPr marL="9525" marR="9525" marT="9525" marB="0" anchor="ctr"/>
                </a:tc>
                <a:tc vMerge="1">
                  <a:txBody>
                    <a:bodyPr/>
                    <a:lstStyle/>
                    <a:p>
                      <a:pPr algn="l" fontAlgn="b"/>
                      <a:endParaRPr lang="en-US" sz="1000" b="0" i="0" u="none" strike="noStrike" dirty="0">
                        <a:solidFill>
                          <a:srgbClr val="000000"/>
                        </a:solidFill>
                        <a:latin typeface="Arial"/>
                      </a:endParaRPr>
                    </a:p>
                  </a:txBody>
                  <a:tcPr marL="9525" marR="9525" marT="9525" marB="0" anchor="ctr"/>
                </a:tc>
                <a:extLst>
                  <a:ext uri="{0D108BD9-81ED-4DB2-BD59-A6C34878D82A}">
                    <a16:rowId xmlns:a16="http://schemas.microsoft.com/office/drawing/2014/main" val="1916829386"/>
                  </a:ext>
                </a:extLst>
              </a:tr>
              <a:tr h="416948">
                <a:tc>
                  <a:txBody>
                    <a:bodyPr/>
                    <a:lstStyle/>
                    <a:p>
                      <a:pPr algn="ctr" fontAlgn="b"/>
                      <a:r>
                        <a:rPr lang="en-US" sz="1100" b="0" i="0" u="none" strike="noStrike" dirty="0">
                          <a:solidFill>
                            <a:srgbClr val="000000"/>
                          </a:solidFill>
                          <a:latin typeface="Times New Roman"/>
                        </a:rPr>
                        <a:t>11</a:t>
                      </a:r>
                    </a:p>
                  </a:txBody>
                  <a:tcPr marL="9525" marR="9525" marT="9525" marB="0" anchor="ctr"/>
                </a:tc>
                <a:tc>
                  <a:txBody>
                    <a:bodyPr/>
                    <a:lstStyle/>
                    <a:p>
                      <a:pPr algn="l" fontAlgn="b"/>
                      <a:r>
                        <a:rPr lang="en-US" sz="1100" b="0" i="0" u="none" strike="noStrike">
                          <a:solidFill>
                            <a:srgbClr val="000000"/>
                          </a:solidFill>
                          <a:latin typeface="Times New Roman"/>
                        </a:rPr>
                        <a:t>Radiological protection — Procedures for monitoring the dose to the lens of the eye, the skin and the extremities</a:t>
                      </a:r>
                    </a:p>
                  </a:txBody>
                  <a:tcPr marL="9525" marR="9525" marT="9525" marB="0" anchor="ctr"/>
                </a:tc>
                <a:tc>
                  <a:txBody>
                    <a:bodyPr/>
                    <a:lstStyle/>
                    <a:p>
                      <a:pPr algn="l" fontAlgn="b"/>
                      <a:r>
                        <a:rPr lang="en-US" sz="1100" b="0" i="0" u="none" strike="noStrike">
                          <a:solidFill>
                            <a:srgbClr val="000000"/>
                          </a:solidFill>
                          <a:latin typeface="Times New Roman"/>
                        </a:rPr>
                        <a:t>High</a:t>
                      </a:r>
                    </a:p>
                  </a:txBody>
                  <a:tcPr marL="9525" marR="9525" marT="9525" marB="0" anchor="ctr"/>
                </a:tc>
                <a:tc>
                  <a:txBody>
                    <a:bodyPr/>
                    <a:lstStyle/>
                    <a:p>
                      <a:pPr algn="l" fontAlgn="b"/>
                      <a:r>
                        <a:rPr lang="en-US" sz="1000" b="0" i="0" u="none" strike="noStrike" dirty="0">
                          <a:solidFill>
                            <a:srgbClr val="000000"/>
                          </a:solidFill>
                          <a:latin typeface="Arial"/>
                        </a:rPr>
                        <a:t>1. Dr </a:t>
                      </a:r>
                      <a:r>
                        <a:rPr lang="en-US" sz="1000" b="0" i="0" u="none" strike="noStrike" dirty="0" err="1">
                          <a:solidFill>
                            <a:srgbClr val="000000"/>
                          </a:solidFill>
                          <a:latin typeface="Arial"/>
                        </a:rPr>
                        <a:t>Kshama</a:t>
                      </a:r>
                      <a:r>
                        <a:rPr lang="en-US" sz="1000" b="0" i="0" u="none" strike="noStrike" dirty="0">
                          <a:solidFill>
                            <a:srgbClr val="000000"/>
                          </a:solidFill>
                          <a:latin typeface="Arial"/>
                        </a:rPr>
                        <a:t> </a:t>
                      </a:r>
                      <a:r>
                        <a:rPr lang="en-US" sz="1000" b="0" i="0" u="none" strike="noStrike" dirty="0" err="1">
                          <a:solidFill>
                            <a:srgbClr val="000000"/>
                          </a:solidFill>
                          <a:latin typeface="Arial"/>
                        </a:rPr>
                        <a:t>Srivastav</a:t>
                      </a:r>
                      <a:r>
                        <a:rPr lang="en-US" sz="1000" b="0" i="0" u="none" strike="noStrike" dirty="0">
                          <a:solidFill>
                            <a:srgbClr val="000000"/>
                          </a:solidFill>
                          <a:latin typeface="Arial"/>
                        </a:rPr>
                        <a:t>, RPAD, BARC, 2 </a:t>
                      </a:r>
                      <a:r>
                        <a:rPr lang="en-US" sz="1000" b="0" i="0" u="none" strike="noStrike" dirty="0" err="1">
                          <a:solidFill>
                            <a:srgbClr val="000000"/>
                          </a:solidFill>
                          <a:latin typeface="Arial"/>
                        </a:rPr>
                        <a:t>Rohit</a:t>
                      </a:r>
                      <a:r>
                        <a:rPr lang="en-US" sz="1000" b="0" i="0" u="none" strike="noStrike" dirty="0">
                          <a:solidFill>
                            <a:srgbClr val="000000"/>
                          </a:solidFill>
                          <a:latin typeface="Arial"/>
                        </a:rPr>
                        <a:t> </a:t>
                      </a:r>
                      <a:r>
                        <a:rPr lang="en-US" sz="1000" b="0" i="0" u="none" strike="noStrike" dirty="0" err="1">
                          <a:solidFill>
                            <a:srgbClr val="000000"/>
                          </a:solidFill>
                          <a:latin typeface="Arial"/>
                        </a:rPr>
                        <a:t>Yadav</a:t>
                      </a:r>
                      <a:r>
                        <a:rPr lang="en-US" sz="1000" b="0" i="0" u="none" strike="noStrike" dirty="0">
                          <a:solidFill>
                            <a:srgbClr val="000000"/>
                          </a:solidFill>
                          <a:latin typeface="Arial"/>
                        </a:rPr>
                        <a:t>, RPAD, BARC,</a:t>
                      </a:r>
                    </a:p>
                  </a:txBody>
                  <a:tcPr marL="9525" marR="9525" marT="9525" marB="0" anchor="ctr"/>
                </a:tc>
                <a:tc vMerge="1">
                  <a:txBody>
                    <a:bodyPr/>
                    <a:lstStyle/>
                    <a:p>
                      <a:pPr algn="l" fontAlgn="b"/>
                      <a:endParaRPr lang="en-US" sz="1000" b="0" i="0" u="none" strike="noStrike" dirty="0">
                        <a:solidFill>
                          <a:srgbClr val="000000"/>
                        </a:solidFill>
                        <a:latin typeface="Arial"/>
                      </a:endParaRPr>
                    </a:p>
                  </a:txBody>
                  <a:tcPr marL="9525" marR="9525" marT="9525" marB="0" anchor="ctr"/>
                </a:tc>
                <a:extLst>
                  <a:ext uri="{0D108BD9-81ED-4DB2-BD59-A6C34878D82A}">
                    <a16:rowId xmlns:a16="http://schemas.microsoft.com/office/drawing/2014/main" val="1189644608"/>
                  </a:ext>
                </a:extLst>
              </a:tr>
              <a:tr h="416948">
                <a:tc>
                  <a:txBody>
                    <a:bodyPr/>
                    <a:lstStyle/>
                    <a:p>
                      <a:pPr algn="ctr" fontAlgn="b"/>
                      <a:r>
                        <a:rPr lang="en-US" sz="1100" b="0" i="0" u="none" strike="noStrike" dirty="0">
                          <a:solidFill>
                            <a:srgbClr val="000000"/>
                          </a:solidFill>
                          <a:latin typeface="Times New Roman"/>
                        </a:rPr>
                        <a:t>12</a:t>
                      </a:r>
                    </a:p>
                  </a:txBody>
                  <a:tcPr marL="9525" marR="9525" marT="9525" marB="0" anchor="ctr"/>
                </a:tc>
                <a:tc>
                  <a:txBody>
                    <a:bodyPr/>
                    <a:lstStyle/>
                    <a:p>
                      <a:pPr algn="l" fontAlgn="b"/>
                      <a:r>
                        <a:rPr lang="en-US" sz="1100" b="0" i="0" u="none" strike="noStrike" dirty="0">
                          <a:solidFill>
                            <a:srgbClr val="000000"/>
                          </a:solidFill>
                          <a:latin typeface="Times New Roman"/>
                        </a:rPr>
                        <a:t>Measurement of radioactivity — Determination of beta emitters activities — Test method using liquid scintillation counting</a:t>
                      </a:r>
                    </a:p>
                  </a:txBody>
                  <a:tcPr marL="9525" marR="9525" marT="9525" marB="0" anchor="ctr"/>
                </a:tc>
                <a:tc>
                  <a:txBody>
                    <a:bodyPr/>
                    <a:lstStyle/>
                    <a:p>
                      <a:pPr algn="l" fontAlgn="b"/>
                      <a:r>
                        <a:rPr lang="en-US" sz="1100" b="0" i="0" u="none" strike="noStrike" dirty="0">
                          <a:solidFill>
                            <a:srgbClr val="000000"/>
                          </a:solidFill>
                          <a:latin typeface="Times New Roman"/>
                        </a:rPr>
                        <a:t>High</a:t>
                      </a:r>
                    </a:p>
                  </a:txBody>
                  <a:tcPr marL="9525" marR="9525" marT="9525" marB="0" anchor="ctr"/>
                </a:tc>
                <a:tc>
                  <a:txBody>
                    <a:bodyPr/>
                    <a:lstStyle/>
                    <a:p>
                      <a:pPr algn="l" fontAlgn="b"/>
                      <a:r>
                        <a:rPr lang="en-US" sz="1000" b="0" i="0" u="none" strike="noStrike" dirty="0">
                          <a:solidFill>
                            <a:srgbClr val="000000"/>
                          </a:solidFill>
                          <a:latin typeface="Arial"/>
                        </a:rPr>
                        <a:t>1. Dr. </a:t>
                      </a:r>
                      <a:r>
                        <a:rPr lang="en-US" sz="1000" b="0" i="0" u="none" strike="noStrike" dirty="0" err="1">
                          <a:solidFill>
                            <a:srgbClr val="000000"/>
                          </a:solidFill>
                          <a:latin typeface="Arial"/>
                        </a:rPr>
                        <a:t>Vandana</a:t>
                      </a:r>
                      <a:r>
                        <a:rPr lang="en-US" sz="1000" b="0" i="0" u="none" strike="noStrike" dirty="0">
                          <a:solidFill>
                            <a:srgbClr val="000000"/>
                          </a:solidFill>
                          <a:latin typeface="Arial"/>
                        </a:rPr>
                        <a:t> </a:t>
                      </a:r>
                      <a:r>
                        <a:rPr lang="en-US" sz="1000" b="0" i="0" u="none" strike="noStrike" dirty="0" err="1">
                          <a:solidFill>
                            <a:srgbClr val="000000"/>
                          </a:solidFill>
                          <a:latin typeface="Arial"/>
                        </a:rPr>
                        <a:t>Puhlani,EMAD</a:t>
                      </a:r>
                      <a:r>
                        <a:rPr lang="en-US" sz="1000" b="0" i="0" u="none" strike="noStrike" dirty="0">
                          <a:solidFill>
                            <a:srgbClr val="000000"/>
                          </a:solidFill>
                          <a:latin typeface="Arial"/>
                        </a:rPr>
                        <a:t> BARC, 2. Dr </a:t>
                      </a:r>
                      <a:r>
                        <a:rPr lang="en-US" sz="1000" b="0" i="0" u="none" strike="noStrike" dirty="0" err="1">
                          <a:solidFill>
                            <a:srgbClr val="000000"/>
                          </a:solidFill>
                          <a:latin typeface="Arial"/>
                        </a:rPr>
                        <a:t>Pramilla</a:t>
                      </a:r>
                      <a:r>
                        <a:rPr lang="en-US" sz="1000" b="0" i="0" u="none" strike="noStrike" dirty="0">
                          <a:solidFill>
                            <a:srgbClr val="000000"/>
                          </a:solidFill>
                          <a:latin typeface="Arial"/>
                        </a:rPr>
                        <a:t> </a:t>
                      </a:r>
                      <a:r>
                        <a:rPr lang="en-US" sz="1000" b="0" i="0" u="none" strike="noStrike" dirty="0" err="1">
                          <a:solidFill>
                            <a:srgbClr val="000000"/>
                          </a:solidFill>
                          <a:latin typeface="Arial"/>
                        </a:rPr>
                        <a:t>Sawant</a:t>
                      </a:r>
                      <a:r>
                        <a:rPr lang="en-US" sz="1000" b="0" i="0" u="none" strike="noStrike" dirty="0">
                          <a:solidFill>
                            <a:srgbClr val="000000"/>
                          </a:solidFill>
                          <a:latin typeface="Arial"/>
                        </a:rPr>
                        <a:t>, RSSD</a:t>
                      </a:r>
                    </a:p>
                  </a:txBody>
                  <a:tcPr marL="9525" marR="9525" marT="9525" marB="0" anchor="ctr"/>
                </a:tc>
                <a:tc vMerge="1">
                  <a:txBody>
                    <a:bodyPr/>
                    <a:lstStyle/>
                    <a:p>
                      <a:pPr algn="l" fontAlgn="b"/>
                      <a:endParaRPr lang="en-US" sz="1000" b="0" i="0" u="none" strike="noStrike" dirty="0">
                        <a:solidFill>
                          <a:srgbClr val="000000"/>
                        </a:solidFill>
                        <a:latin typeface="Arial"/>
                      </a:endParaRPr>
                    </a:p>
                  </a:txBody>
                  <a:tcPr marL="9525" marR="9525" marT="9525" marB="0" anchor="ctr"/>
                </a:tc>
                <a:extLst>
                  <a:ext uri="{0D108BD9-81ED-4DB2-BD59-A6C34878D82A}">
                    <a16:rowId xmlns:a16="http://schemas.microsoft.com/office/drawing/2014/main" val="1868070459"/>
                  </a:ext>
                </a:extLst>
              </a:tr>
            </a:tbl>
          </a:graphicData>
        </a:graphic>
      </p:graphicFrame>
      <p:pic>
        <p:nvPicPr>
          <p:cNvPr id="8" name="Picture 7">
            <a:extLst>
              <a:ext uri="{FF2B5EF4-FFF2-40B4-BE49-F238E27FC236}">
                <a16:creationId xmlns:a16="http://schemas.microsoft.com/office/drawing/2014/main" id="{4335DFBA-1457-012C-56BD-2331CDBB1C7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sp>
        <p:nvSpPr>
          <p:cNvPr id="5" name="Slide Number Placeholder 4"/>
          <p:cNvSpPr>
            <a:spLocks noGrp="1"/>
          </p:cNvSpPr>
          <p:nvPr>
            <p:ph type="sldNum" sz="quarter" idx="12"/>
          </p:nvPr>
        </p:nvSpPr>
        <p:spPr/>
        <p:txBody>
          <a:bodyPr/>
          <a:lstStyle/>
          <a:p>
            <a:fld id="{29384423-17FD-4505-A441-1E8A3571A5BE}" type="slidenum">
              <a:rPr lang="en-IN" smtClean="0"/>
              <a:pPr/>
              <a:t>20</a:t>
            </a:fld>
            <a:endParaRPr lang="en-IN"/>
          </a:p>
        </p:txBody>
      </p:sp>
    </p:spTree>
    <p:extLst>
      <p:ext uri="{BB962C8B-B14F-4D97-AF65-F5344CB8AC3E}">
        <p14:creationId xmlns:p14="http://schemas.microsoft.com/office/powerpoint/2010/main" val="14082938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877722-9FB2-32DA-B286-BDFACF7F1B84}"/>
              </a:ext>
            </a:extLst>
          </p:cNvPr>
          <p:cNvSpPr>
            <a:spLocks noGrp="1"/>
          </p:cNvSpPr>
          <p:nvPr>
            <p:ph type="title"/>
          </p:nvPr>
        </p:nvSpPr>
        <p:spPr>
          <a:xfrm>
            <a:off x="1473318" y="199697"/>
            <a:ext cx="9160269" cy="812409"/>
          </a:xfrm>
        </p:spPr>
        <p:txBody>
          <a:bodyPr anchor="ctr">
            <a:normAutofit/>
          </a:bodyPr>
          <a:lstStyle/>
          <a:p>
            <a:pPr algn="ctr"/>
            <a:r>
              <a:rPr lang="en-US" sz="3200" b="1" dirty="0"/>
              <a:t>SC Meetings Held </a:t>
            </a:r>
            <a:endParaRPr lang="en-IN" sz="3200" b="1" dirty="0"/>
          </a:p>
        </p:txBody>
      </p:sp>
      <p:graphicFrame>
        <p:nvGraphicFramePr>
          <p:cNvPr id="5" name="Content Placeholder 4">
            <a:extLst>
              <a:ext uri="{FF2B5EF4-FFF2-40B4-BE49-F238E27FC236}">
                <a16:creationId xmlns:a16="http://schemas.microsoft.com/office/drawing/2014/main" id="{005B50A0-BB8D-6004-9D63-D3458D2ACA12}"/>
              </a:ext>
            </a:extLst>
          </p:cNvPr>
          <p:cNvGraphicFramePr>
            <a:graphicFrameLocks noGrp="1"/>
          </p:cNvGraphicFramePr>
          <p:nvPr>
            <p:ph sz="quarter" idx="1"/>
            <p:extLst>
              <p:ext uri="{D42A27DB-BD31-4B8C-83A1-F6EECF244321}">
                <p14:modId xmlns:p14="http://schemas.microsoft.com/office/powerpoint/2010/main" val="467673685"/>
              </p:ext>
            </p:extLst>
          </p:nvPr>
        </p:nvGraphicFramePr>
        <p:xfrm>
          <a:off x="565214" y="1170720"/>
          <a:ext cx="11159755" cy="4584506"/>
        </p:xfrm>
        <a:graphic>
          <a:graphicData uri="http://schemas.openxmlformats.org/drawingml/2006/table">
            <a:tbl>
              <a:tblPr firstRow="1" bandRow="1">
                <a:tableStyleId>{5C22544A-7EE6-4342-B048-85BDC9FD1C3A}</a:tableStyleId>
              </a:tblPr>
              <a:tblGrid>
                <a:gridCol w="1090492">
                  <a:extLst>
                    <a:ext uri="{9D8B030D-6E8A-4147-A177-3AD203B41FA5}">
                      <a16:colId xmlns:a16="http://schemas.microsoft.com/office/drawing/2014/main" val="2662210797"/>
                    </a:ext>
                  </a:extLst>
                </a:gridCol>
                <a:gridCol w="1220327">
                  <a:extLst>
                    <a:ext uri="{9D8B030D-6E8A-4147-A177-3AD203B41FA5}">
                      <a16:colId xmlns:a16="http://schemas.microsoft.com/office/drawing/2014/main" val="3691797827"/>
                    </a:ext>
                  </a:extLst>
                </a:gridCol>
                <a:gridCol w="1120780">
                  <a:extLst>
                    <a:ext uri="{9D8B030D-6E8A-4147-A177-3AD203B41FA5}">
                      <a16:colId xmlns:a16="http://schemas.microsoft.com/office/drawing/2014/main" val="819782980"/>
                    </a:ext>
                  </a:extLst>
                </a:gridCol>
                <a:gridCol w="1156933">
                  <a:extLst>
                    <a:ext uri="{9D8B030D-6E8A-4147-A177-3AD203B41FA5}">
                      <a16:colId xmlns:a16="http://schemas.microsoft.com/office/drawing/2014/main" val="20003"/>
                    </a:ext>
                  </a:extLst>
                </a:gridCol>
                <a:gridCol w="1234333">
                  <a:extLst>
                    <a:ext uri="{9D8B030D-6E8A-4147-A177-3AD203B41FA5}">
                      <a16:colId xmlns:a16="http://schemas.microsoft.com/office/drawing/2014/main" val="20004"/>
                    </a:ext>
                  </a:extLst>
                </a:gridCol>
                <a:gridCol w="1544488">
                  <a:extLst>
                    <a:ext uri="{9D8B030D-6E8A-4147-A177-3AD203B41FA5}">
                      <a16:colId xmlns:a16="http://schemas.microsoft.com/office/drawing/2014/main" val="20005"/>
                    </a:ext>
                  </a:extLst>
                </a:gridCol>
                <a:gridCol w="1264134">
                  <a:extLst>
                    <a:ext uri="{9D8B030D-6E8A-4147-A177-3AD203B41FA5}">
                      <a16:colId xmlns:a16="http://schemas.microsoft.com/office/drawing/2014/main" val="20006"/>
                    </a:ext>
                  </a:extLst>
                </a:gridCol>
                <a:gridCol w="1264134">
                  <a:extLst>
                    <a:ext uri="{9D8B030D-6E8A-4147-A177-3AD203B41FA5}">
                      <a16:colId xmlns:a16="http://schemas.microsoft.com/office/drawing/2014/main" val="20007"/>
                    </a:ext>
                  </a:extLst>
                </a:gridCol>
                <a:gridCol w="1264134">
                  <a:extLst>
                    <a:ext uri="{9D8B030D-6E8A-4147-A177-3AD203B41FA5}">
                      <a16:colId xmlns:a16="http://schemas.microsoft.com/office/drawing/2014/main" val="20008"/>
                    </a:ext>
                  </a:extLst>
                </a:gridCol>
              </a:tblGrid>
              <a:tr h="457200">
                <a:tc rowSpan="2">
                  <a:txBody>
                    <a:bodyPr/>
                    <a:lstStyle/>
                    <a:p>
                      <a:pPr algn="ctr" rtl="0" fontAlgn="b"/>
                      <a:r>
                        <a:rPr lang="en-US" sz="1800" b="1" dirty="0">
                          <a:solidFill>
                            <a:schemeClr val="bg1"/>
                          </a:solidFill>
                          <a:effectLst/>
                        </a:rPr>
                        <a:t>Committee</a:t>
                      </a:r>
                      <a:endParaRPr lang="en-US" sz="1800" b="1" dirty="0">
                        <a:solidFill>
                          <a:schemeClr val="bg1"/>
                        </a:solidFill>
                        <a:effectLst/>
                        <a:latin typeface="+mn-lt"/>
                        <a:cs typeface="Times New Roman" panose="02020603050405020304" pitchFamily="18" charset="0"/>
                      </a:endParaRPr>
                    </a:p>
                  </a:txBody>
                  <a:tcPr marL="9380" marR="9380" marT="6253" marB="6253" anchor="ctr"/>
                </a:tc>
                <a:tc gridSpan="4">
                  <a:txBody>
                    <a:bodyPr/>
                    <a:lstStyle/>
                    <a:p>
                      <a:pPr algn="ctr" rtl="0" fontAlgn="b"/>
                      <a:r>
                        <a:rPr lang="en-US" sz="1800" b="1" dirty="0">
                          <a:solidFill>
                            <a:schemeClr val="bg1"/>
                          </a:solidFill>
                          <a:effectLst/>
                        </a:rPr>
                        <a:t>1</a:t>
                      </a:r>
                      <a:r>
                        <a:rPr lang="en-US" sz="1800" b="1" cap="none" baseline="30000" dirty="0">
                          <a:solidFill>
                            <a:schemeClr val="bg1"/>
                          </a:solidFill>
                          <a:effectLst/>
                        </a:rPr>
                        <a:t>st</a:t>
                      </a:r>
                      <a:r>
                        <a:rPr lang="en-US" sz="1800" b="1" dirty="0">
                          <a:solidFill>
                            <a:schemeClr val="bg1"/>
                          </a:solidFill>
                          <a:effectLst/>
                        </a:rPr>
                        <a:t> Quarter</a:t>
                      </a:r>
                      <a:endParaRPr lang="en-US" sz="1800" b="1" dirty="0">
                        <a:solidFill>
                          <a:schemeClr val="bg1"/>
                        </a:solidFill>
                        <a:effectLst/>
                        <a:latin typeface="+mn-lt"/>
                        <a:cs typeface="Times New Roman" panose="02020603050405020304" pitchFamily="18" charset="0"/>
                      </a:endParaRPr>
                    </a:p>
                  </a:txBody>
                  <a:tcPr marL="9380" marR="9380" marT="6253" marB="6253" anchor="ctr"/>
                </a:tc>
                <a:tc hMerge="1">
                  <a:txBody>
                    <a:bodyPr/>
                    <a:lstStyle/>
                    <a:p>
                      <a:endParaRPr dirty="0"/>
                    </a:p>
                  </a:txBody>
                  <a:tcPr marL="9380" marR="9380" marT="6253" marB="6253"/>
                </a:tc>
                <a:tc hMerge="1">
                  <a:txBody>
                    <a:bodyPr/>
                    <a:lstStyle/>
                    <a:p>
                      <a:pPr algn="ctr" rtl="0" fontAlgn="b"/>
                      <a:endParaRPr lang="en-US" sz="1800" b="1" dirty="0">
                        <a:solidFill>
                          <a:schemeClr val="bg1"/>
                        </a:solidFill>
                        <a:effectLst/>
                        <a:latin typeface="+mn-lt"/>
                        <a:cs typeface="Times New Roman" panose="02020603050405020304" pitchFamily="18" charset="0"/>
                      </a:endParaRPr>
                    </a:p>
                  </a:txBody>
                  <a:tcPr marL="9380" marR="9380" marT="6253" marB="6253" anchor="ctr"/>
                </a:tc>
                <a:tc hMerge="1">
                  <a:txBody>
                    <a:bodyPr/>
                    <a:lstStyle/>
                    <a:p>
                      <a:pPr algn="ctr" rtl="0" fontAlgn="b"/>
                      <a:endParaRPr lang="en-US" sz="1800" b="1" dirty="0">
                        <a:solidFill>
                          <a:schemeClr val="bg1"/>
                        </a:solidFill>
                        <a:effectLst/>
                        <a:latin typeface="+mn-lt"/>
                        <a:cs typeface="Times New Roman" panose="02020603050405020304" pitchFamily="18" charset="0"/>
                      </a:endParaRPr>
                    </a:p>
                  </a:txBody>
                  <a:tcPr marL="9380" marR="9380" marT="6253" marB="6253" anchor="ctr"/>
                </a:tc>
                <a:tc gridSpan="4">
                  <a:txBody>
                    <a:bodyPr/>
                    <a:lstStyle/>
                    <a:p>
                      <a:pPr algn="ctr" rtl="0" fontAlgn="b"/>
                      <a:r>
                        <a:rPr lang="en-US" sz="1800" b="1" dirty="0">
                          <a:solidFill>
                            <a:schemeClr val="bg1"/>
                          </a:solidFill>
                          <a:effectLst/>
                        </a:rPr>
                        <a:t> 2</a:t>
                      </a:r>
                      <a:r>
                        <a:rPr lang="en-US" sz="1800" b="1" baseline="30000" dirty="0">
                          <a:solidFill>
                            <a:schemeClr val="bg1"/>
                          </a:solidFill>
                          <a:effectLst/>
                        </a:rPr>
                        <a:t>nd  </a:t>
                      </a:r>
                      <a:r>
                        <a:rPr lang="en-US" sz="1800" b="1" baseline="0" dirty="0">
                          <a:solidFill>
                            <a:schemeClr val="bg1"/>
                          </a:solidFill>
                          <a:effectLst/>
                        </a:rPr>
                        <a:t> Quarter</a:t>
                      </a:r>
                      <a:endParaRPr lang="en-US" sz="1800" b="1" baseline="0" dirty="0">
                        <a:solidFill>
                          <a:schemeClr val="bg1"/>
                        </a:solidFill>
                        <a:effectLst/>
                        <a:latin typeface="+mn-lt"/>
                        <a:cs typeface="Times New Roman" panose="02020603050405020304" pitchFamily="18" charset="0"/>
                      </a:endParaRPr>
                    </a:p>
                  </a:txBody>
                  <a:tcPr marL="9380" marR="9380" marT="6253" marB="6253" anchor="ctr"/>
                </a:tc>
                <a:tc hMerge="1">
                  <a:txBody>
                    <a:bodyPr/>
                    <a:lstStyle/>
                    <a:p>
                      <a:endParaRPr dirty="0"/>
                    </a:p>
                  </a:txBody>
                  <a:tcPr marL="9380" marR="9380" marT="6253" marB="6253"/>
                </a:tc>
                <a:tc hMerge="1">
                  <a:txBody>
                    <a:bodyPr/>
                    <a:lstStyle/>
                    <a:p>
                      <a:pPr algn="ctr" rtl="0" fontAlgn="b"/>
                      <a:endParaRPr lang="en-US" sz="1800" b="1" baseline="0" dirty="0">
                        <a:solidFill>
                          <a:schemeClr val="bg1"/>
                        </a:solidFill>
                        <a:effectLst/>
                        <a:latin typeface="+mn-lt"/>
                        <a:cs typeface="Times New Roman" panose="02020603050405020304" pitchFamily="18" charset="0"/>
                      </a:endParaRPr>
                    </a:p>
                  </a:txBody>
                  <a:tcPr marL="9380" marR="9380" marT="6253" marB="6253" anchor="ctr"/>
                </a:tc>
                <a:tc hMerge="1">
                  <a:txBody>
                    <a:bodyPr/>
                    <a:lstStyle/>
                    <a:p>
                      <a:pPr algn="ctr" rtl="0" fontAlgn="b"/>
                      <a:endParaRPr lang="en-US" sz="1800" b="1" baseline="0" dirty="0">
                        <a:solidFill>
                          <a:schemeClr val="bg1"/>
                        </a:solidFill>
                        <a:effectLst/>
                        <a:latin typeface="+mn-lt"/>
                        <a:cs typeface="Times New Roman" panose="02020603050405020304" pitchFamily="18" charset="0"/>
                      </a:endParaRPr>
                    </a:p>
                  </a:txBody>
                  <a:tcPr marL="9380" marR="9380" marT="6253" marB="6253" anchor="ctr"/>
                </a:tc>
                <a:extLst>
                  <a:ext uri="{0D108BD9-81ED-4DB2-BD59-A6C34878D82A}">
                    <a16:rowId xmlns:a16="http://schemas.microsoft.com/office/drawing/2014/main" val="1378928926"/>
                  </a:ext>
                </a:extLst>
              </a:tr>
              <a:tr h="355600">
                <a:tc vMerge="1">
                  <a:txBody>
                    <a:bodyPr/>
                    <a:lstStyle/>
                    <a:p>
                      <a:pPr algn="ctr" rtl="0" fontAlgn="b"/>
                      <a:endParaRPr lang="en-US" sz="1600" b="1" dirty="0">
                        <a:solidFill>
                          <a:schemeClr val="tx1"/>
                        </a:solidFill>
                        <a:effectLst/>
                        <a:latin typeface="Times New Roman" panose="02020603050405020304" pitchFamily="18" charset="0"/>
                        <a:cs typeface="Times New Roman" panose="02020603050405020304" pitchFamily="18" charset="0"/>
                      </a:endParaRPr>
                    </a:p>
                  </a:txBody>
                  <a:tcPr marL="9380" marR="9380" marT="6253" marB="6253"/>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1800" b="1" dirty="0">
                          <a:solidFill>
                            <a:schemeClr val="tx1"/>
                          </a:solidFill>
                          <a:effectLst/>
                        </a:rPr>
                        <a:t>Meeting Venue </a:t>
                      </a:r>
                      <a:endParaRPr lang="en-US" sz="1800" b="1" dirty="0">
                        <a:solidFill>
                          <a:schemeClr val="tx1"/>
                        </a:solidFill>
                        <a:effectLst/>
                        <a:latin typeface="+mn-lt"/>
                        <a:cs typeface="Times New Roman" panose="02020603050405020304" pitchFamily="18" charset="0"/>
                      </a:endParaRPr>
                    </a:p>
                  </a:txBody>
                  <a:tcPr marL="9380" marR="9380" marT="6253" marB="6253" anchor="ctr"/>
                </a:tc>
                <a:tc>
                  <a:txBody>
                    <a:bodyPr/>
                    <a:lstStyle/>
                    <a:p>
                      <a:pPr algn="ctr" rtl="0" fontAlgn="b"/>
                      <a:r>
                        <a:rPr lang="en-US" sz="1800" b="1" dirty="0">
                          <a:solidFill>
                            <a:schemeClr val="tx1"/>
                          </a:solidFill>
                          <a:effectLst/>
                        </a:rPr>
                        <a:t>Date of Meeting</a:t>
                      </a:r>
                      <a:endParaRPr lang="en-US" sz="1800" b="1" dirty="0">
                        <a:solidFill>
                          <a:schemeClr val="tx1"/>
                        </a:solidFill>
                        <a:effectLst/>
                        <a:latin typeface="+mn-lt"/>
                        <a:cs typeface="Times New Roman" panose="02020603050405020304" pitchFamily="18" charset="0"/>
                      </a:endParaRPr>
                    </a:p>
                  </a:txBody>
                  <a:tcPr marL="9380" marR="9380" marT="6253" marB="6253" anchor="ctr"/>
                </a:tc>
                <a:tc>
                  <a:txBody>
                    <a:bodyPr/>
                    <a:lstStyle/>
                    <a:p>
                      <a:pPr algn="ctr" rtl="0" fontAlgn="b"/>
                      <a:r>
                        <a:rPr lang="en-US" sz="1800" b="1" dirty="0">
                          <a:solidFill>
                            <a:schemeClr val="tx1"/>
                          </a:solidFill>
                          <a:effectLst/>
                          <a:latin typeface="+mn-lt"/>
                          <a:cs typeface="Times New Roman" panose="02020603050405020304" pitchFamily="18" charset="0"/>
                        </a:rPr>
                        <a:t>Attendance</a:t>
                      </a:r>
                    </a:p>
                  </a:txBody>
                  <a:tcPr marL="9380" marR="9380" marT="6253" marB="6253" anchor="ctr"/>
                </a:tc>
                <a:tc>
                  <a:txBody>
                    <a:bodyPr/>
                    <a:lstStyle/>
                    <a:p>
                      <a:pPr algn="ctr" rtl="0" fontAlgn="b"/>
                      <a:r>
                        <a:rPr lang="en-US" sz="1800" b="1" dirty="0">
                          <a:solidFill>
                            <a:schemeClr val="tx1"/>
                          </a:solidFill>
                          <a:effectLst/>
                          <a:latin typeface="+mn-lt"/>
                          <a:cs typeface="Times New Roman" panose="02020603050405020304" pitchFamily="18" charset="0"/>
                        </a:rPr>
                        <a:t>Resolution circulated</a:t>
                      </a:r>
                    </a:p>
                  </a:txBody>
                  <a:tcPr marL="9380" marR="9380" marT="6253" marB="6253" anchor="ct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1800" b="1" dirty="0">
                          <a:solidFill>
                            <a:schemeClr val="tx1"/>
                          </a:solidFill>
                          <a:effectLst/>
                        </a:rPr>
                        <a:t>Meeting Venue </a:t>
                      </a:r>
                      <a:endParaRPr lang="en-US" sz="1800" b="1" dirty="0">
                        <a:solidFill>
                          <a:schemeClr val="tx1"/>
                        </a:solidFill>
                        <a:effectLst/>
                        <a:latin typeface="+mn-lt"/>
                        <a:cs typeface="Times New Roman" panose="02020603050405020304" pitchFamily="18" charset="0"/>
                      </a:endParaRPr>
                    </a:p>
                  </a:txBody>
                  <a:tcPr marL="9380" marR="9380" marT="6253" marB="6253" anchor="ctr"/>
                </a:tc>
                <a:tc>
                  <a:txBody>
                    <a:bodyPr/>
                    <a:lstStyle/>
                    <a:p>
                      <a:pPr algn="ctr" rtl="0" fontAlgn="b"/>
                      <a:r>
                        <a:rPr lang="en-US" sz="1800" b="1" dirty="0">
                          <a:solidFill>
                            <a:schemeClr val="tx1"/>
                          </a:solidFill>
                          <a:effectLst/>
                        </a:rPr>
                        <a:t>Date of Meeting</a:t>
                      </a:r>
                      <a:endParaRPr lang="en-US" sz="1800" b="1" dirty="0">
                        <a:solidFill>
                          <a:schemeClr val="tx1"/>
                        </a:solidFill>
                        <a:effectLst/>
                        <a:latin typeface="+mn-lt"/>
                        <a:cs typeface="Times New Roman" panose="02020603050405020304" pitchFamily="18" charset="0"/>
                      </a:endParaRPr>
                    </a:p>
                  </a:txBody>
                  <a:tcPr marL="9380" marR="9380" marT="6253" marB="6253" anchor="ctr"/>
                </a:tc>
                <a:tc>
                  <a:txBody>
                    <a:bodyPr/>
                    <a:lstStyle/>
                    <a:p>
                      <a:pPr algn="ctr" rtl="0" fontAlgn="b"/>
                      <a:r>
                        <a:rPr lang="en-US" sz="1800" b="1" dirty="0">
                          <a:solidFill>
                            <a:schemeClr val="tx1"/>
                          </a:solidFill>
                          <a:effectLst/>
                          <a:latin typeface="+mn-lt"/>
                          <a:cs typeface="Times New Roman" panose="02020603050405020304" pitchFamily="18" charset="0"/>
                        </a:rPr>
                        <a:t>Attendance</a:t>
                      </a:r>
                    </a:p>
                  </a:txBody>
                  <a:tcPr marL="9380" marR="9380" marT="6253" marB="6253" anchor="ctr"/>
                </a:tc>
                <a:tc>
                  <a:txBody>
                    <a:bodyPr/>
                    <a:lstStyle/>
                    <a:p>
                      <a:pPr algn="ctr" rtl="0" fontAlgn="b"/>
                      <a:r>
                        <a:rPr lang="en-US" sz="1800" b="1" dirty="0">
                          <a:solidFill>
                            <a:schemeClr val="tx1"/>
                          </a:solidFill>
                          <a:effectLst/>
                          <a:latin typeface="+mn-lt"/>
                          <a:cs typeface="Times New Roman" panose="02020603050405020304" pitchFamily="18" charset="0"/>
                        </a:rPr>
                        <a:t>Resolution circulated</a:t>
                      </a:r>
                    </a:p>
                  </a:txBody>
                  <a:tcPr marL="9380" marR="9380" marT="6253" marB="6253" anchor="ctr"/>
                </a:tc>
                <a:extLst>
                  <a:ext uri="{0D108BD9-81ED-4DB2-BD59-A6C34878D82A}">
                    <a16:rowId xmlns:a16="http://schemas.microsoft.com/office/drawing/2014/main" val="1978889444"/>
                  </a:ext>
                </a:extLst>
              </a:tr>
              <a:tr h="991927">
                <a:tc>
                  <a:txBody>
                    <a:bodyPr/>
                    <a:lstStyle/>
                    <a:p>
                      <a:pPr algn="ctr"/>
                      <a:r>
                        <a:rPr lang="en-IN" sz="1800" dirty="0">
                          <a:latin typeface="+mn-lt"/>
                        </a:rPr>
                        <a:t>CHD 20</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b="0" i="0" kern="1200" dirty="0">
                          <a:solidFill>
                            <a:schemeClr val="dk1"/>
                          </a:solidFill>
                          <a:latin typeface="+mn-lt"/>
                          <a:ea typeface="+mn-ea"/>
                          <a:cs typeface="+mn-cs"/>
                        </a:rPr>
                        <a:t>Virtual Meeting (</a:t>
                      </a:r>
                      <a:r>
                        <a:rPr kumimoji="0" lang="en-US" b="0" i="0" kern="1200" dirty="0" err="1">
                          <a:solidFill>
                            <a:schemeClr val="dk1"/>
                          </a:solidFill>
                          <a:latin typeface="+mn-lt"/>
                          <a:ea typeface="+mn-ea"/>
                          <a:cs typeface="+mn-cs"/>
                        </a:rPr>
                        <a:t>Manak</a:t>
                      </a:r>
                      <a:r>
                        <a:rPr kumimoji="0" lang="en-US" b="0" i="0" kern="1200" dirty="0">
                          <a:solidFill>
                            <a:schemeClr val="dk1"/>
                          </a:solidFill>
                          <a:latin typeface="+mn-lt"/>
                          <a:ea typeface="+mn-ea"/>
                          <a:cs typeface="+mn-cs"/>
                        </a:rPr>
                        <a:t> </a:t>
                      </a:r>
                      <a:r>
                        <a:rPr kumimoji="0" lang="en-US" b="0" i="0" kern="1200" dirty="0" err="1">
                          <a:solidFill>
                            <a:schemeClr val="dk1"/>
                          </a:solidFill>
                          <a:latin typeface="+mn-lt"/>
                          <a:ea typeface="+mn-ea"/>
                          <a:cs typeface="+mn-cs"/>
                        </a:rPr>
                        <a:t>Bhawan</a:t>
                      </a:r>
                      <a:r>
                        <a:rPr kumimoji="0" lang="en-US" b="0" i="0" kern="1200" dirty="0">
                          <a:solidFill>
                            <a:schemeClr val="dk1"/>
                          </a:solidFill>
                          <a:latin typeface="+mn-lt"/>
                          <a:ea typeface="+mn-ea"/>
                          <a:cs typeface="+mn-cs"/>
                        </a:rPr>
                        <a:t>)</a:t>
                      </a:r>
                      <a:endParaRPr lang="en-IN" sz="1800" dirty="0">
                        <a:latin typeface="+mn-lt"/>
                      </a:endParaRPr>
                    </a:p>
                  </a:txBody>
                  <a:tcPr anchor="ctr"/>
                </a:tc>
                <a:tc>
                  <a:txBody>
                    <a:bodyPr/>
                    <a:lstStyle/>
                    <a:p>
                      <a:pPr algn="ctr"/>
                      <a:r>
                        <a:rPr kumimoji="0" lang="en-US" b="0" i="0" kern="1200" dirty="0">
                          <a:solidFill>
                            <a:schemeClr val="dk1"/>
                          </a:solidFill>
                          <a:latin typeface="+mn-lt"/>
                          <a:ea typeface="+mn-ea"/>
                          <a:cs typeface="+mn-cs"/>
                        </a:rPr>
                        <a:t>17-05-2024</a:t>
                      </a:r>
                      <a:endParaRPr lang="en-IN" sz="1800" dirty="0">
                        <a:latin typeface="+mn-lt"/>
                      </a:endParaRPr>
                    </a:p>
                  </a:txBody>
                  <a:tcPr anchor="ctr"/>
                </a:tc>
                <a:tc>
                  <a:txBody>
                    <a:bodyPr/>
                    <a:lstStyle/>
                    <a:p>
                      <a:pPr algn="ctr"/>
                      <a:r>
                        <a:rPr lang="en-IN" sz="1800" dirty="0">
                          <a:latin typeface="+mn-lt"/>
                        </a:rPr>
                        <a:t>68%</a:t>
                      </a:r>
                    </a:p>
                  </a:txBody>
                  <a:tcPr anchor="ctr"/>
                </a:tc>
                <a:tc>
                  <a:txBody>
                    <a:bodyPr/>
                    <a:lstStyle/>
                    <a:p>
                      <a:pPr algn="ctr"/>
                      <a:r>
                        <a:rPr lang="en-IN" sz="1800" dirty="0">
                          <a:latin typeface="+mn-lt"/>
                        </a:rPr>
                        <a:t>Yes</a:t>
                      </a:r>
                    </a:p>
                  </a:txBody>
                  <a:tcPr anchor="ctr"/>
                </a:tc>
                <a:tc>
                  <a:txBody>
                    <a:bodyPr/>
                    <a:lstStyle/>
                    <a:p>
                      <a:pPr algn="ctr"/>
                      <a:r>
                        <a:rPr kumimoji="0" lang="en-US" b="0" i="0" kern="1200" dirty="0">
                          <a:solidFill>
                            <a:schemeClr val="dk1"/>
                          </a:solidFill>
                          <a:latin typeface="+mn-lt"/>
                          <a:ea typeface="+mn-ea"/>
                          <a:cs typeface="+mn-cs"/>
                        </a:rPr>
                        <a:t>Physical Meeting</a:t>
                      </a:r>
                    </a:p>
                    <a:p>
                      <a:pPr algn="ctr"/>
                      <a:r>
                        <a:rPr kumimoji="0" lang="en-US" b="0" i="0" kern="1200" dirty="0">
                          <a:solidFill>
                            <a:schemeClr val="dk1"/>
                          </a:solidFill>
                          <a:latin typeface="+mn-lt"/>
                          <a:ea typeface="+mn-ea"/>
                          <a:cs typeface="+mn-cs"/>
                        </a:rPr>
                        <a:t>(EROL , Kolkata)</a:t>
                      </a:r>
                      <a:endParaRPr lang="en-IN" sz="1800" dirty="0">
                        <a:latin typeface="+mn-lt"/>
                      </a:endParaRPr>
                    </a:p>
                  </a:txBody>
                  <a:tcPr anchor="ctr"/>
                </a:tc>
                <a:tc>
                  <a:txBody>
                    <a:bodyPr/>
                    <a:lstStyle/>
                    <a:p>
                      <a:pPr algn="ctr"/>
                      <a:r>
                        <a:rPr kumimoji="0" lang="en-US" b="0" i="0" kern="1200" dirty="0">
                          <a:solidFill>
                            <a:schemeClr val="dk1"/>
                          </a:solidFill>
                          <a:latin typeface="+mn-lt"/>
                          <a:ea typeface="+mn-ea"/>
                          <a:cs typeface="+mn-cs"/>
                        </a:rPr>
                        <a:t>30-08-2024</a:t>
                      </a:r>
                      <a:endParaRPr lang="en-IN" sz="1800" dirty="0">
                        <a:latin typeface="+mn-lt"/>
                      </a:endParaRPr>
                    </a:p>
                  </a:txBody>
                  <a:tcPr anchor="ctr"/>
                </a:tc>
                <a:tc>
                  <a:txBody>
                    <a:bodyPr/>
                    <a:lstStyle/>
                    <a:p>
                      <a:pPr algn="ctr"/>
                      <a:r>
                        <a:rPr lang="en-IN" sz="1800" dirty="0">
                          <a:latin typeface="+mn-lt"/>
                        </a:rPr>
                        <a:t>78%</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IN" sz="1800" dirty="0">
                          <a:latin typeface="+mn-lt"/>
                        </a:rPr>
                        <a:t>Yes</a:t>
                      </a:r>
                    </a:p>
                  </a:txBody>
                  <a:tcPr anchor="ctr"/>
                </a:tc>
                <a:extLst>
                  <a:ext uri="{0D108BD9-81ED-4DB2-BD59-A6C34878D82A}">
                    <a16:rowId xmlns:a16="http://schemas.microsoft.com/office/drawing/2014/main" val="2461723104"/>
                  </a:ext>
                </a:extLst>
              </a:tr>
              <a:tr h="991927">
                <a:tc>
                  <a:txBody>
                    <a:bodyPr/>
                    <a:lstStyle/>
                    <a:p>
                      <a:pPr algn="ctr"/>
                      <a:r>
                        <a:rPr lang="en-IN" sz="1800" dirty="0">
                          <a:latin typeface="+mn-lt"/>
                        </a:rPr>
                        <a:t>CHD 21</a:t>
                      </a:r>
                    </a:p>
                  </a:txBody>
                  <a:tcPr anchor="ctr"/>
                </a:tc>
                <a:tc>
                  <a:txBody>
                    <a:bodyPr/>
                    <a:lstStyle/>
                    <a:p>
                      <a:pPr algn="ctr"/>
                      <a:r>
                        <a:rPr kumimoji="0" lang="en-US" b="0" i="0" kern="1200" dirty="0">
                          <a:solidFill>
                            <a:schemeClr val="dk1"/>
                          </a:solidFill>
                          <a:latin typeface="+mn-lt"/>
                          <a:ea typeface="+mn-ea"/>
                          <a:cs typeface="+mn-cs"/>
                        </a:rPr>
                        <a:t>Hybrid Meeting (</a:t>
                      </a:r>
                      <a:r>
                        <a:rPr kumimoji="0" lang="en-US" b="0" i="0" kern="1200" dirty="0" err="1">
                          <a:solidFill>
                            <a:schemeClr val="dk1"/>
                          </a:solidFill>
                          <a:latin typeface="+mn-lt"/>
                          <a:ea typeface="+mn-ea"/>
                          <a:cs typeface="+mn-cs"/>
                        </a:rPr>
                        <a:t>Manak</a:t>
                      </a:r>
                      <a:r>
                        <a:rPr kumimoji="0" lang="en-US" b="0" i="0" kern="1200" dirty="0">
                          <a:solidFill>
                            <a:schemeClr val="dk1"/>
                          </a:solidFill>
                          <a:latin typeface="+mn-lt"/>
                          <a:ea typeface="+mn-ea"/>
                          <a:cs typeface="+mn-cs"/>
                        </a:rPr>
                        <a:t> </a:t>
                      </a:r>
                      <a:r>
                        <a:rPr kumimoji="0" lang="en-US" b="0" i="0" kern="1200" dirty="0" err="1">
                          <a:solidFill>
                            <a:schemeClr val="dk1"/>
                          </a:solidFill>
                          <a:latin typeface="+mn-lt"/>
                          <a:ea typeface="+mn-ea"/>
                          <a:cs typeface="+mn-cs"/>
                        </a:rPr>
                        <a:t>Bhawan</a:t>
                      </a:r>
                      <a:r>
                        <a:rPr kumimoji="0" lang="en-US" b="0" i="0" kern="1200" dirty="0">
                          <a:solidFill>
                            <a:schemeClr val="dk1"/>
                          </a:solidFill>
                          <a:latin typeface="+mn-lt"/>
                          <a:ea typeface="+mn-ea"/>
                          <a:cs typeface="+mn-cs"/>
                        </a:rPr>
                        <a:t>)</a:t>
                      </a:r>
                      <a:endParaRPr lang="en-IN" sz="1800" dirty="0">
                        <a:latin typeface="+mn-lt"/>
                      </a:endParaRPr>
                    </a:p>
                  </a:txBody>
                  <a:tcPr anchor="ctr"/>
                </a:tc>
                <a:tc>
                  <a:txBody>
                    <a:bodyPr/>
                    <a:lstStyle/>
                    <a:p>
                      <a:pPr algn="ctr"/>
                      <a:r>
                        <a:rPr kumimoji="0" lang="en-US" b="0" i="0" kern="1200" dirty="0">
                          <a:solidFill>
                            <a:schemeClr val="dk1"/>
                          </a:solidFill>
                          <a:latin typeface="+mn-lt"/>
                          <a:ea typeface="+mn-ea"/>
                          <a:cs typeface="+mn-cs"/>
                        </a:rPr>
                        <a:t>28-06-2024</a:t>
                      </a:r>
                      <a:endParaRPr lang="en-IN" sz="1800" dirty="0">
                        <a:latin typeface="+mn-lt"/>
                      </a:endParaRPr>
                    </a:p>
                  </a:txBody>
                  <a:tcPr anchor="ctr"/>
                </a:tc>
                <a:tc>
                  <a:txBody>
                    <a:bodyPr/>
                    <a:lstStyle/>
                    <a:p>
                      <a:pPr algn="ctr"/>
                      <a:r>
                        <a:rPr lang="en-IN" sz="1800" dirty="0">
                          <a:latin typeface="+mn-lt"/>
                        </a:rPr>
                        <a:t>70%</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IN" sz="1800" dirty="0">
                          <a:latin typeface="+mn-lt"/>
                        </a:rPr>
                        <a:t>Yes</a:t>
                      </a:r>
                    </a:p>
                  </a:txBody>
                  <a:tcPr anchor="ctr"/>
                </a:tc>
                <a:tc>
                  <a:txBody>
                    <a:bodyPr/>
                    <a:lstStyle/>
                    <a:p>
                      <a:pPr algn="ctr"/>
                      <a:r>
                        <a:rPr kumimoji="0" lang="en-US" b="0" i="0" kern="1200" dirty="0">
                          <a:solidFill>
                            <a:schemeClr val="dk1"/>
                          </a:solidFill>
                          <a:latin typeface="+mn-lt"/>
                          <a:ea typeface="+mn-ea"/>
                          <a:cs typeface="+mn-cs"/>
                        </a:rPr>
                        <a:t>Hybrid Meeting (ICT, Mumbai)</a:t>
                      </a:r>
                      <a:endParaRPr lang="en-IN" sz="1800" dirty="0">
                        <a:latin typeface="+mn-lt"/>
                      </a:endParaRPr>
                    </a:p>
                  </a:txBody>
                  <a:tcPr anchor="ctr"/>
                </a:tc>
                <a:tc>
                  <a:txBody>
                    <a:bodyPr/>
                    <a:lstStyle/>
                    <a:p>
                      <a:pPr algn="ctr"/>
                      <a:r>
                        <a:rPr kumimoji="0" lang="en-US" b="0" i="0" kern="1200" dirty="0">
                          <a:solidFill>
                            <a:schemeClr val="dk1"/>
                          </a:solidFill>
                          <a:latin typeface="+mn-lt"/>
                          <a:ea typeface="+mn-ea"/>
                          <a:cs typeface="+mn-cs"/>
                        </a:rPr>
                        <a:t>27-09-2024</a:t>
                      </a:r>
                      <a:endParaRPr lang="en-IN" sz="1800" dirty="0">
                        <a:latin typeface="+mn-lt"/>
                      </a:endParaRPr>
                    </a:p>
                  </a:txBody>
                  <a:tcPr anchor="ctr"/>
                </a:tc>
                <a:tc>
                  <a:txBody>
                    <a:bodyPr/>
                    <a:lstStyle/>
                    <a:p>
                      <a:pPr algn="ctr"/>
                      <a:r>
                        <a:rPr lang="en-IN" sz="1800" dirty="0">
                          <a:latin typeface="+mn-lt"/>
                        </a:rPr>
                        <a:t>75%</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IN" sz="1800" dirty="0">
                          <a:latin typeface="+mn-lt"/>
                        </a:rPr>
                        <a:t>Yes</a:t>
                      </a:r>
                    </a:p>
                  </a:txBody>
                  <a:tcPr anchor="ctr"/>
                </a:tc>
                <a:extLst>
                  <a:ext uri="{0D108BD9-81ED-4DB2-BD59-A6C34878D82A}">
                    <a16:rowId xmlns:a16="http://schemas.microsoft.com/office/drawing/2014/main" val="2794534234"/>
                  </a:ext>
                </a:extLst>
              </a:tr>
              <a:tr h="991927">
                <a:tc>
                  <a:txBody>
                    <a:bodyPr/>
                    <a:lstStyle/>
                    <a:p>
                      <a:pPr algn="ctr"/>
                      <a:r>
                        <a:rPr lang="en-IN" sz="1800" dirty="0">
                          <a:latin typeface="+mn-lt"/>
                        </a:rPr>
                        <a:t>CHD 30</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b="0" i="0" kern="1200" dirty="0">
                          <a:solidFill>
                            <a:schemeClr val="dk1"/>
                          </a:solidFill>
                          <a:latin typeface="+mn-lt"/>
                          <a:ea typeface="+mn-ea"/>
                          <a:cs typeface="+mn-cs"/>
                        </a:rPr>
                        <a:t>Virtual Meeting (</a:t>
                      </a:r>
                      <a:r>
                        <a:rPr kumimoji="0" lang="en-US" b="0" i="0" kern="1200" dirty="0" err="1">
                          <a:solidFill>
                            <a:schemeClr val="dk1"/>
                          </a:solidFill>
                          <a:latin typeface="+mn-lt"/>
                          <a:ea typeface="+mn-ea"/>
                          <a:cs typeface="+mn-cs"/>
                        </a:rPr>
                        <a:t>Manak</a:t>
                      </a:r>
                      <a:r>
                        <a:rPr kumimoji="0" lang="en-US" b="0" i="0" kern="1200" dirty="0">
                          <a:solidFill>
                            <a:schemeClr val="dk1"/>
                          </a:solidFill>
                          <a:latin typeface="+mn-lt"/>
                          <a:ea typeface="+mn-ea"/>
                          <a:cs typeface="+mn-cs"/>
                        </a:rPr>
                        <a:t> </a:t>
                      </a:r>
                      <a:r>
                        <a:rPr kumimoji="0" lang="en-US" b="0" i="0" kern="1200" dirty="0" err="1">
                          <a:solidFill>
                            <a:schemeClr val="dk1"/>
                          </a:solidFill>
                          <a:latin typeface="+mn-lt"/>
                          <a:ea typeface="+mn-ea"/>
                          <a:cs typeface="+mn-cs"/>
                        </a:rPr>
                        <a:t>Bhawan</a:t>
                      </a:r>
                      <a:r>
                        <a:rPr kumimoji="0" lang="en-US" b="0" i="0" kern="1200" dirty="0">
                          <a:solidFill>
                            <a:schemeClr val="dk1"/>
                          </a:solidFill>
                          <a:latin typeface="+mn-lt"/>
                          <a:ea typeface="+mn-ea"/>
                          <a:cs typeface="+mn-cs"/>
                        </a:rPr>
                        <a:t>)</a:t>
                      </a:r>
                      <a:endParaRPr lang="en-IN" sz="1800" dirty="0">
                        <a:latin typeface="+mn-lt"/>
                      </a:endParaRPr>
                    </a:p>
                  </a:txBody>
                  <a:tcPr anchor="ctr"/>
                </a:tc>
                <a:tc>
                  <a:txBody>
                    <a:bodyPr/>
                    <a:lstStyle/>
                    <a:p>
                      <a:pPr algn="ctr" fontAlgn="t"/>
                      <a:r>
                        <a:rPr lang="en-US" dirty="0"/>
                        <a:t>15-05-2024 </a:t>
                      </a:r>
                    </a:p>
                  </a:txBody>
                  <a:tcPr anchor="ctr"/>
                </a:tc>
                <a:tc>
                  <a:txBody>
                    <a:bodyPr/>
                    <a:lstStyle/>
                    <a:p>
                      <a:pPr algn="ctr" fontAlgn="t"/>
                      <a:r>
                        <a:rPr lang="en-US" dirty="0"/>
                        <a:t>51%</a:t>
                      </a:r>
                    </a:p>
                  </a:txBody>
                  <a:tcPr anchor="ctr"/>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IN" sz="1800" dirty="0">
                          <a:latin typeface="+mn-lt"/>
                        </a:rPr>
                        <a:t>Yes</a:t>
                      </a:r>
                    </a:p>
                  </a:txBody>
                  <a:tcPr anchor="ctr"/>
                </a:tc>
                <a:tc>
                  <a:txBody>
                    <a:bodyPr/>
                    <a:lstStyle/>
                    <a:p>
                      <a:pPr algn="ctr"/>
                      <a:r>
                        <a:rPr lang="en-IN" sz="1800" dirty="0">
                          <a:latin typeface="+mn-lt"/>
                        </a:rPr>
                        <a:t>Scheduled</a:t>
                      </a:r>
                    </a:p>
                  </a:txBody>
                  <a:tcPr anchor="ctr"/>
                </a:tc>
                <a:tc>
                  <a:txBody>
                    <a:bodyPr/>
                    <a:lstStyle/>
                    <a:p>
                      <a:pPr algn="ctr"/>
                      <a:r>
                        <a:rPr lang="en-IN" sz="1800" dirty="0">
                          <a:latin typeface="+mn-lt"/>
                        </a:rPr>
                        <a:t>4-11-2024 (3</a:t>
                      </a:r>
                      <a:r>
                        <a:rPr lang="en-IN" sz="1800" baseline="30000" dirty="0">
                          <a:latin typeface="+mn-lt"/>
                        </a:rPr>
                        <a:t>rd</a:t>
                      </a:r>
                      <a:r>
                        <a:rPr lang="en-IN" sz="1800" dirty="0">
                          <a:latin typeface="+mn-lt"/>
                        </a:rPr>
                        <a:t> Quarter)</a:t>
                      </a:r>
                    </a:p>
                  </a:txBody>
                  <a:tcPr anchor="ctr"/>
                </a:tc>
                <a:tc>
                  <a:txBody>
                    <a:bodyPr/>
                    <a:lstStyle/>
                    <a:p>
                      <a:pPr algn="ctr"/>
                      <a:r>
                        <a:rPr lang="en-IN" sz="1800" dirty="0">
                          <a:latin typeface="+mn-lt"/>
                        </a:rPr>
                        <a:t>-</a:t>
                      </a:r>
                    </a:p>
                  </a:txBody>
                  <a:tcPr anchor="ctr"/>
                </a:tc>
                <a:tc>
                  <a:txBody>
                    <a:bodyPr/>
                    <a:lstStyle/>
                    <a:p>
                      <a:pPr algn="ctr"/>
                      <a:r>
                        <a:rPr lang="en-IN" sz="1800" dirty="0">
                          <a:latin typeface="+mn-lt"/>
                        </a:rPr>
                        <a:t>-</a:t>
                      </a:r>
                    </a:p>
                  </a:txBody>
                  <a:tcPr anchor="ctr"/>
                </a:tc>
                <a:extLst>
                  <a:ext uri="{0D108BD9-81ED-4DB2-BD59-A6C34878D82A}">
                    <a16:rowId xmlns:a16="http://schemas.microsoft.com/office/drawing/2014/main" val="3335536413"/>
                  </a:ext>
                </a:extLst>
              </a:tr>
            </a:tbl>
          </a:graphicData>
        </a:graphic>
      </p:graphicFrame>
      <p:pic>
        <p:nvPicPr>
          <p:cNvPr id="4" name="Picture 3">
            <a:extLst>
              <a:ext uri="{FF2B5EF4-FFF2-40B4-BE49-F238E27FC236}">
                <a16:creationId xmlns:a16="http://schemas.microsoft.com/office/drawing/2014/main" id="{9633AEE1-DB1E-4695-243C-99C27DA62D9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99697"/>
            <a:ext cx="1135626" cy="676366"/>
          </a:xfrm>
          <a:prstGeom prst="rect">
            <a:avLst/>
          </a:prstGeom>
        </p:spPr>
      </p:pic>
      <p:sp>
        <p:nvSpPr>
          <p:cNvPr id="6" name="Slide Number Placeholder 5"/>
          <p:cNvSpPr>
            <a:spLocks noGrp="1"/>
          </p:cNvSpPr>
          <p:nvPr>
            <p:ph type="sldNum" sz="quarter" idx="12"/>
          </p:nvPr>
        </p:nvSpPr>
        <p:spPr/>
        <p:txBody>
          <a:bodyPr/>
          <a:lstStyle/>
          <a:p>
            <a:fld id="{29384423-17FD-4505-A441-1E8A3571A5BE}" type="slidenum">
              <a:rPr lang="en-IN" smtClean="0"/>
              <a:pPr/>
              <a:t>21</a:t>
            </a:fld>
            <a:endParaRPr lang="en-IN"/>
          </a:p>
        </p:txBody>
      </p:sp>
    </p:spTree>
    <p:extLst>
      <p:ext uri="{BB962C8B-B14F-4D97-AF65-F5344CB8AC3E}">
        <p14:creationId xmlns:p14="http://schemas.microsoft.com/office/powerpoint/2010/main" val="41217058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5D6F03-E7BC-B721-306A-AC9C60D45036}"/>
              </a:ext>
            </a:extLst>
          </p:cNvPr>
          <p:cNvSpPr>
            <a:spLocks noGrp="1"/>
          </p:cNvSpPr>
          <p:nvPr>
            <p:ph type="title"/>
          </p:nvPr>
        </p:nvSpPr>
        <p:spPr>
          <a:xfrm>
            <a:off x="714599" y="401235"/>
            <a:ext cx="10364451" cy="575509"/>
          </a:xfrm>
        </p:spPr>
        <p:txBody>
          <a:bodyPr>
            <a:normAutofit fontScale="90000"/>
          </a:bodyPr>
          <a:lstStyle/>
          <a:p>
            <a:r>
              <a:rPr lang="en-US" dirty="0"/>
              <a:t>Status of process reform measures</a:t>
            </a:r>
          </a:p>
        </p:txBody>
      </p:sp>
      <p:sp>
        <p:nvSpPr>
          <p:cNvPr id="3" name="Content Placeholder 2">
            <a:extLst>
              <a:ext uri="{FF2B5EF4-FFF2-40B4-BE49-F238E27FC236}">
                <a16:creationId xmlns:a16="http://schemas.microsoft.com/office/drawing/2014/main" id="{3E129770-70DE-9F70-D413-00FAEBB0221C}"/>
              </a:ext>
            </a:extLst>
          </p:cNvPr>
          <p:cNvSpPr>
            <a:spLocks noGrp="1"/>
          </p:cNvSpPr>
          <p:nvPr>
            <p:ph sz="quarter" idx="4294967295"/>
          </p:nvPr>
        </p:nvSpPr>
        <p:spPr>
          <a:xfrm>
            <a:off x="410111" y="1194027"/>
            <a:ext cx="11371778" cy="5532697"/>
          </a:xfrm>
          <a:prstGeom prst="rect">
            <a:avLst/>
          </a:prstGeom>
        </p:spPr>
        <p:txBody>
          <a:bodyPr>
            <a:noAutofit/>
          </a:bodyPr>
          <a:lstStyle/>
          <a:p>
            <a:pPr algn="just"/>
            <a:r>
              <a:rPr lang="en-US" sz="1800" dirty="0">
                <a:latin typeface="Times New Roman" panose="02020603050405020304" pitchFamily="18" charset="0"/>
                <a:cs typeface="Times New Roman" panose="02020603050405020304" pitchFamily="18" charset="0"/>
              </a:rPr>
              <a:t>Comments on P-drafts:  2 documents 12 comments received </a:t>
            </a:r>
          </a:p>
          <a:p>
            <a:pPr algn="just"/>
            <a:r>
              <a:rPr lang="en-US" sz="1800" dirty="0">
                <a:latin typeface="Times New Roman" panose="02020603050405020304" pitchFamily="18" charset="0"/>
                <a:cs typeface="Times New Roman" panose="02020603050405020304" pitchFamily="18" charset="0"/>
              </a:rPr>
              <a:t>WC-Drafts – 22 drafts circulated and 128 Comments received.</a:t>
            </a:r>
          </a:p>
          <a:p>
            <a:pPr algn="just"/>
            <a:r>
              <a:rPr lang="en-US" sz="1800" dirty="0">
                <a:latin typeface="Times New Roman" panose="02020603050405020304" pitchFamily="18" charset="0"/>
                <a:cs typeface="Times New Roman" panose="02020603050405020304" pitchFamily="18" charset="0"/>
              </a:rPr>
              <a:t>Resolutions-circulated to the members after every sectional committee meetings.</a:t>
            </a:r>
          </a:p>
          <a:p>
            <a:pPr algn="just"/>
            <a:r>
              <a:rPr lang="en-US" sz="1800" dirty="0">
                <a:latin typeface="Times New Roman" panose="02020603050405020304" pitchFamily="18" charset="0"/>
                <a:cs typeface="Times New Roman" panose="02020603050405020304" pitchFamily="18" charset="0"/>
              </a:rPr>
              <a:t>Members trained – 18 members trained. </a:t>
            </a:r>
          </a:p>
          <a:p>
            <a:pPr algn="just"/>
            <a:r>
              <a:rPr lang="en-US" sz="1800" dirty="0">
                <a:latin typeface="Times New Roman" panose="02020603050405020304" pitchFamily="18" charset="0"/>
                <a:cs typeface="Times New Roman" panose="02020603050405020304" pitchFamily="18" charset="0"/>
              </a:rPr>
              <a:t>SC membership rationalized – evaluation of performance of committee members has been done based on Attendance, Comments on Drafts circulated, Comments on ISO documents circulated, contribution during the meetings based on which decision on membership will be taken during the upcoming sectional committee meetings.</a:t>
            </a:r>
          </a:p>
        </p:txBody>
      </p:sp>
    </p:spTree>
    <p:extLst>
      <p:ext uri="{BB962C8B-B14F-4D97-AF65-F5344CB8AC3E}">
        <p14:creationId xmlns:p14="http://schemas.microsoft.com/office/powerpoint/2010/main" val="15029309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877722-9FB2-32DA-B286-BDFACF7F1B84}"/>
              </a:ext>
            </a:extLst>
          </p:cNvPr>
          <p:cNvSpPr>
            <a:spLocks noGrp="1"/>
          </p:cNvSpPr>
          <p:nvPr>
            <p:ph type="title"/>
          </p:nvPr>
        </p:nvSpPr>
        <p:spPr>
          <a:xfrm>
            <a:off x="1520614" y="609600"/>
            <a:ext cx="9736666" cy="1320800"/>
          </a:xfrm>
        </p:spPr>
        <p:txBody>
          <a:bodyPr anchor="ctr">
            <a:normAutofit/>
          </a:bodyPr>
          <a:lstStyle/>
          <a:p>
            <a:pPr algn="ctr"/>
            <a:r>
              <a:rPr lang="en-US" sz="3200" b="1" dirty="0"/>
              <a:t>Members removed and co-opted </a:t>
            </a:r>
            <a:endParaRPr lang="en-IN" sz="3200" b="1" dirty="0"/>
          </a:p>
        </p:txBody>
      </p:sp>
      <p:graphicFrame>
        <p:nvGraphicFramePr>
          <p:cNvPr id="3" name="Content Placeholder 2">
            <a:extLst>
              <a:ext uri="{FF2B5EF4-FFF2-40B4-BE49-F238E27FC236}">
                <a16:creationId xmlns:a16="http://schemas.microsoft.com/office/drawing/2014/main" id="{78EA3537-ECA7-86F3-BED8-3803376F1731}"/>
              </a:ext>
            </a:extLst>
          </p:cNvPr>
          <p:cNvGraphicFramePr>
            <a:graphicFrameLocks noGrp="1"/>
          </p:cNvGraphicFramePr>
          <p:nvPr>
            <p:ph sz="quarter" idx="1"/>
            <p:extLst>
              <p:ext uri="{D42A27DB-BD31-4B8C-83A1-F6EECF244321}">
                <p14:modId xmlns:p14="http://schemas.microsoft.com/office/powerpoint/2010/main" val="2034641635"/>
              </p:ext>
            </p:extLst>
          </p:nvPr>
        </p:nvGraphicFramePr>
        <p:xfrm>
          <a:off x="663113" y="1930401"/>
          <a:ext cx="11056938" cy="2679675"/>
        </p:xfrm>
        <a:graphic>
          <a:graphicData uri="http://schemas.openxmlformats.org/drawingml/2006/table">
            <a:tbl>
              <a:tblPr firstRow="1" bandRow="1">
                <a:tableStyleId>{5C22544A-7EE6-4342-B048-85BDC9FD1C3A}</a:tableStyleId>
              </a:tblPr>
              <a:tblGrid>
                <a:gridCol w="917258">
                  <a:extLst>
                    <a:ext uri="{9D8B030D-6E8A-4147-A177-3AD203B41FA5}">
                      <a16:colId xmlns:a16="http://schemas.microsoft.com/office/drawing/2014/main" val="1345291292"/>
                    </a:ext>
                  </a:extLst>
                </a:gridCol>
                <a:gridCol w="1483360">
                  <a:extLst>
                    <a:ext uri="{9D8B030D-6E8A-4147-A177-3AD203B41FA5}">
                      <a16:colId xmlns:a16="http://schemas.microsoft.com/office/drawing/2014/main" val="1304806885"/>
                    </a:ext>
                  </a:extLst>
                </a:gridCol>
                <a:gridCol w="3860800">
                  <a:extLst>
                    <a:ext uri="{9D8B030D-6E8A-4147-A177-3AD203B41FA5}">
                      <a16:colId xmlns:a16="http://schemas.microsoft.com/office/drawing/2014/main" val="3860834149"/>
                    </a:ext>
                  </a:extLst>
                </a:gridCol>
                <a:gridCol w="4795520">
                  <a:extLst>
                    <a:ext uri="{9D8B030D-6E8A-4147-A177-3AD203B41FA5}">
                      <a16:colId xmlns:a16="http://schemas.microsoft.com/office/drawing/2014/main" val="993931631"/>
                    </a:ext>
                  </a:extLst>
                </a:gridCol>
              </a:tblGrid>
              <a:tr h="474172">
                <a:tc>
                  <a:txBody>
                    <a:bodyPr/>
                    <a:lstStyle/>
                    <a:p>
                      <a:r>
                        <a:rPr lang="en-IN" dirty="0" err="1"/>
                        <a:t>Sl</a:t>
                      </a:r>
                      <a:r>
                        <a:rPr lang="en-IN" dirty="0"/>
                        <a:t> No.</a:t>
                      </a:r>
                    </a:p>
                  </a:txBody>
                  <a:tcPr/>
                </a:tc>
                <a:tc>
                  <a:txBody>
                    <a:bodyPr/>
                    <a:lstStyle/>
                    <a:p>
                      <a:r>
                        <a:rPr lang="en-IN" dirty="0"/>
                        <a:t>Committee</a:t>
                      </a:r>
                    </a:p>
                  </a:txBody>
                  <a:tcPr/>
                </a:tc>
                <a:tc>
                  <a:txBody>
                    <a:bodyPr/>
                    <a:lstStyle/>
                    <a:p>
                      <a:r>
                        <a:rPr lang="en-IN" dirty="0"/>
                        <a:t>Removed </a:t>
                      </a:r>
                    </a:p>
                  </a:txBody>
                  <a:tcPr/>
                </a:tc>
                <a:tc>
                  <a:txBody>
                    <a:bodyPr/>
                    <a:lstStyle/>
                    <a:p>
                      <a:r>
                        <a:rPr lang="en-IN" dirty="0"/>
                        <a:t>Co-opted </a:t>
                      </a:r>
                    </a:p>
                  </a:txBody>
                  <a:tcPr/>
                </a:tc>
                <a:extLst>
                  <a:ext uri="{0D108BD9-81ED-4DB2-BD59-A6C34878D82A}">
                    <a16:rowId xmlns:a16="http://schemas.microsoft.com/office/drawing/2014/main" val="3067160042"/>
                  </a:ext>
                </a:extLst>
              </a:tr>
              <a:tr h="474172">
                <a:tc>
                  <a:txBody>
                    <a:bodyPr/>
                    <a:lstStyle/>
                    <a:p>
                      <a:r>
                        <a:rPr lang="en-IN" dirty="0"/>
                        <a:t>1</a:t>
                      </a:r>
                    </a:p>
                  </a:txBody>
                  <a:tcPr/>
                </a:tc>
                <a:tc>
                  <a:txBody>
                    <a:bodyPr/>
                    <a:lstStyle/>
                    <a:p>
                      <a:r>
                        <a:rPr lang="en-IN" dirty="0"/>
                        <a:t>CHD 20</a:t>
                      </a:r>
                    </a:p>
                  </a:txBody>
                  <a:tcPr/>
                </a:tc>
                <a:tc>
                  <a:txBody>
                    <a:bodyPr/>
                    <a:lstStyle/>
                    <a:p>
                      <a:r>
                        <a:rPr lang="en-IN" dirty="0"/>
                        <a:t>1. </a:t>
                      </a:r>
                      <a:r>
                        <a:rPr kumimoji="0" lang="en-IN" b="0" i="0" kern="1200" dirty="0" err="1">
                          <a:solidFill>
                            <a:schemeClr val="dk1"/>
                          </a:solidFill>
                          <a:effectLst/>
                          <a:latin typeface="+mn-lt"/>
                          <a:ea typeface="+mn-ea"/>
                          <a:cs typeface="+mn-cs"/>
                        </a:rPr>
                        <a:t>Pidilite</a:t>
                      </a:r>
                      <a:r>
                        <a:rPr kumimoji="0" lang="en-IN" b="0" i="0" kern="1200" dirty="0">
                          <a:solidFill>
                            <a:schemeClr val="dk1"/>
                          </a:solidFill>
                          <a:effectLst/>
                          <a:latin typeface="+mn-lt"/>
                          <a:ea typeface="+mn-ea"/>
                          <a:cs typeface="+mn-cs"/>
                        </a:rPr>
                        <a:t> Industry </a:t>
                      </a:r>
                      <a:endParaRPr lang="en-IN" dirty="0"/>
                    </a:p>
                  </a:txBody>
                  <a:tcPr/>
                </a:tc>
                <a:tc>
                  <a:txBody>
                    <a:bodyPr/>
                    <a:lstStyle/>
                    <a:p>
                      <a:r>
                        <a:rPr lang="en-IN" dirty="0"/>
                        <a:t>1. Shalimar Paints</a:t>
                      </a:r>
                    </a:p>
                  </a:txBody>
                  <a:tcPr/>
                </a:tc>
                <a:extLst>
                  <a:ext uri="{0D108BD9-81ED-4DB2-BD59-A6C34878D82A}">
                    <a16:rowId xmlns:a16="http://schemas.microsoft.com/office/drawing/2014/main" val="1129305880"/>
                  </a:ext>
                </a:extLst>
              </a:tr>
              <a:tr h="686258">
                <a:tc>
                  <a:txBody>
                    <a:bodyPr/>
                    <a:lstStyle/>
                    <a:p>
                      <a:r>
                        <a:rPr lang="en-IN" dirty="0"/>
                        <a:t>2</a:t>
                      </a:r>
                    </a:p>
                  </a:txBody>
                  <a:tcPr/>
                </a:tc>
                <a:tc>
                  <a:txBody>
                    <a:bodyPr/>
                    <a:lstStyle/>
                    <a:p>
                      <a:r>
                        <a:rPr lang="en-IN" dirty="0"/>
                        <a:t>CHD 21</a:t>
                      </a:r>
                    </a:p>
                  </a:txBody>
                  <a:tcPr/>
                </a:tc>
                <a:tc>
                  <a:txBody>
                    <a:bodyPr/>
                    <a:lstStyle/>
                    <a:p>
                      <a:pPr marL="342900" indent="-342900">
                        <a:buFont typeface="+mj-lt"/>
                        <a:buAutoNum type="arabicPeriod"/>
                      </a:pPr>
                      <a:r>
                        <a:rPr kumimoji="0" lang="en-IN" b="0" i="0" kern="1200" dirty="0">
                          <a:solidFill>
                            <a:schemeClr val="dk1"/>
                          </a:solidFill>
                          <a:effectLst/>
                          <a:latin typeface="+mn-lt"/>
                          <a:ea typeface="+mn-ea"/>
                          <a:cs typeface="+mn-cs"/>
                        </a:rPr>
                        <a:t>Tata Pigments</a:t>
                      </a:r>
                    </a:p>
                    <a:p>
                      <a:pPr marL="342900" indent="-342900">
                        <a:buFont typeface="+mj-lt"/>
                        <a:buAutoNum type="arabicPeriod"/>
                      </a:pPr>
                      <a:r>
                        <a:rPr kumimoji="0" lang="en-IN" b="0" i="0" kern="1200" dirty="0">
                          <a:solidFill>
                            <a:schemeClr val="dk1"/>
                          </a:solidFill>
                          <a:effectLst/>
                          <a:latin typeface="+mn-lt"/>
                          <a:ea typeface="+mn-ea"/>
                          <a:cs typeface="+mn-cs"/>
                        </a:rPr>
                        <a:t>Atul Limited </a:t>
                      </a:r>
                    </a:p>
                  </a:txBody>
                  <a:tcPr/>
                </a:tc>
                <a:tc>
                  <a:txBody>
                    <a:bodyPr/>
                    <a:lstStyle/>
                    <a:p>
                      <a:r>
                        <a:rPr lang="en-IN" dirty="0"/>
                        <a:t>1. BASF</a:t>
                      </a:r>
                    </a:p>
                  </a:txBody>
                  <a:tcPr/>
                </a:tc>
                <a:extLst>
                  <a:ext uri="{0D108BD9-81ED-4DB2-BD59-A6C34878D82A}">
                    <a16:rowId xmlns:a16="http://schemas.microsoft.com/office/drawing/2014/main" val="3954249136"/>
                  </a:ext>
                </a:extLst>
              </a:tr>
              <a:tr h="1045073">
                <a:tc>
                  <a:txBody>
                    <a:bodyPr/>
                    <a:lstStyle/>
                    <a:p>
                      <a:r>
                        <a:rPr lang="en-IN" dirty="0"/>
                        <a:t>3.</a:t>
                      </a:r>
                    </a:p>
                  </a:txBody>
                  <a:tcPr/>
                </a:tc>
                <a:tc>
                  <a:txBody>
                    <a:bodyPr/>
                    <a:lstStyle/>
                    <a:p>
                      <a:r>
                        <a:rPr lang="en-IN" dirty="0"/>
                        <a:t>CHD 30</a:t>
                      </a:r>
                    </a:p>
                  </a:txBody>
                  <a:tcPr/>
                </a:tc>
                <a:tc>
                  <a:txBody>
                    <a:bodyPr/>
                    <a:lstStyle/>
                    <a:p>
                      <a:pPr marL="342900" indent="-342900">
                        <a:buFont typeface="+mj-lt"/>
                        <a:buAutoNum type="arabicPeriod"/>
                      </a:pPr>
                      <a:r>
                        <a:rPr kumimoji="0" lang="en-IN" b="0" i="0" kern="1200" dirty="0">
                          <a:solidFill>
                            <a:schemeClr val="dk1"/>
                          </a:solidFill>
                          <a:effectLst/>
                          <a:latin typeface="+mn-lt"/>
                          <a:ea typeface="+mn-ea"/>
                          <a:cs typeface="+mn-cs"/>
                        </a:rPr>
                        <a:t>Nuclear Fuel Complex</a:t>
                      </a:r>
                    </a:p>
                  </a:txBody>
                  <a:tcPr/>
                </a:tc>
                <a:tc>
                  <a:txBody>
                    <a:bodyPr/>
                    <a:lstStyle/>
                    <a:p>
                      <a:pPr marL="342900" indent="-342900">
                        <a:buAutoNum type="arabicPeriod"/>
                      </a:pPr>
                      <a:r>
                        <a:rPr lang="en-IN" dirty="0"/>
                        <a:t>NIT, Jaladhar </a:t>
                      </a:r>
                    </a:p>
                    <a:p>
                      <a:pPr marL="342900" indent="-342900">
                        <a:buAutoNum type="arabicPeriod"/>
                      </a:pPr>
                      <a:r>
                        <a:rPr lang="en-IN" dirty="0"/>
                        <a:t>Instituted for Plasma Research, Gandhinagar</a:t>
                      </a:r>
                    </a:p>
                    <a:p>
                      <a:pPr marL="342900" indent="-342900">
                        <a:buAutoNum type="arabicPeriod"/>
                      </a:pPr>
                      <a:r>
                        <a:rPr lang="en-IN" dirty="0"/>
                        <a:t>Institute of Physics, Bhubaneswar </a:t>
                      </a:r>
                    </a:p>
                  </a:txBody>
                  <a:tcPr/>
                </a:tc>
                <a:extLst>
                  <a:ext uri="{0D108BD9-81ED-4DB2-BD59-A6C34878D82A}">
                    <a16:rowId xmlns:a16="http://schemas.microsoft.com/office/drawing/2014/main" val="2207318102"/>
                  </a:ext>
                </a:extLst>
              </a:tr>
            </a:tbl>
          </a:graphicData>
        </a:graphic>
      </p:graphicFrame>
      <p:pic>
        <p:nvPicPr>
          <p:cNvPr id="4" name="Picture 3">
            <a:extLst>
              <a:ext uri="{FF2B5EF4-FFF2-40B4-BE49-F238E27FC236}">
                <a16:creationId xmlns:a16="http://schemas.microsoft.com/office/drawing/2014/main" id="{9633AEE1-DB1E-4695-243C-99C27DA62D9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sp>
        <p:nvSpPr>
          <p:cNvPr id="5" name="Slide Number Placeholder 4"/>
          <p:cNvSpPr>
            <a:spLocks noGrp="1"/>
          </p:cNvSpPr>
          <p:nvPr>
            <p:ph type="sldNum" sz="quarter" idx="12"/>
          </p:nvPr>
        </p:nvSpPr>
        <p:spPr/>
        <p:txBody>
          <a:bodyPr/>
          <a:lstStyle/>
          <a:p>
            <a:fld id="{29384423-17FD-4505-A441-1E8A3571A5BE}" type="slidenum">
              <a:rPr lang="en-IN" smtClean="0"/>
              <a:pPr/>
              <a:t>23</a:t>
            </a:fld>
            <a:endParaRPr lang="en-IN"/>
          </a:p>
        </p:txBody>
      </p:sp>
    </p:spTree>
    <p:extLst>
      <p:ext uri="{BB962C8B-B14F-4D97-AF65-F5344CB8AC3E}">
        <p14:creationId xmlns:p14="http://schemas.microsoft.com/office/powerpoint/2010/main" val="4701126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C3C981-7936-E9AF-B6BF-D6B86373C354}"/>
              </a:ext>
            </a:extLst>
          </p:cNvPr>
          <p:cNvSpPr>
            <a:spLocks noGrp="1"/>
          </p:cNvSpPr>
          <p:nvPr>
            <p:ph type="title"/>
          </p:nvPr>
        </p:nvSpPr>
        <p:spPr>
          <a:xfrm>
            <a:off x="1942166" y="104310"/>
            <a:ext cx="8596668" cy="660400"/>
          </a:xfrm>
        </p:spPr>
        <p:txBody>
          <a:bodyPr anchor="ctr">
            <a:normAutofit/>
          </a:bodyPr>
          <a:lstStyle/>
          <a:p>
            <a:pPr algn="ctr"/>
            <a:r>
              <a:rPr lang="en-US" sz="3200" b="1" dirty="0">
                <a:cs typeface="Times New Roman" panose="02020603050405020304" pitchFamily="18" charset="0"/>
              </a:rPr>
              <a:t>TC Stakeholders Rationalization</a:t>
            </a:r>
            <a:endParaRPr lang="en-IN" sz="3200" dirty="0"/>
          </a:p>
        </p:txBody>
      </p:sp>
      <p:pic>
        <p:nvPicPr>
          <p:cNvPr id="4" name="Picture 3">
            <a:extLst>
              <a:ext uri="{FF2B5EF4-FFF2-40B4-BE49-F238E27FC236}">
                <a16:creationId xmlns:a16="http://schemas.microsoft.com/office/drawing/2014/main" id="{50D440AA-C6A0-8DF9-590F-E0C80F7C822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15876"/>
            <a:ext cx="1257300" cy="748834"/>
          </a:xfrm>
          <a:prstGeom prst="rect">
            <a:avLst/>
          </a:prstGeom>
        </p:spPr>
      </p:pic>
      <p:graphicFrame>
        <p:nvGraphicFramePr>
          <p:cNvPr id="5" name="Content Placeholder 2">
            <a:extLst>
              <a:ext uri="{FF2B5EF4-FFF2-40B4-BE49-F238E27FC236}">
                <a16:creationId xmlns:a16="http://schemas.microsoft.com/office/drawing/2014/main" id="{5314B3D7-2844-7848-F4AF-BC01867AD09A}"/>
              </a:ext>
            </a:extLst>
          </p:cNvPr>
          <p:cNvGraphicFramePr>
            <a:graphicFrameLocks/>
          </p:cNvGraphicFramePr>
          <p:nvPr>
            <p:extLst>
              <p:ext uri="{D42A27DB-BD31-4B8C-83A1-F6EECF244321}">
                <p14:modId xmlns:p14="http://schemas.microsoft.com/office/powerpoint/2010/main" val="3772965849"/>
              </p:ext>
            </p:extLst>
          </p:nvPr>
        </p:nvGraphicFramePr>
        <p:xfrm>
          <a:off x="982398" y="895505"/>
          <a:ext cx="10227204" cy="5184000"/>
        </p:xfrm>
        <a:graphic>
          <a:graphicData uri="http://schemas.openxmlformats.org/drawingml/2006/table">
            <a:tbl>
              <a:tblPr firstRow="1" bandRow="1">
                <a:tableStyleId>{5C22544A-7EE6-4342-B048-85BDC9FD1C3A}</a:tableStyleId>
              </a:tblPr>
              <a:tblGrid>
                <a:gridCol w="5084505">
                  <a:extLst>
                    <a:ext uri="{9D8B030D-6E8A-4147-A177-3AD203B41FA5}">
                      <a16:colId xmlns:a16="http://schemas.microsoft.com/office/drawing/2014/main" val="20000"/>
                    </a:ext>
                  </a:extLst>
                </a:gridCol>
                <a:gridCol w="1755059">
                  <a:extLst>
                    <a:ext uri="{9D8B030D-6E8A-4147-A177-3AD203B41FA5}">
                      <a16:colId xmlns:a16="http://schemas.microsoft.com/office/drawing/2014/main" val="1345291292"/>
                    </a:ext>
                  </a:extLst>
                </a:gridCol>
                <a:gridCol w="1622322">
                  <a:extLst>
                    <a:ext uri="{9D8B030D-6E8A-4147-A177-3AD203B41FA5}">
                      <a16:colId xmlns:a16="http://schemas.microsoft.com/office/drawing/2014/main" val="1304806885"/>
                    </a:ext>
                  </a:extLst>
                </a:gridCol>
                <a:gridCol w="1765318">
                  <a:extLst>
                    <a:ext uri="{9D8B030D-6E8A-4147-A177-3AD203B41FA5}">
                      <a16:colId xmlns:a16="http://schemas.microsoft.com/office/drawing/2014/main" val="3860834149"/>
                    </a:ext>
                  </a:extLst>
                </a:gridCol>
              </a:tblGrid>
              <a:tr h="576000">
                <a:tc>
                  <a:txBody>
                    <a:bodyPr/>
                    <a:lstStyle/>
                    <a:p>
                      <a:pPr algn="ctr"/>
                      <a:endParaRPr lang="en-IN" dirty="0">
                        <a:latin typeface="+mj-lt"/>
                      </a:endParaRPr>
                    </a:p>
                  </a:txBody>
                  <a:tcPr anchor="ctr"/>
                </a:tc>
                <a:tc>
                  <a:txBody>
                    <a:bodyPr/>
                    <a:lstStyle/>
                    <a:p>
                      <a:pPr algn="ctr"/>
                      <a:r>
                        <a:rPr lang="en-IN" dirty="0">
                          <a:latin typeface="+mj-lt"/>
                        </a:rPr>
                        <a:t>CHD 20</a:t>
                      </a:r>
                    </a:p>
                  </a:txBody>
                  <a:tcPr anchor="ctr"/>
                </a:tc>
                <a:tc>
                  <a:txBody>
                    <a:bodyPr/>
                    <a:lstStyle/>
                    <a:p>
                      <a:pPr algn="ctr"/>
                      <a:r>
                        <a:rPr lang="en-IN" dirty="0">
                          <a:latin typeface="+mj-lt"/>
                        </a:rPr>
                        <a:t>CHD 21</a:t>
                      </a:r>
                    </a:p>
                  </a:txBody>
                  <a:tcPr anchor="ctr"/>
                </a:tc>
                <a:tc>
                  <a:txBody>
                    <a:bodyPr/>
                    <a:lstStyle/>
                    <a:p>
                      <a:pPr algn="ctr"/>
                      <a:r>
                        <a:rPr lang="en-IN" dirty="0">
                          <a:latin typeface="+mj-lt"/>
                        </a:rPr>
                        <a:t>CHD 30</a:t>
                      </a:r>
                    </a:p>
                  </a:txBody>
                  <a:tcPr anchor="ctr"/>
                </a:tc>
                <a:extLst>
                  <a:ext uri="{0D108BD9-81ED-4DB2-BD59-A6C34878D82A}">
                    <a16:rowId xmlns:a16="http://schemas.microsoft.com/office/drawing/2014/main" val="3067160042"/>
                  </a:ext>
                </a:extLst>
              </a:tr>
              <a:tr h="576000">
                <a:tc>
                  <a:txBody>
                    <a:bodyPr/>
                    <a:lstStyle/>
                    <a:p>
                      <a:pPr algn="ctr"/>
                      <a:r>
                        <a:rPr lang="en-IN" sz="1800" b="0" i="0" u="none" strike="noStrike" baseline="0" dirty="0">
                          <a:solidFill>
                            <a:srgbClr val="000000"/>
                          </a:solidFill>
                          <a:latin typeface="+mj-lt"/>
                        </a:rPr>
                        <a:t>Industry </a:t>
                      </a:r>
                    </a:p>
                  </a:txBody>
                  <a:tcPr anchor="ctr"/>
                </a:tc>
                <a:tc>
                  <a:txBody>
                    <a:bodyPr/>
                    <a:lstStyle/>
                    <a:p>
                      <a:pPr algn="ctr"/>
                      <a:r>
                        <a:rPr lang="en-IN" sz="1800" b="0" i="0" u="none" strike="noStrike" baseline="0" dirty="0">
                          <a:solidFill>
                            <a:srgbClr val="000000"/>
                          </a:solidFill>
                          <a:latin typeface="+mj-lt"/>
                        </a:rPr>
                        <a:t>7</a:t>
                      </a:r>
                    </a:p>
                  </a:txBody>
                  <a:tcPr anchor="ctr"/>
                </a:tc>
                <a:tc>
                  <a:txBody>
                    <a:bodyPr/>
                    <a:lstStyle/>
                    <a:p>
                      <a:pPr algn="ctr"/>
                      <a:r>
                        <a:rPr lang="en-IN" sz="1800" b="0" i="0" u="none" strike="noStrike" baseline="0" dirty="0">
                          <a:solidFill>
                            <a:srgbClr val="000000"/>
                          </a:solidFill>
                          <a:latin typeface="+mj-lt"/>
                        </a:rPr>
                        <a:t>9</a:t>
                      </a:r>
                    </a:p>
                  </a:txBody>
                  <a:tcPr anchor="ctr"/>
                </a:tc>
                <a:tc>
                  <a:txBody>
                    <a:bodyPr/>
                    <a:lstStyle/>
                    <a:p>
                      <a:pPr algn="ctr"/>
                      <a:r>
                        <a:rPr lang="en-IN" dirty="0">
                          <a:latin typeface="+mj-lt"/>
                        </a:rPr>
                        <a:t>2</a:t>
                      </a:r>
                    </a:p>
                  </a:txBody>
                  <a:tcPr anchor="ctr"/>
                </a:tc>
                <a:extLst>
                  <a:ext uri="{0D108BD9-81ED-4DB2-BD59-A6C34878D82A}">
                    <a16:rowId xmlns:a16="http://schemas.microsoft.com/office/drawing/2014/main" val="1129305880"/>
                  </a:ext>
                </a:extLst>
              </a:tr>
              <a:tr h="576000">
                <a:tc>
                  <a:txBody>
                    <a:bodyPr/>
                    <a:lstStyle/>
                    <a:p>
                      <a:pPr algn="ctr"/>
                      <a:r>
                        <a:rPr lang="en-IN" sz="1800" b="0" i="0" u="none" strike="noStrike" baseline="0" dirty="0">
                          <a:solidFill>
                            <a:srgbClr val="000000"/>
                          </a:solidFill>
                          <a:latin typeface="+mj-lt"/>
                        </a:rPr>
                        <a:t>Consumer Group </a:t>
                      </a:r>
                    </a:p>
                  </a:txBody>
                  <a:tcPr anchor="ctr"/>
                </a:tc>
                <a:tc>
                  <a:txBody>
                    <a:bodyPr/>
                    <a:lstStyle/>
                    <a:p>
                      <a:pPr algn="ctr"/>
                      <a:r>
                        <a:rPr lang="en-IN" sz="1800" b="0" i="0" u="none" strike="noStrike" baseline="0" dirty="0">
                          <a:solidFill>
                            <a:srgbClr val="000000"/>
                          </a:solidFill>
                          <a:latin typeface="+mj-lt"/>
                        </a:rPr>
                        <a:t>4</a:t>
                      </a:r>
                    </a:p>
                  </a:txBody>
                  <a:tcPr anchor="ctr"/>
                </a:tc>
                <a:tc>
                  <a:txBody>
                    <a:bodyPr/>
                    <a:lstStyle/>
                    <a:p>
                      <a:pPr algn="ctr"/>
                      <a:r>
                        <a:rPr lang="en-IN" sz="1800" b="0" i="0" u="none" strike="noStrike" baseline="0" dirty="0">
                          <a:solidFill>
                            <a:srgbClr val="000000"/>
                          </a:solidFill>
                          <a:latin typeface="+mj-lt"/>
                        </a:rPr>
                        <a:t>1</a:t>
                      </a:r>
                    </a:p>
                  </a:txBody>
                  <a:tcPr anchor="ctr"/>
                </a:tc>
                <a:tc>
                  <a:txBody>
                    <a:bodyPr/>
                    <a:lstStyle/>
                    <a:p>
                      <a:pPr algn="ctr"/>
                      <a:r>
                        <a:rPr lang="en-IN" dirty="0">
                          <a:latin typeface="+mj-lt"/>
                        </a:rPr>
                        <a:t>1</a:t>
                      </a:r>
                    </a:p>
                  </a:txBody>
                  <a:tcPr anchor="ctr"/>
                </a:tc>
                <a:extLst>
                  <a:ext uri="{0D108BD9-81ED-4DB2-BD59-A6C34878D82A}">
                    <a16:rowId xmlns:a16="http://schemas.microsoft.com/office/drawing/2014/main" val="10002"/>
                  </a:ext>
                </a:extLst>
              </a:tr>
              <a:tr h="576000">
                <a:tc>
                  <a:txBody>
                    <a:bodyPr/>
                    <a:lstStyle/>
                    <a:p>
                      <a:pPr algn="ctr"/>
                      <a:r>
                        <a:rPr lang="en-IN" sz="1800" b="0" i="0" u="none" strike="noStrike" baseline="0" dirty="0">
                          <a:solidFill>
                            <a:srgbClr val="000000"/>
                          </a:solidFill>
                          <a:latin typeface="+mj-lt"/>
                        </a:rPr>
                        <a:t>R&amp;D Organization </a:t>
                      </a:r>
                    </a:p>
                  </a:txBody>
                  <a:tcPr anchor="ctr"/>
                </a:tc>
                <a:tc>
                  <a:txBody>
                    <a:bodyPr/>
                    <a:lstStyle/>
                    <a:p>
                      <a:pPr algn="ctr"/>
                      <a:r>
                        <a:rPr lang="en-IN" sz="1800" b="0" i="0" u="none" strike="noStrike" baseline="0" dirty="0">
                          <a:solidFill>
                            <a:srgbClr val="000000"/>
                          </a:solidFill>
                          <a:latin typeface="+mj-lt"/>
                        </a:rPr>
                        <a:t>4</a:t>
                      </a:r>
                    </a:p>
                  </a:txBody>
                  <a:tcPr anchor="ctr"/>
                </a:tc>
                <a:tc>
                  <a:txBody>
                    <a:bodyPr/>
                    <a:lstStyle/>
                    <a:p>
                      <a:pPr algn="ctr"/>
                      <a:r>
                        <a:rPr lang="en-IN" sz="1800" b="0" i="0" u="none" strike="noStrike" baseline="0" dirty="0">
                          <a:solidFill>
                            <a:srgbClr val="000000"/>
                          </a:solidFill>
                          <a:latin typeface="+mj-lt"/>
                        </a:rPr>
                        <a:t>4</a:t>
                      </a:r>
                    </a:p>
                  </a:txBody>
                  <a:tcPr anchor="ctr"/>
                </a:tc>
                <a:tc>
                  <a:txBody>
                    <a:bodyPr/>
                    <a:lstStyle/>
                    <a:p>
                      <a:pPr algn="ctr"/>
                      <a:r>
                        <a:rPr lang="en-IN" dirty="0">
                          <a:latin typeface="+mj-lt"/>
                        </a:rPr>
                        <a:t>-</a:t>
                      </a:r>
                    </a:p>
                  </a:txBody>
                  <a:tcPr anchor="ctr"/>
                </a:tc>
                <a:extLst>
                  <a:ext uri="{0D108BD9-81ED-4DB2-BD59-A6C34878D82A}">
                    <a16:rowId xmlns:a16="http://schemas.microsoft.com/office/drawing/2014/main" val="10003"/>
                  </a:ext>
                </a:extLst>
              </a:tr>
              <a:tr h="576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IN" sz="1800" b="0" i="0" u="none" strike="noStrike" baseline="0" dirty="0">
                          <a:solidFill>
                            <a:srgbClr val="000000"/>
                          </a:solidFill>
                          <a:latin typeface="+mj-lt"/>
                        </a:rPr>
                        <a:t>Central Ministry/ Department</a:t>
                      </a:r>
                    </a:p>
                  </a:txBody>
                  <a:tcPr anchor="ctr"/>
                </a:tc>
                <a:tc>
                  <a:txBody>
                    <a:bodyPr/>
                    <a:lstStyle/>
                    <a:p>
                      <a:pPr algn="ctr"/>
                      <a:r>
                        <a:rPr lang="en-IN" sz="1800" b="0" i="0" u="none" strike="noStrike" baseline="0" dirty="0">
                          <a:solidFill>
                            <a:srgbClr val="000000"/>
                          </a:solidFill>
                          <a:latin typeface="+mj-lt"/>
                        </a:rPr>
                        <a:t>3</a:t>
                      </a:r>
                    </a:p>
                  </a:txBody>
                  <a:tcPr anchor="ctr"/>
                </a:tc>
                <a:tc>
                  <a:txBody>
                    <a:bodyPr/>
                    <a:lstStyle/>
                    <a:p>
                      <a:pPr algn="ctr"/>
                      <a:r>
                        <a:rPr lang="en-IN" sz="1800" b="0" i="0" u="none" strike="noStrike" baseline="0" dirty="0">
                          <a:solidFill>
                            <a:srgbClr val="000000"/>
                          </a:solidFill>
                          <a:latin typeface="+mj-lt"/>
                        </a:rPr>
                        <a:t>1</a:t>
                      </a:r>
                    </a:p>
                  </a:txBody>
                  <a:tcPr anchor="ctr"/>
                </a:tc>
                <a:tc>
                  <a:txBody>
                    <a:bodyPr/>
                    <a:lstStyle/>
                    <a:p>
                      <a:pPr algn="ctr"/>
                      <a:r>
                        <a:rPr lang="en-IN" dirty="0">
                          <a:latin typeface="+mj-lt"/>
                        </a:rPr>
                        <a:t>12</a:t>
                      </a:r>
                    </a:p>
                  </a:txBody>
                  <a:tcPr anchor="ctr"/>
                </a:tc>
                <a:extLst>
                  <a:ext uri="{0D108BD9-81ED-4DB2-BD59-A6C34878D82A}">
                    <a16:rowId xmlns:a16="http://schemas.microsoft.com/office/drawing/2014/main" val="10004"/>
                  </a:ext>
                </a:extLst>
              </a:tr>
              <a:tr h="576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IN" sz="1800" b="0" i="0" u="none" strike="noStrike" baseline="0" dirty="0">
                          <a:solidFill>
                            <a:srgbClr val="000000"/>
                          </a:solidFill>
                          <a:latin typeface="+mj-lt"/>
                        </a:rPr>
                        <a:t>Academic Institution </a:t>
                      </a:r>
                    </a:p>
                  </a:txBody>
                  <a:tcPr anchor="ctr"/>
                </a:tc>
                <a:tc>
                  <a:txBody>
                    <a:bodyPr/>
                    <a:lstStyle/>
                    <a:p>
                      <a:pPr algn="ctr"/>
                      <a:r>
                        <a:rPr lang="en-IN" sz="1800" b="0" i="0" u="none" strike="noStrike" baseline="0" dirty="0">
                          <a:solidFill>
                            <a:srgbClr val="000000"/>
                          </a:solidFill>
                          <a:latin typeface="+mj-lt"/>
                        </a:rPr>
                        <a:t>2</a:t>
                      </a:r>
                    </a:p>
                  </a:txBody>
                  <a:tcPr anchor="ctr"/>
                </a:tc>
                <a:tc>
                  <a:txBody>
                    <a:bodyPr/>
                    <a:lstStyle/>
                    <a:p>
                      <a:pPr algn="ctr"/>
                      <a:r>
                        <a:rPr lang="en-IN" sz="1800" b="0" i="0" u="none" strike="noStrike" baseline="0" dirty="0">
                          <a:solidFill>
                            <a:srgbClr val="000000"/>
                          </a:solidFill>
                          <a:latin typeface="+mj-lt"/>
                        </a:rPr>
                        <a:t>2</a:t>
                      </a:r>
                    </a:p>
                  </a:txBody>
                  <a:tcPr anchor="ctr"/>
                </a:tc>
                <a:tc>
                  <a:txBody>
                    <a:bodyPr/>
                    <a:lstStyle/>
                    <a:p>
                      <a:pPr algn="ctr"/>
                      <a:r>
                        <a:rPr lang="en-IN" dirty="0">
                          <a:latin typeface="+mj-lt"/>
                        </a:rPr>
                        <a:t>1</a:t>
                      </a:r>
                    </a:p>
                  </a:txBody>
                  <a:tcPr anchor="ctr"/>
                </a:tc>
                <a:extLst>
                  <a:ext uri="{0D108BD9-81ED-4DB2-BD59-A6C34878D82A}">
                    <a16:rowId xmlns:a16="http://schemas.microsoft.com/office/drawing/2014/main" val="10005"/>
                  </a:ext>
                </a:extLst>
              </a:tr>
              <a:tr h="576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IN" sz="1800" b="0" i="0" u="none" strike="noStrike" baseline="0" dirty="0">
                          <a:solidFill>
                            <a:srgbClr val="000000"/>
                          </a:solidFill>
                          <a:latin typeface="+mj-lt"/>
                        </a:rPr>
                        <a:t>Expert</a:t>
                      </a:r>
                    </a:p>
                  </a:txBody>
                  <a:tcPr anchor="ctr"/>
                </a:tc>
                <a:tc>
                  <a:txBody>
                    <a:bodyPr/>
                    <a:lstStyle/>
                    <a:p>
                      <a:pPr algn="ctr"/>
                      <a:r>
                        <a:rPr lang="en-IN" sz="1800" b="0" i="0" u="none" strike="noStrike" baseline="0" dirty="0">
                          <a:solidFill>
                            <a:srgbClr val="000000"/>
                          </a:solidFill>
                          <a:latin typeface="+mj-lt"/>
                        </a:rPr>
                        <a:t>2</a:t>
                      </a:r>
                    </a:p>
                  </a:txBody>
                  <a:tcPr anchor="ctr"/>
                </a:tc>
                <a:tc>
                  <a:txBody>
                    <a:bodyPr/>
                    <a:lstStyle/>
                    <a:p>
                      <a:pPr algn="ctr"/>
                      <a:r>
                        <a:rPr lang="en-IN" sz="1800" b="0" i="0" u="none" strike="noStrike" baseline="0" dirty="0">
                          <a:solidFill>
                            <a:srgbClr val="000000"/>
                          </a:solidFill>
                          <a:latin typeface="+mj-lt"/>
                        </a:rPr>
                        <a:t>1</a:t>
                      </a:r>
                    </a:p>
                  </a:txBody>
                  <a:tcPr anchor="ctr"/>
                </a:tc>
                <a:tc>
                  <a:txBody>
                    <a:bodyPr/>
                    <a:lstStyle/>
                    <a:p>
                      <a:pPr algn="ctr"/>
                      <a:r>
                        <a:rPr lang="en-IN" dirty="0">
                          <a:latin typeface="+mj-lt"/>
                        </a:rPr>
                        <a:t>1</a:t>
                      </a:r>
                    </a:p>
                  </a:txBody>
                  <a:tcPr anchor="ctr"/>
                </a:tc>
                <a:extLst>
                  <a:ext uri="{0D108BD9-81ED-4DB2-BD59-A6C34878D82A}">
                    <a16:rowId xmlns:a16="http://schemas.microsoft.com/office/drawing/2014/main" val="10006"/>
                  </a:ext>
                </a:extLst>
              </a:tr>
              <a:tr h="576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IN" sz="1800" b="0" i="0" u="none" strike="noStrike" baseline="0" dirty="0">
                          <a:solidFill>
                            <a:srgbClr val="000000"/>
                          </a:solidFill>
                          <a:latin typeface="+mj-lt"/>
                        </a:rPr>
                        <a:t>Industry Association</a:t>
                      </a:r>
                    </a:p>
                  </a:txBody>
                  <a:tcPr anchor="ctr"/>
                </a:tc>
                <a:tc>
                  <a:txBody>
                    <a:bodyPr/>
                    <a:lstStyle/>
                    <a:p>
                      <a:pPr algn="ctr"/>
                      <a:r>
                        <a:rPr lang="en-IN" sz="1800" b="0" i="0" u="none" strike="noStrike" baseline="0" dirty="0">
                          <a:solidFill>
                            <a:srgbClr val="000000"/>
                          </a:solidFill>
                          <a:latin typeface="+mj-lt"/>
                        </a:rPr>
                        <a:t>1</a:t>
                      </a:r>
                    </a:p>
                  </a:txBody>
                  <a:tcPr anchor="ctr"/>
                </a:tc>
                <a:tc>
                  <a:txBody>
                    <a:bodyPr/>
                    <a:lstStyle/>
                    <a:p>
                      <a:pPr algn="ctr"/>
                      <a:r>
                        <a:rPr lang="en-IN" sz="1800" b="0" i="0" u="none" strike="noStrike" baseline="0" dirty="0">
                          <a:solidFill>
                            <a:srgbClr val="000000"/>
                          </a:solidFill>
                          <a:latin typeface="+mj-lt"/>
                        </a:rPr>
                        <a:t>2</a:t>
                      </a:r>
                    </a:p>
                  </a:txBody>
                  <a:tcPr anchor="ctr"/>
                </a:tc>
                <a:tc>
                  <a:txBody>
                    <a:bodyPr/>
                    <a:lstStyle/>
                    <a:p>
                      <a:pPr algn="ctr"/>
                      <a:r>
                        <a:rPr lang="en-IN" dirty="0">
                          <a:latin typeface="+mj-lt"/>
                        </a:rPr>
                        <a:t>-</a:t>
                      </a:r>
                    </a:p>
                  </a:txBody>
                  <a:tcPr anchor="ctr"/>
                </a:tc>
                <a:extLst>
                  <a:ext uri="{0D108BD9-81ED-4DB2-BD59-A6C34878D82A}">
                    <a16:rowId xmlns:a16="http://schemas.microsoft.com/office/drawing/2014/main" val="10007"/>
                  </a:ext>
                </a:extLst>
              </a:tr>
              <a:tr h="576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IN" sz="1800" b="1" i="0" u="none" strike="noStrike" baseline="0" dirty="0">
                          <a:solidFill>
                            <a:schemeClr val="bg1"/>
                          </a:solidFill>
                          <a:latin typeface="+mj-lt"/>
                        </a:rPr>
                        <a:t>Total </a:t>
                      </a:r>
                    </a:p>
                  </a:txBody>
                  <a:tcPr anchor="ctr">
                    <a:solidFill>
                      <a:srgbClr val="4F81BD"/>
                    </a:solidFill>
                  </a:tcPr>
                </a:tc>
                <a:tc>
                  <a:txBody>
                    <a:bodyPr/>
                    <a:lstStyle/>
                    <a:p>
                      <a:pPr algn="ctr"/>
                      <a:r>
                        <a:rPr lang="en-IN" sz="1800" b="1" i="0" u="none" strike="noStrike" baseline="0" dirty="0">
                          <a:solidFill>
                            <a:schemeClr val="bg1"/>
                          </a:solidFill>
                          <a:latin typeface="+mj-lt"/>
                        </a:rPr>
                        <a:t>23</a:t>
                      </a:r>
                    </a:p>
                  </a:txBody>
                  <a:tcPr anchor="ctr">
                    <a:solidFill>
                      <a:srgbClr val="4F81BD"/>
                    </a:solidFill>
                  </a:tcPr>
                </a:tc>
                <a:tc>
                  <a:txBody>
                    <a:bodyPr/>
                    <a:lstStyle/>
                    <a:p>
                      <a:pPr algn="ctr"/>
                      <a:r>
                        <a:rPr lang="en-IN" sz="1800" b="1" i="0" u="none" strike="noStrike" baseline="0" dirty="0">
                          <a:solidFill>
                            <a:schemeClr val="bg1"/>
                          </a:solidFill>
                          <a:latin typeface="+mj-lt"/>
                        </a:rPr>
                        <a:t>20</a:t>
                      </a:r>
                    </a:p>
                  </a:txBody>
                  <a:tcPr anchor="ctr">
                    <a:solidFill>
                      <a:srgbClr val="4F81BD"/>
                    </a:solidFill>
                  </a:tcPr>
                </a:tc>
                <a:tc>
                  <a:txBody>
                    <a:bodyPr/>
                    <a:lstStyle/>
                    <a:p>
                      <a:pPr algn="ctr"/>
                      <a:r>
                        <a:rPr lang="en-IN" b="1" dirty="0">
                          <a:solidFill>
                            <a:schemeClr val="bg1"/>
                          </a:solidFill>
                          <a:latin typeface="+mj-lt"/>
                        </a:rPr>
                        <a:t>17</a:t>
                      </a:r>
                    </a:p>
                  </a:txBody>
                  <a:tcPr anchor="ctr">
                    <a:solidFill>
                      <a:srgbClr val="4F81BD"/>
                    </a:solidFill>
                  </a:tcPr>
                </a:tc>
                <a:extLst>
                  <a:ext uri="{0D108BD9-81ED-4DB2-BD59-A6C34878D82A}">
                    <a16:rowId xmlns:a16="http://schemas.microsoft.com/office/drawing/2014/main" val="10008"/>
                  </a:ext>
                </a:extLst>
              </a:tr>
            </a:tbl>
          </a:graphicData>
        </a:graphic>
      </p:graphicFrame>
      <p:sp>
        <p:nvSpPr>
          <p:cNvPr id="6" name="Slide Number Placeholder 5"/>
          <p:cNvSpPr>
            <a:spLocks noGrp="1"/>
          </p:cNvSpPr>
          <p:nvPr>
            <p:ph type="sldNum" sz="quarter" idx="12"/>
          </p:nvPr>
        </p:nvSpPr>
        <p:spPr/>
        <p:txBody>
          <a:bodyPr/>
          <a:lstStyle/>
          <a:p>
            <a:fld id="{29384423-17FD-4505-A441-1E8A3571A5BE}" type="slidenum">
              <a:rPr lang="en-IN" smtClean="0"/>
              <a:pPr/>
              <a:t>24</a:t>
            </a:fld>
            <a:endParaRPr lang="en-IN"/>
          </a:p>
        </p:txBody>
      </p:sp>
    </p:spTree>
    <p:extLst>
      <p:ext uri="{BB962C8B-B14F-4D97-AF65-F5344CB8AC3E}">
        <p14:creationId xmlns:p14="http://schemas.microsoft.com/office/powerpoint/2010/main" val="35030225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865AD5-524D-1262-20EF-2CC102C3B75A}"/>
              </a:ext>
            </a:extLst>
          </p:cNvPr>
          <p:cNvSpPr>
            <a:spLocks noGrp="1"/>
          </p:cNvSpPr>
          <p:nvPr>
            <p:ph type="title"/>
          </p:nvPr>
        </p:nvSpPr>
        <p:spPr/>
        <p:txBody>
          <a:bodyPr>
            <a:normAutofit fontScale="90000"/>
          </a:bodyPr>
          <a:lstStyle/>
          <a:p>
            <a:br>
              <a:rPr lang="en-US" dirty="0"/>
            </a:br>
            <a:br>
              <a:rPr lang="en-US" dirty="0"/>
            </a:br>
            <a:endParaRPr lang="en-IN" dirty="0"/>
          </a:p>
        </p:txBody>
      </p:sp>
      <p:graphicFrame>
        <p:nvGraphicFramePr>
          <p:cNvPr id="4" name="Table 3">
            <a:extLst>
              <a:ext uri="{FF2B5EF4-FFF2-40B4-BE49-F238E27FC236}">
                <a16:creationId xmlns:a16="http://schemas.microsoft.com/office/drawing/2014/main" id="{07480375-D2E2-746C-98E4-458EA7939876}"/>
              </a:ext>
            </a:extLst>
          </p:cNvPr>
          <p:cNvGraphicFramePr>
            <a:graphicFrameLocks noGrp="1"/>
          </p:cNvGraphicFramePr>
          <p:nvPr/>
        </p:nvGraphicFramePr>
        <p:xfrm>
          <a:off x="690718" y="2025445"/>
          <a:ext cx="11002926" cy="3139440"/>
        </p:xfrm>
        <a:graphic>
          <a:graphicData uri="http://schemas.openxmlformats.org/drawingml/2006/table">
            <a:tbl>
              <a:tblPr firstRow="1" firstCol="1" bandRow="1">
                <a:tableStyleId>{5C22544A-7EE6-4342-B048-85BDC9FD1C3A}</a:tableStyleId>
              </a:tblPr>
              <a:tblGrid>
                <a:gridCol w="1713269">
                  <a:extLst>
                    <a:ext uri="{9D8B030D-6E8A-4147-A177-3AD203B41FA5}">
                      <a16:colId xmlns:a16="http://schemas.microsoft.com/office/drawing/2014/main" val="506317131"/>
                    </a:ext>
                  </a:extLst>
                </a:gridCol>
                <a:gridCol w="973501">
                  <a:extLst>
                    <a:ext uri="{9D8B030D-6E8A-4147-A177-3AD203B41FA5}">
                      <a16:colId xmlns:a16="http://schemas.microsoft.com/office/drawing/2014/main" val="3999736550"/>
                    </a:ext>
                  </a:extLst>
                </a:gridCol>
                <a:gridCol w="4158078">
                  <a:extLst>
                    <a:ext uri="{9D8B030D-6E8A-4147-A177-3AD203B41FA5}">
                      <a16:colId xmlns:a16="http://schemas.microsoft.com/office/drawing/2014/main" val="3933146560"/>
                    </a:ext>
                  </a:extLst>
                </a:gridCol>
                <a:gridCol w="4158078">
                  <a:extLst>
                    <a:ext uri="{9D8B030D-6E8A-4147-A177-3AD203B41FA5}">
                      <a16:colId xmlns:a16="http://schemas.microsoft.com/office/drawing/2014/main" val="20003"/>
                    </a:ext>
                  </a:extLst>
                </a:gridCol>
              </a:tblGrid>
              <a:tr h="579120">
                <a:tc>
                  <a:txBody>
                    <a:bodyPr/>
                    <a:lstStyle/>
                    <a:p>
                      <a:pPr algn="ctr"/>
                      <a:r>
                        <a:rPr lang="en-IN" sz="2400" kern="100" dirty="0">
                          <a:effectLst/>
                          <a:latin typeface="+mn-lt"/>
                        </a:rPr>
                        <a:t>Committee</a:t>
                      </a:r>
                      <a:endParaRPr lang="en-IN" sz="2400" kern="100" dirty="0">
                        <a:effectLst/>
                        <a:latin typeface="+mn-lt"/>
                        <a:ea typeface="Times New Roman" panose="02020603050405020304" pitchFamily="18" charset="0"/>
                        <a:cs typeface="Mangal" panose="02040503050203030202" pitchFamily="18" charset="0"/>
                      </a:endParaRPr>
                    </a:p>
                  </a:txBody>
                  <a:tcPr marL="60435" marR="60435"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IN" sz="2400" kern="100" dirty="0" err="1">
                          <a:effectLst/>
                          <a:latin typeface="+mn-lt"/>
                        </a:rPr>
                        <a:t>S.No</a:t>
                      </a:r>
                      <a:r>
                        <a:rPr lang="en-IN" sz="2400" kern="100" dirty="0">
                          <a:effectLst/>
                          <a:latin typeface="+mn-lt"/>
                        </a:rPr>
                        <a:t>.</a:t>
                      </a:r>
                      <a:endParaRPr lang="en-IN" sz="2400" kern="100" dirty="0">
                        <a:effectLst/>
                        <a:latin typeface="+mn-lt"/>
                        <a:ea typeface="Times New Roman" panose="02020603050405020304" pitchFamily="18" charset="0"/>
                        <a:cs typeface="Mangal" panose="02040503050203030202" pitchFamily="18" charset="0"/>
                      </a:endParaRPr>
                    </a:p>
                  </a:txBody>
                  <a:tcPr marL="60435" marR="60435" marT="0" marB="0" anchor="ctr"/>
                </a:tc>
                <a:tc>
                  <a:txBody>
                    <a:bodyPr/>
                    <a:lstStyle/>
                    <a:p>
                      <a:pPr algn="ctr"/>
                      <a:r>
                        <a:rPr lang="en-IN" sz="2400" kern="100" dirty="0">
                          <a:effectLst/>
                          <a:latin typeface="+mn-lt"/>
                        </a:rPr>
                        <a:t>P-Draft</a:t>
                      </a:r>
                      <a:endParaRPr lang="en-IN" sz="2400" kern="100" dirty="0">
                        <a:effectLst/>
                        <a:latin typeface="+mn-lt"/>
                        <a:ea typeface="Times New Roman" panose="02020603050405020304" pitchFamily="18" charset="0"/>
                        <a:cs typeface="Mangal" panose="02040503050203030202" pitchFamily="18" charset="0"/>
                      </a:endParaRPr>
                    </a:p>
                  </a:txBody>
                  <a:tcPr marL="60435" marR="60435" marT="0" marB="0" anchor="ctr"/>
                </a:tc>
                <a:tc>
                  <a:txBody>
                    <a:bodyPr/>
                    <a:lstStyle/>
                    <a:p>
                      <a:pPr algn="ctr"/>
                      <a:r>
                        <a:rPr lang="en-IN" sz="2400" kern="100" dirty="0">
                          <a:effectLst/>
                          <a:latin typeface="+mn-lt"/>
                          <a:ea typeface="Times New Roman" panose="02020603050405020304" pitchFamily="18" charset="0"/>
                          <a:cs typeface="Mangal" panose="02040503050203030202" pitchFamily="18" charset="0"/>
                        </a:rPr>
                        <a:t>No. of Comments</a:t>
                      </a:r>
                    </a:p>
                  </a:txBody>
                  <a:tcPr marL="60435" marR="60435" marT="0" marB="0" anchor="ctr"/>
                </a:tc>
                <a:extLst>
                  <a:ext uri="{0D108BD9-81ED-4DB2-BD59-A6C34878D82A}">
                    <a16:rowId xmlns:a16="http://schemas.microsoft.com/office/drawing/2014/main" val="1447084716"/>
                  </a:ext>
                </a:extLst>
              </a:tr>
              <a:tr h="0">
                <a:tc rowSpan="3">
                  <a:txBody>
                    <a:bodyPr/>
                    <a:lstStyle/>
                    <a:p>
                      <a:pPr algn="ctr"/>
                      <a:r>
                        <a:rPr lang="en-IN" sz="2400" kern="100" dirty="0">
                          <a:effectLst/>
                          <a:latin typeface="+mn-lt"/>
                        </a:rPr>
                        <a:t>CHD 30</a:t>
                      </a:r>
                      <a:endParaRPr lang="en-IN" sz="2400" kern="100" dirty="0">
                        <a:effectLst/>
                        <a:latin typeface="+mn-lt"/>
                        <a:ea typeface="Times New Roman" panose="02020603050405020304" pitchFamily="18" charset="0"/>
                        <a:cs typeface="Mangal" panose="02040503050203030202" pitchFamily="18" charset="0"/>
                      </a:endParaRPr>
                    </a:p>
                  </a:txBody>
                  <a:tcPr marL="60435" marR="60435" marT="0" marB="0" anchor="ctr"/>
                </a:tc>
                <a:tc>
                  <a:txBody>
                    <a:bodyPr/>
                    <a:lstStyle/>
                    <a:p>
                      <a:pPr algn="ctr"/>
                      <a:r>
                        <a:rPr lang="en-IN" sz="2400" dirty="0"/>
                        <a:t>1.</a:t>
                      </a:r>
                      <a:endParaRPr lang="en-IN" sz="2400" kern="100" dirty="0">
                        <a:effectLst/>
                        <a:latin typeface="+mn-lt"/>
                        <a:ea typeface="Times New Roman" panose="02020603050405020304" pitchFamily="18" charset="0"/>
                        <a:cs typeface="Mangal" panose="02040503050203030202" pitchFamily="18" charset="0"/>
                      </a:endParaRPr>
                    </a:p>
                  </a:txBody>
                  <a:tcPr marL="60435" marR="60435" marT="0" marB="0" anchor="ctr"/>
                </a:tc>
                <a:tc>
                  <a:txBody>
                    <a:bodyPr/>
                    <a:lstStyle/>
                    <a:p>
                      <a:pPr marL="228600" algn="ctr"/>
                      <a:r>
                        <a:rPr kumimoji="0" lang="en-IN" sz="2400" b="0" i="0" kern="1200" dirty="0">
                          <a:solidFill>
                            <a:schemeClr val="dk1"/>
                          </a:solidFill>
                          <a:effectLst/>
                          <a:latin typeface="+mn-lt"/>
                          <a:ea typeface="+mn-ea"/>
                          <a:cs typeface="+mn-cs"/>
                        </a:rPr>
                        <a:t>Measurement of Environmental Tritium in Natural Water</a:t>
                      </a:r>
                      <a:endParaRPr lang="en-IN" sz="2400" kern="100" dirty="0">
                        <a:effectLst/>
                        <a:latin typeface="+mn-lt"/>
                        <a:ea typeface="Times New Roman" panose="02020603050405020304" pitchFamily="18" charset="0"/>
                        <a:cs typeface="Mangal" panose="02040503050203030202" pitchFamily="18" charset="0"/>
                      </a:endParaRPr>
                    </a:p>
                  </a:txBody>
                  <a:tcPr marL="60435" marR="60435" marT="0" marB="0" anchor="ctr"/>
                </a:tc>
                <a:tc>
                  <a:txBody>
                    <a:bodyPr/>
                    <a:lstStyle/>
                    <a:p>
                      <a:pPr marL="228600" marR="0" indent="0" algn="ctr" defTabSz="914400" rtl="0" eaLnBrk="1" fontAlgn="auto" latinLnBrk="0" hangingPunct="1">
                        <a:lnSpc>
                          <a:spcPct val="100000"/>
                        </a:lnSpc>
                        <a:spcBef>
                          <a:spcPts val="0"/>
                        </a:spcBef>
                        <a:spcAft>
                          <a:spcPts val="0"/>
                        </a:spcAft>
                        <a:buClrTx/>
                        <a:buSzTx/>
                        <a:buFontTx/>
                        <a:buNone/>
                        <a:tabLst/>
                        <a:defRPr/>
                      </a:pPr>
                      <a:r>
                        <a:rPr kumimoji="0" lang="en-IN" sz="2400" b="0" i="0" kern="1200" dirty="0">
                          <a:solidFill>
                            <a:schemeClr val="dk1"/>
                          </a:solidFill>
                          <a:effectLst/>
                          <a:latin typeface="+mn-lt"/>
                          <a:ea typeface="+mn-ea"/>
                          <a:cs typeface="+mn-cs"/>
                        </a:rPr>
                        <a:t>5</a:t>
                      </a:r>
                    </a:p>
                    <a:p>
                      <a:pPr marL="228600" algn="ctr"/>
                      <a:endParaRPr lang="en-IN" sz="2400" kern="100" dirty="0">
                        <a:effectLst/>
                        <a:latin typeface="+mn-lt"/>
                        <a:ea typeface="Times New Roman" panose="02020603050405020304" pitchFamily="18" charset="0"/>
                        <a:cs typeface="Mangal" panose="02040503050203030202" pitchFamily="18" charset="0"/>
                      </a:endParaRPr>
                    </a:p>
                  </a:txBody>
                  <a:tcPr marL="60435" marR="60435" marT="0" marB="0" anchor="ctr"/>
                </a:tc>
                <a:extLst>
                  <a:ext uri="{0D108BD9-81ED-4DB2-BD59-A6C34878D82A}">
                    <a16:rowId xmlns:a16="http://schemas.microsoft.com/office/drawing/2014/main" val="3850155878"/>
                  </a:ext>
                </a:extLst>
              </a:tr>
              <a:tr h="0">
                <a:tc vMerge="1">
                  <a:txBody>
                    <a:bodyPr/>
                    <a:lstStyle/>
                    <a:p>
                      <a:pPr algn="ctr"/>
                      <a:endParaRPr lang="en-IN" sz="2400" kern="100" dirty="0">
                        <a:effectLst/>
                        <a:latin typeface="+mn-lt"/>
                        <a:ea typeface="Times New Roman" panose="02020603050405020304" pitchFamily="18" charset="0"/>
                        <a:cs typeface="Mangal" panose="02040503050203030202" pitchFamily="18" charset="0"/>
                      </a:endParaRPr>
                    </a:p>
                  </a:txBody>
                  <a:tcPr marL="60435" marR="60435" marT="0" marB="0" anchor="ctr"/>
                </a:tc>
                <a:tc>
                  <a:txBody>
                    <a:bodyPr/>
                    <a:lstStyle/>
                    <a:p>
                      <a:pPr algn="ctr"/>
                      <a:r>
                        <a:rPr lang="en-IN" sz="2400" kern="100" dirty="0">
                          <a:effectLst/>
                          <a:latin typeface="+mn-lt"/>
                          <a:ea typeface="Times New Roman" panose="02020603050405020304" pitchFamily="18" charset="0"/>
                          <a:cs typeface="Mangal" panose="02040503050203030202" pitchFamily="18" charset="0"/>
                        </a:rPr>
                        <a:t>2.</a:t>
                      </a:r>
                    </a:p>
                  </a:txBody>
                  <a:tcPr marL="60435" marR="60435" marT="0" marB="0" anchor="ctr"/>
                </a:tc>
                <a:tc>
                  <a:txBody>
                    <a:bodyPr/>
                    <a:lstStyle/>
                    <a:p>
                      <a:pPr marL="228600" marR="0" indent="0" algn="ctr" defTabSz="914400" rtl="0" eaLnBrk="1" fontAlgn="auto" latinLnBrk="0" hangingPunct="1">
                        <a:lnSpc>
                          <a:spcPct val="100000"/>
                        </a:lnSpc>
                        <a:spcBef>
                          <a:spcPts val="0"/>
                        </a:spcBef>
                        <a:spcAft>
                          <a:spcPts val="0"/>
                        </a:spcAft>
                        <a:buClrTx/>
                        <a:buSzTx/>
                        <a:buFontTx/>
                        <a:buNone/>
                        <a:tabLst/>
                        <a:defRPr/>
                      </a:pPr>
                      <a:r>
                        <a:rPr kumimoji="0" lang="en-IN" sz="2400" b="0" i="0" kern="1200" dirty="0">
                          <a:solidFill>
                            <a:schemeClr val="dk1"/>
                          </a:solidFill>
                          <a:effectLst/>
                          <a:latin typeface="+mn-lt"/>
                          <a:ea typeface="+mn-ea"/>
                          <a:cs typeface="+mn-cs"/>
                        </a:rPr>
                        <a:t>Radiometry of Metallic Components and Structures using Sealed Radioactive Sources — Code of Practice </a:t>
                      </a:r>
                      <a:endParaRPr lang="en-IN" sz="2400" kern="100" dirty="0">
                        <a:effectLst/>
                        <a:latin typeface="+mn-lt"/>
                        <a:ea typeface="Times New Roman" panose="02020603050405020304" pitchFamily="18" charset="0"/>
                        <a:cs typeface="Mangal" panose="02040503050203030202" pitchFamily="18" charset="0"/>
                      </a:endParaRPr>
                    </a:p>
                  </a:txBody>
                  <a:tcPr marL="60435" marR="60435" marT="0" marB="0" anchor="ctr"/>
                </a:tc>
                <a:tc>
                  <a:txBody>
                    <a:bodyPr/>
                    <a:lstStyle/>
                    <a:p>
                      <a:pPr marL="228600" algn="ctr"/>
                      <a:r>
                        <a:rPr lang="en-IN" sz="2400" kern="100" dirty="0">
                          <a:effectLst/>
                          <a:latin typeface="+mn-lt"/>
                          <a:ea typeface="Times New Roman" panose="02020603050405020304" pitchFamily="18" charset="0"/>
                          <a:cs typeface="Mangal" panose="02040503050203030202" pitchFamily="18" charset="0"/>
                        </a:rPr>
                        <a:t>7</a:t>
                      </a:r>
                    </a:p>
                  </a:txBody>
                  <a:tcPr marL="60435" marR="60435" marT="0" marB="0" anchor="ctr"/>
                </a:tc>
                <a:extLst>
                  <a:ext uri="{0D108BD9-81ED-4DB2-BD59-A6C34878D82A}">
                    <a16:rowId xmlns:a16="http://schemas.microsoft.com/office/drawing/2014/main" val="10002"/>
                  </a:ext>
                </a:extLst>
              </a:tr>
              <a:tr h="265645">
                <a:tc vMerge="1">
                  <a:txBody>
                    <a:bodyPr/>
                    <a:lstStyle/>
                    <a:p>
                      <a:pPr algn="ctr"/>
                      <a:endParaRPr lang="en-IN" sz="2400" kern="100" dirty="0">
                        <a:effectLst/>
                        <a:latin typeface="+mn-lt"/>
                        <a:ea typeface="Times New Roman" panose="02020603050405020304" pitchFamily="18" charset="0"/>
                        <a:cs typeface="Mangal" panose="02040503050203030202" pitchFamily="18" charset="0"/>
                      </a:endParaRPr>
                    </a:p>
                  </a:txBody>
                  <a:tcPr marL="60435" marR="60435" marT="0" marB="0" anchor="ctr"/>
                </a:tc>
                <a:tc>
                  <a:txBody>
                    <a:bodyPr/>
                    <a:lstStyle/>
                    <a:p>
                      <a:pPr algn="ctr"/>
                      <a:endParaRPr lang="en-IN" sz="2400" kern="100" dirty="0">
                        <a:effectLst/>
                        <a:latin typeface="+mn-lt"/>
                        <a:ea typeface="Times New Roman" panose="02020603050405020304" pitchFamily="18" charset="0"/>
                        <a:cs typeface="Mangal" panose="02040503050203030202" pitchFamily="18" charset="0"/>
                      </a:endParaRPr>
                    </a:p>
                  </a:txBody>
                  <a:tcPr marL="60435" marR="60435" marT="0" marB="0" anchor="ctr"/>
                </a:tc>
                <a:tc>
                  <a:txBody>
                    <a:bodyPr/>
                    <a:lstStyle/>
                    <a:p>
                      <a:pPr marL="228600" algn="ctr"/>
                      <a:r>
                        <a:rPr lang="en-IN" sz="2400" kern="100" dirty="0">
                          <a:effectLst/>
                          <a:latin typeface="+mn-lt"/>
                          <a:ea typeface="Times New Roman" panose="02020603050405020304" pitchFamily="18" charset="0"/>
                          <a:cs typeface="Mangal" panose="02040503050203030202" pitchFamily="18" charset="0"/>
                        </a:rPr>
                        <a:t>Total No.</a:t>
                      </a:r>
                      <a:r>
                        <a:rPr lang="en-IN" sz="2400" kern="100" baseline="0" dirty="0">
                          <a:effectLst/>
                          <a:latin typeface="+mn-lt"/>
                          <a:ea typeface="Times New Roman" panose="02020603050405020304" pitchFamily="18" charset="0"/>
                          <a:cs typeface="Mangal" panose="02040503050203030202" pitchFamily="18" charset="0"/>
                        </a:rPr>
                        <a:t> of Comments</a:t>
                      </a:r>
                      <a:endParaRPr lang="en-IN" sz="2400" kern="100" dirty="0">
                        <a:effectLst/>
                        <a:latin typeface="+mn-lt"/>
                        <a:ea typeface="Times New Roman" panose="02020603050405020304" pitchFamily="18" charset="0"/>
                        <a:cs typeface="Mangal" panose="02040503050203030202" pitchFamily="18" charset="0"/>
                      </a:endParaRPr>
                    </a:p>
                  </a:txBody>
                  <a:tcPr marL="60435" marR="60435" marT="0" marB="0" anchor="ctr"/>
                </a:tc>
                <a:tc>
                  <a:txBody>
                    <a:bodyPr/>
                    <a:lstStyle/>
                    <a:p>
                      <a:pPr marL="228600" algn="ctr"/>
                      <a:r>
                        <a:rPr lang="en-IN" sz="2400" kern="100" dirty="0">
                          <a:effectLst/>
                          <a:latin typeface="+mn-lt"/>
                          <a:ea typeface="Times New Roman" panose="02020603050405020304" pitchFamily="18" charset="0"/>
                          <a:cs typeface="Mangal" panose="02040503050203030202" pitchFamily="18" charset="0"/>
                        </a:rPr>
                        <a:t>12</a:t>
                      </a:r>
                    </a:p>
                  </a:txBody>
                  <a:tcPr marL="60435" marR="60435" marT="0" marB="0" anchor="ctr"/>
                </a:tc>
                <a:extLst>
                  <a:ext uri="{0D108BD9-81ED-4DB2-BD59-A6C34878D82A}">
                    <a16:rowId xmlns:a16="http://schemas.microsoft.com/office/drawing/2014/main" val="10003"/>
                  </a:ext>
                </a:extLst>
              </a:tr>
            </a:tbl>
          </a:graphicData>
        </a:graphic>
      </p:graphicFrame>
      <p:sp>
        <p:nvSpPr>
          <p:cNvPr id="7" name="Title 1">
            <a:extLst>
              <a:ext uri="{FF2B5EF4-FFF2-40B4-BE49-F238E27FC236}">
                <a16:creationId xmlns:a16="http://schemas.microsoft.com/office/drawing/2014/main" id="{331B5E03-6B27-9C6F-1E52-D32ECAADFB9C}"/>
              </a:ext>
            </a:extLst>
          </p:cNvPr>
          <p:cNvSpPr txBox="1">
            <a:spLocks/>
          </p:cNvSpPr>
          <p:nvPr/>
        </p:nvSpPr>
        <p:spPr>
          <a:xfrm>
            <a:off x="1031240" y="298677"/>
            <a:ext cx="10129520" cy="990600"/>
          </a:xfrm>
          <a:prstGeom prst="rect">
            <a:avLst/>
          </a:prstGeom>
        </p:spPr>
        <p:txBody>
          <a:bodyPr bIns="91440" anchor="b" anchorCtr="0">
            <a:no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algn="ctr" defTabSz="914400"/>
            <a:r>
              <a:rPr lang="en-IN" sz="2800" b="1" spc="-100" dirty="0">
                <a:ea typeface="Calibri" panose="020F0502020204030204" pitchFamily="34" charset="0"/>
                <a:cs typeface="Times New Roman" panose="02020603050405020304" pitchFamily="18" charset="0"/>
              </a:rPr>
              <a:t>Comments on P-drafts</a:t>
            </a:r>
            <a:endParaRPr lang="en-US" sz="2800" dirty="0">
              <a:cs typeface="Times New Roman" panose="02020603050405020304" pitchFamily="18" charset="0"/>
            </a:endParaRPr>
          </a:p>
        </p:txBody>
      </p:sp>
    </p:spTree>
    <p:extLst>
      <p:ext uri="{BB962C8B-B14F-4D97-AF65-F5344CB8AC3E}">
        <p14:creationId xmlns:p14="http://schemas.microsoft.com/office/powerpoint/2010/main" val="39419863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4DD137-01F8-76D9-7ED8-8FB3D9C46E38}"/>
              </a:ext>
            </a:extLst>
          </p:cNvPr>
          <p:cNvSpPr>
            <a:spLocks noGrp="1"/>
          </p:cNvSpPr>
          <p:nvPr>
            <p:ph type="title"/>
          </p:nvPr>
        </p:nvSpPr>
        <p:spPr>
          <a:xfrm>
            <a:off x="1734570" y="260946"/>
            <a:ext cx="9502589" cy="710552"/>
          </a:xfrm>
        </p:spPr>
        <p:txBody>
          <a:bodyPr>
            <a:normAutofit/>
          </a:bodyPr>
          <a:lstStyle/>
          <a:p>
            <a:pPr algn="ctr"/>
            <a:r>
              <a:rPr lang="en-US" sz="3200" b="1" dirty="0">
                <a:cs typeface="Times New Roman" panose="02020603050405020304" pitchFamily="18" charset="0"/>
              </a:rPr>
              <a:t>Standardization Landscape of CHD 20</a:t>
            </a:r>
          </a:p>
        </p:txBody>
      </p:sp>
      <p:sp>
        <p:nvSpPr>
          <p:cNvPr id="3" name="Content Placeholder 2">
            <a:extLst>
              <a:ext uri="{FF2B5EF4-FFF2-40B4-BE49-F238E27FC236}">
                <a16:creationId xmlns:a16="http://schemas.microsoft.com/office/drawing/2014/main" id="{43ADAA1A-003E-02BB-FCCA-601AEB386C52}"/>
              </a:ext>
            </a:extLst>
          </p:cNvPr>
          <p:cNvSpPr>
            <a:spLocks noGrp="1"/>
          </p:cNvSpPr>
          <p:nvPr>
            <p:ph sz="quarter" idx="1"/>
          </p:nvPr>
        </p:nvSpPr>
        <p:spPr>
          <a:xfrm>
            <a:off x="1036366" y="1140622"/>
            <a:ext cx="10898998" cy="5191347"/>
          </a:xfrm>
        </p:spPr>
        <p:txBody>
          <a:bodyPr>
            <a:normAutofit fontScale="47500" lnSpcReduction="20000"/>
          </a:bodyPr>
          <a:lstStyle/>
          <a:p>
            <a:pPr marL="0" indent="0" algn="ctr">
              <a:buNone/>
            </a:pPr>
            <a:endParaRPr lang="en-US" sz="7200" cap="none" dirty="0">
              <a:latin typeface="Times New Roman" panose="02020603050405020304" pitchFamily="18" charset="0"/>
              <a:cs typeface="Times New Roman" panose="02020603050405020304" pitchFamily="18" charset="0"/>
              <a:hlinkClick r:id="rId2"/>
            </a:endParaRPr>
          </a:p>
          <a:p>
            <a:pPr marL="0" indent="0" algn="ctr">
              <a:buNone/>
            </a:pPr>
            <a:endParaRPr lang="en-US" sz="7200" dirty="0">
              <a:latin typeface="Times New Roman" panose="02020603050405020304" pitchFamily="18" charset="0"/>
              <a:cs typeface="Times New Roman" panose="02020603050405020304" pitchFamily="18" charset="0"/>
              <a:hlinkClick r:id="rId2"/>
            </a:endParaRPr>
          </a:p>
          <a:p>
            <a:pPr marL="0" indent="0" algn="ctr">
              <a:buNone/>
            </a:pPr>
            <a:endParaRPr lang="en-US" sz="7200" cap="none" dirty="0">
              <a:latin typeface="Times New Roman" panose="02020603050405020304" pitchFamily="18" charset="0"/>
              <a:cs typeface="Times New Roman" panose="02020603050405020304" pitchFamily="18" charset="0"/>
              <a:hlinkClick r:id="rId2"/>
            </a:endParaRPr>
          </a:p>
          <a:p>
            <a:pPr marL="0" indent="0" algn="ctr">
              <a:buNone/>
            </a:pPr>
            <a:endParaRPr lang="en-US" sz="7200" cap="none" dirty="0">
              <a:latin typeface="Times New Roman" panose="02020603050405020304" pitchFamily="18" charset="0"/>
              <a:cs typeface="Times New Roman" panose="02020603050405020304" pitchFamily="18" charset="0"/>
              <a:hlinkClick r:id="rId2"/>
            </a:endParaRPr>
          </a:p>
          <a:p>
            <a:pPr marL="0" indent="0" algn="ctr">
              <a:buNone/>
            </a:pPr>
            <a:endParaRPr lang="en-US" sz="7200" cap="none" dirty="0">
              <a:latin typeface="Times New Roman" panose="02020603050405020304" pitchFamily="18" charset="0"/>
              <a:cs typeface="Times New Roman" panose="02020603050405020304" pitchFamily="18" charset="0"/>
              <a:hlinkClick r:id="rId2"/>
            </a:endParaRPr>
          </a:p>
          <a:p>
            <a:pPr marL="0" indent="0" algn="ctr">
              <a:buNone/>
            </a:pPr>
            <a:endParaRPr lang="en-US" sz="7200" cap="none" dirty="0">
              <a:latin typeface="Times New Roman" panose="02020603050405020304" pitchFamily="18" charset="0"/>
              <a:cs typeface="Times New Roman" panose="02020603050405020304" pitchFamily="18" charset="0"/>
              <a:hlinkClick r:id="rId2"/>
            </a:endParaRPr>
          </a:p>
          <a:p>
            <a:pPr marL="0" indent="0" algn="ctr">
              <a:buNone/>
            </a:pPr>
            <a:endParaRPr lang="en-US" sz="7200" cap="none" dirty="0">
              <a:latin typeface="Times New Roman" panose="02020603050405020304" pitchFamily="18" charset="0"/>
              <a:cs typeface="Times New Roman" panose="02020603050405020304" pitchFamily="18" charset="0"/>
              <a:hlinkClick r:id="rId2"/>
            </a:endParaRPr>
          </a:p>
          <a:p>
            <a:pPr marL="0" indent="0" algn="ctr">
              <a:buNone/>
            </a:pPr>
            <a:endParaRPr lang="en-US" sz="7200" cap="none" dirty="0">
              <a:latin typeface="Times New Roman" panose="02020603050405020304" pitchFamily="18" charset="0"/>
              <a:cs typeface="Times New Roman" panose="02020603050405020304" pitchFamily="18" charset="0"/>
              <a:hlinkClick r:id="rId2"/>
            </a:endParaRPr>
          </a:p>
          <a:p>
            <a:pPr marL="0" indent="0">
              <a:buNone/>
            </a:pPr>
            <a:endParaRPr lang="en-US" sz="4300" cap="none" dirty="0">
              <a:latin typeface="Times New Roman" panose="02020603050405020304" pitchFamily="18" charset="0"/>
              <a:cs typeface="Times New Roman" panose="02020603050405020304" pitchFamily="18" charset="0"/>
            </a:endParaRPr>
          </a:p>
          <a:p>
            <a:pPr marL="0" indent="0" algn="ctr">
              <a:buNone/>
            </a:pPr>
            <a:r>
              <a:rPr lang="en-US" sz="4300" cap="none" dirty="0">
                <a:latin typeface="Times New Roman" panose="02020603050405020304" pitchFamily="18" charset="0"/>
                <a:cs typeface="Times New Roman" panose="02020603050405020304" pitchFamily="18" charset="0"/>
              </a:rPr>
              <a:t> </a:t>
            </a:r>
          </a:p>
          <a:p>
            <a:pPr marL="0" indent="0">
              <a:buNone/>
            </a:pPr>
            <a:endParaRPr lang="en-US" sz="4000" cap="none"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89095ADD-09D0-4E36-E6A6-E9B27FE0AF0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graphicFrame>
        <p:nvGraphicFramePr>
          <p:cNvPr id="10" name="Table 9">
            <a:extLst>
              <a:ext uri="{FF2B5EF4-FFF2-40B4-BE49-F238E27FC236}">
                <a16:creationId xmlns:a16="http://schemas.microsoft.com/office/drawing/2014/main" id="{9A6576A7-ECB9-21F5-441E-7FF69CEF116F}"/>
              </a:ext>
            </a:extLst>
          </p:cNvPr>
          <p:cNvGraphicFramePr>
            <a:graphicFrameLocks noGrp="1"/>
          </p:cNvGraphicFramePr>
          <p:nvPr>
            <p:extLst>
              <p:ext uri="{D42A27DB-BD31-4B8C-83A1-F6EECF244321}">
                <p14:modId xmlns:p14="http://schemas.microsoft.com/office/powerpoint/2010/main" val="27799946"/>
              </p:ext>
            </p:extLst>
          </p:nvPr>
        </p:nvGraphicFramePr>
        <p:xfrm>
          <a:off x="573314" y="1252717"/>
          <a:ext cx="11362050" cy="4873021"/>
        </p:xfrm>
        <a:graphic>
          <a:graphicData uri="http://schemas.openxmlformats.org/drawingml/2006/table">
            <a:tbl>
              <a:tblPr firstRow="1" bandRow="1">
                <a:tableStyleId>{5C22544A-7EE6-4342-B048-85BDC9FD1C3A}</a:tableStyleId>
              </a:tblPr>
              <a:tblGrid>
                <a:gridCol w="2721799">
                  <a:extLst>
                    <a:ext uri="{9D8B030D-6E8A-4147-A177-3AD203B41FA5}">
                      <a16:colId xmlns:a16="http://schemas.microsoft.com/office/drawing/2014/main" val="3417759771"/>
                    </a:ext>
                  </a:extLst>
                </a:gridCol>
                <a:gridCol w="2369206">
                  <a:extLst>
                    <a:ext uri="{9D8B030D-6E8A-4147-A177-3AD203B41FA5}">
                      <a16:colId xmlns:a16="http://schemas.microsoft.com/office/drawing/2014/main" val="3382520390"/>
                    </a:ext>
                  </a:extLst>
                </a:gridCol>
                <a:gridCol w="1726225">
                  <a:extLst>
                    <a:ext uri="{9D8B030D-6E8A-4147-A177-3AD203B41FA5}">
                      <a16:colId xmlns:a16="http://schemas.microsoft.com/office/drawing/2014/main" val="4147033267"/>
                    </a:ext>
                  </a:extLst>
                </a:gridCol>
                <a:gridCol w="2272410">
                  <a:extLst>
                    <a:ext uri="{9D8B030D-6E8A-4147-A177-3AD203B41FA5}">
                      <a16:colId xmlns:a16="http://schemas.microsoft.com/office/drawing/2014/main" val="742321351"/>
                    </a:ext>
                  </a:extLst>
                </a:gridCol>
                <a:gridCol w="2272410">
                  <a:extLst>
                    <a:ext uri="{9D8B030D-6E8A-4147-A177-3AD203B41FA5}">
                      <a16:colId xmlns:a16="http://schemas.microsoft.com/office/drawing/2014/main" val="20004"/>
                    </a:ext>
                  </a:extLst>
                </a:gridCol>
              </a:tblGrid>
              <a:tr h="535821">
                <a:tc>
                  <a:txBody>
                    <a:bodyPr/>
                    <a:lstStyle/>
                    <a:p>
                      <a:pPr algn="ctr"/>
                      <a:r>
                        <a:rPr lang="en-US" dirty="0"/>
                        <a:t>Architectural Paints, Varnishes and Lacquers</a:t>
                      </a:r>
                      <a:endParaRPr lang="en-IN" dirty="0"/>
                    </a:p>
                  </a:txBody>
                  <a:tcPr anchor="ctr"/>
                </a:tc>
                <a:tc>
                  <a:txBody>
                    <a:bodyPr/>
                    <a:lstStyle/>
                    <a:p>
                      <a:pPr algn="ctr"/>
                      <a:r>
                        <a:rPr lang="en-US" dirty="0"/>
                        <a:t>Industrial Paints/ High Performance Coatings</a:t>
                      </a:r>
                      <a:endParaRPr lang="en-IN" dirty="0"/>
                    </a:p>
                  </a:txBody>
                  <a:tcPr anchor="ctr"/>
                </a:tc>
                <a:tc>
                  <a:txBody>
                    <a:bodyPr/>
                    <a:lstStyle/>
                    <a:p>
                      <a:pPr algn="ctr"/>
                      <a:r>
                        <a:rPr lang="en-IN" dirty="0"/>
                        <a:t>Functional Coatings</a:t>
                      </a:r>
                    </a:p>
                  </a:txBody>
                  <a:tcPr anchor="ctr"/>
                </a:tc>
                <a:tc>
                  <a:txBody>
                    <a:bodyPr/>
                    <a:lstStyle/>
                    <a:p>
                      <a:pPr algn="ctr"/>
                      <a:r>
                        <a:rPr lang="en-US" dirty="0"/>
                        <a:t>Primer, Putty, </a:t>
                      </a:r>
                      <a:r>
                        <a:rPr lang="en-US" dirty="0" err="1"/>
                        <a:t>Surfacer</a:t>
                      </a:r>
                      <a:r>
                        <a:rPr lang="en-US" dirty="0"/>
                        <a:t> and Fillers</a:t>
                      </a:r>
                      <a:endParaRPr lang="en-IN" dirty="0"/>
                    </a:p>
                  </a:txBody>
                  <a:tcPr anchor="ctr"/>
                </a:tc>
                <a:tc>
                  <a:txBody>
                    <a:bodyPr/>
                    <a:lstStyle/>
                    <a:p>
                      <a:pPr algn="ctr"/>
                      <a:r>
                        <a:rPr lang="en-US" dirty="0"/>
                        <a:t>Methods of  Tests and Codes of Practices</a:t>
                      </a:r>
                      <a:endParaRPr lang="en-IN" dirty="0"/>
                    </a:p>
                  </a:txBody>
                  <a:tcPr anchor="ctr"/>
                </a:tc>
                <a:extLst>
                  <a:ext uri="{0D108BD9-81ED-4DB2-BD59-A6C34878D82A}">
                    <a16:rowId xmlns:a16="http://schemas.microsoft.com/office/drawing/2014/main" val="1523660465"/>
                  </a:ext>
                </a:extLst>
              </a:tr>
              <a:tr h="3958621">
                <a:tc>
                  <a:txBody>
                    <a:bodyPr/>
                    <a:lstStyle/>
                    <a:p>
                      <a:pPr>
                        <a:buFont typeface="Wingdings" pitchFamily="2" charset="2"/>
                        <a:buChar char="Ø"/>
                      </a:pPr>
                      <a:r>
                        <a:rPr lang="en-US" dirty="0"/>
                        <a:t>Air drying Enamel Paints</a:t>
                      </a:r>
                    </a:p>
                    <a:p>
                      <a:pPr>
                        <a:buFont typeface="Wingdings" pitchFamily="2" charset="2"/>
                        <a:buChar char="Ø"/>
                      </a:pPr>
                      <a:r>
                        <a:rPr lang="en-US" dirty="0"/>
                        <a:t>Oil-based and water  based emulsions Paints</a:t>
                      </a:r>
                    </a:p>
                    <a:p>
                      <a:pPr>
                        <a:buFont typeface="Wingdings" pitchFamily="2" charset="2"/>
                        <a:buChar char="Ø"/>
                      </a:pPr>
                      <a:r>
                        <a:rPr lang="en-US" dirty="0"/>
                        <a:t>Varnish</a:t>
                      </a:r>
                    </a:p>
                    <a:p>
                      <a:pPr>
                        <a:buFont typeface="Wingdings" pitchFamily="2" charset="2"/>
                        <a:buChar char="Ø"/>
                      </a:pPr>
                      <a:r>
                        <a:rPr lang="en-US" dirty="0"/>
                        <a:t>Distemper</a:t>
                      </a:r>
                    </a:p>
                    <a:p>
                      <a:pPr>
                        <a:buFont typeface="Wingdings" pitchFamily="2" charset="2"/>
                        <a:buChar char="Ø"/>
                      </a:pPr>
                      <a:r>
                        <a:rPr lang="en-US" dirty="0"/>
                        <a:t>Lacquers</a:t>
                      </a:r>
                      <a:endParaRPr lang="en-IN" dirty="0"/>
                    </a:p>
                  </a:txBody>
                  <a:tcPr/>
                </a:tc>
                <a:tc>
                  <a:txBody>
                    <a:bodyPr/>
                    <a:lstStyle/>
                    <a:p>
                      <a:pPr>
                        <a:buFont typeface="Wingdings" pitchFamily="2" charset="2"/>
                        <a:buChar char="Ø"/>
                      </a:pPr>
                      <a:r>
                        <a:rPr lang="en-US" dirty="0" err="1"/>
                        <a:t>Stoving</a:t>
                      </a:r>
                      <a:r>
                        <a:rPr lang="en-US" dirty="0"/>
                        <a:t> enamels</a:t>
                      </a:r>
                    </a:p>
                    <a:p>
                      <a:pPr>
                        <a:buFont typeface="Wingdings" pitchFamily="2" charset="2"/>
                        <a:buChar char="Ø"/>
                      </a:pPr>
                      <a:r>
                        <a:rPr lang="en-US" dirty="0"/>
                        <a:t>Epoxy-based coatings</a:t>
                      </a:r>
                    </a:p>
                    <a:p>
                      <a:pPr>
                        <a:buFont typeface="Wingdings" pitchFamily="2" charset="2"/>
                        <a:buChar char="Ø"/>
                      </a:pPr>
                      <a:r>
                        <a:rPr lang="en-US" dirty="0"/>
                        <a:t>Polyurethane-based coatings</a:t>
                      </a:r>
                    </a:p>
                    <a:p>
                      <a:pPr>
                        <a:buFont typeface="Wingdings" pitchFamily="2" charset="2"/>
                        <a:buChar char="Ø"/>
                      </a:pPr>
                      <a:r>
                        <a:rPr lang="en-US" dirty="0"/>
                        <a:t>Fluro and Polysiloxane based coatings</a:t>
                      </a:r>
                      <a:endParaRPr lang="en-IN" dirty="0"/>
                    </a:p>
                  </a:txBody>
                  <a:tcPr/>
                </a:tc>
                <a:tc>
                  <a:txBody>
                    <a:bodyPr/>
                    <a:lstStyle/>
                    <a:p>
                      <a:pPr>
                        <a:buFont typeface="Wingdings" pitchFamily="2" charset="2"/>
                        <a:buChar char="Ø"/>
                      </a:pPr>
                      <a:r>
                        <a:rPr lang="en-US" dirty="0"/>
                        <a:t>Heat resistant /</a:t>
                      </a:r>
                    </a:p>
                    <a:p>
                      <a:pPr>
                        <a:buFont typeface="Wingdings" pitchFamily="2" charset="2"/>
                        <a:buChar char="Ø"/>
                      </a:pPr>
                      <a:r>
                        <a:rPr lang="en-US" dirty="0"/>
                        <a:t> Cooling paints/ </a:t>
                      </a:r>
                    </a:p>
                    <a:p>
                      <a:pPr>
                        <a:buFont typeface="Wingdings" pitchFamily="2" charset="2"/>
                        <a:buChar char="Ø"/>
                      </a:pPr>
                      <a:r>
                        <a:rPr lang="en-US" dirty="0"/>
                        <a:t>Heat </a:t>
                      </a:r>
                      <a:r>
                        <a:rPr lang="en-US" dirty="0" err="1"/>
                        <a:t>retardent</a:t>
                      </a:r>
                      <a:endParaRPr lang="en-US" dirty="0"/>
                    </a:p>
                    <a:p>
                      <a:pPr>
                        <a:buFont typeface="Wingdings" pitchFamily="2" charset="2"/>
                        <a:buChar char="Ø"/>
                      </a:pPr>
                      <a:r>
                        <a:rPr lang="en-US" dirty="0"/>
                        <a:t>Powder coating</a:t>
                      </a:r>
                    </a:p>
                    <a:p>
                      <a:pPr>
                        <a:buFont typeface="Wingdings" pitchFamily="2" charset="2"/>
                        <a:buChar char="Ø"/>
                      </a:pPr>
                      <a:r>
                        <a:rPr lang="en-US" dirty="0"/>
                        <a:t>Marine paint</a:t>
                      </a:r>
                    </a:p>
                    <a:p>
                      <a:pPr>
                        <a:buFont typeface="Wingdings" pitchFamily="2" charset="2"/>
                        <a:buChar char="Ø"/>
                      </a:pPr>
                      <a:r>
                        <a:rPr lang="en-US" dirty="0"/>
                        <a:t>Bituminous paint</a:t>
                      </a:r>
                    </a:p>
                    <a:p>
                      <a:pPr>
                        <a:buFont typeface="Wingdings" pitchFamily="2" charset="2"/>
                        <a:buChar char="Ø"/>
                      </a:pPr>
                      <a:r>
                        <a:rPr lang="en-US" dirty="0" err="1"/>
                        <a:t>Roadmarking</a:t>
                      </a:r>
                      <a:endParaRPr lang="en-US" dirty="0"/>
                    </a:p>
                  </a:txBody>
                  <a:tcPr/>
                </a:tc>
                <a:tc>
                  <a:txBody>
                    <a:bodyPr/>
                    <a:lstStyle/>
                    <a:p>
                      <a:pPr>
                        <a:buFont typeface="Wingdings" pitchFamily="2" charset="2"/>
                        <a:buChar char="Ø"/>
                      </a:pPr>
                      <a:r>
                        <a:rPr lang="en-IN" dirty="0"/>
                        <a:t>Primer</a:t>
                      </a:r>
                    </a:p>
                    <a:p>
                      <a:pPr>
                        <a:buFont typeface="Wingdings" pitchFamily="2" charset="2"/>
                        <a:buChar char="Ø"/>
                      </a:pPr>
                      <a:r>
                        <a:rPr lang="en-IN" dirty="0"/>
                        <a:t>Putty</a:t>
                      </a:r>
                    </a:p>
                    <a:p>
                      <a:pPr>
                        <a:buFont typeface="Wingdings" pitchFamily="2" charset="2"/>
                        <a:buChar char="Ø"/>
                      </a:pPr>
                      <a:r>
                        <a:rPr lang="en-IN" dirty="0" err="1"/>
                        <a:t>Surfacer</a:t>
                      </a:r>
                      <a:endParaRPr lang="en-IN" dirty="0"/>
                    </a:p>
                    <a:p>
                      <a:pPr>
                        <a:buFont typeface="Wingdings" pitchFamily="2" charset="2"/>
                        <a:buChar char="Ø"/>
                      </a:pPr>
                      <a:r>
                        <a:rPr lang="en-IN" dirty="0"/>
                        <a:t>Fillers</a:t>
                      </a:r>
                    </a:p>
                  </a:txBody>
                  <a:tcPr/>
                </a:tc>
                <a:tc>
                  <a:txBody>
                    <a:bodyPr/>
                    <a:lstStyle/>
                    <a:p>
                      <a:pPr>
                        <a:buFont typeface="Wingdings" pitchFamily="2" charset="2"/>
                        <a:buChar char="Ø"/>
                      </a:pPr>
                      <a:r>
                        <a:rPr lang="en-US" dirty="0"/>
                        <a:t>Codes of practices</a:t>
                      </a:r>
                    </a:p>
                    <a:p>
                      <a:pPr>
                        <a:buFont typeface="Wingdings" pitchFamily="2" charset="2"/>
                        <a:buChar char="Ø"/>
                      </a:pPr>
                      <a:r>
                        <a:rPr lang="en-US" dirty="0"/>
                        <a:t>Terminologies </a:t>
                      </a:r>
                    </a:p>
                    <a:p>
                      <a:pPr>
                        <a:buFont typeface="Wingdings" pitchFamily="2" charset="2"/>
                        <a:buChar char="Ø"/>
                      </a:pPr>
                      <a:r>
                        <a:rPr lang="en-US" dirty="0"/>
                        <a:t>Method of tests </a:t>
                      </a:r>
                      <a:endParaRPr lang="en-IN" dirty="0"/>
                    </a:p>
                  </a:txBody>
                  <a:tcPr/>
                </a:tc>
                <a:extLst>
                  <a:ext uri="{0D108BD9-81ED-4DB2-BD59-A6C34878D82A}">
                    <a16:rowId xmlns:a16="http://schemas.microsoft.com/office/drawing/2014/main" val="3844703662"/>
                  </a:ext>
                </a:extLst>
              </a:tr>
            </a:tbl>
          </a:graphicData>
        </a:graphic>
      </p:graphicFrame>
      <p:sp>
        <p:nvSpPr>
          <p:cNvPr id="7" name="Slide Number Placeholder 6"/>
          <p:cNvSpPr>
            <a:spLocks noGrp="1"/>
          </p:cNvSpPr>
          <p:nvPr>
            <p:ph type="sldNum" sz="quarter" idx="12"/>
          </p:nvPr>
        </p:nvSpPr>
        <p:spPr/>
        <p:txBody>
          <a:bodyPr/>
          <a:lstStyle/>
          <a:p>
            <a:fld id="{29384423-17FD-4505-A441-1E8A3571A5BE}" type="slidenum">
              <a:rPr lang="en-IN" smtClean="0"/>
              <a:pPr/>
              <a:t>26</a:t>
            </a:fld>
            <a:endParaRPr lang="en-IN"/>
          </a:p>
        </p:txBody>
      </p:sp>
    </p:spTree>
    <p:extLst>
      <p:ext uri="{BB962C8B-B14F-4D97-AF65-F5344CB8AC3E}">
        <p14:creationId xmlns:p14="http://schemas.microsoft.com/office/powerpoint/2010/main" val="9085895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4DD137-01F8-76D9-7ED8-8FB3D9C46E38}"/>
              </a:ext>
            </a:extLst>
          </p:cNvPr>
          <p:cNvSpPr>
            <a:spLocks noGrp="1"/>
          </p:cNvSpPr>
          <p:nvPr>
            <p:ph type="title"/>
          </p:nvPr>
        </p:nvSpPr>
        <p:spPr>
          <a:xfrm>
            <a:off x="1734570" y="260946"/>
            <a:ext cx="9502589" cy="710552"/>
          </a:xfrm>
        </p:spPr>
        <p:txBody>
          <a:bodyPr>
            <a:normAutofit/>
          </a:bodyPr>
          <a:lstStyle/>
          <a:p>
            <a:pPr algn="ctr"/>
            <a:r>
              <a:rPr lang="en-US" sz="3200" b="1" dirty="0">
                <a:cs typeface="Times New Roman" panose="02020603050405020304" pitchFamily="18" charset="0"/>
              </a:rPr>
              <a:t>Standardization Landscape of CHD 21</a:t>
            </a:r>
          </a:p>
        </p:txBody>
      </p:sp>
      <p:sp>
        <p:nvSpPr>
          <p:cNvPr id="3" name="Content Placeholder 2">
            <a:extLst>
              <a:ext uri="{FF2B5EF4-FFF2-40B4-BE49-F238E27FC236}">
                <a16:creationId xmlns:a16="http://schemas.microsoft.com/office/drawing/2014/main" id="{43ADAA1A-003E-02BB-FCCA-601AEB386C52}"/>
              </a:ext>
            </a:extLst>
          </p:cNvPr>
          <p:cNvSpPr>
            <a:spLocks noGrp="1"/>
          </p:cNvSpPr>
          <p:nvPr>
            <p:ph sz="quarter" idx="1"/>
          </p:nvPr>
        </p:nvSpPr>
        <p:spPr>
          <a:xfrm>
            <a:off x="1036366" y="1140622"/>
            <a:ext cx="10898998" cy="5191347"/>
          </a:xfrm>
        </p:spPr>
        <p:txBody>
          <a:bodyPr>
            <a:normAutofit fontScale="47500" lnSpcReduction="20000"/>
          </a:bodyPr>
          <a:lstStyle/>
          <a:p>
            <a:pPr marL="0" indent="0" algn="ctr">
              <a:buNone/>
            </a:pPr>
            <a:endParaRPr lang="en-US" sz="7200" cap="none" dirty="0">
              <a:latin typeface="Times New Roman" panose="02020603050405020304" pitchFamily="18" charset="0"/>
              <a:cs typeface="Times New Roman" panose="02020603050405020304" pitchFamily="18" charset="0"/>
              <a:hlinkClick r:id="rId2"/>
            </a:endParaRPr>
          </a:p>
          <a:p>
            <a:pPr marL="0" indent="0" algn="ctr">
              <a:buNone/>
            </a:pPr>
            <a:endParaRPr lang="en-US" sz="7200" dirty="0">
              <a:latin typeface="Times New Roman" panose="02020603050405020304" pitchFamily="18" charset="0"/>
              <a:cs typeface="Times New Roman" panose="02020603050405020304" pitchFamily="18" charset="0"/>
              <a:hlinkClick r:id="rId2"/>
            </a:endParaRPr>
          </a:p>
          <a:p>
            <a:pPr marL="0" indent="0" algn="ctr">
              <a:buNone/>
            </a:pPr>
            <a:endParaRPr lang="en-US" sz="7200" cap="none" dirty="0">
              <a:latin typeface="Times New Roman" panose="02020603050405020304" pitchFamily="18" charset="0"/>
              <a:cs typeface="Times New Roman" panose="02020603050405020304" pitchFamily="18" charset="0"/>
              <a:hlinkClick r:id="rId2"/>
            </a:endParaRPr>
          </a:p>
          <a:p>
            <a:pPr marL="0" indent="0" algn="ctr">
              <a:buNone/>
            </a:pPr>
            <a:endParaRPr lang="en-US" sz="7200" cap="none" dirty="0">
              <a:latin typeface="Times New Roman" panose="02020603050405020304" pitchFamily="18" charset="0"/>
              <a:cs typeface="Times New Roman" panose="02020603050405020304" pitchFamily="18" charset="0"/>
              <a:hlinkClick r:id="rId2"/>
            </a:endParaRPr>
          </a:p>
          <a:p>
            <a:pPr marL="0" indent="0" algn="ctr">
              <a:buNone/>
            </a:pPr>
            <a:endParaRPr lang="en-US" sz="7200" cap="none" dirty="0">
              <a:latin typeface="Times New Roman" panose="02020603050405020304" pitchFamily="18" charset="0"/>
              <a:cs typeface="Times New Roman" panose="02020603050405020304" pitchFamily="18" charset="0"/>
              <a:hlinkClick r:id="rId2"/>
            </a:endParaRPr>
          </a:p>
          <a:p>
            <a:pPr marL="0" indent="0" algn="ctr">
              <a:buNone/>
            </a:pPr>
            <a:endParaRPr lang="en-US" sz="7200" cap="none" dirty="0">
              <a:latin typeface="Times New Roman" panose="02020603050405020304" pitchFamily="18" charset="0"/>
              <a:cs typeface="Times New Roman" panose="02020603050405020304" pitchFamily="18" charset="0"/>
              <a:hlinkClick r:id="rId2"/>
            </a:endParaRPr>
          </a:p>
          <a:p>
            <a:pPr marL="0" indent="0" algn="ctr">
              <a:buNone/>
            </a:pPr>
            <a:endParaRPr lang="en-US" sz="7200" cap="none" dirty="0">
              <a:latin typeface="Times New Roman" panose="02020603050405020304" pitchFamily="18" charset="0"/>
              <a:cs typeface="Times New Roman" panose="02020603050405020304" pitchFamily="18" charset="0"/>
              <a:hlinkClick r:id="rId2"/>
            </a:endParaRPr>
          </a:p>
          <a:p>
            <a:pPr marL="0" indent="0" algn="ctr">
              <a:buNone/>
            </a:pPr>
            <a:endParaRPr lang="en-US" sz="7200" cap="none" dirty="0">
              <a:latin typeface="Times New Roman" panose="02020603050405020304" pitchFamily="18" charset="0"/>
              <a:cs typeface="Times New Roman" panose="02020603050405020304" pitchFamily="18" charset="0"/>
              <a:hlinkClick r:id="rId2"/>
            </a:endParaRPr>
          </a:p>
          <a:p>
            <a:pPr marL="0" indent="0">
              <a:buNone/>
            </a:pPr>
            <a:endParaRPr lang="en-US" sz="4300" cap="none" dirty="0">
              <a:latin typeface="Times New Roman" panose="02020603050405020304" pitchFamily="18" charset="0"/>
              <a:cs typeface="Times New Roman" panose="02020603050405020304" pitchFamily="18" charset="0"/>
            </a:endParaRPr>
          </a:p>
          <a:p>
            <a:pPr marL="0" indent="0" algn="ctr">
              <a:buNone/>
            </a:pPr>
            <a:r>
              <a:rPr lang="en-US" sz="4300" cap="none" dirty="0">
                <a:latin typeface="Times New Roman" panose="02020603050405020304" pitchFamily="18" charset="0"/>
                <a:cs typeface="Times New Roman" panose="02020603050405020304" pitchFamily="18" charset="0"/>
              </a:rPr>
              <a:t> </a:t>
            </a:r>
          </a:p>
          <a:p>
            <a:pPr marL="0" indent="0">
              <a:buNone/>
            </a:pPr>
            <a:endParaRPr lang="en-US" sz="4000" cap="none"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89095ADD-09D0-4E36-E6A6-E9B27FE0AF0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graphicFrame>
        <p:nvGraphicFramePr>
          <p:cNvPr id="10" name="Table 9">
            <a:extLst>
              <a:ext uri="{FF2B5EF4-FFF2-40B4-BE49-F238E27FC236}">
                <a16:creationId xmlns:a16="http://schemas.microsoft.com/office/drawing/2014/main" id="{9A6576A7-ECB9-21F5-441E-7FF69CEF116F}"/>
              </a:ext>
            </a:extLst>
          </p:cNvPr>
          <p:cNvGraphicFramePr>
            <a:graphicFrameLocks noGrp="1"/>
          </p:cNvGraphicFramePr>
          <p:nvPr>
            <p:extLst>
              <p:ext uri="{D42A27DB-BD31-4B8C-83A1-F6EECF244321}">
                <p14:modId xmlns:p14="http://schemas.microsoft.com/office/powerpoint/2010/main" val="576159888"/>
              </p:ext>
            </p:extLst>
          </p:nvPr>
        </p:nvGraphicFramePr>
        <p:xfrm>
          <a:off x="939858" y="1250629"/>
          <a:ext cx="10567780" cy="5130964"/>
        </p:xfrm>
        <a:graphic>
          <a:graphicData uri="http://schemas.openxmlformats.org/drawingml/2006/table">
            <a:tbl>
              <a:tblPr firstRow="1" bandRow="1">
                <a:tableStyleId>{5C22544A-7EE6-4342-B048-85BDC9FD1C3A}</a:tableStyleId>
              </a:tblPr>
              <a:tblGrid>
                <a:gridCol w="3097304">
                  <a:extLst>
                    <a:ext uri="{9D8B030D-6E8A-4147-A177-3AD203B41FA5}">
                      <a16:colId xmlns:a16="http://schemas.microsoft.com/office/drawing/2014/main" val="3417759771"/>
                    </a:ext>
                  </a:extLst>
                </a:gridCol>
                <a:gridCol w="2104846">
                  <a:extLst>
                    <a:ext uri="{9D8B030D-6E8A-4147-A177-3AD203B41FA5}">
                      <a16:colId xmlns:a16="http://schemas.microsoft.com/office/drawing/2014/main" val="3382520390"/>
                    </a:ext>
                  </a:extLst>
                </a:gridCol>
                <a:gridCol w="2035834">
                  <a:extLst>
                    <a:ext uri="{9D8B030D-6E8A-4147-A177-3AD203B41FA5}">
                      <a16:colId xmlns:a16="http://schemas.microsoft.com/office/drawing/2014/main" val="742321351"/>
                    </a:ext>
                  </a:extLst>
                </a:gridCol>
                <a:gridCol w="1431984">
                  <a:extLst>
                    <a:ext uri="{9D8B030D-6E8A-4147-A177-3AD203B41FA5}">
                      <a16:colId xmlns:a16="http://schemas.microsoft.com/office/drawing/2014/main" val="4225009543"/>
                    </a:ext>
                  </a:extLst>
                </a:gridCol>
                <a:gridCol w="1897812">
                  <a:extLst>
                    <a:ext uri="{9D8B030D-6E8A-4147-A177-3AD203B41FA5}">
                      <a16:colId xmlns:a16="http://schemas.microsoft.com/office/drawing/2014/main" val="1398157539"/>
                    </a:ext>
                  </a:extLst>
                </a:gridCol>
              </a:tblGrid>
              <a:tr h="509159">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IN" sz="1800" b="1" kern="1200" dirty="0">
                          <a:solidFill>
                            <a:schemeClr val="lt1"/>
                          </a:solidFill>
                          <a:effectLst/>
                          <a:latin typeface="+mn-lt"/>
                          <a:ea typeface="+mn-ea"/>
                          <a:cs typeface="+mn-cs"/>
                        </a:rPr>
                        <a:t>Pigments</a:t>
                      </a: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IN" sz="1800" b="1" kern="1200" dirty="0">
                          <a:solidFill>
                            <a:schemeClr val="lt1"/>
                          </a:solidFill>
                          <a:effectLst/>
                          <a:latin typeface="+mn-lt"/>
                          <a:ea typeface="+mn-ea"/>
                          <a:cs typeface="+mn-cs"/>
                        </a:rPr>
                        <a:t>Extenders/ Fillers</a:t>
                      </a:r>
                    </a:p>
                  </a:txBody>
                  <a:tcPr anchor="ctr"/>
                </a:tc>
                <a:tc>
                  <a:txBody>
                    <a:bodyPr/>
                    <a:lstStyle/>
                    <a:p>
                      <a:pPr algn="ctr"/>
                      <a:r>
                        <a:rPr lang="en-IN" sz="1800" b="1" kern="1200" dirty="0">
                          <a:solidFill>
                            <a:schemeClr val="lt1"/>
                          </a:solidFill>
                          <a:effectLst/>
                          <a:latin typeface="+mn-lt"/>
                          <a:ea typeface="+mn-ea"/>
                          <a:cs typeface="+mn-cs"/>
                        </a:rPr>
                        <a:t>Binders</a:t>
                      </a: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IN" sz="1800" b="1" kern="1200" dirty="0">
                          <a:solidFill>
                            <a:schemeClr val="lt1"/>
                          </a:solidFill>
                          <a:effectLst/>
                          <a:latin typeface="+mn-lt"/>
                          <a:ea typeface="+mn-ea"/>
                          <a:cs typeface="+mn-cs"/>
                        </a:rPr>
                        <a:t>Additives</a:t>
                      </a:r>
                    </a:p>
                  </a:txBody>
                  <a:tcPr anchor="ctr"/>
                </a:tc>
                <a:tc>
                  <a:txBody>
                    <a:bodyPr/>
                    <a:lstStyle/>
                    <a:p>
                      <a:pPr algn="ctr"/>
                      <a:r>
                        <a:rPr lang="en-IN" sz="1800" b="1" kern="1200" dirty="0">
                          <a:solidFill>
                            <a:schemeClr val="lt1"/>
                          </a:solidFill>
                          <a:effectLst/>
                          <a:latin typeface="+mn-lt"/>
                          <a:ea typeface="+mn-ea"/>
                          <a:cs typeface="+mn-cs"/>
                        </a:rPr>
                        <a:t>Solvents</a:t>
                      </a:r>
                    </a:p>
                  </a:txBody>
                  <a:tcPr anchor="ctr"/>
                </a:tc>
                <a:extLst>
                  <a:ext uri="{0D108BD9-81ED-4DB2-BD59-A6C34878D82A}">
                    <a16:rowId xmlns:a16="http://schemas.microsoft.com/office/drawing/2014/main" val="1523660465"/>
                  </a:ext>
                </a:extLst>
              </a:tr>
              <a:tr h="4621805">
                <a:tc>
                  <a:txBody>
                    <a:bodyPr/>
                    <a:lstStyle/>
                    <a:p>
                      <a:pPr>
                        <a:buFont typeface="Wingdings" pitchFamily="2" charset="2"/>
                        <a:buChar char="Ø"/>
                      </a:pPr>
                      <a:r>
                        <a:rPr lang="en-IN" sz="1800" kern="1200" dirty="0">
                          <a:solidFill>
                            <a:schemeClr val="dk1"/>
                          </a:solidFill>
                          <a:effectLst/>
                          <a:latin typeface="+mn-lt"/>
                          <a:ea typeface="+mn-ea"/>
                          <a:cs typeface="+mn-cs"/>
                        </a:rPr>
                        <a:t>Inorganic pigments - Titanium dioxide, Zinc chrome,</a:t>
                      </a:r>
                      <a:r>
                        <a:rPr lang="en-IN" sz="1800" kern="1200" baseline="0" dirty="0">
                          <a:solidFill>
                            <a:schemeClr val="dk1"/>
                          </a:solidFill>
                          <a:effectLst/>
                          <a:latin typeface="+mn-lt"/>
                          <a:ea typeface="+mn-ea"/>
                          <a:cs typeface="+mn-cs"/>
                        </a:rPr>
                        <a:t> </a:t>
                      </a:r>
                      <a:r>
                        <a:rPr lang="en-IN" sz="1800" kern="1200" dirty="0">
                          <a:solidFill>
                            <a:schemeClr val="dk1"/>
                          </a:solidFill>
                          <a:effectLst/>
                          <a:latin typeface="+mn-lt"/>
                          <a:ea typeface="+mn-ea"/>
                          <a:cs typeface="+mn-cs"/>
                        </a:rPr>
                        <a:t>Zinc phosphate, barium sulphate, Iron oxide, magnesium silicate, Mica, metal oxides</a:t>
                      </a:r>
                    </a:p>
                    <a:p>
                      <a:pPr>
                        <a:buFont typeface="Wingdings" pitchFamily="2" charset="2"/>
                        <a:buChar char="Ø"/>
                      </a:pPr>
                      <a:r>
                        <a:rPr lang="fr-FR" dirty="0" err="1"/>
                        <a:t>Carbon</a:t>
                      </a:r>
                      <a:r>
                        <a:rPr lang="fr-FR" dirty="0"/>
                        <a:t> –</a:t>
                      </a:r>
                      <a:r>
                        <a:rPr lang="fr-FR" baseline="0" dirty="0"/>
                        <a:t> </a:t>
                      </a:r>
                      <a:r>
                        <a:rPr lang="fr-FR" baseline="0" dirty="0" err="1"/>
                        <a:t>Carbon</a:t>
                      </a:r>
                      <a:r>
                        <a:rPr lang="fr-FR" baseline="0" dirty="0"/>
                        <a:t> black, graphite</a:t>
                      </a:r>
                      <a:endParaRPr lang="fr-FR" dirty="0"/>
                    </a:p>
                    <a:p>
                      <a:pPr>
                        <a:buFont typeface="Wingdings" pitchFamily="2" charset="2"/>
                        <a:buChar char="Ø"/>
                      </a:pPr>
                      <a:r>
                        <a:rPr lang="fr-FR" dirty="0" err="1"/>
                        <a:t>Organic</a:t>
                      </a:r>
                      <a:r>
                        <a:rPr lang="fr-FR" dirty="0"/>
                        <a:t> pigments - </a:t>
                      </a:r>
                      <a:r>
                        <a:rPr lang="fr-FR" dirty="0" err="1"/>
                        <a:t>azo</a:t>
                      </a:r>
                      <a:r>
                        <a:rPr lang="fr-FR" dirty="0"/>
                        <a:t> pigments,  </a:t>
                      </a:r>
                      <a:r>
                        <a:rPr lang="fr-FR" dirty="0" err="1"/>
                        <a:t>phthalocyanines</a:t>
                      </a:r>
                      <a:r>
                        <a:rPr lang="fr-FR" dirty="0"/>
                        <a:t> </a:t>
                      </a:r>
                    </a:p>
                    <a:p>
                      <a:pPr>
                        <a:buFont typeface="Wingdings" pitchFamily="2" charset="2"/>
                        <a:buChar char="Ø"/>
                      </a:pPr>
                      <a:r>
                        <a:rPr lang="fr-FR" dirty="0"/>
                        <a:t>Instrumentation techniques</a:t>
                      </a:r>
                      <a:endParaRPr lang="en-IN" dirty="0"/>
                    </a:p>
                  </a:txBody>
                  <a:tcPr/>
                </a:tc>
                <a:tc>
                  <a:txBody>
                    <a:bodyPr/>
                    <a:lstStyle/>
                    <a:p>
                      <a:pPr>
                        <a:buFont typeface="Wingdings" pitchFamily="2" charset="2"/>
                        <a:buChar char="Ø"/>
                      </a:pPr>
                      <a:r>
                        <a:rPr lang="en-IN" sz="1800" kern="1200" dirty="0">
                          <a:solidFill>
                            <a:schemeClr val="dk1"/>
                          </a:solidFill>
                          <a:effectLst/>
                          <a:latin typeface="+mn-lt"/>
                          <a:ea typeface="+mn-ea"/>
                          <a:cs typeface="+mn-cs"/>
                        </a:rPr>
                        <a:t>Calcium carbonate</a:t>
                      </a:r>
                    </a:p>
                    <a:p>
                      <a:pPr>
                        <a:buFont typeface="Wingdings" pitchFamily="2" charset="2"/>
                        <a:buChar char="Ø"/>
                      </a:pPr>
                      <a:r>
                        <a:rPr lang="en-IN" sz="1800" kern="1200" dirty="0">
                          <a:solidFill>
                            <a:schemeClr val="dk1"/>
                          </a:solidFill>
                          <a:effectLst/>
                          <a:latin typeface="+mn-lt"/>
                          <a:ea typeface="+mn-ea"/>
                          <a:cs typeface="+mn-cs"/>
                        </a:rPr>
                        <a:t>Graphite</a:t>
                      </a:r>
                    </a:p>
                    <a:p>
                      <a:pPr>
                        <a:buFont typeface="Wingdings" pitchFamily="2" charset="2"/>
                        <a:buChar char="Ø"/>
                      </a:pPr>
                      <a:r>
                        <a:rPr lang="en-IN" sz="1800" kern="1200" dirty="0">
                          <a:solidFill>
                            <a:schemeClr val="dk1"/>
                          </a:solidFill>
                          <a:effectLst/>
                          <a:latin typeface="+mn-lt"/>
                          <a:ea typeface="+mn-ea"/>
                          <a:cs typeface="+mn-cs"/>
                        </a:rPr>
                        <a:t>China clay (kaolin)</a:t>
                      </a:r>
                    </a:p>
                    <a:p>
                      <a:pPr>
                        <a:buFont typeface="Wingdings" pitchFamily="2" charset="2"/>
                        <a:buChar char="Ø"/>
                      </a:pPr>
                      <a:r>
                        <a:rPr lang="en-IN" sz="1800" kern="1200" dirty="0">
                          <a:solidFill>
                            <a:schemeClr val="dk1"/>
                          </a:solidFill>
                          <a:effectLst/>
                          <a:latin typeface="+mn-lt"/>
                          <a:ea typeface="+mn-ea"/>
                          <a:cs typeface="+mn-cs"/>
                        </a:rPr>
                        <a:t>Aluminium products</a:t>
                      </a:r>
                    </a:p>
                    <a:p>
                      <a:pPr>
                        <a:buFont typeface="Wingdings" pitchFamily="2" charset="2"/>
                        <a:buChar char="Ø"/>
                      </a:pPr>
                      <a:r>
                        <a:rPr lang="en-IN" sz="1800" kern="1200" dirty="0">
                          <a:solidFill>
                            <a:schemeClr val="dk1"/>
                          </a:solidFill>
                          <a:effectLst/>
                          <a:latin typeface="+mn-lt"/>
                          <a:ea typeface="+mn-ea"/>
                          <a:cs typeface="+mn-cs"/>
                        </a:rPr>
                        <a:t>Ester gum</a:t>
                      </a:r>
                    </a:p>
                    <a:p>
                      <a:pPr>
                        <a:buFont typeface="Wingdings" pitchFamily="2" charset="2"/>
                        <a:buChar char="Ø"/>
                      </a:pPr>
                      <a:r>
                        <a:rPr lang="en-IN" sz="1800" kern="1200" dirty="0">
                          <a:solidFill>
                            <a:schemeClr val="dk1"/>
                          </a:solidFill>
                          <a:effectLst/>
                          <a:latin typeface="+mn-lt"/>
                          <a:ea typeface="+mn-ea"/>
                          <a:cs typeface="+mn-cs"/>
                        </a:rPr>
                        <a:t>Silica</a:t>
                      </a:r>
                    </a:p>
                    <a:p>
                      <a:pPr>
                        <a:buFont typeface="Wingdings" pitchFamily="2" charset="2"/>
                        <a:buChar char="Ø"/>
                      </a:pPr>
                      <a:r>
                        <a:rPr lang="en-IN" sz="1800" kern="1200" dirty="0">
                          <a:solidFill>
                            <a:schemeClr val="dk1"/>
                          </a:solidFill>
                          <a:effectLst/>
                          <a:latin typeface="+mn-lt"/>
                          <a:ea typeface="+mn-ea"/>
                          <a:cs typeface="+mn-cs"/>
                        </a:rPr>
                        <a:t>Test methods</a:t>
                      </a:r>
                      <a:endParaRPr lang="en-IN" dirty="0"/>
                    </a:p>
                  </a:txBody>
                  <a:tcPr/>
                </a:tc>
                <a:tc>
                  <a:txBody>
                    <a:bodyPr/>
                    <a:lstStyle/>
                    <a:p>
                      <a:pPr>
                        <a:buFont typeface="Wingdings" pitchFamily="2" charset="2"/>
                        <a:buChar char="Ø"/>
                      </a:pPr>
                      <a:r>
                        <a:rPr lang="en-IN" sz="1800" kern="1200" dirty="0">
                          <a:solidFill>
                            <a:schemeClr val="dk1"/>
                          </a:solidFill>
                          <a:effectLst/>
                          <a:latin typeface="+mn-lt"/>
                          <a:ea typeface="+mn-ea"/>
                          <a:cs typeface="+mn-cs"/>
                        </a:rPr>
                        <a:t>Polymer powders</a:t>
                      </a:r>
                    </a:p>
                    <a:p>
                      <a:pPr>
                        <a:buFont typeface="Wingdings" pitchFamily="2" charset="2"/>
                        <a:buChar char="Ø"/>
                      </a:pPr>
                      <a:r>
                        <a:rPr lang="en-IN" sz="1800" kern="1200" dirty="0">
                          <a:solidFill>
                            <a:schemeClr val="dk1"/>
                          </a:solidFill>
                          <a:effectLst/>
                          <a:latin typeface="+mn-lt"/>
                          <a:ea typeface="+mn-ea"/>
                          <a:cs typeface="+mn-cs"/>
                        </a:rPr>
                        <a:t>Polyamide resins</a:t>
                      </a:r>
                    </a:p>
                    <a:p>
                      <a:pPr>
                        <a:buFont typeface="Wingdings" pitchFamily="2" charset="2"/>
                        <a:buChar char="Ø"/>
                      </a:pPr>
                      <a:r>
                        <a:rPr lang="en-IN" sz="1800" kern="1200" dirty="0">
                          <a:solidFill>
                            <a:schemeClr val="dk1"/>
                          </a:solidFill>
                          <a:effectLst/>
                          <a:latin typeface="+mn-lt"/>
                          <a:ea typeface="+mn-ea"/>
                          <a:cs typeface="+mn-cs"/>
                        </a:rPr>
                        <a:t>Amino resins</a:t>
                      </a:r>
                    </a:p>
                    <a:p>
                      <a:pPr>
                        <a:buFont typeface="Wingdings" pitchFamily="2" charset="2"/>
                        <a:buChar char="Ø"/>
                      </a:pPr>
                      <a:r>
                        <a:rPr lang="en-IN" sz="1800" kern="1200" dirty="0">
                          <a:solidFill>
                            <a:schemeClr val="dk1"/>
                          </a:solidFill>
                          <a:effectLst/>
                          <a:latin typeface="+mn-lt"/>
                          <a:ea typeface="+mn-ea"/>
                          <a:cs typeface="+mn-cs"/>
                        </a:rPr>
                        <a:t>Acrylic resins</a:t>
                      </a:r>
                    </a:p>
                    <a:p>
                      <a:pPr>
                        <a:buFont typeface="Wingdings" pitchFamily="2" charset="2"/>
                        <a:buChar char="Ø"/>
                      </a:pPr>
                      <a:r>
                        <a:rPr lang="en-IN" sz="1800" kern="1200" dirty="0">
                          <a:solidFill>
                            <a:schemeClr val="dk1"/>
                          </a:solidFill>
                          <a:effectLst/>
                          <a:latin typeface="+mn-lt"/>
                          <a:ea typeface="+mn-ea"/>
                          <a:cs typeface="+mn-cs"/>
                        </a:rPr>
                        <a:t>Vinyl acetate resins</a:t>
                      </a:r>
                    </a:p>
                    <a:p>
                      <a:pPr>
                        <a:buFont typeface="Wingdings" pitchFamily="2" charset="2"/>
                        <a:buChar char="Ø"/>
                      </a:pPr>
                      <a:r>
                        <a:rPr lang="en-IN" sz="1800" kern="1200" dirty="0">
                          <a:solidFill>
                            <a:schemeClr val="dk1"/>
                          </a:solidFill>
                          <a:effectLst/>
                          <a:latin typeface="+mn-lt"/>
                          <a:ea typeface="+mn-ea"/>
                          <a:cs typeface="+mn-cs"/>
                        </a:rPr>
                        <a:t>Epoxy resin</a:t>
                      </a:r>
                    </a:p>
                    <a:p>
                      <a:pPr>
                        <a:buFont typeface="Wingdings" pitchFamily="2" charset="2"/>
                        <a:buChar char="Ø"/>
                      </a:pPr>
                      <a:r>
                        <a:rPr lang="en-IN" sz="1800" kern="1200" dirty="0">
                          <a:solidFill>
                            <a:schemeClr val="dk1"/>
                          </a:solidFill>
                          <a:effectLst/>
                          <a:latin typeface="+mn-lt"/>
                          <a:ea typeface="+mn-ea"/>
                          <a:cs typeface="+mn-cs"/>
                        </a:rPr>
                        <a:t>Alkyd resin</a:t>
                      </a:r>
                    </a:p>
                    <a:p>
                      <a:pPr>
                        <a:buFont typeface="Wingdings" pitchFamily="2" charset="2"/>
                        <a:buChar char="Ø"/>
                      </a:pPr>
                      <a:r>
                        <a:rPr lang="en-IN" sz="1800" kern="1200" dirty="0">
                          <a:solidFill>
                            <a:schemeClr val="dk1"/>
                          </a:solidFill>
                          <a:effectLst/>
                          <a:latin typeface="+mn-lt"/>
                          <a:ea typeface="+mn-ea"/>
                          <a:cs typeface="+mn-cs"/>
                        </a:rPr>
                        <a:t>Rosin</a:t>
                      </a:r>
                    </a:p>
                    <a:p>
                      <a:pPr>
                        <a:buFont typeface="Wingdings" pitchFamily="2" charset="2"/>
                        <a:buChar char="Ø"/>
                      </a:pPr>
                      <a:r>
                        <a:rPr lang="en-IN" sz="1800" kern="1200" dirty="0">
                          <a:solidFill>
                            <a:schemeClr val="dk1"/>
                          </a:solidFill>
                          <a:effectLst/>
                          <a:latin typeface="+mn-lt"/>
                          <a:ea typeface="+mn-ea"/>
                          <a:cs typeface="+mn-cs"/>
                        </a:rPr>
                        <a:t>Rubber/ latex</a:t>
                      </a:r>
                    </a:p>
                    <a:p>
                      <a:pPr>
                        <a:buFont typeface="Wingdings" pitchFamily="2" charset="2"/>
                        <a:buChar char="Ø"/>
                      </a:pPr>
                      <a:r>
                        <a:rPr lang="en-IN" sz="1800" kern="1200" dirty="0" err="1">
                          <a:solidFill>
                            <a:schemeClr val="dk1"/>
                          </a:solidFill>
                          <a:effectLst/>
                          <a:latin typeface="+mn-lt"/>
                          <a:ea typeface="+mn-ea"/>
                          <a:cs typeface="+mn-cs"/>
                        </a:rPr>
                        <a:t>Phenolic</a:t>
                      </a:r>
                      <a:r>
                        <a:rPr lang="en-IN" sz="1800" kern="1200" dirty="0">
                          <a:solidFill>
                            <a:schemeClr val="dk1"/>
                          </a:solidFill>
                          <a:effectLst/>
                          <a:latin typeface="+mn-lt"/>
                          <a:ea typeface="+mn-ea"/>
                          <a:cs typeface="+mn-cs"/>
                        </a:rPr>
                        <a:t> resins</a:t>
                      </a:r>
                      <a:endParaRPr lang="en-IN" dirty="0"/>
                    </a:p>
                  </a:txBody>
                  <a:tcPr/>
                </a:tc>
                <a:tc>
                  <a:txBody>
                    <a:bodyPr/>
                    <a:lstStyle/>
                    <a:p>
                      <a:pPr>
                        <a:buFont typeface="Wingdings" pitchFamily="2" charset="2"/>
                        <a:buChar char="Ø"/>
                      </a:pPr>
                      <a:r>
                        <a:rPr lang="en-IN" sz="1800" kern="1200" dirty="0">
                          <a:solidFill>
                            <a:schemeClr val="dk1"/>
                          </a:solidFill>
                          <a:effectLst/>
                          <a:latin typeface="+mn-lt"/>
                          <a:ea typeface="+mn-ea"/>
                          <a:cs typeface="+mn-cs"/>
                        </a:rPr>
                        <a:t>Cellulose</a:t>
                      </a:r>
                    </a:p>
                    <a:p>
                      <a:pPr>
                        <a:buFont typeface="Wingdings" pitchFamily="2" charset="2"/>
                        <a:buChar char="Ø"/>
                      </a:pPr>
                      <a:r>
                        <a:rPr lang="en-IN" sz="1800" kern="1200" dirty="0">
                          <a:solidFill>
                            <a:schemeClr val="dk1"/>
                          </a:solidFill>
                          <a:effectLst/>
                          <a:latin typeface="+mn-lt"/>
                          <a:ea typeface="+mn-ea"/>
                          <a:cs typeface="+mn-cs"/>
                        </a:rPr>
                        <a:t>Driers</a:t>
                      </a:r>
                      <a:endParaRPr lang="en-IN" dirty="0"/>
                    </a:p>
                  </a:txBody>
                  <a:tcPr/>
                </a:tc>
                <a:tc>
                  <a:txBody>
                    <a:bodyPr/>
                    <a:lstStyle/>
                    <a:p>
                      <a:pPr>
                        <a:buFont typeface="Wingdings" pitchFamily="2" charset="2"/>
                        <a:buChar char="Ø"/>
                      </a:pPr>
                      <a:r>
                        <a:rPr lang="en-US" sz="1800" kern="1200" dirty="0">
                          <a:solidFill>
                            <a:schemeClr val="dk1"/>
                          </a:solidFill>
                          <a:effectLst/>
                          <a:latin typeface="+mn-lt"/>
                          <a:ea typeface="+mn-ea"/>
                          <a:cs typeface="+mn-cs"/>
                        </a:rPr>
                        <a:t>Thinners</a:t>
                      </a:r>
                    </a:p>
                    <a:p>
                      <a:pPr>
                        <a:buFont typeface="Wingdings" pitchFamily="2" charset="2"/>
                        <a:buChar char="Ø"/>
                      </a:pPr>
                      <a:r>
                        <a:rPr lang="en-US" sz="1800" kern="1200" dirty="0" err="1">
                          <a:solidFill>
                            <a:schemeClr val="dk1"/>
                          </a:solidFill>
                          <a:effectLst/>
                          <a:latin typeface="+mn-lt"/>
                          <a:ea typeface="+mn-ea"/>
                          <a:cs typeface="+mn-cs"/>
                        </a:rPr>
                        <a:t>Dipentene</a:t>
                      </a:r>
                      <a:endParaRPr lang="en-US" sz="1800" kern="1200" dirty="0">
                        <a:solidFill>
                          <a:schemeClr val="dk1"/>
                        </a:solidFill>
                        <a:effectLst/>
                        <a:latin typeface="+mn-lt"/>
                        <a:ea typeface="+mn-ea"/>
                        <a:cs typeface="+mn-cs"/>
                      </a:endParaRPr>
                    </a:p>
                    <a:p>
                      <a:pPr>
                        <a:buFont typeface="Wingdings" pitchFamily="2" charset="2"/>
                        <a:buChar char="Ø"/>
                      </a:pPr>
                      <a:r>
                        <a:rPr lang="en-US" sz="1800" kern="1200" dirty="0">
                          <a:solidFill>
                            <a:schemeClr val="dk1"/>
                          </a:solidFill>
                          <a:effectLst/>
                          <a:latin typeface="+mn-lt"/>
                          <a:ea typeface="+mn-ea"/>
                          <a:cs typeface="+mn-cs"/>
                        </a:rPr>
                        <a:t>Linseed oil</a:t>
                      </a:r>
                    </a:p>
                    <a:p>
                      <a:pPr>
                        <a:buFont typeface="Wingdings" pitchFamily="2" charset="2"/>
                        <a:buChar char="Ø"/>
                      </a:pPr>
                      <a:r>
                        <a:rPr lang="en-US" sz="1800" kern="1200" dirty="0">
                          <a:solidFill>
                            <a:schemeClr val="dk1"/>
                          </a:solidFill>
                          <a:effectLst/>
                          <a:latin typeface="+mn-lt"/>
                          <a:ea typeface="+mn-ea"/>
                          <a:cs typeface="+mn-cs"/>
                        </a:rPr>
                        <a:t>Tung oil</a:t>
                      </a:r>
                    </a:p>
                    <a:p>
                      <a:pPr>
                        <a:buFont typeface="Wingdings" pitchFamily="2" charset="2"/>
                        <a:buChar char="Ø"/>
                      </a:pPr>
                      <a:r>
                        <a:rPr lang="en-US" sz="1800" kern="1200" dirty="0">
                          <a:solidFill>
                            <a:schemeClr val="dk1"/>
                          </a:solidFill>
                          <a:effectLst/>
                          <a:latin typeface="+mn-lt"/>
                          <a:ea typeface="+mn-ea"/>
                          <a:cs typeface="+mn-cs"/>
                        </a:rPr>
                        <a:t>Castor oil</a:t>
                      </a:r>
                      <a:endParaRPr lang="en-IN" dirty="0"/>
                    </a:p>
                  </a:txBody>
                  <a:tcPr/>
                </a:tc>
                <a:extLst>
                  <a:ext uri="{0D108BD9-81ED-4DB2-BD59-A6C34878D82A}">
                    <a16:rowId xmlns:a16="http://schemas.microsoft.com/office/drawing/2014/main" val="3844703662"/>
                  </a:ext>
                </a:extLst>
              </a:tr>
            </a:tbl>
          </a:graphicData>
        </a:graphic>
      </p:graphicFrame>
      <p:sp>
        <p:nvSpPr>
          <p:cNvPr id="6" name="Slide Number Placeholder 5"/>
          <p:cNvSpPr>
            <a:spLocks noGrp="1"/>
          </p:cNvSpPr>
          <p:nvPr>
            <p:ph type="sldNum" sz="quarter" idx="12"/>
          </p:nvPr>
        </p:nvSpPr>
        <p:spPr/>
        <p:txBody>
          <a:bodyPr/>
          <a:lstStyle/>
          <a:p>
            <a:fld id="{29384423-17FD-4505-A441-1E8A3571A5BE}" type="slidenum">
              <a:rPr lang="en-IN" smtClean="0"/>
              <a:pPr/>
              <a:t>27</a:t>
            </a:fld>
            <a:endParaRPr lang="en-IN"/>
          </a:p>
        </p:txBody>
      </p:sp>
    </p:spTree>
    <p:extLst>
      <p:ext uri="{BB962C8B-B14F-4D97-AF65-F5344CB8AC3E}">
        <p14:creationId xmlns:p14="http://schemas.microsoft.com/office/powerpoint/2010/main" val="39979020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4DD137-01F8-76D9-7ED8-8FB3D9C46E38}"/>
              </a:ext>
            </a:extLst>
          </p:cNvPr>
          <p:cNvSpPr>
            <a:spLocks noGrp="1"/>
          </p:cNvSpPr>
          <p:nvPr>
            <p:ph type="title"/>
          </p:nvPr>
        </p:nvSpPr>
        <p:spPr>
          <a:xfrm>
            <a:off x="1734570" y="260946"/>
            <a:ext cx="9502589" cy="710552"/>
          </a:xfrm>
        </p:spPr>
        <p:txBody>
          <a:bodyPr>
            <a:normAutofit/>
          </a:bodyPr>
          <a:lstStyle/>
          <a:p>
            <a:pPr algn="ctr"/>
            <a:r>
              <a:rPr lang="en-US" sz="3200" b="1" dirty="0">
                <a:cs typeface="Times New Roman" panose="02020603050405020304" pitchFamily="18" charset="0"/>
              </a:rPr>
              <a:t>Standardization Landscape of CHD 30</a:t>
            </a:r>
          </a:p>
        </p:txBody>
      </p:sp>
      <p:sp>
        <p:nvSpPr>
          <p:cNvPr id="3" name="Content Placeholder 2">
            <a:extLst>
              <a:ext uri="{FF2B5EF4-FFF2-40B4-BE49-F238E27FC236}">
                <a16:creationId xmlns:a16="http://schemas.microsoft.com/office/drawing/2014/main" id="{43ADAA1A-003E-02BB-FCCA-601AEB386C52}"/>
              </a:ext>
            </a:extLst>
          </p:cNvPr>
          <p:cNvSpPr>
            <a:spLocks noGrp="1"/>
          </p:cNvSpPr>
          <p:nvPr>
            <p:ph sz="quarter" idx="1"/>
          </p:nvPr>
        </p:nvSpPr>
        <p:spPr>
          <a:xfrm>
            <a:off x="1036366" y="1140622"/>
            <a:ext cx="10898998" cy="5191347"/>
          </a:xfrm>
        </p:spPr>
        <p:txBody>
          <a:bodyPr>
            <a:normAutofit fontScale="47500" lnSpcReduction="20000"/>
          </a:bodyPr>
          <a:lstStyle/>
          <a:p>
            <a:pPr marL="0" indent="0" algn="ctr">
              <a:buNone/>
            </a:pPr>
            <a:endParaRPr lang="en-US" sz="7200" cap="none" dirty="0">
              <a:latin typeface="Times New Roman" panose="02020603050405020304" pitchFamily="18" charset="0"/>
              <a:cs typeface="Times New Roman" panose="02020603050405020304" pitchFamily="18" charset="0"/>
              <a:hlinkClick r:id="rId2"/>
            </a:endParaRPr>
          </a:p>
          <a:p>
            <a:pPr marL="0" indent="0" algn="ctr">
              <a:buNone/>
            </a:pPr>
            <a:endParaRPr lang="en-US" sz="7200" dirty="0">
              <a:latin typeface="Times New Roman" panose="02020603050405020304" pitchFamily="18" charset="0"/>
              <a:cs typeface="Times New Roman" panose="02020603050405020304" pitchFamily="18" charset="0"/>
              <a:hlinkClick r:id="rId2"/>
            </a:endParaRPr>
          </a:p>
          <a:p>
            <a:pPr marL="0" indent="0" algn="ctr">
              <a:buNone/>
            </a:pPr>
            <a:endParaRPr lang="en-US" sz="7200" cap="none" dirty="0">
              <a:latin typeface="Times New Roman" panose="02020603050405020304" pitchFamily="18" charset="0"/>
              <a:cs typeface="Times New Roman" panose="02020603050405020304" pitchFamily="18" charset="0"/>
              <a:hlinkClick r:id="rId2"/>
            </a:endParaRPr>
          </a:p>
          <a:p>
            <a:pPr marL="0" indent="0" algn="ctr">
              <a:buNone/>
            </a:pPr>
            <a:endParaRPr lang="en-US" sz="7200" cap="none" dirty="0">
              <a:latin typeface="Times New Roman" panose="02020603050405020304" pitchFamily="18" charset="0"/>
              <a:cs typeface="Times New Roman" panose="02020603050405020304" pitchFamily="18" charset="0"/>
              <a:hlinkClick r:id="rId2"/>
            </a:endParaRPr>
          </a:p>
          <a:p>
            <a:pPr marL="0" indent="0" algn="ctr">
              <a:buNone/>
            </a:pPr>
            <a:endParaRPr lang="en-US" sz="7200" cap="none" dirty="0">
              <a:latin typeface="Times New Roman" panose="02020603050405020304" pitchFamily="18" charset="0"/>
              <a:cs typeface="Times New Roman" panose="02020603050405020304" pitchFamily="18" charset="0"/>
              <a:hlinkClick r:id="rId2"/>
            </a:endParaRPr>
          </a:p>
          <a:p>
            <a:pPr marL="0" indent="0" algn="ctr">
              <a:buNone/>
            </a:pPr>
            <a:endParaRPr lang="en-US" sz="7200" cap="none" dirty="0">
              <a:latin typeface="Times New Roman" panose="02020603050405020304" pitchFamily="18" charset="0"/>
              <a:cs typeface="Times New Roman" panose="02020603050405020304" pitchFamily="18" charset="0"/>
              <a:hlinkClick r:id="rId2"/>
            </a:endParaRPr>
          </a:p>
          <a:p>
            <a:pPr marL="0" indent="0" algn="ctr">
              <a:buNone/>
            </a:pPr>
            <a:endParaRPr lang="en-US" sz="7200" cap="none" dirty="0">
              <a:latin typeface="Times New Roman" panose="02020603050405020304" pitchFamily="18" charset="0"/>
              <a:cs typeface="Times New Roman" panose="02020603050405020304" pitchFamily="18" charset="0"/>
              <a:hlinkClick r:id="rId2"/>
            </a:endParaRPr>
          </a:p>
          <a:p>
            <a:pPr marL="0" indent="0" algn="ctr">
              <a:buNone/>
            </a:pPr>
            <a:endParaRPr lang="en-US" sz="7200" cap="none" dirty="0">
              <a:latin typeface="Times New Roman" panose="02020603050405020304" pitchFamily="18" charset="0"/>
              <a:cs typeface="Times New Roman" panose="02020603050405020304" pitchFamily="18" charset="0"/>
              <a:hlinkClick r:id="rId2"/>
            </a:endParaRPr>
          </a:p>
          <a:p>
            <a:pPr marL="0" indent="0">
              <a:buNone/>
            </a:pPr>
            <a:endParaRPr lang="en-US" sz="4300" cap="none" dirty="0">
              <a:latin typeface="Times New Roman" panose="02020603050405020304" pitchFamily="18" charset="0"/>
              <a:cs typeface="Times New Roman" panose="02020603050405020304" pitchFamily="18" charset="0"/>
            </a:endParaRPr>
          </a:p>
          <a:p>
            <a:pPr marL="0" indent="0" algn="ctr">
              <a:buNone/>
            </a:pPr>
            <a:r>
              <a:rPr lang="en-US" sz="4300" cap="none" dirty="0">
                <a:latin typeface="Times New Roman" panose="02020603050405020304" pitchFamily="18" charset="0"/>
                <a:cs typeface="Times New Roman" panose="02020603050405020304" pitchFamily="18" charset="0"/>
              </a:rPr>
              <a:t> </a:t>
            </a:r>
          </a:p>
          <a:p>
            <a:pPr marL="0" indent="0">
              <a:buNone/>
            </a:pPr>
            <a:endParaRPr lang="en-US" sz="4000" cap="none"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89095ADD-09D0-4E36-E6A6-E9B27FE0AF0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graphicFrame>
        <p:nvGraphicFramePr>
          <p:cNvPr id="10" name="Table 9">
            <a:extLst>
              <a:ext uri="{FF2B5EF4-FFF2-40B4-BE49-F238E27FC236}">
                <a16:creationId xmlns:a16="http://schemas.microsoft.com/office/drawing/2014/main" id="{9A6576A7-ECB9-21F5-441E-7FF69CEF116F}"/>
              </a:ext>
            </a:extLst>
          </p:cNvPr>
          <p:cNvGraphicFramePr>
            <a:graphicFrameLocks noGrp="1"/>
          </p:cNvGraphicFramePr>
          <p:nvPr>
            <p:extLst>
              <p:ext uri="{D42A27DB-BD31-4B8C-83A1-F6EECF244321}">
                <p14:modId xmlns:p14="http://schemas.microsoft.com/office/powerpoint/2010/main" val="4047169318"/>
              </p:ext>
            </p:extLst>
          </p:nvPr>
        </p:nvGraphicFramePr>
        <p:xfrm>
          <a:off x="983398" y="1446572"/>
          <a:ext cx="10516023" cy="4899800"/>
        </p:xfrm>
        <a:graphic>
          <a:graphicData uri="http://schemas.openxmlformats.org/drawingml/2006/table">
            <a:tbl>
              <a:tblPr firstRow="1" bandRow="1">
                <a:tableStyleId>{5C22544A-7EE6-4342-B048-85BDC9FD1C3A}</a:tableStyleId>
              </a:tblPr>
              <a:tblGrid>
                <a:gridCol w="2855768">
                  <a:extLst>
                    <a:ext uri="{9D8B030D-6E8A-4147-A177-3AD203B41FA5}">
                      <a16:colId xmlns:a16="http://schemas.microsoft.com/office/drawing/2014/main" val="3417759771"/>
                    </a:ext>
                  </a:extLst>
                </a:gridCol>
                <a:gridCol w="3019245">
                  <a:extLst>
                    <a:ext uri="{9D8B030D-6E8A-4147-A177-3AD203B41FA5}">
                      <a16:colId xmlns:a16="http://schemas.microsoft.com/office/drawing/2014/main" val="3382520390"/>
                    </a:ext>
                  </a:extLst>
                </a:gridCol>
                <a:gridCol w="2691441">
                  <a:extLst>
                    <a:ext uri="{9D8B030D-6E8A-4147-A177-3AD203B41FA5}">
                      <a16:colId xmlns:a16="http://schemas.microsoft.com/office/drawing/2014/main" val="742321351"/>
                    </a:ext>
                  </a:extLst>
                </a:gridCol>
                <a:gridCol w="1949569">
                  <a:extLst>
                    <a:ext uri="{9D8B030D-6E8A-4147-A177-3AD203B41FA5}">
                      <a16:colId xmlns:a16="http://schemas.microsoft.com/office/drawing/2014/main" val="4225009543"/>
                    </a:ext>
                  </a:extLst>
                </a:gridCol>
              </a:tblGrid>
              <a:tr h="1199273">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IN" sz="1800" b="1" kern="1200" dirty="0">
                          <a:solidFill>
                            <a:schemeClr val="lt1"/>
                          </a:solidFill>
                          <a:effectLst/>
                          <a:latin typeface="+mn-lt"/>
                          <a:ea typeface="+mn-ea"/>
                          <a:cs typeface="+mn-cs"/>
                        </a:rPr>
                        <a:t>Radiological Protection</a:t>
                      </a: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IN" sz="1800" b="1" kern="1200" dirty="0">
                          <a:solidFill>
                            <a:schemeClr val="lt1"/>
                          </a:solidFill>
                          <a:effectLst/>
                          <a:latin typeface="+mn-lt"/>
                          <a:ea typeface="+mn-ea"/>
                          <a:cs typeface="+mn-cs"/>
                        </a:rPr>
                        <a:t>Nuclear installation processes and technologies &amp; Reactor Technologies</a:t>
                      </a:r>
                    </a:p>
                  </a:txBody>
                  <a:tcPr anchor="ctr"/>
                </a:tc>
                <a:tc>
                  <a:txBody>
                    <a:bodyPr/>
                    <a:lstStyle/>
                    <a:p>
                      <a:pPr algn="ctr"/>
                      <a:r>
                        <a:rPr lang="en-IN" sz="1800" b="1" kern="1200" dirty="0">
                          <a:solidFill>
                            <a:schemeClr val="lt1"/>
                          </a:solidFill>
                          <a:effectLst/>
                          <a:latin typeface="+mn-lt"/>
                          <a:ea typeface="+mn-ea"/>
                          <a:cs typeface="+mn-cs"/>
                        </a:rPr>
                        <a:t>Dosimetry for Radiation Processing </a:t>
                      </a: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IN" sz="1800" b="1" kern="1200" dirty="0">
                          <a:solidFill>
                            <a:schemeClr val="lt1"/>
                          </a:solidFill>
                          <a:effectLst/>
                          <a:latin typeface="+mn-lt"/>
                          <a:ea typeface="+mn-ea"/>
                          <a:cs typeface="+mn-cs"/>
                        </a:rPr>
                        <a:t>Applications of Radioisotopes</a:t>
                      </a:r>
                    </a:p>
                  </a:txBody>
                  <a:tcPr anchor="ctr"/>
                </a:tc>
                <a:extLst>
                  <a:ext uri="{0D108BD9-81ED-4DB2-BD59-A6C34878D82A}">
                    <a16:rowId xmlns:a16="http://schemas.microsoft.com/office/drawing/2014/main" val="1523660465"/>
                  </a:ext>
                </a:extLst>
              </a:tr>
              <a:tr h="3700527">
                <a:tc>
                  <a:txBody>
                    <a:bodyPr/>
                    <a:lstStyle/>
                    <a:p>
                      <a:pPr>
                        <a:buFont typeface="Wingdings" pitchFamily="2" charset="2"/>
                        <a:buChar char="Ø"/>
                      </a:pPr>
                      <a:r>
                        <a:rPr kumimoji="0" lang="en-US" b="0" i="0" kern="1200" dirty="0">
                          <a:solidFill>
                            <a:schemeClr val="dk1"/>
                          </a:solidFill>
                          <a:latin typeface="+mn-lt"/>
                          <a:ea typeface="+mn-ea"/>
                          <a:cs typeface="+mn-cs"/>
                        </a:rPr>
                        <a:t>Air control and monitoring</a:t>
                      </a:r>
                    </a:p>
                    <a:p>
                      <a:pPr>
                        <a:buFont typeface="Wingdings" pitchFamily="2" charset="2"/>
                        <a:buChar char="Ø"/>
                      </a:pPr>
                      <a:r>
                        <a:rPr kumimoji="0" lang="en-US" b="0" i="0" kern="1200" dirty="0">
                          <a:solidFill>
                            <a:schemeClr val="dk1"/>
                          </a:solidFill>
                          <a:latin typeface="+mn-lt"/>
                          <a:ea typeface="+mn-ea"/>
                          <a:cs typeface="+mn-cs"/>
                        </a:rPr>
                        <a:t>Radioactivity measurements</a:t>
                      </a:r>
                    </a:p>
                    <a:p>
                      <a:pPr>
                        <a:buFont typeface="Wingdings" pitchFamily="2" charset="2"/>
                        <a:buChar char="Ø"/>
                      </a:pPr>
                      <a:r>
                        <a:rPr kumimoji="0" lang="en-US" b="0" i="0" kern="1200" dirty="0">
                          <a:solidFill>
                            <a:schemeClr val="dk1"/>
                          </a:solidFill>
                          <a:latin typeface="+mn-lt"/>
                          <a:ea typeface="+mn-ea"/>
                          <a:cs typeface="+mn-cs"/>
                        </a:rPr>
                        <a:t>Individual monitoring of external radiation</a:t>
                      </a:r>
                    </a:p>
                    <a:p>
                      <a:pPr marL="0" marR="0" lvl="0" indent="0" algn="l" defTabSz="914400" rtl="0" eaLnBrk="1" fontAlgn="auto" latinLnBrk="0" hangingPunct="1">
                        <a:lnSpc>
                          <a:spcPct val="100000"/>
                        </a:lnSpc>
                        <a:spcBef>
                          <a:spcPts val="0"/>
                        </a:spcBef>
                        <a:spcAft>
                          <a:spcPts val="0"/>
                        </a:spcAft>
                        <a:buClrTx/>
                        <a:buSzTx/>
                        <a:buFont typeface="Wingdings" pitchFamily="2" charset="2"/>
                        <a:buChar char="Ø"/>
                        <a:tabLst/>
                        <a:defRPr/>
                      </a:pPr>
                      <a:r>
                        <a:rPr kumimoji="0" lang="en-US" b="0" i="0" kern="1200" dirty="0">
                          <a:solidFill>
                            <a:schemeClr val="dk1"/>
                          </a:solidFill>
                          <a:latin typeface="+mn-lt"/>
                          <a:ea typeface="+mn-ea"/>
                          <a:cs typeface="+mn-cs"/>
                        </a:rPr>
                        <a:t>Radioactivity measurements</a:t>
                      </a:r>
                    </a:p>
                    <a:p>
                      <a:pPr>
                        <a:buFont typeface="Wingdings" pitchFamily="2" charset="2"/>
                        <a:buChar char="Ø"/>
                      </a:pPr>
                      <a:endParaRPr kumimoji="0" lang="en-US" b="0" i="0" kern="1200" dirty="0">
                        <a:solidFill>
                          <a:schemeClr val="dk1"/>
                        </a:solidFill>
                        <a:latin typeface="+mn-lt"/>
                        <a:ea typeface="+mn-ea"/>
                        <a:cs typeface="+mn-cs"/>
                      </a:endParaRPr>
                    </a:p>
                  </a:txBody>
                  <a:tcPr/>
                </a:tc>
                <a:tc>
                  <a:txBody>
                    <a:bodyPr/>
                    <a:lstStyle/>
                    <a:p>
                      <a:pPr>
                        <a:buFont typeface="Wingdings" pitchFamily="2" charset="2"/>
                        <a:buChar char="Ø"/>
                      </a:pPr>
                      <a:r>
                        <a:rPr kumimoji="0" lang="en-US" b="0" i="0" kern="1200" dirty="0">
                          <a:solidFill>
                            <a:schemeClr val="dk1"/>
                          </a:solidFill>
                          <a:latin typeface="+mn-lt"/>
                          <a:ea typeface="+mn-ea"/>
                          <a:cs typeface="+mn-cs"/>
                        </a:rPr>
                        <a:t>Nuclear criticality safety</a:t>
                      </a:r>
                    </a:p>
                    <a:p>
                      <a:pPr>
                        <a:buFont typeface="Wingdings" pitchFamily="2" charset="2"/>
                        <a:buChar char="Ø"/>
                      </a:pPr>
                      <a:r>
                        <a:rPr kumimoji="0" lang="en-US" b="0" i="0" kern="1200" dirty="0">
                          <a:solidFill>
                            <a:schemeClr val="dk1"/>
                          </a:solidFill>
                          <a:latin typeface="+mn-lt"/>
                          <a:ea typeface="+mn-ea"/>
                          <a:cs typeface="+mn-cs"/>
                        </a:rPr>
                        <a:t>Analytical methodology in the nuclear fuel cycle</a:t>
                      </a:r>
                    </a:p>
                    <a:p>
                      <a:pPr>
                        <a:buFont typeface="Wingdings" pitchFamily="2" charset="2"/>
                        <a:buChar char="Ø"/>
                      </a:pPr>
                      <a:r>
                        <a:rPr kumimoji="0" lang="en-US" b="0" i="0" kern="1200" dirty="0">
                          <a:solidFill>
                            <a:schemeClr val="dk1"/>
                          </a:solidFill>
                          <a:latin typeface="+mn-lt"/>
                          <a:ea typeface="+mn-ea"/>
                          <a:cs typeface="+mn-cs"/>
                        </a:rPr>
                        <a:t>Power reactor analyses and measurements</a:t>
                      </a:r>
                    </a:p>
                  </a:txBody>
                  <a:tcPr/>
                </a:tc>
                <a:tc>
                  <a:txBody>
                    <a:bodyPr/>
                    <a:lstStyle/>
                    <a:p>
                      <a:pPr>
                        <a:buFont typeface="Wingdings" pitchFamily="2" charset="2"/>
                        <a:buChar char="Ø"/>
                      </a:pPr>
                      <a:r>
                        <a:rPr kumimoji="0" lang="en-US" b="0" i="0" kern="1200" dirty="0">
                          <a:solidFill>
                            <a:schemeClr val="dk1"/>
                          </a:solidFill>
                          <a:latin typeface="+mn-lt"/>
                          <a:ea typeface="+mn-ea"/>
                          <a:cs typeface="+mn-cs"/>
                        </a:rPr>
                        <a:t>Monitoring and dosimetry for internal exposure</a:t>
                      </a:r>
                    </a:p>
                    <a:p>
                      <a:pPr marL="0" marR="0" lvl="0" indent="0" algn="l" defTabSz="914400" rtl="0" eaLnBrk="1" fontAlgn="auto" latinLnBrk="0" hangingPunct="1">
                        <a:lnSpc>
                          <a:spcPct val="100000"/>
                        </a:lnSpc>
                        <a:spcBef>
                          <a:spcPts val="0"/>
                        </a:spcBef>
                        <a:spcAft>
                          <a:spcPts val="0"/>
                        </a:spcAft>
                        <a:buClrTx/>
                        <a:buSzTx/>
                        <a:buFont typeface="Wingdings" pitchFamily="2" charset="2"/>
                        <a:buChar char="Ø"/>
                        <a:tabLst/>
                        <a:defRPr/>
                      </a:pPr>
                      <a:r>
                        <a:rPr kumimoji="0" lang="en-US" b="0" i="0" kern="1200" dirty="0">
                          <a:solidFill>
                            <a:schemeClr val="dk1"/>
                          </a:solidFill>
                          <a:latin typeface="+mn-lt"/>
                          <a:ea typeface="+mn-ea"/>
                          <a:cs typeface="+mn-cs"/>
                        </a:rPr>
                        <a:t>Biological and physical retrospective dosimetry</a:t>
                      </a:r>
                    </a:p>
                    <a:p>
                      <a:pPr>
                        <a:buFont typeface="Wingdings" pitchFamily="2" charset="2"/>
                        <a:buChar char="Ø"/>
                      </a:pPr>
                      <a:endParaRPr kumimoji="0" lang="en-US" b="0" i="0" kern="1200" dirty="0">
                        <a:solidFill>
                          <a:schemeClr val="dk1"/>
                        </a:solidFill>
                        <a:latin typeface="+mn-lt"/>
                        <a:ea typeface="+mn-ea"/>
                        <a:cs typeface="+mn-cs"/>
                      </a:endParaRPr>
                    </a:p>
                    <a:p>
                      <a:pPr>
                        <a:buFont typeface="Wingdings" pitchFamily="2" charset="2"/>
                        <a:buChar char="Ø"/>
                      </a:pPr>
                      <a:endParaRPr kumimoji="0" lang="en-US" b="0" i="0" kern="1200" dirty="0">
                        <a:solidFill>
                          <a:schemeClr val="dk1"/>
                        </a:solidFill>
                        <a:latin typeface="+mn-lt"/>
                        <a:ea typeface="+mn-ea"/>
                        <a:cs typeface="+mn-cs"/>
                      </a:endParaRPr>
                    </a:p>
                  </a:txBody>
                  <a:tcPr/>
                </a:tc>
                <a:tc>
                  <a:txBody>
                    <a:bodyPr/>
                    <a:lstStyle/>
                    <a:p>
                      <a:pPr>
                        <a:buFont typeface="Wingdings" pitchFamily="2" charset="2"/>
                        <a:buChar char="Ø"/>
                      </a:pPr>
                      <a:r>
                        <a:rPr lang="en-IN" dirty="0"/>
                        <a:t>Industrial</a:t>
                      </a:r>
                    </a:p>
                    <a:p>
                      <a:pPr>
                        <a:buFont typeface="Wingdings" pitchFamily="2" charset="2"/>
                        <a:buChar char="Ø"/>
                      </a:pPr>
                      <a:r>
                        <a:rPr lang="en-IN" dirty="0"/>
                        <a:t>Hydrology  </a:t>
                      </a:r>
                    </a:p>
                    <a:p>
                      <a:pPr>
                        <a:buFont typeface="Wingdings" pitchFamily="2" charset="2"/>
                        <a:buChar char="Ø"/>
                      </a:pPr>
                      <a:r>
                        <a:rPr lang="en-IN" dirty="0"/>
                        <a:t>Healthcare</a:t>
                      </a:r>
                    </a:p>
                    <a:p>
                      <a:pPr>
                        <a:buFont typeface="Wingdings" pitchFamily="2" charset="2"/>
                        <a:buChar char="Ø"/>
                      </a:pPr>
                      <a:r>
                        <a:rPr lang="en-IN" dirty="0"/>
                        <a:t>Food</a:t>
                      </a:r>
                    </a:p>
                    <a:p>
                      <a:pPr>
                        <a:buFont typeface="Wingdings" pitchFamily="2" charset="2"/>
                        <a:buChar char="Ø"/>
                      </a:pPr>
                      <a:r>
                        <a:rPr lang="en-IN" dirty="0"/>
                        <a:t>Agriculture </a:t>
                      </a:r>
                    </a:p>
                    <a:p>
                      <a:pPr>
                        <a:buFont typeface="Wingdings" pitchFamily="2" charset="2"/>
                        <a:buChar char="Ø"/>
                      </a:pPr>
                      <a:endParaRPr lang="en-IN" dirty="0"/>
                    </a:p>
                  </a:txBody>
                  <a:tcPr/>
                </a:tc>
                <a:extLst>
                  <a:ext uri="{0D108BD9-81ED-4DB2-BD59-A6C34878D82A}">
                    <a16:rowId xmlns:a16="http://schemas.microsoft.com/office/drawing/2014/main" val="3844703662"/>
                  </a:ext>
                </a:extLst>
              </a:tr>
            </a:tbl>
          </a:graphicData>
        </a:graphic>
      </p:graphicFrame>
      <p:sp>
        <p:nvSpPr>
          <p:cNvPr id="6" name="Slide Number Placeholder 5"/>
          <p:cNvSpPr>
            <a:spLocks noGrp="1"/>
          </p:cNvSpPr>
          <p:nvPr>
            <p:ph type="sldNum" sz="quarter" idx="12"/>
          </p:nvPr>
        </p:nvSpPr>
        <p:spPr/>
        <p:txBody>
          <a:bodyPr/>
          <a:lstStyle/>
          <a:p>
            <a:fld id="{29384423-17FD-4505-A441-1E8A3571A5BE}" type="slidenum">
              <a:rPr lang="en-IN" smtClean="0"/>
              <a:pPr/>
              <a:t>28</a:t>
            </a:fld>
            <a:endParaRPr lang="en-IN"/>
          </a:p>
        </p:txBody>
      </p:sp>
    </p:spTree>
    <p:extLst>
      <p:ext uri="{BB962C8B-B14F-4D97-AF65-F5344CB8AC3E}">
        <p14:creationId xmlns:p14="http://schemas.microsoft.com/office/powerpoint/2010/main" val="39979020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sz="quarter" idx="1"/>
          </p:nvPr>
        </p:nvPicPr>
        <p:blipFill>
          <a:blip r:embed="rId2" cstate="print">
            <a:extLst>
              <a:ext uri="{28A0092B-C50C-407E-A947-70E740481C1C}">
                <a14:useLocalDpi xmlns:a14="http://schemas.microsoft.com/office/drawing/2010/main" val="0"/>
              </a:ext>
            </a:extLst>
          </a:blip>
          <a:stretch>
            <a:fillRect/>
          </a:stretch>
        </p:blipFill>
        <p:spPr>
          <a:xfrm>
            <a:off x="2774083" y="1854682"/>
            <a:ext cx="5813903" cy="3276000"/>
          </a:xfr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sp>
        <p:nvSpPr>
          <p:cNvPr id="5" name="Slide Number Placeholder 4"/>
          <p:cNvSpPr>
            <a:spLocks noGrp="1"/>
          </p:cNvSpPr>
          <p:nvPr>
            <p:ph type="sldNum" sz="quarter" idx="12"/>
          </p:nvPr>
        </p:nvSpPr>
        <p:spPr/>
        <p:txBody>
          <a:bodyPr/>
          <a:lstStyle/>
          <a:p>
            <a:fld id="{29384423-17FD-4505-A441-1E8A3571A5BE}" type="slidenum">
              <a:rPr lang="en-IN" smtClean="0"/>
              <a:pPr/>
              <a:t>29</a:t>
            </a:fld>
            <a:endParaRPr lang="en-IN"/>
          </a:p>
        </p:txBody>
      </p:sp>
    </p:spTree>
    <p:extLst>
      <p:ext uri="{BB962C8B-B14F-4D97-AF65-F5344CB8AC3E}">
        <p14:creationId xmlns:p14="http://schemas.microsoft.com/office/powerpoint/2010/main" val="2544855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CHD 20</a:t>
            </a:r>
          </a:p>
        </p:txBody>
      </p:sp>
      <p:sp>
        <p:nvSpPr>
          <p:cNvPr id="3" name="Subtitle 2"/>
          <p:cNvSpPr>
            <a:spLocks noGrp="1"/>
          </p:cNvSpPr>
          <p:nvPr>
            <p:ph type="subTitle" idx="1"/>
          </p:nvPr>
        </p:nvSpPr>
        <p:spPr>
          <a:xfrm>
            <a:off x="1727199" y="3200399"/>
            <a:ext cx="9164577" cy="2714263"/>
          </a:xfrm>
        </p:spPr>
        <p:txBody>
          <a:bodyPr>
            <a:normAutofit/>
          </a:bodyPr>
          <a:lstStyle/>
          <a:p>
            <a:r>
              <a:rPr lang="en-US" sz="6000" b="1" dirty="0"/>
              <a:t>Standards under Development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0146" y="304870"/>
            <a:ext cx="10363200" cy="512440"/>
          </a:xfrm>
        </p:spPr>
        <p:txBody>
          <a:bodyPr>
            <a:normAutofit fontScale="90000"/>
          </a:bodyPr>
          <a:lstStyle/>
          <a:p>
            <a:pPr algn="ctr"/>
            <a:r>
              <a:rPr lang="en-US" b="1" dirty="0"/>
              <a:t>NWIPs – CHD 20</a:t>
            </a:r>
          </a:p>
        </p:txBody>
      </p:sp>
      <p:sp>
        <p:nvSpPr>
          <p:cNvPr id="6" name="Slide Number Placeholder 5"/>
          <p:cNvSpPr>
            <a:spLocks noGrp="1"/>
          </p:cNvSpPr>
          <p:nvPr>
            <p:ph type="sldNum" sz="quarter" idx="12"/>
          </p:nvPr>
        </p:nvSpPr>
        <p:spPr/>
        <p:txBody>
          <a:bodyPr/>
          <a:lstStyle/>
          <a:p>
            <a:fld id="{29384423-17FD-4505-A441-1E8A3571A5BE}" type="slidenum">
              <a:rPr lang="en-IN" smtClean="0"/>
              <a:pPr/>
              <a:t>4</a:t>
            </a:fld>
            <a:endParaRPr lang="en-IN"/>
          </a:p>
        </p:txBody>
      </p:sp>
      <p:graphicFrame>
        <p:nvGraphicFramePr>
          <p:cNvPr id="3" name="Table 2">
            <a:extLst>
              <a:ext uri="{FF2B5EF4-FFF2-40B4-BE49-F238E27FC236}">
                <a16:creationId xmlns:a16="http://schemas.microsoft.com/office/drawing/2014/main" id="{68E0F185-7622-34FB-91F4-50FBD8C5ED46}"/>
              </a:ext>
            </a:extLst>
          </p:cNvPr>
          <p:cNvGraphicFramePr>
            <a:graphicFrameLocks noGrp="1"/>
          </p:cNvGraphicFramePr>
          <p:nvPr>
            <p:extLst>
              <p:ext uri="{D42A27DB-BD31-4B8C-83A1-F6EECF244321}">
                <p14:modId xmlns:p14="http://schemas.microsoft.com/office/powerpoint/2010/main" val="141306155"/>
              </p:ext>
            </p:extLst>
          </p:nvPr>
        </p:nvGraphicFramePr>
        <p:xfrm>
          <a:off x="451414" y="974090"/>
          <a:ext cx="11435785" cy="5125767"/>
        </p:xfrm>
        <a:graphic>
          <a:graphicData uri="http://schemas.openxmlformats.org/drawingml/2006/table">
            <a:tbl>
              <a:tblPr firstRow="1" bandRow="1">
                <a:tableStyleId>{5C22544A-7EE6-4342-B048-85BDC9FD1C3A}</a:tableStyleId>
              </a:tblPr>
              <a:tblGrid>
                <a:gridCol w="578112">
                  <a:extLst>
                    <a:ext uri="{9D8B030D-6E8A-4147-A177-3AD203B41FA5}">
                      <a16:colId xmlns:a16="http://schemas.microsoft.com/office/drawing/2014/main" val="20000"/>
                    </a:ext>
                  </a:extLst>
                </a:gridCol>
                <a:gridCol w="6807841">
                  <a:extLst>
                    <a:ext uri="{9D8B030D-6E8A-4147-A177-3AD203B41FA5}">
                      <a16:colId xmlns:a16="http://schemas.microsoft.com/office/drawing/2014/main" val="20001"/>
                    </a:ext>
                  </a:extLst>
                </a:gridCol>
                <a:gridCol w="1869153">
                  <a:extLst>
                    <a:ext uri="{9D8B030D-6E8A-4147-A177-3AD203B41FA5}">
                      <a16:colId xmlns:a16="http://schemas.microsoft.com/office/drawing/2014/main" val="20002"/>
                    </a:ext>
                  </a:extLst>
                </a:gridCol>
                <a:gridCol w="2180679">
                  <a:extLst>
                    <a:ext uri="{9D8B030D-6E8A-4147-A177-3AD203B41FA5}">
                      <a16:colId xmlns:a16="http://schemas.microsoft.com/office/drawing/2014/main" val="20003"/>
                    </a:ext>
                  </a:extLst>
                </a:gridCol>
              </a:tblGrid>
              <a:tr h="396168">
                <a:tc>
                  <a:txBody>
                    <a:bodyPr/>
                    <a:lstStyle/>
                    <a:p>
                      <a:pPr algn="ctr" fontAlgn="b"/>
                      <a:r>
                        <a:rPr lang="en-US" sz="1600" b="0" i="0" u="none" strike="noStrike" dirty="0" err="1">
                          <a:solidFill>
                            <a:schemeClr val="bg1"/>
                          </a:solidFill>
                          <a:latin typeface="Antique Olive Roman" pitchFamily="34" charset="0"/>
                        </a:rPr>
                        <a:t>S.No</a:t>
                      </a:r>
                      <a:r>
                        <a:rPr lang="en-US" sz="1600" b="0" i="0" u="none" strike="noStrike" dirty="0">
                          <a:solidFill>
                            <a:schemeClr val="bg1"/>
                          </a:solidFill>
                          <a:latin typeface="Antique Olive Roman" pitchFamily="34" charset="0"/>
                        </a:rPr>
                        <a:t>. </a:t>
                      </a:r>
                    </a:p>
                  </a:txBody>
                  <a:tcPr marL="9525" marR="9525" marT="9525" marB="0" anchor="ctr"/>
                </a:tc>
                <a:tc>
                  <a:txBody>
                    <a:bodyPr/>
                    <a:lstStyle/>
                    <a:p>
                      <a:pPr algn="ctr" fontAlgn="t"/>
                      <a:r>
                        <a:rPr lang="en-US" sz="1600" b="1" i="0" u="none" strike="noStrike" dirty="0">
                          <a:solidFill>
                            <a:schemeClr val="bg1"/>
                          </a:solidFill>
                          <a:latin typeface="Antique Olive Roman" pitchFamily="34" charset="0"/>
                        </a:rPr>
                        <a:t>Subject</a:t>
                      </a:r>
                    </a:p>
                  </a:txBody>
                  <a:tcPr marL="9525" marR="9525" marT="9525" marB="0" anchor="ctr"/>
                </a:tc>
                <a:tc>
                  <a:txBody>
                    <a:bodyPr/>
                    <a:lstStyle/>
                    <a:p>
                      <a:pPr algn="ctr" fontAlgn="t"/>
                      <a:r>
                        <a:rPr lang="en-US" sz="1600" b="1" i="0" u="none" strike="noStrike" dirty="0">
                          <a:solidFill>
                            <a:schemeClr val="bg1"/>
                          </a:solidFill>
                          <a:latin typeface="Antique Olive Roman" pitchFamily="34" charset="0"/>
                        </a:rPr>
                        <a:t>Mode</a:t>
                      </a:r>
                    </a:p>
                  </a:txBody>
                  <a:tcPr marL="9525" marR="9525" marT="9525" marB="0" anchor="ctr"/>
                </a:tc>
                <a:tc>
                  <a:txBody>
                    <a:bodyPr/>
                    <a:lstStyle/>
                    <a:p>
                      <a:pPr algn="ctr" fontAlgn="t"/>
                      <a:r>
                        <a:rPr lang="en-US" sz="1600" b="1" i="0" u="none" strike="noStrike" dirty="0">
                          <a:solidFill>
                            <a:schemeClr val="bg1"/>
                          </a:solidFill>
                          <a:latin typeface="Antique Olive Roman" pitchFamily="34" charset="0"/>
                        </a:rPr>
                        <a:t>Current Status</a:t>
                      </a:r>
                    </a:p>
                  </a:txBody>
                  <a:tcPr marL="9525" marR="9525" marT="9525" marB="0" anchor="ctr"/>
                </a:tc>
                <a:extLst>
                  <a:ext uri="{0D108BD9-81ED-4DB2-BD59-A6C34878D82A}">
                    <a16:rowId xmlns:a16="http://schemas.microsoft.com/office/drawing/2014/main" val="10000"/>
                  </a:ext>
                </a:extLst>
              </a:tr>
              <a:tr h="400917">
                <a:tc>
                  <a:txBody>
                    <a:bodyPr/>
                    <a:lstStyle/>
                    <a:p>
                      <a:pPr algn="ctr" fontAlgn="b"/>
                      <a:r>
                        <a:rPr lang="en-US" sz="1200" b="0" i="0" u="none" strike="noStrike" dirty="0">
                          <a:solidFill>
                            <a:srgbClr val="000000"/>
                          </a:solidFill>
                          <a:latin typeface="Calibri"/>
                        </a:rPr>
                        <a:t>1</a:t>
                      </a:r>
                    </a:p>
                  </a:txBody>
                  <a:tcPr marL="9525" marR="9525" marT="9525" marB="0" anchor="ctr"/>
                </a:tc>
                <a:tc>
                  <a:txBody>
                    <a:bodyPr/>
                    <a:lstStyle/>
                    <a:p>
                      <a:pPr algn="l" fontAlgn="t"/>
                      <a:r>
                        <a:rPr lang="en-US" sz="1200" b="0" i="0" u="none" strike="noStrike" dirty="0" err="1">
                          <a:solidFill>
                            <a:srgbClr val="212529"/>
                          </a:solidFill>
                          <a:latin typeface="Arial"/>
                        </a:rPr>
                        <a:t>Fluoro</a:t>
                      </a:r>
                      <a:r>
                        <a:rPr lang="en-US" sz="1200" b="0" i="0" u="none" strike="noStrike" dirty="0">
                          <a:solidFill>
                            <a:srgbClr val="212529"/>
                          </a:solidFill>
                          <a:latin typeface="Arial"/>
                        </a:rPr>
                        <a:t> Polymer Based Coating</a:t>
                      </a:r>
                    </a:p>
                  </a:txBody>
                  <a:tcPr marL="9525" marR="9525" marT="9525" marB="0" anchor="ctr"/>
                </a:tc>
                <a:tc>
                  <a:txBody>
                    <a:bodyPr/>
                    <a:lstStyle/>
                    <a:p>
                      <a:pPr algn="ctr" fontAlgn="t"/>
                      <a:r>
                        <a:rPr lang="en-US" sz="1200" b="0" i="0" u="none" strike="noStrike" dirty="0">
                          <a:solidFill>
                            <a:srgbClr val="212529"/>
                          </a:solidFill>
                          <a:latin typeface="Arial"/>
                        </a:rPr>
                        <a:t>Through R&amp;D</a:t>
                      </a:r>
                      <a:r>
                        <a:rPr lang="en-US" sz="1200" b="0" i="0" u="none" strike="noStrike" baseline="0" dirty="0">
                          <a:solidFill>
                            <a:srgbClr val="212529"/>
                          </a:solidFill>
                          <a:latin typeface="Arial"/>
                        </a:rPr>
                        <a:t> </a:t>
                      </a:r>
                      <a:endParaRPr lang="en-US" sz="1200" b="0" i="0" u="none" strike="noStrike" dirty="0">
                        <a:solidFill>
                          <a:srgbClr val="212529"/>
                        </a:solidFill>
                        <a:latin typeface="Arial"/>
                      </a:endParaRPr>
                    </a:p>
                  </a:txBody>
                  <a:tcPr marL="9525" marR="9525" marT="9525" marB="0" anchor="ctr"/>
                </a:tc>
                <a:tc>
                  <a:txBody>
                    <a:bodyPr/>
                    <a:lstStyle/>
                    <a:p>
                      <a:pPr algn="ctr" fontAlgn="t"/>
                      <a:r>
                        <a:rPr lang="en-US" sz="1200" b="0" i="0" u="none" strike="noStrike" dirty="0">
                          <a:solidFill>
                            <a:srgbClr val="212529"/>
                          </a:solidFill>
                          <a:latin typeface="Arial"/>
                        </a:rPr>
                        <a:t>Received bids are under evaluation  (2 bids received) </a:t>
                      </a:r>
                    </a:p>
                  </a:txBody>
                  <a:tcPr marL="9525" marR="9525" marT="9525" marB="0" anchor="ctr"/>
                </a:tc>
                <a:extLst>
                  <a:ext uri="{0D108BD9-81ED-4DB2-BD59-A6C34878D82A}">
                    <a16:rowId xmlns:a16="http://schemas.microsoft.com/office/drawing/2014/main" val="10001"/>
                  </a:ext>
                </a:extLst>
              </a:tr>
              <a:tr h="400917">
                <a:tc>
                  <a:txBody>
                    <a:bodyPr/>
                    <a:lstStyle/>
                    <a:p>
                      <a:pPr algn="ctr" fontAlgn="b"/>
                      <a:r>
                        <a:rPr lang="en-US" sz="1200" b="0" i="0" u="none" strike="noStrike" dirty="0">
                          <a:solidFill>
                            <a:srgbClr val="000000"/>
                          </a:solidFill>
                          <a:latin typeface="Calibri"/>
                        </a:rPr>
                        <a:t>2</a:t>
                      </a:r>
                    </a:p>
                  </a:txBody>
                  <a:tcPr marL="9525" marR="9525" marT="9525" marB="0" anchor="ct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US" sz="1200" b="0" i="0" u="none" strike="noStrike" dirty="0">
                          <a:solidFill>
                            <a:srgbClr val="212529"/>
                          </a:solidFill>
                          <a:latin typeface="Arial"/>
                        </a:rPr>
                        <a:t>Polysiloxane coating</a:t>
                      </a:r>
                    </a:p>
                  </a:txBody>
                  <a:tcPr marL="9525" marR="9525" marT="9525" marB="0" anchor="ct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1200" b="0" i="0" u="none" strike="noStrike" dirty="0">
                          <a:solidFill>
                            <a:srgbClr val="212529"/>
                          </a:solidFill>
                          <a:latin typeface="Arial"/>
                        </a:rPr>
                        <a:t>Through R&amp;D</a:t>
                      </a:r>
                    </a:p>
                  </a:txBody>
                  <a:tcPr marL="9525" marR="9525" marT="9525" marB="0" anchor="ct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1200" b="0" i="0" u="none" strike="noStrike" dirty="0">
                          <a:solidFill>
                            <a:srgbClr val="212529"/>
                          </a:solidFill>
                          <a:latin typeface="Arial"/>
                        </a:rPr>
                        <a:t>Received bids are under evaluation (2 bids received) </a:t>
                      </a:r>
                    </a:p>
                  </a:txBody>
                  <a:tcPr marL="9525" marR="9525" marT="9525" marB="0" anchor="ctr"/>
                </a:tc>
                <a:extLst>
                  <a:ext uri="{0D108BD9-81ED-4DB2-BD59-A6C34878D82A}">
                    <a16:rowId xmlns:a16="http://schemas.microsoft.com/office/drawing/2014/main" val="1193858329"/>
                  </a:ext>
                </a:extLst>
              </a:tr>
              <a:tr h="293056">
                <a:tc>
                  <a:txBody>
                    <a:bodyPr/>
                    <a:lstStyle/>
                    <a:p>
                      <a:pPr algn="ctr" fontAlgn="b"/>
                      <a:r>
                        <a:rPr lang="en-US" sz="1200" b="0" i="0" u="none" strike="noStrike" dirty="0">
                          <a:solidFill>
                            <a:srgbClr val="000000"/>
                          </a:solidFill>
                          <a:latin typeface="Calibri"/>
                        </a:rPr>
                        <a:t>3</a:t>
                      </a:r>
                    </a:p>
                  </a:txBody>
                  <a:tcPr marL="9525" marR="9525" marT="9525" marB="0" anchor="ctr"/>
                </a:tc>
                <a:tc>
                  <a:txBody>
                    <a:bodyPr/>
                    <a:lstStyle/>
                    <a:p>
                      <a:pPr algn="l" fontAlgn="t"/>
                      <a:r>
                        <a:rPr lang="en-US" sz="1200" b="0" i="0" u="none" strike="noStrike" dirty="0">
                          <a:solidFill>
                            <a:srgbClr val="212529"/>
                          </a:solidFill>
                          <a:latin typeface="Arial"/>
                        </a:rPr>
                        <a:t>Thermoplastic Road Marking Paint</a:t>
                      </a:r>
                    </a:p>
                  </a:txBody>
                  <a:tcPr marL="9525" marR="9525" marT="9525" marB="0" anchor="ctr"/>
                </a:tc>
                <a:tc>
                  <a:txBody>
                    <a:bodyPr/>
                    <a:lstStyle/>
                    <a:p>
                      <a:pPr algn="ctr" fontAlgn="t"/>
                      <a:r>
                        <a:rPr lang="en-US" sz="1200" b="0" i="0" u="none" strike="noStrike" dirty="0">
                          <a:solidFill>
                            <a:srgbClr val="212529"/>
                          </a:solidFill>
                          <a:latin typeface="Arial"/>
                        </a:rPr>
                        <a:t>Through WG 2</a:t>
                      </a:r>
                    </a:p>
                  </a:txBody>
                  <a:tcPr marL="9525" marR="9525" marT="9525" marB="0" anchor="ctr"/>
                </a:tc>
                <a:tc>
                  <a:txBody>
                    <a:bodyPr/>
                    <a:lstStyle/>
                    <a:p>
                      <a:pPr algn="ctr" fontAlgn="t"/>
                      <a:r>
                        <a:rPr lang="en-US" sz="1200" b="0" i="0" u="none" strike="noStrike" dirty="0">
                          <a:solidFill>
                            <a:srgbClr val="212529"/>
                          </a:solidFill>
                          <a:latin typeface="Arial"/>
                        </a:rPr>
                        <a:t>P-draft</a:t>
                      </a:r>
                      <a:r>
                        <a:rPr lang="en-US" sz="1200" b="0" i="0" u="none" strike="noStrike" baseline="0" dirty="0">
                          <a:solidFill>
                            <a:srgbClr val="212529"/>
                          </a:solidFill>
                          <a:latin typeface="Arial"/>
                        </a:rPr>
                        <a:t> Prepared</a:t>
                      </a:r>
                      <a:endParaRPr lang="en-US" sz="1200" b="0" i="0" u="none" strike="noStrike" dirty="0">
                        <a:solidFill>
                          <a:srgbClr val="212529"/>
                        </a:solidFill>
                        <a:latin typeface="Arial"/>
                      </a:endParaRPr>
                    </a:p>
                  </a:txBody>
                  <a:tcPr marL="9525" marR="9525" marT="9525" marB="0" anchor="ctr"/>
                </a:tc>
                <a:extLst>
                  <a:ext uri="{0D108BD9-81ED-4DB2-BD59-A6C34878D82A}">
                    <a16:rowId xmlns:a16="http://schemas.microsoft.com/office/drawing/2014/main" val="10002"/>
                  </a:ext>
                </a:extLst>
              </a:tr>
              <a:tr h="400917">
                <a:tc>
                  <a:txBody>
                    <a:bodyPr/>
                    <a:lstStyle/>
                    <a:p>
                      <a:pPr algn="ctr" fontAlgn="b"/>
                      <a:r>
                        <a:rPr lang="en-US" sz="1200" b="0" i="0" u="none" strike="noStrike" dirty="0">
                          <a:solidFill>
                            <a:srgbClr val="000000"/>
                          </a:solidFill>
                          <a:latin typeface="Calibri"/>
                        </a:rPr>
                        <a:t>4</a:t>
                      </a:r>
                    </a:p>
                  </a:txBody>
                  <a:tcPr marL="9525" marR="9525" marT="9525" marB="0" anchor="ctr"/>
                </a:tc>
                <a:tc>
                  <a:txBody>
                    <a:bodyPr/>
                    <a:lstStyle/>
                    <a:p>
                      <a:pPr algn="l" fontAlgn="t"/>
                      <a:r>
                        <a:rPr lang="en-US" sz="1200" b="0" i="0" u="none" strike="noStrike" dirty="0">
                          <a:solidFill>
                            <a:srgbClr val="212529"/>
                          </a:solidFill>
                          <a:latin typeface="Arial"/>
                        </a:rPr>
                        <a:t>Code of Practice Standard for Disposal of Paints</a:t>
                      </a:r>
                    </a:p>
                  </a:txBody>
                  <a:tcPr marL="9525" marR="9525" marT="9525" marB="0" anchor="ctr"/>
                </a:tc>
                <a:tc>
                  <a:txBody>
                    <a:bodyPr/>
                    <a:lstStyle/>
                    <a:p>
                      <a:pPr algn="ctr" fontAlgn="t"/>
                      <a:r>
                        <a:rPr lang="en-US" sz="1200" b="0" i="0" u="none" strike="noStrike" dirty="0">
                          <a:solidFill>
                            <a:srgbClr val="212529"/>
                          </a:solidFill>
                          <a:latin typeface="Arial"/>
                        </a:rPr>
                        <a:t>Through ARP (Committee member)</a:t>
                      </a:r>
                    </a:p>
                  </a:txBody>
                  <a:tcPr marL="9525" marR="9525" marT="9525" marB="0" anchor="ctr"/>
                </a:tc>
                <a:tc>
                  <a:txBody>
                    <a:bodyPr/>
                    <a:lstStyle/>
                    <a:p>
                      <a:pPr algn="ctr" fontAlgn="t"/>
                      <a:r>
                        <a:rPr lang="en-US" sz="1200" b="0" i="0" u="none" strike="noStrike" dirty="0">
                          <a:solidFill>
                            <a:srgbClr val="212529"/>
                          </a:solidFill>
                          <a:latin typeface="Arial"/>
                        </a:rPr>
                        <a:t>P-draft under preparation </a:t>
                      </a:r>
                    </a:p>
                  </a:txBody>
                  <a:tcPr marL="9525" marR="9525" marT="9525" marB="0" anchor="ctr"/>
                </a:tc>
                <a:extLst>
                  <a:ext uri="{0D108BD9-81ED-4DB2-BD59-A6C34878D82A}">
                    <a16:rowId xmlns:a16="http://schemas.microsoft.com/office/drawing/2014/main" val="10003"/>
                  </a:ext>
                </a:extLst>
              </a:tr>
              <a:tr h="488427">
                <a:tc>
                  <a:txBody>
                    <a:bodyPr/>
                    <a:lstStyle/>
                    <a:p>
                      <a:pPr algn="ctr" fontAlgn="b"/>
                      <a:endParaRPr lang="en-US" sz="1200" b="0" i="0" u="none" strike="noStrike" dirty="0">
                        <a:solidFill>
                          <a:srgbClr val="000000"/>
                        </a:solidFill>
                        <a:latin typeface="Calibri"/>
                      </a:endParaRPr>
                    </a:p>
                  </a:txBody>
                  <a:tcPr marL="9525" marR="9525" marT="9525" marB="0" anchor="ct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200" b="0" i="0" u="none" strike="noStrike" dirty="0">
                          <a:solidFill>
                            <a:srgbClr val="212529"/>
                          </a:solidFill>
                          <a:latin typeface="Arial"/>
                        </a:rPr>
                        <a:t>ISO 4628-1 2016 Paints and varnishes Evaluation of degradation of coatings Designation of quantity and size of defects, and of intensity of uniform changes in appearance </a:t>
                      </a:r>
                    </a:p>
                  </a:txBody>
                  <a:tcPr marL="9525" marR="9525" marT="9525" marB="0" anchor="ctr"/>
                </a:tc>
                <a:tc rowSpan="10">
                  <a:txBody>
                    <a:bodyPr/>
                    <a:lstStyle/>
                    <a:p>
                      <a:pPr algn="ctr" fontAlgn="t"/>
                      <a:r>
                        <a:rPr lang="en-US" sz="1200" b="0" i="0" u="none" strike="noStrike" dirty="0">
                          <a:solidFill>
                            <a:srgbClr val="212529"/>
                          </a:solidFill>
                          <a:latin typeface="Arial"/>
                        </a:rPr>
                        <a:t>Through WP 4</a:t>
                      </a:r>
                    </a:p>
                  </a:txBody>
                  <a:tcPr marL="9525" marR="9525" marT="9525" marB="0" anchor="ctr"/>
                </a:tc>
                <a:tc rowSpan="10">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1200" b="0" i="0" u="none" strike="noStrike" dirty="0">
                          <a:solidFill>
                            <a:srgbClr val="212529"/>
                          </a:solidFill>
                          <a:latin typeface="Arial"/>
                        </a:rPr>
                        <a:t>Ready for Gazette</a:t>
                      </a:r>
                    </a:p>
                    <a:p>
                      <a:pPr algn="ctr" fontAlgn="t"/>
                      <a:endParaRPr lang="en-US" sz="1200" b="0" i="0" u="none" strike="noStrike" dirty="0">
                        <a:solidFill>
                          <a:srgbClr val="212529"/>
                        </a:solidFill>
                        <a:latin typeface="Arial"/>
                      </a:endParaRPr>
                    </a:p>
                  </a:txBody>
                  <a:tcPr marL="9525" marR="9525" marT="9525" marB="0" anchor="ctr"/>
                </a:tc>
                <a:extLst>
                  <a:ext uri="{0D108BD9-81ED-4DB2-BD59-A6C34878D82A}">
                    <a16:rowId xmlns:a16="http://schemas.microsoft.com/office/drawing/2014/main" val="10005"/>
                  </a:ext>
                </a:extLst>
              </a:tr>
              <a:tr h="293056">
                <a:tc>
                  <a:txBody>
                    <a:bodyPr/>
                    <a:lstStyle/>
                    <a:p>
                      <a:pPr algn="ctr" fontAlgn="b"/>
                      <a:r>
                        <a:rPr lang="en-US" sz="1200" b="0" i="0" u="none" strike="noStrike" dirty="0">
                          <a:solidFill>
                            <a:srgbClr val="000000"/>
                          </a:solidFill>
                          <a:latin typeface="Calibri"/>
                        </a:rPr>
                        <a:t>5</a:t>
                      </a:r>
                    </a:p>
                  </a:txBody>
                  <a:tcPr marL="9525" marR="9525" marT="9525" marB="0" anchor="ctr"/>
                </a:tc>
                <a:tc>
                  <a:txBody>
                    <a:bodyPr/>
                    <a:lstStyle/>
                    <a:p>
                      <a:pPr algn="l" fontAlgn="t"/>
                      <a:r>
                        <a:rPr lang="en-US" sz="1200" b="0" i="0" u="none" strike="noStrike" dirty="0">
                          <a:solidFill>
                            <a:srgbClr val="212529"/>
                          </a:solidFill>
                          <a:latin typeface="Arial"/>
                        </a:rPr>
                        <a:t>Part 1 General introduction and designation system</a:t>
                      </a:r>
                    </a:p>
                  </a:txBody>
                  <a:tcPr marL="9525" marR="9525" marT="9525" marB="0" anchor="ctr"/>
                </a:tc>
                <a:tc vMerge="1">
                  <a:txBody>
                    <a:bodyPr/>
                    <a:lstStyle/>
                    <a:p>
                      <a:pPr algn="l" fontAlgn="t"/>
                      <a:endParaRPr lang="en-US" sz="1200" b="0" i="0" u="none" strike="noStrike" dirty="0">
                        <a:solidFill>
                          <a:srgbClr val="212529"/>
                        </a:solidFill>
                        <a:latin typeface="Arial"/>
                      </a:endParaRPr>
                    </a:p>
                  </a:txBody>
                  <a:tcPr marL="9525" marR="9525" marT="9525" marB="0" anchor="ctr"/>
                </a:tc>
                <a:tc vMerge="1">
                  <a:txBody>
                    <a:bodyPr/>
                    <a:lstStyle/>
                    <a:p>
                      <a:pPr algn="ctr" fontAlgn="t"/>
                      <a:endParaRPr lang="en-US" sz="1200" b="0" i="0" u="none" strike="noStrike" dirty="0">
                        <a:solidFill>
                          <a:srgbClr val="212529"/>
                        </a:solidFill>
                        <a:latin typeface="Arial"/>
                      </a:endParaRPr>
                    </a:p>
                  </a:txBody>
                  <a:tcPr marL="9525" marR="9525" marT="9525" marB="0" anchor="ctr"/>
                </a:tc>
                <a:extLst>
                  <a:ext uri="{0D108BD9-81ED-4DB2-BD59-A6C34878D82A}">
                    <a16:rowId xmlns:a16="http://schemas.microsoft.com/office/drawing/2014/main" val="10006"/>
                  </a:ext>
                </a:extLst>
              </a:tr>
              <a:tr h="293056">
                <a:tc>
                  <a:txBody>
                    <a:bodyPr/>
                    <a:lstStyle/>
                    <a:p>
                      <a:pPr algn="ctr" fontAlgn="b"/>
                      <a:r>
                        <a:rPr lang="en-US" sz="1200" b="0" i="0" u="none" strike="noStrike" dirty="0">
                          <a:solidFill>
                            <a:srgbClr val="000000"/>
                          </a:solidFill>
                          <a:latin typeface="Calibri"/>
                        </a:rPr>
                        <a:t>6</a:t>
                      </a:r>
                    </a:p>
                  </a:txBody>
                  <a:tcPr marL="9525" marR="9525" marT="9525" marB="0" anchor="ctr"/>
                </a:tc>
                <a:tc>
                  <a:txBody>
                    <a:bodyPr/>
                    <a:lstStyle/>
                    <a:p>
                      <a:pPr algn="l" fontAlgn="t"/>
                      <a:r>
                        <a:rPr lang="en-US" sz="1200" b="0" i="0" u="none" strike="noStrike" dirty="0">
                          <a:solidFill>
                            <a:srgbClr val="212529"/>
                          </a:solidFill>
                          <a:latin typeface="Arial"/>
                        </a:rPr>
                        <a:t>Part 2 Assessment of degree of blistering</a:t>
                      </a:r>
                    </a:p>
                  </a:txBody>
                  <a:tcPr marL="9525" marR="9525" marT="9525" marB="0" anchor="ctr"/>
                </a:tc>
                <a:tc vMerge="1">
                  <a:txBody>
                    <a:bodyPr/>
                    <a:lstStyle/>
                    <a:p>
                      <a:pPr algn="l" fontAlgn="t"/>
                      <a:endParaRPr lang="en-US" sz="1200" b="0" i="0" u="none" strike="noStrike" dirty="0">
                        <a:solidFill>
                          <a:srgbClr val="212529"/>
                        </a:solidFill>
                        <a:latin typeface="Arial"/>
                      </a:endParaRPr>
                    </a:p>
                  </a:txBody>
                  <a:tcPr marL="9525" marR="9525" marT="9525" marB="0" anchor="ctr"/>
                </a:tc>
                <a:tc vMerge="1">
                  <a:txBody>
                    <a:bodyPr/>
                    <a:lstStyle/>
                    <a:p>
                      <a:pPr algn="ctr" fontAlgn="t"/>
                      <a:endParaRPr lang="en-US" sz="1200" b="0" i="0" u="none" strike="noStrike" dirty="0">
                        <a:solidFill>
                          <a:srgbClr val="212529"/>
                        </a:solidFill>
                        <a:latin typeface="Arial"/>
                      </a:endParaRPr>
                    </a:p>
                  </a:txBody>
                  <a:tcPr marL="9525" marR="9525" marT="9525" marB="0" anchor="ctr"/>
                </a:tc>
                <a:extLst>
                  <a:ext uri="{0D108BD9-81ED-4DB2-BD59-A6C34878D82A}">
                    <a16:rowId xmlns:a16="http://schemas.microsoft.com/office/drawing/2014/main" val="10007"/>
                  </a:ext>
                </a:extLst>
              </a:tr>
              <a:tr h="293056">
                <a:tc>
                  <a:txBody>
                    <a:bodyPr/>
                    <a:lstStyle/>
                    <a:p>
                      <a:pPr algn="ctr" fontAlgn="b"/>
                      <a:r>
                        <a:rPr lang="en-US" sz="1200" b="0" i="0" u="none" strike="noStrike" dirty="0">
                          <a:solidFill>
                            <a:srgbClr val="000000"/>
                          </a:solidFill>
                          <a:latin typeface="Calibri"/>
                        </a:rPr>
                        <a:t>7</a:t>
                      </a:r>
                    </a:p>
                  </a:txBody>
                  <a:tcPr marL="9525" marR="9525" marT="9525" marB="0" anchor="ctr"/>
                </a:tc>
                <a:tc>
                  <a:txBody>
                    <a:bodyPr/>
                    <a:lstStyle/>
                    <a:p>
                      <a:pPr algn="l" fontAlgn="t"/>
                      <a:r>
                        <a:rPr lang="en-US" sz="1200" b="0" i="0" u="none" strike="noStrike" dirty="0">
                          <a:solidFill>
                            <a:srgbClr val="212529"/>
                          </a:solidFill>
                          <a:latin typeface="Arial"/>
                        </a:rPr>
                        <a:t>Part 3 Assessment of degree of rusting</a:t>
                      </a:r>
                    </a:p>
                  </a:txBody>
                  <a:tcPr marL="9525" marR="9525" marT="9525" marB="0" anchor="ctr"/>
                </a:tc>
                <a:tc vMerge="1">
                  <a:txBody>
                    <a:bodyPr/>
                    <a:lstStyle/>
                    <a:p>
                      <a:pPr algn="l" fontAlgn="t"/>
                      <a:endParaRPr lang="en-US" sz="1200" b="0" i="0" u="none" strike="noStrike" dirty="0">
                        <a:solidFill>
                          <a:srgbClr val="212529"/>
                        </a:solidFill>
                        <a:latin typeface="Arial"/>
                      </a:endParaRPr>
                    </a:p>
                  </a:txBody>
                  <a:tcPr marL="9525" marR="9525" marT="9525" marB="0" anchor="ctr"/>
                </a:tc>
                <a:tc vMerge="1">
                  <a:txBody>
                    <a:bodyPr/>
                    <a:lstStyle/>
                    <a:p>
                      <a:pPr algn="ctr" fontAlgn="t"/>
                      <a:endParaRPr lang="en-US" sz="1200" b="0" i="0" u="none" strike="noStrike" dirty="0">
                        <a:solidFill>
                          <a:srgbClr val="212529"/>
                        </a:solidFill>
                        <a:latin typeface="Arial"/>
                      </a:endParaRPr>
                    </a:p>
                  </a:txBody>
                  <a:tcPr marL="9525" marR="9525" marT="9525" marB="0" anchor="ctr"/>
                </a:tc>
                <a:extLst>
                  <a:ext uri="{0D108BD9-81ED-4DB2-BD59-A6C34878D82A}">
                    <a16:rowId xmlns:a16="http://schemas.microsoft.com/office/drawing/2014/main" val="10008"/>
                  </a:ext>
                </a:extLst>
              </a:tr>
              <a:tr h="293056">
                <a:tc>
                  <a:txBody>
                    <a:bodyPr/>
                    <a:lstStyle/>
                    <a:p>
                      <a:pPr algn="ctr" fontAlgn="b"/>
                      <a:r>
                        <a:rPr lang="en-US" sz="1200" b="0" i="0" u="none" strike="noStrike" dirty="0">
                          <a:solidFill>
                            <a:srgbClr val="000000"/>
                          </a:solidFill>
                          <a:latin typeface="Calibri"/>
                        </a:rPr>
                        <a:t>8</a:t>
                      </a:r>
                    </a:p>
                  </a:txBody>
                  <a:tcPr marL="9525" marR="9525" marT="9525" marB="0" anchor="ctr"/>
                </a:tc>
                <a:tc>
                  <a:txBody>
                    <a:bodyPr/>
                    <a:lstStyle/>
                    <a:p>
                      <a:pPr algn="l" fontAlgn="t"/>
                      <a:r>
                        <a:rPr lang="en-US" sz="1200" b="0" i="0" u="none" strike="noStrike" dirty="0">
                          <a:solidFill>
                            <a:srgbClr val="212529"/>
                          </a:solidFill>
                          <a:latin typeface="Arial"/>
                        </a:rPr>
                        <a:t>Part 4 Assessment of degree of cracking</a:t>
                      </a:r>
                    </a:p>
                  </a:txBody>
                  <a:tcPr marL="9525" marR="9525" marT="9525" marB="0" anchor="ctr"/>
                </a:tc>
                <a:tc vMerge="1">
                  <a:txBody>
                    <a:bodyPr/>
                    <a:lstStyle/>
                    <a:p>
                      <a:pPr algn="l" fontAlgn="t"/>
                      <a:endParaRPr lang="en-US" sz="1200" b="0" i="0" u="none" strike="noStrike" dirty="0">
                        <a:solidFill>
                          <a:srgbClr val="212529"/>
                        </a:solidFill>
                        <a:latin typeface="Arial"/>
                      </a:endParaRPr>
                    </a:p>
                  </a:txBody>
                  <a:tcPr marL="9525" marR="9525" marT="9525" marB="0" anchor="ctr"/>
                </a:tc>
                <a:tc vMerge="1">
                  <a:txBody>
                    <a:bodyPr/>
                    <a:lstStyle/>
                    <a:p>
                      <a:pPr algn="ctr" fontAlgn="t"/>
                      <a:endParaRPr lang="en-US" sz="1200" b="0" i="0" u="none" strike="noStrike" dirty="0">
                        <a:solidFill>
                          <a:srgbClr val="212529"/>
                        </a:solidFill>
                        <a:latin typeface="Arial"/>
                      </a:endParaRPr>
                    </a:p>
                  </a:txBody>
                  <a:tcPr marL="9525" marR="9525" marT="9525" marB="0" anchor="ctr"/>
                </a:tc>
                <a:extLst>
                  <a:ext uri="{0D108BD9-81ED-4DB2-BD59-A6C34878D82A}">
                    <a16:rowId xmlns:a16="http://schemas.microsoft.com/office/drawing/2014/main" val="10009"/>
                  </a:ext>
                </a:extLst>
              </a:tr>
              <a:tr h="293056">
                <a:tc>
                  <a:txBody>
                    <a:bodyPr/>
                    <a:lstStyle/>
                    <a:p>
                      <a:pPr algn="ctr" fontAlgn="b"/>
                      <a:r>
                        <a:rPr lang="en-US" sz="1200" b="0" i="0" u="none" strike="noStrike" dirty="0">
                          <a:solidFill>
                            <a:srgbClr val="000000"/>
                          </a:solidFill>
                          <a:latin typeface="Calibri"/>
                        </a:rPr>
                        <a:t>9</a:t>
                      </a:r>
                    </a:p>
                  </a:txBody>
                  <a:tcPr marL="9525" marR="9525" marT="9525" marB="0" anchor="ctr"/>
                </a:tc>
                <a:tc>
                  <a:txBody>
                    <a:bodyPr/>
                    <a:lstStyle/>
                    <a:p>
                      <a:pPr algn="l" fontAlgn="t"/>
                      <a:r>
                        <a:rPr lang="en-US" sz="1200" b="0" i="0" u="none" strike="noStrike" dirty="0">
                          <a:solidFill>
                            <a:srgbClr val="212529"/>
                          </a:solidFill>
                          <a:latin typeface="Arial"/>
                        </a:rPr>
                        <a:t>Part 5 Assessment of degree of flaking</a:t>
                      </a:r>
                    </a:p>
                  </a:txBody>
                  <a:tcPr marL="9525" marR="9525" marT="9525" marB="0" anchor="ctr"/>
                </a:tc>
                <a:tc vMerge="1">
                  <a:txBody>
                    <a:bodyPr/>
                    <a:lstStyle/>
                    <a:p>
                      <a:pPr algn="l" fontAlgn="t"/>
                      <a:endParaRPr lang="en-US" sz="1200" b="0" i="0" u="none" strike="noStrike" dirty="0">
                        <a:solidFill>
                          <a:srgbClr val="212529"/>
                        </a:solidFill>
                        <a:latin typeface="Arial"/>
                      </a:endParaRPr>
                    </a:p>
                  </a:txBody>
                  <a:tcPr marL="9525" marR="9525" marT="9525" marB="0" anchor="ctr"/>
                </a:tc>
                <a:tc vMerge="1">
                  <a:txBody>
                    <a:bodyPr/>
                    <a:lstStyle/>
                    <a:p>
                      <a:pPr algn="ctr" fontAlgn="t"/>
                      <a:endParaRPr lang="en-US" sz="1200" b="0" i="0" u="none" strike="noStrike" dirty="0">
                        <a:solidFill>
                          <a:srgbClr val="212529"/>
                        </a:solidFill>
                        <a:latin typeface="Arial"/>
                      </a:endParaRPr>
                    </a:p>
                  </a:txBody>
                  <a:tcPr marL="9525" marR="9525" marT="9525" marB="0" anchor="ctr"/>
                </a:tc>
                <a:extLst>
                  <a:ext uri="{0D108BD9-81ED-4DB2-BD59-A6C34878D82A}">
                    <a16:rowId xmlns:a16="http://schemas.microsoft.com/office/drawing/2014/main" val="10010"/>
                  </a:ext>
                </a:extLst>
              </a:tr>
              <a:tr h="293056">
                <a:tc>
                  <a:txBody>
                    <a:bodyPr/>
                    <a:lstStyle/>
                    <a:p>
                      <a:pPr algn="ctr" fontAlgn="b"/>
                      <a:r>
                        <a:rPr lang="en-US" sz="1200" b="0" i="0" u="none" strike="noStrike" dirty="0">
                          <a:solidFill>
                            <a:srgbClr val="000000"/>
                          </a:solidFill>
                          <a:latin typeface="Calibri"/>
                        </a:rPr>
                        <a:t>10</a:t>
                      </a:r>
                    </a:p>
                  </a:txBody>
                  <a:tcPr marL="9525" marR="9525" marT="9525" marB="0" anchor="ctr"/>
                </a:tc>
                <a:tc>
                  <a:txBody>
                    <a:bodyPr/>
                    <a:lstStyle/>
                    <a:p>
                      <a:pPr algn="l" fontAlgn="t"/>
                      <a:r>
                        <a:rPr lang="en-US" sz="1200" b="0" i="0" u="none" strike="noStrike" dirty="0">
                          <a:solidFill>
                            <a:srgbClr val="212529"/>
                          </a:solidFill>
                          <a:latin typeface="Arial"/>
                        </a:rPr>
                        <a:t>Part 6 Assessment of degree of chalking by tape method</a:t>
                      </a:r>
                    </a:p>
                  </a:txBody>
                  <a:tcPr marL="9525" marR="9525" marT="9525" marB="0" anchor="ctr"/>
                </a:tc>
                <a:tc vMerge="1">
                  <a:txBody>
                    <a:bodyPr/>
                    <a:lstStyle/>
                    <a:p>
                      <a:pPr algn="l" fontAlgn="t"/>
                      <a:endParaRPr lang="en-US" sz="1200" b="0" i="0" u="none" strike="noStrike" dirty="0">
                        <a:solidFill>
                          <a:srgbClr val="212529"/>
                        </a:solidFill>
                        <a:latin typeface="Arial"/>
                      </a:endParaRPr>
                    </a:p>
                  </a:txBody>
                  <a:tcPr marL="9525" marR="9525" marT="9525" marB="0" anchor="ctr"/>
                </a:tc>
                <a:tc vMerge="1">
                  <a:txBody>
                    <a:bodyPr/>
                    <a:lstStyle/>
                    <a:p>
                      <a:pPr algn="ctr" fontAlgn="t"/>
                      <a:endParaRPr lang="en-US" sz="1200" b="0" i="0" u="none" strike="noStrike" dirty="0">
                        <a:solidFill>
                          <a:srgbClr val="212529"/>
                        </a:solidFill>
                        <a:latin typeface="Arial"/>
                      </a:endParaRPr>
                    </a:p>
                  </a:txBody>
                  <a:tcPr marL="9525" marR="9525" marT="9525" marB="0" anchor="ctr"/>
                </a:tc>
                <a:extLst>
                  <a:ext uri="{0D108BD9-81ED-4DB2-BD59-A6C34878D82A}">
                    <a16:rowId xmlns:a16="http://schemas.microsoft.com/office/drawing/2014/main" val="10011"/>
                  </a:ext>
                </a:extLst>
              </a:tr>
              <a:tr h="293056">
                <a:tc>
                  <a:txBody>
                    <a:bodyPr/>
                    <a:lstStyle/>
                    <a:p>
                      <a:pPr algn="ctr" fontAlgn="b"/>
                      <a:r>
                        <a:rPr lang="en-US" sz="1200" b="0" i="0" u="none" strike="noStrike" dirty="0">
                          <a:solidFill>
                            <a:srgbClr val="000000"/>
                          </a:solidFill>
                          <a:latin typeface="Calibri"/>
                        </a:rPr>
                        <a:t>11</a:t>
                      </a:r>
                    </a:p>
                  </a:txBody>
                  <a:tcPr marL="9525" marR="9525" marT="9525" marB="0" anchor="ctr"/>
                </a:tc>
                <a:tc>
                  <a:txBody>
                    <a:bodyPr/>
                    <a:lstStyle/>
                    <a:p>
                      <a:pPr algn="l" fontAlgn="t"/>
                      <a:r>
                        <a:rPr lang="en-US" sz="1200" b="0" i="0" u="none" strike="noStrike" dirty="0">
                          <a:solidFill>
                            <a:srgbClr val="212529"/>
                          </a:solidFill>
                          <a:latin typeface="Arial"/>
                        </a:rPr>
                        <a:t>Part 7 Assessment of degree of chalking by velvet method</a:t>
                      </a:r>
                    </a:p>
                  </a:txBody>
                  <a:tcPr marL="9525" marR="9525" marT="9525" marB="0" anchor="ctr"/>
                </a:tc>
                <a:tc vMerge="1">
                  <a:txBody>
                    <a:bodyPr/>
                    <a:lstStyle/>
                    <a:p>
                      <a:pPr algn="l" fontAlgn="t"/>
                      <a:endParaRPr lang="en-US" sz="1200" b="0" i="0" u="none" strike="noStrike" dirty="0">
                        <a:solidFill>
                          <a:srgbClr val="212529"/>
                        </a:solidFill>
                        <a:latin typeface="Arial"/>
                      </a:endParaRPr>
                    </a:p>
                  </a:txBody>
                  <a:tcPr marL="9525" marR="9525" marT="9525" marB="0" anchor="ctr"/>
                </a:tc>
                <a:tc vMerge="1">
                  <a:txBody>
                    <a:bodyPr/>
                    <a:lstStyle/>
                    <a:p>
                      <a:pPr algn="ctr" fontAlgn="t"/>
                      <a:endParaRPr lang="en-US" sz="1200" b="0" i="0" u="none" strike="noStrike" dirty="0">
                        <a:solidFill>
                          <a:srgbClr val="212529"/>
                        </a:solidFill>
                        <a:latin typeface="Arial"/>
                      </a:endParaRPr>
                    </a:p>
                  </a:txBody>
                  <a:tcPr marL="9525" marR="9525" marT="9525" marB="0" anchor="ctr"/>
                </a:tc>
                <a:extLst>
                  <a:ext uri="{0D108BD9-81ED-4DB2-BD59-A6C34878D82A}">
                    <a16:rowId xmlns:a16="http://schemas.microsoft.com/office/drawing/2014/main" val="10012"/>
                  </a:ext>
                </a:extLst>
              </a:tr>
              <a:tr h="400917">
                <a:tc>
                  <a:txBody>
                    <a:bodyPr/>
                    <a:lstStyle/>
                    <a:p>
                      <a:pPr algn="ctr" fontAlgn="b"/>
                      <a:r>
                        <a:rPr lang="en-US" sz="1200" b="0" i="0" u="none" strike="noStrike" dirty="0">
                          <a:solidFill>
                            <a:srgbClr val="000000"/>
                          </a:solidFill>
                          <a:latin typeface="Calibri"/>
                        </a:rPr>
                        <a:t>12</a:t>
                      </a:r>
                    </a:p>
                  </a:txBody>
                  <a:tcPr marL="9525" marR="9525" marT="9525" marB="0" anchor="ctr"/>
                </a:tc>
                <a:tc>
                  <a:txBody>
                    <a:bodyPr/>
                    <a:lstStyle/>
                    <a:p>
                      <a:pPr algn="l" fontAlgn="t"/>
                      <a:r>
                        <a:rPr lang="en-US" sz="1200" b="0" i="0" u="none" strike="noStrike" dirty="0">
                          <a:solidFill>
                            <a:srgbClr val="212529"/>
                          </a:solidFill>
                          <a:latin typeface="Arial"/>
                        </a:rPr>
                        <a:t>Part 8 Assessment of degree of </a:t>
                      </a:r>
                      <a:r>
                        <a:rPr lang="en-US" sz="1200" b="0" i="0" u="none" strike="noStrike" dirty="0" err="1">
                          <a:solidFill>
                            <a:srgbClr val="212529"/>
                          </a:solidFill>
                          <a:latin typeface="Arial"/>
                        </a:rPr>
                        <a:t>delamination</a:t>
                      </a:r>
                      <a:r>
                        <a:rPr lang="en-US" sz="1200" b="0" i="0" u="none" strike="noStrike" dirty="0">
                          <a:solidFill>
                            <a:srgbClr val="212529"/>
                          </a:solidFill>
                          <a:latin typeface="Arial"/>
                        </a:rPr>
                        <a:t> and corrosion around a scribe or other artificial defect</a:t>
                      </a:r>
                    </a:p>
                  </a:txBody>
                  <a:tcPr marL="9525" marR="9525" marT="9525" marB="0" anchor="ctr"/>
                </a:tc>
                <a:tc vMerge="1">
                  <a:txBody>
                    <a:bodyPr/>
                    <a:lstStyle/>
                    <a:p>
                      <a:pPr algn="l" fontAlgn="t"/>
                      <a:endParaRPr lang="en-US" sz="1200" b="0" i="0" u="none" strike="noStrike" dirty="0">
                        <a:solidFill>
                          <a:srgbClr val="212529"/>
                        </a:solidFill>
                        <a:latin typeface="Arial"/>
                      </a:endParaRPr>
                    </a:p>
                  </a:txBody>
                  <a:tcPr marL="9525" marR="9525" marT="9525" marB="0" anchor="ctr"/>
                </a:tc>
                <a:tc vMerge="1">
                  <a:txBody>
                    <a:bodyPr/>
                    <a:lstStyle/>
                    <a:p>
                      <a:pPr algn="ctr" fontAlgn="t"/>
                      <a:endParaRPr lang="en-US" sz="1200" b="0" i="0" u="none" strike="noStrike" dirty="0">
                        <a:solidFill>
                          <a:srgbClr val="212529"/>
                        </a:solidFill>
                        <a:latin typeface="Arial"/>
                      </a:endParaRPr>
                    </a:p>
                  </a:txBody>
                  <a:tcPr marL="9525" marR="9525" marT="9525" marB="0" anchor="ctr"/>
                </a:tc>
                <a:extLst>
                  <a:ext uri="{0D108BD9-81ED-4DB2-BD59-A6C34878D82A}">
                    <a16:rowId xmlns:a16="http://schemas.microsoft.com/office/drawing/2014/main" val="10013"/>
                  </a:ext>
                </a:extLst>
              </a:tr>
              <a:tr h="293056">
                <a:tc>
                  <a:txBody>
                    <a:bodyPr/>
                    <a:lstStyle/>
                    <a:p>
                      <a:pPr algn="ctr" fontAlgn="b"/>
                      <a:r>
                        <a:rPr lang="en-US" sz="1200" b="0" i="0" u="none" strike="noStrike" dirty="0">
                          <a:solidFill>
                            <a:srgbClr val="000000"/>
                          </a:solidFill>
                          <a:latin typeface="Calibri"/>
                        </a:rPr>
                        <a:t>13</a:t>
                      </a:r>
                    </a:p>
                  </a:txBody>
                  <a:tcPr marL="9525" marR="9525" marT="9525" marB="0" anchor="ctr"/>
                </a:tc>
                <a:tc>
                  <a:txBody>
                    <a:bodyPr/>
                    <a:lstStyle/>
                    <a:p>
                      <a:pPr algn="l" fontAlgn="t"/>
                      <a:r>
                        <a:rPr lang="en-US" sz="1200" b="0" i="0" u="none" strike="noStrike" dirty="0">
                          <a:solidFill>
                            <a:srgbClr val="212529"/>
                          </a:solidFill>
                          <a:latin typeface="Arial"/>
                        </a:rPr>
                        <a:t>Part 10 Assessment of degree of </a:t>
                      </a:r>
                      <a:r>
                        <a:rPr lang="en-US" sz="1200" b="0" i="0" u="none" strike="noStrike" dirty="0" err="1">
                          <a:solidFill>
                            <a:srgbClr val="212529"/>
                          </a:solidFill>
                          <a:latin typeface="Arial"/>
                        </a:rPr>
                        <a:t>filiform</a:t>
                      </a:r>
                      <a:r>
                        <a:rPr lang="en-US" sz="1200" b="0" i="0" u="none" strike="noStrike" dirty="0">
                          <a:solidFill>
                            <a:srgbClr val="212529"/>
                          </a:solidFill>
                          <a:latin typeface="Arial"/>
                        </a:rPr>
                        <a:t> corrosion</a:t>
                      </a:r>
                    </a:p>
                  </a:txBody>
                  <a:tcPr marL="9525" marR="9525" marT="9525" marB="0" anchor="ctr"/>
                </a:tc>
                <a:tc vMerge="1">
                  <a:txBody>
                    <a:bodyPr/>
                    <a:lstStyle/>
                    <a:p>
                      <a:pPr algn="l" fontAlgn="t"/>
                      <a:endParaRPr lang="en-US" sz="1200" b="0" i="0" u="none" strike="noStrike" dirty="0">
                        <a:solidFill>
                          <a:srgbClr val="212529"/>
                        </a:solidFill>
                        <a:latin typeface="Arial"/>
                      </a:endParaRPr>
                    </a:p>
                  </a:txBody>
                  <a:tcPr marL="9525" marR="9525" marT="9525" marB="0" anchor="ctr"/>
                </a:tc>
                <a:tc vMerge="1">
                  <a:txBody>
                    <a:bodyPr/>
                    <a:lstStyle/>
                    <a:p>
                      <a:pPr algn="ctr" fontAlgn="t"/>
                      <a:endParaRPr lang="en-US" sz="1200" b="0" i="0" u="none" strike="noStrike" dirty="0">
                        <a:solidFill>
                          <a:srgbClr val="212529"/>
                        </a:solidFill>
                        <a:latin typeface="Arial"/>
                      </a:endParaRPr>
                    </a:p>
                  </a:txBody>
                  <a:tcPr marL="9525" marR="9525" marT="9525" marB="0" anchor="ctr"/>
                </a:tc>
                <a:extLst>
                  <a:ext uri="{0D108BD9-81ED-4DB2-BD59-A6C34878D82A}">
                    <a16:rowId xmlns:a16="http://schemas.microsoft.com/office/drawing/2014/main" val="10014"/>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0146" y="304870"/>
            <a:ext cx="10363200" cy="512440"/>
          </a:xfrm>
        </p:spPr>
        <p:txBody>
          <a:bodyPr>
            <a:normAutofit fontScale="90000"/>
          </a:bodyPr>
          <a:lstStyle/>
          <a:p>
            <a:pPr algn="ctr"/>
            <a:r>
              <a:rPr lang="en-US" b="1" dirty="0"/>
              <a:t>NWIPs – CHD 20</a:t>
            </a:r>
          </a:p>
        </p:txBody>
      </p:sp>
      <p:graphicFrame>
        <p:nvGraphicFramePr>
          <p:cNvPr id="5" name="Table 4"/>
          <p:cNvGraphicFramePr>
            <a:graphicFrameLocks noGrp="1"/>
          </p:cNvGraphicFramePr>
          <p:nvPr>
            <p:extLst>
              <p:ext uri="{D42A27DB-BD31-4B8C-83A1-F6EECF244321}">
                <p14:modId xmlns:p14="http://schemas.microsoft.com/office/powerpoint/2010/main" val="2405230986"/>
              </p:ext>
            </p:extLst>
          </p:nvPr>
        </p:nvGraphicFramePr>
        <p:xfrm>
          <a:off x="804672" y="817310"/>
          <a:ext cx="10764454" cy="2222466"/>
        </p:xfrm>
        <a:graphic>
          <a:graphicData uri="http://schemas.openxmlformats.org/drawingml/2006/table">
            <a:tbl>
              <a:tblPr firstRow="1" bandRow="1">
                <a:tableStyleId>{5C22544A-7EE6-4342-B048-85BDC9FD1C3A}</a:tableStyleId>
              </a:tblPr>
              <a:tblGrid>
                <a:gridCol w="578733">
                  <a:extLst>
                    <a:ext uri="{9D8B030D-6E8A-4147-A177-3AD203B41FA5}">
                      <a16:colId xmlns:a16="http://schemas.microsoft.com/office/drawing/2014/main" val="20000"/>
                    </a:ext>
                  </a:extLst>
                </a:gridCol>
                <a:gridCol w="6678592">
                  <a:extLst>
                    <a:ext uri="{9D8B030D-6E8A-4147-A177-3AD203B41FA5}">
                      <a16:colId xmlns:a16="http://schemas.microsoft.com/office/drawing/2014/main" val="20001"/>
                    </a:ext>
                  </a:extLst>
                </a:gridCol>
                <a:gridCol w="1782501">
                  <a:extLst>
                    <a:ext uri="{9D8B030D-6E8A-4147-A177-3AD203B41FA5}">
                      <a16:colId xmlns:a16="http://schemas.microsoft.com/office/drawing/2014/main" val="20002"/>
                    </a:ext>
                  </a:extLst>
                </a:gridCol>
                <a:gridCol w="1724628">
                  <a:extLst>
                    <a:ext uri="{9D8B030D-6E8A-4147-A177-3AD203B41FA5}">
                      <a16:colId xmlns:a16="http://schemas.microsoft.com/office/drawing/2014/main" val="20003"/>
                    </a:ext>
                  </a:extLst>
                </a:gridCol>
              </a:tblGrid>
              <a:tr h="602466">
                <a:tc>
                  <a:txBody>
                    <a:bodyPr/>
                    <a:lstStyle/>
                    <a:p>
                      <a:pPr algn="ctr" fontAlgn="b"/>
                      <a:r>
                        <a:rPr lang="en-US" sz="1800" b="0" i="0" u="none" strike="noStrike" dirty="0" err="1">
                          <a:solidFill>
                            <a:schemeClr val="bg1"/>
                          </a:solidFill>
                          <a:latin typeface="+mj-lt"/>
                        </a:rPr>
                        <a:t>S.No</a:t>
                      </a:r>
                      <a:r>
                        <a:rPr lang="en-US" sz="1800" b="0" i="0" u="none" strike="noStrike" dirty="0">
                          <a:solidFill>
                            <a:schemeClr val="bg1"/>
                          </a:solidFill>
                          <a:latin typeface="+mj-lt"/>
                        </a:rPr>
                        <a:t>. </a:t>
                      </a:r>
                    </a:p>
                  </a:txBody>
                  <a:tcPr marL="9525" marR="9525" marT="9525" marB="0" anchor="ctr"/>
                </a:tc>
                <a:tc>
                  <a:txBody>
                    <a:bodyPr/>
                    <a:lstStyle/>
                    <a:p>
                      <a:pPr algn="ctr" fontAlgn="t"/>
                      <a:r>
                        <a:rPr lang="en-US" sz="1800" b="1" i="0" u="none" strike="noStrike" dirty="0">
                          <a:solidFill>
                            <a:schemeClr val="bg1"/>
                          </a:solidFill>
                          <a:latin typeface="+mj-lt"/>
                        </a:rPr>
                        <a:t>Subject</a:t>
                      </a:r>
                    </a:p>
                  </a:txBody>
                  <a:tcPr marL="9525" marR="9525" marT="9525" marB="0" anchor="ctr"/>
                </a:tc>
                <a:tc>
                  <a:txBody>
                    <a:bodyPr/>
                    <a:lstStyle/>
                    <a:p>
                      <a:pPr algn="ctr" fontAlgn="t"/>
                      <a:r>
                        <a:rPr lang="en-US" sz="1800" b="1" i="0" u="none" strike="noStrike" dirty="0">
                          <a:solidFill>
                            <a:schemeClr val="bg1"/>
                          </a:solidFill>
                          <a:latin typeface="+mj-lt"/>
                        </a:rPr>
                        <a:t>Mode</a:t>
                      </a:r>
                    </a:p>
                  </a:txBody>
                  <a:tcPr marL="9525" marR="9525" marT="9525" marB="0" anchor="ctr"/>
                </a:tc>
                <a:tc>
                  <a:txBody>
                    <a:bodyPr/>
                    <a:lstStyle/>
                    <a:p>
                      <a:pPr algn="ctr" fontAlgn="t"/>
                      <a:r>
                        <a:rPr lang="en-US" sz="1800" b="1" i="0" u="none" strike="noStrike" dirty="0">
                          <a:solidFill>
                            <a:schemeClr val="bg1"/>
                          </a:solidFill>
                          <a:latin typeface="+mj-lt"/>
                        </a:rPr>
                        <a:t>Current Status</a:t>
                      </a:r>
                    </a:p>
                  </a:txBody>
                  <a:tcPr marL="9525" marR="9525" marT="9525" marB="0" anchor="ctr"/>
                </a:tc>
                <a:extLst>
                  <a:ext uri="{0D108BD9-81ED-4DB2-BD59-A6C34878D82A}">
                    <a16:rowId xmlns:a16="http://schemas.microsoft.com/office/drawing/2014/main" val="10000"/>
                  </a:ext>
                </a:extLst>
              </a:tr>
              <a:tr h="540000">
                <a:tc>
                  <a:txBody>
                    <a:bodyPr/>
                    <a:lstStyle/>
                    <a:p>
                      <a:pPr algn="ctr" fontAlgn="b"/>
                      <a:r>
                        <a:rPr lang="en-US" sz="1800" b="0" i="0" u="none" strike="noStrike" dirty="0">
                          <a:solidFill>
                            <a:srgbClr val="000000"/>
                          </a:solidFill>
                          <a:latin typeface="+mj-lt"/>
                        </a:rPr>
                        <a:t>14</a:t>
                      </a:r>
                    </a:p>
                  </a:txBody>
                  <a:tcPr marL="9525" marR="9525" marT="9525" marB="0" anchor="ctr"/>
                </a:tc>
                <a:tc>
                  <a:txBody>
                    <a:bodyPr/>
                    <a:lstStyle/>
                    <a:p>
                      <a:pPr algn="l" fontAlgn="t"/>
                      <a:r>
                        <a:rPr lang="en-IN" sz="1800" b="0" i="0" dirty="0">
                          <a:solidFill>
                            <a:srgbClr val="212529"/>
                          </a:solidFill>
                          <a:effectLst/>
                          <a:latin typeface="+mj-lt"/>
                        </a:rPr>
                        <a:t>Wettability test for surface coating</a:t>
                      </a:r>
                      <a:endParaRPr lang="en-US" sz="1800" b="0" i="0" u="none" strike="noStrike" dirty="0">
                        <a:solidFill>
                          <a:srgbClr val="212529"/>
                        </a:solidFill>
                        <a:latin typeface="+mj-lt"/>
                      </a:endParaRPr>
                    </a:p>
                  </a:txBody>
                  <a:tcPr marL="9525" marR="9525" marT="9525" marB="0" anchor="ctr"/>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1800" b="0" i="0" u="none" strike="noStrike" dirty="0">
                          <a:solidFill>
                            <a:srgbClr val="212529"/>
                          </a:solidFill>
                          <a:latin typeface="+mj-lt"/>
                        </a:rPr>
                        <a:t>Through WP</a:t>
                      </a:r>
                    </a:p>
                  </a:txBody>
                  <a:tcPr marL="9525" marR="9525" marT="9525" marB="0" anchor="ctr"/>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IN" sz="1800" b="0" i="0" dirty="0">
                          <a:solidFill>
                            <a:srgbClr val="212529"/>
                          </a:solidFill>
                          <a:effectLst/>
                          <a:latin typeface="+mj-lt"/>
                        </a:rPr>
                        <a:t>Published</a:t>
                      </a:r>
                      <a:endParaRPr lang="en-US" sz="1800" b="0" i="0" u="none" strike="noStrike" dirty="0">
                        <a:solidFill>
                          <a:srgbClr val="212529"/>
                        </a:solidFill>
                        <a:latin typeface="+mj-lt"/>
                      </a:endParaRPr>
                    </a:p>
                  </a:txBody>
                  <a:tcPr marL="9525" marR="9525" marT="9525" marB="0" anchor="ctr"/>
                </a:tc>
                <a:extLst>
                  <a:ext uri="{0D108BD9-81ED-4DB2-BD59-A6C34878D82A}">
                    <a16:rowId xmlns:a16="http://schemas.microsoft.com/office/drawing/2014/main" val="10007"/>
                  </a:ext>
                </a:extLst>
              </a:tr>
              <a:tr h="540000">
                <a:tc>
                  <a:txBody>
                    <a:bodyPr/>
                    <a:lstStyle/>
                    <a:p>
                      <a:pPr algn="ctr" fontAlgn="b"/>
                      <a:r>
                        <a:rPr lang="en-US" sz="1800" b="0" i="0" u="none" strike="noStrike" dirty="0">
                          <a:solidFill>
                            <a:srgbClr val="000000"/>
                          </a:solidFill>
                          <a:latin typeface="+mj-lt"/>
                        </a:rPr>
                        <a:t>15</a:t>
                      </a:r>
                    </a:p>
                  </a:txBody>
                  <a:tcPr marL="9525" marR="9525" marT="9525" marB="0" anchor="ctr"/>
                </a:tc>
                <a:tc>
                  <a:txBody>
                    <a:bodyPr/>
                    <a:lstStyle/>
                    <a:p>
                      <a:pPr algn="l" fontAlgn="t"/>
                      <a:r>
                        <a:rPr lang="en-IN" sz="1800" b="0" i="0" dirty="0">
                          <a:solidFill>
                            <a:srgbClr val="212529"/>
                          </a:solidFill>
                          <a:effectLst/>
                          <a:latin typeface="+mj-lt"/>
                        </a:rPr>
                        <a:t>Polymer coated inner tanks for storage water heater, specifications</a:t>
                      </a:r>
                      <a:endParaRPr lang="en-US" sz="1800" b="0" i="0" u="none" strike="noStrike" dirty="0">
                        <a:solidFill>
                          <a:srgbClr val="212529"/>
                        </a:solidFill>
                        <a:latin typeface="+mj-lt"/>
                      </a:endParaRPr>
                    </a:p>
                  </a:txBody>
                  <a:tcPr marL="9525" marR="9525" marT="9525" marB="0" anchor="ctr"/>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1800" b="0" i="0" u="none" strike="noStrike" dirty="0">
                          <a:solidFill>
                            <a:srgbClr val="212529"/>
                          </a:solidFill>
                          <a:latin typeface="+mj-lt"/>
                        </a:rPr>
                        <a:t>Through WP</a:t>
                      </a:r>
                    </a:p>
                  </a:txBody>
                  <a:tcPr marL="9525" marR="9525" marT="9525" marB="0" anchor="ctr"/>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IN" sz="1800" b="0" i="0" dirty="0">
                          <a:solidFill>
                            <a:srgbClr val="212529"/>
                          </a:solidFill>
                          <a:effectLst/>
                          <a:latin typeface="+mj-lt"/>
                        </a:rPr>
                        <a:t>Published</a:t>
                      </a:r>
                      <a:endParaRPr lang="en-US" sz="1800" b="0" i="0" u="none" strike="noStrike" dirty="0">
                        <a:solidFill>
                          <a:srgbClr val="212529"/>
                        </a:solidFill>
                        <a:latin typeface="+mj-lt"/>
                      </a:endParaRPr>
                    </a:p>
                  </a:txBody>
                  <a:tcPr marL="9525" marR="9525" marT="9525" marB="0" anchor="ctr"/>
                </a:tc>
                <a:extLst>
                  <a:ext uri="{0D108BD9-81ED-4DB2-BD59-A6C34878D82A}">
                    <a16:rowId xmlns:a16="http://schemas.microsoft.com/office/drawing/2014/main" val="10008"/>
                  </a:ext>
                </a:extLst>
              </a:tr>
              <a:tr h="540000">
                <a:tc>
                  <a:txBody>
                    <a:bodyPr/>
                    <a:lstStyle/>
                    <a:p>
                      <a:pPr algn="ctr" fontAlgn="b"/>
                      <a:r>
                        <a:rPr lang="en-US" sz="1800" b="0" i="0" u="none" strike="noStrike" dirty="0">
                          <a:solidFill>
                            <a:srgbClr val="000000"/>
                          </a:solidFill>
                          <a:latin typeface="+mj-lt"/>
                        </a:rPr>
                        <a:t>16</a:t>
                      </a:r>
                    </a:p>
                  </a:txBody>
                  <a:tcPr marL="9525" marR="9525" marT="9525" marB="0" anchor="ctr"/>
                </a:tc>
                <a:tc>
                  <a:txBody>
                    <a:bodyPr/>
                    <a:lstStyle/>
                    <a:p>
                      <a:pPr algn="l" fontAlgn="t"/>
                      <a:r>
                        <a:rPr lang="en-IN" sz="1800" b="0" i="0" dirty="0">
                          <a:solidFill>
                            <a:srgbClr val="212529"/>
                          </a:solidFill>
                          <a:effectLst/>
                          <a:latin typeface="+mj-lt"/>
                        </a:rPr>
                        <a:t>Abrasion resistance test for surface coating</a:t>
                      </a:r>
                      <a:endParaRPr lang="en-US" sz="1800" b="0" i="0" u="none" strike="noStrike" dirty="0">
                        <a:solidFill>
                          <a:srgbClr val="212529"/>
                        </a:solidFill>
                        <a:latin typeface="+mj-lt"/>
                      </a:endParaRPr>
                    </a:p>
                  </a:txBody>
                  <a:tcPr marL="9525" marR="9525" marT="9525" marB="0" anchor="ctr"/>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1800" b="0" i="0" u="none" strike="noStrike" dirty="0">
                          <a:solidFill>
                            <a:srgbClr val="212529"/>
                          </a:solidFill>
                          <a:latin typeface="+mj-lt"/>
                        </a:rPr>
                        <a:t>Through WP</a:t>
                      </a:r>
                    </a:p>
                  </a:txBody>
                  <a:tcPr marL="9525" marR="9525" marT="9525" marB="0" anchor="ctr"/>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IN" sz="1800" b="0" i="0" dirty="0">
                          <a:solidFill>
                            <a:srgbClr val="212529"/>
                          </a:solidFill>
                          <a:effectLst/>
                          <a:latin typeface="+mj-lt"/>
                        </a:rPr>
                        <a:t>Published</a:t>
                      </a:r>
                      <a:endParaRPr lang="en-US" sz="1800" b="0" i="0" u="none" strike="noStrike" dirty="0">
                        <a:solidFill>
                          <a:srgbClr val="212529"/>
                        </a:solidFill>
                        <a:latin typeface="+mj-lt"/>
                      </a:endParaRPr>
                    </a:p>
                  </a:txBody>
                  <a:tcPr marL="9525" marR="9525" marT="9525" marB="0" anchor="ctr"/>
                </a:tc>
                <a:extLst>
                  <a:ext uri="{0D108BD9-81ED-4DB2-BD59-A6C34878D82A}">
                    <a16:rowId xmlns:a16="http://schemas.microsoft.com/office/drawing/2014/main" val="10009"/>
                  </a:ext>
                </a:extLst>
              </a:tr>
            </a:tbl>
          </a:graphicData>
        </a:graphic>
      </p:graphicFrame>
      <p:sp>
        <p:nvSpPr>
          <p:cNvPr id="6" name="Slide Number Placeholder 5"/>
          <p:cNvSpPr>
            <a:spLocks noGrp="1"/>
          </p:cNvSpPr>
          <p:nvPr>
            <p:ph type="sldNum" sz="quarter" idx="12"/>
          </p:nvPr>
        </p:nvSpPr>
        <p:spPr/>
        <p:txBody>
          <a:bodyPr/>
          <a:lstStyle/>
          <a:p>
            <a:fld id="{29384423-17FD-4505-A441-1E8A3571A5BE}" type="slidenum">
              <a:rPr lang="en-IN" smtClean="0"/>
              <a:pPr/>
              <a:t>5</a:t>
            </a:fld>
            <a:endParaRPr lang="en-IN"/>
          </a:p>
        </p:txBody>
      </p:sp>
    </p:spTree>
    <p:extLst>
      <p:ext uri="{BB962C8B-B14F-4D97-AF65-F5344CB8AC3E}">
        <p14:creationId xmlns:p14="http://schemas.microsoft.com/office/powerpoint/2010/main" val="33150334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FC7A5471-3CD2-892A-574D-C6BDEC0FF96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sp>
        <p:nvSpPr>
          <p:cNvPr id="7" name="Title 1">
            <a:extLst>
              <a:ext uri="{FF2B5EF4-FFF2-40B4-BE49-F238E27FC236}">
                <a16:creationId xmlns:a16="http://schemas.microsoft.com/office/drawing/2014/main" id="{5768C504-302D-6ADC-818D-702D1B708EFD}"/>
              </a:ext>
            </a:extLst>
          </p:cNvPr>
          <p:cNvSpPr>
            <a:spLocks noGrp="1"/>
          </p:cNvSpPr>
          <p:nvPr>
            <p:ph type="title"/>
          </p:nvPr>
        </p:nvSpPr>
        <p:spPr>
          <a:xfrm>
            <a:off x="1439003" y="0"/>
            <a:ext cx="10184037" cy="1342663"/>
          </a:xfrm>
        </p:spPr>
        <p:txBody>
          <a:bodyPr/>
          <a:lstStyle/>
          <a:p>
            <a:pPr algn="ctr"/>
            <a:r>
              <a:rPr lang="en-US" sz="3200" b="1" dirty="0">
                <a:cs typeface="Times New Roman" panose="02020603050405020304" pitchFamily="18" charset="0"/>
              </a:rPr>
              <a:t>CHD 20</a:t>
            </a:r>
            <a:br>
              <a:rPr lang="en-US" sz="3200" b="1" dirty="0">
                <a:cs typeface="Times New Roman" panose="02020603050405020304" pitchFamily="18" charset="0"/>
              </a:rPr>
            </a:br>
            <a:r>
              <a:rPr lang="en-US" sz="3200" b="1" dirty="0">
                <a:cs typeface="Times New Roman" panose="02020603050405020304" pitchFamily="18" charset="0"/>
              </a:rPr>
              <a:t>Progress of AAP 2024-25 – “Due for Review</a:t>
            </a:r>
            <a:r>
              <a:rPr lang="en-US" sz="3200" b="1" cap="none" dirty="0">
                <a:cs typeface="Times New Roman" panose="02020603050405020304" pitchFamily="18" charset="0"/>
              </a:rPr>
              <a:t>”</a:t>
            </a:r>
            <a:endParaRPr lang="en-IN" dirty="0"/>
          </a:p>
        </p:txBody>
      </p:sp>
      <p:sp>
        <p:nvSpPr>
          <p:cNvPr id="5" name="Content Placeholder 4">
            <a:extLst>
              <a:ext uri="{FF2B5EF4-FFF2-40B4-BE49-F238E27FC236}">
                <a16:creationId xmlns:a16="http://schemas.microsoft.com/office/drawing/2014/main" id="{B269F26D-CCF5-82C5-8351-B3932DE9B240}"/>
              </a:ext>
            </a:extLst>
          </p:cNvPr>
          <p:cNvSpPr>
            <a:spLocks noGrp="1"/>
          </p:cNvSpPr>
          <p:nvPr>
            <p:ph sz="quarter" idx="1"/>
          </p:nvPr>
        </p:nvSpPr>
        <p:spPr>
          <a:xfrm>
            <a:off x="756211" y="1840374"/>
            <a:ext cx="10980517" cy="4353046"/>
          </a:xfrm>
        </p:spPr>
        <p:txBody>
          <a:bodyPr>
            <a:normAutofit/>
          </a:bodyPr>
          <a:lstStyle/>
          <a:p>
            <a:pPr marL="0" indent="0">
              <a:buNone/>
            </a:pPr>
            <a:r>
              <a:rPr lang="en-IN" dirty="0"/>
              <a:t>Total number of  “Due for Review” Standards =  </a:t>
            </a:r>
            <a:r>
              <a:rPr lang="en-IN" b="1" dirty="0"/>
              <a:t>46 </a:t>
            </a:r>
          </a:p>
          <a:p>
            <a:r>
              <a:rPr lang="en-US" dirty="0"/>
              <a:t>Review completed  –</a:t>
            </a:r>
            <a:r>
              <a:rPr lang="en-US" b="1" dirty="0"/>
              <a:t>25</a:t>
            </a:r>
          </a:p>
          <a:p>
            <a:r>
              <a:rPr lang="en-US" dirty="0"/>
              <a:t>Archived – 7</a:t>
            </a:r>
          </a:p>
          <a:p>
            <a:r>
              <a:rPr lang="en-US" dirty="0"/>
              <a:t>Reaffirmed – 3 (2 Post 2000, 1 ISO adoption)</a:t>
            </a:r>
          </a:p>
          <a:p>
            <a:r>
              <a:rPr lang="en-US" dirty="0"/>
              <a:t>Amended – 0  </a:t>
            </a:r>
          </a:p>
          <a:p>
            <a:r>
              <a:rPr lang="en-US" dirty="0"/>
              <a:t>Withdrawn – 0 </a:t>
            </a:r>
          </a:p>
          <a:p>
            <a:r>
              <a:rPr lang="en-US" dirty="0"/>
              <a:t>Reaffirmed and Taken up for revision – 15 [ 4 WC, 4 Under Publication, 7 Draft  Under preparation](12 WP, 3MS, )</a:t>
            </a:r>
          </a:p>
          <a:p>
            <a:r>
              <a:rPr lang="en-US" dirty="0"/>
              <a:t>Under Review – 21 ( 9 ARP BIS officers, 12 WP)</a:t>
            </a:r>
          </a:p>
          <a:p>
            <a:endParaRPr lang="en-IN" dirty="0"/>
          </a:p>
          <a:p>
            <a:endParaRPr lang="en-IN" dirty="0"/>
          </a:p>
          <a:p>
            <a:endParaRPr lang="en-IN" dirty="0"/>
          </a:p>
          <a:p>
            <a:endParaRPr lang="en-IN" dirty="0"/>
          </a:p>
        </p:txBody>
      </p:sp>
      <p:graphicFrame>
        <p:nvGraphicFramePr>
          <p:cNvPr id="9" name="Object 8"/>
          <p:cNvGraphicFramePr>
            <a:graphicFrameLocks noChangeAspect="1"/>
          </p:cNvGraphicFramePr>
          <p:nvPr>
            <p:extLst>
              <p:ext uri="{D42A27DB-BD31-4B8C-83A1-F6EECF244321}">
                <p14:modId xmlns:p14="http://schemas.microsoft.com/office/powerpoint/2010/main" val="4043678696"/>
              </p:ext>
            </p:extLst>
          </p:nvPr>
        </p:nvGraphicFramePr>
        <p:xfrm>
          <a:off x="8909670" y="2320608"/>
          <a:ext cx="2706548" cy="1834406"/>
        </p:xfrm>
        <a:graphic>
          <a:graphicData uri="http://schemas.openxmlformats.org/presentationml/2006/ole">
            <mc:AlternateContent xmlns:mc="http://schemas.openxmlformats.org/markup-compatibility/2006">
              <mc:Choice xmlns:v="urn:schemas-microsoft-com:vml" Requires="v">
                <p:oleObj name="Document" showAsIcon="1" r:id="rId4" imgW="914400" imgH="771480" progId="Word.Document.12">
                  <p:embed/>
                </p:oleObj>
              </mc:Choice>
              <mc:Fallback>
                <p:oleObj name="Document" showAsIcon="1" r:id="rId4" imgW="914400" imgH="771480" progId="Word.Document.12">
                  <p:embed/>
                  <p:pic>
                    <p:nvPicPr>
                      <p:cNvPr id="0" name="Picture 3"/>
                      <p:cNvPicPr>
                        <a:picLocks noChangeAspect="1" noChangeArrowheads="1"/>
                      </p:cNvPicPr>
                      <p:nvPr/>
                    </p:nvPicPr>
                    <p:blipFill>
                      <a:blip r:embed="rId5"/>
                      <a:srcRect/>
                      <a:stretch>
                        <a:fillRect/>
                      </a:stretch>
                    </p:blipFill>
                    <p:spPr bwMode="auto">
                      <a:xfrm>
                        <a:off x="8909670" y="2320608"/>
                        <a:ext cx="2706548" cy="183440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Slide Number Placeholder 9"/>
          <p:cNvSpPr>
            <a:spLocks noGrp="1"/>
          </p:cNvSpPr>
          <p:nvPr>
            <p:ph type="sldNum" sz="quarter" idx="12"/>
          </p:nvPr>
        </p:nvSpPr>
        <p:spPr/>
        <p:txBody>
          <a:bodyPr/>
          <a:lstStyle/>
          <a:p>
            <a:fld id="{29384423-17FD-4505-A441-1E8A3571A5BE}" type="slidenum">
              <a:rPr lang="en-IN" smtClean="0"/>
              <a:pPr/>
              <a:t>6</a:t>
            </a:fld>
            <a:endParaRPr lang="en-IN"/>
          </a:p>
        </p:txBody>
      </p:sp>
    </p:spTree>
    <p:extLst>
      <p:ext uri="{BB962C8B-B14F-4D97-AF65-F5344CB8AC3E}">
        <p14:creationId xmlns:p14="http://schemas.microsoft.com/office/powerpoint/2010/main" val="35208915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B22ADDB7-F9C3-309B-7A27-DAD15E2E622A}"/>
              </a:ext>
            </a:extLst>
          </p:cNvPr>
          <p:cNvGraphicFramePr>
            <a:graphicFrameLocks noGrp="1"/>
          </p:cNvGraphicFramePr>
          <p:nvPr>
            <p:ph sz="quarter" idx="1"/>
            <p:extLst>
              <p:ext uri="{D42A27DB-BD31-4B8C-83A1-F6EECF244321}">
                <p14:modId xmlns:p14="http://schemas.microsoft.com/office/powerpoint/2010/main" val="2341534497"/>
              </p:ext>
            </p:extLst>
          </p:nvPr>
        </p:nvGraphicFramePr>
        <p:xfrm>
          <a:off x="754155" y="1951748"/>
          <a:ext cx="10589035" cy="3624331"/>
        </p:xfrm>
        <a:graphic>
          <a:graphicData uri="http://schemas.openxmlformats.org/drawingml/2006/table">
            <a:tbl>
              <a:tblPr firstRow="1" firstCol="1" bandRow="1">
                <a:tableStyleId>{5C22544A-7EE6-4342-B048-85BDC9FD1C3A}</a:tableStyleId>
              </a:tblPr>
              <a:tblGrid>
                <a:gridCol w="559626">
                  <a:extLst>
                    <a:ext uri="{9D8B030D-6E8A-4147-A177-3AD203B41FA5}">
                      <a16:colId xmlns:a16="http://schemas.microsoft.com/office/drawing/2014/main" val="2612325662"/>
                    </a:ext>
                  </a:extLst>
                </a:gridCol>
                <a:gridCol w="1301630">
                  <a:extLst>
                    <a:ext uri="{9D8B030D-6E8A-4147-A177-3AD203B41FA5}">
                      <a16:colId xmlns:a16="http://schemas.microsoft.com/office/drawing/2014/main" val="20001"/>
                    </a:ext>
                  </a:extLst>
                </a:gridCol>
                <a:gridCol w="4863991">
                  <a:extLst>
                    <a:ext uri="{9D8B030D-6E8A-4147-A177-3AD203B41FA5}">
                      <a16:colId xmlns:a16="http://schemas.microsoft.com/office/drawing/2014/main" val="20002"/>
                    </a:ext>
                  </a:extLst>
                </a:gridCol>
                <a:gridCol w="1753777">
                  <a:extLst>
                    <a:ext uri="{9D8B030D-6E8A-4147-A177-3AD203B41FA5}">
                      <a16:colId xmlns:a16="http://schemas.microsoft.com/office/drawing/2014/main" val="758382323"/>
                    </a:ext>
                  </a:extLst>
                </a:gridCol>
                <a:gridCol w="2110011">
                  <a:extLst>
                    <a:ext uri="{9D8B030D-6E8A-4147-A177-3AD203B41FA5}">
                      <a16:colId xmlns:a16="http://schemas.microsoft.com/office/drawing/2014/main" val="3628696659"/>
                    </a:ext>
                  </a:extLst>
                </a:gridCol>
              </a:tblGrid>
              <a:tr h="0">
                <a:tc>
                  <a:txBody>
                    <a:bodyPr/>
                    <a:lstStyle/>
                    <a:p>
                      <a:pPr rtl="0" fontAlgn="t"/>
                      <a:r>
                        <a:rPr lang="en-US" sz="1600" b="1" dirty="0" err="1">
                          <a:latin typeface="Times New Roman"/>
                        </a:rPr>
                        <a:t>Sl</a:t>
                      </a:r>
                      <a:r>
                        <a:rPr lang="en-US" sz="1600" b="1" dirty="0">
                          <a:latin typeface="Times New Roman"/>
                        </a:rPr>
                        <a:t> No.</a:t>
                      </a:r>
                    </a:p>
                  </a:txBody>
                  <a:tcPr marL="28575" marR="28575" marT="19050" marB="19050" anchor="ctr"/>
                </a:tc>
                <a:tc>
                  <a:txBody>
                    <a:bodyPr/>
                    <a:lstStyle/>
                    <a:p>
                      <a:pPr rtl="0" fontAlgn="t"/>
                      <a:r>
                        <a:rPr lang="en-US" sz="1600" b="1">
                          <a:latin typeface="Times New Roman"/>
                        </a:rPr>
                        <a:t>IS No.</a:t>
                      </a:r>
                    </a:p>
                  </a:txBody>
                  <a:tcPr marL="28575" marR="28575" marT="19050" marB="19050" anchor="ctr"/>
                </a:tc>
                <a:tc>
                  <a:txBody>
                    <a:bodyPr/>
                    <a:lstStyle/>
                    <a:p>
                      <a:pPr rtl="0" fontAlgn="t"/>
                      <a:r>
                        <a:rPr lang="en-US" sz="1600" b="1" dirty="0">
                          <a:latin typeface="Times New Roman"/>
                        </a:rPr>
                        <a:t>IS Title</a:t>
                      </a:r>
                    </a:p>
                  </a:txBody>
                  <a:tcPr marL="28575" marR="28575" marT="19050" marB="19050" anchor="ctr"/>
                </a:tc>
                <a:tc>
                  <a:txBody>
                    <a:bodyPr/>
                    <a:lstStyle/>
                    <a:p>
                      <a:pPr rtl="0" fontAlgn="t"/>
                      <a:r>
                        <a:rPr lang="en-US" sz="1600" b="1" dirty="0">
                          <a:latin typeface="Times New Roman"/>
                        </a:rPr>
                        <a:t>Process Adopted</a:t>
                      </a:r>
                    </a:p>
                  </a:txBody>
                  <a:tcPr marL="28575" marR="28575" marT="19050" marB="19050" anchor="ctr"/>
                </a:tc>
                <a:tc>
                  <a:txBody>
                    <a:bodyPr/>
                    <a:lstStyle/>
                    <a:p>
                      <a:pPr rtl="0" fontAlgn="t"/>
                      <a:r>
                        <a:rPr lang="en-US" sz="1600" b="1" dirty="0">
                          <a:latin typeface="Times New Roman"/>
                        </a:rPr>
                        <a:t>Document Stage</a:t>
                      </a:r>
                    </a:p>
                  </a:txBody>
                  <a:tcPr marL="28575" marR="28575" marT="19050" marB="19050" anchor="ctr"/>
                </a:tc>
                <a:extLst>
                  <a:ext uri="{0D108BD9-81ED-4DB2-BD59-A6C34878D82A}">
                    <a16:rowId xmlns:a16="http://schemas.microsoft.com/office/drawing/2014/main" val="1232070833"/>
                  </a:ext>
                </a:extLst>
              </a:tr>
              <a:tr h="1064011">
                <a:tc>
                  <a:txBody>
                    <a:bodyPr/>
                    <a:lstStyle/>
                    <a:p>
                      <a:pPr algn="r" rtl="0" fontAlgn="t"/>
                      <a:r>
                        <a:rPr lang="en-US" sz="1400" dirty="0"/>
                        <a:t>1</a:t>
                      </a:r>
                    </a:p>
                  </a:txBody>
                  <a:tcPr marL="28575" marR="28575" marT="19050" marB="19050" anchor="ctr"/>
                </a:tc>
                <a:tc>
                  <a:txBody>
                    <a:bodyPr/>
                    <a:lstStyle/>
                    <a:p>
                      <a:pPr rtl="0" fontAlgn="b"/>
                      <a:r>
                        <a:rPr kumimoji="0" lang="en-US" sz="1400" b="0" kern="1200" dirty="0">
                          <a:solidFill>
                            <a:schemeClr val="dk1"/>
                          </a:solidFill>
                          <a:latin typeface="Arial" pitchFamily="34" charset="0"/>
                          <a:ea typeface="+mn-ea"/>
                          <a:cs typeface="Arial" pitchFamily="34" charset="0"/>
                        </a:rPr>
                        <a:t>IS 101 : Part 2 : Sec 2</a:t>
                      </a:r>
                    </a:p>
                  </a:txBody>
                  <a:tcPr marL="28575" marR="28575" marT="19050" marB="19050" anchor="ctr"/>
                </a:tc>
                <a:tc>
                  <a:txBody>
                    <a:bodyPr/>
                    <a:lstStyle/>
                    <a:p>
                      <a:pPr rtl="0" fontAlgn="b"/>
                      <a:r>
                        <a:rPr kumimoji="0" lang="en-US" sz="1400" b="0" kern="1200" dirty="0">
                          <a:solidFill>
                            <a:schemeClr val="dk1"/>
                          </a:solidFill>
                          <a:latin typeface="Arial" pitchFamily="34" charset="0"/>
                          <a:ea typeface="+mn-ea"/>
                          <a:cs typeface="Arial" pitchFamily="34" charset="0"/>
                        </a:rPr>
                        <a:t>METHODS OF SAMPLING AND TEST FOR PAINTS VARNISHES AND RELATED PRODUCTS Part 2 test on liquid paints chemical examination Sec 2 Determination of non-volatile-matter content</a:t>
                      </a:r>
                    </a:p>
                  </a:txBody>
                  <a:tcPr marL="28575" marR="28575" marT="19050" marB="19050" anchor="ctr"/>
                </a:tc>
                <a:tc>
                  <a:txBody>
                    <a:bodyPr/>
                    <a:lstStyle/>
                    <a:p>
                      <a:pPr rtl="0" fontAlgn="t"/>
                      <a:r>
                        <a:rPr lang="en-US" sz="1400" b="0" dirty="0">
                          <a:latin typeface="Arial" pitchFamily="34" charset="0"/>
                          <a:cs typeface="Arial" pitchFamily="34" charset="0"/>
                        </a:rPr>
                        <a:t>Formed a working group - WP2 of subject experts.</a:t>
                      </a:r>
                    </a:p>
                  </a:txBody>
                  <a:tcPr marL="28575" marR="28575" marT="19050" marB="19050" anchor="ctr"/>
                </a:tc>
                <a:tc>
                  <a:txBody>
                    <a:bodyPr/>
                    <a:lstStyle/>
                    <a:p>
                      <a:pPr rtl="0" fontAlgn="b"/>
                      <a:r>
                        <a:rPr kumimoji="0" lang="en-US" sz="1400" b="0" kern="1200" dirty="0">
                          <a:solidFill>
                            <a:schemeClr val="dk1"/>
                          </a:solidFill>
                          <a:latin typeface="Arial" pitchFamily="34" charset="0"/>
                          <a:ea typeface="+mn-ea"/>
                          <a:cs typeface="Arial" pitchFamily="34" charset="0"/>
                        </a:rPr>
                        <a:t>WC Stage </a:t>
                      </a:r>
                    </a:p>
                  </a:txBody>
                  <a:tcPr marL="28575" marR="28575" marT="19050" marB="19050" anchor="ctr"/>
                </a:tc>
                <a:extLst>
                  <a:ext uri="{0D108BD9-81ED-4DB2-BD59-A6C34878D82A}">
                    <a16:rowId xmlns:a16="http://schemas.microsoft.com/office/drawing/2014/main" val="2131905854"/>
                  </a:ext>
                </a:extLst>
              </a:tr>
              <a:tr h="0">
                <a:tc>
                  <a:txBody>
                    <a:bodyPr/>
                    <a:lstStyle/>
                    <a:p>
                      <a:pPr algn="r" rtl="0" fontAlgn="t"/>
                      <a:r>
                        <a:rPr lang="en-US" sz="1400" dirty="0"/>
                        <a:t>2</a:t>
                      </a:r>
                    </a:p>
                  </a:txBody>
                  <a:tcPr marL="28575" marR="28575" marT="19050" marB="19050" anchor="ctr"/>
                </a:tc>
                <a:tc>
                  <a:txBody>
                    <a:bodyPr/>
                    <a:lstStyle/>
                    <a:p>
                      <a:pPr rtl="0" fontAlgn="b"/>
                      <a:r>
                        <a:rPr kumimoji="0" lang="en-US" sz="1400" b="0" kern="1200" dirty="0">
                          <a:solidFill>
                            <a:schemeClr val="dk1"/>
                          </a:solidFill>
                          <a:latin typeface="Arial" pitchFamily="34" charset="0"/>
                          <a:ea typeface="+mn-ea"/>
                          <a:cs typeface="Arial" pitchFamily="34" charset="0"/>
                        </a:rPr>
                        <a:t>IS 2932: 2013</a:t>
                      </a:r>
                    </a:p>
                  </a:txBody>
                  <a:tcPr marL="28575" marR="28575" marT="19050" marB="19050" anchor="ctr"/>
                </a:tc>
                <a:tc>
                  <a:txBody>
                    <a:bodyPr/>
                    <a:lstStyle/>
                    <a:p>
                      <a:pPr rtl="0" fontAlgn="b"/>
                      <a:r>
                        <a:rPr kumimoji="0" lang="en-US" sz="1400" b="0" kern="1200" dirty="0">
                          <a:solidFill>
                            <a:schemeClr val="dk1"/>
                          </a:solidFill>
                          <a:latin typeface="Arial" pitchFamily="34" charset="0"/>
                          <a:ea typeface="+mn-ea"/>
                          <a:cs typeface="Arial" pitchFamily="34" charset="0"/>
                        </a:rPr>
                        <a:t>AIR DRYING ENAMEL PAINT FOR ARCHITECTURAL AND INDUSTRIAL APPLICATIONS- SPECIFICATION Fifth Revision</a:t>
                      </a:r>
                    </a:p>
                  </a:txBody>
                  <a:tcPr marL="28575" marR="28575" marT="19050" marB="19050" anchor="ctr"/>
                </a:tc>
                <a:tc>
                  <a:txBody>
                    <a:bodyPr/>
                    <a:lstStyle/>
                    <a:p>
                      <a:pPr rtl="0" fontAlgn="t"/>
                      <a:r>
                        <a:rPr lang="en-US" sz="1400" b="0" dirty="0">
                          <a:latin typeface="Arial" pitchFamily="34" charset="0"/>
                          <a:cs typeface="Arial" pitchFamily="34" charset="0"/>
                        </a:rPr>
                        <a:t>Formed a working group - WP4 of subject experts.</a:t>
                      </a:r>
                    </a:p>
                  </a:txBody>
                  <a:tcPr marL="28575" marR="28575" marT="19050" marB="19050" anchor="ctr"/>
                </a:tc>
                <a:tc>
                  <a:txBody>
                    <a:bodyPr/>
                    <a:lstStyle/>
                    <a:p>
                      <a:pPr rtl="0" fontAlgn="b"/>
                      <a:r>
                        <a:rPr kumimoji="0" lang="en-US" sz="1400" b="0" kern="1200" dirty="0">
                          <a:solidFill>
                            <a:schemeClr val="dk1"/>
                          </a:solidFill>
                          <a:latin typeface="Arial" pitchFamily="34" charset="0"/>
                          <a:ea typeface="+mn-ea"/>
                          <a:cs typeface="Arial" pitchFamily="34" charset="0"/>
                        </a:rPr>
                        <a:t>WC-Stage </a:t>
                      </a:r>
                    </a:p>
                  </a:txBody>
                  <a:tcPr marL="28575" marR="28575" marT="19050" marB="19050" anchor="ctr"/>
                </a:tc>
                <a:extLst>
                  <a:ext uri="{0D108BD9-81ED-4DB2-BD59-A6C34878D82A}">
                    <a16:rowId xmlns:a16="http://schemas.microsoft.com/office/drawing/2014/main" val="2676839429"/>
                  </a:ext>
                </a:extLst>
              </a:tr>
              <a:tr h="0">
                <a:tc>
                  <a:txBody>
                    <a:bodyPr/>
                    <a:lstStyle/>
                    <a:p>
                      <a:pPr algn="r" rtl="0" fontAlgn="t"/>
                      <a:r>
                        <a:rPr lang="en-US" sz="1400" dirty="0"/>
                        <a:t>3</a:t>
                      </a:r>
                    </a:p>
                  </a:txBody>
                  <a:tcPr marL="28575" marR="28575" marT="19050" marB="19050" anchor="ctr"/>
                </a:tc>
                <a:tc>
                  <a:txBody>
                    <a:bodyPr/>
                    <a:lstStyle/>
                    <a:p>
                      <a:pPr rtl="0" fontAlgn="b"/>
                      <a:r>
                        <a:rPr kumimoji="0" lang="en-US" sz="1400" b="0" kern="1200" dirty="0">
                          <a:solidFill>
                            <a:schemeClr val="dk1"/>
                          </a:solidFill>
                          <a:latin typeface="Arial" pitchFamily="34" charset="0"/>
                          <a:ea typeface="+mn-ea"/>
                          <a:cs typeface="Arial" pitchFamily="34" charset="0"/>
                        </a:rPr>
                        <a:t>IS 6125: 2017</a:t>
                      </a:r>
                    </a:p>
                  </a:txBody>
                  <a:tcPr marL="28575" marR="28575" marT="19050" marB="19050" anchor="ctr"/>
                </a:tc>
                <a:tc>
                  <a:txBody>
                    <a:bodyPr/>
                    <a:lstStyle/>
                    <a:p>
                      <a:pPr rtl="0" fontAlgn="b"/>
                      <a:r>
                        <a:rPr kumimoji="0" lang="en-US" sz="1400" b="0" kern="1200" dirty="0">
                          <a:solidFill>
                            <a:schemeClr val="dk1"/>
                          </a:solidFill>
                          <a:latin typeface="Arial" pitchFamily="34" charset="0"/>
                          <a:ea typeface="+mn-ea"/>
                          <a:cs typeface="Arial" pitchFamily="34" charset="0"/>
                        </a:rPr>
                        <a:t>Stoving Enamel Paint for General Industrial Applications - Specification (Second Revision)</a:t>
                      </a:r>
                    </a:p>
                  </a:txBody>
                  <a:tcPr marL="28575" marR="28575" marT="19050" marB="19050" anchor="ctr"/>
                </a:tc>
                <a:tc>
                  <a:txBody>
                    <a:bodyPr/>
                    <a:lstStyle/>
                    <a:p>
                      <a:pPr rtl="0" fontAlgn="t"/>
                      <a:r>
                        <a:rPr lang="en-US" sz="1400" b="0" dirty="0">
                          <a:latin typeface="Arial" pitchFamily="34" charset="0"/>
                          <a:cs typeface="Arial" pitchFamily="34" charset="0"/>
                        </a:rPr>
                        <a:t>Formed a working group - WP4 of subject experts.</a:t>
                      </a:r>
                    </a:p>
                  </a:txBody>
                  <a:tcPr marL="28575" marR="28575" marT="19050" marB="19050" anchor="ctr"/>
                </a:tc>
                <a:tc>
                  <a:txBody>
                    <a:bodyPr/>
                    <a:lstStyle/>
                    <a:p>
                      <a:pPr rtl="0" fontAlgn="b"/>
                      <a:r>
                        <a:rPr kumimoji="0" lang="en-US" sz="1400" b="0" kern="1200" dirty="0">
                          <a:solidFill>
                            <a:schemeClr val="dk1"/>
                          </a:solidFill>
                          <a:latin typeface="Arial" pitchFamily="34" charset="0"/>
                          <a:ea typeface="+mn-ea"/>
                          <a:cs typeface="Arial" pitchFamily="34" charset="0"/>
                        </a:rPr>
                        <a:t>WC-Stage</a:t>
                      </a:r>
                    </a:p>
                  </a:txBody>
                  <a:tcPr marL="28575" marR="28575" marT="19050" marB="19050" anchor="ctr"/>
                </a:tc>
                <a:extLst>
                  <a:ext uri="{0D108BD9-81ED-4DB2-BD59-A6C34878D82A}">
                    <a16:rowId xmlns:a16="http://schemas.microsoft.com/office/drawing/2014/main" val="2395137014"/>
                  </a:ext>
                </a:extLst>
              </a:tr>
              <a:tr h="0">
                <a:tc>
                  <a:txBody>
                    <a:bodyPr/>
                    <a:lstStyle/>
                    <a:p>
                      <a:pPr algn="r" rtl="0" fontAlgn="t"/>
                      <a:r>
                        <a:rPr lang="en-US" sz="1400" dirty="0"/>
                        <a:t>4</a:t>
                      </a:r>
                    </a:p>
                  </a:txBody>
                  <a:tcPr marL="28575" marR="28575" marT="19050" marB="19050" anchor="ctr"/>
                </a:tc>
                <a:tc>
                  <a:txBody>
                    <a:bodyPr/>
                    <a:lstStyle/>
                    <a:p>
                      <a:pPr rtl="0" fontAlgn="b"/>
                      <a:r>
                        <a:rPr kumimoji="0" lang="en-US" sz="1400" b="0" kern="1200" dirty="0">
                          <a:solidFill>
                            <a:schemeClr val="dk1"/>
                          </a:solidFill>
                          <a:latin typeface="Arial" pitchFamily="34" charset="0"/>
                          <a:ea typeface="+mn-ea"/>
                          <a:cs typeface="Arial" pitchFamily="34" charset="0"/>
                        </a:rPr>
                        <a:t>IS 1303: 1983</a:t>
                      </a:r>
                    </a:p>
                  </a:txBody>
                  <a:tcPr marL="28575" marR="28575" marT="19050" marB="19050" anchor="ctr"/>
                </a:tc>
                <a:tc>
                  <a:txBody>
                    <a:bodyPr/>
                    <a:lstStyle/>
                    <a:p>
                      <a:pPr rtl="0" fontAlgn="b"/>
                      <a:r>
                        <a:rPr kumimoji="0" lang="en-US" sz="1400" b="0" kern="1200" dirty="0">
                          <a:solidFill>
                            <a:schemeClr val="dk1"/>
                          </a:solidFill>
                          <a:latin typeface="Arial" pitchFamily="34" charset="0"/>
                          <a:ea typeface="+mn-ea"/>
                          <a:cs typeface="Arial" pitchFamily="34" charset="0"/>
                        </a:rPr>
                        <a:t>Paints -Glossary of Terms ( Third Revision )</a:t>
                      </a:r>
                    </a:p>
                  </a:txBody>
                  <a:tcPr marL="28575" marR="28575" marT="19050" marB="19050" anchor="ctr"/>
                </a:tc>
                <a:tc>
                  <a:txBody>
                    <a:bodyPr/>
                    <a:lstStyle/>
                    <a:p>
                      <a:pPr rtl="0" fontAlgn="t"/>
                      <a:r>
                        <a:rPr lang="en-US" sz="1400" b="0" dirty="0">
                          <a:latin typeface="Arial" pitchFamily="34" charset="0"/>
                          <a:cs typeface="Arial" pitchFamily="34" charset="0"/>
                        </a:rPr>
                        <a:t>Formed a working group – WP1 of subject experts.</a:t>
                      </a:r>
                    </a:p>
                  </a:txBody>
                  <a:tcPr marL="28575" marR="28575" marT="19050" marB="19050" anchor="ctr"/>
                </a:tc>
                <a:tc>
                  <a:txBody>
                    <a:bodyPr/>
                    <a:lstStyle/>
                    <a:p>
                      <a:pPr rtl="0" fontAlgn="b"/>
                      <a:r>
                        <a:rPr kumimoji="0" lang="en-US" sz="1400" b="0" kern="1200" dirty="0">
                          <a:solidFill>
                            <a:schemeClr val="dk1"/>
                          </a:solidFill>
                          <a:latin typeface="Arial" pitchFamily="34" charset="0"/>
                          <a:ea typeface="+mn-ea"/>
                          <a:cs typeface="Arial" pitchFamily="34" charset="0"/>
                        </a:rPr>
                        <a:t>Under Publication </a:t>
                      </a:r>
                    </a:p>
                  </a:txBody>
                  <a:tcPr marL="28575" marR="28575" marT="19050" marB="19050" anchor="ctr"/>
                </a:tc>
                <a:extLst>
                  <a:ext uri="{0D108BD9-81ED-4DB2-BD59-A6C34878D82A}">
                    <a16:rowId xmlns:a16="http://schemas.microsoft.com/office/drawing/2014/main" val="2735504598"/>
                  </a:ext>
                </a:extLst>
              </a:tr>
            </a:tbl>
          </a:graphicData>
        </a:graphic>
      </p:graphicFrame>
      <p:pic>
        <p:nvPicPr>
          <p:cNvPr id="6" name="Picture 5">
            <a:extLst>
              <a:ext uri="{FF2B5EF4-FFF2-40B4-BE49-F238E27FC236}">
                <a16:creationId xmlns:a16="http://schemas.microsoft.com/office/drawing/2014/main" id="{FC7A5471-3CD2-892A-574D-C6BDEC0FF96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sp>
        <p:nvSpPr>
          <p:cNvPr id="5" name="Title 1">
            <a:extLst>
              <a:ext uri="{FF2B5EF4-FFF2-40B4-BE49-F238E27FC236}">
                <a16:creationId xmlns:a16="http://schemas.microsoft.com/office/drawing/2014/main" id="{5768C504-302D-6ADC-818D-702D1B708EFD}"/>
              </a:ext>
            </a:extLst>
          </p:cNvPr>
          <p:cNvSpPr>
            <a:spLocks noGrp="1"/>
          </p:cNvSpPr>
          <p:nvPr>
            <p:ph type="title"/>
          </p:nvPr>
        </p:nvSpPr>
        <p:spPr>
          <a:xfrm>
            <a:off x="1612623" y="0"/>
            <a:ext cx="10184037" cy="1342663"/>
          </a:xfrm>
        </p:spPr>
        <p:txBody>
          <a:bodyPr/>
          <a:lstStyle/>
          <a:p>
            <a:pPr algn="ctr"/>
            <a:r>
              <a:rPr lang="en-US" sz="3200" b="1" dirty="0">
                <a:cs typeface="Times New Roman" panose="02020603050405020304" pitchFamily="18" charset="0"/>
              </a:rPr>
              <a:t>CHD 20</a:t>
            </a:r>
            <a:br>
              <a:rPr lang="en-US" sz="3200" b="1" dirty="0">
                <a:cs typeface="Times New Roman" panose="02020603050405020304" pitchFamily="18" charset="0"/>
              </a:rPr>
            </a:br>
            <a:r>
              <a:rPr lang="en-US" sz="3200" b="1" dirty="0">
                <a:cs typeface="Times New Roman" panose="02020603050405020304" pitchFamily="18" charset="0"/>
              </a:rPr>
              <a:t>Progress of AAP 2024-25 – “Currently Under Revision</a:t>
            </a:r>
            <a:r>
              <a:rPr lang="en-US" sz="3200" b="1" cap="none" dirty="0">
                <a:cs typeface="Times New Roman" panose="02020603050405020304" pitchFamily="18" charset="0"/>
              </a:rPr>
              <a:t>”</a:t>
            </a:r>
            <a:endParaRPr lang="en-IN" dirty="0"/>
          </a:p>
        </p:txBody>
      </p:sp>
      <p:sp>
        <p:nvSpPr>
          <p:cNvPr id="7" name="Slide Number Placeholder 6"/>
          <p:cNvSpPr>
            <a:spLocks noGrp="1"/>
          </p:cNvSpPr>
          <p:nvPr>
            <p:ph type="sldNum" sz="quarter" idx="12"/>
          </p:nvPr>
        </p:nvSpPr>
        <p:spPr/>
        <p:txBody>
          <a:bodyPr/>
          <a:lstStyle/>
          <a:p>
            <a:fld id="{29384423-17FD-4505-A441-1E8A3571A5BE}" type="slidenum">
              <a:rPr lang="en-IN" smtClean="0"/>
              <a:pPr/>
              <a:t>7</a:t>
            </a:fld>
            <a:endParaRPr lang="en-IN"/>
          </a:p>
        </p:txBody>
      </p:sp>
    </p:spTree>
    <p:extLst>
      <p:ext uri="{BB962C8B-B14F-4D97-AF65-F5344CB8AC3E}">
        <p14:creationId xmlns:p14="http://schemas.microsoft.com/office/powerpoint/2010/main" val="8911094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B22ADDB7-F9C3-309B-7A27-DAD15E2E622A}"/>
              </a:ext>
            </a:extLst>
          </p:cNvPr>
          <p:cNvGraphicFramePr>
            <a:graphicFrameLocks noGrp="1"/>
          </p:cNvGraphicFramePr>
          <p:nvPr>
            <p:ph sz="quarter" idx="1"/>
            <p:extLst>
              <p:ext uri="{D42A27DB-BD31-4B8C-83A1-F6EECF244321}">
                <p14:modId xmlns:p14="http://schemas.microsoft.com/office/powerpoint/2010/main" val="3463748570"/>
              </p:ext>
            </p:extLst>
          </p:nvPr>
        </p:nvGraphicFramePr>
        <p:xfrm>
          <a:off x="568960" y="1361440"/>
          <a:ext cx="10859082" cy="4157731"/>
        </p:xfrm>
        <a:graphic>
          <a:graphicData uri="http://schemas.openxmlformats.org/drawingml/2006/table">
            <a:tbl>
              <a:tblPr firstRow="1" firstCol="1" bandRow="1">
                <a:tableStyleId>{5C22544A-7EE6-4342-B048-85BDC9FD1C3A}</a:tableStyleId>
              </a:tblPr>
              <a:tblGrid>
                <a:gridCol w="627063">
                  <a:extLst>
                    <a:ext uri="{9D8B030D-6E8A-4147-A177-3AD203B41FA5}">
                      <a16:colId xmlns:a16="http://schemas.microsoft.com/office/drawing/2014/main" val="2612325662"/>
                    </a:ext>
                  </a:extLst>
                </a:gridCol>
                <a:gridCol w="1099594">
                  <a:extLst>
                    <a:ext uri="{9D8B030D-6E8A-4147-A177-3AD203B41FA5}">
                      <a16:colId xmlns:a16="http://schemas.microsoft.com/office/drawing/2014/main" val="20001"/>
                    </a:ext>
                  </a:extLst>
                </a:gridCol>
                <a:gridCol w="4151482">
                  <a:extLst>
                    <a:ext uri="{9D8B030D-6E8A-4147-A177-3AD203B41FA5}">
                      <a16:colId xmlns:a16="http://schemas.microsoft.com/office/drawing/2014/main" val="20002"/>
                    </a:ext>
                  </a:extLst>
                </a:gridCol>
                <a:gridCol w="1716883">
                  <a:extLst>
                    <a:ext uri="{9D8B030D-6E8A-4147-A177-3AD203B41FA5}">
                      <a16:colId xmlns:a16="http://schemas.microsoft.com/office/drawing/2014/main" val="2741798418"/>
                    </a:ext>
                  </a:extLst>
                </a:gridCol>
                <a:gridCol w="1481560">
                  <a:extLst>
                    <a:ext uri="{9D8B030D-6E8A-4147-A177-3AD203B41FA5}">
                      <a16:colId xmlns:a16="http://schemas.microsoft.com/office/drawing/2014/main" val="758382323"/>
                    </a:ext>
                  </a:extLst>
                </a:gridCol>
                <a:gridCol w="1782500">
                  <a:extLst>
                    <a:ext uri="{9D8B030D-6E8A-4147-A177-3AD203B41FA5}">
                      <a16:colId xmlns:a16="http://schemas.microsoft.com/office/drawing/2014/main" val="3628696659"/>
                    </a:ext>
                  </a:extLst>
                </a:gridCol>
              </a:tblGrid>
              <a:tr h="0">
                <a:tc>
                  <a:txBody>
                    <a:bodyPr/>
                    <a:lstStyle/>
                    <a:p>
                      <a:pPr rtl="0" fontAlgn="t"/>
                      <a:r>
                        <a:rPr lang="en-US" sz="1600" b="1" dirty="0" err="1">
                          <a:latin typeface="Times New Roman"/>
                        </a:rPr>
                        <a:t>Sl</a:t>
                      </a:r>
                      <a:r>
                        <a:rPr lang="en-US" sz="1600" b="1" dirty="0">
                          <a:latin typeface="Times New Roman"/>
                        </a:rPr>
                        <a:t> No.</a:t>
                      </a:r>
                    </a:p>
                  </a:txBody>
                  <a:tcPr marL="28575" marR="28575" marT="19050" marB="19050" anchor="ctr"/>
                </a:tc>
                <a:tc>
                  <a:txBody>
                    <a:bodyPr/>
                    <a:lstStyle/>
                    <a:p>
                      <a:pPr rtl="0" fontAlgn="t"/>
                      <a:r>
                        <a:rPr lang="en-US" sz="1600" b="1" dirty="0">
                          <a:latin typeface="Times New Roman"/>
                        </a:rPr>
                        <a:t>IS No.</a:t>
                      </a:r>
                    </a:p>
                  </a:txBody>
                  <a:tcPr marL="28575" marR="28575" marT="19050" marB="19050" anchor="ctr"/>
                </a:tc>
                <a:tc>
                  <a:txBody>
                    <a:bodyPr/>
                    <a:lstStyle/>
                    <a:p>
                      <a:pPr rtl="0" fontAlgn="t"/>
                      <a:r>
                        <a:rPr lang="en-US" sz="1600" b="1" dirty="0">
                          <a:latin typeface="Times New Roman"/>
                        </a:rPr>
                        <a:t>IS Title</a:t>
                      </a:r>
                    </a:p>
                  </a:txBody>
                  <a:tcPr marL="28575" marR="28575" marT="19050" marB="19050" anchor="ctr"/>
                </a:tc>
                <a:tc>
                  <a:txBody>
                    <a:bodyPr/>
                    <a:lstStyle/>
                    <a:p>
                      <a:pPr rtl="0" fontAlgn="t"/>
                      <a:r>
                        <a:rPr lang="en-US" sz="1600" b="1" dirty="0">
                          <a:latin typeface="Times New Roman"/>
                        </a:rPr>
                        <a:t>Committee Decision (Current stage )</a:t>
                      </a:r>
                    </a:p>
                  </a:txBody>
                  <a:tcPr marL="28575" marR="28575" marT="19050" marB="19050" anchor="ctr"/>
                </a:tc>
                <a:tc>
                  <a:txBody>
                    <a:bodyPr/>
                    <a:lstStyle/>
                    <a:p>
                      <a:pPr rtl="0" fontAlgn="t"/>
                      <a:r>
                        <a:rPr lang="en-US" sz="1600" b="1" dirty="0">
                          <a:latin typeface="Times New Roman"/>
                        </a:rPr>
                        <a:t>Process Adopted</a:t>
                      </a:r>
                    </a:p>
                  </a:txBody>
                  <a:tcPr marL="28575" marR="28575" marT="19050" marB="19050" anchor="ctr"/>
                </a:tc>
                <a:tc>
                  <a:txBody>
                    <a:bodyPr/>
                    <a:lstStyle/>
                    <a:p>
                      <a:pPr rtl="0" fontAlgn="t"/>
                      <a:r>
                        <a:rPr lang="en-US" sz="1600" b="1" dirty="0">
                          <a:latin typeface="Times New Roman"/>
                        </a:rPr>
                        <a:t>Document Stage</a:t>
                      </a:r>
                    </a:p>
                  </a:txBody>
                  <a:tcPr marL="28575" marR="28575" marT="19050" marB="19050" anchor="ctr"/>
                </a:tc>
                <a:extLst>
                  <a:ext uri="{0D108BD9-81ED-4DB2-BD59-A6C34878D82A}">
                    <a16:rowId xmlns:a16="http://schemas.microsoft.com/office/drawing/2014/main" val="1232070833"/>
                  </a:ext>
                </a:extLst>
              </a:tr>
              <a:tr h="1064011">
                <a:tc>
                  <a:txBody>
                    <a:bodyPr/>
                    <a:lstStyle/>
                    <a:p>
                      <a:pPr algn="r" rtl="0" fontAlgn="t"/>
                      <a:r>
                        <a:rPr lang="en-US" sz="1400" dirty="0"/>
                        <a:t>5</a:t>
                      </a:r>
                    </a:p>
                  </a:txBody>
                  <a:tcPr marL="28575" marR="28575" marT="19050" marB="19050" anchor="ctr"/>
                </a:tc>
                <a:tc>
                  <a:txBody>
                    <a:bodyPr/>
                    <a:lstStyle/>
                    <a:p>
                      <a:pPr rtl="0" fontAlgn="b"/>
                      <a:r>
                        <a:rPr lang="en-US" sz="1400" b="0" dirty="0">
                          <a:latin typeface="Arial" pitchFamily="34" charset="0"/>
                          <a:cs typeface="Arial" pitchFamily="34" charset="0"/>
                        </a:rPr>
                        <a:t>IS 101 (Part 5/Sec 1) : 1988</a:t>
                      </a:r>
                    </a:p>
                  </a:txBody>
                  <a:tcPr marL="28575" marR="28575" marT="19050" marB="19050" anchor="ctr"/>
                </a:tc>
                <a:tc>
                  <a:txBody>
                    <a:bodyPr/>
                    <a:lstStyle/>
                    <a:p>
                      <a:pPr rtl="0" fontAlgn="b"/>
                      <a:r>
                        <a:rPr lang="en-US" sz="1400" b="0" dirty="0">
                          <a:latin typeface="Arial" pitchFamily="34" charset="0"/>
                          <a:cs typeface="Arial" pitchFamily="34" charset="0"/>
                        </a:rPr>
                        <a:t>Methods of sampling and test for paints, varnishes and related products: Part 5 mechanical test on paint films: Sec 1 hardness tests (Third Revision)</a:t>
                      </a:r>
                    </a:p>
                  </a:txBody>
                  <a:tcPr marL="28575" marR="28575" marT="19050" marB="19050" anchor="ctr"/>
                </a:tc>
                <a:tc>
                  <a:txBody>
                    <a:bodyPr/>
                    <a:lstStyle/>
                    <a:p>
                      <a:pPr rtl="0" fontAlgn="t"/>
                      <a:r>
                        <a:rPr lang="en-US" sz="1400" b="0" dirty="0">
                          <a:latin typeface="Arial" pitchFamily="34" charset="0"/>
                          <a:cs typeface="Arial" pitchFamily="34" charset="0"/>
                        </a:rPr>
                        <a:t>Reaffirm and Revise</a:t>
                      </a:r>
                    </a:p>
                  </a:txBody>
                  <a:tcPr marL="28575" marR="28575" marT="19050" marB="19050" anchor="ctr"/>
                </a:tc>
                <a:tc>
                  <a:txBody>
                    <a:bodyPr/>
                    <a:lstStyle/>
                    <a:p>
                      <a:pPr rtl="0" fontAlgn="t"/>
                      <a:r>
                        <a:rPr lang="en-US" sz="1400" b="0" dirty="0">
                          <a:latin typeface="Arial" pitchFamily="34" charset="0"/>
                          <a:cs typeface="Arial" pitchFamily="34" charset="0"/>
                        </a:rPr>
                        <a:t>Through WP 2.</a:t>
                      </a:r>
                    </a:p>
                  </a:txBody>
                  <a:tcPr marL="28575" marR="28575" marT="19050" marB="19050" anchor="ctr"/>
                </a:tc>
                <a:tc>
                  <a:txBody>
                    <a:bodyPr/>
                    <a:lstStyle/>
                    <a:p>
                      <a:pPr rtl="0" fontAlgn="t"/>
                      <a:r>
                        <a:rPr lang="en-US" sz="1400" b="0" dirty="0">
                          <a:latin typeface="Arial" pitchFamily="34" charset="0"/>
                          <a:cs typeface="Arial" pitchFamily="34" charset="0"/>
                        </a:rPr>
                        <a:t>Revision draft prepared and ready for send WC</a:t>
                      </a:r>
                    </a:p>
                  </a:txBody>
                  <a:tcPr marL="28575" marR="28575" marT="19050" marB="19050" anchor="ctr"/>
                </a:tc>
                <a:extLst>
                  <a:ext uri="{0D108BD9-81ED-4DB2-BD59-A6C34878D82A}">
                    <a16:rowId xmlns:a16="http://schemas.microsoft.com/office/drawing/2014/main" val="2131905854"/>
                  </a:ext>
                </a:extLst>
              </a:tr>
              <a:tr h="0">
                <a:tc>
                  <a:txBody>
                    <a:bodyPr/>
                    <a:lstStyle/>
                    <a:p>
                      <a:pPr algn="r" rtl="0" fontAlgn="t"/>
                      <a:r>
                        <a:rPr lang="en-US" sz="1400" dirty="0"/>
                        <a:t>6</a:t>
                      </a:r>
                    </a:p>
                  </a:txBody>
                  <a:tcPr marL="28575" marR="28575" marT="19050" marB="19050" anchor="ctr"/>
                </a:tc>
                <a:tc>
                  <a:txBody>
                    <a:bodyPr/>
                    <a:lstStyle/>
                    <a:p>
                      <a:pPr rtl="0" fontAlgn="b"/>
                      <a:r>
                        <a:rPr lang="en-US" sz="1400" b="0">
                          <a:latin typeface="Arial" pitchFamily="34" charset="0"/>
                          <a:cs typeface="Arial" pitchFamily="34" charset="0"/>
                        </a:rPr>
                        <a:t>IS 13798 : 1993</a:t>
                      </a:r>
                    </a:p>
                  </a:txBody>
                  <a:tcPr marL="28575" marR="28575" marT="19050" marB="19050" anchor="ctr"/>
                </a:tc>
                <a:tc>
                  <a:txBody>
                    <a:bodyPr/>
                    <a:lstStyle/>
                    <a:p>
                      <a:pPr rtl="0" fontAlgn="b"/>
                      <a:r>
                        <a:rPr lang="en-US" sz="1400" b="0" dirty="0">
                          <a:latin typeface="Arial" pitchFamily="34" charset="0"/>
                          <a:cs typeface="Arial" pitchFamily="34" charset="0"/>
                        </a:rPr>
                        <a:t>Polyurethane base knifing filler (Two Pack) for exterior painting of railway coaches - Specification</a:t>
                      </a:r>
                    </a:p>
                  </a:txBody>
                  <a:tcPr marL="28575" marR="28575" marT="19050" marB="19050" anchor="ctr"/>
                </a:tc>
                <a:tc>
                  <a:txBody>
                    <a:bodyPr/>
                    <a:lstStyle/>
                    <a:p>
                      <a:pPr rtl="0" fontAlgn="t"/>
                      <a:r>
                        <a:rPr lang="en-US" sz="1400" b="0">
                          <a:latin typeface="Arial" pitchFamily="34" charset="0"/>
                          <a:cs typeface="Arial" pitchFamily="34" charset="0"/>
                        </a:rPr>
                        <a:t>Under review</a:t>
                      </a:r>
                    </a:p>
                  </a:txBody>
                  <a:tcPr marL="28575" marR="28575" marT="19050" marB="19050" anchor="ctr"/>
                </a:tc>
                <a:tc>
                  <a:txBody>
                    <a:bodyPr/>
                    <a:lstStyle/>
                    <a:p>
                      <a:pPr rtl="0" fontAlgn="t"/>
                      <a:r>
                        <a:rPr lang="en-US" sz="1400" b="0" dirty="0">
                          <a:latin typeface="Arial" pitchFamily="34" charset="0"/>
                          <a:cs typeface="Arial" pitchFamily="34" charset="0"/>
                        </a:rPr>
                        <a:t>Through WP 4</a:t>
                      </a:r>
                    </a:p>
                  </a:txBody>
                  <a:tcPr marL="28575" marR="28575" marT="19050" marB="19050" anchor="ctr"/>
                </a:tc>
                <a:tc>
                  <a:txBody>
                    <a:bodyPr/>
                    <a:lstStyle/>
                    <a:p>
                      <a:pPr rtl="0" fontAlgn="t"/>
                      <a:r>
                        <a:rPr lang="en-US" sz="1400" b="0" dirty="0">
                          <a:latin typeface="Arial" pitchFamily="34" charset="0"/>
                          <a:cs typeface="Arial" pitchFamily="34" charset="0"/>
                        </a:rPr>
                        <a:t>Revised draft under preparation</a:t>
                      </a:r>
                    </a:p>
                  </a:txBody>
                  <a:tcPr marL="28575" marR="28575" marT="19050" marB="19050" anchor="ctr"/>
                </a:tc>
                <a:extLst>
                  <a:ext uri="{0D108BD9-81ED-4DB2-BD59-A6C34878D82A}">
                    <a16:rowId xmlns:a16="http://schemas.microsoft.com/office/drawing/2014/main" val="2676839429"/>
                  </a:ext>
                </a:extLst>
              </a:tr>
              <a:tr h="0">
                <a:tc>
                  <a:txBody>
                    <a:bodyPr/>
                    <a:lstStyle/>
                    <a:p>
                      <a:pPr algn="r" rtl="0" fontAlgn="t"/>
                      <a:r>
                        <a:rPr lang="en-US" sz="1400" dirty="0"/>
                        <a:t>7</a:t>
                      </a:r>
                    </a:p>
                  </a:txBody>
                  <a:tcPr marL="28575" marR="28575" marT="19050" marB="19050" anchor="ctr"/>
                </a:tc>
                <a:tc>
                  <a:txBody>
                    <a:bodyPr/>
                    <a:lstStyle/>
                    <a:p>
                      <a:pPr rtl="0" fontAlgn="b"/>
                      <a:r>
                        <a:rPr lang="en-US" sz="1400" b="0">
                          <a:latin typeface="Arial" pitchFamily="34" charset="0"/>
                          <a:cs typeface="Arial" pitchFamily="34" charset="0"/>
                        </a:rPr>
                        <a:t>IS 14506 : 1998</a:t>
                      </a:r>
                    </a:p>
                  </a:txBody>
                  <a:tcPr marL="28575" marR="28575" marT="19050" marB="19050" anchor="ctr"/>
                </a:tc>
                <a:tc>
                  <a:txBody>
                    <a:bodyPr/>
                    <a:lstStyle/>
                    <a:p>
                      <a:pPr rtl="0" fontAlgn="b"/>
                      <a:r>
                        <a:rPr lang="en-US" sz="1400" b="0" dirty="0">
                          <a:latin typeface="Arial" pitchFamily="34" charset="0"/>
                          <a:cs typeface="Arial" pitchFamily="34" charset="0"/>
                        </a:rPr>
                        <a:t>Epoxy red oxide zinc phosphate </a:t>
                      </a:r>
                      <a:r>
                        <a:rPr lang="en-US" sz="1400" b="0" dirty="0" err="1">
                          <a:latin typeface="Arial" pitchFamily="34" charset="0"/>
                          <a:cs typeface="Arial" pitchFamily="34" charset="0"/>
                        </a:rPr>
                        <a:t>weldable</a:t>
                      </a:r>
                      <a:r>
                        <a:rPr lang="en-US" sz="1400" b="0" dirty="0">
                          <a:latin typeface="Arial" pitchFamily="34" charset="0"/>
                          <a:cs typeface="Arial" pitchFamily="34" charset="0"/>
                        </a:rPr>
                        <a:t> primer, two component - Specification</a:t>
                      </a:r>
                    </a:p>
                  </a:txBody>
                  <a:tcPr marL="28575" marR="28575" marT="19050" marB="19050" anchor="ctr"/>
                </a:tc>
                <a:tc>
                  <a:txBody>
                    <a:bodyPr/>
                    <a:lstStyle/>
                    <a:p>
                      <a:pPr rtl="0" fontAlgn="t"/>
                      <a:r>
                        <a:rPr lang="en-US" sz="1400" b="0" dirty="0">
                          <a:latin typeface="Arial" pitchFamily="34" charset="0"/>
                          <a:cs typeface="Arial" pitchFamily="34" charset="0"/>
                        </a:rPr>
                        <a:t>Under review</a:t>
                      </a:r>
                    </a:p>
                  </a:txBody>
                  <a:tcPr marL="28575" marR="28575" marT="19050" marB="19050" anchor="ctr"/>
                </a:tc>
                <a:tc>
                  <a:txBody>
                    <a:bodyPr/>
                    <a:lstStyle/>
                    <a:p>
                      <a:pPr rtl="0" fontAlgn="t"/>
                      <a:r>
                        <a:rPr lang="en-US" sz="1400" b="0" dirty="0">
                          <a:latin typeface="Arial" pitchFamily="34" charset="0"/>
                          <a:cs typeface="Arial" pitchFamily="34" charset="0"/>
                        </a:rPr>
                        <a:t>Through WP 4</a:t>
                      </a:r>
                    </a:p>
                  </a:txBody>
                  <a:tcPr marL="28575" marR="28575" marT="19050" marB="19050" anchor="ctr"/>
                </a:tc>
                <a:tc>
                  <a:txBody>
                    <a:bodyPr/>
                    <a:lstStyle/>
                    <a:p>
                      <a:pPr rtl="0" fontAlgn="t"/>
                      <a:r>
                        <a:rPr lang="en-US" sz="1400" b="0" dirty="0">
                          <a:latin typeface="Arial" pitchFamily="34" charset="0"/>
                          <a:cs typeface="Arial" pitchFamily="34" charset="0"/>
                        </a:rPr>
                        <a:t>Revised draft under preparation</a:t>
                      </a:r>
                    </a:p>
                  </a:txBody>
                  <a:tcPr marL="28575" marR="28575" marT="19050" marB="19050" anchor="ctr"/>
                </a:tc>
                <a:extLst>
                  <a:ext uri="{0D108BD9-81ED-4DB2-BD59-A6C34878D82A}">
                    <a16:rowId xmlns:a16="http://schemas.microsoft.com/office/drawing/2014/main" val="2395137014"/>
                  </a:ext>
                </a:extLst>
              </a:tr>
              <a:tr h="0">
                <a:tc>
                  <a:txBody>
                    <a:bodyPr/>
                    <a:lstStyle/>
                    <a:p>
                      <a:pPr algn="r" rtl="0" fontAlgn="t"/>
                      <a:r>
                        <a:rPr lang="en-US" sz="1400" dirty="0"/>
                        <a:t>8</a:t>
                      </a:r>
                    </a:p>
                  </a:txBody>
                  <a:tcPr marL="28575" marR="28575" marT="19050" marB="19050" anchor="ctr"/>
                </a:tc>
                <a:tc>
                  <a:txBody>
                    <a:bodyPr/>
                    <a:lstStyle/>
                    <a:p>
                      <a:pPr rtl="0" fontAlgn="b"/>
                      <a:r>
                        <a:rPr lang="en-US" sz="1400" b="0">
                          <a:latin typeface="Arial" pitchFamily="34" charset="0"/>
                          <a:cs typeface="Arial" pitchFamily="34" charset="0"/>
                        </a:rPr>
                        <a:t>IS 198 : 1978</a:t>
                      </a:r>
                    </a:p>
                  </a:txBody>
                  <a:tcPr marL="28575" marR="28575" marT="19050" marB="19050" anchor="ctr"/>
                </a:tc>
                <a:tc>
                  <a:txBody>
                    <a:bodyPr/>
                    <a:lstStyle/>
                    <a:p>
                      <a:pPr rtl="0" fontAlgn="b"/>
                      <a:r>
                        <a:rPr lang="en-US" sz="1400" b="0">
                          <a:latin typeface="Arial" pitchFamily="34" charset="0"/>
                          <a:cs typeface="Arial" pitchFamily="34" charset="0"/>
                        </a:rPr>
                        <a:t>Specification for varnish, gold size (First Revision)</a:t>
                      </a:r>
                    </a:p>
                  </a:txBody>
                  <a:tcPr marL="28575" marR="28575" marT="19050" marB="19050" anchor="ctr"/>
                </a:tc>
                <a:tc>
                  <a:txBody>
                    <a:bodyPr/>
                    <a:lstStyle/>
                    <a:p>
                      <a:pPr rtl="0" fontAlgn="t"/>
                      <a:r>
                        <a:rPr lang="en-US" sz="1400" b="0" dirty="0">
                          <a:latin typeface="Arial" pitchFamily="34" charset="0"/>
                          <a:cs typeface="Arial" pitchFamily="34" charset="0"/>
                        </a:rPr>
                        <a:t>Reaffirm and Revise</a:t>
                      </a:r>
                    </a:p>
                  </a:txBody>
                  <a:tcPr marL="28575" marR="28575" marT="19050" marB="19050" anchor="ctr"/>
                </a:tc>
                <a:tc>
                  <a:txBody>
                    <a:bodyPr/>
                    <a:lstStyle/>
                    <a:p>
                      <a:pPr rtl="0" fontAlgn="t"/>
                      <a:r>
                        <a:rPr lang="en-US" sz="1400" b="0" dirty="0">
                          <a:latin typeface="Arial" pitchFamily="34" charset="0"/>
                          <a:cs typeface="Arial" pitchFamily="34" charset="0"/>
                        </a:rPr>
                        <a:t>Through WP 5</a:t>
                      </a:r>
                    </a:p>
                  </a:txBody>
                  <a:tcPr marL="28575" marR="28575" marT="19050" marB="19050" anchor="ct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US" sz="1400" b="0" dirty="0">
                          <a:latin typeface="Arial" pitchFamily="34" charset="0"/>
                          <a:cs typeface="Arial" pitchFamily="34" charset="0"/>
                        </a:rPr>
                        <a:t>Under Publication </a:t>
                      </a:r>
                    </a:p>
                  </a:txBody>
                  <a:tcPr marL="28575" marR="28575" marT="19050" marB="19050" anchor="ctr"/>
                </a:tc>
                <a:extLst>
                  <a:ext uri="{0D108BD9-81ED-4DB2-BD59-A6C34878D82A}">
                    <a16:rowId xmlns:a16="http://schemas.microsoft.com/office/drawing/2014/main" val="2735504598"/>
                  </a:ext>
                </a:extLst>
              </a:tr>
              <a:tr h="0">
                <a:tc>
                  <a:txBody>
                    <a:bodyPr/>
                    <a:lstStyle/>
                    <a:p>
                      <a:pPr algn="r" rtl="0" fontAlgn="t"/>
                      <a:r>
                        <a:rPr lang="en-US" sz="1400" dirty="0"/>
                        <a:t>9</a:t>
                      </a:r>
                    </a:p>
                  </a:txBody>
                  <a:tcPr marL="28575" marR="28575" marT="19050" marB="19050" anchor="ctr"/>
                </a:tc>
                <a:tc>
                  <a:txBody>
                    <a:bodyPr/>
                    <a:lstStyle/>
                    <a:p>
                      <a:pPr rtl="0" fontAlgn="b"/>
                      <a:r>
                        <a:rPr lang="en-US" sz="1400" b="0">
                          <a:latin typeface="Arial" pitchFamily="34" charset="0"/>
                          <a:cs typeface="Arial" pitchFamily="34" charset="0"/>
                        </a:rPr>
                        <a:t>IS 337 : 1975</a:t>
                      </a:r>
                    </a:p>
                  </a:txBody>
                  <a:tcPr marL="28575" marR="28575" marT="19050" marB="19050" anchor="ctr"/>
                </a:tc>
                <a:tc>
                  <a:txBody>
                    <a:bodyPr/>
                    <a:lstStyle/>
                    <a:p>
                      <a:pPr rtl="0" fontAlgn="b"/>
                      <a:r>
                        <a:rPr lang="en-US" sz="1400" b="0">
                          <a:latin typeface="Arial" pitchFamily="34" charset="0"/>
                          <a:cs typeface="Arial" pitchFamily="34" charset="0"/>
                        </a:rPr>
                        <a:t>Specification for varnish, finishing, interior (First Revision)</a:t>
                      </a:r>
                    </a:p>
                  </a:txBody>
                  <a:tcPr marL="28575" marR="28575" marT="19050" marB="19050" anchor="ctr"/>
                </a:tc>
                <a:tc>
                  <a:txBody>
                    <a:bodyPr/>
                    <a:lstStyle/>
                    <a:p>
                      <a:pPr rtl="0" fontAlgn="t"/>
                      <a:r>
                        <a:rPr lang="en-US" sz="1400" b="0" dirty="0">
                          <a:latin typeface="Arial" pitchFamily="34" charset="0"/>
                          <a:cs typeface="Arial" pitchFamily="34" charset="0"/>
                        </a:rPr>
                        <a:t>Reaffirm and Revise</a:t>
                      </a:r>
                    </a:p>
                  </a:txBody>
                  <a:tcPr marL="28575" marR="28575" marT="19050" marB="19050" anchor="ctr"/>
                </a:tc>
                <a:tc>
                  <a:txBody>
                    <a:bodyPr/>
                    <a:lstStyle/>
                    <a:p>
                      <a:pPr rtl="0" fontAlgn="t"/>
                      <a:r>
                        <a:rPr lang="en-US" sz="1400" b="0" dirty="0">
                          <a:latin typeface="Arial" pitchFamily="34" charset="0"/>
                          <a:cs typeface="Arial" pitchFamily="34" charset="0"/>
                        </a:rPr>
                        <a:t>Through WP 5</a:t>
                      </a:r>
                    </a:p>
                  </a:txBody>
                  <a:tcPr marL="28575" marR="28575" marT="19050" marB="19050" anchor="ctr"/>
                </a:tc>
                <a:tc>
                  <a:txBody>
                    <a:bodyPr/>
                    <a:lstStyle/>
                    <a:p>
                      <a:pPr rtl="0" fontAlgn="t"/>
                      <a:r>
                        <a:rPr lang="en-US" sz="1400" b="0" dirty="0">
                          <a:latin typeface="Arial" pitchFamily="34" charset="0"/>
                          <a:cs typeface="Arial" pitchFamily="34" charset="0"/>
                        </a:rPr>
                        <a:t>Under Publication </a:t>
                      </a:r>
                    </a:p>
                  </a:txBody>
                  <a:tcPr marL="28575" marR="28575" marT="19050" marB="19050" anchor="ctr"/>
                </a:tc>
                <a:extLst>
                  <a:ext uri="{0D108BD9-81ED-4DB2-BD59-A6C34878D82A}">
                    <a16:rowId xmlns:a16="http://schemas.microsoft.com/office/drawing/2014/main" val="1881146458"/>
                  </a:ext>
                </a:extLst>
              </a:tr>
              <a:tr h="0">
                <a:tc>
                  <a:txBody>
                    <a:bodyPr/>
                    <a:lstStyle/>
                    <a:p>
                      <a:pPr algn="r" rtl="0" fontAlgn="t"/>
                      <a:r>
                        <a:rPr lang="en-US" sz="1400" dirty="0"/>
                        <a:t>10</a:t>
                      </a:r>
                    </a:p>
                  </a:txBody>
                  <a:tcPr marL="28575" marR="28575" marT="19050" marB="19050" anchor="ctr"/>
                </a:tc>
                <a:tc>
                  <a:txBody>
                    <a:bodyPr/>
                    <a:lstStyle/>
                    <a:p>
                      <a:pPr rtl="0" fontAlgn="b"/>
                      <a:r>
                        <a:rPr lang="en-US" sz="1400" b="0">
                          <a:latin typeface="Arial" pitchFamily="34" charset="0"/>
                          <a:cs typeface="Arial" pitchFamily="34" charset="0"/>
                        </a:rPr>
                        <a:t>IS 525 : 1968</a:t>
                      </a:r>
                    </a:p>
                  </a:txBody>
                  <a:tcPr marL="28575" marR="28575" marT="19050" marB="19050" anchor="ctr"/>
                </a:tc>
                <a:tc>
                  <a:txBody>
                    <a:bodyPr/>
                    <a:lstStyle/>
                    <a:p>
                      <a:pPr rtl="0" fontAlgn="b"/>
                      <a:r>
                        <a:rPr lang="en-US" sz="1400" b="0">
                          <a:latin typeface="Arial" pitchFamily="34" charset="0"/>
                          <a:cs typeface="Arial" pitchFamily="34" charset="0"/>
                        </a:rPr>
                        <a:t>Specification for varnish, finishing, exterior and general purposes (First Revision)</a:t>
                      </a:r>
                    </a:p>
                  </a:txBody>
                  <a:tcPr marL="28575" marR="28575" marT="19050" marB="19050" anchor="ctr"/>
                </a:tc>
                <a:tc>
                  <a:txBody>
                    <a:bodyPr/>
                    <a:lstStyle/>
                    <a:p>
                      <a:pPr rtl="0" fontAlgn="t"/>
                      <a:r>
                        <a:rPr lang="en-US" sz="1400" b="0" dirty="0">
                          <a:latin typeface="Arial" pitchFamily="34" charset="0"/>
                          <a:cs typeface="Arial" pitchFamily="34" charset="0"/>
                        </a:rPr>
                        <a:t>Reaffirm and Revise</a:t>
                      </a:r>
                    </a:p>
                  </a:txBody>
                  <a:tcPr marL="28575" marR="28575" marT="19050" marB="19050" anchor="ctr"/>
                </a:tc>
                <a:tc>
                  <a:txBody>
                    <a:bodyPr/>
                    <a:lstStyle/>
                    <a:p>
                      <a:pPr rtl="0" fontAlgn="t"/>
                      <a:r>
                        <a:rPr lang="en-US" sz="1400" b="0" dirty="0">
                          <a:latin typeface="Arial" pitchFamily="34" charset="0"/>
                          <a:cs typeface="Arial" pitchFamily="34" charset="0"/>
                        </a:rPr>
                        <a:t>Through WP 5.</a:t>
                      </a:r>
                    </a:p>
                  </a:txBody>
                  <a:tcPr marL="28575" marR="28575" marT="19050" marB="19050" anchor="ctr"/>
                </a:tc>
                <a:tc>
                  <a:txBody>
                    <a:bodyPr/>
                    <a:lstStyle/>
                    <a:p>
                      <a:pPr rtl="0" fontAlgn="t"/>
                      <a:r>
                        <a:rPr lang="en-US" sz="1400" b="0" dirty="0">
                          <a:latin typeface="Arial" pitchFamily="34" charset="0"/>
                          <a:cs typeface="Arial" pitchFamily="34" charset="0"/>
                        </a:rPr>
                        <a:t>Under Publication</a:t>
                      </a:r>
                    </a:p>
                  </a:txBody>
                  <a:tcPr marL="28575" marR="28575" marT="19050" marB="19050" anchor="ctr"/>
                </a:tc>
                <a:extLst>
                  <a:ext uri="{0D108BD9-81ED-4DB2-BD59-A6C34878D82A}">
                    <a16:rowId xmlns:a16="http://schemas.microsoft.com/office/drawing/2014/main" val="1854143657"/>
                  </a:ext>
                </a:extLst>
              </a:tr>
            </a:tbl>
          </a:graphicData>
        </a:graphic>
      </p:graphicFrame>
      <p:pic>
        <p:nvPicPr>
          <p:cNvPr id="6" name="Picture 5">
            <a:extLst>
              <a:ext uri="{FF2B5EF4-FFF2-40B4-BE49-F238E27FC236}">
                <a16:creationId xmlns:a16="http://schemas.microsoft.com/office/drawing/2014/main" id="{FC7A5471-3CD2-892A-574D-C6BDEC0FF96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sp>
        <p:nvSpPr>
          <p:cNvPr id="5" name="Title 1">
            <a:extLst>
              <a:ext uri="{FF2B5EF4-FFF2-40B4-BE49-F238E27FC236}">
                <a16:creationId xmlns:a16="http://schemas.microsoft.com/office/drawing/2014/main" id="{5768C504-302D-6ADC-818D-702D1B708EFD}"/>
              </a:ext>
            </a:extLst>
          </p:cNvPr>
          <p:cNvSpPr>
            <a:spLocks noGrp="1"/>
          </p:cNvSpPr>
          <p:nvPr>
            <p:ph type="title"/>
          </p:nvPr>
        </p:nvSpPr>
        <p:spPr>
          <a:xfrm>
            <a:off x="1612623" y="0"/>
            <a:ext cx="10184037" cy="1342663"/>
          </a:xfrm>
        </p:spPr>
        <p:txBody>
          <a:bodyPr/>
          <a:lstStyle/>
          <a:p>
            <a:pPr algn="ctr"/>
            <a:r>
              <a:rPr lang="en-US" sz="3200" b="1" dirty="0">
                <a:cs typeface="Times New Roman" panose="02020603050405020304" pitchFamily="18" charset="0"/>
              </a:rPr>
              <a:t>CHD 20</a:t>
            </a:r>
            <a:br>
              <a:rPr lang="en-US" sz="3200" b="1" dirty="0">
                <a:cs typeface="Times New Roman" panose="02020603050405020304" pitchFamily="18" charset="0"/>
              </a:rPr>
            </a:br>
            <a:r>
              <a:rPr lang="en-US" sz="3200" b="1" dirty="0">
                <a:cs typeface="Times New Roman" panose="02020603050405020304" pitchFamily="18" charset="0"/>
              </a:rPr>
              <a:t>Progress of AAP 2024-25 – “Currently Under Revision</a:t>
            </a:r>
            <a:r>
              <a:rPr lang="en-US" sz="3200" b="1" cap="none" dirty="0">
                <a:cs typeface="Times New Roman" panose="02020603050405020304" pitchFamily="18" charset="0"/>
              </a:rPr>
              <a:t>”</a:t>
            </a:r>
            <a:endParaRPr lang="en-IN" dirty="0"/>
          </a:p>
        </p:txBody>
      </p:sp>
      <p:sp>
        <p:nvSpPr>
          <p:cNvPr id="7" name="Slide Number Placeholder 6"/>
          <p:cNvSpPr>
            <a:spLocks noGrp="1"/>
          </p:cNvSpPr>
          <p:nvPr>
            <p:ph type="sldNum" sz="quarter" idx="12"/>
          </p:nvPr>
        </p:nvSpPr>
        <p:spPr/>
        <p:txBody>
          <a:bodyPr/>
          <a:lstStyle/>
          <a:p>
            <a:fld id="{29384423-17FD-4505-A441-1E8A3571A5BE}" type="slidenum">
              <a:rPr lang="en-IN" smtClean="0"/>
              <a:pPr/>
              <a:t>8</a:t>
            </a:fld>
            <a:endParaRPr lang="en-IN"/>
          </a:p>
        </p:txBody>
      </p:sp>
    </p:spTree>
    <p:extLst>
      <p:ext uri="{BB962C8B-B14F-4D97-AF65-F5344CB8AC3E}">
        <p14:creationId xmlns:p14="http://schemas.microsoft.com/office/powerpoint/2010/main" val="8911094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B22ADDB7-F9C3-309B-7A27-DAD15E2E622A}"/>
              </a:ext>
            </a:extLst>
          </p:cNvPr>
          <p:cNvGraphicFramePr>
            <a:graphicFrameLocks noGrp="1"/>
          </p:cNvGraphicFramePr>
          <p:nvPr>
            <p:ph sz="quarter" idx="1"/>
            <p:extLst>
              <p:ext uri="{D42A27DB-BD31-4B8C-83A1-F6EECF244321}">
                <p14:modId xmlns:p14="http://schemas.microsoft.com/office/powerpoint/2010/main" val="4079963854"/>
              </p:ext>
            </p:extLst>
          </p:nvPr>
        </p:nvGraphicFramePr>
        <p:xfrm>
          <a:off x="823603" y="1384590"/>
          <a:ext cx="10704781" cy="5136426"/>
        </p:xfrm>
        <a:graphic>
          <a:graphicData uri="http://schemas.openxmlformats.org/drawingml/2006/table">
            <a:tbl>
              <a:tblPr firstRow="1" firstCol="1" bandRow="1">
                <a:tableStyleId>{5C22544A-7EE6-4342-B048-85BDC9FD1C3A}</a:tableStyleId>
              </a:tblPr>
              <a:tblGrid>
                <a:gridCol w="472762">
                  <a:extLst>
                    <a:ext uri="{9D8B030D-6E8A-4147-A177-3AD203B41FA5}">
                      <a16:colId xmlns:a16="http://schemas.microsoft.com/office/drawing/2014/main" val="2612325662"/>
                    </a:ext>
                  </a:extLst>
                </a:gridCol>
                <a:gridCol w="1099594">
                  <a:extLst>
                    <a:ext uri="{9D8B030D-6E8A-4147-A177-3AD203B41FA5}">
                      <a16:colId xmlns:a16="http://schemas.microsoft.com/office/drawing/2014/main" val="20001"/>
                    </a:ext>
                  </a:extLst>
                </a:gridCol>
                <a:gridCol w="4085864">
                  <a:extLst>
                    <a:ext uri="{9D8B030D-6E8A-4147-A177-3AD203B41FA5}">
                      <a16:colId xmlns:a16="http://schemas.microsoft.com/office/drawing/2014/main" val="20002"/>
                    </a:ext>
                  </a:extLst>
                </a:gridCol>
                <a:gridCol w="1666754">
                  <a:extLst>
                    <a:ext uri="{9D8B030D-6E8A-4147-A177-3AD203B41FA5}">
                      <a16:colId xmlns:a16="http://schemas.microsoft.com/office/drawing/2014/main" val="2741798418"/>
                    </a:ext>
                  </a:extLst>
                </a:gridCol>
                <a:gridCol w="1597307">
                  <a:extLst>
                    <a:ext uri="{9D8B030D-6E8A-4147-A177-3AD203B41FA5}">
                      <a16:colId xmlns:a16="http://schemas.microsoft.com/office/drawing/2014/main" val="758382323"/>
                    </a:ext>
                  </a:extLst>
                </a:gridCol>
                <a:gridCol w="1782500">
                  <a:extLst>
                    <a:ext uri="{9D8B030D-6E8A-4147-A177-3AD203B41FA5}">
                      <a16:colId xmlns:a16="http://schemas.microsoft.com/office/drawing/2014/main" val="3628696659"/>
                    </a:ext>
                  </a:extLst>
                </a:gridCol>
              </a:tblGrid>
              <a:tr h="820602">
                <a:tc>
                  <a:txBody>
                    <a:bodyPr/>
                    <a:lstStyle/>
                    <a:p>
                      <a:pPr algn="ctr" rtl="0" fontAlgn="t"/>
                      <a:r>
                        <a:rPr lang="en-US" sz="1600" b="1" dirty="0" err="1">
                          <a:latin typeface="Times New Roman"/>
                        </a:rPr>
                        <a:t>Sl</a:t>
                      </a:r>
                      <a:r>
                        <a:rPr lang="en-US" sz="1600" b="1" dirty="0">
                          <a:latin typeface="Times New Roman"/>
                        </a:rPr>
                        <a:t> No.</a:t>
                      </a:r>
                    </a:p>
                  </a:txBody>
                  <a:tcPr marL="28575" marR="28575" marT="19050" marB="19050" anchor="ctr"/>
                </a:tc>
                <a:tc>
                  <a:txBody>
                    <a:bodyPr/>
                    <a:lstStyle/>
                    <a:p>
                      <a:pPr algn="ctr" rtl="0" fontAlgn="t"/>
                      <a:r>
                        <a:rPr lang="en-US" sz="1600" b="1" dirty="0">
                          <a:latin typeface="Times New Roman"/>
                        </a:rPr>
                        <a:t>IS No.</a:t>
                      </a:r>
                    </a:p>
                  </a:txBody>
                  <a:tcPr marL="28575" marR="28575" marT="19050" marB="19050" anchor="ctr"/>
                </a:tc>
                <a:tc>
                  <a:txBody>
                    <a:bodyPr/>
                    <a:lstStyle/>
                    <a:p>
                      <a:pPr algn="ctr" rtl="0" fontAlgn="t"/>
                      <a:r>
                        <a:rPr lang="en-US" sz="1600" b="1" dirty="0">
                          <a:latin typeface="Times New Roman"/>
                        </a:rPr>
                        <a:t>IS Title</a:t>
                      </a:r>
                    </a:p>
                  </a:txBody>
                  <a:tcPr marL="28575" marR="28575" marT="19050" marB="19050" anchor="ctr"/>
                </a:tc>
                <a:tc>
                  <a:txBody>
                    <a:bodyPr/>
                    <a:lstStyle/>
                    <a:p>
                      <a:pPr algn="ctr" rtl="0" fontAlgn="t"/>
                      <a:r>
                        <a:rPr lang="en-US" sz="1600" b="1" dirty="0">
                          <a:latin typeface="Times New Roman"/>
                        </a:rPr>
                        <a:t>Committee Decision (Current stage )</a:t>
                      </a:r>
                    </a:p>
                  </a:txBody>
                  <a:tcPr marL="28575" marR="28575" marT="19050" marB="19050" anchor="ctr"/>
                </a:tc>
                <a:tc>
                  <a:txBody>
                    <a:bodyPr/>
                    <a:lstStyle/>
                    <a:p>
                      <a:pPr algn="ctr" rtl="0" fontAlgn="t"/>
                      <a:r>
                        <a:rPr lang="en-US" sz="1600" b="1" dirty="0">
                          <a:latin typeface="Times New Roman"/>
                        </a:rPr>
                        <a:t>Process Adopted</a:t>
                      </a:r>
                    </a:p>
                  </a:txBody>
                  <a:tcPr marL="28575" marR="28575" marT="19050" marB="19050" anchor="ctr"/>
                </a:tc>
                <a:tc>
                  <a:txBody>
                    <a:bodyPr/>
                    <a:lstStyle/>
                    <a:p>
                      <a:pPr algn="ctr" rtl="0" fontAlgn="t"/>
                      <a:r>
                        <a:rPr lang="en-US" sz="1600" b="1" dirty="0">
                          <a:latin typeface="Times New Roman"/>
                        </a:rPr>
                        <a:t>Document Stage</a:t>
                      </a:r>
                    </a:p>
                  </a:txBody>
                  <a:tcPr marL="28575" marR="28575" marT="19050" marB="19050" anchor="ctr"/>
                </a:tc>
                <a:extLst>
                  <a:ext uri="{0D108BD9-81ED-4DB2-BD59-A6C34878D82A}">
                    <a16:rowId xmlns:a16="http://schemas.microsoft.com/office/drawing/2014/main" val="1232070833"/>
                  </a:ext>
                </a:extLst>
              </a:tr>
              <a:tr h="820602">
                <a:tc>
                  <a:txBody>
                    <a:bodyPr/>
                    <a:lstStyle/>
                    <a:p>
                      <a:pPr algn="r" rtl="0" fontAlgn="t"/>
                      <a:r>
                        <a:rPr lang="en-US" dirty="0"/>
                        <a:t>11</a:t>
                      </a:r>
                    </a:p>
                  </a:txBody>
                  <a:tcPr marL="28575" marR="28575" marT="19050" marB="19050"/>
                </a:tc>
                <a:tc>
                  <a:txBody>
                    <a:bodyPr/>
                    <a:lstStyle/>
                    <a:p>
                      <a:pPr rtl="0" fontAlgn="b"/>
                      <a:r>
                        <a:rPr lang="en-US" sz="1400" b="0" dirty="0">
                          <a:latin typeface="Arial" pitchFamily="34" charset="0"/>
                          <a:cs typeface="Arial" pitchFamily="34" charset="0"/>
                        </a:rPr>
                        <a:t>IS 101 (Part 1/Sec 6) : 1987</a:t>
                      </a:r>
                    </a:p>
                  </a:txBody>
                  <a:tcPr marL="28575" marR="28575" marT="19050" marB="19050" anchor="b"/>
                </a:tc>
                <a:tc>
                  <a:txBody>
                    <a:bodyPr/>
                    <a:lstStyle/>
                    <a:p>
                      <a:pPr rtl="0" fontAlgn="b"/>
                      <a:r>
                        <a:rPr lang="en-US" sz="1400" b="0" dirty="0">
                          <a:latin typeface="Arial" pitchFamily="34" charset="0"/>
                          <a:cs typeface="Arial" pitchFamily="34" charset="0"/>
                        </a:rPr>
                        <a:t>Methods of sampling and test for paints, varnishes and related products: Part 1 tests on liquid paints (General And Physical): Sec 6 flash point (Third Revision)</a:t>
                      </a:r>
                    </a:p>
                  </a:txBody>
                  <a:tcPr marL="28575" marR="28575" marT="19050" marB="19050" anchor="ctr"/>
                </a:tc>
                <a:tc>
                  <a:txBody>
                    <a:bodyPr/>
                    <a:lstStyle/>
                    <a:p>
                      <a:pPr rtl="0" fontAlgn="t"/>
                      <a:r>
                        <a:rPr lang="en-US" sz="1400" b="0" dirty="0">
                          <a:latin typeface="Arial" pitchFamily="34" charset="0"/>
                          <a:cs typeface="Arial" pitchFamily="34" charset="0"/>
                        </a:rPr>
                        <a:t>Reaffirm and Revise</a:t>
                      </a:r>
                    </a:p>
                  </a:txBody>
                  <a:tcPr marL="28575" marR="28575" marT="19050" marB="19050"/>
                </a:tc>
                <a:tc>
                  <a:txBody>
                    <a:bodyPr/>
                    <a:lstStyle/>
                    <a:p>
                      <a:pPr rtl="0" fontAlgn="t"/>
                      <a:r>
                        <a:rPr lang="en-US" sz="1400" b="0" dirty="0">
                          <a:latin typeface="Arial" pitchFamily="34" charset="0"/>
                          <a:cs typeface="Arial" pitchFamily="34" charset="0"/>
                        </a:rPr>
                        <a:t>Through WP 2</a:t>
                      </a:r>
                    </a:p>
                  </a:txBody>
                  <a:tcPr marL="28575" marR="28575" marT="19050" marB="19050"/>
                </a:tc>
                <a:tc>
                  <a:txBody>
                    <a:bodyPr/>
                    <a:lstStyle/>
                    <a:p>
                      <a:pPr rtl="0" fontAlgn="t"/>
                      <a:r>
                        <a:rPr lang="en-US" sz="1400" b="0" dirty="0">
                          <a:latin typeface="Arial" pitchFamily="34" charset="0"/>
                          <a:cs typeface="Arial" pitchFamily="34" charset="0"/>
                        </a:rPr>
                        <a:t>Revised draft under preparation</a:t>
                      </a:r>
                    </a:p>
                  </a:txBody>
                  <a:tcPr marL="28575" marR="28575" marT="19050" marB="19050"/>
                </a:tc>
                <a:extLst>
                  <a:ext uri="{0D108BD9-81ED-4DB2-BD59-A6C34878D82A}">
                    <a16:rowId xmlns:a16="http://schemas.microsoft.com/office/drawing/2014/main" val="10001"/>
                  </a:ext>
                </a:extLst>
              </a:tr>
              <a:tr h="1076374">
                <a:tc>
                  <a:txBody>
                    <a:bodyPr/>
                    <a:lstStyle/>
                    <a:p>
                      <a:pPr algn="r" rtl="0" fontAlgn="t"/>
                      <a:r>
                        <a:rPr lang="en-US" dirty="0"/>
                        <a:t>12</a:t>
                      </a:r>
                    </a:p>
                  </a:txBody>
                  <a:tcPr marL="28575" marR="28575" marT="19050" marB="19050"/>
                </a:tc>
                <a:tc>
                  <a:txBody>
                    <a:bodyPr/>
                    <a:lstStyle/>
                    <a:p>
                      <a:pPr rtl="0" fontAlgn="b"/>
                      <a:r>
                        <a:rPr lang="en-US" sz="1400" b="0" dirty="0">
                          <a:latin typeface="Arial" pitchFamily="34" charset="0"/>
                          <a:cs typeface="Arial" pitchFamily="34" charset="0"/>
                        </a:rPr>
                        <a:t>IS 101 (Part 1/Sec 7) : 2020/ ISO 2811-1</a:t>
                      </a:r>
                    </a:p>
                  </a:txBody>
                  <a:tcPr marL="28575" marR="28575" marT="19050" marB="19050" anchor="b"/>
                </a:tc>
                <a:tc>
                  <a:txBody>
                    <a:bodyPr/>
                    <a:lstStyle/>
                    <a:p>
                      <a:pPr rtl="0" fontAlgn="b"/>
                      <a:r>
                        <a:rPr lang="en-US" sz="1400" b="0" dirty="0">
                          <a:latin typeface="Arial" pitchFamily="34" charset="0"/>
                          <a:cs typeface="Arial" pitchFamily="34" charset="0"/>
                        </a:rPr>
                        <a:t>Methods of Sampling and Test for Paints, Varnishes and Related Products Part 1 Test on Liquid Paints ( General and Physical ) Section 7 Mass per 10 </a:t>
                      </a:r>
                      <a:r>
                        <a:rPr lang="en-US" sz="1400" b="0" dirty="0" err="1">
                          <a:latin typeface="Arial" pitchFamily="34" charset="0"/>
                          <a:cs typeface="Arial" pitchFamily="34" charset="0"/>
                        </a:rPr>
                        <a:t>litres</a:t>
                      </a:r>
                      <a:r>
                        <a:rPr lang="en-US" sz="1400" b="0" dirty="0">
                          <a:latin typeface="Arial" pitchFamily="34" charset="0"/>
                          <a:cs typeface="Arial" pitchFamily="34" charset="0"/>
                        </a:rPr>
                        <a:t> — Determination of density — </a:t>
                      </a:r>
                      <a:r>
                        <a:rPr lang="en-US" sz="1400" b="0" dirty="0" err="1">
                          <a:latin typeface="Arial" pitchFamily="34" charset="0"/>
                          <a:cs typeface="Arial" pitchFamily="34" charset="0"/>
                        </a:rPr>
                        <a:t>Pycnometer</a:t>
                      </a:r>
                      <a:r>
                        <a:rPr lang="en-US" sz="1400" b="0" dirty="0">
                          <a:latin typeface="Arial" pitchFamily="34" charset="0"/>
                          <a:cs typeface="Arial" pitchFamily="34" charset="0"/>
                        </a:rPr>
                        <a:t> method ( Fourth Revision )</a:t>
                      </a:r>
                    </a:p>
                  </a:txBody>
                  <a:tcPr marL="28575" marR="28575" marT="19050" marB="19050" anchor="ctr"/>
                </a:tc>
                <a:tc>
                  <a:txBody>
                    <a:bodyPr/>
                    <a:lstStyle/>
                    <a:p>
                      <a:pPr rtl="0" fontAlgn="t"/>
                      <a:r>
                        <a:rPr lang="en-US" sz="1400" b="0" dirty="0">
                          <a:latin typeface="Arial" pitchFamily="34" charset="0"/>
                          <a:cs typeface="Arial" pitchFamily="34" charset="0"/>
                        </a:rPr>
                        <a:t>Reaffirm and Revise</a:t>
                      </a:r>
                    </a:p>
                  </a:txBody>
                  <a:tcPr marL="28575" marR="28575" marT="19050" marB="19050"/>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US" sz="1400" b="0" dirty="0">
                          <a:latin typeface="Arial" pitchFamily="34" charset="0"/>
                          <a:cs typeface="Arial" pitchFamily="34" charset="0"/>
                        </a:rPr>
                        <a:t>Through WP 2</a:t>
                      </a:r>
                    </a:p>
                    <a:p>
                      <a:pPr rtl="0" fontAlgn="t"/>
                      <a:endParaRPr lang="en-US" sz="1400" b="0" dirty="0">
                        <a:latin typeface="Arial" pitchFamily="34" charset="0"/>
                        <a:cs typeface="Arial" pitchFamily="34" charset="0"/>
                      </a:endParaRPr>
                    </a:p>
                  </a:txBody>
                  <a:tcPr marL="28575" marR="28575" marT="19050" marB="19050"/>
                </a:tc>
                <a:tc>
                  <a:txBody>
                    <a:bodyPr/>
                    <a:lstStyle/>
                    <a:p>
                      <a:pPr rtl="0" fontAlgn="t"/>
                      <a:r>
                        <a:rPr lang="en-US" sz="1400" b="0" dirty="0">
                          <a:latin typeface="Arial" pitchFamily="34" charset="0"/>
                          <a:cs typeface="Arial" pitchFamily="34" charset="0"/>
                        </a:rPr>
                        <a:t>Revised draft under preparation</a:t>
                      </a:r>
                    </a:p>
                  </a:txBody>
                  <a:tcPr marL="28575" marR="28575" marT="19050" marB="19050"/>
                </a:tc>
                <a:extLst>
                  <a:ext uri="{0D108BD9-81ED-4DB2-BD59-A6C34878D82A}">
                    <a16:rowId xmlns:a16="http://schemas.microsoft.com/office/drawing/2014/main" val="10002"/>
                  </a:ext>
                </a:extLst>
              </a:tr>
              <a:tr h="820602">
                <a:tc>
                  <a:txBody>
                    <a:bodyPr/>
                    <a:lstStyle/>
                    <a:p>
                      <a:pPr algn="r" rtl="0" fontAlgn="t"/>
                      <a:r>
                        <a:rPr lang="en-US" dirty="0"/>
                        <a:t>13</a:t>
                      </a:r>
                    </a:p>
                  </a:txBody>
                  <a:tcPr marL="28575" marR="28575" marT="19050" marB="19050"/>
                </a:tc>
                <a:tc>
                  <a:txBody>
                    <a:bodyPr/>
                    <a:lstStyle/>
                    <a:p>
                      <a:pPr rtl="0" fontAlgn="b"/>
                      <a:r>
                        <a:rPr lang="en-US" sz="1400" b="0">
                          <a:latin typeface="Arial" pitchFamily="34" charset="0"/>
                          <a:cs typeface="Arial" pitchFamily="34" charset="0"/>
                        </a:rPr>
                        <a:t>IS 101 (Part 3/Sec 2) : 1989</a:t>
                      </a:r>
                    </a:p>
                  </a:txBody>
                  <a:tcPr marL="28575" marR="28575" marT="19050" marB="19050" anchor="b"/>
                </a:tc>
                <a:tc>
                  <a:txBody>
                    <a:bodyPr/>
                    <a:lstStyle/>
                    <a:p>
                      <a:pPr rtl="0" fontAlgn="b"/>
                      <a:r>
                        <a:rPr lang="en-US" sz="1400" b="0" dirty="0">
                          <a:latin typeface="Arial" pitchFamily="34" charset="0"/>
                          <a:cs typeface="Arial" pitchFamily="34" charset="0"/>
                        </a:rPr>
                        <a:t>Methods of sampling and test for paints, varnishes and related products: Part 3 tests on paint film formation: Sec 2 film thickness (Third Revision)</a:t>
                      </a:r>
                    </a:p>
                  </a:txBody>
                  <a:tcPr marL="28575" marR="28575" marT="19050" marB="19050" anchor="ctr"/>
                </a:tc>
                <a:tc>
                  <a:txBody>
                    <a:bodyPr/>
                    <a:lstStyle/>
                    <a:p>
                      <a:pPr rtl="0" fontAlgn="t"/>
                      <a:r>
                        <a:rPr lang="en-US" sz="1400" b="0" dirty="0">
                          <a:latin typeface="Arial" pitchFamily="34" charset="0"/>
                          <a:cs typeface="Arial" pitchFamily="34" charset="0"/>
                        </a:rPr>
                        <a:t>Reaffirm and Revise</a:t>
                      </a:r>
                    </a:p>
                  </a:txBody>
                  <a:tcPr marL="28575" marR="28575" marT="19050" marB="19050"/>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US" sz="1400" b="0" dirty="0">
                          <a:latin typeface="Arial" pitchFamily="34" charset="0"/>
                          <a:cs typeface="Arial" pitchFamily="34" charset="0"/>
                        </a:rPr>
                        <a:t>Through WP 2</a:t>
                      </a:r>
                    </a:p>
                    <a:p>
                      <a:pPr rtl="0" fontAlgn="t"/>
                      <a:endParaRPr lang="en-US" sz="1400" b="0" dirty="0">
                        <a:latin typeface="Arial" pitchFamily="34" charset="0"/>
                        <a:cs typeface="Arial" pitchFamily="34" charset="0"/>
                      </a:endParaRPr>
                    </a:p>
                  </a:txBody>
                  <a:tcPr marL="28575" marR="28575" marT="19050" marB="19050"/>
                </a:tc>
                <a:tc>
                  <a:txBody>
                    <a:bodyPr/>
                    <a:lstStyle/>
                    <a:p>
                      <a:pPr rtl="0" fontAlgn="t"/>
                      <a:r>
                        <a:rPr lang="en-US" sz="1400" b="0" dirty="0">
                          <a:latin typeface="Arial" pitchFamily="34" charset="0"/>
                          <a:cs typeface="Arial" pitchFamily="34" charset="0"/>
                        </a:rPr>
                        <a:t>WC- Stage </a:t>
                      </a:r>
                    </a:p>
                  </a:txBody>
                  <a:tcPr marL="28575" marR="28575" marT="19050" marB="19050"/>
                </a:tc>
                <a:extLst>
                  <a:ext uri="{0D108BD9-81ED-4DB2-BD59-A6C34878D82A}">
                    <a16:rowId xmlns:a16="http://schemas.microsoft.com/office/drawing/2014/main" val="10003"/>
                  </a:ext>
                </a:extLst>
              </a:tr>
              <a:tr h="564830">
                <a:tc>
                  <a:txBody>
                    <a:bodyPr/>
                    <a:lstStyle/>
                    <a:p>
                      <a:pPr algn="r" rtl="0" fontAlgn="t"/>
                      <a:r>
                        <a:rPr lang="en-US" dirty="0"/>
                        <a:t>14</a:t>
                      </a:r>
                    </a:p>
                  </a:txBody>
                  <a:tcPr marL="28575" marR="28575" marT="19050" marB="19050"/>
                </a:tc>
                <a:tc>
                  <a:txBody>
                    <a:bodyPr/>
                    <a:lstStyle/>
                    <a:p>
                      <a:pPr rtl="0" fontAlgn="b"/>
                      <a:r>
                        <a:rPr lang="en-US" sz="1400" b="0">
                          <a:latin typeface="Arial" pitchFamily="34" charset="0"/>
                          <a:cs typeface="Arial" pitchFamily="34" charset="0"/>
                        </a:rPr>
                        <a:t>IS 101 (Part 4/Sec 1) : 1988</a:t>
                      </a:r>
                    </a:p>
                  </a:txBody>
                  <a:tcPr marL="28575" marR="28575" marT="19050" marB="19050" anchor="b"/>
                </a:tc>
                <a:tc>
                  <a:txBody>
                    <a:bodyPr/>
                    <a:lstStyle/>
                    <a:p>
                      <a:pPr rtl="0" fontAlgn="b"/>
                      <a:r>
                        <a:rPr lang="en-US" sz="1400" b="0" dirty="0">
                          <a:latin typeface="Arial" pitchFamily="34" charset="0"/>
                          <a:cs typeface="Arial" pitchFamily="34" charset="0"/>
                        </a:rPr>
                        <a:t>Methods of sampling and test for paints, varnishes and related products: Part 4 optical test: Sec 1 opacity (Third Revision)</a:t>
                      </a:r>
                    </a:p>
                  </a:txBody>
                  <a:tcPr marL="28575" marR="28575" marT="19050" marB="19050" anchor="ctr"/>
                </a:tc>
                <a:tc>
                  <a:txBody>
                    <a:bodyPr/>
                    <a:lstStyle/>
                    <a:p>
                      <a:pPr rtl="0" fontAlgn="t"/>
                      <a:r>
                        <a:rPr lang="en-US" sz="1400" b="0">
                          <a:latin typeface="Arial" pitchFamily="34" charset="0"/>
                          <a:cs typeface="Arial" pitchFamily="34" charset="0"/>
                        </a:rPr>
                        <a:t>Reaffirm and Revise</a:t>
                      </a:r>
                    </a:p>
                  </a:txBody>
                  <a:tcPr marL="28575" marR="28575" marT="19050" marB="19050"/>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US" sz="1400" b="0" dirty="0">
                          <a:latin typeface="Arial" pitchFamily="34" charset="0"/>
                          <a:cs typeface="Arial" pitchFamily="34" charset="0"/>
                        </a:rPr>
                        <a:t>Through WP 2</a:t>
                      </a:r>
                    </a:p>
                    <a:p>
                      <a:pPr rtl="0" fontAlgn="t"/>
                      <a:endParaRPr lang="en-US" sz="1400" b="0" dirty="0">
                        <a:latin typeface="Arial" pitchFamily="34" charset="0"/>
                        <a:cs typeface="Arial" pitchFamily="34" charset="0"/>
                      </a:endParaRPr>
                    </a:p>
                  </a:txBody>
                  <a:tcPr marL="28575" marR="28575" marT="19050" marB="19050"/>
                </a:tc>
                <a:tc>
                  <a:txBody>
                    <a:bodyPr/>
                    <a:lstStyle/>
                    <a:p>
                      <a:pPr rtl="0" fontAlgn="t"/>
                      <a:r>
                        <a:rPr lang="en-US" sz="1400" b="0" dirty="0">
                          <a:latin typeface="Arial" pitchFamily="34" charset="0"/>
                          <a:cs typeface="Arial" pitchFamily="34" charset="0"/>
                        </a:rPr>
                        <a:t>Revised draft under preparation</a:t>
                      </a:r>
                    </a:p>
                  </a:txBody>
                  <a:tcPr marL="28575" marR="28575" marT="19050" marB="19050"/>
                </a:tc>
                <a:extLst>
                  <a:ext uri="{0D108BD9-81ED-4DB2-BD59-A6C34878D82A}">
                    <a16:rowId xmlns:a16="http://schemas.microsoft.com/office/drawing/2014/main" val="10004"/>
                  </a:ext>
                </a:extLst>
              </a:tr>
              <a:tr h="820602">
                <a:tc>
                  <a:txBody>
                    <a:bodyPr/>
                    <a:lstStyle/>
                    <a:p>
                      <a:pPr algn="r" rtl="0" fontAlgn="t"/>
                      <a:r>
                        <a:rPr lang="en-US" dirty="0"/>
                        <a:t>15</a:t>
                      </a:r>
                    </a:p>
                  </a:txBody>
                  <a:tcPr marL="28575" marR="28575" marT="19050" marB="19050"/>
                </a:tc>
                <a:tc>
                  <a:txBody>
                    <a:bodyPr/>
                    <a:lstStyle/>
                    <a:p>
                      <a:pPr rtl="0" fontAlgn="b"/>
                      <a:r>
                        <a:rPr lang="en-US" sz="1400" b="0">
                          <a:latin typeface="Arial" pitchFamily="34" charset="0"/>
                          <a:cs typeface="Arial" pitchFamily="34" charset="0"/>
                        </a:rPr>
                        <a:t>IS 101 (Part 4/Sec 3) : 1988</a:t>
                      </a:r>
                    </a:p>
                  </a:txBody>
                  <a:tcPr marL="28575" marR="28575" marT="19050" marB="19050" anchor="b"/>
                </a:tc>
                <a:tc>
                  <a:txBody>
                    <a:bodyPr/>
                    <a:lstStyle/>
                    <a:p>
                      <a:pPr rtl="0" fontAlgn="b"/>
                      <a:r>
                        <a:rPr lang="en-US" sz="1400" b="0" dirty="0">
                          <a:latin typeface="Arial" pitchFamily="34" charset="0"/>
                          <a:cs typeface="Arial" pitchFamily="34" charset="0"/>
                        </a:rPr>
                        <a:t>Methods of sampling and test for paints, varnishes and related products: Part 4 optical tests: Sec 3 light fastness test (Third Revision)</a:t>
                      </a:r>
                    </a:p>
                  </a:txBody>
                  <a:tcPr marL="28575" marR="28575" marT="19050" marB="19050" anchor="ctr"/>
                </a:tc>
                <a:tc>
                  <a:txBody>
                    <a:bodyPr/>
                    <a:lstStyle/>
                    <a:p>
                      <a:pPr rtl="0" fontAlgn="t"/>
                      <a:r>
                        <a:rPr lang="en-US" sz="1400" b="0">
                          <a:latin typeface="Arial" pitchFamily="34" charset="0"/>
                          <a:cs typeface="Arial" pitchFamily="34" charset="0"/>
                        </a:rPr>
                        <a:t>Reaffirm and Revise</a:t>
                      </a:r>
                    </a:p>
                  </a:txBody>
                  <a:tcPr marL="28575" marR="28575" marT="19050" marB="19050"/>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US" sz="1400" b="0" dirty="0">
                          <a:latin typeface="Arial" pitchFamily="34" charset="0"/>
                          <a:cs typeface="Arial" pitchFamily="34" charset="0"/>
                        </a:rPr>
                        <a:t>Through WP 2</a:t>
                      </a:r>
                    </a:p>
                    <a:p>
                      <a:pPr rtl="0" fontAlgn="t"/>
                      <a:endParaRPr lang="en-US" sz="1400" b="0" dirty="0">
                        <a:latin typeface="Arial" pitchFamily="34" charset="0"/>
                        <a:cs typeface="Arial" pitchFamily="34" charset="0"/>
                      </a:endParaRPr>
                    </a:p>
                  </a:txBody>
                  <a:tcPr marL="28575" marR="28575" marT="19050" marB="19050"/>
                </a:tc>
                <a:tc>
                  <a:txBody>
                    <a:bodyPr/>
                    <a:lstStyle/>
                    <a:p>
                      <a:pPr rtl="0" fontAlgn="t"/>
                      <a:r>
                        <a:rPr lang="en-US" sz="1400" b="0" dirty="0">
                          <a:latin typeface="Arial" pitchFamily="34" charset="0"/>
                          <a:cs typeface="Arial" pitchFamily="34" charset="0"/>
                        </a:rPr>
                        <a:t>Revised draft under preparation</a:t>
                      </a:r>
                    </a:p>
                  </a:txBody>
                  <a:tcPr marL="28575" marR="28575" marT="19050" marB="19050"/>
                </a:tc>
                <a:extLst>
                  <a:ext uri="{0D108BD9-81ED-4DB2-BD59-A6C34878D82A}">
                    <a16:rowId xmlns:a16="http://schemas.microsoft.com/office/drawing/2014/main" val="10005"/>
                  </a:ext>
                </a:extLst>
              </a:tr>
            </a:tbl>
          </a:graphicData>
        </a:graphic>
      </p:graphicFrame>
      <p:pic>
        <p:nvPicPr>
          <p:cNvPr id="6" name="Picture 5">
            <a:extLst>
              <a:ext uri="{FF2B5EF4-FFF2-40B4-BE49-F238E27FC236}">
                <a16:creationId xmlns:a16="http://schemas.microsoft.com/office/drawing/2014/main" id="{FC7A5471-3CD2-892A-574D-C6BDEC0FF96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sp>
        <p:nvSpPr>
          <p:cNvPr id="5" name="Title 1">
            <a:extLst>
              <a:ext uri="{FF2B5EF4-FFF2-40B4-BE49-F238E27FC236}">
                <a16:creationId xmlns:a16="http://schemas.microsoft.com/office/drawing/2014/main" id="{5768C504-302D-6ADC-818D-702D1B708EFD}"/>
              </a:ext>
            </a:extLst>
          </p:cNvPr>
          <p:cNvSpPr>
            <a:spLocks noGrp="1"/>
          </p:cNvSpPr>
          <p:nvPr>
            <p:ph type="title"/>
          </p:nvPr>
        </p:nvSpPr>
        <p:spPr>
          <a:xfrm>
            <a:off x="1612623" y="0"/>
            <a:ext cx="10184037" cy="1342663"/>
          </a:xfrm>
        </p:spPr>
        <p:txBody>
          <a:bodyPr/>
          <a:lstStyle/>
          <a:p>
            <a:pPr algn="ctr"/>
            <a:r>
              <a:rPr lang="en-US" sz="3200" b="1" dirty="0">
                <a:cs typeface="Times New Roman" panose="02020603050405020304" pitchFamily="18" charset="0"/>
              </a:rPr>
              <a:t>CHD 20</a:t>
            </a:r>
            <a:br>
              <a:rPr lang="en-US" sz="3200" b="1" dirty="0">
                <a:cs typeface="Times New Roman" panose="02020603050405020304" pitchFamily="18" charset="0"/>
              </a:rPr>
            </a:br>
            <a:r>
              <a:rPr lang="en-US" sz="3200" b="1" dirty="0">
                <a:cs typeface="Times New Roman" panose="02020603050405020304" pitchFamily="18" charset="0"/>
              </a:rPr>
              <a:t>Progress of AAP 2024-25 – “Currently Under Revision</a:t>
            </a:r>
            <a:r>
              <a:rPr lang="en-US" sz="3200" b="1" cap="none" dirty="0">
                <a:cs typeface="Times New Roman" panose="02020603050405020304" pitchFamily="18" charset="0"/>
              </a:rPr>
              <a:t>”</a:t>
            </a:r>
            <a:endParaRPr lang="en-IN" dirty="0"/>
          </a:p>
        </p:txBody>
      </p:sp>
      <p:sp>
        <p:nvSpPr>
          <p:cNvPr id="8" name="Slide Number Placeholder 7"/>
          <p:cNvSpPr>
            <a:spLocks noGrp="1"/>
          </p:cNvSpPr>
          <p:nvPr>
            <p:ph type="sldNum" sz="quarter" idx="12"/>
          </p:nvPr>
        </p:nvSpPr>
        <p:spPr/>
        <p:txBody>
          <a:bodyPr/>
          <a:lstStyle/>
          <a:p>
            <a:fld id="{29384423-17FD-4505-A441-1E8A3571A5BE}" type="slidenum">
              <a:rPr lang="en-IN" smtClean="0"/>
              <a:pPr/>
              <a:t>9</a:t>
            </a:fld>
            <a:endParaRPr lang="en-IN"/>
          </a:p>
        </p:txBody>
      </p:sp>
    </p:spTree>
    <p:extLst>
      <p:ext uri="{BB962C8B-B14F-4D97-AF65-F5344CB8AC3E}">
        <p14:creationId xmlns:p14="http://schemas.microsoft.com/office/powerpoint/2010/main" val="89110944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Equity</Template>
  <TotalTime>6066</TotalTime>
  <Words>3084</Words>
  <Application>Microsoft Office PowerPoint</Application>
  <PresentationFormat>Widescreen</PresentationFormat>
  <Paragraphs>697</Paragraphs>
  <Slides>29</Slides>
  <Notes>9</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9" baseType="lpstr">
      <vt:lpstr>Antique Olive Roman</vt:lpstr>
      <vt:lpstr>Arial</vt:lpstr>
      <vt:lpstr>Calibri</vt:lpstr>
      <vt:lpstr>Franklin Gothic Book</vt:lpstr>
      <vt:lpstr>Perpetua</vt:lpstr>
      <vt:lpstr>Times New Roman</vt:lpstr>
      <vt:lpstr>Wingdings</vt:lpstr>
      <vt:lpstr>Wingdings 2</vt:lpstr>
      <vt:lpstr>Equity</vt:lpstr>
      <vt:lpstr>Document</vt:lpstr>
      <vt:lpstr> REVIEW OF TECHNICAL COMMITTEES   CHD 20- Paints, Varnishes, and its related Products               CHD 21-- Raw materials for Paints and its related Products CHD 30--Nuclear Energy for Peaceful Applications </vt:lpstr>
      <vt:lpstr>PowerPoint Presentation</vt:lpstr>
      <vt:lpstr>CHD 20</vt:lpstr>
      <vt:lpstr>NWIPs – CHD 20</vt:lpstr>
      <vt:lpstr>NWIPs – CHD 20</vt:lpstr>
      <vt:lpstr>CHD 20 Progress of AAP 2024-25 – “Due for Review”</vt:lpstr>
      <vt:lpstr>CHD 20 Progress of AAP 2024-25 – “Currently Under Revision”</vt:lpstr>
      <vt:lpstr>CHD 20 Progress of AAP 2024-25 – “Currently Under Revision”</vt:lpstr>
      <vt:lpstr>CHD 20 Progress of AAP 2024-25 – “Currently Under Revision”</vt:lpstr>
      <vt:lpstr>CHD 21</vt:lpstr>
      <vt:lpstr>NWIPs – CHD 21</vt:lpstr>
      <vt:lpstr>CHD 21 Progress of AAP 2024-25 – “Currently Under Revision”</vt:lpstr>
      <vt:lpstr>CHD 21 Progress of AAP 2024-25 – “Currently Under Revision”</vt:lpstr>
      <vt:lpstr>CHD 21 Progress of AAP 2024-25 – “Currently Under Revision”</vt:lpstr>
      <vt:lpstr>CHD 30</vt:lpstr>
      <vt:lpstr>NWIPs – CHD 30</vt:lpstr>
      <vt:lpstr>NWIPs – CHD 30</vt:lpstr>
      <vt:lpstr>CHD 30 Progress of AAP 2024-25 – “Due for Review”</vt:lpstr>
      <vt:lpstr>Working Panels and Working Groups</vt:lpstr>
      <vt:lpstr>Experts identified </vt:lpstr>
      <vt:lpstr>SC Meetings Held </vt:lpstr>
      <vt:lpstr>Status of process reform measures</vt:lpstr>
      <vt:lpstr>Members removed and co-opted </vt:lpstr>
      <vt:lpstr>TC Stakeholders Rationalization</vt:lpstr>
      <vt:lpstr>  </vt:lpstr>
      <vt:lpstr>Standardization Landscape of CHD 20</vt:lpstr>
      <vt:lpstr>Standardization Landscape of CHD 21</vt:lpstr>
      <vt:lpstr>Standardization Landscape of CHD 30</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STANDARDS NATIONAL ACTION PLAN - National Action Plan for Standards Development &amp; Implementation</dc:title>
  <dc:creator>sppd-200</dc:creator>
  <cp:lastModifiedBy>Pushpendra Kumar</cp:lastModifiedBy>
  <cp:revision>420</cp:revision>
  <cp:lastPrinted>2021-01-05T05:34:33Z</cp:lastPrinted>
  <dcterms:created xsi:type="dcterms:W3CDTF">2019-02-04T06:04:58Z</dcterms:created>
  <dcterms:modified xsi:type="dcterms:W3CDTF">2024-10-16T09:16:57Z</dcterms:modified>
</cp:coreProperties>
</file>