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9" r:id="rId4"/>
    <p:sldId id="270" r:id="rId5"/>
    <p:sldId id="263" r:id="rId6"/>
    <p:sldId id="264" r:id="rId7"/>
    <p:sldId id="259" r:id="rId8"/>
    <p:sldId id="271" r:id="rId9"/>
    <p:sldId id="272" r:id="rId10"/>
    <p:sldId id="273" r:id="rId11"/>
    <p:sldId id="260" r:id="rId12"/>
    <p:sldId id="261" r:id="rId13"/>
    <p:sldId id="262" r:id="rId14"/>
    <p:sldId id="268" r:id="rId15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1E46D-795B-4435-A51D-40B3A9235831}" v="7" dt="2024-10-16T07:09:56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6121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vya BIS" userId="cf951f8e756f201d" providerId="LiveId" clId="{C4B1E46D-795B-4435-A51D-40B3A9235831}"/>
    <pc:docChg chg="custSel addSld modSld">
      <pc:chgData name="Divya BIS" userId="cf951f8e756f201d" providerId="LiveId" clId="{C4B1E46D-795B-4435-A51D-40B3A9235831}" dt="2024-10-16T07:10:17.130" v="126" actId="478"/>
      <pc:docMkLst>
        <pc:docMk/>
      </pc:docMkLst>
      <pc:sldChg chg="modSp mod">
        <pc:chgData name="Divya BIS" userId="cf951f8e756f201d" providerId="LiveId" clId="{C4B1E46D-795B-4435-A51D-40B3A9235831}" dt="2024-10-16T07:06:30.240" v="3" actId="207"/>
        <pc:sldMkLst>
          <pc:docMk/>
          <pc:sldMk cId="0" sldId="262"/>
        </pc:sldMkLst>
        <pc:spChg chg="mod">
          <ac:chgData name="Divya BIS" userId="cf951f8e756f201d" providerId="LiveId" clId="{C4B1E46D-795B-4435-A51D-40B3A9235831}" dt="2024-10-16T07:06:30.240" v="3" actId="207"/>
          <ac:spMkLst>
            <pc:docMk/>
            <pc:sldMk cId="0" sldId="262"/>
            <ac:spMk id="2" creationId="{00000000-0000-0000-0000-000000000000}"/>
          </ac:spMkLst>
        </pc:spChg>
      </pc:sldChg>
      <pc:sldChg chg="delSp modSp add mod">
        <pc:chgData name="Divya BIS" userId="cf951f8e756f201d" providerId="LiveId" clId="{C4B1E46D-795B-4435-A51D-40B3A9235831}" dt="2024-10-16T07:10:17.130" v="126" actId="478"/>
        <pc:sldMkLst>
          <pc:docMk/>
          <pc:sldMk cId="2874406789" sldId="268"/>
        </pc:sldMkLst>
        <pc:spChg chg="mod">
          <ac:chgData name="Divya BIS" userId="cf951f8e756f201d" providerId="LiveId" clId="{C4B1E46D-795B-4435-A51D-40B3A9235831}" dt="2024-10-16T07:06:37.100" v="4" actId="6549"/>
          <ac:spMkLst>
            <pc:docMk/>
            <pc:sldMk cId="2874406789" sldId="268"/>
            <ac:spMk id="2" creationId="{6F647777-27F1-9F0C-4807-D8A50180884B}"/>
          </ac:spMkLst>
        </pc:spChg>
        <pc:spChg chg="del">
          <ac:chgData name="Divya BIS" userId="cf951f8e756f201d" providerId="LiveId" clId="{C4B1E46D-795B-4435-A51D-40B3A9235831}" dt="2024-10-16T07:10:17.130" v="126" actId="478"/>
          <ac:spMkLst>
            <pc:docMk/>
            <pc:sldMk cId="2874406789" sldId="268"/>
            <ac:spMk id="6" creationId="{786188D1-DCA6-3BC4-F048-ADEF892AE3AF}"/>
          </ac:spMkLst>
        </pc:spChg>
        <pc:graphicFrameChg chg="mod modGraphic">
          <ac:chgData name="Divya BIS" userId="cf951f8e756f201d" providerId="LiveId" clId="{C4B1E46D-795B-4435-A51D-40B3A9235831}" dt="2024-10-16T07:10:10.658" v="125" actId="20577"/>
          <ac:graphicFrameMkLst>
            <pc:docMk/>
            <pc:sldMk cId="2874406789" sldId="268"/>
            <ac:graphicFrameMk id="4" creationId="{DFE764D2-102B-AC59-6B1D-9292783F2D4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IN" dirty="0"/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76" y="2852936"/>
            <a:ext cx="6400800" cy="1752600"/>
          </a:xfrm>
        </p:spPr>
        <p:txBody>
          <a:bodyPr/>
          <a:lstStyle/>
          <a:p>
            <a:r>
              <a:rPr lang="en-IN" dirty="0" smtClean="0"/>
              <a:t>Prashant Yadav</a:t>
            </a:r>
            <a:endParaRPr lang="en-IN" dirty="0"/>
          </a:p>
          <a:p>
            <a:r>
              <a:rPr lang="en-IN" dirty="0" smtClean="0"/>
              <a:t>Scientist-B</a:t>
            </a:r>
            <a:endParaRPr lang="en-IN" dirty="0"/>
          </a:p>
          <a:p>
            <a:r>
              <a:rPr lang="en-IN" dirty="0"/>
              <a:t>(M.S.- </a:t>
            </a:r>
            <a:r>
              <a:rPr lang="en-IN" dirty="0" smtClean="0"/>
              <a:t>CED 05, 13, 29, 45)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Working Panels and Working Groups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10623"/>
              </p:ext>
            </p:extLst>
          </p:nvPr>
        </p:nvGraphicFramePr>
        <p:xfrm>
          <a:off x="0" y="2132856"/>
          <a:ext cx="9144000" cy="319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99">
                <a:tc rowSpan="5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CED 45-</a:t>
                      </a:r>
                      <a:r>
                        <a:rPr lang="en-IN" b="1" baseline="0" dirty="0" smtClean="0"/>
                        <a:t> Safety in Construction</a:t>
                      </a:r>
                      <a:endParaRPr lang="en-US" b="1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WG01-WG for revision of IS 4912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WG02-WG for revision of IS 8989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WG03-WG on revision of IS 3696 (Part 1)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WG04-WG on revision of IS 3696 (Part 2)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48841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WG05-WG for revision of IS 7293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3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2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ISO/IEC Projects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67568"/>
              </p:ext>
            </p:extLst>
          </p:nvPr>
        </p:nvGraphicFramePr>
        <p:xfrm>
          <a:off x="1" y="1844825"/>
          <a:ext cx="9143998" cy="71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>
                  <a:extLst>
                    <a:ext uri="{9D8B030D-6E8A-4147-A177-3AD203B41FA5}">
                      <a16:colId xmlns:a16="http://schemas.microsoft.com/office/drawing/2014/main" val="142373278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9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4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SCs </a:t>
                      </a:r>
                      <a:r>
                        <a:rPr lang="en-US" sz="1200" dirty="0"/>
                        <a:t>&amp; </a:t>
                      </a:r>
                      <a:r>
                        <a:rPr lang="en-US" sz="1200" dirty="0" smtClean="0"/>
                        <a:t>WGs/</a:t>
                      </a:r>
                      <a:r>
                        <a:rPr lang="en-US" sz="1200" baseline="0" dirty="0" smtClean="0"/>
                        <a:t> Ballots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IN-NMC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Level Of Interest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Designated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448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ISO/CD10545-22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Ceramic tiles — Part 22 Determination of resistance to wear with multi-attribute method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05 – Flooring, Walling and Roofing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Jerambai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Kavar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48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ISO/CD10545-23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Ceramic tiles — Part 23 Determination of elastic modulus for substrates and glaze layer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Jerambai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Kavar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827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ISO/CD10545-25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Ceramic tiles — Test Methods — Part 25 Determination of resistance to water stain of glazed ceramic tile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Jerambai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Kavar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711484"/>
                  </a:ext>
                </a:extLst>
              </a:tr>
              <a:tr h="438448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of ISO 13006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Ceramic tiles — Definitions, classification, characteristics and marking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Hareshbhai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Ramjibhai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Bhopaliya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15537"/>
                  </a:ext>
                </a:extLst>
              </a:tr>
              <a:tr h="438448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 10545-24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Determination of tensile adhesion strength of multilayer ceramic tiles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856953"/>
                  </a:ext>
                </a:extLst>
              </a:tr>
              <a:tr h="26306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work proposal on ceramic multilayer tiles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870541"/>
                  </a:ext>
                </a:extLst>
              </a:tr>
              <a:tr h="789206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ISO/CD 20355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determination of antiviral activity of ceramic tile surfaces and survival of viruses on ceramic surfaces — Test methods — Ceramic tile surfaces with incorporated antiviral agents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Hareshbhai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Ramjibhai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Bhopaliya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I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06775"/>
                  </a:ext>
                </a:extLst>
              </a:tr>
              <a:tr h="789206"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ISO/CD 20356 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determination of antiviral activity of ceramic tile surfaces and survival of viruses on ceramic surfaces — Test methods — Ceramic tile surfaces with incorporated antiviral agents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Hareshbhai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Ramjibhai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Bhopaliya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I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6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on Current global status of slip resistance test methods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Jerambai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Kavar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891432"/>
                  </a:ext>
                </a:extLst>
              </a:tr>
              <a:tr h="60903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on Shear testing performance parameters that is; rate of load, min. loads: Displacement distance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4.5mm vs 6mm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985505"/>
                  </a:ext>
                </a:extLst>
              </a:tr>
              <a:tr h="60903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on which Fungus and Microorganism testing should be conducted on tiles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79752"/>
                  </a:ext>
                </a:extLst>
              </a:tr>
              <a:tr h="60903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on current draft standard on embodied carbon in Ceramic tiles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Sudipta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365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</a:t>
            </a:r>
            <a:r>
              <a:rPr lang="en-US" b="1" dirty="0" smtClean="0">
                <a:solidFill>
                  <a:schemeClr val="tx1"/>
                </a:solidFill>
              </a:rPr>
              <a:t>eetings planned/Held </a:t>
            </a:r>
            <a:r>
              <a:rPr lang="en-US" b="1" dirty="0">
                <a:solidFill>
                  <a:schemeClr val="tx1"/>
                </a:solidFill>
              </a:rPr>
              <a:t>outside HQ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832232"/>
              </p:ext>
            </p:extLst>
          </p:nvPr>
        </p:nvGraphicFramePr>
        <p:xfrm>
          <a:off x="787803" y="1628800"/>
          <a:ext cx="756839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4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CED 05 -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Flooring, Walling and Roofing (Seminar)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05.09.2024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IIT Gandhinagar, Gandhinagar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64">
                <a:tc>
                  <a:txBody>
                    <a:bodyPr/>
                    <a:lstStyle/>
                    <a:p>
                      <a:r>
                        <a:rPr lang="en-US" dirty="0" smtClean="0"/>
                        <a:t>CED 13 – Building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Construction Practices (IS 1905 WG)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27.10.2024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IIIT Hyderabad, Hyderabad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756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Attendance, Inactive members, Comments on P Drafts, </a:t>
            </a:r>
            <a:r>
              <a:rPr lang="en-US" sz="2500" b="1" dirty="0" smtClean="0">
                <a:solidFill>
                  <a:schemeClr val="tx1"/>
                </a:solidFill>
              </a:rPr>
              <a:t>Resolutions.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58199"/>
              </p:ext>
            </p:extLst>
          </p:nvPr>
        </p:nvGraphicFramePr>
        <p:xfrm>
          <a:off x="1079612" y="1916832"/>
          <a:ext cx="6984776" cy="475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287259789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632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held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030105">
                <a:tc>
                  <a:txBody>
                    <a:bodyPr/>
                    <a:lstStyle/>
                    <a:p>
                      <a:r>
                        <a:rPr lang="en-US" dirty="0" smtClean="0"/>
                        <a:t>CED 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1030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CED 13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48.28*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8969"/>
                  </a:ext>
                </a:extLst>
              </a:tr>
              <a:tr h="1030105">
                <a:tc>
                  <a:txBody>
                    <a:bodyPr/>
                    <a:lstStyle/>
                    <a:p>
                      <a:r>
                        <a:rPr lang="en-US" dirty="0" smtClean="0"/>
                        <a:t>CED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028382"/>
                  </a:ext>
                </a:extLst>
              </a:tr>
              <a:tr h="1030105">
                <a:tc>
                  <a:txBody>
                    <a:bodyPr/>
                    <a:lstStyle/>
                    <a:p>
                      <a:r>
                        <a:rPr lang="en-US" dirty="0" smtClean="0"/>
                        <a:t>CED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4998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SC membership </a:t>
            </a:r>
            <a:r>
              <a:rPr lang="en-US" sz="2500" b="1" dirty="0" err="1">
                <a:solidFill>
                  <a:schemeClr val="tx1"/>
                </a:solidFill>
              </a:rPr>
              <a:t>rationalised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E764D2-102B-AC59-6B1D-9292783F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42566"/>
              </p:ext>
            </p:extLst>
          </p:nvPr>
        </p:nvGraphicFramePr>
        <p:xfrm>
          <a:off x="0" y="1500056"/>
          <a:ext cx="9144003" cy="421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834962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124640573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955886019"/>
                    </a:ext>
                  </a:extLst>
                </a:gridCol>
                <a:gridCol w="991699">
                  <a:extLst>
                    <a:ext uri="{9D8B030D-6E8A-4147-A177-3AD203B41FA5}">
                      <a16:colId xmlns:a16="http://schemas.microsoft.com/office/drawing/2014/main" val="588990985"/>
                    </a:ext>
                  </a:extLst>
                </a:gridCol>
                <a:gridCol w="670847">
                  <a:extLst>
                    <a:ext uri="{9D8B030D-6E8A-4147-A177-3AD203B41FA5}">
                      <a16:colId xmlns:a16="http://schemas.microsoft.com/office/drawing/2014/main" val="20122139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39835141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63030216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608493532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846051690"/>
                    </a:ext>
                  </a:extLst>
                </a:gridCol>
              </a:tblGrid>
              <a:tr h="547548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Category wise breakup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456945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Regulatory Body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 Government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R&amp;D Organization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Expert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Ministry/Dept.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Technologist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5644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8969"/>
                  </a:ext>
                </a:extLst>
              </a:tr>
              <a:tr h="5960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73485"/>
                  </a:ext>
                </a:extLst>
              </a:tr>
              <a:tr h="52409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50490"/>
                  </a:ext>
                </a:extLst>
              </a:tr>
              <a:tr h="52409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4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on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328976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1641121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05892870"/>
                    </a:ext>
                  </a:extLst>
                </a:gridCol>
                <a:gridCol w="1752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1429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653903">
                <a:tc>
                  <a:txBody>
                    <a:bodyPr/>
                    <a:lstStyle/>
                    <a:p>
                      <a:r>
                        <a:rPr lang="en-IN" dirty="0" smtClean="0"/>
                        <a:t>Sr.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389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Indian Standard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Precast Paving Flags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r>
                        <a:rPr lang="en-US" baseline="0" dirty="0" smtClean="0"/>
                        <a:t> in September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85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Indian Standard on Precast Concrete Paving Grids and Grass Pavers -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Published</a:t>
                      </a:r>
                      <a:r>
                        <a:rPr lang="en-US" baseline="0" dirty="0" smtClean="0"/>
                        <a:t> in September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67814"/>
                  </a:ext>
                </a:extLst>
              </a:tr>
              <a:tr h="17748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Guidelines for Tiles and Stones — Code of Practice: Part 1 - Characteristics and Requirements of Tile, Stone Laying, Materials Required, Design Data for Laying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Draft is with members of Committee for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December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0821"/>
                  </a:ext>
                </a:extLst>
              </a:tr>
              <a:tr h="124120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Guidelines for Tiles and Stones — Code of Practice: Part 2 Laying Methodology and Maintenance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Draft is with members of Committee for 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December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716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41849" y="836712"/>
            <a:ext cx="4408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CED 05- Flooring, Walling and Roofing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/>
              <a:t>Progress on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901326"/>
              </p:ext>
            </p:extLst>
          </p:nvPr>
        </p:nvGraphicFramePr>
        <p:xfrm>
          <a:off x="2" y="1340768"/>
          <a:ext cx="9143999" cy="734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96856097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9720583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705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136025">
                <a:tc>
                  <a:txBody>
                    <a:bodyPr/>
                    <a:lstStyle/>
                    <a:p>
                      <a:r>
                        <a:rPr lang="en-IN" dirty="0"/>
                        <a:t>Sr.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Received From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Specification standards on Metal Framings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P-draft Circulated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February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Guidelines on Rat-trap bond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P-draft Circulated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February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67814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of practice on Glazing systems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P-draft Circulated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February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0821"/>
                  </a:ext>
                </a:extLst>
              </a:tr>
              <a:tr h="937199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of practice on Trenchless Technology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7165"/>
                  </a:ext>
                </a:extLst>
              </a:tr>
              <a:tr h="1140236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construction of Aluminium formwork Monolithic RCC construction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895345"/>
                  </a:ext>
                </a:extLst>
              </a:tr>
              <a:tr h="89951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construction of Tunnel Formwork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26315"/>
                  </a:ext>
                </a:extLst>
              </a:tr>
              <a:tr h="921216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construction of Galvanised Steel Formwork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6241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32000" y="831000"/>
            <a:ext cx="476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CED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13 – Building Construction Practices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0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on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405258"/>
              </p:ext>
            </p:extLst>
          </p:nvPr>
        </p:nvGraphicFramePr>
        <p:xfrm>
          <a:off x="4938" y="1340768"/>
          <a:ext cx="9103566" cy="3310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06807166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0158977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488429">
                <a:tc>
                  <a:txBody>
                    <a:bodyPr/>
                    <a:lstStyle/>
                    <a:p>
                      <a:r>
                        <a:rPr lang="en-IN" dirty="0"/>
                        <a:t>Sr</a:t>
                      </a:r>
                      <a:r>
                        <a:rPr lang="en-IN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971"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BIM and Digital adoption guidelines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standard is being developed in 3 Part</a:t>
                      </a:r>
                      <a:r>
                        <a:rPr lang="en-US" baseline="0" dirty="0" smtClean="0"/>
                        <a:t>s and w</a:t>
                      </a:r>
                      <a:r>
                        <a:rPr lang="en-US" dirty="0" smtClean="0"/>
                        <a:t>ill be Published</a:t>
                      </a:r>
                      <a:r>
                        <a:rPr lang="en-US" baseline="0" dirty="0" smtClean="0"/>
                        <a:t> by end  of March 2025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062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Dust Management in construction industries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Proposal from Stakeholder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under discussion and</a:t>
                      </a:r>
                      <a:r>
                        <a:rPr lang="en-US" baseline="0" dirty="0" smtClean="0"/>
                        <a:t> consideration with the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r>
                        <a:rPr lang="en-US" baseline="0" dirty="0" smtClean="0"/>
                        <a:t> is analyzing weather we need a separate standard or can it be incorporated in IS 15883 Part 5 or Part 11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67814"/>
                  </a:ext>
                </a:extLst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461731"/>
              </p:ext>
            </p:extLst>
          </p:nvPr>
        </p:nvGraphicFramePr>
        <p:xfrm>
          <a:off x="0" y="5410984"/>
          <a:ext cx="910850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686839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3069993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601668">
                <a:tc>
                  <a:txBody>
                    <a:bodyPr/>
                    <a:lstStyle/>
                    <a:p>
                      <a:r>
                        <a:rPr lang="en-IN" dirty="0"/>
                        <a:t>Sr.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 measures for protecting neighbouring buildings during the construction of deep foundations.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under discussion and</a:t>
                      </a:r>
                      <a:r>
                        <a:rPr lang="en-US" baseline="0" dirty="0" smtClean="0"/>
                        <a:t> consideration with the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r>
                        <a:rPr lang="en-US" baseline="0" dirty="0" smtClean="0"/>
                        <a:t> is analyzing weather we need a separate standard or can it be incorporated in IS 13415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082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32000" y="831000"/>
            <a:ext cx="416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CED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29 – Construction Management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2000" y="4951850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CED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– Safety in Construction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9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/>
              <a:t>Progress </a:t>
            </a:r>
            <a:r>
              <a:rPr lang="en-IN" dirty="0" smtClean="0"/>
              <a:t>on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74955"/>
              </p:ext>
            </p:extLst>
          </p:nvPr>
        </p:nvGraphicFramePr>
        <p:xfrm>
          <a:off x="1" y="1143000"/>
          <a:ext cx="9143999" cy="558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3029">
                <a:tc>
                  <a:txBody>
                    <a:bodyPr/>
                    <a:lstStyle/>
                    <a:p>
                      <a:r>
                        <a:rPr lang="en-IN" dirty="0"/>
                        <a:t>Comm.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Under Revision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archive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29">
                <a:tc>
                  <a:txBody>
                    <a:bodyPr/>
                    <a:lstStyle/>
                    <a:p>
                      <a:r>
                        <a:rPr lang="en-IN" dirty="0" smtClean="0"/>
                        <a:t>CED 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Post-2000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29">
                <a:tc>
                  <a:txBody>
                    <a:bodyPr/>
                    <a:lstStyle/>
                    <a:p>
                      <a:r>
                        <a:rPr lang="en-IN" dirty="0" smtClean="0"/>
                        <a:t>CED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Post-2000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029">
                <a:tc>
                  <a:txBody>
                    <a:bodyPr/>
                    <a:lstStyle/>
                    <a:p>
                      <a:r>
                        <a:rPr lang="en-IN" dirty="0" smtClean="0"/>
                        <a:t>CED</a:t>
                      </a:r>
                      <a:r>
                        <a:rPr lang="en-IN" baseline="0" dirty="0" smtClean="0"/>
                        <a:t>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Post-2000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r>
                        <a:rPr lang="en-US" dirty="0" smtClean="0"/>
                        <a:t>CED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Pre-2000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251707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Post-2000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2543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392"/>
          </a:xfrm>
        </p:spPr>
        <p:txBody>
          <a:bodyPr/>
          <a:lstStyle/>
          <a:p>
            <a:r>
              <a:rPr lang="en-IN" dirty="0"/>
              <a:t>Process 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746948"/>
              </p:ext>
            </p:extLst>
          </p:nvPr>
        </p:nvGraphicFramePr>
        <p:xfrm>
          <a:off x="11440" y="1233552"/>
          <a:ext cx="9144000" cy="5609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No. of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Process adopted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IN" dirty="0" smtClean="0"/>
                        <a:t>CED 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Amendment</a:t>
                      </a:r>
                      <a:r>
                        <a:rPr lang="en-IN" baseline="0" dirty="0" smtClean="0"/>
                        <a:t> Published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Amendment</a:t>
                      </a:r>
                      <a:r>
                        <a:rPr lang="en-IN" baseline="0" dirty="0" smtClean="0"/>
                        <a:t> under 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Revision under WC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WD</a:t>
                      </a:r>
                      <a:r>
                        <a:rPr lang="en-US" baseline="0" dirty="0" smtClean="0"/>
                        <a:t> ready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R&amp;D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Under R&amp;D, Phase-I</a:t>
                      </a:r>
                      <a:r>
                        <a:rPr lang="en-IN" baseline="0" dirty="0" smtClean="0"/>
                        <a:t> Completed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826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Reaffirmed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These standards</a:t>
                      </a:r>
                      <a:r>
                        <a:rPr lang="en-US" baseline="0" dirty="0" smtClean="0"/>
                        <a:t> are published in 2019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84618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IN" dirty="0" smtClean="0"/>
                        <a:t>CED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  <a:r>
                        <a:rPr lang="en-US" baseline="0" dirty="0" smtClean="0"/>
                        <a:t> &amp; Consultant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 Draft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Working Groups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WD under Preparation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Reaffirmed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CED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WD</a:t>
                      </a:r>
                      <a:r>
                        <a:rPr lang="en-US" baseline="0" dirty="0" smtClean="0"/>
                        <a:t> ready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0255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ARP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Reaffirmed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00034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CED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WD under Preparation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801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Reaffirmed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367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Working Panels and Working Groups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603688"/>
              </p:ext>
            </p:extLst>
          </p:nvPr>
        </p:nvGraphicFramePr>
        <p:xfrm>
          <a:off x="0" y="885984"/>
          <a:ext cx="9144000" cy="6839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99">
                <a:tc rowSpan="7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CED 05-</a:t>
                      </a:r>
                      <a:r>
                        <a:rPr lang="en-IN" b="1" baseline="0" dirty="0" smtClean="0"/>
                        <a:t> Flooring, Walling and Roofing</a:t>
                      </a:r>
                      <a:endParaRPr lang="en-US" b="1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WG01-For revision of IS 1196: 1978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WG02-For revision of IS 1542: 1992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WG03-For revision of Indian Standards on Chemical Mortars IS 4832 (Part 1) to (Part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WG04-Working Group for new Indian Standard on PVC Sport flooring - 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48841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WG05-Working Group for new Indian Standard on Stone Polymer Composite Tiles - 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39235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WG06-Working Group for new Indian Standards on Installation of Aluminium Composite Panels – Code of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069584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WG08-Working Group of New Indian Standard on Precast Concrete Paving Grids and Grass Pavers – Specification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0711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Working Panels and Working Groups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008169"/>
              </p:ext>
            </p:extLst>
          </p:nvPr>
        </p:nvGraphicFramePr>
        <p:xfrm>
          <a:off x="0" y="1628800"/>
          <a:ext cx="9144000" cy="4309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2838">
                <a:tc rowSpan="4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CED 13-</a:t>
                      </a:r>
                      <a:r>
                        <a:rPr lang="en-IN" b="1" baseline="0" dirty="0" smtClean="0"/>
                        <a:t> Building Construction Practices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P1 - PANEL ON GLASS AND GLAZING 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WG01-Working Group for revision IS 6313 (Part 1, 2 &amp; 3) for Anti-Termite Treatment Measures in Buildings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6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P3 - PANEL FOR TIMBER AND BAMBOO ENGINEERING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WG02-Metal Framing Components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20219"/>
                  </a:ext>
                </a:extLst>
              </a:tr>
              <a:tr h="7612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P4 - PANEL FOR BUILDING SEALANTS AND JOINTS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WG03-WG for revision of IS 1946 (Fixing Devices)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782655"/>
                  </a:ext>
                </a:extLst>
              </a:tr>
              <a:tr h="9028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P5 - PANEL FOR MASONRY</a:t>
                      </a:r>
                    </a:p>
                    <a:p>
                      <a:pPr algn="l" fontAlgn="t"/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WG13-WG for revision of IS 1905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65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7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Working Panels and Working Groups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91704"/>
              </p:ext>
            </p:extLst>
          </p:nvPr>
        </p:nvGraphicFramePr>
        <p:xfrm>
          <a:off x="0" y="885984"/>
          <a:ext cx="9144000" cy="868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96">
                <a:tc rowSpan="15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CED 29- Construction</a:t>
                      </a:r>
                      <a:r>
                        <a:rPr lang="en-IN" b="1" baseline="0" dirty="0" smtClean="0"/>
                        <a:t> Management</a:t>
                      </a:r>
                      <a:endParaRPr lang="en-US" b="1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P1 - Panel for Construction Project Management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WG01-Working Group on Time Management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WG02-Working Group on Cost Management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WG03-Working Group on Quality Management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2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WG04-Working Group on Health and Safety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440612"/>
                  </a:ext>
                </a:extLst>
              </a:tr>
              <a:tr h="3436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WG05-Working Group on Scope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48841"/>
                  </a:ext>
                </a:extLst>
              </a:tr>
              <a:tr h="3730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WG06-Working Group on Procurement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121363"/>
                  </a:ext>
                </a:extLst>
              </a:tr>
              <a:tr h="32655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WG07-Working Group on Risk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583412"/>
                  </a:ext>
                </a:extLst>
              </a:tr>
              <a:tr h="53686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WG08-Working Group on Communication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42917"/>
                  </a:ext>
                </a:extLst>
              </a:tr>
              <a:tr h="6182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WG9-Working Group on Construction Project Formulation and Appraisal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99284"/>
                  </a:ext>
                </a:extLst>
              </a:tr>
              <a:tr h="6182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WG10-Working Group for Human Resource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93851"/>
                  </a:ext>
                </a:extLst>
              </a:tr>
              <a:tr h="61821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WG11-Working Group for Sustainability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86680"/>
                  </a:ext>
                </a:extLst>
              </a:tr>
              <a:tr h="35280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WG12-Working Group for Integration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216745"/>
                  </a:ext>
                </a:extLst>
              </a:tr>
              <a:tr h="3470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WG13-Working Group for revision of 15883 (Part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760419"/>
                  </a:ext>
                </a:extLst>
              </a:tr>
              <a:tr h="3413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WG14-WG for revision of IS 10302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68823"/>
                  </a:ext>
                </a:extLst>
              </a:tr>
              <a:tr h="159889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P3 - DIGITALISATION OF CONSTRUCTION PROJECT MANAGEMENT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29 : WG15-Working group for Scope and Roadmap on digitalization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43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10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1519</Words>
  <Application>Microsoft Office PowerPoint</Application>
  <PresentationFormat>On-screen Show (4:3)</PresentationFormat>
  <Paragraphs>456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Lato</vt:lpstr>
      <vt:lpstr>Times New Roman</vt:lpstr>
      <vt:lpstr>Office Theme</vt:lpstr>
      <vt:lpstr>Half Yearly Review</vt:lpstr>
      <vt:lpstr>Progress on NWIP</vt:lpstr>
      <vt:lpstr>Progress on NWIP</vt:lpstr>
      <vt:lpstr>Progress on NWIP</vt:lpstr>
      <vt:lpstr>Progress on Review</vt:lpstr>
      <vt:lpstr>Process  adopted for Review</vt:lpstr>
      <vt:lpstr>Working Panels and Working Groups </vt:lpstr>
      <vt:lpstr>Working Panels and Working Groups </vt:lpstr>
      <vt:lpstr>Working Panels and Working Groups </vt:lpstr>
      <vt:lpstr>Working Panels and Working Groups </vt:lpstr>
      <vt:lpstr>ISO/IEC Projects</vt:lpstr>
      <vt:lpstr>Meetings planned/Held outside HQ</vt:lpstr>
      <vt:lpstr>Status of Process Reform measures - Attendance, Inactive members, Comments on P Drafts, Resolutions.</vt:lpstr>
      <vt:lpstr>Status of Process Reform measures - SC membership rationalised.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PRASHANT YADAV</cp:lastModifiedBy>
  <cp:revision>98</cp:revision>
  <cp:lastPrinted>2024-10-18T04:10:08Z</cp:lastPrinted>
  <dcterms:created xsi:type="dcterms:W3CDTF">2024-10-13T07:58:13Z</dcterms:created>
  <dcterms:modified xsi:type="dcterms:W3CDTF">2024-10-24T04:17:50Z</dcterms:modified>
</cp:coreProperties>
</file>