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9" r:id="rId4"/>
    <p:sldId id="270" r:id="rId5"/>
    <p:sldId id="263" r:id="rId6"/>
    <p:sldId id="264" r:id="rId7"/>
    <p:sldId id="259" r:id="rId8"/>
    <p:sldId id="271" r:id="rId9"/>
    <p:sldId id="272" r:id="rId10"/>
    <p:sldId id="273" r:id="rId11"/>
    <p:sldId id="260" r:id="rId12"/>
    <p:sldId id="261" r:id="rId13"/>
    <p:sldId id="262" r:id="rId14"/>
    <p:sldId id="268" r:id="rId15"/>
  </p:sldIdLst>
  <p:sldSz cx="9144000" cy="6858000" type="screen4x3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B1E46D-795B-4435-A51D-40B3A9235831}" v="7" dt="2024-10-16T07:09:56.4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6121" autoAdjust="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vya BIS" userId="cf951f8e756f201d" providerId="LiveId" clId="{C4B1E46D-795B-4435-A51D-40B3A9235831}"/>
    <pc:docChg chg="custSel addSld modSld">
      <pc:chgData name="Divya BIS" userId="cf951f8e756f201d" providerId="LiveId" clId="{C4B1E46D-795B-4435-A51D-40B3A9235831}" dt="2024-10-16T07:10:17.130" v="126" actId="478"/>
      <pc:docMkLst>
        <pc:docMk/>
      </pc:docMkLst>
      <pc:sldChg chg="modSp mod">
        <pc:chgData name="Divya BIS" userId="cf951f8e756f201d" providerId="LiveId" clId="{C4B1E46D-795B-4435-A51D-40B3A9235831}" dt="2024-10-16T07:06:30.240" v="3" actId="207"/>
        <pc:sldMkLst>
          <pc:docMk/>
          <pc:sldMk cId="0" sldId="262"/>
        </pc:sldMkLst>
        <pc:spChg chg="mod">
          <ac:chgData name="Divya BIS" userId="cf951f8e756f201d" providerId="LiveId" clId="{C4B1E46D-795B-4435-A51D-40B3A9235831}" dt="2024-10-16T07:06:30.240" v="3" actId="207"/>
          <ac:spMkLst>
            <pc:docMk/>
            <pc:sldMk cId="0" sldId="262"/>
            <ac:spMk id="2" creationId="{00000000-0000-0000-0000-000000000000}"/>
          </ac:spMkLst>
        </pc:spChg>
      </pc:sldChg>
      <pc:sldChg chg="delSp modSp add mod">
        <pc:chgData name="Divya BIS" userId="cf951f8e756f201d" providerId="LiveId" clId="{C4B1E46D-795B-4435-A51D-40B3A9235831}" dt="2024-10-16T07:10:17.130" v="126" actId="478"/>
        <pc:sldMkLst>
          <pc:docMk/>
          <pc:sldMk cId="2874406789" sldId="268"/>
        </pc:sldMkLst>
        <pc:spChg chg="mod">
          <ac:chgData name="Divya BIS" userId="cf951f8e756f201d" providerId="LiveId" clId="{C4B1E46D-795B-4435-A51D-40B3A9235831}" dt="2024-10-16T07:06:37.100" v="4" actId="6549"/>
          <ac:spMkLst>
            <pc:docMk/>
            <pc:sldMk cId="2874406789" sldId="268"/>
            <ac:spMk id="2" creationId="{6F647777-27F1-9F0C-4807-D8A50180884B}"/>
          </ac:spMkLst>
        </pc:spChg>
        <pc:spChg chg="del">
          <ac:chgData name="Divya BIS" userId="cf951f8e756f201d" providerId="LiveId" clId="{C4B1E46D-795B-4435-A51D-40B3A9235831}" dt="2024-10-16T07:10:17.130" v="126" actId="478"/>
          <ac:spMkLst>
            <pc:docMk/>
            <pc:sldMk cId="2874406789" sldId="268"/>
            <ac:spMk id="6" creationId="{786188D1-DCA6-3BC4-F048-ADEF892AE3AF}"/>
          </ac:spMkLst>
        </pc:spChg>
        <pc:graphicFrameChg chg="mod modGraphic">
          <ac:chgData name="Divya BIS" userId="cf951f8e756f201d" providerId="LiveId" clId="{C4B1E46D-795B-4435-A51D-40B3A9235831}" dt="2024-10-16T07:10:10.658" v="125" actId="20577"/>
          <ac:graphicFrameMkLst>
            <pc:docMk/>
            <pc:sldMk cId="2874406789" sldId="268"/>
            <ac:graphicFrameMk id="4" creationId="{DFE764D2-102B-AC59-6B1D-9292783F2D4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en-IN" dirty="0"/>
              <a:t>Half Yearly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376" y="2852936"/>
            <a:ext cx="6400800" cy="1752600"/>
          </a:xfrm>
        </p:spPr>
        <p:txBody>
          <a:bodyPr/>
          <a:lstStyle/>
          <a:p>
            <a:r>
              <a:rPr lang="en-IN" dirty="0" smtClean="0"/>
              <a:t>Prashant Yadav</a:t>
            </a:r>
            <a:endParaRPr lang="en-IN" dirty="0"/>
          </a:p>
          <a:p>
            <a:r>
              <a:rPr lang="en-IN" dirty="0" smtClean="0"/>
              <a:t>Scientist-B</a:t>
            </a:r>
            <a:endParaRPr lang="en-IN" dirty="0"/>
          </a:p>
          <a:p>
            <a:r>
              <a:rPr lang="en-IN" dirty="0"/>
              <a:t>(M.S.- </a:t>
            </a:r>
            <a:r>
              <a:rPr lang="en-IN" dirty="0" smtClean="0"/>
              <a:t>CED 05, 13, 29, 45)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656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5470"/>
          </a:xfrm>
        </p:spPr>
        <p:txBody>
          <a:bodyPr>
            <a:norm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Working Panels and Working Groups </a:t>
            </a:r>
            <a:endParaRPr lang="en-US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10623"/>
              </p:ext>
            </p:extLst>
          </p:nvPr>
        </p:nvGraphicFramePr>
        <p:xfrm>
          <a:off x="0" y="2132856"/>
          <a:ext cx="9144000" cy="3192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0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Working Panel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Working Group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399">
                <a:tc rowSpan="5"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CED 45-</a:t>
                      </a:r>
                      <a:r>
                        <a:rPr lang="en-IN" b="1" baseline="0" dirty="0" smtClean="0"/>
                        <a:t> Safety in Construction</a:t>
                      </a:r>
                      <a:endParaRPr lang="en-US" b="1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WG01-WG for revision of IS 4912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WG02-WG for revision of IS 8989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WG03-WG on revision of IS 3696 (Part 1)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WG04-WG on revision of IS 3696 (Part 2)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848841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WG05-WG for revision of IS 7293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739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521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ISO/IEC Projects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67568"/>
              </p:ext>
            </p:extLst>
          </p:nvPr>
        </p:nvGraphicFramePr>
        <p:xfrm>
          <a:off x="1" y="1844825"/>
          <a:ext cx="9143998" cy="716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1">
                  <a:extLst>
                    <a:ext uri="{9D8B030D-6E8A-4147-A177-3AD203B41FA5}">
                      <a16:colId xmlns:a16="http://schemas.microsoft.com/office/drawing/2014/main" val="142373278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93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84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SCs </a:t>
                      </a:r>
                      <a:r>
                        <a:rPr lang="en-US" sz="1200" dirty="0"/>
                        <a:t>&amp; </a:t>
                      </a:r>
                      <a:r>
                        <a:rPr lang="en-US" sz="1200" dirty="0" smtClean="0"/>
                        <a:t>WGs/</a:t>
                      </a:r>
                      <a:r>
                        <a:rPr lang="en-US" sz="1200" baseline="0" dirty="0" smtClean="0"/>
                        <a:t> Ballots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IN-NMC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Level Of Interest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Designated expert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448"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ISO/CD10545-22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Ceramic tiles — Part 22 Determination of resistance to wear with multi-attribute method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05 – Flooring, Walling and Roofing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Jerambai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M.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Kavar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448"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ISO/CD10545-23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Ceramic tiles — Part 23 Determination of elastic modulus for substrates and glaze layer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Jerambai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M.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Kavar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827"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ISO/CD10545-25 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Ceramic tiles — Test Methods — Part 25 Determination of resistance to water stain of glazed ceramic tile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Jerambai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M.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Kavar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711484"/>
                  </a:ext>
                </a:extLst>
              </a:tr>
              <a:tr h="438448"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 of ISO 13006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Ceramic tiles — Definitions, classification, characteristics and marking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Hareshbhai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Ramjibhai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Bhopaliya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015537"/>
                  </a:ext>
                </a:extLst>
              </a:tr>
              <a:tr h="438448"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 10545-24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Determination of tensile adhesion strength of multilayer ceramic tiles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Sudipta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856953"/>
                  </a:ext>
                </a:extLst>
              </a:tr>
              <a:tr h="263069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work proposal on ceramic multilayer tiles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Sudipta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870541"/>
                  </a:ext>
                </a:extLst>
              </a:tr>
              <a:tr h="789206"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ISO/CD 20355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Quantitative determination of antiviral activity of ceramic tile surfaces and survival of viruses on ceramic surfaces — Test methods — Ceramic tile surfaces with incorporated antiviral agents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  <a:p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Hareshbhai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Ramjibhai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Bhopaliya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I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Sudipta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206775"/>
                  </a:ext>
                </a:extLst>
              </a:tr>
              <a:tr h="789206"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ISO/CD 20356 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Quantitative determination of antiviral activity of ceramic tile surfaces and survival of viruses on ceramic surfaces — Test methods — Ceramic tile surfaces with incorporated antiviral agents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Hareshbhai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Ramjibhai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Bhopaliya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I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Sudipta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Saha</a:t>
                      </a:r>
                      <a:endParaRPr lang="en-I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263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on Current global status of slip resistance test methods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Sudipta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Saha</a:t>
                      </a:r>
                      <a:endParaRPr lang="en-IN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Jerambai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M.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Kavar</a:t>
                      </a:r>
                      <a:endParaRPr lang="en-I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891432"/>
                  </a:ext>
                </a:extLst>
              </a:tr>
              <a:tr h="609036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on Shear testing performance parameters that is; rate of load, min. loads: Displacement distance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i.e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4.5mm vs 6mm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Sudipta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Saha</a:t>
                      </a:r>
                      <a:endParaRPr lang="en-I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985505"/>
                  </a:ext>
                </a:extLst>
              </a:tr>
              <a:tr h="609036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on which Fungus and Microorganism testing should be conducted on tiles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Sudipta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Saha</a:t>
                      </a:r>
                      <a:endParaRPr lang="en-I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079752"/>
                  </a:ext>
                </a:extLst>
              </a:tr>
              <a:tr h="609036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on current draft standard on embodied carbon in Ceramic tiles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Shri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Sudipta</a:t>
                      </a:r>
                      <a:r>
                        <a:rPr lang="en-IN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Saha</a:t>
                      </a:r>
                      <a:endParaRPr lang="en-IN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8365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</a:t>
            </a:r>
            <a:r>
              <a:rPr lang="en-US" b="1" dirty="0" smtClean="0">
                <a:solidFill>
                  <a:schemeClr val="tx1"/>
                </a:solidFill>
              </a:rPr>
              <a:t>eetings planned/Held </a:t>
            </a:r>
            <a:r>
              <a:rPr lang="en-US" b="1" dirty="0">
                <a:solidFill>
                  <a:schemeClr val="tx1"/>
                </a:solidFill>
              </a:rPr>
              <a:t>outside HQ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832232"/>
              </p:ext>
            </p:extLst>
          </p:nvPr>
        </p:nvGraphicFramePr>
        <p:xfrm>
          <a:off x="787803" y="1628800"/>
          <a:ext cx="756839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9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164"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Place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CED 05 -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Flooring, Walling and Roofing (Seminar)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05.09.2024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IIT Gandhinagar, Gandhinagar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164">
                <a:tc>
                  <a:txBody>
                    <a:bodyPr/>
                    <a:lstStyle/>
                    <a:p>
                      <a:r>
                        <a:rPr lang="en-US" dirty="0" smtClean="0"/>
                        <a:t>CED 13 – Building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Construction Practices (IS 1905 WG)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27.10.2024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IIIT Hyderabad, Hyderabad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4756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Status of Process Reform measures - Attendance, Inactive members, Comments on P Drafts, </a:t>
            </a:r>
            <a:r>
              <a:rPr lang="en-US" sz="2500" b="1" dirty="0" smtClean="0">
                <a:solidFill>
                  <a:schemeClr val="tx1"/>
                </a:solidFill>
              </a:rPr>
              <a:t>Resolutions.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 dirty="0"/>
          </a:p>
          <a:p>
            <a:pPr lvl="0">
              <a:buNone/>
            </a:pPr>
            <a:endParaRPr lang="en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8C19A1-BEC6-6F6F-F4EC-E7849DB8F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458199"/>
              </p:ext>
            </p:extLst>
          </p:nvPr>
        </p:nvGraphicFramePr>
        <p:xfrm>
          <a:off x="1079612" y="1916832"/>
          <a:ext cx="6984776" cy="4752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6194">
                  <a:extLst>
                    <a:ext uri="{9D8B030D-6E8A-4147-A177-3AD203B41FA5}">
                      <a16:colId xmlns:a16="http://schemas.microsoft.com/office/drawing/2014/main" val="2287259789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</a:tblGrid>
              <a:tr h="6321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Meeting held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1030105">
                <a:tc>
                  <a:txBody>
                    <a:bodyPr/>
                    <a:lstStyle/>
                    <a:p>
                      <a:r>
                        <a:rPr lang="en-US" dirty="0" smtClean="0"/>
                        <a:t>CED 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66.67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61539"/>
                  </a:ext>
                </a:extLst>
              </a:tr>
              <a:tr h="10301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CED 13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48.28*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98969"/>
                  </a:ext>
                </a:extLst>
              </a:tr>
              <a:tr h="1030105">
                <a:tc>
                  <a:txBody>
                    <a:bodyPr/>
                    <a:lstStyle/>
                    <a:p>
                      <a:r>
                        <a:rPr lang="en-US" dirty="0" smtClean="0"/>
                        <a:t>CED 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028382"/>
                  </a:ext>
                </a:extLst>
              </a:tr>
              <a:tr h="1030105">
                <a:tc>
                  <a:txBody>
                    <a:bodyPr/>
                    <a:lstStyle/>
                    <a:p>
                      <a:r>
                        <a:rPr lang="en-US" dirty="0" smtClean="0"/>
                        <a:t>CED 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66.67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4998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6669A5-2428-86DA-8FAE-ABD86438E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47777-27F1-9F0C-4807-D8A501808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Status of Process Reform measures - SC membership </a:t>
            </a:r>
            <a:r>
              <a:rPr lang="en-US" sz="2500" b="1" dirty="0" err="1">
                <a:solidFill>
                  <a:schemeClr val="tx1"/>
                </a:solidFill>
              </a:rPr>
              <a:t>rationalised</a:t>
            </a:r>
            <a:r>
              <a:rPr lang="en-US" sz="2500" b="1" dirty="0">
                <a:solidFill>
                  <a:schemeClr val="tx1"/>
                </a:solidFill>
              </a:rPr>
              <a:t>.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940D-85CE-9308-BA1A-7DF5F5166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 dirty="0"/>
          </a:p>
          <a:p>
            <a:pPr lvl="0">
              <a:buNone/>
            </a:pPr>
            <a:endParaRPr lang="en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E764D2-102B-AC59-6B1D-9292783F2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642566"/>
              </p:ext>
            </p:extLst>
          </p:nvPr>
        </p:nvGraphicFramePr>
        <p:xfrm>
          <a:off x="0" y="1500056"/>
          <a:ext cx="9144003" cy="4213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584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834962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1246405734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955886019"/>
                    </a:ext>
                  </a:extLst>
                </a:gridCol>
                <a:gridCol w="991699">
                  <a:extLst>
                    <a:ext uri="{9D8B030D-6E8A-4147-A177-3AD203B41FA5}">
                      <a16:colId xmlns:a16="http://schemas.microsoft.com/office/drawing/2014/main" val="588990985"/>
                    </a:ext>
                  </a:extLst>
                </a:gridCol>
                <a:gridCol w="670847">
                  <a:extLst>
                    <a:ext uri="{9D8B030D-6E8A-4147-A177-3AD203B41FA5}">
                      <a16:colId xmlns:a16="http://schemas.microsoft.com/office/drawing/2014/main" val="201221390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398351414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63030216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2608493532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3846051690"/>
                    </a:ext>
                  </a:extLst>
                </a:gridCol>
              </a:tblGrid>
              <a:tr h="547548"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Functional Category wise breakup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1456945"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Industry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Regulatory Body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State Government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R&amp;D Organization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Institution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Expert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Industry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Consumer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Central Ministry/Dept.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0" i="0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Technologist</a:t>
                      </a:r>
                      <a:endParaRPr lang="en-IN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61539"/>
                  </a:ext>
                </a:extLst>
              </a:tr>
              <a:tr h="56446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98969"/>
                  </a:ext>
                </a:extLst>
              </a:tr>
              <a:tr h="59602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573485"/>
                  </a:ext>
                </a:extLst>
              </a:tr>
              <a:tr h="52409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050490"/>
                  </a:ext>
                </a:extLst>
              </a:tr>
              <a:tr h="52409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CED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241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06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03" y="0"/>
            <a:ext cx="8229600" cy="836712"/>
          </a:xfrm>
        </p:spPr>
        <p:txBody>
          <a:bodyPr/>
          <a:lstStyle/>
          <a:p>
            <a:r>
              <a:rPr lang="en-US" dirty="0" smtClean="0"/>
              <a:t>Progress </a:t>
            </a:r>
            <a:r>
              <a:rPr lang="en-US" dirty="0"/>
              <a:t>on NWIP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328976"/>
              </p:ext>
            </p:extLst>
          </p:nvPr>
        </p:nvGraphicFramePr>
        <p:xfrm>
          <a:off x="0" y="1340768"/>
          <a:ext cx="9144000" cy="5517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51641121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705892870"/>
                    </a:ext>
                  </a:extLst>
                </a:gridCol>
                <a:gridCol w="1752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1429">
                  <a:extLst>
                    <a:ext uri="{9D8B030D-6E8A-4147-A177-3AD203B41FA5}">
                      <a16:colId xmlns:a16="http://schemas.microsoft.com/office/drawing/2014/main" val="1880146042"/>
                    </a:ext>
                  </a:extLst>
                </a:gridCol>
              </a:tblGrid>
              <a:tr h="653903">
                <a:tc>
                  <a:txBody>
                    <a:bodyPr/>
                    <a:lstStyle/>
                    <a:p>
                      <a:r>
                        <a:rPr lang="en-IN" dirty="0" smtClean="0"/>
                        <a:t>Sr.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Received From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389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Indian Standard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on Precast Paving Flags -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r>
                        <a:rPr lang="en-US" baseline="0" dirty="0" smtClean="0"/>
                        <a:t> in September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585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Indian Standard on Precast Concrete Paving Grids and Grass Pavers - 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Specification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Published</a:t>
                      </a:r>
                      <a:r>
                        <a:rPr lang="en-US" baseline="0" dirty="0" smtClean="0"/>
                        <a:t> in September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967814"/>
                  </a:ext>
                </a:extLst>
              </a:tr>
              <a:tr h="177488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Guidelines for Tiles and Stones — Code of Practice: Part 1 - Characteristics and Requirements of Tile, Stone Laying, Materials Required, Design Data for Laying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Working</a:t>
                      </a:r>
                      <a:r>
                        <a:rPr lang="en-US" baseline="0" dirty="0" smtClean="0"/>
                        <a:t> Draft is with members of Committee for comments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be Published</a:t>
                      </a:r>
                      <a:r>
                        <a:rPr lang="en-US" baseline="0" dirty="0" smtClean="0"/>
                        <a:t> by end  of December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0821"/>
                  </a:ext>
                </a:extLst>
              </a:tr>
              <a:tr h="1241206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Guidelines for Tiles and Stones — Code of Practice: Part 2 Laying Methodology and Maintenance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WG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Working</a:t>
                      </a:r>
                      <a:r>
                        <a:rPr lang="en-US" baseline="0" dirty="0" smtClean="0"/>
                        <a:t> Draft is with members of Committee for comments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Will be Published</a:t>
                      </a:r>
                      <a:r>
                        <a:rPr lang="en-US" baseline="0" dirty="0" smtClean="0"/>
                        <a:t> by end  of December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9716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-41849" y="836712"/>
            <a:ext cx="4408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CED 05- Flooring, Walling and Roofing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03" y="0"/>
            <a:ext cx="8229600" cy="836712"/>
          </a:xfrm>
        </p:spPr>
        <p:txBody>
          <a:bodyPr/>
          <a:lstStyle/>
          <a:p>
            <a:r>
              <a:rPr lang="en-US" dirty="0"/>
              <a:t>Progress on NWIP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901326"/>
              </p:ext>
            </p:extLst>
          </p:nvPr>
        </p:nvGraphicFramePr>
        <p:xfrm>
          <a:off x="2" y="1340768"/>
          <a:ext cx="9143999" cy="7344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96856097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19720583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705">
                  <a:extLst>
                    <a:ext uri="{9D8B030D-6E8A-4147-A177-3AD203B41FA5}">
                      <a16:colId xmlns:a16="http://schemas.microsoft.com/office/drawing/2014/main" val="1880146042"/>
                    </a:ext>
                  </a:extLst>
                </a:gridCol>
              </a:tblGrid>
              <a:tr h="136025">
                <a:tc>
                  <a:txBody>
                    <a:bodyPr/>
                    <a:lstStyle/>
                    <a:p>
                      <a:r>
                        <a:rPr lang="en-IN" dirty="0"/>
                        <a:t>Sr.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Received From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525">
                <a:tc>
                  <a:txBody>
                    <a:bodyPr/>
                    <a:lstStyle/>
                    <a:p>
                      <a:r>
                        <a:rPr lang="en-IN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Specification standards on Metal Framings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P-draft Circulated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be Published</a:t>
                      </a:r>
                      <a:r>
                        <a:rPr lang="en-US" baseline="0" dirty="0" smtClean="0"/>
                        <a:t> by end  of February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9525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Guidelines on Rat-trap bond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P-draft Circulated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be Published</a:t>
                      </a:r>
                      <a:r>
                        <a:rPr lang="en-US" baseline="0" dirty="0" smtClean="0"/>
                        <a:t> by end  of February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967814"/>
                  </a:ext>
                </a:extLst>
              </a:tr>
              <a:tr h="859525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Code of practice on Glazing systems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P-draft Circulated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 be Published</a:t>
                      </a:r>
                      <a:r>
                        <a:rPr lang="en-US" baseline="0" dirty="0" smtClean="0"/>
                        <a:t> by end  of February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0821"/>
                  </a:ext>
                </a:extLst>
              </a:tr>
              <a:tr h="937199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Code of practice on Trenchless Technology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WG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Draft</a:t>
                      </a:r>
                      <a:r>
                        <a:rPr lang="en-US" baseline="0" dirty="0" smtClean="0"/>
                        <a:t> under preparation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Working Draft</a:t>
                      </a:r>
                      <a:r>
                        <a:rPr lang="en-US" baseline="0" dirty="0" smtClean="0"/>
                        <a:t> will be ready by March 2025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97165"/>
                  </a:ext>
                </a:extLst>
              </a:tr>
              <a:tr h="1140236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 of construction of Aluminium formwork Monolithic RCC construction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Ministry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Draft</a:t>
                      </a:r>
                      <a:r>
                        <a:rPr lang="en-US" baseline="0" dirty="0" smtClean="0"/>
                        <a:t> under preparation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Working Draft</a:t>
                      </a:r>
                      <a:r>
                        <a:rPr lang="en-US" baseline="0" dirty="0" smtClean="0"/>
                        <a:t> will be ready by March 2025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895345"/>
                  </a:ext>
                </a:extLst>
              </a:tr>
              <a:tr h="899512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 of construction of Tunnel Formwork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Ministry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Draft</a:t>
                      </a:r>
                      <a:r>
                        <a:rPr lang="en-US" baseline="0" dirty="0" smtClean="0"/>
                        <a:t> under preparation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Working Draft</a:t>
                      </a:r>
                      <a:r>
                        <a:rPr lang="en-US" baseline="0" dirty="0" smtClean="0"/>
                        <a:t> will be ready by March 2025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926315"/>
                  </a:ext>
                </a:extLst>
              </a:tr>
              <a:tr h="921216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 of construction of Galvanised Steel Formwork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Ministry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Draft</a:t>
                      </a:r>
                      <a:r>
                        <a:rPr lang="en-US" baseline="0" dirty="0" smtClean="0"/>
                        <a:t> under preparation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Working Draft</a:t>
                      </a:r>
                      <a:r>
                        <a:rPr lang="en-US" baseline="0" dirty="0" smtClean="0"/>
                        <a:t> will be ready by March 2025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06241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-32000" y="831000"/>
            <a:ext cx="476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CED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13 – Building Construction Practices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001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03" y="0"/>
            <a:ext cx="8229600" cy="836712"/>
          </a:xfrm>
        </p:spPr>
        <p:txBody>
          <a:bodyPr/>
          <a:lstStyle/>
          <a:p>
            <a:r>
              <a:rPr lang="en-US" dirty="0" smtClean="0"/>
              <a:t>Progress </a:t>
            </a:r>
            <a:r>
              <a:rPr lang="en-US" dirty="0"/>
              <a:t>on NWIP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405258"/>
              </p:ext>
            </p:extLst>
          </p:nvPr>
        </p:nvGraphicFramePr>
        <p:xfrm>
          <a:off x="4938" y="1340768"/>
          <a:ext cx="9103566" cy="3310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06807166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80158977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1880146042"/>
                    </a:ext>
                  </a:extLst>
                </a:gridCol>
              </a:tblGrid>
              <a:tr h="488429">
                <a:tc>
                  <a:txBody>
                    <a:bodyPr/>
                    <a:lstStyle/>
                    <a:p>
                      <a:r>
                        <a:rPr lang="en-IN" dirty="0"/>
                        <a:t>Sr</a:t>
                      </a:r>
                      <a:r>
                        <a:rPr lang="en-IN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Received From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5971">
                <a:tc>
                  <a:txBody>
                    <a:bodyPr/>
                    <a:lstStyle/>
                    <a:p>
                      <a:r>
                        <a:rPr lang="en-IN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BIM and Digital adoption guidelines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Draft</a:t>
                      </a:r>
                      <a:r>
                        <a:rPr lang="en-US" baseline="0" dirty="0" smtClean="0"/>
                        <a:t> under preparation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standard is being developed in 3 Part</a:t>
                      </a:r>
                      <a:r>
                        <a:rPr lang="en-US" baseline="0" dirty="0" smtClean="0"/>
                        <a:t>s and w</a:t>
                      </a:r>
                      <a:r>
                        <a:rPr lang="en-US" dirty="0" smtClean="0"/>
                        <a:t>ill be Published</a:t>
                      </a:r>
                      <a:r>
                        <a:rPr lang="en-US" baseline="0" dirty="0" smtClean="0"/>
                        <a:t> by end  of March 2025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3062"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Dust Management in construction industries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Proposal from Stakeholder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 under discussion and</a:t>
                      </a:r>
                      <a:r>
                        <a:rPr lang="en-US" baseline="0" dirty="0" smtClean="0"/>
                        <a:t> consideration with the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Committee</a:t>
                      </a:r>
                      <a:r>
                        <a:rPr lang="en-US" baseline="0" dirty="0" smtClean="0"/>
                        <a:t> is analyzing weather we need a separate standard or can it be incorporated in IS 15883 Part 5 or Part 11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967814"/>
                  </a:ext>
                </a:extLst>
              </a:tr>
            </a:tbl>
          </a:graphicData>
        </a:graphic>
      </p:graphicFrame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8461731"/>
              </p:ext>
            </p:extLst>
          </p:nvPr>
        </p:nvGraphicFramePr>
        <p:xfrm>
          <a:off x="0" y="5410984"/>
          <a:ext cx="9108505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96868391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83069993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2249">
                  <a:extLst>
                    <a:ext uri="{9D8B030D-6E8A-4147-A177-3AD203B41FA5}">
                      <a16:colId xmlns:a16="http://schemas.microsoft.com/office/drawing/2014/main" val="1880146042"/>
                    </a:ext>
                  </a:extLst>
                </a:gridCol>
              </a:tblGrid>
              <a:tr h="601668">
                <a:tc>
                  <a:txBody>
                    <a:bodyPr/>
                    <a:lstStyle/>
                    <a:p>
                      <a:r>
                        <a:rPr lang="en-IN" dirty="0"/>
                        <a:t>Sr.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Subject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Received From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525"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Safety measures for protecting neighbouring buildings during the construction of deep foundations.</a:t>
                      </a:r>
                      <a:endParaRPr lang="en-IN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 under discussion and</a:t>
                      </a:r>
                      <a:r>
                        <a:rPr lang="en-US" baseline="0" dirty="0" smtClean="0"/>
                        <a:t> consideration with the 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Committee</a:t>
                      </a:r>
                      <a:r>
                        <a:rPr lang="en-US" baseline="0" dirty="0" smtClean="0"/>
                        <a:t> is analyzing weather we need a separate standard or can it be incorporated in IS 13415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082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-32000" y="831000"/>
            <a:ext cx="4160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CED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29 – Construction Management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2000" y="4951850"/>
            <a:ext cx="3711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CED 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45 – Safety in Construction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91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IN" dirty="0"/>
              <a:t>Progress </a:t>
            </a:r>
            <a:r>
              <a:rPr lang="en-IN" dirty="0" smtClean="0"/>
              <a:t>on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5674955"/>
              </p:ext>
            </p:extLst>
          </p:nvPr>
        </p:nvGraphicFramePr>
        <p:xfrm>
          <a:off x="1" y="1143000"/>
          <a:ext cx="9143999" cy="5586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15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83029">
                <a:tc>
                  <a:txBody>
                    <a:bodyPr/>
                    <a:lstStyle/>
                    <a:p>
                      <a:r>
                        <a:rPr lang="en-IN" dirty="0"/>
                        <a:t>Comm.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No. of 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Under Revision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Amended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Reaffirmed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archive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withdrawn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pending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029">
                <a:tc>
                  <a:txBody>
                    <a:bodyPr/>
                    <a:lstStyle/>
                    <a:p>
                      <a:r>
                        <a:rPr lang="en-IN" dirty="0" smtClean="0"/>
                        <a:t>CED 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Pre-2000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6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Post-2000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029">
                <a:tc>
                  <a:txBody>
                    <a:bodyPr/>
                    <a:lstStyle/>
                    <a:p>
                      <a:r>
                        <a:rPr lang="en-IN" dirty="0" smtClean="0"/>
                        <a:t>CED 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Pre-2000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Post-2000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3029">
                <a:tc>
                  <a:txBody>
                    <a:bodyPr/>
                    <a:lstStyle/>
                    <a:p>
                      <a:r>
                        <a:rPr lang="en-IN" dirty="0" smtClean="0"/>
                        <a:t>CED</a:t>
                      </a:r>
                      <a:r>
                        <a:rPr lang="en-IN" baseline="0" dirty="0" smtClean="0"/>
                        <a:t> 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Pre-2000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6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Post-2000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660">
                <a:tc>
                  <a:txBody>
                    <a:bodyPr/>
                    <a:lstStyle/>
                    <a:p>
                      <a:r>
                        <a:rPr lang="en-US" dirty="0" smtClean="0"/>
                        <a:t>CED 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Pre-2000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251707"/>
                  </a:ext>
                </a:extLst>
              </a:tr>
              <a:tr h="4536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Post-2000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25437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0392"/>
          </a:xfrm>
        </p:spPr>
        <p:txBody>
          <a:bodyPr/>
          <a:lstStyle/>
          <a:p>
            <a:r>
              <a:rPr lang="en-IN" dirty="0"/>
              <a:t>Process  adopted for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746948"/>
              </p:ext>
            </p:extLst>
          </p:nvPr>
        </p:nvGraphicFramePr>
        <p:xfrm>
          <a:off x="11440" y="1233552"/>
          <a:ext cx="9144000" cy="5609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5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4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97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No. of 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Process adopted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r>
                        <a:rPr lang="en-IN" dirty="0" smtClean="0"/>
                        <a:t>CED 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Working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Amendment</a:t>
                      </a:r>
                      <a:r>
                        <a:rPr lang="en-IN" baseline="0" dirty="0" smtClean="0"/>
                        <a:t> Published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Working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Amendment</a:t>
                      </a:r>
                      <a:r>
                        <a:rPr lang="en-IN" baseline="0" dirty="0" smtClean="0"/>
                        <a:t> under WC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Working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Revision under WC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4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Working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WD</a:t>
                      </a:r>
                      <a:r>
                        <a:rPr lang="en-US" baseline="0" dirty="0" smtClean="0"/>
                        <a:t> ready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R&amp;D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Under R&amp;D, Phase-I</a:t>
                      </a:r>
                      <a:r>
                        <a:rPr lang="en-IN" baseline="0" dirty="0" smtClean="0"/>
                        <a:t> Completed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8263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Reaffirmed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These standards</a:t>
                      </a:r>
                      <a:r>
                        <a:rPr lang="en-US" baseline="0" dirty="0" smtClean="0"/>
                        <a:t> are published in 2019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846183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IN" dirty="0" smtClean="0"/>
                        <a:t>CED 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</a:t>
                      </a:r>
                      <a:r>
                        <a:rPr lang="en-US" baseline="0" dirty="0" smtClean="0"/>
                        <a:t> &amp; Consultant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 Draft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Working Groups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WD under Preparation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ARP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Reaffirmed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Archived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CED 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Working Groups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WD</a:t>
                      </a:r>
                      <a:r>
                        <a:rPr lang="en-US" baseline="0" dirty="0" smtClean="0"/>
                        <a:t> ready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0255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ARP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Reaffirmed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00034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CED 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WD under Preparation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0801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Reaffirmed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53678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25470"/>
          </a:xfrm>
        </p:spPr>
        <p:txBody>
          <a:bodyPr>
            <a:norm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Working Panels and Working Groups </a:t>
            </a:r>
            <a:endParaRPr lang="en-US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603688"/>
              </p:ext>
            </p:extLst>
          </p:nvPr>
        </p:nvGraphicFramePr>
        <p:xfrm>
          <a:off x="0" y="885984"/>
          <a:ext cx="9144000" cy="6839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0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Working Panel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Working Group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399">
                <a:tc rowSpan="7"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CED 05-</a:t>
                      </a:r>
                      <a:r>
                        <a:rPr lang="en-IN" b="1" baseline="0" dirty="0" smtClean="0"/>
                        <a:t> Flooring, Walling and Roofing</a:t>
                      </a:r>
                      <a:endParaRPr lang="en-US" b="1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t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WG01-For revision of IS 1196: 1978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WG02-For revision of IS 1542: 1992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WG03-For revision of Indian Standards on Chemical Mortars IS 4832 (Part 1) to (Part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WG04-Working Group for new Indian Standard on PVC Sport flooring - Specification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848841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WG05-Working Group for new Indian Standard on Stone Polymer Composite Tiles - Specification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739235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WG06-Working Group for new Indian Standards on Installation of Aluminium Composite Panels – Code of Practice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069584"/>
                  </a:ext>
                </a:extLst>
              </a:tr>
              <a:tr h="4913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WG08-Working Group of New Indian Standard on Precast Concrete Paving Grids and Grass Pavers – Specification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07114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25470"/>
          </a:xfrm>
        </p:spPr>
        <p:txBody>
          <a:bodyPr>
            <a:norm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Working Panels and Working Groups </a:t>
            </a:r>
            <a:endParaRPr lang="en-US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008169"/>
              </p:ext>
            </p:extLst>
          </p:nvPr>
        </p:nvGraphicFramePr>
        <p:xfrm>
          <a:off x="0" y="1628800"/>
          <a:ext cx="9144000" cy="4309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3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0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Working Panel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Working Group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2838">
                <a:tc rowSpan="4"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CED 13-</a:t>
                      </a:r>
                      <a:r>
                        <a:rPr lang="en-IN" b="1" baseline="0" dirty="0" smtClean="0"/>
                        <a:t> Building Construction Practices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P1 - PANEL ON GLASS AND GLAZING 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WG01-Working Group for revision IS 6313 (Part 1, 2 &amp; 3) for Anti-Termite Treatment Measures in Buildings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67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P3 - PANEL FOR TIMBER AND BAMBOO ENGINEERING</a:t>
                      </a:r>
                    </a:p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WG02-Metal Framing Components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620219"/>
                  </a:ext>
                </a:extLst>
              </a:tr>
              <a:tr h="7612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P4 - PANEL FOR BUILDING SEALANTS AND JOINTS</a:t>
                      </a:r>
                    </a:p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WG03-WG for revision of IS 1946 (Fixing Devices)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782655"/>
                  </a:ext>
                </a:extLst>
              </a:tr>
              <a:tr h="90287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P5 - PANEL FOR MASONRY</a:t>
                      </a:r>
                    </a:p>
                    <a:p>
                      <a:pPr algn="l" fontAlgn="t"/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13 : WG13-WG for revision of IS 1905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065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7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25470"/>
          </a:xfrm>
        </p:spPr>
        <p:txBody>
          <a:bodyPr>
            <a:norm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Working Panels and Working Groups </a:t>
            </a:r>
            <a:endParaRPr lang="en-US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891704"/>
              </p:ext>
            </p:extLst>
          </p:nvPr>
        </p:nvGraphicFramePr>
        <p:xfrm>
          <a:off x="0" y="885984"/>
          <a:ext cx="9144000" cy="8687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0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35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Working Panel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Working Group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296">
                <a:tc rowSpan="15">
                  <a:txBody>
                    <a:bodyPr/>
                    <a:lstStyle/>
                    <a:p>
                      <a:pPr algn="ctr"/>
                      <a:r>
                        <a:rPr lang="en-IN" b="1" dirty="0" smtClean="0"/>
                        <a:t>CED 29- Construction</a:t>
                      </a:r>
                      <a:r>
                        <a:rPr lang="en-IN" b="1" baseline="0" dirty="0" smtClean="0"/>
                        <a:t> Management</a:t>
                      </a:r>
                      <a:endParaRPr lang="en-US" b="1" dirty="0"/>
                    </a:p>
                  </a:txBody>
                  <a:tcPr/>
                </a:tc>
                <a:tc rowSpan="14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P1 - Panel for Construction Project Management</a:t>
                      </a:r>
                    </a:p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WG01-Working Group on Time Management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73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WG02-Working Group on Cost Management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61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WG03-Working Group on Quality Management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21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WG04-Working Group on Health and Safety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440612"/>
                  </a:ext>
                </a:extLst>
              </a:tr>
              <a:tr h="34360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WG05-Working Group on Scope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848841"/>
                  </a:ext>
                </a:extLst>
              </a:tr>
              <a:tr h="37305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WG06-Working Group on Procurement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121363"/>
                  </a:ext>
                </a:extLst>
              </a:tr>
              <a:tr h="32655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WG07-Working Group on Risk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583412"/>
                  </a:ext>
                </a:extLst>
              </a:tr>
              <a:tr h="53686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WG08-Working Group on Communication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442917"/>
                  </a:ext>
                </a:extLst>
              </a:tr>
              <a:tr h="61821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WG9-Working Group on Construction Project Formulation and Appraisal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099284"/>
                  </a:ext>
                </a:extLst>
              </a:tr>
              <a:tr h="61821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WG10-Working Group for Human Resource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893851"/>
                  </a:ext>
                </a:extLst>
              </a:tr>
              <a:tr h="61821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WG11-Working Group for Sustainability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086680"/>
                  </a:ext>
                </a:extLst>
              </a:tr>
              <a:tr h="35280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WG12-Working Group for Integration Management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216745"/>
                  </a:ext>
                </a:extLst>
              </a:tr>
              <a:tr h="34708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WG13-Working Group for revision of 15883 (Part 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760419"/>
                  </a:ext>
                </a:extLst>
              </a:tr>
              <a:tr h="34136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WG14-WG for revision of IS 10302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968823"/>
                  </a:ext>
                </a:extLst>
              </a:tr>
              <a:tr h="159889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P3 - DIGITALISATION OF CONSTRUCTION PROJECT MANAGEMENT</a:t>
                      </a:r>
                    </a:p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CED 29 : WG15-Working group for Scope and Roadmap on digitalization</a:t>
                      </a:r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434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108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1519</Words>
  <Application>Microsoft Office PowerPoint</Application>
  <PresentationFormat>On-screen Show (4:3)</PresentationFormat>
  <Paragraphs>456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Lato</vt:lpstr>
      <vt:lpstr>Times New Roman</vt:lpstr>
      <vt:lpstr>Office Theme</vt:lpstr>
      <vt:lpstr>Half Yearly Review</vt:lpstr>
      <vt:lpstr>Progress on NWIP</vt:lpstr>
      <vt:lpstr>Progress on NWIP</vt:lpstr>
      <vt:lpstr>Progress on NWIP</vt:lpstr>
      <vt:lpstr>Progress on Review</vt:lpstr>
      <vt:lpstr>Process  adopted for Review</vt:lpstr>
      <vt:lpstr>Working Panels and Working Groups </vt:lpstr>
      <vt:lpstr>Working Panels and Working Groups </vt:lpstr>
      <vt:lpstr>Working Panels and Working Groups </vt:lpstr>
      <vt:lpstr>Working Panels and Working Groups </vt:lpstr>
      <vt:lpstr>ISO/IEC Projects</vt:lpstr>
      <vt:lpstr>Meetings planned/Held outside HQ</vt:lpstr>
      <vt:lpstr>Status of Process Reform measures - Attendance, Inactive members, Comments on P Drafts, Resolutions.</vt:lpstr>
      <vt:lpstr>Status of Process Reform measures - SC membership rationalised.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israfil</dc:creator>
  <cp:lastModifiedBy>PRASHANT YADAV</cp:lastModifiedBy>
  <cp:revision>98</cp:revision>
  <cp:lastPrinted>2024-10-18T04:10:08Z</cp:lastPrinted>
  <dcterms:created xsi:type="dcterms:W3CDTF">2024-10-13T07:58:13Z</dcterms:created>
  <dcterms:modified xsi:type="dcterms:W3CDTF">2024-10-24T04:17:50Z</dcterms:modified>
</cp:coreProperties>
</file>