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 id="2147483664" r:id="rId2"/>
    <p:sldMasterId id="2147483665" r:id="rId3"/>
  </p:sldMasterIdLst>
  <p:notesMasterIdLst>
    <p:notesMasterId r:id="rId30"/>
  </p:notesMasterIdLst>
  <p:sldIdLst>
    <p:sldId id="256" r:id="rId4"/>
    <p:sldId id="260" r:id="rId5"/>
    <p:sldId id="331" r:id="rId6"/>
    <p:sldId id="325" r:id="rId7"/>
    <p:sldId id="333" r:id="rId8"/>
    <p:sldId id="334" r:id="rId9"/>
    <p:sldId id="335" r:id="rId10"/>
    <p:sldId id="339" r:id="rId11"/>
    <p:sldId id="340" r:id="rId12"/>
    <p:sldId id="341" r:id="rId13"/>
    <p:sldId id="257" r:id="rId14"/>
    <p:sldId id="258" r:id="rId15"/>
    <p:sldId id="259" r:id="rId16"/>
    <p:sldId id="342" r:id="rId17"/>
    <p:sldId id="261" r:id="rId18"/>
    <p:sldId id="262" r:id="rId19"/>
    <p:sldId id="263" r:id="rId20"/>
    <p:sldId id="264" r:id="rId21"/>
    <p:sldId id="265" r:id="rId22"/>
    <p:sldId id="328" r:id="rId23"/>
    <p:sldId id="282" r:id="rId24"/>
    <p:sldId id="283" r:id="rId25"/>
    <p:sldId id="285" r:id="rId26"/>
    <p:sldId id="332" r:id="rId27"/>
    <p:sldId id="337" r:id="rId28"/>
    <p:sldId id="321" r:id="rId29"/>
  </p:sldIdLst>
  <p:sldSz cx="12192000" cy="6858000"/>
  <p:notesSz cx="6858000" cy="9144000"/>
  <p:embeddedFontLst>
    <p:embeddedFont>
      <p:font typeface="Play" panose="020B0604020202020204" charset="0"/>
      <p:regular r:id="rId31"/>
      <p:bold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ri Dharmbeer Scientist C, Textiles Bureau of Indian Standards, New Delhi" initials="SB" lastIdx="1" clrIdx="0">
    <p:extLst>
      <p:ext uri="{19B8F6BF-5375-455C-9EA6-DF929625EA0E}">
        <p15:presenceInfo xmlns:p15="http://schemas.microsoft.com/office/powerpoint/2012/main" userId="169aa9fb89e385e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CCDD9A8-1211-4E1B-B275-6FABAFAAE36A}">
  <a:tblStyle styleId="{2CCDD9A8-1211-4E1B-B275-6FABAFAAE36A}"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4B21D8AC-6CC0-4FE1-8C1D-DB662427F421}"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E1ADB81-C33F-4577-BCC8-1CE285A17C09}" styleName="Table_2">
    <a:wholeTbl>
      <a:tcTxStyle b="off" i="off">
        <a:font>
          <a:latin typeface="Aptos"/>
          <a:ea typeface="Aptos"/>
          <a:cs typeface="Aptos"/>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font" Target="fonts/font2.fntdata"/><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font" Target="fonts/font1.fntdata"/><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IN"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2467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4013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4672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2" name="Google Shape;29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6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7" name="Google Shape;517;p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4612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6"/>
        <p:cNvGrpSpPr/>
        <p:nvPr/>
      </p:nvGrpSpPr>
      <p:grpSpPr>
        <a:xfrm>
          <a:off x="0" y="0"/>
          <a:ext cx="0" cy="0"/>
          <a:chOff x="0" y="0"/>
          <a:chExt cx="0" cy="0"/>
        </a:xfrm>
      </p:grpSpPr>
      <p:sp>
        <p:nvSpPr>
          <p:cNvPr id="97" name="Google Shape;97;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9" name="Google Shape;9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9" name="Google Shape;29;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6"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7" name="Google Shape;8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5" name="Google Shape;10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6" name="Google Shape;10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7" name="Google Shape;10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services.bis.gov.in/php/BIS_2.0/bisconnect/knowyourstandards/Indian_standards/isdetails_mnd/1727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services.bis.gov.in/php/BIS_2.0/bisconnect/knowyourstandards/Indian_standards/isdetails_mnd/27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322117" y="1861417"/>
            <a:ext cx="11565082" cy="164032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C00000"/>
              </a:buClr>
              <a:buSzPts val="8000"/>
              <a:buFont typeface="Times New Roman"/>
              <a:buNone/>
            </a:pPr>
            <a:r>
              <a:rPr lang="en-IN" sz="4800" b="1" dirty="0">
                <a:solidFill>
                  <a:srgbClr val="002060"/>
                </a:solidFill>
                <a:latin typeface="Times New Roman"/>
                <a:ea typeface="Times New Roman"/>
                <a:cs typeface="Times New Roman"/>
                <a:sym typeface="Times New Roman"/>
              </a:rPr>
              <a:t>DG Sir Half Yearly Review Meeting</a:t>
            </a:r>
            <a:endParaRPr sz="4800" dirty="0">
              <a:solidFill>
                <a:srgbClr val="002060"/>
              </a:solidFill>
            </a:endParaRPr>
          </a:p>
        </p:txBody>
      </p:sp>
      <p:sp>
        <p:nvSpPr>
          <p:cNvPr id="125" name="Google Shape;125;p19"/>
          <p:cNvSpPr txBox="1"/>
          <p:nvPr/>
        </p:nvSpPr>
        <p:spPr>
          <a:xfrm>
            <a:off x="480767" y="3501737"/>
            <a:ext cx="10746557" cy="1640321"/>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chemeClr val="dk1"/>
              </a:buClr>
              <a:buSzPts val="5400"/>
              <a:buFont typeface="Times New Roman"/>
              <a:buNone/>
            </a:pPr>
            <a:r>
              <a:rPr lang="en-IN" sz="2800" b="1" i="0" u="none" strike="noStrike" cap="none" dirty="0">
                <a:solidFill>
                  <a:srgbClr val="002060"/>
                </a:solidFill>
                <a:latin typeface="Times New Roman"/>
                <a:ea typeface="Times New Roman"/>
                <a:cs typeface="Times New Roman"/>
                <a:sym typeface="Times New Roman"/>
              </a:rPr>
              <a:t>Dharmbeer </a:t>
            </a:r>
          </a:p>
          <a:p>
            <a:pPr marL="0" marR="0" lvl="0" indent="0" algn="ctr" rtl="0">
              <a:lnSpc>
                <a:spcPct val="90000"/>
              </a:lnSpc>
              <a:spcBef>
                <a:spcPts val="0"/>
              </a:spcBef>
              <a:spcAft>
                <a:spcPts val="0"/>
              </a:spcAft>
              <a:buClr>
                <a:schemeClr val="dk1"/>
              </a:buClr>
              <a:buSzPts val="5400"/>
              <a:buFont typeface="Times New Roman"/>
              <a:buNone/>
            </a:pPr>
            <a:r>
              <a:rPr lang="en-IN" sz="2800" b="1" i="0" u="none" strike="noStrike" cap="none" dirty="0">
                <a:solidFill>
                  <a:srgbClr val="002060"/>
                </a:solidFill>
                <a:latin typeface="Times New Roman"/>
                <a:ea typeface="Times New Roman"/>
                <a:cs typeface="Times New Roman"/>
                <a:sym typeface="Times New Roman"/>
              </a:rPr>
              <a:t>Scientist D, TXD</a:t>
            </a:r>
            <a:endParaRPr sz="2800" dirty="0">
              <a:solidFill>
                <a:srgbClr val="002060"/>
              </a:solidFill>
            </a:endParaRPr>
          </a:p>
        </p:txBody>
      </p:sp>
      <p:pic>
        <p:nvPicPr>
          <p:cNvPr id="126" name="Google Shape;126;p19" descr="Bureau of Indian Standards - Wikipedia"/>
          <p:cNvPicPr preferRelativeResize="0"/>
          <p:nvPr/>
        </p:nvPicPr>
        <p:blipFill rotWithShape="1">
          <a:blip r:embed="rId3">
            <a:alphaModFix/>
          </a:blip>
          <a:srcRect/>
          <a:stretch/>
        </p:blipFill>
        <p:spPr>
          <a:xfrm>
            <a:off x="584354" y="246988"/>
            <a:ext cx="1322994" cy="933878"/>
          </a:xfrm>
          <a:prstGeom prst="rect">
            <a:avLst/>
          </a:prstGeom>
          <a:noFill/>
          <a:ln>
            <a:noFill/>
          </a:ln>
        </p:spPr>
      </p:pic>
      <p:pic>
        <p:nvPicPr>
          <p:cNvPr id="127" name="Google Shape;127;p19" descr="A black background with a black square&#10;&#10;Description automatically generated with medium confidence"/>
          <p:cNvPicPr preferRelativeResize="0"/>
          <p:nvPr/>
        </p:nvPicPr>
        <p:blipFill rotWithShape="1">
          <a:blip r:embed="rId4">
            <a:alphaModFix/>
          </a:blip>
          <a:srcRect/>
          <a:stretch/>
        </p:blipFill>
        <p:spPr>
          <a:xfrm>
            <a:off x="9580078" y="246156"/>
            <a:ext cx="833621" cy="93471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E90B45A-EC76-36F6-6FA8-BE98EEBC02C9}"/>
              </a:ext>
            </a:extLst>
          </p:cNvPr>
          <p:cNvGraphicFramePr>
            <a:graphicFrameLocks noGrp="1"/>
          </p:cNvGraphicFramePr>
          <p:nvPr>
            <p:extLst>
              <p:ext uri="{D42A27DB-BD31-4B8C-83A1-F6EECF244321}">
                <p14:modId xmlns:p14="http://schemas.microsoft.com/office/powerpoint/2010/main" val="1056505853"/>
              </p:ext>
            </p:extLst>
          </p:nvPr>
        </p:nvGraphicFramePr>
        <p:xfrm>
          <a:off x="603315" y="499621"/>
          <a:ext cx="9596488" cy="6026937"/>
        </p:xfrm>
        <a:graphic>
          <a:graphicData uri="http://schemas.openxmlformats.org/drawingml/2006/table">
            <a:tbl>
              <a:tblPr/>
              <a:tblGrid>
                <a:gridCol w="786891">
                  <a:extLst>
                    <a:ext uri="{9D8B030D-6E8A-4147-A177-3AD203B41FA5}">
                      <a16:colId xmlns:a16="http://schemas.microsoft.com/office/drawing/2014/main" val="149120458"/>
                    </a:ext>
                  </a:extLst>
                </a:gridCol>
                <a:gridCol w="1496888">
                  <a:extLst>
                    <a:ext uri="{9D8B030D-6E8A-4147-A177-3AD203B41FA5}">
                      <a16:colId xmlns:a16="http://schemas.microsoft.com/office/drawing/2014/main" val="1394827489"/>
                    </a:ext>
                  </a:extLst>
                </a:gridCol>
                <a:gridCol w="4777739">
                  <a:extLst>
                    <a:ext uri="{9D8B030D-6E8A-4147-A177-3AD203B41FA5}">
                      <a16:colId xmlns:a16="http://schemas.microsoft.com/office/drawing/2014/main" val="557576110"/>
                    </a:ext>
                  </a:extLst>
                </a:gridCol>
                <a:gridCol w="2534970">
                  <a:extLst>
                    <a:ext uri="{9D8B030D-6E8A-4147-A177-3AD203B41FA5}">
                      <a16:colId xmlns:a16="http://schemas.microsoft.com/office/drawing/2014/main" val="3076226567"/>
                    </a:ext>
                  </a:extLst>
                </a:gridCol>
              </a:tblGrid>
              <a:tr h="352799">
                <a:tc gridSpan="4">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2060"/>
                          </a:solidFill>
                          <a:effectLst/>
                          <a:latin typeface="Times New Roman" panose="02020603050405020304" pitchFamily="18" charset="0"/>
                        </a:rPr>
                        <a:t>Committee wise Detailed Status of 5 Yearly Standards due for review in 2024-25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hMerge="1">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2060"/>
                        </a:solidFill>
                        <a:effectLst/>
                        <a:latin typeface="Calibri" panose="020F050202020403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006681"/>
                  </a:ext>
                </a:extLst>
              </a:tr>
              <a:tr h="700106">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2060"/>
                        </a:solidFill>
                        <a:effectLst/>
                        <a:latin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Jute and Jute Products, TXD 03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2060"/>
                        </a:solidFill>
                        <a:effectLst/>
                        <a:latin typeface="Times New Roman" panose="02020603050405020304"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2060"/>
                        </a:solidFill>
                        <a:effectLst/>
                        <a:latin typeface="Calibri" panose="020F050202020403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4151368"/>
                  </a:ext>
                </a:extLst>
              </a:tr>
              <a:tr h="494519">
                <a:tc>
                  <a:txBody>
                    <a:bodyPr/>
                    <a:lstStyle>
                      <a:lvl1pPr marL="1651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65100" marR="0" lvl="0" indent="0" algn="l" defTabSz="914400" rtl="0" eaLnBrk="1" fontAlgn="base" latinLnBrk="0" hangingPunct="1">
                        <a:lnSpc>
                          <a:spcPct val="100000"/>
                        </a:lnSpc>
                        <a:spcBef>
                          <a:spcPct val="0"/>
                        </a:spcBef>
                        <a:spcAft>
                          <a:spcPts val="213"/>
                        </a:spcAft>
                        <a:buClrTx/>
                        <a:buSzTx/>
                        <a:buFontTx/>
                        <a:buNone/>
                        <a:tabLst/>
                      </a:pPr>
                      <a:r>
                        <a:rPr kumimoji="0" lang="en-US" altLang="en-US" sz="1400" b="1" i="0" u="none" strike="noStrike" cap="none" normalizeH="0" baseline="0">
                          <a:ln>
                            <a:noFill/>
                          </a:ln>
                          <a:solidFill>
                            <a:srgbClr val="002060"/>
                          </a:solidFill>
                          <a:effectLst/>
                          <a:latin typeface="Times New Roman" panose="02020603050405020304" pitchFamily="18" charset="0"/>
                        </a:rPr>
                        <a:t>SI</a:t>
                      </a:r>
                    </a:p>
                    <a:p>
                      <a:pPr marL="16510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2060"/>
                          </a:solidFill>
                          <a:effectLst/>
                          <a:latin typeface="Times New Roman" panose="02020603050405020304" pitchFamily="18" charset="0"/>
                        </a:rPr>
                        <a:t>No.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2060"/>
                          </a:solidFill>
                          <a:effectLst/>
                          <a:latin typeface="Times New Roman" panose="02020603050405020304" pitchFamily="18" charset="0"/>
                        </a:rPr>
                        <a:t>IS Number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Title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1" i="0" u="none" strike="noStrike" cap="none" normalizeH="0" baseline="0">
                          <a:ln>
                            <a:noFill/>
                          </a:ln>
                          <a:solidFill>
                            <a:srgbClr val="002060"/>
                          </a:solidFill>
                          <a:effectLst/>
                          <a:latin typeface="Times New Roman" panose="02020603050405020304" pitchFamily="18" charset="0"/>
                        </a:rPr>
                        <a:t>Status and Process Adopted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2411516"/>
                  </a:ext>
                </a:extLst>
              </a:tr>
              <a:tr h="1050112">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271: 2020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Textiles - Grading of White, </a:t>
                      </a:r>
                      <a:r>
                        <a:rPr kumimoji="0" lang="en-US" altLang="en-US" sz="1400" b="0" i="0" u="none" strike="noStrike" cap="none" normalizeH="0" baseline="0" dirty="0" err="1">
                          <a:ln>
                            <a:noFill/>
                          </a:ln>
                          <a:solidFill>
                            <a:srgbClr val="002060"/>
                          </a:solidFill>
                          <a:effectLst/>
                          <a:latin typeface="Times New Roman" panose="02020603050405020304" pitchFamily="18" charset="0"/>
                        </a:rPr>
                        <a:t>Tossa</a:t>
                      </a:r>
                      <a:r>
                        <a:rPr kumimoji="0" lang="en-US" altLang="en-US" sz="1400" b="0" i="0" u="none" strike="noStrike" cap="none" normalizeH="0" baseline="0" dirty="0">
                          <a:ln>
                            <a:noFill/>
                          </a:ln>
                          <a:solidFill>
                            <a:srgbClr val="002060"/>
                          </a:solidFill>
                          <a:effectLst/>
                          <a:latin typeface="Times New Roman" panose="02020603050405020304" pitchFamily="18" charset="0"/>
                        </a:rPr>
                        <a:t> and </a:t>
                      </a:r>
                      <a:r>
                        <a:rPr kumimoji="0" lang="en-US" altLang="en-US" sz="1400" b="0" i="0" u="none" strike="noStrike" cap="none" normalizeH="0" baseline="0" dirty="0" err="1">
                          <a:ln>
                            <a:noFill/>
                          </a:ln>
                          <a:solidFill>
                            <a:srgbClr val="002060"/>
                          </a:solidFill>
                          <a:effectLst/>
                          <a:latin typeface="Times New Roman" panose="02020603050405020304" pitchFamily="18" charset="0"/>
                        </a:rPr>
                        <a:t>Daisee</a:t>
                      </a:r>
                      <a:r>
                        <a:rPr kumimoji="0" lang="en-US" altLang="en-US" sz="1400" b="0" i="0" u="none" strike="noStrike" cap="none" normalizeH="0" baseline="0" dirty="0">
                          <a:ln>
                            <a:noFill/>
                          </a:ln>
                          <a:solidFill>
                            <a:srgbClr val="002060"/>
                          </a:solidFill>
                          <a:effectLst/>
                          <a:latin typeface="Times New Roman" panose="02020603050405020304" pitchFamily="18" charset="0"/>
                        </a:rPr>
                        <a:t> Uncut Indian Jute (Fifth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105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Under review</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Allocated to committee member Shri Soumya Dipta Datta, Office of Jute Commissioner, Kolkata</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7992240"/>
                  </a:ext>
                </a:extLst>
              </a:tr>
              <a:tr h="350431">
                <a:tc gridSpan="3">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2060"/>
                          </a:solidFill>
                          <a:effectLst/>
                          <a:latin typeface="Times New Roman" panose="02020603050405020304" pitchFamily="18" charset="0"/>
                        </a:rPr>
                        <a:t>Chemical Methods of Test, TXD 05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002060"/>
                        </a:solidFill>
                        <a:effectLst/>
                        <a:latin typeface="Calibri" panose="020F050202020403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8239149"/>
                  </a:ext>
                </a:extLst>
              </a:tr>
              <a:tr h="526832">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l" defTabSz="914400" rtl="0" eaLnBrk="1" fontAlgn="base" latinLnBrk="0" hangingPunct="1">
                        <a:lnSpc>
                          <a:spcPct val="100000"/>
                        </a:lnSpc>
                        <a:spcBef>
                          <a:spcPct val="0"/>
                        </a:spcBef>
                        <a:spcAft>
                          <a:spcPts val="213"/>
                        </a:spcAft>
                        <a:buClrTx/>
                        <a:buSzTx/>
                        <a:buFontTx/>
                        <a:buNone/>
                        <a:tabLst/>
                      </a:pPr>
                      <a:r>
                        <a:rPr kumimoji="0" lang="en-US" altLang="en-US" sz="1400" b="1" i="0" u="none" strike="noStrike" cap="none" normalizeH="0" baseline="0" dirty="0" err="1">
                          <a:ln>
                            <a:noFill/>
                          </a:ln>
                          <a:solidFill>
                            <a:srgbClr val="002060"/>
                          </a:solidFill>
                          <a:effectLst/>
                          <a:latin typeface="Times New Roman" panose="02020603050405020304" pitchFamily="18" charset="0"/>
                        </a:rPr>
                        <a:t>Sl</a:t>
                      </a:r>
                      <a:endParaRPr kumimoji="0" lang="en-US" altLang="en-US" sz="1400" b="1" i="0" u="none" strike="noStrike" cap="none" normalizeH="0" baseline="0" dirty="0">
                        <a:ln>
                          <a:noFill/>
                        </a:ln>
                        <a:solidFill>
                          <a:srgbClr val="002060"/>
                        </a:solidFill>
                        <a:effectLst/>
                        <a:latin typeface="Times New Roman" panose="02020603050405020304" pitchFamily="18" charset="0"/>
                      </a:endParaRPr>
                    </a:p>
                    <a:p>
                      <a:pPr marL="19050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No.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IS Number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Title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Status and Process Adopted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3151640"/>
                  </a:ext>
                </a:extLst>
              </a:tr>
              <a:tr h="775117">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IS/ISO 105-E01: 2013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Textiles - Tests for colour fastness Part E01 Colour fastness to water (first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778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77800" marR="0" lvl="0" indent="0" algn="l" defTabSz="914400" rtl="0" eaLnBrk="1" fontAlgn="base" latinLnBrk="0" hangingPunct="1">
                        <a:lnSpc>
                          <a:spcPct val="100000"/>
                        </a:lnSpc>
                        <a:spcBef>
                          <a:spcPct val="0"/>
                        </a:spcBef>
                        <a:spcAft>
                          <a:spcPts val="105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p>
                      <a:pPr marL="1778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4711994"/>
                  </a:ext>
                </a:extLst>
              </a:tr>
              <a:tr h="497234">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IS/ISO 105-E02:2013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22300" indent="-2540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622300" marR="0" lvl="0" indent="-254000" algn="l"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Textile -- Tests for </a:t>
                      </a:r>
                      <a:r>
                        <a:rPr kumimoji="0" lang="en-US" altLang="en-US" sz="1400" b="0" i="0" u="none" strike="noStrike" cap="none" normalizeH="0" baseline="0" dirty="0" err="1">
                          <a:ln>
                            <a:noFill/>
                          </a:ln>
                          <a:solidFill>
                            <a:srgbClr val="002060"/>
                          </a:solidFill>
                          <a:effectLst/>
                          <a:latin typeface="Times New Roman" panose="02020603050405020304" pitchFamily="18" charset="0"/>
                        </a:rPr>
                        <a:t>colour</a:t>
                      </a:r>
                      <a:r>
                        <a:rPr kumimoji="0" lang="en-US" altLang="en-US" sz="1400" b="0" i="0" u="none" strike="noStrike" cap="none" normalizeH="0" baseline="0" dirty="0">
                          <a:ln>
                            <a:noFill/>
                          </a:ln>
                          <a:solidFill>
                            <a:srgbClr val="002060"/>
                          </a:solidFill>
                          <a:effectLst/>
                          <a:latin typeface="Times New Roman" panose="02020603050405020304" pitchFamily="18" charset="0"/>
                        </a:rPr>
                        <a:t> fastness Part E02 </a:t>
                      </a:r>
                      <a:r>
                        <a:rPr kumimoji="0" lang="en-US" altLang="en-US" sz="1400" b="0" i="0" u="none" strike="noStrike" cap="none" normalizeH="0" baseline="0" dirty="0" err="1">
                          <a:ln>
                            <a:noFill/>
                          </a:ln>
                          <a:solidFill>
                            <a:srgbClr val="002060"/>
                          </a:solidFill>
                          <a:effectLst/>
                          <a:latin typeface="Times New Roman" panose="02020603050405020304" pitchFamily="18" charset="0"/>
                        </a:rPr>
                        <a:t>Colour</a:t>
                      </a:r>
                      <a:r>
                        <a:rPr kumimoji="0" lang="en-US" altLang="en-US" sz="1400" b="0" i="0" u="none" strike="noStrike" cap="none" normalizeH="0" baseline="0" dirty="0">
                          <a:ln>
                            <a:noFill/>
                          </a:ln>
                          <a:solidFill>
                            <a:srgbClr val="002060"/>
                          </a:solidFill>
                          <a:effectLst/>
                          <a:latin typeface="Times New Roman" panose="02020603050405020304" pitchFamily="18" charset="0"/>
                        </a:rPr>
                        <a:t> fastness to sea water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8725899"/>
                  </a:ext>
                </a:extLst>
              </a:tr>
              <a:tr h="777817">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just"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10099: 2020 ISO 3759:2011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Textiles - Preparation marking and measuring of fabric specimens and garments in tests for determination of dimensional change (first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6118985"/>
                  </a:ext>
                </a:extLst>
              </a:tr>
              <a:tr h="50197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just"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11969: 2020 ISO 18168:2015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143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14300" marR="0" lvl="0" indent="0" algn="ctr" defTabSz="914400" rtl="0" eaLnBrk="1" fontAlgn="base" latinLnBrk="0" hangingPunct="1">
                        <a:lnSpc>
                          <a:spcPts val="14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Textile floor coverings - Colour fastness to shampooing (first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3681895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B8DF0F1-3224-D81A-C63A-3AF5124A722D}"/>
              </a:ext>
            </a:extLst>
          </p:cNvPr>
          <p:cNvGraphicFramePr>
            <a:graphicFrameLocks noGrp="1"/>
          </p:cNvGraphicFramePr>
          <p:nvPr>
            <p:extLst>
              <p:ext uri="{D42A27DB-BD31-4B8C-83A1-F6EECF244321}">
                <p14:modId xmlns:p14="http://schemas.microsoft.com/office/powerpoint/2010/main" val="4279849729"/>
              </p:ext>
            </p:extLst>
          </p:nvPr>
        </p:nvGraphicFramePr>
        <p:xfrm>
          <a:off x="989814" y="623455"/>
          <a:ext cx="9822729" cy="5374037"/>
        </p:xfrm>
        <a:graphic>
          <a:graphicData uri="http://schemas.openxmlformats.org/drawingml/2006/table">
            <a:tbl>
              <a:tblPr/>
              <a:tblGrid>
                <a:gridCol w="805967">
                  <a:extLst>
                    <a:ext uri="{9D8B030D-6E8A-4147-A177-3AD203B41FA5}">
                      <a16:colId xmlns:a16="http://schemas.microsoft.com/office/drawing/2014/main" val="20000"/>
                    </a:ext>
                  </a:extLst>
                </a:gridCol>
                <a:gridCol w="1531337">
                  <a:extLst>
                    <a:ext uri="{9D8B030D-6E8A-4147-A177-3AD203B41FA5}">
                      <a16:colId xmlns:a16="http://schemas.microsoft.com/office/drawing/2014/main" val="20001"/>
                    </a:ext>
                  </a:extLst>
                </a:gridCol>
                <a:gridCol w="5345542">
                  <a:extLst>
                    <a:ext uri="{9D8B030D-6E8A-4147-A177-3AD203B41FA5}">
                      <a16:colId xmlns:a16="http://schemas.microsoft.com/office/drawing/2014/main" val="20002"/>
                    </a:ext>
                  </a:extLst>
                </a:gridCol>
                <a:gridCol w="2139883">
                  <a:extLst>
                    <a:ext uri="{9D8B030D-6E8A-4147-A177-3AD203B41FA5}">
                      <a16:colId xmlns:a16="http://schemas.microsoft.com/office/drawing/2014/main" val="20003"/>
                    </a:ext>
                  </a:extLst>
                </a:gridCol>
              </a:tblGrid>
              <a:tr h="478439">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ctr" defTabSz="914400" rtl="0" eaLnBrk="1" fontAlgn="base" latinLnBrk="0" hangingPunct="1">
                        <a:lnSpc>
                          <a:spcPct val="100000"/>
                        </a:lnSpc>
                        <a:spcBef>
                          <a:spcPct val="0"/>
                        </a:spcBef>
                        <a:spcAft>
                          <a:spcPts val="213"/>
                        </a:spcAft>
                        <a:buClrTx/>
                        <a:buSzTx/>
                        <a:buFontTx/>
                        <a:buNone/>
                        <a:tabLst/>
                      </a:pPr>
                      <a:r>
                        <a:rPr kumimoji="0" lang="en-US" altLang="en-US" sz="1400" b="1" i="0" u="none" strike="noStrike" cap="none" normalizeH="0" baseline="0" dirty="0" err="1">
                          <a:ln>
                            <a:noFill/>
                          </a:ln>
                          <a:solidFill>
                            <a:srgbClr val="002060"/>
                          </a:solidFill>
                          <a:effectLst/>
                          <a:latin typeface="Times New Roman" panose="02020603050405020304" pitchFamily="18" charset="0"/>
                        </a:rPr>
                        <a:t>Sl</a:t>
                      </a:r>
                      <a:endParaRPr kumimoji="0" lang="en-US" altLang="en-US" sz="1400" b="1" i="0" u="none" strike="noStrike" cap="none" normalizeH="0" baseline="0" dirty="0">
                        <a:ln>
                          <a:noFill/>
                        </a:ln>
                        <a:solidFill>
                          <a:srgbClr val="002060"/>
                        </a:solidFill>
                        <a:effectLst/>
                        <a:latin typeface="Times New Roman" panose="02020603050405020304" pitchFamily="18" charset="0"/>
                      </a:endParaRPr>
                    </a:p>
                    <a:p>
                      <a:pPr marL="19050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No.</a:t>
                      </a:r>
                    </a:p>
                  </a:txBody>
                  <a:tcPr marL="0" marR="0" marT="0" marB="0" horzOverflow="overflow"/>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IS Number</a:t>
                      </a:r>
                    </a:p>
                  </a:txBody>
                  <a:tcPr marL="0" marR="0" marT="0" marB="0" horzOverflow="overflow"/>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Title</a:t>
                      </a:r>
                    </a:p>
                  </a:txBody>
                  <a:tcPr marL="0" marR="0" marT="0" marB="0" horzOverflow="overflow"/>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1" i="0" u="none" strike="noStrike" cap="none" normalizeH="0" baseline="0" dirty="0">
                          <a:ln>
                            <a:noFill/>
                          </a:ln>
                          <a:solidFill>
                            <a:srgbClr val="002060"/>
                          </a:solidFill>
                          <a:effectLst/>
                          <a:latin typeface="Times New Roman" panose="02020603050405020304" pitchFamily="18" charset="0"/>
                        </a:rPr>
                        <a:t>Status and Process Adopted</a:t>
                      </a:r>
                    </a:p>
                  </a:txBody>
                  <a:tcPr marL="0" marR="0" marT="0" marB="0" horzOverflow="overflow"/>
                </a:tc>
                <a:extLst>
                  <a:ext uri="{0D108BD9-81ED-4DB2-BD59-A6C34878D82A}">
                    <a16:rowId xmlns:a16="http://schemas.microsoft.com/office/drawing/2014/main" val="10000"/>
                  </a:ext>
                </a:extLst>
              </a:tr>
              <a:tr h="553633">
                <a:tc>
                  <a:txBody>
                    <a:bodyPr/>
                    <a:lstStyle/>
                    <a:p>
                      <a:pPr marL="203200" indent="0" algn="ctr"/>
                      <a:r>
                        <a:rPr lang="en-US" sz="1400">
                          <a:solidFill>
                            <a:srgbClr val="002060"/>
                          </a:solidFill>
                          <a:latin typeface="Times New Roman"/>
                        </a:rPr>
                        <a:t>5</a:t>
                      </a:r>
                    </a:p>
                  </a:txBody>
                  <a:tcPr marL="0" marR="0" marT="0" marB="0"/>
                </a:tc>
                <a:tc>
                  <a:txBody>
                    <a:bodyPr/>
                    <a:lstStyle/>
                    <a:p>
                      <a:pPr indent="0" algn="ctr">
                        <a:lnSpc>
                          <a:spcPts val="1368"/>
                        </a:lnSpc>
                      </a:pPr>
                      <a:r>
                        <a:rPr lang="en-US" sz="1400">
                          <a:solidFill>
                            <a:srgbClr val="002060"/>
                          </a:solidFill>
                          <a:latin typeface="Times New Roman"/>
                        </a:rPr>
                        <a:t>IS 391:2020 ISO 811: 2014</a:t>
                      </a:r>
                    </a:p>
                  </a:txBody>
                  <a:tcPr marL="0" marR="0" marT="0" marB="0"/>
                </a:tc>
                <a:tc>
                  <a:txBody>
                    <a:bodyPr/>
                    <a:lstStyle/>
                    <a:p>
                      <a:pPr indent="0" algn="ctr">
                        <a:lnSpc>
                          <a:spcPts val="1488"/>
                        </a:lnSpc>
                      </a:pPr>
                      <a:r>
                        <a:rPr lang="en-US" sz="1400" dirty="0">
                          <a:solidFill>
                            <a:srgbClr val="002060"/>
                          </a:solidFill>
                          <a:latin typeface="Times New Roman"/>
                        </a:rPr>
                        <a:t>Textile fabrics - Determination of resistance to water penetration -Hydrostatic pressure test (second revision)</a:t>
                      </a:r>
                    </a:p>
                  </a:txBody>
                  <a:tcPr marL="0" marR="0" marT="0" marB="0"/>
                </a:tc>
                <a:tc>
                  <a:txBody>
                    <a:bodyPr/>
                    <a:lstStyle/>
                    <a:p>
                      <a:pPr marL="177800" marR="0" lvl="0" indent="0" algn="ctr" defTabSz="914400" rtl="0" eaLnBrk="1" fontAlgn="base" latinLnBrk="0" hangingPunct="1">
                        <a:lnSpc>
                          <a:spcPct val="100000"/>
                        </a:lnSpc>
                        <a:spcBef>
                          <a:spcPct val="0"/>
                        </a:spcBef>
                        <a:spcAft>
                          <a:spcPts val="105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p>
                      <a:pPr marL="1778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a:t>
                      </a:r>
                    </a:p>
                  </a:txBody>
                  <a:tcPr marL="0" marR="0" marT="0" marB="0"/>
                </a:tc>
                <a:extLst>
                  <a:ext uri="{0D108BD9-81ED-4DB2-BD59-A6C34878D82A}">
                    <a16:rowId xmlns:a16="http://schemas.microsoft.com/office/drawing/2014/main" val="2289202167"/>
                  </a:ext>
                </a:extLst>
              </a:tr>
              <a:tr h="790612">
                <a:tc>
                  <a:txBody>
                    <a:bodyPr/>
                    <a:lstStyle/>
                    <a:p>
                      <a:pPr marL="203200" indent="0" algn="ctr"/>
                      <a:r>
                        <a:rPr lang="en-US" sz="1400">
                          <a:solidFill>
                            <a:srgbClr val="002060"/>
                          </a:solidFill>
                          <a:latin typeface="Times New Roman"/>
                        </a:rPr>
                        <a:t>6</a:t>
                      </a:r>
                    </a:p>
                  </a:txBody>
                  <a:tcPr marL="0" marR="0" marT="0" marB="0"/>
                </a:tc>
                <a:tc>
                  <a:txBody>
                    <a:bodyPr/>
                    <a:lstStyle/>
                    <a:p>
                      <a:pPr indent="0" algn="ctr">
                        <a:lnSpc>
                          <a:spcPts val="1488"/>
                        </a:lnSpc>
                      </a:pPr>
                      <a:r>
                        <a:rPr lang="en-US" sz="1400">
                          <a:solidFill>
                            <a:srgbClr val="002060"/>
                          </a:solidFill>
                          <a:latin typeface="Times New Roman"/>
                        </a:rPr>
                        <a:t>IS/ISO 105-C08: 2010</a:t>
                      </a:r>
                    </a:p>
                  </a:txBody>
                  <a:tcPr marL="0" marR="0" marT="0" marB="0"/>
                </a:tc>
                <a:tc>
                  <a:txBody>
                    <a:bodyPr/>
                    <a:lstStyle/>
                    <a:p>
                      <a:pPr indent="0" algn="ctr">
                        <a:lnSpc>
                          <a:spcPts val="1488"/>
                        </a:lnSpc>
                      </a:pPr>
                      <a:r>
                        <a:rPr lang="en-US" sz="1400" dirty="0">
                          <a:solidFill>
                            <a:srgbClr val="002060"/>
                          </a:solidFill>
                          <a:latin typeface="Times New Roman"/>
                        </a:rPr>
                        <a:t>Textiles - Tests for </a:t>
                      </a:r>
                      <a:r>
                        <a:rPr lang="en-US" sz="1400" dirty="0" err="1">
                          <a:solidFill>
                            <a:srgbClr val="002060"/>
                          </a:solidFill>
                          <a:latin typeface="Times New Roman"/>
                        </a:rPr>
                        <a:t>colour</a:t>
                      </a:r>
                      <a:r>
                        <a:rPr lang="en-US" sz="1400" dirty="0">
                          <a:solidFill>
                            <a:srgbClr val="002060"/>
                          </a:solidFill>
                          <a:latin typeface="Times New Roman"/>
                        </a:rPr>
                        <a:t> fastness Part C08 </a:t>
                      </a:r>
                      <a:r>
                        <a:rPr lang="en-US" sz="1400" dirty="0" err="1">
                          <a:solidFill>
                            <a:srgbClr val="002060"/>
                          </a:solidFill>
                          <a:latin typeface="Times New Roman"/>
                        </a:rPr>
                        <a:t>Colour</a:t>
                      </a:r>
                      <a:r>
                        <a:rPr lang="en-US" sz="1400" dirty="0">
                          <a:solidFill>
                            <a:srgbClr val="002060"/>
                          </a:solidFill>
                          <a:latin typeface="Times New Roman"/>
                        </a:rPr>
                        <a:t> fastness to domestic and commercial laundering using a </a:t>
                      </a:r>
                      <a:r>
                        <a:rPr lang="en-US" sz="1400" dirty="0" err="1">
                          <a:solidFill>
                            <a:srgbClr val="002060"/>
                          </a:solidFill>
                          <a:latin typeface="Times New Roman"/>
                        </a:rPr>
                        <a:t>nonphosphate</a:t>
                      </a:r>
                      <a:r>
                        <a:rPr lang="en-US" sz="1400" dirty="0">
                          <a:solidFill>
                            <a:srgbClr val="002060"/>
                          </a:solidFill>
                          <a:latin typeface="Times New Roman"/>
                        </a:rPr>
                        <a:t> reference detergent incorporating a low-temperature bleach activator (first revision)</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1"/>
                  </a:ext>
                </a:extLst>
              </a:tr>
              <a:tr h="471653">
                <a:tc>
                  <a:txBody>
                    <a:bodyPr/>
                    <a:lstStyle/>
                    <a:p>
                      <a:pPr marL="203200" indent="0" algn="ctr"/>
                      <a:r>
                        <a:rPr lang="en-US" sz="1400">
                          <a:solidFill>
                            <a:srgbClr val="002060"/>
                          </a:solidFill>
                          <a:latin typeface="Times New Roman"/>
                        </a:rPr>
                        <a:t>7</a:t>
                      </a:r>
                    </a:p>
                  </a:txBody>
                  <a:tcPr marL="0" marR="0" marT="0" marB="0"/>
                </a:tc>
                <a:tc>
                  <a:txBody>
                    <a:bodyPr/>
                    <a:lstStyle/>
                    <a:p>
                      <a:pPr indent="0" algn="ctr">
                        <a:lnSpc>
                          <a:spcPts val="1488"/>
                        </a:lnSpc>
                      </a:pPr>
                      <a:r>
                        <a:rPr lang="en-US" sz="1400">
                          <a:solidFill>
                            <a:srgbClr val="002060"/>
                          </a:solidFill>
                          <a:latin typeface="Times New Roman"/>
                        </a:rPr>
                        <a:t>IS/ISO 105-C06: 2010</a:t>
                      </a:r>
                    </a:p>
                  </a:txBody>
                  <a:tcPr marL="0" marR="0" marT="0" marB="0"/>
                </a:tc>
                <a:tc>
                  <a:txBody>
                    <a:bodyPr/>
                    <a:lstStyle/>
                    <a:p>
                      <a:pPr indent="0" algn="ctr">
                        <a:lnSpc>
                          <a:spcPts val="1464"/>
                        </a:lnSpc>
                      </a:pPr>
                      <a:r>
                        <a:rPr lang="en-US" sz="1400">
                          <a:solidFill>
                            <a:srgbClr val="002060"/>
                          </a:solidFill>
                          <a:latin typeface="Times New Roman"/>
                        </a:rPr>
                        <a:t>Textiles - Tests for colour fastness Part C06 Colour fastness to domestic and commercial laundering (first revision)</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2"/>
                  </a:ext>
                </a:extLst>
              </a:tr>
              <a:tr h="469956">
                <a:tc>
                  <a:txBody>
                    <a:bodyPr/>
                    <a:lstStyle/>
                    <a:p>
                      <a:pPr marL="203200" indent="0" algn="ctr"/>
                      <a:r>
                        <a:rPr lang="en-US" sz="1400">
                          <a:solidFill>
                            <a:srgbClr val="002060"/>
                          </a:solidFill>
                          <a:latin typeface="Times New Roman"/>
                        </a:rPr>
                        <a:t>8</a:t>
                      </a:r>
                    </a:p>
                  </a:txBody>
                  <a:tcPr marL="0" marR="0" marT="0" marB="0"/>
                </a:tc>
                <a:tc>
                  <a:txBody>
                    <a:bodyPr/>
                    <a:lstStyle/>
                    <a:p>
                      <a:pPr indent="0" algn="ctr">
                        <a:lnSpc>
                          <a:spcPts val="1488"/>
                        </a:lnSpc>
                      </a:pPr>
                      <a:r>
                        <a:rPr lang="en-US" sz="1400">
                          <a:solidFill>
                            <a:srgbClr val="002060"/>
                          </a:solidFill>
                          <a:latin typeface="Times New Roman"/>
                        </a:rPr>
                        <a:t>IS/ISO 105-F06: 2000 ISO 105-F06: 2000</a:t>
                      </a:r>
                    </a:p>
                  </a:txBody>
                  <a:tcPr marL="0" marR="0" marT="0" marB="0"/>
                </a:tc>
                <a:tc>
                  <a:txBody>
                    <a:bodyPr/>
                    <a:lstStyle/>
                    <a:p>
                      <a:pPr indent="0" algn="ctr">
                        <a:lnSpc>
                          <a:spcPts val="1488"/>
                        </a:lnSpc>
                      </a:pPr>
                      <a:r>
                        <a:rPr lang="en-US" sz="1400">
                          <a:solidFill>
                            <a:srgbClr val="002060"/>
                          </a:solidFill>
                          <a:latin typeface="Times New Roman"/>
                        </a:rPr>
                        <a:t>Textiles - Tests for colour fastness Part F06 Specification for silk adjacent fabric</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3"/>
                  </a:ext>
                </a:extLst>
              </a:tr>
              <a:tr h="469956">
                <a:tc>
                  <a:txBody>
                    <a:bodyPr/>
                    <a:lstStyle/>
                    <a:p>
                      <a:pPr marL="203200" indent="0" algn="ctr"/>
                      <a:r>
                        <a:rPr lang="en-US" sz="1400">
                          <a:solidFill>
                            <a:srgbClr val="002060"/>
                          </a:solidFill>
                          <a:latin typeface="Times New Roman"/>
                        </a:rPr>
                        <a:t>9</a:t>
                      </a:r>
                    </a:p>
                  </a:txBody>
                  <a:tcPr marL="0" marR="0" marT="0" marB="0"/>
                </a:tc>
                <a:tc>
                  <a:txBody>
                    <a:bodyPr/>
                    <a:lstStyle/>
                    <a:p>
                      <a:pPr indent="0" algn="ctr">
                        <a:lnSpc>
                          <a:spcPts val="1488"/>
                        </a:lnSpc>
                      </a:pPr>
                      <a:r>
                        <a:rPr lang="en-US" sz="1400">
                          <a:solidFill>
                            <a:srgbClr val="002060"/>
                          </a:solidFill>
                          <a:latin typeface="Times New Roman"/>
                        </a:rPr>
                        <a:t>IS/ISO 105-E11: 1994</a:t>
                      </a:r>
                    </a:p>
                  </a:txBody>
                  <a:tcPr marL="0" marR="0" marT="0" marB="0"/>
                </a:tc>
                <a:tc>
                  <a:txBody>
                    <a:bodyPr/>
                    <a:lstStyle/>
                    <a:p>
                      <a:pPr indent="0" algn="ctr">
                        <a:lnSpc>
                          <a:spcPts val="1488"/>
                        </a:lnSpc>
                      </a:pPr>
                      <a:r>
                        <a:rPr lang="en-US" sz="1400">
                          <a:solidFill>
                            <a:srgbClr val="002060"/>
                          </a:solidFill>
                          <a:latin typeface="Times New Roman"/>
                        </a:rPr>
                        <a:t>Textiles - Tests for colour fastness Part E11 Colour fastness to steaming</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4"/>
                  </a:ext>
                </a:extLst>
              </a:tr>
              <a:tr h="469956">
                <a:tc>
                  <a:txBody>
                    <a:bodyPr/>
                    <a:lstStyle/>
                    <a:p>
                      <a:pPr marL="203200" indent="0" algn="ctr"/>
                      <a:r>
                        <a:rPr lang="en-US" sz="1400">
                          <a:solidFill>
                            <a:srgbClr val="002060"/>
                          </a:solidFill>
                          <a:latin typeface="Times New Roman"/>
                        </a:rPr>
                        <a:t>10</a:t>
                      </a:r>
                    </a:p>
                  </a:txBody>
                  <a:tcPr marL="0" marR="0" marT="0" marB="0"/>
                </a:tc>
                <a:tc>
                  <a:txBody>
                    <a:bodyPr/>
                    <a:lstStyle/>
                    <a:p>
                      <a:pPr indent="0" algn="ctr">
                        <a:lnSpc>
                          <a:spcPts val="1488"/>
                        </a:lnSpc>
                      </a:pPr>
                      <a:r>
                        <a:rPr lang="en-US" sz="1400">
                          <a:solidFill>
                            <a:srgbClr val="002060"/>
                          </a:solidFill>
                          <a:latin typeface="Times New Roman"/>
                        </a:rPr>
                        <a:t>IS/ISO 105-E14:1994</a:t>
                      </a:r>
                    </a:p>
                  </a:txBody>
                  <a:tcPr marL="0" marR="0" marT="0" marB="0"/>
                </a:tc>
                <a:tc>
                  <a:txBody>
                    <a:bodyPr/>
                    <a:lstStyle/>
                    <a:p>
                      <a:pPr indent="0" algn="ctr">
                        <a:lnSpc>
                          <a:spcPts val="1488"/>
                        </a:lnSpc>
                      </a:pPr>
                      <a:r>
                        <a:rPr lang="en-US" sz="1400" dirty="0">
                          <a:solidFill>
                            <a:srgbClr val="002060"/>
                          </a:solidFill>
                          <a:latin typeface="Times New Roman"/>
                        </a:rPr>
                        <a:t>Textiles - Tests for </a:t>
                      </a:r>
                      <a:r>
                        <a:rPr lang="en-US" sz="1400" dirty="0" err="1">
                          <a:solidFill>
                            <a:srgbClr val="002060"/>
                          </a:solidFill>
                          <a:latin typeface="Times New Roman"/>
                        </a:rPr>
                        <a:t>colour</a:t>
                      </a:r>
                      <a:r>
                        <a:rPr lang="en-US" sz="1400" dirty="0">
                          <a:solidFill>
                            <a:srgbClr val="002060"/>
                          </a:solidFill>
                          <a:latin typeface="Times New Roman"/>
                        </a:rPr>
                        <a:t> fastness Part E14 </a:t>
                      </a:r>
                      <a:r>
                        <a:rPr lang="en-US" sz="1400" dirty="0" err="1">
                          <a:solidFill>
                            <a:srgbClr val="002060"/>
                          </a:solidFill>
                          <a:latin typeface="Times New Roman"/>
                        </a:rPr>
                        <a:t>Colour</a:t>
                      </a:r>
                      <a:r>
                        <a:rPr lang="en-US" sz="1400" dirty="0">
                          <a:solidFill>
                            <a:srgbClr val="002060"/>
                          </a:solidFill>
                          <a:latin typeface="Times New Roman"/>
                        </a:rPr>
                        <a:t> fastness to acid-felting: Mild</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5"/>
                  </a:ext>
                </a:extLst>
              </a:tr>
              <a:tr h="469956">
                <a:tc>
                  <a:txBody>
                    <a:bodyPr/>
                    <a:lstStyle/>
                    <a:p>
                      <a:pPr marL="203200" indent="0" algn="ctr"/>
                      <a:r>
                        <a:rPr lang="en-US" sz="1400">
                          <a:solidFill>
                            <a:srgbClr val="002060"/>
                          </a:solidFill>
                          <a:latin typeface="Times New Roman"/>
                        </a:rPr>
                        <a:t>11</a:t>
                      </a:r>
                    </a:p>
                  </a:txBody>
                  <a:tcPr marL="0" marR="0" marT="0" marB="0"/>
                </a:tc>
                <a:tc>
                  <a:txBody>
                    <a:bodyPr/>
                    <a:lstStyle/>
                    <a:p>
                      <a:pPr indent="0" algn="ctr">
                        <a:lnSpc>
                          <a:spcPts val="1488"/>
                        </a:lnSpc>
                      </a:pPr>
                      <a:r>
                        <a:rPr lang="en-US" sz="1400">
                          <a:solidFill>
                            <a:srgbClr val="002060"/>
                          </a:solidFill>
                          <a:latin typeface="Times New Roman"/>
                        </a:rPr>
                        <a:t>IS/ISO 105-F07: 2001</a:t>
                      </a:r>
                    </a:p>
                  </a:txBody>
                  <a:tcPr marL="0" marR="0" marT="0" marB="0"/>
                </a:tc>
                <a:tc>
                  <a:txBody>
                    <a:bodyPr/>
                    <a:lstStyle/>
                    <a:p>
                      <a:pPr indent="0" algn="ctr">
                        <a:lnSpc>
                          <a:spcPts val="1488"/>
                        </a:lnSpc>
                      </a:pPr>
                      <a:r>
                        <a:rPr lang="en-US" sz="1400">
                          <a:solidFill>
                            <a:srgbClr val="002060"/>
                          </a:solidFill>
                          <a:latin typeface="Times New Roman"/>
                        </a:rPr>
                        <a:t>Textiles - Tests for colour fastness Part F07 Specification for secondary acetate adjacent fabric</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6"/>
                  </a:ext>
                </a:extLst>
              </a:tr>
              <a:tr h="469956">
                <a:tc>
                  <a:txBody>
                    <a:bodyPr/>
                    <a:lstStyle/>
                    <a:p>
                      <a:pPr marL="203200" indent="0" algn="ctr"/>
                      <a:r>
                        <a:rPr lang="en-US" sz="1400">
                          <a:solidFill>
                            <a:srgbClr val="002060"/>
                          </a:solidFill>
                          <a:latin typeface="Times New Roman"/>
                        </a:rPr>
                        <a:t>12</a:t>
                      </a:r>
                    </a:p>
                  </a:txBody>
                  <a:tcPr marL="0" marR="0" marT="0" marB="0"/>
                </a:tc>
                <a:tc>
                  <a:txBody>
                    <a:bodyPr/>
                    <a:lstStyle/>
                    <a:p>
                      <a:pPr indent="0" algn="ctr">
                        <a:lnSpc>
                          <a:spcPts val="1488"/>
                        </a:lnSpc>
                      </a:pPr>
                      <a:r>
                        <a:rPr lang="en-US" sz="1400">
                          <a:solidFill>
                            <a:srgbClr val="002060"/>
                          </a:solidFill>
                          <a:latin typeface="Times New Roman"/>
                        </a:rPr>
                        <a:t>IS/ISO 105-F09: 2009</a:t>
                      </a:r>
                    </a:p>
                  </a:txBody>
                  <a:tcPr marL="0" marR="0" marT="0" marB="0"/>
                </a:tc>
                <a:tc>
                  <a:txBody>
                    <a:bodyPr/>
                    <a:lstStyle/>
                    <a:p>
                      <a:pPr indent="0" algn="ctr">
                        <a:lnSpc>
                          <a:spcPts val="1488"/>
                        </a:lnSpc>
                      </a:pPr>
                      <a:r>
                        <a:rPr lang="en-US" sz="1400">
                          <a:solidFill>
                            <a:srgbClr val="002060"/>
                          </a:solidFill>
                          <a:latin typeface="Times New Roman"/>
                        </a:rPr>
                        <a:t>Textiles - Tests for colour fastness Part F09 Specification for cotton rubbing cloth</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7"/>
                  </a:ext>
                </a:extLst>
              </a:tr>
              <a:tr h="473349">
                <a:tc>
                  <a:txBody>
                    <a:bodyPr/>
                    <a:lstStyle/>
                    <a:p>
                      <a:pPr marL="203200" indent="0" algn="ctr"/>
                      <a:r>
                        <a:rPr lang="en-US" sz="1400">
                          <a:solidFill>
                            <a:srgbClr val="002060"/>
                          </a:solidFill>
                          <a:latin typeface="Times New Roman"/>
                        </a:rPr>
                        <a:t>13</a:t>
                      </a:r>
                    </a:p>
                  </a:txBody>
                  <a:tcPr marL="0" marR="0" marT="0" marB="0"/>
                </a:tc>
                <a:tc>
                  <a:txBody>
                    <a:bodyPr/>
                    <a:lstStyle/>
                    <a:p>
                      <a:pPr indent="0" algn="ctr">
                        <a:lnSpc>
                          <a:spcPts val="1488"/>
                        </a:lnSpc>
                      </a:pPr>
                      <a:r>
                        <a:rPr lang="en-US" sz="1400">
                          <a:solidFill>
                            <a:srgbClr val="002060"/>
                          </a:solidFill>
                          <a:latin typeface="Times New Roman"/>
                        </a:rPr>
                        <a:t>IS/ISO 105-F10: 1989</a:t>
                      </a:r>
                    </a:p>
                  </a:txBody>
                  <a:tcPr marL="0" marR="0" marT="0" marB="0"/>
                </a:tc>
                <a:tc>
                  <a:txBody>
                    <a:bodyPr/>
                    <a:lstStyle/>
                    <a:p>
                      <a:pPr indent="0" algn="ctr">
                        <a:lnSpc>
                          <a:spcPts val="1464"/>
                        </a:lnSpc>
                      </a:pPr>
                      <a:r>
                        <a:rPr lang="en-US" sz="1400">
                          <a:solidFill>
                            <a:srgbClr val="002060"/>
                          </a:solidFill>
                          <a:latin typeface="Times New Roman"/>
                        </a:rPr>
                        <a:t>Textiles - Tests for colour fastness Part F10 Specification for adjacent fabric multi fibre</a:t>
                      </a:r>
                    </a:p>
                  </a:txBody>
                  <a:tcPr marL="0" marR="0" marT="0" marB="0"/>
                </a:tc>
                <a:tc>
                  <a:txBody>
                    <a:bodyPr/>
                    <a:lstStyle/>
                    <a:p>
                      <a:pPr indent="0" algn="ctr"/>
                      <a:r>
                        <a:rPr lang="en-US" sz="1400" dirty="0">
                          <a:solidFill>
                            <a:srgbClr val="002060"/>
                          </a:solidFill>
                          <a:latin typeface="Times New Roman"/>
                        </a:rPr>
                        <a:t>-do-</a:t>
                      </a:r>
                    </a:p>
                  </a:txBody>
                  <a:tcPr marL="0" marR="0" marT="0" marB="0"/>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7BE145D-3411-F3C9-29A8-DA96EB83BE42}"/>
              </a:ext>
            </a:extLst>
          </p:cNvPr>
          <p:cNvGraphicFramePr>
            <a:graphicFrameLocks noGrp="1"/>
          </p:cNvGraphicFramePr>
          <p:nvPr>
            <p:extLst>
              <p:ext uri="{D42A27DB-BD31-4B8C-83A1-F6EECF244321}">
                <p14:modId xmlns:p14="http://schemas.microsoft.com/office/powerpoint/2010/main" val="34335412"/>
              </p:ext>
            </p:extLst>
          </p:nvPr>
        </p:nvGraphicFramePr>
        <p:xfrm>
          <a:off x="933255" y="339365"/>
          <a:ext cx="10096106" cy="6380259"/>
        </p:xfrm>
        <a:graphic>
          <a:graphicData uri="http://schemas.openxmlformats.org/drawingml/2006/table">
            <a:tbl>
              <a:tblPr/>
              <a:tblGrid>
                <a:gridCol w="828398">
                  <a:extLst>
                    <a:ext uri="{9D8B030D-6E8A-4147-A177-3AD203B41FA5}">
                      <a16:colId xmlns:a16="http://schemas.microsoft.com/office/drawing/2014/main" val="20000"/>
                    </a:ext>
                  </a:extLst>
                </a:gridCol>
                <a:gridCol w="1573956">
                  <a:extLst>
                    <a:ext uri="{9D8B030D-6E8A-4147-A177-3AD203B41FA5}">
                      <a16:colId xmlns:a16="http://schemas.microsoft.com/office/drawing/2014/main" val="20001"/>
                    </a:ext>
                  </a:extLst>
                </a:gridCol>
                <a:gridCol w="5027344">
                  <a:extLst>
                    <a:ext uri="{9D8B030D-6E8A-4147-A177-3AD203B41FA5}">
                      <a16:colId xmlns:a16="http://schemas.microsoft.com/office/drawing/2014/main" val="20002"/>
                    </a:ext>
                  </a:extLst>
                </a:gridCol>
                <a:gridCol w="2666408">
                  <a:extLst>
                    <a:ext uri="{9D8B030D-6E8A-4147-A177-3AD203B41FA5}">
                      <a16:colId xmlns:a16="http://schemas.microsoft.com/office/drawing/2014/main" val="20003"/>
                    </a:ext>
                  </a:extLst>
                </a:gridCol>
              </a:tblGrid>
              <a:tr h="489363">
                <a:tc>
                  <a:txBody>
                    <a:bodyPr/>
                    <a:lstStyle/>
                    <a:p>
                      <a:pPr marL="203200" indent="0">
                        <a:spcAft>
                          <a:spcPts val="210"/>
                        </a:spcAft>
                      </a:pPr>
                      <a:r>
                        <a:rPr lang="en-US" sz="1400" b="1">
                          <a:solidFill>
                            <a:srgbClr val="002060"/>
                          </a:solidFill>
                          <a:latin typeface="Times New Roman" panose="02020603050405020304" pitchFamily="18" charset="0"/>
                          <a:cs typeface="Times New Roman" panose="02020603050405020304" pitchFamily="18" charset="0"/>
                        </a:rPr>
                        <a:t>Sl</a:t>
                      </a:r>
                    </a:p>
                    <a:p>
                      <a:pPr marL="203200" indent="0"/>
                      <a:r>
                        <a:rPr lang="en-US" sz="1400" b="1">
                          <a:solidFill>
                            <a:srgbClr val="002060"/>
                          </a:solidFill>
                          <a:latin typeface="Times New Roman" panose="02020603050405020304" pitchFamily="18" charset="0"/>
                          <a:cs typeface="Times New Roman" panose="02020603050405020304" pitchFamily="18" charset="0"/>
                        </a:rPr>
                        <a:t>No.</a:t>
                      </a:r>
                    </a:p>
                  </a:txBody>
                  <a:tcPr marL="0" marR="0" marT="0" marB="0"/>
                </a:tc>
                <a:tc>
                  <a:txBody>
                    <a:bodyPr/>
                    <a:lstStyle/>
                    <a:p>
                      <a:pPr marL="127000" indent="0"/>
                      <a:r>
                        <a:rPr lang="en-US" sz="1400" b="1">
                          <a:solidFill>
                            <a:srgbClr val="002060"/>
                          </a:solidFill>
                          <a:latin typeface="Times New Roman" panose="02020603050405020304" pitchFamily="18" charset="0"/>
                          <a:cs typeface="Times New Roman" panose="02020603050405020304" pitchFamily="18" charset="0"/>
                        </a:rPr>
                        <a:t>IS Number</a:t>
                      </a:r>
                    </a:p>
                  </a:txBody>
                  <a:tcPr marL="0" marR="0" marT="0" marB="0"/>
                </a:tc>
                <a:tc>
                  <a:txBody>
                    <a:bodyPr/>
                    <a:lstStyle/>
                    <a:p>
                      <a:pPr indent="0" algn="ctr"/>
                      <a:r>
                        <a:rPr lang="en-US" sz="1400" b="1">
                          <a:solidFill>
                            <a:srgbClr val="002060"/>
                          </a:solidFill>
                          <a:latin typeface="Times New Roman" panose="02020603050405020304" pitchFamily="18" charset="0"/>
                          <a:cs typeface="Times New Roman" panose="02020603050405020304" pitchFamily="18" charset="0"/>
                        </a:rPr>
                        <a:t>Title</a:t>
                      </a:r>
                    </a:p>
                  </a:txBody>
                  <a:tcPr marL="0" marR="0" marT="0" marB="0"/>
                </a:tc>
                <a:tc>
                  <a:txBody>
                    <a:bodyPr/>
                    <a:lstStyle/>
                    <a:p>
                      <a:pPr indent="0" algn="ctr">
                        <a:lnSpc>
                          <a:spcPts val="1368"/>
                        </a:lnSpc>
                      </a:pPr>
                      <a:r>
                        <a:rPr lang="en-US" sz="1400" b="1" dirty="0">
                          <a:solidFill>
                            <a:srgbClr val="002060"/>
                          </a:solidFill>
                          <a:latin typeface="Times New Roman" panose="02020603050405020304" pitchFamily="18" charset="0"/>
                          <a:cs typeface="Times New Roman" panose="02020603050405020304" pitchFamily="18" charset="0"/>
                        </a:rPr>
                        <a:t>Status and Process Adopted</a:t>
                      </a:r>
                    </a:p>
                  </a:txBody>
                  <a:tcPr marL="0" marR="0" marT="0" marB="0"/>
                </a:tc>
                <a:extLst>
                  <a:ext uri="{0D108BD9-81ED-4DB2-BD59-A6C34878D82A}">
                    <a16:rowId xmlns:a16="http://schemas.microsoft.com/office/drawing/2014/main" val="10000"/>
                  </a:ext>
                </a:extLst>
              </a:tr>
              <a:tr h="631899">
                <a:tc>
                  <a:txBody>
                    <a:bodyPr/>
                    <a:lstStyle/>
                    <a:p>
                      <a:pPr marL="190500" indent="0"/>
                      <a:r>
                        <a:rPr lang="en-US" sz="1400">
                          <a:solidFill>
                            <a:srgbClr val="002060"/>
                          </a:solidFill>
                          <a:latin typeface="Times New Roman" panose="02020603050405020304" pitchFamily="18" charset="0"/>
                          <a:cs typeface="Times New Roman" panose="02020603050405020304" pitchFamily="18" charset="0"/>
                        </a:rPr>
                        <a:t>14</a:t>
                      </a:r>
                    </a:p>
                  </a:txBody>
                  <a:tcPr marL="0" marR="0" marT="0" marB="0"/>
                </a:tc>
                <a:tc>
                  <a:txBody>
                    <a:bodyPr/>
                    <a:lstStyle/>
                    <a:p>
                      <a:pPr indent="0" algn="ctr">
                        <a:lnSpc>
                          <a:spcPts val="1488"/>
                        </a:lnSpc>
                      </a:pPr>
                      <a:r>
                        <a:rPr lang="en-US" sz="1400">
                          <a:solidFill>
                            <a:srgbClr val="002060"/>
                          </a:solidFill>
                          <a:latin typeface="Times New Roman" panose="02020603050405020304" pitchFamily="18" charset="0"/>
                          <a:cs typeface="Times New Roman" panose="02020603050405020304" pitchFamily="18" charset="0"/>
                        </a:rPr>
                        <a:t>IS 17375: 2020/ ISO 18695: 2007</a:t>
                      </a:r>
                    </a:p>
                  </a:txBody>
                  <a:tcPr marL="0" marR="0" marT="0" marB="0"/>
                </a:tc>
                <a:tc>
                  <a:txBody>
                    <a:bodyPr/>
                    <a:lstStyle/>
                    <a:p>
                      <a:pPr indent="0" algn="ctr">
                        <a:lnSpc>
                          <a:spcPts val="1488"/>
                        </a:lnSpc>
                      </a:pPr>
                      <a:r>
                        <a:rPr lang="en-US" sz="1400">
                          <a:solidFill>
                            <a:srgbClr val="002060"/>
                          </a:solidFill>
                          <a:latin typeface="Times New Roman" panose="02020603050405020304" pitchFamily="18" charset="0"/>
                          <a:cs typeface="Times New Roman" panose="02020603050405020304" pitchFamily="18" charset="0"/>
                        </a:rPr>
                        <a:t>Textiles - Determination of resistance to water penetration - Impact penetration test</a:t>
                      </a:r>
                    </a:p>
                  </a:txBody>
                  <a:tcPr marL="0" marR="0" marT="0" marB="0"/>
                </a:tc>
                <a:tc>
                  <a:txBody>
                    <a:bodyPr/>
                    <a:lstStyle/>
                    <a:p>
                      <a:pPr marL="177800" marR="0" lvl="0" indent="0" algn="ctr" defTabSz="914400" rtl="0" eaLnBrk="1" fontAlgn="base" latinLnBrk="0" hangingPunct="1">
                        <a:lnSpc>
                          <a:spcPct val="100000"/>
                        </a:lnSpc>
                        <a:spcBef>
                          <a:spcPct val="0"/>
                        </a:spcBef>
                        <a:spcAft>
                          <a:spcPts val="105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p>
                      <a:pPr marL="1778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a:t>
                      </a:r>
                    </a:p>
                  </a:txBody>
                  <a:tcPr marL="0" marR="0" marT="0" marB="0"/>
                </a:tc>
                <a:extLst>
                  <a:ext uri="{0D108BD9-81ED-4DB2-BD59-A6C34878D82A}">
                    <a16:rowId xmlns:a16="http://schemas.microsoft.com/office/drawing/2014/main" val="2065397240"/>
                  </a:ext>
                </a:extLst>
              </a:tr>
              <a:tr h="549214">
                <a:tc>
                  <a:txBody>
                    <a:bodyPr/>
                    <a:lstStyle/>
                    <a:p>
                      <a:pPr marL="190500" indent="0"/>
                      <a:r>
                        <a:rPr lang="en-US" sz="1400">
                          <a:solidFill>
                            <a:srgbClr val="002060"/>
                          </a:solidFill>
                          <a:latin typeface="Times New Roman" panose="02020603050405020304" pitchFamily="18" charset="0"/>
                          <a:cs typeface="Times New Roman" panose="02020603050405020304" pitchFamily="18" charset="0"/>
                        </a:rPr>
                        <a:t>15</a:t>
                      </a:r>
                    </a:p>
                  </a:txBody>
                  <a:tcPr marL="0" marR="0" marT="0" marB="0"/>
                </a:tc>
                <a:tc>
                  <a:txBody>
                    <a:bodyPr/>
                    <a:lstStyle/>
                    <a:p>
                      <a:pPr indent="0" algn="ctr">
                        <a:lnSpc>
                          <a:spcPts val="1488"/>
                        </a:lnSpc>
                      </a:pPr>
                      <a:r>
                        <a:rPr lang="en-US" sz="1400">
                          <a:solidFill>
                            <a:srgbClr val="002060"/>
                          </a:solidFill>
                          <a:latin typeface="Times New Roman" panose="02020603050405020304" pitchFamily="18" charset="0"/>
                          <a:cs typeface="Times New Roman" panose="02020603050405020304" pitchFamily="18" charset="0"/>
                        </a:rPr>
                        <a:t>IS 17376: 2020/ ISO 11092:2014</a:t>
                      </a:r>
                    </a:p>
                  </a:txBody>
                  <a:tcPr marL="0" marR="0" marT="0" marB="0"/>
                </a:tc>
                <a:tc>
                  <a:txBody>
                    <a:bodyPr/>
                    <a:lstStyle/>
                    <a:p>
                      <a:pPr indent="0" algn="ctr">
                        <a:lnSpc>
                          <a:spcPts val="1488"/>
                        </a:lnSpc>
                      </a:pPr>
                      <a:r>
                        <a:rPr lang="en-US" sz="1400" dirty="0">
                          <a:solidFill>
                            <a:srgbClr val="002060"/>
                          </a:solidFill>
                          <a:latin typeface="Times New Roman" panose="02020603050405020304" pitchFamily="18" charset="0"/>
                          <a:cs typeface="Times New Roman" panose="02020603050405020304" pitchFamily="18" charset="0"/>
                        </a:rPr>
                        <a:t>Textiles - Determination of physiological effects - Measurement of thermal and water-</a:t>
                      </a:r>
                      <a:r>
                        <a:rPr lang="en-US" sz="1400" dirty="0" err="1">
                          <a:solidFill>
                            <a:srgbClr val="002060"/>
                          </a:solidFill>
                          <a:latin typeface="Times New Roman" panose="02020603050405020304" pitchFamily="18" charset="0"/>
                          <a:cs typeface="Times New Roman" panose="02020603050405020304" pitchFamily="18" charset="0"/>
                        </a:rPr>
                        <a:t>vapour</a:t>
                      </a:r>
                      <a:r>
                        <a:rPr lang="en-US" sz="1400" dirty="0">
                          <a:solidFill>
                            <a:srgbClr val="002060"/>
                          </a:solidFill>
                          <a:latin typeface="Times New Roman" panose="02020603050405020304" pitchFamily="18" charset="0"/>
                          <a:cs typeface="Times New Roman" panose="02020603050405020304" pitchFamily="18" charset="0"/>
                        </a:rPr>
                        <a:t> resistance under steady-state conditions (Sweating guarded-hot plate test)</a:t>
                      </a:r>
                    </a:p>
                  </a:txBody>
                  <a:tcPr marL="0" marR="0" marT="0" marB="0" anchor="b"/>
                </a:tc>
                <a:tc>
                  <a:txBody>
                    <a:bodyPr/>
                    <a:lstStyle/>
                    <a:p>
                      <a:pPr indent="0" algn="ctr"/>
                      <a:r>
                        <a:rPr lang="en-US" sz="1400">
                          <a:solidFill>
                            <a:srgbClr val="002060"/>
                          </a:solidFill>
                          <a:latin typeface="Times New Roman" panose="02020603050405020304" pitchFamily="18" charset="0"/>
                          <a:cs typeface="Times New Roman" panose="02020603050405020304" pitchFamily="18" charset="0"/>
                        </a:rPr>
                        <a:t>-do-</a:t>
                      </a:r>
                    </a:p>
                  </a:txBody>
                  <a:tcPr marL="0" marR="0" marT="0" marB="0"/>
                </a:tc>
                <a:extLst>
                  <a:ext uri="{0D108BD9-81ED-4DB2-BD59-A6C34878D82A}">
                    <a16:rowId xmlns:a16="http://schemas.microsoft.com/office/drawing/2014/main" val="10001"/>
                  </a:ext>
                </a:extLst>
              </a:tr>
              <a:tr h="487603">
                <a:tc>
                  <a:txBody>
                    <a:bodyPr/>
                    <a:lstStyle/>
                    <a:p>
                      <a:pPr marL="190500" indent="0"/>
                      <a:r>
                        <a:rPr lang="en-US" sz="1400">
                          <a:solidFill>
                            <a:srgbClr val="002060"/>
                          </a:solidFill>
                          <a:latin typeface="Times New Roman" panose="02020603050405020304" pitchFamily="18" charset="0"/>
                          <a:cs typeface="Times New Roman" panose="02020603050405020304" pitchFamily="18" charset="0"/>
                        </a:rPr>
                        <a:t>16</a:t>
                      </a:r>
                    </a:p>
                  </a:txBody>
                  <a:tcPr marL="0" marR="0" marT="0" marB="0"/>
                </a:tc>
                <a:tc>
                  <a:txBody>
                    <a:bodyPr/>
                    <a:lstStyle/>
                    <a:p>
                      <a:pPr indent="0" algn="ctr">
                        <a:lnSpc>
                          <a:spcPts val="1488"/>
                        </a:lnSpc>
                      </a:pPr>
                      <a:r>
                        <a:rPr lang="en-US" sz="1400">
                          <a:solidFill>
                            <a:srgbClr val="002060"/>
                          </a:solidFill>
                          <a:latin typeface="Times New Roman" panose="02020603050405020304" pitchFamily="18" charset="0"/>
                          <a:cs typeface="Times New Roman" panose="02020603050405020304" pitchFamily="18" charset="0"/>
                        </a:rPr>
                        <a:t>IS/ISO 105-D02: 2016</a:t>
                      </a:r>
                    </a:p>
                  </a:txBody>
                  <a:tcPr marL="0" marR="0" marT="0" marB="0"/>
                </a:tc>
                <a:tc>
                  <a:txBody>
                    <a:bodyPr/>
                    <a:lstStyle/>
                    <a:p>
                      <a:pPr indent="0" algn="ctr">
                        <a:lnSpc>
                          <a:spcPts val="1488"/>
                        </a:lnSpc>
                      </a:pPr>
                      <a:r>
                        <a:rPr lang="en-US" sz="1400">
                          <a:solidFill>
                            <a:srgbClr val="002060"/>
                          </a:solidFill>
                          <a:latin typeface="Times New Roman" panose="02020603050405020304" pitchFamily="18" charset="0"/>
                          <a:cs typeface="Times New Roman" panose="02020603050405020304" pitchFamily="18" charset="0"/>
                        </a:rPr>
                        <a:t>Textiles — Tests for Colour Fastness Part D02: Colour Fastness to Rubbing: Organic Solvents</a:t>
                      </a:r>
                    </a:p>
                  </a:txBody>
                  <a:tcPr marL="0" marR="0" marT="0" marB="0"/>
                </a:tc>
                <a:tc>
                  <a:txBody>
                    <a:bodyPr/>
                    <a:lstStyle/>
                    <a:p>
                      <a:pPr indent="0" algn="ctr"/>
                      <a:r>
                        <a:rPr lang="en-US" sz="1400">
                          <a:solidFill>
                            <a:srgbClr val="002060"/>
                          </a:solidFill>
                          <a:latin typeface="Times New Roman" panose="02020603050405020304" pitchFamily="18" charset="0"/>
                          <a:cs typeface="Times New Roman" panose="02020603050405020304" pitchFamily="18" charset="0"/>
                        </a:rPr>
                        <a:t>-do-</a:t>
                      </a:r>
                    </a:p>
                  </a:txBody>
                  <a:tcPr marL="0" marR="0" marT="0" marB="0"/>
                </a:tc>
                <a:extLst>
                  <a:ext uri="{0D108BD9-81ED-4DB2-BD59-A6C34878D82A}">
                    <a16:rowId xmlns:a16="http://schemas.microsoft.com/office/drawing/2014/main" val="10002"/>
                  </a:ext>
                </a:extLst>
              </a:tr>
              <a:tr h="308053">
                <a:tc gridSpan="3">
                  <a:txBody>
                    <a:bodyPr/>
                    <a:lstStyle/>
                    <a:p>
                      <a:pPr indent="0"/>
                      <a:r>
                        <a:rPr lang="en-US" sz="1400" b="1">
                          <a:solidFill>
                            <a:srgbClr val="002060"/>
                          </a:solidFill>
                          <a:latin typeface="Times New Roman" panose="02020603050405020304" pitchFamily="18" charset="0"/>
                          <a:cs typeface="Times New Roman" panose="02020603050405020304" pitchFamily="18" charset="0"/>
                        </a:rPr>
                        <a:t>Industrial Fabrics Sectional Committee, TXD 33</a:t>
                      </a:r>
                    </a:p>
                  </a:txBody>
                  <a:tcPr marL="0" marR="0" marT="0" marB="0" anchor="ctr"/>
                </a:tc>
                <a:tc hMerge="1">
                  <a:txBody>
                    <a:bodyPr/>
                    <a:lstStyle/>
                    <a:p>
                      <a:endParaRPr sz="2600"/>
                    </a:p>
                  </a:txBody>
                  <a:tcPr marL="0" marR="0" marT="0" marB="0"/>
                </a:tc>
                <a:tc hMerge="1">
                  <a:txBody>
                    <a:bodyPr/>
                    <a:lstStyle/>
                    <a:p>
                      <a:endParaRPr sz="2600"/>
                    </a:p>
                  </a:txBody>
                  <a:tcPr marL="0" marR="0" marT="0" marB="0"/>
                </a:tc>
                <a:tc>
                  <a:txBody>
                    <a:bodyPr/>
                    <a:lstStyle/>
                    <a:p>
                      <a:endParaRPr sz="1400">
                        <a:solidFill>
                          <a:srgbClr val="002060"/>
                        </a:solidFill>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403148">
                <a:tc>
                  <a:txBody>
                    <a:bodyPr/>
                    <a:lstStyle/>
                    <a:p>
                      <a:pPr marL="203200" indent="0">
                        <a:spcAft>
                          <a:spcPts val="210"/>
                        </a:spcAft>
                      </a:pPr>
                      <a:r>
                        <a:rPr lang="en-US" sz="1400" b="1">
                          <a:solidFill>
                            <a:srgbClr val="002060"/>
                          </a:solidFill>
                          <a:latin typeface="Times New Roman" panose="02020603050405020304" pitchFamily="18" charset="0"/>
                          <a:cs typeface="Times New Roman" panose="02020603050405020304" pitchFamily="18" charset="0"/>
                        </a:rPr>
                        <a:t>Sl</a:t>
                      </a:r>
                    </a:p>
                    <a:p>
                      <a:pPr marL="203200" indent="0"/>
                      <a:r>
                        <a:rPr lang="en-US" sz="1400" b="1">
                          <a:solidFill>
                            <a:srgbClr val="002060"/>
                          </a:solidFill>
                          <a:latin typeface="Times New Roman" panose="02020603050405020304" pitchFamily="18" charset="0"/>
                          <a:cs typeface="Times New Roman" panose="02020603050405020304" pitchFamily="18" charset="0"/>
                        </a:rPr>
                        <a:t>No.</a:t>
                      </a:r>
                    </a:p>
                  </a:txBody>
                  <a:tcPr marL="0" marR="0" marT="0" marB="0"/>
                </a:tc>
                <a:tc>
                  <a:txBody>
                    <a:bodyPr/>
                    <a:lstStyle/>
                    <a:p>
                      <a:pPr marL="127000" indent="0"/>
                      <a:r>
                        <a:rPr lang="en-US" sz="1400" b="1">
                          <a:solidFill>
                            <a:srgbClr val="002060"/>
                          </a:solidFill>
                          <a:latin typeface="Times New Roman" panose="02020603050405020304" pitchFamily="18" charset="0"/>
                          <a:cs typeface="Times New Roman" panose="02020603050405020304" pitchFamily="18" charset="0"/>
                        </a:rPr>
                        <a:t>IS Number</a:t>
                      </a:r>
                    </a:p>
                  </a:txBody>
                  <a:tcPr marL="0" marR="0" marT="0" marB="0"/>
                </a:tc>
                <a:tc>
                  <a:txBody>
                    <a:bodyPr/>
                    <a:lstStyle/>
                    <a:p>
                      <a:pPr indent="0" algn="ctr"/>
                      <a:r>
                        <a:rPr lang="en-US" sz="1400" b="1">
                          <a:solidFill>
                            <a:srgbClr val="002060"/>
                          </a:solidFill>
                          <a:latin typeface="Times New Roman" panose="02020603050405020304" pitchFamily="18" charset="0"/>
                          <a:cs typeface="Times New Roman" panose="02020603050405020304" pitchFamily="18" charset="0"/>
                        </a:rPr>
                        <a:t>Title</a:t>
                      </a:r>
                    </a:p>
                  </a:txBody>
                  <a:tcPr marL="0" marR="0" marT="0" marB="0"/>
                </a:tc>
                <a:tc>
                  <a:txBody>
                    <a:bodyPr/>
                    <a:lstStyle/>
                    <a:p>
                      <a:pPr indent="0" algn="ctr">
                        <a:lnSpc>
                          <a:spcPts val="1368"/>
                        </a:lnSpc>
                      </a:pPr>
                      <a:r>
                        <a:rPr lang="en-US" sz="1400" b="1" dirty="0">
                          <a:solidFill>
                            <a:srgbClr val="002060"/>
                          </a:solidFill>
                          <a:latin typeface="Times New Roman" panose="02020603050405020304" pitchFamily="18" charset="0"/>
                          <a:cs typeface="Times New Roman" panose="02020603050405020304" pitchFamily="18" charset="0"/>
                        </a:rPr>
                        <a:t>Status and Process Adopted</a:t>
                      </a:r>
                    </a:p>
                  </a:txBody>
                  <a:tcPr marL="0" marR="0" marT="0" marB="0"/>
                </a:tc>
                <a:extLst>
                  <a:ext uri="{0D108BD9-81ED-4DB2-BD59-A6C34878D82A}">
                    <a16:rowId xmlns:a16="http://schemas.microsoft.com/office/drawing/2014/main" val="10004"/>
                  </a:ext>
                </a:extLst>
              </a:tr>
              <a:tr h="339731">
                <a:tc>
                  <a:txBody>
                    <a:bodyPr/>
                    <a:lstStyle/>
                    <a:p>
                      <a:pPr indent="0" algn="ctr"/>
                      <a:r>
                        <a:rPr lang="en-US" sz="1400">
                          <a:solidFill>
                            <a:srgbClr val="002060"/>
                          </a:solidFill>
                          <a:latin typeface="Times New Roman" panose="02020603050405020304" pitchFamily="18" charset="0"/>
                          <a:cs typeface="Times New Roman" panose="02020603050405020304" pitchFamily="18" charset="0"/>
                        </a:rPr>
                        <a:t>1</a:t>
                      </a:r>
                    </a:p>
                  </a:txBody>
                  <a:tcPr marL="0" marR="0" marT="0" marB="0" anchor="ctr"/>
                </a:tc>
                <a:tc>
                  <a:txBody>
                    <a:bodyPr/>
                    <a:lstStyle/>
                    <a:p>
                      <a:pPr marL="0" marR="0" lvl="0" indent="0" algn="ctr" defTabSz="914400" rtl="0" eaLnBrk="1" fontAlgn="auto" latinLnBrk="0" hangingPunct="1">
                        <a:lnSpc>
                          <a:spcPts val="1416"/>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IS 13128 (Part 2): 1991</a:t>
                      </a:r>
                    </a:p>
                    <a:p>
                      <a:pPr indent="0" algn="ctr">
                        <a:lnSpc>
                          <a:spcPts val="1416"/>
                        </a:lnSpc>
                      </a:pP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tc>
                  <a:txBody>
                    <a:bodyPr/>
                    <a:lstStyle/>
                    <a:p>
                      <a:pPr marL="0" marR="0" lvl="0" indent="0" algn="ctr" defTabSz="914400" rtl="0" eaLnBrk="1" fontAlgn="auto" latinLnBrk="0" hangingPunct="1">
                        <a:lnSpc>
                          <a:spcPts val="1512"/>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Textiles - Fabric, Woven Glass </a:t>
                      </a:r>
                      <a:r>
                        <a:rPr lang="en-US" sz="1400" dirty="0" err="1">
                          <a:solidFill>
                            <a:srgbClr val="002060"/>
                          </a:solidFill>
                          <a:latin typeface="Times New Roman" panose="02020603050405020304" pitchFamily="18" charset="0"/>
                          <a:cs typeface="Times New Roman" panose="02020603050405020304" pitchFamily="18" charset="0"/>
                        </a:rPr>
                        <a:t>Fibre</a:t>
                      </a:r>
                      <a:r>
                        <a:rPr lang="en-US" sz="1400" dirty="0">
                          <a:solidFill>
                            <a:srgbClr val="002060"/>
                          </a:solidFill>
                          <a:latin typeface="Times New Roman" panose="02020603050405020304" pitchFamily="18" charset="0"/>
                          <a:cs typeface="Times New Roman" panose="02020603050405020304" pitchFamily="18" charset="0"/>
                        </a:rPr>
                        <a:t>, for Electrical Insulation and Plastic Laminate - Specification Part 2 </a:t>
                      </a:r>
                      <a:r>
                        <a:rPr lang="en-US" sz="1400" dirty="0" err="1">
                          <a:solidFill>
                            <a:srgbClr val="002060"/>
                          </a:solidFill>
                          <a:latin typeface="Times New Roman" panose="02020603050405020304" pitchFamily="18" charset="0"/>
                          <a:cs typeface="Times New Roman" panose="02020603050405020304" pitchFamily="18" charset="0"/>
                        </a:rPr>
                        <a:t>Desized</a:t>
                      </a:r>
                      <a:r>
                        <a:rPr lang="en-US" sz="1400" dirty="0">
                          <a:solidFill>
                            <a:srgbClr val="002060"/>
                          </a:solidFill>
                          <a:latin typeface="Times New Roman" panose="02020603050405020304" pitchFamily="18" charset="0"/>
                          <a:cs typeface="Times New Roman" panose="02020603050405020304" pitchFamily="18" charset="0"/>
                        </a:rPr>
                        <a:t> and Finished Fabrics</a:t>
                      </a:r>
                    </a:p>
                    <a:p>
                      <a:pPr indent="0" algn="ctr">
                        <a:lnSpc>
                          <a:spcPts val="1512"/>
                        </a:lnSpc>
                      </a:pP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tc>
                  <a:txBody>
                    <a:bodyPr/>
                    <a:lstStyle/>
                    <a:p>
                      <a:pPr indent="0" algn="ctr"/>
                      <a:r>
                        <a:rPr lang="en-US" sz="1400" dirty="0">
                          <a:solidFill>
                            <a:srgbClr val="002060"/>
                          </a:solidFill>
                          <a:latin typeface="Times New Roman" panose="02020603050405020304" pitchFamily="18" charset="0"/>
                          <a:cs typeface="Times New Roman" panose="02020603050405020304" pitchFamily="18" charset="0"/>
                        </a:rPr>
                        <a:t>Archived</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Committee Consultation + Member secretary</a:t>
                      </a:r>
                    </a:p>
                    <a:p>
                      <a:pPr indent="0" algn="ct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403148">
                <a:tc>
                  <a:txBody>
                    <a:bodyPr/>
                    <a:lstStyle/>
                    <a:p>
                      <a:pPr indent="0" algn="ctr"/>
                      <a:r>
                        <a:rPr lang="en-US" sz="1400" dirty="0">
                          <a:solidFill>
                            <a:srgbClr val="002060"/>
                          </a:solidFill>
                          <a:latin typeface="Times New Roman" panose="02020603050405020304" pitchFamily="18" charset="0"/>
                          <a:cs typeface="Times New Roman" panose="02020603050405020304" pitchFamily="18" charset="0"/>
                        </a:rPr>
                        <a:t>2</a:t>
                      </a:r>
                    </a:p>
                  </a:txBody>
                  <a:tcPr marL="0" marR="0" marT="0" marB="0" anchor="ctr"/>
                </a:tc>
                <a:tc>
                  <a:txBody>
                    <a:bodyPr/>
                    <a:lstStyle/>
                    <a:p>
                      <a:pPr indent="0" algn="ctr">
                        <a:spcAft>
                          <a:spcPts val="210"/>
                        </a:spcAft>
                      </a:pPr>
                      <a:r>
                        <a:rPr lang="en-US" sz="1400" dirty="0">
                          <a:solidFill>
                            <a:srgbClr val="002060"/>
                          </a:solidFill>
                          <a:latin typeface="Times New Roman" panose="02020603050405020304" pitchFamily="18" charset="0"/>
                          <a:cs typeface="Times New Roman" panose="02020603050405020304" pitchFamily="18" charset="0"/>
                        </a:rPr>
                        <a:t>IS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13510:2000</a:t>
                      </a:r>
                    </a:p>
                    <a:p>
                      <a:pPr indent="0" algn="ct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tc>
                  <a:txBody>
                    <a:bodyPr/>
                    <a:lstStyle/>
                    <a:p>
                      <a:pPr marL="0" marR="0" lvl="0" indent="0" algn="ctr" defTabSz="914400" rtl="0" eaLnBrk="1" fontAlgn="auto" latinLnBrk="0" hangingPunct="1">
                        <a:lnSpc>
                          <a:spcPts val="1488"/>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Textiles - Duck, Polyester Cotton Blended, Rip-Stop - Specification (</a:t>
                      </a:r>
                      <a:r>
                        <a:rPr lang="en-US" sz="1400" dirty="0" err="1">
                          <a:solidFill>
                            <a:srgbClr val="002060"/>
                          </a:solidFill>
                          <a:latin typeface="Times New Roman" panose="02020603050405020304" pitchFamily="18" charset="0"/>
                          <a:cs typeface="Times New Roman" panose="02020603050405020304" pitchFamily="18" charset="0"/>
                        </a:rPr>
                        <a:t>FirstRevision</a:t>
                      </a:r>
                      <a:r>
                        <a:rPr lang="en-US" sz="1400" dirty="0">
                          <a:solidFill>
                            <a:srgbClr val="002060"/>
                          </a:solidFill>
                          <a:latin typeface="Times New Roman" panose="02020603050405020304" pitchFamily="18" charset="0"/>
                          <a:cs typeface="Times New Roman" panose="02020603050405020304" pitchFamily="18" charset="0"/>
                        </a:rPr>
                        <a:t>)</a:t>
                      </a:r>
                    </a:p>
                    <a:p>
                      <a:pPr indent="0" algn="ctr">
                        <a:lnSpc>
                          <a:spcPts val="1488"/>
                        </a:lnSpc>
                      </a:pP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tc>
                  <a:txBody>
                    <a:bodyPr/>
                    <a:lstStyle/>
                    <a:p>
                      <a:pPr marL="165100" indent="0"/>
                      <a:r>
                        <a:rPr lang="en-US" sz="1400" dirty="0">
                          <a:solidFill>
                            <a:srgbClr val="002060"/>
                          </a:solidFill>
                          <a:latin typeface="Times New Roman" panose="02020603050405020304" pitchFamily="18" charset="0"/>
                          <a:cs typeface="Times New Roman" panose="02020603050405020304" pitchFamily="18" charset="0"/>
                        </a:rPr>
                        <a:t>Reaffirm and Revise</a:t>
                      </a:r>
                    </a:p>
                    <a:p>
                      <a:pPr marL="16510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Allocated to Shri Rajiv Bhartiya, Universal Yarn and Tex Pvt. Ltd</a:t>
                      </a:r>
                    </a:p>
                    <a:p>
                      <a:pPr marL="165100" indent="0"/>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007"/>
                  </a:ext>
                </a:extLst>
              </a:tr>
              <a:tr h="403258">
                <a:tc>
                  <a:txBody>
                    <a:bodyPr/>
                    <a:lstStyle/>
                    <a:p>
                      <a:pPr indent="0" algn="ctr"/>
                      <a:r>
                        <a:rPr lang="en-US" sz="1400" dirty="0">
                          <a:solidFill>
                            <a:srgbClr val="002060"/>
                          </a:solidFill>
                          <a:latin typeface="Times New Roman" panose="02020603050405020304" pitchFamily="18" charset="0"/>
                          <a:cs typeface="Times New Roman" panose="02020603050405020304" pitchFamily="18" charset="0"/>
                        </a:rPr>
                        <a:t>3</a:t>
                      </a:r>
                    </a:p>
                  </a:txBody>
                  <a:tcPr marL="0" marR="0" marT="0" marB="0" anchor="b"/>
                </a:tc>
                <a:tc>
                  <a:txBody>
                    <a:bodyPr/>
                    <a:lstStyle/>
                    <a:p>
                      <a:pPr marL="20320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IS 15891(Part 1): 2011 ISO 90731:2023</a:t>
                      </a:r>
                    </a:p>
                    <a:p>
                      <a:pPr marL="203200" indent="0"/>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solidFill>
                            <a:srgbClr val="002060"/>
                          </a:solidFill>
                          <a:latin typeface="Times New Roman" panose="02020603050405020304" pitchFamily="18" charset="0"/>
                          <a:cs typeface="Times New Roman" panose="02020603050405020304" pitchFamily="18" charset="0"/>
                        </a:rPr>
                        <a:t>Textiles - Test Methods for Non-Wovens Part 1 Determination of Mass Per Unit Area</a:t>
                      </a:r>
                    </a:p>
                    <a:p>
                      <a:pPr indent="0" algn="ct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tc>
                  <a:txBody>
                    <a:bodyPr/>
                    <a:lstStyle/>
                    <a:p>
                      <a:pPr indent="0" algn="ctr">
                        <a:spcAft>
                          <a:spcPts val="1050"/>
                        </a:spcAft>
                      </a:pPr>
                      <a:r>
                        <a:rPr lang="en-US" sz="1400" dirty="0">
                          <a:solidFill>
                            <a:srgbClr val="002060"/>
                          </a:solidFill>
                          <a:latin typeface="Times New Roman" panose="02020603050405020304" pitchFamily="18" charset="0"/>
                          <a:cs typeface="Times New Roman" panose="02020603050405020304" pitchFamily="18" charset="0"/>
                        </a:rPr>
                        <a:t>Standard revised and published</a:t>
                      </a:r>
                    </a:p>
                    <a:p>
                      <a:pPr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Committee Consultation + Member Secretary TXD 33</a:t>
                      </a:r>
                    </a:p>
                    <a:p>
                      <a:pPr marL="165100" indent="0"/>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0009"/>
                  </a:ext>
                </a:extLst>
              </a:tr>
              <a:tr h="601132">
                <a:tc>
                  <a:txBody>
                    <a:bodyPr/>
                    <a:lstStyle/>
                    <a:p>
                      <a:pPr indent="0" algn="ctr"/>
                      <a:r>
                        <a:rPr lang="en-US" sz="1400">
                          <a:solidFill>
                            <a:srgbClr val="002060"/>
                          </a:solidFill>
                          <a:latin typeface="Times New Roman" panose="02020603050405020304" pitchFamily="18" charset="0"/>
                          <a:cs typeface="Times New Roman" panose="02020603050405020304" pitchFamily="18" charset="0"/>
                        </a:rPr>
                        <a:t>4</a:t>
                      </a:r>
                    </a:p>
                  </a:txBody>
                  <a:tcPr marL="0" marR="0" marT="0" marB="0"/>
                </a:tc>
                <a:tc>
                  <a:txBody>
                    <a:bodyPr/>
                    <a:lstStyle/>
                    <a:p>
                      <a:pPr indent="0" algn="ctr">
                        <a:lnSpc>
                          <a:spcPts val="1368"/>
                        </a:lnSpc>
                      </a:pPr>
                      <a:r>
                        <a:rPr lang="en-US" sz="1400">
                          <a:solidFill>
                            <a:srgbClr val="002060"/>
                          </a:solidFill>
                          <a:latin typeface="Times New Roman" panose="02020603050405020304" pitchFamily="18" charset="0"/>
                          <a:cs typeface="Times New Roman" panose="02020603050405020304" pitchFamily="18" charset="0"/>
                        </a:rPr>
                        <a:t>IS 15891 (Part 2): 2011 ISO 90732:1995</a:t>
                      </a:r>
                    </a:p>
                  </a:txBody>
                  <a:tcPr marL="0" marR="0" marT="0" marB="0"/>
                </a:tc>
                <a:tc>
                  <a:txBody>
                    <a:bodyPr/>
                    <a:lstStyle/>
                    <a:p>
                      <a:pPr indent="0" algn="ctr">
                        <a:lnSpc>
                          <a:spcPts val="1464"/>
                        </a:lnSpc>
                      </a:pPr>
                      <a:r>
                        <a:rPr lang="en-US" sz="1400">
                          <a:solidFill>
                            <a:srgbClr val="002060"/>
                          </a:solidFill>
                          <a:latin typeface="Times New Roman" panose="02020603050405020304" pitchFamily="18" charset="0"/>
                          <a:cs typeface="Times New Roman" panose="02020603050405020304" pitchFamily="18" charset="0"/>
                        </a:rPr>
                        <a:t>Textiles - Test Methods for Non-Wovens Part 2 Determination of Thickness</a:t>
                      </a:r>
                    </a:p>
                  </a:txBody>
                  <a:tcPr marL="0" marR="0" marT="0" marB="0"/>
                </a:tc>
                <a:tc>
                  <a:txBody>
                    <a:bodyPr/>
                    <a:lstStyle/>
                    <a:p>
                      <a:pPr indent="0" algn="ctr">
                        <a:spcAft>
                          <a:spcPts val="1260"/>
                        </a:spcAft>
                      </a:pPr>
                      <a:r>
                        <a:rPr lang="en-US" sz="1400" dirty="0">
                          <a:solidFill>
                            <a:srgbClr val="002060"/>
                          </a:solidFill>
                          <a:latin typeface="Times New Roman" panose="02020603050405020304" pitchFamily="18" charset="0"/>
                          <a:cs typeface="Times New Roman" panose="02020603050405020304" pitchFamily="18" charset="0"/>
                        </a:rPr>
                        <a:t>Reaffirmed</a:t>
                      </a:r>
                    </a:p>
                    <a:p>
                      <a:pPr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Committee Consultation + Member Secretary TXD 33</a:t>
                      </a:r>
                    </a:p>
                  </a:txBody>
                  <a:tcPr marL="0" marR="0" marT="0" marB="0"/>
                </a:tc>
                <a:extLst>
                  <a:ext uri="{0D108BD9-81ED-4DB2-BD59-A6C34878D82A}">
                    <a16:rowId xmlns:a16="http://schemas.microsoft.com/office/drawing/2014/main" val="1001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4E15394-1B74-3E84-566F-62569FD63187}"/>
              </a:ext>
            </a:extLst>
          </p:cNvPr>
          <p:cNvGraphicFramePr>
            <a:graphicFrameLocks noGrp="1"/>
          </p:cNvGraphicFramePr>
          <p:nvPr>
            <p:extLst>
              <p:ext uri="{D42A27DB-BD31-4B8C-83A1-F6EECF244321}">
                <p14:modId xmlns:p14="http://schemas.microsoft.com/office/powerpoint/2010/main" val="217684202"/>
              </p:ext>
            </p:extLst>
          </p:nvPr>
        </p:nvGraphicFramePr>
        <p:xfrm>
          <a:off x="480767" y="623455"/>
          <a:ext cx="10209229" cy="5527405"/>
        </p:xfrm>
        <a:graphic>
          <a:graphicData uri="http://schemas.openxmlformats.org/drawingml/2006/table">
            <a:tbl>
              <a:tblPr/>
              <a:tblGrid>
                <a:gridCol w="837679">
                  <a:extLst>
                    <a:ext uri="{9D8B030D-6E8A-4147-A177-3AD203B41FA5}">
                      <a16:colId xmlns:a16="http://schemas.microsoft.com/office/drawing/2014/main" val="20000"/>
                    </a:ext>
                  </a:extLst>
                </a:gridCol>
                <a:gridCol w="1591592">
                  <a:extLst>
                    <a:ext uri="{9D8B030D-6E8A-4147-A177-3AD203B41FA5}">
                      <a16:colId xmlns:a16="http://schemas.microsoft.com/office/drawing/2014/main" val="20001"/>
                    </a:ext>
                  </a:extLst>
                </a:gridCol>
                <a:gridCol w="5083673">
                  <a:extLst>
                    <a:ext uri="{9D8B030D-6E8A-4147-A177-3AD203B41FA5}">
                      <a16:colId xmlns:a16="http://schemas.microsoft.com/office/drawing/2014/main" val="20002"/>
                    </a:ext>
                  </a:extLst>
                </a:gridCol>
                <a:gridCol w="2696285">
                  <a:extLst>
                    <a:ext uri="{9D8B030D-6E8A-4147-A177-3AD203B41FA5}">
                      <a16:colId xmlns:a16="http://schemas.microsoft.com/office/drawing/2014/main" val="20003"/>
                    </a:ext>
                  </a:extLst>
                </a:gridCol>
              </a:tblGrid>
              <a:tr h="841724">
                <a:tc>
                  <a:txBody>
                    <a:bodyPr/>
                    <a:lstStyle/>
                    <a:p>
                      <a:pPr indent="0" algn="ctr"/>
                      <a:r>
                        <a:rPr lang="en-US" sz="1400">
                          <a:solidFill>
                            <a:srgbClr val="002060"/>
                          </a:solidFill>
                          <a:latin typeface="Times New Roman"/>
                        </a:rPr>
                        <a:t>5</a:t>
                      </a:r>
                    </a:p>
                  </a:txBody>
                  <a:tcPr marL="0" marR="0" marT="0" marB="0"/>
                </a:tc>
                <a:tc>
                  <a:txBody>
                    <a:bodyPr/>
                    <a:lstStyle/>
                    <a:p>
                      <a:pPr indent="0" algn="ctr">
                        <a:lnSpc>
                          <a:spcPts val="1368"/>
                        </a:lnSpc>
                      </a:pPr>
                      <a:r>
                        <a:rPr lang="en-US" sz="1400">
                          <a:solidFill>
                            <a:srgbClr val="002060"/>
                          </a:solidFill>
                          <a:latin typeface="Times New Roman"/>
                        </a:rPr>
                        <a:t>IS 15891 (Part 3): 2011 ISO 90733:2023</a:t>
                      </a:r>
                    </a:p>
                  </a:txBody>
                  <a:tcPr marL="0" marR="0" marT="0" marB="0"/>
                </a:tc>
                <a:tc>
                  <a:txBody>
                    <a:bodyPr/>
                    <a:lstStyle/>
                    <a:p>
                      <a:pPr indent="0" algn="ctr">
                        <a:lnSpc>
                          <a:spcPts val="1488"/>
                        </a:lnSpc>
                      </a:pPr>
                      <a:r>
                        <a:rPr lang="en-US" sz="1400">
                          <a:solidFill>
                            <a:srgbClr val="002060"/>
                          </a:solidFill>
                          <a:latin typeface="Times New Roman"/>
                        </a:rPr>
                        <a:t>Textiles - Test Methods for Nonwovens Part 3 Determination of Tensile Strength and Elongation</a:t>
                      </a:r>
                    </a:p>
                  </a:txBody>
                  <a:tcPr marL="0" marR="0" marT="0" marB="0"/>
                </a:tc>
                <a:tc>
                  <a:txBody>
                    <a:bodyPr/>
                    <a:lstStyle/>
                    <a:p>
                      <a:pPr indent="0" algn="ctr">
                        <a:lnSpc>
                          <a:spcPts val="1368"/>
                        </a:lnSpc>
                        <a:spcAft>
                          <a:spcPts val="840"/>
                        </a:spcAft>
                      </a:pPr>
                      <a:r>
                        <a:rPr lang="en-US" sz="1400" dirty="0">
                          <a:solidFill>
                            <a:srgbClr val="002060"/>
                          </a:solidFill>
                          <a:latin typeface="Times New Roman"/>
                        </a:rPr>
                        <a:t>Standard revised and published</a:t>
                      </a:r>
                    </a:p>
                    <a:p>
                      <a:pPr indent="0" algn="ctr">
                        <a:lnSpc>
                          <a:spcPts val="1368"/>
                        </a:lnSpc>
                      </a:pPr>
                      <a:r>
                        <a:rPr lang="en-US" sz="1400" dirty="0">
                          <a:solidFill>
                            <a:srgbClr val="002060"/>
                          </a:solidFill>
                          <a:latin typeface="Times New Roman"/>
                        </a:rPr>
                        <a:t>Committee Consultation + Member Secretary TXD 33</a:t>
                      </a:r>
                    </a:p>
                  </a:txBody>
                  <a:tcPr marL="0" marR="0" marT="0" marB="0" anchor="b"/>
                </a:tc>
                <a:extLst>
                  <a:ext uri="{0D108BD9-81ED-4DB2-BD59-A6C34878D82A}">
                    <a16:rowId xmlns:a16="http://schemas.microsoft.com/office/drawing/2014/main" val="10000"/>
                  </a:ext>
                </a:extLst>
              </a:tr>
              <a:tr h="841724">
                <a:tc>
                  <a:txBody>
                    <a:bodyPr/>
                    <a:lstStyle/>
                    <a:p>
                      <a:pPr indent="0" algn="ctr"/>
                      <a:r>
                        <a:rPr lang="en-US" sz="1400">
                          <a:solidFill>
                            <a:srgbClr val="002060"/>
                          </a:solidFill>
                          <a:latin typeface="Times New Roman"/>
                        </a:rPr>
                        <a:t>6</a:t>
                      </a:r>
                    </a:p>
                  </a:txBody>
                  <a:tcPr marL="0" marR="0" marT="0" marB="0"/>
                </a:tc>
                <a:tc>
                  <a:txBody>
                    <a:bodyPr/>
                    <a:lstStyle/>
                    <a:p>
                      <a:pPr indent="0" algn="ctr">
                        <a:lnSpc>
                          <a:spcPts val="1368"/>
                        </a:lnSpc>
                      </a:pPr>
                      <a:r>
                        <a:rPr lang="en-US" sz="1400">
                          <a:solidFill>
                            <a:srgbClr val="002060"/>
                          </a:solidFill>
                          <a:latin typeface="Times New Roman"/>
                        </a:rPr>
                        <a:t>IS 15891 (Part 4): 2011 ISO 90734:2021</a:t>
                      </a:r>
                    </a:p>
                  </a:txBody>
                  <a:tcPr marL="0" marR="0" marT="0" marB="0"/>
                </a:tc>
                <a:tc>
                  <a:txBody>
                    <a:bodyPr/>
                    <a:lstStyle/>
                    <a:p>
                      <a:pPr indent="0" algn="ctr">
                        <a:lnSpc>
                          <a:spcPts val="1488"/>
                        </a:lnSpc>
                      </a:pPr>
                      <a:r>
                        <a:rPr lang="en-US" sz="1400">
                          <a:solidFill>
                            <a:srgbClr val="002060"/>
                          </a:solidFill>
                          <a:latin typeface="Times New Roman"/>
                        </a:rPr>
                        <a:t>Textiles - Test Methods for Nonwovens Part 4 Determination of Tear Resistance</a:t>
                      </a:r>
                    </a:p>
                  </a:txBody>
                  <a:tcPr marL="0" marR="0" marT="0" marB="0"/>
                </a:tc>
                <a:tc>
                  <a:txBody>
                    <a:bodyPr/>
                    <a:lstStyle/>
                    <a:p>
                      <a:pPr indent="0" algn="ctr">
                        <a:lnSpc>
                          <a:spcPts val="1392"/>
                        </a:lnSpc>
                        <a:spcAft>
                          <a:spcPts val="840"/>
                        </a:spcAft>
                      </a:pPr>
                      <a:r>
                        <a:rPr lang="en-US" sz="1400">
                          <a:solidFill>
                            <a:srgbClr val="002060"/>
                          </a:solidFill>
                          <a:latin typeface="Times New Roman"/>
                        </a:rPr>
                        <a:t>Standard revised and published</a:t>
                      </a:r>
                    </a:p>
                    <a:p>
                      <a:pPr indent="0" algn="ctr">
                        <a:lnSpc>
                          <a:spcPts val="1368"/>
                        </a:lnSpc>
                      </a:pPr>
                      <a:r>
                        <a:rPr lang="en-US" sz="1400">
                          <a:solidFill>
                            <a:srgbClr val="002060"/>
                          </a:solidFill>
                          <a:latin typeface="Times New Roman"/>
                        </a:rPr>
                        <a:t>Committee Consultation + Member Secretary TXD 33</a:t>
                      </a:r>
                    </a:p>
                  </a:txBody>
                  <a:tcPr marL="0" marR="0" marT="0" marB="0"/>
                </a:tc>
                <a:extLst>
                  <a:ext uri="{0D108BD9-81ED-4DB2-BD59-A6C34878D82A}">
                    <a16:rowId xmlns:a16="http://schemas.microsoft.com/office/drawing/2014/main" val="10001"/>
                  </a:ext>
                </a:extLst>
              </a:tr>
              <a:tr h="290967">
                <a:tc gridSpan="4">
                  <a:txBody>
                    <a:bodyPr/>
                    <a:lstStyle/>
                    <a:p>
                      <a:pPr indent="0"/>
                      <a:r>
                        <a:rPr lang="en-US" sz="1400" b="1">
                          <a:solidFill>
                            <a:srgbClr val="002060"/>
                          </a:solidFill>
                          <a:latin typeface="Times New Roman"/>
                        </a:rPr>
                        <a:t>Technical Textiles for Medtech Application TXD 36</a:t>
                      </a:r>
                    </a:p>
                  </a:txBody>
                  <a:tcPr marL="0" marR="0" marT="0" marB="0"/>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extLst>
                  <a:ext uri="{0D108BD9-81ED-4DB2-BD59-A6C34878D82A}">
                    <a16:rowId xmlns:a16="http://schemas.microsoft.com/office/drawing/2014/main" val="10002"/>
                  </a:ext>
                </a:extLst>
              </a:tr>
              <a:tr h="363708">
                <a:tc>
                  <a:txBody>
                    <a:bodyPr/>
                    <a:lstStyle/>
                    <a:p>
                      <a:pPr indent="0" algn="r"/>
                      <a:r>
                        <a:rPr lang="en-US" sz="1400" b="1">
                          <a:solidFill>
                            <a:srgbClr val="002060"/>
                          </a:solidFill>
                          <a:latin typeface="Times New Roman"/>
                        </a:rPr>
                        <a:t>S.No.</a:t>
                      </a:r>
                    </a:p>
                  </a:txBody>
                  <a:tcPr marL="0" marR="0" marT="0" marB="0"/>
                </a:tc>
                <a:tc>
                  <a:txBody>
                    <a:bodyPr/>
                    <a:lstStyle/>
                    <a:p>
                      <a:pPr indent="0" algn="ctr">
                        <a:spcAft>
                          <a:spcPts val="210"/>
                        </a:spcAft>
                      </a:pPr>
                      <a:r>
                        <a:rPr lang="en-US" sz="1400" b="1">
                          <a:solidFill>
                            <a:srgbClr val="002060"/>
                          </a:solidFill>
                          <a:latin typeface="Times New Roman"/>
                        </a:rPr>
                        <a:t>IS</a:t>
                      </a:r>
                    </a:p>
                    <a:p>
                      <a:pPr indent="0" algn="ctr"/>
                      <a:r>
                        <a:rPr lang="en-US" sz="1400" b="1">
                          <a:solidFill>
                            <a:srgbClr val="002060"/>
                          </a:solidFill>
                          <a:latin typeface="Times New Roman"/>
                        </a:rPr>
                        <a:t>Number</a:t>
                      </a:r>
                    </a:p>
                  </a:txBody>
                  <a:tcPr marL="0" marR="0" marT="0" marB="0"/>
                </a:tc>
                <a:tc>
                  <a:txBody>
                    <a:bodyPr/>
                    <a:lstStyle/>
                    <a:p>
                      <a:pPr indent="0" algn="ctr"/>
                      <a:r>
                        <a:rPr lang="en-US" sz="1400" b="1">
                          <a:solidFill>
                            <a:srgbClr val="002060"/>
                          </a:solidFill>
                          <a:latin typeface="Times New Roman"/>
                        </a:rPr>
                        <a:t>IS Title</a:t>
                      </a:r>
                    </a:p>
                  </a:txBody>
                  <a:tcPr marL="0" marR="0" marT="0" marB="0"/>
                </a:tc>
                <a:tc>
                  <a:txBody>
                    <a:bodyPr/>
                    <a:lstStyle/>
                    <a:p>
                      <a:pPr indent="0" algn="ctr">
                        <a:lnSpc>
                          <a:spcPts val="1368"/>
                        </a:lnSpc>
                      </a:pPr>
                      <a:r>
                        <a:rPr lang="en-US" sz="1400" b="1" dirty="0">
                          <a:solidFill>
                            <a:srgbClr val="002060"/>
                          </a:solidFill>
                          <a:latin typeface="Times New Roman"/>
                        </a:rPr>
                        <a:t>Status and Process Adopted</a:t>
                      </a:r>
                    </a:p>
                  </a:txBody>
                  <a:tcPr marL="0" marR="0" marT="0" marB="0"/>
                </a:tc>
                <a:extLst>
                  <a:ext uri="{0D108BD9-81ED-4DB2-BD59-A6C34878D82A}">
                    <a16:rowId xmlns:a16="http://schemas.microsoft.com/office/drawing/2014/main" val="10003"/>
                  </a:ext>
                </a:extLst>
              </a:tr>
              <a:tr h="1199197">
                <a:tc>
                  <a:txBody>
                    <a:bodyPr/>
                    <a:lstStyle/>
                    <a:p>
                      <a:pPr indent="0" algn="r"/>
                      <a:r>
                        <a:rPr lang="en-US" sz="1400">
                          <a:solidFill>
                            <a:srgbClr val="002060"/>
                          </a:solidFill>
                          <a:latin typeface="Times New Roman"/>
                        </a:rPr>
                        <a:t>1.</a:t>
                      </a:r>
                    </a:p>
                  </a:txBody>
                  <a:tcPr marL="0" marR="0" marT="0" marB="0"/>
                </a:tc>
                <a:tc>
                  <a:txBody>
                    <a:bodyPr/>
                    <a:lstStyle/>
                    <a:p>
                      <a:pPr indent="0" algn="ctr">
                        <a:lnSpc>
                          <a:spcPts val="1368"/>
                        </a:lnSpc>
                      </a:pPr>
                      <a:r>
                        <a:rPr lang="en-US" sz="1400">
                          <a:solidFill>
                            <a:srgbClr val="002060"/>
                          </a:solidFill>
                          <a:latin typeface="Times New Roman"/>
                        </a:rPr>
                        <a:t>IS</a:t>
                      </a:r>
                    </a:p>
                    <a:p>
                      <a:pPr indent="0" algn="ctr">
                        <a:lnSpc>
                          <a:spcPts val="1368"/>
                        </a:lnSpc>
                      </a:pPr>
                      <a:r>
                        <a:rPr lang="en-US" sz="1400">
                          <a:solidFill>
                            <a:srgbClr val="002060"/>
                          </a:solidFill>
                          <a:latin typeface="Times New Roman"/>
                        </a:rPr>
                        <a:t>14944:</a:t>
                      </a:r>
                    </a:p>
                    <a:p>
                      <a:pPr indent="0" algn="ctr">
                        <a:lnSpc>
                          <a:spcPts val="1368"/>
                        </a:lnSpc>
                      </a:pPr>
                      <a:r>
                        <a:rPr lang="en-US" sz="1400">
                          <a:solidFill>
                            <a:srgbClr val="002060"/>
                          </a:solidFill>
                          <a:latin typeface="Times New Roman"/>
                        </a:rPr>
                        <a:t>2020</a:t>
                      </a:r>
                    </a:p>
                  </a:txBody>
                  <a:tcPr marL="0" marR="0" marT="0" marB="0"/>
                </a:tc>
                <a:tc>
                  <a:txBody>
                    <a:bodyPr/>
                    <a:lstStyle/>
                    <a:p>
                      <a:pPr indent="0" algn="ctr">
                        <a:lnSpc>
                          <a:spcPts val="1488"/>
                        </a:lnSpc>
                      </a:pPr>
                      <a:r>
                        <a:rPr lang="en-US" sz="1400" dirty="0">
                          <a:solidFill>
                            <a:srgbClr val="002060"/>
                          </a:solidFill>
                          <a:latin typeface="Times New Roman"/>
                        </a:rPr>
                        <a:t>Surgical Dressings — Methods of Test (First Revision)</a:t>
                      </a:r>
                    </a:p>
                  </a:txBody>
                  <a:tcPr marL="0" marR="0" marT="0" marB="0"/>
                </a:tc>
                <a:tc>
                  <a:txBody>
                    <a:bodyPr/>
                    <a:lstStyle/>
                    <a:p>
                      <a:pPr indent="0" algn="ctr">
                        <a:lnSpc>
                          <a:spcPts val="1368"/>
                        </a:lnSpc>
                        <a:spcAft>
                          <a:spcPts val="840"/>
                        </a:spcAft>
                      </a:pPr>
                      <a:r>
                        <a:rPr lang="en-US" sz="1400">
                          <a:solidFill>
                            <a:srgbClr val="002060"/>
                          </a:solidFill>
                          <a:latin typeface="Times New Roman"/>
                        </a:rPr>
                        <a:t>Allocated to Committee Member</a:t>
                      </a:r>
                    </a:p>
                    <a:p>
                      <a:pPr indent="0" algn="ctr">
                        <a:lnSpc>
                          <a:spcPts val="1368"/>
                        </a:lnSpc>
                        <a:spcAft>
                          <a:spcPts val="840"/>
                        </a:spcAft>
                      </a:pPr>
                      <a:r>
                        <a:rPr lang="en-US" sz="1400">
                          <a:solidFill>
                            <a:srgbClr val="002060"/>
                          </a:solidFill>
                          <a:latin typeface="Times New Roman"/>
                        </a:rPr>
                        <a:t>Dr. Manish Sabharwal, Dr. Sabharwal Wound Care</a:t>
                      </a:r>
                    </a:p>
                    <a:p>
                      <a:pPr marL="152400" indent="0"/>
                      <a:r>
                        <a:rPr lang="en-US" sz="1400">
                          <a:solidFill>
                            <a:srgbClr val="002060"/>
                          </a:solidFill>
                          <a:latin typeface="Times New Roman"/>
                        </a:rPr>
                        <a:t>Standard Reaffirmed.</a:t>
                      </a:r>
                    </a:p>
                  </a:txBody>
                  <a:tcPr marL="0" marR="0" marT="0" marB="0" anchor="ctr"/>
                </a:tc>
                <a:extLst>
                  <a:ext uri="{0D108BD9-81ED-4DB2-BD59-A6C34878D82A}">
                    <a16:rowId xmlns:a16="http://schemas.microsoft.com/office/drawing/2014/main" val="10004"/>
                  </a:ext>
                </a:extLst>
              </a:tr>
              <a:tr h="401118">
                <a:tc>
                  <a:txBody>
                    <a:bodyPr/>
                    <a:lstStyle/>
                    <a:p>
                      <a:pPr indent="0" algn="r"/>
                      <a:r>
                        <a:rPr lang="en-US" sz="1400">
                          <a:solidFill>
                            <a:srgbClr val="002060"/>
                          </a:solidFill>
                          <a:latin typeface="Times New Roman"/>
                        </a:rPr>
                        <a:t>2.</a:t>
                      </a:r>
                    </a:p>
                  </a:txBody>
                  <a:tcPr marL="0" marR="0" marT="0" marB="0"/>
                </a:tc>
                <a:tc>
                  <a:txBody>
                    <a:bodyPr/>
                    <a:lstStyle/>
                    <a:p>
                      <a:pPr indent="0" algn="ctr">
                        <a:lnSpc>
                          <a:spcPts val="1392"/>
                        </a:lnSpc>
                      </a:pPr>
                      <a:r>
                        <a:rPr lang="en-US" sz="1400">
                          <a:solidFill>
                            <a:srgbClr val="002060"/>
                          </a:solidFill>
                          <a:latin typeface="Times New Roman"/>
                        </a:rPr>
                        <a:t>IS 4717: 2020</a:t>
                      </a:r>
                    </a:p>
                  </a:txBody>
                  <a:tcPr marL="0" marR="0" marT="0" marB="0"/>
                </a:tc>
                <a:tc>
                  <a:txBody>
                    <a:bodyPr/>
                    <a:lstStyle/>
                    <a:p>
                      <a:pPr indent="0" algn="ctr">
                        <a:lnSpc>
                          <a:spcPts val="1488"/>
                        </a:lnSpc>
                      </a:pPr>
                      <a:r>
                        <a:rPr lang="en-US" sz="1400">
                          <a:solidFill>
                            <a:srgbClr val="002060"/>
                          </a:solidFill>
                          <a:latin typeface="Times New Roman"/>
                        </a:rPr>
                        <a:t>Medical Textiles - Zinc Oxide SelfAdhesive Plaster - Specification (Second Revision)</a:t>
                      </a:r>
                    </a:p>
                  </a:txBody>
                  <a:tcPr marL="0" marR="0" marT="0" marB="0" anchor="b"/>
                </a:tc>
                <a:tc>
                  <a:txBody>
                    <a:bodyPr/>
                    <a:lstStyle/>
                    <a:p>
                      <a:pPr indent="0" algn="ctr"/>
                      <a:r>
                        <a:rPr lang="en-US" sz="1400">
                          <a:solidFill>
                            <a:srgbClr val="002060"/>
                          </a:solidFill>
                          <a:latin typeface="Times New Roman"/>
                        </a:rPr>
                        <a:t>-do-</a:t>
                      </a:r>
                    </a:p>
                  </a:txBody>
                  <a:tcPr marL="0" marR="0" marT="0" marB="0"/>
                </a:tc>
                <a:extLst>
                  <a:ext uri="{0D108BD9-81ED-4DB2-BD59-A6C34878D82A}">
                    <a16:rowId xmlns:a16="http://schemas.microsoft.com/office/drawing/2014/main" val="10005"/>
                  </a:ext>
                </a:extLst>
              </a:tr>
              <a:tr h="417745">
                <a:tc>
                  <a:txBody>
                    <a:bodyPr/>
                    <a:lstStyle/>
                    <a:p>
                      <a:pPr indent="0" algn="r"/>
                      <a:r>
                        <a:rPr lang="en-US" sz="1400">
                          <a:solidFill>
                            <a:srgbClr val="002060"/>
                          </a:solidFill>
                          <a:latin typeface="Times New Roman"/>
                        </a:rPr>
                        <a:t>3.</a:t>
                      </a:r>
                    </a:p>
                  </a:txBody>
                  <a:tcPr marL="0" marR="0" marT="0" marB="0"/>
                </a:tc>
                <a:tc>
                  <a:txBody>
                    <a:bodyPr/>
                    <a:lstStyle/>
                    <a:p>
                      <a:pPr indent="0" algn="ctr">
                        <a:lnSpc>
                          <a:spcPts val="1392"/>
                        </a:lnSpc>
                      </a:pPr>
                      <a:r>
                        <a:rPr lang="en-US" sz="1400">
                          <a:solidFill>
                            <a:srgbClr val="002060"/>
                          </a:solidFill>
                          <a:latin typeface="Times New Roman"/>
                        </a:rPr>
                        <a:t>IS 4738: 2020</a:t>
                      </a:r>
                    </a:p>
                  </a:txBody>
                  <a:tcPr marL="0" marR="0" marT="0" marB="0"/>
                </a:tc>
                <a:tc>
                  <a:txBody>
                    <a:bodyPr/>
                    <a:lstStyle/>
                    <a:p>
                      <a:pPr indent="0" algn="ctr">
                        <a:lnSpc>
                          <a:spcPts val="1464"/>
                        </a:lnSpc>
                      </a:pPr>
                      <a:r>
                        <a:rPr lang="en-US" sz="1400">
                          <a:solidFill>
                            <a:srgbClr val="002060"/>
                          </a:solidFill>
                          <a:latin typeface="Times New Roman"/>
                        </a:rPr>
                        <a:t>Medical Textiles - Bandage, Plaster of Paris - Specification (Third Revision)</a:t>
                      </a:r>
                    </a:p>
                  </a:txBody>
                  <a:tcPr marL="0" marR="0" marT="0" marB="0"/>
                </a:tc>
                <a:tc>
                  <a:txBody>
                    <a:bodyPr/>
                    <a:lstStyle/>
                    <a:p>
                      <a:pPr indent="0" algn="ctr"/>
                      <a:r>
                        <a:rPr lang="en-US" sz="1400">
                          <a:solidFill>
                            <a:srgbClr val="002060"/>
                          </a:solidFill>
                          <a:latin typeface="Times New Roman"/>
                        </a:rPr>
                        <a:t>-do-</a:t>
                      </a:r>
                    </a:p>
                  </a:txBody>
                  <a:tcPr marL="0" marR="0" marT="0" marB="0"/>
                </a:tc>
                <a:extLst>
                  <a:ext uri="{0D108BD9-81ED-4DB2-BD59-A6C34878D82A}">
                    <a16:rowId xmlns:a16="http://schemas.microsoft.com/office/drawing/2014/main" val="10006"/>
                  </a:ext>
                </a:extLst>
              </a:tr>
              <a:tr h="1082810">
                <a:tc>
                  <a:txBody>
                    <a:bodyPr/>
                    <a:lstStyle/>
                    <a:p>
                      <a:pPr indent="0" algn="r"/>
                      <a:r>
                        <a:rPr lang="en-US" sz="1400">
                          <a:solidFill>
                            <a:srgbClr val="002060"/>
                          </a:solidFill>
                          <a:latin typeface="Times New Roman"/>
                        </a:rPr>
                        <a:t>4.</a:t>
                      </a:r>
                    </a:p>
                  </a:txBody>
                  <a:tcPr marL="0" marR="0" marT="0" marB="0"/>
                </a:tc>
                <a:tc>
                  <a:txBody>
                    <a:bodyPr/>
                    <a:lstStyle/>
                    <a:p>
                      <a:pPr indent="0" algn="ctr">
                        <a:lnSpc>
                          <a:spcPts val="1344"/>
                        </a:lnSpc>
                      </a:pPr>
                      <a:r>
                        <a:rPr lang="en-US" sz="1400">
                          <a:solidFill>
                            <a:srgbClr val="002060"/>
                          </a:solidFill>
                          <a:latin typeface="Times New Roman"/>
                        </a:rPr>
                        <a:t>IS/ISO</a:t>
                      </a:r>
                    </a:p>
                    <a:p>
                      <a:pPr indent="0" algn="ctr">
                        <a:lnSpc>
                          <a:spcPts val="1344"/>
                        </a:lnSpc>
                      </a:pPr>
                      <a:r>
                        <a:rPr lang="en-US" sz="1400">
                          <a:solidFill>
                            <a:srgbClr val="002060"/>
                          </a:solidFill>
                          <a:latin typeface="Times New Roman"/>
                        </a:rPr>
                        <a:t>20645:</a:t>
                      </a:r>
                    </a:p>
                    <a:p>
                      <a:pPr indent="0" algn="ctr">
                        <a:lnSpc>
                          <a:spcPts val="1344"/>
                        </a:lnSpc>
                      </a:pPr>
                      <a:r>
                        <a:rPr lang="en-US" sz="1400">
                          <a:solidFill>
                            <a:srgbClr val="002060"/>
                          </a:solidFill>
                          <a:latin typeface="Times New Roman"/>
                        </a:rPr>
                        <a:t>2004</a:t>
                      </a:r>
                    </a:p>
                  </a:txBody>
                  <a:tcPr marL="0" marR="0" marT="0" marB="0"/>
                </a:tc>
                <a:tc>
                  <a:txBody>
                    <a:bodyPr/>
                    <a:lstStyle/>
                    <a:p>
                      <a:pPr indent="0" algn="ctr">
                        <a:lnSpc>
                          <a:spcPts val="1488"/>
                        </a:lnSpc>
                      </a:pPr>
                      <a:r>
                        <a:rPr lang="en-US" sz="1400" dirty="0">
                          <a:solidFill>
                            <a:srgbClr val="002060"/>
                          </a:solidFill>
                          <a:latin typeface="Times New Roman"/>
                        </a:rPr>
                        <a:t>Textile fabrics - Determination of antibacterial activity - Agar diffusing </a:t>
                      </a:r>
                      <a:r>
                        <a:rPr lang="en-US" sz="1400" dirty="0" err="1">
                          <a:solidFill>
                            <a:srgbClr val="002060"/>
                          </a:solidFill>
                          <a:latin typeface="Times New Roman"/>
                        </a:rPr>
                        <a:t>platetest</a:t>
                      </a:r>
                      <a:endParaRPr lang="en-US" sz="1400" dirty="0">
                        <a:solidFill>
                          <a:srgbClr val="002060"/>
                        </a:solidFill>
                        <a:latin typeface="Times New Roman"/>
                      </a:endParaRPr>
                    </a:p>
                  </a:txBody>
                  <a:tcPr marL="0" marR="0" marT="0" marB="0"/>
                </a:tc>
                <a:tc>
                  <a:txBody>
                    <a:bodyPr/>
                    <a:lstStyle/>
                    <a:p>
                      <a:pPr marL="152400" indent="0">
                        <a:spcAft>
                          <a:spcPts val="1050"/>
                        </a:spcAft>
                      </a:pPr>
                      <a:r>
                        <a:rPr lang="en-US" sz="1400" dirty="0">
                          <a:solidFill>
                            <a:srgbClr val="002060"/>
                          </a:solidFill>
                          <a:latin typeface="Times New Roman"/>
                        </a:rPr>
                        <a:t>Standard Reaffirmed.</a:t>
                      </a:r>
                    </a:p>
                    <a:p>
                      <a:pPr indent="0" algn="ctr">
                        <a:lnSpc>
                          <a:spcPts val="1368"/>
                        </a:lnSpc>
                      </a:pPr>
                      <a:r>
                        <a:rPr lang="en-US" sz="1400" dirty="0">
                          <a:solidFill>
                            <a:srgbClr val="002060"/>
                          </a:solidFill>
                          <a:latin typeface="Times New Roman"/>
                        </a:rPr>
                        <a:t>Committee Consultation + Member Secretary TXD 36</a:t>
                      </a:r>
                    </a:p>
                  </a:txBody>
                  <a:tcPr marL="0" marR="0" marT="0" marB="0" anchor="ctr"/>
                </a:tc>
                <a:extLst>
                  <a:ext uri="{0D108BD9-81ED-4DB2-BD59-A6C34878D82A}">
                    <a16:rowId xmlns:a16="http://schemas.microsoft.com/office/drawing/2014/main" val="10007"/>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27C968F-6B7C-135C-BC03-7A943133306D}"/>
              </a:ext>
            </a:extLst>
          </p:cNvPr>
          <p:cNvGraphicFramePr>
            <a:graphicFrameLocks noGrp="1"/>
          </p:cNvGraphicFramePr>
          <p:nvPr>
            <p:extLst>
              <p:ext uri="{D42A27DB-BD31-4B8C-83A1-F6EECF244321}">
                <p14:modId xmlns:p14="http://schemas.microsoft.com/office/powerpoint/2010/main" val="475092383"/>
              </p:ext>
            </p:extLst>
          </p:nvPr>
        </p:nvGraphicFramePr>
        <p:xfrm>
          <a:off x="612742" y="623455"/>
          <a:ext cx="10341205" cy="5710463"/>
        </p:xfrm>
        <a:graphic>
          <a:graphicData uri="http://schemas.openxmlformats.org/drawingml/2006/table">
            <a:tbl>
              <a:tblPr/>
              <a:tblGrid>
                <a:gridCol w="847957">
                  <a:extLst>
                    <a:ext uri="{9D8B030D-6E8A-4147-A177-3AD203B41FA5}">
                      <a16:colId xmlns:a16="http://schemas.microsoft.com/office/drawing/2014/main" val="3109591705"/>
                    </a:ext>
                  </a:extLst>
                </a:gridCol>
                <a:gridCol w="1613052">
                  <a:extLst>
                    <a:ext uri="{9D8B030D-6E8A-4147-A177-3AD203B41FA5}">
                      <a16:colId xmlns:a16="http://schemas.microsoft.com/office/drawing/2014/main" val="3608409771"/>
                    </a:ext>
                  </a:extLst>
                </a:gridCol>
                <a:gridCol w="4552335">
                  <a:extLst>
                    <a:ext uri="{9D8B030D-6E8A-4147-A177-3AD203B41FA5}">
                      <a16:colId xmlns:a16="http://schemas.microsoft.com/office/drawing/2014/main" val="2941903612"/>
                    </a:ext>
                  </a:extLst>
                </a:gridCol>
                <a:gridCol w="3327861">
                  <a:extLst>
                    <a:ext uri="{9D8B030D-6E8A-4147-A177-3AD203B41FA5}">
                      <a16:colId xmlns:a16="http://schemas.microsoft.com/office/drawing/2014/main" val="1689104247"/>
                    </a:ext>
                  </a:extLst>
                </a:gridCol>
              </a:tblGrid>
              <a:tr h="529562">
                <a:tc>
                  <a:txBody>
                    <a:bodyPr/>
                    <a:lstStyle/>
                    <a:p>
                      <a:pPr indent="0" algn="r"/>
                      <a:r>
                        <a:rPr lang="en-US" sz="1400" b="1">
                          <a:solidFill>
                            <a:srgbClr val="002060"/>
                          </a:solidFill>
                          <a:latin typeface="Times New Roman"/>
                        </a:rPr>
                        <a:t>S.No.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0" algn="ctr">
                        <a:spcAft>
                          <a:spcPts val="210"/>
                        </a:spcAft>
                      </a:pPr>
                      <a:r>
                        <a:rPr lang="en-US" sz="1400" b="1">
                          <a:solidFill>
                            <a:srgbClr val="002060"/>
                          </a:solidFill>
                          <a:latin typeface="Times New Roman"/>
                        </a:rPr>
                        <a:t>IS</a:t>
                      </a:r>
                    </a:p>
                    <a:p>
                      <a:pPr indent="0" algn="ctr"/>
                      <a:r>
                        <a:rPr lang="en-US" sz="1400" b="1">
                          <a:solidFill>
                            <a:srgbClr val="002060"/>
                          </a:solidFill>
                          <a:latin typeface="Times New Roman"/>
                        </a:rPr>
                        <a:t>Number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0" algn="ctr"/>
                      <a:r>
                        <a:rPr lang="en-US" sz="1400" b="1">
                          <a:solidFill>
                            <a:srgbClr val="002060"/>
                          </a:solidFill>
                          <a:latin typeface="Times New Roman"/>
                        </a:rPr>
                        <a:t>IS Title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0" algn="ctr">
                        <a:lnSpc>
                          <a:spcPts val="1368"/>
                        </a:lnSpc>
                      </a:pPr>
                      <a:r>
                        <a:rPr lang="en-US" sz="1400" b="1" dirty="0">
                          <a:solidFill>
                            <a:srgbClr val="002060"/>
                          </a:solidFill>
                          <a:latin typeface="Times New Roman"/>
                        </a:rPr>
                        <a:t>Status and Process Adopted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0245429"/>
                  </a:ext>
                </a:extLst>
              </a:tr>
              <a:tr h="997029">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IS 16288: 2014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Medical textiles - Method for evaluation </a:t>
                      </a:r>
                      <a:r>
                        <a:rPr kumimoji="0" lang="en-US" altLang="en-US" sz="1400" b="0" i="0" u="none" strike="noStrike" cap="none" normalizeH="0" baseline="0" dirty="0" err="1">
                          <a:ln>
                            <a:noFill/>
                          </a:ln>
                          <a:solidFill>
                            <a:srgbClr val="002060"/>
                          </a:solidFill>
                          <a:effectLst/>
                          <a:latin typeface="Times New Roman" panose="02020603050405020304" pitchFamily="18" charset="0"/>
                        </a:rPr>
                        <a:t>ofthe</a:t>
                      </a:r>
                      <a:r>
                        <a:rPr kumimoji="0" lang="en-US" altLang="en-US" sz="1400" b="0" i="0" u="none" strike="noStrike" cap="none" normalizeH="0" baseline="0" dirty="0">
                          <a:ln>
                            <a:noFill/>
                          </a:ln>
                          <a:solidFill>
                            <a:srgbClr val="002060"/>
                          </a:solidFill>
                          <a:effectLst/>
                          <a:latin typeface="Times New Roman" panose="02020603050405020304" pitchFamily="18" charset="0"/>
                        </a:rPr>
                        <a:t> bacterial filtration efficiency of surgical face masks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Allocated to Committee Member</a:t>
                      </a:r>
                    </a:p>
                    <a:p>
                      <a:pPr marL="0" marR="0" lvl="0" indent="0" algn="l"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Shri D. </a:t>
                      </a:r>
                      <a:r>
                        <a:rPr kumimoji="0" lang="en-US" altLang="en-US" sz="1400" b="0" i="0" u="none" strike="noStrike" cap="none" normalizeH="0" baseline="0" dirty="0" err="1">
                          <a:ln>
                            <a:noFill/>
                          </a:ln>
                          <a:solidFill>
                            <a:srgbClr val="002060"/>
                          </a:solidFill>
                          <a:effectLst/>
                          <a:latin typeface="Times New Roman" panose="02020603050405020304" pitchFamily="18" charset="0"/>
                        </a:rPr>
                        <a:t>Veerasubramaniam</a:t>
                      </a:r>
                      <a:r>
                        <a:rPr kumimoji="0" lang="en-US" altLang="en-US" sz="1400" b="0" i="0" u="none" strike="noStrike" cap="none" normalizeH="0" baseline="0" dirty="0">
                          <a:ln>
                            <a:noFill/>
                          </a:ln>
                          <a:solidFill>
                            <a:srgbClr val="002060"/>
                          </a:solidFill>
                          <a:effectLst/>
                          <a:latin typeface="Times New Roman" panose="02020603050405020304" pitchFamily="18" charset="0"/>
                        </a:rPr>
                        <a:t>,</a:t>
                      </a:r>
                    </a:p>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SITRA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5761954"/>
                  </a:ext>
                </a:extLst>
              </a:tr>
              <a:tr h="1880169">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16290: 2014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88"/>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Medical textiles - Knitted viscose primary dressings - Specification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88"/>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Allocated to Committee Member</a:t>
                      </a:r>
                    </a:p>
                    <a:p>
                      <a:pPr marL="0" marR="0" lvl="0" indent="0" algn="l"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Shri D. </a:t>
                      </a:r>
                      <a:r>
                        <a:rPr kumimoji="0" lang="en-US" altLang="en-US" sz="1400" b="0" i="0" u="none" strike="noStrike" cap="none" normalizeH="0" baseline="0" dirty="0" err="1">
                          <a:ln>
                            <a:noFill/>
                          </a:ln>
                          <a:solidFill>
                            <a:srgbClr val="002060"/>
                          </a:solidFill>
                          <a:effectLst/>
                          <a:latin typeface="Times New Roman" panose="02020603050405020304" pitchFamily="18" charset="0"/>
                        </a:rPr>
                        <a:t>Veerasubramaniam</a:t>
                      </a:r>
                      <a:r>
                        <a:rPr kumimoji="0" lang="en-US" altLang="en-US" sz="1400" b="0" i="0" u="none" strike="noStrike" cap="none" normalizeH="0" baseline="0" dirty="0">
                          <a:ln>
                            <a:noFill/>
                          </a:ln>
                          <a:solidFill>
                            <a:srgbClr val="002060"/>
                          </a:solidFill>
                          <a:effectLst/>
                          <a:latin typeface="Times New Roman" panose="02020603050405020304" pitchFamily="18" charset="0"/>
                        </a:rPr>
                        <a:t>,</a:t>
                      </a:r>
                    </a:p>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SITRA</a:t>
                      </a:r>
                    </a:p>
                    <a:p>
                      <a:pPr marL="0" marR="0" lvl="0" indent="0" algn="l" defTabSz="914400" rtl="0" eaLnBrk="1" fontAlgn="base" latinLnBrk="0" hangingPunct="1">
                        <a:lnSpc>
                          <a:spcPts val="1388"/>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Shri T. Balaji, KOB Medical Textiles Pvt Ltd,</a:t>
                      </a:r>
                    </a:p>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Dr. Manish Sabharwal, Dr. Sabharwal Wound Care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42022528"/>
                  </a:ext>
                </a:extLst>
              </a:tr>
              <a:tr h="25874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16291: 2014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Medical textiles - Paraffin gauze dressings - Specification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1457252"/>
                  </a:ext>
                </a:extLst>
              </a:tr>
              <a:tr h="448564">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16302: 2020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Medical Textiles — Orthopedic Stockinet</a:t>
                      </a:r>
                    </a:p>
                    <a:p>
                      <a:pPr marL="1905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 Specification (First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4598875"/>
                  </a:ext>
                </a:extLst>
              </a:tr>
              <a:tr h="328214">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16303: 2014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Medical textiles - Cast padding for orthopaedic plaster - Specification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7320589"/>
                  </a:ext>
                </a:extLst>
              </a:tr>
              <a:tr h="460551">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16466: 2020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Medical Textiles - Povidone Iodine Ointment Based Knitted Dressing -Specification (First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-do-</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7320413"/>
                  </a:ext>
                </a:extLst>
              </a:tr>
              <a:tr h="78024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11.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16549: 2020/ISO 22610 : 2018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905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1905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Surgical drapes, gowns and clean air suits, used as medical devices, for patients, clinical staff and equipment -Test method to determine the resistance to wet bacterial penetration (first revision)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 TXD 36</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770768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3EF1B78-BF66-E1A9-6162-973744B7809E}"/>
              </a:ext>
            </a:extLst>
          </p:cNvPr>
          <p:cNvGraphicFramePr>
            <a:graphicFrameLocks noGrp="1"/>
          </p:cNvGraphicFramePr>
          <p:nvPr>
            <p:extLst>
              <p:ext uri="{D42A27DB-BD31-4B8C-83A1-F6EECF244321}">
                <p14:modId xmlns:p14="http://schemas.microsoft.com/office/powerpoint/2010/main" val="4116320977"/>
              </p:ext>
            </p:extLst>
          </p:nvPr>
        </p:nvGraphicFramePr>
        <p:xfrm>
          <a:off x="1621410" y="623456"/>
          <a:ext cx="9511645" cy="5543249"/>
        </p:xfrm>
        <a:graphic>
          <a:graphicData uri="http://schemas.openxmlformats.org/drawingml/2006/table">
            <a:tbl>
              <a:tblPr/>
              <a:tblGrid>
                <a:gridCol w="1139165">
                  <a:extLst>
                    <a:ext uri="{9D8B030D-6E8A-4147-A177-3AD203B41FA5}">
                      <a16:colId xmlns:a16="http://schemas.microsoft.com/office/drawing/2014/main" val="20000"/>
                    </a:ext>
                  </a:extLst>
                </a:gridCol>
                <a:gridCol w="1110435">
                  <a:extLst>
                    <a:ext uri="{9D8B030D-6E8A-4147-A177-3AD203B41FA5}">
                      <a16:colId xmlns:a16="http://schemas.microsoft.com/office/drawing/2014/main" val="20001"/>
                    </a:ext>
                  </a:extLst>
                </a:gridCol>
                <a:gridCol w="3245884">
                  <a:extLst>
                    <a:ext uri="{9D8B030D-6E8A-4147-A177-3AD203B41FA5}">
                      <a16:colId xmlns:a16="http://schemas.microsoft.com/office/drawing/2014/main" val="20002"/>
                    </a:ext>
                  </a:extLst>
                </a:gridCol>
                <a:gridCol w="4016161">
                  <a:extLst>
                    <a:ext uri="{9D8B030D-6E8A-4147-A177-3AD203B41FA5}">
                      <a16:colId xmlns:a16="http://schemas.microsoft.com/office/drawing/2014/main" val="20003"/>
                    </a:ext>
                  </a:extLst>
                </a:gridCol>
              </a:tblGrid>
              <a:tr h="504131">
                <a:tc>
                  <a:txBody>
                    <a:bodyPr/>
                    <a:lstStyle/>
                    <a:p>
                      <a:pPr indent="0" algn="ctr"/>
                      <a:r>
                        <a:rPr lang="en-US" sz="1400" b="1">
                          <a:solidFill>
                            <a:srgbClr val="002060"/>
                          </a:solidFill>
                          <a:latin typeface="Times New Roman"/>
                        </a:rPr>
                        <a:t>S.No.</a:t>
                      </a:r>
                    </a:p>
                  </a:txBody>
                  <a:tcPr marL="0" marR="0" marT="0" marB="0"/>
                </a:tc>
                <a:tc>
                  <a:txBody>
                    <a:bodyPr/>
                    <a:lstStyle/>
                    <a:p>
                      <a:pPr indent="0" algn="ctr">
                        <a:spcAft>
                          <a:spcPts val="210"/>
                        </a:spcAft>
                      </a:pPr>
                      <a:r>
                        <a:rPr lang="en-US" sz="1400" b="1">
                          <a:solidFill>
                            <a:srgbClr val="002060"/>
                          </a:solidFill>
                          <a:latin typeface="Times New Roman"/>
                        </a:rPr>
                        <a:t>IS</a:t>
                      </a:r>
                    </a:p>
                    <a:p>
                      <a:pPr indent="0" algn="ctr"/>
                      <a:r>
                        <a:rPr lang="en-US" sz="1400" b="1">
                          <a:solidFill>
                            <a:srgbClr val="002060"/>
                          </a:solidFill>
                          <a:latin typeface="Times New Roman"/>
                        </a:rPr>
                        <a:t>Number</a:t>
                      </a:r>
                    </a:p>
                  </a:txBody>
                  <a:tcPr marL="0" marR="0" marT="0" marB="0"/>
                </a:tc>
                <a:tc>
                  <a:txBody>
                    <a:bodyPr/>
                    <a:lstStyle/>
                    <a:p>
                      <a:pPr indent="0" algn="ctr"/>
                      <a:r>
                        <a:rPr lang="en-US" sz="1400" b="1">
                          <a:solidFill>
                            <a:srgbClr val="002060"/>
                          </a:solidFill>
                          <a:latin typeface="Times New Roman"/>
                        </a:rPr>
                        <a:t>IS Title</a:t>
                      </a:r>
                    </a:p>
                  </a:txBody>
                  <a:tcPr marL="0" marR="0" marT="0" marB="0"/>
                </a:tc>
                <a:tc>
                  <a:txBody>
                    <a:bodyPr/>
                    <a:lstStyle/>
                    <a:p>
                      <a:pPr indent="0" algn="ctr">
                        <a:lnSpc>
                          <a:spcPts val="1368"/>
                        </a:lnSpc>
                      </a:pPr>
                      <a:r>
                        <a:rPr lang="en-US" sz="1400" b="1" dirty="0">
                          <a:solidFill>
                            <a:srgbClr val="002060"/>
                          </a:solidFill>
                          <a:latin typeface="Times New Roman"/>
                        </a:rPr>
                        <a:t>Status and Process Adopted</a:t>
                      </a:r>
                    </a:p>
                  </a:txBody>
                  <a:tcPr marL="0" marR="0" marT="0" marB="0"/>
                </a:tc>
                <a:extLst>
                  <a:ext uri="{0D108BD9-81ED-4DB2-BD59-A6C34878D82A}">
                    <a16:rowId xmlns:a16="http://schemas.microsoft.com/office/drawing/2014/main" val="10000"/>
                  </a:ext>
                </a:extLst>
              </a:tr>
              <a:tr h="955149">
                <a:tc>
                  <a:txBody>
                    <a:bodyPr/>
                    <a:lstStyle/>
                    <a:p>
                      <a:pPr indent="0" algn="ctr"/>
                      <a:r>
                        <a:rPr lang="en-US" sz="1400">
                          <a:solidFill>
                            <a:srgbClr val="002060"/>
                          </a:solidFill>
                          <a:latin typeface="Times New Roman"/>
                        </a:rPr>
                        <a:t>12.</a:t>
                      </a:r>
                    </a:p>
                  </a:txBody>
                  <a:tcPr marL="0" marR="0" marT="0" marB="0"/>
                </a:tc>
                <a:tc>
                  <a:txBody>
                    <a:bodyPr/>
                    <a:lstStyle/>
                    <a:p>
                      <a:pPr indent="0" algn="ctr">
                        <a:lnSpc>
                          <a:spcPts val="1368"/>
                        </a:lnSpc>
                      </a:pPr>
                      <a:r>
                        <a:rPr lang="en-US" sz="1400">
                          <a:solidFill>
                            <a:srgbClr val="002060"/>
                          </a:solidFill>
                          <a:latin typeface="Times New Roman"/>
                        </a:rPr>
                        <a:t>IS 16671: 2020</a:t>
                      </a:r>
                    </a:p>
                  </a:txBody>
                  <a:tcPr marL="0" marR="0" marT="0" marB="0"/>
                </a:tc>
                <a:tc>
                  <a:txBody>
                    <a:bodyPr/>
                    <a:lstStyle/>
                    <a:p>
                      <a:pPr marL="177800" indent="0" algn="ctr">
                        <a:lnSpc>
                          <a:spcPts val="1368"/>
                        </a:lnSpc>
                      </a:pPr>
                      <a:r>
                        <a:rPr lang="en-US" sz="1400" dirty="0">
                          <a:solidFill>
                            <a:srgbClr val="002060"/>
                          </a:solidFill>
                          <a:latin typeface="Times New Roman"/>
                        </a:rPr>
                        <a:t>Medical Textiles — Belladonna Adhesive Plaster — Specification (First Revision)</a:t>
                      </a:r>
                    </a:p>
                  </a:txBody>
                  <a:tcPr marL="0" marR="0" marT="0" marB="0"/>
                </a:tc>
                <a:tc>
                  <a:txBody>
                    <a:bodyPr/>
                    <a:lstStyle/>
                    <a:p>
                      <a:pPr indent="0" algn="l">
                        <a:lnSpc>
                          <a:spcPts val="1368"/>
                        </a:lnSpc>
                        <a:spcAft>
                          <a:spcPts val="840"/>
                        </a:spcAft>
                      </a:pPr>
                      <a:r>
                        <a:rPr lang="en-US" sz="1400" dirty="0">
                          <a:solidFill>
                            <a:srgbClr val="002060"/>
                          </a:solidFill>
                          <a:latin typeface="Times New Roman"/>
                        </a:rPr>
                        <a:t>Allocated to Committee Member</a:t>
                      </a:r>
                    </a:p>
                    <a:p>
                      <a:pPr indent="0" algn="l">
                        <a:lnSpc>
                          <a:spcPts val="1368"/>
                        </a:lnSpc>
                        <a:spcAft>
                          <a:spcPts val="840"/>
                        </a:spcAft>
                      </a:pPr>
                      <a:r>
                        <a:rPr lang="en-US" sz="1400" dirty="0">
                          <a:solidFill>
                            <a:srgbClr val="002060"/>
                          </a:solidFill>
                          <a:latin typeface="Times New Roman"/>
                        </a:rPr>
                        <a:t>Shri D. </a:t>
                      </a:r>
                      <a:r>
                        <a:rPr lang="en-US" sz="1400" dirty="0" err="1">
                          <a:solidFill>
                            <a:srgbClr val="002060"/>
                          </a:solidFill>
                          <a:latin typeface="Times New Roman"/>
                        </a:rPr>
                        <a:t>Veerasubramaniam,SITRA</a:t>
                      </a:r>
                      <a:endParaRPr lang="en-US" sz="1400" dirty="0">
                        <a:solidFill>
                          <a:srgbClr val="002060"/>
                        </a:solidFill>
                        <a:latin typeface="Times New Roman"/>
                      </a:endParaRPr>
                    </a:p>
                    <a:p>
                      <a:pPr indent="0" algn="l">
                        <a:lnSpc>
                          <a:spcPts val="1368"/>
                        </a:lnSpc>
                        <a:spcAft>
                          <a:spcPts val="840"/>
                        </a:spcAft>
                      </a:pPr>
                      <a:r>
                        <a:rPr lang="en-US" sz="1400" dirty="0">
                          <a:solidFill>
                            <a:srgbClr val="002060"/>
                          </a:solidFill>
                          <a:latin typeface="Times New Roman"/>
                        </a:rPr>
                        <a:t>Dr. Manish Sabharwal, Dr. Sabharwal Wound Care</a:t>
                      </a:r>
                    </a:p>
                    <a:p>
                      <a:pPr marL="139700" indent="0" algn="l"/>
                      <a:r>
                        <a:rPr lang="en-US" sz="1400" dirty="0">
                          <a:solidFill>
                            <a:srgbClr val="002060"/>
                          </a:solidFill>
                          <a:latin typeface="Times New Roman"/>
                        </a:rPr>
                        <a:t>Standard Reaffirmed.</a:t>
                      </a:r>
                    </a:p>
                  </a:txBody>
                  <a:tcPr marL="0" marR="0" marT="0" marB="0"/>
                </a:tc>
                <a:extLst>
                  <a:ext uri="{0D108BD9-81ED-4DB2-BD59-A6C34878D82A}">
                    <a16:rowId xmlns:a16="http://schemas.microsoft.com/office/drawing/2014/main" val="1765541927"/>
                  </a:ext>
                </a:extLst>
              </a:tr>
              <a:tr h="1116648">
                <a:tc>
                  <a:txBody>
                    <a:bodyPr/>
                    <a:lstStyle/>
                    <a:p>
                      <a:pPr indent="0" algn="ctr"/>
                      <a:r>
                        <a:rPr lang="en-US" sz="1400">
                          <a:solidFill>
                            <a:srgbClr val="002060"/>
                          </a:solidFill>
                          <a:latin typeface="Times New Roman"/>
                        </a:rPr>
                        <a:t>13.</a:t>
                      </a:r>
                    </a:p>
                  </a:txBody>
                  <a:tcPr marL="0" marR="0" marT="0" marB="0"/>
                </a:tc>
                <a:tc>
                  <a:txBody>
                    <a:bodyPr/>
                    <a:lstStyle/>
                    <a:p>
                      <a:pPr indent="0" algn="ctr">
                        <a:lnSpc>
                          <a:spcPts val="1368"/>
                        </a:lnSpc>
                      </a:pPr>
                      <a:r>
                        <a:rPr lang="en-US" sz="1400" dirty="0">
                          <a:solidFill>
                            <a:srgbClr val="002060"/>
                          </a:solidFill>
                          <a:latin typeface="Times New Roman"/>
                        </a:rPr>
                        <a:t>IS 17349: 2020</a:t>
                      </a:r>
                    </a:p>
                  </a:txBody>
                  <a:tcPr marL="0" marR="0" marT="0" marB="0"/>
                </a:tc>
                <a:tc>
                  <a:txBody>
                    <a:bodyPr/>
                    <a:lstStyle/>
                    <a:p>
                      <a:pPr marL="177800" indent="0" algn="ctr">
                        <a:lnSpc>
                          <a:spcPts val="1392"/>
                        </a:lnSpc>
                      </a:pPr>
                      <a:r>
                        <a:rPr lang="en-US" sz="1400">
                          <a:solidFill>
                            <a:srgbClr val="002060"/>
                          </a:solidFill>
                          <a:latin typeface="Times New Roman"/>
                        </a:rPr>
                        <a:t>Medical textiles - Shoe covers -Specification</a:t>
                      </a:r>
                    </a:p>
                  </a:txBody>
                  <a:tcPr marL="0" marR="0" marT="0" marB="0"/>
                </a:tc>
                <a:tc>
                  <a:txBody>
                    <a:bodyPr/>
                    <a:lstStyle/>
                    <a:p>
                      <a:pPr indent="0" algn="l">
                        <a:lnSpc>
                          <a:spcPts val="1392"/>
                        </a:lnSpc>
                        <a:spcAft>
                          <a:spcPts val="840"/>
                        </a:spcAft>
                      </a:pPr>
                      <a:r>
                        <a:rPr lang="en-US" sz="1400" dirty="0">
                          <a:solidFill>
                            <a:srgbClr val="002060"/>
                          </a:solidFill>
                          <a:latin typeface="Times New Roman"/>
                        </a:rPr>
                        <a:t>Allocated to Committee Member</a:t>
                      </a:r>
                    </a:p>
                    <a:p>
                      <a:pPr marL="139700" indent="0" algn="l">
                        <a:lnSpc>
                          <a:spcPts val="1368"/>
                        </a:lnSpc>
                        <a:spcAft>
                          <a:spcPts val="840"/>
                        </a:spcAft>
                      </a:pPr>
                      <a:r>
                        <a:rPr lang="en-US" sz="1400" dirty="0">
                          <a:solidFill>
                            <a:srgbClr val="002060"/>
                          </a:solidFill>
                          <a:latin typeface="Times New Roman"/>
                        </a:rPr>
                        <a:t>Shri Anand Singh, Thea - Tex Healthcare (India) Private Limited</a:t>
                      </a:r>
                    </a:p>
                    <a:p>
                      <a:pPr indent="139700" algn="l">
                        <a:lnSpc>
                          <a:spcPts val="1368"/>
                        </a:lnSpc>
                        <a:spcAft>
                          <a:spcPts val="840"/>
                        </a:spcAft>
                      </a:pPr>
                      <a:r>
                        <a:rPr lang="en-US" sz="1400" dirty="0">
                          <a:solidFill>
                            <a:srgbClr val="002060"/>
                          </a:solidFill>
                          <a:latin typeface="Times New Roman"/>
                        </a:rPr>
                        <a:t>Shri Sumit Marwah, </a:t>
                      </a:r>
                      <a:r>
                        <a:rPr lang="en-US" sz="1400" dirty="0" err="1">
                          <a:solidFill>
                            <a:srgbClr val="002060"/>
                          </a:solidFill>
                          <a:latin typeface="Times New Roman"/>
                        </a:rPr>
                        <a:t>Dispoline</a:t>
                      </a:r>
                      <a:r>
                        <a:rPr lang="en-US" sz="1400" dirty="0">
                          <a:solidFill>
                            <a:srgbClr val="002060"/>
                          </a:solidFill>
                          <a:latin typeface="Times New Roman"/>
                        </a:rPr>
                        <a:t> India Private Limited</a:t>
                      </a:r>
                    </a:p>
                    <a:p>
                      <a:pPr marL="139700" indent="0" algn="l"/>
                      <a:r>
                        <a:rPr lang="en-US" sz="1400" dirty="0">
                          <a:solidFill>
                            <a:srgbClr val="002060"/>
                          </a:solidFill>
                          <a:latin typeface="Times New Roman"/>
                        </a:rPr>
                        <a:t>Standard Reaffirmed</a:t>
                      </a:r>
                    </a:p>
                  </a:txBody>
                  <a:tcPr marL="0" marR="0" marT="0" marB="0" anchor="b"/>
                </a:tc>
                <a:extLst>
                  <a:ext uri="{0D108BD9-81ED-4DB2-BD59-A6C34878D82A}">
                    <a16:rowId xmlns:a16="http://schemas.microsoft.com/office/drawing/2014/main" val="10001"/>
                  </a:ext>
                </a:extLst>
              </a:tr>
              <a:tr h="1492709">
                <a:tc>
                  <a:txBody>
                    <a:bodyPr/>
                    <a:lstStyle/>
                    <a:p>
                      <a:pPr indent="0" algn="ctr"/>
                      <a:r>
                        <a:rPr lang="en-US" sz="1400">
                          <a:solidFill>
                            <a:srgbClr val="002060"/>
                          </a:solidFill>
                          <a:latin typeface="Times New Roman"/>
                        </a:rPr>
                        <a:t>14.</a:t>
                      </a:r>
                    </a:p>
                  </a:txBody>
                  <a:tcPr marL="0" marR="0" marT="0" marB="0"/>
                </a:tc>
                <a:tc>
                  <a:txBody>
                    <a:bodyPr/>
                    <a:lstStyle/>
                    <a:p>
                      <a:pPr indent="0" algn="ctr">
                        <a:lnSpc>
                          <a:spcPts val="1368"/>
                        </a:lnSpc>
                      </a:pPr>
                      <a:r>
                        <a:rPr lang="en-US" sz="1400">
                          <a:solidFill>
                            <a:srgbClr val="002060"/>
                          </a:solidFill>
                          <a:latin typeface="Times New Roman"/>
                        </a:rPr>
                        <a:t>IS 17348: 2020</a:t>
                      </a:r>
                    </a:p>
                  </a:txBody>
                  <a:tcPr marL="0" marR="0" marT="0" marB="0"/>
                </a:tc>
                <a:tc>
                  <a:txBody>
                    <a:bodyPr/>
                    <a:lstStyle/>
                    <a:p>
                      <a:pPr marL="177800" indent="0" algn="ctr">
                        <a:lnSpc>
                          <a:spcPts val="1368"/>
                        </a:lnSpc>
                      </a:pPr>
                      <a:r>
                        <a:rPr lang="en-US" sz="1400">
                          <a:solidFill>
                            <a:srgbClr val="002060"/>
                          </a:solidFill>
                          <a:latin typeface="Times New Roman"/>
                        </a:rPr>
                        <a:t>Medical textiles - Adhesive incise drape - Specification</a:t>
                      </a:r>
                    </a:p>
                  </a:txBody>
                  <a:tcPr marL="0" marR="0" marT="0" marB="0"/>
                </a:tc>
                <a:tc>
                  <a:txBody>
                    <a:bodyPr/>
                    <a:lstStyle/>
                    <a:p>
                      <a:pPr indent="0" algn="l">
                        <a:lnSpc>
                          <a:spcPts val="1368"/>
                        </a:lnSpc>
                        <a:spcAft>
                          <a:spcPts val="840"/>
                        </a:spcAft>
                      </a:pPr>
                      <a:r>
                        <a:rPr lang="en-US" sz="1400" dirty="0">
                          <a:solidFill>
                            <a:srgbClr val="002060"/>
                          </a:solidFill>
                          <a:latin typeface="Times New Roman"/>
                        </a:rPr>
                        <a:t>Allocated to Committee Member</a:t>
                      </a:r>
                    </a:p>
                    <a:p>
                      <a:pPr marL="139700" indent="0" algn="l">
                        <a:spcAft>
                          <a:spcPts val="210"/>
                        </a:spcAft>
                      </a:pPr>
                      <a:r>
                        <a:rPr lang="en-US" sz="1400" dirty="0">
                          <a:solidFill>
                            <a:srgbClr val="002060"/>
                          </a:solidFill>
                          <a:latin typeface="Times New Roman"/>
                        </a:rPr>
                        <a:t>Dr. Prabha Hegde,</a:t>
                      </a:r>
                    </a:p>
                    <a:p>
                      <a:pPr marL="139700" indent="0" algn="l">
                        <a:spcAft>
                          <a:spcPts val="1050"/>
                        </a:spcAft>
                      </a:pPr>
                      <a:r>
                        <a:rPr lang="en-US" sz="1400" dirty="0">
                          <a:solidFill>
                            <a:srgbClr val="002060"/>
                          </a:solidFill>
                          <a:latin typeface="Times New Roman"/>
                        </a:rPr>
                        <a:t>3 M India</a:t>
                      </a:r>
                    </a:p>
                    <a:p>
                      <a:pPr marL="139700" indent="0" algn="l">
                        <a:lnSpc>
                          <a:spcPts val="1368"/>
                        </a:lnSpc>
                        <a:spcAft>
                          <a:spcPts val="840"/>
                        </a:spcAft>
                      </a:pPr>
                      <a:r>
                        <a:rPr lang="en-US" sz="1400" dirty="0">
                          <a:solidFill>
                            <a:srgbClr val="002060"/>
                          </a:solidFill>
                          <a:latin typeface="Times New Roman"/>
                        </a:rPr>
                        <a:t>Shri Sumit Marwah, </a:t>
                      </a:r>
                      <a:r>
                        <a:rPr lang="en-US" sz="1400" dirty="0" err="1">
                          <a:solidFill>
                            <a:srgbClr val="002060"/>
                          </a:solidFill>
                          <a:latin typeface="Times New Roman"/>
                        </a:rPr>
                        <a:t>Dispoline</a:t>
                      </a:r>
                      <a:r>
                        <a:rPr lang="en-US" sz="1400" dirty="0">
                          <a:solidFill>
                            <a:srgbClr val="002060"/>
                          </a:solidFill>
                          <a:latin typeface="Times New Roman"/>
                        </a:rPr>
                        <a:t> India Private Limited</a:t>
                      </a:r>
                    </a:p>
                    <a:p>
                      <a:pPr indent="0" algn="l">
                        <a:lnSpc>
                          <a:spcPts val="1392"/>
                        </a:lnSpc>
                        <a:spcAft>
                          <a:spcPts val="840"/>
                        </a:spcAft>
                      </a:pPr>
                      <a:r>
                        <a:rPr lang="en-US" sz="1400" dirty="0">
                          <a:solidFill>
                            <a:srgbClr val="002060"/>
                          </a:solidFill>
                          <a:latin typeface="Times New Roman"/>
                        </a:rPr>
                        <a:t>Dr. </a:t>
                      </a:r>
                      <a:r>
                        <a:rPr lang="en-US" sz="1400" dirty="0" err="1">
                          <a:solidFill>
                            <a:srgbClr val="002060"/>
                          </a:solidFill>
                          <a:latin typeface="Times New Roman"/>
                        </a:rPr>
                        <a:t>Sanjiiv</a:t>
                      </a:r>
                      <a:r>
                        <a:rPr lang="en-US" sz="1400" dirty="0">
                          <a:solidFill>
                            <a:srgbClr val="002060"/>
                          </a:solidFill>
                          <a:latin typeface="Times New Roman"/>
                        </a:rPr>
                        <a:t> </a:t>
                      </a:r>
                      <a:r>
                        <a:rPr lang="en-US" sz="1400" dirty="0" err="1">
                          <a:solidFill>
                            <a:srgbClr val="002060"/>
                          </a:solidFill>
                          <a:latin typeface="Times New Roman"/>
                        </a:rPr>
                        <a:t>Rehlan</a:t>
                      </a:r>
                      <a:r>
                        <a:rPr lang="en-US" sz="1400" dirty="0">
                          <a:solidFill>
                            <a:srgbClr val="002060"/>
                          </a:solidFill>
                          <a:latin typeface="Times New Roman"/>
                        </a:rPr>
                        <a:t>, FICCI (</a:t>
                      </a:r>
                      <a:r>
                        <a:rPr lang="en-US" sz="1400" dirty="0" err="1">
                          <a:solidFill>
                            <a:srgbClr val="002060"/>
                          </a:solidFill>
                          <a:latin typeface="Times New Roman"/>
                        </a:rPr>
                        <a:t>Shalex</a:t>
                      </a:r>
                      <a:r>
                        <a:rPr lang="en-US" sz="1400" dirty="0">
                          <a:solidFill>
                            <a:srgbClr val="002060"/>
                          </a:solidFill>
                          <a:latin typeface="Times New Roman"/>
                        </a:rPr>
                        <a:t> </a:t>
                      </a:r>
                      <a:r>
                        <a:rPr lang="en-US" sz="1400" dirty="0" err="1">
                          <a:solidFill>
                            <a:srgbClr val="002060"/>
                          </a:solidFill>
                          <a:latin typeface="Times New Roman"/>
                        </a:rPr>
                        <a:t>Medtech</a:t>
                      </a:r>
                      <a:r>
                        <a:rPr lang="en-US" sz="1400" dirty="0">
                          <a:solidFill>
                            <a:srgbClr val="002060"/>
                          </a:solidFill>
                          <a:latin typeface="Times New Roman"/>
                        </a:rPr>
                        <a:t>)</a:t>
                      </a:r>
                    </a:p>
                    <a:p>
                      <a:pPr marL="139700" indent="0" algn="l"/>
                      <a:r>
                        <a:rPr lang="en-US" sz="1400" dirty="0">
                          <a:solidFill>
                            <a:srgbClr val="002060"/>
                          </a:solidFill>
                          <a:latin typeface="Times New Roman"/>
                        </a:rPr>
                        <a:t>Standard Reaffirmed</a:t>
                      </a:r>
                    </a:p>
                  </a:txBody>
                  <a:tcPr marL="0" marR="0" marT="0" marB="0" anchor="b"/>
                </a:tc>
                <a:extLst>
                  <a:ext uri="{0D108BD9-81ED-4DB2-BD59-A6C34878D82A}">
                    <a16:rowId xmlns:a16="http://schemas.microsoft.com/office/drawing/2014/main" val="10002"/>
                  </a:ext>
                </a:extLst>
              </a:tr>
              <a:tr h="1114818">
                <a:tc>
                  <a:txBody>
                    <a:bodyPr/>
                    <a:lstStyle/>
                    <a:p>
                      <a:pPr indent="0" algn="ctr"/>
                      <a:r>
                        <a:rPr lang="en-US" sz="1400">
                          <a:solidFill>
                            <a:srgbClr val="002060"/>
                          </a:solidFill>
                          <a:latin typeface="Times New Roman"/>
                        </a:rPr>
                        <a:t>15.</a:t>
                      </a:r>
                    </a:p>
                  </a:txBody>
                  <a:tcPr marL="0" marR="0" marT="0" marB="0"/>
                </a:tc>
                <a:tc>
                  <a:txBody>
                    <a:bodyPr/>
                    <a:lstStyle/>
                    <a:p>
                      <a:pPr indent="0" algn="ctr">
                        <a:lnSpc>
                          <a:spcPts val="1368"/>
                        </a:lnSpc>
                      </a:pPr>
                      <a:r>
                        <a:rPr lang="en-US" sz="1400">
                          <a:solidFill>
                            <a:srgbClr val="002060"/>
                          </a:solidFill>
                          <a:latin typeface="Times New Roman"/>
                        </a:rPr>
                        <a:t>IS 17350: 2020</a:t>
                      </a:r>
                    </a:p>
                  </a:txBody>
                  <a:tcPr marL="0" marR="0" marT="0" marB="0"/>
                </a:tc>
                <a:tc>
                  <a:txBody>
                    <a:bodyPr/>
                    <a:lstStyle/>
                    <a:p>
                      <a:pPr marL="177800" indent="0" algn="ctr">
                        <a:lnSpc>
                          <a:spcPts val="1368"/>
                        </a:lnSpc>
                      </a:pPr>
                      <a:r>
                        <a:rPr lang="en-US" sz="1400">
                          <a:solidFill>
                            <a:srgbClr val="002060"/>
                          </a:solidFill>
                          <a:latin typeface="Times New Roman"/>
                        </a:rPr>
                        <a:t>Medical textiles - Abdominal binder -Specification</a:t>
                      </a:r>
                    </a:p>
                  </a:txBody>
                  <a:tcPr marL="0" marR="0" marT="0" marB="0"/>
                </a:tc>
                <a:tc>
                  <a:txBody>
                    <a:bodyPr/>
                    <a:lstStyle/>
                    <a:p>
                      <a:pPr indent="0" algn="l">
                        <a:lnSpc>
                          <a:spcPts val="1368"/>
                        </a:lnSpc>
                        <a:spcAft>
                          <a:spcPts val="840"/>
                        </a:spcAft>
                      </a:pPr>
                      <a:r>
                        <a:rPr lang="en-US" sz="1400" dirty="0">
                          <a:solidFill>
                            <a:srgbClr val="002060"/>
                          </a:solidFill>
                          <a:latin typeface="Times New Roman"/>
                        </a:rPr>
                        <a:t>Allocated to Committee Member</a:t>
                      </a:r>
                    </a:p>
                    <a:p>
                      <a:pPr indent="0" algn="l">
                        <a:lnSpc>
                          <a:spcPts val="1368"/>
                        </a:lnSpc>
                        <a:spcAft>
                          <a:spcPts val="840"/>
                        </a:spcAft>
                      </a:pPr>
                      <a:r>
                        <a:rPr lang="en-US" sz="1400" dirty="0">
                          <a:solidFill>
                            <a:srgbClr val="002060"/>
                          </a:solidFill>
                          <a:latin typeface="Times New Roman"/>
                        </a:rPr>
                        <a:t>Dr. Manish Sabharwal,</a:t>
                      </a:r>
                      <a:r>
                        <a:rPr lang="en-US" sz="1400" dirty="0">
                          <a:solidFill>
                            <a:srgbClr val="002060"/>
                          </a:solidFill>
                          <a:latin typeface="Times New Roman" panose="02020603050405020304" pitchFamily="18" charset="0"/>
                          <a:cs typeface="Times New Roman" panose="02020603050405020304" pitchFamily="18" charset="0"/>
                        </a:rPr>
                        <a:t> Dr. Sabharwal Wound Care</a:t>
                      </a:r>
                    </a:p>
                    <a:p>
                      <a:pPr marL="152400" indent="0" algn="l"/>
                      <a:r>
                        <a:rPr lang="en-US" sz="1400" dirty="0">
                          <a:solidFill>
                            <a:srgbClr val="002060"/>
                          </a:solidFill>
                          <a:latin typeface="Times New Roman" panose="02020603050405020304" pitchFamily="18" charset="0"/>
                          <a:cs typeface="Times New Roman" panose="02020603050405020304" pitchFamily="18" charset="0"/>
                        </a:rPr>
                        <a:t>Standard Reaffirmed</a:t>
                      </a:r>
                      <a:endParaRPr lang="en-US" sz="1400" dirty="0">
                        <a:solidFill>
                          <a:srgbClr val="002060"/>
                        </a:solidFill>
                        <a:latin typeface="Times New Roman"/>
                      </a:endParaRPr>
                    </a:p>
                  </a:txBody>
                  <a:tcPr marL="0" marR="0" marT="0" marB="0" anchor="b"/>
                </a:tc>
                <a:extLst>
                  <a:ext uri="{0D108BD9-81ED-4DB2-BD59-A6C34878D82A}">
                    <a16:rowId xmlns:a16="http://schemas.microsoft.com/office/drawing/2014/main" val="1000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9EC425F-4847-6FD1-4E06-DDC993F4EF8F}"/>
              </a:ext>
            </a:extLst>
          </p:cNvPr>
          <p:cNvGraphicFramePr>
            <a:graphicFrameLocks noGrp="1"/>
          </p:cNvGraphicFramePr>
          <p:nvPr>
            <p:extLst>
              <p:ext uri="{D42A27DB-BD31-4B8C-83A1-F6EECF244321}">
                <p14:modId xmlns:p14="http://schemas.microsoft.com/office/powerpoint/2010/main" val="1458306543"/>
              </p:ext>
            </p:extLst>
          </p:nvPr>
        </p:nvGraphicFramePr>
        <p:xfrm>
          <a:off x="1706252" y="573466"/>
          <a:ext cx="9341961" cy="5451082"/>
        </p:xfrm>
        <a:graphic>
          <a:graphicData uri="http://schemas.openxmlformats.org/drawingml/2006/table">
            <a:tbl>
              <a:tblPr/>
              <a:tblGrid>
                <a:gridCol w="695320">
                  <a:extLst>
                    <a:ext uri="{9D8B030D-6E8A-4147-A177-3AD203B41FA5}">
                      <a16:colId xmlns:a16="http://schemas.microsoft.com/office/drawing/2014/main" val="20000"/>
                    </a:ext>
                  </a:extLst>
                </a:gridCol>
                <a:gridCol w="1547873">
                  <a:extLst>
                    <a:ext uri="{9D8B030D-6E8A-4147-A177-3AD203B41FA5}">
                      <a16:colId xmlns:a16="http://schemas.microsoft.com/office/drawing/2014/main" val="20001"/>
                    </a:ext>
                  </a:extLst>
                </a:gridCol>
                <a:gridCol w="3051438">
                  <a:extLst>
                    <a:ext uri="{9D8B030D-6E8A-4147-A177-3AD203B41FA5}">
                      <a16:colId xmlns:a16="http://schemas.microsoft.com/office/drawing/2014/main" val="20002"/>
                    </a:ext>
                  </a:extLst>
                </a:gridCol>
                <a:gridCol w="4047330">
                  <a:extLst>
                    <a:ext uri="{9D8B030D-6E8A-4147-A177-3AD203B41FA5}">
                      <a16:colId xmlns:a16="http://schemas.microsoft.com/office/drawing/2014/main" val="20003"/>
                    </a:ext>
                  </a:extLst>
                </a:gridCol>
              </a:tblGrid>
              <a:tr h="470429">
                <a:tc>
                  <a:txBody>
                    <a:bodyPr/>
                    <a:lstStyle/>
                    <a:p>
                      <a:pPr indent="0" algn="r"/>
                      <a:r>
                        <a:rPr lang="en-US" sz="1400" b="1">
                          <a:solidFill>
                            <a:srgbClr val="002060"/>
                          </a:solidFill>
                          <a:latin typeface="Times New Roman"/>
                        </a:rPr>
                        <a:t>S.No.</a:t>
                      </a:r>
                    </a:p>
                  </a:txBody>
                  <a:tcPr marL="0" marR="0" marT="0" marB="0"/>
                </a:tc>
                <a:tc>
                  <a:txBody>
                    <a:bodyPr/>
                    <a:lstStyle/>
                    <a:p>
                      <a:pPr indent="0" algn="ctr">
                        <a:spcAft>
                          <a:spcPts val="210"/>
                        </a:spcAft>
                      </a:pPr>
                      <a:r>
                        <a:rPr lang="en-US" sz="1400" b="1">
                          <a:solidFill>
                            <a:srgbClr val="002060"/>
                          </a:solidFill>
                          <a:latin typeface="Times New Roman"/>
                        </a:rPr>
                        <a:t>IS</a:t>
                      </a:r>
                    </a:p>
                    <a:p>
                      <a:pPr indent="0" algn="ctr"/>
                      <a:r>
                        <a:rPr lang="en-US" sz="1400" b="1">
                          <a:solidFill>
                            <a:srgbClr val="002060"/>
                          </a:solidFill>
                          <a:latin typeface="Times New Roman"/>
                        </a:rPr>
                        <a:t>Number</a:t>
                      </a:r>
                    </a:p>
                  </a:txBody>
                  <a:tcPr marL="0" marR="0" marT="0" marB="0"/>
                </a:tc>
                <a:tc>
                  <a:txBody>
                    <a:bodyPr/>
                    <a:lstStyle/>
                    <a:p>
                      <a:pPr indent="0" algn="ctr"/>
                      <a:r>
                        <a:rPr lang="en-US" sz="1400" b="1">
                          <a:solidFill>
                            <a:srgbClr val="002060"/>
                          </a:solidFill>
                          <a:latin typeface="Times New Roman"/>
                        </a:rPr>
                        <a:t>IS Title</a:t>
                      </a:r>
                    </a:p>
                  </a:txBody>
                  <a:tcPr marL="0" marR="0" marT="0" marB="0"/>
                </a:tc>
                <a:tc>
                  <a:txBody>
                    <a:bodyPr/>
                    <a:lstStyle/>
                    <a:p>
                      <a:pPr indent="0" algn="ctr">
                        <a:lnSpc>
                          <a:spcPts val="1368"/>
                        </a:lnSpc>
                      </a:pPr>
                      <a:r>
                        <a:rPr lang="en-US" sz="1400" b="1" dirty="0">
                          <a:solidFill>
                            <a:srgbClr val="002060"/>
                          </a:solidFill>
                          <a:latin typeface="Times New Roman"/>
                        </a:rPr>
                        <a:t>Status and Process Adopted</a:t>
                      </a:r>
                    </a:p>
                  </a:txBody>
                  <a:tcPr marL="0" marR="0" marT="0" marB="0"/>
                </a:tc>
                <a:extLst>
                  <a:ext uri="{0D108BD9-81ED-4DB2-BD59-A6C34878D82A}">
                    <a16:rowId xmlns:a16="http://schemas.microsoft.com/office/drawing/2014/main" val="10000"/>
                  </a:ext>
                </a:extLst>
              </a:tr>
              <a:tr h="913764">
                <a:tc>
                  <a:txBody>
                    <a:bodyPr/>
                    <a:lstStyle/>
                    <a:p>
                      <a:pPr indent="0" algn="r"/>
                      <a:r>
                        <a:rPr lang="en-US" sz="1400">
                          <a:solidFill>
                            <a:srgbClr val="002060"/>
                          </a:solidFill>
                          <a:latin typeface="Times New Roman" panose="02020603050405020304" pitchFamily="18" charset="0"/>
                          <a:cs typeface="Times New Roman" panose="02020603050405020304" pitchFamily="18" charset="0"/>
                        </a:rPr>
                        <a:t>16.</a:t>
                      </a:r>
                    </a:p>
                  </a:txBody>
                  <a:tcPr marL="0" marR="0" marT="0" marB="0"/>
                </a:tc>
                <a:tc>
                  <a:txBody>
                    <a:bodyPr/>
                    <a:lstStyle/>
                    <a:p>
                      <a:pPr indent="0" algn="ctr">
                        <a:lnSpc>
                          <a:spcPts val="1368"/>
                        </a:lnSpc>
                      </a:pPr>
                      <a:r>
                        <a:rPr lang="en-US" sz="1400">
                          <a:solidFill>
                            <a:srgbClr val="002060"/>
                          </a:solidFill>
                          <a:latin typeface="Times New Roman" panose="02020603050405020304" pitchFamily="18" charset="0"/>
                          <a:cs typeface="Times New Roman" panose="02020603050405020304" pitchFamily="18" charset="0"/>
                        </a:rPr>
                        <a:t>IS 17351: 2020</a:t>
                      </a:r>
                    </a:p>
                  </a:txBody>
                  <a:tcPr marL="0" marR="0" marT="0" marB="0"/>
                </a:tc>
                <a:tc>
                  <a:txBody>
                    <a:bodyPr/>
                    <a:lstStyle/>
                    <a:p>
                      <a:pPr marL="215900" indent="0" algn="ctr">
                        <a:lnSpc>
                          <a:spcPts val="1368"/>
                        </a:lnSpc>
                      </a:pPr>
                      <a:r>
                        <a:rPr lang="en-US" sz="1400">
                          <a:solidFill>
                            <a:srgbClr val="002060"/>
                          </a:solidFill>
                          <a:latin typeface="Times New Roman" panose="02020603050405020304" pitchFamily="18" charset="0"/>
                          <a:cs typeface="Times New Roman" panose="02020603050405020304" pitchFamily="18" charset="0"/>
                        </a:rPr>
                        <a:t>Medical textiles - Dressing, shell compressed - Specification</a:t>
                      </a:r>
                    </a:p>
                  </a:txBody>
                  <a:tcPr marL="0" marR="0" marT="0" marB="0"/>
                </a:tc>
                <a:tc>
                  <a:txBody>
                    <a:bodyPr/>
                    <a:lstStyle/>
                    <a:p>
                      <a:pPr indent="0" algn="l">
                        <a:lnSpc>
                          <a:spcPts val="1368"/>
                        </a:lnSpc>
                        <a:spcAft>
                          <a:spcPts val="840"/>
                        </a:spcAft>
                      </a:pPr>
                      <a:r>
                        <a:rPr lang="en-US" sz="1400">
                          <a:solidFill>
                            <a:srgbClr val="002060"/>
                          </a:solidFill>
                          <a:latin typeface="Times New Roman" panose="02020603050405020304" pitchFamily="18" charset="0"/>
                          <a:cs typeface="Times New Roman" panose="02020603050405020304" pitchFamily="18" charset="0"/>
                        </a:rPr>
                        <a:t>Allocated to Committee Member</a:t>
                      </a:r>
                    </a:p>
                    <a:p>
                      <a:pPr indent="0" algn="l">
                        <a:lnSpc>
                          <a:spcPts val="1368"/>
                        </a:lnSpc>
                        <a:spcAft>
                          <a:spcPts val="840"/>
                        </a:spcAft>
                      </a:pPr>
                      <a:r>
                        <a:rPr lang="en-US" sz="1400">
                          <a:solidFill>
                            <a:srgbClr val="002060"/>
                          </a:solidFill>
                          <a:latin typeface="Times New Roman" panose="02020603050405020304" pitchFamily="18" charset="0"/>
                          <a:cs typeface="Times New Roman" panose="02020603050405020304" pitchFamily="18" charset="0"/>
                        </a:rPr>
                        <a:t>Dr. Manish Sabharwal, Dr. Sabharwal Wound Care</a:t>
                      </a:r>
                    </a:p>
                    <a:p>
                      <a:pPr marL="152400" indent="0" algn="l"/>
                      <a:r>
                        <a:rPr lang="en-US" sz="1400">
                          <a:solidFill>
                            <a:srgbClr val="002060"/>
                          </a:solidFill>
                          <a:latin typeface="Times New Roman" panose="02020603050405020304" pitchFamily="18" charset="0"/>
                          <a:cs typeface="Times New Roman" panose="02020603050405020304" pitchFamily="18" charset="0"/>
                        </a:rPr>
                        <a:t>Standard Reaffirmed</a:t>
                      </a:r>
                    </a:p>
                  </a:txBody>
                  <a:tcPr marL="0" marR="0" marT="0" marB="0"/>
                </a:tc>
                <a:extLst>
                  <a:ext uri="{0D108BD9-81ED-4DB2-BD59-A6C34878D82A}">
                    <a16:rowId xmlns:a16="http://schemas.microsoft.com/office/drawing/2014/main" val="10001"/>
                  </a:ext>
                </a:extLst>
              </a:tr>
              <a:tr h="803428">
                <a:tc>
                  <a:txBody>
                    <a:bodyPr/>
                    <a:lstStyle/>
                    <a:p>
                      <a:pPr indent="0" algn="r"/>
                      <a:r>
                        <a:rPr lang="en-US" sz="1400">
                          <a:solidFill>
                            <a:srgbClr val="002060"/>
                          </a:solidFill>
                          <a:latin typeface="Times New Roman" panose="02020603050405020304" pitchFamily="18" charset="0"/>
                          <a:cs typeface="Times New Roman" panose="02020603050405020304" pitchFamily="18" charset="0"/>
                        </a:rPr>
                        <a:t>17.</a:t>
                      </a:r>
                    </a:p>
                  </a:txBody>
                  <a:tcPr marL="0" marR="0" marT="0" marB="0"/>
                </a:tc>
                <a:tc>
                  <a:txBody>
                    <a:bodyPr/>
                    <a:lstStyle/>
                    <a:p>
                      <a:pPr indent="0" algn="ctr">
                        <a:lnSpc>
                          <a:spcPts val="1392"/>
                        </a:lnSpc>
                      </a:pPr>
                      <a:r>
                        <a:rPr lang="en-US" sz="1400">
                          <a:solidFill>
                            <a:srgbClr val="002060"/>
                          </a:solidFill>
                          <a:latin typeface="Times New Roman" panose="02020603050405020304" pitchFamily="18" charset="0"/>
                          <a:cs typeface="Times New Roman" panose="02020603050405020304" pitchFamily="18" charset="0"/>
                        </a:rPr>
                        <a:t>IS 17352: 2020</a:t>
                      </a:r>
                    </a:p>
                  </a:txBody>
                  <a:tcPr marL="0" marR="0" marT="0" marB="0"/>
                </a:tc>
                <a:tc>
                  <a:txBody>
                    <a:bodyPr/>
                    <a:lstStyle/>
                    <a:p>
                      <a:pPr marL="215900" indent="0" algn="ctr">
                        <a:lnSpc>
                          <a:spcPts val="1368"/>
                        </a:lnSpc>
                      </a:pPr>
                      <a:r>
                        <a:rPr lang="en-US" sz="1400">
                          <a:solidFill>
                            <a:srgbClr val="002060"/>
                          </a:solidFill>
                          <a:latin typeface="Times New Roman" panose="02020603050405020304" pitchFamily="18" charset="0"/>
                          <a:cs typeface="Times New Roman" panose="02020603050405020304" pitchFamily="18" charset="0"/>
                        </a:rPr>
                        <a:t>Medical textiles - Foam dressing -Specification</a:t>
                      </a:r>
                    </a:p>
                  </a:txBody>
                  <a:tcPr marL="0" marR="0" marT="0" marB="0"/>
                </a:tc>
                <a:tc>
                  <a:txBody>
                    <a:bodyPr/>
                    <a:lstStyle/>
                    <a:p>
                      <a:pPr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Allocated to Committee Member</a:t>
                      </a:r>
                    </a:p>
                    <a:p>
                      <a:pPr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Dr. Prabha Hegde, 3 M India</a:t>
                      </a:r>
                    </a:p>
                    <a:p>
                      <a:pPr marL="152400" indent="0" algn="l"/>
                      <a:r>
                        <a:rPr lang="en-US" sz="1400" dirty="0">
                          <a:solidFill>
                            <a:srgbClr val="002060"/>
                          </a:solidFill>
                          <a:latin typeface="Times New Roman" panose="02020603050405020304" pitchFamily="18" charset="0"/>
                          <a:cs typeface="Times New Roman" panose="02020603050405020304" pitchFamily="18" charset="0"/>
                        </a:rPr>
                        <a:t>Standard Reaffirmed</a:t>
                      </a:r>
                    </a:p>
                  </a:txBody>
                  <a:tcPr marL="0" marR="0" marT="0" marB="0" anchor="b"/>
                </a:tc>
                <a:extLst>
                  <a:ext uri="{0D108BD9-81ED-4DB2-BD59-A6C34878D82A}">
                    <a16:rowId xmlns:a16="http://schemas.microsoft.com/office/drawing/2014/main" val="10002"/>
                  </a:ext>
                </a:extLst>
              </a:tr>
              <a:tr h="1815661">
                <a:tc>
                  <a:txBody>
                    <a:bodyPr/>
                    <a:lstStyle/>
                    <a:p>
                      <a:pPr indent="0" algn="r"/>
                      <a:r>
                        <a:rPr lang="en-US" sz="1400">
                          <a:solidFill>
                            <a:srgbClr val="002060"/>
                          </a:solidFill>
                          <a:latin typeface="Times New Roman" panose="02020603050405020304" pitchFamily="18" charset="0"/>
                          <a:cs typeface="Times New Roman" panose="02020603050405020304" pitchFamily="18" charset="0"/>
                        </a:rPr>
                        <a:t>18.</a:t>
                      </a:r>
                    </a:p>
                  </a:txBody>
                  <a:tcPr marL="0" marR="0" marT="0" marB="0"/>
                </a:tc>
                <a:tc>
                  <a:txBody>
                    <a:bodyPr/>
                    <a:lstStyle/>
                    <a:p>
                      <a:pPr indent="0" algn="ctr">
                        <a:lnSpc>
                          <a:spcPts val="1368"/>
                        </a:lnSpc>
                      </a:pPr>
                      <a:r>
                        <a:rPr lang="en-US" sz="1400">
                          <a:solidFill>
                            <a:srgbClr val="002060"/>
                          </a:solidFill>
                          <a:latin typeface="Times New Roman" panose="02020603050405020304" pitchFamily="18" charset="0"/>
                          <a:cs typeface="Times New Roman" panose="02020603050405020304" pitchFamily="18" charset="0"/>
                        </a:rPr>
                        <a:t>IS 17353: 2020</a:t>
                      </a:r>
                    </a:p>
                  </a:txBody>
                  <a:tcPr marL="0" marR="0" marT="0" marB="0"/>
                </a:tc>
                <a:tc>
                  <a:txBody>
                    <a:bodyPr/>
                    <a:lstStyle/>
                    <a:p>
                      <a:pPr marL="215900" indent="0" algn="ctr">
                        <a:lnSpc>
                          <a:spcPts val="1392"/>
                        </a:lnSpc>
                      </a:pPr>
                      <a:r>
                        <a:rPr lang="en-US" sz="1400" dirty="0">
                          <a:solidFill>
                            <a:srgbClr val="002060"/>
                          </a:solidFill>
                          <a:latin typeface="Times New Roman" panose="02020603050405020304" pitchFamily="18" charset="0"/>
                          <a:cs typeface="Times New Roman" panose="02020603050405020304" pitchFamily="18" charset="0"/>
                        </a:rPr>
                        <a:t>Medical textiles - Pressure garment -Specification</a:t>
                      </a:r>
                    </a:p>
                  </a:txBody>
                  <a:tcPr marL="0" marR="0" marT="0" marB="0"/>
                </a:tc>
                <a:tc>
                  <a:txBody>
                    <a:bodyPr/>
                    <a:lstStyle/>
                    <a:p>
                      <a:pPr indent="0" algn="l">
                        <a:lnSpc>
                          <a:spcPts val="1392"/>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Allocated to Committee Member</a:t>
                      </a:r>
                    </a:p>
                    <a:p>
                      <a:pPr marL="152400" indent="0" algn="l">
                        <a:lnSpc>
                          <a:spcPts val="1368"/>
                        </a:lnSpc>
                      </a:pPr>
                      <a:r>
                        <a:rPr lang="en-US" sz="1400" dirty="0">
                          <a:solidFill>
                            <a:srgbClr val="002060"/>
                          </a:solidFill>
                          <a:latin typeface="Times New Roman" panose="02020603050405020304" pitchFamily="18" charset="0"/>
                          <a:cs typeface="Times New Roman" panose="02020603050405020304" pitchFamily="18" charset="0"/>
                        </a:rPr>
                        <a:t>Shri </a:t>
                      </a:r>
                      <a:r>
                        <a:rPr lang="en-US" sz="1400" dirty="0" err="1">
                          <a:solidFill>
                            <a:srgbClr val="002060"/>
                          </a:solidFill>
                          <a:latin typeface="Times New Roman" panose="02020603050405020304" pitchFamily="18" charset="0"/>
                          <a:cs typeface="Times New Roman" panose="02020603050405020304" pitchFamily="18" charset="0"/>
                        </a:rPr>
                        <a:t>D.Veerasubramaniam</a:t>
                      </a:r>
                      <a:r>
                        <a:rPr lang="en-US" sz="1400" dirty="0">
                          <a:solidFill>
                            <a:srgbClr val="002060"/>
                          </a:solidFill>
                          <a:latin typeface="Times New Roman" panose="02020603050405020304" pitchFamily="18" charset="0"/>
                          <a:cs typeface="Times New Roman" panose="02020603050405020304" pitchFamily="18" charset="0"/>
                        </a:rPr>
                        <a:t>, SITRA</a:t>
                      </a:r>
                    </a:p>
                    <a:p>
                      <a:pPr marL="152400" indent="0" algn="l">
                        <a:spcAft>
                          <a:spcPts val="210"/>
                        </a:spcAft>
                      </a:pPr>
                      <a:r>
                        <a:rPr lang="en-US" sz="1400" dirty="0">
                          <a:solidFill>
                            <a:srgbClr val="002060"/>
                          </a:solidFill>
                          <a:latin typeface="Times New Roman" panose="02020603050405020304" pitchFamily="18" charset="0"/>
                          <a:cs typeface="Times New Roman" panose="02020603050405020304" pitchFamily="18" charset="0"/>
                        </a:rPr>
                        <a:t>Shri T. Balaji,</a:t>
                      </a:r>
                    </a:p>
                    <a:p>
                      <a:pPr marL="152400" indent="0" algn="l">
                        <a:lnSpc>
                          <a:spcPts val="1392"/>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KOB Medical Textiles </a:t>
                      </a:r>
                      <a:r>
                        <a:rPr lang="en-US" sz="1400" dirty="0" err="1">
                          <a:solidFill>
                            <a:srgbClr val="002060"/>
                          </a:solidFill>
                          <a:latin typeface="Times New Roman" panose="02020603050405020304" pitchFamily="18" charset="0"/>
                          <a:cs typeface="Times New Roman" panose="02020603050405020304" pitchFamily="18" charset="0"/>
                        </a:rPr>
                        <a:t>PvtLtd</a:t>
                      </a:r>
                      <a:r>
                        <a:rPr lang="en-US" sz="1400" dirty="0">
                          <a:solidFill>
                            <a:srgbClr val="002060"/>
                          </a:solidFill>
                          <a:latin typeface="Times New Roman" panose="02020603050405020304" pitchFamily="18" charset="0"/>
                          <a:cs typeface="Times New Roman" panose="02020603050405020304" pitchFamily="18" charset="0"/>
                        </a:rPr>
                        <a:t>,</a:t>
                      </a:r>
                    </a:p>
                    <a:p>
                      <a:pPr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Dr. Manish Sabharwal, Dr. Sabharwal Wound Care</a:t>
                      </a:r>
                    </a:p>
                    <a:p>
                      <a:pPr marL="152400" indent="0" algn="l"/>
                      <a:r>
                        <a:rPr lang="en-US" sz="1400" dirty="0">
                          <a:solidFill>
                            <a:srgbClr val="002060"/>
                          </a:solidFill>
                          <a:latin typeface="Times New Roman" panose="02020603050405020304" pitchFamily="18" charset="0"/>
                          <a:cs typeface="Times New Roman" panose="02020603050405020304" pitchFamily="18" charset="0"/>
                        </a:rPr>
                        <a:t>Standard Reaffirmed</a:t>
                      </a:r>
                    </a:p>
                  </a:txBody>
                  <a:tcPr marL="0" marR="0" marT="0" marB="0" anchor="b"/>
                </a:tc>
                <a:extLst>
                  <a:ext uri="{0D108BD9-81ED-4DB2-BD59-A6C34878D82A}">
                    <a16:rowId xmlns:a16="http://schemas.microsoft.com/office/drawing/2014/main" val="10003"/>
                  </a:ext>
                </a:extLst>
              </a:tr>
              <a:tr h="1371565">
                <a:tc>
                  <a:txBody>
                    <a:bodyPr/>
                    <a:lstStyle/>
                    <a:p>
                      <a:pPr indent="0" algn="r"/>
                      <a:r>
                        <a:rPr lang="en-US" sz="1400">
                          <a:solidFill>
                            <a:srgbClr val="002060"/>
                          </a:solidFill>
                          <a:latin typeface="Times New Roman" panose="02020603050405020304" pitchFamily="18" charset="0"/>
                          <a:cs typeface="Times New Roman" panose="02020603050405020304" pitchFamily="18" charset="0"/>
                        </a:rPr>
                        <a:t>19.</a:t>
                      </a:r>
                    </a:p>
                  </a:txBody>
                  <a:tcPr marL="0" marR="0" marT="0" marB="0"/>
                </a:tc>
                <a:tc>
                  <a:txBody>
                    <a:bodyPr/>
                    <a:lstStyle/>
                    <a:p>
                      <a:pPr indent="0" algn="ctr">
                        <a:lnSpc>
                          <a:spcPts val="1392"/>
                        </a:lnSpc>
                      </a:pPr>
                      <a:r>
                        <a:rPr lang="en-US" sz="1400">
                          <a:solidFill>
                            <a:srgbClr val="002060"/>
                          </a:solidFill>
                          <a:latin typeface="Times New Roman" panose="02020603050405020304" pitchFamily="18" charset="0"/>
                          <a:cs typeface="Times New Roman" panose="02020603050405020304" pitchFamily="18" charset="0"/>
                        </a:rPr>
                        <a:t>IS 17354: 2020</a:t>
                      </a:r>
                    </a:p>
                  </a:txBody>
                  <a:tcPr marL="0" marR="0" marT="0" marB="0"/>
                </a:tc>
                <a:tc>
                  <a:txBody>
                    <a:bodyPr/>
                    <a:lstStyle/>
                    <a:p>
                      <a:pPr marL="152400" indent="0" algn="ctr">
                        <a:lnSpc>
                          <a:spcPts val="1392"/>
                        </a:lnSpc>
                      </a:pPr>
                      <a:r>
                        <a:rPr lang="en-US" sz="1400" dirty="0">
                          <a:solidFill>
                            <a:srgbClr val="002060"/>
                          </a:solidFill>
                          <a:latin typeface="Times New Roman" panose="02020603050405020304" pitchFamily="18" charset="0"/>
                          <a:cs typeface="Times New Roman" panose="02020603050405020304" pitchFamily="18" charset="0"/>
                        </a:rPr>
                        <a:t>Medical textiles - Dental bib/Napkins -Specification</a:t>
                      </a:r>
                    </a:p>
                  </a:txBody>
                  <a:tcPr marL="0" marR="0" marT="0" marB="0"/>
                </a:tc>
                <a:tc>
                  <a:txBody>
                    <a:bodyPr/>
                    <a:lstStyle/>
                    <a:p>
                      <a:pPr indent="0" algn="l">
                        <a:lnSpc>
                          <a:spcPts val="1392"/>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Allocated to Committee Member</a:t>
                      </a:r>
                    </a:p>
                    <a:p>
                      <a:pPr marL="152400"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Shri Sumit Marwah, </a:t>
                      </a:r>
                      <a:r>
                        <a:rPr lang="en-US" sz="1400" dirty="0" err="1">
                          <a:solidFill>
                            <a:srgbClr val="002060"/>
                          </a:solidFill>
                          <a:latin typeface="Times New Roman" panose="02020603050405020304" pitchFamily="18" charset="0"/>
                          <a:cs typeface="Times New Roman" panose="02020603050405020304" pitchFamily="18" charset="0"/>
                        </a:rPr>
                        <a:t>Dispoline</a:t>
                      </a:r>
                      <a:r>
                        <a:rPr lang="en-US" sz="1400" dirty="0">
                          <a:solidFill>
                            <a:srgbClr val="002060"/>
                          </a:solidFill>
                          <a:latin typeface="Times New Roman" panose="02020603050405020304" pitchFamily="18" charset="0"/>
                          <a:cs typeface="Times New Roman" panose="02020603050405020304" pitchFamily="18" charset="0"/>
                        </a:rPr>
                        <a:t> India Private Limited</a:t>
                      </a:r>
                    </a:p>
                    <a:p>
                      <a:pPr indent="0" algn="l">
                        <a:lnSpc>
                          <a:spcPts val="1392"/>
                        </a:lnSpc>
                      </a:pPr>
                      <a:r>
                        <a:rPr lang="en-US" sz="1400" dirty="0">
                          <a:solidFill>
                            <a:srgbClr val="002060"/>
                          </a:solidFill>
                          <a:latin typeface="Times New Roman" panose="02020603050405020304" pitchFamily="18" charset="0"/>
                          <a:cs typeface="Times New Roman" panose="02020603050405020304" pitchFamily="18" charset="0"/>
                        </a:rPr>
                        <a:t>Dr. </a:t>
                      </a:r>
                      <a:r>
                        <a:rPr lang="en-US" sz="1400" dirty="0" err="1">
                          <a:solidFill>
                            <a:srgbClr val="002060"/>
                          </a:solidFill>
                          <a:latin typeface="Times New Roman" panose="02020603050405020304" pitchFamily="18" charset="0"/>
                          <a:cs typeface="Times New Roman" panose="02020603050405020304" pitchFamily="18" charset="0"/>
                        </a:rPr>
                        <a:t>Sanjiiv</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Rehlan</a:t>
                      </a:r>
                      <a:r>
                        <a:rPr lang="en-US" sz="1400" dirty="0">
                          <a:solidFill>
                            <a:srgbClr val="002060"/>
                          </a:solidFill>
                          <a:latin typeface="Times New Roman" panose="02020603050405020304" pitchFamily="18" charset="0"/>
                          <a:cs typeface="Times New Roman" panose="02020603050405020304" pitchFamily="18" charset="0"/>
                        </a:rPr>
                        <a:t>, FICCI (</a:t>
                      </a:r>
                      <a:r>
                        <a:rPr lang="en-US" sz="1400" dirty="0" err="1">
                          <a:solidFill>
                            <a:srgbClr val="002060"/>
                          </a:solidFill>
                          <a:latin typeface="Times New Roman" panose="02020603050405020304" pitchFamily="18" charset="0"/>
                          <a:cs typeface="Times New Roman" panose="02020603050405020304" pitchFamily="18" charset="0"/>
                        </a:rPr>
                        <a:t>Shalex</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Medtech</a:t>
                      </a:r>
                      <a:r>
                        <a:rPr lang="en-US" sz="1400" dirty="0">
                          <a:solidFill>
                            <a:srgbClr val="002060"/>
                          </a:solidFill>
                          <a:latin typeface="Times New Roman" panose="02020603050405020304" pitchFamily="18" charset="0"/>
                          <a:cs typeface="Times New Roman" panose="02020603050405020304" pitchFamily="18" charset="0"/>
                        </a:rPr>
                        <a:t>)</a:t>
                      </a:r>
                    </a:p>
                    <a:p>
                      <a:pPr marL="0" marR="0" lvl="0" indent="0" algn="l" defTabSz="914400" rtl="0" eaLnBrk="1" fontAlgn="auto" latinLnBrk="0" hangingPunct="1">
                        <a:lnSpc>
                          <a:spcPts val="1392"/>
                        </a:lnSpc>
                        <a:spcBef>
                          <a:spcPts val="0"/>
                        </a:spcBef>
                        <a:spcAft>
                          <a:spcPts val="0"/>
                        </a:spcAft>
                        <a:buClr>
                          <a:srgbClr val="000000"/>
                        </a:buClr>
                        <a:buSzTx/>
                        <a:buFont typeface="Arial"/>
                        <a:buNone/>
                        <a:tabLst/>
                        <a:defRPr/>
                      </a:pPr>
                      <a:endParaRPr kumimoji="0" lang="en-US" altLang="en-US" sz="1400" b="0" i="0" u="none" strike="noStrike" cap="none" normalizeH="0" baseline="0" dirty="0">
                        <a:ln>
                          <a:noFill/>
                        </a:ln>
                        <a:solidFill>
                          <a:srgbClr val="002060"/>
                        </a:solidFill>
                        <a:effectLst/>
                        <a:latin typeface="Times New Roman" panose="02020603050405020304" pitchFamily="18" charset="0"/>
                      </a:endParaRPr>
                    </a:p>
                    <a:p>
                      <a:pPr marL="0" marR="0" lvl="0" indent="0" algn="l" defTabSz="914400" rtl="0" eaLnBrk="1" fontAlgn="auto" latinLnBrk="0" hangingPunct="1">
                        <a:lnSpc>
                          <a:spcPts val="1392"/>
                        </a:lnSpc>
                        <a:spcBef>
                          <a:spcPts val="0"/>
                        </a:spcBef>
                        <a:spcAft>
                          <a:spcPts val="0"/>
                        </a:spcAft>
                        <a:buClr>
                          <a:srgbClr val="000000"/>
                        </a:buClr>
                        <a:buSzTx/>
                        <a:buFont typeface="Arial"/>
                        <a:buNone/>
                        <a:tabLst/>
                        <a:defRPr/>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p>
                      <a:pPr indent="0" algn="l">
                        <a:lnSpc>
                          <a:spcPts val="1392"/>
                        </a:lnSpc>
                      </a:pPr>
                      <a:endParaRPr lang="en-US" sz="1400" dirty="0">
                        <a:solidFill>
                          <a:srgbClr val="002060"/>
                        </a:solidFill>
                        <a:latin typeface="Times New Roman" panose="02020603050405020304" pitchFamily="18" charset="0"/>
                        <a:cs typeface="Times New Roman" panose="02020603050405020304" pitchFamily="18" charset="0"/>
                      </a:endParaRPr>
                    </a:p>
                    <a:p>
                      <a:pPr indent="0" algn="l">
                        <a:lnSpc>
                          <a:spcPts val="1392"/>
                        </a:lnSpc>
                      </a:pPr>
                      <a:endParaRPr lang="en-US" sz="1400" dirty="0">
                        <a:solidFill>
                          <a:srgbClr val="002060"/>
                        </a:solidFill>
                        <a:latin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13F3BB5-1151-9DB6-E45F-3EAEE8C3ED89}"/>
              </a:ext>
            </a:extLst>
          </p:cNvPr>
          <p:cNvGraphicFramePr>
            <a:graphicFrameLocks noGrp="1"/>
          </p:cNvGraphicFramePr>
          <p:nvPr>
            <p:extLst>
              <p:ext uri="{D42A27DB-BD31-4B8C-83A1-F6EECF244321}">
                <p14:modId xmlns:p14="http://schemas.microsoft.com/office/powerpoint/2010/main" val="57612438"/>
              </p:ext>
            </p:extLst>
          </p:nvPr>
        </p:nvGraphicFramePr>
        <p:xfrm>
          <a:off x="1847654" y="557469"/>
          <a:ext cx="9615341" cy="6134066"/>
        </p:xfrm>
        <a:graphic>
          <a:graphicData uri="http://schemas.openxmlformats.org/drawingml/2006/table">
            <a:tbl>
              <a:tblPr/>
              <a:tblGrid>
                <a:gridCol w="754144">
                  <a:extLst>
                    <a:ext uri="{9D8B030D-6E8A-4147-A177-3AD203B41FA5}">
                      <a16:colId xmlns:a16="http://schemas.microsoft.com/office/drawing/2014/main" val="2752466512"/>
                    </a:ext>
                  </a:extLst>
                </a:gridCol>
                <a:gridCol w="1357460">
                  <a:extLst>
                    <a:ext uri="{9D8B030D-6E8A-4147-A177-3AD203B41FA5}">
                      <a16:colId xmlns:a16="http://schemas.microsoft.com/office/drawing/2014/main" val="3007779297"/>
                    </a:ext>
                  </a:extLst>
                </a:gridCol>
                <a:gridCol w="3157979">
                  <a:extLst>
                    <a:ext uri="{9D8B030D-6E8A-4147-A177-3AD203B41FA5}">
                      <a16:colId xmlns:a16="http://schemas.microsoft.com/office/drawing/2014/main" val="1997234668"/>
                    </a:ext>
                  </a:extLst>
                </a:gridCol>
                <a:gridCol w="4345758">
                  <a:extLst>
                    <a:ext uri="{9D8B030D-6E8A-4147-A177-3AD203B41FA5}">
                      <a16:colId xmlns:a16="http://schemas.microsoft.com/office/drawing/2014/main" val="318751590"/>
                    </a:ext>
                  </a:extLst>
                </a:gridCol>
              </a:tblGrid>
              <a:tr h="172455">
                <a:tc>
                  <a:txBody>
                    <a:bodyPr/>
                    <a:lstStyle/>
                    <a:p>
                      <a:pPr indent="0" algn="r"/>
                      <a:r>
                        <a:rPr lang="en-US" sz="1400" b="1">
                          <a:solidFill>
                            <a:srgbClr val="002060"/>
                          </a:solidFill>
                          <a:latin typeface="Times New Roman"/>
                        </a:rPr>
                        <a:t>S.No.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0" algn="ctr">
                        <a:spcAft>
                          <a:spcPts val="210"/>
                        </a:spcAft>
                      </a:pPr>
                      <a:r>
                        <a:rPr lang="en-US" sz="1400" b="1">
                          <a:solidFill>
                            <a:srgbClr val="002060"/>
                          </a:solidFill>
                          <a:latin typeface="Times New Roman"/>
                        </a:rPr>
                        <a:t>IS</a:t>
                      </a:r>
                    </a:p>
                    <a:p>
                      <a:pPr indent="0" algn="ctr"/>
                      <a:r>
                        <a:rPr lang="en-US" sz="1400" b="1">
                          <a:solidFill>
                            <a:srgbClr val="002060"/>
                          </a:solidFill>
                          <a:latin typeface="Times New Roman"/>
                        </a:rPr>
                        <a:t>Number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0" algn="ctr"/>
                      <a:r>
                        <a:rPr lang="en-US" sz="1400" b="1">
                          <a:solidFill>
                            <a:srgbClr val="002060"/>
                          </a:solidFill>
                          <a:latin typeface="Times New Roman"/>
                        </a:rPr>
                        <a:t>IS Title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0" algn="ctr">
                        <a:lnSpc>
                          <a:spcPts val="1368"/>
                        </a:lnSpc>
                      </a:pPr>
                      <a:r>
                        <a:rPr lang="en-US" sz="1400" b="1" dirty="0">
                          <a:solidFill>
                            <a:srgbClr val="002060"/>
                          </a:solidFill>
                          <a:latin typeface="Times New Roman"/>
                        </a:rPr>
                        <a:t>Status and Process Adopted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2884859"/>
                  </a:ext>
                </a:extLst>
              </a:tr>
              <a:tr h="1650641">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IS 17359: 2020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2032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2032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Medical textiles - Anti-embolic stocking for Post op use </a:t>
                      </a:r>
                      <a:r>
                        <a:rPr kumimoji="0" lang="en-US" altLang="en-US" sz="1400" b="0" i="0" u="none" strike="noStrike" cap="none" normalizeH="0" baseline="0" dirty="0" err="1">
                          <a:ln>
                            <a:noFill/>
                          </a:ln>
                          <a:solidFill>
                            <a:srgbClr val="002060"/>
                          </a:solidFill>
                          <a:effectLst/>
                          <a:latin typeface="Times New Roman" panose="02020603050405020304" pitchFamily="18" charset="0"/>
                        </a:rPr>
                        <a:t>upto</a:t>
                      </a:r>
                      <a:r>
                        <a:rPr kumimoji="0" lang="en-US" altLang="en-US" sz="1400" b="0" i="0" u="none" strike="noStrike" cap="none" normalizeH="0" baseline="0" dirty="0">
                          <a:ln>
                            <a:noFill/>
                          </a:ln>
                          <a:solidFill>
                            <a:srgbClr val="002060"/>
                          </a:solidFill>
                          <a:effectLst/>
                          <a:latin typeface="Times New Roman" panose="02020603050405020304" pitchFamily="18" charset="0"/>
                        </a:rPr>
                        <a:t> thigh medium - Specification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Allocated to Committee Member</a:t>
                      </a:r>
                    </a:p>
                    <a:p>
                      <a:pPr marL="0" marR="0" lvl="0" indent="0" algn="l"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Shri D.</a:t>
                      </a:r>
                    </a:p>
                    <a:p>
                      <a:pPr marL="0" marR="0" lvl="0" indent="0" algn="l"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Veerasubramaniam,</a:t>
                      </a:r>
                    </a:p>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SITRA</a:t>
                      </a:r>
                    </a:p>
                    <a:p>
                      <a:pPr marL="0" marR="0" lvl="0" indent="0" algn="l" defTabSz="914400" rtl="0" eaLnBrk="1" fontAlgn="base" latinLnBrk="0" hangingPunct="1">
                        <a:lnSpc>
                          <a:spcPts val="1388"/>
                        </a:lnSpc>
                        <a:spcBef>
                          <a:spcPct val="0"/>
                        </a:spcBef>
                        <a:spcAft>
                          <a:spcPts val="838"/>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Shri T. Balaji, KOB Medical Textiles Pvt Ltd,</a:t>
                      </a:r>
                    </a:p>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Dr. Manish Sabharwal, Dr. Sabharwal Wound Care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Standard Reaffirmed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897708"/>
                  </a:ext>
                </a:extLst>
              </a:tr>
              <a:tr h="57485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1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IS 17333 (Part 1):</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2020/ISO</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13629-</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1:2012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2032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20320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Textiles - Determination of antifungal activity of textile products Part 1 Luminescence method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 TXD 36</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2138603"/>
                  </a:ext>
                </a:extLst>
              </a:tr>
              <a:tr h="57485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41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IS 17333 (Part 2):</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2020/ISO</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13629-2:</a:t>
                      </a:r>
                    </a:p>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2014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2032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20320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Textiles - Determination of antifungal activity of textile products Part 2 Plate count method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 TXD 36</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06098502"/>
                  </a:ext>
                </a:extLst>
              </a:tr>
              <a:tr h="542002">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IS 17347: 2020/ISO 18184 : 2019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2032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203200" marR="0" lvl="0" indent="0" algn="ctr" defTabSz="914400" rtl="0" eaLnBrk="1" fontAlgn="base" latinLnBrk="0" hangingPunct="1">
                        <a:lnSpc>
                          <a:spcPts val="141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Textiles - Determination of antiviral activity of textile products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Committee Consultation + Member Secretary TXD 36</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8252773"/>
                  </a:ext>
                </a:extLst>
              </a:tr>
              <a:tr h="62412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17506: 2020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2032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203200" marR="0" lvl="0" indent="0" algn="ctr" defTabSz="914400" rtl="0" eaLnBrk="1" fontAlgn="base" latinLnBrk="0" hangingPunct="1">
                        <a:lnSpc>
                          <a:spcPts val="1388"/>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Medical Textiles - Hydrocolloid Dressing - Specification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88"/>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Allocated to Committee Member</a:t>
                      </a:r>
                    </a:p>
                    <a:p>
                      <a:pPr marL="0" marR="0" lvl="0" indent="0" algn="l" defTabSz="914400" rtl="0" eaLnBrk="1" fontAlgn="base" latinLnBrk="0" hangingPunct="1">
                        <a:lnSpc>
                          <a:spcPts val="1350"/>
                        </a:lnSpc>
                        <a:spcBef>
                          <a:spcPct val="0"/>
                        </a:spcBef>
                        <a:spcAft>
                          <a:spcPts val="838"/>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Dr. Prabha Hegde, 3 M India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Standard Reaffirmed</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7199863"/>
                  </a:ext>
                </a:extLst>
              </a:tr>
              <a:tr h="1185937">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25.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IS 17507: 2020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2032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203200" marR="0" lvl="0" indent="0" algn="ctr"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a:ln>
                            <a:noFill/>
                          </a:ln>
                          <a:solidFill>
                            <a:srgbClr val="002060"/>
                          </a:solidFill>
                          <a:effectLst/>
                          <a:latin typeface="Times New Roman" panose="02020603050405020304" pitchFamily="18" charset="0"/>
                        </a:rPr>
                        <a:t>Medical Textiles - Cellulose Wading -Specification</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363"/>
                        </a:lnSpc>
                        <a:spcBef>
                          <a:spcPct val="0"/>
                        </a:spcBef>
                        <a:spcAft>
                          <a:spcPct val="0"/>
                        </a:spcAft>
                        <a:buClrTx/>
                        <a:buSzTx/>
                        <a:buFontTx/>
                        <a:buNone/>
                        <a:tabLst/>
                      </a:pPr>
                      <a:r>
                        <a:rPr kumimoji="0" lang="en-US" altLang="en-US" sz="1400" b="0" i="0" u="none" strike="noStrike" cap="none" normalizeH="0" baseline="0" dirty="0">
                          <a:ln>
                            <a:noFill/>
                          </a:ln>
                          <a:solidFill>
                            <a:srgbClr val="002060"/>
                          </a:solidFill>
                          <a:effectLst/>
                          <a:latin typeface="Times New Roman" panose="02020603050405020304" pitchFamily="18" charset="0"/>
                        </a:rPr>
                        <a:t>Allocated to Committee Member</a:t>
                      </a:r>
                    </a:p>
                    <a:p>
                      <a:pPr marL="0" marR="0" lvl="0" indent="0" algn="l" defTabSz="914400" rtl="0" eaLnBrk="1" fontAlgn="base" latinLnBrk="0" hangingPunct="1">
                        <a:lnSpc>
                          <a:spcPts val="1363"/>
                        </a:lnSpc>
                        <a:spcBef>
                          <a:spcPct val="0"/>
                        </a:spcBef>
                        <a:spcAft>
                          <a:spcPct val="0"/>
                        </a:spcAft>
                        <a:buClrTx/>
                        <a:buSzTx/>
                        <a:buFontTx/>
                        <a:buNone/>
                        <a:tabLst/>
                      </a:pPr>
                      <a:endParaRPr kumimoji="0" lang="en-US" altLang="en-US" sz="1400" b="0" i="0" u="none" strike="noStrike" cap="none" normalizeH="0" baseline="0" dirty="0">
                        <a:ln>
                          <a:noFill/>
                        </a:ln>
                        <a:solidFill>
                          <a:srgbClr val="002060"/>
                        </a:solidFill>
                        <a:effectLst/>
                        <a:latin typeface="Times New Roman" panose="02020603050405020304" pitchFamily="18" charset="0"/>
                      </a:endParaRPr>
                    </a:p>
                    <a:p>
                      <a:pPr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Dr. Manish Sabharwal, Dr. Sabharwal Wound Care</a:t>
                      </a:r>
                    </a:p>
                    <a:p>
                      <a:pPr marL="177800" indent="0" algn="l"/>
                      <a:r>
                        <a:rPr lang="en-US" sz="1400" dirty="0">
                          <a:solidFill>
                            <a:srgbClr val="002060"/>
                          </a:solidFill>
                          <a:latin typeface="Times New Roman" panose="02020603050405020304" pitchFamily="18" charset="0"/>
                          <a:cs typeface="Times New Roman" panose="02020603050405020304" pitchFamily="18" charset="0"/>
                        </a:rPr>
                        <a:t>Standard Reaffirmed</a:t>
                      </a:r>
                    </a:p>
                    <a:p>
                      <a:pPr marL="0" marR="0" lvl="0" indent="0" algn="l" defTabSz="914400" rtl="0" eaLnBrk="1" fontAlgn="base" latinLnBrk="0" hangingPunct="1">
                        <a:lnSpc>
                          <a:spcPts val="1363"/>
                        </a:lnSpc>
                        <a:spcBef>
                          <a:spcPct val="0"/>
                        </a:spcBef>
                        <a:spcAft>
                          <a:spcPct val="0"/>
                        </a:spcAft>
                        <a:buClrTx/>
                        <a:buSzTx/>
                        <a:buFontTx/>
                        <a:buNone/>
                        <a:tabLst/>
                      </a:pPr>
                      <a:endParaRPr kumimoji="0" lang="en-US" altLang="en-US" sz="1400" b="0" i="0" u="none" strike="noStrike" cap="none" normalizeH="0" baseline="0" dirty="0">
                        <a:ln>
                          <a:noFill/>
                        </a:ln>
                        <a:solidFill>
                          <a:srgbClr val="002060"/>
                        </a:solidFill>
                        <a:effectLst/>
                        <a:latin typeface="Times New Roman" panose="02020603050405020304"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612260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5581823-A423-CC26-A1C6-C8AFCD2ED566}"/>
              </a:ext>
            </a:extLst>
          </p:cNvPr>
          <p:cNvGraphicFramePr>
            <a:graphicFrameLocks noGrp="1"/>
          </p:cNvGraphicFramePr>
          <p:nvPr>
            <p:extLst>
              <p:ext uri="{D42A27DB-BD31-4B8C-83A1-F6EECF244321}">
                <p14:modId xmlns:p14="http://schemas.microsoft.com/office/powerpoint/2010/main" val="1985637754"/>
              </p:ext>
            </p:extLst>
          </p:nvPr>
        </p:nvGraphicFramePr>
        <p:xfrm>
          <a:off x="1602557" y="623453"/>
          <a:ext cx="9945278" cy="5829042"/>
        </p:xfrm>
        <a:graphic>
          <a:graphicData uri="http://schemas.openxmlformats.org/drawingml/2006/table">
            <a:tbl>
              <a:tblPr/>
              <a:tblGrid>
                <a:gridCol w="838985">
                  <a:extLst>
                    <a:ext uri="{9D8B030D-6E8A-4147-A177-3AD203B41FA5}">
                      <a16:colId xmlns:a16="http://schemas.microsoft.com/office/drawing/2014/main" val="20000"/>
                    </a:ext>
                  </a:extLst>
                </a:gridCol>
                <a:gridCol w="1178351">
                  <a:extLst>
                    <a:ext uri="{9D8B030D-6E8A-4147-A177-3AD203B41FA5}">
                      <a16:colId xmlns:a16="http://schemas.microsoft.com/office/drawing/2014/main" val="20001"/>
                    </a:ext>
                  </a:extLst>
                </a:gridCol>
                <a:gridCol w="2969443">
                  <a:extLst>
                    <a:ext uri="{9D8B030D-6E8A-4147-A177-3AD203B41FA5}">
                      <a16:colId xmlns:a16="http://schemas.microsoft.com/office/drawing/2014/main" val="20002"/>
                    </a:ext>
                  </a:extLst>
                </a:gridCol>
                <a:gridCol w="4958499">
                  <a:extLst>
                    <a:ext uri="{9D8B030D-6E8A-4147-A177-3AD203B41FA5}">
                      <a16:colId xmlns:a16="http://schemas.microsoft.com/office/drawing/2014/main" val="20003"/>
                    </a:ext>
                  </a:extLst>
                </a:gridCol>
              </a:tblGrid>
              <a:tr h="423247">
                <a:tc>
                  <a:txBody>
                    <a:bodyPr/>
                    <a:lstStyle/>
                    <a:p>
                      <a:pPr indent="0" algn="r"/>
                      <a:r>
                        <a:rPr lang="en-US" sz="1400" b="1">
                          <a:solidFill>
                            <a:srgbClr val="002060"/>
                          </a:solidFill>
                          <a:latin typeface="Times New Roman"/>
                        </a:rPr>
                        <a:t>S.No.</a:t>
                      </a:r>
                    </a:p>
                  </a:txBody>
                  <a:tcPr marL="0" marR="0" marT="0" marB="0"/>
                </a:tc>
                <a:tc>
                  <a:txBody>
                    <a:bodyPr/>
                    <a:lstStyle/>
                    <a:p>
                      <a:pPr indent="0" algn="ctr">
                        <a:spcAft>
                          <a:spcPts val="210"/>
                        </a:spcAft>
                      </a:pPr>
                      <a:r>
                        <a:rPr lang="en-US" sz="1400" b="1">
                          <a:solidFill>
                            <a:srgbClr val="002060"/>
                          </a:solidFill>
                          <a:latin typeface="Times New Roman"/>
                        </a:rPr>
                        <a:t>IS</a:t>
                      </a:r>
                    </a:p>
                    <a:p>
                      <a:pPr indent="0" algn="ctr"/>
                      <a:r>
                        <a:rPr lang="en-US" sz="1400" b="1">
                          <a:solidFill>
                            <a:srgbClr val="002060"/>
                          </a:solidFill>
                          <a:latin typeface="Times New Roman"/>
                        </a:rPr>
                        <a:t>Number</a:t>
                      </a:r>
                    </a:p>
                  </a:txBody>
                  <a:tcPr marL="0" marR="0" marT="0" marB="0"/>
                </a:tc>
                <a:tc>
                  <a:txBody>
                    <a:bodyPr/>
                    <a:lstStyle/>
                    <a:p>
                      <a:pPr indent="0" algn="ctr"/>
                      <a:r>
                        <a:rPr lang="en-US" sz="1400" b="1">
                          <a:solidFill>
                            <a:srgbClr val="002060"/>
                          </a:solidFill>
                          <a:latin typeface="Times New Roman"/>
                        </a:rPr>
                        <a:t>IS Title</a:t>
                      </a:r>
                    </a:p>
                  </a:txBody>
                  <a:tcPr marL="0" marR="0" marT="0" marB="0"/>
                </a:tc>
                <a:tc>
                  <a:txBody>
                    <a:bodyPr/>
                    <a:lstStyle/>
                    <a:p>
                      <a:pPr indent="0" algn="ctr">
                        <a:lnSpc>
                          <a:spcPts val="1368"/>
                        </a:lnSpc>
                      </a:pPr>
                      <a:r>
                        <a:rPr lang="en-US" sz="1400" b="1" dirty="0">
                          <a:solidFill>
                            <a:srgbClr val="002060"/>
                          </a:solidFill>
                          <a:latin typeface="Times New Roman"/>
                        </a:rPr>
                        <a:t>Status and Process Adopted</a:t>
                      </a:r>
                    </a:p>
                  </a:txBody>
                  <a:tcPr marL="0" marR="0" marT="0" marB="0"/>
                </a:tc>
                <a:extLst>
                  <a:ext uri="{0D108BD9-81ED-4DB2-BD59-A6C34878D82A}">
                    <a16:rowId xmlns:a16="http://schemas.microsoft.com/office/drawing/2014/main" val="10001"/>
                  </a:ext>
                </a:extLst>
              </a:tr>
              <a:tr h="928228">
                <a:tc>
                  <a:txBody>
                    <a:bodyPr/>
                    <a:lstStyle/>
                    <a:p>
                      <a:pPr indent="0" algn="r"/>
                      <a:r>
                        <a:rPr lang="en-US" sz="1400" dirty="0">
                          <a:solidFill>
                            <a:srgbClr val="002060"/>
                          </a:solidFill>
                          <a:latin typeface="Times New Roman" panose="02020603050405020304" pitchFamily="18" charset="0"/>
                          <a:cs typeface="Times New Roman" panose="02020603050405020304" pitchFamily="18" charset="0"/>
                        </a:rPr>
                        <a:t>26.</a:t>
                      </a:r>
                    </a:p>
                  </a:txBody>
                  <a:tcPr marL="0" marR="0" marT="0" marB="0"/>
                </a:tc>
                <a:tc>
                  <a:txBody>
                    <a:bodyPr/>
                    <a:lstStyle/>
                    <a:p>
                      <a:pPr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IS 17508: 2020</a:t>
                      </a:r>
                    </a:p>
                  </a:txBody>
                  <a:tcPr marL="0" marR="0" marT="0" marB="0"/>
                </a:tc>
                <a:tc>
                  <a:txBody>
                    <a:bodyPr/>
                    <a:lstStyle/>
                    <a:p>
                      <a:pPr marL="165100" indent="0" algn="l">
                        <a:lnSpc>
                          <a:spcPts val="1392"/>
                        </a:lnSpc>
                      </a:pPr>
                      <a:r>
                        <a:rPr lang="en-US" sz="1400" dirty="0">
                          <a:solidFill>
                            <a:srgbClr val="002060"/>
                          </a:solidFill>
                          <a:latin typeface="Times New Roman" panose="02020603050405020304" pitchFamily="18" charset="0"/>
                          <a:cs typeface="Times New Roman" panose="02020603050405020304" pitchFamily="18" charset="0"/>
                        </a:rPr>
                        <a:t>Disposable Adult Incontinence Diaper -Specification</a:t>
                      </a:r>
                    </a:p>
                  </a:txBody>
                  <a:tcPr marL="0" marR="0" marT="0" marB="0"/>
                </a:tc>
                <a:tc>
                  <a:txBody>
                    <a:bodyPr/>
                    <a:lstStyle/>
                    <a:p>
                      <a:pPr indent="0" algn="l">
                        <a:lnSpc>
                          <a:spcPts val="1392"/>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Allocated to Committee Member</a:t>
                      </a:r>
                    </a:p>
                    <a:p>
                      <a:pPr marL="139700"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Dr. E. </a:t>
                      </a:r>
                      <a:r>
                        <a:rPr lang="en-US" sz="1400" dirty="0" err="1">
                          <a:solidFill>
                            <a:srgbClr val="002060"/>
                          </a:solidFill>
                          <a:latin typeface="Times New Roman" panose="02020603050405020304" pitchFamily="18" charset="0"/>
                          <a:cs typeface="Times New Roman" panose="02020603050405020304" pitchFamily="18" charset="0"/>
                        </a:rPr>
                        <a:t>Santhini</a:t>
                      </a:r>
                      <a:r>
                        <a:rPr lang="en-US" sz="1400" dirty="0">
                          <a:solidFill>
                            <a:srgbClr val="002060"/>
                          </a:solidFill>
                          <a:latin typeface="Times New Roman" panose="02020603050405020304" pitchFamily="18" charset="0"/>
                          <a:cs typeface="Times New Roman" panose="02020603050405020304" pitchFamily="18" charset="0"/>
                        </a:rPr>
                        <a:t>, SITRA</a:t>
                      </a:r>
                    </a:p>
                    <a:p>
                      <a:pPr indent="0" algn="l">
                        <a:lnSpc>
                          <a:spcPts val="1416"/>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Shri Kamal Jauhari, Nobel Hygiene</a:t>
                      </a:r>
                    </a:p>
                    <a:p>
                      <a:pPr marL="177800" indent="0" algn="l"/>
                      <a:r>
                        <a:rPr lang="en-US" sz="1400" dirty="0">
                          <a:solidFill>
                            <a:srgbClr val="002060"/>
                          </a:solidFill>
                          <a:latin typeface="Times New Roman" panose="02020603050405020304" pitchFamily="18" charset="0"/>
                          <a:cs typeface="Times New Roman" panose="02020603050405020304" pitchFamily="18" charset="0"/>
                        </a:rPr>
                        <a:t>Standard Reaffirmed</a:t>
                      </a:r>
                    </a:p>
                  </a:txBody>
                  <a:tcPr marL="0" marR="0" marT="0" marB="0" anchor="b"/>
                </a:tc>
                <a:extLst>
                  <a:ext uri="{0D108BD9-81ED-4DB2-BD59-A6C34878D82A}">
                    <a16:rowId xmlns:a16="http://schemas.microsoft.com/office/drawing/2014/main" val="1872544779"/>
                  </a:ext>
                </a:extLst>
              </a:tr>
              <a:tr h="1399069">
                <a:tc>
                  <a:txBody>
                    <a:bodyPr/>
                    <a:lstStyle/>
                    <a:p>
                      <a:pPr indent="0" algn="r"/>
                      <a:r>
                        <a:rPr lang="en-US" sz="1400" dirty="0">
                          <a:solidFill>
                            <a:srgbClr val="002060"/>
                          </a:solidFill>
                          <a:latin typeface="Times New Roman" panose="02020603050405020304" pitchFamily="18" charset="0"/>
                          <a:cs typeface="Times New Roman" panose="02020603050405020304" pitchFamily="18" charset="0"/>
                        </a:rPr>
                        <a:t>27.</a:t>
                      </a:r>
                    </a:p>
                  </a:txBody>
                  <a:tcPr marL="0" marR="0" marT="0" marB="0"/>
                </a:tc>
                <a:tc>
                  <a:txBody>
                    <a:bodyPr/>
                    <a:lstStyle/>
                    <a:p>
                      <a:pPr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IS 4605: 2020</a:t>
                      </a:r>
                    </a:p>
                  </a:txBody>
                  <a:tcPr marL="0" marR="0" marT="0" marB="0"/>
                </a:tc>
                <a:tc>
                  <a:txBody>
                    <a:bodyPr/>
                    <a:lstStyle/>
                    <a:p>
                      <a:pPr marL="165100" indent="0" algn="l">
                        <a:lnSpc>
                          <a:spcPts val="1392"/>
                        </a:lnSpc>
                      </a:pPr>
                      <a:r>
                        <a:rPr lang="en-US" sz="1400" dirty="0">
                          <a:solidFill>
                            <a:srgbClr val="002060"/>
                          </a:solidFill>
                          <a:latin typeface="Times New Roman" panose="02020603050405020304" pitchFamily="18" charset="0"/>
                          <a:cs typeface="Times New Roman" panose="02020603050405020304" pitchFamily="18" charset="0"/>
                        </a:rPr>
                        <a:t>Crepe Bandage - Specification (Second Revision)</a:t>
                      </a:r>
                    </a:p>
                  </a:txBody>
                  <a:tcPr marL="0" marR="0" marT="0" marB="0"/>
                </a:tc>
                <a:tc>
                  <a:txBody>
                    <a:bodyPr/>
                    <a:lstStyle/>
                    <a:p>
                      <a:pPr indent="0" algn="l">
                        <a:lnSpc>
                          <a:spcPts val="1392"/>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Allocated to Committee Member</a:t>
                      </a:r>
                    </a:p>
                    <a:p>
                      <a:pPr marL="139700" indent="0" algn="l">
                        <a:lnSpc>
                          <a:spcPts val="1368"/>
                        </a:lnSpc>
                      </a:pPr>
                      <a:r>
                        <a:rPr lang="en-US" sz="1400" dirty="0">
                          <a:solidFill>
                            <a:srgbClr val="002060"/>
                          </a:solidFill>
                          <a:latin typeface="Times New Roman" panose="02020603050405020304" pitchFamily="18" charset="0"/>
                          <a:cs typeface="Times New Roman" panose="02020603050405020304" pitchFamily="18" charset="0"/>
                        </a:rPr>
                        <a:t>Shri D. </a:t>
                      </a:r>
                      <a:r>
                        <a:rPr lang="en-US" sz="1400" dirty="0" err="1">
                          <a:solidFill>
                            <a:srgbClr val="002060"/>
                          </a:solidFill>
                          <a:latin typeface="Times New Roman" panose="02020603050405020304" pitchFamily="18" charset="0"/>
                          <a:cs typeface="Times New Roman" panose="02020603050405020304" pitchFamily="18" charset="0"/>
                        </a:rPr>
                        <a:t>Veerasubramaniam</a:t>
                      </a:r>
                      <a:r>
                        <a:rPr lang="en-US" sz="1400" dirty="0">
                          <a:solidFill>
                            <a:srgbClr val="002060"/>
                          </a:solidFill>
                          <a:latin typeface="Times New Roman" panose="02020603050405020304" pitchFamily="18" charset="0"/>
                          <a:cs typeface="Times New Roman" panose="02020603050405020304" pitchFamily="18" charset="0"/>
                        </a:rPr>
                        <a:t>, SITRA</a:t>
                      </a:r>
                    </a:p>
                    <a:p>
                      <a:pPr marL="139700" indent="0" algn="l">
                        <a:lnSpc>
                          <a:spcPts val="1392"/>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Shri T. Balaji, KOB Medical Textiles Pvt Ltd,</a:t>
                      </a:r>
                    </a:p>
                    <a:p>
                      <a:pPr indent="0" algn="l">
                        <a:lnSpc>
                          <a:spcPts val="1368"/>
                        </a:lnSpc>
                      </a:pPr>
                      <a:r>
                        <a:rPr lang="en-US" sz="1400" dirty="0">
                          <a:solidFill>
                            <a:srgbClr val="002060"/>
                          </a:solidFill>
                          <a:latin typeface="Times New Roman" panose="02020603050405020304" pitchFamily="18" charset="0"/>
                          <a:cs typeface="Times New Roman" panose="02020603050405020304" pitchFamily="18" charset="0"/>
                        </a:rPr>
                        <a:t>Dr. Manish Sabharwal, Dr. Sabharwal Wound Care</a:t>
                      </a:r>
                    </a:p>
                    <a:p>
                      <a:pPr marL="177800" indent="0" algn="l"/>
                      <a:r>
                        <a:rPr lang="en-US" sz="1400" dirty="0">
                          <a:solidFill>
                            <a:srgbClr val="002060"/>
                          </a:solidFill>
                          <a:latin typeface="Times New Roman" panose="02020603050405020304" pitchFamily="18" charset="0"/>
                          <a:cs typeface="Times New Roman" panose="02020603050405020304" pitchFamily="18" charset="0"/>
                        </a:rPr>
                        <a:t>Standard Reaffirmed</a:t>
                      </a:r>
                    </a:p>
                  </a:txBody>
                  <a:tcPr marL="0" marR="0" marT="0" marB="0" anchor="b"/>
                </a:tc>
                <a:extLst>
                  <a:ext uri="{0D108BD9-81ED-4DB2-BD59-A6C34878D82A}">
                    <a16:rowId xmlns:a16="http://schemas.microsoft.com/office/drawing/2014/main" val="10002"/>
                  </a:ext>
                </a:extLst>
              </a:tr>
              <a:tr h="493270">
                <a:tc>
                  <a:txBody>
                    <a:bodyPr/>
                    <a:lstStyle/>
                    <a:p>
                      <a:pPr indent="0" algn="r"/>
                      <a:r>
                        <a:rPr lang="en-US" sz="1400" dirty="0">
                          <a:solidFill>
                            <a:srgbClr val="002060"/>
                          </a:solidFill>
                          <a:latin typeface="Times New Roman" panose="02020603050405020304" pitchFamily="18" charset="0"/>
                          <a:cs typeface="Times New Roman" panose="02020603050405020304" pitchFamily="18" charset="0"/>
                        </a:rPr>
                        <a:t>28.</a:t>
                      </a:r>
                    </a:p>
                  </a:txBody>
                  <a:tcPr marL="0" marR="0" marT="0" marB="0"/>
                </a:tc>
                <a:tc>
                  <a:txBody>
                    <a:bodyPr/>
                    <a:lstStyle/>
                    <a:p>
                      <a:pPr indent="0" algn="ctr">
                        <a:lnSpc>
                          <a:spcPts val="1392"/>
                        </a:lnSpc>
                      </a:pPr>
                      <a:r>
                        <a:rPr lang="en-US" sz="1400">
                          <a:solidFill>
                            <a:srgbClr val="002060"/>
                          </a:solidFill>
                          <a:latin typeface="Times New Roman" panose="02020603050405020304" pitchFamily="18" charset="0"/>
                          <a:cs typeface="Times New Roman" panose="02020603050405020304" pitchFamily="18" charset="0"/>
                        </a:rPr>
                        <a:t>IS 10829: 1993</a:t>
                      </a:r>
                    </a:p>
                  </a:txBody>
                  <a:tcPr marL="0" marR="0" marT="0" marB="0"/>
                </a:tc>
                <a:tc>
                  <a:txBody>
                    <a:bodyPr/>
                    <a:lstStyle/>
                    <a:p>
                      <a:pPr marL="165100" indent="0" algn="l">
                        <a:lnSpc>
                          <a:spcPts val="1368"/>
                        </a:lnSpc>
                      </a:pPr>
                      <a:r>
                        <a:rPr lang="en-US" sz="1400" dirty="0">
                          <a:solidFill>
                            <a:srgbClr val="002060"/>
                          </a:solidFill>
                          <a:latin typeface="Times New Roman" panose="02020603050405020304" pitchFamily="18" charset="0"/>
                          <a:cs typeface="Times New Roman" panose="02020603050405020304" pitchFamily="18" charset="0"/>
                        </a:rPr>
                        <a:t>X-Ray Detectable Gauze Swabs and Laparotomy Sponges - Specification (first revision)</a:t>
                      </a:r>
                    </a:p>
                  </a:txBody>
                  <a:tcPr marL="0" marR="0" marT="0" marB="0"/>
                </a:tc>
                <a:tc>
                  <a:txBody>
                    <a:bodyPr/>
                    <a:lstStyle/>
                    <a:p>
                      <a:pPr marL="139700" indent="0" algn="l">
                        <a:spcAft>
                          <a:spcPts val="1050"/>
                        </a:spcAft>
                      </a:pPr>
                      <a:r>
                        <a:rPr lang="en-US" sz="1400" dirty="0">
                          <a:solidFill>
                            <a:srgbClr val="002060"/>
                          </a:solidFill>
                          <a:latin typeface="Times New Roman" panose="02020603050405020304" pitchFamily="18" charset="0"/>
                          <a:cs typeface="Times New Roman" panose="02020603050405020304" pitchFamily="18" charset="0"/>
                        </a:rPr>
                        <a:t>Reaffirm and Revise</a:t>
                      </a:r>
                    </a:p>
                    <a:p>
                      <a:pPr indent="0" algn="l">
                        <a:lnSpc>
                          <a:spcPts val="1368"/>
                        </a:lnSpc>
                      </a:pPr>
                      <a:r>
                        <a:rPr lang="en-US" sz="1400" dirty="0">
                          <a:solidFill>
                            <a:srgbClr val="002060"/>
                          </a:solidFill>
                          <a:latin typeface="Times New Roman" panose="02020603050405020304" pitchFamily="18" charset="0"/>
                          <a:cs typeface="Times New Roman" panose="02020603050405020304" pitchFamily="18" charset="0"/>
                        </a:rPr>
                        <a:t>Dr. Manish Sabharwal, Dr. Sabharwal Wound Care</a:t>
                      </a:r>
                    </a:p>
                  </a:txBody>
                  <a:tcPr marL="0" marR="0" marT="0" marB="0"/>
                </a:tc>
                <a:extLst>
                  <a:ext uri="{0D108BD9-81ED-4DB2-BD59-A6C34878D82A}">
                    <a16:rowId xmlns:a16="http://schemas.microsoft.com/office/drawing/2014/main" val="10003"/>
                  </a:ext>
                </a:extLst>
              </a:tr>
              <a:tr h="715229">
                <a:tc>
                  <a:txBody>
                    <a:bodyPr/>
                    <a:lstStyle/>
                    <a:p>
                      <a:pPr indent="0" algn="r"/>
                      <a:r>
                        <a:rPr lang="en-US" sz="1400" dirty="0">
                          <a:solidFill>
                            <a:srgbClr val="002060"/>
                          </a:solidFill>
                          <a:latin typeface="Times New Roman" panose="02020603050405020304" pitchFamily="18" charset="0"/>
                          <a:cs typeface="Times New Roman" panose="02020603050405020304" pitchFamily="18" charset="0"/>
                        </a:rPr>
                        <a:t>29.</a:t>
                      </a:r>
                    </a:p>
                  </a:txBody>
                  <a:tcPr marL="0" marR="0" marT="0" marB="0"/>
                </a:tc>
                <a:tc>
                  <a:txBody>
                    <a:bodyPr/>
                    <a:lstStyle/>
                    <a:p>
                      <a:pPr marL="292100"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IS</a:t>
                      </a:r>
                    </a:p>
                    <a:p>
                      <a:pPr marL="215900"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1681:</a:t>
                      </a:r>
                    </a:p>
                    <a:p>
                      <a:pPr marL="215900" indent="0" algn="ctr">
                        <a:lnSpc>
                          <a:spcPts val="1368"/>
                        </a:lnSpc>
                      </a:pPr>
                      <a:r>
                        <a:rPr lang="en-US" sz="1400" dirty="0">
                          <a:solidFill>
                            <a:srgbClr val="002060"/>
                          </a:solidFill>
                          <a:latin typeface="Times New Roman" panose="02020603050405020304" pitchFamily="18" charset="0"/>
                          <a:cs typeface="Times New Roman" panose="02020603050405020304" pitchFamily="18" charset="0"/>
                        </a:rPr>
                        <a:t>1998</a:t>
                      </a:r>
                    </a:p>
                  </a:txBody>
                  <a:tcPr marL="0" marR="0" marT="0" marB="0"/>
                </a:tc>
                <a:tc>
                  <a:txBody>
                    <a:bodyPr/>
                    <a:lstStyle/>
                    <a:p>
                      <a:pPr marL="165100" indent="0" algn="l">
                        <a:lnSpc>
                          <a:spcPts val="1368"/>
                        </a:lnSpc>
                      </a:pPr>
                      <a:r>
                        <a:rPr lang="en-US" sz="1400" dirty="0">
                          <a:solidFill>
                            <a:srgbClr val="002060"/>
                          </a:solidFill>
                          <a:latin typeface="Times New Roman" panose="02020603050405020304" pitchFamily="18" charset="0"/>
                          <a:cs typeface="Times New Roman" panose="02020603050405020304" pitchFamily="18" charset="0"/>
                        </a:rPr>
                        <a:t>Textiles - Hospital blankets, </a:t>
                      </a:r>
                      <a:r>
                        <a:rPr lang="en-US" sz="1400" dirty="0" err="1">
                          <a:solidFill>
                            <a:srgbClr val="002060"/>
                          </a:solidFill>
                          <a:latin typeface="Times New Roman" panose="02020603050405020304" pitchFamily="18" charset="0"/>
                          <a:cs typeface="Times New Roman" panose="02020603050405020304" pitchFamily="18" charset="0"/>
                        </a:rPr>
                        <a:t>woollen</a:t>
                      </a:r>
                      <a:r>
                        <a:rPr lang="en-US" sz="1400" dirty="0">
                          <a:solidFill>
                            <a:srgbClr val="002060"/>
                          </a:solidFill>
                          <a:latin typeface="Times New Roman" panose="02020603050405020304" pitchFamily="18" charset="0"/>
                          <a:cs typeface="Times New Roman" panose="02020603050405020304" pitchFamily="18" charset="0"/>
                        </a:rPr>
                        <a:t>, dyed - Specification (third revision)</a:t>
                      </a:r>
                    </a:p>
                  </a:txBody>
                  <a:tcPr marL="0" marR="0" marT="0" marB="0"/>
                </a:tc>
                <a:tc>
                  <a:txBody>
                    <a:bodyPr/>
                    <a:lstStyle/>
                    <a:p>
                      <a:pPr marL="139700" indent="0" algn="l">
                        <a:spcAft>
                          <a:spcPts val="1050"/>
                        </a:spcAft>
                      </a:pPr>
                      <a:r>
                        <a:rPr lang="en-US" sz="1400" dirty="0">
                          <a:solidFill>
                            <a:srgbClr val="002060"/>
                          </a:solidFill>
                          <a:latin typeface="Times New Roman" panose="02020603050405020304" pitchFamily="18" charset="0"/>
                          <a:cs typeface="Times New Roman" panose="02020603050405020304" pitchFamily="18" charset="0"/>
                        </a:rPr>
                        <a:t>Reaffirm and Revise</a:t>
                      </a:r>
                    </a:p>
                    <a:p>
                      <a:pPr indent="0" algn="l">
                        <a:lnSpc>
                          <a:spcPts val="1368"/>
                        </a:lnSpc>
                        <a:spcAft>
                          <a:spcPts val="840"/>
                        </a:spcAft>
                      </a:pPr>
                      <a:r>
                        <a:rPr lang="en-US" sz="1400" dirty="0">
                          <a:solidFill>
                            <a:srgbClr val="002060"/>
                          </a:solidFill>
                          <a:latin typeface="Times New Roman" panose="02020603050405020304" pitchFamily="18" charset="0"/>
                          <a:cs typeface="Times New Roman" panose="02020603050405020304" pitchFamily="18" charset="0"/>
                        </a:rPr>
                        <a:t>Allocated to Committee Member</a:t>
                      </a:r>
                    </a:p>
                    <a:p>
                      <a:pPr indent="0" algn="l">
                        <a:lnSpc>
                          <a:spcPts val="1392"/>
                        </a:lnSpc>
                      </a:pPr>
                      <a:r>
                        <a:rPr lang="en-US" sz="1400" dirty="0">
                          <a:solidFill>
                            <a:srgbClr val="002060"/>
                          </a:solidFill>
                          <a:latin typeface="Times New Roman" panose="02020603050405020304" pitchFamily="18" charset="0"/>
                          <a:cs typeface="Times New Roman" panose="02020603050405020304" pitchFamily="18" charset="0"/>
                        </a:rPr>
                        <a:t>Dr. </a:t>
                      </a:r>
                      <a:r>
                        <a:rPr lang="en-US" sz="1400" dirty="0" err="1">
                          <a:solidFill>
                            <a:srgbClr val="002060"/>
                          </a:solidFill>
                          <a:latin typeface="Times New Roman" panose="02020603050405020304" pitchFamily="18" charset="0"/>
                          <a:cs typeface="Times New Roman" panose="02020603050405020304" pitchFamily="18" charset="0"/>
                        </a:rPr>
                        <a:t>Sanjiiv</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Rehlan</a:t>
                      </a:r>
                      <a:r>
                        <a:rPr lang="en-US" sz="1400" dirty="0">
                          <a:solidFill>
                            <a:srgbClr val="002060"/>
                          </a:solidFill>
                          <a:latin typeface="Times New Roman" panose="02020603050405020304" pitchFamily="18" charset="0"/>
                          <a:cs typeface="Times New Roman" panose="02020603050405020304" pitchFamily="18" charset="0"/>
                        </a:rPr>
                        <a:t>, FICCI (</a:t>
                      </a:r>
                      <a:r>
                        <a:rPr lang="en-US" sz="1400" dirty="0" err="1">
                          <a:solidFill>
                            <a:srgbClr val="002060"/>
                          </a:solidFill>
                          <a:latin typeface="Times New Roman" panose="02020603050405020304" pitchFamily="18" charset="0"/>
                          <a:cs typeface="Times New Roman" panose="02020603050405020304" pitchFamily="18" charset="0"/>
                        </a:rPr>
                        <a:t>Shalex</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Medtech</a:t>
                      </a:r>
                      <a:r>
                        <a:rPr lang="en-US" sz="1400" dirty="0">
                          <a:solidFill>
                            <a:srgbClr val="002060"/>
                          </a:solidFill>
                          <a:latin typeface="Times New Roman" panose="02020603050405020304" pitchFamily="18" charset="0"/>
                          <a:cs typeface="Times New Roman" panose="02020603050405020304" pitchFamily="18" charset="0"/>
                        </a:rPr>
                        <a:t>)</a:t>
                      </a:r>
                    </a:p>
                  </a:txBody>
                  <a:tcPr marL="0" marR="0" marT="0" marB="0"/>
                </a:tc>
                <a:extLst>
                  <a:ext uri="{0D108BD9-81ED-4DB2-BD59-A6C34878D82A}">
                    <a16:rowId xmlns:a16="http://schemas.microsoft.com/office/drawing/2014/main" val="598965511"/>
                  </a:ext>
                </a:extLst>
              </a:tr>
              <a:tr h="1582633">
                <a:tc>
                  <a:txBody>
                    <a:bodyPr/>
                    <a:lstStyle/>
                    <a:p>
                      <a:pPr marL="0" marR="635" lvl="0" indent="0" algn="r">
                        <a:spcAft>
                          <a:spcPts val="0"/>
                        </a:spcAft>
                        <a:buFont typeface="+mj-lt"/>
                        <a:buNone/>
                      </a:pPr>
                      <a:r>
                        <a:rPr lang="en-US" sz="1400" kern="100" spc="-5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30 </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68580" marR="68580" marT="0" marB="0"/>
                </a:tc>
                <a:tc>
                  <a:txBody>
                    <a:bodyPr/>
                    <a:lstStyle/>
                    <a:p>
                      <a:pPr marL="67310" marR="293370" indent="-1270" algn="ctr">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IS 16289: 2014</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p>
                      <a:pPr marL="69850" algn="ctr">
                        <a:lnSpc>
                          <a:spcPts val="1375"/>
                        </a:lnSpc>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 </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68580" marR="68580" marT="0" marB="0"/>
                </a:tc>
                <a:tc>
                  <a:txBody>
                    <a:bodyPr/>
                    <a:lstStyle/>
                    <a:p>
                      <a:pPr marL="67310" marR="293370" indent="-1270" algn="l">
                        <a:spcAft>
                          <a:spcPts val="0"/>
                        </a:spcAft>
                      </a:pPr>
                      <a:r>
                        <a:rPr lang="en-US" sz="1400" kern="10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Medical Textiles - Surgical Face Masks - Specification</a:t>
                      </a:r>
                      <a:endParaRPr lang="en-IN" sz="1400" kern="10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68580" marR="68580" marT="0" marB="0"/>
                </a:tc>
                <a:tc>
                  <a:txBody>
                    <a:bodyPr/>
                    <a:lstStyle/>
                    <a:p>
                      <a:pPr marL="8890" marR="1270" algn="l">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Reaffirm with Amendment </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p>
                      <a:pPr marL="8890" marR="1270" algn="l">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 Allocated to Committee Member</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p>
                      <a:pPr marL="8890" marR="1270" algn="l">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 Shri Mahesh </a:t>
                      </a:r>
                      <a:r>
                        <a:rPr lang="en-US" sz="1400" kern="100" dirty="0" err="1">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Kudhav</a:t>
                      </a: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p>
                      <a:pPr marL="8890" marR="1270" algn="l">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VENUS Safety &amp;</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p>
                      <a:pPr marL="8890" marR="1270" algn="l">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Health Pvt Ltd.</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p>
                      <a:pPr marL="8890" marR="1270" algn="l">
                        <a:spcAft>
                          <a:spcPts val="0"/>
                        </a:spcAft>
                      </a:pPr>
                      <a:r>
                        <a:rPr lang="en-US"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rPr>
                        <a:t>Shri Anand Singh, Thea - Tex Healthcare (India) Private Limited Representative of Magnum Health and Safety Pvt. Ltd.</a:t>
                      </a:r>
                      <a:endParaRPr lang="en-IN" sz="1400" kern="100" dirty="0">
                        <a:solidFill>
                          <a:srgbClr val="002060"/>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360380618"/>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6FC1-021F-0B50-37AC-17B820B5FCBF}"/>
              </a:ext>
            </a:extLst>
          </p:cNvPr>
          <p:cNvSpPr>
            <a:spLocks noGrp="1"/>
          </p:cNvSpPr>
          <p:nvPr>
            <p:ph type="title"/>
          </p:nvPr>
        </p:nvSpPr>
        <p:spPr>
          <a:xfrm>
            <a:off x="445477" y="365125"/>
            <a:ext cx="11394831" cy="725121"/>
          </a:xfrm>
        </p:spPr>
        <p:txBody>
          <a:bodyPr/>
          <a:lstStyle/>
          <a:p>
            <a:pPr algn="ctr"/>
            <a:r>
              <a:rPr lang="en-US" dirty="0">
                <a:latin typeface="Times New Roman" panose="02020603050405020304" pitchFamily="18" charset="0"/>
                <a:cs typeface="Times New Roman" panose="02020603050405020304" pitchFamily="18" charset="0"/>
              </a:rPr>
              <a:t>Working Groups</a:t>
            </a:r>
          </a:p>
        </p:txBody>
      </p:sp>
      <p:graphicFrame>
        <p:nvGraphicFramePr>
          <p:cNvPr id="4" name="Table 3">
            <a:extLst>
              <a:ext uri="{FF2B5EF4-FFF2-40B4-BE49-F238E27FC236}">
                <a16:creationId xmlns:a16="http://schemas.microsoft.com/office/drawing/2014/main" id="{130EC9E9-FD19-3D21-BC24-B2D66595ED1A}"/>
              </a:ext>
            </a:extLst>
          </p:cNvPr>
          <p:cNvGraphicFramePr>
            <a:graphicFrameLocks noGrp="1"/>
          </p:cNvGraphicFramePr>
          <p:nvPr>
            <p:extLst>
              <p:ext uri="{D42A27DB-BD31-4B8C-83A1-F6EECF244321}">
                <p14:modId xmlns:p14="http://schemas.microsoft.com/office/powerpoint/2010/main" val="1420478482"/>
              </p:ext>
            </p:extLst>
          </p:nvPr>
        </p:nvGraphicFramePr>
        <p:xfrm>
          <a:off x="165986" y="1173865"/>
          <a:ext cx="10429741" cy="4314226"/>
        </p:xfrm>
        <a:graphic>
          <a:graphicData uri="http://schemas.openxmlformats.org/drawingml/2006/table">
            <a:tbl>
              <a:tblPr/>
              <a:tblGrid>
                <a:gridCol w="632790">
                  <a:extLst>
                    <a:ext uri="{9D8B030D-6E8A-4147-A177-3AD203B41FA5}">
                      <a16:colId xmlns:a16="http://schemas.microsoft.com/office/drawing/2014/main" val="3706055188"/>
                    </a:ext>
                  </a:extLst>
                </a:gridCol>
                <a:gridCol w="1518346">
                  <a:extLst>
                    <a:ext uri="{9D8B030D-6E8A-4147-A177-3AD203B41FA5}">
                      <a16:colId xmlns:a16="http://schemas.microsoft.com/office/drawing/2014/main" val="814459046"/>
                    </a:ext>
                  </a:extLst>
                </a:gridCol>
                <a:gridCol w="1366512">
                  <a:extLst>
                    <a:ext uri="{9D8B030D-6E8A-4147-A177-3AD203B41FA5}">
                      <a16:colId xmlns:a16="http://schemas.microsoft.com/office/drawing/2014/main" val="4173554890"/>
                    </a:ext>
                  </a:extLst>
                </a:gridCol>
                <a:gridCol w="6912093">
                  <a:extLst>
                    <a:ext uri="{9D8B030D-6E8A-4147-A177-3AD203B41FA5}">
                      <a16:colId xmlns:a16="http://schemas.microsoft.com/office/drawing/2014/main" val="2862281014"/>
                    </a:ext>
                  </a:extLst>
                </a:gridCol>
              </a:tblGrid>
              <a:tr h="759289">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Sl. No.</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Sectional committee</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No. of Working Group</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Title of working group </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extLst>
                  <a:ext uri="{0D108BD9-81ED-4DB2-BD59-A6C34878D82A}">
                    <a16:rowId xmlns:a16="http://schemas.microsoft.com/office/drawing/2014/main" val="4013975200"/>
                  </a:ext>
                </a:extLst>
              </a:tr>
              <a:tr h="1837568">
                <a:tc>
                  <a:txBody>
                    <a:bodyPr/>
                    <a:lstStyle/>
                    <a:p>
                      <a:pPr algn="ctr" rtl="0" fontAlgn="t">
                        <a:spcBef>
                          <a:spcPts val="0"/>
                        </a:spcBef>
                        <a:spcAft>
                          <a:spcPts val="0"/>
                        </a:spcAft>
                      </a:pPr>
                      <a:r>
                        <a:rPr lang="en-IN" sz="1800" b="0" i="0" u="none" strike="noStrike">
                          <a:solidFill>
                            <a:srgbClr val="002060"/>
                          </a:solidFill>
                          <a:effectLst/>
                          <a:latin typeface="Times New Roman" panose="02020603050405020304" pitchFamily="18" charset="0"/>
                          <a:cs typeface="Times New Roman" panose="02020603050405020304" pitchFamily="18" charset="0"/>
                        </a:rPr>
                        <a:t>1</a:t>
                      </a:r>
                      <a:endParaRPr lang="en-IN" sz="1800" b="0">
                        <a:solidFill>
                          <a:srgbClr val="002060"/>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i="0" u="none" strike="noStrike" dirty="0">
                          <a:solidFill>
                            <a:srgbClr val="002060"/>
                          </a:solidFill>
                          <a:effectLst/>
                          <a:latin typeface="Times New Roman" panose="02020603050405020304" pitchFamily="18" charset="0"/>
                          <a:cs typeface="Times New Roman" panose="02020603050405020304" pitchFamily="18" charset="0"/>
                        </a:rPr>
                        <a:t>TXD 03</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i="0" u="none" strike="noStrike" dirty="0">
                          <a:solidFill>
                            <a:srgbClr val="002060"/>
                          </a:solidFill>
                          <a:effectLst/>
                          <a:latin typeface="Times New Roman" panose="02020603050405020304" pitchFamily="18" charset="0"/>
                          <a:cs typeface="Times New Roman" panose="02020603050405020304" pitchFamily="18" charset="0"/>
                        </a:rPr>
                        <a:t>3</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review of </a:t>
                      </a:r>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 16186 : 2014, </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Textiles - Light weight jute sacking bags for packing 50 kg foodgrains – Specification</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preparation of preliminary draft for </a:t>
                      </a:r>
                      <a:r>
                        <a:rPr lang="en-US" sz="1800" b="0" dirty="0">
                          <a:solidFill>
                            <a:srgbClr val="002060"/>
                          </a:solidFill>
                          <a:latin typeface="Times New Roman" panose="02020603050405020304" pitchFamily="18" charset="0"/>
                          <a:cs typeface="Times New Roman" panose="02020603050405020304" pitchFamily="18" charset="0"/>
                        </a:rPr>
                        <a:t>Jute Bags for retails packing of 5 kg, 10 kg and 15 kg Food grains </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review of Indian Standard/Pre-2000 standard</a:t>
                      </a:r>
                    </a:p>
                    <a:p>
                      <a:pPr marL="285750" indent="-285750" rtl="0" fontAlgn="t">
                        <a:spcBef>
                          <a:spcPts val="0"/>
                        </a:spcBef>
                        <a:spcAft>
                          <a:spcPts val="0"/>
                        </a:spcAft>
                        <a:buFont typeface="Arial" panose="020B0604020202020204" pitchFamily="34" charset="0"/>
                        <a:buChar char="•"/>
                      </a:pP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275541909"/>
                  </a:ext>
                </a:extLst>
              </a:tr>
              <a:tr h="1259082">
                <a:tc>
                  <a:txBody>
                    <a:bodyPr/>
                    <a:lstStyle/>
                    <a:p>
                      <a:pPr algn="ctr" rtl="0" fontAlgn="t">
                        <a:spcBef>
                          <a:spcPts val="0"/>
                        </a:spcBef>
                        <a:spcAft>
                          <a:spcPts val="0"/>
                        </a:spcAft>
                      </a:pPr>
                      <a:r>
                        <a:rPr lang="en-IN" sz="1800" b="0" dirty="0">
                          <a:solidFill>
                            <a:srgbClr val="002060"/>
                          </a:solidFill>
                          <a:effectLst/>
                          <a:latin typeface="Times New Roman" panose="02020603050405020304" pitchFamily="18" charset="0"/>
                          <a:cs typeface="Times New Roman" panose="02020603050405020304" pitchFamily="18" charset="0"/>
                        </a:rPr>
                        <a:t>2.</a:t>
                      </a:r>
                    </a:p>
                  </a:txBody>
                  <a:tcPr marL="18811" marR="18811" marT="9406" marB="9406"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i="0" u="none" strike="noStrike" dirty="0">
                          <a:solidFill>
                            <a:srgbClr val="002060"/>
                          </a:solidFill>
                          <a:effectLst/>
                          <a:latin typeface="Times New Roman" panose="02020603050405020304" pitchFamily="18" charset="0"/>
                          <a:cs typeface="Times New Roman" panose="02020603050405020304" pitchFamily="18" charset="0"/>
                        </a:rPr>
                        <a:t>TXD 05</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dirty="0">
                          <a:solidFill>
                            <a:srgbClr val="002060"/>
                          </a:solidFill>
                          <a:effectLst/>
                          <a:latin typeface="Times New Roman" panose="02020603050405020304" pitchFamily="18" charset="0"/>
                          <a:cs typeface="Times New Roman" panose="02020603050405020304" pitchFamily="18" charset="0"/>
                        </a:rPr>
                        <a:t>1</a:t>
                      </a: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review of Indian Standard/Pre-2000 standard</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preparation of working draft on Indian Green Textile Standard.</a:t>
                      </a: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124334656"/>
                  </a:ext>
                </a:extLst>
              </a:tr>
            </a:tbl>
          </a:graphicData>
        </a:graphic>
      </p:graphicFrame>
    </p:spTree>
    <p:extLst>
      <p:ext uri="{BB962C8B-B14F-4D97-AF65-F5344CB8AC3E}">
        <p14:creationId xmlns:p14="http://schemas.microsoft.com/office/powerpoint/2010/main" val="52178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DE66CA-D654-9A19-F1F5-08BC276B1CFC}"/>
              </a:ext>
            </a:extLst>
          </p:cNvPr>
          <p:cNvGraphicFramePr>
            <a:graphicFrameLocks noGrp="1"/>
          </p:cNvGraphicFramePr>
          <p:nvPr>
            <p:extLst>
              <p:ext uri="{D42A27DB-BD31-4B8C-83A1-F6EECF244321}">
                <p14:modId xmlns:p14="http://schemas.microsoft.com/office/powerpoint/2010/main" val="2539006438"/>
              </p:ext>
            </p:extLst>
          </p:nvPr>
        </p:nvGraphicFramePr>
        <p:xfrm>
          <a:off x="284018" y="886121"/>
          <a:ext cx="10500245" cy="5106586"/>
        </p:xfrm>
        <a:graphic>
          <a:graphicData uri="http://schemas.openxmlformats.org/drawingml/2006/table">
            <a:tbl>
              <a:tblPr/>
              <a:tblGrid>
                <a:gridCol w="1206227">
                  <a:extLst>
                    <a:ext uri="{9D8B030D-6E8A-4147-A177-3AD203B41FA5}">
                      <a16:colId xmlns:a16="http://schemas.microsoft.com/office/drawing/2014/main" val="870280360"/>
                    </a:ext>
                  </a:extLst>
                </a:gridCol>
                <a:gridCol w="5202786">
                  <a:extLst>
                    <a:ext uri="{9D8B030D-6E8A-4147-A177-3AD203B41FA5}">
                      <a16:colId xmlns:a16="http://schemas.microsoft.com/office/drawing/2014/main" val="2404341048"/>
                    </a:ext>
                  </a:extLst>
                </a:gridCol>
                <a:gridCol w="1404594">
                  <a:extLst>
                    <a:ext uri="{9D8B030D-6E8A-4147-A177-3AD203B41FA5}">
                      <a16:colId xmlns:a16="http://schemas.microsoft.com/office/drawing/2014/main" val="155836026"/>
                    </a:ext>
                  </a:extLst>
                </a:gridCol>
                <a:gridCol w="2686638">
                  <a:extLst>
                    <a:ext uri="{9D8B030D-6E8A-4147-A177-3AD203B41FA5}">
                      <a16:colId xmlns:a16="http://schemas.microsoft.com/office/drawing/2014/main" val="2861154672"/>
                    </a:ext>
                  </a:extLst>
                </a:gridCol>
              </a:tblGrid>
              <a:tr h="826858">
                <a:tc>
                  <a:txBody>
                    <a:bodyPr/>
                    <a:lstStyle/>
                    <a:p>
                      <a:pP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Sectional Committees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a:effectLst/>
                          <a:latin typeface="Times New Roman" panose="02020603050405020304" pitchFamily="18" charset="0"/>
                          <a:ea typeface="Times New Roman" panose="02020603050405020304" pitchFamily="18" charset="0"/>
                          <a:cs typeface="Times New Roman" panose="02020603050405020304" pitchFamily="18" charset="0"/>
                        </a:rPr>
                        <a:t>Subject </a:t>
                      </a:r>
                      <a:endParaRPr lang="en-IN"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Process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Adopted</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Status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912695976"/>
                  </a:ext>
                </a:extLst>
              </a:tr>
              <a:tr h="753235">
                <a:tc>
                  <a:txBody>
                    <a:bodyPr/>
                    <a:lstStyle/>
                    <a:p>
                      <a:pPr marL="0" marR="0" lvl="0" indent="0" algn="l" rtl="0">
                        <a:spcBef>
                          <a:spcPts val="0"/>
                        </a:spcBef>
                        <a:spcAft>
                          <a:spcPts val="0"/>
                        </a:spcAft>
                        <a:buClr>
                          <a:schemeClr val="dk1"/>
                        </a:buClr>
                        <a:buSzPts val="1400"/>
                        <a:buFont typeface="Calibri"/>
                        <a:buNone/>
                      </a:pPr>
                      <a:r>
                        <a:rPr lang="en-IN" sz="1400" b="1"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TXD 05</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Textiles Test method for accelerated hydrolysis of textile materials and biodegradation under controlled composting conditions of the resulting hydrolysate  </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Committee Consultation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Draft Standard Finalized for Publication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095004"/>
                  </a:ext>
                </a:extLst>
              </a:tr>
              <a:tr h="392693">
                <a:tc>
                  <a:txBody>
                    <a:bodyPr/>
                    <a:lstStyle/>
                    <a:p>
                      <a:pPr marL="0" marR="0" lvl="0" indent="0" algn="l" rtl="0">
                        <a:spcBef>
                          <a:spcPts val="0"/>
                        </a:spcBef>
                        <a:spcAft>
                          <a:spcPts val="0"/>
                        </a:spcAft>
                        <a:buClr>
                          <a:schemeClr val="dk1"/>
                        </a:buClr>
                        <a:buSzPts val="1400"/>
                        <a:buFont typeface="Calibri"/>
                        <a:buNone/>
                      </a:pPr>
                      <a:r>
                        <a:rPr lang="en-IN" sz="1400" b="1" dirty="0">
                          <a:solidFill>
                            <a:srgbClr val="002060"/>
                          </a:solidFill>
                          <a:latin typeface="Times New Roman" panose="02020603050405020304" pitchFamily="18" charset="0"/>
                          <a:cs typeface="Times New Roman" panose="02020603050405020304" pitchFamily="18" charset="0"/>
                          <a:sym typeface="Times New Roman"/>
                        </a:rPr>
                        <a:t>TXD 05</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Textiles Determination of certain preservatives Part 2 Determination of triclosan residues method using LCMS MS</a:t>
                      </a:r>
                    </a:p>
                    <a:p>
                      <a:pPr algn="just">
                        <a:lnSpc>
                          <a:spcPct val="107000"/>
                        </a:lnSpc>
                        <a:spcAft>
                          <a:spcPts val="800"/>
                        </a:spcAft>
                      </a:pPr>
                      <a:endPar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Committee Consultation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
                          <a:srgbClr val="000000"/>
                        </a:buClr>
                        <a:buSzTx/>
                        <a:buFont typeface="Arial"/>
                        <a:buNone/>
                        <a:tabLst/>
                        <a:defRPr/>
                      </a:pPr>
                      <a:r>
                        <a:rPr kumimoji="0" lang="en-IN" sz="1400" b="0" i="0" u="none" strike="noStrike" kern="0" cap="none" spc="0" normalizeH="0" baseline="0" noProof="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sym typeface="Arial"/>
                        </a:rPr>
                        <a:t>Draft Standard Finalized for Publication</a:t>
                      </a:r>
                      <a:endParaRPr kumimoji="0" lang="en-IN" sz="1400" b="0" i="0" u="none" strike="noStrike" kern="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sym typeface="Arial"/>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1089819"/>
                  </a:ext>
                </a:extLst>
              </a:tr>
              <a:tr h="584032">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IN" sz="1400" b="1" i="0" u="none" strike="noStrike" kern="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sym typeface="Times New Roman"/>
                        </a:rPr>
                        <a:t>TXD 05</a:t>
                      </a:r>
                      <a:endParaRPr kumimoji="0" lang="en-IN" sz="14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Textiles Determination of formaldehyde Part 3 Free and hydrolysed formaldehyde (extraction method) by liquid chromatography</a:t>
                      </a:r>
                    </a:p>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Committee Consultation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
                          <a:srgbClr val="000000"/>
                        </a:buClr>
                        <a:buSzTx/>
                        <a:buFont typeface="Arial"/>
                        <a:buNone/>
                        <a:tabLst/>
                        <a:defRPr/>
                      </a:pPr>
                      <a:r>
                        <a:rPr kumimoji="0" lang="en-IN" sz="1400" b="0" i="0" u="none" strike="noStrike" kern="0" cap="none" spc="0" normalizeH="0" baseline="0" noProof="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sym typeface="Arial"/>
                        </a:rPr>
                        <a:t>Draft Standard Finalized for Publication</a:t>
                      </a:r>
                      <a:endParaRPr kumimoji="0" lang="en-IN" sz="1400" b="0" i="0" u="none" strike="noStrike" kern="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sym typeface="Arial"/>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776193"/>
                  </a:ext>
                </a:extLst>
              </a:tr>
              <a:tr h="75323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IN" sz="14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Times New Roman"/>
                        </a:rPr>
                        <a:t>TXD 05</a:t>
                      </a:r>
                      <a:endParaRPr kumimoji="0" lang="en-IN" sz="14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Textiles Qualitative and quantitative analysis of some bast fibres (flax, hemp, ramie) and their blends Part 1: Fibre identification using microscopy methods  </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Committee Consultation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
                          <a:srgbClr val="000000"/>
                        </a:buClr>
                        <a:buSzTx/>
                        <a:buFont typeface="Arial"/>
                        <a:buNone/>
                        <a:tabLst/>
                        <a:defRPr/>
                      </a:pPr>
                      <a:r>
                        <a:rPr kumimoji="0" lang="en-IN" sz="1400" b="0" i="0" u="none" strike="noStrike" kern="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sym typeface="Arial"/>
                        </a:rPr>
                        <a:t>Draft Standard Finalized for Publication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2587182"/>
                  </a:ext>
                </a:extLst>
              </a:tr>
              <a:tr h="452418">
                <a:tc>
                  <a:txBody>
                    <a:bodyPr/>
                    <a:lstStyle/>
                    <a:p>
                      <a:pPr marL="0" marR="0" lvl="0" indent="0" algn="l" rtl="0">
                        <a:spcBef>
                          <a:spcPts val="0"/>
                        </a:spcBef>
                        <a:spcAft>
                          <a:spcPts val="0"/>
                        </a:spcAft>
                        <a:buClr>
                          <a:schemeClr val="dk1"/>
                        </a:buClr>
                        <a:buSzPts val="1400"/>
                        <a:buFont typeface="Calibri"/>
                        <a:buNone/>
                      </a:pPr>
                      <a:r>
                        <a:rPr lang="en-IN" sz="1400" b="1" dirty="0">
                          <a:solidFill>
                            <a:srgbClr val="002060"/>
                          </a:solidFill>
                          <a:latin typeface="Times New Roman" panose="02020603050405020304" pitchFamily="18" charset="0"/>
                          <a:cs typeface="Times New Roman" panose="02020603050405020304" pitchFamily="18" charset="0"/>
                          <a:sym typeface="Times New Roman"/>
                        </a:rPr>
                        <a:t>TXD 05</a:t>
                      </a:r>
                      <a:endParaRPr lang="en-IN" sz="1400" b="1" dirty="0">
                        <a:solidFill>
                          <a:srgbClr val="002060"/>
                        </a:solidFill>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1"/>
                        </a:buClr>
                        <a:buSzPts val="1400"/>
                        <a:buFont typeface="Calibri"/>
                        <a:buNone/>
                      </a:pP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Test method for determination of Chlorinated Organic Carriers</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R &amp; D project</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Project Commissioned, mid term review for progress report</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7430342"/>
                  </a:ext>
                </a:extLst>
              </a:tr>
              <a:tr h="583284">
                <a:tc>
                  <a:txBody>
                    <a:bodyPr/>
                    <a:lstStyle/>
                    <a:p>
                      <a:pPr marL="0" marR="0" lvl="0" indent="0" algn="l" defTabSz="914400" rtl="0" eaLnBrk="1" fontAlgn="auto" latinLnBrk="0" hangingPunct="1">
                        <a:lnSpc>
                          <a:spcPct val="100000"/>
                        </a:lnSpc>
                        <a:spcBef>
                          <a:spcPts val="0"/>
                        </a:spcBef>
                        <a:spcAft>
                          <a:spcPts val="0"/>
                        </a:spcAft>
                        <a:buClr>
                          <a:schemeClr val="dk1"/>
                        </a:buClr>
                        <a:buSzPts val="1400"/>
                        <a:buFont typeface="Calibri"/>
                        <a:buNone/>
                        <a:tabLst/>
                        <a:defRPr/>
                      </a:pPr>
                      <a:r>
                        <a:rPr lang="en-IN" sz="1400" b="1" dirty="0">
                          <a:solidFill>
                            <a:srgbClr val="002060"/>
                          </a:solidFill>
                          <a:latin typeface="Times New Roman" panose="02020603050405020304" pitchFamily="18" charset="0"/>
                          <a:cs typeface="Times New Roman" panose="02020603050405020304" pitchFamily="18" charset="0"/>
                          <a:sym typeface="Times New Roman"/>
                        </a:rPr>
                        <a:t>TXD 05</a:t>
                      </a:r>
                      <a:endParaRPr lang="en-IN" sz="1400" b="1" dirty="0">
                        <a:solidFill>
                          <a:srgbClr val="002060"/>
                        </a:solidFill>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1"/>
                        </a:buClr>
                        <a:buSzPts val="1400"/>
                        <a:buFont typeface="Calibri"/>
                        <a:buNone/>
                      </a:pP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Test method for determination of Polycyclic Aromatic Hydrocarbons</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R &amp; D project</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IIT Indore, </a:t>
                      </a:r>
                    </a:p>
                    <a:p>
                      <a:pPr>
                        <a:lnSpc>
                          <a:spcPct val="107000"/>
                        </a:lnSpc>
                        <a:spcAft>
                          <a:spcPts val="800"/>
                        </a:spcAft>
                      </a:pPr>
                      <a:r>
                        <a:rPr lang="en-IN" sz="1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Technical Bid Approved</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4087299"/>
                  </a:ext>
                </a:extLst>
              </a:tr>
            </a:tbl>
          </a:graphicData>
        </a:graphic>
      </p:graphicFrame>
      <p:sp>
        <p:nvSpPr>
          <p:cNvPr id="5" name="Title 1">
            <a:extLst>
              <a:ext uri="{FF2B5EF4-FFF2-40B4-BE49-F238E27FC236}">
                <a16:creationId xmlns:a16="http://schemas.microsoft.com/office/drawing/2014/main" id="{DB6E6D37-7649-1435-866E-517A1A6A5970}"/>
              </a:ext>
            </a:extLst>
          </p:cNvPr>
          <p:cNvSpPr txBox="1">
            <a:spLocks/>
          </p:cNvSpPr>
          <p:nvPr/>
        </p:nvSpPr>
        <p:spPr>
          <a:xfrm>
            <a:off x="284018" y="42741"/>
            <a:ext cx="11623963" cy="644770"/>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latin typeface="Times New Roman" panose="02020603050405020304" pitchFamily="18" charset="0"/>
                <a:cs typeface="Times New Roman" panose="02020603050405020304" pitchFamily="18" charset="0"/>
              </a:rPr>
              <a:t>NWIPs in APS 2024-25</a:t>
            </a:r>
          </a:p>
        </p:txBody>
      </p:sp>
    </p:spTree>
    <p:extLst>
      <p:ext uri="{BB962C8B-B14F-4D97-AF65-F5344CB8AC3E}">
        <p14:creationId xmlns:p14="http://schemas.microsoft.com/office/powerpoint/2010/main" val="3130475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6FC1-021F-0B50-37AC-17B820B5FCBF}"/>
              </a:ext>
            </a:extLst>
          </p:cNvPr>
          <p:cNvSpPr>
            <a:spLocks noGrp="1"/>
          </p:cNvSpPr>
          <p:nvPr>
            <p:ph type="title"/>
          </p:nvPr>
        </p:nvSpPr>
        <p:spPr>
          <a:xfrm>
            <a:off x="445477" y="365125"/>
            <a:ext cx="11394831" cy="725121"/>
          </a:xfrm>
        </p:spPr>
        <p:txBody>
          <a:bodyPr/>
          <a:lstStyle/>
          <a:p>
            <a:pPr algn="ctr"/>
            <a:r>
              <a:rPr lang="en-US" dirty="0">
                <a:latin typeface="Times New Roman" panose="02020603050405020304" pitchFamily="18" charset="0"/>
                <a:cs typeface="Times New Roman" panose="02020603050405020304" pitchFamily="18" charset="0"/>
              </a:rPr>
              <a:t>Working Groups</a:t>
            </a:r>
          </a:p>
        </p:txBody>
      </p:sp>
      <p:graphicFrame>
        <p:nvGraphicFramePr>
          <p:cNvPr id="4" name="Table 3">
            <a:extLst>
              <a:ext uri="{FF2B5EF4-FFF2-40B4-BE49-F238E27FC236}">
                <a16:creationId xmlns:a16="http://schemas.microsoft.com/office/drawing/2014/main" id="{130EC9E9-FD19-3D21-BC24-B2D66595ED1A}"/>
              </a:ext>
            </a:extLst>
          </p:cNvPr>
          <p:cNvGraphicFramePr>
            <a:graphicFrameLocks noGrp="1"/>
          </p:cNvGraphicFramePr>
          <p:nvPr>
            <p:extLst>
              <p:ext uri="{D42A27DB-BD31-4B8C-83A1-F6EECF244321}">
                <p14:modId xmlns:p14="http://schemas.microsoft.com/office/powerpoint/2010/main" val="162254587"/>
              </p:ext>
            </p:extLst>
          </p:nvPr>
        </p:nvGraphicFramePr>
        <p:xfrm>
          <a:off x="165987" y="1173865"/>
          <a:ext cx="10703119" cy="4446032"/>
        </p:xfrm>
        <a:graphic>
          <a:graphicData uri="http://schemas.openxmlformats.org/drawingml/2006/table">
            <a:tbl>
              <a:tblPr/>
              <a:tblGrid>
                <a:gridCol w="649377">
                  <a:extLst>
                    <a:ext uri="{9D8B030D-6E8A-4147-A177-3AD203B41FA5}">
                      <a16:colId xmlns:a16="http://schemas.microsoft.com/office/drawing/2014/main" val="3706055188"/>
                    </a:ext>
                  </a:extLst>
                </a:gridCol>
                <a:gridCol w="1558144">
                  <a:extLst>
                    <a:ext uri="{9D8B030D-6E8A-4147-A177-3AD203B41FA5}">
                      <a16:colId xmlns:a16="http://schemas.microsoft.com/office/drawing/2014/main" val="814459046"/>
                    </a:ext>
                  </a:extLst>
                </a:gridCol>
                <a:gridCol w="1402331">
                  <a:extLst>
                    <a:ext uri="{9D8B030D-6E8A-4147-A177-3AD203B41FA5}">
                      <a16:colId xmlns:a16="http://schemas.microsoft.com/office/drawing/2014/main" val="4173554890"/>
                    </a:ext>
                  </a:extLst>
                </a:gridCol>
                <a:gridCol w="7093267">
                  <a:extLst>
                    <a:ext uri="{9D8B030D-6E8A-4147-A177-3AD203B41FA5}">
                      <a16:colId xmlns:a16="http://schemas.microsoft.com/office/drawing/2014/main" val="2862281014"/>
                    </a:ext>
                  </a:extLst>
                </a:gridCol>
              </a:tblGrid>
              <a:tr h="394841">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Sl. No.</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Sectional committee</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No. of Working Group</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tc>
                  <a:txBody>
                    <a:bodyPr/>
                    <a:lstStyle/>
                    <a:p>
                      <a:pPr algn="ctr" rtl="0" fontAlgn="t">
                        <a:spcBef>
                          <a:spcPts val="0"/>
                        </a:spcBef>
                        <a:spcAft>
                          <a:spcPts val="0"/>
                        </a:spcAft>
                      </a:pPr>
                      <a:r>
                        <a:rPr lang="en-IN" sz="1800" b="0" i="0" u="none" strike="noStrike" dirty="0">
                          <a:solidFill>
                            <a:schemeClr val="bg1"/>
                          </a:solidFill>
                          <a:effectLst/>
                          <a:latin typeface="Times New Roman" panose="02020603050405020304" pitchFamily="18" charset="0"/>
                          <a:cs typeface="Times New Roman" panose="02020603050405020304" pitchFamily="18" charset="0"/>
                        </a:rPr>
                        <a:t>Title of working group </a:t>
                      </a:r>
                      <a:endParaRPr lang="en-IN" sz="1800" b="0" dirty="0">
                        <a:solidFill>
                          <a:schemeClr val="bg1"/>
                        </a:solidFill>
                        <a:effectLst/>
                        <a:latin typeface="Times New Roman" panose="02020603050405020304" pitchFamily="18" charset="0"/>
                        <a:cs typeface="Times New Roman" panose="02020603050405020304" pitchFamily="18" charset="0"/>
                      </a:endParaRPr>
                    </a:p>
                  </a:txBody>
                  <a:tcPr marL="18811" marR="18811" marT="9406" marB="940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70C0"/>
                    </a:solidFill>
                  </a:tcPr>
                </a:tc>
                <a:extLst>
                  <a:ext uri="{0D108BD9-81ED-4DB2-BD59-A6C34878D82A}">
                    <a16:rowId xmlns:a16="http://schemas.microsoft.com/office/drawing/2014/main" val="4013975200"/>
                  </a:ext>
                </a:extLst>
              </a:tr>
              <a:tr h="582605">
                <a:tc>
                  <a:txBody>
                    <a:bodyPr/>
                    <a:lstStyle/>
                    <a:p>
                      <a:pPr algn="ctr" rtl="0" fontAlgn="t">
                        <a:spcBef>
                          <a:spcPts val="0"/>
                        </a:spcBef>
                        <a:spcAft>
                          <a:spcPts val="0"/>
                        </a:spcAft>
                      </a:pPr>
                      <a:r>
                        <a:rPr lang="en-IN" sz="1800" b="0" dirty="0">
                          <a:solidFill>
                            <a:srgbClr val="002060"/>
                          </a:solidFill>
                          <a:effectLst/>
                          <a:latin typeface="Times New Roman" panose="02020603050405020304" pitchFamily="18" charset="0"/>
                          <a:cs typeface="Times New Roman" panose="02020603050405020304" pitchFamily="18" charset="0"/>
                        </a:rPr>
                        <a:t>3.</a:t>
                      </a:r>
                    </a:p>
                  </a:txBody>
                  <a:tcPr marL="18811" marR="18811" marT="9406" marB="9406"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i="0" u="none" strike="noStrike" dirty="0">
                          <a:solidFill>
                            <a:srgbClr val="002060"/>
                          </a:solidFill>
                          <a:effectLst/>
                          <a:latin typeface="Times New Roman" panose="02020603050405020304" pitchFamily="18" charset="0"/>
                          <a:cs typeface="Times New Roman" panose="02020603050405020304" pitchFamily="18" charset="0"/>
                        </a:rPr>
                        <a:t>TXD 33</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i="0" u="none" strike="noStrike" dirty="0">
                          <a:solidFill>
                            <a:srgbClr val="002060"/>
                          </a:solidFill>
                          <a:effectLst/>
                          <a:latin typeface="Times New Roman" panose="02020603050405020304" pitchFamily="18" charset="0"/>
                          <a:cs typeface="Times New Roman" panose="02020603050405020304" pitchFamily="18" charset="0"/>
                        </a:rPr>
                        <a:t>3</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Industrial Filter Fabric</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Industrial Wipes</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the review of standards/pre-2000 standards</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024467600"/>
                  </a:ext>
                </a:extLst>
              </a:tr>
              <a:tr h="582605">
                <a:tc>
                  <a:txBody>
                    <a:bodyPr/>
                    <a:lstStyle/>
                    <a:p>
                      <a:pPr algn="ctr" rtl="0" fontAlgn="t">
                        <a:spcBef>
                          <a:spcPts val="0"/>
                        </a:spcBef>
                        <a:spcAft>
                          <a:spcPts val="0"/>
                        </a:spcAft>
                      </a:pPr>
                      <a:r>
                        <a:rPr lang="en-IN" sz="1800" b="0" dirty="0">
                          <a:solidFill>
                            <a:srgbClr val="002060"/>
                          </a:solidFill>
                          <a:effectLst/>
                          <a:latin typeface="Times New Roman" panose="02020603050405020304" pitchFamily="18" charset="0"/>
                          <a:cs typeface="Times New Roman" panose="02020603050405020304" pitchFamily="18" charset="0"/>
                        </a:rPr>
                        <a:t>4.</a:t>
                      </a:r>
                    </a:p>
                  </a:txBody>
                  <a:tcPr marL="18811" marR="18811" marT="9406" marB="9406"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dirty="0">
                          <a:solidFill>
                            <a:srgbClr val="002060"/>
                          </a:solidFill>
                          <a:effectLst/>
                          <a:latin typeface="Times New Roman" panose="02020603050405020304" pitchFamily="18" charset="0"/>
                          <a:cs typeface="Times New Roman" panose="02020603050405020304" pitchFamily="18" charset="0"/>
                        </a:rPr>
                        <a:t>TXD 36</a:t>
                      </a: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algn="ctr" rtl="0" fontAlgn="t">
                        <a:spcBef>
                          <a:spcPts val="0"/>
                        </a:spcBef>
                        <a:spcAft>
                          <a:spcPts val="0"/>
                        </a:spcAft>
                      </a:pPr>
                      <a:r>
                        <a:rPr lang="en-IN" sz="1800" b="0" dirty="0">
                          <a:solidFill>
                            <a:srgbClr val="002060"/>
                          </a:solidFill>
                          <a:effectLst/>
                          <a:latin typeface="Times New Roman" panose="02020603050405020304" pitchFamily="18" charset="0"/>
                          <a:cs typeface="Times New Roman" panose="02020603050405020304" pitchFamily="18" charset="0"/>
                        </a:rPr>
                        <a:t>3</a:t>
                      </a: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marL="285750" indent="-285750" rtl="0" fontAlgn="t">
                        <a:spcBef>
                          <a:spcPts val="0"/>
                        </a:spcBef>
                        <a:spcAft>
                          <a:spcPts val="0"/>
                        </a:spcAft>
                        <a:buFont typeface="Arial" panose="020B0604020202020204" pitchFamily="34" charset="0"/>
                        <a:buChar char="•"/>
                      </a:pPr>
                      <a:r>
                        <a:rPr lang="en-IN" sz="1800" b="0" dirty="0">
                          <a:solidFill>
                            <a:srgbClr val="002060"/>
                          </a:solidFill>
                          <a:effectLst/>
                          <a:latin typeface="Times New Roman" panose="02020603050405020304" pitchFamily="18" charset="0"/>
                          <a:cs typeface="Times New Roman" panose="02020603050405020304" pitchFamily="18" charset="0"/>
                        </a:rPr>
                        <a:t>Working group  </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for revision of IS 17334: 2019 Medical textiles – Surgical gowns and surgical drapes</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revision and amendment of IS 5405 Disposable sanitary napkin, IS 17514, Reusable Sanitary Napkin and IS 17509 Baby Diaper</a:t>
                      </a:r>
                    </a:p>
                    <a:p>
                      <a:pPr marL="285750" indent="-285750" rtl="0" fontAlgn="t">
                        <a:spcBef>
                          <a:spcPts val="0"/>
                        </a:spcBef>
                        <a:spcAft>
                          <a:spcPts val="0"/>
                        </a:spcAft>
                        <a:buFont typeface="Arial" panose="020B0604020202020204" pitchFamily="34" charset="0"/>
                        <a:buChar char="•"/>
                      </a:pPr>
                      <a:endPar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pPr marL="285750" indent="-285750" rtl="0" fontAlgn="t">
                        <a:spcBef>
                          <a:spcPts val="0"/>
                        </a:spcBef>
                        <a:spcAft>
                          <a:spcPts val="0"/>
                        </a:spcAft>
                        <a:buFont typeface="Arial" panose="020B0604020202020204" pitchFamily="34" charset="0"/>
                        <a:buChar cha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Working group for preparation of preliminary draft on scrub suits</a:t>
                      </a:r>
                      <a:endParaRPr lang="en-IN" sz="1800" b="0" dirty="0">
                        <a:solidFill>
                          <a:srgbClr val="002060"/>
                        </a:solidFill>
                        <a:effectLst/>
                        <a:latin typeface="Times New Roman" panose="02020603050405020304" pitchFamily="18" charset="0"/>
                        <a:cs typeface="Times New Roman" panose="02020603050405020304" pitchFamily="18" charset="0"/>
                      </a:endParaRPr>
                    </a:p>
                  </a:txBody>
                  <a:tcPr marL="19050" marR="19050"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219123156"/>
                  </a:ext>
                </a:extLst>
              </a:tr>
            </a:tbl>
          </a:graphicData>
        </a:graphic>
      </p:graphicFrame>
    </p:spTree>
    <p:extLst>
      <p:ext uri="{BB962C8B-B14F-4D97-AF65-F5344CB8AC3E}">
        <p14:creationId xmlns:p14="http://schemas.microsoft.com/office/powerpoint/2010/main" val="616317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graphicFrame>
        <p:nvGraphicFramePr>
          <p:cNvPr id="288" name="Google Shape;288;p45"/>
          <p:cNvGraphicFramePr/>
          <p:nvPr>
            <p:extLst>
              <p:ext uri="{D42A27DB-BD31-4B8C-83A1-F6EECF244321}">
                <p14:modId xmlns:p14="http://schemas.microsoft.com/office/powerpoint/2010/main" val="965732247"/>
              </p:ext>
            </p:extLst>
          </p:nvPr>
        </p:nvGraphicFramePr>
        <p:xfrm>
          <a:off x="145654" y="425284"/>
          <a:ext cx="11900675" cy="5727560"/>
        </p:xfrm>
        <a:graphic>
          <a:graphicData uri="http://schemas.openxmlformats.org/drawingml/2006/table">
            <a:tbl>
              <a:tblPr>
                <a:noFill/>
                <a:tableStyleId>{4B21D8AC-6CC0-4FE1-8C1D-DB662427F421}</a:tableStyleId>
              </a:tblPr>
              <a:tblGrid>
                <a:gridCol w="459250">
                  <a:extLst>
                    <a:ext uri="{9D8B030D-6E8A-4147-A177-3AD203B41FA5}">
                      <a16:colId xmlns:a16="http://schemas.microsoft.com/office/drawing/2014/main" val="20000"/>
                    </a:ext>
                  </a:extLst>
                </a:gridCol>
                <a:gridCol w="1040125">
                  <a:extLst>
                    <a:ext uri="{9D8B030D-6E8A-4147-A177-3AD203B41FA5}">
                      <a16:colId xmlns:a16="http://schemas.microsoft.com/office/drawing/2014/main" val="20001"/>
                    </a:ext>
                  </a:extLst>
                </a:gridCol>
                <a:gridCol w="1417325">
                  <a:extLst>
                    <a:ext uri="{9D8B030D-6E8A-4147-A177-3AD203B41FA5}">
                      <a16:colId xmlns:a16="http://schemas.microsoft.com/office/drawing/2014/main" val="20002"/>
                    </a:ext>
                  </a:extLst>
                </a:gridCol>
                <a:gridCol w="777250">
                  <a:extLst>
                    <a:ext uri="{9D8B030D-6E8A-4147-A177-3AD203B41FA5}">
                      <a16:colId xmlns:a16="http://schemas.microsoft.com/office/drawing/2014/main" val="20003"/>
                    </a:ext>
                  </a:extLst>
                </a:gridCol>
                <a:gridCol w="594350">
                  <a:extLst>
                    <a:ext uri="{9D8B030D-6E8A-4147-A177-3AD203B41FA5}">
                      <a16:colId xmlns:a16="http://schemas.microsoft.com/office/drawing/2014/main" val="20004"/>
                    </a:ext>
                  </a:extLst>
                </a:gridCol>
                <a:gridCol w="4858625">
                  <a:extLst>
                    <a:ext uri="{9D8B030D-6E8A-4147-A177-3AD203B41FA5}">
                      <a16:colId xmlns:a16="http://schemas.microsoft.com/office/drawing/2014/main" val="20005"/>
                    </a:ext>
                  </a:extLst>
                </a:gridCol>
                <a:gridCol w="2753750">
                  <a:extLst>
                    <a:ext uri="{9D8B030D-6E8A-4147-A177-3AD203B41FA5}">
                      <a16:colId xmlns:a16="http://schemas.microsoft.com/office/drawing/2014/main" val="20006"/>
                    </a:ext>
                  </a:extLst>
                </a:gridCol>
              </a:tblGrid>
              <a:tr h="238850">
                <a:tc>
                  <a:txBody>
                    <a:bodyPr/>
                    <a:lstStyle/>
                    <a:p>
                      <a:pPr marL="0" marR="0" lvl="0" indent="0" algn="ctr" rtl="0">
                        <a:spcBef>
                          <a:spcPts val="0"/>
                        </a:spcBef>
                        <a:spcAft>
                          <a:spcPts val="0"/>
                        </a:spcAft>
                        <a:buNone/>
                      </a:pPr>
                      <a:r>
                        <a:rPr lang="en-IN" sz="1100" b="1"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Type of Ballot</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1"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ISO number</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1"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Title</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1"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Technical committee</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1"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Level of Interest</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1"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Justification for selecting the level of interest</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1"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Nominated experts</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0"/>
                  </a:ext>
                </a:extLst>
              </a:tr>
              <a:tr h="1630150">
                <a:tc>
                  <a:txBody>
                    <a:bodyPr/>
                    <a:lstStyle/>
                    <a:p>
                      <a:pPr marL="0" marR="0" lvl="0" indent="0" algn="ctr" rtl="0">
                        <a:spcBef>
                          <a:spcPts val="0"/>
                        </a:spcBef>
                        <a:spcAft>
                          <a:spcPts val="0"/>
                        </a:spcAft>
                        <a:buNone/>
                      </a:pPr>
                      <a:r>
                        <a:rPr lang="en-IN" sz="1100" b="1" u="none" strike="noStrike" cap="none" dirty="0">
                          <a:solidFill>
                            <a:srgbClr val="002060"/>
                          </a:solidFill>
                        </a:rPr>
                        <a:t>TXD 36</a:t>
                      </a:r>
                      <a:endParaRPr lang="en-IN" sz="1100" dirty="0">
                        <a:solidFill>
                          <a:srgbClr val="002060"/>
                        </a:solidFill>
                      </a:endParaRPr>
                    </a:p>
                  </a:txBody>
                  <a:tcPr marL="5225" marR="5225" marT="3475" marB="3475"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0" u="none" strike="noStrike" cap="none">
                          <a:solidFill>
                            <a:srgbClr val="002060"/>
                          </a:solidFill>
                          <a:latin typeface="Times New Roman" panose="02020603050405020304" pitchFamily="18" charset="0"/>
                          <a:ea typeface="Arial"/>
                          <a:cs typeface="Times New Roman" panose="02020603050405020304" pitchFamily="18" charset="0"/>
                          <a:sym typeface="Arial"/>
                        </a:rPr>
                        <a:t>ISO/AWI 25199</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0" i="0" u="none" strike="noStrike" cap="none">
                          <a:solidFill>
                            <a:srgbClr val="002060"/>
                          </a:solidFill>
                          <a:latin typeface="Times New Roman" panose="02020603050405020304" pitchFamily="18" charset="0"/>
                          <a:ea typeface="Arial"/>
                          <a:cs typeface="Times New Roman" panose="02020603050405020304" pitchFamily="18" charset="0"/>
                          <a:sym typeface="Arial"/>
                        </a:rPr>
                        <a:t>Guidelines for Processing of Multiple-Use Healthcare Textiles’</a:t>
                      </a:r>
                      <a:endParaRPr sz="1100" b="0"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dirty="0">
                          <a:solidFill>
                            <a:srgbClr val="002060"/>
                          </a:solidFill>
                          <a:latin typeface="Times New Roman" panose="02020603050405020304" pitchFamily="18" charset="0"/>
                          <a:cs typeface="Times New Roman" panose="02020603050405020304" pitchFamily="18" charset="0"/>
                        </a:rPr>
                        <a:t>ISO TC 304</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High</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1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Multiple-use healthcare textiles offer clear environmental advantages, superior performance and protection, financial benefits, and more predictable availability. Multiple - use healthcare textiles are retaining market share due to increasing concerns about the environmental pollution caused by the disposal of single use healthcare textiles. With the rise in the demand of multiple-use healthcare textiles, it is more imperative than ever that these products be processed according to the highest standards of infection prevention, quality, and safety; and preferably in an accredited facility. Concerns are rising about the risk of spreading infections from reusable healthcare textiles/linen used in healthcare setting (bed sheets and blankets, towels, personal clothing, patient apparel, uniforms, scrub suits, gowns, and drapes etc.) to patient, healthcare personnel, staff and the public, if not washed under a monitored environment.</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b="0"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Dr. Sanjiiv Rehlan, Project Leader, Dr. Sidhartha Satpathy, Dr. Pankaj Arora, Dr. Lallu Joseph, Dr. Sunil Khetarpal, Dr. Vivek Kulkarni, Representative of NABH, New Delhi, Head (Textiles) and Member Secretary</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187135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IN" sz="1100" b="1" u="none" strike="noStrike" cap="none" dirty="0">
                          <a:solidFill>
                            <a:srgbClr val="002060"/>
                          </a:solidFill>
                        </a:rPr>
                        <a:t>TXD 36</a:t>
                      </a:r>
                      <a:endParaRPr lang="en-IN" sz="1100" dirty="0">
                        <a:solidFill>
                          <a:srgbClr val="002060"/>
                        </a:solidFill>
                      </a:endParaRPr>
                    </a:p>
                    <a:p>
                      <a:pPr marL="0" marR="0" lvl="0" indent="0" algn="ctr" rtl="0">
                        <a:spcBef>
                          <a:spcPts val="0"/>
                        </a:spcBef>
                        <a:spcAft>
                          <a:spcPts val="0"/>
                        </a:spcAft>
                        <a:buNone/>
                      </a:pP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ISO/PWI 25130,</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Safety, performance and general requirements of menstrual products </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ISO TC 338</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High</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100" u="none" strike="noStrike" cap="none" dirty="0">
                          <a:solidFill>
                            <a:srgbClr val="002060"/>
                          </a:solidFill>
                          <a:latin typeface="Times New Roman" panose="02020603050405020304" pitchFamily="18" charset="0"/>
                          <a:cs typeface="Times New Roman" panose="02020603050405020304" pitchFamily="18" charset="0"/>
                        </a:rPr>
                        <a:t>Menstrual hygiene products play a vital role in ensuring the health, comfort, and dignity of individuals who menstruate. Access to these products enables individuals to manage their menstruation discreetly and effectively, reducing the risk of infections and discomfort associated with improper hygiene practices. Additionally, menstrual hygiene products contribute to breaking the stigma surrounding menstruation by allowing individuals to participate fully in daily activities without interruption or embarrassment. Furthermore, the availability of a variety of menstrual hygiene products, including sustainable options like reusable pads and menstrual cups, promotes environmental sustainability by reducing the waste generated from disposable products. In essence, menstrual hygiene products are essential tools that empower individuals to maintain their menstrual health and well-being while contributing to a more inclusive and sustainable society </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dirty="0">
                          <a:solidFill>
                            <a:srgbClr val="002060"/>
                          </a:solidFill>
                          <a:latin typeface="Times New Roman" panose="02020603050405020304" pitchFamily="18" charset="0"/>
                          <a:cs typeface="Times New Roman" panose="02020603050405020304" pitchFamily="18" charset="0"/>
                        </a:rPr>
                        <a:t>Shri S. Sivakumar, (Head, Medical Textiles), SITRA, </a:t>
                      </a:r>
                      <a:r>
                        <a:rPr lang="en-IN" sz="1100" u="none" strike="noStrike" cap="none" dirty="0" err="1">
                          <a:solidFill>
                            <a:srgbClr val="002060"/>
                          </a:solidFill>
                          <a:latin typeface="Times New Roman" panose="02020603050405020304" pitchFamily="18" charset="0"/>
                          <a:cs typeface="Times New Roman" panose="02020603050405020304" pitchFamily="18" charset="0"/>
                        </a:rPr>
                        <a:t>Coimbatore,Dr</a:t>
                      </a:r>
                      <a:r>
                        <a:rPr lang="en-IN" sz="1100" u="none" strike="noStrike" cap="none" dirty="0">
                          <a:solidFill>
                            <a:srgbClr val="002060"/>
                          </a:solidFill>
                          <a:latin typeface="Times New Roman" panose="02020603050405020304" pitchFamily="18" charset="0"/>
                          <a:cs typeface="Times New Roman" panose="02020603050405020304" pitchFamily="18" charset="0"/>
                        </a:rPr>
                        <a:t>. E. </a:t>
                      </a:r>
                      <a:r>
                        <a:rPr lang="en-IN" sz="1100" u="none" strike="noStrike" cap="none" dirty="0" err="1">
                          <a:solidFill>
                            <a:srgbClr val="002060"/>
                          </a:solidFill>
                          <a:latin typeface="Times New Roman" panose="02020603050405020304" pitchFamily="18" charset="0"/>
                          <a:cs typeface="Times New Roman" panose="02020603050405020304" pitchFamily="18" charset="0"/>
                        </a:rPr>
                        <a:t>Santhini</a:t>
                      </a:r>
                      <a:r>
                        <a:rPr lang="en-IN" sz="1100" u="none" strike="noStrike" cap="none" dirty="0">
                          <a:solidFill>
                            <a:srgbClr val="002060"/>
                          </a:solidFill>
                          <a:latin typeface="Times New Roman" panose="02020603050405020304" pitchFamily="18" charset="0"/>
                          <a:cs typeface="Times New Roman" panose="02020603050405020304" pitchFamily="18" charset="0"/>
                        </a:rPr>
                        <a:t>, SITRA, Coimbatore </a:t>
                      </a: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Smt. Tanya Mahajan, The Pad Products (NGO), India </a:t>
                      </a: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Shri Nirav Mehta, M/s Dima Products, Mumbai </a:t>
                      </a: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Ms. Shivani Swamy, </a:t>
                      </a:r>
                      <a:r>
                        <a:rPr lang="en-IN" sz="1100" u="none" strike="noStrike" cap="none" dirty="0" err="1">
                          <a:solidFill>
                            <a:srgbClr val="002060"/>
                          </a:solidFill>
                          <a:latin typeface="Times New Roman" panose="02020603050405020304" pitchFamily="18" charset="0"/>
                          <a:cs typeface="Times New Roman" panose="02020603050405020304" pitchFamily="18" charset="0"/>
                        </a:rPr>
                        <a:t>Livinguard</a:t>
                      </a:r>
                      <a:r>
                        <a:rPr lang="en-IN" sz="1100" u="none" strike="noStrike" cap="none" dirty="0">
                          <a:solidFill>
                            <a:srgbClr val="002060"/>
                          </a:solidFill>
                          <a:latin typeface="Times New Roman" panose="02020603050405020304" pitchFamily="18" charset="0"/>
                          <a:cs typeface="Times New Roman" panose="02020603050405020304" pitchFamily="18" charset="0"/>
                        </a:rPr>
                        <a:t> Technology </a:t>
                      </a:r>
                      <a:r>
                        <a:rPr lang="en-IN" sz="1100" u="none" strike="noStrike" cap="none" dirty="0" err="1">
                          <a:solidFill>
                            <a:srgbClr val="002060"/>
                          </a:solidFill>
                          <a:latin typeface="Times New Roman" panose="02020603050405020304" pitchFamily="18" charset="0"/>
                          <a:cs typeface="Times New Roman" panose="02020603050405020304" pitchFamily="18" charset="0"/>
                        </a:rPr>
                        <a:t>Pvt.</a:t>
                      </a:r>
                      <a:r>
                        <a:rPr lang="en-IN" sz="1100" u="none" strike="noStrike" cap="none" dirty="0">
                          <a:solidFill>
                            <a:srgbClr val="002060"/>
                          </a:solidFill>
                          <a:latin typeface="Times New Roman" panose="02020603050405020304" pitchFamily="18" charset="0"/>
                          <a:cs typeface="Times New Roman" panose="02020603050405020304" pitchFamily="18" charset="0"/>
                        </a:rPr>
                        <a:t> Ltd., Mumbai </a:t>
                      </a: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Ms. </a:t>
                      </a:r>
                      <a:r>
                        <a:rPr lang="en-IN" sz="1100" u="none" strike="noStrike" cap="none" dirty="0" err="1">
                          <a:solidFill>
                            <a:srgbClr val="002060"/>
                          </a:solidFill>
                          <a:latin typeface="Times New Roman" panose="02020603050405020304" pitchFamily="18" charset="0"/>
                          <a:cs typeface="Times New Roman" panose="02020603050405020304" pitchFamily="18" charset="0"/>
                        </a:rPr>
                        <a:t>Roocha</a:t>
                      </a:r>
                      <a:r>
                        <a:rPr lang="en-IN" sz="1100" u="none" strike="noStrike" cap="none" dirty="0">
                          <a:solidFill>
                            <a:srgbClr val="002060"/>
                          </a:solidFill>
                          <a:latin typeface="Times New Roman" panose="02020603050405020304" pitchFamily="18" charset="0"/>
                          <a:cs typeface="Times New Roman" panose="02020603050405020304" pitchFamily="18" charset="0"/>
                        </a:rPr>
                        <a:t> </a:t>
                      </a:r>
                      <a:r>
                        <a:rPr lang="en-IN" sz="1100" u="none" strike="noStrike" cap="none" dirty="0" err="1">
                          <a:solidFill>
                            <a:srgbClr val="002060"/>
                          </a:solidFill>
                          <a:latin typeface="Times New Roman" panose="02020603050405020304" pitchFamily="18" charset="0"/>
                          <a:cs typeface="Times New Roman" panose="02020603050405020304" pitchFamily="18" charset="0"/>
                        </a:rPr>
                        <a:t>Khedkar</a:t>
                      </a:r>
                      <a:r>
                        <a:rPr lang="en-IN" sz="1100" u="none" strike="noStrike" cap="none" dirty="0">
                          <a:solidFill>
                            <a:srgbClr val="002060"/>
                          </a:solidFill>
                          <a:latin typeface="Times New Roman" panose="02020603050405020304" pitchFamily="18" charset="0"/>
                          <a:cs typeface="Times New Roman" panose="02020603050405020304" pitchFamily="18" charset="0"/>
                        </a:rPr>
                        <a:t>, </a:t>
                      </a:r>
                      <a:r>
                        <a:rPr lang="en-IN" sz="1100" u="none" strike="noStrike" cap="none" dirty="0" err="1">
                          <a:solidFill>
                            <a:srgbClr val="002060"/>
                          </a:solidFill>
                          <a:latin typeface="Times New Roman" panose="02020603050405020304" pitchFamily="18" charset="0"/>
                          <a:cs typeface="Times New Roman" panose="02020603050405020304" pitchFamily="18" charset="0"/>
                        </a:rPr>
                        <a:t>Kenvue</a:t>
                      </a:r>
                      <a:r>
                        <a:rPr lang="en-IN" sz="1100" u="none" strike="noStrike" cap="none" dirty="0">
                          <a:solidFill>
                            <a:srgbClr val="002060"/>
                          </a:solidFill>
                          <a:latin typeface="Times New Roman" panose="02020603050405020304" pitchFamily="18" charset="0"/>
                          <a:cs typeface="Times New Roman" panose="02020603050405020304" pitchFamily="18" charset="0"/>
                        </a:rPr>
                        <a:t> Mumbai </a:t>
                      </a: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Head (Textiles)/Member Secretary, TXD 36, BIS New Delhi </a:t>
                      </a:r>
                      <a:br>
                        <a:rPr lang="en-IN" sz="1100" u="none" strike="noStrike" cap="none" dirty="0">
                          <a:solidFill>
                            <a:srgbClr val="002060"/>
                          </a:solidFill>
                          <a:latin typeface="Times New Roman" panose="02020603050405020304" pitchFamily="18" charset="0"/>
                          <a:cs typeface="Times New Roman" panose="02020603050405020304" pitchFamily="18" charset="0"/>
                        </a:rPr>
                      </a:br>
                      <a:endParaRPr sz="1100" u="none" strike="noStrike" cap="none"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95695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IN" sz="1100" b="1" u="none" strike="noStrike" cap="none" dirty="0">
                          <a:solidFill>
                            <a:srgbClr val="002060"/>
                          </a:solidFill>
                        </a:rPr>
                        <a:t>TXD 36</a:t>
                      </a:r>
                      <a:endParaRPr lang="en-IN" sz="1100" dirty="0">
                        <a:solidFill>
                          <a:srgbClr val="002060"/>
                        </a:solidFill>
                      </a:endParaRPr>
                    </a:p>
                    <a:p>
                      <a:pPr marL="0" marR="0" lvl="0" indent="0" algn="ctr" rtl="0">
                        <a:spcBef>
                          <a:spcPts val="0"/>
                        </a:spcBef>
                        <a:spcAft>
                          <a:spcPts val="0"/>
                        </a:spcAft>
                        <a:buNone/>
                      </a:pP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i="0" u="none" strike="noStrike" cap="none">
                          <a:solidFill>
                            <a:srgbClr val="002060"/>
                          </a:solidFill>
                          <a:latin typeface="Times New Roman" panose="02020603050405020304" pitchFamily="18" charset="0"/>
                          <a:ea typeface="Arial"/>
                          <a:cs typeface="Times New Roman" panose="02020603050405020304" pitchFamily="18" charset="0"/>
                          <a:sym typeface="Arial"/>
                        </a:rPr>
                        <a:t>ISO/PWI 25071</a:t>
                      </a:r>
                      <a:endParaRPr sz="1100" u="none" strike="noStrike" cap="none">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 Menstrual Products- Terminology </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ISO TC 338</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a:solidFill>
                            <a:srgbClr val="002060"/>
                          </a:solidFill>
                          <a:latin typeface="Times New Roman" panose="02020603050405020304" pitchFamily="18" charset="0"/>
                          <a:cs typeface="Times New Roman" panose="02020603050405020304" pitchFamily="18" charset="0"/>
                        </a:rPr>
                        <a:t>High</a:t>
                      </a:r>
                      <a:endParaRPr sz="110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100" u="none" strike="noStrike" cap="none" dirty="0">
                          <a:solidFill>
                            <a:srgbClr val="002060"/>
                          </a:solidFill>
                          <a:latin typeface="Times New Roman" panose="02020603050405020304" pitchFamily="18" charset="0"/>
                          <a:cs typeface="Times New Roman" panose="02020603050405020304" pitchFamily="18" charset="0"/>
                        </a:rPr>
                        <a:t>-do-</a:t>
                      </a:r>
                      <a:endParaRPr sz="1100"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100" u="none" strike="noStrike" cap="none" dirty="0">
                          <a:solidFill>
                            <a:srgbClr val="002060"/>
                          </a:solidFill>
                          <a:latin typeface="Times New Roman" panose="02020603050405020304" pitchFamily="18" charset="0"/>
                          <a:cs typeface="Times New Roman" panose="02020603050405020304" pitchFamily="18" charset="0"/>
                        </a:rPr>
                        <a:t>Smt. Tanya Mahajan, The Pad Products (NGO), </a:t>
                      </a:r>
                      <a:r>
                        <a:rPr lang="en-IN" sz="1100" u="none" strike="noStrike" cap="none" dirty="0" err="1">
                          <a:solidFill>
                            <a:srgbClr val="002060"/>
                          </a:solidFill>
                          <a:latin typeface="Times New Roman" panose="02020603050405020304" pitchFamily="18" charset="0"/>
                          <a:cs typeface="Times New Roman" panose="02020603050405020304" pitchFamily="18" charset="0"/>
                        </a:rPr>
                        <a:t>India,Dr</a:t>
                      </a:r>
                      <a:r>
                        <a:rPr lang="en-IN" sz="1100" u="none" strike="noStrike" cap="none" dirty="0">
                          <a:solidFill>
                            <a:srgbClr val="002060"/>
                          </a:solidFill>
                          <a:latin typeface="Times New Roman" panose="02020603050405020304" pitchFamily="18" charset="0"/>
                          <a:cs typeface="Times New Roman" panose="02020603050405020304" pitchFamily="18" charset="0"/>
                        </a:rPr>
                        <a:t>. E. </a:t>
                      </a:r>
                      <a:r>
                        <a:rPr lang="en-IN" sz="1100" u="none" strike="noStrike" cap="none" dirty="0" err="1">
                          <a:solidFill>
                            <a:srgbClr val="002060"/>
                          </a:solidFill>
                          <a:latin typeface="Times New Roman" panose="02020603050405020304" pitchFamily="18" charset="0"/>
                          <a:cs typeface="Times New Roman" panose="02020603050405020304" pitchFamily="18" charset="0"/>
                        </a:rPr>
                        <a:t>Santhini</a:t>
                      </a:r>
                      <a:r>
                        <a:rPr lang="en-IN" sz="1100" u="none" strike="noStrike" cap="none" dirty="0">
                          <a:solidFill>
                            <a:srgbClr val="002060"/>
                          </a:solidFill>
                          <a:latin typeface="Times New Roman" panose="02020603050405020304" pitchFamily="18" charset="0"/>
                          <a:cs typeface="Times New Roman" panose="02020603050405020304" pitchFamily="18" charset="0"/>
                        </a:rPr>
                        <a:t>, SITRA, Coimbatore</a:t>
                      </a:r>
                      <a:br>
                        <a:rPr lang="en-IN" sz="1100" u="none" strike="noStrike" cap="none" dirty="0">
                          <a:solidFill>
                            <a:srgbClr val="002060"/>
                          </a:solidFill>
                          <a:latin typeface="Times New Roman" panose="02020603050405020304" pitchFamily="18" charset="0"/>
                          <a:cs typeface="Times New Roman" panose="02020603050405020304" pitchFamily="18" charset="0"/>
                        </a:rPr>
                      </a:b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Shri Nirav Mehta, M/s Dima Products, Mumbai</a:t>
                      </a:r>
                      <a:br>
                        <a:rPr lang="en-IN" sz="1100" u="none" strike="noStrike" cap="none" dirty="0">
                          <a:solidFill>
                            <a:srgbClr val="002060"/>
                          </a:solidFill>
                          <a:latin typeface="Times New Roman" panose="02020603050405020304" pitchFamily="18" charset="0"/>
                          <a:cs typeface="Times New Roman" panose="02020603050405020304" pitchFamily="18" charset="0"/>
                        </a:rPr>
                      </a:br>
                      <a:r>
                        <a:rPr lang="en-IN" sz="1100" u="none" strike="noStrike" cap="none" dirty="0">
                          <a:solidFill>
                            <a:srgbClr val="002060"/>
                          </a:solidFill>
                          <a:latin typeface="Times New Roman" panose="02020603050405020304" pitchFamily="18" charset="0"/>
                          <a:cs typeface="Times New Roman" panose="02020603050405020304" pitchFamily="18" charset="0"/>
                        </a:rPr>
                        <a:t>Head (Textiles)/Member Secretary, TXD 36, BIS New Delhi</a:t>
                      </a:r>
                      <a:br>
                        <a:rPr lang="en-IN" sz="1100" u="none" strike="noStrike" cap="none" dirty="0">
                          <a:solidFill>
                            <a:srgbClr val="002060"/>
                          </a:solidFill>
                          <a:latin typeface="Times New Roman" panose="02020603050405020304" pitchFamily="18" charset="0"/>
                          <a:cs typeface="Times New Roman" panose="02020603050405020304" pitchFamily="18" charset="0"/>
                        </a:rPr>
                      </a:br>
                      <a:endParaRPr sz="1100" u="none" strike="noStrike" cap="none" dirty="0">
                        <a:solidFill>
                          <a:srgbClr val="002060"/>
                        </a:solidFill>
                        <a:latin typeface="Times New Roman" panose="02020603050405020304" pitchFamily="18" charset="0"/>
                        <a:cs typeface="Times New Roman" panose="02020603050405020304" pitchFamily="18" charset="0"/>
                      </a:endParaRPr>
                    </a:p>
                  </a:txBody>
                  <a:tcPr marL="5225" marR="5225" marT="3475" marB="3475"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89" name="Google Shape;289;p45"/>
          <p:cNvSpPr txBox="1"/>
          <p:nvPr/>
        </p:nvSpPr>
        <p:spPr>
          <a:xfrm>
            <a:off x="2725327" y="-30543"/>
            <a:ext cx="7251011"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IN" sz="2800" b="1" i="0" u="none" strike="noStrike" cap="none" dirty="0">
                <a:solidFill>
                  <a:srgbClr val="002060"/>
                </a:solidFill>
                <a:latin typeface="Times New Roman"/>
                <a:ea typeface="Times New Roman"/>
                <a:cs typeface="Times New Roman"/>
                <a:sym typeface="Times New Roman"/>
              </a:rPr>
              <a:t>Ongoing Projects under ISO Committees</a:t>
            </a:r>
            <a:endParaRPr dirty="0">
              <a:solidFill>
                <a:srgbClr val="00206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graphicFrame>
        <p:nvGraphicFramePr>
          <p:cNvPr id="294" name="Google Shape;294;p46"/>
          <p:cNvGraphicFramePr/>
          <p:nvPr>
            <p:extLst>
              <p:ext uri="{D42A27DB-BD31-4B8C-83A1-F6EECF244321}">
                <p14:modId xmlns:p14="http://schemas.microsoft.com/office/powerpoint/2010/main" val="2156896441"/>
              </p:ext>
            </p:extLst>
          </p:nvPr>
        </p:nvGraphicFramePr>
        <p:xfrm>
          <a:off x="197006" y="680242"/>
          <a:ext cx="11798025" cy="5257450"/>
        </p:xfrm>
        <a:graphic>
          <a:graphicData uri="http://schemas.openxmlformats.org/drawingml/2006/table">
            <a:tbl>
              <a:tblPr>
                <a:noFill/>
                <a:tableStyleId>{4B21D8AC-6CC0-4FE1-8C1D-DB662427F421}</a:tableStyleId>
              </a:tblPr>
              <a:tblGrid>
                <a:gridCol w="937100">
                  <a:extLst>
                    <a:ext uri="{9D8B030D-6E8A-4147-A177-3AD203B41FA5}">
                      <a16:colId xmlns:a16="http://schemas.microsoft.com/office/drawing/2014/main" val="20000"/>
                    </a:ext>
                  </a:extLst>
                </a:gridCol>
                <a:gridCol w="937100">
                  <a:extLst>
                    <a:ext uri="{9D8B030D-6E8A-4147-A177-3AD203B41FA5}">
                      <a16:colId xmlns:a16="http://schemas.microsoft.com/office/drawing/2014/main" val="20001"/>
                    </a:ext>
                  </a:extLst>
                </a:gridCol>
                <a:gridCol w="1583700">
                  <a:extLst>
                    <a:ext uri="{9D8B030D-6E8A-4147-A177-3AD203B41FA5}">
                      <a16:colId xmlns:a16="http://schemas.microsoft.com/office/drawing/2014/main" val="20002"/>
                    </a:ext>
                  </a:extLst>
                </a:gridCol>
                <a:gridCol w="937100">
                  <a:extLst>
                    <a:ext uri="{9D8B030D-6E8A-4147-A177-3AD203B41FA5}">
                      <a16:colId xmlns:a16="http://schemas.microsoft.com/office/drawing/2014/main" val="20003"/>
                    </a:ext>
                  </a:extLst>
                </a:gridCol>
                <a:gridCol w="487275">
                  <a:extLst>
                    <a:ext uri="{9D8B030D-6E8A-4147-A177-3AD203B41FA5}">
                      <a16:colId xmlns:a16="http://schemas.microsoft.com/office/drawing/2014/main" val="20004"/>
                    </a:ext>
                  </a:extLst>
                </a:gridCol>
                <a:gridCol w="5191500">
                  <a:extLst>
                    <a:ext uri="{9D8B030D-6E8A-4147-A177-3AD203B41FA5}">
                      <a16:colId xmlns:a16="http://schemas.microsoft.com/office/drawing/2014/main" val="20005"/>
                    </a:ext>
                  </a:extLst>
                </a:gridCol>
                <a:gridCol w="1724250">
                  <a:extLst>
                    <a:ext uri="{9D8B030D-6E8A-4147-A177-3AD203B41FA5}">
                      <a16:colId xmlns:a16="http://schemas.microsoft.com/office/drawing/2014/main" val="20006"/>
                    </a:ext>
                  </a:extLst>
                </a:gridCol>
              </a:tblGrid>
              <a:tr h="512950">
                <a:tc>
                  <a:txBody>
                    <a:bodyPr/>
                    <a:lstStyle/>
                    <a:p>
                      <a:pPr marL="0" marR="0" lvl="0" indent="0" algn="ctr" rtl="0">
                        <a:spcBef>
                          <a:spcPts val="0"/>
                        </a:spcBef>
                        <a:spcAft>
                          <a:spcPts val="0"/>
                        </a:spcAft>
                        <a:buNone/>
                      </a:pPr>
                      <a:r>
                        <a:rPr lang="en-IN" sz="1000" b="1" u="none" strike="noStrike" cap="none" dirty="0">
                          <a:solidFill>
                            <a:srgbClr val="002060"/>
                          </a:solidFill>
                          <a:latin typeface="Times New Roman"/>
                          <a:ea typeface="Times New Roman"/>
                          <a:cs typeface="Times New Roman"/>
                          <a:sym typeface="Times New Roman"/>
                        </a:rPr>
                        <a:t>NMC</a:t>
                      </a:r>
                      <a:endParaRPr dirty="0">
                        <a:solidFill>
                          <a:srgbClr val="002060"/>
                        </a:solidFill>
                      </a:endParaRPr>
                    </a:p>
                  </a:txBody>
                  <a:tcPr marL="5225" marR="5225" marT="3475" marB="3475">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1" u="none" strike="noStrike" cap="none">
                          <a:solidFill>
                            <a:srgbClr val="002060"/>
                          </a:solidFill>
                          <a:latin typeface="Times New Roman"/>
                          <a:ea typeface="Times New Roman"/>
                          <a:cs typeface="Times New Roman"/>
                          <a:sym typeface="Times New Roman"/>
                        </a:rPr>
                        <a:t>ISO number</a:t>
                      </a:r>
                      <a:endParaRPr>
                        <a:solidFill>
                          <a:srgbClr val="002060"/>
                        </a:solidFill>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1" u="none" strike="noStrike" cap="none">
                          <a:solidFill>
                            <a:srgbClr val="002060"/>
                          </a:solidFill>
                          <a:latin typeface="Times New Roman"/>
                          <a:ea typeface="Times New Roman"/>
                          <a:cs typeface="Times New Roman"/>
                          <a:sym typeface="Times New Roman"/>
                        </a:rPr>
                        <a:t>Title</a:t>
                      </a:r>
                      <a:endParaRPr>
                        <a:solidFill>
                          <a:srgbClr val="002060"/>
                        </a:solidFill>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1" u="none" strike="noStrike" cap="none">
                          <a:solidFill>
                            <a:srgbClr val="002060"/>
                          </a:solidFill>
                          <a:latin typeface="Times New Roman"/>
                          <a:ea typeface="Times New Roman"/>
                          <a:cs typeface="Times New Roman"/>
                          <a:sym typeface="Times New Roman"/>
                        </a:rPr>
                        <a:t>Technical committee</a:t>
                      </a:r>
                      <a:endParaRPr>
                        <a:solidFill>
                          <a:srgbClr val="002060"/>
                        </a:solidFill>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1" u="none" strike="noStrike" cap="none">
                          <a:solidFill>
                            <a:srgbClr val="002060"/>
                          </a:solidFill>
                          <a:latin typeface="Times New Roman"/>
                          <a:ea typeface="Times New Roman"/>
                          <a:cs typeface="Times New Roman"/>
                          <a:sym typeface="Times New Roman"/>
                        </a:rPr>
                        <a:t>Level of Interest</a:t>
                      </a:r>
                      <a:endParaRPr>
                        <a:solidFill>
                          <a:srgbClr val="002060"/>
                        </a:solidFill>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1" u="none" strike="noStrike" cap="none">
                          <a:solidFill>
                            <a:srgbClr val="002060"/>
                          </a:solidFill>
                          <a:latin typeface="Times New Roman"/>
                          <a:ea typeface="Times New Roman"/>
                          <a:cs typeface="Times New Roman"/>
                          <a:sym typeface="Times New Roman"/>
                        </a:rPr>
                        <a:t>Justification for selecting the level of interest</a:t>
                      </a:r>
                      <a:endParaRPr>
                        <a:solidFill>
                          <a:srgbClr val="002060"/>
                        </a:solidFill>
                      </a:endParaRPr>
                    </a:p>
                  </a:txBody>
                  <a:tcPr marL="5225" marR="5225" marT="3475" marB="3475">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1" u="none" strike="noStrike" cap="none">
                          <a:solidFill>
                            <a:srgbClr val="002060"/>
                          </a:solidFill>
                          <a:latin typeface="Times New Roman"/>
                          <a:ea typeface="Times New Roman"/>
                          <a:cs typeface="Times New Roman"/>
                          <a:sym typeface="Times New Roman"/>
                        </a:rPr>
                        <a:t>Nominated experts</a:t>
                      </a:r>
                      <a:endParaRPr>
                        <a:solidFill>
                          <a:srgbClr val="002060"/>
                        </a:solidFill>
                      </a:endParaRPr>
                    </a:p>
                  </a:txBody>
                  <a:tcPr marL="5225" marR="5225" marT="3475" marB="3475">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0"/>
                  </a:ext>
                </a:extLst>
              </a:tr>
              <a:tr h="1313650">
                <a:tc>
                  <a:txBody>
                    <a:bodyPr/>
                    <a:lstStyle/>
                    <a:p>
                      <a:pPr marL="0" marR="0" lvl="0" indent="0" algn="ctr" rtl="0">
                        <a:spcBef>
                          <a:spcPts val="0"/>
                        </a:spcBef>
                        <a:spcAft>
                          <a:spcPts val="0"/>
                        </a:spcAft>
                        <a:buNone/>
                      </a:pPr>
                      <a:r>
                        <a:rPr lang="en-IN" sz="1000" b="1" u="none" strike="noStrike" cap="none" dirty="0">
                          <a:solidFill>
                            <a:srgbClr val="002060"/>
                          </a:solidFill>
                        </a:rPr>
                        <a:t>TXD 36</a:t>
                      </a:r>
                      <a:endParaRPr dirty="0">
                        <a:solidFill>
                          <a:srgbClr val="002060"/>
                        </a:solidFill>
                      </a:endParaRPr>
                    </a:p>
                  </a:txBody>
                  <a:tcPr marL="7550" marR="7550" marT="5025" marB="5025"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a:solidFill>
                            <a:srgbClr val="002060"/>
                          </a:solidFill>
                        </a:rPr>
                        <a:t>ISO/NP 20384</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a:solidFill>
                            <a:srgbClr val="002060"/>
                          </a:solidFill>
                        </a:rPr>
                        <a:t>Surgical clothing and drapes - Requirements and test methods</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a:solidFill>
                            <a:srgbClr val="002060"/>
                          </a:solidFill>
                        </a:rPr>
                        <a:t>ISO/TC 94/SC 13</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a:solidFill>
                            <a:srgbClr val="002060"/>
                          </a:solidFill>
                        </a:rPr>
                        <a:t>High</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000" u="none" strike="noStrike" cap="none">
                          <a:solidFill>
                            <a:srgbClr val="002060"/>
                          </a:solidFill>
                        </a:rPr>
                        <a:t>This document gives information on the characteristics and performance requirements for surgical drapes, surgical gowns, and equipment covers used as medical devices for the purpose to create a sterile field, that are labelled with barrier performance claims and intended to minimize the transmission of infective agents between patients and clinical staff in health care facilities (e.g., single-use and reusable surgical gowns and surgical drapes used as medical devices for patients, clinical staff and equipment). This standard specifies the following concerning the manufacturing and processing of the products specified above: - test methods for evaluating the characteristics as identified in this document, - performance requirements for these products, - information to be supplied to users and third parties, for instance proper verifier authorities.</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dirty="0">
                          <a:solidFill>
                            <a:srgbClr val="002060"/>
                          </a:solidFill>
                        </a:rPr>
                        <a:t>Shri Sumit Marwah, </a:t>
                      </a:r>
                      <a:r>
                        <a:rPr lang="en-IN" sz="1000" u="none" strike="noStrike" cap="none" dirty="0" err="1">
                          <a:solidFill>
                            <a:srgbClr val="002060"/>
                          </a:solidFill>
                        </a:rPr>
                        <a:t>Dispoline</a:t>
                      </a:r>
                      <a:r>
                        <a:rPr lang="en-IN" sz="1000" u="none" strike="noStrike" cap="none" dirty="0">
                          <a:solidFill>
                            <a:srgbClr val="002060"/>
                          </a:solidFill>
                        </a:rPr>
                        <a:t> India Pvt Limited, Dr </a:t>
                      </a:r>
                      <a:r>
                        <a:rPr lang="en-IN" sz="1000" u="none" strike="noStrike" cap="none" dirty="0" err="1">
                          <a:solidFill>
                            <a:srgbClr val="002060"/>
                          </a:solidFill>
                        </a:rPr>
                        <a:t>Sanjiiv</a:t>
                      </a:r>
                      <a:r>
                        <a:rPr lang="en-IN" sz="1000" u="none" strike="noStrike" cap="none" dirty="0">
                          <a:solidFill>
                            <a:srgbClr val="002060"/>
                          </a:solidFill>
                        </a:rPr>
                        <a:t> </a:t>
                      </a:r>
                      <a:r>
                        <a:rPr lang="en-IN" sz="1000" u="none" strike="noStrike" cap="none" dirty="0" err="1">
                          <a:solidFill>
                            <a:srgbClr val="002060"/>
                          </a:solidFill>
                        </a:rPr>
                        <a:t>Rehlan</a:t>
                      </a:r>
                      <a:r>
                        <a:rPr lang="en-IN" sz="1000" u="none" strike="noStrike" cap="none" dirty="0">
                          <a:solidFill>
                            <a:srgbClr val="002060"/>
                          </a:solidFill>
                        </a:rPr>
                        <a:t> </a:t>
                      </a:r>
                      <a:r>
                        <a:rPr lang="en-IN" sz="1000" u="none" strike="noStrike" cap="none" dirty="0" err="1">
                          <a:solidFill>
                            <a:srgbClr val="002060"/>
                          </a:solidFill>
                        </a:rPr>
                        <a:t>Shalex</a:t>
                      </a:r>
                      <a:r>
                        <a:rPr lang="en-IN" sz="1000" u="none" strike="noStrike" cap="none" dirty="0">
                          <a:solidFill>
                            <a:srgbClr val="002060"/>
                          </a:solidFill>
                        </a:rPr>
                        <a:t> Medtech, Head (TXD)/Member Secretary BIS New Delhi</a:t>
                      </a:r>
                      <a:endParaRPr dirty="0">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762075">
                <a:tc>
                  <a:txBody>
                    <a:bodyPr/>
                    <a:lstStyle/>
                    <a:p>
                      <a:pPr marL="0" marR="0" lvl="0" indent="0" algn="ctr" rtl="0">
                        <a:spcBef>
                          <a:spcPts val="0"/>
                        </a:spcBef>
                        <a:spcAft>
                          <a:spcPts val="0"/>
                        </a:spcAft>
                        <a:buNone/>
                      </a:pPr>
                      <a:r>
                        <a:rPr lang="en-IN" sz="1000" b="1" u="none" strike="noStrike" cap="none" dirty="0">
                          <a:solidFill>
                            <a:srgbClr val="002060"/>
                          </a:solidFill>
                        </a:rPr>
                        <a:t>TXD 36</a:t>
                      </a:r>
                      <a:endParaRPr lang="en-IN" sz="1000" dirty="0">
                        <a:solidFill>
                          <a:srgbClr val="002060"/>
                        </a:solidFill>
                      </a:endParaRPr>
                    </a:p>
                  </a:txBody>
                  <a:tcPr marL="7550" marR="7550" marT="5025" marB="5025"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a:solidFill>
                            <a:srgbClr val="002060"/>
                          </a:solidFill>
                        </a:rPr>
                        <a:t>ISO/NP 24269</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a:solidFill>
                            <a:srgbClr val="002060"/>
                          </a:solidFill>
                        </a:rPr>
                        <a:t>Nonwovens -- Performance requirement and test methods -- non-medical face masks(General useface </a:t>
                      </a:r>
                      <a:br>
                        <a:rPr lang="en-IN" sz="1000" u="none" strike="noStrike" cap="none">
                          <a:solidFill>
                            <a:srgbClr val="002060"/>
                          </a:solidFill>
                        </a:rPr>
                      </a:br>
                      <a:r>
                        <a:rPr lang="en-IN" sz="1000" u="none" strike="noStrike" cap="none">
                          <a:solidFill>
                            <a:srgbClr val="002060"/>
                          </a:solidFill>
                        </a:rPr>
                        <a:t>mask) </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dirty="0">
                          <a:solidFill>
                            <a:srgbClr val="002060"/>
                          </a:solidFill>
                        </a:rPr>
                        <a:t>ISO/TC 38</a:t>
                      </a:r>
                      <a:endParaRPr dirty="0">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b="0" u="none" strike="noStrike" cap="none">
                          <a:solidFill>
                            <a:srgbClr val="002060"/>
                          </a:solidFill>
                          <a:latin typeface="Times New Roman"/>
                          <a:ea typeface="Times New Roman"/>
                          <a:cs typeface="Times New Roman"/>
                          <a:sym typeface="Times New Roman"/>
                        </a:rPr>
                        <a:t>High</a:t>
                      </a:r>
                      <a:endParaRPr>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just" rtl="0">
                        <a:spcBef>
                          <a:spcPts val="0"/>
                        </a:spcBef>
                        <a:spcAft>
                          <a:spcPts val="0"/>
                        </a:spcAft>
                        <a:buNone/>
                      </a:pPr>
                      <a:r>
                        <a:rPr lang="en-IN" sz="1000" u="none" strike="noStrike" cap="none" dirty="0">
                          <a:solidFill>
                            <a:srgbClr val="002060"/>
                          </a:solidFill>
                        </a:rPr>
                        <a:t>This document specifies the performance requirements and testing methods for nonwoven nonmedical masks for general use that prevent droplets containing bacteria from scattering into the air and prevent microparticles, bacterial droplets, and virus droplets from entering the body. There are many different types of masks that cover the mouth, nose, and chin around the world, including those for medical, dust-proof, and general use. While the performance evaluation standards for these masks vary by countries and regions, the test methods for evaluating the performance of medical masks and dust-proof masks are similar. However, masks used by the general public in their daily lives are, in reality, subject to different performance, safety parameters, and test methods. Therefore, we believe that masks for general use should also have universal standards. Unlike medical and dust-proof masks, masks used by the general public are focused on ensuring a certain level of performance and safety for the wearer; they are not required to have the performance of respiratory protective devices as discussed in ISO TC94 SC15 and are considered sufficient if their performance meets the requirements of the general public’s daily living environments. Thus, by standardizing test methods, performance, and safety parameters for general-use masks, people around the world can wear masks with peace of mind and maintain their health in their daily lives. In addition, the standardization of performance of general-use masks is expected to lead to the development of new materials and products, thereby invigorating the market. In this way, in the event of a global pandemic, a smooth and stable supply of masks can be made available to greater numbers of the general public. From this viewpoint, we would like to establish standards to help protect general consumers.</a:t>
                      </a:r>
                      <a:endParaRPr dirty="0">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IN" sz="1000" u="none" strike="noStrike" cap="none" dirty="0">
                          <a:solidFill>
                            <a:srgbClr val="002060"/>
                          </a:solidFill>
                        </a:rPr>
                        <a:t>Shri Mahesh </a:t>
                      </a:r>
                      <a:r>
                        <a:rPr lang="en-IN" sz="1000" u="none" strike="noStrike" cap="none" dirty="0" err="1">
                          <a:solidFill>
                            <a:srgbClr val="002060"/>
                          </a:solidFill>
                        </a:rPr>
                        <a:t>Kudhav</a:t>
                      </a:r>
                      <a:r>
                        <a:rPr lang="en-IN" sz="1000" u="none" strike="noStrike" cap="none" dirty="0">
                          <a:solidFill>
                            <a:srgbClr val="002060"/>
                          </a:solidFill>
                        </a:rPr>
                        <a:t>, Venus Safety and Health Pvt Limited</a:t>
                      </a:r>
                      <a:endParaRPr dirty="0">
                        <a:solidFill>
                          <a:srgbClr val="002060"/>
                        </a:solidFill>
                      </a:endParaRPr>
                    </a:p>
                  </a:txBody>
                  <a:tcPr marL="7550" marR="7550" marT="5025" marB="5025"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95" name="Google Shape;295;p46"/>
          <p:cNvSpPr txBox="1"/>
          <p:nvPr/>
        </p:nvSpPr>
        <p:spPr>
          <a:xfrm>
            <a:off x="2725327" y="-30543"/>
            <a:ext cx="7251011"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IN" sz="2800" b="1" i="0" u="none" strike="noStrike" cap="none" dirty="0">
                <a:solidFill>
                  <a:srgbClr val="002060"/>
                </a:solidFill>
                <a:latin typeface="Times New Roman"/>
                <a:ea typeface="Times New Roman"/>
                <a:cs typeface="Times New Roman"/>
                <a:sym typeface="Times New Roman"/>
              </a:rPr>
              <a:t>New Projects under ISO Committees</a:t>
            </a:r>
            <a:endParaRPr dirty="0">
              <a:solidFill>
                <a:srgbClr val="00206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graphicFrame>
        <p:nvGraphicFramePr>
          <p:cNvPr id="306" name="Google Shape;306;p48"/>
          <p:cNvGraphicFramePr/>
          <p:nvPr>
            <p:extLst>
              <p:ext uri="{D42A27DB-BD31-4B8C-83A1-F6EECF244321}">
                <p14:modId xmlns:p14="http://schemas.microsoft.com/office/powerpoint/2010/main" val="719384879"/>
              </p:ext>
            </p:extLst>
          </p:nvPr>
        </p:nvGraphicFramePr>
        <p:xfrm>
          <a:off x="93785" y="557626"/>
          <a:ext cx="12010800" cy="3883850"/>
        </p:xfrm>
        <a:graphic>
          <a:graphicData uri="http://schemas.openxmlformats.org/drawingml/2006/table">
            <a:tbl>
              <a:tblPr>
                <a:noFill/>
                <a:tableStyleId>{4B21D8AC-6CC0-4FE1-8C1D-DB662427F421}</a:tableStyleId>
              </a:tblPr>
              <a:tblGrid>
                <a:gridCol w="573025">
                  <a:extLst>
                    <a:ext uri="{9D8B030D-6E8A-4147-A177-3AD203B41FA5}">
                      <a16:colId xmlns:a16="http://schemas.microsoft.com/office/drawing/2014/main" val="20000"/>
                    </a:ext>
                  </a:extLst>
                </a:gridCol>
                <a:gridCol w="1124475">
                  <a:extLst>
                    <a:ext uri="{9D8B030D-6E8A-4147-A177-3AD203B41FA5}">
                      <a16:colId xmlns:a16="http://schemas.microsoft.com/office/drawing/2014/main" val="20001"/>
                    </a:ext>
                  </a:extLst>
                </a:gridCol>
                <a:gridCol w="1938775">
                  <a:extLst>
                    <a:ext uri="{9D8B030D-6E8A-4147-A177-3AD203B41FA5}">
                      <a16:colId xmlns:a16="http://schemas.microsoft.com/office/drawing/2014/main" val="20002"/>
                    </a:ext>
                  </a:extLst>
                </a:gridCol>
                <a:gridCol w="1246900">
                  <a:extLst>
                    <a:ext uri="{9D8B030D-6E8A-4147-A177-3AD203B41FA5}">
                      <a16:colId xmlns:a16="http://schemas.microsoft.com/office/drawing/2014/main" val="20003"/>
                    </a:ext>
                  </a:extLst>
                </a:gridCol>
                <a:gridCol w="562700">
                  <a:extLst>
                    <a:ext uri="{9D8B030D-6E8A-4147-A177-3AD203B41FA5}">
                      <a16:colId xmlns:a16="http://schemas.microsoft.com/office/drawing/2014/main" val="20004"/>
                    </a:ext>
                  </a:extLst>
                </a:gridCol>
                <a:gridCol w="5084625">
                  <a:extLst>
                    <a:ext uri="{9D8B030D-6E8A-4147-A177-3AD203B41FA5}">
                      <a16:colId xmlns:a16="http://schemas.microsoft.com/office/drawing/2014/main" val="20005"/>
                    </a:ext>
                  </a:extLst>
                </a:gridCol>
                <a:gridCol w="1480300">
                  <a:extLst>
                    <a:ext uri="{9D8B030D-6E8A-4147-A177-3AD203B41FA5}">
                      <a16:colId xmlns:a16="http://schemas.microsoft.com/office/drawing/2014/main" val="20006"/>
                    </a:ext>
                  </a:extLst>
                </a:gridCol>
              </a:tblGrid>
              <a:tr h="1941925">
                <a:tc>
                  <a:txBody>
                    <a:bodyPr/>
                    <a:lstStyle/>
                    <a:p>
                      <a:pPr marL="0" marR="0" lvl="0" indent="0" algn="ctr" rtl="0">
                        <a:spcBef>
                          <a:spcPts val="0"/>
                        </a:spcBef>
                        <a:spcAft>
                          <a:spcPts val="0"/>
                        </a:spcAft>
                        <a:buNone/>
                      </a:pPr>
                      <a:r>
                        <a:rPr lang="en-IN" sz="1200" b="1"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TXD 05</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ISO 1833-1</a:t>
                      </a:r>
                      <a:endParaRPr sz="120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Textiles — Quantitative chemical analysis — Part 1: General principles of testing</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ISO TC 38</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High</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u="none" strike="noStrike" cap="none">
                          <a:solidFill>
                            <a:srgbClr val="002060"/>
                          </a:solidFill>
                          <a:latin typeface="Times New Roman" panose="02020603050405020304" pitchFamily="18" charset="0"/>
                          <a:ea typeface="Times New Roman"/>
                          <a:cs typeface="Times New Roman" panose="02020603050405020304" pitchFamily="18" charset="0"/>
                          <a:sym typeface="Times New Roman"/>
                        </a:rPr>
                        <a:t>The fibre composition of textile has an important influence in the international trade of textiles. ISO 1833-1:2020 specifies methods for the quantitative chemical analysis of various mixtures of fibres. This item will be a revision of ISO 1833.1:2020. It is an effective supplement to quantitative chemical analysis of textiles with ternary and more fibre components. The establishment of this method will have an important influence in the trade of multicomponent textiles, especially for recycled textiles.</a:t>
                      </a:r>
                      <a:endParaRPr sz="120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Shri Madhan R, Manjushree </a:t>
                      </a:r>
                      <a:r>
                        <a:rPr lang="en-IN" sz="1200" b="0" u="none" strike="noStrike" cap="none" dirty="0" err="1">
                          <a:solidFill>
                            <a:srgbClr val="002060"/>
                          </a:solidFill>
                          <a:latin typeface="Times New Roman" panose="02020603050405020304" pitchFamily="18" charset="0"/>
                          <a:ea typeface="Times New Roman"/>
                          <a:cs typeface="Times New Roman" panose="02020603050405020304" pitchFamily="18" charset="0"/>
                          <a:sym typeface="Times New Roman"/>
                        </a:rPr>
                        <a:t>Spntek</a:t>
                      </a: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 Pvt Ltd., </a:t>
                      </a:r>
                      <a:r>
                        <a:rPr lang="en-IN" sz="1200" b="0" u="none" strike="noStrike" cap="none" dirty="0" err="1">
                          <a:solidFill>
                            <a:srgbClr val="002060"/>
                          </a:solidFill>
                          <a:latin typeface="Times New Roman" panose="02020603050405020304" pitchFamily="18" charset="0"/>
                          <a:ea typeface="Times New Roman"/>
                          <a:cs typeface="Times New Roman" panose="02020603050405020304" pitchFamily="18" charset="0"/>
                          <a:sym typeface="Times New Roman"/>
                        </a:rPr>
                        <a:t>Banglore</a:t>
                      </a:r>
                      <a:endParaRPr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1941925">
                <a:tc>
                  <a:txBody>
                    <a:bodyPr/>
                    <a:lstStyle/>
                    <a:p>
                      <a:pPr marL="0" marR="0" lvl="0" indent="0" algn="ctr" rtl="0">
                        <a:spcBef>
                          <a:spcPts val="0"/>
                        </a:spcBef>
                        <a:spcAft>
                          <a:spcPts val="0"/>
                        </a:spcAft>
                        <a:buNone/>
                      </a:pPr>
                      <a:r>
                        <a:rPr lang="en-IN" sz="1200" dirty="0">
                          <a:solidFill>
                            <a:srgbClr val="002060"/>
                          </a:solidFill>
                          <a:latin typeface="Times New Roman" panose="02020603050405020304" pitchFamily="18" charset="0"/>
                          <a:cs typeface="Times New Roman" panose="02020603050405020304" pitchFamily="18" charset="0"/>
                        </a:rPr>
                        <a:t>TXD 33</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US" sz="1200" dirty="0">
                          <a:solidFill>
                            <a:srgbClr val="002060"/>
                          </a:solidFill>
                          <a:latin typeface="Times New Roman" panose="02020603050405020304" pitchFamily="18" charset="0"/>
                          <a:cs typeface="Times New Roman" panose="02020603050405020304" pitchFamily="18" charset="0"/>
                        </a:rPr>
                        <a:t>approval of the revision of ISO 9092:2019</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pt-BR" sz="1200" dirty="0">
                          <a:solidFill>
                            <a:srgbClr val="002060"/>
                          </a:solidFill>
                          <a:latin typeface="Times New Roman" panose="02020603050405020304" pitchFamily="18" charset="0"/>
                          <a:cs typeface="Times New Roman" panose="02020603050405020304" pitchFamily="18" charset="0"/>
                        </a:rPr>
                        <a:t>ISO/TC 38 N 4667 </a:t>
                      </a:r>
                      <a:r>
                        <a:rPr lang="en-IN" sz="1200" dirty="0">
                          <a:solidFill>
                            <a:srgbClr val="002060"/>
                          </a:solidFill>
                          <a:latin typeface="Times New Roman" panose="02020603050405020304" pitchFamily="18" charset="0"/>
                          <a:cs typeface="Times New Roman" panose="02020603050405020304" pitchFamily="18" charset="0"/>
                        </a:rPr>
                        <a:t>Nonwovens — Vocabulary</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ISO TC 38</a:t>
                      </a:r>
                      <a:endParaRPr lang="en-IN" sz="1200" dirty="0">
                        <a:solidFill>
                          <a:srgbClr val="002060"/>
                        </a:solidFill>
                        <a:latin typeface="Times New Roman" panose="02020603050405020304" pitchFamily="18" charset="0"/>
                        <a:cs typeface="Times New Roman" panose="02020603050405020304" pitchFamily="18" charset="0"/>
                      </a:endParaRPr>
                    </a:p>
                    <a:p>
                      <a:pPr marL="0" marR="0" lvl="0" indent="0" algn="ctr" rtl="0">
                        <a:spcBef>
                          <a:spcPts val="0"/>
                        </a:spcBef>
                        <a:spcAft>
                          <a:spcPts val="0"/>
                        </a:spcAft>
                        <a:buNone/>
                      </a:pP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High</a:t>
                      </a:r>
                      <a:endParaRPr lang="en-IN" sz="1200" dirty="0">
                        <a:solidFill>
                          <a:srgbClr val="002060"/>
                        </a:solidFill>
                        <a:latin typeface="Times New Roman" panose="02020603050405020304" pitchFamily="18" charset="0"/>
                        <a:cs typeface="Times New Roman" panose="02020603050405020304" pitchFamily="18" charset="0"/>
                      </a:endParaRPr>
                    </a:p>
                    <a:p>
                      <a:pPr marL="0" marR="0" lvl="0" indent="0" algn="ctr" rtl="0">
                        <a:spcBef>
                          <a:spcPts val="0"/>
                        </a:spcBef>
                        <a:spcAft>
                          <a:spcPts val="0"/>
                        </a:spcAft>
                        <a:buNone/>
                      </a:pP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US" sz="1200" dirty="0">
                          <a:solidFill>
                            <a:srgbClr val="002060"/>
                          </a:solidFill>
                          <a:latin typeface="Times New Roman" panose="02020603050405020304" pitchFamily="18" charset="0"/>
                          <a:cs typeface="Times New Roman" panose="02020603050405020304" pitchFamily="18" charset="0"/>
                        </a:rPr>
                        <a:t>This document establishes a definition for the term nonwovens and provides auxiliary terminology to distinguish nonwovens from other materials.</a:t>
                      </a:r>
                      <a:endParaRPr sz="1200" dirty="0">
                        <a:solidFill>
                          <a:srgbClr val="002060"/>
                        </a:solidFill>
                        <a:latin typeface="Times New Roman" panose="02020603050405020304" pitchFamily="18" charset="0"/>
                        <a:cs typeface="Times New Roman" panose="02020603050405020304" pitchFamily="18" charset="0"/>
                      </a:endParaRPr>
                    </a:p>
                  </a:txBody>
                  <a:tcPr marL="28575" marR="28575" marT="19050" marB="19050"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Shri Punit Gupta, M/s Supreme Non woven Industries, Mumbai</a:t>
                      </a:r>
                      <a:endParaRPr sz="12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3854698031"/>
                  </a:ext>
                </a:extLst>
              </a:tr>
            </a:tbl>
          </a:graphicData>
        </a:graphic>
      </p:graphicFrame>
      <p:sp>
        <p:nvSpPr>
          <p:cNvPr id="307" name="Google Shape;307;p48"/>
          <p:cNvSpPr txBox="1"/>
          <p:nvPr/>
        </p:nvSpPr>
        <p:spPr>
          <a:xfrm>
            <a:off x="2725327" y="-24209"/>
            <a:ext cx="7251011"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IN" sz="2800" b="1" i="0" u="none" strike="noStrike" cap="none" dirty="0">
                <a:solidFill>
                  <a:srgbClr val="002060"/>
                </a:solidFill>
                <a:latin typeface="Times New Roman"/>
                <a:ea typeface="Times New Roman"/>
                <a:cs typeface="Times New Roman"/>
                <a:sym typeface="Times New Roman"/>
              </a:rPr>
              <a:t>New Projects under ISO Committees</a:t>
            </a:r>
            <a:endParaRPr dirty="0">
              <a:solidFill>
                <a:srgbClr val="00206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13;p83">
            <a:extLst>
              <a:ext uri="{FF2B5EF4-FFF2-40B4-BE49-F238E27FC236}">
                <a16:creationId xmlns:a16="http://schemas.microsoft.com/office/drawing/2014/main" id="{30D26DD6-6BFC-194B-7742-016E0E69E77F}"/>
              </a:ext>
            </a:extLst>
          </p:cNvPr>
          <p:cNvSpPr txBox="1">
            <a:spLocks/>
          </p:cNvSpPr>
          <p:nvPr/>
        </p:nvSpPr>
        <p:spPr>
          <a:xfrm>
            <a:off x="1006891" y="241859"/>
            <a:ext cx="10515600" cy="91692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buSzPts val="4400"/>
            </a:pPr>
            <a:r>
              <a:rPr lang="en-US" sz="4000" b="1" dirty="0">
                <a:latin typeface="Times New Roman" panose="02020603050405020304" pitchFamily="18" charset="0"/>
                <a:cs typeface="Times New Roman" panose="02020603050405020304" pitchFamily="18" charset="0"/>
              </a:rPr>
              <a:t>SC/WP meetings planned and held outside HQ.</a:t>
            </a:r>
            <a:endParaRPr lang="en-IN" sz="4000"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2C5842B3-D5F9-84BA-889D-F8D4F0D843E8}"/>
              </a:ext>
            </a:extLst>
          </p:cNvPr>
          <p:cNvGraphicFramePr>
            <a:graphicFrameLocks noGrp="1"/>
          </p:cNvGraphicFramePr>
          <p:nvPr>
            <p:extLst>
              <p:ext uri="{D42A27DB-BD31-4B8C-83A1-F6EECF244321}">
                <p14:modId xmlns:p14="http://schemas.microsoft.com/office/powerpoint/2010/main" val="1488531988"/>
              </p:ext>
            </p:extLst>
          </p:nvPr>
        </p:nvGraphicFramePr>
        <p:xfrm>
          <a:off x="1006891" y="1158779"/>
          <a:ext cx="10515600" cy="2953069"/>
        </p:xfrm>
        <a:graphic>
          <a:graphicData uri="http://schemas.openxmlformats.org/drawingml/2006/table">
            <a:tbl>
              <a:tblPr firstRow="1" bandRow="1">
                <a:tableStyleId>{2CCDD9A8-1211-4E1B-B275-6FABAFAAE36A}</a:tableStyleId>
              </a:tblPr>
              <a:tblGrid>
                <a:gridCol w="3505200">
                  <a:extLst>
                    <a:ext uri="{9D8B030D-6E8A-4147-A177-3AD203B41FA5}">
                      <a16:colId xmlns:a16="http://schemas.microsoft.com/office/drawing/2014/main" val="3704236347"/>
                    </a:ext>
                  </a:extLst>
                </a:gridCol>
                <a:gridCol w="3505200">
                  <a:extLst>
                    <a:ext uri="{9D8B030D-6E8A-4147-A177-3AD203B41FA5}">
                      <a16:colId xmlns:a16="http://schemas.microsoft.com/office/drawing/2014/main" val="3843977222"/>
                    </a:ext>
                  </a:extLst>
                </a:gridCol>
                <a:gridCol w="3505200">
                  <a:extLst>
                    <a:ext uri="{9D8B030D-6E8A-4147-A177-3AD203B41FA5}">
                      <a16:colId xmlns:a16="http://schemas.microsoft.com/office/drawing/2014/main" val="649461112"/>
                    </a:ext>
                  </a:extLst>
                </a:gridCol>
              </a:tblGrid>
              <a:tr h="370840">
                <a:tc>
                  <a:txBody>
                    <a:bodyPr/>
                    <a:lstStyle/>
                    <a:p>
                      <a:pPr marL="0" marR="0">
                        <a:lnSpc>
                          <a:spcPct val="107000"/>
                        </a:lnSpc>
                        <a:spcBef>
                          <a:spcPts val="0"/>
                        </a:spcBef>
                        <a:spcAft>
                          <a:spcPts val="0"/>
                        </a:spcAft>
                      </a:pP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Sectional Committees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IN" sz="1800" b="1">
                          <a:effectLst/>
                          <a:latin typeface="Times New Roman" panose="02020603050405020304" pitchFamily="18" charset="0"/>
                          <a:ea typeface="Times New Roman" panose="02020603050405020304" pitchFamily="18" charset="0"/>
                          <a:cs typeface="Times New Roman" panose="02020603050405020304" pitchFamily="18" charset="0"/>
                        </a:rPr>
                        <a:t>Meeting Date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IN" sz="1800" b="1">
                          <a:effectLst/>
                          <a:latin typeface="Times New Roman" panose="02020603050405020304" pitchFamily="18" charset="0"/>
                          <a:ea typeface="Times New Roman" panose="02020603050405020304" pitchFamily="18" charset="0"/>
                          <a:cs typeface="Times New Roman" panose="02020603050405020304" pitchFamily="18" charset="0"/>
                        </a:rPr>
                        <a:t>Venue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0537331"/>
                  </a:ext>
                </a:extLst>
              </a:tr>
              <a:tr h="370840">
                <a:tc>
                  <a:txBody>
                    <a:bodyPr/>
                    <a:lstStyle/>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Working group meeting to review IS 16186:2014 Textiles - Light weight jute sacking bags for packing 50 kg foodgrains - Specification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Held on 20 September 2024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Patsan Bhavan, Jute Commissioner Office Kolkata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Attended through virtual mode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9913587"/>
                  </a:ext>
                </a:extLst>
              </a:tr>
              <a:tr h="370840">
                <a:tc>
                  <a:txBody>
                    <a:bodyPr/>
                    <a:lstStyle/>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Jute and Jute Products Sectional Committee, TXD 03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Planned on 08 January 2025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Indian Jute Industries Research Association, Kolkata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2128444"/>
                  </a:ext>
                </a:extLst>
              </a:tr>
              <a:tr h="370840">
                <a:tc>
                  <a:txBody>
                    <a:bodyPr/>
                    <a:lstStyle/>
                    <a:p>
                      <a:pPr marL="0" marR="0">
                        <a:lnSpc>
                          <a:spcPct val="107000"/>
                        </a:lnSpc>
                        <a:spcBef>
                          <a:spcPts val="0"/>
                        </a:spcBef>
                        <a:spcAft>
                          <a:spcPts val="0"/>
                        </a:spcAft>
                      </a:pPr>
                      <a:r>
                        <a:rPr lang="en-IN" sz="1800">
                          <a:effectLst/>
                          <a:latin typeface="Times New Roman" panose="02020603050405020304" pitchFamily="18" charset="0"/>
                          <a:ea typeface="Times New Roman" panose="02020603050405020304" pitchFamily="18" charset="0"/>
                          <a:cs typeface="Times New Roman" panose="02020603050405020304" pitchFamily="18" charset="0"/>
                        </a:rPr>
                        <a:t>Chemical Methods of Test Sectional Committee, TXD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Planned in 4</a:t>
                      </a:r>
                      <a:r>
                        <a:rPr lang="en-IN"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week of January 2025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Synthetic &amp; Art Silk Mills' Research Association (SASMIRA), Mumbai</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2389519"/>
                  </a:ext>
                </a:extLst>
              </a:tr>
            </a:tbl>
          </a:graphicData>
        </a:graphic>
      </p:graphicFrame>
    </p:spTree>
    <p:extLst>
      <p:ext uri="{BB962C8B-B14F-4D97-AF65-F5344CB8AC3E}">
        <p14:creationId xmlns:p14="http://schemas.microsoft.com/office/powerpoint/2010/main" val="3024255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6FC1-021F-0B50-37AC-17B820B5FCBF}"/>
              </a:ext>
            </a:extLst>
          </p:cNvPr>
          <p:cNvSpPr>
            <a:spLocks noGrp="1"/>
          </p:cNvSpPr>
          <p:nvPr>
            <p:ph type="title"/>
          </p:nvPr>
        </p:nvSpPr>
        <p:spPr>
          <a:xfrm>
            <a:off x="445477" y="365125"/>
            <a:ext cx="11394831" cy="725121"/>
          </a:xfrm>
        </p:spPr>
        <p:txBody>
          <a:bodyPr>
            <a:noAutofit/>
          </a:bodyPr>
          <a:lstStyle/>
          <a:p>
            <a:pPr algn="ctr"/>
            <a:r>
              <a:rPr lang="en-IN" sz="2400" b="1" dirty="0">
                <a:solidFill>
                  <a:srgbClr val="002060"/>
                </a:solidFill>
                <a:effectLst/>
                <a:latin typeface="Times New Roman" panose="02020603050405020304" pitchFamily="18" charset="0"/>
                <a:ea typeface="Times New Roman" panose="02020603050405020304" pitchFamily="18" charset="0"/>
              </a:rPr>
              <a:t>Status of Process Reform measures - Attendance, Inactive members, Comments on P Drafts, Resolutions, members trained,</a:t>
            </a:r>
            <a:endParaRPr lang="en-US" sz="2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0C4F79BB-9230-2950-077F-29A3BD42C207}"/>
              </a:ext>
            </a:extLst>
          </p:cNvPr>
          <p:cNvGraphicFramePr>
            <a:graphicFrameLocks noGrp="1"/>
          </p:cNvGraphicFramePr>
          <p:nvPr>
            <p:extLst>
              <p:ext uri="{D42A27DB-BD31-4B8C-83A1-F6EECF244321}">
                <p14:modId xmlns:p14="http://schemas.microsoft.com/office/powerpoint/2010/main" val="420578175"/>
              </p:ext>
            </p:extLst>
          </p:nvPr>
        </p:nvGraphicFramePr>
        <p:xfrm>
          <a:off x="1121790" y="1272620"/>
          <a:ext cx="9945279" cy="4515440"/>
        </p:xfrm>
        <a:graphic>
          <a:graphicData uri="http://schemas.openxmlformats.org/drawingml/2006/table">
            <a:tbl>
              <a:tblPr firstRow="1" firstCol="1" bandRow="1">
                <a:tableStyleId>{2CCDD9A8-1211-4E1B-B275-6FABAFAAE36A}</a:tableStyleId>
              </a:tblPr>
              <a:tblGrid>
                <a:gridCol w="2198248">
                  <a:extLst>
                    <a:ext uri="{9D8B030D-6E8A-4147-A177-3AD203B41FA5}">
                      <a16:colId xmlns:a16="http://schemas.microsoft.com/office/drawing/2014/main" val="2508261799"/>
                    </a:ext>
                  </a:extLst>
                </a:gridCol>
                <a:gridCol w="1504292">
                  <a:extLst>
                    <a:ext uri="{9D8B030D-6E8A-4147-A177-3AD203B41FA5}">
                      <a16:colId xmlns:a16="http://schemas.microsoft.com/office/drawing/2014/main" val="1954467691"/>
                    </a:ext>
                  </a:extLst>
                </a:gridCol>
                <a:gridCol w="1310327">
                  <a:extLst>
                    <a:ext uri="{9D8B030D-6E8A-4147-A177-3AD203B41FA5}">
                      <a16:colId xmlns:a16="http://schemas.microsoft.com/office/drawing/2014/main" val="1435237797"/>
                    </a:ext>
                  </a:extLst>
                </a:gridCol>
                <a:gridCol w="2301538">
                  <a:extLst>
                    <a:ext uri="{9D8B030D-6E8A-4147-A177-3AD203B41FA5}">
                      <a16:colId xmlns:a16="http://schemas.microsoft.com/office/drawing/2014/main" val="4129633789"/>
                    </a:ext>
                  </a:extLst>
                </a:gridCol>
                <a:gridCol w="1503356">
                  <a:extLst>
                    <a:ext uri="{9D8B030D-6E8A-4147-A177-3AD203B41FA5}">
                      <a16:colId xmlns:a16="http://schemas.microsoft.com/office/drawing/2014/main" val="2264825868"/>
                    </a:ext>
                  </a:extLst>
                </a:gridCol>
                <a:gridCol w="1127518">
                  <a:extLst>
                    <a:ext uri="{9D8B030D-6E8A-4147-A177-3AD203B41FA5}">
                      <a16:colId xmlns:a16="http://schemas.microsoft.com/office/drawing/2014/main" val="3120742473"/>
                    </a:ext>
                  </a:extLst>
                </a:gridCol>
              </a:tblGrid>
              <a:tr h="641603">
                <a:tc rowSpan="2">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Sectional Committees</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Attendance </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rowSpan="2">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No. of Inactive members Withdrawn</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Resolutions uploaded</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No. of SC members trained</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1221641"/>
                  </a:ext>
                </a:extLst>
              </a:tr>
              <a:tr h="1060798">
                <a:tc vMerge="1">
                  <a:txBody>
                    <a:bodyPr/>
                    <a:lstStyle/>
                    <a:p>
                      <a:endParaRPr lang="en-IN"/>
                    </a:p>
                  </a:txBody>
                  <a:tcPr/>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No. of Meetings</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Average Attendance</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2971371514"/>
                  </a:ext>
                </a:extLst>
              </a:tr>
              <a:tr h="641603">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TXD 03</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1</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75</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02</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Uploaded</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04 </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5413239"/>
                  </a:ext>
                </a:extLst>
              </a:tr>
              <a:tr h="641603">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TXD 05</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1</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76</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01</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Uploaded</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10</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8573374"/>
                  </a:ext>
                </a:extLst>
              </a:tr>
              <a:tr h="888230">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TXD 33</a:t>
                      </a:r>
                    </a:p>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 </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1</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77.42</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01</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Uploaded</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0213853"/>
                  </a:ext>
                </a:extLst>
              </a:tr>
              <a:tr h="641603">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TXD 36</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3</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79.9</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01</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Uploaded</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2365193"/>
                  </a:ext>
                </a:extLst>
              </a:tr>
            </a:tbl>
          </a:graphicData>
        </a:graphic>
      </p:graphicFrame>
    </p:spTree>
    <p:extLst>
      <p:ext uri="{BB962C8B-B14F-4D97-AF65-F5344CB8AC3E}">
        <p14:creationId xmlns:p14="http://schemas.microsoft.com/office/powerpoint/2010/main" val="662061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p84"/>
          <p:cNvSpPr txBox="1">
            <a:spLocks noGrp="1"/>
          </p:cNvSpPr>
          <p:nvPr>
            <p:ph type="title"/>
          </p:nvPr>
        </p:nvSpPr>
        <p:spPr>
          <a:xfrm>
            <a:off x="4084320" y="234251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7030A0"/>
              </a:buClr>
              <a:buSzPts val="7200"/>
              <a:buFont typeface="Play"/>
              <a:buNone/>
            </a:pPr>
            <a:r>
              <a:rPr lang="en-IN" sz="7200">
                <a:solidFill>
                  <a:srgbClr val="7030A0"/>
                </a:solidFill>
              </a:rPr>
              <a:t>THANK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DE66CA-D654-9A19-F1F5-08BC276B1CFC}"/>
              </a:ext>
            </a:extLst>
          </p:cNvPr>
          <p:cNvGraphicFramePr>
            <a:graphicFrameLocks noGrp="1"/>
          </p:cNvGraphicFramePr>
          <p:nvPr>
            <p:extLst>
              <p:ext uri="{D42A27DB-BD31-4B8C-83A1-F6EECF244321}">
                <p14:modId xmlns:p14="http://schemas.microsoft.com/office/powerpoint/2010/main" val="2707974521"/>
              </p:ext>
            </p:extLst>
          </p:nvPr>
        </p:nvGraphicFramePr>
        <p:xfrm>
          <a:off x="284018" y="886120"/>
          <a:ext cx="10500245" cy="5428159"/>
        </p:xfrm>
        <a:graphic>
          <a:graphicData uri="http://schemas.openxmlformats.org/drawingml/2006/table">
            <a:tbl>
              <a:tblPr/>
              <a:tblGrid>
                <a:gridCol w="1206227">
                  <a:extLst>
                    <a:ext uri="{9D8B030D-6E8A-4147-A177-3AD203B41FA5}">
                      <a16:colId xmlns:a16="http://schemas.microsoft.com/office/drawing/2014/main" val="870280360"/>
                    </a:ext>
                  </a:extLst>
                </a:gridCol>
                <a:gridCol w="1926491">
                  <a:extLst>
                    <a:ext uri="{9D8B030D-6E8A-4147-A177-3AD203B41FA5}">
                      <a16:colId xmlns:a16="http://schemas.microsoft.com/office/drawing/2014/main" val="2404341048"/>
                    </a:ext>
                  </a:extLst>
                </a:gridCol>
                <a:gridCol w="3471155">
                  <a:extLst>
                    <a:ext uri="{9D8B030D-6E8A-4147-A177-3AD203B41FA5}">
                      <a16:colId xmlns:a16="http://schemas.microsoft.com/office/drawing/2014/main" val="155836026"/>
                    </a:ext>
                  </a:extLst>
                </a:gridCol>
                <a:gridCol w="3896372">
                  <a:extLst>
                    <a:ext uri="{9D8B030D-6E8A-4147-A177-3AD203B41FA5}">
                      <a16:colId xmlns:a16="http://schemas.microsoft.com/office/drawing/2014/main" val="2861154672"/>
                    </a:ext>
                  </a:extLst>
                </a:gridCol>
              </a:tblGrid>
              <a:tr h="536442">
                <a:tc>
                  <a:txBody>
                    <a:bodyPr/>
                    <a:lstStyle/>
                    <a:p>
                      <a:pP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Sectional Committees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a:effectLst/>
                          <a:latin typeface="Times New Roman" panose="02020603050405020304" pitchFamily="18" charset="0"/>
                          <a:ea typeface="Times New Roman" panose="02020603050405020304" pitchFamily="18" charset="0"/>
                          <a:cs typeface="Times New Roman" panose="02020603050405020304" pitchFamily="18" charset="0"/>
                        </a:rPr>
                        <a:t>Subject </a:t>
                      </a:r>
                      <a:endParaRPr lang="en-IN"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Process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Adopted</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Status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912695976"/>
                  </a:ext>
                </a:extLst>
              </a:tr>
              <a:tr h="858866">
                <a:tc>
                  <a:txBody>
                    <a:bodyPr/>
                    <a:lstStyle/>
                    <a:p>
                      <a:pPr marL="0" marR="0" lvl="0" indent="0" algn="l" rtl="0">
                        <a:spcBef>
                          <a:spcPts val="0"/>
                        </a:spcBef>
                        <a:spcAft>
                          <a:spcPts val="0"/>
                        </a:spcAft>
                        <a:buClr>
                          <a:schemeClr val="dk1"/>
                        </a:buClr>
                        <a:buSzPts val="1400"/>
                        <a:buFont typeface="Calibri"/>
                        <a:buNone/>
                      </a:pPr>
                      <a:r>
                        <a:rPr lang="en-IN" sz="2000" b="0"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TXD 36</a:t>
                      </a:r>
                      <a:endParaRPr sz="2000" b="0"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Non-woven gauze swab</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Committee expert/committee consultation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Preliminary draft circulated</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095004"/>
                  </a:ext>
                </a:extLst>
              </a:tr>
              <a:tr h="750237">
                <a:tc>
                  <a:txBody>
                    <a:bodyPr/>
                    <a:lstStyle/>
                    <a:p>
                      <a:pPr marL="0" marR="0" lvl="0" indent="0" algn="l" rtl="0">
                        <a:spcBef>
                          <a:spcPts val="0"/>
                        </a:spcBef>
                        <a:spcAft>
                          <a:spcPts val="0"/>
                        </a:spcAft>
                        <a:buClr>
                          <a:schemeClr val="dk1"/>
                        </a:buClr>
                        <a:buSzPts val="1400"/>
                        <a:buFont typeface="Calibri"/>
                        <a:buNone/>
                      </a:pPr>
                      <a:r>
                        <a:rPr lang="en-IN" sz="2000" b="0" dirty="0">
                          <a:solidFill>
                            <a:srgbClr val="002060"/>
                          </a:solidFill>
                          <a:latin typeface="Times New Roman" panose="02020603050405020304" pitchFamily="18" charset="0"/>
                          <a:cs typeface="Times New Roman" panose="02020603050405020304" pitchFamily="18" charset="0"/>
                          <a:sym typeface="Times New Roman"/>
                        </a:rPr>
                        <a:t>TXD 36</a:t>
                      </a:r>
                      <a:endParaRPr sz="2000" b="0"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Sterilization wrap</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Committee expert/committee consultation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 draft under preparation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1089819"/>
                  </a:ext>
                </a:extLst>
              </a:tr>
              <a:tr h="777522">
                <a:tc>
                  <a:txBody>
                    <a:bodyPr/>
                    <a:lstStyle/>
                    <a:p>
                      <a:pPr marL="0" marR="0" lvl="0" indent="0" algn="l" defTabSz="914400" rtl="0" eaLnBrk="1" fontAlgn="auto" latinLnBrk="0" hangingPunct="1">
                        <a:lnSpc>
                          <a:spcPct val="100000"/>
                        </a:lnSpc>
                        <a:spcBef>
                          <a:spcPts val="0"/>
                        </a:spcBef>
                        <a:spcAft>
                          <a:spcPts val="0"/>
                        </a:spcAft>
                        <a:buClr>
                          <a:schemeClr val="dk1"/>
                        </a:buClr>
                        <a:buSzPts val="1400"/>
                        <a:buFont typeface="Calibri"/>
                        <a:buNone/>
                        <a:tabLst/>
                        <a:defRPr/>
                      </a:pPr>
                      <a:r>
                        <a:rPr lang="en-IN" sz="2000" b="0" dirty="0">
                          <a:solidFill>
                            <a:srgbClr val="002060"/>
                          </a:solidFill>
                          <a:latin typeface="Times New Roman" panose="02020603050405020304" pitchFamily="18" charset="0"/>
                          <a:cs typeface="Times New Roman" panose="02020603050405020304" pitchFamily="18" charset="0"/>
                          <a:sym typeface="Times New Roman"/>
                        </a:rPr>
                        <a:t>TXD 36</a:t>
                      </a:r>
                      <a:endParaRPr lang="en-IN" sz="2000" b="0" dirty="0">
                        <a:solidFill>
                          <a:srgbClr val="002060"/>
                        </a:solidFill>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1"/>
                        </a:buClr>
                        <a:buSzPts val="1400"/>
                        <a:buFont typeface="Calibri"/>
                        <a:buNone/>
                      </a:pPr>
                      <a:endParaRPr sz="2000" b="0"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Scrub suits</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Working Group</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 draft under preparation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776193"/>
                  </a:ext>
                </a:extLst>
              </a:tr>
              <a:tr h="572281">
                <a:tc>
                  <a:txBody>
                    <a:bodyPr/>
                    <a:lstStyle/>
                    <a:p>
                      <a:pPr marL="0" marR="0" lvl="0" indent="0" algn="l" defTabSz="914400" rtl="0" eaLnBrk="1" fontAlgn="auto" latinLnBrk="0" hangingPunct="1">
                        <a:lnSpc>
                          <a:spcPct val="100000"/>
                        </a:lnSpc>
                        <a:spcBef>
                          <a:spcPts val="0"/>
                        </a:spcBef>
                        <a:spcAft>
                          <a:spcPts val="0"/>
                        </a:spcAft>
                        <a:buClr>
                          <a:schemeClr val="dk1"/>
                        </a:buClr>
                        <a:buSzPts val="1400"/>
                        <a:buFont typeface="Calibri"/>
                        <a:buNone/>
                        <a:tabLst/>
                        <a:defRPr/>
                      </a:pPr>
                      <a:r>
                        <a:rPr lang="en-IN" sz="2000" b="0" dirty="0">
                          <a:solidFill>
                            <a:srgbClr val="002060"/>
                          </a:solidFill>
                          <a:latin typeface="Times New Roman" panose="02020603050405020304" pitchFamily="18" charset="0"/>
                          <a:cs typeface="Times New Roman" panose="02020603050405020304" pitchFamily="18" charset="0"/>
                          <a:sym typeface="Times New Roman"/>
                        </a:rPr>
                        <a:t>TXD 36</a:t>
                      </a:r>
                      <a:endParaRPr lang="en-IN" sz="2000" b="0" dirty="0">
                        <a:solidFill>
                          <a:srgbClr val="002060"/>
                        </a:solidFill>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1"/>
                        </a:buClr>
                        <a:buSzPts val="1400"/>
                        <a:buFont typeface="Calibri"/>
                        <a:buNone/>
                      </a:pPr>
                      <a:endParaRPr sz="2000" b="0"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Surgical Sutures</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R &amp; D project</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Project Commissioned</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2587182"/>
                  </a:ext>
                </a:extLst>
              </a:tr>
              <a:tr h="1114359">
                <a:tc>
                  <a:txBody>
                    <a:bodyPr/>
                    <a:lstStyle/>
                    <a:p>
                      <a:pPr marL="0" marR="0" lvl="0" indent="0" algn="l" defTabSz="914400" rtl="0" eaLnBrk="1" fontAlgn="auto" latinLnBrk="0" hangingPunct="1">
                        <a:lnSpc>
                          <a:spcPct val="100000"/>
                        </a:lnSpc>
                        <a:spcBef>
                          <a:spcPts val="0"/>
                        </a:spcBef>
                        <a:spcAft>
                          <a:spcPts val="0"/>
                        </a:spcAft>
                        <a:buClr>
                          <a:schemeClr val="dk1"/>
                        </a:buClr>
                        <a:buSzPts val="1400"/>
                        <a:buFont typeface="Calibri"/>
                        <a:buNone/>
                        <a:tabLst/>
                        <a:defRPr/>
                      </a:pPr>
                      <a:r>
                        <a:rPr lang="en-IN" sz="2000" b="0" dirty="0">
                          <a:solidFill>
                            <a:srgbClr val="002060"/>
                          </a:solidFill>
                          <a:latin typeface="Times New Roman" panose="02020603050405020304" pitchFamily="18" charset="0"/>
                          <a:cs typeface="Times New Roman" panose="02020603050405020304" pitchFamily="18" charset="0"/>
                          <a:sym typeface="Times New Roman"/>
                        </a:rPr>
                        <a:t>TXD 36</a:t>
                      </a:r>
                      <a:endParaRPr lang="en-IN" sz="2000" b="0" dirty="0">
                        <a:solidFill>
                          <a:srgbClr val="002060"/>
                        </a:solidFill>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1"/>
                        </a:buClr>
                        <a:buSzPts val="1400"/>
                        <a:buFont typeface="Calibri"/>
                        <a:buNone/>
                      </a:pPr>
                      <a:endParaRPr sz="2000" b="0"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Chitosan Haemostatic Dressings</a:t>
                      </a:r>
                    </a:p>
                    <a:p>
                      <a:pPr algn="just">
                        <a:lnSpc>
                          <a:spcPct val="107000"/>
                        </a:lnSpc>
                        <a:spcAft>
                          <a:spcPts val="800"/>
                        </a:spcAft>
                      </a:pPr>
                      <a:r>
                        <a:rPr lang="en-IN"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Intern</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Working draft</a:t>
                      </a: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7430342"/>
                  </a:ext>
                </a:extLst>
              </a:tr>
            </a:tbl>
          </a:graphicData>
        </a:graphic>
      </p:graphicFrame>
      <p:sp>
        <p:nvSpPr>
          <p:cNvPr id="5" name="Title 1">
            <a:extLst>
              <a:ext uri="{FF2B5EF4-FFF2-40B4-BE49-F238E27FC236}">
                <a16:creationId xmlns:a16="http://schemas.microsoft.com/office/drawing/2014/main" id="{DB6E6D37-7649-1435-866E-517A1A6A5970}"/>
              </a:ext>
            </a:extLst>
          </p:cNvPr>
          <p:cNvSpPr txBox="1">
            <a:spLocks/>
          </p:cNvSpPr>
          <p:nvPr/>
        </p:nvSpPr>
        <p:spPr>
          <a:xfrm>
            <a:off x="284018" y="42741"/>
            <a:ext cx="11623963" cy="644770"/>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latin typeface="Times New Roman" panose="02020603050405020304" pitchFamily="18" charset="0"/>
                <a:cs typeface="Times New Roman" panose="02020603050405020304" pitchFamily="18" charset="0"/>
              </a:rPr>
              <a:t>NWIPs in APS 2024-25</a:t>
            </a:r>
          </a:p>
        </p:txBody>
      </p:sp>
    </p:spTree>
    <p:extLst>
      <p:ext uri="{BB962C8B-B14F-4D97-AF65-F5344CB8AC3E}">
        <p14:creationId xmlns:p14="http://schemas.microsoft.com/office/powerpoint/2010/main" val="885365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560942" y="84841"/>
            <a:ext cx="10515600" cy="81070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400" b="1" dirty="0">
                <a:solidFill>
                  <a:srgbClr val="002060"/>
                </a:solidFill>
                <a:latin typeface="Times New Roman" panose="02020603050405020304" pitchFamily="18" charset="0"/>
                <a:cs typeface="Times New Roman" panose="02020603050405020304" pitchFamily="18" charset="0"/>
              </a:rPr>
              <a:t>Other Important NWIPs at ISO Level in TXD 36</a:t>
            </a:r>
            <a:endParaRPr sz="2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F1AD346F-DAE8-D28B-C0E3-1594C0DDB8FC}"/>
              </a:ext>
            </a:extLst>
          </p:cNvPr>
          <p:cNvGraphicFramePr>
            <a:graphicFrameLocks noGrp="1"/>
          </p:cNvGraphicFramePr>
          <p:nvPr>
            <p:extLst>
              <p:ext uri="{D42A27DB-BD31-4B8C-83A1-F6EECF244321}">
                <p14:modId xmlns:p14="http://schemas.microsoft.com/office/powerpoint/2010/main" val="692385316"/>
              </p:ext>
            </p:extLst>
          </p:nvPr>
        </p:nvGraphicFramePr>
        <p:xfrm>
          <a:off x="560942" y="895547"/>
          <a:ext cx="10869056" cy="5591413"/>
        </p:xfrm>
        <a:graphic>
          <a:graphicData uri="http://schemas.openxmlformats.org/drawingml/2006/table">
            <a:tbl>
              <a:tblPr firstRow="1" bandRow="1"/>
              <a:tblGrid>
                <a:gridCol w="847740">
                  <a:extLst>
                    <a:ext uri="{9D8B030D-6E8A-4147-A177-3AD203B41FA5}">
                      <a16:colId xmlns:a16="http://schemas.microsoft.com/office/drawing/2014/main" val="918251116"/>
                    </a:ext>
                  </a:extLst>
                </a:gridCol>
                <a:gridCol w="5548299">
                  <a:extLst>
                    <a:ext uri="{9D8B030D-6E8A-4147-A177-3AD203B41FA5}">
                      <a16:colId xmlns:a16="http://schemas.microsoft.com/office/drawing/2014/main" val="2251633970"/>
                    </a:ext>
                  </a:extLst>
                </a:gridCol>
                <a:gridCol w="4473017">
                  <a:extLst>
                    <a:ext uri="{9D8B030D-6E8A-4147-A177-3AD203B41FA5}">
                      <a16:colId xmlns:a16="http://schemas.microsoft.com/office/drawing/2014/main" val="3553523013"/>
                    </a:ext>
                  </a:extLst>
                </a:gridCol>
              </a:tblGrid>
              <a:tr h="376531">
                <a:tc>
                  <a:txBody>
                    <a:bodyPr/>
                    <a:lstStyle/>
                    <a:p>
                      <a:pPr marL="0" marR="0" lvl="0" indent="0" algn="l" rtl="0">
                        <a:spcBef>
                          <a:spcPts val="0"/>
                        </a:spcBef>
                        <a:spcAft>
                          <a:spcPts val="0"/>
                        </a:spcAft>
                        <a:buNone/>
                      </a:pPr>
                      <a:r>
                        <a:rPr lang="en-IN" sz="1800" b="1" dirty="0">
                          <a:solidFill>
                            <a:srgbClr val="002060"/>
                          </a:solidFill>
                          <a:latin typeface="Times New Roman" panose="02020603050405020304" pitchFamily="18" charset="0"/>
                          <a:cs typeface="Times New Roman" panose="02020603050405020304" pitchFamily="18" charset="0"/>
                        </a:rPr>
                        <a:t>Sl. No.</a:t>
                      </a:r>
                      <a:endParaRPr sz="18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800" b="1" dirty="0">
                          <a:solidFill>
                            <a:srgbClr val="002060"/>
                          </a:solidFill>
                          <a:latin typeface="Times New Roman" panose="02020603050405020304" pitchFamily="18" charset="0"/>
                          <a:cs typeface="Times New Roman" panose="02020603050405020304" pitchFamily="18" charset="0"/>
                        </a:rPr>
                        <a:t>Subject </a:t>
                      </a:r>
                    </a:p>
                  </a:txBody>
                  <a:tcPr marL="91450" marR="91450" marT="45725" marB="45725"/>
                </a:tc>
                <a:tc>
                  <a:txBody>
                    <a:bodyPr/>
                    <a:lstStyle/>
                    <a:p>
                      <a:pPr marL="0" marR="0" lvl="0" indent="0" algn="l" rtl="0">
                        <a:spcBef>
                          <a:spcPts val="0"/>
                        </a:spcBef>
                        <a:spcAft>
                          <a:spcPts val="0"/>
                        </a:spcAft>
                        <a:buNone/>
                      </a:pPr>
                      <a:r>
                        <a:rPr lang="en-IN" sz="1800" b="1" dirty="0">
                          <a:solidFill>
                            <a:srgbClr val="002060"/>
                          </a:solidFill>
                          <a:latin typeface="Times New Roman" panose="02020603050405020304" pitchFamily="18" charset="0"/>
                          <a:cs typeface="Times New Roman" panose="02020603050405020304" pitchFamily="18" charset="0"/>
                        </a:rPr>
                        <a:t>Convenor/Project Leader</a:t>
                      </a:r>
                      <a:endParaRPr sz="18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979963521"/>
                  </a:ext>
                </a:extLst>
              </a:tr>
              <a:tr h="1090798">
                <a:tc>
                  <a:txBody>
                    <a:bodyPr/>
                    <a:lstStyle/>
                    <a:p>
                      <a:r>
                        <a:rPr lang="en-IN" sz="1600" b="0" dirty="0">
                          <a:solidFill>
                            <a:srgbClr val="002060"/>
                          </a:solidFill>
                          <a:latin typeface="Times New Roman" panose="02020603050405020304" pitchFamily="18" charset="0"/>
                          <a:cs typeface="Times New Roman" panose="02020603050405020304" pitchFamily="18" charset="0"/>
                        </a:rPr>
                        <a:t>1</a:t>
                      </a:r>
                    </a:p>
                  </a:txBody>
                  <a:tcPr/>
                </a:tc>
                <a:tc>
                  <a:txBody>
                    <a:bodyPr/>
                    <a:lstStyle/>
                    <a:p>
                      <a:r>
                        <a:rPr lang="en-US" sz="16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ISO/AWI 25199 (Guidelines for Processing of Multiple Use Healthcare Textiles) in ISO TC 304 Healthcare Organization Management</a:t>
                      </a:r>
                      <a:endParaRPr lang="en-IN" sz="16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indent="0">
                        <a:buNone/>
                      </a:pPr>
                      <a:r>
                        <a:rPr lang="en-IN" sz="1600" b="0" dirty="0">
                          <a:solidFill>
                            <a:srgbClr val="002060"/>
                          </a:solidFill>
                          <a:latin typeface="Times New Roman" panose="02020603050405020304" pitchFamily="18" charset="0"/>
                          <a:cs typeface="Times New Roman" panose="02020603050405020304" pitchFamily="18" charset="0"/>
                        </a:rPr>
                        <a:t>Shri Sanjeev </a:t>
                      </a:r>
                      <a:r>
                        <a:rPr lang="en-IN" sz="1600" b="0" dirty="0" err="1">
                          <a:solidFill>
                            <a:srgbClr val="002060"/>
                          </a:solidFill>
                          <a:latin typeface="Times New Roman" panose="02020603050405020304" pitchFamily="18" charset="0"/>
                          <a:cs typeface="Times New Roman" panose="02020603050405020304" pitchFamily="18" charset="0"/>
                        </a:rPr>
                        <a:t>Relan</a:t>
                      </a:r>
                      <a:r>
                        <a:rPr lang="en-IN" sz="1600" b="0" dirty="0">
                          <a:solidFill>
                            <a:srgbClr val="002060"/>
                          </a:solidFill>
                          <a:latin typeface="Times New Roman" panose="02020603050405020304" pitchFamily="18" charset="0"/>
                          <a:cs typeface="Times New Roman" panose="02020603050405020304" pitchFamily="18" charset="0"/>
                        </a:rPr>
                        <a:t>, FICCI (</a:t>
                      </a:r>
                      <a:r>
                        <a:rPr lang="en-IN" sz="1600" b="0" dirty="0" err="1">
                          <a:solidFill>
                            <a:srgbClr val="002060"/>
                          </a:solidFill>
                          <a:latin typeface="Times New Roman" panose="02020603050405020304" pitchFamily="18" charset="0"/>
                          <a:cs typeface="Times New Roman" panose="02020603050405020304" pitchFamily="18" charset="0"/>
                        </a:rPr>
                        <a:t>Shalex</a:t>
                      </a:r>
                      <a:r>
                        <a:rPr lang="en-IN" sz="1600" b="0" dirty="0">
                          <a:solidFill>
                            <a:srgbClr val="002060"/>
                          </a:solidFill>
                          <a:latin typeface="Times New Roman" panose="02020603050405020304" pitchFamily="18" charset="0"/>
                          <a:cs typeface="Times New Roman" panose="02020603050405020304" pitchFamily="18" charset="0"/>
                        </a:rPr>
                        <a:t> </a:t>
                      </a:r>
                      <a:r>
                        <a:rPr lang="en-IN" sz="1600" b="0" dirty="0" err="1">
                          <a:solidFill>
                            <a:srgbClr val="002060"/>
                          </a:solidFill>
                          <a:latin typeface="Times New Roman" panose="02020603050405020304" pitchFamily="18" charset="0"/>
                          <a:cs typeface="Times New Roman" panose="02020603050405020304" pitchFamily="18" charset="0"/>
                        </a:rPr>
                        <a:t>Medtech</a:t>
                      </a:r>
                      <a:r>
                        <a:rPr lang="en-IN" sz="1600" b="0" dirty="0">
                          <a:solidFill>
                            <a:srgbClr val="002060"/>
                          </a:solidFill>
                          <a:latin typeface="Times New Roman" panose="02020603050405020304" pitchFamily="18" charset="0"/>
                          <a:cs typeface="Times New Roman" panose="02020603050405020304" pitchFamily="18" charset="0"/>
                        </a:rPr>
                        <a:t>), New Delhi (Convenor)</a:t>
                      </a:r>
                    </a:p>
                    <a:p>
                      <a:pPr marL="0" indent="0">
                        <a:buNone/>
                      </a:pPr>
                      <a:r>
                        <a:rPr lang="en-IN" sz="1600" b="0" dirty="0">
                          <a:solidFill>
                            <a:srgbClr val="002060"/>
                          </a:solidFill>
                          <a:latin typeface="Times New Roman" panose="02020603050405020304" pitchFamily="18" charset="0"/>
                          <a:cs typeface="Times New Roman" panose="02020603050405020304" pitchFamily="18" charset="0"/>
                        </a:rPr>
                        <a:t>NWIP accepted, New WG approved, Ballot for </a:t>
                      </a:r>
                      <a:r>
                        <a:rPr lang="en-IN" sz="1600" b="1" dirty="0">
                          <a:solidFill>
                            <a:srgbClr val="002060"/>
                          </a:solidFill>
                          <a:latin typeface="Times New Roman" panose="02020603050405020304" pitchFamily="18" charset="0"/>
                          <a:cs typeface="Times New Roman" panose="02020603050405020304" pitchFamily="18" charset="0"/>
                        </a:rPr>
                        <a:t>Convenor (BIS India) </a:t>
                      </a:r>
                      <a:r>
                        <a:rPr lang="en-IN" sz="1600" b="0" dirty="0">
                          <a:solidFill>
                            <a:srgbClr val="002060"/>
                          </a:solidFill>
                          <a:latin typeface="Times New Roman" panose="02020603050405020304" pitchFamily="18" charset="0"/>
                          <a:cs typeface="Times New Roman" panose="02020603050405020304" pitchFamily="18" charset="0"/>
                        </a:rPr>
                        <a:t>issued for voting </a:t>
                      </a:r>
                    </a:p>
                  </a:txBody>
                  <a:tcPr/>
                </a:tc>
                <a:extLst>
                  <a:ext uri="{0D108BD9-81ED-4DB2-BD59-A6C34878D82A}">
                    <a16:rowId xmlns:a16="http://schemas.microsoft.com/office/drawing/2014/main" val="3563154801"/>
                  </a:ext>
                </a:extLst>
              </a:tr>
              <a:tr h="2349412">
                <a:tc>
                  <a:txBody>
                    <a:bodyPr/>
                    <a:lstStyle/>
                    <a:p>
                      <a:r>
                        <a:rPr lang="en-IN" sz="1600" b="0" dirty="0">
                          <a:solidFill>
                            <a:srgbClr val="002060"/>
                          </a:solidFill>
                          <a:latin typeface="Times New Roman" panose="02020603050405020304" pitchFamily="18" charset="0"/>
                          <a:cs typeface="Times New Roman" panose="02020603050405020304" pitchFamily="18" charset="0"/>
                        </a:rPr>
                        <a:t>2</a:t>
                      </a:r>
                    </a:p>
                  </a:txBody>
                  <a:tcPr/>
                </a:tc>
                <a:tc>
                  <a:txBody>
                    <a:bodyPr/>
                    <a:lstStyle/>
                    <a:p>
                      <a:r>
                        <a:rPr lang="en-IN" sz="16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ISO NWIP 25130,</a:t>
                      </a:r>
                      <a:r>
                        <a:rPr lang="en-US" sz="16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Menstrual Products: General and Safety Requirements in ISO TC 338 Menstrual Products</a:t>
                      </a:r>
                      <a:endParaRPr lang="en-IN" sz="16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IN" sz="1600" b="0" dirty="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600" b="0" dirty="0">
                          <a:solidFill>
                            <a:srgbClr val="002060"/>
                          </a:solidFill>
                          <a:latin typeface="Times New Roman" panose="02020603050405020304" pitchFamily="18" charset="0"/>
                          <a:cs typeface="Times New Roman" panose="02020603050405020304" pitchFamily="18" charset="0"/>
                        </a:rPr>
                        <a:t>Shri S Sivakumar, SITRA, Coimbatore (</a:t>
                      </a:r>
                      <a:r>
                        <a:rPr lang="en-IN" sz="1600" b="1" dirty="0">
                          <a:solidFill>
                            <a:srgbClr val="002060"/>
                          </a:solidFill>
                          <a:latin typeface="Times New Roman" panose="02020603050405020304" pitchFamily="18" charset="0"/>
                          <a:cs typeface="Times New Roman" panose="02020603050405020304" pitchFamily="18" charset="0"/>
                        </a:rPr>
                        <a:t>Convenor BIS India)</a:t>
                      </a:r>
                      <a:r>
                        <a:rPr lang="en-IN" sz="1600" b="0" dirty="0">
                          <a:solidFill>
                            <a:srgbClr val="002060"/>
                          </a:solidFill>
                          <a:latin typeface="Times New Roman" panose="02020603050405020304" pitchFamily="18" charset="0"/>
                          <a:cs typeface="Times New Roman" panose="02020603050405020304" pitchFamily="18" charset="0"/>
                        </a:rPr>
                        <a:t>, ISO TC 338 WG 1, Safety, performance and general requirement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IN" sz="1600" b="0" dirty="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600" b="0" dirty="0" err="1">
                          <a:solidFill>
                            <a:srgbClr val="002060"/>
                          </a:solidFill>
                          <a:latin typeface="Times New Roman" panose="02020603050405020304" pitchFamily="18" charset="0"/>
                          <a:cs typeface="Times New Roman" panose="02020603050405020304" pitchFamily="18" charset="0"/>
                        </a:rPr>
                        <a:t>Smt</a:t>
                      </a:r>
                      <a:r>
                        <a:rPr lang="en-IN" sz="1600" b="0" dirty="0">
                          <a:solidFill>
                            <a:srgbClr val="002060"/>
                          </a:solidFill>
                          <a:latin typeface="Times New Roman" panose="02020603050405020304" pitchFamily="18" charset="0"/>
                          <a:cs typeface="Times New Roman" panose="02020603050405020304" pitchFamily="18" charset="0"/>
                        </a:rPr>
                        <a:t> </a:t>
                      </a:r>
                      <a:r>
                        <a:rPr lang="en-IN" sz="1600" b="0" dirty="0" err="1">
                          <a:solidFill>
                            <a:srgbClr val="002060"/>
                          </a:solidFill>
                          <a:latin typeface="Times New Roman" panose="02020603050405020304" pitchFamily="18" charset="0"/>
                          <a:cs typeface="Times New Roman" panose="02020603050405020304" pitchFamily="18" charset="0"/>
                        </a:rPr>
                        <a:t>Roocha</a:t>
                      </a:r>
                      <a:r>
                        <a:rPr lang="en-IN" sz="1600" b="0" dirty="0">
                          <a:solidFill>
                            <a:srgbClr val="002060"/>
                          </a:solidFill>
                          <a:latin typeface="Times New Roman" panose="02020603050405020304" pitchFamily="18" charset="0"/>
                          <a:cs typeface="Times New Roman" panose="02020603050405020304" pitchFamily="18" charset="0"/>
                        </a:rPr>
                        <a:t> </a:t>
                      </a:r>
                      <a:r>
                        <a:rPr lang="en-IN" sz="1600" b="0" dirty="0" err="1">
                          <a:solidFill>
                            <a:srgbClr val="002060"/>
                          </a:solidFill>
                          <a:latin typeface="Times New Roman" panose="02020603050405020304" pitchFamily="18" charset="0"/>
                          <a:cs typeface="Times New Roman" panose="02020603050405020304" pitchFamily="18" charset="0"/>
                        </a:rPr>
                        <a:t>Khedkar</a:t>
                      </a:r>
                      <a:r>
                        <a:rPr lang="en-IN" sz="1600" b="0" dirty="0">
                          <a:solidFill>
                            <a:srgbClr val="002060"/>
                          </a:solidFill>
                          <a:latin typeface="Times New Roman" panose="02020603050405020304" pitchFamily="18" charset="0"/>
                          <a:cs typeface="Times New Roman" panose="02020603050405020304" pitchFamily="18" charset="0"/>
                        </a:rPr>
                        <a:t>, </a:t>
                      </a:r>
                      <a:r>
                        <a:rPr lang="en-IN" sz="1600" b="1" dirty="0">
                          <a:solidFill>
                            <a:srgbClr val="002060"/>
                          </a:solidFill>
                          <a:latin typeface="Times New Roman" panose="02020603050405020304" pitchFamily="18" charset="0"/>
                          <a:cs typeface="Times New Roman" panose="02020603050405020304" pitchFamily="18" charset="0"/>
                        </a:rPr>
                        <a:t>Project Leader from BIS </a:t>
                      </a:r>
                      <a:r>
                        <a:rPr lang="en-IN" sz="1600" b="0" dirty="0">
                          <a:solidFill>
                            <a:srgbClr val="002060"/>
                          </a:solidFill>
                          <a:latin typeface="Times New Roman" panose="02020603050405020304" pitchFamily="18" charset="0"/>
                          <a:cs typeface="Times New Roman" panose="02020603050405020304" pitchFamily="18" charset="0"/>
                        </a:rPr>
                        <a:t>India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600" b="0" dirty="0">
                          <a:solidFill>
                            <a:srgbClr val="002060"/>
                          </a:solidFill>
                          <a:latin typeface="Times New Roman" panose="02020603050405020304" pitchFamily="18" charset="0"/>
                          <a:cs typeface="Times New Roman" panose="02020603050405020304" pitchFamily="18" charset="0"/>
                        </a:rPr>
                        <a:t>NWIP, </a:t>
                      </a:r>
                      <a:r>
                        <a:rPr lang="en-IN" sz="1600" b="1" dirty="0">
                          <a:solidFill>
                            <a:srgbClr val="002060"/>
                          </a:solidFill>
                          <a:latin typeface="Times New Roman" panose="02020603050405020304" pitchFamily="18" charset="0"/>
                          <a:cs typeface="Times New Roman" panose="02020603050405020304" pitchFamily="18" charset="0"/>
                        </a:rPr>
                        <a:t>Ballot Issued for voting </a:t>
                      </a:r>
                      <a:r>
                        <a:rPr lang="en-IN" sz="1600" b="0" dirty="0">
                          <a:solidFill>
                            <a:srgbClr val="002060"/>
                          </a:solidFill>
                          <a:latin typeface="Times New Roman" panose="02020603050405020304" pitchFamily="18" charset="0"/>
                          <a:cs typeface="Times New Roman" panose="02020603050405020304" pitchFamily="18" charset="0"/>
                        </a:rPr>
                        <a:t>of P Member of ISO TC 338</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IN" sz="1600" b="0"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83627757"/>
                  </a:ext>
                </a:extLst>
              </a:tr>
              <a:tr h="1594244">
                <a:tc>
                  <a:txBody>
                    <a:bodyPr/>
                    <a:lstStyle/>
                    <a:p>
                      <a:r>
                        <a:rPr lang="en-IN" sz="1600" b="0" dirty="0">
                          <a:solidFill>
                            <a:srgbClr val="002060"/>
                          </a:solidFill>
                          <a:latin typeface="Times New Roman" panose="02020603050405020304" pitchFamily="18" charset="0"/>
                          <a:cs typeface="Times New Roman" panose="02020603050405020304" pitchFamily="18" charset="0"/>
                        </a:rPr>
                        <a:t>3</a:t>
                      </a:r>
                    </a:p>
                  </a:txBody>
                  <a:tcPr/>
                </a:tc>
                <a:tc>
                  <a:txBody>
                    <a:bodyPr/>
                    <a:lstStyle/>
                    <a:p>
                      <a:r>
                        <a:rPr lang="en-IN" sz="16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ISO/PWI 25071, Menstrual Products –Vocabulary </a:t>
                      </a:r>
                      <a:r>
                        <a:rPr lang="en-US" sz="16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in ISO TC 338 Menstrual Products</a:t>
                      </a:r>
                      <a:endParaRPr lang="en-IN" sz="16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r>
                        <a:rPr lang="en-IN" sz="1600" b="0" dirty="0">
                          <a:solidFill>
                            <a:srgbClr val="002060"/>
                          </a:solidFill>
                          <a:latin typeface="Times New Roman" panose="02020603050405020304" pitchFamily="18" charset="0"/>
                          <a:cs typeface="Times New Roman" panose="02020603050405020304" pitchFamily="18" charset="0"/>
                        </a:rPr>
                        <a:t>Smt. Tanya </a:t>
                      </a:r>
                      <a:r>
                        <a:rPr lang="en-IN" sz="1600" b="1" dirty="0">
                          <a:solidFill>
                            <a:srgbClr val="002060"/>
                          </a:solidFill>
                          <a:latin typeface="Times New Roman" panose="02020603050405020304" pitchFamily="18" charset="0"/>
                          <a:cs typeface="Times New Roman" panose="02020603050405020304" pitchFamily="18" charset="0"/>
                        </a:rPr>
                        <a:t>Mahajan, Convenor BIS India</a:t>
                      </a:r>
                    </a:p>
                    <a:p>
                      <a:r>
                        <a:rPr lang="en-IN" sz="1600" b="0" dirty="0">
                          <a:solidFill>
                            <a:srgbClr val="002060"/>
                          </a:solidFill>
                          <a:latin typeface="Times New Roman" panose="02020603050405020304" pitchFamily="18" charset="0"/>
                          <a:cs typeface="Times New Roman" panose="02020603050405020304" pitchFamily="18" charset="0"/>
                        </a:rPr>
                        <a:t>Agreed in last resolution of ISO TC 338</a:t>
                      </a:r>
                    </a:p>
                    <a:p>
                      <a:endParaRPr lang="en-IN" sz="1600" b="0" dirty="0">
                        <a:solidFill>
                          <a:srgbClr val="002060"/>
                        </a:solidFill>
                        <a:latin typeface="Times New Roman" panose="02020603050405020304" pitchFamily="18" charset="0"/>
                        <a:cs typeface="Times New Roman" panose="02020603050405020304" pitchFamily="18" charset="0"/>
                      </a:endParaRPr>
                    </a:p>
                    <a:p>
                      <a:r>
                        <a:rPr lang="en-IN" sz="1600" b="0" dirty="0">
                          <a:solidFill>
                            <a:srgbClr val="002060"/>
                          </a:solidFill>
                          <a:latin typeface="Times New Roman" panose="02020603050405020304" pitchFamily="18" charset="0"/>
                          <a:cs typeface="Times New Roman" panose="02020603050405020304" pitchFamily="18" charset="0"/>
                        </a:rPr>
                        <a:t>NWIP form circulated for NMC approval, NWIP to be sent to ISO by October 2024 </a:t>
                      </a:r>
                    </a:p>
                    <a:p>
                      <a:endParaRPr lang="en-IN" sz="1600" b="0"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65699390"/>
                  </a:ext>
                </a:extLst>
              </a:tr>
            </a:tbl>
          </a:graphicData>
        </a:graphic>
      </p:graphicFrame>
    </p:spTree>
    <p:extLst>
      <p:ext uri="{BB962C8B-B14F-4D97-AF65-F5344CB8AC3E}">
        <p14:creationId xmlns:p14="http://schemas.microsoft.com/office/powerpoint/2010/main" val="107098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DE66CA-D654-9A19-F1F5-08BC276B1CFC}"/>
              </a:ext>
            </a:extLst>
          </p:cNvPr>
          <p:cNvGraphicFramePr>
            <a:graphicFrameLocks noGrp="1"/>
          </p:cNvGraphicFramePr>
          <p:nvPr>
            <p:extLst>
              <p:ext uri="{D42A27DB-BD31-4B8C-83A1-F6EECF244321}">
                <p14:modId xmlns:p14="http://schemas.microsoft.com/office/powerpoint/2010/main" val="3569455059"/>
              </p:ext>
            </p:extLst>
          </p:nvPr>
        </p:nvGraphicFramePr>
        <p:xfrm>
          <a:off x="284018" y="886121"/>
          <a:ext cx="10500245" cy="5351418"/>
        </p:xfrm>
        <a:graphic>
          <a:graphicData uri="http://schemas.openxmlformats.org/drawingml/2006/table">
            <a:tbl>
              <a:tblPr/>
              <a:tblGrid>
                <a:gridCol w="1206227">
                  <a:extLst>
                    <a:ext uri="{9D8B030D-6E8A-4147-A177-3AD203B41FA5}">
                      <a16:colId xmlns:a16="http://schemas.microsoft.com/office/drawing/2014/main" val="870280360"/>
                    </a:ext>
                  </a:extLst>
                </a:gridCol>
                <a:gridCol w="4637178">
                  <a:extLst>
                    <a:ext uri="{9D8B030D-6E8A-4147-A177-3AD203B41FA5}">
                      <a16:colId xmlns:a16="http://schemas.microsoft.com/office/drawing/2014/main" val="2404341048"/>
                    </a:ext>
                  </a:extLst>
                </a:gridCol>
                <a:gridCol w="1970202">
                  <a:extLst>
                    <a:ext uri="{9D8B030D-6E8A-4147-A177-3AD203B41FA5}">
                      <a16:colId xmlns:a16="http://schemas.microsoft.com/office/drawing/2014/main" val="155836026"/>
                    </a:ext>
                  </a:extLst>
                </a:gridCol>
                <a:gridCol w="2686638">
                  <a:extLst>
                    <a:ext uri="{9D8B030D-6E8A-4147-A177-3AD203B41FA5}">
                      <a16:colId xmlns:a16="http://schemas.microsoft.com/office/drawing/2014/main" val="2861154672"/>
                    </a:ext>
                  </a:extLst>
                </a:gridCol>
              </a:tblGrid>
              <a:tr h="826858">
                <a:tc>
                  <a:txBody>
                    <a:bodyPr/>
                    <a:lstStyle/>
                    <a:p>
                      <a:pP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Sectional Committees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a:effectLst/>
                          <a:latin typeface="Times New Roman" panose="02020603050405020304" pitchFamily="18" charset="0"/>
                          <a:ea typeface="Times New Roman" panose="02020603050405020304" pitchFamily="18" charset="0"/>
                          <a:cs typeface="Times New Roman" panose="02020603050405020304" pitchFamily="18" charset="0"/>
                        </a:rPr>
                        <a:t>Subject </a:t>
                      </a:r>
                      <a:endParaRPr lang="en-IN"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Process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Adopted</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Status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912695976"/>
                  </a:ext>
                </a:extLst>
              </a:tr>
              <a:tr h="753235">
                <a:tc>
                  <a:txBody>
                    <a:bodyPr/>
                    <a:lstStyle/>
                    <a:p>
                      <a:pPr marL="0" marR="0" lvl="0" indent="0" algn="l" rtl="0">
                        <a:spcBef>
                          <a:spcPts val="0"/>
                        </a:spcBef>
                        <a:spcAft>
                          <a:spcPts val="0"/>
                        </a:spcAft>
                        <a:buClr>
                          <a:schemeClr val="dk1"/>
                        </a:buClr>
                        <a:buSzPts val="1400"/>
                        <a:buFont typeface="Calibri"/>
                        <a:buNone/>
                      </a:pPr>
                      <a:r>
                        <a:rPr lang="en-IN" sz="1800" b="1" u="none" strike="noStrike" cap="none" dirty="0">
                          <a:solidFill>
                            <a:srgbClr val="002060"/>
                          </a:solidFill>
                          <a:latin typeface="Times New Roman" panose="02020603050405020304" pitchFamily="18" charset="0"/>
                          <a:ea typeface="Times New Roman"/>
                          <a:cs typeface="Times New Roman" panose="02020603050405020304" pitchFamily="18" charset="0"/>
                          <a:sym typeface="Times New Roman"/>
                        </a:rPr>
                        <a:t>TXD 03</a:t>
                      </a:r>
                      <a:endParaRPr sz="18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Textiles Jute Shopping Bag - Specification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Working Group</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dirty="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Preliminary draft circulated </a:t>
                      </a:r>
                      <a:endParaRPr lang="en-IN" sz="1800" dirty="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095004"/>
                  </a:ext>
                </a:extLst>
              </a:tr>
              <a:tr h="392693">
                <a:tc>
                  <a:txBody>
                    <a:bodyPr/>
                    <a:lstStyle/>
                    <a:p>
                      <a:pPr marL="0" marR="0" lvl="0" indent="0" algn="l" rtl="0">
                        <a:spcBef>
                          <a:spcPts val="0"/>
                        </a:spcBef>
                        <a:spcAft>
                          <a:spcPts val="0"/>
                        </a:spcAft>
                        <a:buClr>
                          <a:schemeClr val="dk1"/>
                        </a:buClr>
                        <a:buSzPts val="1400"/>
                        <a:buFont typeface="Calibri"/>
                        <a:buNone/>
                      </a:pPr>
                      <a:r>
                        <a:rPr lang="en-IN" sz="1800" b="1" dirty="0">
                          <a:solidFill>
                            <a:srgbClr val="002060"/>
                          </a:solidFill>
                          <a:latin typeface="Times New Roman" panose="02020603050405020304" pitchFamily="18" charset="0"/>
                          <a:cs typeface="Times New Roman" panose="02020603050405020304" pitchFamily="18" charset="0"/>
                          <a:sym typeface="Times New Roman"/>
                        </a:rPr>
                        <a:t>TXD 03</a:t>
                      </a:r>
                      <a:endParaRPr sz="18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Jute Bags for packaging 10 kg, 15 kg, and 20 kg Food grains</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Committee Consultation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dirty="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P draft under preparation</a:t>
                      </a:r>
                      <a:endParaRPr lang="en-IN" sz="1800" dirty="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1089819"/>
                  </a:ext>
                </a:extLst>
              </a:tr>
              <a:tr h="584032">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IN" sz="18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Times New Roman"/>
                        </a:rPr>
                        <a:t>TXD 33</a:t>
                      </a:r>
                      <a:endParaRPr kumimoji="0" lang="en-IN" sz="18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Industrial Nonwoven Wipes</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Working Group</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P draft under preparation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776193"/>
                  </a:ext>
                </a:extLst>
              </a:tr>
              <a:tr h="75323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IN" sz="1800" b="1" i="0" u="none" strike="noStrike" kern="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sym typeface="Times New Roman"/>
                        </a:rPr>
                        <a:t>TXD 33</a:t>
                      </a:r>
                      <a:endParaRPr kumimoji="0" lang="en-IN" sz="18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Non-woven Industrial Filter Fabric</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Working Group</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P draft under preparation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2587182"/>
                  </a:ext>
                </a:extLst>
              </a:tr>
              <a:tr h="452418">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IN" sz="1800" b="1" i="0" u="none" strike="noStrike" kern="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sym typeface="Times New Roman"/>
                        </a:rPr>
                        <a:t>TXD 33</a:t>
                      </a:r>
                      <a:endParaRPr kumimoji="0" lang="en-IN" sz="18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Conveyor Belting Cloth</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Committee expert/committee consultation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P draft under preparation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7430342"/>
                  </a:ext>
                </a:extLst>
              </a:tr>
              <a:tr h="583284">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IN" sz="18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Times New Roman"/>
                        </a:rPr>
                        <a:t>TXD 33</a:t>
                      </a:r>
                      <a:endParaRPr kumimoji="0" lang="en-IN" sz="1800" b="1"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Abrasive cloth for industrial application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Committee expert/committee consultation</a:t>
                      </a:r>
                      <a:endParaRPr lang="en-IN" sz="180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IN" sz="1800" dirty="0">
                          <a:solidFill>
                            <a:srgbClr val="002060"/>
                          </a:solidFill>
                          <a:effectLst/>
                          <a:latin typeface="Times New Roman" panose="02020603050405020304" pitchFamily="18" charset="0"/>
                          <a:ea typeface="Calibri" panose="020F0502020204030204" pitchFamily="34" charset="0"/>
                          <a:cs typeface="Mangal" panose="02040503050203030202" pitchFamily="18" charset="0"/>
                        </a:rPr>
                        <a:t>P draft under preparation</a:t>
                      </a:r>
                      <a:endParaRPr lang="en-IN" sz="1800" dirty="0">
                        <a:solidFill>
                          <a:srgbClr val="002060"/>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4087299"/>
                  </a:ext>
                </a:extLst>
              </a:tr>
            </a:tbl>
          </a:graphicData>
        </a:graphic>
      </p:graphicFrame>
      <p:sp>
        <p:nvSpPr>
          <p:cNvPr id="5" name="Title 1">
            <a:extLst>
              <a:ext uri="{FF2B5EF4-FFF2-40B4-BE49-F238E27FC236}">
                <a16:creationId xmlns:a16="http://schemas.microsoft.com/office/drawing/2014/main" id="{DB6E6D37-7649-1435-866E-517A1A6A5970}"/>
              </a:ext>
            </a:extLst>
          </p:cNvPr>
          <p:cNvSpPr txBox="1">
            <a:spLocks/>
          </p:cNvSpPr>
          <p:nvPr/>
        </p:nvSpPr>
        <p:spPr>
          <a:xfrm>
            <a:off x="284018" y="42741"/>
            <a:ext cx="11623963" cy="644770"/>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latin typeface="Times New Roman" panose="02020603050405020304" pitchFamily="18" charset="0"/>
                <a:cs typeface="Times New Roman" panose="02020603050405020304" pitchFamily="18" charset="0"/>
              </a:rPr>
              <a:t>NWIPs in APS 2024-25</a:t>
            </a:r>
          </a:p>
        </p:txBody>
      </p:sp>
    </p:spTree>
    <p:extLst>
      <p:ext uri="{BB962C8B-B14F-4D97-AF65-F5344CB8AC3E}">
        <p14:creationId xmlns:p14="http://schemas.microsoft.com/office/powerpoint/2010/main" val="492187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B6E6D37-7649-1435-866E-517A1A6A5970}"/>
              </a:ext>
            </a:extLst>
          </p:cNvPr>
          <p:cNvSpPr txBox="1">
            <a:spLocks/>
          </p:cNvSpPr>
          <p:nvPr/>
        </p:nvSpPr>
        <p:spPr>
          <a:xfrm>
            <a:off x="284018" y="42741"/>
            <a:ext cx="11623963" cy="644770"/>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latin typeface="Times New Roman" panose="02020603050405020304" pitchFamily="18" charset="0"/>
                <a:cs typeface="Times New Roman" panose="02020603050405020304" pitchFamily="18" charset="0"/>
              </a:rPr>
              <a:t>Reviews in APS 2024-25</a:t>
            </a:r>
          </a:p>
        </p:txBody>
      </p:sp>
      <p:graphicFrame>
        <p:nvGraphicFramePr>
          <p:cNvPr id="2" name="Table 1">
            <a:extLst>
              <a:ext uri="{FF2B5EF4-FFF2-40B4-BE49-F238E27FC236}">
                <a16:creationId xmlns:a16="http://schemas.microsoft.com/office/drawing/2014/main" id="{43D22E21-8CA0-F851-A970-0B83092A5BCF}"/>
              </a:ext>
            </a:extLst>
          </p:cNvPr>
          <p:cNvGraphicFramePr>
            <a:graphicFrameLocks noGrp="1"/>
          </p:cNvGraphicFramePr>
          <p:nvPr>
            <p:extLst>
              <p:ext uri="{D42A27DB-BD31-4B8C-83A1-F6EECF244321}">
                <p14:modId xmlns:p14="http://schemas.microsoft.com/office/powerpoint/2010/main" val="17774700"/>
              </p:ext>
            </p:extLst>
          </p:nvPr>
        </p:nvGraphicFramePr>
        <p:xfrm>
          <a:off x="801278" y="1018095"/>
          <a:ext cx="10614582" cy="4897350"/>
        </p:xfrm>
        <a:graphic>
          <a:graphicData uri="http://schemas.openxmlformats.org/drawingml/2006/table">
            <a:tbl>
              <a:tblPr firstRow="1" firstCol="1" bandRow="1">
                <a:tableStyleId>{2CCDD9A8-1211-4E1B-B275-6FABAFAAE36A}</a:tableStyleId>
              </a:tblPr>
              <a:tblGrid>
                <a:gridCol w="1939132">
                  <a:extLst>
                    <a:ext uri="{9D8B030D-6E8A-4147-A177-3AD203B41FA5}">
                      <a16:colId xmlns:a16="http://schemas.microsoft.com/office/drawing/2014/main" val="4199473214"/>
                    </a:ext>
                  </a:extLst>
                </a:gridCol>
                <a:gridCol w="1156381">
                  <a:extLst>
                    <a:ext uri="{9D8B030D-6E8A-4147-A177-3AD203B41FA5}">
                      <a16:colId xmlns:a16="http://schemas.microsoft.com/office/drawing/2014/main" val="354570666"/>
                    </a:ext>
                  </a:extLst>
                </a:gridCol>
                <a:gridCol w="1337808">
                  <a:extLst>
                    <a:ext uri="{9D8B030D-6E8A-4147-A177-3AD203B41FA5}">
                      <a16:colId xmlns:a16="http://schemas.microsoft.com/office/drawing/2014/main" val="738495231"/>
                    </a:ext>
                  </a:extLst>
                </a:gridCol>
                <a:gridCol w="946238">
                  <a:extLst>
                    <a:ext uri="{9D8B030D-6E8A-4147-A177-3AD203B41FA5}">
                      <a16:colId xmlns:a16="http://schemas.microsoft.com/office/drawing/2014/main" val="2806613400"/>
                    </a:ext>
                  </a:extLst>
                </a:gridCol>
                <a:gridCol w="1410565">
                  <a:extLst>
                    <a:ext uri="{9D8B030D-6E8A-4147-A177-3AD203B41FA5}">
                      <a16:colId xmlns:a16="http://schemas.microsoft.com/office/drawing/2014/main" val="2143666325"/>
                    </a:ext>
                  </a:extLst>
                </a:gridCol>
                <a:gridCol w="896769">
                  <a:extLst>
                    <a:ext uri="{9D8B030D-6E8A-4147-A177-3AD203B41FA5}">
                      <a16:colId xmlns:a16="http://schemas.microsoft.com/office/drawing/2014/main" val="721604719"/>
                    </a:ext>
                  </a:extLst>
                </a:gridCol>
                <a:gridCol w="1944409">
                  <a:extLst>
                    <a:ext uri="{9D8B030D-6E8A-4147-A177-3AD203B41FA5}">
                      <a16:colId xmlns:a16="http://schemas.microsoft.com/office/drawing/2014/main" val="4234994914"/>
                    </a:ext>
                  </a:extLst>
                </a:gridCol>
                <a:gridCol w="983280">
                  <a:extLst>
                    <a:ext uri="{9D8B030D-6E8A-4147-A177-3AD203B41FA5}">
                      <a16:colId xmlns:a16="http://schemas.microsoft.com/office/drawing/2014/main" val="451081830"/>
                    </a:ext>
                  </a:extLst>
                </a:gridCol>
              </a:tblGrid>
              <a:tr h="336487">
                <a:tc>
                  <a:txBody>
                    <a:bodyPr/>
                    <a:lstStyle/>
                    <a:p>
                      <a:pPr>
                        <a:lnSpc>
                          <a:spcPct val="107000"/>
                        </a:lnSpc>
                        <a:spcAft>
                          <a:spcPts val="800"/>
                        </a:spcAft>
                      </a:pPr>
                      <a:r>
                        <a:rPr lang="en-IN" sz="1600">
                          <a:effectLst/>
                          <a:latin typeface="Times New Roman" panose="02020603050405020304" pitchFamily="18" charset="0"/>
                          <a:cs typeface="Times New Roman" panose="02020603050405020304" pitchFamily="18" charset="0"/>
                        </a:rPr>
                        <a:t>Sectional Committees</a:t>
                      </a:r>
                      <a:endParaRPr lang="en-IN"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nSpc>
                          <a:spcPct val="107000"/>
                        </a:lnSpc>
                        <a:spcAft>
                          <a:spcPts val="800"/>
                        </a:spcAft>
                      </a:pPr>
                      <a:r>
                        <a:rPr lang="en-IN" sz="1600" dirty="0">
                          <a:effectLst/>
                          <a:latin typeface="Times New Roman" panose="02020603050405020304" pitchFamily="18" charset="0"/>
                          <a:cs typeface="Times New Roman" panose="02020603050405020304" pitchFamily="18" charset="0"/>
                        </a:rPr>
                        <a:t>Target</a:t>
                      </a:r>
                    </a:p>
                    <a:p>
                      <a:pPr>
                        <a:lnSpc>
                          <a:spcPct val="107000"/>
                        </a:lnSpc>
                        <a:spcAft>
                          <a:spcPts val="800"/>
                        </a:spcAft>
                      </a:pPr>
                      <a:r>
                        <a:rPr lang="en-IN" sz="1600" dirty="0">
                          <a:effectLst/>
                          <a:latin typeface="Times New Roman" panose="02020603050405020304" pitchFamily="18" charset="0"/>
                          <a:cs typeface="Times New Roman" panose="02020603050405020304" pitchFamily="18" charset="0"/>
                        </a:rPr>
                        <a:t> (5 yearly review  +  other reviews)</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gridSpan="6">
                  <a:txBody>
                    <a:bodyPr/>
                    <a:lstStyle/>
                    <a:p>
                      <a:pPr algn="ctr">
                        <a:lnSpc>
                          <a:spcPct val="107000"/>
                        </a:lnSpc>
                        <a:spcAft>
                          <a:spcPts val="800"/>
                        </a:spcAft>
                      </a:pPr>
                      <a:r>
                        <a:rPr lang="en-IN" sz="1600">
                          <a:effectLst/>
                          <a:latin typeface="Times New Roman" panose="02020603050405020304" pitchFamily="18" charset="0"/>
                          <a:cs typeface="Times New Roman" panose="02020603050405020304" pitchFamily="18" charset="0"/>
                        </a:rPr>
                        <a:t>Status/Decision Taken</a:t>
                      </a:r>
                      <a:endParaRPr lang="en-IN"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72283145"/>
                  </a:ext>
                </a:extLst>
              </a:tr>
              <a:tr h="2063369">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 </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nSpc>
                          <a:spcPct val="107000"/>
                        </a:lnSpc>
                        <a:spcAft>
                          <a:spcPts val="800"/>
                        </a:spcAft>
                      </a:pPr>
                      <a:r>
                        <a:rPr lang="en-IN" sz="1800" dirty="0">
                          <a:effectLst/>
                          <a:latin typeface="Times New Roman" panose="02020603050405020304" pitchFamily="18" charset="0"/>
                          <a:cs typeface="Times New Roman" panose="02020603050405020304" pitchFamily="18" charset="0"/>
                        </a:rPr>
                        <a:t> </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Archived</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Withdrawn/Recommended for withdrawal</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Reaffirmed</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Amended</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Taken up for Revision</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To be taken up</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extLst>
                  <a:ext uri="{0D108BD9-81ED-4DB2-BD59-A6C34878D82A}">
                    <a16:rowId xmlns:a16="http://schemas.microsoft.com/office/drawing/2014/main" val="1604094578"/>
                  </a:ext>
                </a:extLst>
              </a:tr>
              <a:tr h="382011">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TXD 03</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01 + 08</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05</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01</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02</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01</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extLst>
                  <a:ext uri="{0D108BD9-81ED-4DB2-BD59-A6C34878D82A}">
                    <a16:rowId xmlns:a16="http://schemas.microsoft.com/office/drawing/2014/main" val="2284104352"/>
                  </a:ext>
                </a:extLst>
              </a:tr>
              <a:tr h="382011">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TXD 05</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16 +09</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04</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16</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01</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04</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extLst>
                  <a:ext uri="{0D108BD9-81ED-4DB2-BD59-A6C34878D82A}">
                    <a16:rowId xmlns:a16="http://schemas.microsoft.com/office/drawing/2014/main" val="2472453212"/>
                  </a:ext>
                </a:extLst>
              </a:tr>
              <a:tr h="356947">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TXD 33</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06 +15</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09</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02</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03</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06</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extLst>
                  <a:ext uri="{0D108BD9-81ED-4DB2-BD59-A6C34878D82A}">
                    <a16:rowId xmlns:a16="http://schemas.microsoft.com/office/drawing/2014/main" val="729401791"/>
                  </a:ext>
                </a:extLst>
              </a:tr>
              <a:tr h="324394">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TXD 36</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nSpc>
                          <a:spcPct val="107000"/>
                        </a:lnSpc>
                        <a:spcAft>
                          <a:spcPts val="800"/>
                        </a:spcAft>
                      </a:pPr>
                      <a:r>
                        <a:rPr lang="en-IN" sz="1800">
                          <a:effectLst/>
                          <a:latin typeface="Times New Roman" panose="02020603050405020304" pitchFamily="18" charset="0"/>
                          <a:cs typeface="Times New Roman" panose="02020603050405020304" pitchFamily="18" charset="0"/>
                        </a:rPr>
                        <a:t>25+7</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02</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22</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02</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a:effectLst/>
                          <a:latin typeface="Times New Roman" panose="02020603050405020304" pitchFamily="18" charset="0"/>
                          <a:cs typeface="Times New Roman" panose="02020603050405020304" pitchFamily="18" charset="0"/>
                        </a:rPr>
                        <a:t>04</a:t>
                      </a:r>
                      <a:endParaRPr lang="en-IN"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tc>
                  <a:txBody>
                    <a:bodyPr/>
                    <a:lstStyle/>
                    <a:p>
                      <a:pPr algn="ctr">
                        <a:lnSpc>
                          <a:spcPct val="107000"/>
                        </a:lnSpc>
                        <a:spcAft>
                          <a:spcPts val="800"/>
                        </a:spcAft>
                      </a:pPr>
                      <a:r>
                        <a:rPr lang="en-IN" sz="1800" dirty="0">
                          <a:effectLst/>
                          <a:latin typeface="Times New Roman" panose="02020603050405020304" pitchFamily="18" charset="0"/>
                          <a:cs typeface="Times New Roman" panose="02020603050405020304" pitchFamily="18" charset="0"/>
                        </a:rPr>
                        <a:t>02</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901" marR="57901" marT="0" marB="0"/>
                </a:tc>
                <a:extLst>
                  <a:ext uri="{0D108BD9-81ED-4DB2-BD59-A6C34878D82A}">
                    <a16:rowId xmlns:a16="http://schemas.microsoft.com/office/drawing/2014/main" val="3836720176"/>
                  </a:ext>
                </a:extLst>
              </a:tr>
            </a:tbl>
          </a:graphicData>
        </a:graphic>
      </p:graphicFrame>
    </p:spTree>
    <p:extLst>
      <p:ext uri="{BB962C8B-B14F-4D97-AF65-F5344CB8AC3E}">
        <p14:creationId xmlns:p14="http://schemas.microsoft.com/office/powerpoint/2010/main" val="51274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B6E6D37-7649-1435-866E-517A1A6A5970}"/>
              </a:ext>
            </a:extLst>
          </p:cNvPr>
          <p:cNvSpPr txBox="1">
            <a:spLocks/>
          </p:cNvSpPr>
          <p:nvPr/>
        </p:nvSpPr>
        <p:spPr>
          <a:xfrm>
            <a:off x="284018" y="42741"/>
            <a:ext cx="11623963" cy="644770"/>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sz="2400" b="1" dirty="0">
                <a:solidFill>
                  <a:srgbClr val="002060"/>
                </a:solidFill>
                <a:effectLst/>
                <a:latin typeface="Times New Roman" panose="02020603050405020304" pitchFamily="18" charset="0"/>
                <a:ea typeface="Times New Roman" panose="02020603050405020304" pitchFamily="18" charset="0"/>
              </a:rPr>
              <a:t>Process adopted for the Reviews</a:t>
            </a:r>
            <a:endParaRPr lang="en-US" sz="40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4313E077-6510-0880-A3F8-17904ACB9AA5}"/>
              </a:ext>
            </a:extLst>
          </p:cNvPr>
          <p:cNvGraphicFramePr>
            <a:graphicFrameLocks noGrp="1"/>
          </p:cNvGraphicFramePr>
          <p:nvPr/>
        </p:nvGraphicFramePr>
        <p:xfrm>
          <a:off x="933254" y="857840"/>
          <a:ext cx="8889477" cy="5790106"/>
        </p:xfrm>
        <a:graphic>
          <a:graphicData uri="http://schemas.openxmlformats.org/drawingml/2006/table">
            <a:tbl>
              <a:tblPr firstRow="1" firstCol="1" bandRow="1">
                <a:tableStyleId>{2CCDD9A8-1211-4E1B-B275-6FABAFAAE36A}</a:tableStyleId>
              </a:tblPr>
              <a:tblGrid>
                <a:gridCol w="3464645">
                  <a:extLst>
                    <a:ext uri="{9D8B030D-6E8A-4147-A177-3AD203B41FA5}">
                      <a16:colId xmlns:a16="http://schemas.microsoft.com/office/drawing/2014/main" val="3895080790"/>
                    </a:ext>
                  </a:extLst>
                </a:gridCol>
                <a:gridCol w="3464645">
                  <a:extLst>
                    <a:ext uri="{9D8B030D-6E8A-4147-A177-3AD203B41FA5}">
                      <a16:colId xmlns:a16="http://schemas.microsoft.com/office/drawing/2014/main" val="1041650542"/>
                    </a:ext>
                  </a:extLst>
                </a:gridCol>
                <a:gridCol w="1960187">
                  <a:extLst>
                    <a:ext uri="{9D8B030D-6E8A-4147-A177-3AD203B41FA5}">
                      <a16:colId xmlns:a16="http://schemas.microsoft.com/office/drawing/2014/main" val="2616235439"/>
                    </a:ext>
                  </a:extLst>
                </a:gridCol>
              </a:tblGrid>
              <a:tr h="427944">
                <a:tc>
                  <a:txBody>
                    <a:bodyPr/>
                    <a:lstStyle/>
                    <a:p>
                      <a:pPr algn="ctr">
                        <a:lnSpc>
                          <a:spcPct val="107000"/>
                        </a:lnSpc>
                        <a:spcAft>
                          <a:spcPts val="800"/>
                        </a:spcAft>
                      </a:pPr>
                      <a:r>
                        <a:rPr lang="en-IN" sz="2000" dirty="0">
                          <a:effectLst/>
                          <a:latin typeface="Times New Roman" panose="02020603050405020304" pitchFamily="18" charset="0"/>
                          <a:cs typeface="Times New Roman" panose="02020603050405020304" pitchFamily="18" charset="0"/>
                        </a:rPr>
                        <a:t>Sectional Committees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2000">
                          <a:effectLst/>
                          <a:latin typeface="Times New Roman" panose="02020603050405020304" pitchFamily="18" charset="0"/>
                          <a:cs typeface="Times New Roman" panose="02020603050405020304" pitchFamily="18" charset="0"/>
                        </a:rPr>
                        <a:t>Process</a:t>
                      </a:r>
                    </a:p>
                    <a:p>
                      <a:pPr algn="ctr">
                        <a:lnSpc>
                          <a:spcPct val="107000"/>
                        </a:lnSpc>
                        <a:spcAft>
                          <a:spcPts val="800"/>
                        </a:spcAft>
                      </a:pPr>
                      <a:r>
                        <a:rPr lang="en-IN" sz="2000">
                          <a:effectLst/>
                          <a:latin typeface="Times New Roman" panose="02020603050405020304" pitchFamily="18" charset="0"/>
                          <a:cs typeface="Times New Roman" panose="02020603050405020304" pitchFamily="18" charset="0"/>
                        </a:rPr>
                        <a:t>Adopted</a:t>
                      </a:r>
                      <a:endParaRPr lang="en-IN"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2000">
                          <a:effectLst/>
                          <a:latin typeface="Times New Roman" panose="02020603050405020304" pitchFamily="18" charset="0"/>
                          <a:cs typeface="Times New Roman" panose="02020603050405020304" pitchFamily="18" charset="0"/>
                        </a:rPr>
                        <a:t>No. of Indian Standards</a:t>
                      </a:r>
                      <a:endParaRPr lang="en-IN"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983284979"/>
                  </a:ext>
                </a:extLst>
              </a:tr>
              <a:tr h="335126">
                <a:tc>
                  <a:txBody>
                    <a:bodyPr/>
                    <a:lstStyle/>
                    <a:p>
                      <a:pPr algn="ctr">
                        <a:lnSpc>
                          <a:spcPct val="107000"/>
                        </a:lnSpc>
                        <a:spcAft>
                          <a:spcPts val="800"/>
                        </a:spcAft>
                      </a:pPr>
                      <a:r>
                        <a:rPr lang="en-IN" sz="1800" b="1">
                          <a:effectLst/>
                          <a:latin typeface="Times New Roman" panose="02020603050405020304" pitchFamily="18" charset="0"/>
                          <a:cs typeface="Times New Roman" panose="02020603050405020304" pitchFamily="18" charset="0"/>
                        </a:rPr>
                        <a:t>TXD 03</a:t>
                      </a:r>
                      <a:endParaRPr lang="en-IN"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Working group</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08</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2776656955"/>
                  </a:ext>
                </a:extLst>
              </a:tr>
              <a:tr h="335126">
                <a:tc>
                  <a:txBody>
                    <a:bodyPr/>
                    <a:lstStyle/>
                    <a:p>
                      <a:pPr algn="ctr">
                        <a:lnSpc>
                          <a:spcPct val="107000"/>
                        </a:lnSpc>
                        <a:spcAft>
                          <a:spcPts val="800"/>
                        </a:spcAft>
                      </a:pPr>
                      <a:r>
                        <a:rPr lang="en-IN" sz="1800" b="1">
                          <a:effectLst/>
                          <a:latin typeface="Times New Roman" panose="02020603050405020304" pitchFamily="18" charset="0"/>
                          <a:cs typeface="Times New Roman" panose="02020603050405020304" pitchFamily="18" charset="0"/>
                        </a:rPr>
                        <a:t> </a:t>
                      </a:r>
                      <a:endParaRPr lang="en-IN"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Committee expert</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01</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3340397690"/>
                  </a:ext>
                </a:extLst>
              </a:tr>
              <a:tr h="335126">
                <a:tc rowSpan="4">
                  <a:txBody>
                    <a:bodyPr/>
                    <a:lstStyle/>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TXD 05</a:t>
                      </a: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Committee consultation + Member Secretary</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16</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3202682021"/>
                  </a:ext>
                </a:extLst>
              </a:tr>
              <a:tr h="335126">
                <a:tc vMerge="1">
                  <a:txBody>
                    <a:bodyPr/>
                    <a:lstStyle/>
                    <a:p>
                      <a:endParaRPr lang="en-IN"/>
                    </a:p>
                  </a:txBody>
                  <a:tcPr/>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Committee consultation</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04</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148240486"/>
                  </a:ext>
                </a:extLst>
              </a:tr>
              <a:tr h="335126">
                <a:tc vMerge="1">
                  <a:txBody>
                    <a:bodyPr/>
                    <a:lstStyle/>
                    <a:p>
                      <a:endParaRPr lang="en-IN"/>
                    </a:p>
                  </a:txBody>
                  <a:tcPr/>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Committee expert</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04</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4039883489"/>
                  </a:ext>
                </a:extLst>
              </a:tr>
              <a:tr h="335126">
                <a:tc vMerge="1">
                  <a:txBody>
                    <a:bodyPr/>
                    <a:lstStyle/>
                    <a:p>
                      <a:endParaRPr lang="en-IN"/>
                    </a:p>
                  </a:txBody>
                  <a:tcPr/>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BIS Officer</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01+2</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1893973555"/>
                  </a:ext>
                </a:extLst>
              </a:tr>
              <a:tr h="335126">
                <a:tc rowSpan="4">
                  <a:txBody>
                    <a:bodyPr/>
                    <a:lstStyle/>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TXD 33</a:t>
                      </a:r>
                    </a:p>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 </a:t>
                      </a:r>
                    </a:p>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 </a:t>
                      </a:r>
                    </a:p>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 </a:t>
                      </a: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Committee consultation + Member Secretary</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03</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76169360"/>
                  </a:ext>
                </a:extLst>
              </a:tr>
              <a:tr h="335126">
                <a:tc vMerge="1">
                  <a:txBody>
                    <a:bodyPr/>
                    <a:lstStyle/>
                    <a:p>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Committee expert</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08</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2241181186"/>
                  </a:ext>
                </a:extLst>
              </a:tr>
              <a:tr h="335126">
                <a:tc vMerge="1">
                  <a:txBody>
                    <a:bodyPr/>
                    <a:lstStyle/>
                    <a:p>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Committee Consultation</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09</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3156377804"/>
                  </a:ext>
                </a:extLst>
              </a:tr>
              <a:tr h="335126">
                <a:tc vMerge="1">
                  <a:txBody>
                    <a:bodyPr/>
                    <a:lstStyle/>
                    <a:p>
                      <a:endParaRPr dirty="0"/>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BIS officer</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01+2</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2037355646"/>
                  </a:ext>
                </a:extLst>
              </a:tr>
              <a:tr h="335126">
                <a:tc rowSpan="3">
                  <a:txBody>
                    <a:bodyPr/>
                    <a:lstStyle/>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TXD 36</a:t>
                      </a:r>
                    </a:p>
                    <a:p>
                      <a:pPr algn="ctr">
                        <a:lnSpc>
                          <a:spcPct val="107000"/>
                        </a:lnSpc>
                        <a:spcAft>
                          <a:spcPts val="800"/>
                        </a:spcAft>
                      </a:pPr>
                      <a:r>
                        <a:rPr lang="en-IN" sz="1800" b="1" dirty="0">
                          <a:effectLst/>
                          <a:latin typeface="Times New Roman" panose="02020603050405020304" pitchFamily="18" charset="0"/>
                          <a:cs typeface="Times New Roman" panose="02020603050405020304" pitchFamily="18" charset="0"/>
                        </a:rPr>
                        <a:t> </a:t>
                      </a: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Working group</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05</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2612228382"/>
                  </a:ext>
                </a:extLst>
              </a:tr>
              <a:tr h="335126">
                <a:tc vMerge="1">
                  <a:txBody>
                    <a:bodyPr/>
                    <a:lstStyle/>
                    <a:p>
                      <a:endParaRPr dirty="0"/>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cs typeface="Times New Roman" panose="02020603050405020304" pitchFamily="18" charset="0"/>
                        </a:rPr>
                        <a:t>Committee expert</a:t>
                      </a:r>
                      <a:endParaRPr lang="en-IN"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dirty="0">
                          <a:effectLst/>
                          <a:latin typeface="Times New Roman" panose="02020603050405020304" pitchFamily="18" charset="0"/>
                          <a:cs typeface="Times New Roman" panose="02020603050405020304" pitchFamily="18" charset="0"/>
                        </a:rPr>
                        <a:t>02</a:t>
                      </a:r>
                      <a:endParaRPr lang="en-IN"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extLst>
                  <a:ext uri="{0D108BD9-81ED-4DB2-BD59-A6C34878D82A}">
                    <a16:rowId xmlns:a16="http://schemas.microsoft.com/office/drawing/2014/main" val="185866344"/>
                  </a:ext>
                </a:extLst>
              </a:tr>
              <a:tr h="335126">
                <a:tc vMerge="1">
                  <a:txBody>
                    <a:bodyPr/>
                    <a:lstStyle/>
                    <a:p>
                      <a:pPr algn="ctr">
                        <a:lnSpc>
                          <a:spcPct val="107000"/>
                        </a:lnSpc>
                        <a:spcAft>
                          <a:spcPts val="800"/>
                        </a:spcAft>
                      </a:pP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20" marR="56720" marT="0" marB="0"/>
                </a:tc>
                <a:tc>
                  <a:txBody>
                    <a:bodyPr/>
                    <a:lstStyle/>
                    <a:p>
                      <a:pPr algn="ctr">
                        <a:lnSpc>
                          <a:spcPct val="107000"/>
                        </a:lnSpc>
                        <a:spcAft>
                          <a:spcPts val="800"/>
                        </a:spcAft>
                      </a:pPr>
                      <a:r>
                        <a:rPr lang="en-IN" sz="1800" b="0">
                          <a:effectLst/>
                          <a:latin typeface="Times New Roman" panose="02020603050405020304" pitchFamily="18" charset="0"/>
                          <a:ea typeface="Times New Roman" panose="02020603050405020304" pitchFamily="18" charset="0"/>
                          <a:cs typeface="Mangal" panose="02040503050203030202" pitchFamily="18" charset="0"/>
                        </a:rPr>
                        <a:t>Committee consultation + Member Secretary </a:t>
                      </a:r>
                      <a:endParaRPr lang="en-IN" sz="1800" b="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ctr">
                        <a:lnSpc>
                          <a:spcPct val="107000"/>
                        </a:lnSpc>
                        <a:spcAft>
                          <a:spcPts val="800"/>
                        </a:spcAft>
                      </a:pPr>
                      <a:r>
                        <a:rPr lang="en-IN" sz="1800" b="0" dirty="0">
                          <a:effectLst/>
                          <a:latin typeface="Times New Roman" panose="02020603050405020304" pitchFamily="18" charset="0"/>
                          <a:ea typeface="Times New Roman" panose="02020603050405020304" pitchFamily="18" charset="0"/>
                          <a:cs typeface="Mangal" panose="02040503050203030202" pitchFamily="18" charset="0"/>
                        </a:rPr>
                        <a:t>25</a:t>
                      </a:r>
                      <a:endParaRPr lang="en-IN" sz="1800" b="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535926057"/>
                  </a:ext>
                </a:extLst>
              </a:tr>
            </a:tbl>
          </a:graphicData>
        </a:graphic>
      </p:graphicFrame>
    </p:spTree>
    <p:extLst>
      <p:ext uri="{BB962C8B-B14F-4D97-AF65-F5344CB8AC3E}">
        <p14:creationId xmlns:p14="http://schemas.microsoft.com/office/powerpoint/2010/main" val="385956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560942" y="84841"/>
            <a:ext cx="10515600" cy="81070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400" b="1" dirty="0">
                <a:solidFill>
                  <a:srgbClr val="002060"/>
                </a:solidFill>
                <a:latin typeface="Times New Roman" panose="02020603050405020304" pitchFamily="18" charset="0"/>
                <a:cs typeface="Times New Roman" panose="02020603050405020304" pitchFamily="18" charset="0"/>
              </a:rPr>
              <a:t>Important revision/amendment taken up other than 5 yearly Reviews</a:t>
            </a:r>
            <a:endParaRPr sz="2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F1AD346F-DAE8-D28B-C0E3-1594C0DDB8FC}"/>
              </a:ext>
            </a:extLst>
          </p:cNvPr>
          <p:cNvGraphicFramePr>
            <a:graphicFrameLocks noGrp="1"/>
          </p:cNvGraphicFramePr>
          <p:nvPr>
            <p:extLst>
              <p:ext uri="{D42A27DB-BD31-4B8C-83A1-F6EECF244321}">
                <p14:modId xmlns:p14="http://schemas.microsoft.com/office/powerpoint/2010/main" val="2225235800"/>
              </p:ext>
            </p:extLst>
          </p:nvPr>
        </p:nvGraphicFramePr>
        <p:xfrm>
          <a:off x="560942" y="895546"/>
          <a:ext cx="10869056" cy="5821710"/>
        </p:xfrm>
        <a:graphic>
          <a:graphicData uri="http://schemas.openxmlformats.org/drawingml/2006/table">
            <a:tbl>
              <a:tblPr firstRow="1" bandRow="1"/>
              <a:tblGrid>
                <a:gridCol w="847740">
                  <a:extLst>
                    <a:ext uri="{9D8B030D-6E8A-4147-A177-3AD203B41FA5}">
                      <a16:colId xmlns:a16="http://schemas.microsoft.com/office/drawing/2014/main" val="918251116"/>
                    </a:ext>
                  </a:extLst>
                </a:gridCol>
                <a:gridCol w="5955009">
                  <a:extLst>
                    <a:ext uri="{9D8B030D-6E8A-4147-A177-3AD203B41FA5}">
                      <a16:colId xmlns:a16="http://schemas.microsoft.com/office/drawing/2014/main" val="2251633970"/>
                    </a:ext>
                  </a:extLst>
                </a:gridCol>
                <a:gridCol w="4066307">
                  <a:extLst>
                    <a:ext uri="{9D8B030D-6E8A-4147-A177-3AD203B41FA5}">
                      <a16:colId xmlns:a16="http://schemas.microsoft.com/office/drawing/2014/main" val="3553523013"/>
                    </a:ext>
                  </a:extLst>
                </a:gridCol>
              </a:tblGrid>
              <a:tr h="254245">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Sl. No.</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Title No/IS No.</a:t>
                      </a:r>
                    </a:p>
                  </a:txBody>
                  <a:tcPr marL="91450" marR="91450" marT="45725" marB="45725"/>
                </a:tc>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Status/Process Adopted</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979963521"/>
                  </a:ext>
                </a:extLst>
              </a:tr>
              <a:tr h="330516">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1</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TXD 03 (25324), Revision of IS 15138, </a:t>
                      </a:r>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Textiles Jute Bags For Packing 50 Kg Sugar Specification </a:t>
                      </a:r>
                      <a:r>
                        <a:rPr lang="en-US" sz="1400" b="1"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(UNDER QCO)</a:t>
                      </a:r>
                      <a:endParaRPr lang="en-IN"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Under publication (Committee Expert and committee consultation) </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3460469851"/>
                  </a:ext>
                </a:extLst>
              </a:tr>
              <a:tr h="330516">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2</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 5405 : 2024 Disposable Sanitary Napkin/ Pantyliner/ Maternity Pad/Period Panty — Specification (</a:t>
                      </a:r>
                      <a:r>
                        <a:rPr lang="en-US" sz="1400" b="0" i="1"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third revision</a:t>
                      </a:r>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[Doc: TXD 36 (26679)] </a:t>
                      </a:r>
                      <a:r>
                        <a:rPr lang="en-US" sz="1400" b="1"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(UNDER QCO)</a:t>
                      </a:r>
                      <a:endParaRPr lang="en-IN"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Under wide circulation (Working Group) +comments from manak manthan</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3655602133"/>
                  </a:ext>
                </a:extLst>
              </a:tr>
              <a:tr h="330508">
                <a:tc>
                  <a:txBody>
                    <a:bodyPr/>
                    <a:lstStyle/>
                    <a:p>
                      <a:pPr marL="0" marR="0" lvl="0" indent="0" algn="l" rtl="0">
                        <a:spcBef>
                          <a:spcPts val="0"/>
                        </a:spcBef>
                        <a:spcAft>
                          <a:spcPts val="0"/>
                        </a:spcAft>
                        <a:buNone/>
                      </a:pPr>
                      <a:r>
                        <a:rPr lang="en-IN" sz="1400" b="1" dirty="0">
                          <a:solidFill>
                            <a:srgbClr val="002060"/>
                          </a:solidFill>
                          <a:latin typeface="Times New Roman" panose="02020603050405020304" pitchFamily="18" charset="0"/>
                          <a:cs typeface="Times New Roman" panose="02020603050405020304" pitchFamily="18" charset="0"/>
                        </a:rPr>
                        <a:t>3</a:t>
                      </a:r>
                      <a:endParaRPr sz="1400" b="1"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Amendment No. 3 to IS 17509 : 2021 Disposable Baby Diaper — Specification,  Doc: TXD 36 (26617) </a:t>
                      </a:r>
                      <a:r>
                        <a:rPr lang="en-US" sz="1400" b="1"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(UNDER QCO)</a:t>
                      </a:r>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Under wide circulation (Working Group) </a:t>
                      </a:r>
                    </a:p>
                  </a:txBody>
                  <a:tcPr/>
                </a:tc>
                <a:extLst>
                  <a:ext uri="{0D108BD9-81ED-4DB2-BD59-A6C34878D82A}">
                    <a16:rowId xmlns:a16="http://schemas.microsoft.com/office/drawing/2014/main" val="144527701"/>
                  </a:ext>
                </a:extLst>
              </a:tr>
              <a:tr h="457626">
                <a:tc>
                  <a:txBody>
                    <a:bodyPr/>
                    <a:lstStyle/>
                    <a:p>
                      <a:r>
                        <a:rPr lang="en-IN" sz="1400" b="0" dirty="0">
                          <a:solidFill>
                            <a:srgbClr val="002060"/>
                          </a:solidFill>
                          <a:latin typeface="Times New Roman" panose="02020603050405020304" pitchFamily="18" charset="0"/>
                          <a:cs typeface="Times New Roman" panose="02020603050405020304" pitchFamily="18" charset="0"/>
                        </a:rPr>
                        <a:t>4</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Doc No.: TXD 36 (26680), Reusable Sanitary Pad/Sanitary Napkin/Period Panties — Specification (first revision of IS 17514) </a:t>
                      </a:r>
                      <a:r>
                        <a:rPr lang="en-US" sz="1400" b="1"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(UNDER QCO)</a:t>
                      </a:r>
                      <a:endPar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endParaRPr>
                    </a:p>
                    <a:p>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r>
                        <a:rPr lang="en-IN" sz="1400" b="0" dirty="0">
                          <a:solidFill>
                            <a:srgbClr val="002060"/>
                          </a:solidFill>
                          <a:latin typeface="Times New Roman" panose="02020603050405020304" pitchFamily="18" charset="0"/>
                          <a:cs typeface="Times New Roman" panose="02020603050405020304" pitchFamily="18" charset="0"/>
                        </a:rPr>
                        <a:t>Preliminary draft circulated to committee members</a:t>
                      </a:r>
                    </a:p>
                    <a:p>
                      <a:endParaRPr lang="en-IN" sz="1400" b="0" dirty="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(Working Group) + comments from manak manthan</a:t>
                      </a:r>
                    </a:p>
                  </a:txBody>
                  <a:tcPr/>
                </a:tc>
                <a:extLst>
                  <a:ext uri="{0D108BD9-81ED-4DB2-BD59-A6C34878D82A}">
                    <a16:rowId xmlns:a16="http://schemas.microsoft.com/office/drawing/2014/main" val="3563154801"/>
                  </a:ext>
                </a:extLst>
              </a:tr>
              <a:tr h="330508">
                <a:tc>
                  <a:txBody>
                    <a:bodyPr/>
                    <a:lstStyle/>
                    <a:p>
                      <a:r>
                        <a:rPr lang="en-IN" sz="1400" b="0" dirty="0">
                          <a:solidFill>
                            <a:srgbClr val="002060"/>
                          </a:solidFill>
                          <a:latin typeface="Times New Roman" panose="02020603050405020304" pitchFamily="18" charset="0"/>
                          <a:cs typeface="Times New Roman" panose="02020603050405020304" pitchFamily="18" charset="0"/>
                        </a:rPr>
                        <a:t>5</a:t>
                      </a:r>
                    </a:p>
                  </a:txBody>
                  <a:tcPr/>
                </a:tc>
                <a:tc>
                  <a:txBody>
                    <a:bodyPr/>
                    <a:lstStyle/>
                    <a:p>
                      <a:r>
                        <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TXD 03 (26530), IS 18163 : 2023,</a:t>
                      </a:r>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Textiles - Light weight jute sacking bags for packing 35 kg groundnut with shell - Specification Amendment - 2</a:t>
                      </a:r>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Under publication (Working Group)</a:t>
                      </a:r>
                    </a:p>
                  </a:txBody>
                  <a:tcPr/>
                </a:tc>
                <a:extLst>
                  <a:ext uri="{0D108BD9-81ED-4DB2-BD59-A6C34878D82A}">
                    <a16:rowId xmlns:a16="http://schemas.microsoft.com/office/drawing/2014/main" val="1408661376"/>
                  </a:ext>
                </a:extLst>
              </a:tr>
              <a:tr h="203389">
                <a:tc>
                  <a:txBody>
                    <a:bodyPr/>
                    <a:lstStyle/>
                    <a:p>
                      <a:r>
                        <a:rPr lang="en-IN" sz="1400" b="0" dirty="0">
                          <a:solidFill>
                            <a:srgbClr val="002060"/>
                          </a:solidFill>
                          <a:latin typeface="Times New Roman" panose="02020603050405020304" pitchFamily="18" charset="0"/>
                          <a:cs typeface="Times New Roman" panose="02020603050405020304" pitchFamily="18" charset="0"/>
                        </a:rPr>
                        <a:t>6</a:t>
                      </a:r>
                    </a:p>
                  </a:txBody>
                  <a:tcPr/>
                </a:tc>
                <a:tc>
                  <a:txBody>
                    <a:bodyPr/>
                    <a:lstStyle/>
                    <a:p>
                      <a:r>
                        <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TXD 36 (25703), IS 18266 : 2023, Textiles - Medical Respirator - Specification Amendment - 1</a:t>
                      </a:r>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Under publication (Committee Expert) </a:t>
                      </a:r>
                    </a:p>
                  </a:txBody>
                  <a:tcPr/>
                </a:tc>
                <a:extLst>
                  <a:ext uri="{0D108BD9-81ED-4DB2-BD59-A6C34878D82A}">
                    <a16:rowId xmlns:a16="http://schemas.microsoft.com/office/drawing/2014/main" val="983627757"/>
                  </a:ext>
                </a:extLst>
              </a:tr>
              <a:tr h="330508">
                <a:tc>
                  <a:txBody>
                    <a:bodyPr/>
                    <a:lstStyle/>
                    <a:p>
                      <a:r>
                        <a:rPr lang="en-IN" sz="1400" b="0" dirty="0">
                          <a:solidFill>
                            <a:srgbClr val="002060"/>
                          </a:solidFill>
                          <a:latin typeface="Times New Roman" panose="02020603050405020304" pitchFamily="18" charset="0"/>
                          <a:cs typeface="Times New Roman" panose="02020603050405020304" pitchFamily="18" charset="0"/>
                        </a:rPr>
                        <a:t>7</a:t>
                      </a:r>
                    </a:p>
                  </a:txBody>
                  <a:tcPr/>
                </a:tc>
                <a:tc>
                  <a:txBody>
                    <a:bodyPr/>
                    <a:lstStyle/>
                    <a:p>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Amendment No. 1 to IS 8164, Hospital Rubber Sheeting Without Reinforcing Fabric — Specification (</a:t>
                      </a:r>
                      <a:r>
                        <a:rPr lang="en-US" sz="1400" b="0" i="1"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first revision</a:t>
                      </a:r>
                      <a:r>
                        <a:rPr lang="en-US"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[Doc: TXD 33 (26327)]</a:t>
                      </a:r>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Under publication (Committee Expert)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IN" sz="1400" b="0"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81980219"/>
                  </a:ext>
                </a:extLst>
              </a:tr>
              <a:tr h="279628">
                <a:tc>
                  <a:txBody>
                    <a:bodyPr/>
                    <a:lstStyle/>
                    <a:p>
                      <a:r>
                        <a:rPr lang="en-IN" sz="1400" b="0" dirty="0">
                          <a:solidFill>
                            <a:srgbClr val="002060"/>
                          </a:solidFill>
                          <a:latin typeface="Times New Roman" panose="02020603050405020304" pitchFamily="18" charset="0"/>
                          <a:cs typeface="Times New Roman" panose="02020603050405020304" pitchFamily="18" charset="0"/>
                        </a:rPr>
                        <a:t>8</a:t>
                      </a:r>
                    </a:p>
                  </a:txBody>
                  <a:tcPr/>
                </a:tc>
                <a:tc>
                  <a:txBody>
                    <a:bodyPr/>
                    <a:lstStyle/>
                    <a:p>
                      <a:r>
                        <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Doc No.: TXD 36 (26697), Textiles — Medical/Surgical Gowns and Medical/Surgical Drapes — Specification (First Revision of IS 17334)</a:t>
                      </a:r>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r>
                        <a:rPr lang="en-IN" sz="1400" b="0" dirty="0">
                          <a:solidFill>
                            <a:srgbClr val="002060"/>
                          </a:solidFill>
                          <a:latin typeface="Times New Roman" panose="02020603050405020304" pitchFamily="18" charset="0"/>
                          <a:cs typeface="Times New Roman" panose="02020603050405020304" pitchFamily="18" charset="0"/>
                        </a:rPr>
                        <a:t>Preliminary draft circulated to committee members</a:t>
                      </a:r>
                    </a:p>
                    <a:p>
                      <a:endParaRPr lang="en-IN" sz="1400" b="0" dirty="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(Working Group)</a:t>
                      </a:r>
                    </a:p>
                  </a:txBody>
                  <a:tcPr/>
                </a:tc>
                <a:extLst>
                  <a:ext uri="{0D108BD9-81ED-4DB2-BD59-A6C34878D82A}">
                    <a16:rowId xmlns:a16="http://schemas.microsoft.com/office/drawing/2014/main" val="3065699390"/>
                  </a:ext>
                </a:extLst>
              </a:tr>
              <a:tr h="788133">
                <a:tc>
                  <a:txBody>
                    <a:bodyPr/>
                    <a:lstStyle/>
                    <a:p>
                      <a:r>
                        <a:rPr lang="en-IN" sz="1400" b="0" dirty="0">
                          <a:solidFill>
                            <a:srgbClr val="002060"/>
                          </a:solidFill>
                          <a:latin typeface="Times New Roman" panose="02020603050405020304" pitchFamily="18" charset="0"/>
                          <a:cs typeface="Times New Roman" panose="02020603050405020304" pitchFamily="18" charset="0"/>
                        </a:rPr>
                        <a:t>9</a:t>
                      </a:r>
                    </a:p>
                  </a:txBody>
                  <a:tcPr/>
                </a:tc>
                <a:tc>
                  <a:txBody>
                    <a:bodyPr/>
                    <a:lstStyle/>
                    <a:p>
                      <a:r>
                        <a:rPr lang="en-IN" sz="14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Doc No.: TXD 36 (26729), Medical Textiles — Elastic Bandage — Specification (first revision of IS 16111)</a:t>
                      </a:r>
                      <a:endParaRPr lang="en-IN" sz="1400" b="0" dirty="0">
                        <a:solidFill>
                          <a:srgbClr val="002060"/>
                        </a:solidFill>
                        <a:latin typeface="Times New Roman" panose="02020603050405020304" pitchFamily="18" charset="0"/>
                        <a:cs typeface="Times New Roman" panose="02020603050405020304" pitchFamily="18" charset="0"/>
                      </a:endParaRPr>
                    </a:p>
                  </a:txBody>
                  <a:tcPr/>
                </a:tc>
                <a:tc>
                  <a:txBody>
                    <a:bodyPr/>
                    <a:lstStyle/>
                    <a:p>
                      <a:r>
                        <a:rPr lang="en-IN" sz="1400" b="0" dirty="0">
                          <a:solidFill>
                            <a:srgbClr val="002060"/>
                          </a:solidFill>
                          <a:latin typeface="Times New Roman" panose="02020603050405020304" pitchFamily="18" charset="0"/>
                          <a:cs typeface="Times New Roman" panose="02020603050405020304" pitchFamily="18" charset="0"/>
                        </a:rPr>
                        <a:t>Preliminary draft circulated to committee members</a:t>
                      </a:r>
                    </a:p>
                    <a:p>
                      <a:endParaRPr lang="en-IN" sz="1400" b="0" dirty="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dirty="0">
                          <a:solidFill>
                            <a:srgbClr val="002060"/>
                          </a:solidFill>
                          <a:latin typeface="Times New Roman" panose="02020603050405020304" pitchFamily="18" charset="0"/>
                          <a:cs typeface="Times New Roman" panose="02020603050405020304" pitchFamily="18" charset="0"/>
                        </a:rPr>
                        <a:t>(Working Group)</a:t>
                      </a:r>
                    </a:p>
                    <a:p>
                      <a:endParaRPr lang="en-IN" sz="1400" b="0"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84657667"/>
                  </a:ext>
                </a:extLst>
              </a:tr>
            </a:tbl>
          </a:graphicData>
        </a:graphic>
      </p:graphicFrame>
    </p:spTree>
    <p:extLst>
      <p:ext uri="{BB962C8B-B14F-4D97-AF65-F5344CB8AC3E}">
        <p14:creationId xmlns:p14="http://schemas.microsoft.com/office/powerpoint/2010/main" val="2433676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560942" y="84841"/>
            <a:ext cx="10515600" cy="81070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400" b="1" dirty="0">
                <a:solidFill>
                  <a:srgbClr val="002060"/>
                </a:solidFill>
                <a:latin typeface="Times New Roman" panose="02020603050405020304" pitchFamily="18" charset="0"/>
                <a:cs typeface="Times New Roman" panose="02020603050405020304" pitchFamily="18" charset="0"/>
              </a:rPr>
              <a:t>Research project taken up for revision of important standard other than 5 yearly Reviews</a:t>
            </a:r>
            <a:endParaRPr sz="2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F1AD346F-DAE8-D28B-C0E3-1594C0DDB8FC}"/>
              </a:ext>
            </a:extLst>
          </p:cNvPr>
          <p:cNvGraphicFramePr>
            <a:graphicFrameLocks noGrp="1"/>
          </p:cNvGraphicFramePr>
          <p:nvPr>
            <p:extLst>
              <p:ext uri="{D42A27DB-BD31-4B8C-83A1-F6EECF244321}">
                <p14:modId xmlns:p14="http://schemas.microsoft.com/office/powerpoint/2010/main" val="3594352339"/>
              </p:ext>
            </p:extLst>
          </p:nvPr>
        </p:nvGraphicFramePr>
        <p:xfrm>
          <a:off x="560942" y="895546"/>
          <a:ext cx="10869056" cy="4846350"/>
        </p:xfrm>
        <a:graphic>
          <a:graphicData uri="http://schemas.openxmlformats.org/drawingml/2006/table">
            <a:tbl>
              <a:tblPr firstRow="1" bandRow="1"/>
              <a:tblGrid>
                <a:gridCol w="847740">
                  <a:extLst>
                    <a:ext uri="{9D8B030D-6E8A-4147-A177-3AD203B41FA5}">
                      <a16:colId xmlns:a16="http://schemas.microsoft.com/office/drawing/2014/main" val="918251116"/>
                    </a:ext>
                  </a:extLst>
                </a:gridCol>
                <a:gridCol w="5955009">
                  <a:extLst>
                    <a:ext uri="{9D8B030D-6E8A-4147-A177-3AD203B41FA5}">
                      <a16:colId xmlns:a16="http://schemas.microsoft.com/office/drawing/2014/main" val="2251633970"/>
                    </a:ext>
                  </a:extLst>
                </a:gridCol>
                <a:gridCol w="4066307">
                  <a:extLst>
                    <a:ext uri="{9D8B030D-6E8A-4147-A177-3AD203B41FA5}">
                      <a16:colId xmlns:a16="http://schemas.microsoft.com/office/drawing/2014/main" val="3553523013"/>
                    </a:ext>
                  </a:extLst>
                </a:gridCol>
              </a:tblGrid>
              <a:tr h="333041">
                <a:tc>
                  <a:txBody>
                    <a:bodyPr/>
                    <a:lstStyle/>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Sl. No.</a:t>
                      </a:r>
                      <a:endParaRPr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Title No/IS No.</a:t>
                      </a:r>
                    </a:p>
                  </a:txBody>
                  <a:tcPr marL="91450" marR="91450" marT="45725" marB="45725"/>
                </a:tc>
                <a:tc>
                  <a:txBody>
                    <a:bodyPr/>
                    <a:lstStyle/>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Status/Process Adopted</a:t>
                      </a:r>
                      <a:endParaRPr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979963521"/>
                  </a:ext>
                </a:extLst>
              </a:tr>
              <a:tr h="471804">
                <a:tc>
                  <a:txBody>
                    <a:bodyPr/>
                    <a:lstStyle/>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1</a:t>
                      </a:r>
                      <a:endParaRPr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 14597 : 1998, </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Synthetic Tarpaulins(Heavy Duty Protective Covers) Made from Coated Nylon or Polyester Fabrics - Specification</a:t>
                      </a:r>
                      <a:endParaRPr lang="en-IN"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SASMIRA Mumbai,</a:t>
                      </a:r>
                    </a:p>
                    <a:p>
                      <a:pPr marL="0" marR="0" lvl="0" indent="0" algn="l" rtl="0">
                        <a:spcBef>
                          <a:spcPts val="0"/>
                        </a:spcBef>
                        <a:spcAft>
                          <a:spcPts val="0"/>
                        </a:spcAft>
                        <a:buNone/>
                      </a:pPr>
                      <a:endParaRPr lang="en-IN" sz="1800" b="0" u="none" dirty="0">
                        <a:solidFill>
                          <a:srgbClr val="002060"/>
                        </a:solidFill>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R &amp; D Project Commissioned, under mid term review for progress report</a:t>
                      </a:r>
                      <a:endParaRPr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3460469851"/>
                  </a:ext>
                </a:extLst>
              </a:tr>
              <a:tr h="471804">
                <a:tc>
                  <a:txBody>
                    <a:bodyPr/>
                    <a:lstStyle/>
                    <a:p>
                      <a:pPr marL="0" marR="0" lvl="0" indent="0" algn="l" rtl="0">
                        <a:spcBef>
                          <a:spcPts val="0"/>
                        </a:spcBef>
                        <a:spcAft>
                          <a:spcPts val="0"/>
                        </a:spcAft>
                        <a:buNone/>
                      </a:pPr>
                      <a:r>
                        <a:rPr lang="en-IN" sz="1800" b="0" u="none" dirty="0">
                          <a:solidFill>
                            <a:srgbClr val="002060"/>
                          </a:solidFill>
                          <a:latin typeface="Times New Roman" panose="02020603050405020304" pitchFamily="18" charset="0"/>
                          <a:cs typeface="Times New Roman" panose="02020603050405020304" pitchFamily="18" charset="0"/>
                        </a:rPr>
                        <a:t>2</a:t>
                      </a:r>
                      <a:endParaRPr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IS 2873 : 1991, </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Textiles – Packaging of jute products in bales – Specification (second revision)</a:t>
                      </a:r>
                      <a:endParaRPr lang="en-IN" sz="1800" b="0" u="none" dirty="0">
                        <a:solidFill>
                          <a:srgbClr val="002060"/>
                        </a:solidFill>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rPr>
                        <a:t>IJIRA Kolkata,</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rPr>
                        <a:t>R &amp; D Project Commissioned,</a:t>
                      </a:r>
                      <a:r>
                        <a:rPr lang="en-IN" sz="1800" b="0" u="none" dirty="0">
                          <a:solidFill>
                            <a:srgbClr val="002060"/>
                          </a:solidFill>
                          <a:latin typeface="Times New Roman" panose="02020603050405020304" pitchFamily="18" charset="0"/>
                          <a:cs typeface="Times New Roman" panose="02020603050405020304" pitchFamily="18" charset="0"/>
                        </a:rPr>
                        <a:t> under mid term review for progress report</a:t>
                      </a:r>
                      <a:endPar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txBody>
                  <a:tcPr marL="91450" marR="91450" marT="45725" marB="45725"/>
                </a:tc>
                <a:extLst>
                  <a:ext uri="{0D108BD9-81ED-4DB2-BD59-A6C34878D82A}">
                    <a16:rowId xmlns:a16="http://schemas.microsoft.com/office/drawing/2014/main" val="3655602133"/>
                  </a:ext>
                </a:extLst>
              </a:tr>
              <a:tr h="482383">
                <a:tc>
                  <a:txBody>
                    <a:bodyPr/>
                    <a:lstStyle/>
                    <a:p>
                      <a:r>
                        <a:rPr lang="en-IN" sz="1800" b="0" u="none" dirty="0">
                          <a:solidFill>
                            <a:srgbClr val="002060"/>
                          </a:solidFill>
                          <a:latin typeface="Times New Roman" panose="02020603050405020304" pitchFamily="18" charset="0"/>
                          <a:cs typeface="Times New Roman" panose="02020603050405020304" pitchFamily="18" charset="0"/>
                        </a:rPr>
                        <a:t>3</a:t>
                      </a:r>
                    </a:p>
                  </a:txBody>
                  <a:tcPr/>
                </a:tc>
                <a:tc>
                  <a:txBody>
                    <a:bodyPr/>
                    <a:lstStyle/>
                    <a:p>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hlinkClick r:id="rId3">
                            <a:extLst>
                              <a:ext uri="{A12FA001-AC4F-418D-AE19-62706E023703}">
                                <ahyp:hlinkClr xmlns:ahyp="http://schemas.microsoft.com/office/drawing/2018/hyperlinkcolor" val="tx"/>
                              </a:ext>
                            </a:extLst>
                          </a:hlinkClick>
                        </a:rPr>
                        <a:t>IS 9846 : 1981</a:t>
                      </a:r>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Grading of uncut Indian MESTA</a:t>
                      </a:r>
                      <a:endParaRPr lang="en-IN" sz="1800" b="0" u="none"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ICAR-National Institute of Natural </a:t>
                      </a:r>
                      <a:r>
                        <a:rPr lang="en-US" sz="1800" b="0" i="0" u="none" strike="noStrike" cap="none" dirty="0" err="1">
                          <a:solidFill>
                            <a:srgbClr val="002060"/>
                          </a:solidFill>
                          <a:effectLst/>
                          <a:latin typeface="Times New Roman" panose="02020603050405020304" pitchFamily="18" charset="0"/>
                          <a:ea typeface="+mn-ea"/>
                          <a:cs typeface="Times New Roman" panose="02020603050405020304" pitchFamily="18" charset="0"/>
                          <a:sym typeface="Arial"/>
                        </a:rPr>
                        <a:t>Fibre</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Engineering and Technology</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a:t>
                      </a:r>
                      <a:r>
                        <a:rPr kumimoji="0" lang="en-IN" sz="1800" b="0" i="0" u="none" strike="noStrike" kern="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rPr>
                        <a:t>Ninfet</a:t>
                      </a:r>
                      <a:r>
                        <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rPr>
                        <a:t>) Kolkata,</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rPr>
                        <a:t>R &amp; D Project Commissioned</a:t>
                      </a:r>
                    </a:p>
                  </a:txBody>
                  <a:tcPr/>
                </a:tc>
                <a:extLst>
                  <a:ext uri="{0D108BD9-81ED-4DB2-BD59-A6C34878D82A}">
                    <a16:rowId xmlns:a16="http://schemas.microsoft.com/office/drawing/2014/main" val="3563154801"/>
                  </a:ext>
                </a:extLst>
              </a:tr>
              <a:tr h="482383">
                <a:tc>
                  <a:txBody>
                    <a:bodyPr/>
                    <a:lstStyle/>
                    <a:p>
                      <a:r>
                        <a:rPr lang="en-IN" sz="1800" b="0" u="none" dirty="0">
                          <a:solidFill>
                            <a:srgbClr val="002060"/>
                          </a:solidFill>
                          <a:latin typeface="Times New Roman" panose="02020603050405020304" pitchFamily="18" charset="0"/>
                          <a:cs typeface="Times New Roman" panose="02020603050405020304" pitchFamily="18" charset="0"/>
                        </a:rPr>
                        <a:t>4</a:t>
                      </a:r>
                    </a:p>
                  </a:txBody>
                  <a:tcPr/>
                </a:tc>
                <a:tc>
                  <a:txBody>
                    <a:bodyPr/>
                    <a:lstStyle/>
                    <a:p>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hlinkClick r:id="rId4">
                            <a:extLst>
                              <a:ext uri="{A12FA001-AC4F-418D-AE19-62706E023703}">
                                <ahyp:hlinkClr xmlns:ahyp="http://schemas.microsoft.com/office/drawing/2018/hyperlinkcolor" val="tx"/>
                              </a:ext>
                            </a:extLst>
                          </a:hlinkClick>
                        </a:rPr>
                        <a:t>IS 11596 : 1986</a:t>
                      </a:r>
                      <a:r>
                        <a:rPr lang="en-IN"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a:solidFill>
                            <a:srgbClr val="002060"/>
                          </a:solidFill>
                          <a:effectLst/>
                          <a:latin typeface="Times New Roman" panose="02020603050405020304" pitchFamily="18" charset="0"/>
                          <a:ea typeface="+mn-ea"/>
                          <a:cs typeface="Times New Roman" panose="02020603050405020304" pitchFamily="18" charset="0"/>
                          <a:sym typeface="Arial"/>
                        </a:rPr>
                        <a:t>Specification for grading of uncut Indian Bimli</a:t>
                      </a:r>
                      <a:endParaRPr lang="en-IN" sz="1800" b="0" u="none"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800"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a:rPr>
                        <a:t>-do-</a:t>
                      </a:r>
                    </a:p>
                  </a:txBody>
                  <a:tcPr/>
                </a:tc>
                <a:extLst>
                  <a:ext uri="{0D108BD9-81ED-4DB2-BD59-A6C34878D82A}">
                    <a16:rowId xmlns:a16="http://schemas.microsoft.com/office/drawing/2014/main" val="3831937319"/>
                  </a:ext>
                </a:extLst>
              </a:tr>
            </a:tbl>
          </a:graphicData>
        </a:graphic>
      </p:graphicFrame>
    </p:spTree>
    <p:extLst>
      <p:ext uri="{BB962C8B-B14F-4D97-AF65-F5344CB8AC3E}">
        <p14:creationId xmlns:p14="http://schemas.microsoft.com/office/powerpoint/2010/main" val="154614946"/>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TotalTime>
  <Words>4715</Words>
  <Application>Microsoft Office PowerPoint</Application>
  <PresentationFormat>Widescreen</PresentationFormat>
  <Paragraphs>778</Paragraphs>
  <Slides>26</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26</vt:i4>
      </vt:variant>
    </vt:vector>
  </HeadingPairs>
  <TitlesOfParts>
    <vt:vector size="33" baseType="lpstr">
      <vt:lpstr>Calibri</vt:lpstr>
      <vt:lpstr>Times New Roman</vt:lpstr>
      <vt:lpstr>Play</vt:lpstr>
      <vt:lpstr>Arial</vt:lpstr>
      <vt:lpstr>1_Office Theme</vt:lpstr>
      <vt:lpstr>Office Theme</vt:lpstr>
      <vt:lpstr>Office Theme</vt:lpstr>
      <vt:lpstr>DG Sir Half Yearly Review Meeting</vt:lpstr>
      <vt:lpstr>PowerPoint Presentation</vt:lpstr>
      <vt:lpstr>PowerPoint Presentation</vt:lpstr>
      <vt:lpstr>Other Important NWIPs at ISO Level in TXD 36</vt:lpstr>
      <vt:lpstr>PowerPoint Presentation</vt:lpstr>
      <vt:lpstr>PowerPoint Presentation</vt:lpstr>
      <vt:lpstr>PowerPoint Presentation</vt:lpstr>
      <vt:lpstr>Important revision/amendment taken up other than 5 yearly Reviews</vt:lpstr>
      <vt:lpstr>Research project taken up for revision of important standard other than 5 yearly Reviews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Working Groups</vt:lpstr>
      <vt:lpstr>Working Groups</vt:lpstr>
      <vt:lpstr>PowerPoint Presentation</vt:lpstr>
      <vt:lpstr>PowerPoint Presentation</vt:lpstr>
      <vt:lpstr>PowerPoint Presentation</vt:lpstr>
      <vt:lpstr>PowerPoint Presentation</vt:lpstr>
      <vt:lpstr>Status of Process Reform measures - Attendance, Inactive members, Comments on P Drafts, Resolutions, members trained,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Dharmbeer</dc:creator>
  <cp:lastModifiedBy>Shri Dharmbeer Scientist C, Textiles Bureau of Indian Standards, New Delhi</cp:lastModifiedBy>
  <cp:revision>139</cp:revision>
  <dcterms:modified xsi:type="dcterms:W3CDTF">2024-10-24T15:24:07Z</dcterms:modified>
</cp:coreProperties>
</file>