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3" r:id="rId1"/>
    <p:sldMasterId id="2147483664" r:id="rId2"/>
    <p:sldMasterId id="2147483665" r:id="rId3"/>
  </p:sldMasterIdLst>
  <p:notesMasterIdLst>
    <p:notesMasterId r:id="rId15"/>
  </p:notesMasterIdLst>
  <p:sldIdLst>
    <p:sldId id="256" r:id="rId4"/>
    <p:sldId id="325" r:id="rId5"/>
    <p:sldId id="326" r:id="rId6"/>
    <p:sldId id="322" r:id="rId7"/>
    <p:sldId id="279" r:id="rId8"/>
    <p:sldId id="323" r:id="rId9"/>
    <p:sldId id="284" r:id="rId10"/>
    <p:sldId id="285" r:id="rId11"/>
    <p:sldId id="318" r:id="rId12"/>
    <p:sldId id="328" r:id="rId13"/>
    <p:sldId id="321" r:id="rId14"/>
  </p:sldIdLst>
  <p:sldSz cx="12192000" cy="6858000"/>
  <p:notesSz cx="6858000" cy="9144000"/>
  <p:embeddedFontLst>
    <p:embeddedFont>
      <p:font typeface="Play" pitchFamily="2" charset="0"/>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3DE7E8-7C32-CA4A-8316-8985F51CFD9D}" v="3" dt="2024-10-17T11:11:02.169"/>
  </p1510:revLst>
</p1510:revInfo>
</file>

<file path=ppt/tableStyles.xml><?xml version="1.0" encoding="utf-8"?>
<a:tblStyleLst xmlns:a="http://schemas.openxmlformats.org/drawingml/2006/main" def="{9367B65A-A99B-48F6-ABE7-11F67FF97E4D}">
  <a:tblStyle styleId="{9367B65A-A99B-48F6-ABE7-11F67FF97E4D}"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62A1A718-AF9D-4E8F-B0B9-5B1561015EB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FADC032D-1F5D-4A7A-B71F-49EA3BAD0539}" styleName="Table_2">
    <a:wholeTbl>
      <a:tcTxStyle b="off" i="off">
        <a:font>
          <a:latin typeface="Aptos"/>
          <a:ea typeface="Aptos"/>
          <a:cs typeface="Aptos"/>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0"/>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font" Target="fonts/font2.fntdata"/><Relationship Id="rId2" Type="http://schemas.openxmlformats.org/officeDocument/2006/relationships/slideMaster" Target="slideMasters/slideMaster2.xml"/><Relationship Id="rId16" Type="http://schemas.openxmlformats.org/officeDocument/2006/relationships/font" Target="fonts/font1.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yur Katiyar" userId="46b8f820bd37fc3b" providerId="LiveId" clId="{EE3DE7E8-7C32-CA4A-8316-8985F51CFD9D}"/>
    <pc:docChg chg="undo custSel addSld delSld modSld">
      <pc:chgData name="Mayur Katiyar" userId="46b8f820bd37fc3b" providerId="LiveId" clId="{EE3DE7E8-7C32-CA4A-8316-8985F51CFD9D}" dt="2024-10-17T11:11:19.361" v="141" actId="2696"/>
      <pc:docMkLst>
        <pc:docMk/>
      </pc:docMkLst>
      <pc:sldChg chg="modSp mod">
        <pc:chgData name="Mayur Katiyar" userId="46b8f820bd37fc3b" providerId="LiveId" clId="{EE3DE7E8-7C32-CA4A-8316-8985F51CFD9D}" dt="2024-10-17T10:42:13.483" v="29" actId="255"/>
        <pc:sldMkLst>
          <pc:docMk/>
          <pc:sldMk cId="0" sldId="318"/>
        </pc:sldMkLst>
        <pc:graphicFrameChg chg="mod modGraphic">
          <ac:chgData name="Mayur Katiyar" userId="46b8f820bd37fc3b" providerId="LiveId" clId="{EE3DE7E8-7C32-CA4A-8316-8985F51CFD9D}" dt="2024-10-17T10:42:13.483" v="29" actId="255"/>
          <ac:graphicFrameMkLst>
            <pc:docMk/>
            <pc:sldMk cId="0" sldId="318"/>
            <ac:graphicFrameMk id="503" creationId="{00000000-0000-0000-0000-000000000000}"/>
          </ac:graphicFrameMkLst>
        </pc:graphicFrameChg>
      </pc:sldChg>
      <pc:sldChg chg="modSp mod">
        <pc:chgData name="Mayur Katiyar" userId="46b8f820bd37fc3b" providerId="LiveId" clId="{EE3DE7E8-7C32-CA4A-8316-8985F51CFD9D}" dt="2024-10-17T10:43:26.327" v="63" actId="20577"/>
        <pc:sldMkLst>
          <pc:docMk/>
          <pc:sldMk cId="3328593675" sldId="322"/>
        </pc:sldMkLst>
        <pc:graphicFrameChg chg="modGraphic">
          <ac:chgData name="Mayur Katiyar" userId="46b8f820bd37fc3b" providerId="LiveId" clId="{EE3DE7E8-7C32-CA4A-8316-8985F51CFD9D}" dt="2024-10-17T10:43:26.327" v="63" actId="20577"/>
          <ac:graphicFrameMkLst>
            <pc:docMk/>
            <pc:sldMk cId="3328593675" sldId="322"/>
            <ac:graphicFrameMk id="272" creationId="{CAE819C7-6659-3DD0-C8B5-B09B2119C6A2}"/>
          </ac:graphicFrameMkLst>
        </pc:graphicFrameChg>
      </pc:sldChg>
      <pc:sldChg chg="modSp mod">
        <pc:chgData name="Mayur Katiyar" userId="46b8f820bd37fc3b" providerId="LiveId" clId="{EE3DE7E8-7C32-CA4A-8316-8985F51CFD9D}" dt="2024-10-17T10:43:16.423" v="53" actId="20577"/>
        <pc:sldMkLst>
          <pc:docMk/>
          <pc:sldMk cId="259163635" sldId="323"/>
        </pc:sldMkLst>
        <pc:graphicFrameChg chg="modGraphic">
          <ac:chgData name="Mayur Katiyar" userId="46b8f820bd37fc3b" providerId="LiveId" clId="{EE3DE7E8-7C32-CA4A-8316-8985F51CFD9D}" dt="2024-10-17T10:43:16.423" v="53" actId="20577"/>
          <ac:graphicFrameMkLst>
            <pc:docMk/>
            <pc:sldMk cId="259163635" sldId="323"/>
            <ac:graphicFrameMk id="272" creationId="{7E2FDB6A-1D10-6828-E18F-059A046B5EDB}"/>
          </ac:graphicFrameMkLst>
        </pc:graphicFrameChg>
      </pc:sldChg>
      <pc:sldChg chg="modSp mod">
        <pc:chgData name="Mayur Katiyar" userId="46b8f820bd37fc3b" providerId="LiveId" clId="{EE3DE7E8-7C32-CA4A-8316-8985F51CFD9D}" dt="2024-10-17T07:06:06.011" v="19" actId="2161"/>
        <pc:sldMkLst>
          <pc:docMk/>
          <pc:sldMk cId="3204585959" sldId="326"/>
        </pc:sldMkLst>
        <pc:graphicFrameChg chg="mod modGraphic">
          <ac:chgData name="Mayur Katiyar" userId="46b8f820bd37fc3b" providerId="LiveId" clId="{EE3DE7E8-7C32-CA4A-8316-8985F51CFD9D}" dt="2024-10-17T07:06:06.011" v="19" actId="2161"/>
          <ac:graphicFrameMkLst>
            <pc:docMk/>
            <pc:sldMk cId="3204585959" sldId="326"/>
            <ac:graphicFrameMk id="9" creationId="{485ED9AA-0FEA-6621-B951-AFD0878DD10B}"/>
          </ac:graphicFrameMkLst>
        </pc:graphicFrameChg>
      </pc:sldChg>
      <pc:sldChg chg="modSp del mod">
        <pc:chgData name="Mayur Katiyar" userId="46b8f820bd37fc3b" providerId="LiveId" clId="{EE3DE7E8-7C32-CA4A-8316-8985F51CFD9D}" dt="2024-10-17T10:36:53.731" v="27" actId="2696"/>
        <pc:sldMkLst>
          <pc:docMk/>
          <pc:sldMk cId="3997170301" sldId="327"/>
        </pc:sldMkLst>
        <pc:graphicFrameChg chg="modGraphic">
          <ac:chgData name="Mayur Katiyar" userId="46b8f820bd37fc3b" providerId="LiveId" clId="{EE3DE7E8-7C32-CA4A-8316-8985F51CFD9D}" dt="2024-10-17T10:36:45.503" v="26" actId="20577"/>
          <ac:graphicFrameMkLst>
            <pc:docMk/>
            <pc:sldMk cId="3997170301" sldId="327"/>
            <ac:graphicFrameMk id="6" creationId="{E5C9D9A4-F4AD-0E99-C276-C113EAC8B320}"/>
          </ac:graphicFrameMkLst>
        </pc:graphicFrameChg>
      </pc:sldChg>
      <pc:sldChg chg="modSp mod">
        <pc:chgData name="Mayur Katiyar" userId="46b8f820bd37fc3b" providerId="LiveId" clId="{EE3DE7E8-7C32-CA4A-8316-8985F51CFD9D}" dt="2024-10-17T10:42:56.750" v="31" actId="1076"/>
        <pc:sldMkLst>
          <pc:docMk/>
          <pc:sldMk cId="541343437" sldId="328"/>
        </pc:sldMkLst>
        <pc:graphicFrameChg chg="mod">
          <ac:chgData name="Mayur Katiyar" userId="46b8f820bd37fc3b" providerId="LiveId" clId="{EE3DE7E8-7C32-CA4A-8316-8985F51CFD9D}" dt="2024-10-17T10:42:56.750" v="31" actId="1076"/>
          <ac:graphicFrameMkLst>
            <pc:docMk/>
            <pc:sldMk cId="541343437" sldId="328"/>
            <ac:graphicFrameMk id="4" creationId="{E15221FB-F108-20B8-986C-09BF86D67359}"/>
          </ac:graphicFrameMkLst>
        </pc:graphicFrameChg>
      </pc:sldChg>
      <pc:sldChg chg="addSp delSp modSp new del mod">
        <pc:chgData name="Mayur Katiyar" userId="46b8f820bd37fc3b" providerId="LiveId" clId="{EE3DE7E8-7C32-CA4A-8316-8985F51CFD9D}" dt="2024-10-17T11:11:19.361" v="141" actId="2696"/>
        <pc:sldMkLst>
          <pc:docMk/>
          <pc:sldMk cId="2287506171" sldId="329"/>
        </pc:sldMkLst>
        <pc:spChg chg="mod">
          <ac:chgData name="Mayur Katiyar" userId="46b8f820bd37fc3b" providerId="LiveId" clId="{EE3DE7E8-7C32-CA4A-8316-8985F51CFD9D}" dt="2024-10-17T11:09:34.354" v="105" actId="20577"/>
          <ac:spMkLst>
            <pc:docMk/>
            <pc:sldMk cId="2287506171" sldId="329"/>
            <ac:spMk id="2" creationId="{BCB18609-9423-5DF9-4695-5626C2588630}"/>
          </ac:spMkLst>
        </pc:spChg>
        <pc:graphicFrameChg chg="add del mod modGraphic">
          <ac:chgData name="Mayur Katiyar" userId="46b8f820bd37fc3b" providerId="LiveId" clId="{EE3DE7E8-7C32-CA4A-8316-8985F51CFD9D}" dt="2024-10-17T11:11:04.436" v="136" actId="478"/>
          <ac:graphicFrameMkLst>
            <pc:docMk/>
            <pc:sldMk cId="2287506171" sldId="329"/>
            <ac:graphicFrameMk id="4" creationId="{088D23E8-3CE3-BC1D-3886-10A7B08A61DC}"/>
          </ac:graphicFrameMkLst>
        </pc:graphicFrameChg>
        <pc:picChg chg="add mod modCrop">
          <ac:chgData name="Mayur Katiyar" userId="46b8f820bd37fc3b" providerId="LiveId" clId="{EE3DE7E8-7C32-CA4A-8316-8985F51CFD9D}" dt="2024-10-17T11:11:13.037" v="140" actId="732"/>
          <ac:picMkLst>
            <pc:docMk/>
            <pc:sldMk cId="2287506171" sldId="329"/>
            <ac:picMk id="6" creationId="{8EF5335E-2417-6FE4-7A97-63A1779E2A7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IN"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a:extLst>
            <a:ext uri="{FF2B5EF4-FFF2-40B4-BE49-F238E27FC236}">
              <a16:creationId xmlns:a16="http://schemas.microsoft.com/office/drawing/2014/main" id="{F5EFE040-1126-607A-9B19-AFF2BBA2E755}"/>
            </a:ext>
          </a:extLst>
        </p:cNvPr>
        <p:cNvGrpSpPr/>
        <p:nvPr/>
      </p:nvGrpSpPr>
      <p:grpSpPr>
        <a:xfrm>
          <a:off x="0" y="0"/>
          <a:ext cx="0" cy="0"/>
          <a:chOff x="0" y="0"/>
          <a:chExt cx="0" cy="0"/>
        </a:xfrm>
      </p:grpSpPr>
      <p:sp>
        <p:nvSpPr>
          <p:cNvPr id="268" name="Google Shape;268;p24:notes">
            <a:extLst>
              <a:ext uri="{FF2B5EF4-FFF2-40B4-BE49-F238E27FC236}">
                <a16:creationId xmlns:a16="http://schemas.microsoft.com/office/drawing/2014/main" id="{B18E8C08-1AFA-D171-0231-438F87BFA01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24:notes">
            <a:extLst>
              <a:ext uri="{FF2B5EF4-FFF2-40B4-BE49-F238E27FC236}">
                <a16:creationId xmlns:a16="http://schemas.microsoft.com/office/drawing/2014/main" id="{70D625F4-84B1-3AF8-0941-50833BC4C6F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2467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a:extLst>
            <a:ext uri="{FF2B5EF4-FFF2-40B4-BE49-F238E27FC236}">
              <a16:creationId xmlns:a16="http://schemas.microsoft.com/office/drawing/2014/main" id="{F5EFE040-1126-607A-9B19-AFF2BBA2E755}"/>
            </a:ext>
          </a:extLst>
        </p:cNvPr>
        <p:cNvGrpSpPr/>
        <p:nvPr/>
      </p:nvGrpSpPr>
      <p:grpSpPr>
        <a:xfrm>
          <a:off x="0" y="0"/>
          <a:ext cx="0" cy="0"/>
          <a:chOff x="0" y="0"/>
          <a:chExt cx="0" cy="0"/>
        </a:xfrm>
      </p:grpSpPr>
      <p:sp>
        <p:nvSpPr>
          <p:cNvPr id="268" name="Google Shape;268;p24:notes">
            <a:extLst>
              <a:ext uri="{FF2B5EF4-FFF2-40B4-BE49-F238E27FC236}">
                <a16:creationId xmlns:a16="http://schemas.microsoft.com/office/drawing/2014/main" id="{B18E8C08-1AFA-D171-0231-438F87BFA017}"/>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24:notes">
            <a:extLst>
              <a:ext uri="{FF2B5EF4-FFF2-40B4-BE49-F238E27FC236}">
                <a16:creationId xmlns:a16="http://schemas.microsoft.com/office/drawing/2014/main" id="{70D625F4-84B1-3AF8-0941-50833BC4C6FC}"/>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4325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a:extLst>
            <a:ext uri="{FF2B5EF4-FFF2-40B4-BE49-F238E27FC236}">
              <a16:creationId xmlns:a16="http://schemas.microsoft.com/office/drawing/2014/main" id="{EF2438D7-1F78-3FE5-3960-F17CCDAC9FF0}"/>
            </a:ext>
          </a:extLst>
        </p:cNvPr>
        <p:cNvGrpSpPr/>
        <p:nvPr/>
      </p:nvGrpSpPr>
      <p:grpSpPr>
        <a:xfrm>
          <a:off x="0" y="0"/>
          <a:ext cx="0" cy="0"/>
          <a:chOff x="0" y="0"/>
          <a:chExt cx="0" cy="0"/>
        </a:xfrm>
      </p:grpSpPr>
      <p:sp>
        <p:nvSpPr>
          <p:cNvPr id="268" name="Google Shape;268;p24:notes">
            <a:extLst>
              <a:ext uri="{FF2B5EF4-FFF2-40B4-BE49-F238E27FC236}">
                <a16:creationId xmlns:a16="http://schemas.microsoft.com/office/drawing/2014/main" id="{96534753-5278-F60D-663F-BF0AC5C456C8}"/>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24:notes">
            <a:extLst>
              <a:ext uri="{FF2B5EF4-FFF2-40B4-BE49-F238E27FC236}">
                <a16:creationId xmlns:a16="http://schemas.microsoft.com/office/drawing/2014/main" id="{0345379F-EA68-3F0B-98CB-01DD4C08FA95}"/>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0989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8" name="Google Shape;298;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4" name="Google Shape;304;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9"/>
        <p:cNvGrpSpPr/>
        <p:nvPr/>
      </p:nvGrpSpPr>
      <p:grpSpPr>
        <a:xfrm>
          <a:off x="0" y="0"/>
          <a:ext cx="0" cy="0"/>
          <a:chOff x="0" y="0"/>
          <a:chExt cx="0" cy="0"/>
        </a:xfrm>
      </p:grpSpPr>
      <p:sp>
        <p:nvSpPr>
          <p:cNvPr id="500" name="Google Shape;500;p6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1" name="Google Shape;501;p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p6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7" name="Google Shape;517;p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6"/>
        <p:cNvGrpSpPr/>
        <p:nvPr/>
      </p:nvGrpSpPr>
      <p:grpSpPr>
        <a:xfrm>
          <a:off x="0" y="0"/>
          <a:ext cx="0" cy="0"/>
          <a:chOff x="0" y="0"/>
          <a:chExt cx="0" cy="0"/>
        </a:xfrm>
      </p:grpSpPr>
      <p:sp>
        <p:nvSpPr>
          <p:cNvPr id="97" name="Google Shape;97;p1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1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9" name="Google Shape;9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0" name="Google Shape;110;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1" name="Google Shape;11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5" name="Google Shape;35;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 name="Google Shape;48;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4"/>
        <p:cNvGrpSpPr/>
        <p:nvPr/>
      </p:nvGrpSpPr>
      <p:grpSpPr>
        <a:xfrm>
          <a:off x="0" y="0"/>
          <a:ext cx="0" cy="0"/>
          <a:chOff x="0" y="0"/>
          <a:chExt cx="0" cy="0"/>
        </a:xfrm>
      </p:grpSpPr>
      <p:sp>
        <p:nvSpPr>
          <p:cNvPr id="85" name="Google Shape;85;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6" name="Google Shape;86;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7" name="Google Shape;8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8" name="Google Shape;8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9" name="Google Shape;8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6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2"/>
        <p:cNvGrpSpPr/>
        <p:nvPr/>
      </p:nvGrpSpPr>
      <p:grpSpPr>
        <a:xfrm>
          <a:off x="0" y="0"/>
          <a:ext cx="0" cy="0"/>
          <a:chOff x="0" y="0"/>
          <a:chExt cx="0" cy="0"/>
        </a:xfrm>
      </p:grpSpPr>
      <p:sp>
        <p:nvSpPr>
          <p:cNvPr id="103" name="Google Shape;10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4" name="Google Shape;104;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05" name="Google Shape;10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6" name="Google Shape;10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7" name="Google Shape;10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3"/>
        <p:cNvGrpSpPr/>
        <p:nvPr/>
      </p:nvGrpSpPr>
      <p:grpSpPr>
        <a:xfrm>
          <a:off x="0" y="0"/>
          <a:ext cx="0" cy="0"/>
          <a:chOff x="0" y="0"/>
          <a:chExt cx="0" cy="0"/>
        </a:xfrm>
      </p:grpSpPr>
      <p:sp>
        <p:nvSpPr>
          <p:cNvPr id="124" name="Google Shape;124;p19"/>
          <p:cNvSpPr txBox="1">
            <a:spLocks noGrp="1"/>
          </p:cNvSpPr>
          <p:nvPr>
            <p:ph type="title"/>
          </p:nvPr>
        </p:nvSpPr>
        <p:spPr>
          <a:xfrm>
            <a:off x="322117" y="1861417"/>
            <a:ext cx="11565082" cy="164032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C00000"/>
              </a:buClr>
              <a:buSzPts val="8000"/>
              <a:buFont typeface="Times New Roman"/>
              <a:buNone/>
            </a:pPr>
            <a:r>
              <a:rPr lang="en-IN" sz="8000" b="1">
                <a:latin typeface="Times New Roman"/>
                <a:ea typeface="Times New Roman"/>
                <a:cs typeface="Times New Roman"/>
                <a:sym typeface="Times New Roman"/>
              </a:rPr>
              <a:t>Review Meeting</a:t>
            </a:r>
            <a:endParaRPr/>
          </a:p>
        </p:txBody>
      </p:sp>
      <p:sp>
        <p:nvSpPr>
          <p:cNvPr id="125" name="Google Shape;125;p19"/>
          <p:cNvSpPr txBox="1"/>
          <p:nvPr/>
        </p:nvSpPr>
        <p:spPr>
          <a:xfrm>
            <a:off x="0" y="3593234"/>
            <a:ext cx="12191999" cy="1640321"/>
          </a:xfrm>
          <a:prstGeom prst="rect">
            <a:avLst/>
          </a:prstGeom>
          <a:noFill/>
          <a:ln>
            <a:noFill/>
          </a:ln>
        </p:spPr>
        <p:txBody>
          <a:bodyPr spcFirstLastPara="1" wrap="square" lIns="91425" tIns="45700" rIns="91425" bIns="45700" anchor="ctr" anchorCtr="0">
            <a:normAutofit/>
          </a:bodyPr>
          <a:lstStyle/>
          <a:p>
            <a:pPr marL="0" marR="0" lvl="0" indent="0" algn="ctr" rtl="0">
              <a:lnSpc>
                <a:spcPct val="90000"/>
              </a:lnSpc>
              <a:spcBef>
                <a:spcPts val="0"/>
              </a:spcBef>
              <a:spcAft>
                <a:spcPts val="0"/>
              </a:spcAft>
              <a:buClr>
                <a:schemeClr val="dk1"/>
              </a:buClr>
              <a:buSzPts val="5400"/>
              <a:buFont typeface="Times New Roman"/>
              <a:buNone/>
            </a:pPr>
            <a:r>
              <a:rPr lang="en-IN" sz="5400" b="1" i="0" u="none" strike="noStrike" cap="none" dirty="0">
                <a:solidFill>
                  <a:schemeClr val="dk1"/>
                </a:solidFill>
                <a:latin typeface="Times New Roman"/>
                <a:ea typeface="Times New Roman"/>
                <a:cs typeface="Times New Roman"/>
                <a:sym typeface="Times New Roman"/>
              </a:rPr>
              <a:t>Textile Department (TXD)</a:t>
            </a:r>
            <a:endParaRPr dirty="0"/>
          </a:p>
        </p:txBody>
      </p:sp>
      <p:pic>
        <p:nvPicPr>
          <p:cNvPr id="126" name="Google Shape;126;p19" descr="Bureau of Indian Standards - Wikipedia"/>
          <p:cNvPicPr preferRelativeResize="0"/>
          <p:nvPr/>
        </p:nvPicPr>
        <p:blipFill rotWithShape="1">
          <a:blip r:embed="rId3">
            <a:alphaModFix/>
          </a:blip>
          <a:srcRect/>
          <a:stretch/>
        </p:blipFill>
        <p:spPr>
          <a:xfrm>
            <a:off x="2036082" y="246569"/>
            <a:ext cx="1322994" cy="933878"/>
          </a:xfrm>
          <a:prstGeom prst="rect">
            <a:avLst/>
          </a:prstGeom>
          <a:noFill/>
          <a:ln>
            <a:noFill/>
          </a:ln>
        </p:spPr>
      </p:pic>
      <p:pic>
        <p:nvPicPr>
          <p:cNvPr id="127" name="Google Shape;127;p19" descr="A black background with a black square&#10;&#10;Description automatically generated with medium confidence"/>
          <p:cNvPicPr preferRelativeResize="0"/>
          <p:nvPr/>
        </p:nvPicPr>
        <p:blipFill rotWithShape="1">
          <a:blip r:embed="rId4">
            <a:alphaModFix/>
          </a:blip>
          <a:srcRect/>
          <a:stretch/>
        </p:blipFill>
        <p:spPr>
          <a:xfrm>
            <a:off x="9580078" y="246156"/>
            <a:ext cx="833621" cy="93471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BF68F-68EB-4E54-F218-7F8F7F5C5341}"/>
              </a:ext>
            </a:extLst>
          </p:cNvPr>
          <p:cNvSpPr>
            <a:spLocks noGrp="1"/>
          </p:cNvSpPr>
          <p:nvPr>
            <p:ph type="title"/>
          </p:nvPr>
        </p:nvSpPr>
        <p:spPr>
          <a:xfrm>
            <a:off x="563419" y="189634"/>
            <a:ext cx="10515600" cy="669137"/>
          </a:xfrm>
        </p:spPr>
        <p:txBody>
          <a:bodyPr>
            <a:normAutofit/>
          </a:bodyPr>
          <a:lstStyle/>
          <a:p>
            <a:r>
              <a:rPr lang="en-US" sz="2800" dirty="0">
                <a:latin typeface="Times New Roman" panose="02020603050405020304" pitchFamily="18" charset="0"/>
                <a:cs typeface="Times New Roman" panose="02020603050405020304" pitchFamily="18" charset="0"/>
              </a:rPr>
              <a:t>Status of Process Reform measures</a:t>
            </a:r>
            <a:endParaRPr lang="en-IN" sz="2800" dirty="0">
              <a:latin typeface="Times New Roman" panose="02020603050405020304" pitchFamily="18" charset="0"/>
              <a:cs typeface="Times New Roman" panose="02020603050405020304" pitchFamily="18" charset="0"/>
            </a:endParaRPr>
          </a:p>
        </p:txBody>
      </p:sp>
      <p:graphicFrame>
        <p:nvGraphicFramePr>
          <p:cNvPr id="4" name="Table 4">
            <a:extLst>
              <a:ext uri="{FF2B5EF4-FFF2-40B4-BE49-F238E27FC236}">
                <a16:creationId xmlns:a16="http://schemas.microsoft.com/office/drawing/2014/main" id="{E15221FB-F108-20B8-986C-09BF86D67359}"/>
              </a:ext>
            </a:extLst>
          </p:cNvPr>
          <p:cNvGraphicFramePr>
            <a:graphicFrameLocks noGrp="1"/>
          </p:cNvGraphicFramePr>
          <p:nvPr>
            <p:extLst>
              <p:ext uri="{D42A27DB-BD31-4B8C-83A1-F6EECF244321}">
                <p14:modId xmlns:p14="http://schemas.microsoft.com/office/powerpoint/2010/main" val="38907495"/>
              </p:ext>
            </p:extLst>
          </p:nvPr>
        </p:nvGraphicFramePr>
        <p:xfrm>
          <a:off x="563419" y="1467857"/>
          <a:ext cx="4904508" cy="1844040"/>
        </p:xfrm>
        <a:graphic>
          <a:graphicData uri="http://schemas.openxmlformats.org/drawingml/2006/table">
            <a:tbl>
              <a:tblPr firstRow="1" bandRow="1">
                <a:tableStyleId>{9367B65A-A99B-48F6-ABE7-11F67FF97E4D}</a:tableStyleId>
              </a:tblPr>
              <a:tblGrid>
                <a:gridCol w="1226127">
                  <a:extLst>
                    <a:ext uri="{9D8B030D-6E8A-4147-A177-3AD203B41FA5}">
                      <a16:colId xmlns:a16="http://schemas.microsoft.com/office/drawing/2014/main" val="2178459965"/>
                    </a:ext>
                  </a:extLst>
                </a:gridCol>
                <a:gridCol w="1055254">
                  <a:extLst>
                    <a:ext uri="{9D8B030D-6E8A-4147-A177-3AD203B41FA5}">
                      <a16:colId xmlns:a16="http://schemas.microsoft.com/office/drawing/2014/main" val="3941933866"/>
                    </a:ext>
                  </a:extLst>
                </a:gridCol>
                <a:gridCol w="942109">
                  <a:extLst>
                    <a:ext uri="{9D8B030D-6E8A-4147-A177-3AD203B41FA5}">
                      <a16:colId xmlns:a16="http://schemas.microsoft.com/office/drawing/2014/main" val="561512268"/>
                    </a:ext>
                  </a:extLst>
                </a:gridCol>
                <a:gridCol w="1681018">
                  <a:extLst>
                    <a:ext uri="{9D8B030D-6E8A-4147-A177-3AD203B41FA5}">
                      <a16:colId xmlns:a16="http://schemas.microsoft.com/office/drawing/2014/main" val="810090438"/>
                    </a:ext>
                  </a:extLst>
                </a:gridCol>
              </a:tblGrid>
              <a:tr h="370840">
                <a:tc>
                  <a:txBody>
                    <a:bodyPr/>
                    <a:lstStyle/>
                    <a:p>
                      <a:r>
                        <a:rPr lang="en-IN" dirty="0">
                          <a:latin typeface="Times New Roman" panose="02020603050405020304" pitchFamily="18" charset="0"/>
                          <a:cs typeface="Times New Roman" panose="02020603050405020304" pitchFamily="18" charset="0"/>
                        </a:rPr>
                        <a:t>Committee</a:t>
                      </a:r>
                    </a:p>
                  </a:txBody>
                  <a:tcPr/>
                </a:tc>
                <a:tc>
                  <a:txBody>
                    <a:bodyPr/>
                    <a:lstStyle/>
                    <a:p>
                      <a:r>
                        <a:rPr lang="en-US" sz="1400" dirty="0">
                          <a:latin typeface="Times New Roman" panose="02020603050405020304" pitchFamily="18" charset="0"/>
                          <a:cs typeface="Times New Roman" panose="02020603050405020304" pitchFamily="18" charset="0"/>
                        </a:rPr>
                        <a:t>Attendance</a:t>
                      </a:r>
                      <a:endParaRPr lang="en-IN" dirty="0">
                        <a:latin typeface="Times New Roman" panose="02020603050405020304" pitchFamily="18" charset="0"/>
                        <a:cs typeface="Times New Roman" panose="02020603050405020304" pitchFamily="18" charset="0"/>
                      </a:endParaRPr>
                    </a:p>
                  </a:txBody>
                  <a:tcPr/>
                </a:tc>
                <a:tc>
                  <a:txBody>
                    <a:bodyPr/>
                    <a:lstStyle/>
                    <a:p>
                      <a:r>
                        <a:rPr lang="en-US" sz="1400" dirty="0">
                          <a:latin typeface="Times New Roman" panose="02020603050405020304" pitchFamily="18" charset="0"/>
                          <a:cs typeface="Times New Roman" panose="02020603050405020304" pitchFamily="18" charset="0"/>
                        </a:rPr>
                        <a:t>Inactive members removed</a:t>
                      </a:r>
                      <a:endParaRPr lang="en-IN" dirty="0">
                        <a:latin typeface="Times New Roman" panose="02020603050405020304" pitchFamily="18" charset="0"/>
                        <a:cs typeface="Times New Roman" panose="02020603050405020304" pitchFamily="18" charset="0"/>
                      </a:endParaRPr>
                    </a:p>
                  </a:txBody>
                  <a:tcPr/>
                </a:tc>
                <a:tc>
                  <a:txBody>
                    <a:bodyPr/>
                    <a:lstStyle/>
                    <a:p>
                      <a:r>
                        <a:rPr lang="en-US" sz="1400" dirty="0">
                          <a:latin typeface="Times New Roman" panose="02020603050405020304" pitchFamily="18" charset="0"/>
                          <a:cs typeface="Times New Roman" panose="02020603050405020304" pitchFamily="18" charset="0"/>
                        </a:rPr>
                        <a:t>Resolutions</a:t>
                      </a:r>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75024610"/>
                  </a:ext>
                </a:extLst>
              </a:tr>
              <a:tr h="370840">
                <a:tc>
                  <a:txBody>
                    <a:bodyPr/>
                    <a:lstStyle/>
                    <a:p>
                      <a:r>
                        <a:rPr lang="en-IN" dirty="0">
                          <a:latin typeface="Times New Roman" panose="02020603050405020304" pitchFamily="18" charset="0"/>
                          <a:cs typeface="Times New Roman" panose="02020603050405020304" pitchFamily="18" charset="0"/>
                        </a:rPr>
                        <a:t>TXD 31</a:t>
                      </a:r>
                    </a:p>
                  </a:txBody>
                  <a:tcPr/>
                </a:tc>
                <a:tc>
                  <a:txBody>
                    <a:bodyPr/>
                    <a:lstStyle/>
                    <a:p>
                      <a:r>
                        <a:rPr lang="en-IN" dirty="0">
                          <a:latin typeface="Times New Roman" panose="02020603050405020304" pitchFamily="18" charset="0"/>
                          <a:cs typeface="Times New Roman" panose="02020603050405020304" pitchFamily="18" charset="0"/>
                        </a:rPr>
                        <a:t>72.05%</a:t>
                      </a:r>
                    </a:p>
                  </a:txBody>
                  <a:tcPr/>
                </a:tc>
                <a:tc>
                  <a:txBody>
                    <a:bodyPr/>
                    <a:lstStyle/>
                    <a:p>
                      <a:r>
                        <a:rPr lang="en-IN" dirty="0">
                          <a:latin typeface="Times New Roman" panose="02020603050405020304" pitchFamily="18" charset="0"/>
                          <a:cs typeface="Times New Roman" panose="02020603050405020304" pitchFamily="18" charset="0"/>
                        </a:rPr>
                        <a:t>10</a:t>
                      </a:r>
                    </a:p>
                  </a:txBody>
                  <a:tcPr/>
                </a:tc>
                <a:tc>
                  <a:txBody>
                    <a:bodyPr/>
                    <a:lstStyle/>
                    <a:p>
                      <a:r>
                        <a:rPr lang="en-IN" dirty="0">
                          <a:latin typeface="Times New Roman" panose="02020603050405020304" pitchFamily="18" charset="0"/>
                          <a:cs typeface="Times New Roman" panose="02020603050405020304" pitchFamily="18" charset="0"/>
                        </a:rPr>
                        <a:t>Sent in all meetings</a:t>
                      </a:r>
                    </a:p>
                  </a:txBody>
                  <a:tcPr/>
                </a:tc>
                <a:extLst>
                  <a:ext uri="{0D108BD9-81ED-4DB2-BD59-A6C34878D82A}">
                    <a16:rowId xmlns:a16="http://schemas.microsoft.com/office/drawing/2014/main" val="772193295"/>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TXD 32</a:t>
                      </a:r>
                    </a:p>
                  </a:txBody>
                  <a:tcPr/>
                </a:tc>
                <a:tc>
                  <a:txBody>
                    <a:bodyPr/>
                    <a:lstStyle/>
                    <a:p>
                      <a:r>
                        <a:rPr lang="en-IN" dirty="0">
                          <a:latin typeface="Times New Roman" panose="02020603050405020304" pitchFamily="18" charset="0"/>
                          <a:cs typeface="Times New Roman" panose="02020603050405020304" pitchFamily="18" charset="0"/>
                        </a:rPr>
                        <a:t>61.17%</a:t>
                      </a:r>
                    </a:p>
                  </a:txBody>
                  <a:tcPr/>
                </a:tc>
                <a:tc>
                  <a:txBody>
                    <a:bodyPr/>
                    <a:lstStyle/>
                    <a:p>
                      <a:r>
                        <a:rPr lang="en-IN" dirty="0">
                          <a:latin typeface="Times New Roman" panose="02020603050405020304" pitchFamily="18" charset="0"/>
                          <a:cs typeface="Times New Roman" panose="02020603050405020304" pitchFamily="18" charset="0"/>
                        </a:rPr>
                        <a:t>07</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i="0" u="none" strike="noStrike" kern="0" cap="none" spc="0" normalizeH="0" baseline="0" noProof="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Sent in all meetings</a:t>
                      </a:r>
                      <a:endPar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endParaRPr>
                    </a:p>
                  </a:txBody>
                  <a:tcPr/>
                </a:tc>
                <a:extLst>
                  <a:ext uri="{0D108BD9-81ED-4DB2-BD59-A6C34878D82A}">
                    <a16:rowId xmlns:a16="http://schemas.microsoft.com/office/drawing/2014/main" val="2883776852"/>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TXD 37</a:t>
                      </a:r>
                    </a:p>
                  </a:txBody>
                  <a:tcPr/>
                </a:tc>
                <a:tc>
                  <a:txBody>
                    <a:bodyPr/>
                    <a:lstStyle/>
                    <a:p>
                      <a:r>
                        <a:rPr lang="en-IN" dirty="0">
                          <a:latin typeface="Times New Roman" panose="02020603050405020304" pitchFamily="18" charset="0"/>
                          <a:cs typeface="Times New Roman" panose="02020603050405020304" pitchFamily="18" charset="0"/>
                        </a:rPr>
                        <a:t>77.78%</a:t>
                      </a:r>
                    </a:p>
                  </a:txBody>
                  <a:tcPr/>
                </a:tc>
                <a:tc>
                  <a:txBody>
                    <a:bodyPr/>
                    <a:lstStyle/>
                    <a:p>
                      <a:r>
                        <a:rPr lang="en-IN" dirty="0">
                          <a:latin typeface="Times New Roman" panose="02020603050405020304" pitchFamily="18" charset="0"/>
                          <a:cs typeface="Times New Roman" panose="02020603050405020304" pitchFamily="18" charset="0"/>
                        </a:rPr>
                        <a:t>07</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Sent in all meetings</a:t>
                      </a:r>
                    </a:p>
                  </a:txBody>
                  <a:tcPr/>
                </a:tc>
                <a:extLst>
                  <a:ext uri="{0D108BD9-81ED-4DB2-BD59-A6C34878D82A}">
                    <a16:rowId xmlns:a16="http://schemas.microsoft.com/office/drawing/2014/main" val="2647232484"/>
                  </a:ext>
                </a:extLst>
              </a:tr>
            </a:tbl>
          </a:graphicData>
        </a:graphic>
      </p:graphicFrame>
      <p:sp>
        <p:nvSpPr>
          <p:cNvPr id="6" name="TextBox 5">
            <a:extLst>
              <a:ext uri="{FF2B5EF4-FFF2-40B4-BE49-F238E27FC236}">
                <a16:creationId xmlns:a16="http://schemas.microsoft.com/office/drawing/2014/main" id="{D6DC56D2-1E57-6269-27AA-7A6720B49BEA}"/>
              </a:ext>
            </a:extLst>
          </p:cNvPr>
          <p:cNvSpPr txBox="1"/>
          <p:nvPr/>
        </p:nvSpPr>
        <p:spPr>
          <a:xfrm>
            <a:off x="5754256" y="1360978"/>
            <a:ext cx="6216072" cy="4124206"/>
          </a:xfrm>
          <a:prstGeom prst="rect">
            <a:avLst/>
          </a:prstGeom>
          <a:noFill/>
        </p:spPr>
        <p:txBody>
          <a:bodyPr wrap="square">
            <a:spAutoFit/>
          </a:bodyPr>
          <a:lstStyle/>
          <a:p>
            <a:r>
              <a:rPr lang="en-US" sz="1400" b="1" u="sng" dirty="0">
                <a:latin typeface="Times New Roman" panose="02020603050405020304" pitchFamily="18" charset="0"/>
                <a:cs typeface="Times New Roman" panose="02020603050405020304" pitchFamily="18" charset="0"/>
              </a:rPr>
              <a:t>LIST OF MEMBERS TRAINED IN LAST QUARTER</a:t>
            </a:r>
          </a:p>
          <a:p>
            <a:endParaRPr lang="en-US" sz="1400" b="1" dirty="0">
              <a:latin typeface="Times New Roman" panose="02020603050405020304" pitchFamily="18" charset="0"/>
              <a:cs typeface="Times New Roman" panose="02020603050405020304" pitchFamily="18" charset="0"/>
            </a:endParaRPr>
          </a:p>
          <a:p>
            <a:pPr marL="342900" indent="-342900">
              <a:buAutoNum type="arabicPeriod"/>
            </a:pP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Saurabh </a:t>
            </a:r>
            <a:r>
              <a:rPr lang="en-GB" sz="1800" kern="100" dirty="0" err="1">
                <a:effectLst/>
                <a:latin typeface="Times New Roman" panose="02020603050405020304" pitchFamily="18" charset="0"/>
                <a:ea typeface="Aptos" panose="020B0004020202020204" pitchFamily="34" charset="0"/>
                <a:cs typeface="Times New Roman" panose="02020603050405020304" pitchFamily="18" charset="0"/>
              </a:rPr>
              <a:t>kumar</a:t>
            </a: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 NFSU, Gandhinagar</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V </a:t>
            </a:r>
            <a:r>
              <a:rPr lang="en-GB" sz="1800" kern="100" dirty="0" err="1">
                <a:effectLst/>
                <a:latin typeface="Times New Roman" panose="02020603050405020304" pitchFamily="18" charset="0"/>
                <a:ea typeface="Aptos" panose="020B0004020202020204" pitchFamily="34" charset="0"/>
                <a:cs typeface="Times New Roman" panose="02020603050405020304" pitchFamily="18" charset="0"/>
              </a:rPr>
              <a:t>Mathivanan</a:t>
            </a: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 OCF, Shahjahanpur</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err="1">
                <a:effectLst/>
                <a:latin typeface="Times New Roman" panose="02020603050405020304" pitchFamily="18" charset="0"/>
                <a:ea typeface="Aptos" panose="020B0004020202020204" pitchFamily="34" charset="0"/>
                <a:cs typeface="Times New Roman" panose="02020603050405020304" pitchFamily="18" charset="0"/>
              </a:rPr>
              <a:t>Narottam</a:t>
            </a: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 Kumar, Office of Textile Commissioner, Mumbai</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Dr Mrinal Chaudhari, Wool Research Association, Mumbai</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Manisha Mathur, SASMIRA, Mumbai</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Saurabh Kulkarni, Office of Textile Commissioner, Mumbai</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err="1">
                <a:effectLst/>
                <a:latin typeface="Times New Roman" panose="02020603050405020304" pitchFamily="18" charset="0"/>
                <a:ea typeface="Aptos" panose="020B0004020202020204" pitchFamily="34" charset="0"/>
                <a:cs typeface="Times New Roman" panose="02020603050405020304" pitchFamily="18" charset="0"/>
              </a:rPr>
              <a:t>Preeti</a:t>
            </a: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 Jain, Terminal Ballistic Research Lab, Chandigarh</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Sanjay </a:t>
            </a:r>
            <a:r>
              <a:rPr lang="en-GB" sz="1800" kern="100" dirty="0" err="1">
                <a:effectLst/>
                <a:latin typeface="Times New Roman" panose="02020603050405020304" pitchFamily="18" charset="0"/>
                <a:ea typeface="Aptos" panose="020B0004020202020204" pitchFamily="34" charset="0"/>
                <a:cs typeface="Times New Roman" panose="02020603050405020304" pitchFamily="18" charset="0"/>
              </a:rPr>
              <a:t>Charak</a:t>
            </a: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 Office of Textile Commissioner, Mumbai</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err="1">
                <a:effectLst/>
                <a:latin typeface="Times New Roman" panose="02020603050405020304" pitchFamily="18" charset="0"/>
                <a:ea typeface="Aptos" panose="020B0004020202020204" pitchFamily="34" charset="0"/>
                <a:cs typeface="Times New Roman" panose="02020603050405020304" pitchFamily="18" charset="0"/>
              </a:rPr>
              <a:t>Anitha</a:t>
            </a: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GB" sz="1800" kern="100" dirty="0" err="1">
                <a:effectLst/>
                <a:latin typeface="Times New Roman" panose="02020603050405020304" pitchFamily="18" charset="0"/>
                <a:ea typeface="Aptos" panose="020B0004020202020204" pitchFamily="34" charset="0"/>
                <a:cs typeface="Times New Roman" panose="02020603050405020304" pitchFamily="18" charset="0"/>
              </a:rPr>
              <a:t>Jeyraj</a:t>
            </a: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 SGS India Pvt Ltd., Mumbai</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Ravi Kumar, Teijin Indian Pvt Ltd., Gurugram</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err="1">
                <a:effectLst/>
                <a:latin typeface="Times New Roman" panose="02020603050405020304" pitchFamily="18" charset="0"/>
                <a:ea typeface="Aptos" panose="020B0004020202020204" pitchFamily="34" charset="0"/>
                <a:cs typeface="Times New Roman" panose="02020603050405020304" pitchFamily="18" charset="0"/>
              </a:rPr>
              <a:t>Mahipal</a:t>
            </a: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 Meena, CFEES, Delhi </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Shivendra Parmar, TUV Rhineland (India). Mumbai</a:t>
            </a:r>
            <a:endParaRPr lang="en-IN" sz="1800" kern="1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buAutoNum type="arabicPeriod"/>
            </a:pP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Manoj </a:t>
            </a:r>
            <a:r>
              <a:rPr lang="en-GB" sz="1800" kern="100" dirty="0" err="1">
                <a:effectLst/>
                <a:latin typeface="Times New Roman" panose="02020603050405020304" pitchFamily="18" charset="0"/>
                <a:ea typeface="Aptos" panose="020B0004020202020204" pitchFamily="34" charset="0"/>
                <a:cs typeface="Times New Roman" panose="02020603050405020304" pitchFamily="18" charset="0"/>
              </a:rPr>
              <a:t>Jhavar</a:t>
            </a:r>
            <a:r>
              <a:rPr lang="en-GB" sz="1800" kern="100" dirty="0">
                <a:effectLst/>
                <a:latin typeface="Times New Roman" panose="02020603050405020304" pitchFamily="18" charset="0"/>
                <a:ea typeface="Aptos" panose="020B0004020202020204" pitchFamily="34" charset="0"/>
                <a:cs typeface="Times New Roman" panose="02020603050405020304" pitchFamily="18" charset="0"/>
              </a:rPr>
              <a:t>, Dupont Speciality Products, Gurugram</a:t>
            </a:r>
            <a:endParaRPr lang="en-IN" sz="1800" kern="1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41343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19" name="Google Shape;519;p84"/>
          <p:cNvSpPr txBox="1">
            <a:spLocks noGrp="1"/>
          </p:cNvSpPr>
          <p:nvPr>
            <p:ph type="title"/>
          </p:nvPr>
        </p:nvSpPr>
        <p:spPr>
          <a:xfrm>
            <a:off x="565265" y="2407169"/>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7030A0"/>
              </a:buClr>
              <a:buSzPts val="7200"/>
              <a:buFont typeface="Play"/>
              <a:buNone/>
            </a:pPr>
            <a:r>
              <a:rPr lang="en-IN" sz="7200" dirty="0">
                <a:solidFill>
                  <a:schemeClr val="tx1"/>
                </a:solidFill>
                <a:latin typeface="Times New Roman" panose="02020603050405020304" pitchFamily="18" charset="0"/>
                <a:cs typeface="Times New Roman" panose="02020603050405020304" pitchFamily="18" charset="0"/>
              </a:rPr>
              <a:t>THANK YOU</a:t>
            </a:r>
            <a:endParaRPr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0">
          <a:extLst>
            <a:ext uri="{FF2B5EF4-FFF2-40B4-BE49-F238E27FC236}">
              <a16:creationId xmlns:a16="http://schemas.microsoft.com/office/drawing/2014/main" id="{C3EE005E-3E3B-84F8-B7FD-D29EFA2157DB}"/>
            </a:ext>
          </a:extLst>
        </p:cNvPr>
        <p:cNvGrpSpPr/>
        <p:nvPr/>
      </p:nvGrpSpPr>
      <p:grpSpPr>
        <a:xfrm>
          <a:off x="0" y="0"/>
          <a:ext cx="0" cy="0"/>
          <a:chOff x="0" y="0"/>
          <a:chExt cx="0" cy="0"/>
        </a:xfrm>
      </p:grpSpPr>
      <p:sp>
        <p:nvSpPr>
          <p:cNvPr id="271" name="Google Shape;271;p42">
            <a:extLst>
              <a:ext uri="{FF2B5EF4-FFF2-40B4-BE49-F238E27FC236}">
                <a16:creationId xmlns:a16="http://schemas.microsoft.com/office/drawing/2014/main" id="{A1AC5106-67D3-3EC8-E972-4889094A42DF}"/>
              </a:ext>
            </a:extLst>
          </p:cNvPr>
          <p:cNvSpPr txBox="1">
            <a:spLocks noGrp="1"/>
          </p:cNvSpPr>
          <p:nvPr>
            <p:ph type="title"/>
          </p:nvPr>
        </p:nvSpPr>
        <p:spPr>
          <a:xfrm>
            <a:off x="560942" y="3466943"/>
            <a:ext cx="10515600" cy="31736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Calibri"/>
              <a:buNone/>
            </a:pPr>
            <a:r>
              <a:rPr lang="en-IN" sz="2400" b="1" dirty="0">
                <a:latin typeface="Times New Roman" panose="02020603050405020304" pitchFamily="18" charset="0"/>
                <a:cs typeface="Times New Roman" panose="02020603050405020304" pitchFamily="18" charset="0"/>
              </a:rPr>
              <a:t>Other NWIPs</a:t>
            </a:r>
            <a:endParaRPr sz="2400" b="1" dirty="0">
              <a:latin typeface="Times New Roman" panose="02020603050405020304" pitchFamily="18" charset="0"/>
              <a:cs typeface="Times New Roman" panose="02020603050405020304" pitchFamily="18" charset="0"/>
            </a:endParaRPr>
          </a:p>
        </p:txBody>
      </p:sp>
      <p:graphicFrame>
        <p:nvGraphicFramePr>
          <p:cNvPr id="272" name="Google Shape;272;p42">
            <a:extLst>
              <a:ext uri="{FF2B5EF4-FFF2-40B4-BE49-F238E27FC236}">
                <a16:creationId xmlns:a16="http://schemas.microsoft.com/office/drawing/2014/main" id="{CAE819C7-6659-3DD0-C8B5-B09B2119C6A2}"/>
              </a:ext>
            </a:extLst>
          </p:cNvPr>
          <p:cNvGraphicFramePr/>
          <p:nvPr>
            <p:extLst>
              <p:ext uri="{D42A27DB-BD31-4B8C-83A1-F6EECF244321}">
                <p14:modId xmlns:p14="http://schemas.microsoft.com/office/powerpoint/2010/main" val="3814316440"/>
              </p:ext>
            </p:extLst>
          </p:nvPr>
        </p:nvGraphicFramePr>
        <p:xfrm>
          <a:off x="713343" y="763288"/>
          <a:ext cx="10869057" cy="2583875"/>
        </p:xfrm>
        <a:graphic>
          <a:graphicData uri="http://schemas.openxmlformats.org/drawingml/2006/table">
            <a:tbl>
              <a:tblPr firstRow="1" bandRow="1">
                <a:noFill/>
                <a:tableStyleId>{9367B65A-A99B-48F6-ABE7-11F67FF97E4D}</a:tableStyleId>
              </a:tblPr>
              <a:tblGrid>
                <a:gridCol w="762055">
                  <a:extLst>
                    <a:ext uri="{9D8B030D-6E8A-4147-A177-3AD203B41FA5}">
                      <a16:colId xmlns:a16="http://schemas.microsoft.com/office/drawing/2014/main" val="20000"/>
                    </a:ext>
                  </a:extLst>
                </a:gridCol>
                <a:gridCol w="1298099">
                  <a:extLst>
                    <a:ext uri="{9D8B030D-6E8A-4147-A177-3AD203B41FA5}">
                      <a16:colId xmlns:a16="http://schemas.microsoft.com/office/drawing/2014/main" val="20001"/>
                    </a:ext>
                  </a:extLst>
                </a:gridCol>
                <a:gridCol w="6137285">
                  <a:extLst>
                    <a:ext uri="{9D8B030D-6E8A-4147-A177-3AD203B41FA5}">
                      <a16:colId xmlns:a16="http://schemas.microsoft.com/office/drawing/2014/main" val="20002"/>
                    </a:ext>
                  </a:extLst>
                </a:gridCol>
                <a:gridCol w="2671618">
                  <a:extLst>
                    <a:ext uri="{9D8B030D-6E8A-4147-A177-3AD203B41FA5}">
                      <a16:colId xmlns:a16="http://schemas.microsoft.com/office/drawing/2014/main" val="20003"/>
                    </a:ext>
                  </a:extLst>
                </a:gridCol>
              </a:tblGrid>
              <a:tr h="560962">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Sl. No.</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a:latin typeface="Times New Roman" panose="02020603050405020304" pitchFamily="18" charset="0"/>
                          <a:cs typeface="Times New Roman" panose="02020603050405020304" pitchFamily="18" charset="0"/>
                        </a:rPr>
                        <a:t>Technical Committee</a:t>
                      </a:r>
                      <a:endParaRPr sz="140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Product name</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Status and process adopted</a:t>
                      </a:r>
                      <a:endParaRPr sz="1400" dirty="0">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10000"/>
                  </a:ext>
                </a:extLst>
              </a:tr>
              <a:tr h="373601">
                <a:tc>
                  <a:txBody>
                    <a:bodyPr/>
                    <a:lstStyle/>
                    <a:p>
                      <a:pPr marL="0" marR="0" lvl="0" indent="0" algn="l" rtl="0">
                        <a:spcBef>
                          <a:spcPts val="0"/>
                        </a:spcBef>
                        <a:spcAft>
                          <a:spcPts val="0"/>
                        </a:spcAft>
                        <a:buNone/>
                      </a:pPr>
                      <a:r>
                        <a:rPr lang="en-US" sz="1400" dirty="0">
                          <a:latin typeface="Times New Roman" panose="02020603050405020304" pitchFamily="18" charset="0"/>
                          <a:cs typeface="Times New Roman" panose="02020603050405020304" pitchFamily="18" charset="0"/>
                        </a:rPr>
                        <a:t>1</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lvl="0" indent="0">
                        <a:lnSpc>
                          <a:spcPct val="115000"/>
                        </a:lnSpc>
                        <a:spcAft>
                          <a:spcPts val="0"/>
                        </a:spcAft>
                        <a:buFont typeface="+mj-lt"/>
                        <a:buNone/>
                      </a:pPr>
                      <a:r>
                        <a:rPr lang="en-IN" sz="1400" u="none" strike="noStrike" dirty="0">
                          <a:effectLst/>
                          <a:latin typeface="Times New Roman" panose="02020603050405020304" pitchFamily="18" charset="0"/>
                          <a:cs typeface="Times New Roman" panose="02020603050405020304" pitchFamily="18" charset="0"/>
                        </a:rPr>
                        <a:t>TXD 31</a:t>
                      </a:r>
                    </a:p>
                  </a:txBody>
                  <a:tcPr marL="68580" marR="68580" marT="0" marB="0"/>
                </a:tc>
                <a:tc>
                  <a:txBody>
                    <a:bodyPr/>
                    <a:lstStyle/>
                    <a:p>
                      <a:r>
                        <a:rPr lang="en-IN" dirty="0">
                          <a:latin typeface="Times New Roman" panose="02020603050405020304" pitchFamily="18" charset="0"/>
                          <a:cs typeface="Times New Roman" panose="02020603050405020304" pitchFamily="18" charset="0"/>
                        </a:rPr>
                        <a:t>Continuous Multifilament Polypropylene Yarns</a:t>
                      </a:r>
                      <a:endPar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endParaRPr>
                    </a:p>
                  </a:txBody>
                  <a:tcPr marL="68580" marR="68580" marT="0" marB="0"/>
                </a:tc>
                <a:tc>
                  <a:txBody>
                    <a:bodyPr/>
                    <a:lstStyle/>
                    <a:p>
                      <a:pPr>
                        <a:lnSpc>
                          <a:spcPct val="115000"/>
                        </a:lnSpc>
                      </a:pPr>
                      <a:r>
                        <a:rPr lang="en-GB" sz="1400" dirty="0">
                          <a:effectLst/>
                          <a:latin typeface="Times New Roman" panose="02020603050405020304" pitchFamily="18" charset="0"/>
                          <a:cs typeface="Times New Roman" panose="02020603050405020304" pitchFamily="18" charset="0"/>
                        </a:rPr>
                        <a:t>Through working group (Under Publication)</a:t>
                      </a:r>
                    </a:p>
                  </a:txBody>
                  <a:tcPr marL="68580" marR="68580" marT="0" marB="0"/>
                </a:tc>
                <a:extLst>
                  <a:ext uri="{0D108BD9-81ED-4DB2-BD59-A6C34878D82A}">
                    <a16:rowId xmlns:a16="http://schemas.microsoft.com/office/drawing/2014/main" val="4375236"/>
                  </a:ext>
                </a:extLst>
              </a:tr>
              <a:tr h="373601">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2</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mj-lt"/>
                        <a:buNone/>
                        <a:tabLst/>
                        <a:defRPr/>
                      </a:pPr>
                      <a:r>
                        <a:rPr kumimoji="0" lang="en-IN" sz="1400" b="0" i="0" u="none" strike="noStrike" kern="0" cap="none" spc="0" normalizeH="0" baseline="0" noProof="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TXD 32</a:t>
                      </a:r>
                      <a:endPar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latin typeface="Times New Roman" panose="02020603050405020304" pitchFamily="18" charset="0"/>
                          <a:cs typeface="Times New Roman" panose="02020603050405020304" pitchFamily="18" charset="0"/>
                        </a:rPr>
                        <a:t>Cleaning, inspection and repair of firefighters personal protective equipment</a:t>
                      </a:r>
                      <a:endPar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Under publication </a:t>
                      </a:r>
                      <a:r>
                        <a:rPr lang="en-US"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ISO adoption</a:t>
                      </a:r>
                      <a:r>
                        <a:rPr lang="en-US" dirty="0">
                          <a:latin typeface="Times New Roman" panose="02020603050405020304" pitchFamily="18" charset="0"/>
                          <a:cs typeface="Times New Roman" panose="02020603050405020304" pitchFamily="18" charset="0"/>
                        </a:rPr>
                        <a:t>).</a:t>
                      </a:r>
                      <a:endParaRPr kumimoji="0" lang="en-GB"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endParaRPr>
                    </a:p>
                  </a:txBody>
                  <a:tcPr marL="68580" marR="68580" marT="0" marB="0"/>
                </a:tc>
                <a:extLst>
                  <a:ext uri="{0D108BD9-81ED-4DB2-BD59-A6C34878D82A}">
                    <a16:rowId xmlns:a16="http://schemas.microsoft.com/office/drawing/2014/main" val="813466396"/>
                  </a:ext>
                </a:extLst>
              </a:tr>
              <a:tr h="373601">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3</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mj-lt"/>
                        <a:buNone/>
                        <a:tabLst/>
                        <a:defRPr/>
                      </a:pPr>
                      <a:r>
                        <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TXD 32</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latin typeface="Times New Roman" panose="02020603050405020304" pitchFamily="18" charset="0"/>
                          <a:cs typeface="Times New Roman" panose="02020603050405020304" pitchFamily="18" charset="0"/>
                        </a:rPr>
                        <a:t>Wildland firefighting- personal protective equipment – clothing</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Under publication </a:t>
                      </a:r>
                      <a:r>
                        <a:rPr lang="en-US"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ISO adoption</a:t>
                      </a:r>
                      <a:r>
                        <a:rPr lang="en-US" dirty="0">
                          <a:latin typeface="Times New Roman" panose="02020603050405020304" pitchFamily="18" charset="0"/>
                          <a:cs typeface="Times New Roman" panose="02020603050405020304" pitchFamily="18" charset="0"/>
                        </a:rPr>
                        <a:t>)</a:t>
                      </a:r>
                      <a:endParaRPr kumimoji="0" lang="en-GB"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endParaRPr>
                    </a:p>
                  </a:txBody>
                  <a:tcPr marL="68580" marR="68580" marT="0" marB="0"/>
                </a:tc>
                <a:extLst>
                  <a:ext uri="{0D108BD9-81ED-4DB2-BD59-A6C34878D82A}">
                    <a16:rowId xmlns:a16="http://schemas.microsoft.com/office/drawing/2014/main" val="1197485744"/>
                  </a:ext>
                </a:extLst>
              </a:tr>
              <a:tr h="333625">
                <a:tc>
                  <a:txBody>
                    <a:bodyPr/>
                    <a:lstStyle/>
                    <a:p>
                      <a:pPr marL="0" marR="0" lvl="0" indent="0" algn="l" rtl="0">
                        <a:spcBef>
                          <a:spcPts val="0"/>
                        </a:spcBef>
                        <a:spcAft>
                          <a:spcPts val="0"/>
                        </a:spcAft>
                        <a:buNone/>
                      </a:pPr>
                      <a:r>
                        <a:rPr lang="en-US" sz="1400" dirty="0">
                          <a:latin typeface="Times New Roman" panose="02020603050405020304" pitchFamily="18" charset="0"/>
                          <a:cs typeface="Times New Roman" panose="02020603050405020304" pitchFamily="18" charset="0"/>
                        </a:rPr>
                        <a:t>4</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mj-lt"/>
                        <a:buNone/>
                        <a:tabLst/>
                        <a:defRPr/>
                      </a:pPr>
                      <a:r>
                        <a:rPr lang="en-IN" sz="1400" u="none" strike="noStrike" dirty="0">
                          <a:effectLst/>
                          <a:latin typeface="Times New Roman" panose="02020603050405020304" pitchFamily="18" charset="0"/>
                          <a:cs typeface="Times New Roman" panose="02020603050405020304" pitchFamily="18" charset="0"/>
                        </a:rPr>
                        <a:t>TXD 32</a:t>
                      </a:r>
                    </a:p>
                  </a:txBody>
                  <a:tcPr marL="68580" marR="68580" marT="0" marB="0"/>
                </a:tc>
                <a:tc>
                  <a:txBody>
                    <a:bodyPr/>
                    <a:lstStyle/>
                    <a:p>
                      <a:r>
                        <a:rPr lang="en-US" dirty="0">
                          <a:latin typeface="Times New Roman" panose="02020603050405020304" pitchFamily="18" charset="0"/>
                          <a:cs typeface="Times New Roman" panose="02020603050405020304" pitchFamily="18" charset="0"/>
                        </a:rPr>
                        <a:t>Wildland firefighting personal protective equipment – gloves</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400" dirty="0">
                          <a:effectLst/>
                          <a:latin typeface="Times New Roman" panose="02020603050405020304" pitchFamily="18" charset="0"/>
                          <a:cs typeface="Times New Roman" panose="02020603050405020304" pitchFamily="18" charset="0"/>
                        </a:rPr>
                        <a:t>Under publication </a:t>
                      </a:r>
                      <a:r>
                        <a:rPr lang="en-US"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ISO adoption</a:t>
                      </a:r>
                      <a:r>
                        <a:rPr lang="en-US" dirty="0">
                          <a:latin typeface="Times New Roman" panose="02020603050405020304" pitchFamily="18" charset="0"/>
                          <a:cs typeface="Times New Roman" panose="02020603050405020304" pitchFamily="18" charset="0"/>
                        </a:rPr>
                        <a:t>)</a:t>
                      </a:r>
                      <a:endParaRPr lang="en-GB" sz="14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3806624"/>
                  </a:ext>
                </a:extLst>
              </a:tr>
              <a:tr h="333625">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5</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mj-lt"/>
                        <a:buNone/>
                        <a:tabLst/>
                        <a:defRPr/>
                      </a:pPr>
                      <a:r>
                        <a:rPr lang="en-IN" sz="1400" u="none" strike="noStrike" dirty="0">
                          <a:effectLst/>
                          <a:latin typeface="Times New Roman" panose="02020603050405020304" pitchFamily="18" charset="0"/>
                          <a:cs typeface="Times New Roman" panose="02020603050405020304" pitchFamily="18" charset="0"/>
                        </a:rPr>
                        <a:t>TXD 37</a:t>
                      </a:r>
                    </a:p>
                  </a:txBody>
                  <a:tcPr marL="68580" marR="68580" marT="0" marB="0"/>
                </a:tc>
                <a:tc>
                  <a:txBody>
                    <a:bodyPr/>
                    <a:lstStyle/>
                    <a:p>
                      <a:r>
                        <a:rPr lang="en-US" dirty="0">
                          <a:latin typeface="Times New Roman" panose="02020603050405020304" pitchFamily="18" charset="0"/>
                          <a:cs typeface="Times New Roman" panose="02020603050405020304" pitchFamily="18" charset="0"/>
                        </a:rPr>
                        <a:t>Sports ropes</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400" dirty="0">
                          <a:effectLst/>
                          <a:latin typeface="Times New Roman" panose="02020603050405020304" pitchFamily="18" charset="0"/>
                          <a:cs typeface="Times New Roman" panose="02020603050405020304" pitchFamily="18" charset="0"/>
                        </a:rPr>
                        <a:t>Through working group (P-draft under preparation)</a:t>
                      </a:r>
                    </a:p>
                  </a:txBody>
                  <a:tcPr marL="68580" marR="68580" marT="0" marB="0"/>
                </a:tc>
                <a:extLst>
                  <a:ext uri="{0D108BD9-81ED-4DB2-BD59-A6C34878D82A}">
                    <a16:rowId xmlns:a16="http://schemas.microsoft.com/office/drawing/2014/main" val="2551816721"/>
                  </a:ext>
                </a:extLst>
              </a:tr>
            </a:tbl>
          </a:graphicData>
        </a:graphic>
      </p:graphicFrame>
      <p:graphicFrame>
        <p:nvGraphicFramePr>
          <p:cNvPr id="2" name="Table 2">
            <a:extLst>
              <a:ext uri="{FF2B5EF4-FFF2-40B4-BE49-F238E27FC236}">
                <a16:creationId xmlns:a16="http://schemas.microsoft.com/office/drawing/2014/main" id="{F1AD346F-DAE8-D28B-C0E3-1594C0DDB8FC}"/>
              </a:ext>
            </a:extLst>
          </p:cNvPr>
          <p:cNvGraphicFramePr>
            <a:graphicFrameLocks noGrp="1"/>
          </p:cNvGraphicFramePr>
          <p:nvPr>
            <p:extLst>
              <p:ext uri="{D42A27DB-BD31-4B8C-83A1-F6EECF244321}">
                <p14:modId xmlns:p14="http://schemas.microsoft.com/office/powerpoint/2010/main" val="905291224"/>
              </p:ext>
            </p:extLst>
          </p:nvPr>
        </p:nvGraphicFramePr>
        <p:xfrm>
          <a:off x="560942" y="3860192"/>
          <a:ext cx="10869056" cy="2418080"/>
        </p:xfrm>
        <a:graphic>
          <a:graphicData uri="http://schemas.openxmlformats.org/drawingml/2006/table">
            <a:tbl>
              <a:tblPr firstRow="1" bandRow="1">
                <a:tableStyleId>{9367B65A-A99B-48F6-ABE7-11F67FF97E4D}</a:tableStyleId>
              </a:tblPr>
              <a:tblGrid>
                <a:gridCol w="847740">
                  <a:extLst>
                    <a:ext uri="{9D8B030D-6E8A-4147-A177-3AD203B41FA5}">
                      <a16:colId xmlns:a16="http://schemas.microsoft.com/office/drawing/2014/main" val="918251116"/>
                    </a:ext>
                  </a:extLst>
                </a:gridCol>
                <a:gridCol w="4585718">
                  <a:extLst>
                    <a:ext uri="{9D8B030D-6E8A-4147-A177-3AD203B41FA5}">
                      <a16:colId xmlns:a16="http://schemas.microsoft.com/office/drawing/2014/main" val="2251633970"/>
                    </a:ext>
                  </a:extLst>
                </a:gridCol>
                <a:gridCol w="5435598">
                  <a:extLst>
                    <a:ext uri="{9D8B030D-6E8A-4147-A177-3AD203B41FA5}">
                      <a16:colId xmlns:a16="http://schemas.microsoft.com/office/drawing/2014/main" val="3553523013"/>
                    </a:ext>
                  </a:extLst>
                </a:gridCol>
              </a:tblGrid>
              <a:tr h="370840">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Sl. No.</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Product name</a:t>
                      </a: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Status and process adopted</a:t>
                      </a:r>
                      <a:endParaRPr sz="1400" dirty="0">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1979963521"/>
                  </a:ext>
                </a:extLst>
              </a:tr>
              <a:tr h="370840">
                <a:tc>
                  <a:txBody>
                    <a:bodyPr/>
                    <a:lstStyle/>
                    <a:p>
                      <a:r>
                        <a:rPr lang="en-IN" dirty="0">
                          <a:latin typeface="Times New Roman" panose="02020603050405020304" pitchFamily="18" charset="0"/>
                          <a:cs typeface="Times New Roman" panose="02020603050405020304" pitchFamily="18" charset="0"/>
                        </a:rPr>
                        <a:t>1</a:t>
                      </a:r>
                    </a:p>
                  </a:txBody>
                  <a:tcPr/>
                </a:tc>
                <a:tc>
                  <a:txBody>
                    <a:bodyPr/>
                    <a:lstStyle/>
                    <a:p>
                      <a:r>
                        <a:rPr lang="en-IN" dirty="0">
                          <a:latin typeface="Times New Roman" panose="02020603050405020304" pitchFamily="18" charset="0"/>
                          <a:cs typeface="Times New Roman" panose="02020603050405020304" pitchFamily="18" charset="0"/>
                        </a:rPr>
                        <a:t>Bedsheets, pillow cover and blanket cover </a:t>
                      </a:r>
                    </a:p>
                  </a:txBody>
                  <a:tcPr/>
                </a:tc>
                <a:tc>
                  <a:txBody>
                    <a:bodyPr/>
                    <a:lstStyle/>
                    <a:p>
                      <a:pPr marL="342900" indent="-342900">
                        <a:buAutoNum type="arabicPeriod"/>
                      </a:pPr>
                      <a:r>
                        <a:rPr lang="en-IN" dirty="0">
                          <a:latin typeface="Times New Roman" panose="02020603050405020304" pitchFamily="18" charset="0"/>
                          <a:cs typeface="Times New Roman" panose="02020603050405020304" pitchFamily="18" charset="0"/>
                        </a:rPr>
                        <a:t>Thrust from Indian Railways due to large procurements in railways</a:t>
                      </a:r>
                    </a:p>
                    <a:p>
                      <a:pPr marL="342900" indent="-342900">
                        <a:buAutoNum type="arabicPeriod"/>
                      </a:pPr>
                      <a:r>
                        <a:rPr lang="en-IN" dirty="0">
                          <a:latin typeface="Times New Roman" panose="02020603050405020304" pitchFamily="18" charset="0"/>
                          <a:cs typeface="Times New Roman" panose="02020603050405020304" pitchFamily="18" charset="0"/>
                        </a:rPr>
                        <a:t>Published based on extensive data provided by Indian Railways</a:t>
                      </a:r>
                    </a:p>
                  </a:txBody>
                  <a:tcPr/>
                </a:tc>
                <a:extLst>
                  <a:ext uri="{0D108BD9-81ED-4DB2-BD59-A6C34878D82A}">
                    <a16:rowId xmlns:a16="http://schemas.microsoft.com/office/drawing/2014/main" val="3563154801"/>
                  </a:ext>
                </a:extLst>
              </a:tr>
              <a:tr h="370840">
                <a:tc>
                  <a:txBody>
                    <a:bodyPr/>
                    <a:lstStyle/>
                    <a:p>
                      <a:r>
                        <a:rPr lang="en-IN" dirty="0">
                          <a:latin typeface="Times New Roman" panose="02020603050405020304" pitchFamily="18" charset="0"/>
                          <a:cs typeface="Times New Roman" panose="02020603050405020304" pitchFamily="18" charset="0"/>
                        </a:rPr>
                        <a:t>2</a:t>
                      </a:r>
                    </a:p>
                  </a:txBody>
                  <a:tcPr/>
                </a:tc>
                <a:tc>
                  <a:txBody>
                    <a:bodyPr/>
                    <a:lstStyle/>
                    <a:p>
                      <a:r>
                        <a:rPr lang="en-IN" dirty="0">
                          <a:latin typeface="Times New Roman" panose="02020603050405020304" pitchFamily="18" charset="0"/>
                          <a:cs typeface="Times New Roman" panose="02020603050405020304" pitchFamily="18" charset="0"/>
                        </a:rPr>
                        <a:t>Fire-Resistant Fabric made of cotton, manmade fibres/filaments and their blends</a:t>
                      </a:r>
                    </a:p>
                  </a:txBody>
                  <a:tcPr/>
                </a:tc>
                <a:tc>
                  <a:txBody>
                    <a:bodyPr/>
                    <a:lstStyle/>
                    <a:p>
                      <a:pPr marL="342900" marR="0" lvl="0" indent="-342900" algn="l" defTabSz="914400" rtl="0" eaLnBrk="1" fontAlgn="auto" latinLnBrk="0" hangingPunct="1">
                        <a:lnSpc>
                          <a:spcPct val="100000"/>
                        </a:lnSpc>
                        <a:spcBef>
                          <a:spcPts val="0"/>
                        </a:spcBef>
                        <a:spcAft>
                          <a:spcPts val="0"/>
                        </a:spcAft>
                        <a:buClr>
                          <a:srgbClr val="000000"/>
                        </a:buClr>
                        <a:buSzTx/>
                        <a:buFont typeface="Arial"/>
                        <a:buAutoNum type="arabicPeriod"/>
                        <a:tabLst/>
                        <a:defRPr/>
                      </a:pPr>
                      <a:r>
                        <a:rPr lang="en-IN" dirty="0">
                          <a:latin typeface="Times New Roman" panose="02020603050405020304" pitchFamily="18" charset="0"/>
                          <a:cs typeface="Times New Roman" panose="02020603050405020304" pitchFamily="18" charset="0"/>
                        </a:rPr>
                        <a:t>Thrust from </a:t>
                      </a:r>
                      <a:r>
                        <a:rPr lang="en-IN" dirty="0" err="1">
                          <a:latin typeface="Times New Roman" panose="02020603050405020304" pitchFamily="18" charset="0"/>
                          <a:cs typeface="Times New Roman" panose="02020603050405020304" pitchFamily="18" charset="0"/>
                        </a:rPr>
                        <a:t>MoT</a:t>
                      </a:r>
                      <a:r>
                        <a:rPr lang="en-IN" dirty="0">
                          <a:latin typeface="Times New Roman" panose="02020603050405020304" pitchFamily="18" charset="0"/>
                          <a:cs typeface="Times New Roman" panose="02020603050405020304" pitchFamily="18" charset="0"/>
                        </a:rPr>
                        <a:t> as the product is under PLI scheme of Govt of India </a:t>
                      </a:r>
                    </a:p>
                    <a:p>
                      <a:pPr marL="342900" indent="-342900">
                        <a:buAutoNum type="arabicPeriod"/>
                      </a:pPr>
                      <a:r>
                        <a:rPr lang="en-IN" dirty="0">
                          <a:latin typeface="Times New Roman" panose="02020603050405020304" pitchFamily="18" charset="0"/>
                          <a:cs typeface="Times New Roman" panose="02020603050405020304" pitchFamily="18" charset="0"/>
                        </a:rPr>
                        <a:t>Data provided by Arvind Pvt Ltd.</a:t>
                      </a:r>
                    </a:p>
                    <a:p>
                      <a:pPr marL="342900" indent="-342900">
                        <a:buAutoNum type="arabicPeriod"/>
                      </a:pPr>
                      <a:r>
                        <a:rPr lang="en-IN" b="1" dirty="0">
                          <a:latin typeface="Times New Roman" panose="02020603050405020304" pitchFamily="18" charset="0"/>
                          <a:cs typeface="Times New Roman" panose="02020603050405020304" pitchFamily="18" charset="0"/>
                        </a:rPr>
                        <a:t>Inputs received through Manak Manthan</a:t>
                      </a:r>
                    </a:p>
                    <a:p>
                      <a:pPr marL="342900" indent="-342900">
                        <a:buAutoNum type="arabicPeriod"/>
                      </a:pPr>
                      <a:r>
                        <a:rPr lang="en-IN" dirty="0">
                          <a:latin typeface="Times New Roman" panose="02020603050405020304" pitchFamily="18" charset="0"/>
                          <a:cs typeface="Times New Roman" panose="02020603050405020304" pitchFamily="18" charset="0"/>
                        </a:rPr>
                        <a:t>(Under Publication)</a:t>
                      </a:r>
                    </a:p>
                  </a:txBody>
                  <a:tcPr/>
                </a:tc>
                <a:extLst>
                  <a:ext uri="{0D108BD9-81ED-4DB2-BD59-A6C34878D82A}">
                    <a16:rowId xmlns:a16="http://schemas.microsoft.com/office/drawing/2014/main" val="983627757"/>
                  </a:ext>
                </a:extLst>
              </a:tr>
              <a:tr h="370840">
                <a:tc>
                  <a:txBody>
                    <a:bodyPr/>
                    <a:lstStyle/>
                    <a:p>
                      <a:r>
                        <a:rPr lang="en-IN" dirty="0">
                          <a:latin typeface="Times New Roman" panose="02020603050405020304" pitchFamily="18" charset="0"/>
                          <a:cs typeface="Times New Roman" panose="02020603050405020304" pitchFamily="18" charset="0"/>
                        </a:rPr>
                        <a:t>3</a:t>
                      </a:r>
                    </a:p>
                  </a:txBody>
                  <a:tcPr/>
                </a:tc>
                <a:tc>
                  <a:txBody>
                    <a:bodyPr/>
                    <a:lstStyle/>
                    <a:p>
                      <a:r>
                        <a:rPr lang="en-IN" dirty="0" err="1">
                          <a:latin typeface="Times New Roman" panose="02020603050405020304" pitchFamily="18" charset="0"/>
                          <a:cs typeface="Times New Roman" panose="02020603050405020304" pitchFamily="18" charset="0"/>
                        </a:rPr>
                        <a:t>Firehood</a:t>
                      </a:r>
                      <a:r>
                        <a:rPr lang="en-IN" dirty="0">
                          <a:latin typeface="Times New Roman" panose="02020603050405020304" pitchFamily="18" charset="0"/>
                          <a:cs typeface="Times New Roman" panose="02020603050405020304" pitchFamily="18" charset="0"/>
                        </a:rPr>
                        <a:t> for firefighters</a:t>
                      </a:r>
                    </a:p>
                  </a:txBody>
                  <a:tcPr/>
                </a:tc>
                <a:tc>
                  <a:txBody>
                    <a:bodyPr/>
                    <a:lstStyle/>
                    <a:p>
                      <a:r>
                        <a:rPr lang="en-IN" dirty="0">
                          <a:latin typeface="Times New Roman" panose="02020603050405020304" pitchFamily="18" charset="0"/>
                          <a:cs typeface="Times New Roman" panose="02020603050405020304" pitchFamily="18" charset="0"/>
                        </a:rPr>
                        <a:t>Allocated as R&amp;D project</a:t>
                      </a:r>
                    </a:p>
                  </a:txBody>
                  <a:tcPr/>
                </a:tc>
                <a:extLst>
                  <a:ext uri="{0D108BD9-81ED-4DB2-BD59-A6C34878D82A}">
                    <a16:rowId xmlns:a16="http://schemas.microsoft.com/office/drawing/2014/main" val="3065699390"/>
                  </a:ext>
                </a:extLst>
              </a:tr>
            </a:tbl>
          </a:graphicData>
        </a:graphic>
      </p:graphicFrame>
      <p:sp>
        <p:nvSpPr>
          <p:cNvPr id="5" name="Google Shape;271;p42">
            <a:extLst>
              <a:ext uri="{FF2B5EF4-FFF2-40B4-BE49-F238E27FC236}">
                <a16:creationId xmlns:a16="http://schemas.microsoft.com/office/drawing/2014/main" id="{54B4D8D1-CAC8-81A4-5284-F18793522CEA}"/>
              </a:ext>
            </a:extLst>
          </p:cNvPr>
          <p:cNvSpPr txBox="1">
            <a:spLocks/>
          </p:cNvSpPr>
          <p:nvPr/>
        </p:nvSpPr>
        <p:spPr>
          <a:xfrm>
            <a:off x="560942" y="0"/>
            <a:ext cx="11021458" cy="81368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400"/>
            </a:pPr>
            <a:r>
              <a:rPr lang="en-IN" sz="2800" b="1" dirty="0">
                <a:latin typeface="Times New Roman" panose="02020603050405020304" pitchFamily="18" charset="0"/>
                <a:cs typeface="Times New Roman" panose="02020603050405020304" pitchFamily="18" charset="0"/>
              </a:rPr>
              <a:t>Status of NWIPs as per APS</a:t>
            </a:r>
          </a:p>
        </p:txBody>
      </p:sp>
    </p:spTree>
    <p:extLst>
      <p:ext uri="{BB962C8B-B14F-4D97-AF65-F5344CB8AC3E}">
        <p14:creationId xmlns:p14="http://schemas.microsoft.com/office/powerpoint/2010/main" val="1070985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E3F4A76-F3E4-92D4-B521-B13DCE3F063F}"/>
              </a:ext>
            </a:extLst>
          </p:cNvPr>
          <p:cNvSpPr>
            <a:spLocks noGrp="1"/>
          </p:cNvSpPr>
          <p:nvPr>
            <p:ph type="title"/>
          </p:nvPr>
        </p:nvSpPr>
        <p:spPr>
          <a:xfrm>
            <a:off x="665018" y="78798"/>
            <a:ext cx="11397673" cy="983383"/>
          </a:xfrm>
        </p:spPr>
        <p:txBody>
          <a:bodyPr>
            <a:normAutofit/>
          </a:bodyPr>
          <a:lstStyle/>
          <a:p>
            <a:r>
              <a:rPr lang="en-IN" sz="2800" b="1" dirty="0">
                <a:latin typeface="Times New Roman" panose="02020603050405020304" pitchFamily="18" charset="0"/>
                <a:cs typeface="Times New Roman" panose="02020603050405020304" pitchFamily="18" charset="0"/>
              </a:rPr>
              <a:t>Important Reviews done in last 6 Months (Apart from 5 Yearly Reviews)</a:t>
            </a:r>
          </a:p>
        </p:txBody>
      </p:sp>
      <p:graphicFrame>
        <p:nvGraphicFramePr>
          <p:cNvPr id="9" name="Table 2">
            <a:extLst>
              <a:ext uri="{FF2B5EF4-FFF2-40B4-BE49-F238E27FC236}">
                <a16:creationId xmlns:a16="http://schemas.microsoft.com/office/drawing/2014/main" id="{485ED9AA-0FEA-6621-B951-AFD0878DD10B}"/>
              </a:ext>
            </a:extLst>
          </p:cNvPr>
          <p:cNvGraphicFramePr>
            <a:graphicFrameLocks noGrp="1"/>
          </p:cNvGraphicFramePr>
          <p:nvPr>
            <p:extLst>
              <p:ext uri="{D42A27DB-BD31-4B8C-83A1-F6EECF244321}">
                <p14:modId xmlns:p14="http://schemas.microsoft.com/office/powerpoint/2010/main" val="1653634329"/>
              </p:ext>
            </p:extLst>
          </p:nvPr>
        </p:nvGraphicFramePr>
        <p:xfrm>
          <a:off x="461818" y="1062181"/>
          <a:ext cx="11397673" cy="5105410"/>
        </p:xfrm>
        <a:graphic>
          <a:graphicData uri="http://schemas.openxmlformats.org/drawingml/2006/table">
            <a:tbl>
              <a:tblPr firstRow="1" bandRow="1">
                <a:tableStyleId>{9367B65A-A99B-48F6-ABE7-11F67FF97E4D}</a:tableStyleId>
              </a:tblPr>
              <a:tblGrid>
                <a:gridCol w="655782">
                  <a:extLst>
                    <a:ext uri="{9D8B030D-6E8A-4147-A177-3AD203B41FA5}">
                      <a16:colId xmlns:a16="http://schemas.microsoft.com/office/drawing/2014/main" val="3160993331"/>
                    </a:ext>
                  </a:extLst>
                </a:gridCol>
                <a:gridCol w="6215088">
                  <a:extLst>
                    <a:ext uri="{9D8B030D-6E8A-4147-A177-3AD203B41FA5}">
                      <a16:colId xmlns:a16="http://schemas.microsoft.com/office/drawing/2014/main" val="3032400352"/>
                    </a:ext>
                  </a:extLst>
                </a:gridCol>
                <a:gridCol w="4526803">
                  <a:extLst>
                    <a:ext uri="{9D8B030D-6E8A-4147-A177-3AD203B41FA5}">
                      <a16:colId xmlns:a16="http://schemas.microsoft.com/office/drawing/2014/main" val="3522741360"/>
                    </a:ext>
                  </a:extLst>
                </a:gridCol>
              </a:tblGrid>
              <a:tr h="370840">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Sl. No.</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Standards </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Status and process  adopted</a:t>
                      </a:r>
                    </a:p>
                  </a:txBody>
                  <a:tcPr marL="91450" marR="91450" marT="45725" marB="45725"/>
                </a:tc>
                <a:extLst>
                  <a:ext uri="{0D108BD9-81ED-4DB2-BD59-A6C34878D82A}">
                    <a16:rowId xmlns:a16="http://schemas.microsoft.com/office/drawing/2014/main" val="4116001366"/>
                  </a:ext>
                </a:extLst>
              </a:tr>
              <a:tr h="37084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 1</a:t>
                      </a:r>
                    </a:p>
                  </a:txBody>
                  <a:tcPr/>
                </a:tc>
                <a:tc>
                  <a:txBody>
                    <a:bodyPr/>
                    <a:lstStyle/>
                    <a:p>
                      <a:r>
                        <a:rPr lang="en-IN" dirty="0">
                          <a:latin typeface="Times New Roman" panose="02020603050405020304" pitchFamily="18" charset="0"/>
                          <a:cs typeface="Times New Roman" panose="02020603050405020304" pitchFamily="18" charset="0"/>
                        </a:rPr>
                        <a:t>IS 7867 for Nylon multifilament yarn</a:t>
                      </a:r>
                    </a:p>
                  </a:txBody>
                  <a:tcPr/>
                </a:tc>
                <a:tc>
                  <a:txBody>
                    <a:bodyPr/>
                    <a:lstStyle/>
                    <a:p>
                      <a:r>
                        <a:rPr lang="en-IN" dirty="0">
                          <a:latin typeface="Times New Roman" panose="02020603050405020304" pitchFamily="18" charset="0"/>
                          <a:cs typeface="Times New Roman" panose="02020603050405020304" pitchFamily="18" charset="0"/>
                        </a:rPr>
                        <a:t>Through working group (Published)</a:t>
                      </a:r>
                    </a:p>
                  </a:txBody>
                  <a:tcPr/>
                </a:tc>
                <a:extLst>
                  <a:ext uri="{0D108BD9-81ED-4DB2-BD59-A6C34878D82A}">
                    <a16:rowId xmlns:a16="http://schemas.microsoft.com/office/drawing/2014/main" val="2012174622"/>
                  </a:ext>
                </a:extLst>
              </a:tr>
              <a:tr h="37084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2</a:t>
                      </a:r>
                    </a:p>
                  </a:txBody>
                  <a:tcPr/>
                </a:tc>
                <a:tc>
                  <a:txBody>
                    <a:bodyPr/>
                    <a:lstStyle/>
                    <a:p>
                      <a:r>
                        <a:rPr lang="en-IN" dirty="0">
                          <a:latin typeface="Times New Roman" panose="02020603050405020304" pitchFamily="18" charset="0"/>
                          <a:cs typeface="Times New Roman" panose="02020603050405020304" pitchFamily="18" charset="0"/>
                        </a:rPr>
                        <a:t>IS 16890 for Protective clothing for firefighters</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Through working group (Ready for gazette)</a:t>
                      </a:r>
                    </a:p>
                  </a:txBody>
                  <a:tcPr/>
                </a:tc>
                <a:extLst>
                  <a:ext uri="{0D108BD9-81ED-4DB2-BD59-A6C34878D82A}">
                    <a16:rowId xmlns:a16="http://schemas.microsoft.com/office/drawing/2014/main" val="9497198"/>
                  </a:ext>
                </a:extLst>
              </a:tr>
              <a:tr h="37084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3</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IS 15768 for Fire-resistant upholstery fabric</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Through working group (Under Wide circulation)</a:t>
                      </a:r>
                    </a:p>
                  </a:txBody>
                  <a:tcPr/>
                </a:tc>
                <a:extLst>
                  <a:ext uri="{0D108BD9-81ED-4DB2-BD59-A6C34878D82A}">
                    <a16:rowId xmlns:a16="http://schemas.microsoft.com/office/drawing/2014/main" val="1060016365"/>
                  </a:ext>
                </a:extLst>
              </a:tr>
              <a:tr h="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4</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IS 15741 for Curtains and drapes</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dirty="0">
                          <a:latin typeface="Times New Roman" panose="02020603050405020304" pitchFamily="18" charset="0"/>
                          <a:cs typeface="Times New Roman" panose="02020603050405020304" pitchFamily="18" charset="0"/>
                        </a:rPr>
                        <a:t>Through working group (Circulated to committee members)</a:t>
                      </a:r>
                    </a:p>
                  </a:txBody>
                  <a:tcPr/>
                </a:tc>
                <a:extLst>
                  <a:ext uri="{0D108BD9-81ED-4DB2-BD59-A6C34878D82A}">
                    <a16:rowId xmlns:a16="http://schemas.microsoft.com/office/drawing/2014/main" val="3730067404"/>
                  </a:ext>
                </a:extLst>
              </a:tr>
              <a:tr h="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5</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1066 Code for packing of sewing threads first revision</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Through consultant (P-draft prepared)</a:t>
                      </a:r>
                    </a:p>
                  </a:txBody>
                  <a:tcPr/>
                </a:tc>
                <a:extLst>
                  <a:ext uri="{0D108BD9-81ED-4DB2-BD59-A6C34878D82A}">
                    <a16:rowId xmlns:a16="http://schemas.microsoft.com/office/drawing/2014/main" val="3873634526"/>
                  </a:ext>
                </a:extLst>
              </a:tr>
              <a:tr h="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6</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2194 Code for seaworthy packaging of man-made fibre fabrics</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Through consultant (P-draft prepared) </a:t>
                      </a:r>
                    </a:p>
                  </a:txBody>
                  <a:tcPr/>
                </a:tc>
                <a:extLst>
                  <a:ext uri="{0D108BD9-81ED-4DB2-BD59-A6C34878D82A}">
                    <a16:rowId xmlns:a16="http://schemas.microsoft.com/office/drawing/2014/main" val="638786190"/>
                  </a:ext>
                </a:extLst>
              </a:tr>
              <a:tr h="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7</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2195 Code for inland packaging of man-made fibre fabrics and man-made fibre yarns</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Through consultant (P-draft prepared) </a:t>
                      </a:r>
                    </a:p>
                  </a:txBody>
                  <a:tcPr/>
                </a:tc>
                <a:extLst>
                  <a:ext uri="{0D108BD9-81ED-4DB2-BD59-A6C34878D82A}">
                    <a16:rowId xmlns:a16="http://schemas.microsoft.com/office/drawing/2014/main" val="907542018"/>
                  </a:ext>
                </a:extLst>
              </a:tr>
              <a:tr h="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8</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14463 Packaging of cotton yarn and cloth for transportation in freight containers</a:t>
                      </a:r>
                      <a:endParaRPr lang="en-IN" sz="1400" dirty="0">
                        <a:effectLst/>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Through consultant (P-draft prepared) </a:t>
                      </a:r>
                    </a:p>
                  </a:txBody>
                  <a:tcPr/>
                </a:tc>
                <a:extLst>
                  <a:ext uri="{0D108BD9-81ED-4DB2-BD59-A6C34878D82A}">
                    <a16:rowId xmlns:a16="http://schemas.microsoft.com/office/drawing/2014/main" val="841683340"/>
                  </a:ext>
                </a:extLst>
              </a:tr>
              <a:tr h="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9</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3862 Specification for packing of rayon staple fibres</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Through consultant (P-draft prepared)</a:t>
                      </a:r>
                    </a:p>
                  </a:txBody>
                  <a:tcPr/>
                </a:tc>
                <a:extLst>
                  <a:ext uri="{0D108BD9-81ED-4DB2-BD59-A6C34878D82A}">
                    <a16:rowId xmlns:a16="http://schemas.microsoft.com/office/drawing/2014/main" val="1181561390"/>
                  </a:ext>
                </a:extLst>
              </a:tr>
              <a:tr h="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10</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1347 Specification for inland packaging of cotton cloth and yarn first revision</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i="0" u="none" strike="noStrike" kern="0" cap="none" spc="0" normalizeH="0" baseline="0" noProof="0" dirty="0">
                          <a:ln>
                            <a:noFill/>
                          </a:ln>
                          <a:solidFill>
                            <a:srgbClr val="000000"/>
                          </a:solidFill>
                          <a:effectLst/>
                          <a:uLnTx/>
                          <a:uFillTx/>
                          <a:latin typeface="Times New Roman" panose="02020603050405020304" pitchFamily="18" charset="0"/>
                          <a:ea typeface="Calibri"/>
                          <a:cs typeface="Times New Roman" panose="02020603050405020304" pitchFamily="18" charset="0"/>
                          <a:sym typeface="Arial"/>
                        </a:rPr>
                        <a:t>Through consultant (P-draft prepared)</a:t>
                      </a:r>
                    </a:p>
                  </a:txBody>
                  <a:tcPr/>
                </a:tc>
                <a:extLst>
                  <a:ext uri="{0D108BD9-81ED-4DB2-BD59-A6C34878D82A}">
                    <a16:rowId xmlns:a16="http://schemas.microsoft.com/office/drawing/2014/main" val="3791739894"/>
                  </a:ext>
                </a:extLst>
              </a:tr>
              <a:tr h="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11</a:t>
                      </a:r>
                    </a:p>
                  </a:txBody>
                  <a:tcPr/>
                </a:tc>
                <a:tc>
                  <a:txBody>
                    <a:bodyPr/>
                    <a:lstStyle/>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293 Code for seaworthy packaging of cotton yarn and cloth third revision</a:t>
                      </a:r>
                    </a:p>
                  </a:txBody>
                  <a:tcPr/>
                </a:tc>
                <a:tc>
                  <a:txBody>
                    <a:bodyPr/>
                    <a:lstStyle/>
                    <a:p>
                      <a:r>
                        <a:rPr lang="en-IN" dirty="0">
                          <a:latin typeface="Times New Roman" panose="02020603050405020304" pitchFamily="18" charset="0"/>
                          <a:cs typeface="Times New Roman" panose="02020603050405020304" pitchFamily="18" charset="0"/>
                        </a:rPr>
                        <a:t>Through consultant (P-draft prepared)</a:t>
                      </a:r>
                    </a:p>
                  </a:txBody>
                  <a:tcPr/>
                </a:tc>
                <a:extLst>
                  <a:ext uri="{0D108BD9-81ED-4DB2-BD59-A6C34878D82A}">
                    <a16:rowId xmlns:a16="http://schemas.microsoft.com/office/drawing/2014/main" val="1475276390"/>
                  </a:ext>
                </a:extLst>
              </a:tr>
              <a:tr h="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12</a:t>
                      </a:r>
                    </a:p>
                  </a:txBody>
                  <a:tcPr/>
                </a:tc>
                <a:tc>
                  <a:txBody>
                    <a:bodyPr/>
                    <a:lstStyle/>
                    <a:p>
                      <a:r>
                        <a:rPr lang="en-IN" dirty="0">
                          <a:latin typeface="Times New Roman" panose="02020603050405020304" pitchFamily="18" charset="0"/>
                          <a:cs typeface="Times New Roman" panose="02020603050405020304" pitchFamily="18" charset="0"/>
                        </a:rPr>
                        <a:t>IS 7056 for cotton towels</a:t>
                      </a:r>
                    </a:p>
                  </a:txBody>
                  <a:tcPr/>
                </a:tc>
                <a:tc>
                  <a:txBody>
                    <a:bodyPr/>
                    <a:lstStyle/>
                    <a:p>
                      <a:r>
                        <a:rPr lang="en-IN" dirty="0">
                          <a:latin typeface="Times New Roman" panose="02020603050405020304" pitchFamily="18" charset="0"/>
                          <a:cs typeface="Times New Roman" panose="02020603050405020304" pitchFamily="18" charset="0"/>
                        </a:rPr>
                        <a:t>Based on the extensive data provided by Indian railways. (Published)</a:t>
                      </a:r>
                    </a:p>
                  </a:txBody>
                  <a:tcPr/>
                </a:tc>
                <a:extLst>
                  <a:ext uri="{0D108BD9-81ED-4DB2-BD59-A6C34878D82A}">
                    <a16:rowId xmlns:a16="http://schemas.microsoft.com/office/drawing/2014/main" val="3879330618"/>
                  </a:ext>
                </a:extLst>
              </a:tr>
              <a:tr h="0">
                <a:tc>
                  <a:txBody>
                    <a:bodyPr/>
                    <a:lstStyle/>
                    <a:p>
                      <a:pPr marL="0" indent="0" algn="ctr">
                        <a:buFont typeface="+mj-lt"/>
                        <a:buNone/>
                      </a:pPr>
                      <a:r>
                        <a:rPr lang="en-IN" dirty="0">
                          <a:latin typeface="Times New Roman" panose="02020603050405020304" pitchFamily="18" charset="0"/>
                          <a:cs typeface="Times New Roman" panose="02020603050405020304" pitchFamily="18" charset="0"/>
                        </a:rPr>
                        <a:t>13</a:t>
                      </a:r>
                    </a:p>
                  </a:txBody>
                  <a:tcPr/>
                </a:tc>
                <a:tc>
                  <a:txBody>
                    <a:bodyPr/>
                    <a:lstStyle/>
                    <a:p>
                      <a:r>
                        <a:rPr lang="en-IN" dirty="0">
                          <a:latin typeface="Times New Roman" panose="02020603050405020304" pitchFamily="18" charset="0"/>
                          <a:cs typeface="Times New Roman" panose="02020603050405020304" pitchFamily="18" charset="0"/>
                        </a:rPr>
                        <a:t>IS 7866 For Ring spun cotton blended yarn</a:t>
                      </a:r>
                    </a:p>
                  </a:txBody>
                  <a:tcPr/>
                </a:tc>
                <a:tc>
                  <a:txBody>
                    <a:bodyPr/>
                    <a:lstStyle/>
                    <a:p>
                      <a:r>
                        <a:rPr lang="en-IN" dirty="0">
                          <a:latin typeface="Times New Roman" panose="02020603050405020304" pitchFamily="18" charset="0"/>
                          <a:cs typeface="Times New Roman" panose="02020603050405020304" pitchFamily="18" charset="0"/>
                        </a:rPr>
                        <a:t>ARP allocated to BIS officer</a:t>
                      </a:r>
                    </a:p>
                  </a:txBody>
                  <a:tcPr/>
                </a:tc>
                <a:extLst>
                  <a:ext uri="{0D108BD9-81ED-4DB2-BD59-A6C34878D82A}">
                    <a16:rowId xmlns:a16="http://schemas.microsoft.com/office/drawing/2014/main" val="3227809237"/>
                  </a:ext>
                </a:extLst>
              </a:tr>
            </a:tbl>
          </a:graphicData>
        </a:graphic>
      </p:graphicFrame>
    </p:spTree>
    <p:extLst>
      <p:ext uri="{BB962C8B-B14F-4D97-AF65-F5344CB8AC3E}">
        <p14:creationId xmlns:p14="http://schemas.microsoft.com/office/powerpoint/2010/main" val="320458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0">
          <a:extLst>
            <a:ext uri="{FF2B5EF4-FFF2-40B4-BE49-F238E27FC236}">
              <a16:creationId xmlns:a16="http://schemas.microsoft.com/office/drawing/2014/main" id="{C3EE005E-3E3B-84F8-B7FD-D29EFA2157DB}"/>
            </a:ext>
          </a:extLst>
        </p:cNvPr>
        <p:cNvGrpSpPr/>
        <p:nvPr/>
      </p:nvGrpSpPr>
      <p:grpSpPr>
        <a:xfrm>
          <a:off x="0" y="0"/>
          <a:ext cx="0" cy="0"/>
          <a:chOff x="0" y="0"/>
          <a:chExt cx="0" cy="0"/>
        </a:xfrm>
      </p:grpSpPr>
      <p:sp>
        <p:nvSpPr>
          <p:cNvPr id="271" name="Google Shape;271;p42">
            <a:extLst>
              <a:ext uri="{FF2B5EF4-FFF2-40B4-BE49-F238E27FC236}">
                <a16:creationId xmlns:a16="http://schemas.microsoft.com/office/drawing/2014/main" id="{A1AC5106-67D3-3EC8-E972-4889094A42DF}"/>
              </a:ext>
            </a:extLst>
          </p:cNvPr>
          <p:cNvSpPr txBox="1">
            <a:spLocks noGrp="1"/>
          </p:cNvSpPr>
          <p:nvPr>
            <p:ph type="title"/>
          </p:nvPr>
        </p:nvSpPr>
        <p:spPr>
          <a:xfrm>
            <a:off x="838200" y="288008"/>
            <a:ext cx="10515600" cy="8136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sz="2800" b="1" dirty="0">
                <a:latin typeface="Times New Roman" panose="02020603050405020304" pitchFamily="18" charset="0"/>
                <a:cs typeface="Times New Roman" panose="02020603050405020304" pitchFamily="18" charset="0"/>
              </a:rPr>
              <a:t>Grouping of standards for review as per APS (5 yearly reviews) </a:t>
            </a:r>
            <a:endParaRPr sz="2800" b="1" dirty="0">
              <a:latin typeface="Times New Roman" panose="02020603050405020304" pitchFamily="18" charset="0"/>
              <a:cs typeface="Times New Roman" panose="02020603050405020304" pitchFamily="18" charset="0"/>
            </a:endParaRPr>
          </a:p>
        </p:txBody>
      </p:sp>
      <p:graphicFrame>
        <p:nvGraphicFramePr>
          <p:cNvPr id="272" name="Google Shape;272;p42">
            <a:extLst>
              <a:ext uri="{FF2B5EF4-FFF2-40B4-BE49-F238E27FC236}">
                <a16:creationId xmlns:a16="http://schemas.microsoft.com/office/drawing/2014/main" id="{CAE819C7-6659-3DD0-C8B5-B09B2119C6A2}"/>
              </a:ext>
            </a:extLst>
          </p:cNvPr>
          <p:cNvGraphicFramePr/>
          <p:nvPr>
            <p:extLst>
              <p:ext uri="{D42A27DB-BD31-4B8C-83A1-F6EECF244321}">
                <p14:modId xmlns:p14="http://schemas.microsoft.com/office/powerpoint/2010/main" val="639803729"/>
              </p:ext>
            </p:extLst>
          </p:nvPr>
        </p:nvGraphicFramePr>
        <p:xfrm>
          <a:off x="484743" y="1235982"/>
          <a:ext cx="10869057" cy="5254882"/>
        </p:xfrm>
        <a:graphic>
          <a:graphicData uri="http://schemas.openxmlformats.org/drawingml/2006/table">
            <a:tbl>
              <a:tblPr firstRow="1" bandRow="1">
                <a:noFill/>
                <a:tableStyleId>{9367B65A-A99B-48F6-ABE7-11F67FF97E4D}</a:tableStyleId>
              </a:tblPr>
              <a:tblGrid>
                <a:gridCol w="762055">
                  <a:extLst>
                    <a:ext uri="{9D8B030D-6E8A-4147-A177-3AD203B41FA5}">
                      <a16:colId xmlns:a16="http://schemas.microsoft.com/office/drawing/2014/main" val="20000"/>
                    </a:ext>
                  </a:extLst>
                </a:gridCol>
                <a:gridCol w="1298099">
                  <a:extLst>
                    <a:ext uri="{9D8B030D-6E8A-4147-A177-3AD203B41FA5}">
                      <a16:colId xmlns:a16="http://schemas.microsoft.com/office/drawing/2014/main" val="20001"/>
                    </a:ext>
                  </a:extLst>
                </a:gridCol>
                <a:gridCol w="7102843">
                  <a:extLst>
                    <a:ext uri="{9D8B030D-6E8A-4147-A177-3AD203B41FA5}">
                      <a16:colId xmlns:a16="http://schemas.microsoft.com/office/drawing/2014/main" val="20002"/>
                    </a:ext>
                  </a:extLst>
                </a:gridCol>
                <a:gridCol w="1706060">
                  <a:extLst>
                    <a:ext uri="{9D8B030D-6E8A-4147-A177-3AD203B41FA5}">
                      <a16:colId xmlns:a16="http://schemas.microsoft.com/office/drawing/2014/main" val="20003"/>
                    </a:ext>
                  </a:extLst>
                </a:gridCol>
              </a:tblGrid>
              <a:tr h="560962">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Sl. No.</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a:latin typeface="Times New Roman" panose="02020603050405020304" pitchFamily="18" charset="0"/>
                          <a:cs typeface="Times New Roman" panose="02020603050405020304" pitchFamily="18" charset="0"/>
                        </a:rPr>
                        <a:t>Technical Committee</a:t>
                      </a:r>
                      <a:endParaRPr sz="140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Group of Standards </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Status and process  adopted</a:t>
                      </a:r>
                    </a:p>
                  </a:txBody>
                  <a:tcPr marL="91450" marR="91450" marT="45725" marB="45725"/>
                </a:tc>
                <a:extLst>
                  <a:ext uri="{0D108BD9-81ED-4DB2-BD59-A6C34878D82A}">
                    <a16:rowId xmlns:a16="http://schemas.microsoft.com/office/drawing/2014/main" val="10000"/>
                  </a:ext>
                </a:extLst>
              </a:tr>
              <a:tr h="742261">
                <a:tc>
                  <a:txBody>
                    <a:bodyPr/>
                    <a:lstStyle/>
                    <a:p>
                      <a:pPr marL="0" marR="0" lvl="0" indent="0" algn="l" rtl="0">
                        <a:spcBef>
                          <a:spcPts val="0"/>
                        </a:spcBef>
                        <a:spcAft>
                          <a:spcPts val="0"/>
                        </a:spcAft>
                        <a:buNone/>
                      </a:pPr>
                      <a:r>
                        <a:rPr lang="en-US" sz="1400" dirty="0">
                          <a:latin typeface="Times New Roman" panose="02020603050405020304" pitchFamily="18" charset="0"/>
                          <a:cs typeface="Times New Roman" panose="02020603050405020304" pitchFamily="18" charset="0"/>
                        </a:rPr>
                        <a:t>1</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lvl="0" indent="0">
                        <a:lnSpc>
                          <a:spcPct val="115000"/>
                        </a:lnSpc>
                        <a:spcAft>
                          <a:spcPts val="0"/>
                        </a:spcAft>
                        <a:buFont typeface="+mj-lt"/>
                        <a:buNone/>
                      </a:pPr>
                      <a:r>
                        <a:rPr lang="en-IN" sz="1400" u="none" strike="noStrike" dirty="0">
                          <a:effectLst/>
                          <a:latin typeface="Times New Roman" panose="02020603050405020304" pitchFamily="18" charset="0"/>
                          <a:cs typeface="Times New Roman" panose="02020603050405020304" pitchFamily="18" charset="0"/>
                        </a:rPr>
                        <a:t>TXD 32</a:t>
                      </a:r>
                    </a:p>
                  </a:txBody>
                  <a:tcPr marL="68580" marR="68580" marT="0" marB="0"/>
                </a:tc>
                <a:tc>
                  <a:txBody>
                    <a:bodyPr/>
                    <a:lstStyle/>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17462 (Part 1) : 2020 Determination of Contact Heat Transmission through Protective Clothing or Constituent Materials Part 1 Contact Heat Produced by Heating Cylinder</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17462 (Part 2) : 2020 Determination of Contact Heat Transmission through Protective Clothing or Constituent Materials Part 2 Test Method using Contact Heat Produced by Dropping Small Cylinders</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17468 : 2020 Test Method for Convective Heat Resistance using a Hot Air Circulating Oven </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15727 (Part 1) : 2020 Assessment of the ignitability of bedding items Part 1 Ignition source: Smouldering cigarette (first revision)</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15727 (Part 2) : 2020 Assessment of the ignitability of bedding items Part 2 Ignition source: Match-flame equivalent (first revision)</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15758 (Part 1) : 2020 Determination of heat transmission on exposure to flame </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15758 (Part 4) : 2020 Method of test for limited flame spread </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15758 (Part 5) : 2020 Assessment of resistance of materials to molten metal splash </a:t>
                      </a:r>
                    </a:p>
                  </a:txBody>
                  <a:tcPr marL="68580" marR="68580" marT="0" marB="0"/>
                </a:tc>
                <a:tc>
                  <a:txBody>
                    <a:bodyPr/>
                    <a:lstStyle/>
                    <a:p>
                      <a:pPr>
                        <a:lnSpc>
                          <a:spcPct val="115000"/>
                        </a:lnSpc>
                      </a:pPr>
                      <a:r>
                        <a:rPr lang="en-GB" sz="1400" dirty="0">
                          <a:effectLst/>
                          <a:latin typeface="Times New Roman" panose="02020603050405020304" pitchFamily="18" charset="0"/>
                          <a:cs typeface="Times New Roman" panose="02020603050405020304" pitchFamily="18" charset="0"/>
                        </a:rPr>
                        <a:t>Allocated to NITRA, Ghaziabad</a:t>
                      </a:r>
                    </a:p>
                  </a:txBody>
                  <a:tcPr marL="68580" marR="68580" marT="0" marB="0"/>
                </a:tc>
                <a:extLst>
                  <a:ext uri="{0D108BD9-81ED-4DB2-BD59-A6C34878D82A}">
                    <a16:rowId xmlns:a16="http://schemas.microsoft.com/office/drawing/2014/main" val="4129355733"/>
                  </a:ext>
                </a:extLst>
              </a:tr>
              <a:tr h="742261">
                <a:tc>
                  <a:txBody>
                    <a:bodyPr/>
                    <a:lstStyle/>
                    <a:p>
                      <a:pPr marL="0" marR="0" lvl="0" indent="0" algn="l" rtl="0">
                        <a:spcBef>
                          <a:spcPts val="0"/>
                        </a:spcBef>
                        <a:spcAft>
                          <a:spcPts val="0"/>
                        </a:spcAft>
                        <a:buNone/>
                      </a:pPr>
                      <a:r>
                        <a:rPr lang="en-US" sz="1400" dirty="0">
                          <a:latin typeface="Times New Roman" panose="02020603050405020304" pitchFamily="18" charset="0"/>
                          <a:cs typeface="Times New Roman" panose="02020603050405020304" pitchFamily="18" charset="0"/>
                        </a:rPr>
                        <a:t>2</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mj-lt"/>
                        <a:buNone/>
                        <a:tabLst/>
                        <a:defRPr/>
                      </a:pPr>
                      <a:r>
                        <a:rPr lang="en-IN" sz="1400" u="none" strike="noStrike" dirty="0">
                          <a:effectLst/>
                          <a:latin typeface="Times New Roman" panose="02020603050405020304" pitchFamily="18" charset="0"/>
                          <a:cs typeface="Times New Roman" panose="02020603050405020304" pitchFamily="18" charset="0"/>
                        </a:rPr>
                        <a:t>TXD 32</a:t>
                      </a:r>
                    </a:p>
                    <a:p>
                      <a:pPr marL="0" lvl="0" indent="0">
                        <a:lnSpc>
                          <a:spcPct val="115000"/>
                        </a:lnSpc>
                        <a:spcAft>
                          <a:spcPts val="0"/>
                        </a:spcAft>
                        <a:buFont typeface="+mj-lt"/>
                        <a:buNone/>
                      </a:pPr>
                      <a:endParaRPr lang="en-IN" sz="1400" u="none" strike="noStrike" dirty="0">
                        <a:effectLst/>
                        <a:latin typeface="Times New Roman" panose="02020603050405020304" pitchFamily="18" charset="0"/>
                        <a:cs typeface="Times New Roman" panose="02020603050405020304" pitchFamily="18" charset="0"/>
                      </a:endParaRPr>
                    </a:p>
                  </a:txBody>
                  <a:tcPr marL="68580" marR="68580" marT="0" marB="0"/>
                </a:tc>
                <a:tc>
                  <a:txBody>
                    <a:bodyPr/>
                    <a:lstStyle/>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17467 (Part 2) : 2020 Determination of Resistance to Inward Leakage of Aerosols and Gases ( Inward Leakage Test )</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17380 : 2020 Test method for permeation testing of protective ensembles with nerve agents or simulants</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17467 (Part 1) : 2020 Determination of resistance to outward leakage of gases internal pressure test</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17463 : 2020 Determination of the resistance of protective clothing materials to penetration by liquids under </a:t>
                      </a:r>
                      <a:endParaRPr lang="en-IN" sz="1400" dirty="0">
                        <a:effectLst/>
                        <a:latin typeface="Times New Roman" panose="02020603050405020304" pitchFamily="18" charset="0"/>
                        <a:cs typeface="Times New Roman" panose="02020603050405020304" pitchFamily="18" charset="0"/>
                      </a:endParaRPr>
                    </a:p>
                    <a:p>
                      <a:endPar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400" dirty="0">
                          <a:effectLst/>
                          <a:latin typeface="Times New Roman" panose="02020603050405020304" pitchFamily="18" charset="0"/>
                          <a:cs typeface="Times New Roman" panose="02020603050405020304" pitchFamily="18" charset="0"/>
                        </a:rPr>
                        <a:t>Allocated to BTRA</a:t>
                      </a:r>
                    </a:p>
                  </a:txBody>
                  <a:tcPr marL="68580" marR="68580" marT="0" marB="0"/>
                </a:tc>
                <a:extLst>
                  <a:ext uri="{0D108BD9-81ED-4DB2-BD59-A6C34878D82A}">
                    <a16:rowId xmlns:a16="http://schemas.microsoft.com/office/drawing/2014/main" val="253806624"/>
                  </a:ext>
                </a:extLst>
              </a:tr>
            </a:tbl>
          </a:graphicData>
        </a:graphic>
      </p:graphicFrame>
    </p:spTree>
    <p:extLst>
      <p:ext uri="{BB962C8B-B14F-4D97-AF65-F5344CB8AC3E}">
        <p14:creationId xmlns:p14="http://schemas.microsoft.com/office/powerpoint/2010/main" val="3328593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42"/>
          <p:cNvSpPr txBox="1">
            <a:spLocks noGrp="1"/>
          </p:cNvSpPr>
          <p:nvPr>
            <p:ph type="title"/>
          </p:nvPr>
        </p:nvSpPr>
        <p:spPr>
          <a:xfrm>
            <a:off x="838200" y="102291"/>
            <a:ext cx="10515600" cy="8136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sz="2800" b="1" dirty="0">
                <a:latin typeface="Times New Roman" panose="02020603050405020304" pitchFamily="18" charset="0"/>
                <a:cs typeface="Times New Roman" panose="02020603050405020304" pitchFamily="18" charset="0"/>
              </a:rPr>
              <a:t>Grouping of standards for review as per APS (5 yearly reviews) </a:t>
            </a:r>
            <a:endParaRPr sz="2800" b="1" dirty="0">
              <a:latin typeface="Times New Roman" panose="02020603050405020304" pitchFamily="18" charset="0"/>
              <a:cs typeface="Times New Roman" panose="02020603050405020304" pitchFamily="18" charset="0"/>
            </a:endParaRPr>
          </a:p>
        </p:txBody>
      </p:sp>
      <p:graphicFrame>
        <p:nvGraphicFramePr>
          <p:cNvPr id="272" name="Google Shape;272;p42"/>
          <p:cNvGraphicFramePr/>
          <p:nvPr>
            <p:extLst>
              <p:ext uri="{D42A27DB-BD31-4B8C-83A1-F6EECF244321}">
                <p14:modId xmlns:p14="http://schemas.microsoft.com/office/powerpoint/2010/main" val="3852388259"/>
              </p:ext>
            </p:extLst>
          </p:nvPr>
        </p:nvGraphicFramePr>
        <p:xfrm>
          <a:off x="484743" y="915971"/>
          <a:ext cx="10869057" cy="4188082"/>
        </p:xfrm>
        <a:graphic>
          <a:graphicData uri="http://schemas.openxmlformats.org/drawingml/2006/table">
            <a:tbl>
              <a:tblPr firstRow="1" bandRow="1">
                <a:noFill/>
                <a:tableStyleId>{9367B65A-A99B-48F6-ABE7-11F67FF97E4D}</a:tableStyleId>
              </a:tblPr>
              <a:tblGrid>
                <a:gridCol w="762055">
                  <a:extLst>
                    <a:ext uri="{9D8B030D-6E8A-4147-A177-3AD203B41FA5}">
                      <a16:colId xmlns:a16="http://schemas.microsoft.com/office/drawing/2014/main" val="20000"/>
                    </a:ext>
                  </a:extLst>
                </a:gridCol>
                <a:gridCol w="1309116">
                  <a:extLst>
                    <a:ext uri="{9D8B030D-6E8A-4147-A177-3AD203B41FA5}">
                      <a16:colId xmlns:a16="http://schemas.microsoft.com/office/drawing/2014/main" val="20001"/>
                    </a:ext>
                  </a:extLst>
                </a:gridCol>
                <a:gridCol w="7091826">
                  <a:extLst>
                    <a:ext uri="{9D8B030D-6E8A-4147-A177-3AD203B41FA5}">
                      <a16:colId xmlns:a16="http://schemas.microsoft.com/office/drawing/2014/main" val="20002"/>
                    </a:ext>
                  </a:extLst>
                </a:gridCol>
                <a:gridCol w="1706060">
                  <a:extLst>
                    <a:ext uri="{9D8B030D-6E8A-4147-A177-3AD203B41FA5}">
                      <a16:colId xmlns:a16="http://schemas.microsoft.com/office/drawing/2014/main" val="20003"/>
                    </a:ext>
                  </a:extLst>
                </a:gridCol>
              </a:tblGrid>
              <a:tr h="560962">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Sl. No.</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a:latin typeface="Times New Roman" panose="02020603050405020304" pitchFamily="18" charset="0"/>
                          <a:cs typeface="Times New Roman" panose="02020603050405020304" pitchFamily="18" charset="0"/>
                        </a:rPr>
                        <a:t>Technical Committee</a:t>
                      </a:r>
                      <a:endParaRPr sz="140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Group of Standards </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Status and process  adopted</a:t>
                      </a:r>
                    </a:p>
                  </a:txBody>
                  <a:tcPr marL="91450" marR="91450" marT="45725" marB="45725"/>
                </a:tc>
                <a:extLst>
                  <a:ext uri="{0D108BD9-81ED-4DB2-BD59-A6C34878D82A}">
                    <a16:rowId xmlns:a16="http://schemas.microsoft.com/office/drawing/2014/main" val="10000"/>
                  </a:ext>
                </a:extLst>
              </a:tr>
              <a:tr h="1643904">
                <a:tc>
                  <a:txBody>
                    <a:bodyPr/>
                    <a:lstStyle/>
                    <a:p>
                      <a:pPr marL="0" marR="0" lvl="0" indent="0" algn="l" rtl="0">
                        <a:spcBef>
                          <a:spcPts val="0"/>
                        </a:spcBef>
                        <a:spcAft>
                          <a:spcPts val="0"/>
                        </a:spcAft>
                        <a:buNone/>
                      </a:pPr>
                      <a:r>
                        <a:rPr lang="en-US" sz="1400" dirty="0">
                          <a:latin typeface="Times New Roman" panose="02020603050405020304" pitchFamily="18" charset="0"/>
                          <a:cs typeface="Times New Roman" panose="02020603050405020304" pitchFamily="18" charset="0"/>
                        </a:rPr>
                        <a:t>3</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lvl="0" indent="0">
                        <a:lnSpc>
                          <a:spcPct val="115000"/>
                        </a:lnSpc>
                        <a:spcAft>
                          <a:spcPts val="0"/>
                        </a:spcAft>
                        <a:buFont typeface="+mj-lt"/>
                        <a:buNone/>
                      </a:pPr>
                      <a:r>
                        <a:rPr lang="en-IN" sz="1400" u="none" strike="noStrike" dirty="0">
                          <a:effectLst/>
                          <a:latin typeface="Times New Roman" panose="02020603050405020304" pitchFamily="18" charset="0"/>
                          <a:cs typeface="Times New Roman" panose="02020603050405020304" pitchFamily="18" charset="0"/>
                        </a:rPr>
                        <a:t>TXD 32</a:t>
                      </a:r>
                    </a:p>
                  </a:txBody>
                  <a:tcPr marL="68580" marR="68580" marT="0" marB="0"/>
                </a:tc>
                <a:tc>
                  <a:txBody>
                    <a:bodyPr/>
                    <a:lstStyle/>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17464 : 2020 Test Method for the Determination of the Resistance to Puncture and Dynamic</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17465 : 2020 Determination of Resistance to Puncture</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17466 : 2020 Determination of Resistance to Cutting by Sharp Objects</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17467 (Part 3) : 2020 Determination of Resistance to Penetration by a Spray of Liquid ( Spray Test )</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17467 (Part 4) : 2020 Determination of Resistance to Penetration by a Spray of Liquid ( Spray Test )</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17467 (Part 5) : 2020 Determination of Resistance to Penetration by a Spray of Liquid ( Manikin Spray Test )</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17377 (Part 1) : 2020 Qualitative method of determining breakthrough time on exposure to chemical warfare agent – </a:t>
                      </a:r>
                      <a:r>
                        <a:rPr lang="en-IN" sz="1400" b="0" i="0" u="none" strike="noStrike" cap="none" dirty="0" err="1">
                          <a:solidFill>
                            <a:schemeClr val="dk1"/>
                          </a:solidFill>
                          <a:effectLst/>
                          <a:latin typeface="Times New Roman" panose="02020603050405020304" pitchFamily="18" charset="0"/>
                          <a:ea typeface="Calibri"/>
                          <a:cs typeface="Times New Roman" panose="02020603050405020304" pitchFamily="18" charset="0"/>
                          <a:sym typeface="Arial"/>
                        </a:rPr>
                        <a:t>Sulfur</a:t>
                      </a:r>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 mustard (HD)</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17377 (Part 2) : 2020 Quantitative method of determining permeation resistance on exposure to chemical warfare agent – </a:t>
                      </a:r>
                      <a:r>
                        <a:rPr lang="en-IN" sz="1400" b="0" i="0" u="none" strike="noStrike" cap="none" dirty="0" err="1">
                          <a:solidFill>
                            <a:schemeClr val="dk1"/>
                          </a:solidFill>
                          <a:effectLst/>
                          <a:latin typeface="Times New Roman" panose="02020603050405020304" pitchFamily="18" charset="0"/>
                          <a:ea typeface="Calibri"/>
                          <a:cs typeface="Times New Roman" panose="02020603050405020304" pitchFamily="18" charset="0"/>
                          <a:sym typeface="Arial"/>
                        </a:rPr>
                        <a:t>Sulfur</a:t>
                      </a:r>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 mustard (HD)</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14744 : 1999 Flame retardant protective hoods - Specification</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15071 : 2002 Chemical protective clothing - Specification</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15321 : 2003 Molten metal splash protective hoods - Specification</a:t>
                      </a:r>
                    </a:p>
                    <a:p>
                      <a:r>
                        <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rPr>
                        <a:t>IS 9886 : 1990 Mosquito nets – Specification (first revision)</a:t>
                      </a:r>
                      <a:r>
                        <a:rPr lang="en-IN" dirty="0">
                          <a:effectLst/>
                          <a:latin typeface="Times New Roman" panose="02020603050405020304" pitchFamily="18" charset="0"/>
                          <a:cs typeface="Times New Roman" panose="02020603050405020304" pitchFamily="18" charset="0"/>
                        </a:rPr>
                        <a:t> </a:t>
                      </a:r>
                      <a:endParaRPr lang="en-IN" sz="1400" b="0" i="0" u="none" strike="noStrike" cap="none" dirty="0">
                        <a:solidFill>
                          <a:schemeClr val="dk1"/>
                        </a:solidFill>
                        <a:effectLst/>
                        <a:latin typeface="Times New Roman" panose="02020603050405020304" pitchFamily="18" charset="0"/>
                        <a:ea typeface="Calibri"/>
                        <a:cs typeface="Times New Roman" panose="02020603050405020304" pitchFamily="18" charset="0"/>
                        <a:sym typeface="Arial"/>
                      </a:endParaRPr>
                    </a:p>
                  </a:txBody>
                  <a:tcPr marL="68580" marR="68580" marT="0" marB="0"/>
                </a:tc>
                <a:tc>
                  <a:txBody>
                    <a:bodyPr/>
                    <a:lstStyle/>
                    <a:p>
                      <a:pPr>
                        <a:lnSpc>
                          <a:spcPct val="115000"/>
                        </a:lnSpc>
                      </a:pPr>
                      <a:r>
                        <a:rPr lang="en-GB" sz="1400" dirty="0">
                          <a:effectLst/>
                          <a:latin typeface="Times New Roman" panose="02020603050405020304" pitchFamily="18" charset="0"/>
                          <a:cs typeface="Times New Roman" panose="02020603050405020304" pitchFamily="18" charset="0"/>
                        </a:rPr>
                        <a:t>Allocated to SASMIRA</a:t>
                      </a:r>
                    </a:p>
                  </a:txBody>
                  <a:tcPr marL="68580" marR="68580" marT="0" marB="0"/>
                </a:tc>
                <a:extLst>
                  <a:ext uri="{0D108BD9-81ED-4DB2-BD59-A6C34878D82A}">
                    <a16:rowId xmlns:a16="http://schemas.microsoft.com/office/drawing/2014/main" val="439580548"/>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0">
          <a:extLst>
            <a:ext uri="{FF2B5EF4-FFF2-40B4-BE49-F238E27FC236}">
              <a16:creationId xmlns:a16="http://schemas.microsoft.com/office/drawing/2014/main" id="{1FEBF295-FD03-FD27-AEF3-EA6E3E608663}"/>
            </a:ext>
          </a:extLst>
        </p:cNvPr>
        <p:cNvGrpSpPr/>
        <p:nvPr/>
      </p:nvGrpSpPr>
      <p:grpSpPr>
        <a:xfrm>
          <a:off x="0" y="0"/>
          <a:ext cx="0" cy="0"/>
          <a:chOff x="0" y="0"/>
          <a:chExt cx="0" cy="0"/>
        </a:xfrm>
      </p:grpSpPr>
      <p:sp>
        <p:nvSpPr>
          <p:cNvPr id="271" name="Google Shape;271;p42">
            <a:extLst>
              <a:ext uri="{FF2B5EF4-FFF2-40B4-BE49-F238E27FC236}">
                <a16:creationId xmlns:a16="http://schemas.microsoft.com/office/drawing/2014/main" id="{DC7A792A-A407-4B1A-E37A-5C61FF681F3A}"/>
              </a:ext>
            </a:extLst>
          </p:cNvPr>
          <p:cNvSpPr txBox="1">
            <a:spLocks noGrp="1"/>
          </p:cNvSpPr>
          <p:nvPr>
            <p:ph type="title"/>
          </p:nvPr>
        </p:nvSpPr>
        <p:spPr>
          <a:xfrm>
            <a:off x="838200" y="102291"/>
            <a:ext cx="10515600" cy="81368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Calibri"/>
              <a:buNone/>
            </a:pPr>
            <a:r>
              <a:rPr lang="en-IN" sz="2800" b="1" dirty="0">
                <a:latin typeface="Times New Roman" panose="02020603050405020304" pitchFamily="18" charset="0"/>
                <a:cs typeface="Times New Roman" panose="02020603050405020304" pitchFamily="18" charset="0"/>
              </a:rPr>
              <a:t>Grouping of standards for review as per APS </a:t>
            </a:r>
            <a:r>
              <a:rPr lang="en-IN" sz="2800" b="1" dirty="0" err="1">
                <a:latin typeface="Times New Roman" panose="02020603050405020304" pitchFamily="18" charset="0"/>
                <a:cs typeface="Times New Roman" panose="02020603050405020304" pitchFamily="18" charset="0"/>
              </a:rPr>
              <a:t>APS</a:t>
            </a:r>
            <a:r>
              <a:rPr lang="en-IN" sz="2800" b="1" dirty="0">
                <a:latin typeface="Times New Roman" panose="02020603050405020304" pitchFamily="18" charset="0"/>
                <a:cs typeface="Times New Roman" panose="02020603050405020304" pitchFamily="18" charset="0"/>
              </a:rPr>
              <a:t> (5 yearly reviews) </a:t>
            </a:r>
            <a:endParaRPr sz="2800" b="1" dirty="0">
              <a:latin typeface="Times New Roman" panose="02020603050405020304" pitchFamily="18" charset="0"/>
              <a:cs typeface="Times New Roman" panose="02020603050405020304" pitchFamily="18" charset="0"/>
            </a:endParaRPr>
          </a:p>
        </p:txBody>
      </p:sp>
      <p:graphicFrame>
        <p:nvGraphicFramePr>
          <p:cNvPr id="272" name="Google Shape;272;p42">
            <a:extLst>
              <a:ext uri="{FF2B5EF4-FFF2-40B4-BE49-F238E27FC236}">
                <a16:creationId xmlns:a16="http://schemas.microsoft.com/office/drawing/2014/main" id="{7E2FDB6A-1D10-6828-E18F-059A046B5EDB}"/>
              </a:ext>
            </a:extLst>
          </p:cNvPr>
          <p:cNvGraphicFramePr/>
          <p:nvPr>
            <p:extLst>
              <p:ext uri="{D42A27DB-BD31-4B8C-83A1-F6EECF244321}">
                <p14:modId xmlns:p14="http://schemas.microsoft.com/office/powerpoint/2010/main" val="9677346"/>
              </p:ext>
            </p:extLst>
          </p:nvPr>
        </p:nvGraphicFramePr>
        <p:xfrm>
          <a:off x="661471" y="915972"/>
          <a:ext cx="10869057" cy="2706761"/>
        </p:xfrm>
        <a:graphic>
          <a:graphicData uri="http://schemas.openxmlformats.org/drawingml/2006/table">
            <a:tbl>
              <a:tblPr firstRow="1" bandRow="1">
                <a:noFill/>
                <a:tableStyleId>{9367B65A-A99B-48F6-ABE7-11F67FF97E4D}</a:tableStyleId>
              </a:tblPr>
              <a:tblGrid>
                <a:gridCol w="762055">
                  <a:extLst>
                    <a:ext uri="{9D8B030D-6E8A-4147-A177-3AD203B41FA5}">
                      <a16:colId xmlns:a16="http://schemas.microsoft.com/office/drawing/2014/main" val="20000"/>
                    </a:ext>
                  </a:extLst>
                </a:gridCol>
                <a:gridCol w="1309116">
                  <a:extLst>
                    <a:ext uri="{9D8B030D-6E8A-4147-A177-3AD203B41FA5}">
                      <a16:colId xmlns:a16="http://schemas.microsoft.com/office/drawing/2014/main" val="20001"/>
                    </a:ext>
                  </a:extLst>
                </a:gridCol>
                <a:gridCol w="7091826">
                  <a:extLst>
                    <a:ext uri="{9D8B030D-6E8A-4147-A177-3AD203B41FA5}">
                      <a16:colId xmlns:a16="http://schemas.microsoft.com/office/drawing/2014/main" val="20002"/>
                    </a:ext>
                  </a:extLst>
                </a:gridCol>
                <a:gridCol w="1706060">
                  <a:extLst>
                    <a:ext uri="{9D8B030D-6E8A-4147-A177-3AD203B41FA5}">
                      <a16:colId xmlns:a16="http://schemas.microsoft.com/office/drawing/2014/main" val="20003"/>
                    </a:ext>
                  </a:extLst>
                </a:gridCol>
              </a:tblGrid>
              <a:tr h="474432">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Sl. No.</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a:latin typeface="Times New Roman" panose="02020603050405020304" pitchFamily="18" charset="0"/>
                          <a:cs typeface="Times New Roman" panose="02020603050405020304" pitchFamily="18" charset="0"/>
                        </a:rPr>
                        <a:t>Technical Committee</a:t>
                      </a:r>
                      <a:endParaRPr sz="140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Group of Standards </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marR="0" lvl="0" indent="0" algn="l" rtl="0">
                        <a:spcBef>
                          <a:spcPts val="0"/>
                        </a:spcBef>
                        <a:spcAft>
                          <a:spcPts val="0"/>
                        </a:spcAft>
                        <a:buNone/>
                      </a:pPr>
                      <a:r>
                        <a:rPr lang="en-IN" sz="1400" dirty="0">
                          <a:latin typeface="Times New Roman" panose="02020603050405020304" pitchFamily="18" charset="0"/>
                          <a:cs typeface="Times New Roman" panose="02020603050405020304" pitchFamily="18" charset="0"/>
                        </a:rPr>
                        <a:t>Status and process adopted</a:t>
                      </a:r>
                      <a:endParaRPr sz="1400" dirty="0">
                        <a:latin typeface="Times New Roman" panose="02020603050405020304" pitchFamily="18" charset="0"/>
                        <a:cs typeface="Times New Roman" panose="02020603050405020304" pitchFamily="18" charset="0"/>
                      </a:endParaRPr>
                    </a:p>
                  </a:txBody>
                  <a:tcPr marL="91450" marR="91450" marT="45725" marB="45725"/>
                </a:tc>
                <a:extLst>
                  <a:ext uri="{0D108BD9-81ED-4DB2-BD59-A6C34878D82A}">
                    <a16:rowId xmlns:a16="http://schemas.microsoft.com/office/drawing/2014/main" val="10000"/>
                  </a:ext>
                </a:extLst>
              </a:tr>
              <a:tr h="1851050">
                <a:tc>
                  <a:txBody>
                    <a:bodyPr/>
                    <a:lstStyle/>
                    <a:p>
                      <a:pPr marL="0" marR="0" lvl="0" indent="0" algn="l" rtl="0">
                        <a:spcBef>
                          <a:spcPts val="0"/>
                        </a:spcBef>
                        <a:spcAft>
                          <a:spcPts val="0"/>
                        </a:spcAft>
                        <a:buNone/>
                      </a:pPr>
                      <a:r>
                        <a:rPr lang="en-US" sz="1400" dirty="0">
                          <a:latin typeface="Times New Roman" panose="02020603050405020304" pitchFamily="18" charset="0"/>
                          <a:cs typeface="Times New Roman" panose="02020603050405020304" pitchFamily="18" charset="0"/>
                        </a:rPr>
                        <a:t>2</a:t>
                      </a:r>
                      <a:endParaRPr sz="1400" dirty="0">
                        <a:latin typeface="Times New Roman" panose="02020603050405020304" pitchFamily="18" charset="0"/>
                        <a:cs typeface="Times New Roman" panose="02020603050405020304" pitchFamily="18" charset="0"/>
                      </a:endParaRPr>
                    </a:p>
                  </a:txBody>
                  <a:tcPr marL="91450" marR="91450" marT="45725" marB="45725"/>
                </a:tc>
                <a:tc>
                  <a:txBody>
                    <a:bodyPr/>
                    <a:lstStyle/>
                    <a:p>
                      <a:pPr marL="0" lvl="0" indent="0">
                        <a:lnSpc>
                          <a:spcPct val="115000"/>
                        </a:lnSpc>
                        <a:spcAft>
                          <a:spcPts val="0"/>
                        </a:spcAft>
                        <a:buFont typeface="+mj-lt"/>
                        <a:buNone/>
                      </a:pPr>
                      <a:r>
                        <a:rPr lang="en-IN" sz="1400" u="none" strike="noStrike" dirty="0">
                          <a:effectLst/>
                          <a:latin typeface="Times New Roman" panose="02020603050405020304" pitchFamily="18" charset="0"/>
                          <a:cs typeface="Times New Roman" panose="02020603050405020304" pitchFamily="18" charset="0"/>
                        </a:rPr>
                        <a:t>TXD 31</a:t>
                      </a:r>
                    </a:p>
                  </a:txBody>
                  <a:tcPr marL="68580" marR="68580" marT="0" marB="0"/>
                </a:tc>
                <a:tc>
                  <a:txBody>
                    <a:bodyPr/>
                    <a:lstStyle/>
                    <a:p>
                      <a:pPr>
                        <a:lnSpc>
                          <a:spcPct val="115000"/>
                        </a:lnSpc>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IS 2422 : 2015 </a:t>
                      </a:r>
                      <a:r>
                        <a:rPr lang="en-GB" sz="1400" dirty="0">
                          <a:effectLst/>
                          <a:latin typeface="Times New Roman" panose="02020603050405020304" pitchFamily="18" charset="0"/>
                          <a:cs typeface="Times New Roman" panose="02020603050405020304" pitchFamily="18" charset="0"/>
                        </a:rPr>
                        <a:t>Textiles – Fabric, water repellent for capes and rain coats – Specification (third revision)</a:t>
                      </a:r>
                    </a:p>
                    <a:p>
                      <a:pPr>
                        <a:lnSpc>
                          <a:spcPct val="115000"/>
                        </a:lnSpc>
                      </a:pPr>
                      <a:r>
                        <a:rPr lang="en-GB" sz="1400" dirty="0">
                          <a:effectLst/>
                          <a:latin typeface="Times New Roman" panose="02020603050405020304" pitchFamily="18" charset="0"/>
                          <a:cs typeface="Times New Roman" panose="02020603050405020304" pitchFamily="18" charset="0"/>
                        </a:rPr>
                        <a:t>IS 9543 : 2015 Textiles – Spun polyester sewing threads – Specification (first revision)</a:t>
                      </a:r>
                    </a:p>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400" dirty="0">
                          <a:effectLst/>
                          <a:latin typeface="Times New Roman" panose="02020603050405020304" pitchFamily="18" charset="0"/>
                          <a:cs typeface="Times New Roman" panose="02020603050405020304" pitchFamily="18" charset="0"/>
                        </a:rPr>
                        <a:t>IS 16369 : 2015 Textiles – Saris made of cotton, man-made fibres filaments and their blends – Specification</a:t>
                      </a:r>
                    </a:p>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400" dirty="0">
                          <a:effectLst/>
                          <a:latin typeface="Times New Roman" panose="02020603050405020304" pitchFamily="18" charset="0"/>
                          <a:cs typeface="Times New Roman" panose="02020603050405020304" pitchFamily="18" charset="0"/>
                        </a:rPr>
                        <a:t>IS 16374 : 2015 Textiles – Woven </a:t>
                      </a:r>
                      <a:r>
                        <a:rPr lang="en-GB" sz="1400" dirty="0" err="1">
                          <a:effectLst/>
                          <a:latin typeface="Times New Roman" panose="02020603050405020304" pitchFamily="18" charset="0"/>
                          <a:cs typeface="Times New Roman" panose="02020603050405020304" pitchFamily="18" charset="0"/>
                        </a:rPr>
                        <a:t>suitings</a:t>
                      </a:r>
                      <a:r>
                        <a:rPr lang="en-GB" sz="1400" dirty="0">
                          <a:effectLst/>
                          <a:latin typeface="Times New Roman" panose="02020603050405020304" pitchFamily="18" charset="0"/>
                          <a:cs typeface="Times New Roman" panose="02020603050405020304" pitchFamily="18" charset="0"/>
                        </a:rPr>
                        <a:t> made of cotton man-made fibres filaments and their blends – Specification</a:t>
                      </a:r>
                    </a:p>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GB" sz="1400" dirty="0">
                          <a:effectLst/>
                          <a:latin typeface="Times New Roman" panose="02020603050405020304" pitchFamily="18" charset="0"/>
                          <a:cs typeface="Times New Roman" panose="02020603050405020304" pitchFamily="18" charset="0"/>
                        </a:rPr>
                        <a:t>IS 16394 : 2015 Textiles – Woven </a:t>
                      </a:r>
                      <a:r>
                        <a:rPr lang="en-GB" sz="1400" dirty="0" err="1">
                          <a:effectLst/>
                          <a:latin typeface="Times New Roman" panose="02020603050405020304" pitchFamily="18" charset="0"/>
                          <a:cs typeface="Times New Roman" panose="02020603050405020304" pitchFamily="18" charset="0"/>
                        </a:rPr>
                        <a:t>shirtings</a:t>
                      </a:r>
                      <a:r>
                        <a:rPr lang="en-GB" sz="1400" dirty="0">
                          <a:effectLst/>
                          <a:latin typeface="Times New Roman" panose="02020603050405020304" pitchFamily="18" charset="0"/>
                          <a:cs typeface="Times New Roman" panose="02020603050405020304" pitchFamily="18" charset="0"/>
                        </a:rPr>
                        <a:t> made of cotton man-made fibres filaments and their blends – Specification</a:t>
                      </a:r>
                      <a:endParaRPr lang="en-IN" sz="1400"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pPr>
                      <a:r>
                        <a:rPr lang="en-IN" sz="1400" dirty="0">
                          <a:effectLst/>
                          <a:latin typeface="Times New Roman" panose="02020603050405020304" pitchFamily="18" charset="0"/>
                          <a:cs typeface="Times New Roman" panose="02020603050405020304" pitchFamily="18" charset="0"/>
                        </a:rPr>
                        <a:t>Review allocated to Member Secretary.</a:t>
                      </a:r>
                      <a:endParaRPr lang="en-GB" sz="1400" dirty="0">
                        <a:effectLst/>
                        <a:latin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9163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graphicFrame>
        <p:nvGraphicFramePr>
          <p:cNvPr id="300" name="Google Shape;300;p47"/>
          <p:cNvGraphicFramePr/>
          <p:nvPr>
            <p:extLst>
              <p:ext uri="{D42A27DB-BD31-4B8C-83A1-F6EECF244321}">
                <p14:modId xmlns:p14="http://schemas.microsoft.com/office/powerpoint/2010/main" val="2120343138"/>
              </p:ext>
            </p:extLst>
          </p:nvPr>
        </p:nvGraphicFramePr>
        <p:xfrm>
          <a:off x="172664" y="1030571"/>
          <a:ext cx="11846675" cy="5234774"/>
        </p:xfrm>
        <a:graphic>
          <a:graphicData uri="http://schemas.openxmlformats.org/drawingml/2006/table">
            <a:tbl>
              <a:tblPr>
                <a:noFill/>
                <a:tableStyleId>{62A1A718-AF9D-4E8F-B0B9-5B1561015EB7}</a:tableStyleId>
              </a:tblPr>
              <a:tblGrid>
                <a:gridCol w="408900">
                  <a:extLst>
                    <a:ext uri="{9D8B030D-6E8A-4147-A177-3AD203B41FA5}">
                      <a16:colId xmlns:a16="http://schemas.microsoft.com/office/drawing/2014/main" val="20000"/>
                    </a:ext>
                  </a:extLst>
                </a:gridCol>
                <a:gridCol w="1124475">
                  <a:extLst>
                    <a:ext uri="{9D8B030D-6E8A-4147-A177-3AD203B41FA5}">
                      <a16:colId xmlns:a16="http://schemas.microsoft.com/office/drawing/2014/main" val="20001"/>
                    </a:ext>
                  </a:extLst>
                </a:gridCol>
                <a:gridCol w="1938775">
                  <a:extLst>
                    <a:ext uri="{9D8B030D-6E8A-4147-A177-3AD203B41FA5}">
                      <a16:colId xmlns:a16="http://schemas.microsoft.com/office/drawing/2014/main" val="20002"/>
                    </a:ext>
                  </a:extLst>
                </a:gridCol>
                <a:gridCol w="1246900">
                  <a:extLst>
                    <a:ext uri="{9D8B030D-6E8A-4147-A177-3AD203B41FA5}">
                      <a16:colId xmlns:a16="http://schemas.microsoft.com/office/drawing/2014/main" val="20003"/>
                    </a:ext>
                  </a:extLst>
                </a:gridCol>
                <a:gridCol w="562700">
                  <a:extLst>
                    <a:ext uri="{9D8B030D-6E8A-4147-A177-3AD203B41FA5}">
                      <a16:colId xmlns:a16="http://schemas.microsoft.com/office/drawing/2014/main" val="20004"/>
                    </a:ext>
                  </a:extLst>
                </a:gridCol>
                <a:gridCol w="4833550">
                  <a:extLst>
                    <a:ext uri="{9D8B030D-6E8A-4147-A177-3AD203B41FA5}">
                      <a16:colId xmlns:a16="http://schemas.microsoft.com/office/drawing/2014/main" val="20005"/>
                    </a:ext>
                  </a:extLst>
                </a:gridCol>
                <a:gridCol w="1731375">
                  <a:extLst>
                    <a:ext uri="{9D8B030D-6E8A-4147-A177-3AD203B41FA5}">
                      <a16:colId xmlns:a16="http://schemas.microsoft.com/office/drawing/2014/main" val="20006"/>
                    </a:ext>
                  </a:extLst>
                </a:gridCol>
              </a:tblGrid>
              <a:tr h="1106264">
                <a:tc>
                  <a:txBody>
                    <a:bodyPr/>
                    <a:lstStyle/>
                    <a:p>
                      <a:pPr marL="0" marR="0" lvl="0" indent="0" algn="ctr" rtl="0">
                        <a:spcBef>
                          <a:spcPts val="0"/>
                        </a:spcBef>
                        <a:spcAft>
                          <a:spcPts val="0"/>
                        </a:spcAft>
                        <a:buNone/>
                      </a:pPr>
                      <a:r>
                        <a:rPr lang="en-IN" sz="1200" b="1" u="none" strike="noStrike" cap="none">
                          <a:latin typeface="Times New Roman"/>
                          <a:ea typeface="Times New Roman"/>
                          <a:cs typeface="Times New Roman"/>
                          <a:sym typeface="Times New Roman"/>
                        </a:rPr>
                        <a:t>NP</a:t>
                      </a:r>
                      <a:endParaRPr/>
                    </a:p>
                  </a:txBody>
                  <a:tcPr marL="8000" marR="8000" marT="5325" marB="5325" anchor="ctr">
                    <a:lnL w="9525" cap="flat" cmpd="sng">
                      <a:solidFill>
                        <a:srgbClr val="000000"/>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ISO/NP 22615</a:t>
                      </a:r>
                      <a:endParaRPr/>
                    </a:p>
                  </a:txBody>
                  <a:tcPr marL="8000" marR="8000" marT="5325" marB="53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Protective clothing — Performance requirements and test methods for protective clothing against infective agents</a:t>
                      </a:r>
                      <a:endParaRPr/>
                    </a:p>
                  </a:txBody>
                  <a:tcPr marL="8000" marR="8000" marT="5325" marB="53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ISO/TC 94/SC 13</a:t>
                      </a:r>
                      <a:endParaRPr/>
                    </a:p>
                  </a:txBody>
                  <a:tcPr marL="8000" marR="8000" marT="5325" marB="53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High</a:t>
                      </a:r>
                      <a:endParaRPr/>
                    </a:p>
                  </a:txBody>
                  <a:tcPr marL="8000" marR="8000" marT="5325" marB="53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200" b="0" u="none" strike="noStrike" cap="none">
                          <a:latin typeface="Times New Roman"/>
                          <a:ea typeface="Times New Roman"/>
                          <a:cs typeface="Times New Roman"/>
                          <a:sym typeface="Times New Roman"/>
                        </a:rPr>
                        <a:t>Protective clothing against infective agents is essential for preventing the transmission of infectious diseases, particularly in healthcare and laboratory settings. It serves as a critical barrier, safeguarding healthcare workers and others from exposure to harmful pathogens like bacteria and viruses.</a:t>
                      </a:r>
                      <a:endParaRPr/>
                    </a:p>
                  </a:txBody>
                  <a:tcPr marL="8000" marR="8000" marT="5325" marB="5325"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Dr M S Parmar, NITRA, Ghaziabad</a:t>
                      </a:r>
                      <a:endParaRPr/>
                    </a:p>
                  </a:txBody>
                  <a:tcPr marL="8000" marR="8000" marT="5325" marB="5325" anchor="ctr">
                    <a:lnL w="9525" cap="flat" cmpd="sng">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10000"/>
                  </a:ext>
                </a:extLst>
              </a:tr>
              <a:tr h="1366529">
                <a:tc>
                  <a:txBody>
                    <a:bodyPr/>
                    <a:lstStyle/>
                    <a:p>
                      <a:pPr marL="0" marR="0" lvl="0" indent="0" algn="ctr" rtl="0">
                        <a:spcBef>
                          <a:spcPts val="0"/>
                        </a:spcBef>
                        <a:spcAft>
                          <a:spcPts val="0"/>
                        </a:spcAft>
                        <a:buNone/>
                      </a:pPr>
                      <a:r>
                        <a:rPr lang="en-IN" sz="1200" b="1" u="none" strike="noStrike" cap="none">
                          <a:latin typeface="Times New Roman"/>
                          <a:ea typeface="Times New Roman"/>
                          <a:cs typeface="Times New Roman"/>
                          <a:sym typeface="Times New Roman"/>
                        </a:rPr>
                        <a:t>CIB</a:t>
                      </a:r>
                      <a:endParaRPr/>
                    </a:p>
                  </a:txBody>
                  <a:tcPr marL="8000" marR="8000" marT="5325" marB="5325" anchor="ctr">
                    <a:lnL w="9525" cap="flat" cmpd="sng">
                      <a:solidFill>
                        <a:srgbClr val="000000"/>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latin typeface="Times New Roman"/>
                          <a:ea typeface="Times New Roman"/>
                          <a:cs typeface="Times New Roman"/>
                          <a:sym typeface="Times New Roman"/>
                        </a:rPr>
                        <a:t>ISO 6941</a:t>
                      </a:r>
                      <a:endParaRPr dirty="0"/>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CIB request for the approval of the revision of ISO 6941:2003 Textile fabrics — Burning behaviour— Measurement of flame spread properties of vertically oriented specimens</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latin typeface="Times New Roman"/>
                          <a:ea typeface="Times New Roman"/>
                          <a:cs typeface="Times New Roman"/>
                          <a:sym typeface="Times New Roman"/>
                        </a:rPr>
                        <a:t>ISO/TC 38</a:t>
                      </a:r>
                      <a:endParaRPr dirty="0"/>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High</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200" b="0" u="none" strike="noStrike" cap="none" dirty="0">
                          <a:latin typeface="Times New Roman"/>
                          <a:ea typeface="Times New Roman"/>
                          <a:cs typeface="Times New Roman"/>
                          <a:sym typeface="Times New Roman"/>
                        </a:rPr>
                        <a:t>The standard for the test method of measuring flame spread properties of vertically oriented specimens is crucial for assessing the fire safety of materials. This method is also widely used in our country. By providing a consistent and reliable method to evaluate how quickly flames spread on vertical surfaces, this standard also helps identify materials that are less likely to contribute to the rapid escalation of fires</a:t>
                      </a:r>
                      <a:endParaRPr dirty="0"/>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latin typeface="Times New Roman"/>
                          <a:ea typeface="Times New Roman"/>
                          <a:cs typeface="Times New Roman"/>
                          <a:sym typeface="Times New Roman"/>
                        </a:rPr>
                        <a:t>Dr M S Parmar, NITRA, Ghaziabad</a:t>
                      </a:r>
                      <a:endParaRPr dirty="0"/>
                    </a:p>
                  </a:txBody>
                  <a:tcPr marL="8000" marR="8000" marT="5325" marB="5325" anchor="ctr">
                    <a:lnL w="9525" cap="flat" cmpd="sng" algn="ctr">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extLst>
                  <a:ext uri="{0D108BD9-81ED-4DB2-BD59-A6C34878D82A}">
                    <a16:rowId xmlns:a16="http://schemas.microsoft.com/office/drawing/2014/main" val="10002"/>
                  </a:ext>
                </a:extLst>
              </a:tr>
              <a:tr h="603324">
                <a:tc>
                  <a:txBody>
                    <a:bodyPr/>
                    <a:lstStyle/>
                    <a:p>
                      <a:pPr marL="0" marR="0" lvl="0" indent="0" algn="ctr" rtl="0">
                        <a:spcBef>
                          <a:spcPts val="0"/>
                        </a:spcBef>
                        <a:spcAft>
                          <a:spcPts val="0"/>
                        </a:spcAft>
                        <a:buNone/>
                      </a:pPr>
                      <a:r>
                        <a:rPr lang="en-IN" sz="1200" b="1" u="none" strike="noStrike" cap="none">
                          <a:latin typeface="Times New Roman"/>
                          <a:ea typeface="Times New Roman"/>
                          <a:cs typeface="Times New Roman"/>
                          <a:sym typeface="Times New Roman"/>
                        </a:rPr>
                        <a:t>CIB</a:t>
                      </a:r>
                      <a:endParaRPr/>
                    </a:p>
                  </a:txBody>
                  <a:tcPr marL="8000" marR="8000" marT="5325" marB="5325" anchor="ctr">
                    <a:lnL w="9525" cap="flat" cmpd="sng">
                      <a:solidFill>
                        <a:srgbClr val="000000"/>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ISO 6940</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CIB request for the approval of the revision of ISO 6940:2004 Textile fabrics — Burning behavior — Determination of ease of ignition of vertically oriented specimens</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ISO/TC 38</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High</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200" b="0" u="none" strike="noStrike" cap="none">
                          <a:latin typeface="Times New Roman"/>
                          <a:ea typeface="Times New Roman"/>
                          <a:cs typeface="Times New Roman"/>
                          <a:sym typeface="Times New Roman"/>
                        </a:rPr>
                        <a:t>The standard for determining the ease of ignition of vertically oriented specimens is essential for evaluating the fire risk of materials. This method is also widely used in our country. By establishing a consistent method to assess how easily a material ignites when exposed to a flame, this standard helps identify materials that are more resistant to ignition, thereby reducing the likelihood of fire initiation</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Dr M S Parmar, NITRA, Ghaziabad</a:t>
                      </a:r>
                      <a:endParaRPr/>
                    </a:p>
                  </a:txBody>
                  <a:tcPr marL="8000" marR="8000" marT="5325" marB="5325" anchor="ctr">
                    <a:lnL w="9525" cap="flat" cmpd="sng" algn="ctr">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extLst>
                  <a:ext uri="{0D108BD9-81ED-4DB2-BD59-A6C34878D82A}">
                    <a16:rowId xmlns:a16="http://schemas.microsoft.com/office/drawing/2014/main" val="330208219"/>
                  </a:ext>
                </a:extLst>
              </a:tr>
              <a:tr h="1654051">
                <a:tc>
                  <a:txBody>
                    <a:bodyPr/>
                    <a:lstStyle/>
                    <a:p>
                      <a:pPr marL="0" marR="0" lvl="0" indent="0" algn="ctr" rtl="0">
                        <a:spcBef>
                          <a:spcPts val="0"/>
                        </a:spcBef>
                        <a:spcAft>
                          <a:spcPts val="0"/>
                        </a:spcAft>
                        <a:buNone/>
                      </a:pPr>
                      <a:r>
                        <a:rPr lang="en-IN" sz="1200" b="1" u="none" strike="noStrike" cap="none">
                          <a:latin typeface="Times New Roman"/>
                          <a:ea typeface="Times New Roman"/>
                          <a:cs typeface="Times New Roman"/>
                          <a:sym typeface="Times New Roman"/>
                        </a:rPr>
                        <a:t>CIB</a:t>
                      </a:r>
                      <a:endParaRPr/>
                    </a:p>
                  </a:txBody>
                  <a:tcPr marL="8000" marR="8000" marT="5325" marB="5325" anchor="ctr">
                    <a:lnL w="9525" cap="flat" cmpd="sng">
                      <a:solidFill>
                        <a:srgbClr val="000000"/>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ISO 10047</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latin typeface="Times New Roman"/>
                          <a:ea typeface="Times New Roman"/>
                          <a:cs typeface="Times New Roman"/>
                          <a:sym typeface="Times New Roman"/>
                        </a:rPr>
                        <a:t>CIB request for the approval of the revision of ISO 10047:1993 Textiles — Determination of surface burning time of fabrics</a:t>
                      </a:r>
                      <a:endParaRPr dirty="0"/>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ISO/TC 38</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High</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200" b="0" u="none" strike="noStrike" cap="none">
                          <a:latin typeface="Times New Roman"/>
                          <a:ea typeface="Times New Roman"/>
                          <a:cs typeface="Times New Roman"/>
                          <a:sym typeface="Times New Roman"/>
                        </a:rPr>
                        <a:t>The standard for determining the surface burning time of fabrics is vital for assessing the fire behavior of textile materials. This method is also widely used in our country. By providing a method to measure how long a fabric continues to burn after ignition, this standard helps identify materials that are less prone to sustaining flames, thereby reducing the risk of fire spread.</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latin typeface="Times New Roman"/>
                          <a:ea typeface="Times New Roman"/>
                          <a:cs typeface="Times New Roman"/>
                          <a:sym typeface="Times New Roman"/>
                        </a:rPr>
                        <a:t>Dr M S Parmar, NITRA, Ghaziabad</a:t>
                      </a:r>
                      <a:endParaRPr dirty="0"/>
                    </a:p>
                  </a:txBody>
                  <a:tcPr marL="8000" marR="8000" marT="5325" marB="5325" anchor="ctr">
                    <a:lnL w="9525" cap="flat" cmpd="sng" algn="ctr">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221703914"/>
                  </a:ext>
                </a:extLst>
              </a:tr>
            </a:tbl>
          </a:graphicData>
        </a:graphic>
      </p:graphicFrame>
      <p:sp>
        <p:nvSpPr>
          <p:cNvPr id="301" name="Google Shape;301;p47"/>
          <p:cNvSpPr txBox="1"/>
          <p:nvPr/>
        </p:nvSpPr>
        <p:spPr>
          <a:xfrm>
            <a:off x="2725327" y="121547"/>
            <a:ext cx="7251011"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IN" sz="2800" b="1" i="0" u="none" strike="noStrike" cap="none" dirty="0">
                <a:solidFill>
                  <a:schemeClr val="dk1"/>
                </a:solidFill>
                <a:latin typeface="Times New Roman"/>
                <a:ea typeface="Times New Roman"/>
                <a:cs typeface="Times New Roman"/>
                <a:sym typeface="Times New Roman"/>
              </a:rPr>
              <a:t>ISO Projects identified and experts designated</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graphicFrame>
        <p:nvGraphicFramePr>
          <p:cNvPr id="306" name="Google Shape;306;p48"/>
          <p:cNvGraphicFramePr/>
          <p:nvPr>
            <p:extLst>
              <p:ext uri="{D42A27DB-BD31-4B8C-83A1-F6EECF244321}">
                <p14:modId xmlns:p14="http://schemas.microsoft.com/office/powerpoint/2010/main" val="114038405"/>
              </p:ext>
            </p:extLst>
          </p:nvPr>
        </p:nvGraphicFramePr>
        <p:xfrm>
          <a:off x="90600" y="1714397"/>
          <a:ext cx="12010800" cy="2131380"/>
        </p:xfrm>
        <a:graphic>
          <a:graphicData uri="http://schemas.openxmlformats.org/drawingml/2006/table">
            <a:tbl>
              <a:tblPr>
                <a:noFill/>
                <a:tableStyleId>{62A1A718-AF9D-4E8F-B0B9-5B1561015EB7}</a:tableStyleId>
              </a:tblPr>
              <a:tblGrid>
                <a:gridCol w="573025">
                  <a:extLst>
                    <a:ext uri="{9D8B030D-6E8A-4147-A177-3AD203B41FA5}">
                      <a16:colId xmlns:a16="http://schemas.microsoft.com/office/drawing/2014/main" val="20000"/>
                    </a:ext>
                  </a:extLst>
                </a:gridCol>
                <a:gridCol w="1124475">
                  <a:extLst>
                    <a:ext uri="{9D8B030D-6E8A-4147-A177-3AD203B41FA5}">
                      <a16:colId xmlns:a16="http://schemas.microsoft.com/office/drawing/2014/main" val="20001"/>
                    </a:ext>
                  </a:extLst>
                </a:gridCol>
                <a:gridCol w="1938775">
                  <a:extLst>
                    <a:ext uri="{9D8B030D-6E8A-4147-A177-3AD203B41FA5}">
                      <a16:colId xmlns:a16="http://schemas.microsoft.com/office/drawing/2014/main" val="20002"/>
                    </a:ext>
                  </a:extLst>
                </a:gridCol>
                <a:gridCol w="1246900">
                  <a:extLst>
                    <a:ext uri="{9D8B030D-6E8A-4147-A177-3AD203B41FA5}">
                      <a16:colId xmlns:a16="http://schemas.microsoft.com/office/drawing/2014/main" val="20003"/>
                    </a:ext>
                  </a:extLst>
                </a:gridCol>
                <a:gridCol w="562700">
                  <a:extLst>
                    <a:ext uri="{9D8B030D-6E8A-4147-A177-3AD203B41FA5}">
                      <a16:colId xmlns:a16="http://schemas.microsoft.com/office/drawing/2014/main" val="20004"/>
                    </a:ext>
                  </a:extLst>
                </a:gridCol>
                <a:gridCol w="5084625">
                  <a:extLst>
                    <a:ext uri="{9D8B030D-6E8A-4147-A177-3AD203B41FA5}">
                      <a16:colId xmlns:a16="http://schemas.microsoft.com/office/drawing/2014/main" val="20005"/>
                    </a:ext>
                  </a:extLst>
                </a:gridCol>
                <a:gridCol w="1480300">
                  <a:extLst>
                    <a:ext uri="{9D8B030D-6E8A-4147-A177-3AD203B41FA5}">
                      <a16:colId xmlns:a16="http://schemas.microsoft.com/office/drawing/2014/main" val="20006"/>
                    </a:ext>
                  </a:extLst>
                </a:gridCol>
              </a:tblGrid>
              <a:tr h="1023450">
                <a:tc>
                  <a:txBody>
                    <a:bodyPr/>
                    <a:lstStyle/>
                    <a:p>
                      <a:pPr marL="0" marR="0" lvl="0" indent="0" algn="l" rtl="0">
                        <a:spcBef>
                          <a:spcPts val="0"/>
                        </a:spcBef>
                        <a:spcAft>
                          <a:spcPts val="0"/>
                        </a:spcAft>
                        <a:buNone/>
                      </a:pPr>
                      <a:r>
                        <a:rPr lang="en-IN" sz="1200" b="1" i="0" u="none" strike="noStrike" cap="none" dirty="0">
                          <a:solidFill>
                            <a:srgbClr val="000000"/>
                          </a:solidFill>
                          <a:latin typeface="Times New Roman"/>
                          <a:ea typeface="Times New Roman"/>
                          <a:cs typeface="Times New Roman"/>
                          <a:sym typeface="Times New Roman"/>
                        </a:rPr>
                        <a:t>FDIS</a:t>
                      </a:r>
                      <a:r>
                        <a:rPr lang="en-IN" sz="1200" b="0" i="0" u="none" strike="noStrike" cap="none" dirty="0">
                          <a:solidFill>
                            <a:srgbClr val="000000"/>
                          </a:solidFill>
                          <a:latin typeface="Times New Roman"/>
                          <a:ea typeface="Times New Roman"/>
                          <a:cs typeface="Times New Roman"/>
                          <a:sym typeface="Times New Roman"/>
                        </a:rPr>
                        <a:t> </a:t>
                      </a:r>
                      <a:endParaRPr sz="1200" u="none" strike="noStrike" cap="none" dirty="0">
                        <a:latin typeface="Times New Roman"/>
                        <a:ea typeface="Times New Roman"/>
                        <a:cs typeface="Times New Roman"/>
                        <a:sym typeface="Times New Roman"/>
                      </a:endParaRPr>
                    </a:p>
                  </a:txBody>
                  <a:tcPr marL="95250" marR="95250" marT="95250" marB="95250">
                    <a:lnL w="9525" cap="flat" cmpd="sng">
                      <a:solidFill>
                        <a:srgbClr val="000000"/>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200" b="0" i="0" u="none" strike="noStrike" cap="none">
                          <a:solidFill>
                            <a:srgbClr val="000000"/>
                          </a:solidFill>
                          <a:latin typeface="Times New Roman"/>
                          <a:ea typeface="Times New Roman"/>
                          <a:cs typeface="Times New Roman"/>
                          <a:sym typeface="Times New Roman"/>
                        </a:rPr>
                        <a:t>ISO/FDIS 24232 </a:t>
                      </a:r>
                      <a:endParaRPr sz="1200" u="none" strike="noStrike" cap="none">
                        <a:latin typeface="Times New Roman"/>
                        <a:ea typeface="Times New Roman"/>
                        <a:cs typeface="Times New Roman"/>
                        <a:sym typeface="Times New Roman"/>
                      </a:endParaRPr>
                    </a:p>
                  </a:txBody>
                  <a:tcPr marL="95250" marR="95250" marT="95250" marB="95250">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200" b="0" i="0" u="none" strike="noStrike" cap="none" dirty="0">
                          <a:solidFill>
                            <a:srgbClr val="000000"/>
                          </a:solidFill>
                          <a:latin typeface="Times New Roman"/>
                          <a:ea typeface="Times New Roman"/>
                          <a:cs typeface="Times New Roman"/>
                          <a:sym typeface="Times New Roman"/>
                        </a:rPr>
                        <a:t>Protective clothing — Protection against rain </a:t>
                      </a:r>
                      <a:endParaRPr sz="1200" u="none" strike="noStrike" cap="none" dirty="0">
                        <a:latin typeface="Times New Roman"/>
                        <a:ea typeface="Times New Roman"/>
                        <a:cs typeface="Times New Roman"/>
                        <a:sym typeface="Times New Roman"/>
                      </a:endParaRPr>
                    </a:p>
                  </a:txBody>
                  <a:tcPr marL="95250" marR="95250" marT="95250" marB="95250">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200" u="none" strike="noStrike" cap="none" dirty="0">
                          <a:latin typeface="Times New Roman"/>
                          <a:ea typeface="Times New Roman"/>
                          <a:cs typeface="Times New Roman"/>
                          <a:sym typeface="Times New Roman"/>
                        </a:rPr>
                        <a:t>ISO/TC 94</a:t>
                      </a:r>
                      <a:endParaRPr dirty="0"/>
                    </a:p>
                  </a:txBody>
                  <a:tcPr marL="95250" marR="95250" marT="95250" marB="95250">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l" rtl="0">
                        <a:spcBef>
                          <a:spcPts val="0"/>
                        </a:spcBef>
                        <a:spcAft>
                          <a:spcPts val="0"/>
                        </a:spcAft>
                        <a:buNone/>
                      </a:pPr>
                      <a:r>
                        <a:rPr lang="en-IN" sz="1200" b="0" i="0" u="none" strike="noStrike" cap="none">
                          <a:solidFill>
                            <a:srgbClr val="000000"/>
                          </a:solidFill>
                          <a:latin typeface="Times New Roman"/>
                          <a:ea typeface="Times New Roman"/>
                          <a:cs typeface="Times New Roman"/>
                          <a:sym typeface="Times New Roman"/>
                        </a:rPr>
                        <a:t>High</a:t>
                      </a:r>
                      <a:endParaRPr sz="1200" u="none" strike="noStrike" cap="none">
                        <a:latin typeface="Times New Roman"/>
                        <a:ea typeface="Times New Roman"/>
                        <a:cs typeface="Times New Roman"/>
                        <a:sym typeface="Times New Roman"/>
                      </a:endParaRPr>
                    </a:p>
                  </a:txBody>
                  <a:tcPr marL="95250" marR="95250" marT="95250" marB="95250">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l" rtl="0">
                        <a:spcBef>
                          <a:spcPts val="0"/>
                        </a:spcBef>
                        <a:spcAft>
                          <a:spcPts val="0"/>
                        </a:spcAft>
                        <a:buNone/>
                      </a:pPr>
                      <a:r>
                        <a:rPr lang="en-IN" sz="1200" u="none" strike="noStrike" cap="none">
                          <a:latin typeface="Times New Roman"/>
                          <a:ea typeface="Times New Roman"/>
                          <a:cs typeface="Times New Roman"/>
                          <a:sym typeface="Times New Roman"/>
                        </a:rPr>
                        <a:t>Protective clothing for rain is essential in India, especially during heavy monsoon seasons. It safeguards individuals from getting soaked, prevents health issues like colds, and protects personal belongings from water damage. </a:t>
                      </a:r>
                      <a:endParaRPr sz="1200" u="none" strike="noStrike" cap="none">
                        <a:latin typeface="Times New Roman"/>
                        <a:ea typeface="Times New Roman"/>
                        <a:cs typeface="Times New Roman"/>
                        <a:sym typeface="Times New Roman"/>
                      </a:endParaRPr>
                    </a:p>
                  </a:txBody>
                  <a:tcPr marL="95250" marR="95250" marT="95250" marB="95250">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latin typeface="Times New Roman"/>
                          <a:ea typeface="Times New Roman"/>
                          <a:cs typeface="Times New Roman"/>
                          <a:sym typeface="Times New Roman"/>
                        </a:rPr>
                        <a:t>No experts nomination were sought at FDIS stage</a:t>
                      </a:r>
                      <a:endParaRPr dirty="0"/>
                    </a:p>
                  </a:txBody>
                  <a:tcPr marL="28575" marR="28575" marT="19050" marB="19050" anchor="ctr">
                    <a:lnL w="9525" cap="flat" cmpd="sng" algn="ctr">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extLst>
                  <a:ext uri="{0D108BD9-81ED-4DB2-BD59-A6C34878D82A}">
                    <a16:rowId xmlns:a16="http://schemas.microsoft.com/office/drawing/2014/main" val="1547950143"/>
                  </a:ext>
                </a:extLst>
              </a:tr>
              <a:tr h="1023450">
                <a:tc>
                  <a:txBody>
                    <a:bodyPr/>
                    <a:lstStyle/>
                    <a:p>
                      <a:pPr marL="0" marR="0" lvl="0" indent="0" algn="ctr" rtl="0">
                        <a:spcBef>
                          <a:spcPts val="0"/>
                        </a:spcBef>
                        <a:spcAft>
                          <a:spcPts val="0"/>
                        </a:spcAft>
                        <a:buNone/>
                      </a:pPr>
                      <a:r>
                        <a:rPr lang="en-IN" sz="1200" b="1" u="none" strike="noStrike" cap="none" dirty="0">
                          <a:latin typeface="Times New Roman"/>
                          <a:ea typeface="Times New Roman"/>
                          <a:cs typeface="Times New Roman"/>
                          <a:sym typeface="Times New Roman"/>
                        </a:rPr>
                        <a:t>NP</a:t>
                      </a:r>
                      <a:endParaRPr dirty="0"/>
                    </a:p>
                  </a:txBody>
                  <a:tcPr marL="8000" marR="8000" marT="5325" marB="5325" anchor="ctr">
                    <a:lnL w="9525" cap="flat" cmpd="sng">
                      <a:solidFill>
                        <a:srgbClr val="000000"/>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ISO/NP 16602-6</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Protective clothing for protection against chemicals — Classification, labelling and performance requirements — Part 6: Guidance for Selection, Use, Care and Maintenance</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ISO/TC 94/SC 13</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a:latin typeface="Times New Roman"/>
                          <a:ea typeface="Times New Roman"/>
                          <a:cs typeface="Times New Roman"/>
                          <a:sym typeface="Times New Roman"/>
                        </a:rPr>
                        <a:t>High</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just" rtl="0">
                        <a:spcBef>
                          <a:spcPts val="0"/>
                        </a:spcBef>
                        <a:spcAft>
                          <a:spcPts val="0"/>
                        </a:spcAft>
                        <a:buNone/>
                      </a:pPr>
                      <a:r>
                        <a:rPr lang="en-IN" sz="1200" b="0" u="none" strike="noStrike" cap="none">
                          <a:latin typeface="Times New Roman"/>
                          <a:ea typeface="Times New Roman"/>
                          <a:cs typeface="Times New Roman"/>
                          <a:sym typeface="Times New Roman"/>
                        </a:rPr>
                        <a:t>The guidance for the selection, use, care, and maintenance of protection against chemicals is vital for ensuring the effectiveness and longevity of personal protective equipment (PPE). Proper selection ensures that the PPE is appropriate for the specific chemicals encountered, reducing the risk of exposure.</a:t>
                      </a:r>
                      <a:endParaRPr/>
                    </a:p>
                  </a:txBody>
                  <a:tcPr marL="8000" marR="8000" marT="5325" marB="5325" anchor="ctr">
                    <a:lnL w="9525" cap="flat" cmpd="sng" algn="ctr">
                      <a:solidFill>
                        <a:srgbClr val="CCCCCC"/>
                      </a:solidFill>
                      <a:prstDash val="solid"/>
                      <a:round/>
                      <a:headEnd type="none" w="sm" len="sm"/>
                      <a:tailEnd type="none" w="sm" len="sm"/>
                    </a:lnL>
                    <a:lnR w="9525" cap="flat" cmpd="sng" algn="ctr">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marR="0" lvl="0" indent="0" algn="ctr" rtl="0">
                        <a:spcBef>
                          <a:spcPts val="0"/>
                        </a:spcBef>
                        <a:spcAft>
                          <a:spcPts val="0"/>
                        </a:spcAft>
                        <a:buNone/>
                      </a:pPr>
                      <a:r>
                        <a:rPr lang="en-IN" sz="1200" b="0" u="none" strike="noStrike" cap="none" dirty="0">
                          <a:latin typeface="Times New Roman"/>
                          <a:ea typeface="Times New Roman"/>
                          <a:cs typeface="Times New Roman"/>
                          <a:sym typeface="Times New Roman"/>
                        </a:rPr>
                        <a:t>Shri Sudhir </a:t>
                      </a:r>
                      <a:r>
                        <a:rPr lang="en-IN" sz="1200" b="0" u="none" strike="noStrike" cap="none" dirty="0" err="1">
                          <a:latin typeface="Times New Roman"/>
                          <a:ea typeface="Times New Roman"/>
                          <a:cs typeface="Times New Roman"/>
                          <a:sym typeface="Times New Roman"/>
                        </a:rPr>
                        <a:t>Takkar</a:t>
                      </a:r>
                      <a:r>
                        <a:rPr lang="en-IN" sz="1200" b="0" u="none" strike="noStrike" cap="none" dirty="0">
                          <a:latin typeface="Times New Roman"/>
                          <a:ea typeface="Times New Roman"/>
                          <a:cs typeface="Times New Roman"/>
                          <a:sym typeface="Times New Roman"/>
                        </a:rPr>
                        <a:t>, System 5s, </a:t>
                      </a:r>
                      <a:r>
                        <a:rPr lang="en-IN" sz="1200" b="0" u="none" strike="noStrike" cap="none" dirty="0" err="1">
                          <a:latin typeface="Times New Roman"/>
                          <a:ea typeface="Times New Roman"/>
                          <a:cs typeface="Times New Roman"/>
                          <a:sym typeface="Times New Roman"/>
                        </a:rPr>
                        <a:t>chennai</a:t>
                      </a:r>
                      <a:endParaRPr dirty="0"/>
                    </a:p>
                  </a:txBody>
                  <a:tcPr marL="8000" marR="8000" marT="5325" marB="5325" anchor="ctr">
                    <a:lnL w="9525" cap="flat" cmpd="sng" algn="ctr">
                      <a:solidFill>
                        <a:srgbClr val="CCCCCC"/>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extLst>
                  <a:ext uri="{0D108BD9-81ED-4DB2-BD59-A6C34878D82A}">
                    <a16:rowId xmlns:a16="http://schemas.microsoft.com/office/drawing/2014/main" val="646604825"/>
                  </a:ext>
                </a:extLst>
              </a:tr>
            </a:tbl>
          </a:graphicData>
        </a:graphic>
      </p:graphicFrame>
      <p:sp>
        <p:nvSpPr>
          <p:cNvPr id="307" name="Google Shape;307;p48"/>
          <p:cNvSpPr txBox="1"/>
          <p:nvPr/>
        </p:nvSpPr>
        <p:spPr>
          <a:xfrm>
            <a:off x="2470494" y="345245"/>
            <a:ext cx="7251011"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00" b="1" i="0" u="none" strike="noStrike" cap="none" dirty="0">
                <a:solidFill>
                  <a:schemeClr val="dk1"/>
                </a:solidFill>
                <a:latin typeface="Times New Roman"/>
                <a:ea typeface="Times New Roman"/>
                <a:cs typeface="Times New Roman"/>
                <a:sym typeface="Times New Roman"/>
              </a:rPr>
              <a:t>ISO Projects identified and experts designated</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02"/>
        <p:cNvGrpSpPr/>
        <p:nvPr/>
      </p:nvGrpSpPr>
      <p:grpSpPr>
        <a:xfrm>
          <a:off x="0" y="0"/>
          <a:ext cx="0" cy="0"/>
          <a:chOff x="0" y="0"/>
          <a:chExt cx="0" cy="0"/>
        </a:xfrm>
      </p:grpSpPr>
      <p:graphicFrame>
        <p:nvGraphicFramePr>
          <p:cNvPr id="503" name="Google Shape;503;p81"/>
          <p:cNvGraphicFramePr/>
          <p:nvPr>
            <p:extLst>
              <p:ext uri="{D42A27DB-BD31-4B8C-83A1-F6EECF244321}">
                <p14:modId xmlns:p14="http://schemas.microsoft.com/office/powerpoint/2010/main" val="2217021087"/>
              </p:ext>
            </p:extLst>
          </p:nvPr>
        </p:nvGraphicFramePr>
        <p:xfrm>
          <a:off x="763767" y="1965447"/>
          <a:ext cx="10664466" cy="2136633"/>
        </p:xfrm>
        <a:graphic>
          <a:graphicData uri="http://schemas.openxmlformats.org/drawingml/2006/table">
            <a:tbl>
              <a:tblPr>
                <a:tableStyleId>{62A1A718-AF9D-4E8F-B0B9-5B1561015EB7}</a:tableStyleId>
              </a:tblPr>
              <a:tblGrid>
                <a:gridCol w="790793">
                  <a:extLst>
                    <a:ext uri="{9D8B030D-6E8A-4147-A177-3AD203B41FA5}">
                      <a16:colId xmlns:a16="http://schemas.microsoft.com/office/drawing/2014/main" val="20000"/>
                    </a:ext>
                  </a:extLst>
                </a:gridCol>
                <a:gridCol w="1727200">
                  <a:extLst>
                    <a:ext uri="{9D8B030D-6E8A-4147-A177-3AD203B41FA5}">
                      <a16:colId xmlns:a16="http://schemas.microsoft.com/office/drawing/2014/main" val="20001"/>
                    </a:ext>
                  </a:extLst>
                </a:gridCol>
                <a:gridCol w="8146473">
                  <a:extLst>
                    <a:ext uri="{9D8B030D-6E8A-4147-A177-3AD203B41FA5}">
                      <a16:colId xmlns:a16="http://schemas.microsoft.com/office/drawing/2014/main" val="20003"/>
                    </a:ext>
                  </a:extLst>
                </a:gridCol>
              </a:tblGrid>
              <a:tr h="591650">
                <a:tc>
                  <a:txBody>
                    <a:bodyPr/>
                    <a:lstStyle/>
                    <a:p>
                      <a:pPr marL="0" marR="0" lvl="0" indent="0" algn="ctr" rtl="0">
                        <a:spcBef>
                          <a:spcPts val="0"/>
                        </a:spcBef>
                        <a:spcAft>
                          <a:spcPts val="0"/>
                        </a:spcAft>
                        <a:buNone/>
                      </a:pPr>
                      <a:r>
                        <a:rPr lang="en-IN" sz="1400" b="1" u="none" strike="noStrike" cap="none" dirty="0" err="1">
                          <a:solidFill>
                            <a:schemeClr val="tx1"/>
                          </a:solidFill>
                          <a:sym typeface="Times New Roman"/>
                        </a:rPr>
                        <a:t>Sl</a:t>
                      </a:r>
                      <a:r>
                        <a:rPr lang="en-IN" sz="1400" b="1" u="none" strike="noStrike" cap="none" dirty="0">
                          <a:solidFill>
                            <a:schemeClr val="tx1"/>
                          </a:solidFill>
                          <a:sym typeface="Times New Roman"/>
                        </a:rPr>
                        <a:t> No.</a:t>
                      </a:r>
                      <a:endParaRPr sz="1400" dirty="0">
                        <a:solidFill>
                          <a:schemeClr val="tx1"/>
                        </a:solidFill>
                        <a:latin typeface="Times New Roman" panose="02020603050405020304" pitchFamily="18" charset="0"/>
                        <a:cs typeface="Times New Roman" panose="02020603050405020304" pitchFamily="18" charset="0"/>
                      </a:endParaRPr>
                    </a:p>
                  </a:txBody>
                  <a:tcPr marL="14675" marR="14675" marT="9800" marB="9800"/>
                </a:tc>
                <a:tc>
                  <a:txBody>
                    <a:bodyPr/>
                    <a:lstStyle/>
                    <a:p>
                      <a:pPr marL="0" marR="0" lvl="0" indent="0" algn="ctr" rtl="0">
                        <a:spcBef>
                          <a:spcPts val="0"/>
                        </a:spcBef>
                        <a:spcAft>
                          <a:spcPts val="0"/>
                        </a:spcAft>
                        <a:buNone/>
                      </a:pPr>
                      <a:r>
                        <a:rPr lang="en-IN" sz="1400" b="1" u="none" strike="noStrike" cap="none">
                          <a:solidFill>
                            <a:schemeClr val="tx1"/>
                          </a:solidFill>
                          <a:sym typeface="Times New Roman"/>
                        </a:rPr>
                        <a:t>Sectional committee</a:t>
                      </a:r>
                      <a:endParaRPr sz="1400">
                        <a:solidFill>
                          <a:schemeClr val="tx1"/>
                        </a:solidFill>
                        <a:latin typeface="Times New Roman" panose="02020603050405020304" pitchFamily="18" charset="0"/>
                        <a:cs typeface="Times New Roman" panose="02020603050405020304" pitchFamily="18" charset="0"/>
                      </a:endParaRPr>
                    </a:p>
                  </a:txBody>
                  <a:tcPr marL="14675" marR="14675" marT="9800" marB="9800"/>
                </a:tc>
                <a:tc>
                  <a:txBody>
                    <a:bodyPr/>
                    <a:lstStyle/>
                    <a:p>
                      <a:pPr marL="0" marR="0" lvl="0" indent="0" algn="ctr" rtl="0">
                        <a:spcBef>
                          <a:spcPts val="0"/>
                        </a:spcBef>
                        <a:spcAft>
                          <a:spcPts val="0"/>
                        </a:spcAft>
                        <a:buNone/>
                      </a:pPr>
                      <a:r>
                        <a:rPr lang="en-IN" sz="1400" b="1" u="none" strike="noStrike" cap="none" dirty="0">
                          <a:solidFill>
                            <a:schemeClr val="tx1"/>
                          </a:solidFill>
                          <a:sym typeface="Times New Roman"/>
                        </a:rPr>
                        <a:t>Title of working group </a:t>
                      </a:r>
                      <a:endParaRPr sz="1400" dirty="0">
                        <a:solidFill>
                          <a:schemeClr val="tx1"/>
                        </a:solidFill>
                        <a:latin typeface="Times New Roman" panose="02020603050405020304" pitchFamily="18" charset="0"/>
                        <a:cs typeface="Times New Roman" panose="02020603050405020304" pitchFamily="18" charset="0"/>
                      </a:endParaRPr>
                    </a:p>
                  </a:txBody>
                  <a:tcPr marL="14675" marR="14675" marT="9800" marB="9800"/>
                </a:tc>
                <a:extLst>
                  <a:ext uri="{0D108BD9-81ED-4DB2-BD59-A6C34878D82A}">
                    <a16:rowId xmlns:a16="http://schemas.microsoft.com/office/drawing/2014/main" val="10000"/>
                  </a:ext>
                </a:extLst>
              </a:tr>
              <a:tr h="0">
                <a:tc>
                  <a:txBody>
                    <a:bodyPr/>
                    <a:lstStyle/>
                    <a:p>
                      <a:pPr marL="0" marR="0" lvl="0" indent="0" algn="ctr" rtl="0">
                        <a:spcBef>
                          <a:spcPts val="0"/>
                        </a:spcBef>
                        <a:spcAft>
                          <a:spcPts val="0"/>
                        </a:spcAft>
                        <a:buNone/>
                      </a:pPr>
                      <a:r>
                        <a:rPr lang="en-IN" sz="1400" b="0" u="none" strike="noStrike" cap="none" dirty="0">
                          <a:solidFill>
                            <a:schemeClr val="tx1"/>
                          </a:solidFill>
                          <a:sym typeface="Times New Roman"/>
                        </a:rPr>
                        <a:t>1</a:t>
                      </a:r>
                      <a:endParaRPr sz="1400" dirty="0">
                        <a:solidFill>
                          <a:schemeClr val="tx1"/>
                        </a:solidFill>
                        <a:latin typeface="Times New Roman" panose="02020603050405020304" pitchFamily="18" charset="0"/>
                        <a:cs typeface="Times New Roman" panose="02020603050405020304" pitchFamily="18" charset="0"/>
                      </a:endParaRPr>
                    </a:p>
                  </a:txBody>
                  <a:tcPr marL="10425" marR="10425" marT="6950" marB="6950"/>
                </a:tc>
                <a:tc>
                  <a:txBody>
                    <a:bodyPr/>
                    <a:lstStyle/>
                    <a:p>
                      <a:pPr marL="0" marR="0" lvl="0" indent="0" algn="ctr" rtl="0">
                        <a:spcBef>
                          <a:spcPts val="0"/>
                        </a:spcBef>
                        <a:spcAft>
                          <a:spcPts val="0"/>
                        </a:spcAft>
                        <a:buNone/>
                      </a:pPr>
                      <a:r>
                        <a:rPr lang="en-IN" sz="1400" b="0" u="none" strike="noStrike" cap="none" dirty="0">
                          <a:solidFill>
                            <a:schemeClr val="tx1"/>
                          </a:solidFill>
                          <a:sym typeface="Times New Roman"/>
                        </a:rPr>
                        <a:t>TXD 31</a:t>
                      </a:r>
                      <a:endParaRPr sz="1400" dirty="0">
                        <a:solidFill>
                          <a:schemeClr val="tx1"/>
                        </a:solidFill>
                        <a:latin typeface="Times New Roman" panose="02020603050405020304" pitchFamily="18" charset="0"/>
                        <a:cs typeface="Times New Roman" panose="02020603050405020304" pitchFamily="18" charset="0"/>
                      </a:endParaRPr>
                    </a:p>
                  </a:txBody>
                  <a:tcPr marL="10425" marR="10425" marT="6950" marB="6950" anchor="ctr"/>
                </a:tc>
                <a:tc>
                  <a:txBody>
                    <a:bodyPr/>
                    <a:lstStyle/>
                    <a:p>
                      <a:pPr marL="0" marR="0" lvl="0" indent="0" algn="l" rtl="0">
                        <a:spcBef>
                          <a:spcPts val="0"/>
                        </a:spcBef>
                        <a:spcAft>
                          <a:spcPts val="0"/>
                        </a:spcAft>
                        <a:buNone/>
                      </a:pPr>
                      <a:r>
                        <a:rPr lang="en-IN" sz="1400" b="0" u="none" strike="noStrike" cap="none" dirty="0">
                          <a:solidFill>
                            <a:schemeClr val="tx1"/>
                          </a:solidFill>
                          <a:sym typeface="Times New Roman"/>
                        </a:rPr>
                        <a:t>Working group to prepare the draft revision of IS 7867 : 2022 for Continuous Filament Polyamide yarn</a:t>
                      </a:r>
                      <a:endParaRPr sz="1400" b="0" dirty="0">
                        <a:solidFill>
                          <a:schemeClr val="tx1"/>
                        </a:solidFill>
                        <a:latin typeface="Times New Roman" panose="02020603050405020304" pitchFamily="18" charset="0"/>
                        <a:cs typeface="Times New Roman" panose="02020603050405020304" pitchFamily="18" charset="0"/>
                      </a:endParaRPr>
                    </a:p>
                  </a:txBody>
                  <a:tcPr marL="10425" marR="10425" marT="6950" marB="6950" anchor="ctr"/>
                </a:tc>
                <a:extLst>
                  <a:ext uri="{0D108BD9-81ED-4DB2-BD59-A6C34878D82A}">
                    <a16:rowId xmlns:a16="http://schemas.microsoft.com/office/drawing/2014/main" val="10002"/>
                  </a:ext>
                </a:extLst>
              </a:tr>
              <a:tr h="328203">
                <a:tc>
                  <a:txBody>
                    <a:bodyPr/>
                    <a:lstStyle/>
                    <a:p>
                      <a:pPr marL="0" marR="0" lvl="0" indent="0" algn="ctr" rtl="0">
                        <a:spcBef>
                          <a:spcPts val="0"/>
                        </a:spcBef>
                        <a:spcAft>
                          <a:spcPts val="0"/>
                        </a:spcAft>
                        <a:buNone/>
                      </a:pPr>
                      <a:r>
                        <a:rPr lang="en-IN" sz="1400" b="0" u="none" strike="noStrike" cap="none" dirty="0">
                          <a:solidFill>
                            <a:schemeClr val="tx1"/>
                          </a:solidFill>
                          <a:sym typeface="Times New Roman"/>
                        </a:rPr>
                        <a:t>2</a:t>
                      </a:r>
                      <a:endParaRPr sz="1400" dirty="0">
                        <a:solidFill>
                          <a:schemeClr val="tx1"/>
                        </a:solidFill>
                        <a:latin typeface="Times New Roman" panose="02020603050405020304" pitchFamily="18" charset="0"/>
                        <a:cs typeface="Times New Roman" panose="02020603050405020304" pitchFamily="18" charset="0"/>
                      </a:endParaRPr>
                    </a:p>
                  </a:txBody>
                  <a:tcPr marL="10425" marR="10425" marT="6950" marB="6950"/>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IN" sz="1400" b="0" u="none" strike="noStrike" cap="none" dirty="0">
                          <a:solidFill>
                            <a:schemeClr val="tx1"/>
                          </a:solidFill>
                          <a:sym typeface="Times New Roman"/>
                        </a:rPr>
                        <a:t>TXD 31</a:t>
                      </a:r>
                      <a:endParaRPr lang="en-IN" sz="1400" dirty="0">
                        <a:solidFill>
                          <a:schemeClr val="tx1"/>
                        </a:solidFill>
                      </a:endParaRPr>
                    </a:p>
                  </a:txBody>
                  <a:tcPr marL="10425" marR="10425" marT="6950" marB="6950" anchor="ctr"/>
                </a:tc>
                <a:tc>
                  <a:txBody>
                    <a:bodyPr/>
                    <a:lstStyle/>
                    <a:p>
                      <a:pPr marL="0" marR="0" lvl="0" indent="0" algn="l" rtl="0">
                        <a:spcBef>
                          <a:spcPts val="0"/>
                        </a:spcBef>
                        <a:spcAft>
                          <a:spcPts val="0"/>
                        </a:spcAft>
                        <a:buNone/>
                      </a:pPr>
                      <a:r>
                        <a:rPr lang="en-IN" sz="1400" b="0" u="none" strike="noStrike" cap="none" dirty="0">
                          <a:solidFill>
                            <a:schemeClr val="tx1"/>
                          </a:solidFill>
                          <a:sym typeface="Times New Roman"/>
                        </a:rPr>
                        <a:t>Working group  for preparing draft for polypropylene filament yarn</a:t>
                      </a:r>
                      <a:endParaRPr sz="1400" b="0" dirty="0">
                        <a:solidFill>
                          <a:schemeClr val="tx1"/>
                        </a:solidFill>
                        <a:latin typeface="Times New Roman" panose="02020603050405020304" pitchFamily="18" charset="0"/>
                        <a:cs typeface="Times New Roman" panose="02020603050405020304" pitchFamily="18" charset="0"/>
                      </a:endParaRPr>
                    </a:p>
                  </a:txBody>
                  <a:tcPr marL="10425" marR="10425" marT="6950" marB="6950" anchor="ctr"/>
                </a:tc>
                <a:extLst>
                  <a:ext uri="{0D108BD9-81ED-4DB2-BD59-A6C34878D82A}">
                    <a16:rowId xmlns:a16="http://schemas.microsoft.com/office/drawing/2014/main" val="1197495437"/>
                  </a:ext>
                </a:extLst>
              </a:tr>
              <a:tr h="307740">
                <a:tc>
                  <a:txBody>
                    <a:bodyPr/>
                    <a:lstStyle/>
                    <a:p>
                      <a:pPr marL="0" marR="0" lvl="0" indent="0" algn="ctr" rtl="0">
                        <a:spcBef>
                          <a:spcPts val="0"/>
                        </a:spcBef>
                        <a:spcAft>
                          <a:spcPts val="0"/>
                        </a:spcAft>
                        <a:buNone/>
                      </a:pPr>
                      <a:r>
                        <a:rPr lang="en-IN" sz="1400" b="0" u="none" strike="noStrike" cap="none" dirty="0">
                          <a:solidFill>
                            <a:schemeClr val="tx1"/>
                          </a:solidFill>
                          <a:sym typeface="Times New Roman"/>
                        </a:rPr>
                        <a:t>3</a:t>
                      </a:r>
                      <a:endParaRPr sz="1400" dirty="0">
                        <a:solidFill>
                          <a:schemeClr val="tx1"/>
                        </a:solidFill>
                        <a:latin typeface="Times New Roman" panose="02020603050405020304" pitchFamily="18" charset="0"/>
                        <a:cs typeface="Times New Roman" panose="02020603050405020304" pitchFamily="18" charset="0"/>
                      </a:endParaRPr>
                    </a:p>
                  </a:txBody>
                  <a:tcPr marL="10425" marR="10425" marT="6950" marB="6950"/>
                </a:tc>
                <a:tc>
                  <a:txBody>
                    <a:bodyPr/>
                    <a:lstStyle/>
                    <a:p>
                      <a:pPr marL="0" marR="0" lvl="0" indent="0" algn="ctr" rtl="0">
                        <a:spcBef>
                          <a:spcPts val="0"/>
                        </a:spcBef>
                        <a:spcAft>
                          <a:spcPts val="0"/>
                        </a:spcAft>
                        <a:buNone/>
                      </a:pPr>
                      <a:r>
                        <a:rPr lang="en-IN" sz="1400" b="0" u="none" strike="noStrike" cap="none" dirty="0">
                          <a:solidFill>
                            <a:schemeClr val="tx1"/>
                          </a:solidFill>
                          <a:sym typeface="Times New Roman"/>
                        </a:rPr>
                        <a:t>TXD 32</a:t>
                      </a:r>
                      <a:endParaRPr sz="1400" dirty="0">
                        <a:solidFill>
                          <a:schemeClr val="tx1"/>
                        </a:solidFill>
                        <a:latin typeface="Times New Roman" panose="02020603050405020304" pitchFamily="18" charset="0"/>
                        <a:cs typeface="Times New Roman" panose="02020603050405020304" pitchFamily="18" charset="0"/>
                      </a:endParaRPr>
                    </a:p>
                  </a:txBody>
                  <a:tcPr marL="10425" marR="10425" marT="6950" marB="6950"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u="none" strike="noStrike" cap="none" dirty="0">
                          <a:solidFill>
                            <a:schemeClr val="tx1"/>
                          </a:solidFill>
                          <a:sym typeface="Times New Roman"/>
                        </a:rPr>
                        <a:t>Working group for preparation of draft revision of IS 15768 for Fire-resistant upholstery fabric</a:t>
                      </a:r>
                      <a:endParaRPr lang="en-US" sz="1400" b="0" u="none" strike="noStrike" cap="none" dirty="0">
                        <a:solidFill>
                          <a:schemeClr val="tx1"/>
                        </a:solidFill>
                        <a:latin typeface="Times New Roman" panose="02020603050405020304" pitchFamily="18" charset="0"/>
                        <a:ea typeface="Times New Roman"/>
                        <a:cs typeface="Times New Roman" panose="02020603050405020304" pitchFamily="18" charset="0"/>
                        <a:sym typeface="Times New Roman"/>
                      </a:endParaRPr>
                    </a:p>
                  </a:txBody>
                  <a:tcPr marL="10425" marR="10425" marT="6950" marB="6950" anchor="ctr"/>
                </a:tc>
                <a:extLst>
                  <a:ext uri="{0D108BD9-81ED-4DB2-BD59-A6C34878D82A}">
                    <a16:rowId xmlns:a16="http://schemas.microsoft.com/office/drawing/2014/main" val="10003"/>
                  </a:ext>
                </a:extLst>
              </a:tr>
              <a:tr h="147450">
                <a:tc>
                  <a:txBody>
                    <a:bodyPr/>
                    <a:lstStyle/>
                    <a:p>
                      <a:pPr marL="0" marR="0" lvl="0" indent="0" algn="ctr" rtl="0">
                        <a:spcBef>
                          <a:spcPts val="0"/>
                        </a:spcBef>
                        <a:spcAft>
                          <a:spcPts val="0"/>
                        </a:spcAft>
                        <a:buNone/>
                      </a:pPr>
                      <a:r>
                        <a:rPr lang="en-IN" sz="1400" dirty="0">
                          <a:solidFill>
                            <a:schemeClr val="tx1"/>
                          </a:solidFill>
                        </a:rPr>
                        <a:t>4</a:t>
                      </a:r>
                      <a:endParaRPr sz="1400" dirty="0">
                        <a:solidFill>
                          <a:schemeClr val="tx1"/>
                        </a:solidFill>
                        <a:latin typeface="Times New Roman" panose="02020603050405020304" pitchFamily="18" charset="0"/>
                        <a:cs typeface="Times New Roman" panose="02020603050405020304" pitchFamily="18" charset="0"/>
                      </a:endParaRPr>
                    </a:p>
                  </a:txBody>
                  <a:tcPr marL="10425" marR="10425" marT="6950" marB="6950"/>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IN" sz="1400" b="0" u="none" strike="noStrike" cap="none" dirty="0">
                          <a:solidFill>
                            <a:schemeClr val="tx1"/>
                          </a:solidFill>
                          <a:sym typeface="Times New Roman"/>
                        </a:rPr>
                        <a:t>TXD 32</a:t>
                      </a:r>
                      <a:endParaRPr lang="en-IN" sz="1400" dirty="0">
                        <a:solidFill>
                          <a:schemeClr val="tx1"/>
                        </a:solidFill>
                      </a:endParaRPr>
                    </a:p>
                  </a:txBody>
                  <a:tcPr marL="10425" marR="10425" marT="6950" marB="6950" anchor="ctr"/>
                </a:tc>
                <a:tc>
                  <a:txBody>
                    <a:bodyPr/>
                    <a:lstStyle/>
                    <a:p>
                      <a:pPr marL="0" marR="0" lvl="0" indent="0" algn="l" rtl="0">
                        <a:spcBef>
                          <a:spcPts val="0"/>
                        </a:spcBef>
                        <a:spcAft>
                          <a:spcPts val="0"/>
                        </a:spcAft>
                        <a:buNone/>
                      </a:pPr>
                      <a:r>
                        <a:rPr lang="en-US" sz="1400" b="0" u="none" strike="noStrike" cap="none" dirty="0">
                          <a:solidFill>
                            <a:schemeClr val="tx1"/>
                          </a:solidFill>
                          <a:sym typeface="Times New Roman"/>
                        </a:rPr>
                        <a:t>Working group for preparation of draft revision of IS 16890: 2018 for Firefighters’ clothing</a:t>
                      </a:r>
                    </a:p>
                  </a:txBody>
                  <a:tcPr marL="10425" marR="10425" marT="6950" marB="6950" anchor="ctr"/>
                </a:tc>
                <a:extLst>
                  <a:ext uri="{0D108BD9-81ED-4DB2-BD59-A6C34878D82A}">
                    <a16:rowId xmlns:a16="http://schemas.microsoft.com/office/drawing/2014/main" val="10006"/>
                  </a:ext>
                </a:extLst>
              </a:tr>
              <a:tr h="147450">
                <a:tc>
                  <a:txBody>
                    <a:bodyPr/>
                    <a:lstStyle/>
                    <a:p>
                      <a:pPr marL="0" marR="0" lvl="0" indent="0" algn="ctr" rtl="0">
                        <a:spcBef>
                          <a:spcPts val="0"/>
                        </a:spcBef>
                        <a:spcAft>
                          <a:spcPts val="0"/>
                        </a:spcAft>
                        <a:buNone/>
                      </a:pPr>
                      <a:r>
                        <a:rPr lang="en-IN" sz="1400" dirty="0">
                          <a:solidFill>
                            <a:schemeClr val="tx1"/>
                          </a:solidFill>
                        </a:rPr>
                        <a:t>5</a:t>
                      </a:r>
                      <a:endParaRPr sz="1400" dirty="0">
                        <a:solidFill>
                          <a:schemeClr val="tx1"/>
                        </a:solidFill>
                        <a:latin typeface="Times New Roman" panose="02020603050405020304" pitchFamily="18" charset="0"/>
                        <a:cs typeface="Times New Roman" panose="02020603050405020304" pitchFamily="18" charset="0"/>
                      </a:endParaRPr>
                    </a:p>
                  </a:txBody>
                  <a:tcPr marL="10425" marR="10425" marT="6950" marB="6950"/>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u="none" strike="noStrike" kern="0" cap="none" spc="0" normalizeH="0" baseline="0" noProof="0">
                          <a:ln>
                            <a:noFill/>
                          </a:ln>
                          <a:solidFill>
                            <a:schemeClr val="tx1"/>
                          </a:solidFill>
                          <a:effectLst/>
                          <a:uLnTx/>
                          <a:uFillTx/>
                          <a:sym typeface="Times New Roman"/>
                        </a:rPr>
                        <a:t>TXD 37</a:t>
                      </a:r>
                      <a:endParaRPr kumimoji="0" lang="en-IN" sz="1400" b="0" i="0" u="none" strike="noStrike" kern="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sym typeface="Arial"/>
                      </a:endParaRPr>
                    </a:p>
                  </a:txBody>
                  <a:tcPr marL="10425" marR="10425" marT="6950" marB="6950" anchor="ctr"/>
                </a:tc>
                <a:tc>
                  <a:txBody>
                    <a:bodyPr/>
                    <a:lstStyle/>
                    <a:p>
                      <a:pPr marL="0" marR="0" lvl="0" indent="0" algn="l" rtl="0">
                        <a:spcBef>
                          <a:spcPts val="0"/>
                        </a:spcBef>
                        <a:spcAft>
                          <a:spcPts val="0"/>
                        </a:spcAft>
                        <a:buNone/>
                      </a:pPr>
                      <a:r>
                        <a:rPr lang="en-IN" sz="1400" b="0" u="none" strike="noStrike" cap="none" dirty="0">
                          <a:solidFill>
                            <a:schemeClr val="tx1"/>
                          </a:solidFill>
                          <a:sym typeface="Times New Roman"/>
                        </a:rPr>
                        <a:t>Working group for preparation of P-draft for sports ropes</a:t>
                      </a:r>
                      <a:endParaRPr sz="1400" b="0" dirty="0">
                        <a:solidFill>
                          <a:schemeClr val="tx1"/>
                        </a:solidFill>
                        <a:latin typeface="Times New Roman" panose="02020603050405020304" pitchFamily="18" charset="0"/>
                        <a:cs typeface="Times New Roman" panose="02020603050405020304" pitchFamily="18" charset="0"/>
                      </a:endParaRPr>
                    </a:p>
                  </a:txBody>
                  <a:tcPr marL="10425" marR="10425" marT="6950" marB="6950" anchor="ctr"/>
                </a:tc>
                <a:extLst>
                  <a:ext uri="{0D108BD9-81ED-4DB2-BD59-A6C34878D82A}">
                    <a16:rowId xmlns:a16="http://schemas.microsoft.com/office/drawing/2014/main" val="2401073433"/>
                  </a:ext>
                </a:extLst>
              </a:tr>
              <a:tr h="147450">
                <a:tc>
                  <a:txBody>
                    <a:bodyPr/>
                    <a:lstStyle/>
                    <a:p>
                      <a:pPr marL="0" marR="0" lvl="0" indent="0" algn="ctr" rtl="0">
                        <a:spcBef>
                          <a:spcPts val="0"/>
                        </a:spcBef>
                        <a:spcAft>
                          <a:spcPts val="0"/>
                        </a:spcAft>
                        <a:buNone/>
                      </a:pPr>
                      <a:r>
                        <a:rPr lang="en-IN" sz="1400" dirty="0">
                          <a:solidFill>
                            <a:schemeClr val="tx1"/>
                          </a:solidFill>
                        </a:rPr>
                        <a:t>6</a:t>
                      </a:r>
                      <a:endParaRPr sz="1400" dirty="0">
                        <a:solidFill>
                          <a:schemeClr val="tx1"/>
                        </a:solidFill>
                        <a:latin typeface="Times New Roman" panose="02020603050405020304" pitchFamily="18" charset="0"/>
                        <a:cs typeface="Times New Roman" panose="02020603050405020304" pitchFamily="18" charset="0"/>
                      </a:endParaRPr>
                    </a:p>
                  </a:txBody>
                  <a:tcPr marL="10425" marR="10425" marT="6950" marB="6950"/>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IN" sz="1400" b="0" u="none" strike="noStrike" kern="0" cap="none" spc="0" normalizeH="0" baseline="0" noProof="0" dirty="0">
                          <a:ln>
                            <a:noFill/>
                          </a:ln>
                          <a:solidFill>
                            <a:schemeClr val="tx1"/>
                          </a:solidFill>
                          <a:effectLst/>
                          <a:uLnTx/>
                          <a:uFillTx/>
                          <a:sym typeface="Times New Roman"/>
                        </a:rPr>
                        <a:t>TXD 37</a:t>
                      </a:r>
                      <a:endParaRPr kumimoji="0" lang="en-IN" sz="1400" b="0" i="0" u="none" strike="noStrike" kern="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sym typeface="Arial"/>
                      </a:endParaRPr>
                    </a:p>
                  </a:txBody>
                  <a:tcPr marL="10425" marR="10425" marT="6950" marB="6950" anchor="ctr"/>
                </a:tc>
                <a:tc>
                  <a:txBody>
                    <a:bodyPr/>
                    <a:lstStyle/>
                    <a:p>
                      <a:pPr marL="0" marR="0" lvl="0" indent="0" algn="l" rtl="0">
                        <a:spcBef>
                          <a:spcPts val="0"/>
                        </a:spcBef>
                        <a:spcAft>
                          <a:spcPts val="0"/>
                        </a:spcAft>
                        <a:buNone/>
                      </a:pPr>
                      <a:r>
                        <a:rPr lang="en-IN" sz="1400" b="0" u="none" strike="noStrike" cap="none" dirty="0">
                          <a:solidFill>
                            <a:schemeClr val="tx1"/>
                          </a:solidFill>
                          <a:sym typeface="Times New Roman"/>
                        </a:rPr>
                        <a:t>Working group for preparation of P-draft for sports Apparel</a:t>
                      </a:r>
                      <a:endParaRPr sz="1400" b="0" dirty="0">
                        <a:solidFill>
                          <a:schemeClr val="tx1"/>
                        </a:solidFill>
                        <a:latin typeface="Times New Roman" panose="02020603050405020304" pitchFamily="18" charset="0"/>
                        <a:cs typeface="Times New Roman" panose="02020603050405020304" pitchFamily="18" charset="0"/>
                      </a:endParaRPr>
                    </a:p>
                  </a:txBody>
                  <a:tcPr marL="10425" marR="10425" marT="6950" marB="6950" anchor="ctr"/>
                </a:tc>
                <a:extLst>
                  <a:ext uri="{0D108BD9-81ED-4DB2-BD59-A6C34878D82A}">
                    <a16:rowId xmlns:a16="http://schemas.microsoft.com/office/drawing/2014/main" val="3073637889"/>
                  </a:ext>
                </a:extLst>
              </a:tr>
            </a:tbl>
          </a:graphicData>
        </a:graphic>
      </p:graphicFrame>
      <p:sp>
        <p:nvSpPr>
          <p:cNvPr id="2" name="TextBox 1">
            <a:extLst>
              <a:ext uri="{FF2B5EF4-FFF2-40B4-BE49-F238E27FC236}">
                <a16:creationId xmlns:a16="http://schemas.microsoft.com/office/drawing/2014/main" id="{65E046B8-2E7D-F4AF-0D63-54EA1CE0F9C8}"/>
              </a:ext>
            </a:extLst>
          </p:cNvPr>
          <p:cNvSpPr txBox="1"/>
          <p:nvPr/>
        </p:nvSpPr>
        <p:spPr>
          <a:xfrm>
            <a:off x="1033154" y="581891"/>
            <a:ext cx="7217040" cy="461665"/>
          </a:xfrm>
          <a:prstGeom prst="rect">
            <a:avLst/>
          </a:prstGeom>
          <a:noFill/>
        </p:spPr>
        <p:txBody>
          <a:bodyPr wrap="none" rtlCol="0">
            <a:spAutoFit/>
          </a:bodyPr>
          <a:lstStyle/>
          <a:p>
            <a:r>
              <a:rPr lang="en-IN" sz="2400" b="1" dirty="0">
                <a:latin typeface="Times New Roman" panose="02020603050405020304" pitchFamily="18" charset="0"/>
                <a:cs typeface="Times New Roman" panose="02020603050405020304" pitchFamily="18" charset="0"/>
              </a:rPr>
              <a:t>WORKING GROUPS CONSTITUTED THIS YEAR</a:t>
            </a:r>
            <a:endParaRPr lang="en-US" sz="2400" b="1"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TotalTime>
  <Words>1927</Words>
  <Application>Microsoft Macintosh PowerPoint</Application>
  <PresentationFormat>Widescreen</PresentationFormat>
  <Paragraphs>242</Paragraphs>
  <Slides>11</Slides>
  <Notes>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Times New Roman</vt:lpstr>
      <vt:lpstr>Calibri</vt:lpstr>
      <vt:lpstr>Play</vt:lpstr>
      <vt:lpstr>Arial</vt:lpstr>
      <vt:lpstr>1_Office Theme</vt:lpstr>
      <vt:lpstr>Office Theme</vt:lpstr>
      <vt:lpstr>Office Theme</vt:lpstr>
      <vt:lpstr>Review Meeting</vt:lpstr>
      <vt:lpstr>Other NWIPs</vt:lpstr>
      <vt:lpstr>Important Reviews done in last 6 Months (Apart from 5 Yearly Reviews)</vt:lpstr>
      <vt:lpstr>Grouping of standards for review as per APS (5 yearly reviews) </vt:lpstr>
      <vt:lpstr>Grouping of standards for review as per APS (5 yearly reviews) </vt:lpstr>
      <vt:lpstr>Grouping of standards for review as per APS APS (5 yearly reviews) </vt:lpstr>
      <vt:lpstr>PowerPoint Presentation</vt:lpstr>
      <vt:lpstr>PowerPoint Presentation</vt:lpstr>
      <vt:lpstr>PowerPoint Presentation</vt:lpstr>
      <vt:lpstr>Status of Process Reform measures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Meeting</dc:title>
  <cp:lastModifiedBy>Mayur Katiyar</cp:lastModifiedBy>
  <cp:revision>11</cp:revision>
  <dcterms:modified xsi:type="dcterms:W3CDTF">2024-10-17T11:11:20Z</dcterms:modified>
</cp:coreProperties>
</file>