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7"/>
  </p:notesMasterIdLst>
  <p:sldIdLst>
    <p:sldId id="256" r:id="rId5"/>
    <p:sldId id="293" r:id="rId6"/>
    <p:sldId id="269" r:id="rId7"/>
    <p:sldId id="294" r:id="rId8"/>
    <p:sldId id="291" r:id="rId9"/>
    <p:sldId id="270" r:id="rId10"/>
    <p:sldId id="271" r:id="rId11"/>
    <p:sldId id="272" r:id="rId12"/>
    <p:sldId id="273" r:id="rId13"/>
    <p:sldId id="274" r:id="rId14"/>
    <p:sldId id="275" r:id="rId15"/>
    <p:sldId id="264" r:id="rId16"/>
    <p:sldId id="26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66" r:id="rId26"/>
    <p:sldId id="267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175F0-5519-4AEA-8B5E-1F37567B4C23}" v="25" dt="2024-05-23T17:40:28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184" autoAdjust="0"/>
  </p:normalViewPr>
  <p:slideViewPr>
    <p:cSldViewPr snapToGrid="0">
      <p:cViewPr varScale="1">
        <p:scale>
          <a:sx n="85" d="100"/>
          <a:sy n="85" d="100"/>
        </p:scale>
        <p:origin x="24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A33A1-7CCF-48BD-818B-6E440523BBB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7949BCB-9137-41F8-A1EB-9279CBA1F6A4}">
      <dgm:prSet phldrT="[Text]"/>
      <dgm:spPr/>
      <dgm:t>
        <a:bodyPr/>
        <a:lstStyle/>
        <a:p>
          <a:r>
            <a:rPr lang="en-US" dirty="0"/>
            <a:t>Grade 1</a:t>
          </a:r>
          <a:endParaRPr lang="en-IN" dirty="0"/>
        </a:p>
      </dgm:t>
    </dgm:pt>
    <dgm:pt modelId="{1560B867-2B0B-4574-9CA4-513FE6EF4B72}" type="parTrans" cxnId="{2BAB6088-25D2-4321-9BA8-AFCDD9CF28F6}">
      <dgm:prSet/>
      <dgm:spPr/>
      <dgm:t>
        <a:bodyPr/>
        <a:lstStyle/>
        <a:p>
          <a:endParaRPr lang="en-IN"/>
        </a:p>
      </dgm:t>
    </dgm:pt>
    <dgm:pt modelId="{1FA094C4-360D-4704-9340-3521CBA7E733}" type="sibTrans" cxnId="{2BAB6088-25D2-4321-9BA8-AFCDD9CF28F6}">
      <dgm:prSet/>
      <dgm:spPr/>
      <dgm:t>
        <a:bodyPr/>
        <a:lstStyle/>
        <a:p>
          <a:endParaRPr lang="en-IN"/>
        </a:p>
      </dgm:t>
    </dgm:pt>
    <dgm:pt modelId="{41E7C265-C06E-49A3-93D5-C0D606CB71A8}">
      <dgm:prSet phldrT="[Text]"/>
      <dgm:spPr/>
      <dgm:t>
        <a:bodyPr/>
        <a:lstStyle/>
        <a:p>
          <a:r>
            <a:rPr lang="en-US" dirty="0"/>
            <a:t>Grade 2</a:t>
          </a:r>
          <a:endParaRPr lang="en-IN" dirty="0"/>
        </a:p>
      </dgm:t>
    </dgm:pt>
    <dgm:pt modelId="{153FED28-7F65-466F-B627-8E266E1D0461}" type="parTrans" cxnId="{8A9C7525-ED0F-4CD3-8182-EAF6B2BC4478}">
      <dgm:prSet/>
      <dgm:spPr/>
      <dgm:t>
        <a:bodyPr/>
        <a:lstStyle/>
        <a:p>
          <a:endParaRPr lang="en-IN"/>
        </a:p>
      </dgm:t>
    </dgm:pt>
    <dgm:pt modelId="{8411CB66-272B-406F-9629-EC306DE6E3D8}" type="sibTrans" cxnId="{8A9C7525-ED0F-4CD3-8182-EAF6B2BC4478}">
      <dgm:prSet/>
      <dgm:spPr/>
      <dgm:t>
        <a:bodyPr/>
        <a:lstStyle/>
        <a:p>
          <a:endParaRPr lang="en-IN"/>
        </a:p>
      </dgm:t>
    </dgm:pt>
    <dgm:pt modelId="{05CBAD38-5C5C-49DF-9538-367EB0CB7B89}" type="pres">
      <dgm:prSet presAssocID="{76FA33A1-7CCF-48BD-818B-6E440523BBBA}" presName="compositeShape" presStyleCnt="0">
        <dgm:presLayoutVars>
          <dgm:chMax val="2"/>
          <dgm:dir/>
          <dgm:resizeHandles val="exact"/>
        </dgm:presLayoutVars>
      </dgm:prSet>
      <dgm:spPr/>
    </dgm:pt>
    <dgm:pt modelId="{FFCF4B1F-A98A-4B79-A9AD-44CC4B274BAD}" type="pres">
      <dgm:prSet presAssocID="{76FA33A1-7CCF-48BD-818B-6E440523BBBA}" presName="ribbon" presStyleLbl="node1" presStyleIdx="0" presStyleCnt="1"/>
      <dgm:spPr/>
    </dgm:pt>
    <dgm:pt modelId="{9971E9E1-90ED-47E4-A00E-D31EDB27BF6B}" type="pres">
      <dgm:prSet presAssocID="{76FA33A1-7CCF-48BD-818B-6E440523BBBA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246305A1-5A1B-494E-A380-416056C9016E}" type="pres">
      <dgm:prSet presAssocID="{76FA33A1-7CCF-48BD-818B-6E440523BBBA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F8E0011-50C1-427B-A478-87F6B43BBFF3}" type="presOf" srcId="{76FA33A1-7CCF-48BD-818B-6E440523BBBA}" destId="{05CBAD38-5C5C-49DF-9538-367EB0CB7B89}" srcOrd="0" destOrd="0" presId="urn:microsoft.com/office/officeart/2005/8/layout/arrow6"/>
    <dgm:cxn modelId="{8A9C7525-ED0F-4CD3-8182-EAF6B2BC4478}" srcId="{76FA33A1-7CCF-48BD-818B-6E440523BBBA}" destId="{41E7C265-C06E-49A3-93D5-C0D606CB71A8}" srcOrd="1" destOrd="0" parTransId="{153FED28-7F65-466F-B627-8E266E1D0461}" sibTransId="{8411CB66-272B-406F-9629-EC306DE6E3D8}"/>
    <dgm:cxn modelId="{0A2F8A37-A8F6-4D1E-A6B2-E54D2CC905D6}" type="presOf" srcId="{41E7C265-C06E-49A3-93D5-C0D606CB71A8}" destId="{246305A1-5A1B-494E-A380-416056C9016E}" srcOrd="0" destOrd="0" presId="urn:microsoft.com/office/officeart/2005/8/layout/arrow6"/>
    <dgm:cxn modelId="{7079F353-0701-4725-AAC3-67A801BBC329}" type="presOf" srcId="{97949BCB-9137-41F8-A1EB-9279CBA1F6A4}" destId="{9971E9E1-90ED-47E4-A00E-D31EDB27BF6B}" srcOrd="0" destOrd="0" presId="urn:microsoft.com/office/officeart/2005/8/layout/arrow6"/>
    <dgm:cxn modelId="{2BAB6088-25D2-4321-9BA8-AFCDD9CF28F6}" srcId="{76FA33A1-7CCF-48BD-818B-6E440523BBBA}" destId="{97949BCB-9137-41F8-A1EB-9279CBA1F6A4}" srcOrd="0" destOrd="0" parTransId="{1560B867-2B0B-4574-9CA4-513FE6EF4B72}" sibTransId="{1FA094C4-360D-4704-9340-3521CBA7E733}"/>
    <dgm:cxn modelId="{68BC9731-15A7-49A4-9833-50B7CACFEAE3}" type="presParOf" srcId="{05CBAD38-5C5C-49DF-9538-367EB0CB7B89}" destId="{FFCF4B1F-A98A-4B79-A9AD-44CC4B274BAD}" srcOrd="0" destOrd="0" presId="urn:microsoft.com/office/officeart/2005/8/layout/arrow6"/>
    <dgm:cxn modelId="{8B4A34A7-BEEB-41F6-A288-645B37A14E90}" type="presParOf" srcId="{05CBAD38-5C5C-49DF-9538-367EB0CB7B89}" destId="{9971E9E1-90ED-47E4-A00E-D31EDB27BF6B}" srcOrd="1" destOrd="0" presId="urn:microsoft.com/office/officeart/2005/8/layout/arrow6"/>
    <dgm:cxn modelId="{0045BFF6-F166-4C0D-9C32-B9CDA99DC521}" type="presParOf" srcId="{05CBAD38-5C5C-49DF-9538-367EB0CB7B89}" destId="{246305A1-5A1B-494E-A380-416056C9016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F4B1F-A98A-4B79-A9AD-44CC4B274BAD}">
      <dsp:nvSpPr>
        <dsp:cNvPr id="0" name=""/>
        <dsp:cNvSpPr/>
      </dsp:nvSpPr>
      <dsp:spPr>
        <a:xfrm>
          <a:off x="0" y="310784"/>
          <a:ext cx="5626645" cy="2250658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71E9E1-90ED-47E4-A00E-D31EDB27BF6B}">
      <dsp:nvSpPr>
        <dsp:cNvPr id="0" name=""/>
        <dsp:cNvSpPr/>
      </dsp:nvSpPr>
      <dsp:spPr>
        <a:xfrm>
          <a:off x="675197" y="704649"/>
          <a:ext cx="1856792" cy="11028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Grade 1</a:t>
          </a:r>
          <a:endParaRPr lang="en-IN" sz="4500" kern="1200" dirty="0"/>
        </a:p>
      </dsp:txBody>
      <dsp:txXfrm>
        <a:off x="675197" y="704649"/>
        <a:ext cx="1856792" cy="1102822"/>
      </dsp:txXfrm>
    </dsp:sp>
    <dsp:sp modelId="{246305A1-5A1B-494E-A380-416056C9016E}">
      <dsp:nvSpPr>
        <dsp:cNvPr id="0" name=""/>
        <dsp:cNvSpPr/>
      </dsp:nvSpPr>
      <dsp:spPr>
        <a:xfrm>
          <a:off x="2813322" y="1064754"/>
          <a:ext cx="2194391" cy="110282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0020" rIns="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Grade 2</a:t>
          </a:r>
          <a:endParaRPr lang="en-IN" sz="4500" kern="1200" dirty="0"/>
        </a:p>
      </dsp:txBody>
      <dsp:txXfrm>
        <a:off x="2813322" y="1064754"/>
        <a:ext cx="2194391" cy="1102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1561-0C71-4F8E-A7D5-219C7A56E2BE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44DD-2B59-415F-A866-F92CFDF4B8E9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FD12-0A87-450F-828A-0D264D0436BD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D54AD-A264-4A29-BF0D-F979AD15F7A6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A37E9-627B-4B01-95F5-CBCE43263877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7C83-5DCD-4115-935F-21E9AA5AC402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3AD2D-5DDC-4780-9B5C-06AF9732EB88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6E72-978E-467B-A67A-720CCB34AF69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24979-4EBD-4E49-BB47-EA682DCE3260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52C21-E92B-4747-96EC-374E3FC6D070}" type="datetime1">
              <a:rPr lang="en-US" smtClean="0"/>
              <a:t>5/24/2024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3.svg"/><Relationship Id="rId5" Type="http://schemas.openxmlformats.org/officeDocument/2006/relationships/image" Target="../media/image4.svg"/><Relationship Id="rId15" Type="http://schemas.openxmlformats.org/officeDocument/2006/relationships/image" Target="../media/image12.svg"/><Relationship Id="rId10" Type="http://schemas.openxmlformats.org/officeDocument/2006/relationships/image" Target="../media/image32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7322" y="905977"/>
            <a:ext cx="9144000" cy="23876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Bureau of Indian Standards</a:t>
            </a:r>
            <a:b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4800" dirty="0">
                <a:solidFill>
                  <a:schemeClr val="bg1"/>
                </a:solidFill>
                <a:latin typeface="Rockwell" panose="02060603020205020403" pitchFamily="18" charset="0"/>
              </a:rPr>
              <a:t>Surat Branch Office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0239" y="3590716"/>
            <a:ext cx="9144000" cy="1166107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Kunjan</a:t>
            </a:r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Kumar </a:t>
            </a:r>
            <a:r>
              <a:rPr lang="en-US" sz="28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Anand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Scientist C</a:t>
            </a: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8984256" y="3399051"/>
            <a:ext cx="3194131" cy="3194131"/>
          </a:xfrm>
          <a:prstGeom prst="rect">
            <a:avLst/>
          </a:prstGeom>
        </p:spPr>
      </p:pic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47845" y="724560"/>
            <a:ext cx="2684499" cy="2684499"/>
          </a:xfrm>
          <a:prstGeom prst="rect">
            <a:avLst/>
          </a:prstGeom>
        </p:spPr>
      </p:pic>
      <p:pic>
        <p:nvPicPr>
          <p:cNvPr id="13" name="Graphic 12" descr="Test tubes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8969">
            <a:off x="2577811" y="4423973"/>
            <a:ext cx="2453456" cy="2453456"/>
          </a:xfrm>
          <a:prstGeom prst="rect">
            <a:avLst/>
          </a:prstGeom>
        </p:spPr>
      </p:pic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3697">
            <a:off x="-126737" y="3369031"/>
            <a:ext cx="3245427" cy="3245427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7F942C-7047-73ED-333C-EE936DBF4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1416A-31DF-4895-94E3-A8DC78805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10986999" cy="945910"/>
          </a:xfrm>
        </p:spPr>
        <p:txBody>
          <a:bodyPr/>
          <a:lstStyle/>
          <a:p>
            <a:r>
              <a:rPr lang="en-IN" dirty="0"/>
              <a:t>Continue…..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C72C66-D072-4047-BCD0-8C27D0460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0086"/>
            <a:ext cx="12192000" cy="546462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7C167-B63D-FB99-2DAE-BD794BAB6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85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04143-A338-453A-92AB-3B782C9C4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284176"/>
            <a:ext cx="11974286" cy="1381338"/>
          </a:xfrm>
        </p:spPr>
        <p:txBody>
          <a:bodyPr/>
          <a:lstStyle/>
          <a:p>
            <a:r>
              <a:rPr lang="en-IN" dirty="0"/>
              <a:t>Continue………..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1F1218-6B8F-465E-8545-33350C954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6"/>
            <a:ext cx="12083143" cy="50650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64023E-7512-0656-51F6-7D15D04D4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3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9E3C-7084-4111-87DC-A366D229E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 dirty="0">
                <a:solidFill>
                  <a:schemeClr val="bg1"/>
                </a:solidFill>
              </a:rPr>
              <a:t>Step 3- Upload Documents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DF3AD8-FBA1-4C11-AEE3-3EB6E29A8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7"/>
            <a:ext cx="12279086" cy="506506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70F68-21C5-340C-CB57-96D3FE0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1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5AEC-4210-4EC7-AC6F-32F0BFCEC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 4 – application fee Payment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3427D5-B529-4592-9118-D667C1914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936"/>
            <a:ext cx="12192000" cy="50650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7B701-2421-5349-057F-80D2E6F9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F586-953C-4B23-8E72-B842F301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Continue…..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A2C0F76-4A8C-4559-A31D-E6DE26E62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92936"/>
            <a:ext cx="12039600" cy="497797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318748-35C2-B6C6-A100-6C2442DF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3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E0FE-052D-427D-98A0-78FB0DF8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 dirty="0">
                <a:solidFill>
                  <a:schemeClr val="bg1"/>
                </a:solidFill>
              </a:rPr>
              <a:t>Step 5- Query in Initial Scrutiny I f any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347A25-DC2B-4214-887C-4D239E9E1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5514"/>
            <a:ext cx="11996057" cy="529045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D07671-28F3-F971-3324-DFFD7228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54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542AB-B4A3-46DA-9F9F-86D5B47E8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10986999" cy="924138"/>
          </a:xfrm>
        </p:spPr>
        <p:txBody>
          <a:bodyPr/>
          <a:lstStyle/>
          <a:p>
            <a:r>
              <a:rPr lang="en-IN" dirty="0"/>
              <a:t>Continue……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379AE4-5458-4E06-878B-AD2DF9656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714"/>
            <a:ext cx="12191999" cy="560614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832A6E-C855-C342-F0E5-409FA940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8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6338C-3E15-4638-8D16-7647AE31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10986999" cy="1141853"/>
          </a:xfrm>
        </p:spPr>
        <p:txBody>
          <a:bodyPr/>
          <a:lstStyle/>
          <a:p>
            <a:r>
              <a:rPr lang="en-IN" dirty="0"/>
              <a:t>Continue….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77C3BD-F22E-4D4E-AC25-6082FD0CD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4" y="1698171"/>
            <a:ext cx="12148456" cy="515982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888799-7200-8A71-E645-BBBEDB92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740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0979-65D4-49E9-B578-B6D7C2048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i="1" u="sng" dirty="0">
                <a:solidFill>
                  <a:schemeClr val="bg1"/>
                </a:solidFill>
              </a:rPr>
              <a:t>Step 6- Preliminary Inspection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9E402A-A8EB-4B05-B360-7AED3E99FC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1363"/>
            <a:ext cx="12192000" cy="484663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F9E1A-253F-BBB0-1834-9297DB26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86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11590-9184-4E5E-8D3A-23BA3E99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Continue….</a:t>
            </a:r>
            <a:br>
              <a:rPr lang="en-IN" b="1" dirty="0">
                <a:solidFill>
                  <a:schemeClr val="bg1"/>
                </a:solidFill>
              </a:rPr>
            </a:br>
            <a:r>
              <a:rPr lang="en-IN" b="1" i="1" u="sng" dirty="0">
                <a:solidFill>
                  <a:schemeClr val="bg1"/>
                </a:solidFill>
              </a:rPr>
              <a:t>(Accept or request grace period for pi date)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BB179F-A6B2-4F71-BABD-BAFC425F3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886"/>
            <a:ext cx="12192000" cy="484414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1F9E72-11EC-C5A9-4210-08D0AB2B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4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CCAA-A487-479A-9B27-5FECB639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31" y="563592"/>
            <a:ext cx="10671313" cy="267325"/>
          </a:xfrm>
        </p:spPr>
        <p:txBody>
          <a:bodyPr>
            <a:normAutofit fontScale="90000"/>
          </a:bodyPr>
          <a:lstStyle/>
          <a:p>
            <a:r>
              <a:rPr lang="en-IN" dirty="0"/>
              <a:t>Normal Application procedure- Option 1</a:t>
            </a:r>
            <a:r>
              <a:rPr lang="en-IN" b="1" i="1" u="sng" cap="none" dirty="0">
                <a:solidFill>
                  <a:schemeClr val="bg1"/>
                </a:solidFill>
              </a:rPr>
              <a:t>p 1 Complete Your Profile </a:t>
            </a:r>
            <a:endParaRPr lang="en-IN" b="1" i="1" u="sng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23060-EAFB-080C-534B-643EC5B40D4B}"/>
              </a:ext>
            </a:extLst>
          </p:cNvPr>
          <p:cNvSpPr txBox="1"/>
          <p:nvPr/>
        </p:nvSpPr>
        <p:spPr>
          <a:xfrm>
            <a:off x="192348" y="945936"/>
            <a:ext cx="11807303" cy="5196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Submit application through Manak Online (without test report)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Make sure to submit conformity of raw material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Factory inspection within 20 days from date of submission of application.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Sample offered will be tested in factory.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Sample will be drawn as per grouping guidelines (for the intended scope)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Based on satisfactory inspection and passing of sample in Third Party Testing, case to be processed for grant of licence.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Timeline for grant of Licence is 90 days.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3BF10-22A2-A0CA-CE64-8372DCDF0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787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D811F-D53C-4898-8C07-6974F109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i="1" u="sng" dirty="0">
                <a:solidFill>
                  <a:schemeClr val="bg1"/>
                </a:solidFill>
              </a:rPr>
              <a:t>Status of application after pi and submitting </a:t>
            </a:r>
            <a:r>
              <a:rPr lang="en-IN" i="1" u="sng" dirty="0" err="1">
                <a:solidFill>
                  <a:schemeClr val="bg1"/>
                </a:solidFill>
              </a:rPr>
              <a:t>nc</a:t>
            </a:r>
            <a:r>
              <a:rPr lang="en-IN" i="1" u="sng" dirty="0">
                <a:solidFill>
                  <a:schemeClr val="bg1"/>
                </a:solidFill>
              </a:rPr>
              <a:t> clarification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D4086C-72EB-4657-8DA0-2FD7013A36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1794"/>
            <a:ext cx="12192000" cy="5065063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56D20-A53F-0F4B-0B0A-E3E3D131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249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E599D-DDA2-4EA3-AE25-09925AB5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i="1" u="sng" dirty="0">
                <a:solidFill>
                  <a:schemeClr val="bg1"/>
                </a:solidFill>
              </a:rPr>
              <a:t>Final Step </a:t>
            </a:r>
            <a:r>
              <a:rPr lang="en-IN" b="1" i="1" u="sng" dirty="0" err="1">
                <a:solidFill>
                  <a:schemeClr val="bg1"/>
                </a:solidFill>
              </a:rPr>
              <a:t>GOl</a:t>
            </a:r>
            <a:endParaRPr lang="en-IN" b="1" i="1" u="sng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2D7D03-417E-4A9D-912C-40FBB1FD9B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1545772"/>
            <a:ext cx="12028714" cy="538842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1ACC29-4FE7-4A9D-73FA-99EBD22D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680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90" y="1275283"/>
            <a:ext cx="11395768" cy="3459680"/>
          </a:xfrm>
        </p:spPr>
        <p:txBody>
          <a:bodyPr vert="horz" lIns="0" tIns="45720" rIns="0" bIns="45720" rtlCol="0">
            <a:normAutofit/>
          </a:bodyPr>
          <a:lstStyle/>
          <a:p>
            <a:pPr algn="just"/>
            <a:r>
              <a:rPr lang="en-IN" dirty="0">
                <a:ea typeface="Times New Roman" panose="02020603050405020304" pitchFamily="18" charset="0"/>
              </a:rPr>
              <a:t>In order to promote certification scheme and also to encourage small scale units BIS is incentivising appropriately by </a:t>
            </a:r>
            <a:r>
              <a:rPr lang="en-IN" b="1" dirty="0">
                <a:ea typeface="Times New Roman" panose="02020603050405020304" pitchFamily="18" charset="0"/>
              </a:rPr>
              <a:t>giving concession of 20% to Small and Medium  industries  and 80% discount is given to Micro Scale Industries </a:t>
            </a:r>
            <a:r>
              <a:rPr lang="en-IN" dirty="0">
                <a:ea typeface="Times New Roman" panose="02020603050405020304" pitchFamily="18" charset="0"/>
              </a:rPr>
              <a:t>for three years for new licences in annual minimum marking fee as compared to large scale industries.  </a:t>
            </a:r>
          </a:p>
          <a:p>
            <a:pPr algn="just"/>
            <a:endParaRPr lang="en-IN" dirty="0">
              <a:ea typeface="Times New Roman" panose="02020603050405020304" pitchFamily="18" charset="0"/>
            </a:endParaRPr>
          </a:p>
          <a:p>
            <a:pPr algn="just"/>
            <a:r>
              <a:rPr lang="en-IN" dirty="0">
                <a:ea typeface="Times New Roman" panose="02020603050405020304" pitchFamily="18" charset="0"/>
              </a:rPr>
              <a:t>Similarly 50% discount is also given to women entrepreneurs and start-ups of MSME Units.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90" y="190537"/>
            <a:ext cx="11579662" cy="787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Incentive to Industries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2A20E6-5769-EAB7-3B22-4A5ADF92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92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90" y="1275283"/>
            <a:ext cx="11395768" cy="4971608"/>
          </a:xfrm>
        </p:spPr>
        <p:txBody>
          <a:bodyPr vert="horz" lIns="0" tIns="45720" rIns="0" bIns="45720" rtlCol="0">
            <a:noAutofit/>
          </a:bodyPr>
          <a:lstStyle/>
          <a:p>
            <a:pPr marL="0" indent="0" algn="just">
              <a:buNone/>
            </a:pPr>
            <a:r>
              <a:rPr lang="en-US" b="1" dirty="0"/>
              <a:t>Criteria for Sharing/Sub Contracting:</a:t>
            </a:r>
          </a:p>
          <a:p>
            <a:pPr marL="0" indent="0" algn="just">
              <a:buNone/>
            </a:pPr>
            <a:endParaRPr lang="en-US" b="1" dirty="0"/>
          </a:p>
          <a:p>
            <a:pPr algn="just"/>
            <a:r>
              <a:rPr lang="en-US" dirty="0"/>
              <a:t>Test equipment is very costly </a:t>
            </a:r>
          </a:p>
          <a:p>
            <a:pPr algn="just"/>
            <a:r>
              <a:rPr lang="en-US" dirty="0"/>
              <a:t>Test equipment is not readily available </a:t>
            </a:r>
          </a:p>
          <a:p>
            <a:pPr algn="just"/>
            <a:r>
              <a:rPr lang="en-US" dirty="0"/>
              <a:t>The frequency of the particular test is such that it enables testing by an outside laboratory conveniently without affecting the routine in-house quality control </a:t>
            </a:r>
          </a:p>
          <a:p>
            <a:pPr algn="just"/>
            <a:r>
              <a:rPr lang="en-US" dirty="0" err="1"/>
              <a:t>Specialised</a:t>
            </a:r>
            <a:r>
              <a:rPr lang="en-US" dirty="0"/>
              <a:t> nature of test </a:t>
            </a:r>
          </a:p>
          <a:p>
            <a:pPr algn="just"/>
            <a:r>
              <a:rPr lang="en-US" dirty="0"/>
              <a:t>Cluster of manufacturing units at one place willing to </a:t>
            </a:r>
            <a:r>
              <a:rPr lang="en-US" dirty="0" err="1"/>
              <a:t>utilise</a:t>
            </a:r>
            <a:r>
              <a:rPr lang="en-US" dirty="0"/>
              <a:t> </a:t>
            </a:r>
            <a:r>
              <a:rPr lang="en-US" dirty="0" err="1"/>
              <a:t>centralised</a:t>
            </a:r>
            <a:r>
              <a:rPr lang="en-US" dirty="0"/>
              <a:t> testing facility</a:t>
            </a:r>
            <a:endParaRPr lang="en-US" dirty="0">
              <a:latin typeface="+mj-lt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90" y="190537"/>
            <a:ext cx="11579662" cy="787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Sharing of Testing Facilities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DEEB3-4222-978B-1EB1-6AE5D62E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78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790" y="1275283"/>
            <a:ext cx="11395768" cy="5392180"/>
          </a:xfrm>
        </p:spPr>
        <p:txBody>
          <a:bodyPr vert="horz" lIns="0" tIns="45720" rIns="0" bIns="45720" rtlCol="0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Only for </a:t>
            </a:r>
            <a:r>
              <a:rPr lang="en-IN" b="1" dirty="0">
                <a:solidFill>
                  <a:srgbClr val="FF0000"/>
                </a:solidFill>
              </a:rPr>
              <a:t>Micro, Small &amp; Medium Enterprises (MSMEs)</a:t>
            </a:r>
          </a:p>
          <a:p>
            <a:pPr algn="l"/>
            <a:endParaRPr lang="en-IN" dirty="0"/>
          </a:p>
          <a:p>
            <a:pPr algn="l"/>
            <a:r>
              <a:rPr lang="en-IN" dirty="0"/>
              <a:t>multiple enterprises situated in geographical proximity</a:t>
            </a:r>
          </a:p>
          <a:p>
            <a:pPr algn="l"/>
            <a:r>
              <a:rPr lang="en-US" dirty="0"/>
              <a:t>producing same or similar or complementary products</a:t>
            </a:r>
            <a:endParaRPr lang="en-IN" dirty="0"/>
          </a:p>
          <a:p>
            <a:pPr algn="l"/>
            <a:r>
              <a:rPr lang="en-US" dirty="0"/>
              <a:t>elements of shared quality control checks, testing etc.</a:t>
            </a:r>
          </a:p>
          <a:p>
            <a:pPr algn="l"/>
            <a:r>
              <a:rPr lang="en-US" dirty="0"/>
              <a:t>CBTF may be treated as in house test facility except for the following:</a:t>
            </a:r>
          </a:p>
          <a:p>
            <a:pPr marL="717550" indent="-268288" algn="l"/>
            <a:r>
              <a:rPr lang="en-US" sz="2000" dirty="0"/>
              <a:t>tolerances of size and geometry </a:t>
            </a:r>
          </a:p>
          <a:p>
            <a:pPr marL="717550" indent="-268288" algn="l"/>
            <a:r>
              <a:rPr lang="en-US" sz="2000" dirty="0"/>
              <a:t>visual examination up to 10x magnification level</a:t>
            </a:r>
          </a:p>
          <a:p>
            <a:pPr marL="717550" indent="-268288" algn="l"/>
            <a:r>
              <a:rPr lang="en-US" sz="2000" dirty="0"/>
              <a:t>workmanship like absence of burrs, solder flux splatter, sharp edges etc.</a:t>
            </a:r>
          </a:p>
          <a:p>
            <a:pPr marL="717550" indent="-268288" algn="l"/>
            <a:r>
              <a:rPr lang="en-US" sz="2000" dirty="0"/>
              <a:t>any requirement which necessitates quality checks during the </a:t>
            </a:r>
            <a:r>
              <a:rPr lang="en-IN" sz="2000" dirty="0"/>
              <a:t>production process</a:t>
            </a:r>
            <a:endParaRPr lang="en-US" sz="2000" dirty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90" y="190537"/>
            <a:ext cx="11579662" cy="787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Cluster Based Test Facility (CBTF)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8C9989-3989-1832-8DD6-61C075E7F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5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790" y="190537"/>
            <a:ext cx="11579662" cy="7872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Cluster Based Test Facility (CBTF)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632007-B17A-A96C-B2BF-A5077A85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22" y="1587050"/>
            <a:ext cx="5565377" cy="3683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73010B-44A4-082A-E434-367C3D632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766" y="1587051"/>
            <a:ext cx="6034509" cy="3731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DBF5AB-3038-8B3C-0E55-95DC257F4766}"/>
              </a:ext>
            </a:extLst>
          </p:cNvPr>
          <p:cNvSpPr txBox="1"/>
          <p:nvPr/>
        </p:nvSpPr>
        <p:spPr>
          <a:xfrm>
            <a:off x="539186" y="5510893"/>
            <a:ext cx="494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CairoFont-2-0"/>
              </a:rPr>
              <a:t>Outside the premises of any MSME manufacturer</a:t>
            </a:r>
          </a:p>
          <a:p>
            <a:pPr algn="ctr"/>
            <a:r>
              <a:rPr lang="en-IN" b="1" dirty="0">
                <a:latin typeface="CairoFont-2-0"/>
              </a:rPr>
              <a:t>(</a:t>
            </a:r>
            <a:r>
              <a:rPr lang="en-IN" b="1" dirty="0" err="1">
                <a:latin typeface="CairoFont-2-0"/>
              </a:rPr>
              <a:t>Licencee</a:t>
            </a:r>
            <a:r>
              <a:rPr lang="en-IN" b="1" dirty="0">
                <a:latin typeface="CairoFont-2-0"/>
              </a:rPr>
              <a:t> or applicant)</a:t>
            </a:r>
            <a:endParaRPr lang="en-US" b="1" dirty="0">
              <a:latin typeface="CairoFont-2-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AA744-5C8B-AD94-0E40-F62127A4B90F}"/>
              </a:ext>
            </a:extLst>
          </p:cNvPr>
          <p:cNvSpPr txBox="1"/>
          <p:nvPr/>
        </p:nvSpPr>
        <p:spPr>
          <a:xfrm>
            <a:off x="6497745" y="5518099"/>
            <a:ext cx="494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0" u="none" strike="noStrike" baseline="0" dirty="0">
                <a:latin typeface="CairoFont-2-0"/>
              </a:rPr>
              <a:t>Within the premises of any MSME manufacturer</a:t>
            </a:r>
          </a:p>
          <a:p>
            <a:r>
              <a:rPr lang="en-IN" b="1" dirty="0">
                <a:latin typeface="CairoFont-2-0"/>
              </a:rPr>
              <a:t>                        (</a:t>
            </a:r>
            <a:r>
              <a:rPr lang="en-IN" b="1" dirty="0" err="1">
                <a:latin typeface="CairoFont-2-0"/>
              </a:rPr>
              <a:t>Licencee</a:t>
            </a:r>
            <a:r>
              <a:rPr lang="en-IN" b="1" dirty="0">
                <a:latin typeface="CairoFont-2-0"/>
              </a:rPr>
              <a:t> or applicant)</a:t>
            </a:r>
            <a:endParaRPr lang="en-US" b="1" dirty="0">
              <a:latin typeface="CairoFont-2-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59432-EFA0-8DF8-B605-34D7D237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494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37" y="179514"/>
            <a:ext cx="11579662" cy="1183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10773:1995-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Wrought Copper Tubes for Refrigeration And Air-Conditioning Purposes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01A746A-3388-155B-7CE5-5CE304D435C2}"/>
              </a:ext>
            </a:extLst>
          </p:cNvPr>
          <p:cNvSpPr txBox="1">
            <a:spLocks/>
          </p:cNvSpPr>
          <p:nvPr/>
        </p:nvSpPr>
        <p:spPr>
          <a:xfrm>
            <a:off x="221119" y="1601233"/>
            <a:ext cx="1153937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requirements of solid drawn ( seamless ) copper tubes in straight length or coil form for air-conditioning and refrigeration purposes.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A1EB028-C6B8-3E4F-A2BB-BF7B3C890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620668"/>
              </p:ext>
            </p:extLst>
          </p:nvPr>
        </p:nvGraphicFramePr>
        <p:xfrm>
          <a:off x="3069504" y="2496367"/>
          <a:ext cx="5626645" cy="287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EFEC02-D364-0E20-A410-382C5D2D3F85}"/>
              </a:ext>
            </a:extLst>
          </p:cNvPr>
          <p:cNvSpPr txBox="1"/>
          <p:nvPr/>
        </p:nvSpPr>
        <p:spPr>
          <a:xfrm>
            <a:off x="352022" y="3429000"/>
            <a:ext cx="25865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Copper*- 99.90%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Phosphorus- 0.004 to 0.015%</a:t>
            </a:r>
          </a:p>
          <a:p>
            <a:endParaRPr lang="en-US" dirty="0"/>
          </a:p>
          <a:p>
            <a:r>
              <a:rPr lang="en-US" dirty="0"/>
              <a:t>*includes silver (if any)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D9813-3175-BB88-E59D-B239EDFBA207}"/>
              </a:ext>
            </a:extLst>
          </p:cNvPr>
          <p:cNvSpPr txBox="1"/>
          <p:nvPr/>
        </p:nvSpPr>
        <p:spPr>
          <a:xfrm>
            <a:off x="8833590" y="3489306"/>
            <a:ext cx="3358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Copper- 99.85%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Phosphorus- 0.015 to 0.040%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Lead- 0.01% (max)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Tin- 0.01% (max)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Iron- 0.03% (max)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Arsenic – 0.05% (max)</a:t>
            </a:r>
          </a:p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C5641-C49D-237C-F43B-9C667DBC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3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37" y="179514"/>
            <a:ext cx="11579662" cy="1183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10773:1995-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Wrought Copper Tubes for Refrigeration And Air-Conditioning Purposes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D9813-3175-BB88-E59D-B239EDFBA207}"/>
              </a:ext>
            </a:extLst>
          </p:cNvPr>
          <p:cNvSpPr txBox="1"/>
          <p:nvPr/>
        </p:nvSpPr>
        <p:spPr>
          <a:xfrm>
            <a:off x="230002" y="1430503"/>
            <a:ext cx="11579662" cy="4384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tube shall be manufactured from tube shell by drawing.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tubes shall be supplied either in </a:t>
            </a:r>
            <a:r>
              <a:rPr lang="en-US" sz="2800" b="1" dirty="0"/>
              <a:t>soft annealed, light annealed, light drawn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 tube shall be cut to size in coil or straight length, duly drafted and sealed at both ends.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Tubes shall not be manufactured from used tubes. </a:t>
            </a:r>
          </a:p>
          <a:p>
            <a:pPr>
              <a:lnSpc>
                <a:spcPct val="150000"/>
              </a:lnSpc>
            </a:pPr>
            <a:endParaRPr lang="en-IN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2C95C-3616-4C23-9DB2-81D604D5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76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37" y="179514"/>
            <a:ext cx="11579662" cy="1183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10773:1995-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Wrought Copper Tubes for Refrigeration And Air-Conditioning Purposes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D9813-3175-BB88-E59D-B239EDFBA207}"/>
              </a:ext>
            </a:extLst>
          </p:cNvPr>
          <p:cNvSpPr txBox="1"/>
          <p:nvPr/>
        </p:nvSpPr>
        <p:spPr>
          <a:xfrm>
            <a:off x="230002" y="2019534"/>
            <a:ext cx="115796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IN" sz="2800" dirty="0"/>
              <a:t>Flattening Test (as per IS 2328)- in soft annealed </a:t>
            </a:r>
            <a:r>
              <a:rPr lang="en-US" sz="2800" dirty="0"/>
              <a:t>condition. The light annealed and light drawn tubes shall be soft-annealed before testing.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Drift Expanding Test- </a:t>
            </a:r>
            <a:r>
              <a:rPr lang="en-IN" sz="2800" dirty="0"/>
              <a:t>in soft annealed </a:t>
            </a:r>
            <a:r>
              <a:rPr lang="en-US" sz="2800" dirty="0"/>
              <a:t>condition. The light annealed and light drawn tubes shall be soft-annealed before testing.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Eddy Current Test- shall be tested in as drawn condition prior to the final annealing or heat treatment</a:t>
            </a:r>
            <a:endParaRPr lang="en-IN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69BB2-9006-D42B-E8CF-1793BB35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51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37" y="179514"/>
            <a:ext cx="11579662" cy="11836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10773:1995-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Wrought Copper Tubes for Refrigeration And Air-Conditioning Purposes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D9813-3175-BB88-E59D-B239EDFBA207}"/>
              </a:ext>
            </a:extLst>
          </p:cNvPr>
          <p:cNvSpPr txBox="1"/>
          <p:nvPr/>
        </p:nvSpPr>
        <p:spPr>
          <a:xfrm>
            <a:off x="235611" y="1727823"/>
            <a:ext cx="115796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800" dirty="0"/>
              <a:t>Grouping Guidelines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514350" indent="-514350" algn="l">
              <a:buAutoNum type="alphaLcParenR"/>
            </a:pPr>
            <a:r>
              <a:rPr lang="en-US" sz="2800" dirty="0"/>
              <a:t>Samples ,covering combination of lowest and highest Outside Diameter (OD) and wall thickness of Tubes, from the sizes intended to be covered in the </a:t>
            </a:r>
            <a:r>
              <a:rPr lang="en-US" sz="2800" dirty="0" err="1"/>
              <a:t>licence</a:t>
            </a:r>
            <a:r>
              <a:rPr lang="en-US" sz="2800" dirty="0"/>
              <a:t>, shall be drawn and tested to cover all sizes of Tubes.</a:t>
            </a:r>
          </a:p>
          <a:p>
            <a:pPr marL="514350" indent="-514350" algn="l">
              <a:buAutoNum type="alphaLcParenR"/>
            </a:pPr>
            <a:endParaRPr lang="en-US" sz="2800" dirty="0"/>
          </a:p>
          <a:p>
            <a:pPr marL="514350" indent="-514350" algn="l">
              <a:buAutoNum type="alphaLcParenR"/>
            </a:pPr>
            <a:r>
              <a:rPr lang="en-US" sz="2800" dirty="0"/>
              <a:t>The above samples drawn shall be such which shall cover all conditions (Soft Annealed, Light Annealed, Light Annealed) intended to covered in the </a:t>
            </a:r>
            <a:r>
              <a:rPr lang="en-US" sz="2800" dirty="0" err="1"/>
              <a:t>licence</a:t>
            </a:r>
            <a:r>
              <a:rPr lang="en-US" sz="2800" dirty="0"/>
              <a:t>.</a:t>
            </a:r>
            <a:endParaRPr lang="en-IN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DA6DFF-D235-1AEB-87F0-A584251E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847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CCAA-A487-479A-9B27-5FECB639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31" y="350808"/>
            <a:ext cx="10671313" cy="937404"/>
          </a:xfrm>
        </p:spPr>
        <p:txBody>
          <a:bodyPr>
            <a:normAutofit fontScale="90000"/>
          </a:bodyPr>
          <a:lstStyle/>
          <a:p>
            <a:r>
              <a:rPr lang="en-IN" dirty="0"/>
              <a:t>Simplified Application procedure- Option 2</a:t>
            </a:r>
            <a:r>
              <a:rPr lang="en-IN" b="1" i="1" u="sng" cap="none" dirty="0">
                <a:solidFill>
                  <a:schemeClr val="bg1"/>
                </a:solidFill>
              </a:rPr>
              <a:t>p 1 Complete Your Profile </a:t>
            </a:r>
            <a:endParaRPr lang="en-IN" b="1" i="1" u="sng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23060-EAFB-080C-534B-643EC5B40D4B}"/>
              </a:ext>
            </a:extLst>
          </p:cNvPr>
          <p:cNvSpPr txBox="1"/>
          <p:nvPr/>
        </p:nvSpPr>
        <p:spPr>
          <a:xfrm>
            <a:off x="192348" y="830917"/>
            <a:ext cx="11807303" cy="584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Application to be submitted with test report from BIS Recognised Lab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Test request generated through Manak Online/LIMS.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Follow grouping guidelines for covering the intended scope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Please ensure that test report also covers the requirement of Raw material (as given in the Indian Standard)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The test reports submitted shall not be more than 90 days old (test report generation date).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Factory inspection within 15 days from date of submission of application.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dirty="0"/>
              <a:t>Timeline for grant of Licence (subject to satisfactory inspection) is 30 days.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ED7EAA-9EF7-9EEF-18A6-DFD1939E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11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37" y="179514"/>
            <a:ext cx="11579662" cy="824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Test Equipment Format- to be provided in excel sheet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86E2BEB-2859-4BF5-128D-A270F322E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02800"/>
              </p:ext>
            </p:extLst>
          </p:nvPr>
        </p:nvGraphicFramePr>
        <p:xfrm>
          <a:off x="453394" y="1368794"/>
          <a:ext cx="11348658" cy="470411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86890">
                  <a:extLst>
                    <a:ext uri="{9D8B030D-6E8A-4147-A177-3AD203B41FA5}">
                      <a16:colId xmlns:a16="http://schemas.microsoft.com/office/drawing/2014/main" val="2511981925"/>
                    </a:ext>
                  </a:extLst>
                </a:gridCol>
                <a:gridCol w="2935328">
                  <a:extLst>
                    <a:ext uri="{9D8B030D-6E8A-4147-A177-3AD203B41FA5}">
                      <a16:colId xmlns:a16="http://schemas.microsoft.com/office/drawing/2014/main" val="4126607797"/>
                    </a:ext>
                  </a:extLst>
                </a:gridCol>
                <a:gridCol w="1954915">
                  <a:extLst>
                    <a:ext uri="{9D8B030D-6E8A-4147-A177-3AD203B41FA5}">
                      <a16:colId xmlns:a16="http://schemas.microsoft.com/office/drawing/2014/main" val="2079376468"/>
                    </a:ext>
                  </a:extLst>
                </a:gridCol>
                <a:gridCol w="1694165">
                  <a:extLst>
                    <a:ext uri="{9D8B030D-6E8A-4147-A177-3AD203B41FA5}">
                      <a16:colId xmlns:a16="http://schemas.microsoft.com/office/drawing/2014/main" val="4178988742"/>
                    </a:ext>
                  </a:extLst>
                </a:gridCol>
                <a:gridCol w="1744652">
                  <a:extLst>
                    <a:ext uri="{9D8B030D-6E8A-4147-A177-3AD203B41FA5}">
                      <a16:colId xmlns:a16="http://schemas.microsoft.com/office/drawing/2014/main" val="3918985085"/>
                    </a:ext>
                  </a:extLst>
                </a:gridCol>
                <a:gridCol w="2232708">
                  <a:extLst>
                    <a:ext uri="{9D8B030D-6E8A-4147-A177-3AD203B41FA5}">
                      <a16:colId xmlns:a16="http://schemas.microsoft.com/office/drawing/2014/main" val="3512016438"/>
                    </a:ext>
                  </a:extLst>
                </a:gridCol>
              </a:tblGrid>
              <a:tr h="9648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Sr No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IN" sz="1600" dirty="0">
                          <a:effectLst/>
                        </a:rPr>
                        <a:t>Test Equipment/Chemicals and Identification Numbers (Where applicable)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Least Count and Range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(Where applicable)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Valid Calibration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(Where required)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Yes/No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Tests Used in with Clause Reference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Remarks (Indicate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number of Equipment)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4554034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9123419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8031452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3255760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1145333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853526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3045598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896890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5578907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185217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517117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8053205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464814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3846448"/>
                  </a:ext>
                </a:extLst>
              </a:tr>
              <a:tr h="266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>
                          <a:effectLst/>
                        </a:rPr>
                        <a:t> </a:t>
                      </a:r>
                      <a:endParaRPr lang="en-IN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dirty="0">
                          <a:effectLst/>
                        </a:rPr>
                        <a:t> 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62133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1CCFD-E9FC-D0E5-A2B2-100469ED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25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37" y="179514"/>
            <a:ext cx="11579662" cy="824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Things to take care of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F2A288-6D72-4EFE-5B14-F5596FBBA210}"/>
              </a:ext>
            </a:extLst>
          </p:cNvPr>
          <p:cNvSpPr txBox="1"/>
          <p:nvPr/>
        </p:nvSpPr>
        <p:spPr>
          <a:xfrm>
            <a:off x="172696" y="1275933"/>
            <a:ext cx="118466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800" dirty="0"/>
              <a:t>QC Personnel should be competent to carry out all the test in the Indian Standard and shall have sound understanding of the same.</a:t>
            </a:r>
          </a:p>
          <a:p>
            <a:pPr algn="l"/>
            <a:endParaRPr lang="en-IN" sz="2800" dirty="0"/>
          </a:p>
          <a:p>
            <a:pPr algn="l"/>
            <a:r>
              <a:rPr lang="en-IN" sz="2800" dirty="0"/>
              <a:t>The contact details (email and phone number) submitted at the time of application shall be of responsible person in the firm.</a:t>
            </a:r>
          </a:p>
          <a:p>
            <a:pPr algn="l"/>
            <a:endParaRPr lang="en-IN" sz="2800" dirty="0"/>
          </a:p>
          <a:p>
            <a:pPr algn="l"/>
            <a:r>
              <a:rPr lang="en-IN" sz="2800" dirty="0"/>
              <a:t>MSME firms shall have latest MSME </a:t>
            </a:r>
            <a:r>
              <a:rPr lang="en-IN" sz="2800" dirty="0" err="1"/>
              <a:t>Udhyog</a:t>
            </a:r>
            <a:r>
              <a:rPr lang="en-IN" sz="2800" dirty="0"/>
              <a:t> </a:t>
            </a:r>
            <a:r>
              <a:rPr lang="en-IN" sz="2800" dirty="0" err="1"/>
              <a:t>aadhar</a:t>
            </a:r>
            <a:r>
              <a:rPr lang="en-IN" sz="2800" dirty="0"/>
              <a:t> to avail the benefits.</a:t>
            </a:r>
          </a:p>
          <a:p>
            <a:pPr algn="l"/>
            <a:endParaRPr lang="en-IN" sz="2800" dirty="0"/>
          </a:p>
          <a:p>
            <a:pPr algn="l"/>
            <a:r>
              <a:rPr lang="en-IN" sz="2800" dirty="0"/>
              <a:t>Don’t wait for the last moment for QCO to become effective.</a:t>
            </a:r>
          </a:p>
          <a:p>
            <a:pPr algn="l"/>
            <a:endParaRPr lang="en-IN" sz="2800" dirty="0"/>
          </a:p>
          <a:p>
            <a:pPr algn="ctr"/>
            <a:r>
              <a:rPr lang="en-IN" sz="2800" b="1" dirty="0">
                <a:solidFill>
                  <a:srgbClr val="C00000"/>
                </a:solidFill>
              </a:rPr>
              <a:t>Beware of any fraud calls regarding the acceptance or submission of application in exchange of monetary benefits.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E662F7-4407-3859-ABC0-811DF6BF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68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Thank You.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8679016" y="3148532"/>
            <a:ext cx="3194131" cy="3194131"/>
          </a:xfrm>
          <a:prstGeom prst="rect">
            <a:avLst/>
          </a:prstGeom>
        </p:spPr>
      </p:pic>
      <p:pic>
        <p:nvPicPr>
          <p:cNvPr id="11" name="Graphic 10" descr="Microscope">
            <a:extLst>
              <a:ext uri="{FF2B5EF4-FFF2-40B4-BE49-F238E27FC236}">
                <a16:creationId xmlns:a16="http://schemas.microsoft.com/office/drawing/2014/main" id="{3CB00449-E308-4DF3-9CFD-9A7D30B67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38607" flipH="1">
            <a:off x="-30637" y="335434"/>
            <a:ext cx="2684499" cy="2684499"/>
          </a:xfrm>
          <a:prstGeom prst="rect">
            <a:avLst/>
          </a:prstGeom>
        </p:spPr>
      </p:pic>
      <p:pic>
        <p:nvPicPr>
          <p:cNvPr id="13" name="Graphic 12" descr="Test tubes">
            <a:extLst>
              <a:ext uri="{FF2B5EF4-FFF2-40B4-BE49-F238E27FC236}">
                <a16:creationId xmlns:a16="http://schemas.microsoft.com/office/drawing/2014/main" id="{6A56DF0C-1331-406E-AEE6-06E0E59FB9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78969">
            <a:off x="4657757" y="3982874"/>
            <a:ext cx="2453456" cy="2453456"/>
          </a:xfrm>
          <a:prstGeom prst="rect">
            <a:avLst/>
          </a:prstGeom>
        </p:spPr>
      </p:pic>
      <p:pic>
        <p:nvPicPr>
          <p:cNvPr id="7" name="Graphic 6" descr="Beaker">
            <a:extLst>
              <a:ext uri="{FF2B5EF4-FFF2-40B4-BE49-F238E27FC236}">
                <a16:creationId xmlns:a16="http://schemas.microsoft.com/office/drawing/2014/main" id="{88D22565-F42F-439B-A6A4-CF161165E6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213697">
            <a:off x="109943" y="3344702"/>
            <a:ext cx="3245427" cy="3245427"/>
          </a:xfrm>
          <a:prstGeom prst="rect">
            <a:avLst/>
          </a:prstGeom>
        </p:spPr>
      </p:pic>
      <p:pic>
        <p:nvPicPr>
          <p:cNvPr id="9" name="Graphic 8" descr="Flask">
            <a:extLst>
              <a:ext uri="{FF2B5EF4-FFF2-40B4-BE49-F238E27FC236}">
                <a16:creationId xmlns:a16="http://schemas.microsoft.com/office/drawing/2014/main" id="{B46E3E84-D1E6-4422-AA93-3EE98A821B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0451125">
            <a:off x="8514237" y="-118161"/>
            <a:ext cx="3005286" cy="3005286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1DE68B-7B70-5E34-A031-C20A71CF8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CCAA-A487-479A-9B27-5FECB639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931" y="350808"/>
            <a:ext cx="10671313" cy="937404"/>
          </a:xfrm>
        </p:spPr>
        <p:txBody>
          <a:bodyPr>
            <a:normAutofit fontScale="90000"/>
          </a:bodyPr>
          <a:lstStyle/>
          <a:p>
            <a:r>
              <a:rPr lang="en-IN" dirty="0"/>
              <a:t>Licence granted by Surat Branch Office</a:t>
            </a:r>
            <a:r>
              <a:rPr lang="en-IN" b="1" i="1" u="sng" cap="none" dirty="0">
                <a:solidFill>
                  <a:schemeClr val="bg1"/>
                </a:solidFill>
              </a:rPr>
              <a:t> 1 Complete Your Profile </a:t>
            </a:r>
            <a:endParaRPr lang="en-IN" b="1" i="1" u="sng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23060-EAFB-080C-534B-643EC5B40D4B}"/>
              </a:ext>
            </a:extLst>
          </p:cNvPr>
          <p:cNvSpPr txBox="1"/>
          <p:nvPr/>
        </p:nvSpPr>
        <p:spPr>
          <a:xfrm>
            <a:off x="192348" y="1156286"/>
            <a:ext cx="11807303" cy="5103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Granted All India First </a:t>
            </a:r>
            <a:r>
              <a:rPr lang="en-US" sz="2400" dirty="0" err="1"/>
              <a:t>Licence</a:t>
            </a:r>
            <a:r>
              <a:rPr lang="en-US" sz="2400" dirty="0"/>
              <a:t> for the product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Wrought Copper Tubes for Refrigeration And Air-Conditioning Purposes as per IS 10773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 Granted All India First </a:t>
            </a:r>
            <a:r>
              <a:rPr lang="en-US" sz="2400" dirty="0" err="1"/>
              <a:t>Licence</a:t>
            </a:r>
            <a:r>
              <a:rPr lang="en-US" sz="2400" dirty="0"/>
              <a:t> for the product </a:t>
            </a:r>
            <a:r>
              <a:rPr lang="en-US" sz="24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Copper Rods and Bars for Electrical Purposes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as per IS 613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India first case going for IS 2501, IS 4171 and IS 1545.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Approx 25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licences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different copper products with 22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licences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DD&amp;DNH, Vapi,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Umergam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Valsad.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Currently 10 application are under process.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Aluminium- 09 licences under Surat Branch Office (Distt Surat and Valsad).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8159A5-C221-EBFA-DB99-B029BE6B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41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CCAA-A487-479A-9B27-5FECB639E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284176"/>
            <a:ext cx="10671313" cy="1508760"/>
          </a:xfrm>
        </p:spPr>
        <p:txBody>
          <a:bodyPr/>
          <a:lstStyle/>
          <a:p>
            <a:r>
              <a:rPr lang="en-IN" dirty="0"/>
              <a:t>Steps for application- </a:t>
            </a:r>
            <a:br>
              <a:rPr lang="en-IN" dirty="0"/>
            </a:br>
            <a:r>
              <a:rPr lang="en-IN" dirty="0"/>
              <a:t>                        </a:t>
            </a:r>
            <a:r>
              <a:rPr lang="en-IN" b="1" i="1" u="sng" cap="none" dirty="0">
                <a:solidFill>
                  <a:schemeClr val="bg1"/>
                </a:solidFill>
              </a:rPr>
              <a:t>Step 1 Complete Your Profile </a:t>
            </a:r>
            <a:endParaRPr lang="en-IN" b="1" i="1" u="sng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B10C80-7ED9-4220-B6BB-3F6F572A8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2229"/>
            <a:ext cx="12192000" cy="535577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B95039-936D-C4D0-4A96-D290D32D6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48AEA-12FA-42CC-8952-E9BB80CA6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10986999" cy="1508760"/>
          </a:xfrm>
        </p:spPr>
        <p:txBody>
          <a:bodyPr/>
          <a:lstStyle/>
          <a:p>
            <a:r>
              <a:rPr lang="en-IN" dirty="0"/>
              <a:t>Continue……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D279E2-94FE-43D2-8170-434045FADA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114"/>
            <a:ext cx="12115800" cy="534488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F89BFE-0DDF-11F3-7194-BC505AAC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5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18772-0C40-4734-9B20-34BF45DC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284176"/>
            <a:ext cx="10693085" cy="1022111"/>
          </a:xfrm>
        </p:spPr>
        <p:txBody>
          <a:bodyPr/>
          <a:lstStyle/>
          <a:p>
            <a:r>
              <a:rPr lang="en-IN" dirty="0"/>
              <a:t>Continue……..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0E69956-40B7-4BC8-A7D6-2CE5B7201A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7429"/>
            <a:ext cx="12192000" cy="575854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7BE365-3590-521E-751D-E79C04BEB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19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6F11-DB83-4B52-922D-35E5785F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12115800" cy="1370454"/>
          </a:xfrm>
        </p:spPr>
        <p:txBody>
          <a:bodyPr/>
          <a:lstStyle/>
          <a:p>
            <a:r>
              <a:rPr lang="en-IN" dirty="0"/>
              <a:t>Continue……..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1A766-0E3A-4F68-A995-0F69752175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630"/>
            <a:ext cx="12115800" cy="520337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FC602E-113F-AB77-6303-639C5331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0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8168E-DC6E-46C9-B5A5-5AF619896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4176"/>
            <a:ext cx="10986999" cy="1508760"/>
          </a:xfrm>
        </p:spPr>
        <p:txBody>
          <a:bodyPr/>
          <a:lstStyle/>
          <a:p>
            <a:r>
              <a:rPr lang="en-IN" i="1" u="sng" dirty="0">
                <a:solidFill>
                  <a:schemeClr val="bg1"/>
                </a:solidFill>
              </a:rPr>
              <a:t>Step 2- fill the application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051DE6-671F-4465-AB00-44397DBE1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3743"/>
            <a:ext cx="12191999" cy="5214257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BF60D3-4786-DCC4-BEAB-A940152D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9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71af3243-3dd4-4a8d-8c0d-dd76da1f02a5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16c05727-aa75-4e4a-9b5f-8a80a1165891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0</TotalTime>
  <Words>1232</Words>
  <Application>Microsoft Office PowerPoint</Application>
  <PresentationFormat>Widescreen</PresentationFormat>
  <Paragraphs>240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CairoFont-2-0</vt:lpstr>
      <vt:lpstr>Calibri</vt:lpstr>
      <vt:lpstr>Calibri Light</vt:lpstr>
      <vt:lpstr>Rockwell</vt:lpstr>
      <vt:lpstr>Tahoma</vt:lpstr>
      <vt:lpstr>Times New Roman</vt:lpstr>
      <vt:lpstr>Office Theme</vt:lpstr>
      <vt:lpstr>Bureau of Indian Standards Surat Branch Office</vt:lpstr>
      <vt:lpstr>Normal Application procedure- Option 1p 1 Complete Your Profile </vt:lpstr>
      <vt:lpstr>Simplified Application procedure- Option 2p 1 Complete Your Profile </vt:lpstr>
      <vt:lpstr>Licence granted by Surat Branch Office 1 Complete Your Profile </vt:lpstr>
      <vt:lpstr>Steps for application-                          Step 1 Complete Your Profile </vt:lpstr>
      <vt:lpstr>Continue……</vt:lpstr>
      <vt:lpstr>Continue……..</vt:lpstr>
      <vt:lpstr>Continue……..</vt:lpstr>
      <vt:lpstr>Step 2- fill the application form</vt:lpstr>
      <vt:lpstr>Continue…..</vt:lpstr>
      <vt:lpstr>Continue………..</vt:lpstr>
      <vt:lpstr>Step 3- Upload Documents </vt:lpstr>
      <vt:lpstr>Step 4 – application fee Payment </vt:lpstr>
      <vt:lpstr>Continue…..</vt:lpstr>
      <vt:lpstr>Step 5- Query in Initial Scrutiny I f any </vt:lpstr>
      <vt:lpstr>Continue……</vt:lpstr>
      <vt:lpstr>Continue….</vt:lpstr>
      <vt:lpstr>Step 6- Preliminary Inspection</vt:lpstr>
      <vt:lpstr>Continue…. (Accept or request grace period for pi date)</vt:lpstr>
      <vt:lpstr>Status of application after pi and submitting nc clarification</vt:lpstr>
      <vt:lpstr>Final Step GOl</vt:lpstr>
      <vt:lpstr>Incentive to Industries</vt:lpstr>
      <vt:lpstr>Sharing of Testing Facilities</vt:lpstr>
      <vt:lpstr>Cluster Based Test Facility (CBTF)</vt:lpstr>
      <vt:lpstr>Cluster Based Test Facility (CBTF)</vt:lpstr>
      <vt:lpstr>IS 10773:1995- Wrought Copper Tubes for Refrigeration And Air-Conditioning Purposes</vt:lpstr>
      <vt:lpstr>IS 10773:1995- Wrought Copper Tubes for Refrigeration And Air-Conditioning Purposes</vt:lpstr>
      <vt:lpstr>IS 10773:1995- Wrought Copper Tubes for Refrigeration And Air-Conditioning Purposes</vt:lpstr>
      <vt:lpstr>IS 10773:1995- Wrought Copper Tubes for Refrigeration And Air-Conditioning Purposes</vt:lpstr>
      <vt:lpstr>Test Equipment Format- to be provided in excel sheet</vt:lpstr>
      <vt:lpstr>Important Things to take care of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2024-05-22T11:15:28Z</dcterms:created>
  <dcterms:modified xsi:type="dcterms:W3CDTF">2024-05-24T05:51:09Z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