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5" r:id="rId1"/>
  </p:sldMasterIdLst>
  <p:notesMasterIdLst>
    <p:notesMasterId r:id="rId19"/>
  </p:notesMasterIdLst>
  <p:sldIdLst>
    <p:sldId id="256" r:id="rId2"/>
    <p:sldId id="621" r:id="rId3"/>
    <p:sldId id="795" r:id="rId4"/>
    <p:sldId id="796" r:id="rId5"/>
    <p:sldId id="797" r:id="rId6"/>
    <p:sldId id="798" r:id="rId7"/>
    <p:sldId id="800" r:id="rId8"/>
    <p:sldId id="801" r:id="rId9"/>
    <p:sldId id="803" r:id="rId10"/>
    <p:sldId id="810" r:id="rId11"/>
    <p:sldId id="811" r:id="rId12"/>
    <p:sldId id="804" r:id="rId13"/>
    <p:sldId id="805" r:id="rId14"/>
    <p:sldId id="806" r:id="rId15"/>
    <p:sldId id="807" r:id="rId16"/>
    <p:sldId id="808" r:id="rId17"/>
    <p:sldId id="8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4472C4"/>
    <a:srgbClr val="E6E6E6"/>
    <a:srgbClr val="B0BCDE"/>
    <a:srgbClr val="F3BD2E"/>
    <a:srgbClr val="F2F2F2"/>
    <a:srgbClr val="CECECE"/>
    <a:srgbClr val="50C6BA"/>
    <a:srgbClr val="91CF50"/>
    <a:srgbClr val="4849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184" autoAdjust="0"/>
  </p:normalViewPr>
  <p:slideViewPr>
    <p:cSldViewPr snapToGrid="0">
      <p:cViewPr varScale="1">
        <p:scale>
          <a:sx n="114" d="100"/>
          <a:sy n="114" d="100"/>
        </p:scale>
        <p:origin x="474" y="108"/>
      </p:cViewPr>
      <p:guideLst>
        <p:guide orient="horz" pos="2160"/>
        <p:guide pos="3841"/>
      </p:guideLst>
    </p:cSldViewPr>
  </p:slideViewPr>
  <p:notesTextViewPr>
    <p:cViewPr>
      <p:scale>
        <a:sx n="1" d="1"/>
        <a:sy n="1" d="1"/>
      </p:scale>
      <p:origin x="0" y="0"/>
    </p:cViewPr>
  </p:notesTextViewPr>
  <p:sorterViewPr>
    <p:cViewPr>
      <p:scale>
        <a:sx n="100" d="100"/>
        <a:sy n="100" d="100"/>
      </p:scale>
      <p:origin x="0" y="54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1C2171-2098-40EF-B40C-4D40556B4939}" type="datetimeFigureOut">
              <a:rPr lang="en-IN" smtClean="0"/>
              <a:pPr/>
              <a:t>12-05-2023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E2625-990B-402F-95F1-5BAECBBFEF39}" type="slidenum">
              <a:rPr lang="en-IN" smtClean="0"/>
              <a:pPr/>
              <a:t>‹#›</a:t>
            </a:fld>
            <a:endParaRPr lang="en-IN"/>
          </a:p>
        </p:txBody>
      </p:sp>
    </p:spTree>
    <p:extLst>
      <p:ext uri="{BB962C8B-B14F-4D97-AF65-F5344CB8AC3E}">
        <p14:creationId xmlns:p14="http://schemas.microsoft.com/office/powerpoint/2010/main" val="70014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3</a:t>
            </a:fld>
            <a:endParaRPr lang="en-IN"/>
          </a:p>
        </p:txBody>
      </p:sp>
    </p:spTree>
    <p:extLst>
      <p:ext uri="{BB962C8B-B14F-4D97-AF65-F5344CB8AC3E}">
        <p14:creationId xmlns:p14="http://schemas.microsoft.com/office/powerpoint/2010/main" val="1577654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12</a:t>
            </a:fld>
            <a:endParaRPr lang="en-IN"/>
          </a:p>
        </p:txBody>
      </p:sp>
    </p:spTree>
    <p:extLst>
      <p:ext uri="{BB962C8B-B14F-4D97-AF65-F5344CB8AC3E}">
        <p14:creationId xmlns:p14="http://schemas.microsoft.com/office/powerpoint/2010/main" val="319720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13</a:t>
            </a:fld>
            <a:endParaRPr lang="en-IN"/>
          </a:p>
        </p:txBody>
      </p:sp>
    </p:spTree>
    <p:extLst>
      <p:ext uri="{BB962C8B-B14F-4D97-AF65-F5344CB8AC3E}">
        <p14:creationId xmlns:p14="http://schemas.microsoft.com/office/powerpoint/2010/main" val="157635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14</a:t>
            </a:fld>
            <a:endParaRPr lang="en-IN"/>
          </a:p>
        </p:txBody>
      </p:sp>
    </p:spTree>
    <p:extLst>
      <p:ext uri="{BB962C8B-B14F-4D97-AF65-F5344CB8AC3E}">
        <p14:creationId xmlns:p14="http://schemas.microsoft.com/office/powerpoint/2010/main" val="234475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15</a:t>
            </a:fld>
            <a:endParaRPr lang="en-IN"/>
          </a:p>
        </p:txBody>
      </p:sp>
    </p:spTree>
    <p:extLst>
      <p:ext uri="{BB962C8B-B14F-4D97-AF65-F5344CB8AC3E}">
        <p14:creationId xmlns:p14="http://schemas.microsoft.com/office/powerpoint/2010/main" val="81166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16</a:t>
            </a:fld>
            <a:endParaRPr lang="en-IN"/>
          </a:p>
        </p:txBody>
      </p:sp>
    </p:spTree>
    <p:extLst>
      <p:ext uri="{BB962C8B-B14F-4D97-AF65-F5344CB8AC3E}">
        <p14:creationId xmlns:p14="http://schemas.microsoft.com/office/powerpoint/2010/main" val="340041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17</a:t>
            </a:fld>
            <a:endParaRPr lang="en-IN"/>
          </a:p>
        </p:txBody>
      </p:sp>
    </p:spTree>
    <p:extLst>
      <p:ext uri="{BB962C8B-B14F-4D97-AF65-F5344CB8AC3E}">
        <p14:creationId xmlns:p14="http://schemas.microsoft.com/office/powerpoint/2010/main" val="281743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4</a:t>
            </a:fld>
            <a:endParaRPr lang="en-IN"/>
          </a:p>
        </p:txBody>
      </p:sp>
    </p:spTree>
    <p:extLst>
      <p:ext uri="{BB962C8B-B14F-4D97-AF65-F5344CB8AC3E}">
        <p14:creationId xmlns:p14="http://schemas.microsoft.com/office/powerpoint/2010/main" val="322248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5</a:t>
            </a:fld>
            <a:endParaRPr lang="en-IN"/>
          </a:p>
        </p:txBody>
      </p:sp>
    </p:spTree>
    <p:extLst>
      <p:ext uri="{BB962C8B-B14F-4D97-AF65-F5344CB8AC3E}">
        <p14:creationId xmlns:p14="http://schemas.microsoft.com/office/powerpoint/2010/main" val="348838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6</a:t>
            </a:fld>
            <a:endParaRPr lang="en-IN"/>
          </a:p>
        </p:txBody>
      </p:sp>
    </p:spTree>
    <p:extLst>
      <p:ext uri="{BB962C8B-B14F-4D97-AF65-F5344CB8AC3E}">
        <p14:creationId xmlns:p14="http://schemas.microsoft.com/office/powerpoint/2010/main" val="96664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7</a:t>
            </a:fld>
            <a:endParaRPr lang="en-IN"/>
          </a:p>
        </p:txBody>
      </p:sp>
    </p:spTree>
    <p:extLst>
      <p:ext uri="{BB962C8B-B14F-4D97-AF65-F5344CB8AC3E}">
        <p14:creationId xmlns:p14="http://schemas.microsoft.com/office/powerpoint/2010/main" val="119115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8</a:t>
            </a:fld>
            <a:endParaRPr lang="en-IN"/>
          </a:p>
        </p:txBody>
      </p:sp>
    </p:spTree>
    <p:extLst>
      <p:ext uri="{BB962C8B-B14F-4D97-AF65-F5344CB8AC3E}">
        <p14:creationId xmlns:p14="http://schemas.microsoft.com/office/powerpoint/2010/main" val="369012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9</a:t>
            </a:fld>
            <a:endParaRPr lang="en-IN"/>
          </a:p>
        </p:txBody>
      </p:sp>
    </p:spTree>
    <p:extLst>
      <p:ext uri="{BB962C8B-B14F-4D97-AF65-F5344CB8AC3E}">
        <p14:creationId xmlns:p14="http://schemas.microsoft.com/office/powerpoint/2010/main" val="86148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10</a:t>
            </a:fld>
            <a:endParaRPr lang="en-IN"/>
          </a:p>
        </p:txBody>
      </p:sp>
    </p:spTree>
    <p:extLst>
      <p:ext uri="{BB962C8B-B14F-4D97-AF65-F5344CB8AC3E}">
        <p14:creationId xmlns:p14="http://schemas.microsoft.com/office/powerpoint/2010/main" val="1686610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F3E2625-990B-402F-95F1-5BAECBBFEF39}" type="slidenum">
              <a:rPr lang="en-IN" smtClean="0"/>
              <a:pPr/>
              <a:t>11</a:t>
            </a:fld>
            <a:endParaRPr lang="en-IN"/>
          </a:p>
        </p:txBody>
      </p:sp>
    </p:spTree>
    <p:extLst>
      <p:ext uri="{BB962C8B-B14F-4D97-AF65-F5344CB8AC3E}">
        <p14:creationId xmlns:p14="http://schemas.microsoft.com/office/powerpoint/2010/main" val="348118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8ABE3C1-DBE1-495D-B57B-2849774B866A}"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292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FA3F48C-C7C6-4055-9F49-3777875E72AE}"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4759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178E61D-D431-422C-9764-11DAFE33AB63}"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7155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2DE42F4-6EEF-4EF7-8ED4-2208F0F89A08}"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894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363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E5A6C69-6797-4E8A-BF37-F2C3751466E9}" type="datetimeFigureOut">
              <a:rPr lang="en-US" smtClean="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1961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D6E9DEC-419B-4CC5-A080-3B06BD5A8291}" type="datetimeFigureOut">
              <a:rPr lang="en-US" smtClean="0"/>
              <a:pPr/>
              <a:t>5/12/2023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24969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E99F462-093F-4566-844B-4C71F2739DA5}" type="datetimeFigureOut">
              <a:rPr lang="en-US" smtClean="0"/>
              <a:pPr/>
              <a:t>5/12/2023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965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pPr/>
              <a:t>5/12/2023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8507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316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26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pPr/>
              <a:t>5/12/2023</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0112567"/>
      </p:ext>
    </p:extLst>
  </p:cSld>
  <p:clrMap bg1="dk1" tx1="lt1" bg2="dk2" tx2="lt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9A812542-1DCE-4117-B07D-38E7DB10DB40}"/>
              </a:ext>
            </a:extLst>
          </p:cNvPr>
          <p:cNvSpPr/>
          <p:nvPr/>
        </p:nvSpPr>
        <p:spPr>
          <a:xfrm>
            <a:off x="2067604" y="3308234"/>
            <a:ext cx="8458573" cy="2677656"/>
          </a:xfrm>
          <a:prstGeom prst="rect">
            <a:avLst/>
          </a:prstGeom>
        </p:spPr>
        <p:txBody>
          <a:bodyPr wrap="square">
            <a:spAutoFit/>
          </a:bodyPr>
          <a:lstStyle/>
          <a:p>
            <a:pPr algn="ctr"/>
            <a:r>
              <a:rPr lang="en-IN" sz="2400" b="1" i="1" dirty="0">
                <a:latin typeface="Cambria" pitchFamily="18" charset="0"/>
                <a:ea typeface="Cambria" pitchFamily="18" charset="0"/>
                <a:cs typeface="Arial" panose="020B0604020202020204" pitchFamily="34" charset="0"/>
              </a:rPr>
              <a:t>Presented By</a:t>
            </a:r>
            <a:endParaRPr lang="en-IN" sz="2400" b="1" dirty="0">
              <a:latin typeface="Cambria" pitchFamily="18" charset="0"/>
              <a:ea typeface="Cambria" pitchFamily="18" charset="0"/>
              <a:cs typeface="Arial" panose="020B0604020202020204" pitchFamily="34" charset="0"/>
            </a:endParaRPr>
          </a:p>
          <a:p>
            <a:pPr algn="ctr">
              <a:lnSpc>
                <a:spcPct val="150000"/>
              </a:lnSpc>
            </a:pPr>
            <a:r>
              <a:rPr lang="en-IN" sz="2400" b="1" dirty="0">
                <a:latin typeface="Cambria" pitchFamily="18" charset="0"/>
                <a:ea typeface="Cambria" pitchFamily="18" charset="0"/>
                <a:cs typeface="Arial" panose="020B0604020202020204" pitchFamily="34" charset="0"/>
              </a:rPr>
              <a:t>Shri Rakesh Tanneeru</a:t>
            </a:r>
          </a:p>
          <a:p>
            <a:pPr algn="ctr">
              <a:lnSpc>
                <a:spcPct val="150000"/>
              </a:lnSpc>
            </a:pPr>
            <a:r>
              <a:rPr lang="en-IN" sz="2400" b="1" dirty="0">
                <a:latin typeface="Cambria" pitchFamily="18" charset="0"/>
                <a:ea typeface="Cambria" pitchFamily="18" charset="0"/>
                <a:cs typeface="Arial" panose="020B0604020202020204" pitchFamily="34" charset="0"/>
              </a:rPr>
              <a:t>Joint Director/Scientist-D</a:t>
            </a:r>
          </a:p>
          <a:p>
            <a:pPr algn="ctr">
              <a:lnSpc>
                <a:spcPct val="150000"/>
              </a:lnSpc>
            </a:pPr>
            <a:r>
              <a:rPr lang="hi-IN" sz="2400" b="1" dirty="0">
                <a:latin typeface="Cambria" pitchFamily="18" charset="0"/>
                <a:ea typeface="Cambria" pitchFamily="18" charset="0"/>
              </a:rPr>
              <a:t>भारतीय मानक ब्यूरो / </a:t>
            </a:r>
            <a:r>
              <a:rPr lang="en-IN" sz="2400" b="1" dirty="0">
                <a:latin typeface="Cambria" pitchFamily="18" charset="0"/>
                <a:ea typeface="Cambria" pitchFamily="18" charset="0"/>
                <a:cs typeface="Arial" panose="020B0604020202020204" pitchFamily="34" charset="0"/>
              </a:rPr>
              <a:t>BUREAU OF INDIAN STANDARDS</a:t>
            </a:r>
          </a:p>
          <a:p>
            <a:pPr algn="ctr">
              <a:lnSpc>
                <a:spcPct val="150000"/>
              </a:lnSpc>
            </a:pPr>
            <a:r>
              <a:rPr lang="en-IN" sz="2400" b="1" dirty="0">
                <a:latin typeface="Cambria" pitchFamily="18" charset="0"/>
                <a:ea typeface="Cambria" pitchFamily="18" charset="0"/>
                <a:cs typeface="Arial" panose="020B0604020202020204" pitchFamily="34" charset="0"/>
              </a:rPr>
              <a:t> </a:t>
            </a:r>
            <a:r>
              <a:rPr lang="hi-IN" sz="2400" b="1" dirty="0">
                <a:latin typeface="Cambria" pitchFamily="18" charset="0"/>
                <a:ea typeface="Cambria" pitchFamily="18" charset="0"/>
              </a:rPr>
              <a:t>हैदराबाद शाखा कार्यालय</a:t>
            </a:r>
            <a:r>
              <a:rPr lang="en-IN" sz="2400" b="1" dirty="0">
                <a:latin typeface="Cambria" pitchFamily="18" charset="0"/>
                <a:ea typeface="Cambria" pitchFamily="18" charset="0"/>
                <a:cs typeface="Arial" panose="020B0604020202020204" pitchFamily="34" charset="0"/>
              </a:rPr>
              <a:t>/ HYDERABAD BRANCH OFFICE</a:t>
            </a:r>
          </a:p>
        </p:txBody>
      </p:sp>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
            <a:extLst>
              <a:ext uri="{FF2B5EF4-FFF2-40B4-BE49-F238E27FC236}">
                <a16:creationId xmlns="" xmlns:a16="http://schemas.microsoft.com/office/drawing/2014/main" id="{E49A20BA-F701-4E29-BD17-B6DAA174D76A}"/>
              </a:ext>
            </a:extLst>
          </p:cNvPr>
          <p:cNvGrpSpPr/>
          <p:nvPr/>
        </p:nvGrpSpPr>
        <p:grpSpPr>
          <a:xfrm>
            <a:off x="440925" y="191387"/>
            <a:ext cx="11139518" cy="2423844"/>
            <a:chOff x="526241" y="428916"/>
            <a:chExt cx="11139518" cy="2423844"/>
          </a:xfrm>
        </p:grpSpPr>
        <p:sp>
          <p:nvSpPr>
            <p:cNvPr id="9" name="Title 1">
              <a:extLst>
                <a:ext uri="{FF2B5EF4-FFF2-40B4-BE49-F238E27FC236}">
                  <a16:creationId xmlns="" xmlns:a16="http://schemas.microsoft.com/office/drawing/2014/main" id="{07E6B75E-82E8-43A1-9373-4415F74712EF}"/>
                </a:ext>
              </a:extLst>
            </p:cNvPr>
            <p:cNvSpPr txBox="1">
              <a:spLocks/>
            </p:cNvSpPr>
            <p:nvPr/>
          </p:nvSpPr>
          <p:spPr>
            <a:xfrm>
              <a:off x="2913605" y="428916"/>
              <a:ext cx="6364789" cy="2359749"/>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800" dirty="0">
                  <a:solidFill>
                    <a:schemeClr val="bg1"/>
                  </a:solidFill>
                  <a:effectLst>
                    <a:outerShdw blurRad="38100" dist="38100" dir="2700000" algn="tl">
                      <a:srgbClr val="000000">
                        <a:alpha val="43137"/>
                      </a:srgbClr>
                    </a:outerShdw>
                  </a:effectLst>
                  <a:latin typeface="Cambria" pitchFamily="18" charset="0"/>
                  <a:ea typeface="Cambria" pitchFamily="18" charset="0"/>
                </a:rPr>
                <a:t> </a:t>
              </a:r>
              <a:r>
                <a:rPr lang="en-IN" sz="3300" b="1" dirty="0" err="1">
                  <a:solidFill>
                    <a:srgbClr val="FFFF00"/>
                  </a:solidFill>
                  <a:latin typeface="Cambria" pitchFamily="18" charset="0"/>
                  <a:ea typeface="Cambria" pitchFamily="18" charset="0"/>
                  <a:cs typeface="Times New Roman" pitchFamily="18" charset="0"/>
                </a:rPr>
                <a:t>Manak</a:t>
              </a:r>
              <a:r>
                <a:rPr lang="en-IN" sz="3300" b="1" dirty="0">
                  <a:solidFill>
                    <a:srgbClr val="FFFF00"/>
                  </a:solidFill>
                  <a:latin typeface="Cambria" pitchFamily="18" charset="0"/>
                  <a:ea typeface="Cambria" pitchFamily="18" charset="0"/>
                  <a:cs typeface="Times New Roman" pitchFamily="18" charset="0"/>
                </a:rPr>
                <a:t> </a:t>
              </a:r>
              <a:r>
                <a:rPr lang="en-IN" sz="3300" b="1" dirty="0" err="1">
                  <a:solidFill>
                    <a:srgbClr val="FFFF00"/>
                  </a:solidFill>
                  <a:latin typeface="Cambria" pitchFamily="18" charset="0"/>
                  <a:ea typeface="Cambria" pitchFamily="18" charset="0"/>
                  <a:cs typeface="Times New Roman" pitchFamily="18" charset="0"/>
                </a:rPr>
                <a:t>Manthan</a:t>
              </a:r>
              <a:endParaRPr lang="en-IN" sz="3300" b="1" dirty="0">
                <a:solidFill>
                  <a:srgbClr val="FFFF00"/>
                </a:solidFill>
                <a:latin typeface="Cambria" pitchFamily="18" charset="0"/>
                <a:ea typeface="Cambria" pitchFamily="18" charset="0"/>
                <a:cs typeface="Times New Roman" pitchFamily="18" charset="0"/>
              </a:endParaRPr>
            </a:p>
            <a:p>
              <a:r>
                <a:rPr lang="en-IN" sz="3300" b="1" dirty="0">
                  <a:solidFill>
                    <a:srgbClr val="FFFF00"/>
                  </a:solidFill>
                  <a:latin typeface="Cambria" pitchFamily="18" charset="0"/>
                  <a:ea typeface="Cambria" pitchFamily="18" charset="0"/>
                  <a:cs typeface="Times New Roman" pitchFamily="18" charset="0"/>
                </a:rPr>
                <a:t>IS 2202 Part 1 :2023</a:t>
              </a:r>
            </a:p>
            <a:p>
              <a:r>
                <a:rPr lang="en-IN" sz="3300" b="1" dirty="0">
                  <a:solidFill>
                    <a:srgbClr val="FFFF00"/>
                  </a:solidFill>
                  <a:latin typeface="Cambria" pitchFamily="18" charset="0"/>
                  <a:ea typeface="Cambria" pitchFamily="18" charset="0"/>
                  <a:cs typeface="Times New Roman" pitchFamily="18" charset="0"/>
                </a:rPr>
                <a:t>Wooden Flush Door Shutters(Solid Core Type)-Plywood Face Panels</a:t>
              </a:r>
              <a:endParaRPr lang="en-US" sz="3300" b="1" dirty="0">
                <a:solidFill>
                  <a:srgbClr val="FFFF00"/>
                </a:solidFill>
                <a:latin typeface="Cambria" pitchFamily="18" charset="0"/>
                <a:ea typeface="Cambria" pitchFamily="18" charset="0"/>
                <a:cs typeface="Times New Roman" pitchFamily="18" charset="0"/>
              </a:endParaRPr>
            </a:p>
          </p:txBody>
        </p:sp>
        <p:pic>
          <p:nvPicPr>
            <p:cNvPr id="7" name="Picture 6" descr="Description: http://164.100.105.198:8081/CHBO_FCT/userinterface/images/bis_logo.gif"/>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1" y="428922"/>
              <a:ext cx="2446164" cy="2423838"/>
            </a:xfrm>
            <a:prstGeom prst="rect">
              <a:avLst/>
            </a:prstGeom>
            <a:noFill/>
            <a:ln w="15875">
              <a:solidFill>
                <a:schemeClr val="bg1"/>
              </a:solidFill>
            </a:ln>
          </p:spPr>
        </p:pic>
        <p:pic>
          <p:nvPicPr>
            <p:cNvPr id="1026" name="Picture 2" descr="C:\Users\Gorenand\Desktop\Swach bharat.png"/>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219595" y="428922"/>
              <a:ext cx="2446164" cy="2359743"/>
            </a:xfrm>
            <a:prstGeom prst="rect">
              <a:avLst/>
            </a:prstGeom>
            <a:noFill/>
            <a:ln w="15875">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0756946"/>
      </p:ext>
    </p:extLst>
  </p:cSld>
  <p:clrMapOvr>
    <a:masterClrMapping/>
  </p:clrMapOvr>
  <p:timing>
    <p:tnLst>
      <p:par>
        <p:cTn id="1" dur="indefinite" restart="never" nodeType="tmRoot"/>
      </p:par>
    </p:tnLst>
  </p:timing>
  <p:extLst>
    <p:ext uri="{E180D4A7-C9FB-4DFB-919C-405C955672EB}">
      <p14:showEvtLst xmlns:p14="http://schemas.microsoft.com/office/powerpoint/2010/main">
        <p14:playEvt time="0" objId="10"/>
        <p14:stopEvt time="17075" objId="10"/>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Clause </a:t>
                </a:r>
                <a:r>
                  <a:rPr lang="en-US" sz="3200" b="1" dirty="0" smtClean="0">
                    <a:solidFill>
                      <a:srgbClr val="FFFF00"/>
                    </a:solidFill>
                    <a:latin typeface="Cambria" pitchFamily="18" charset="0"/>
                    <a:ea typeface="Cambria" pitchFamily="18" charset="0"/>
                    <a:cs typeface="Times New Roman" pitchFamily="18" charset="0"/>
                  </a:rPr>
                  <a:t>7.2 PARTICLE BOARD OR MDF CORE</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3" name="Rectangle 2"/>
          <p:cNvSpPr/>
          <p:nvPr/>
        </p:nvSpPr>
        <p:spPr>
          <a:xfrm>
            <a:off x="514808" y="1299679"/>
            <a:ext cx="10999829" cy="584775"/>
          </a:xfrm>
          <a:prstGeom prst="rect">
            <a:avLst/>
          </a:prstGeom>
        </p:spPr>
        <p:txBody>
          <a:bodyPr wrap="square">
            <a:spAutoFit/>
          </a:bodyPr>
          <a:lstStyle/>
          <a:p>
            <a:pPr algn="ctr"/>
            <a:r>
              <a:rPr lang="en-US" sz="2500" b="1" dirty="0" smtClean="0">
                <a:solidFill>
                  <a:srgbClr val="FF0000"/>
                </a:solidFill>
              </a:rPr>
              <a:t>  </a:t>
            </a:r>
            <a:r>
              <a:rPr lang="en-US" sz="3200" b="1" dirty="0">
                <a:solidFill>
                  <a:srgbClr val="FF0000"/>
                </a:solidFill>
              </a:rPr>
              <a:t>Additional Requirements Specified</a:t>
            </a:r>
            <a:endParaRPr lang="en-IN" sz="3200" b="1" dirty="0">
              <a:solidFill>
                <a:srgbClr val="FF0000"/>
              </a:solidFill>
            </a:endParaRPr>
          </a:p>
        </p:txBody>
      </p:sp>
      <p:sp>
        <p:nvSpPr>
          <p:cNvPr id="10" name="Rectangle 9"/>
          <p:cNvSpPr/>
          <p:nvPr/>
        </p:nvSpPr>
        <p:spPr>
          <a:xfrm>
            <a:off x="755113" y="1888956"/>
            <a:ext cx="10759524" cy="2462213"/>
          </a:xfrm>
          <a:prstGeom prst="rect">
            <a:avLst/>
          </a:prstGeom>
        </p:spPr>
        <p:txBody>
          <a:bodyPr wrap="square">
            <a:spAutoFit/>
          </a:bodyPr>
          <a:lstStyle/>
          <a:p>
            <a:pPr marL="342900" indent="-342900" algn="just">
              <a:buFont typeface="Arial" panose="020B0604020202020204" pitchFamily="34" charset="0"/>
              <a:buChar char="•"/>
            </a:pPr>
            <a:r>
              <a:rPr lang="en-US" sz="3200" dirty="0"/>
              <a:t>The core shall be either particle board or MDF board as specified in 6.7 and 6.8 </a:t>
            </a:r>
            <a:r>
              <a:rPr lang="en-US" sz="3200" dirty="0" smtClean="0"/>
              <a:t>respectively</a:t>
            </a:r>
          </a:p>
          <a:p>
            <a:pPr marL="342900" indent="-342900" algn="just">
              <a:buFont typeface="Arial" panose="020B0604020202020204" pitchFamily="34" charset="0"/>
              <a:buChar char="•"/>
            </a:pPr>
            <a:r>
              <a:rPr lang="en-US" sz="3000" b="1" dirty="0" smtClean="0">
                <a:solidFill>
                  <a:srgbClr val="FF0000"/>
                </a:solidFill>
              </a:rPr>
              <a:t>No conformity to IS 3087 &amp; IS 12046 required</a:t>
            </a:r>
          </a:p>
          <a:p>
            <a:pPr marL="342900" indent="-342900" algn="just">
              <a:buFont typeface="Arial" panose="020B0604020202020204" pitchFamily="34" charset="0"/>
              <a:buChar char="•"/>
            </a:pPr>
            <a:r>
              <a:rPr lang="en-US" sz="3000" b="1" dirty="0" smtClean="0">
                <a:solidFill>
                  <a:srgbClr val="FF0000"/>
                </a:solidFill>
              </a:rPr>
              <a:t>Now core shall be of Particle Board or MDF board but not in combination with Block Board</a:t>
            </a:r>
            <a:endParaRPr lang="en-US" sz="3000" b="1" dirty="0" smtClean="0">
              <a:solidFill>
                <a:srgbClr val="FF0000"/>
              </a:solidFill>
            </a:endParaRPr>
          </a:p>
        </p:txBody>
      </p:sp>
    </p:spTree>
    <p:extLst>
      <p:ext uri="{BB962C8B-B14F-4D97-AF65-F5344CB8AC3E}">
        <p14:creationId xmlns:p14="http://schemas.microsoft.com/office/powerpoint/2010/main" val="1083103076"/>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Clause </a:t>
                </a:r>
                <a:r>
                  <a:rPr lang="en-US" sz="3200" b="1" dirty="0" smtClean="0">
                    <a:solidFill>
                      <a:srgbClr val="FFFF00"/>
                    </a:solidFill>
                    <a:latin typeface="Cambria" pitchFamily="18" charset="0"/>
                    <a:ea typeface="Cambria" pitchFamily="18" charset="0"/>
                    <a:cs typeface="Times New Roman" pitchFamily="18" charset="0"/>
                  </a:rPr>
                  <a:t>6.6 ADHESIVES</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3" name="Rectangle 2"/>
          <p:cNvSpPr/>
          <p:nvPr/>
        </p:nvSpPr>
        <p:spPr>
          <a:xfrm>
            <a:off x="514808" y="1299679"/>
            <a:ext cx="10999829" cy="584775"/>
          </a:xfrm>
          <a:prstGeom prst="rect">
            <a:avLst/>
          </a:prstGeom>
        </p:spPr>
        <p:txBody>
          <a:bodyPr wrap="square">
            <a:spAutoFit/>
          </a:bodyPr>
          <a:lstStyle/>
          <a:p>
            <a:pPr algn="ctr"/>
            <a:r>
              <a:rPr lang="en-US" sz="2500" b="1" dirty="0" smtClean="0">
                <a:solidFill>
                  <a:srgbClr val="FF0000"/>
                </a:solidFill>
              </a:rPr>
              <a:t>  </a:t>
            </a:r>
            <a:r>
              <a:rPr lang="en-US" sz="3200" b="1" dirty="0">
                <a:solidFill>
                  <a:srgbClr val="FF0000"/>
                </a:solidFill>
              </a:rPr>
              <a:t>Additional Requirements Specified</a:t>
            </a:r>
            <a:endParaRPr lang="en-IN" sz="3200" b="1" dirty="0">
              <a:solidFill>
                <a:srgbClr val="FF0000"/>
              </a:solidFill>
            </a:endParaRPr>
          </a:p>
        </p:txBody>
      </p:sp>
      <p:sp>
        <p:nvSpPr>
          <p:cNvPr id="10" name="Rectangle 9"/>
          <p:cNvSpPr/>
          <p:nvPr/>
        </p:nvSpPr>
        <p:spPr>
          <a:xfrm>
            <a:off x="755113" y="1888956"/>
            <a:ext cx="10759524" cy="4031873"/>
          </a:xfrm>
          <a:prstGeom prst="rect">
            <a:avLst/>
          </a:prstGeom>
        </p:spPr>
        <p:txBody>
          <a:bodyPr wrap="square">
            <a:spAutoFit/>
          </a:bodyPr>
          <a:lstStyle/>
          <a:p>
            <a:pPr marL="342900" indent="-342900" algn="just">
              <a:buFont typeface="Arial" panose="020B0604020202020204" pitchFamily="34" charset="0"/>
              <a:buChar char="•"/>
            </a:pPr>
            <a:r>
              <a:rPr lang="en-US" sz="3200" dirty="0" smtClean="0"/>
              <a:t> </a:t>
            </a:r>
            <a:r>
              <a:rPr lang="en-US" sz="3200" b="1" dirty="0"/>
              <a:t>Adhesives used for bonding plywood or cross-band and face veneers to core shall be conforming to BWP grade and MR grade as specified in IS 848 for BWP grade flush door shutter </a:t>
            </a:r>
            <a:r>
              <a:rPr lang="en-US" sz="3200" b="1" dirty="0">
                <a:solidFill>
                  <a:srgbClr val="FF0000"/>
                </a:solidFill>
              </a:rPr>
              <a:t>and MR grade flush door shutter respectively</a:t>
            </a:r>
            <a:r>
              <a:rPr lang="en-US" sz="3200" b="1" dirty="0"/>
              <a:t>. </a:t>
            </a:r>
          </a:p>
          <a:p>
            <a:pPr marL="342900" indent="-342900" algn="just">
              <a:buFont typeface="Arial" panose="020B0604020202020204" pitchFamily="34" charset="0"/>
              <a:buChar char="•"/>
            </a:pPr>
            <a:r>
              <a:rPr lang="en-US" sz="3200" b="1" dirty="0" smtClean="0"/>
              <a:t> </a:t>
            </a:r>
            <a:r>
              <a:rPr lang="en-US" sz="3200" b="1" dirty="0"/>
              <a:t>Only synthetic resin adhesive shall be used for bonding core members to one another, including, core frame, and for lipping, glazing frame, venetian frame and other exposed parts where such bonding is required</a:t>
            </a:r>
            <a:r>
              <a:rPr lang="en-US" sz="3000" b="1" dirty="0" smtClean="0">
                <a:solidFill>
                  <a:srgbClr val="FF0000"/>
                </a:solidFill>
              </a:rPr>
              <a:t>.</a:t>
            </a:r>
          </a:p>
        </p:txBody>
      </p:sp>
    </p:spTree>
    <p:extLst>
      <p:ext uri="{BB962C8B-B14F-4D97-AF65-F5344CB8AC3E}">
        <p14:creationId xmlns:p14="http://schemas.microsoft.com/office/powerpoint/2010/main" val="490794177"/>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Clause 7.3 –Stiles and Rails</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3" name="Rectangle 2"/>
          <p:cNvSpPr/>
          <p:nvPr/>
        </p:nvSpPr>
        <p:spPr>
          <a:xfrm>
            <a:off x="514808" y="1299679"/>
            <a:ext cx="10999829" cy="738664"/>
          </a:xfrm>
          <a:prstGeom prst="rect">
            <a:avLst/>
          </a:prstGeom>
        </p:spPr>
        <p:txBody>
          <a:bodyPr wrap="square">
            <a:spAutoFit/>
          </a:bodyPr>
          <a:lstStyle/>
          <a:p>
            <a:pPr algn="ctr"/>
            <a:r>
              <a:rPr lang="en-US" sz="2100" b="1" dirty="0" smtClean="0">
                <a:solidFill>
                  <a:srgbClr val="FF0000"/>
                </a:solidFill>
              </a:rPr>
              <a:t> Specific Requirement for Material for Stiles and Rails joint Introduced</a:t>
            </a:r>
            <a:endParaRPr lang="en-US" sz="2100" b="1" dirty="0">
              <a:solidFill>
                <a:srgbClr val="FF0000"/>
              </a:solidFill>
            </a:endParaRPr>
          </a:p>
          <a:p>
            <a:pPr algn="ctr"/>
            <a:endParaRPr lang="en-IN" sz="2100" b="1" dirty="0"/>
          </a:p>
        </p:txBody>
      </p:sp>
      <p:sp>
        <p:nvSpPr>
          <p:cNvPr id="4" name="Rectangle 3"/>
          <p:cNvSpPr/>
          <p:nvPr/>
        </p:nvSpPr>
        <p:spPr>
          <a:xfrm>
            <a:off x="755114" y="1813076"/>
            <a:ext cx="10092782" cy="4093428"/>
          </a:xfrm>
          <a:prstGeom prst="rect">
            <a:avLst/>
          </a:prstGeom>
        </p:spPr>
        <p:txBody>
          <a:bodyPr wrap="square">
            <a:spAutoFit/>
          </a:bodyPr>
          <a:lstStyle/>
          <a:p>
            <a:pPr marL="342900" indent="-342900">
              <a:buFont typeface="Arial" panose="020B0604020202020204" pitchFamily="34" charset="0"/>
              <a:buChar char="•"/>
            </a:pPr>
            <a:r>
              <a:rPr lang="en-US" sz="2000" b="1" dirty="0" smtClean="0">
                <a:solidFill>
                  <a:srgbClr val="FF0000"/>
                </a:solidFill>
              </a:rPr>
              <a:t> </a:t>
            </a:r>
            <a:r>
              <a:rPr lang="en-US" sz="2000" b="1" dirty="0">
                <a:solidFill>
                  <a:srgbClr val="FF0000"/>
                </a:solidFill>
              </a:rPr>
              <a:t>Stiles and rails of shutters shall be of timber or LVL or VLL </a:t>
            </a:r>
            <a:r>
              <a:rPr lang="en-US" sz="2000" b="1" dirty="0" smtClean="0">
                <a:solidFill>
                  <a:srgbClr val="FF0000"/>
                </a:solidFill>
              </a:rPr>
              <a:t>as per clause 6.9</a:t>
            </a:r>
          </a:p>
          <a:p>
            <a:pPr marL="342900" indent="-342900">
              <a:buFont typeface="Arial" panose="020B0604020202020204" pitchFamily="34" charset="0"/>
              <a:buChar char="•"/>
            </a:pPr>
            <a:r>
              <a:rPr lang="en-US" sz="2000" b="1" dirty="0" smtClean="0">
                <a:solidFill>
                  <a:srgbClr val="FF0000"/>
                </a:solidFill>
              </a:rPr>
              <a:t>The </a:t>
            </a:r>
            <a:r>
              <a:rPr lang="en-US" sz="2000" b="1" dirty="0">
                <a:solidFill>
                  <a:srgbClr val="FF0000"/>
                </a:solidFill>
              </a:rPr>
              <a:t>frame for holding the core, including lipping where it occurs, shall be not less than 40 mm and not more than 75 mm in width. </a:t>
            </a:r>
            <a:endParaRPr lang="en-US" sz="2000" b="1" dirty="0" smtClean="0">
              <a:solidFill>
                <a:srgbClr val="FF0000"/>
              </a:solidFill>
            </a:endParaRPr>
          </a:p>
          <a:p>
            <a:pPr marL="342900" indent="-342900">
              <a:buFont typeface="Arial" panose="020B0604020202020204" pitchFamily="34" charset="0"/>
              <a:buChar char="•"/>
            </a:pPr>
            <a:r>
              <a:rPr lang="en-US" sz="2000" b="1" dirty="0" smtClean="0">
                <a:solidFill>
                  <a:srgbClr val="FF0000"/>
                </a:solidFill>
              </a:rPr>
              <a:t>Second </a:t>
            </a:r>
            <a:r>
              <a:rPr lang="en-US" sz="2000" b="1" dirty="0">
                <a:solidFill>
                  <a:srgbClr val="FF0000"/>
                </a:solidFill>
              </a:rPr>
              <a:t>stile and rail of alternative material (other than LVL and VLL) (see 6.9) may also be used, in such case the outer stile and rail shall be of timber or LVL or VLL and shall be minimum 30 mm width after trimming and sizing. </a:t>
            </a:r>
            <a:endParaRPr lang="en-US" sz="2000" b="1" dirty="0" smtClean="0">
              <a:solidFill>
                <a:srgbClr val="FF0000"/>
              </a:solidFill>
            </a:endParaRPr>
          </a:p>
          <a:p>
            <a:pPr marL="342900" indent="-342900">
              <a:buFont typeface="Arial" panose="020B0604020202020204" pitchFamily="34" charset="0"/>
              <a:buChar char="•"/>
            </a:pPr>
            <a:r>
              <a:rPr lang="en-US" sz="2000" b="1" dirty="0" smtClean="0">
                <a:solidFill>
                  <a:srgbClr val="FF0000"/>
                </a:solidFill>
              </a:rPr>
              <a:t>Butt </a:t>
            </a:r>
            <a:r>
              <a:rPr lang="en-US" sz="2000" b="1" dirty="0">
                <a:solidFill>
                  <a:srgbClr val="FF0000"/>
                </a:solidFill>
              </a:rPr>
              <a:t>(end) joints shall not be permitted for making-up the length of the frame. </a:t>
            </a:r>
            <a:endParaRPr lang="en-US" sz="2000" b="1" dirty="0" smtClean="0">
              <a:solidFill>
                <a:srgbClr val="FF0000"/>
              </a:solidFill>
            </a:endParaRPr>
          </a:p>
          <a:p>
            <a:pPr marL="342900" indent="-342900">
              <a:buFont typeface="Arial" panose="020B0604020202020204" pitchFamily="34" charset="0"/>
              <a:buChar char="•"/>
            </a:pPr>
            <a:r>
              <a:rPr lang="en-US" sz="2000" b="1" dirty="0" smtClean="0"/>
              <a:t> </a:t>
            </a:r>
            <a:r>
              <a:rPr lang="en-US" sz="2000" b="1" dirty="0">
                <a:solidFill>
                  <a:srgbClr val="00B050"/>
                </a:solidFill>
              </a:rPr>
              <a:t>Maximum one finger joint or one scarf joint shall be allowed for timber stiles only with following details</a:t>
            </a:r>
            <a:r>
              <a:rPr lang="en-US" sz="2000" b="1" dirty="0"/>
              <a:t>: a</a:t>
            </a:r>
            <a:r>
              <a:rPr lang="en-US" sz="2000" b="1" dirty="0">
                <a:solidFill>
                  <a:srgbClr val="00B050"/>
                </a:solidFill>
              </a:rPr>
              <a:t>) Joint shall be located between 300 to 500 mm from center liner of door; b) In case of scarf joint it shall be diagonally cut at an angle of maximum 30 degree of horizontal; and c) The joints to both the stiles shall be located diagonally opposite to each other. </a:t>
            </a:r>
          </a:p>
          <a:p>
            <a:pPr marL="342900" indent="-342900">
              <a:buFont typeface="Arial" panose="020B0604020202020204" pitchFamily="34" charset="0"/>
              <a:buChar char="•"/>
            </a:pPr>
            <a:r>
              <a:rPr lang="en-US" sz="2000" b="1" dirty="0" smtClean="0">
                <a:solidFill>
                  <a:srgbClr val="FF0000"/>
                </a:solidFill>
              </a:rPr>
              <a:t>The </a:t>
            </a:r>
            <a:r>
              <a:rPr lang="en-US" sz="2000" b="1" dirty="0">
                <a:solidFill>
                  <a:srgbClr val="FF0000"/>
                </a:solidFill>
              </a:rPr>
              <a:t>rails shall be made without any joints</a:t>
            </a:r>
            <a:r>
              <a:rPr lang="en-US" dirty="0" smtClean="0">
                <a:solidFill>
                  <a:srgbClr val="FF0000"/>
                </a:solidFill>
              </a:rPr>
              <a:t>.</a:t>
            </a:r>
          </a:p>
        </p:txBody>
      </p:sp>
    </p:spTree>
    <p:extLst>
      <p:ext uri="{BB962C8B-B14F-4D97-AF65-F5344CB8AC3E}">
        <p14:creationId xmlns:p14="http://schemas.microsoft.com/office/powerpoint/2010/main" val="2224117240"/>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Clause </a:t>
                </a:r>
                <a:r>
                  <a:rPr lang="en-US" sz="3200" b="1" dirty="0" smtClean="0">
                    <a:solidFill>
                      <a:srgbClr val="FFFF00"/>
                    </a:solidFill>
                    <a:latin typeface="Cambria" pitchFamily="18" charset="0"/>
                    <a:ea typeface="Cambria" pitchFamily="18" charset="0"/>
                    <a:cs typeface="Times New Roman" pitchFamily="18" charset="0"/>
                  </a:rPr>
                  <a:t>7.6.3 –Lipping</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3" name="Rectangle 2"/>
          <p:cNvSpPr/>
          <p:nvPr/>
        </p:nvSpPr>
        <p:spPr>
          <a:xfrm>
            <a:off x="514808" y="1299679"/>
            <a:ext cx="10999829" cy="861774"/>
          </a:xfrm>
          <a:prstGeom prst="rect">
            <a:avLst/>
          </a:prstGeom>
        </p:spPr>
        <p:txBody>
          <a:bodyPr wrap="square">
            <a:spAutoFit/>
          </a:bodyPr>
          <a:lstStyle/>
          <a:p>
            <a:pPr algn="ctr"/>
            <a:r>
              <a:rPr lang="en-US" sz="2500" b="1" dirty="0" smtClean="0">
                <a:solidFill>
                  <a:srgbClr val="FF0000"/>
                </a:solidFill>
              </a:rPr>
              <a:t>  Requirements  for External Lipping has been Changed</a:t>
            </a:r>
            <a:endParaRPr lang="en-US" sz="2500" b="1" dirty="0">
              <a:solidFill>
                <a:srgbClr val="FF0000"/>
              </a:solidFill>
            </a:endParaRPr>
          </a:p>
          <a:p>
            <a:pPr algn="ctr"/>
            <a:endParaRPr lang="en-IN" sz="2500" b="1" dirty="0"/>
          </a:p>
        </p:txBody>
      </p:sp>
      <p:sp>
        <p:nvSpPr>
          <p:cNvPr id="10" name="Rectangle 9"/>
          <p:cNvSpPr/>
          <p:nvPr/>
        </p:nvSpPr>
        <p:spPr>
          <a:xfrm>
            <a:off x="822349" y="2274446"/>
            <a:ext cx="10092782" cy="3108543"/>
          </a:xfrm>
          <a:prstGeom prst="rect">
            <a:avLst/>
          </a:prstGeom>
        </p:spPr>
        <p:txBody>
          <a:bodyPr wrap="square">
            <a:spAutoFit/>
          </a:bodyPr>
          <a:lstStyle/>
          <a:p>
            <a:pPr marL="342900" indent="-342900">
              <a:buFont typeface="Arial" panose="020B0604020202020204" pitchFamily="34" charset="0"/>
              <a:buChar char="•"/>
            </a:pPr>
            <a:r>
              <a:rPr lang="en-US" sz="2000" b="1" dirty="0" smtClean="0">
                <a:solidFill>
                  <a:srgbClr val="FF0000"/>
                </a:solidFill>
              </a:rPr>
              <a:t> </a:t>
            </a:r>
            <a:r>
              <a:rPr lang="en-US" sz="2800" b="1" dirty="0"/>
              <a:t>External lipping where provided, shall have their edges lipped by timber external lipping of any of the species mentioned in Annex B for guidelines or by any other edge banding (as agreed to between the manufacturer and the purchaser) and shall be glued using a moisture resistant </a:t>
            </a:r>
            <a:r>
              <a:rPr lang="en-US" sz="2800" b="1" dirty="0" smtClean="0"/>
              <a:t>glue</a:t>
            </a:r>
          </a:p>
          <a:p>
            <a:pPr marL="342900" indent="-342900">
              <a:buFont typeface="Arial" panose="020B0604020202020204" pitchFamily="34" charset="0"/>
              <a:buChar char="•"/>
            </a:pPr>
            <a:endParaRPr lang="en-US" sz="2800" b="1" dirty="0">
              <a:solidFill>
                <a:srgbClr val="FF0000"/>
              </a:solidFill>
            </a:endParaRPr>
          </a:p>
          <a:p>
            <a:pPr marL="342900" indent="-342900">
              <a:buFont typeface="Arial" panose="020B0604020202020204" pitchFamily="34" charset="0"/>
              <a:buChar char="•"/>
            </a:pPr>
            <a:r>
              <a:rPr lang="en-US" sz="2800" b="1" dirty="0" smtClean="0">
                <a:solidFill>
                  <a:srgbClr val="FF0000"/>
                </a:solidFill>
              </a:rPr>
              <a:t>No mentioning of Material for External Lipping </a:t>
            </a:r>
            <a:r>
              <a:rPr lang="en-US" sz="2800" b="1" dirty="0" smtClean="0">
                <a:solidFill>
                  <a:srgbClr val="FF0000"/>
                </a:solidFill>
              </a:rPr>
              <a:t>earlier</a:t>
            </a:r>
            <a:endParaRPr lang="en-US" sz="2800" b="1" dirty="0" smtClean="0">
              <a:solidFill>
                <a:srgbClr val="FF0000"/>
              </a:solidFill>
            </a:endParaRPr>
          </a:p>
        </p:txBody>
      </p:sp>
    </p:spTree>
    <p:extLst>
      <p:ext uri="{BB962C8B-B14F-4D97-AF65-F5344CB8AC3E}">
        <p14:creationId xmlns:p14="http://schemas.microsoft.com/office/powerpoint/2010/main" val="4082161165"/>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Clause </a:t>
                </a:r>
                <a:r>
                  <a:rPr lang="en-US" sz="3200" b="1" dirty="0" smtClean="0">
                    <a:solidFill>
                      <a:srgbClr val="FFFF00"/>
                    </a:solidFill>
                    <a:latin typeface="Cambria" pitchFamily="18" charset="0"/>
                    <a:ea typeface="Cambria" pitchFamily="18" charset="0"/>
                    <a:cs typeface="Times New Roman" pitchFamily="18" charset="0"/>
                  </a:rPr>
                  <a:t>8 Locks and Fittings</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3" name="Rectangle 2"/>
          <p:cNvSpPr/>
          <p:nvPr/>
        </p:nvSpPr>
        <p:spPr>
          <a:xfrm>
            <a:off x="514808" y="1299679"/>
            <a:ext cx="10999829" cy="477054"/>
          </a:xfrm>
          <a:prstGeom prst="rect">
            <a:avLst/>
          </a:prstGeom>
        </p:spPr>
        <p:txBody>
          <a:bodyPr wrap="square">
            <a:spAutoFit/>
          </a:bodyPr>
          <a:lstStyle/>
          <a:p>
            <a:pPr algn="ctr"/>
            <a:r>
              <a:rPr lang="en-US" sz="2500" b="1" dirty="0" smtClean="0">
                <a:solidFill>
                  <a:srgbClr val="FF0000"/>
                </a:solidFill>
              </a:rPr>
              <a:t>  Requirements for Locks and Fittings Modified</a:t>
            </a:r>
            <a:endParaRPr lang="en-IN" sz="2500" b="1" dirty="0"/>
          </a:p>
        </p:txBody>
      </p:sp>
      <p:sp>
        <p:nvSpPr>
          <p:cNvPr id="10" name="Rectangle 9"/>
          <p:cNvSpPr/>
          <p:nvPr/>
        </p:nvSpPr>
        <p:spPr>
          <a:xfrm>
            <a:off x="647537" y="1882327"/>
            <a:ext cx="10092782" cy="4662815"/>
          </a:xfrm>
          <a:prstGeom prst="rect">
            <a:avLst/>
          </a:prstGeom>
        </p:spPr>
        <p:txBody>
          <a:bodyPr wrap="square">
            <a:spAutoFit/>
          </a:bodyPr>
          <a:lstStyle/>
          <a:p>
            <a:pPr marL="342900" indent="-342900" algn="just">
              <a:buFont typeface="Arial" panose="020B0604020202020204" pitchFamily="34" charset="0"/>
              <a:buChar char="•"/>
            </a:pPr>
            <a:r>
              <a:rPr lang="en-US" sz="2700" b="1" dirty="0" smtClean="0"/>
              <a:t>Shutters </a:t>
            </a:r>
            <a:r>
              <a:rPr lang="en-US" sz="2700" b="1" dirty="0"/>
              <a:t>shall be shop-prepared for taking </a:t>
            </a:r>
            <a:r>
              <a:rPr lang="en-US" sz="2700" b="1" dirty="0" err="1"/>
              <a:t>mortice</a:t>
            </a:r>
            <a:r>
              <a:rPr lang="en-US" sz="2700" b="1" dirty="0"/>
              <a:t> locks or latches as may be agreed to between the manufacturer and the purchaser. Shop-preparing the door with mortised holes for lock fixing shall be done only when desired, suitable blocks of wood </a:t>
            </a:r>
            <a:r>
              <a:rPr lang="en-US" sz="2700" b="1" dirty="0">
                <a:solidFill>
                  <a:srgbClr val="FF0000"/>
                </a:solidFill>
              </a:rPr>
              <a:t>or LVL or VLL may be provided </a:t>
            </a:r>
            <a:r>
              <a:rPr lang="en-US" sz="2700" b="1" dirty="0"/>
              <a:t>for fixing the hardware; in the absence of specific requirements, the sizes of blocks shall preferably correspond to the maximum size of lock covered in </a:t>
            </a:r>
            <a:r>
              <a:rPr lang="en-US" sz="2700" b="1" dirty="0">
                <a:solidFill>
                  <a:srgbClr val="FF0000"/>
                </a:solidFill>
              </a:rPr>
              <a:t>IS 16015</a:t>
            </a:r>
            <a:r>
              <a:rPr lang="en-US" sz="2700" b="1" dirty="0"/>
              <a:t>. </a:t>
            </a:r>
          </a:p>
          <a:p>
            <a:pPr marL="342900" indent="-342900">
              <a:buFont typeface="Arial" panose="020B0604020202020204" pitchFamily="34" charset="0"/>
              <a:buChar char="•"/>
            </a:pPr>
            <a:r>
              <a:rPr lang="en-US" sz="2700" b="1" dirty="0" smtClean="0">
                <a:solidFill>
                  <a:srgbClr val="FF0000"/>
                </a:solidFill>
              </a:rPr>
              <a:t>Other </a:t>
            </a:r>
            <a:r>
              <a:rPr lang="en-US" sz="2700" b="1" dirty="0">
                <a:solidFill>
                  <a:srgbClr val="FF0000"/>
                </a:solidFill>
              </a:rPr>
              <a:t>fittings, such as pull bolt, tower bolt, doors handle </a:t>
            </a:r>
            <a:r>
              <a:rPr lang="en-US" sz="2700" b="1" dirty="0" err="1">
                <a:solidFill>
                  <a:srgbClr val="FF0000"/>
                </a:solidFill>
              </a:rPr>
              <a:t>etc</a:t>
            </a:r>
            <a:r>
              <a:rPr lang="en-US" sz="2700" b="1" dirty="0">
                <a:solidFill>
                  <a:srgbClr val="FF0000"/>
                </a:solidFill>
              </a:rPr>
              <a:t>, may be provided as agreed to between the purchaser and the manufacturer</a:t>
            </a:r>
            <a:r>
              <a:rPr lang="en-US" sz="2700" b="1" dirty="0" smtClean="0">
                <a:solidFill>
                  <a:srgbClr val="FF0000"/>
                </a:solidFill>
              </a:rPr>
              <a:t>.</a:t>
            </a:r>
          </a:p>
          <a:p>
            <a:pPr marL="342900" indent="-342900">
              <a:buFont typeface="Arial" panose="020B0604020202020204" pitchFamily="34" charset="0"/>
              <a:buChar char="•"/>
            </a:pPr>
            <a:r>
              <a:rPr lang="en-US" sz="2700" b="1" dirty="0" smtClean="0">
                <a:solidFill>
                  <a:srgbClr val="FF0000"/>
                </a:solidFill>
              </a:rPr>
              <a:t>Earlier Lock sizes  Standard Withdrawn-IS 2209</a:t>
            </a:r>
            <a:endParaRPr lang="en-US" sz="2700" b="1" dirty="0" smtClean="0">
              <a:solidFill>
                <a:srgbClr val="FF0000"/>
              </a:solidFill>
            </a:endParaRPr>
          </a:p>
        </p:txBody>
      </p:sp>
    </p:spTree>
    <p:extLst>
      <p:ext uri="{BB962C8B-B14F-4D97-AF65-F5344CB8AC3E}">
        <p14:creationId xmlns:p14="http://schemas.microsoft.com/office/powerpoint/2010/main" val="4181436058"/>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Clause </a:t>
                </a:r>
                <a:r>
                  <a:rPr lang="en-US" sz="3200" b="1" dirty="0" smtClean="0">
                    <a:solidFill>
                      <a:srgbClr val="FFFF00"/>
                    </a:solidFill>
                    <a:latin typeface="Cambria" pitchFamily="18" charset="0"/>
                    <a:ea typeface="Cambria" pitchFamily="18" charset="0"/>
                    <a:cs typeface="Times New Roman" pitchFamily="18" charset="0"/>
                  </a:rPr>
                  <a:t>11.12 End Immersion Test</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3" name="Rectangle 2"/>
          <p:cNvSpPr/>
          <p:nvPr/>
        </p:nvSpPr>
        <p:spPr>
          <a:xfrm>
            <a:off x="514808" y="1299679"/>
            <a:ext cx="10999829" cy="477054"/>
          </a:xfrm>
          <a:prstGeom prst="rect">
            <a:avLst/>
          </a:prstGeom>
        </p:spPr>
        <p:txBody>
          <a:bodyPr wrap="square">
            <a:spAutoFit/>
          </a:bodyPr>
          <a:lstStyle/>
          <a:p>
            <a:pPr algn="ctr"/>
            <a:r>
              <a:rPr lang="en-US" sz="2500" b="1" dirty="0" smtClean="0">
                <a:solidFill>
                  <a:srgbClr val="FF0000"/>
                </a:solidFill>
              </a:rPr>
              <a:t>  Additional Requirements Specified</a:t>
            </a:r>
            <a:endParaRPr lang="en-IN" sz="2500" b="1" dirty="0"/>
          </a:p>
        </p:txBody>
      </p:sp>
      <p:sp>
        <p:nvSpPr>
          <p:cNvPr id="10" name="Rectangle 9"/>
          <p:cNvSpPr/>
          <p:nvPr/>
        </p:nvSpPr>
        <p:spPr>
          <a:xfrm>
            <a:off x="755113" y="2071791"/>
            <a:ext cx="10092782" cy="3785652"/>
          </a:xfrm>
          <a:prstGeom prst="rect">
            <a:avLst/>
          </a:prstGeom>
        </p:spPr>
        <p:txBody>
          <a:bodyPr wrap="square">
            <a:spAutoFit/>
          </a:bodyPr>
          <a:lstStyle/>
          <a:p>
            <a:pPr marL="342900" indent="-342900" algn="just">
              <a:buFont typeface="Arial" panose="020B0604020202020204" pitchFamily="34" charset="0"/>
              <a:buChar char="•"/>
            </a:pPr>
            <a:r>
              <a:rPr lang="en-US" sz="3000" b="1" dirty="0"/>
              <a:t>When tested in accordance with IS 4020 (Part 13), there shall be no delamination at the end of the test. </a:t>
            </a:r>
            <a:r>
              <a:rPr lang="en-US" sz="3000" b="1" dirty="0">
                <a:solidFill>
                  <a:srgbClr val="FF0000"/>
                </a:solidFill>
              </a:rPr>
              <a:t>Glue lines in all the exposed edges of the plywood on both faces of the specimen, between the plywood faces and the stile and rail shall be examined for delamination. The immersion cycles for MR grade door shutter shall however be three</a:t>
            </a:r>
            <a:r>
              <a:rPr lang="en-US" sz="3000" b="1" dirty="0" smtClean="0">
                <a:solidFill>
                  <a:srgbClr val="FF0000"/>
                </a:solidFill>
              </a:rPr>
              <a:t>.</a:t>
            </a:r>
          </a:p>
          <a:p>
            <a:pPr marL="342900" indent="-342900" algn="just">
              <a:buFont typeface="Arial" panose="020B0604020202020204" pitchFamily="34" charset="0"/>
              <a:buChar char="•"/>
            </a:pPr>
            <a:endParaRPr lang="en-US" sz="3000" b="1" dirty="0">
              <a:solidFill>
                <a:srgbClr val="FF0000"/>
              </a:solidFill>
            </a:endParaRPr>
          </a:p>
          <a:p>
            <a:pPr marL="342900" indent="-342900" algn="just">
              <a:buFont typeface="Arial" panose="020B0604020202020204" pitchFamily="34" charset="0"/>
              <a:buChar char="•"/>
            </a:pPr>
            <a:r>
              <a:rPr lang="en-US" sz="3000" b="1" dirty="0" smtClean="0">
                <a:solidFill>
                  <a:srgbClr val="FF0000"/>
                </a:solidFill>
              </a:rPr>
              <a:t>Specified number of immersion cycles for MR Grade</a:t>
            </a:r>
            <a:endParaRPr lang="en-US" sz="3000" b="1" dirty="0" smtClean="0">
              <a:solidFill>
                <a:srgbClr val="FF0000"/>
              </a:solidFill>
            </a:endParaRPr>
          </a:p>
        </p:txBody>
      </p:sp>
    </p:spTree>
    <p:extLst>
      <p:ext uri="{BB962C8B-B14F-4D97-AF65-F5344CB8AC3E}">
        <p14:creationId xmlns:p14="http://schemas.microsoft.com/office/powerpoint/2010/main" val="708378238"/>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Clause </a:t>
                </a:r>
                <a:r>
                  <a:rPr lang="en-US" sz="3200" b="1" dirty="0" smtClean="0">
                    <a:solidFill>
                      <a:srgbClr val="FFFF00"/>
                    </a:solidFill>
                    <a:latin typeface="Cambria" pitchFamily="18" charset="0"/>
                    <a:ea typeface="Cambria" pitchFamily="18" charset="0"/>
                    <a:cs typeface="Times New Roman" pitchFamily="18" charset="0"/>
                  </a:rPr>
                  <a:t>11.14 Glue Adhesion Test</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3" name="Rectangle 2"/>
          <p:cNvSpPr/>
          <p:nvPr/>
        </p:nvSpPr>
        <p:spPr>
          <a:xfrm>
            <a:off x="514808" y="1299679"/>
            <a:ext cx="10999829" cy="477054"/>
          </a:xfrm>
          <a:prstGeom prst="rect">
            <a:avLst/>
          </a:prstGeom>
        </p:spPr>
        <p:txBody>
          <a:bodyPr wrap="square">
            <a:spAutoFit/>
          </a:bodyPr>
          <a:lstStyle/>
          <a:p>
            <a:pPr algn="ctr"/>
            <a:r>
              <a:rPr lang="en-US" sz="2500" b="1" dirty="0" smtClean="0">
                <a:solidFill>
                  <a:srgbClr val="FF0000"/>
                </a:solidFill>
              </a:rPr>
              <a:t>  Additional Requirements Specified</a:t>
            </a:r>
            <a:endParaRPr lang="en-IN" sz="2500" b="1" dirty="0"/>
          </a:p>
        </p:txBody>
      </p:sp>
      <p:sp>
        <p:nvSpPr>
          <p:cNvPr id="10" name="Rectangle 9"/>
          <p:cNvSpPr/>
          <p:nvPr/>
        </p:nvSpPr>
        <p:spPr>
          <a:xfrm>
            <a:off x="755113" y="2071791"/>
            <a:ext cx="10092782" cy="4324261"/>
          </a:xfrm>
          <a:prstGeom prst="rect">
            <a:avLst/>
          </a:prstGeom>
        </p:spPr>
        <p:txBody>
          <a:bodyPr wrap="square">
            <a:spAutoFit/>
          </a:bodyPr>
          <a:lstStyle/>
          <a:p>
            <a:pPr marL="342900" indent="-342900" algn="just">
              <a:buFont typeface="Arial" panose="020B0604020202020204" pitchFamily="34" charset="0"/>
              <a:buChar char="•"/>
            </a:pPr>
            <a:r>
              <a:rPr lang="en-US" sz="2500" b="1" dirty="0" smtClean="0"/>
              <a:t>Door </a:t>
            </a:r>
            <a:r>
              <a:rPr lang="en-US" sz="2500" b="1" dirty="0"/>
              <a:t>shutters, when tested in accordance with IS 4020 (Part 15), shall be considered to have passed the test if no delamination has occurred in the glue lines in the plywood or if no single delamination or more than 50 mm in length and more than 3 mm in depth has occurred in the assembly glue lines only between the plywood faces and stile and rail. Delamination at a knot, knot hole, a pitch pocket and wormhole or other permissible wood defects shall not be considered in assessing the sample. A door shutter shall be deemed to have passed the test if both the specimen tested passed the test</a:t>
            </a:r>
            <a:r>
              <a:rPr lang="en-US" sz="2500" b="1" dirty="0">
                <a:solidFill>
                  <a:srgbClr val="FF0000"/>
                </a:solidFill>
              </a:rPr>
              <a:t>. However, in the test for MR grade door shutter, the water with submerged specimens shall be bought to (60 ± 2) °C in the place of boiling water.</a:t>
            </a:r>
            <a:endParaRPr lang="en-US" sz="2500" b="1" dirty="0" smtClean="0">
              <a:solidFill>
                <a:srgbClr val="FF0000"/>
              </a:solidFill>
            </a:endParaRPr>
          </a:p>
        </p:txBody>
      </p:sp>
    </p:spTree>
    <p:extLst>
      <p:ext uri="{BB962C8B-B14F-4D97-AF65-F5344CB8AC3E}">
        <p14:creationId xmlns:p14="http://schemas.microsoft.com/office/powerpoint/2010/main" val="2030766492"/>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ree Thank You Slide | Slidebazaar">
            <a:extLst>
              <a:ext uri="{FF2B5EF4-FFF2-40B4-BE49-F238E27FC236}">
                <a16:creationId xmlns:a16="http://schemas.microsoft.com/office/drawing/2014/main" xmlns="" id="{6573F2C6-0869-41DE-AAAC-298752517B3C}"/>
              </a:ext>
            </a:extLst>
          </p:cNvPr>
          <p:cNvSpPr>
            <a:spLocks noChangeAspect="1" noChangeArrowheads="1"/>
          </p:cNvSpPr>
          <p:nvPr/>
        </p:nvSpPr>
        <p:spPr bwMode="auto">
          <a:xfrm>
            <a:off x="5943599" y="-262467"/>
            <a:ext cx="3843867" cy="38438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xmlns="" id="{E20C97C1-F1B3-41AE-B3DF-2954BC45BDA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94543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BACKGROUND-IS 2202 PART 1 :2023</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4"/>
            <a:stretch>
              <a:fillRect/>
            </a:stretch>
          </p:blipFill>
          <p:spPr>
            <a:xfrm>
              <a:off x="10468397" y="318545"/>
              <a:ext cx="1214061" cy="879148"/>
            </a:xfrm>
            <a:prstGeom prst="rect">
              <a:avLst/>
            </a:prstGeom>
          </p:spPr>
        </p:pic>
      </p:grpSp>
      <p:sp>
        <p:nvSpPr>
          <p:cNvPr id="3" name="Rectangle 2"/>
          <p:cNvSpPr/>
          <p:nvPr/>
        </p:nvSpPr>
        <p:spPr>
          <a:xfrm>
            <a:off x="1336646" y="1494335"/>
            <a:ext cx="9854268" cy="4493538"/>
          </a:xfrm>
          <a:prstGeom prst="rect">
            <a:avLst/>
          </a:prstGeom>
        </p:spPr>
        <p:txBody>
          <a:bodyPr wrap="square">
            <a:spAutoFit/>
          </a:bodyPr>
          <a:lstStyle/>
          <a:p>
            <a:pPr marL="285750" indent="-285750">
              <a:buFont typeface="Arial" panose="020B0604020202020204" pitchFamily="34" charset="0"/>
              <a:buChar char="•"/>
            </a:pPr>
            <a:r>
              <a:rPr lang="en-US" sz="2600" b="1" dirty="0"/>
              <a:t>This Indian Standard developed by the Doors, Windows and Shutters Sectional Committee &amp;  approved by the Civil Engineering Division Council. </a:t>
            </a:r>
          </a:p>
          <a:p>
            <a:pPr marL="285750" indent="-285750">
              <a:buFont typeface="Arial" panose="020B0604020202020204" pitchFamily="34" charset="0"/>
              <a:buChar char="•"/>
            </a:pPr>
            <a:r>
              <a:rPr lang="en-US" sz="2600" b="1" dirty="0"/>
              <a:t>This standard was first published in 1962 and subsequently revised in 1966, 1973, 1980, 1983, 1991 and 1999. During this period, the standard has undergone modifications relating to grades of doors, species of timbers, inclusion of tests, etc. </a:t>
            </a:r>
          </a:p>
          <a:p>
            <a:pPr marL="285750" indent="-285750">
              <a:buFont typeface="Arial" panose="020B0604020202020204" pitchFamily="34" charset="0"/>
              <a:buChar char="•"/>
            </a:pPr>
            <a:r>
              <a:rPr lang="en-US" sz="2600" b="1" dirty="0"/>
              <a:t>In this revision, considering the rapid changes in lifestyle as well as material availabilities and acceptance of ecofriendly options in door constructions during the last two decades, a number of improvements have been made. </a:t>
            </a:r>
            <a:endParaRPr lang="en-IN" sz="2600" b="1" dirty="0"/>
          </a:p>
        </p:txBody>
      </p:sp>
    </p:spTree>
    <p:extLst>
      <p:ext uri="{BB962C8B-B14F-4D97-AF65-F5344CB8AC3E}">
        <p14:creationId xmlns:p14="http://schemas.microsoft.com/office/powerpoint/2010/main" val="1806585412"/>
      </p:ext>
    </p:extLst>
  </p:cSld>
  <p:clrMapOvr>
    <a:masterClrMapping/>
  </p:clrMapOvr>
  <p:timing>
    <p:tnLst>
      <p:par>
        <p:cTn id="1" dur="indefinite" restart="never" nodeType="tmRoot"/>
      </p:par>
    </p:tnLst>
  </p:timing>
  <p:extLst>
    <p:ext uri="{E180D4A7-C9FB-4DFB-919C-405C955672EB}">
      <p14:showEvtLst xmlns:p14="http://schemas.microsoft.com/office/powerpoint/2010/main">
        <p14:playEvt time="0" objId="10"/>
        <p14:stopEvt time="17075" objId="10"/>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OUTLINE OF MODIFICATIONS</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3" name="Rectangle 2"/>
          <p:cNvSpPr/>
          <p:nvPr/>
        </p:nvSpPr>
        <p:spPr>
          <a:xfrm>
            <a:off x="560199" y="1389883"/>
            <a:ext cx="10999829" cy="5170646"/>
          </a:xfrm>
          <a:prstGeom prst="rect">
            <a:avLst/>
          </a:prstGeom>
        </p:spPr>
        <p:txBody>
          <a:bodyPr wrap="square">
            <a:spAutoFit/>
          </a:bodyPr>
          <a:lstStyle/>
          <a:p>
            <a:pPr marL="285750" indent="-285750">
              <a:buFont typeface="Arial" panose="020B0604020202020204" pitchFamily="34" charset="0"/>
              <a:buChar char="•"/>
            </a:pPr>
            <a:r>
              <a:rPr lang="en-US" sz="2200" b="1" dirty="0"/>
              <a:t>Wooden flush door shutters (solid core type) have been categorized in two grades that is BWP (Boiling Water Proof) Grade and MR (Moisture Resistance) Grade.</a:t>
            </a:r>
          </a:p>
          <a:p>
            <a:pPr marL="285750" indent="-285750">
              <a:buFont typeface="Arial" panose="020B0604020202020204" pitchFamily="34" charset="0"/>
              <a:buChar char="•"/>
            </a:pPr>
            <a:r>
              <a:rPr lang="en-US" sz="2200" b="1" dirty="0"/>
              <a:t> Particle board with block board and medium density </a:t>
            </a:r>
            <a:r>
              <a:rPr lang="en-US" sz="2200" b="1" dirty="0" err="1"/>
              <a:t>fibre</a:t>
            </a:r>
            <a:r>
              <a:rPr lang="en-US" sz="2200" b="1" dirty="0"/>
              <a:t> board with block board type core have been deleted. </a:t>
            </a:r>
          </a:p>
          <a:p>
            <a:pPr marL="285750" indent="-285750">
              <a:buFont typeface="Arial" panose="020B0604020202020204" pitchFamily="34" charset="0"/>
              <a:buChar char="•"/>
            </a:pPr>
            <a:r>
              <a:rPr lang="en-US" sz="2200" b="1" dirty="0"/>
              <a:t>Thickness criterion for flush door shutter designations 8 DS 20 and 8 DS 21 have been </a:t>
            </a:r>
            <a:r>
              <a:rPr lang="en-US" sz="2200" b="1" dirty="0" smtClean="0"/>
              <a:t>revised.</a:t>
            </a:r>
          </a:p>
          <a:p>
            <a:pPr marL="285750" indent="-285750">
              <a:buFont typeface="Arial" panose="020B0604020202020204" pitchFamily="34" charset="0"/>
              <a:buChar char="•"/>
            </a:pPr>
            <a:r>
              <a:rPr lang="en-US" sz="2200" b="1" dirty="0" smtClean="0"/>
              <a:t>Raw </a:t>
            </a:r>
            <a:r>
              <a:rPr lang="en-US" sz="2200" b="1" dirty="0"/>
              <a:t>materials, requirements have been modified as per new grades of wooden flush door shutters (solid core type). </a:t>
            </a:r>
            <a:r>
              <a:rPr lang="en-US" sz="2200" b="1" dirty="0" smtClean="0"/>
              <a:t>Under </a:t>
            </a:r>
            <a:r>
              <a:rPr lang="en-US" sz="2200" b="1" dirty="0"/>
              <a:t>raw materials, particle board, medium density </a:t>
            </a:r>
            <a:r>
              <a:rPr lang="en-US" sz="2200" b="1" dirty="0" err="1"/>
              <a:t>fibre</a:t>
            </a:r>
            <a:r>
              <a:rPr lang="en-US" sz="2200" b="1" dirty="0"/>
              <a:t> board, stiles and rails, requirements have been modified. </a:t>
            </a:r>
          </a:p>
          <a:p>
            <a:pPr marL="285750" indent="-285750">
              <a:buFont typeface="Arial" panose="020B0604020202020204" pitchFamily="34" charset="0"/>
              <a:buChar char="•"/>
            </a:pPr>
            <a:r>
              <a:rPr lang="en-US" sz="2200" b="1" dirty="0"/>
              <a:t> Laminated veneer lumber (LVL) and veneer laminated lumber (VLL) have been incorporated as raw materials for use as stiles and rails. </a:t>
            </a:r>
          </a:p>
          <a:p>
            <a:pPr marL="285750" indent="-285750">
              <a:buFont typeface="Arial" panose="020B0604020202020204" pitchFamily="34" charset="0"/>
              <a:buChar char="•"/>
            </a:pPr>
            <a:r>
              <a:rPr lang="en-US" sz="2200" b="1" dirty="0"/>
              <a:t>End immersion and glue adhesion test requirements have been modified as per grades of wooden flush door shutters (solid core type). </a:t>
            </a:r>
          </a:p>
          <a:p>
            <a:pPr marL="285750" indent="-285750">
              <a:buFont typeface="Arial" panose="020B0604020202020204" pitchFamily="34" charset="0"/>
              <a:buChar char="•"/>
            </a:pPr>
            <a:r>
              <a:rPr lang="en-US" sz="2200" b="1" dirty="0"/>
              <a:t> All the amendments issued to the previous version of the standard have been absorbed, and the text of the standard has been suitably modified to make it more user friendly</a:t>
            </a:r>
            <a:endParaRPr lang="en-IN" sz="2200" b="1" dirty="0"/>
          </a:p>
        </p:txBody>
      </p:sp>
    </p:spTree>
    <p:extLst>
      <p:ext uri="{BB962C8B-B14F-4D97-AF65-F5344CB8AC3E}">
        <p14:creationId xmlns:p14="http://schemas.microsoft.com/office/powerpoint/2010/main" val="1239909242"/>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GRADE,TYPE AND CONSTRUCTION</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922" y="1628768"/>
            <a:ext cx="11310154" cy="4900606"/>
          </a:xfrm>
          <a:prstGeom prst="rect">
            <a:avLst/>
          </a:prstGeom>
        </p:spPr>
      </p:pic>
      <p:sp>
        <p:nvSpPr>
          <p:cNvPr id="5" name="Rectangle 4"/>
          <p:cNvSpPr/>
          <p:nvPr/>
        </p:nvSpPr>
        <p:spPr>
          <a:xfrm>
            <a:off x="873457" y="1230847"/>
            <a:ext cx="10569126" cy="400110"/>
          </a:xfrm>
          <a:prstGeom prst="rect">
            <a:avLst/>
          </a:prstGeom>
        </p:spPr>
        <p:txBody>
          <a:bodyPr wrap="square">
            <a:spAutoFit/>
          </a:bodyPr>
          <a:lstStyle/>
          <a:p>
            <a:pPr algn="ctr"/>
            <a:r>
              <a:rPr lang="en-US" sz="2000" b="1" dirty="0">
                <a:solidFill>
                  <a:srgbClr val="FF0000"/>
                </a:solidFill>
              </a:rPr>
              <a:t>No Grades were specified in IS 2202 Part 1 :1999</a:t>
            </a:r>
            <a:r>
              <a:rPr lang="en-US" b="1" dirty="0"/>
              <a:t>.</a:t>
            </a:r>
          </a:p>
        </p:txBody>
      </p:sp>
    </p:spTree>
    <p:extLst>
      <p:ext uri="{BB962C8B-B14F-4D97-AF65-F5344CB8AC3E}">
        <p14:creationId xmlns:p14="http://schemas.microsoft.com/office/powerpoint/2010/main" val="50120531"/>
      </p:ext>
    </p:extLst>
  </p:cSld>
  <p:clrMapOvr>
    <a:masterClrMapping/>
  </p:clrMapOvr>
  <p:timing>
    <p:tnLst>
      <p:par>
        <p:cTn id="1" dur="indefinite" restart="never" nodeType="tmRoot"/>
      </p:par>
    </p:tnLst>
  </p:timing>
  <p:extLst>
    <p:ext uri="{E180D4A7-C9FB-4DFB-919C-405C955672EB}">
      <p14:showEvtLst xmlns:p14="http://schemas.microsoft.com/office/powerpoint/2010/main">
        <p14:playEvt time="0" objId="10"/>
        <p14:stopEvt time="17075" objId="1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Table 1- Nature of Construction of Wooden Flush</a:t>
                </a:r>
              </a:p>
              <a:p>
                <a:r>
                  <a:rPr lang="en-US" sz="3200" b="1" dirty="0">
                    <a:solidFill>
                      <a:srgbClr val="FFFF00"/>
                    </a:solidFill>
                    <a:latin typeface="Cambria" pitchFamily="18" charset="0"/>
                    <a:ea typeface="Cambria" pitchFamily="18" charset="0"/>
                    <a:cs typeface="Times New Roman" pitchFamily="18" charset="0"/>
                  </a:rPr>
                  <a:t>Door Shutters (Solid Core Type)</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5" name="Rectangle 4"/>
          <p:cNvSpPr/>
          <p:nvPr/>
        </p:nvSpPr>
        <p:spPr>
          <a:xfrm>
            <a:off x="873457" y="1230847"/>
            <a:ext cx="10569126" cy="830997"/>
          </a:xfrm>
          <a:prstGeom prst="rect">
            <a:avLst/>
          </a:prstGeom>
        </p:spPr>
        <p:txBody>
          <a:bodyPr wrap="square">
            <a:spAutoFit/>
          </a:bodyPr>
          <a:lstStyle/>
          <a:p>
            <a:pPr algn="ctr"/>
            <a:r>
              <a:rPr lang="en-US" sz="2400" b="1" dirty="0">
                <a:solidFill>
                  <a:srgbClr val="FF0000"/>
                </a:solidFill>
              </a:rPr>
              <a:t>Particle board &amp; Medium density </a:t>
            </a:r>
            <a:r>
              <a:rPr lang="en-US" sz="2400" b="1" dirty="0" err="1">
                <a:solidFill>
                  <a:srgbClr val="FF0000"/>
                </a:solidFill>
              </a:rPr>
              <a:t>Fibre</a:t>
            </a:r>
            <a:r>
              <a:rPr lang="en-US" sz="2400" b="1" dirty="0">
                <a:solidFill>
                  <a:srgbClr val="FF0000"/>
                </a:solidFill>
              </a:rPr>
              <a:t> board with Block Board type core have been deleted</a:t>
            </a:r>
            <a:r>
              <a:rPr lang="en-US" sz="2000" b="1" dirty="0">
                <a:solidFill>
                  <a:srgbClr val="FF0000"/>
                </a:solidFill>
              </a:rPr>
              <a:t>. </a:t>
            </a:r>
            <a:r>
              <a:rPr lang="en-US" b="1" dirty="0"/>
              <a:t>.</a:t>
            </a:r>
          </a:p>
        </p:txBody>
      </p:sp>
      <p:pic>
        <p:nvPicPr>
          <p:cNvPr id="4" name="Picture 3">
            <a:extLst>
              <a:ext uri="{FF2B5EF4-FFF2-40B4-BE49-F238E27FC236}">
                <a16:creationId xmlns="" xmlns:a16="http://schemas.microsoft.com/office/drawing/2014/main" id="{B1244978-27B6-4ABF-A37F-688C3B1C39B8}"/>
              </a:ext>
            </a:extLst>
          </p:cNvPr>
          <p:cNvPicPr>
            <a:picLocks noChangeAspect="1"/>
          </p:cNvPicPr>
          <p:nvPr/>
        </p:nvPicPr>
        <p:blipFill>
          <a:blip r:embed="rId6"/>
          <a:stretch>
            <a:fillRect/>
          </a:stretch>
        </p:blipFill>
        <p:spPr>
          <a:xfrm>
            <a:off x="676275" y="2098606"/>
            <a:ext cx="4800600" cy="398254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0288" y="2098605"/>
            <a:ext cx="5198349" cy="3982547"/>
          </a:xfrm>
          <a:prstGeom prst="rect">
            <a:avLst/>
          </a:prstGeom>
        </p:spPr>
      </p:pic>
    </p:spTree>
    <p:extLst>
      <p:ext uri="{BB962C8B-B14F-4D97-AF65-F5344CB8AC3E}">
        <p14:creationId xmlns:p14="http://schemas.microsoft.com/office/powerpoint/2010/main" val="1361991474"/>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Clause 5 -sizes</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3" name="Rectangle 2"/>
          <p:cNvSpPr/>
          <p:nvPr/>
        </p:nvSpPr>
        <p:spPr>
          <a:xfrm>
            <a:off x="560199" y="1389883"/>
            <a:ext cx="10999829" cy="861774"/>
          </a:xfrm>
          <a:prstGeom prst="rect">
            <a:avLst/>
          </a:prstGeom>
        </p:spPr>
        <p:txBody>
          <a:bodyPr wrap="square">
            <a:spAutoFit/>
          </a:bodyPr>
          <a:lstStyle/>
          <a:p>
            <a:pPr algn="ctr"/>
            <a:r>
              <a:rPr lang="en-US" sz="2500" b="1" dirty="0">
                <a:solidFill>
                  <a:srgbClr val="FF0000"/>
                </a:solidFill>
              </a:rPr>
              <a:t>Thickness criterion for flush door shutter designations 8 DS 20 and 8 DS 21 have been revised</a:t>
            </a:r>
            <a:r>
              <a:rPr lang="en-US" sz="2500" b="1" dirty="0"/>
              <a:t>. </a:t>
            </a:r>
            <a:endParaRPr lang="en-IN" sz="2500" b="1" dirty="0"/>
          </a:p>
        </p:txBody>
      </p:sp>
      <p:graphicFrame>
        <p:nvGraphicFramePr>
          <p:cNvPr id="4" name="Table 4">
            <a:extLst>
              <a:ext uri="{FF2B5EF4-FFF2-40B4-BE49-F238E27FC236}">
                <a16:creationId xmlns="" xmlns:a16="http://schemas.microsoft.com/office/drawing/2014/main" id="{53776BED-EBFA-406F-BE2C-306A0C94E22D}"/>
              </a:ext>
            </a:extLst>
          </p:cNvPr>
          <p:cNvGraphicFramePr>
            <a:graphicFrameLocks noGrp="1"/>
          </p:cNvGraphicFramePr>
          <p:nvPr>
            <p:extLst>
              <p:ext uri="{D42A27DB-BD31-4B8C-83A1-F6EECF244321}">
                <p14:modId xmlns:p14="http://schemas.microsoft.com/office/powerpoint/2010/main" val="1641845613"/>
              </p:ext>
            </p:extLst>
          </p:nvPr>
        </p:nvGraphicFramePr>
        <p:xfrm>
          <a:off x="1559858" y="2453363"/>
          <a:ext cx="9412941" cy="2687028"/>
        </p:xfrm>
        <a:graphic>
          <a:graphicData uri="http://schemas.openxmlformats.org/drawingml/2006/table">
            <a:tbl>
              <a:tblPr firstRow="1" bandRow="1">
                <a:tableStyleId>{5C22544A-7EE6-4342-B048-85BDC9FD1C3A}</a:tableStyleId>
              </a:tblPr>
              <a:tblGrid>
                <a:gridCol w="3137647">
                  <a:extLst>
                    <a:ext uri="{9D8B030D-6E8A-4147-A177-3AD203B41FA5}">
                      <a16:colId xmlns="" xmlns:a16="http://schemas.microsoft.com/office/drawing/2014/main" val="508258395"/>
                    </a:ext>
                  </a:extLst>
                </a:gridCol>
                <a:gridCol w="3735819">
                  <a:extLst>
                    <a:ext uri="{9D8B030D-6E8A-4147-A177-3AD203B41FA5}">
                      <a16:colId xmlns="" xmlns:a16="http://schemas.microsoft.com/office/drawing/2014/main" val="4003599691"/>
                    </a:ext>
                  </a:extLst>
                </a:gridCol>
                <a:gridCol w="2539475">
                  <a:extLst>
                    <a:ext uri="{9D8B030D-6E8A-4147-A177-3AD203B41FA5}">
                      <a16:colId xmlns="" xmlns:a16="http://schemas.microsoft.com/office/drawing/2014/main" val="4141691957"/>
                    </a:ext>
                  </a:extLst>
                </a:gridCol>
              </a:tblGrid>
              <a:tr h="220451">
                <a:tc>
                  <a:txBody>
                    <a:bodyPr/>
                    <a:lstStyle/>
                    <a:p>
                      <a:pPr algn="ctr"/>
                      <a:r>
                        <a:rPr lang="en-IN" sz="2500" b="1" kern="1200" dirty="0">
                          <a:solidFill>
                            <a:srgbClr val="FF0000"/>
                          </a:solidFill>
                          <a:latin typeface="+mn-lt"/>
                          <a:ea typeface="+mn-ea"/>
                          <a:cs typeface="+mn-cs"/>
                        </a:rPr>
                        <a:t>Grade </a:t>
                      </a:r>
                    </a:p>
                  </a:txBody>
                  <a:tcPr/>
                </a:tc>
                <a:tc>
                  <a:txBody>
                    <a:bodyPr/>
                    <a:lstStyle/>
                    <a:p>
                      <a:pPr algn="ctr"/>
                      <a:r>
                        <a:rPr lang="en-IN" sz="2500" b="1" kern="1200" dirty="0">
                          <a:solidFill>
                            <a:srgbClr val="FF0000"/>
                          </a:solidFill>
                          <a:latin typeface="+mn-lt"/>
                          <a:ea typeface="+mn-ea"/>
                          <a:cs typeface="+mn-cs"/>
                        </a:rPr>
                        <a:t>IS 2202 PART 1 :1999</a:t>
                      </a:r>
                    </a:p>
                  </a:txBody>
                  <a:tcPr/>
                </a:tc>
                <a:tc>
                  <a:txBody>
                    <a:bodyPr/>
                    <a:lstStyle/>
                    <a:p>
                      <a:pPr algn="ctr"/>
                      <a:r>
                        <a:rPr lang="en-IN" sz="2500" b="1" kern="1200" dirty="0">
                          <a:solidFill>
                            <a:srgbClr val="FF0000"/>
                          </a:solidFill>
                          <a:latin typeface="+mn-lt"/>
                          <a:ea typeface="+mn-ea"/>
                          <a:cs typeface="+mn-cs"/>
                        </a:rPr>
                        <a:t>IS 2202 PART 1 :2023</a:t>
                      </a:r>
                    </a:p>
                  </a:txBody>
                  <a:tcPr/>
                </a:tc>
                <a:extLst>
                  <a:ext uri="{0D108BD9-81ED-4DB2-BD59-A6C34878D82A}">
                    <a16:rowId xmlns="" xmlns:a16="http://schemas.microsoft.com/office/drawing/2014/main" val="463828315"/>
                  </a:ext>
                </a:extLst>
              </a:tr>
              <a:tr h="1833588">
                <a:tc>
                  <a:txBody>
                    <a:bodyPr/>
                    <a:lstStyle/>
                    <a:p>
                      <a:pPr algn="ctr"/>
                      <a:r>
                        <a:rPr lang="en-IN" sz="2500" b="1" dirty="0"/>
                        <a:t>8DS 20 &amp; 8DS 21</a:t>
                      </a:r>
                    </a:p>
                  </a:txBody>
                  <a:tcPr/>
                </a:tc>
                <a:tc>
                  <a:txBody>
                    <a:bodyPr/>
                    <a:lstStyle/>
                    <a:p>
                      <a:pPr algn="ctr"/>
                      <a:r>
                        <a:rPr lang="en-IN" sz="2500" b="1" dirty="0"/>
                        <a:t>NOMINAL THICKNESS : 25 MM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500" b="1" dirty="0"/>
                        <a:t>NOMINAL </a:t>
                      </a:r>
                      <a:r>
                        <a:rPr lang="en-IN" sz="2500" b="1" kern="1200" dirty="0">
                          <a:solidFill>
                            <a:schemeClr val="bg1"/>
                          </a:solidFill>
                          <a:latin typeface="+mn-lt"/>
                          <a:ea typeface="+mn-ea"/>
                          <a:cs typeface="+mn-cs"/>
                        </a:rPr>
                        <a:t>THICKNESS</a:t>
                      </a:r>
                      <a:r>
                        <a:rPr lang="en-IN" sz="2500" b="1" dirty="0"/>
                        <a:t> : 25 MM &amp; 30 MM</a:t>
                      </a:r>
                    </a:p>
                    <a:p>
                      <a:pPr algn="ctr"/>
                      <a:endParaRPr lang="en-IN" sz="2500" b="1" dirty="0"/>
                    </a:p>
                  </a:txBody>
                  <a:tcPr/>
                </a:tc>
                <a:extLst>
                  <a:ext uri="{0D108BD9-81ED-4DB2-BD59-A6C34878D82A}">
                    <a16:rowId xmlns="" xmlns:a16="http://schemas.microsoft.com/office/drawing/2014/main" val="1996189084"/>
                  </a:ext>
                </a:extLst>
              </a:tr>
            </a:tbl>
          </a:graphicData>
        </a:graphic>
      </p:graphicFrame>
    </p:spTree>
    <p:extLst>
      <p:ext uri="{BB962C8B-B14F-4D97-AF65-F5344CB8AC3E}">
        <p14:creationId xmlns:p14="http://schemas.microsoft.com/office/powerpoint/2010/main" val="4291712543"/>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FFFF00"/>
                    </a:solidFill>
                    <a:latin typeface="Cambria" pitchFamily="18" charset="0"/>
                    <a:ea typeface="Cambria" pitchFamily="18" charset="0"/>
                    <a:cs typeface="Times New Roman" pitchFamily="18" charset="0"/>
                  </a:rPr>
                  <a:t>Clause 5 -sizes</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sp>
        <p:nvSpPr>
          <p:cNvPr id="3" name="Rectangle 2"/>
          <p:cNvSpPr/>
          <p:nvPr/>
        </p:nvSpPr>
        <p:spPr>
          <a:xfrm>
            <a:off x="596084" y="1291984"/>
            <a:ext cx="10999829" cy="523220"/>
          </a:xfrm>
          <a:prstGeom prst="rect">
            <a:avLst/>
          </a:prstGeom>
        </p:spPr>
        <p:txBody>
          <a:bodyPr wrap="square">
            <a:spAutoFit/>
          </a:bodyPr>
          <a:lstStyle/>
          <a:p>
            <a:pPr algn="ctr"/>
            <a:r>
              <a:rPr lang="en-US" sz="2800" b="1" dirty="0">
                <a:solidFill>
                  <a:srgbClr val="FF0000"/>
                </a:solidFill>
              </a:rPr>
              <a:t>Species of Timber changed</a:t>
            </a:r>
            <a:r>
              <a:rPr lang="en-US" sz="2800" b="1" dirty="0"/>
              <a:t> </a:t>
            </a:r>
            <a:endParaRPr lang="en-IN" sz="2800" b="1" dirty="0"/>
          </a:p>
        </p:txBody>
      </p:sp>
      <p:graphicFrame>
        <p:nvGraphicFramePr>
          <p:cNvPr id="5" name="Table 5">
            <a:extLst>
              <a:ext uri="{FF2B5EF4-FFF2-40B4-BE49-F238E27FC236}">
                <a16:creationId xmlns="" xmlns:a16="http://schemas.microsoft.com/office/drawing/2014/main" id="{CE151263-DEC4-4489-8056-B3D5447B547B}"/>
              </a:ext>
            </a:extLst>
          </p:cNvPr>
          <p:cNvGraphicFramePr>
            <a:graphicFrameLocks noGrp="1"/>
          </p:cNvGraphicFramePr>
          <p:nvPr>
            <p:extLst>
              <p:ext uri="{D42A27DB-BD31-4B8C-83A1-F6EECF244321}">
                <p14:modId xmlns:p14="http://schemas.microsoft.com/office/powerpoint/2010/main" val="149767752"/>
              </p:ext>
            </p:extLst>
          </p:nvPr>
        </p:nvGraphicFramePr>
        <p:xfrm>
          <a:off x="842960" y="1980704"/>
          <a:ext cx="10506075" cy="4271569"/>
        </p:xfrm>
        <a:graphic>
          <a:graphicData uri="http://schemas.openxmlformats.org/drawingml/2006/table">
            <a:tbl>
              <a:tblPr firstRow="1" bandRow="1">
                <a:tableStyleId>{5C22544A-7EE6-4342-B048-85BDC9FD1C3A}</a:tableStyleId>
              </a:tblPr>
              <a:tblGrid>
                <a:gridCol w="3056687">
                  <a:extLst>
                    <a:ext uri="{9D8B030D-6E8A-4147-A177-3AD203B41FA5}">
                      <a16:colId xmlns="" xmlns:a16="http://schemas.microsoft.com/office/drawing/2014/main" val="3315664370"/>
                    </a:ext>
                  </a:extLst>
                </a:gridCol>
                <a:gridCol w="4397188">
                  <a:extLst>
                    <a:ext uri="{9D8B030D-6E8A-4147-A177-3AD203B41FA5}">
                      <a16:colId xmlns="" xmlns:a16="http://schemas.microsoft.com/office/drawing/2014/main" val="3946056530"/>
                    </a:ext>
                  </a:extLst>
                </a:gridCol>
                <a:gridCol w="3052200">
                  <a:extLst>
                    <a:ext uri="{9D8B030D-6E8A-4147-A177-3AD203B41FA5}">
                      <a16:colId xmlns="" xmlns:a16="http://schemas.microsoft.com/office/drawing/2014/main" val="2407132481"/>
                    </a:ext>
                  </a:extLst>
                </a:gridCol>
              </a:tblGrid>
              <a:tr h="491575">
                <a:tc>
                  <a:txBody>
                    <a:bodyPr/>
                    <a:lstStyle/>
                    <a:p>
                      <a:pPr algn="ctr"/>
                      <a:r>
                        <a:rPr lang="en-IN" sz="2200" b="1" dirty="0" smtClean="0">
                          <a:solidFill>
                            <a:srgbClr val="FF0000"/>
                          </a:solidFill>
                        </a:rPr>
                        <a:t>Clause</a:t>
                      </a:r>
                      <a:endParaRPr lang="en-IN" sz="2200" b="1" dirty="0">
                        <a:solidFill>
                          <a:srgbClr val="FF0000"/>
                        </a:solidFill>
                      </a:endParaRPr>
                    </a:p>
                  </a:txBody>
                  <a:tcPr/>
                </a:tc>
                <a:tc>
                  <a:txBody>
                    <a:bodyPr/>
                    <a:lstStyle/>
                    <a:p>
                      <a:pPr algn="ctr"/>
                      <a:r>
                        <a:rPr lang="en-IN" sz="2200" b="1" dirty="0">
                          <a:solidFill>
                            <a:srgbClr val="FF0000"/>
                          </a:solidFill>
                        </a:rPr>
                        <a:t>IS 2202 PART 1 :1999</a:t>
                      </a:r>
                    </a:p>
                  </a:txBody>
                  <a:tcPr/>
                </a:tc>
                <a:tc>
                  <a:txBody>
                    <a:bodyPr/>
                    <a:lstStyle/>
                    <a:p>
                      <a:pPr algn="ctr"/>
                      <a:r>
                        <a:rPr lang="en-IN" sz="2200" b="1" dirty="0">
                          <a:solidFill>
                            <a:srgbClr val="FF0000"/>
                          </a:solidFill>
                        </a:rPr>
                        <a:t>IS 2202 PART 1 :2023</a:t>
                      </a:r>
                    </a:p>
                  </a:txBody>
                  <a:tcPr/>
                </a:tc>
                <a:extLst>
                  <a:ext uri="{0D108BD9-81ED-4DB2-BD59-A6C34878D82A}">
                    <a16:rowId xmlns="" xmlns:a16="http://schemas.microsoft.com/office/drawing/2014/main" val="2798626622"/>
                  </a:ext>
                </a:extLst>
              </a:tr>
              <a:tr h="2004629">
                <a:tc>
                  <a:txBody>
                    <a:bodyPr/>
                    <a:lstStyle/>
                    <a:p>
                      <a:pPr algn="ctr"/>
                      <a:r>
                        <a:rPr lang="en-IN" sz="2200" b="1" dirty="0"/>
                        <a:t>Timber</a:t>
                      </a:r>
                    </a:p>
                  </a:txBody>
                  <a:tcPr/>
                </a:tc>
                <a:tc>
                  <a:txBody>
                    <a:bodyPr/>
                    <a:lstStyle/>
                    <a:p>
                      <a:pPr algn="ctr"/>
                      <a:r>
                        <a:rPr lang="en-US" sz="2200" b="1" dirty="0"/>
                        <a:t>Any species of timber may be used for the core of flush door shutters. However, a list of species is given in Group 1 of Annex B for guidance</a:t>
                      </a:r>
                      <a:endParaRPr lang="en-IN" sz="2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200" b="1" dirty="0"/>
                        <a:t>No change</a:t>
                      </a:r>
                    </a:p>
                  </a:txBody>
                  <a:tcPr/>
                </a:tc>
                <a:extLst>
                  <a:ext uri="{0D108BD9-81ED-4DB2-BD59-A6C34878D82A}">
                    <a16:rowId xmlns="" xmlns:a16="http://schemas.microsoft.com/office/drawing/2014/main" val="1374706296"/>
                  </a:ext>
                </a:extLst>
              </a:tr>
              <a:tr h="1775365">
                <a:tc>
                  <a:txBody>
                    <a:bodyPr/>
                    <a:lstStyle/>
                    <a:p>
                      <a:pPr algn="ctr"/>
                      <a:r>
                        <a:rPr lang="en-IN" sz="2200" b="1" dirty="0" err="1"/>
                        <a:t>Stiles,Rails</a:t>
                      </a:r>
                      <a:r>
                        <a:rPr lang="en-IN" sz="2200" b="1" dirty="0"/>
                        <a:t> and Lipping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t>For stiles, rails and lipping </a:t>
                      </a:r>
                      <a:r>
                        <a:rPr lang="en-US" sz="2200" b="1" dirty="0">
                          <a:solidFill>
                            <a:srgbClr val="FF0000"/>
                          </a:solidFill>
                        </a:rPr>
                        <a:t>only non-coniferous timber(Hard Wood), given in group 2A </a:t>
                      </a:r>
                      <a:r>
                        <a:rPr lang="en-US" sz="2200" b="1" dirty="0" err="1">
                          <a:solidFill>
                            <a:srgbClr val="FF0000"/>
                          </a:solidFill>
                        </a:rPr>
                        <a:t>2A</a:t>
                      </a:r>
                      <a:r>
                        <a:rPr lang="en-US" sz="2200" b="1" dirty="0">
                          <a:solidFill>
                            <a:srgbClr val="FF0000"/>
                          </a:solidFill>
                        </a:rPr>
                        <a:t> and Group 2B of Annex B </a:t>
                      </a:r>
                      <a:r>
                        <a:rPr lang="en-US" sz="2200" b="1" dirty="0"/>
                        <a:t>shall be used</a:t>
                      </a:r>
                      <a:endParaRPr lang="en-IN" sz="2200" b="1" dirty="0"/>
                    </a:p>
                  </a:txBody>
                  <a:tcPr/>
                </a:tc>
                <a:tc>
                  <a:txBody>
                    <a:bodyPr/>
                    <a:lstStyle/>
                    <a:p>
                      <a:pPr algn="ctr"/>
                      <a:r>
                        <a:rPr lang="en-US" sz="2200" b="1" dirty="0"/>
                        <a:t>For stiles, rails and lipping, list of species </a:t>
                      </a:r>
                      <a:r>
                        <a:rPr lang="en-US" sz="2200" b="1" dirty="0">
                          <a:solidFill>
                            <a:srgbClr val="FF0000"/>
                          </a:solidFill>
                        </a:rPr>
                        <a:t>for guidance purpose is given in Group 2A and Group 2B of Annex B</a:t>
                      </a:r>
                      <a:endParaRPr lang="en-IN" sz="2200" b="1" dirty="0">
                        <a:solidFill>
                          <a:srgbClr val="FF0000"/>
                        </a:solidFill>
                      </a:endParaRPr>
                    </a:p>
                  </a:txBody>
                  <a:tcPr/>
                </a:tc>
                <a:extLst>
                  <a:ext uri="{0D108BD9-81ED-4DB2-BD59-A6C34878D82A}">
                    <a16:rowId xmlns="" xmlns:a16="http://schemas.microsoft.com/office/drawing/2014/main" val="706413851"/>
                  </a:ext>
                </a:extLst>
              </a:tr>
            </a:tbl>
          </a:graphicData>
        </a:graphic>
      </p:graphicFrame>
    </p:spTree>
    <p:extLst>
      <p:ext uri="{BB962C8B-B14F-4D97-AF65-F5344CB8AC3E}">
        <p14:creationId xmlns:p14="http://schemas.microsoft.com/office/powerpoint/2010/main" val="1305751890"/>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FF00"/>
                    </a:solidFill>
                    <a:latin typeface="Cambria" pitchFamily="18" charset="0"/>
                    <a:ea typeface="Cambria" pitchFamily="18" charset="0"/>
                    <a:cs typeface="Times New Roman" pitchFamily="18" charset="0"/>
                  </a:rPr>
                  <a:t>Plywood &amp; Cross Bands</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110" y="1231097"/>
            <a:ext cx="5902727" cy="284127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110" y="4487115"/>
            <a:ext cx="5955106" cy="203838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5163" y="1230847"/>
            <a:ext cx="4663474" cy="5294648"/>
          </a:xfrm>
          <a:prstGeom prst="rect">
            <a:avLst/>
          </a:prstGeom>
        </p:spPr>
      </p:pic>
    </p:spTree>
    <p:extLst>
      <p:ext uri="{BB962C8B-B14F-4D97-AF65-F5344CB8AC3E}">
        <p14:creationId xmlns:p14="http://schemas.microsoft.com/office/powerpoint/2010/main" val="4038880891"/>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925" y="270168"/>
            <a:ext cx="11310152" cy="6255327"/>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 name="Group 7">
            <a:extLst>
              <a:ext uri="{FF2B5EF4-FFF2-40B4-BE49-F238E27FC236}">
                <a16:creationId xmlns="" xmlns:a16="http://schemas.microsoft.com/office/drawing/2014/main" id="{F6559BCD-E49C-4CC4-9220-5747B1FF622C}"/>
              </a:ext>
            </a:extLst>
          </p:cNvPr>
          <p:cNvGrpSpPr/>
          <p:nvPr/>
        </p:nvGrpSpPr>
        <p:grpSpPr>
          <a:xfrm>
            <a:off x="440923" y="270168"/>
            <a:ext cx="11310152" cy="923917"/>
            <a:chOff x="444744" y="281783"/>
            <a:chExt cx="11310152" cy="923917"/>
          </a:xfrm>
        </p:grpSpPr>
        <p:grpSp>
          <p:nvGrpSpPr>
            <p:cNvPr id="11" name="Group 10">
              <a:extLst>
                <a:ext uri="{FF2B5EF4-FFF2-40B4-BE49-F238E27FC236}">
                  <a16:creationId xmlns="" xmlns:a16="http://schemas.microsoft.com/office/drawing/2014/main" id="{DF385CDF-B71B-4427-875A-2A91B3FFAF53}"/>
                </a:ext>
              </a:extLst>
            </p:cNvPr>
            <p:cNvGrpSpPr/>
            <p:nvPr/>
          </p:nvGrpSpPr>
          <p:grpSpPr>
            <a:xfrm>
              <a:off x="444744" y="281783"/>
              <a:ext cx="11310152" cy="923917"/>
              <a:chOff x="452357" y="428074"/>
              <a:chExt cx="11310152" cy="923917"/>
            </a:xfrm>
          </p:grpSpPr>
          <p:sp>
            <p:nvSpPr>
              <p:cNvPr id="14" name="Title 1">
                <a:extLst>
                  <a:ext uri="{FF2B5EF4-FFF2-40B4-BE49-F238E27FC236}">
                    <a16:creationId xmlns="" xmlns:a16="http://schemas.microsoft.com/office/drawing/2014/main" id="{0229FFB6-53EE-4174-ACFA-68B12082B71F}"/>
                  </a:ext>
                </a:extLst>
              </p:cNvPr>
              <p:cNvSpPr txBox="1">
                <a:spLocks/>
              </p:cNvSpPr>
              <p:nvPr/>
            </p:nvSpPr>
            <p:spPr>
              <a:xfrm>
                <a:off x="452357" y="428074"/>
                <a:ext cx="11310152" cy="923917"/>
              </a:xfrm>
              <a:prstGeom prst="rect">
                <a:avLst/>
              </a:prstGeom>
              <a:solidFill>
                <a:schemeClr val="bg2">
                  <a:lumMod val="50000"/>
                </a:schemeClr>
              </a:solidFill>
              <a:ln w="15875">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FF00"/>
                    </a:solidFill>
                    <a:latin typeface="Cambria" pitchFamily="18" charset="0"/>
                    <a:ea typeface="Cambria" pitchFamily="18" charset="0"/>
                    <a:cs typeface="Times New Roman" pitchFamily="18" charset="0"/>
                  </a:rPr>
                  <a:t>Particle Board &amp; Medium Density </a:t>
                </a:r>
                <a:r>
                  <a:rPr lang="en-US" sz="3200" b="1" dirty="0" err="1" smtClean="0">
                    <a:solidFill>
                      <a:srgbClr val="FFFF00"/>
                    </a:solidFill>
                    <a:latin typeface="Cambria" pitchFamily="18" charset="0"/>
                    <a:ea typeface="Cambria" pitchFamily="18" charset="0"/>
                    <a:cs typeface="Times New Roman" pitchFamily="18" charset="0"/>
                  </a:rPr>
                  <a:t>Fibre</a:t>
                </a:r>
                <a:r>
                  <a:rPr lang="en-US" sz="3200" b="1" dirty="0" smtClean="0">
                    <a:solidFill>
                      <a:srgbClr val="FFFF00"/>
                    </a:solidFill>
                    <a:latin typeface="Cambria" pitchFamily="18" charset="0"/>
                    <a:ea typeface="Cambria" pitchFamily="18" charset="0"/>
                    <a:cs typeface="Times New Roman" pitchFamily="18" charset="0"/>
                  </a:rPr>
                  <a:t> Board</a:t>
                </a:r>
                <a:endParaRPr lang="en-IN" sz="1600" b="1" dirty="0">
                  <a:solidFill>
                    <a:srgbClr val="FFFF00"/>
                  </a:solidFill>
                  <a:effectLst>
                    <a:outerShdw blurRad="38100" dist="38100" dir="2700000" algn="tl">
                      <a:srgbClr val="000000">
                        <a:alpha val="43137"/>
                      </a:srgbClr>
                    </a:outerShdw>
                  </a:effectLst>
                  <a:latin typeface="Cambria" pitchFamily="18" charset="0"/>
                  <a:ea typeface="Cambria" pitchFamily="18" charset="0"/>
                </a:endParaRPr>
              </a:p>
            </p:txBody>
          </p:sp>
          <p:pic>
            <p:nvPicPr>
              <p:cNvPr id="15" name="Picture 14" descr="Description: http://164.100.105.198:8081/CHBO_FCT/userinterface/images/bis_logo.gif">
                <a:extLst>
                  <a:ext uri="{FF2B5EF4-FFF2-40B4-BE49-F238E27FC236}">
                    <a16:creationId xmlns="" xmlns:a16="http://schemas.microsoft.com/office/drawing/2014/main" id="{D7B36BCE-071D-4136-8F6B-728583135968}"/>
                  </a:ext>
                </a:extLst>
              </p:cNvPr>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6242" y="465086"/>
                <a:ext cx="1158586" cy="879148"/>
              </a:xfrm>
              <a:prstGeom prst="rect">
                <a:avLst/>
              </a:prstGeom>
              <a:noFill/>
              <a:ln w="15875">
                <a:solidFill>
                  <a:schemeClr val="bg1"/>
                </a:solidFill>
              </a:ln>
            </p:spPr>
          </p:pic>
        </p:grpSp>
        <p:pic>
          <p:nvPicPr>
            <p:cNvPr id="13" name="Picture 12">
              <a:extLst>
                <a:ext uri="{FF2B5EF4-FFF2-40B4-BE49-F238E27FC236}">
                  <a16:creationId xmlns="" xmlns:a16="http://schemas.microsoft.com/office/drawing/2014/main" id="{5189E48E-0F17-46A1-8F77-AB1A6BC39E9B}"/>
                </a:ext>
              </a:extLst>
            </p:cNvPr>
            <p:cNvPicPr>
              <a:picLocks noChangeAspect="1"/>
            </p:cNvPicPr>
            <p:nvPr/>
          </p:nvPicPr>
          <p:blipFill>
            <a:blip r:embed="rId5"/>
            <a:stretch>
              <a:fillRect/>
            </a:stretch>
          </p:blipFill>
          <p:spPr>
            <a:xfrm>
              <a:off x="10468397" y="318545"/>
              <a:ext cx="1214061" cy="879148"/>
            </a:xfrm>
            <a:prstGeom prst="rect">
              <a:avLst/>
            </a:prstGeom>
          </p:spPr>
        </p:pic>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6514" y="1207077"/>
            <a:ext cx="5364562" cy="530542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08" y="1194083"/>
            <a:ext cx="5428792" cy="5331411"/>
          </a:xfrm>
          <a:prstGeom prst="rect">
            <a:avLst/>
          </a:prstGeom>
        </p:spPr>
      </p:pic>
    </p:spTree>
    <p:extLst>
      <p:ext uri="{BB962C8B-B14F-4D97-AF65-F5344CB8AC3E}">
        <p14:creationId xmlns:p14="http://schemas.microsoft.com/office/powerpoint/2010/main" val="74391720"/>
      </p:ext>
    </p:extLst>
  </p:cSld>
  <p:clrMapOvr>
    <a:masterClrMapping/>
  </p:clrMapOvr>
  <p:timing>
    <p:tnLst>
      <p:par>
        <p:cTn id="1" dur="indefinite" restart="never" nodeType="tmRoot"/>
      </p:par>
    </p:tnLst>
  </p:timing>
  <p:extLst mod="1">
    <p:ext uri="{E180D4A7-C9FB-4DFB-919C-405C955672EB}">
      <p14:showEvtLst xmlns:p14="http://schemas.microsoft.com/office/powerpoint/2010/main">
        <p14:playEvt time="0" objId="10"/>
        <p14:stopEvt time="17075" objId="10"/>
      </p14:showEvt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42965</TotalTime>
  <Words>1387</Words>
  <Application>Microsoft Office PowerPoint</Application>
  <PresentationFormat>Widescreen</PresentationFormat>
  <Paragraphs>96</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Mangal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Anshul Gupta</dc:creator>
  <cp:lastModifiedBy>Microsoft account</cp:lastModifiedBy>
  <cp:revision>831</cp:revision>
  <dcterms:created xsi:type="dcterms:W3CDTF">2019-09-21T17:12:10Z</dcterms:created>
  <dcterms:modified xsi:type="dcterms:W3CDTF">2023-05-12T09:01:26Z</dcterms:modified>
</cp:coreProperties>
</file>