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8" r:id="rId1"/>
  </p:sldMasterIdLst>
  <p:notesMasterIdLst>
    <p:notesMasterId r:id="rId20"/>
  </p:notesMasterIdLst>
  <p:sldIdLst>
    <p:sldId id="256" r:id="rId2"/>
    <p:sldId id="435" r:id="rId3"/>
    <p:sldId id="436" r:id="rId4"/>
    <p:sldId id="437" r:id="rId5"/>
    <p:sldId id="438" r:id="rId6"/>
    <p:sldId id="439" r:id="rId7"/>
    <p:sldId id="440" r:id="rId8"/>
    <p:sldId id="441" r:id="rId9"/>
    <p:sldId id="442" r:id="rId10"/>
    <p:sldId id="443" r:id="rId11"/>
    <p:sldId id="444" r:id="rId12"/>
    <p:sldId id="445" r:id="rId13"/>
    <p:sldId id="446" r:id="rId14"/>
    <p:sldId id="447" r:id="rId15"/>
    <p:sldId id="448" r:id="rId16"/>
    <p:sldId id="449" r:id="rId17"/>
    <p:sldId id="450" r:id="rId18"/>
    <p:sldId id="279" r:id="rId19"/>
  </p:sldIdLst>
  <p:sldSz cx="9144000" cy="6858000" type="screen4x3"/>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S" initials="B" lastIdx="1" clrIdx="0">
    <p:extLst>
      <p:ext uri="{19B8F6BF-5375-455C-9EA6-DF929625EA0E}">
        <p15:presenceInfo xmlns="" xmlns:p15="http://schemas.microsoft.com/office/powerpoint/2012/main" userId="45afceebbcbae53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99"/>
    <a:srgbClr val="003300"/>
    <a:srgbClr val="004C22"/>
    <a:srgbClr val="00CC00"/>
    <a:srgbClr val="FF00FF"/>
    <a:srgbClr val="CC6600"/>
    <a:srgbClr val="B9804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265" autoAdjust="0"/>
    <p:restoredTop sz="94660"/>
  </p:normalViewPr>
  <p:slideViewPr>
    <p:cSldViewPr>
      <p:cViewPr>
        <p:scale>
          <a:sx n="94" d="100"/>
          <a:sy n="94" d="100"/>
        </p:scale>
        <p:origin x="-2172" y="-42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9525" y="0"/>
            <a:ext cx="2921000" cy="493713"/>
          </a:xfrm>
          <a:prstGeom prst="rect">
            <a:avLst/>
          </a:prstGeom>
        </p:spPr>
        <p:txBody>
          <a:bodyPr vert="horz" lIns="91440" tIns="45720" rIns="91440" bIns="45720" rtlCol="0"/>
          <a:lstStyle>
            <a:lvl1pPr algn="r">
              <a:defRPr sz="1200"/>
            </a:lvl1pPr>
          </a:lstStyle>
          <a:p>
            <a:fld id="{D1CE83F9-027B-4730-A9AE-5EFA2506AC0F}" type="datetimeFigureOut">
              <a:rPr lang="en-US" smtClean="0"/>
              <a:pPr/>
              <a:t>17-Apr-23</a:t>
            </a:fld>
            <a:endParaRPr lang="en-US"/>
          </a:p>
        </p:txBody>
      </p:sp>
      <p:sp>
        <p:nvSpPr>
          <p:cNvPr id="4" name="Slide Image Placeholder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4688" y="4689475"/>
            <a:ext cx="5392737" cy="44434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9525" y="9377363"/>
            <a:ext cx="2921000" cy="493712"/>
          </a:xfrm>
          <a:prstGeom prst="rect">
            <a:avLst/>
          </a:prstGeom>
        </p:spPr>
        <p:txBody>
          <a:bodyPr vert="horz" lIns="91440" tIns="45720" rIns="91440" bIns="45720" rtlCol="0" anchor="b"/>
          <a:lstStyle>
            <a:lvl1pPr algn="r">
              <a:defRPr sz="1200"/>
            </a:lvl1pPr>
          </a:lstStyle>
          <a:p>
            <a:fld id="{B1764C87-829F-43BE-A722-BEADE96B7375}" type="slidenum">
              <a:rPr lang="en-US" smtClean="0"/>
              <a:pPr/>
              <a:t>‹#›</a:t>
            </a:fld>
            <a:endParaRPr lang="en-US"/>
          </a:p>
        </p:txBody>
      </p:sp>
    </p:spTree>
    <p:extLst>
      <p:ext uri="{BB962C8B-B14F-4D97-AF65-F5344CB8AC3E}">
        <p14:creationId xmlns:p14="http://schemas.microsoft.com/office/powerpoint/2010/main" xmlns="" val="55382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764C87-829F-43BE-A722-BEADE96B7375}"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17-Apr-23</a:t>
            </a:fld>
            <a:endParaRPr lang="en-US" dirty="0"/>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
        <p:nvSpPr>
          <p:cNvPr id="8" name="Picture Placeholder 7">
            <a:extLst>
              <a:ext uri="{FF2B5EF4-FFF2-40B4-BE49-F238E27FC236}">
                <a16:creationId xmlns="" xmlns:a16="http://schemas.microsoft.com/office/drawing/2014/main" id="{3D4F5390-E13A-42C6-A470-CA6D556249A3}"/>
              </a:ext>
            </a:extLst>
          </p:cNvPr>
          <p:cNvSpPr>
            <a:spLocks noGrp="1"/>
          </p:cNvSpPr>
          <p:nvPr>
            <p:ph type="pic" sz="quarter" idx="13"/>
          </p:nvPr>
        </p:nvSpPr>
        <p:spPr>
          <a:xfrm>
            <a:off x="6858000" y="6500813"/>
            <a:ext cx="46038" cy="46037"/>
          </a:xfrm>
        </p:spPr>
        <p:txBody>
          <a:bodyPr/>
          <a:lstStyle/>
          <a:p>
            <a:endParaRPr lang="en-IN"/>
          </a:p>
        </p:txBody>
      </p:sp>
      <p:pic>
        <p:nvPicPr>
          <p:cNvPr id="11" name="Picture 10">
            <a:extLst>
              <a:ext uri="{FF2B5EF4-FFF2-40B4-BE49-F238E27FC236}">
                <a16:creationId xmlns="" xmlns:a16="http://schemas.microsoft.com/office/drawing/2014/main" id="{EE74C499-3E2F-4BDA-8B49-C9FCED039213}"/>
              </a:ext>
            </a:extLst>
          </p:cNvPr>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7632533" y="5526522"/>
            <a:ext cx="1485342" cy="1294462"/>
          </a:xfrm>
          <a:prstGeom prst="rect">
            <a:avLst/>
          </a:prstGeom>
        </p:spPr>
      </p:pic>
    </p:spTree>
    <p:extLst>
      <p:ext uri="{BB962C8B-B14F-4D97-AF65-F5344CB8AC3E}">
        <p14:creationId xmlns:p14="http://schemas.microsoft.com/office/powerpoint/2010/main" xmlns="" val="2860357260"/>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17-Apr-23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499440259"/>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17-Apr-23</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358370211"/>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17-Apr-23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378791371"/>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17-Apr-23</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993658774"/>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17-Apr-23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491576449"/>
      </p:ext>
    </p:extLst>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17-Apr-23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742108881"/>
      </p:ext>
    </p:extLst>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17-Apr-23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062284057"/>
      </p:ext>
    </p:extLst>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1D781D1F-D820-4820-B9B4-5B1D8145B756}" type="datetimeFigureOut">
              <a:rPr lang="en-US" smtClean="0"/>
              <a:pPr/>
              <a:t>17-Apr-23</a:t>
            </a:fld>
            <a:endParaRPr lang="en-US"/>
          </a:p>
        </p:txBody>
      </p:sp>
      <p:sp>
        <p:nvSpPr>
          <p:cNvPr id="4" name="Footer Placeholder 3"/>
          <p:cNvSpPr>
            <a:spLocks noGrp="1"/>
          </p:cNvSpPr>
          <p:nvPr>
            <p:ph type="ftr" sz="quarter" idx="11"/>
          </p:nvPr>
        </p:nvSpPr>
        <p:spPr>
          <a:xfrm>
            <a:off x="3216672" y="6507988"/>
            <a:ext cx="4811712" cy="329184"/>
          </a:xfrm>
        </p:spPr>
        <p:txBody>
          <a:bodyPr/>
          <a:lstStyle/>
          <a:p>
            <a:endParaRPr lang="en-US" dirty="0"/>
          </a:p>
        </p:txBody>
      </p:sp>
      <p:sp>
        <p:nvSpPr>
          <p:cNvPr id="5" name="Slide Number Placeholder 4"/>
          <p:cNvSpPr>
            <a:spLocks noGrp="1"/>
          </p:cNvSpPr>
          <p:nvPr>
            <p:ph type="sldNum" sz="quarter" idx="12"/>
          </p:nvPr>
        </p:nvSpPr>
        <p:spPr>
          <a:xfrm>
            <a:off x="8077200" y="6517852"/>
            <a:ext cx="1066800" cy="329184"/>
          </a:xfrm>
        </p:spPr>
        <p:txBody>
          <a:bodyPr/>
          <a:lstStyle/>
          <a:p>
            <a:fld id="{C1F53583-EC86-4822-B07D-7DC42C3AB65C}" type="slidenum">
              <a:rPr lang="en-US" smtClean="0"/>
              <a:pPr/>
              <a:t>‹#›</a:t>
            </a:fld>
            <a:endParaRPr lang="en-US" dirty="0"/>
          </a:p>
        </p:txBody>
      </p:sp>
      <p:sp>
        <p:nvSpPr>
          <p:cNvPr id="7" name="Vertical Text Placeholder 2"/>
          <p:cNvSpPr>
            <a:spLocks noGrp="1"/>
          </p:cNvSpPr>
          <p:nvPr>
            <p:ph type="body" orient="vert" idx="1"/>
          </p:nvPr>
        </p:nvSpPr>
        <p:spPr>
          <a:xfrm>
            <a:off x="467544" y="1628800"/>
            <a:ext cx="8208912" cy="4499248"/>
          </a:xfrm>
        </p:spPr>
        <p:txBody>
          <a:bodyPr vert="horz"/>
          <a:lstStyle>
            <a:lvl1pPr>
              <a:defRPr sz="3200"/>
            </a:lvl1pPr>
            <a:lvl2pPr>
              <a:defRPr sz="28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 xmlns:a16="http://schemas.microsoft.com/office/drawing/2014/main" id="{5ED3FA12-72E6-4809-86D4-DCC3EF0A671C}"/>
              </a:ext>
            </a:extLst>
          </p:cNvPr>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7493354" y="5534145"/>
            <a:ext cx="1628875" cy="1303027"/>
          </a:xfrm>
          <a:prstGeom prst="rect">
            <a:avLst/>
          </a:prstGeom>
        </p:spPr>
      </p:pic>
    </p:spTree>
    <p:extLst>
      <p:ext uri="{BB962C8B-B14F-4D97-AF65-F5344CB8AC3E}">
        <p14:creationId xmlns:p14="http://schemas.microsoft.com/office/powerpoint/2010/main" xmlns="" val="3075859920"/>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17-Apr-23</a:t>
            </a:fld>
            <a:endParaRPr lang="en-US"/>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9" name="Picture Placeholder 8">
            <a:extLst>
              <a:ext uri="{FF2B5EF4-FFF2-40B4-BE49-F238E27FC236}">
                <a16:creationId xmlns="" xmlns:a16="http://schemas.microsoft.com/office/drawing/2014/main" id="{DBA75E70-7834-4ACE-A36D-289A762E5010}"/>
              </a:ext>
            </a:extLst>
          </p:cNvPr>
          <p:cNvSpPr>
            <a:spLocks noGrp="1"/>
          </p:cNvSpPr>
          <p:nvPr>
            <p:ph type="pic" sz="quarter" idx="13"/>
          </p:nvPr>
        </p:nvSpPr>
        <p:spPr>
          <a:xfrm>
            <a:off x="7659688" y="6400800"/>
            <a:ext cx="44450" cy="46038"/>
          </a:xfrm>
        </p:spPr>
        <p:txBody>
          <a:bodyPr/>
          <a:lstStyle/>
          <a:p>
            <a:endParaRPr lang="en-IN"/>
          </a:p>
        </p:txBody>
      </p:sp>
      <p:pic>
        <p:nvPicPr>
          <p:cNvPr id="14" name="Picture 13">
            <a:extLst>
              <a:ext uri="{FF2B5EF4-FFF2-40B4-BE49-F238E27FC236}">
                <a16:creationId xmlns="" xmlns:a16="http://schemas.microsoft.com/office/drawing/2014/main" id="{06462F8D-5077-4D52-A34F-31959C139FC0}"/>
              </a:ext>
            </a:extLst>
          </p:cNvPr>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7543801" y="5486209"/>
            <a:ext cx="1567062" cy="1371791"/>
          </a:xfrm>
          <a:prstGeom prst="rect">
            <a:avLst/>
          </a:prstGeom>
        </p:spPr>
      </p:pic>
    </p:spTree>
    <p:extLst>
      <p:ext uri="{BB962C8B-B14F-4D97-AF65-F5344CB8AC3E}">
        <p14:creationId xmlns:p14="http://schemas.microsoft.com/office/powerpoint/2010/main" xmlns="" val="29679774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17-Apr-23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423195200"/>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17-Apr-23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020708656"/>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17-Apr-23</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98010645"/>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17-Apr-23</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758715092"/>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17-Apr-23</a:t>
            </a:fld>
            <a:endParaRPr lang="en-US"/>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pic>
        <p:nvPicPr>
          <p:cNvPr id="8" name="Picture 7">
            <a:extLst>
              <a:ext uri="{FF2B5EF4-FFF2-40B4-BE49-F238E27FC236}">
                <a16:creationId xmlns="" xmlns:a16="http://schemas.microsoft.com/office/drawing/2014/main" id="{34F13B65-2BC3-46E5-90F4-51C82999CE5D}"/>
              </a:ext>
            </a:extLst>
          </p:cNvPr>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7391401" y="5427426"/>
            <a:ext cx="1752600" cy="1371791"/>
          </a:xfrm>
          <a:prstGeom prst="rect">
            <a:avLst/>
          </a:prstGeom>
        </p:spPr>
      </p:pic>
    </p:spTree>
    <p:extLst>
      <p:ext uri="{BB962C8B-B14F-4D97-AF65-F5344CB8AC3E}">
        <p14:creationId xmlns:p14="http://schemas.microsoft.com/office/powerpoint/2010/main" xmlns="" val="3074140292"/>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17-Apr-23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15801006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17-Apr-23</a:t>
            </a:fld>
            <a:endParaRPr lang="en-US"/>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34924117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17-Apr-23</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267477121"/>
      </p:ext>
    </p:extLst>
  </p:cSld>
  <p:clrMap bg1="lt1" tx1="dk1" bg2="lt2" tx2="dk2" accent1="accent1" accent2="accent2" accent3="accent3" accent4="accent4" accent5="accent5" accent6="accent6" hlink="hlink" folHlink="folHlink"/>
  <p:sldLayoutIdLst>
    <p:sldLayoutId id="2147484059" r:id="rId1"/>
    <p:sldLayoutId id="2147484060" r:id="rId2"/>
    <p:sldLayoutId id="2147484061" r:id="rId3"/>
    <p:sldLayoutId id="2147484062" r:id="rId4"/>
    <p:sldLayoutId id="2147484063" r:id="rId5"/>
    <p:sldLayoutId id="2147484064" r:id="rId6"/>
    <p:sldLayoutId id="2147484065" r:id="rId7"/>
    <p:sldLayoutId id="2147484066" r:id="rId8"/>
    <p:sldLayoutId id="2147484067" r:id="rId9"/>
    <p:sldLayoutId id="2147484068" r:id="rId10"/>
    <p:sldLayoutId id="2147484069" r:id="rId11"/>
    <p:sldLayoutId id="2147484070" r:id="rId12"/>
    <p:sldLayoutId id="2147484071" r:id="rId13"/>
    <p:sldLayoutId id="2147484072" r:id="rId14"/>
    <p:sldLayoutId id="2147484073" r:id="rId15"/>
    <p:sldLayoutId id="2147484074" r:id="rId16"/>
    <p:sldLayoutId id="2147483672" r:id="rId17"/>
  </p:sldLayoutIdLst>
  <p:transition spd="slow">
    <p:fade/>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925CC2-2460-4E62-8D27-D6BC59C0DF8D}"/>
              </a:ext>
            </a:extLst>
          </p:cNvPr>
          <p:cNvSpPr>
            <a:spLocks noGrp="1"/>
          </p:cNvSpPr>
          <p:nvPr>
            <p:ph type="ctrTitle"/>
          </p:nvPr>
        </p:nvSpPr>
        <p:spPr>
          <a:xfrm>
            <a:off x="914400" y="381000"/>
            <a:ext cx="7510334" cy="6096000"/>
          </a:xfrm>
        </p:spPr>
        <p:txBody>
          <a:bodyPr>
            <a:normAutofit fontScale="90000"/>
          </a:bodyPr>
          <a:lstStyle/>
          <a:p>
            <a:pPr algn="ctr"/>
            <a:r>
              <a:rPr lang="en-IN" sz="2700" dirty="0">
                <a:latin typeface="Mangal" panose="02040503050203030202" pitchFamily="18" charset="0"/>
                <a:cs typeface="Mangal" panose="02040503050203030202" pitchFamily="18" charset="0"/>
              </a:rPr>
              <a:t/>
            </a:r>
            <a:br>
              <a:rPr lang="en-IN" sz="2700" dirty="0">
                <a:latin typeface="Mangal" panose="02040503050203030202" pitchFamily="18" charset="0"/>
                <a:cs typeface="Mangal" panose="02040503050203030202" pitchFamily="18" charset="0"/>
              </a:rPr>
            </a:br>
            <a:r>
              <a:rPr lang="en-IN" sz="2700" dirty="0">
                <a:latin typeface="Mangal" panose="02040503050203030202" pitchFamily="18" charset="0"/>
                <a:cs typeface="Mangal" panose="02040503050203030202" pitchFamily="18" charset="0"/>
              </a:rPr>
              <a:t/>
            </a:r>
            <a:br>
              <a:rPr lang="en-IN" sz="2700" dirty="0">
                <a:latin typeface="Mangal" panose="02040503050203030202" pitchFamily="18" charset="0"/>
                <a:cs typeface="Mangal" panose="02040503050203030202" pitchFamily="18" charset="0"/>
              </a:rPr>
            </a:br>
            <a:r>
              <a:rPr lang="en-IN" sz="2700" dirty="0">
                <a:latin typeface="Mangal" panose="02040503050203030202" pitchFamily="18" charset="0"/>
                <a:cs typeface="Mangal" panose="02040503050203030202" pitchFamily="18" charset="0"/>
              </a:rPr>
              <a:t/>
            </a:r>
            <a:br>
              <a:rPr lang="en-IN" sz="2700" dirty="0">
                <a:latin typeface="Mangal" panose="02040503050203030202" pitchFamily="18" charset="0"/>
                <a:cs typeface="Mangal" panose="02040503050203030202" pitchFamily="18" charset="0"/>
              </a:rPr>
            </a:br>
            <a:r>
              <a:rPr lang="en-IN" sz="2700" dirty="0">
                <a:latin typeface="Mangal" panose="02040503050203030202" pitchFamily="18" charset="0"/>
                <a:cs typeface="Mangal" panose="02040503050203030202" pitchFamily="18" charset="0"/>
              </a:rPr>
              <a:t/>
            </a:r>
            <a:br>
              <a:rPr lang="en-IN" sz="2700" dirty="0">
                <a:latin typeface="Mangal" panose="02040503050203030202" pitchFamily="18" charset="0"/>
                <a:cs typeface="Mangal" panose="02040503050203030202" pitchFamily="18" charset="0"/>
              </a:rPr>
            </a:br>
            <a:r>
              <a:rPr lang="en-IN" dirty="0">
                <a:latin typeface="Mangal" panose="02040503050203030202" pitchFamily="18" charset="0"/>
                <a:cs typeface="Mangal" panose="02040503050203030202" pitchFamily="18" charset="0"/>
              </a:rPr>
              <a:t/>
            </a:r>
            <a:br>
              <a:rPr lang="en-IN" dirty="0">
                <a:latin typeface="Mangal" panose="02040503050203030202" pitchFamily="18" charset="0"/>
                <a:cs typeface="Mangal" panose="02040503050203030202" pitchFamily="18" charset="0"/>
              </a:rPr>
            </a:br>
            <a:r>
              <a:rPr lang="en-IN" dirty="0">
                <a:latin typeface="Mangal" panose="02040503050203030202" pitchFamily="18" charset="0"/>
                <a:cs typeface="Mangal" panose="02040503050203030202" pitchFamily="18" charset="0"/>
              </a:rPr>
              <a:t/>
            </a:r>
            <a:br>
              <a:rPr lang="en-IN" dirty="0">
                <a:latin typeface="Mangal" panose="02040503050203030202" pitchFamily="18" charset="0"/>
                <a:cs typeface="Mangal" panose="02040503050203030202" pitchFamily="18" charset="0"/>
              </a:rPr>
            </a:br>
            <a:r>
              <a:rPr lang="en-IN" dirty="0">
                <a:latin typeface="Mangal" panose="02040503050203030202" pitchFamily="18" charset="0"/>
                <a:cs typeface="Mangal" panose="02040503050203030202" pitchFamily="18" charset="0"/>
              </a:rPr>
              <a:t/>
            </a:r>
            <a:br>
              <a:rPr lang="en-IN" dirty="0">
                <a:latin typeface="Mangal" panose="02040503050203030202" pitchFamily="18" charset="0"/>
                <a:cs typeface="Mangal" panose="02040503050203030202" pitchFamily="18" charset="0"/>
              </a:rPr>
            </a:br>
            <a:r>
              <a:rPr lang="en-IN" dirty="0">
                <a:latin typeface="Mangal" panose="02040503050203030202" pitchFamily="18" charset="0"/>
                <a:cs typeface="Mangal" panose="02040503050203030202" pitchFamily="18" charset="0"/>
              </a:rPr>
              <a:t/>
            </a:r>
            <a:br>
              <a:rPr lang="en-IN" dirty="0">
                <a:latin typeface="Mangal" panose="02040503050203030202" pitchFamily="18" charset="0"/>
                <a:cs typeface="Mangal" panose="02040503050203030202" pitchFamily="18" charset="0"/>
              </a:rPr>
            </a:br>
            <a:r>
              <a:rPr lang="en-IN" sz="3600" b="1" dirty="0">
                <a:solidFill>
                  <a:srgbClr val="000099"/>
                </a:solidFill>
                <a:latin typeface="Times New Roman" panose="02020603050405020304" pitchFamily="18" charset="0"/>
                <a:cs typeface="Times New Roman" panose="02020603050405020304" pitchFamily="18" charset="0"/>
              </a:rPr>
              <a:t>BUREAU OF INDIAN STANDARDS</a:t>
            </a:r>
            <a:r>
              <a:rPr lang="en-IN" sz="3100" dirty="0">
                <a:solidFill>
                  <a:srgbClr val="000099"/>
                </a:solidFill>
                <a:latin typeface="Times New Roman" panose="02020603050405020304" pitchFamily="18" charset="0"/>
                <a:cs typeface="Times New Roman" panose="02020603050405020304" pitchFamily="18" charset="0"/>
              </a:rPr>
              <a:t/>
            </a:r>
            <a:br>
              <a:rPr lang="en-IN" sz="3100" dirty="0">
                <a:solidFill>
                  <a:srgbClr val="000099"/>
                </a:solidFill>
                <a:latin typeface="Times New Roman" panose="02020603050405020304" pitchFamily="18" charset="0"/>
                <a:cs typeface="Times New Roman" panose="02020603050405020304" pitchFamily="18" charset="0"/>
              </a:rPr>
            </a:br>
            <a:r>
              <a:rPr lang="en-IN" sz="3100" b="1" dirty="0" smtClean="0">
                <a:solidFill>
                  <a:srgbClr val="000099"/>
                </a:solidFill>
                <a:latin typeface="Times New Roman" panose="02020603050405020304" pitchFamily="18" charset="0"/>
                <a:cs typeface="Times New Roman" panose="02020603050405020304" pitchFamily="18" charset="0"/>
              </a:rPr>
              <a:t>Jammu &amp; Kashmir Branch Office</a:t>
            </a:r>
            <a:r>
              <a:rPr lang="en-IN" sz="2400" dirty="0">
                <a:latin typeface="Times New Roman" panose="02020603050405020304" pitchFamily="18" charset="0"/>
                <a:cs typeface="Times New Roman" panose="02020603050405020304" pitchFamily="18" charset="0"/>
              </a:rPr>
              <a:t/>
            </a:r>
            <a:br>
              <a:rPr lang="en-IN" sz="2400" dirty="0">
                <a:latin typeface="Times New Roman" panose="02020603050405020304" pitchFamily="18" charset="0"/>
                <a:cs typeface="Times New Roman" panose="02020603050405020304" pitchFamily="18" charset="0"/>
              </a:rPr>
            </a:br>
            <a:r>
              <a:rPr lang="en-IN" sz="2400" dirty="0">
                <a:latin typeface="Times New Roman" panose="02020603050405020304" pitchFamily="18" charset="0"/>
                <a:cs typeface="Times New Roman" panose="02020603050405020304" pitchFamily="18" charset="0"/>
              </a:rPr>
              <a:t/>
            </a:r>
            <a:br>
              <a:rPr lang="en-IN" sz="2400" dirty="0">
                <a:latin typeface="Times New Roman" panose="02020603050405020304" pitchFamily="18" charset="0"/>
                <a:cs typeface="Times New Roman" panose="02020603050405020304" pitchFamily="18" charset="0"/>
              </a:rPr>
            </a:br>
            <a:r>
              <a:rPr lang="en-IN" sz="2400" dirty="0">
                <a:latin typeface="Times New Roman" panose="02020603050405020304" pitchFamily="18" charset="0"/>
                <a:cs typeface="Times New Roman" panose="02020603050405020304" pitchFamily="18" charset="0"/>
              </a:rPr>
              <a:t/>
            </a:r>
            <a:br>
              <a:rPr lang="en-IN" sz="2400" dirty="0">
                <a:latin typeface="Times New Roman" panose="02020603050405020304" pitchFamily="18" charset="0"/>
                <a:cs typeface="Times New Roman" panose="02020603050405020304" pitchFamily="18" charset="0"/>
              </a:rPr>
            </a:br>
            <a:r>
              <a:rPr lang="en-IN" sz="2400" i="1" cap="none" dirty="0">
                <a:latin typeface="Times New Roman" panose="02020603050405020304" pitchFamily="18" charset="0"/>
                <a:cs typeface="Times New Roman" panose="02020603050405020304" pitchFamily="18" charset="0"/>
              </a:rPr>
              <a:t/>
            </a:r>
            <a:br>
              <a:rPr lang="en-IN" sz="2400" i="1" cap="none" dirty="0">
                <a:latin typeface="Times New Roman" panose="02020603050405020304" pitchFamily="18" charset="0"/>
                <a:cs typeface="Times New Roman" panose="02020603050405020304" pitchFamily="18" charset="0"/>
              </a:rPr>
            </a:br>
            <a:r>
              <a:rPr lang="en-IN" sz="3300" cap="none" dirty="0">
                <a:solidFill>
                  <a:srgbClr val="FF0000"/>
                </a:solidFill>
                <a:latin typeface="Times New Roman" panose="02020603050405020304" pitchFamily="18" charset="0"/>
                <a:cs typeface="Times New Roman" panose="02020603050405020304" pitchFamily="18" charset="0"/>
              </a:rPr>
              <a:t>Types of Standards</a:t>
            </a:r>
            <a:br>
              <a:rPr lang="en-IN" sz="3300" cap="none" dirty="0">
                <a:solidFill>
                  <a:srgbClr val="FF0000"/>
                </a:solidFill>
                <a:latin typeface="Times New Roman" panose="02020603050405020304" pitchFamily="18" charset="0"/>
                <a:cs typeface="Times New Roman" panose="02020603050405020304" pitchFamily="18" charset="0"/>
              </a:rPr>
            </a:br>
            <a:r>
              <a:rPr lang="en-IN" sz="3300" cap="none" dirty="0">
                <a:solidFill>
                  <a:srgbClr val="FF0000"/>
                </a:solidFill>
                <a:latin typeface="Times New Roman" panose="02020603050405020304" pitchFamily="18" charset="0"/>
                <a:cs typeface="Times New Roman" panose="02020603050405020304" pitchFamily="18" charset="0"/>
              </a:rPr>
              <a:t>&amp;</a:t>
            </a:r>
            <a:br>
              <a:rPr lang="en-IN" sz="3300" cap="none" dirty="0">
                <a:solidFill>
                  <a:srgbClr val="FF0000"/>
                </a:solidFill>
                <a:latin typeface="Times New Roman" panose="02020603050405020304" pitchFamily="18" charset="0"/>
                <a:cs typeface="Times New Roman" panose="02020603050405020304" pitchFamily="18" charset="0"/>
              </a:rPr>
            </a:br>
            <a:r>
              <a:rPr lang="en-IN" sz="3300" dirty="0">
                <a:solidFill>
                  <a:srgbClr val="FF0000"/>
                </a:solidFill>
                <a:latin typeface="Times New Roman" panose="02020603050405020304" pitchFamily="18" charset="0"/>
                <a:cs typeface="Times New Roman" panose="02020603050405020304" pitchFamily="18" charset="0"/>
              </a:rPr>
              <a:t>Structure of Standards</a:t>
            </a:r>
            <a:r>
              <a:rPr lang="en-IN" sz="1800" dirty="0">
                <a:latin typeface="Mangal" panose="02040503050203030202" pitchFamily="18" charset="0"/>
                <a:cs typeface="Mangal" panose="02040503050203030202" pitchFamily="18" charset="0"/>
              </a:rPr>
              <a:t/>
            </a:r>
            <a:br>
              <a:rPr lang="en-IN" sz="1800" dirty="0">
                <a:latin typeface="Mangal" panose="02040503050203030202" pitchFamily="18" charset="0"/>
                <a:cs typeface="Mangal" panose="02040503050203030202" pitchFamily="18" charset="0"/>
              </a:rPr>
            </a:br>
            <a:r>
              <a:rPr lang="en-IN" sz="1800" dirty="0">
                <a:latin typeface="Mangal" panose="02040503050203030202" pitchFamily="18" charset="0"/>
                <a:cs typeface="Mangal" panose="02040503050203030202" pitchFamily="18" charset="0"/>
              </a:rPr>
              <a:t/>
            </a:r>
            <a:br>
              <a:rPr lang="en-IN" sz="1800" dirty="0">
                <a:latin typeface="Mangal" panose="02040503050203030202" pitchFamily="18" charset="0"/>
                <a:cs typeface="Mangal" panose="02040503050203030202" pitchFamily="18" charset="0"/>
              </a:rPr>
            </a:br>
            <a:r>
              <a:rPr lang="en-IN" sz="1650" dirty="0">
                <a:solidFill>
                  <a:schemeClr val="accent1">
                    <a:lumMod val="50000"/>
                  </a:schemeClr>
                </a:solidFill>
                <a:latin typeface="Mangal" panose="02040503050203030202" pitchFamily="18" charset="0"/>
                <a:cs typeface="Mangal" panose="02040503050203030202" pitchFamily="18" charset="0"/>
              </a:rPr>
              <a:t/>
            </a:r>
            <a:br>
              <a:rPr lang="en-IN" sz="1650" dirty="0">
                <a:solidFill>
                  <a:schemeClr val="accent1">
                    <a:lumMod val="50000"/>
                  </a:schemeClr>
                </a:solidFill>
                <a:latin typeface="Mangal" panose="02040503050203030202" pitchFamily="18" charset="0"/>
                <a:cs typeface="Mangal" panose="02040503050203030202" pitchFamily="18" charset="0"/>
              </a:rPr>
            </a:br>
            <a:r>
              <a:rPr lang="en-US" sz="2025" dirty="0">
                <a:solidFill>
                  <a:srgbClr val="008000"/>
                </a:solidFill>
                <a:latin typeface="Mangal" panose="02040503050203030202" pitchFamily="18" charset="0"/>
                <a:cs typeface="Mangal" panose="02040503050203030202" pitchFamily="18" charset="0"/>
              </a:rPr>
              <a:t/>
            </a:r>
            <a:br>
              <a:rPr lang="en-US" sz="2025" dirty="0">
                <a:solidFill>
                  <a:srgbClr val="008000"/>
                </a:solidFill>
                <a:latin typeface="Mangal" panose="02040503050203030202" pitchFamily="18" charset="0"/>
                <a:cs typeface="Mangal" panose="02040503050203030202" pitchFamily="18" charset="0"/>
              </a:rPr>
            </a:br>
            <a:r>
              <a:rPr lang="en-IN" sz="1500" dirty="0">
                <a:latin typeface="Mangal" panose="02040503050203030202" pitchFamily="18" charset="0"/>
                <a:cs typeface="Mangal" panose="02040503050203030202" pitchFamily="18" charset="0"/>
              </a:rPr>
              <a:t/>
            </a:r>
            <a:br>
              <a:rPr lang="en-IN" sz="1500" dirty="0">
                <a:latin typeface="Mangal" panose="02040503050203030202" pitchFamily="18" charset="0"/>
                <a:cs typeface="Mangal" panose="02040503050203030202" pitchFamily="18" charset="0"/>
              </a:rPr>
            </a:br>
            <a:endParaRPr lang="en-IN" sz="1350" dirty="0">
              <a:latin typeface="Mangal" panose="02040503050203030202" pitchFamily="18" charset="0"/>
              <a:cs typeface="Mangal" panose="02040503050203030202" pitchFamily="18" charset="0"/>
            </a:endParaRPr>
          </a:p>
        </p:txBody>
      </p:sp>
    </p:spTree>
    <p:extLst>
      <p:ext uri="{BB962C8B-B14F-4D97-AF65-F5344CB8AC3E}">
        <p14:creationId xmlns:p14="http://schemas.microsoft.com/office/powerpoint/2010/main" xmlns="" val="3287202369"/>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9"/>
                </a:solidFill>
              </a:rPr>
              <a:t>Service Standards</a:t>
            </a:r>
          </a:p>
        </p:txBody>
      </p:sp>
      <p:sp>
        <p:nvSpPr>
          <p:cNvPr id="3" name="Content Placeholder 2"/>
          <p:cNvSpPr>
            <a:spLocks noGrp="1"/>
          </p:cNvSpPr>
          <p:nvPr>
            <p:ph idx="1"/>
          </p:nvPr>
        </p:nvSpPr>
        <p:spPr>
          <a:xfrm>
            <a:off x="457200" y="1524000"/>
            <a:ext cx="8077201" cy="4387222"/>
          </a:xfrm>
        </p:spPr>
        <p:txBody>
          <a:bodyPr>
            <a:normAutofit lnSpcReduction="10000"/>
          </a:bodyPr>
          <a:lstStyle/>
          <a:p>
            <a:r>
              <a:rPr lang="en-US" dirty="0"/>
              <a:t>SP 69-69 : 2012: ISO/TR 13569 : 2005 Financial Services- Information Security Guidelines</a:t>
            </a:r>
          </a:p>
          <a:p>
            <a:r>
              <a:rPr lang="en-US" dirty="0"/>
              <a:t>IS/ISO 11121 : Recreational Diving Services - Requirements for Introductory </a:t>
            </a:r>
            <a:r>
              <a:rPr lang="en-US" dirty="0" err="1"/>
              <a:t>Programmes</a:t>
            </a:r>
            <a:r>
              <a:rPr lang="en-US" dirty="0"/>
              <a:t> to Scuba Diving</a:t>
            </a:r>
          </a:p>
          <a:p>
            <a:r>
              <a:rPr lang="en-US" dirty="0"/>
              <a:t>IS/ISO 13009 : Tourism and Related Services - Requirements and Recommendations for Beach Operation</a:t>
            </a:r>
          </a:p>
          <a:p>
            <a:r>
              <a:rPr lang="en-US" dirty="0"/>
              <a:t>IS 13808(Part 1): Quality management procedures for out - Patient department (OPD) and emergency services - Guidelines: Part 1 </a:t>
            </a:r>
            <a:r>
              <a:rPr lang="en-US" dirty="0" err="1"/>
              <a:t>upto</a:t>
            </a:r>
            <a:r>
              <a:rPr lang="en-US" dirty="0"/>
              <a:t> 30 bedded hospitals</a:t>
            </a:r>
          </a:p>
          <a:p>
            <a:r>
              <a:rPr lang="en-US" dirty="0"/>
              <a:t>IS/ISO/TS 13811 : Tourism and Related Services - Guidelines on Developing Environmental Specifications for Accommodation Establishments</a:t>
            </a:r>
          </a:p>
          <a:p>
            <a:r>
              <a:rPr lang="nl-NL" dirty="0"/>
              <a:t>IS 16273 : 2014, ISO 18245 : 2003 </a:t>
            </a:r>
            <a:r>
              <a:rPr lang="en-US" dirty="0"/>
              <a:t>Retail Financial Services — Merchant Category Codes</a:t>
            </a:r>
          </a:p>
          <a:p>
            <a:endParaRPr lang="en-US" dirty="0"/>
          </a:p>
          <a:p>
            <a:endParaRPr lang="en-US" dirty="0"/>
          </a:p>
          <a:p>
            <a:endParaRPr lang="en-US" dirty="0"/>
          </a:p>
          <a:p>
            <a:endParaRPr lang="en-US" dirty="0"/>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9"/>
                </a:solidFill>
              </a:rPr>
              <a:t>Structure of standards</a:t>
            </a:r>
          </a:p>
        </p:txBody>
      </p:sp>
      <p:sp>
        <p:nvSpPr>
          <p:cNvPr id="3" name="Content Placeholder 2"/>
          <p:cNvSpPr>
            <a:spLocks noGrp="1"/>
          </p:cNvSpPr>
          <p:nvPr>
            <p:ph idx="1"/>
          </p:nvPr>
        </p:nvSpPr>
        <p:spPr/>
        <p:txBody>
          <a:bodyPr/>
          <a:lstStyle/>
          <a:p>
            <a:r>
              <a:rPr lang="en-US" b="1" dirty="0"/>
              <a:t>Document No.</a:t>
            </a:r>
            <a:r>
              <a:rPr lang="en-US" dirty="0"/>
              <a:t> </a:t>
            </a:r>
            <a:endParaRPr lang="en-IN" dirty="0"/>
          </a:p>
          <a:p>
            <a:pPr marL="0" indent="0">
              <a:buNone/>
            </a:pPr>
            <a:endParaRPr lang="en-IN" dirty="0"/>
          </a:p>
          <a:p>
            <a:r>
              <a:rPr lang="en-US" b="1" dirty="0"/>
              <a:t>Title of the Standard</a:t>
            </a:r>
            <a:endParaRPr lang="en-IN" dirty="0"/>
          </a:p>
          <a:p>
            <a:pPr>
              <a:buNone/>
            </a:pPr>
            <a:endParaRPr lang="en-US" dirty="0"/>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23690"/>
          </a:xfrm>
        </p:spPr>
        <p:txBody>
          <a:bodyPr/>
          <a:lstStyle/>
          <a:p>
            <a:r>
              <a:rPr lang="en-US" b="1" dirty="0">
                <a:solidFill>
                  <a:srgbClr val="000099"/>
                </a:solidFill>
              </a:rPr>
              <a:t>Foreword</a:t>
            </a:r>
          </a:p>
        </p:txBody>
      </p:sp>
      <p:sp>
        <p:nvSpPr>
          <p:cNvPr id="3" name="Content Placeholder 2"/>
          <p:cNvSpPr>
            <a:spLocks noGrp="1"/>
          </p:cNvSpPr>
          <p:nvPr>
            <p:ph idx="1"/>
          </p:nvPr>
        </p:nvSpPr>
        <p:spPr>
          <a:xfrm>
            <a:off x="1371601" y="1752600"/>
            <a:ext cx="7162800" cy="4158622"/>
          </a:xfrm>
        </p:spPr>
        <p:txBody>
          <a:bodyPr>
            <a:normAutofit/>
          </a:bodyPr>
          <a:lstStyle/>
          <a:p>
            <a:r>
              <a:rPr lang="en-US" dirty="0"/>
              <a:t>(a) Contains formal paragraphs as are relevant to the needs of standard like</a:t>
            </a:r>
            <a:endParaRPr lang="en-IN" dirty="0"/>
          </a:p>
          <a:p>
            <a:pPr lvl="0"/>
            <a:r>
              <a:rPr lang="en-US" dirty="0"/>
              <a:t>(b) Name of the Committee responsible for preparation of the standard, date of publication of the standard etc. </a:t>
            </a:r>
            <a:endParaRPr lang="en-IN" dirty="0"/>
          </a:p>
          <a:p>
            <a:pPr lvl="0"/>
            <a:r>
              <a:rPr lang="en-US" dirty="0"/>
              <a:t>(c )Information about the brief history of standard, product, practices, uses as relevant.</a:t>
            </a:r>
            <a:endParaRPr lang="en-IN" dirty="0"/>
          </a:p>
          <a:p>
            <a:pPr lvl="0"/>
            <a:r>
              <a:rPr lang="en-US" dirty="0"/>
              <a:t>(d)Acknowledging other international/national standard which were taken into consideration.</a:t>
            </a:r>
            <a:endParaRPr lang="en-IN" dirty="0"/>
          </a:p>
          <a:p>
            <a:pPr lvl="0"/>
            <a:r>
              <a:rPr lang="en-US" dirty="0"/>
              <a:t>(e)Information about other related standards.</a:t>
            </a:r>
            <a:endParaRPr lang="en-IN" dirty="0"/>
          </a:p>
          <a:p>
            <a:pPr lvl="0"/>
            <a:r>
              <a:rPr lang="en-US" dirty="0"/>
              <a:t>(f) Reference to IS 2 on Rounding Off.</a:t>
            </a:r>
            <a:endParaRPr lang="en-IN" dirty="0"/>
          </a:p>
          <a:p>
            <a:r>
              <a:rPr lang="en-US" i="1" dirty="0"/>
              <a:t>Details as at a), c), d) &amp; e) are generally incorporated at the time of final (printing) stage by </a:t>
            </a:r>
            <a:r>
              <a:rPr lang="en-US" i="1" dirty="0" err="1"/>
              <a:t>Sectt</a:t>
            </a:r>
            <a:r>
              <a:rPr lang="en-US" i="1" dirty="0"/>
              <a:t>.</a:t>
            </a:r>
            <a:endParaRPr lang="en-US" dirty="0"/>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9"/>
                </a:solidFill>
              </a:rPr>
              <a:t>Scope</a:t>
            </a:r>
          </a:p>
        </p:txBody>
      </p:sp>
      <p:sp>
        <p:nvSpPr>
          <p:cNvPr id="3" name="Content Placeholder 2"/>
          <p:cNvSpPr>
            <a:spLocks noGrp="1"/>
          </p:cNvSpPr>
          <p:nvPr>
            <p:ph idx="1"/>
          </p:nvPr>
        </p:nvSpPr>
        <p:spPr/>
        <p:txBody>
          <a:bodyPr>
            <a:normAutofit/>
          </a:bodyPr>
          <a:lstStyle/>
          <a:p>
            <a:r>
              <a:rPr lang="en-US" sz="2000" dirty="0"/>
              <a:t>Clear statement indicating the field covered by the standard defining its extent and limitation. Sometime, for the purpose of clarity, it is also mentioned what the standard ‘does not’ cover or ‘excludes’.</a:t>
            </a:r>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1" y="533400"/>
            <a:ext cx="7315200" cy="5377822"/>
          </a:xfrm>
        </p:spPr>
        <p:txBody>
          <a:bodyPr/>
          <a:lstStyle/>
          <a:p>
            <a:pPr lvl="0"/>
            <a:r>
              <a:rPr lang="en-US" b="1" dirty="0"/>
              <a:t>REFERENCES</a:t>
            </a:r>
            <a:r>
              <a:rPr lang="en-US" dirty="0"/>
              <a:t> – Information related to other standards referred in text of the standard.</a:t>
            </a:r>
            <a:endParaRPr lang="en-IN" dirty="0"/>
          </a:p>
          <a:p>
            <a:pPr marL="0" indent="0">
              <a:buNone/>
            </a:pPr>
            <a:endParaRPr lang="en-IN" dirty="0"/>
          </a:p>
          <a:p>
            <a:pPr lvl="0"/>
            <a:r>
              <a:rPr lang="en-US" b="1" dirty="0"/>
              <a:t>DEFINITIONS, TERMINOLOGIES</a:t>
            </a:r>
            <a:r>
              <a:rPr lang="en-US" dirty="0"/>
              <a:t> etc.  Technical terms to be defined or referenced to other relevant standards. </a:t>
            </a:r>
            <a:endParaRPr lang="en-IN" dirty="0"/>
          </a:p>
          <a:p>
            <a:pPr lvl="0"/>
            <a:r>
              <a:rPr lang="en-US" b="1" dirty="0"/>
              <a:t>GRADES, TYPES AND CLASSES</a:t>
            </a:r>
            <a:r>
              <a:rPr lang="en-US" dirty="0"/>
              <a:t> – As applicable to the product</a:t>
            </a:r>
            <a:endParaRPr lang="en-IN" dirty="0"/>
          </a:p>
          <a:p>
            <a:pPr marL="0" indent="0">
              <a:buNone/>
            </a:pPr>
            <a:endParaRPr lang="en-IN" dirty="0"/>
          </a:p>
          <a:p>
            <a:pPr lvl="0"/>
            <a:r>
              <a:rPr lang="en-US" b="1" dirty="0"/>
              <a:t>MANUFACTURE</a:t>
            </a:r>
            <a:r>
              <a:rPr lang="en-US" dirty="0"/>
              <a:t> – Where considered necessary the manufacturing process(</a:t>
            </a:r>
            <a:r>
              <a:rPr lang="en-US" dirty="0" err="1"/>
              <a:t>es</a:t>
            </a:r>
            <a:r>
              <a:rPr lang="en-US" dirty="0"/>
              <a:t>) may be specified</a:t>
            </a:r>
          </a:p>
          <a:p>
            <a:pPr lvl="0"/>
            <a:endParaRPr lang="en-US" dirty="0"/>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399" y="609600"/>
            <a:ext cx="7239001" cy="5301622"/>
          </a:xfrm>
        </p:spPr>
        <p:txBody>
          <a:bodyPr>
            <a:normAutofit/>
          </a:bodyPr>
          <a:lstStyle/>
          <a:p>
            <a:pPr lvl="0"/>
            <a:r>
              <a:rPr lang="en-US" b="1" dirty="0"/>
              <a:t>REQUIREMENTS</a:t>
            </a:r>
          </a:p>
          <a:p>
            <a:pPr lvl="0"/>
            <a:r>
              <a:rPr lang="en-US" dirty="0"/>
              <a:t>Shall be as self-contained as possible</a:t>
            </a:r>
            <a:endParaRPr lang="en-IN" dirty="0"/>
          </a:p>
          <a:p>
            <a:pPr lvl="0"/>
            <a:r>
              <a:rPr lang="en-US" dirty="0"/>
              <a:t>Requirement clauses shall state tolerances, where necessary</a:t>
            </a:r>
            <a:endParaRPr lang="en-IN" dirty="0"/>
          </a:p>
          <a:p>
            <a:pPr lvl="0"/>
            <a:r>
              <a:rPr lang="en-US" dirty="0"/>
              <a:t>May be obligatory, optional or recommendatory or informative (like typical compositions etc.)</a:t>
            </a:r>
            <a:endParaRPr lang="en-IN" dirty="0"/>
          </a:p>
          <a:p>
            <a:pPr lvl="0"/>
            <a:r>
              <a:rPr lang="en-US" dirty="0"/>
              <a:t>Could be related to Raw Materials as well, having direct bearing on the finished product characteristics etc.</a:t>
            </a:r>
            <a:endParaRPr lang="en-IN" dirty="0"/>
          </a:p>
          <a:p>
            <a:pPr lvl="0"/>
            <a:r>
              <a:rPr lang="en-US" dirty="0"/>
              <a:t>Requirements could of chemical/physical/other characteristics of the product.</a:t>
            </a:r>
            <a:endParaRPr lang="en-IN" dirty="0"/>
          </a:p>
          <a:p>
            <a:pPr lvl="0"/>
            <a:r>
              <a:rPr lang="en-US" dirty="0"/>
              <a:t>Tables could be used to eliminate repetition or show a relationship more clearly</a:t>
            </a:r>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23690"/>
          </a:xfrm>
        </p:spPr>
        <p:txBody>
          <a:bodyPr/>
          <a:lstStyle/>
          <a:p>
            <a:r>
              <a:rPr lang="en-US" b="1" dirty="0">
                <a:solidFill>
                  <a:srgbClr val="000099"/>
                </a:solidFill>
              </a:rPr>
              <a:t>Methods of Test</a:t>
            </a:r>
          </a:p>
        </p:txBody>
      </p:sp>
      <p:sp>
        <p:nvSpPr>
          <p:cNvPr id="3" name="Content Placeholder 2"/>
          <p:cNvSpPr>
            <a:spLocks noGrp="1"/>
          </p:cNvSpPr>
          <p:nvPr>
            <p:ph idx="1"/>
          </p:nvPr>
        </p:nvSpPr>
        <p:spPr>
          <a:xfrm>
            <a:off x="990601" y="1371600"/>
            <a:ext cx="7543800" cy="4539622"/>
          </a:xfrm>
        </p:spPr>
        <p:txBody>
          <a:bodyPr>
            <a:normAutofit/>
          </a:bodyPr>
          <a:lstStyle/>
          <a:p>
            <a:pPr marL="0" lvl="0" indent="0">
              <a:buNone/>
            </a:pPr>
            <a:r>
              <a:rPr lang="en-US" dirty="0"/>
              <a:t>Could be part of the product specifications or independent standards.  It may be included in the body of the standard, if brief; otherwise may be given as annexure.  Test methods shall include the following, as applicable:</a:t>
            </a:r>
            <a:endParaRPr lang="en-IN" dirty="0"/>
          </a:p>
          <a:p>
            <a:endParaRPr lang="en-IN" dirty="0"/>
          </a:p>
          <a:p>
            <a:pPr lvl="0"/>
            <a:r>
              <a:rPr lang="en-US" dirty="0"/>
              <a:t>Preparation of sample/specimen</a:t>
            </a:r>
            <a:endParaRPr lang="en-IN" dirty="0"/>
          </a:p>
          <a:p>
            <a:pPr lvl="0"/>
            <a:r>
              <a:rPr lang="en-US" dirty="0"/>
              <a:t>Atmospheric conditions like temp., relative humidity</a:t>
            </a:r>
            <a:endParaRPr lang="en-IN" dirty="0"/>
          </a:p>
          <a:p>
            <a:pPr lvl="0"/>
            <a:r>
              <a:rPr lang="en-US" dirty="0"/>
              <a:t>Testing equipment with accuracy</a:t>
            </a:r>
            <a:endParaRPr lang="en-IN" dirty="0"/>
          </a:p>
          <a:p>
            <a:pPr lvl="0"/>
            <a:r>
              <a:rPr lang="en-US" dirty="0"/>
              <a:t>Materials &amp; reagents</a:t>
            </a:r>
            <a:endParaRPr lang="en-IN" dirty="0"/>
          </a:p>
          <a:p>
            <a:pPr lvl="0"/>
            <a:r>
              <a:rPr lang="en-US" dirty="0"/>
              <a:t>Test procedure</a:t>
            </a:r>
            <a:endParaRPr lang="en-IN" dirty="0"/>
          </a:p>
          <a:p>
            <a:pPr lvl="0"/>
            <a:r>
              <a:rPr lang="en-US" dirty="0"/>
              <a:t>Method of analysis and evaluation of results, where necessary</a:t>
            </a:r>
            <a:endParaRPr lang="en-IN" dirty="0"/>
          </a:p>
          <a:p>
            <a:pPr lvl="0"/>
            <a:r>
              <a:rPr lang="en-US" dirty="0"/>
              <a:t>Repeatability &amp; reproducibility of test method, where possible</a:t>
            </a:r>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1" y="914400"/>
            <a:ext cx="7010400" cy="4996822"/>
          </a:xfrm>
        </p:spPr>
        <p:txBody>
          <a:bodyPr>
            <a:normAutofit/>
          </a:bodyPr>
          <a:lstStyle/>
          <a:p>
            <a:pPr lvl="0"/>
            <a:r>
              <a:rPr lang="en-US" b="1" dirty="0"/>
              <a:t>PACKING AND PACKAGING</a:t>
            </a:r>
            <a:r>
              <a:rPr lang="en-US" dirty="0"/>
              <a:t> – Wherever applicable, details of packing and/or packaging be given.</a:t>
            </a:r>
            <a:endParaRPr lang="en-IN" dirty="0"/>
          </a:p>
          <a:p>
            <a:pPr marL="0" indent="0">
              <a:buNone/>
            </a:pPr>
            <a:endParaRPr lang="en-IN" dirty="0"/>
          </a:p>
          <a:p>
            <a:pPr lvl="0"/>
            <a:r>
              <a:rPr lang="en-US" b="1" dirty="0"/>
              <a:t>MARKING</a:t>
            </a:r>
            <a:r>
              <a:rPr lang="en-US" dirty="0"/>
              <a:t> – Product specifications shall contain marking clause indicating basic requirements about the identity of product, source of manufacture, etc., and any other requirement specific to the products like shelf-life; ingredients; grade, type, class; statutory &amp; regulatory requirements.</a:t>
            </a:r>
          </a:p>
          <a:p>
            <a:pPr lvl="0"/>
            <a:r>
              <a:rPr lang="en-US" b="1" dirty="0"/>
              <a:t>BIS CERTIFICATION MARKING</a:t>
            </a:r>
            <a:endParaRPr lang="en-IN" dirty="0"/>
          </a:p>
          <a:p>
            <a:pPr marL="0" indent="0">
              <a:buNone/>
            </a:pPr>
            <a:endParaRPr lang="en-IN" dirty="0"/>
          </a:p>
          <a:p>
            <a:pPr lvl="0"/>
            <a:r>
              <a:rPr lang="en-US" b="1" dirty="0"/>
              <a:t>ANNEXURES</a:t>
            </a:r>
            <a:r>
              <a:rPr lang="en-US" dirty="0"/>
              <a:t> – These are part of the standard and may be normative or informative to the standard, depending upon the nature of reference made to them in the standard.</a:t>
            </a:r>
            <a:endParaRPr lang="en-IN" dirty="0"/>
          </a:p>
          <a:p>
            <a:pPr lvl="0"/>
            <a:endParaRPr lang="en-IN" dirty="0"/>
          </a:p>
          <a:p>
            <a:endParaRPr lang="en-US" dirty="0"/>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6BD6F5-8957-458B-9058-2E1383C9B8BF}"/>
              </a:ext>
            </a:extLst>
          </p:cNvPr>
          <p:cNvSpPr>
            <a:spLocks noGrp="1"/>
          </p:cNvSpPr>
          <p:nvPr>
            <p:ph type="title"/>
          </p:nvPr>
        </p:nvSpPr>
        <p:spPr/>
        <p:txBody>
          <a:bodyPr>
            <a:normAutofit fontScale="90000"/>
          </a:bodyPr>
          <a:lstStyle/>
          <a:p>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r>
            <a:br>
              <a:rPr lang="en-US" sz="1600" dirty="0">
                <a:solidFill>
                  <a:srgbClr val="003300"/>
                </a:solidFill>
                <a:latin typeface="Times New Roman" panose="02020603050405020304" pitchFamily="18" charset="0"/>
                <a:cs typeface="Times New Roman" panose="02020603050405020304" pitchFamily="18" charset="0"/>
              </a:rPr>
            </a:br>
            <a:r>
              <a:rPr lang="en-US" sz="1600" dirty="0">
                <a:solidFill>
                  <a:srgbClr val="003300"/>
                </a:solidFill>
                <a:latin typeface="Times New Roman" panose="02020603050405020304" pitchFamily="18" charset="0"/>
                <a:cs typeface="Times New Roman" panose="02020603050405020304" pitchFamily="18" charset="0"/>
              </a:rPr>
              <a:t>                                              </a:t>
            </a:r>
            <a:endParaRPr lang="en-IN" sz="2100" dirty="0">
              <a:solidFill>
                <a:srgbClr val="003300"/>
              </a:solidFill>
              <a:latin typeface="Times New Roman" panose="02020603050405020304" pitchFamily="18" charset="0"/>
              <a:cs typeface="Times New Roman" panose="02020603050405020304" pitchFamily="18" charset="0"/>
            </a:endParaRPr>
          </a:p>
        </p:txBody>
      </p:sp>
      <p:pic>
        <p:nvPicPr>
          <p:cNvPr id="6" name="Content Placeholder 5">
            <a:extLst>
              <a:ext uri="{FF2B5EF4-FFF2-40B4-BE49-F238E27FC236}">
                <a16:creationId xmlns="" xmlns:a16="http://schemas.microsoft.com/office/drawing/2014/main" id="{106A0E3C-45AA-42A3-B635-CFC726C946E0}"/>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447800" y="914400"/>
            <a:ext cx="6778090" cy="4572000"/>
          </a:xfrm>
        </p:spPr>
      </p:pic>
    </p:spTree>
    <p:extLst>
      <p:ext uri="{BB962C8B-B14F-4D97-AF65-F5344CB8AC3E}">
        <p14:creationId xmlns:p14="http://schemas.microsoft.com/office/powerpoint/2010/main" xmlns="" val="26042978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9"/>
                </a:solidFill>
              </a:rPr>
              <a:t>Types of Standards</a:t>
            </a:r>
          </a:p>
        </p:txBody>
      </p:sp>
      <p:sp>
        <p:nvSpPr>
          <p:cNvPr id="3" name="Content Placeholder 2"/>
          <p:cNvSpPr>
            <a:spLocks noGrp="1"/>
          </p:cNvSpPr>
          <p:nvPr>
            <p:ph idx="1"/>
          </p:nvPr>
        </p:nvSpPr>
        <p:spPr/>
        <p:txBody>
          <a:bodyPr/>
          <a:lstStyle/>
          <a:p>
            <a:r>
              <a:rPr lang="en-US" dirty="0"/>
              <a:t>Basic standards</a:t>
            </a:r>
          </a:p>
          <a:p>
            <a:r>
              <a:rPr lang="en-US" dirty="0"/>
              <a:t>Product Standard</a:t>
            </a:r>
          </a:p>
          <a:p>
            <a:r>
              <a:rPr lang="en-US" dirty="0"/>
              <a:t>Method of tests</a:t>
            </a:r>
          </a:p>
          <a:p>
            <a:r>
              <a:rPr lang="en-US" dirty="0"/>
              <a:t>Code of practices, Recommendations, Guidelines</a:t>
            </a:r>
          </a:p>
          <a:p>
            <a:r>
              <a:rPr lang="en-US" dirty="0"/>
              <a:t>Terminology, Symbols</a:t>
            </a:r>
          </a:p>
          <a:p>
            <a:r>
              <a:rPr lang="en-US" dirty="0"/>
              <a:t>Sampling &amp; inspection</a:t>
            </a:r>
          </a:p>
          <a:p>
            <a:r>
              <a:rPr lang="en-US" dirty="0"/>
              <a:t>Systems Standard</a:t>
            </a:r>
          </a:p>
          <a:p>
            <a:r>
              <a:rPr lang="en-US" dirty="0"/>
              <a:t>Service Standard</a:t>
            </a:r>
          </a:p>
          <a:p>
            <a:endParaRPr lang="en-US" dirty="0"/>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p:sp>
      <p:pic>
        <p:nvPicPr>
          <p:cNvPr id="5" name="Content Placeholder 4">
            <a:extLst>
              <a:ext uri="{FF2B5EF4-FFF2-40B4-BE49-F238E27FC236}">
                <a16:creationId xmlns="" xmlns:a16="http://schemas.microsoft.com/office/drawing/2014/main" id="{2E57E6AB-CDAD-4865-8C42-CE5BE07F27E7}"/>
              </a:ext>
            </a:extLst>
          </p:cNvPr>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971800" y="304800"/>
            <a:ext cx="1637607" cy="2049087"/>
          </a:xfrm>
          <a:prstGeom prst="rect">
            <a:avLst/>
          </a:prstGeom>
        </p:spPr>
      </p:pic>
      <p:pic>
        <p:nvPicPr>
          <p:cNvPr id="6" name="Picture 5">
            <a:extLst>
              <a:ext uri="{FF2B5EF4-FFF2-40B4-BE49-F238E27FC236}">
                <a16:creationId xmlns="" xmlns:a16="http://schemas.microsoft.com/office/drawing/2014/main" id="{76E025EF-A2EA-4BFF-911E-10B2F5EB29ED}"/>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029200" y="609600"/>
            <a:ext cx="1747744" cy="1938490"/>
          </a:xfrm>
          <a:prstGeom prst="rect">
            <a:avLst/>
          </a:prstGeom>
        </p:spPr>
      </p:pic>
      <p:pic>
        <p:nvPicPr>
          <p:cNvPr id="7" name="Content Placeholder 15">
            <a:extLst>
              <a:ext uri="{FF2B5EF4-FFF2-40B4-BE49-F238E27FC236}">
                <a16:creationId xmlns="" xmlns:a16="http://schemas.microsoft.com/office/drawing/2014/main" id="{077B6858-DB2E-4CDA-913B-36DB86877C6E}"/>
              </a:ext>
            </a:extLst>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7010400" y="685800"/>
            <a:ext cx="1884125" cy="1884125"/>
          </a:xfrm>
          <a:prstGeom prst="rect">
            <a:avLst/>
          </a:prstGeom>
        </p:spPr>
      </p:pic>
      <p:pic>
        <p:nvPicPr>
          <p:cNvPr id="8" name="Picture 7">
            <a:extLst>
              <a:ext uri="{FF2B5EF4-FFF2-40B4-BE49-F238E27FC236}">
                <a16:creationId xmlns="" xmlns:a16="http://schemas.microsoft.com/office/drawing/2014/main" id="{1DC48798-C862-4AAA-A12C-37B5F6BA7EBB}"/>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5257800" y="4267200"/>
            <a:ext cx="1219200" cy="2208137"/>
          </a:xfrm>
          <a:prstGeom prst="rect">
            <a:avLst/>
          </a:prstGeom>
        </p:spPr>
      </p:pic>
      <p:pic>
        <p:nvPicPr>
          <p:cNvPr id="9" name="Picture 8">
            <a:extLst>
              <a:ext uri="{FF2B5EF4-FFF2-40B4-BE49-F238E27FC236}">
                <a16:creationId xmlns="" xmlns:a16="http://schemas.microsoft.com/office/drawing/2014/main" id="{27F72683-47F4-4C40-820B-79B83E972D45}"/>
              </a:ext>
            </a:extLst>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381000" y="3962400"/>
            <a:ext cx="1524000" cy="2514600"/>
          </a:xfrm>
          <a:prstGeom prst="rect">
            <a:avLst/>
          </a:prstGeom>
        </p:spPr>
      </p:pic>
      <p:pic>
        <p:nvPicPr>
          <p:cNvPr id="10" name="Picture 9">
            <a:extLst>
              <a:ext uri="{FF2B5EF4-FFF2-40B4-BE49-F238E27FC236}">
                <a16:creationId xmlns="" xmlns:a16="http://schemas.microsoft.com/office/drawing/2014/main" id="{B9A37089-8D00-4B08-B5FB-15537716A3FF}"/>
              </a:ext>
            </a:extLst>
          </p:cNvPr>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6400800" y="3124200"/>
            <a:ext cx="2050917" cy="1640949"/>
          </a:xfrm>
          <a:prstGeom prst="rect">
            <a:avLst/>
          </a:prstGeom>
        </p:spPr>
      </p:pic>
      <p:pic>
        <p:nvPicPr>
          <p:cNvPr id="11" name="Picture 10">
            <a:extLst>
              <a:ext uri="{FF2B5EF4-FFF2-40B4-BE49-F238E27FC236}">
                <a16:creationId xmlns="" xmlns:a16="http://schemas.microsoft.com/office/drawing/2014/main" id="{8E4EB785-A207-45B6-9D12-13B21D4A01C0}"/>
              </a:ext>
            </a:extLst>
          </p:cNvPr>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a:off x="2971800" y="4572000"/>
            <a:ext cx="1524000" cy="1795693"/>
          </a:xfrm>
          <a:prstGeom prst="rect">
            <a:avLst/>
          </a:prstGeom>
        </p:spPr>
      </p:pic>
      <p:pic>
        <p:nvPicPr>
          <p:cNvPr id="12" name="Picture 11">
            <a:extLst>
              <a:ext uri="{FF2B5EF4-FFF2-40B4-BE49-F238E27FC236}">
                <a16:creationId xmlns="" xmlns:a16="http://schemas.microsoft.com/office/drawing/2014/main" id="{99B7C610-1CDA-45E0-AF3F-9472F956D008}"/>
              </a:ext>
            </a:extLst>
          </p:cNvPr>
          <p:cNvPicPr>
            <a:picLocks noChangeAspect="1"/>
          </p:cNvPicPr>
          <p:nvPr/>
        </p:nvPicPr>
        <p:blipFill>
          <a:blip r:embed="rId9">
            <a:extLst>
              <a:ext uri="{28A0092B-C50C-407E-A947-70E740481C1C}">
                <a14:useLocalDpi xmlns:a14="http://schemas.microsoft.com/office/drawing/2010/main" xmlns="" val="0"/>
              </a:ext>
            </a:extLst>
          </a:blip>
          <a:stretch>
            <a:fillRect/>
          </a:stretch>
        </p:blipFill>
        <p:spPr>
          <a:xfrm>
            <a:off x="2971800" y="2667000"/>
            <a:ext cx="2280478" cy="1403371"/>
          </a:xfrm>
          <a:prstGeom prst="rect">
            <a:avLst/>
          </a:prstGeom>
        </p:spPr>
      </p:pic>
      <p:pic>
        <p:nvPicPr>
          <p:cNvPr id="13" name="Picture 12">
            <a:extLst>
              <a:ext uri="{FF2B5EF4-FFF2-40B4-BE49-F238E27FC236}">
                <a16:creationId xmlns="" xmlns:a16="http://schemas.microsoft.com/office/drawing/2014/main" id="{E616EE6F-68B7-456E-9E76-8A9E6C42769B}"/>
              </a:ext>
            </a:extLst>
          </p:cNvPr>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457200" y="1524000"/>
            <a:ext cx="2357222" cy="2005674"/>
          </a:xfrm>
          <a:prstGeom prst="rect">
            <a:avLst/>
          </a:prstGeom>
        </p:spPr>
      </p:pic>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9"/>
                </a:solidFill>
              </a:rPr>
              <a:t>Product Standards</a:t>
            </a:r>
          </a:p>
        </p:txBody>
      </p:sp>
      <p:sp>
        <p:nvSpPr>
          <p:cNvPr id="3" name="Content Placeholder 2"/>
          <p:cNvSpPr>
            <a:spLocks noGrp="1"/>
          </p:cNvSpPr>
          <p:nvPr>
            <p:ph idx="1"/>
          </p:nvPr>
        </p:nvSpPr>
        <p:spPr/>
        <p:txBody>
          <a:bodyPr>
            <a:normAutofit/>
          </a:bodyPr>
          <a:lstStyle/>
          <a:p>
            <a:r>
              <a:rPr lang="en-US" sz="2000" dirty="0"/>
              <a:t>IS 4151: Protective Helmets for Motorcycle Riders</a:t>
            </a:r>
          </a:p>
          <a:p>
            <a:r>
              <a:rPr lang="en-US" sz="2000" dirty="0"/>
              <a:t>IS 269, IS 1489 : Different types of Cements</a:t>
            </a:r>
          </a:p>
          <a:p>
            <a:r>
              <a:rPr lang="en-US" sz="2000" dirty="0"/>
              <a:t>IS 9873, IS 15644 : Non Electric and Electric Toys</a:t>
            </a:r>
          </a:p>
          <a:p>
            <a:r>
              <a:rPr lang="en-US" sz="2000" dirty="0"/>
              <a:t>IS 3196 (Part 1):  Cylinders</a:t>
            </a:r>
          </a:p>
          <a:p>
            <a:r>
              <a:rPr lang="en-US" sz="2000" dirty="0"/>
              <a:t>IS 14543: Packaged Drinking Water</a:t>
            </a:r>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9"/>
                </a:solidFill>
              </a:rPr>
              <a:t>Methods of Test</a:t>
            </a:r>
          </a:p>
        </p:txBody>
      </p:sp>
      <p:sp>
        <p:nvSpPr>
          <p:cNvPr id="3" name="Content Placeholder 2"/>
          <p:cNvSpPr>
            <a:spLocks noGrp="1"/>
          </p:cNvSpPr>
          <p:nvPr>
            <p:ph idx="1"/>
          </p:nvPr>
        </p:nvSpPr>
        <p:spPr/>
        <p:txBody>
          <a:bodyPr/>
          <a:lstStyle/>
          <a:p>
            <a:r>
              <a:rPr lang="en-US" dirty="0"/>
              <a:t>IS 3196(Part 3): Welded low carbon steel cylinder exceeding 5litres water capacity for LPG gases: Methods of Test</a:t>
            </a:r>
          </a:p>
          <a:p>
            <a:r>
              <a:rPr lang="en-US" dirty="0"/>
              <a:t>IS/IEC 61196-1-108: Methods of tests for coaxial communication cables</a:t>
            </a:r>
          </a:p>
          <a:p>
            <a:r>
              <a:rPr lang="en-US" dirty="0"/>
              <a:t>IS 1459: Methods of tests for dairy industry</a:t>
            </a:r>
          </a:p>
          <a:p>
            <a:r>
              <a:rPr lang="en-US" dirty="0"/>
              <a:t>IS 169 (Part 169) / ISO 15597:2001: Methods of Tests for Petroleum and its Products [P : 169] Determination of Chlorine and Bromine Content - Wavelength Dispersive X- Ray Fluorescence Spectrometry</a:t>
            </a:r>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6589199" cy="1280890"/>
          </a:xfrm>
        </p:spPr>
        <p:txBody>
          <a:bodyPr>
            <a:normAutofit fontScale="90000"/>
          </a:bodyPr>
          <a:lstStyle/>
          <a:p>
            <a:r>
              <a:rPr lang="en-US" b="1" dirty="0">
                <a:solidFill>
                  <a:srgbClr val="000099"/>
                </a:solidFill>
              </a:rPr>
              <a:t>Code of practices, Recommendations, Guidelines</a:t>
            </a:r>
          </a:p>
        </p:txBody>
      </p:sp>
      <p:sp>
        <p:nvSpPr>
          <p:cNvPr id="3" name="Content Placeholder 2"/>
          <p:cNvSpPr>
            <a:spLocks noGrp="1"/>
          </p:cNvSpPr>
          <p:nvPr>
            <p:ph idx="1"/>
          </p:nvPr>
        </p:nvSpPr>
        <p:spPr>
          <a:xfrm>
            <a:off x="990599" y="1524000"/>
            <a:ext cx="7543801" cy="4387222"/>
          </a:xfrm>
        </p:spPr>
        <p:txBody>
          <a:bodyPr/>
          <a:lstStyle/>
          <a:p>
            <a:r>
              <a:rPr lang="en-US" dirty="0"/>
              <a:t>IS 1172 : Code of basic requirements for water supply, drainage and sanitation </a:t>
            </a:r>
          </a:p>
          <a:p>
            <a:r>
              <a:rPr lang="en-US" dirty="0"/>
              <a:t>IS 12011: Code of Safety Practice for domestic LPG installation</a:t>
            </a:r>
          </a:p>
          <a:p>
            <a:r>
              <a:rPr lang="en-US" dirty="0"/>
              <a:t>IS 8827: Recommendations for basic requirements for school buildings</a:t>
            </a:r>
          </a:p>
          <a:p>
            <a:r>
              <a:rPr lang="en-US" dirty="0"/>
              <a:t>IS 6541: Code for hygienic conditions for establishment and maintenance of midday school meal </a:t>
            </a:r>
            <a:r>
              <a:rPr lang="en-US" dirty="0" err="1"/>
              <a:t>programmes</a:t>
            </a:r>
            <a:endParaRPr lang="en-US" dirty="0"/>
          </a:p>
          <a:p>
            <a:r>
              <a:rPr lang="en-US" dirty="0"/>
              <a:t>IS 8338: Recommendations relating to primary elements in the design of school library buildings</a:t>
            </a:r>
          </a:p>
          <a:p>
            <a:r>
              <a:rPr lang="en-US" dirty="0"/>
              <a:t>IS/ISO/IEC Guide-14 : Purchase information of goods and services intended for consumers</a:t>
            </a:r>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99890"/>
          </a:xfrm>
        </p:spPr>
        <p:txBody>
          <a:bodyPr/>
          <a:lstStyle/>
          <a:p>
            <a:r>
              <a:rPr lang="en-US" b="1" dirty="0">
                <a:solidFill>
                  <a:srgbClr val="000099"/>
                </a:solidFill>
              </a:rPr>
              <a:t>Terminology and Symbols</a:t>
            </a:r>
          </a:p>
        </p:txBody>
      </p:sp>
      <p:sp>
        <p:nvSpPr>
          <p:cNvPr id="3" name="Content Placeholder 2"/>
          <p:cNvSpPr>
            <a:spLocks noGrp="1"/>
          </p:cNvSpPr>
          <p:nvPr>
            <p:ph idx="1"/>
          </p:nvPr>
        </p:nvSpPr>
        <p:spPr>
          <a:xfrm>
            <a:off x="1942415" y="1752600"/>
            <a:ext cx="6591985" cy="4158622"/>
          </a:xfrm>
        </p:spPr>
        <p:txBody>
          <a:bodyPr/>
          <a:lstStyle/>
          <a:p>
            <a:r>
              <a:rPr lang="en-US" dirty="0"/>
              <a:t>IS 1885 (Part 82) :</a:t>
            </a:r>
            <a:r>
              <a:rPr lang="en-US" dirty="0" err="1"/>
              <a:t>Electrotechnical</a:t>
            </a:r>
            <a:r>
              <a:rPr lang="en-US" dirty="0"/>
              <a:t> vocabulary: Part 82 integrated services digital networks</a:t>
            </a:r>
          </a:p>
          <a:p>
            <a:r>
              <a:rPr lang="en-US" dirty="0"/>
              <a:t>IS 7879 (Part 7) : Glossary of </a:t>
            </a:r>
            <a:r>
              <a:rPr lang="en-US" dirty="0" err="1"/>
              <a:t>astronautical</a:t>
            </a:r>
            <a:r>
              <a:rPr lang="en-US" dirty="0"/>
              <a:t> terms: Part 7 air traffic and ground services</a:t>
            </a:r>
          </a:p>
          <a:p>
            <a:r>
              <a:rPr lang="en-US" dirty="0"/>
              <a:t>IS 813: Scheme of symbols for welding</a:t>
            </a:r>
          </a:p>
          <a:p>
            <a:r>
              <a:rPr lang="en-US" dirty="0"/>
              <a:t>IS 13230: Graphical symbols for use on mine plans</a:t>
            </a:r>
          </a:p>
          <a:p>
            <a:r>
              <a:rPr lang="en-US" dirty="0"/>
              <a:t>IS 14452: Textiles- care labeling code using symbols</a:t>
            </a:r>
          </a:p>
          <a:p>
            <a:r>
              <a:rPr lang="en-US" dirty="0"/>
              <a:t>IS 16283: </a:t>
            </a:r>
            <a:r>
              <a:rPr lang="en-US" dirty="0" err="1"/>
              <a:t>Fibre</a:t>
            </a:r>
            <a:r>
              <a:rPr lang="en-US" dirty="0"/>
              <a:t> Optic terminology</a:t>
            </a:r>
          </a:p>
          <a:p>
            <a:r>
              <a:rPr lang="en-US" dirty="0"/>
              <a:t>IS 13807: Medical terminology</a:t>
            </a:r>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99"/>
                </a:solidFill>
              </a:rPr>
              <a:t>Sampling and Inspection</a:t>
            </a:r>
          </a:p>
        </p:txBody>
      </p:sp>
      <p:sp>
        <p:nvSpPr>
          <p:cNvPr id="3" name="Content Placeholder 2"/>
          <p:cNvSpPr>
            <a:spLocks noGrp="1"/>
          </p:cNvSpPr>
          <p:nvPr>
            <p:ph idx="1"/>
          </p:nvPr>
        </p:nvSpPr>
        <p:spPr>
          <a:xfrm>
            <a:off x="1942415" y="1524000"/>
            <a:ext cx="6591985" cy="4387222"/>
          </a:xfrm>
        </p:spPr>
        <p:txBody>
          <a:bodyPr/>
          <a:lstStyle/>
          <a:p>
            <a:r>
              <a:rPr lang="en-US" dirty="0"/>
              <a:t>IS 326(Part 1): Methods of sampling and test for natural and synthetic perfumery materials: Part 1 sampling</a:t>
            </a:r>
          </a:p>
          <a:p>
            <a:r>
              <a:rPr lang="en-US" dirty="0"/>
              <a:t>IS 286:  Methods of sampling and test for soaps</a:t>
            </a:r>
          </a:p>
          <a:p>
            <a:r>
              <a:rPr lang="en-US" dirty="0"/>
              <a:t>IS 17614: WATER QUALITY - SAMPLING Part 1 Guidance on the design of sampling </a:t>
            </a:r>
            <a:r>
              <a:rPr lang="en-US" dirty="0" err="1"/>
              <a:t>programmes</a:t>
            </a:r>
            <a:r>
              <a:rPr lang="en-US" dirty="0"/>
              <a:t> and sampling techniques.</a:t>
            </a:r>
          </a:p>
          <a:p>
            <a:r>
              <a:rPr lang="en-US" dirty="0"/>
              <a:t>IS 6092: Methods of sampling and test for fertilizers</a:t>
            </a:r>
          </a:p>
          <a:p>
            <a:r>
              <a:rPr lang="en-US" dirty="0"/>
              <a:t>IS 82 : Methods of sampling and test for thinners and solvents for paints</a:t>
            </a:r>
          </a:p>
        </p:txBody>
      </p:sp>
      <p:sp>
        <p:nvSpPr>
          <p:cNvPr id="4" name="Picture Placeholder 3"/>
          <p:cNvSpPr>
            <a:spLocks noGrp="1"/>
          </p:cNvSpPr>
          <p:nvPr>
            <p:ph type="pic" sz="quarter" idx="13"/>
          </p:nvPr>
        </p:nvSpPr>
        <p:spPr/>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04800"/>
            <a:ext cx="6589199" cy="899890"/>
          </a:xfrm>
        </p:spPr>
        <p:txBody>
          <a:bodyPr/>
          <a:lstStyle/>
          <a:p>
            <a:r>
              <a:rPr lang="en-US" b="1" dirty="0">
                <a:solidFill>
                  <a:srgbClr val="000099"/>
                </a:solidFill>
              </a:rPr>
              <a:t>System Standards</a:t>
            </a:r>
          </a:p>
        </p:txBody>
      </p:sp>
      <p:sp>
        <p:nvSpPr>
          <p:cNvPr id="3" name="Content Placeholder 2"/>
          <p:cNvSpPr>
            <a:spLocks noGrp="1"/>
          </p:cNvSpPr>
          <p:nvPr>
            <p:ph idx="1"/>
          </p:nvPr>
        </p:nvSpPr>
        <p:spPr>
          <a:xfrm>
            <a:off x="1295401" y="1066800"/>
            <a:ext cx="7239000" cy="5105400"/>
          </a:xfrm>
        </p:spPr>
        <p:txBody>
          <a:bodyPr>
            <a:normAutofit fontScale="92500" lnSpcReduction="20000"/>
          </a:bodyPr>
          <a:lstStyle/>
          <a:p>
            <a:r>
              <a:rPr lang="en-IN" dirty="0">
                <a:solidFill>
                  <a:schemeClr val="tx1"/>
                </a:solidFill>
              </a:rPr>
              <a:t>Quality Management System,  IS/ISO 9001</a:t>
            </a:r>
          </a:p>
          <a:p>
            <a:endParaRPr lang="en-IN" sz="1200" dirty="0">
              <a:solidFill>
                <a:schemeClr val="tx1"/>
              </a:solidFill>
            </a:endParaRPr>
          </a:p>
          <a:p>
            <a:r>
              <a:rPr lang="en-IN" dirty="0">
                <a:solidFill>
                  <a:schemeClr val="tx1"/>
                </a:solidFill>
              </a:rPr>
              <a:t>Food Safety Management System, IS/ISO 22000</a:t>
            </a:r>
          </a:p>
          <a:p>
            <a:pPr marL="0" indent="0">
              <a:buNone/>
            </a:pPr>
            <a:endParaRPr lang="en-IN" sz="1200" dirty="0">
              <a:solidFill>
                <a:schemeClr val="tx1"/>
              </a:solidFill>
            </a:endParaRPr>
          </a:p>
          <a:p>
            <a:r>
              <a:rPr lang="en-IN" dirty="0">
                <a:solidFill>
                  <a:schemeClr val="tx1"/>
                </a:solidFill>
              </a:rPr>
              <a:t>Information Security Management System, IS/ISO 27001</a:t>
            </a:r>
          </a:p>
          <a:p>
            <a:endParaRPr lang="en-IN" dirty="0">
              <a:solidFill>
                <a:schemeClr val="tx1"/>
              </a:solidFill>
            </a:endParaRPr>
          </a:p>
          <a:p>
            <a:r>
              <a:rPr lang="en-IN" dirty="0">
                <a:solidFill>
                  <a:schemeClr val="tx1"/>
                </a:solidFill>
              </a:rPr>
              <a:t>Occupational Health &amp; Safety Management System, </a:t>
            </a:r>
          </a:p>
          <a:p>
            <a:pPr marL="0" indent="0">
              <a:buNone/>
            </a:pPr>
            <a:r>
              <a:rPr lang="en-IN" dirty="0">
                <a:solidFill>
                  <a:schemeClr val="tx1"/>
                </a:solidFill>
              </a:rPr>
              <a:t>      IS 18001 &amp; IS/ISO 45001</a:t>
            </a:r>
          </a:p>
          <a:p>
            <a:endParaRPr lang="en-IN" sz="1200" dirty="0">
              <a:solidFill>
                <a:schemeClr val="tx1"/>
              </a:solidFill>
            </a:endParaRPr>
          </a:p>
          <a:p>
            <a:r>
              <a:rPr lang="en-IN" dirty="0">
                <a:solidFill>
                  <a:schemeClr val="tx1"/>
                </a:solidFill>
              </a:rPr>
              <a:t>Energy Management System,  IS/ISO 50001                                </a:t>
            </a:r>
          </a:p>
          <a:p>
            <a:endParaRPr lang="en-IN" sz="1200" dirty="0">
              <a:solidFill>
                <a:schemeClr val="tx1"/>
              </a:solidFill>
            </a:endParaRPr>
          </a:p>
          <a:p>
            <a:r>
              <a:rPr lang="en-IN" dirty="0">
                <a:solidFill>
                  <a:schemeClr val="tx1"/>
                </a:solidFill>
              </a:rPr>
              <a:t>Educational Organizations Management System, IS/ISO 21001</a:t>
            </a:r>
          </a:p>
          <a:p>
            <a:endParaRPr lang="en-IN" sz="1200" dirty="0">
              <a:solidFill>
                <a:schemeClr val="tx1"/>
              </a:solidFill>
            </a:endParaRPr>
          </a:p>
          <a:p>
            <a:r>
              <a:rPr lang="en-IN" dirty="0">
                <a:solidFill>
                  <a:schemeClr val="tx1"/>
                </a:solidFill>
              </a:rPr>
              <a:t>Social Accountability at Workplace, IS/ISO 16001</a:t>
            </a:r>
          </a:p>
          <a:p>
            <a:endParaRPr lang="en-IN" sz="1000" dirty="0">
              <a:solidFill>
                <a:schemeClr val="tx1"/>
              </a:solidFill>
            </a:endParaRPr>
          </a:p>
          <a:p>
            <a:r>
              <a:rPr lang="en-IN" dirty="0">
                <a:solidFill>
                  <a:schemeClr val="tx1"/>
                </a:solidFill>
              </a:rPr>
              <a:t>Piped Drinking Water Supply Management System, </a:t>
            </a:r>
            <a:r>
              <a:rPr lang="en-IN" dirty="0"/>
              <a:t>IS 17482</a:t>
            </a:r>
            <a:endParaRPr lang="en-US" dirty="0"/>
          </a:p>
        </p:txBody>
      </p:sp>
      <p:sp>
        <p:nvSpPr>
          <p:cNvPr id="4" name="Picture Placeholder 3"/>
          <p:cNvSpPr>
            <a:spLocks noGrp="1"/>
          </p:cNvSpPr>
          <p:nvPr>
            <p:ph type="pic" sz="quarter" idx="13"/>
          </p:nvPr>
        </p:nvSpPr>
        <p:spPr/>
      </p:sp>
    </p:spTree>
  </p:cSld>
  <p:clrMapOvr>
    <a:masterClrMapping/>
  </p:clrMapOvr>
  <p:transition spd="slow">
    <p:fade/>
  </p:transition>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4113</TotalTime>
  <Words>1021</Words>
  <Application>Microsoft Office PowerPoint</Application>
  <PresentationFormat>On-screen Show (4:3)</PresentationFormat>
  <Paragraphs>113</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Wisp</vt:lpstr>
      <vt:lpstr>        BUREAU OF INDIAN STANDARDS Jammu &amp; Kashmir Branch Office    Types of Standards &amp; Structure of Standards     </vt:lpstr>
      <vt:lpstr>Types of Standards</vt:lpstr>
      <vt:lpstr>Slide 3</vt:lpstr>
      <vt:lpstr>Product Standards</vt:lpstr>
      <vt:lpstr>Methods of Test</vt:lpstr>
      <vt:lpstr>Code of practices, Recommendations, Guidelines</vt:lpstr>
      <vt:lpstr>Terminology and Symbols</vt:lpstr>
      <vt:lpstr>Sampling and Inspection</vt:lpstr>
      <vt:lpstr>System Standards</vt:lpstr>
      <vt:lpstr>Service Standards</vt:lpstr>
      <vt:lpstr>Structure of standards</vt:lpstr>
      <vt:lpstr>Foreword</vt:lpstr>
      <vt:lpstr>Scope</vt:lpstr>
      <vt:lpstr>Slide 14</vt:lpstr>
      <vt:lpstr>Slide 15</vt:lpstr>
      <vt:lpstr>Methods of Test</vt:lpstr>
      <vt:lpstr>Slide 17</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HALLMARKING OF PRECIOUS METALS</dc:title>
  <dc:creator>abc</dc:creator>
  <cp:lastModifiedBy>Dell</cp:lastModifiedBy>
  <cp:revision>252</cp:revision>
  <cp:lastPrinted>2021-08-19T08:17:45Z</cp:lastPrinted>
  <dcterms:created xsi:type="dcterms:W3CDTF">2006-08-16T00:00:00Z</dcterms:created>
  <dcterms:modified xsi:type="dcterms:W3CDTF">2023-04-17T11:06:37Z</dcterms:modified>
</cp:coreProperties>
</file>