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74" r:id="rId5"/>
    <p:sldId id="281" r:id="rId6"/>
    <p:sldId id="280" r:id="rId7"/>
    <p:sldId id="277" r:id="rId8"/>
    <p:sldId id="278" r:id="rId9"/>
    <p:sldId id="279" r:id="rId10"/>
    <p:sldId id="262" r:id="rId11"/>
    <p:sldId id="266" r:id="rId12"/>
    <p:sldId id="268" r:id="rId13"/>
    <p:sldId id="263" r:id="rId14"/>
    <p:sldId id="265" r:id="rId15"/>
    <p:sldId id="267" r:id="rId16"/>
    <p:sldId id="264" r:id="rId17"/>
    <p:sldId id="269" r:id="rId18"/>
    <p:sldId id="273" r:id="rId19"/>
    <p:sldId id="275"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13" d="100"/>
          <a:sy n="113" d="100"/>
        </p:scale>
        <p:origin x="-45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215BF66-704F-4ECE-875A-E18421F7EACB}" type="datetimeFigureOut">
              <a:rPr lang="en-IN" smtClean="0"/>
              <a:pPr/>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44901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215BF66-704F-4ECE-875A-E18421F7EACB}" type="datetimeFigureOut">
              <a:rPr lang="en-IN" smtClean="0"/>
              <a:pPr/>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332629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215BF66-704F-4ECE-875A-E18421F7EACB}" type="datetimeFigureOut">
              <a:rPr lang="en-IN" smtClean="0"/>
              <a:pPr/>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299372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215BF66-704F-4ECE-875A-E18421F7EACB}" type="datetimeFigureOut">
              <a:rPr lang="en-IN" smtClean="0"/>
              <a:pPr/>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369066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215BF66-704F-4ECE-875A-E18421F7EACB}" type="datetimeFigureOut">
              <a:rPr lang="en-IN" smtClean="0"/>
              <a:pPr/>
              <a:t>27-04-2023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339748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215BF66-704F-4ECE-875A-E18421F7EACB}" type="datetimeFigureOut">
              <a:rPr lang="en-IN" smtClean="0"/>
              <a:pPr/>
              <a:t>27-04-2023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137481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215BF66-704F-4ECE-875A-E18421F7EACB}" type="datetimeFigureOut">
              <a:rPr lang="en-IN" smtClean="0"/>
              <a:pPr/>
              <a:t>27-04-2023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372025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215BF66-704F-4ECE-875A-E18421F7EACB}" type="datetimeFigureOut">
              <a:rPr lang="en-IN" smtClean="0"/>
              <a:pPr/>
              <a:t>27-04-2023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113510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5BF66-704F-4ECE-875A-E18421F7EACB}" type="datetimeFigureOut">
              <a:rPr lang="en-IN" smtClean="0"/>
              <a:pPr/>
              <a:t>27-04-2023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19704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15BF66-704F-4ECE-875A-E18421F7EACB}" type="datetimeFigureOut">
              <a:rPr lang="en-IN" smtClean="0"/>
              <a:pPr/>
              <a:t>27-04-2023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341035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15BF66-704F-4ECE-875A-E18421F7EACB}" type="datetimeFigureOut">
              <a:rPr lang="en-IN" smtClean="0"/>
              <a:pPr/>
              <a:t>27-04-2023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1237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5BF66-704F-4ECE-875A-E18421F7EACB}" type="datetimeFigureOut">
              <a:rPr lang="en-IN" smtClean="0"/>
              <a:pPr/>
              <a:t>27-04-2023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483CC-D73C-48C9-915C-61EC7C1394ED}" type="slidenum">
              <a:rPr lang="en-IN" smtClean="0"/>
              <a:pPr/>
              <a:t>‹#›</a:t>
            </a:fld>
            <a:endParaRPr lang="en-IN"/>
          </a:p>
        </p:txBody>
      </p:sp>
    </p:spTree>
    <p:extLst>
      <p:ext uri="{BB962C8B-B14F-4D97-AF65-F5344CB8AC3E}">
        <p14:creationId xmlns:p14="http://schemas.microsoft.com/office/powerpoint/2010/main" xmlns="" val="323245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bis.gov.in/product-certification/products-under-compulsory-certification/scheme-i-mark-scheme/"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manakonline.in/" TargetMode="External"/><Relationship Id="rId2" Type="http://schemas.openxmlformats.org/officeDocument/2006/relationships/hyperlink" Target="http://www.bis.gov.in/"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standardsbis.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bis.gov.in/"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35190" y="65418"/>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35878" y="2381886"/>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59103" y="2677783"/>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737885" y="49376"/>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9827835" y="2345716"/>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0094590" y="2677783"/>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1405247" y="57397"/>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160473" y="2353737"/>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9284450" y="2649634"/>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30" name="TextBox 29"/>
          <p:cNvSpPr txBox="1"/>
          <p:nvPr/>
        </p:nvSpPr>
        <p:spPr>
          <a:xfrm>
            <a:off x="-2086793" y="65418"/>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31" name="Freeform 30"/>
          <p:cNvSpPr/>
          <p:nvPr/>
        </p:nvSpPr>
        <p:spPr>
          <a:xfrm>
            <a:off x="8478927" y="2361758"/>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p:cNvSpPr txBox="1"/>
          <p:nvPr/>
        </p:nvSpPr>
        <p:spPr>
          <a:xfrm>
            <a:off x="8747736" y="2657655"/>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BIS CARE</a:t>
            </a:r>
            <a:endParaRPr lang="en-IN" dirty="0">
              <a:solidFill>
                <a:schemeClr val="accent2">
                  <a:lumMod val="20000"/>
                  <a:lumOff val="80000"/>
                </a:schemeClr>
              </a:solidFill>
              <a:latin typeface="Tw Cen MT" panose="020B0602020104020603" pitchFamily="34" charset="0"/>
            </a:endParaRPr>
          </a:p>
        </p:txBody>
      </p:sp>
      <p:pic>
        <p:nvPicPr>
          <p:cNvPr id="33" name="Picture 3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39164" y="711581"/>
            <a:ext cx="5504357" cy="3761311"/>
          </a:xfrm>
          <a:prstGeom prst="rect">
            <a:avLst/>
          </a:prstGeom>
        </p:spPr>
      </p:pic>
      <p:sp>
        <p:nvSpPr>
          <p:cNvPr id="34" name="Rectangle 33"/>
          <p:cNvSpPr/>
          <p:nvPr/>
        </p:nvSpPr>
        <p:spPr>
          <a:xfrm>
            <a:off x="909320" y="5316822"/>
            <a:ext cx="6532558" cy="523220"/>
          </a:xfrm>
          <a:prstGeom prst="rect">
            <a:avLst/>
          </a:prstGeom>
          <a:noFill/>
        </p:spPr>
        <p:txBody>
          <a:bodyPr wrap="none" lIns="91440" tIns="45720" rIns="91440" bIns="45720">
            <a:spAutoFit/>
          </a:bodyPr>
          <a:lstStyle/>
          <a:p>
            <a:pPr algn="ctr"/>
            <a:r>
              <a:rPr lang="en-US" sz="2800" dirty="0" smtClean="0">
                <a:solidFill>
                  <a:srgbClr val="FF0000"/>
                </a:solidFill>
                <a:latin typeface="Algerian" panose="04020705040A02060702" pitchFamily="82" charset="0"/>
              </a:rPr>
              <a:t>Jammu </a:t>
            </a:r>
            <a:r>
              <a:rPr lang="en-US" sz="2800" dirty="0">
                <a:solidFill>
                  <a:srgbClr val="FF0000"/>
                </a:solidFill>
                <a:latin typeface="Algerian" panose="04020705040A02060702" pitchFamily="82" charset="0"/>
              </a:rPr>
              <a:t>and Kashmir Branch Office</a:t>
            </a:r>
          </a:p>
        </p:txBody>
      </p:sp>
      <p:sp>
        <p:nvSpPr>
          <p:cNvPr id="35" name="Rectangle 34"/>
          <p:cNvSpPr/>
          <p:nvPr/>
        </p:nvSpPr>
        <p:spPr>
          <a:xfrm>
            <a:off x="395151" y="4457654"/>
            <a:ext cx="799238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Bureau of Indian Standards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xmlns="" val="1976093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51230"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51918"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75143"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8919359"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1646361"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913116"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2" name="TextBox 1"/>
          <p:cNvSpPr txBox="1"/>
          <p:nvPr/>
        </p:nvSpPr>
        <p:spPr>
          <a:xfrm>
            <a:off x="2727158" y="937539"/>
            <a:ext cx="7824760" cy="3416320"/>
          </a:xfrm>
          <a:prstGeom prst="rect">
            <a:avLst/>
          </a:prstGeom>
          <a:noFill/>
        </p:spPr>
        <p:txBody>
          <a:bodyPr wrap="square" rtlCol="0">
            <a:spAutoFit/>
          </a:bodyPr>
          <a:lstStyle/>
          <a:p>
            <a:r>
              <a:rPr lang="en-US" b="1" dirty="0">
                <a:solidFill>
                  <a:schemeClr val="accent2">
                    <a:lumMod val="75000"/>
                  </a:schemeClr>
                </a:solidFill>
              </a:rPr>
              <a:t>17. (1) No person shall manufacture, import, distribute, sell, hire, lease, store or exhibit for sale any such goods, article, process, system or service under sub-section (1) of section 16</a:t>
            </a:r>
            <a:r>
              <a:rPr lang="en-US" b="1" dirty="0">
                <a:solidFill>
                  <a:srgbClr val="00B050"/>
                </a:solidFill>
              </a:rPr>
              <a:t>— (a) without a Standard Mark, except under a valid </a:t>
            </a:r>
            <a:r>
              <a:rPr lang="en-US" b="1" dirty="0" err="1">
                <a:solidFill>
                  <a:srgbClr val="00B050"/>
                </a:solidFill>
              </a:rPr>
              <a:t>licence</a:t>
            </a:r>
            <a:r>
              <a:rPr lang="en-US" b="1" dirty="0">
                <a:solidFill>
                  <a:srgbClr val="00B050"/>
                </a:solidFill>
              </a:rPr>
              <a:t>; or (b) notwithstanding that he has been granted a license, apply a Standard Mark, unless such goods, article, process, system or service conforms to the relevant standard or prescribed essential requirements. </a:t>
            </a:r>
            <a:r>
              <a:rPr lang="en-US" b="1" dirty="0" smtClean="0">
                <a:solidFill>
                  <a:srgbClr val="00B050"/>
                </a:solidFill>
              </a:rPr>
              <a:t/>
            </a:r>
            <a:br>
              <a:rPr lang="en-US" b="1" dirty="0" smtClean="0">
                <a:solidFill>
                  <a:srgbClr val="00B050"/>
                </a:solidFill>
              </a:rPr>
            </a:br>
            <a:r>
              <a:rPr lang="en-US" b="1" dirty="0" smtClean="0">
                <a:solidFill>
                  <a:srgbClr val="00B050"/>
                </a:solidFill>
              </a:rPr>
              <a:t>(</a:t>
            </a:r>
            <a:r>
              <a:rPr lang="en-US" b="1" dirty="0">
                <a:solidFill>
                  <a:srgbClr val="00B050"/>
                </a:solidFill>
              </a:rPr>
              <a:t>2) No person shall make a public claim, through advertisements, sales promotion leaflets, price lists or the like, that his goods, article, process, system or service conforms to an Indian standard or make such a declaration on the goods or article, without having a valid certificate of conformity or </a:t>
            </a:r>
            <a:r>
              <a:rPr lang="en-US" b="1" dirty="0" err="1">
                <a:solidFill>
                  <a:srgbClr val="00B050"/>
                </a:solidFill>
              </a:rPr>
              <a:t>licence</a:t>
            </a:r>
            <a:r>
              <a:rPr lang="en-US" b="1" dirty="0">
                <a:solidFill>
                  <a:srgbClr val="00B050"/>
                </a:solidFill>
              </a:rPr>
              <a:t> from the Bureau or any other authority approved by the Central Government under sub-section (2) of section 16</a:t>
            </a:r>
            <a:r>
              <a:rPr lang="en-US" b="1" dirty="0" smtClean="0">
                <a:solidFill>
                  <a:srgbClr val="00B050"/>
                </a:solidFill>
              </a:rPr>
              <a:t>.</a:t>
            </a:r>
            <a:endParaRPr lang="en-IN" sz="1400" b="1" dirty="0">
              <a:solidFill>
                <a:srgbClr val="00B050"/>
              </a:solidFill>
            </a:endParaRPr>
          </a:p>
        </p:txBody>
      </p:sp>
    </p:spTree>
    <p:extLst>
      <p:ext uri="{BB962C8B-B14F-4D97-AF65-F5344CB8AC3E}">
        <p14:creationId xmlns:p14="http://schemas.microsoft.com/office/powerpoint/2010/main" xmlns="" val="1570104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51230"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51918"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75143"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28</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8919359"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1646361"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913116"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2" name="TextBox 1"/>
          <p:cNvSpPr txBox="1"/>
          <p:nvPr/>
        </p:nvSpPr>
        <p:spPr>
          <a:xfrm>
            <a:off x="2683170" y="410929"/>
            <a:ext cx="7824760" cy="5632311"/>
          </a:xfrm>
          <a:prstGeom prst="rect">
            <a:avLst/>
          </a:prstGeom>
          <a:noFill/>
        </p:spPr>
        <p:txBody>
          <a:bodyPr wrap="square" rtlCol="0">
            <a:spAutoFit/>
          </a:bodyPr>
          <a:lstStyle/>
          <a:p>
            <a:endParaRPr lang="en-US" b="1" dirty="0">
              <a:solidFill>
                <a:srgbClr val="00B050"/>
              </a:solidFill>
            </a:endParaRPr>
          </a:p>
          <a:p>
            <a:r>
              <a:rPr lang="en-US" b="1" dirty="0">
                <a:solidFill>
                  <a:srgbClr val="00B050"/>
                </a:solidFill>
              </a:rPr>
              <a:t>28. (1) If the certification officer has reason to believe that any goods or articles, process, system or service in relation to which the contravention of section 11 or sub-sections (6) or (8) of section 14 or section 15 or section 17 has taken place are secreted in any place, premises or vehicle, he may enter into and search such place, premises or vehicle for such goods or articles, process, system or service, as the case may be. </a:t>
            </a:r>
            <a:r>
              <a:rPr lang="en-US" b="1" dirty="0" smtClean="0">
                <a:solidFill>
                  <a:srgbClr val="00B050"/>
                </a:solidFill>
              </a:rPr>
              <a:t/>
            </a:r>
            <a:br>
              <a:rPr lang="en-US" b="1" dirty="0" smtClean="0">
                <a:solidFill>
                  <a:srgbClr val="00B050"/>
                </a:solidFill>
              </a:rPr>
            </a:br>
            <a:r>
              <a:rPr lang="en-US" b="1" dirty="0" smtClean="0">
                <a:solidFill>
                  <a:srgbClr val="00B050"/>
                </a:solidFill>
              </a:rPr>
              <a:t>(</a:t>
            </a:r>
            <a:r>
              <a:rPr lang="en-US" b="1" dirty="0">
                <a:solidFill>
                  <a:srgbClr val="00B050"/>
                </a:solidFill>
              </a:rPr>
              <a:t>2) Where, as a result of any search made under sub-section (1), any goods or article, process, system or service has been found in relation to which contravention of section 11 or sub-sections (6) or (8) of section 14 or section 15 or section 17 has taken place, the certification officer may seize such goods or article and other material and documents which, in his opinion will be useful for, or relevant to any proceeding under this Act: Provided that where it is not practicable to seize any such goods or article or material or document, the certification officer may serve on the owner an order that he shall not remove, part with, or otherwise deal with, the goods or article or material or document except with the previous permission of the certification officer. </a:t>
            </a:r>
            <a:r>
              <a:rPr lang="en-US" b="1" dirty="0" smtClean="0">
                <a:solidFill>
                  <a:srgbClr val="00B050"/>
                </a:solidFill>
              </a:rPr>
              <a:t/>
            </a:r>
            <a:br>
              <a:rPr lang="en-US" b="1" dirty="0" smtClean="0">
                <a:solidFill>
                  <a:srgbClr val="00B050"/>
                </a:solidFill>
              </a:rPr>
            </a:br>
            <a:r>
              <a:rPr lang="en-US" b="1" dirty="0" smtClean="0">
                <a:solidFill>
                  <a:srgbClr val="00B050"/>
                </a:solidFill>
              </a:rPr>
              <a:t>(</a:t>
            </a:r>
            <a:r>
              <a:rPr lang="en-US" b="1" dirty="0">
                <a:solidFill>
                  <a:srgbClr val="00B050"/>
                </a:solidFill>
              </a:rPr>
              <a:t>3) The provision of the Code of Criminal Procedure, 1973, relating to searches and seizures shall, so far as may be, apply to every search or seizure made under this section</a:t>
            </a:r>
            <a:endParaRPr lang="en-IN" b="1" dirty="0">
              <a:solidFill>
                <a:srgbClr val="00B050"/>
              </a:solidFill>
            </a:endParaRPr>
          </a:p>
        </p:txBody>
      </p:sp>
    </p:spTree>
    <p:extLst>
      <p:ext uri="{BB962C8B-B14F-4D97-AF65-F5344CB8AC3E}">
        <p14:creationId xmlns:p14="http://schemas.microsoft.com/office/powerpoint/2010/main" xmlns="" val="731683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51230"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51918"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75143"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29</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8919359"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1646361"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913116"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2" name="TextBox 1"/>
          <p:cNvSpPr txBox="1"/>
          <p:nvPr/>
        </p:nvSpPr>
        <p:spPr>
          <a:xfrm>
            <a:off x="2683170" y="410929"/>
            <a:ext cx="7824760" cy="5909310"/>
          </a:xfrm>
          <a:prstGeom prst="rect">
            <a:avLst/>
          </a:prstGeom>
          <a:noFill/>
        </p:spPr>
        <p:txBody>
          <a:bodyPr wrap="square" rtlCol="0">
            <a:spAutoFit/>
          </a:bodyPr>
          <a:lstStyle/>
          <a:p>
            <a:endParaRPr lang="en-US" b="1" dirty="0">
              <a:solidFill>
                <a:srgbClr val="00B050"/>
              </a:solidFill>
            </a:endParaRPr>
          </a:p>
          <a:p>
            <a:r>
              <a:rPr lang="en-US" dirty="0" err="1" smtClean="0">
                <a:solidFill>
                  <a:srgbClr val="00B050"/>
                </a:solidFill>
              </a:rPr>
              <a:t>Sectiopn</a:t>
            </a:r>
            <a:r>
              <a:rPr lang="en-US" dirty="0" smtClean="0">
                <a:solidFill>
                  <a:srgbClr val="00B050"/>
                </a:solidFill>
              </a:rPr>
              <a:t> 29</a:t>
            </a:r>
            <a:r>
              <a:rPr lang="en-US" dirty="0">
                <a:solidFill>
                  <a:srgbClr val="00B050"/>
                </a:solidFill>
              </a:rPr>
              <a:t>. (1) Any person who contravenes the provisions of section 11 or sub-section (1) of section 26 shall be punishable with fine which may extend to five lakh rupees. </a:t>
            </a:r>
            <a:endParaRPr lang="en-US" dirty="0" smtClean="0">
              <a:solidFill>
                <a:srgbClr val="00B050"/>
              </a:solidFill>
            </a:endParaRPr>
          </a:p>
          <a:p>
            <a:r>
              <a:rPr lang="en-US" dirty="0" smtClean="0">
                <a:solidFill>
                  <a:srgbClr val="00B050"/>
                </a:solidFill>
              </a:rPr>
              <a:t>(</a:t>
            </a:r>
            <a:r>
              <a:rPr lang="en-US" dirty="0">
                <a:solidFill>
                  <a:srgbClr val="00B050"/>
                </a:solidFill>
              </a:rPr>
              <a:t>2) Any person who contravenes the provisions of sub-sections (6) or (8) of section 14 or section 15 shall be punishable with </a:t>
            </a:r>
            <a:r>
              <a:rPr lang="en-US" dirty="0">
                <a:solidFill>
                  <a:srgbClr val="FF0000"/>
                </a:solidFill>
              </a:rPr>
              <a:t>imprisonment for a term which may extend to one year or with fine which shall not be less than one lakh rupees</a:t>
            </a:r>
            <a:r>
              <a:rPr lang="en-US" dirty="0">
                <a:solidFill>
                  <a:srgbClr val="00B050"/>
                </a:solidFill>
              </a:rPr>
              <a:t>, but may extend up to five times the value of goods or articles produced or sold or offered to be sold or affixed or applied with a Standard Mark including Hallmark, or with </a:t>
            </a:r>
            <a:r>
              <a:rPr lang="en-US" dirty="0" smtClean="0">
                <a:solidFill>
                  <a:srgbClr val="00B050"/>
                </a:solidFill>
              </a:rPr>
              <a:t>both</a:t>
            </a:r>
          </a:p>
          <a:p>
            <a:r>
              <a:rPr lang="en-US" dirty="0" smtClean="0">
                <a:solidFill>
                  <a:srgbClr val="00B050"/>
                </a:solidFill>
              </a:rPr>
              <a:t>Provided </a:t>
            </a:r>
            <a:r>
              <a:rPr lang="en-US" dirty="0">
                <a:solidFill>
                  <a:srgbClr val="00B050"/>
                </a:solidFill>
              </a:rPr>
              <a:t>that where the value of goods or articles produced or sold or offered to be sold cannot be determined, it shall be presumed that one year's production was in such contravention and the annual turnover in the previous financial year shall be taken as the value of goods or articles for such </a:t>
            </a:r>
            <a:r>
              <a:rPr lang="en-US" dirty="0" smtClean="0">
                <a:solidFill>
                  <a:srgbClr val="00B050"/>
                </a:solidFill>
              </a:rPr>
              <a:t>contravention</a:t>
            </a:r>
          </a:p>
          <a:p>
            <a:r>
              <a:rPr lang="en-US" dirty="0">
                <a:solidFill>
                  <a:srgbClr val="00B050"/>
                </a:solidFill>
              </a:rPr>
              <a:t>3) Any person who contravenes the provisions of section 17 shall be punishable </a:t>
            </a:r>
            <a:r>
              <a:rPr lang="en-US" dirty="0">
                <a:solidFill>
                  <a:srgbClr val="FF0000"/>
                </a:solidFill>
              </a:rPr>
              <a:t>with imprisonment for a term which may extend up to two years or with fine which shall not be less than two lakh rupees for the first contravention </a:t>
            </a:r>
            <a:r>
              <a:rPr lang="en-US" dirty="0">
                <a:solidFill>
                  <a:srgbClr val="00B050"/>
                </a:solidFill>
              </a:rPr>
              <a:t>and not be less than five lakh rupees for the second and subsequent contraventions, but may extend up to ten times the value of goods or articles produced or sold or offered to be sold or affixed or applied with a Standard Mark, including Hallmark, or with </a:t>
            </a:r>
            <a:r>
              <a:rPr lang="en-US" dirty="0" smtClean="0">
                <a:solidFill>
                  <a:srgbClr val="00B050"/>
                </a:solidFill>
              </a:rPr>
              <a:t>both</a:t>
            </a:r>
            <a:endParaRPr lang="en-IN" dirty="0">
              <a:solidFill>
                <a:srgbClr val="00B050"/>
              </a:solidFill>
            </a:endParaRPr>
          </a:p>
        </p:txBody>
      </p:sp>
    </p:spTree>
    <p:extLst>
      <p:ext uri="{BB962C8B-B14F-4D97-AF65-F5344CB8AC3E}">
        <p14:creationId xmlns:p14="http://schemas.microsoft.com/office/powerpoint/2010/main" xmlns="" val="122923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51230"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51918"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75143"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1938840" y="65417"/>
            <a:ext cx="8761416" cy="6463308"/>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r>
              <a:rPr lang="en-US" b="1" dirty="0" smtClean="0"/>
              <a:t>Rule 50</a:t>
            </a:r>
            <a:r>
              <a:rPr lang="en-US" b="1" dirty="0"/>
              <a:t>. Compounding of offences. –</a:t>
            </a:r>
            <a:r>
              <a:rPr lang="en-US" dirty="0"/>
              <a:t> (1) Any offence committed for the first time punishable under the Act may either before or after the institution of any prosecution, be compounded by an officer so </a:t>
            </a:r>
            <a:r>
              <a:rPr lang="en-US" dirty="0" err="1"/>
              <a:t>authorised</a:t>
            </a:r>
            <a:r>
              <a:rPr lang="en-US" dirty="0"/>
              <a:t> by Director General: Provided that the Director General shall </a:t>
            </a:r>
            <a:r>
              <a:rPr lang="en-US" dirty="0" err="1"/>
              <a:t>authorise</a:t>
            </a:r>
            <a:r>
              <a:rPr lang="en-US" dirty="0"/>
              <a:t> in writing, the Head of the Regional office or any other senior officer of the Bureau of equivalent rank, to be the compounding authority under this rule. # </a:t>
            </a:r>
            <a:endParaRPr lang="en-US" dirty="0" smtClean="0"/>
          </a:p>
          <a:p>
            <a:r>
              <a:rPr lang="en-US" dirty="0" smtClean="0"/>
              <a:t>(</a:t>
            </a:r>
            <a:r>
              <a:rPr lang="en-US" dirty="0"/>
              <a:t>2) Any person may, either before or after the institution of prosecution, make an application in Form-‘A’ to the compounding authority for composition of an offence as specified in section 33 of the Act. </a:t>
            </a:r>
            <a:endParaRPr lang="en-US" dirty="0" smtClean="0"/>
          </a:p>
          <a:p>
            <a:r>
              <a:rPr lang="en-US" dirty="0" smtClean="0"/>
              <a:t>(</a:t>
            </a:r>
            <a:r>
              <a:rPr lang="en-US" dirty="0"/>
              <a:t>3) On receipt of an application under sub- rule (2), the compounding authority shall call for a report from the concerned branch office with reference to the particulars furnished in the application or any other information which may be considered relevant for examination of such application and a report shall be furnished by the branch office within a period of thirty days or within such extended period as may be allowed by the compounding authority, from the date of receipt of communication from the compounding authority. </a:t>
            </a:r>
            <a:endParaRPr lang="en-US" dirty="0" smtClean="0"/>
          </a:p>
          <a:p>
            <a:r>
              <a:rPr lang="en-US" dirty="0" smtClean="0"/>
              <a:t>(</a:t>
            </a:r>
            <a:r>
              <a:rPr lang="en-US" dirty="0"/>
              <a:t>4) The compounding authority, after giving personal hearing to the applicant and after taking into account the contents of the said application may by order giving reasons of arriving at the decision, either allow the application indicating the compounding amount or reject such application: Provided that the application shall not be rejected unless an opportunity has been given to the applicant of being heard and the grounds of such rejection are mentioned in such order. Provided that the applicant shall not claim, as a matter of right, that his offence be compounded: Provided further that no compounding shall be allowed by the compounding authority where there are apparent contradictions, inconsistencies or incompleteness in the case of the applicant.</a:t>
            </a:r>
            <a:endParaRPr lang="en-IN" dirty="0"/>
          </a:p>
        </p:txBody>
      </p:sp>
      <p:sp>
        <p:nvSpPr>
          <p:cNvPr id="18" name="Freeform 17"/>
          <p:cNvSpPr/>
          <p:nvPr/>
        </p:nvSpPr>
        <p:spPr>
          <a:xfrm>
            <a:off x="9837615"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0104370"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Tree>
    <p:extLst>
      <p:ext uri="{BB962C8B-B14F-4D97-AF65-F5344CB8AC3E}">
        <p14:creationId xmlns:p14="http://schemas.microsoft.com/office/powerpoint/2010/main" xmlns="" val="1880219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51230"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51918"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75143"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2669409" y="1187467"/>
            <a:ext cx="6948509" cy="1200329"/>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r>
              <a:rPr lang="en-US" b="1" dirty="0" smtClean="0"/>
              <a:t>Rule 50</a:t>
            </a:r>
          </a:p>
          <a:p>
            <a:r>
              <a:rPr lang="en-US" dirty="0"/>
              <a:t>(8) The amount so compounded under this rule shall be as provided in the following table</a:t>
            </a:r>
            <a:r>
              <a:rPr lang="en-US" dirty="0" smtClean="0"/>
              <a:t>:</a:t>
            </a:r>
          </a:p>
          <a:p>
            <a:r>
              <a:rPr lang="en-US" dirty="0" smtClean="0"/>
              <a:t> </a:t>
            </a:r>
            <a:endParaRPr lang="en-IN" dirty="0"/>
          </a:p>
        </p:txBody>
      </p:sp>
      <p:sp>
        <p:nvSpPr>
          <p:cNvPr id="18" name="Freeform 17"/>
          <p:cNvSpPr/>
          <p:nvPr/>
        </p:nvSpPr>
        <p:spPr>
          <a:xfrm>
            <a:off x="9837615"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0104370"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788624720"/>
              </p:ext>
            </p:extLst>
          </p:nvPr>
        </p:nvGraphicFramePr>
        <p:xfrm>
          <a:off x="2251259" y="2321653"/>
          <a:ext cx="7514493" cy="3383280"/>
        </p:xfrm>
        <a:graphic>
          <a:graphicData uri="http://schemas.openxmlformats.org/drawingml/2006/table">
            <a:tbl>
              <a:tblPr firstRow="1" bandRow="1">
                <a:tableStyleId>{5C22544A-7EE6-4342-B048-85BDC9FD1C3A}</a:tableStyleId>
              </a:tblPr>
              <a:tblGrid>
                <a:gridCol w="652362">
                  <a:extLst>
                    <a:ext uri="{9D8B030D-6E8A-4147-A177-3AD203B41FA5}">
                      <a16:colId xmlns:a16="http://schemas.microsoft.com/office/drawing/2014/main" xmlns="" val="3284943963"/>
                    </a:ext>
                  </a:extLst>
                </a:gridCol>
                <a:gridCol w="2310063">
                  <a:extLst>
                    <a:ext uri="{9D8B030D-6E8A-4147-A177-3AD203B41FA5}">
                      <a16:colId xmlns:a16="http://schemas.microsoft.com/office/drawing/2014/main" xmlns="" val="1001569371"/>
                    </a:ext>
                  </a:extLst>
                </a:gridCol>
                <a:gridCol w="4552068">
                  <a:extLst>
                    <a:ext uri="{9D8B030D-6E8A-4147-A177-3AD203B41FA5}">
                      <a16:colId xmlns:a16="http://schemas.microsoft.com/office/drawing/2014/main" xmlns="" val="711008364"/>
                    </a:ext>
                  </a:extLst>
                </a:gridCol>
              </a:tblGrid>
              <a:tr h="370840">
                <a:tc>
                  <a:txBody>
                    <a:bodyPr/>
                    <a:lstStyle/>
                    <a:p>
                      <a:r>
                        <a:rPr lang="en-US" dirty="0" smtClean="0"/>
                        <a:t>S No</a:t>
                      </a:r>
                      <a:endParaRPr lang="en-IN" dirty="0"/>
                    </a:p>
                  </a:txBody>
                  <a:tcPr/>
                </a:tc>
                <a:tc>
                  <a:txBody>
                    <a:bodyPr/>
                    <a:lstStyle/>
                    <a:p>
                      <a:r>
                        <a:rPr lang="en-US" dirty="0" smtClean="0"/>
                        <a:t>Offence specified under the Ac</a:t>
                      </a:r>
                      <a:endParaRPr lang="en-IN" dirty="0"/>
                    </a:p>
                  </a:txBody>
                  <a:tcPr/>
                </a:tc>
                <a:tc>
                  <a:txBody>
                    <a:bodyPr/>
                    <a:lstStyle/>
                    <a:p>
                      <a:r>
                        <a:rPr lang="en-IN" dirty="0" smtClean="0"/>
                        <a:t>Compounding amount</a:t>
                      </a:r>
                      <a:endParaRPr lang="en-IN" dirty="0"/>
                    </a:p>
                  </a:txBody>
                  <a:tcPr/>
                </a:tc>
                <a:extLst>
                  <a:ext uri="{0D108BD9-81ED-4DB2-BD59-A6C34878D82A}">
                    <a16:rowId xmlns:a16="http://schemas.microsoft.com/office/drawing/2014/main" xmlns="" val="3142718621"/>
                  </a:ext>
                </a:extLst>
              </a:tr>
              <a:tr h="370840">
                <a:tc>
                  <a:txBody>
                    <a:bodyPr/>
                    <a:lstStyle/>
                    <a:p>
                      <a:r>
                        <a:rPr lang="en-US" dirty="0" smtClean="0"/>
                        <a:t>1.</a:t>
                      </a:r>
                      <a:endParaRPr lang="en-IN" dirty="0"/>
                    </a:p>
                  </a:txBody>
                  <a:tcPr/>
                </a:tc>
                <a:tc>
                  <a:txBody>
                    <a:bodyPr/>
                    <a:lstStyle/>
                    <a:p>
                      <a:r>
                        <a:rPr lang="en-US" dirty="0" smtClean="0"/>
                        <a:t>Sub-section (1) of section 29</a:t>
                      </a:r>
                      <a:endParaRPr lang="en-IN" dirty="0"/>
                    </a:p>
                  </a:txBody>
                  <a:tcPr/>
                </a:tc>
                <a:tc>
                  <a:txBody>
                    <a:bodyPr/>
                    <a:lstStyle/>
                    <a:p>
                      <a:r>
                        <a:rPr lang="en-US" dirty="0" smtClean="0"/>
                        <a:t>fifty percent of the maximum and subject to minimum of twenty-five percent of the applicable fine.</a:t>
                      </a:r>
                      <a:endParaRPr lang="en-IN" dirty="0"/>
                    </a:p>
                  </a:txBody>
                  <a:tcPr/>
                </a:tc>
                <a:extLst>
                  <a:ext uri="{0D108BD9-81ED-4DB2-BD59-A6C34878D82A}">
                    <a16:rowId xmlns:a16="http://schemas.microsoft.com/office/drawing/2014/main" xmlns="" val="3843109870"/>
                  </a:ext>
                </a:extLst>
              </a:tr>
              <a:tr h="370840">
                <a:tc>
                  <a:txBody>
                    <a:bodyPr/>
                    <a:lstStyle/>
                    <a:p>
                      <a:r>
                        <a:rPr lang="en-US" dirty="0" smtClean="0"/>
                        <a:t>2.</a:t>
                      </a:r>
                      <a:endParaRPr lang="en-IN" dirty="0"/>
                    </a:p>
                  </a:txBody>
                  <a:tcPr/>
                </a:tc>
                <a:tc>
                  <a:txBody>
                    <a:bodyPr/>
                    <a:lstStyle/>
                    <a:p>
                      <a:r>
                        <a:rPr lang="en-US" dirty="0" smtClean="0"/>
                        <a:t>Sub-section (2) of section 29</a:t>
                      </a:r>
                      <a:endParaRPr lang="en-IN" dirty="0"/>
                    </a:p>
                  </a:txBody>
                  <a:tcPr/>
                </a:tc>
                <a:tc>
                  <a:txBody>
                    <a:bodyPr/>
                    <a:lstStyle/>
                    <a:p>
                      <a:r>
                        <a:rPr lang="en-US" dirty="0" smtClean="0"/>
                        <a:t>fifty percent of the maximum and subject to a minimum of one lakh rupees of the applicable fine.</a:t>
                      </a:r>
                      <a:endParaRPr lang="en-IN" dirty="0"/>
                    </a:p>
                  </a:txBody>
                  <a:tcPr/>
                </a:tc>
                <a:extLst>
                  <a:ext uri="{0D108BD9-81ED-4DB2-BD59-A6C34878D82A}">
                    <a16:rowId xmlns:a16="http://schemas.microsoft.com/office/drawing/2014/main" xmlns="" val="1136030601"/>
                  </a:ext>
                </a:extLst>
              </a:tr>
              <a:tr h="370840">
                <a:tc>
                  <a:txBody>
                    <a:bodyPr/>
                    <a:lstStyle/>
                    <a:p>
                      <a:r>
                        <a:rPr lang="en-US" dirty="0" smtClean="0"/>
                        <a:t>3.</a:t>
                      </a:r>
                      <a:endParaRPr lang="en-IN" dirty="0"/>
                    </a:p>
                  </a:txBody>
                  <a:tcPr/>
                </a:tc>
                <a:tc>
                  <a:txBody>
                    <a:bodyPr/>
                    <a:lstStyle/>
                    <a:p>
                      <a:r>
                        <a:rPr lang="en-US" dirty="0" smtClean="0"/>
                        <a:t>Sub-section (3) of section 29</a:t>
                      </a:r>
                      <a:endParaRPr lang="en-IN" dirty="0"/>
                    </a:p>
                  </a:txBody>
                  <a:tcPr/>
                </a:tc>
                <a:tc>
                  <a:txBody>
                    <a:bodyPr/>
                    <a:lstStyle/>
                    <a:p>
                      <a:r>
                        <a:rPr lang="en-US" dirty="0" smtClean="0"/>
                        <a:t>fifty percent of the maximum and subject to a minimum of two lakh rupees of the applicable fine.</a:t>
                      </a:r>
                      <a:endParaRPr lang="en-IN" dirty="0"/>
                    </a:p>
                  </a:txBody>
                  <a:tcPr/>
                </a:tc>
                <a:extLst>
                  <a:ext uri="{0D108BD9-81ED-4DB2-BD59-A6C34878D82A}">
                    <a16:rowId xmlns:a16="http://schemas.microsoft.com/office/drawing/2014/main" xmlns="" val="147603468"/>
                  </a:ext>
                </a:extLst>
              </a:tr>
            </a:tbl>
          </a:graphicData>
        </a:graphic>
      </p:graphicFrame>
    </p:spTree>
    <p:extLst>
      <p:ext uri="{BB962C8B-B14F-4D97-AF65-F5344CB8AC3E}">
        <p14:creationId xmlns:p14="http://schemas.microsoft.com/office/powerpoint/2010/main" xmlns="" val="3101966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51230"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51918"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75143"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2669409" y="1187467"/>
            <a:ext cx="6948509" cy="3693319"/>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r>
              <a:rPr lang="en-US" b="1" dirty="0" smtClean="0"/>
              <a:t>Rule 51</a:t>
            </a:r>
            <a:r>
              <a:rPr lang="en-US" b="1" dirty="0"/>
              <a:t>. </a:t>
            </a:r>
            <a:r>
              <a:rPr lang="en-US" dirty="0"/>
              <a:t>Powers and duties of compounding authority. – (1) The compounding authority, if he is satisfied that any person who has made the application for compounding of offence under sub-rule (2) of rule 50 has cooperated in the proceedings before him and has made full and true disclosure of the facts relating to the goods, articles, process, system or service, grant such person immunity from prosecution under the Act, if the prosecution has not been instituted with respect to the case so compounded, subject to such conditions as the compounding authority may find fit to impose. (2) The compounding authority shall </a:t>
            </a:r>
            <a:r>
              <a:rPr lang="en-US" dirty="0" err="1"/>
              <a:t>endeavour</a:t>
            </a:r>
            <a:r>
              <a:rPr lang="en-US" dirty="0"/>
              <a:t> to decide every application for compounding within sixty days of its filing. (3) The compounding authority shall file before the Director General, a monthly report indicating the details of applications received by him and actions taken thereon. </a:t>
            </a:r>
            <a:endParaRPr lang="en-IN" dirty="0"/>
          </a:p>
        </p:txBody>
      </p:sp>
      <p:sp>
        <p:nvSpPr>
          <p:cNvPr id="18" name="Freeform 17"/>
          <p:cNvSpPr/>
          <p:nvPr/>
        </p:nvSpPr>
        <p:spPr>
          <a:xfrm>
            <a:off x="9837615"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0104370"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Tree>
    <p:extLst>
      <p:ext uri="{BB962C8B-B14F-4D97-AF65-F5344CB8AC3E}">
        <p14:creationId xmlns:p14="http://schemas.microsoft.com/office/powerpoint/2010/main" xmlns="" val="1227850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51230"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51918"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75143"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728105"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9837615"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0104370"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1290940" y="33334"/>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274780" y="2329674"/>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9398757" y="2625571"/>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2" name="Rectangle 1"/>
          <p:cNvSpPr/>
          <p:nvPr/>
        </p:nvSpPr>
        <p:spPr>
          <a:xfrm>
            <a:off x="1913098" y="1830828"/>
            <a:ext cx="6096000" cy="2229328"/>
          </a:xfrm>
          <a:prstGeom prst="rect">
            <a:avLst/>
          </a:prstGeom>
        </p:spPr>
        <p:txBody>
          <a:bodyPr>
            <a:spAutoFit/>
          </a:bodyPr>
          <a:lstStyle/>
          <a:p>
            <a:pPr marL="228600" lvl="0" indent="-228600">
              <a:lnSpc>
                <a:spcPct val="90000"/>
              </a:lnSpc>
              <a:spcBef>
                <a:spcPts val="1000"/>
              </a:spcBef>
              <a:buFont typeface="Arial" panose="020B0604020202020204" pitchFamily="34" charset="0"/>
              <a:buChar char="•"/>
              <a:defRPr/>
            </a:pPr>
            <a:r>
              <a:rPr lang="en-IN" altLang="en-US" b="1" dirty="0" smtClean="0"/>
              <a:t>Non-metal helmet for police force (IS 9562)</a:t>
            </a:r>
          </a:p>
          <a:p>
            <a:pPr marL="228600" lvl="0" indent="-228600">
              <a:lnSpc>
                <a:spcPct val="90000"/>
              </a:lnSpc>
              <a:spcBef>
                <a:spcPts val="1000"/>
              </a:spcBef>
              <a:buFont typeface="Arial" panose="020B0604020202020204" pitchFamily="34" charset="0"/>
              <a:buChar char="•"/>
              <a:defRPr/>
            </a:pPr>
            <a:r>
              <a:rPr lang="en-IN" altLang="en-US" b="1" dirty="0" smtClean="0">
                <a:solidFill>
                  <a:srgbClr val="C00000"/>
                </a:solidFill>
              </a:rPr>
              <a:t>Visor for helmets (IS 9995)</a:t>
            </a:r>
          </a:p>
          <a:p>
            <a:pPr marL="228600" lvl="0" indent="-228600">
              <a:lnSpc>
                <a:spcPct val="90000"/>
              </a:lnSpc>
              <a:spcBef>
                <a:spcPts val="1000"/>
              </a:spcBef>
              <a:buFont typeface="Arial" panose="020B0604020202020204" pitchFamily="34" charset="0"/>
              <a:buChar char="•"/>
              <a:defRPr/>
            </a:pPr>
            <a:r>
              <a:rPr lang="en-IN" altLang="en-US" b="1" dirty="0" smtClean="0"/>
              <a:t>High Ankle tactical boots (IS 17012)</a:t>
            </a:r>
          </a:p>
          <a:p>
            <a:pPr marL="228600" lvl="0" indent="-228600">
              <a:lnSpc>
                <a:spcPct val="90000"/>
              </a:lnSpc>
              <a:spcBef>
                <a:spcPts val="1000"/>
              </a:spcBef>
              <a:buFont typeface="Arial" panose="020B0604020202020204" pitchFamily="34" charset="0"/>
              <a:buChar char="•"/>
              <a:defRPr/>
            </a:pPr>
            <a:r>
              <a:rPr lang="en-IN" altLang="en-US" b="1" dirty="0" smtClean="0">
                <a:solidFill>
                  <a:srgbClr val="C00000"/>
                </a:solidFill>
              </a:rPr>
              <a:t>Bullet proof jacket (IS 17051)</a:t>
            </a:r>
          </a:p>
          <a:p>
            <a:pPr marL="228600" lvl="0" indent="-228600">
              <a:lnSpc>
                <a:spcPct val="90000"/>
              </a:lnSpc>
              <a:spcBef>
                <a:spcPts val="1000"/>
              </a:spcBef>
              <a:buFont typeface="Arial" panose="020B0604020202020204" pitchFamily="34" charset="0"/>
              <a:buChar char="•"/>
              <a:defRPr/>
            </a:pPr>
            <a:r>
              <a:rPr lang="en-IN" altLang="en-US" b="1" dirty="0" smtClean="0"/>
              <a:t>Road Traffic signals (IS 7537)</a:t>
            </a:r>
          </a:p>
          <a:p>
            <a:pPr marL="228600" lvl="0" indent="-228600">
              <a:lnSpc>
                <a:spcPct val="90000"/>
              </a:lnSpc>
              <a:spcBef>
                <a:spcPts val="1000"/>
              </a:spcBef>
              <a:buFont typeface="Arial" panose="020B0604020202020204" pitchFamily="34" charset="0"/>
              <a:buChar char="•"/>
              <a:defRPr/>
            </a:pPr>
            <a:r>
              <a:rPr lang="en-IN" altLang="en-US" b="1" dirty="0" smtClean="0">
                <a:solidFill>
                  <a:srgbClr val="C00000"/>
                </a:solidFill>
              </a:rPr>
              <a:t>Road traffic safety management systems (IS 39001)</a:t>
            </a:r>
            <a:endParaRPr lang="en-IN" altLang="en-US" b="1" dirty="0">
              <a:solidFill>
                <a:srgbClr val="C00000"/>
              </a:solidFill>
            </a:endParaRPr>
          </a:p>
        </p:txBody>
      </p:sp>
      <p:sp>
        <p:nvSpPr>
          <p:cNvPr id="3" name="Rectangle 2"/>
          <p:cNvSpPr/>
          <p:nvPr/>
        </p:nvSpPr>
        <p:spPr>
          <a:xfrm>
            <a:off x="2399870" y="1013471"/>
            <a:ext cx="5609228" cy="341632"/>
          </a:xfrm>
          <a:prstGeom prst="rect">
            <a:avLst/>
          </a:prstGeom>
        </p:spPr>
        <p:txBody>
          <a:bodyPr wrap="none">
            <a:spAutoFit/>
          </a:bodyPr>
          <a:lstStyle/>
          <a:p>
            <a:pPr algn="ctr" defTabSz="1244600">
              <a:lnSpc>
                <a:spcPct val="90000"/>
              </a:lnSpc>
              <a:spcBef>
                <a:spcPts val="1000"/>
              </a:spcBef>
              <a:spcAft>
                <a:spcPct val="35000"/>
              </a:spcAft>
              <a:defRPr/>
            </a:pPr>
            <a:r>
              <a:rPr lang="en-IN" altLang="en-US" b="1" dirty="0">
                <a:solidFill>
                  <a:srgbClr val="1F497D"/>
                </a:solidFill>
                <a:effectLst>
                  <a:outerShdw blurRad="38100" dist="38100" dir="2700000" algn="tl">
                    <a:srgbClr val="000000">
                      <a:alpha val="43137"/>
                    </a:srgbClr>
                  </a:outerShdw>
                </a:effectLst>
                <a:latin typeface="Arial"/>
                <a:ea typeface="맑은 고딕"/>
                <a:cs typeface="Arial" pitchFamily="34" charset="0"/>
                <a:sym typeface="Raleway"/>
              </a:rPr>
              <a:t>Important standards related to Police Department</a:t>
            </a:r>
          </a:p>
        </p:txBody>
      </p:sp>
    </p:spTree>
    <p:extLst>
      <p:ext uri="{BB962C8B-B14F-4D97-AF65-F5344CB8AC3E}">
        <p14:creationId xmlns:p14="http://schemas.microsoft.com/office/powerpoint/2010/main" xmlns="" val="4182580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51230"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51918"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75143"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728105"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9837615"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0104370"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1290940" y="33334"/>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274780" y="2329674"/>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9398757" y="2625571"/>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2" name="Rectangle 1"/>
          <p:cNvSpPr/>
          <p:nvPr/>
        </p:nvSpPr>
        <p:spPr>
          <a:xfrm>
            <a:off x="955436" y="1654881"/>
            <a:ext cx="6096000" cy="2478627"/>
          </a:xfrm>
          <a:prstGeom prst="rect">
            <a:avLst/>
          </a:prstGeom>
        </p:spPr>
        <p:txBody>
          <a:bodyPr>
            <a:spAutoFit/>
          </a:bodyPr>
          <a:lstStyle/>
          <a:p>
            <a:pPr marL="228600" lvl="0" indent="-228600">
              <a:lnSpc>
                <a:spcPct val="90000"/>
              </a:lnSpc>
              <a:spcBef>
                <a:spcPts val="1000"/>
              </a:spcBef>
              <a:buFont typeface="Arial" panose="020B0604020202020204" pitchFamily="34" charset="0"/>
              <a:buChar char="•"/>
              <a:defRPr/>
            </a:pPr>
            <a:r>
              <a:rPr lang="en-US" altLang="en-US" b="1" dirty="0" smtClean="0"/>
              <a:t>Helmets for Two wheeler (IS 4151 :2015) as per Section 129 of Motor Vehicle Act 1988</a:t>
            </a:r>
          </a:p>
          <a:p>
            <a:pPr marL="228600" lvl="0" indent="-228600">
              <a:lnSpc>
                <a:spcPct val="90000"/>
              </a:lnSpc>
              <a:spcBef>
                <a:spcPts val="1000"/>
              </a:spcBef>
              <a:buFont typeface="Arial" panose="020B0604020202020204" pitchFamily="34" charset="0"/>
              <a:buChar char="•"/>
              <a:defRPr/>
            </a:pPr>
            <a:r>
              <a:rPr lang="en-US" altLang="en-US" b="1" dirty="0" smtClean="0">
                <a:solidFill>
                  <a:srgbClr val="C00000"/>
                </a:solidFill>
              </a:rPr>
              <a:t>Toys </a:t>
            </a:r>
          </a:p>
          <a:p>
            <a:pPr marL="228600" lvl="0" indent="-228600">
              <a:lnSpc>
                <a:spcPct val="90000"/>
              </a:lnSpc>
              <a:spcBef>
                <a:spcPts val="1000"/>
              </a:spcBef>
              <a:buFont typeface="Arial" panose="020B0604020202020204" pitchFamily="34" charset="0"/>
              <a:buChar char="•"/>
              <a:defRPr/>
            </a:pPr>
            <a:r>
              <a:rPr lang="en-US" altLang="en-US" b="1" dirty="0" smtClean="0">
                <a:solidFill>
                  <a:srgbClr val="C00000"/>
                </a:solidFill>
              </a:rPr>
              <a:t>Package drinking water </a:t>
            </a:r>
          </a:p>
          <a:p>
            <a:pPr marL="228600" lvl="0" indent="-228600">
              <a:lnSpc>
                <a:spcPct val="90000"/>
              </a:lnSpc>
              <a:spcBef>
                <a:spcPts val="1000"/>
              </a:spcBef>
              <a:buFont typeface="Arial" panose="020B0604020202020204" pitchFamily="34" charset="0"/>
              <a:buChar char="•"/>
              <a:defRPr/>
            </a:pPr>
            <a:r>
              <a:rPr lang="en-US" altLang="en-US" b="1" dirty="0" smtClean="0">
                <a:solidFill>
                  <a:srgbClr val="C00000"/>
                </a:solidFill>
              </a:rPr>
              <a:t>Hallmarking of Gold </a:t>
            </a:r>
            <a:r>
              <a:rPr lang="en-US" altLang="en-US" b="1" dirty="0" err="1" smtClean="0">
                <a:solidFill>
                  <a:srgbClr val="C00000"/>
                </a:solidFill>
              </a:rPr>
              <a:t>Jewellery</a:t>
            </a:r>
            <a:endParaRPr lang="en-US" altLang="en-US" b="1" dirty="0" smtClean="0">
              <a:solidFill>
                <a:srgbClr val="C00000"/>
              </a:solidFill>
            </a:endParaRPr>
          </a:p>
          <a:p>
            <a:pPr marL="228600" lvl="0" indent="-228600">
              <a:lnSpc>
                <a:spcPct val="90000"/>
              </a:lnSpc>
              <a:spcBef>
                <a:spcPts val="1000"/>
              </a:spcBef>
              <a:buFont typeface="Arial" panose="020B0604020202020204" pitchFamily="34" charset="0"/>
              <a:buChar char="•"/>
              <a:defRPr/>
            </a:pPr>
            <a:r>
              <a:rPr lang="en-US" altLang="en-US" b="1" dirty="0" smtClean="0">
                <a:solidFill>
                  <a:srgbClr val="C00000"/>
                </a:solidFill>
              </a:rPr>
              <a:t>For QCO orders please </a:t>
            </a:r>
            <a:r>
              <a:rPr lang="en-US" altLang="en-US" b="1" dirty="0" smtClean="0">
                <a:solidFill>
                  <a:srgbClr val="C00000"/>
                </a:solidFill>
                <a:hlinkClick r:id="rId2"/>
              </a:rPr>
              <a:t>click here</a:t>
            </a:r>
            <a:endParaRPr lang="en-US" altLang="en-US" b="1" dirty="0" smtClean="0">
              <a:solidFill>
                <a:srgbClr val="C00000"/>
              </a:solidFill>
            </a:endParaRPr>
          </a:p>
          <a:p>
            <a:pPr marL="228600" lvl="0" indent="-228600">
              <a:lnSpc>
                <a:spcPct val="90000"/>
              </a:lnSpc>
              <a:spcBef>
                <a:spcPts val="1000"/>
              </a:spcBef>
              <a:buFont typeface="Arial" panose="020B0604020202020204" pitchFamily="34" charset="0"/>
              <a:buChar char="•"/>
              <a:defRPr/>
            </a:pPr>
            <a:endParaRPr lang="en-IN" altLang="en-US" b="1" dirty="0">
              <a:solidFill>
                <a:srgbClr val="C00000"/>
              </a:solidFill>
            </a:endParaRPr>
          </a:p>
        </p:txBody>
      </p:sp>
      <p:sp>
        <p:nvSpPr>
          <p:cNvPr id="3" name="Rectangle 2"/>
          <p:cNvSpPr/>
          <p:nvPr/>
        </p:nvSpPr>
        <p:spPr>
          <a:xfrm>
            <a:off x="1144798" y="1013471"/>
            <a:ext cx="4390947" cy="341632"/>
          </a:xfrm>
          <a:prstGeom prst="rect">
            <a:avLst/>
          </a:prstGeom>
        </p:spPr>
        <p:txBody>
          <a:bodyPr wrap="none">
            <a:spAutoFit/>
          </a:bodyPr>
          <a:lstStyle/>
          <a:p>
            <a:pPr algn="ctr" defTabSz="1244600">
              <a:lnSpc>
                <a:spcPct val="90000"/>
              </a:lnSpc>
              <a:spcBef>
                <a:spcPts val="1000"/>
              </a:spcBef>
              <a:spcAft>
                <a:spcPct val="35000"/>
              </a:spcAft>
              <a:defRPr/>
            </a:pPr>
            <a:r>
              <a:rPr lang="en-IN" altLang="en-US" b="1" dirty="0">
                <a:solidFill>
                  <a:srgbClr val="1F497D"/>
                </a:solidFill>
                <a:effectLst>
                  <a:outerShdw blurRad="38100" dist="38100" dir="2700000" algn="tl">
                    <a:srgbClr val="000000">
                      <a:alpha val="43137"/>
                    </a:srgbClr>
                  </a:outerShdw>
                </a:effectLst>
                <a:latin typeface="Arial"/>
                <a:ea typeface="맑은 고딕"/>
                <a:cs typeface="Arial" pitchFamily="34" charset="0"/>
                <a:sym typeface="Raleway"/>
              </a:rPr>
              <a:t>Important standards </a:t>
            </a:r>
            <a:r>
              <a:rPr lang="en-IN" altLang="en-US" b="1" dirty="0" smtClean="0">
                <a:solidFill>
                  <a:srgbClr val="1F497D"/>
                </a:solidFill>
                <a:effectLst>
                  <a:outerShdw blurRad="38100" dist="38100" dir="2700000" algn="tl">
                    <a:srgbClr val="000000">
                      <a:alpha val="43137"/>
                    </a:srgbClr>
                  </a:outerShdw>
                </a:effectLst>
                <a:latin typeface="Arial"/>
                <a:ea typeface="맑은 고딕"/>
                <a:cs typeface="Arial" pitchFamily="34" charset="0"/>
                <a:sym typeface="Raleway"/>
              </a:rPr>
              <a:t>for Enforcements</a:t>
            </a:r>
            <a:endParaRPr lang="en-IN" altLang="en-US" b="1" dirty="0">
              <a:solidFill>
                <a:srgbClr val="1F497D"/>
              </a:solidFill>
              <a:effectLst>
                <a:outerShdw blurRad="38100" dist="38100" dir="2700000" algn="tl">
                  <a:srgbClr val="000000">
                    <a:alpha val="43137"/>
                  </a:srgbClr>
                </a:outerShdw>
              </a:effectLst>
              <a:latin typeface="Arial"/>
              <a:ea typeface="맑은 고딕"/>
              <a:cs typeface="Arial" pitchFamily="34" charset="0"/>
              <a:sym typeface="Raleway"/>
            </a:endParaRPr>
          </a:p>
        </p:txBody>
      </p:sp>
      <p:sp>
        <p:nvSpPr>
          <p:cNvPr id="5" name="TextBox 4"/>
          <p:cNvSpPr txBox="1"/>
          <p:nvPr/>
        </p:nvSpPr>
        <p:spPr>
          <a:xfrm>
            <a:off x="705853" y="4044114"/>
            <a:ext cx="9106975" cy="2862322"/>
          </a:xfrm>
          <a:prstGeom prst="rect">
            <a:avLst/>
          </a:prstGeom>
          <a:noFill/>
        </p:spPr>
        <p:txBody>
          <a:bodyPr wrap="square" rtlCol="0">
            <a:spAutoFit/>
          </a:bodyPr>
          <a:lstStyle/>
          <a:p>
            <a:r>
              <a:rPr lang="en-US" dirty="0"/>
              <a:t>129. Wearing of protective headgear.—Every person driving or riding (otherwise than in a side car, on a motor cycle of any class or description) shall, while in a public place, wear 2 [protective headgear conforming to the standards of Bureau of Indian Standards]: Provided that the provisions of this section shall not apply to a person who is a Sikh, if he is, while driving or riding on the motor cycle, in a public place, wearing a turban: Provided further that the State Government may, by such rules, provide for such exceptions as it may think fit. Explanation.—”Protective headgear” means a helmet which,— (a) by virtue of its shape, material and construction, could reasonably be expected to afford to the person driving or riding on a motor cycle a degree of protection from injury in the event of an accident; and (b) is securely fastened to the head of the wearer by means of straps or other fastenings provided on the headgear.</a:t>
            </a:r>
            <a:endParaRPr lang="en-IN" dirty="0"/>
          </a:p>
        </p:txBody>
      </p:sp>
    </p:spTree>
    <p:extLst>
      <p:ext uri="{BB962C8B-B14F-4D97-AF65-F5344CB8AC3E}">
        <p14:creationId xmlns:p14="http://schemas.microsoft.com/office/powerpoint/2010/main" xmlns="" val="36677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35190" y="65418"/>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35878" y="2381886"/>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59103" y="2677783"/>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737885" y="49376"/>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9827835" y="2345716"/>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0094590" y="2677783"/>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1405247" y="57397"/>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160473" y="2353737"/>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9284450" y="2649634"/>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30" name="TextBox 29"/>
          <p:cNvSpPr txBox="1"/>
          <p:nvPr/>
        </p:nvSpPr>
        <p:spPr>
          <a:xfrm>
            <a:off x="-2086793" y="65418"/>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31" name="Freeform 30"/>
          <p:cNvSpPr/>
          <p:nvPr/>
        </p:nvSpPr>
        <p:spPr>
          <a:xfrm>
            <a:off x="8478927" y="2361758"/>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p:cNvSpPr txBox="1"/>
          <p:nvPr/>
        </p:nvSpPr>
        <p:spPr>
          <a:xfrm>
            <a:off x="8747736" y="2657655"/>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BIS CARE</a:t>
            </a:r>
            <a:endParaRPr lang="en-IN" dirty="0">
              <a:solidFill>
                <a:schemeClr val="accent2">
                  <a:lumMod val="20000"/>
                  <a:lumOff val="80000"/>
                </a:schemeClr>
              </a:solidFill>
              <a:latin typeface="Tw Cen MT" panose="020B0602020104020603" pitchFamily="34" charset="0"/>
            </a:endParaRPr>
          </a:p>
        </p:txBody>
      </p:sp>
      <p:pic>
        <p:nvPicPr>
          <p:cNvPr id="23" name="Picture 2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1282" y="50879"/>
            <a:ext cx="6444332" cy="6858000"/>
          </a:xfrm>
          <a:prstGeom prst="rect">
            <a:avLst/>
          </a:prstGeom>
        </p:spPr>
      </p:pic>
      <p:sp>
        <p:nvSpPr>
          <p:cNvPr id="2" name="TextBox 1"/>
          <p:cNvSpPr txBox="1"/>
          <p:nvPr/>
        </p:nvSpPr>
        <p:spPr>
          <a:xfrm>
            <a:off x="7482935" y="4921122"/>
            <a:ext cx="1867574" cy="1061829"/>
          </a:xfrm>
          <a:prstGeom prst="rect">
            <a:avLst/>
          </a:prstGeom>
          <a:noFill/>
        </p:spPr>
        <p:txBody>
          <a:bodyPr wrap="square" rtlCol="0">
            <a:spAutoFit/>
          </a:bodyPr>
          <a:lstStyle/>
          <a:p>
            <a:r>
              <a:rPr lang="en-US" sz="2100" dirty="0" smtClean="0">
                <a:solidFill>
                  <a:schemeClr val="accent6"/>
                </a:solidFill>
              </a:rPr>
              <a:t>Download App from Play Store or Apple Store </a:t>
            </a:r>
            <a:endParaRPr lang="en-IN" sz="2100" dirty="0">
              <a:solidFill>
                <a:schemeClr val="accent6"/>
              </a:solidFill>
            </a:endParaRPr>
          </a:p>
        </p:txBody>
      </p:sp>
    </p:spTree>
    <p:extLst>
      <p:ext uri="{BB962C8B-B14F-4D97-AF65-F5344CB8AC3E}">
        <p14:creationId xmlns:p14="http://schemas.microsoft.com/office/powerpoint/2010/main" xmlns="" val="289421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35190" y="65418"/>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35878" y="2381886"/>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59103" y="2677783"/>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737885" y="49376"/>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9827835" y="2345716"/>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0094590" y="2677783"/>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1405247" y="57397"/>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160473" y="2353737"/>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9284450" y="2649634"/>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30" name="TextBox 29"/>
          <p:cNvSpPr txBox="1"/>
          <p:nvPr/>
        </p:nvSpPr>
        <p:spPr>
          <a:xfrm>
            <a:off x="-2086793" y="65418"/>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31" name="Freeform 30"/>
          <p:cNvSpPr/>
          <p:nvPr/>
        </p:nvSpPr>
        <p:spPr>
          <a:xfrm>
            <a:off x="8478927" y="2361758"/>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TextBox 31"/>
          <p:cNvSpPr txBox="1"/>
          <p:nvPr/>
        </p:nvSpPr>
        <p:spPr>
          <a:xfrm>
            <a:off x="8747736" y="2657655"/>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BIS CARE</a:t>
            </a:r>
            <a:endParaRPr lang="en-IN" dirty="0">
              <a:solidFill>
                <a:schemeClr val="accent2">
                  <a:lumMod val="20000"/>
                  <a:lumOff val="80000"/>
                </a:schemeClr>
              </a:solidFill>
              <a:latin typeface="Tw Cen MT" panose="020B0602020104020603" pitchFamily="34" charset="0"/>
            </a:endParaRPr>
          </a:p>
        </p:txBody>
      </p:sp>
      <p:sp>
        <p:nvSpPr>
          <p:cNvPr id="2" name="TextBox 1"/>
          <p:cNvSpPr txBox="1"/>
          <p:nvPr/>
        </p:nvSpPr>
        <p:spPr>
          <a:xfrm>
            <a:off x="7482935" y="4921122"/>
            <a:ext cx="1867574" cy="1061829"/>
          </a:xfrm>
          <a:prstGeom prst="rect">
            <a:avLst/>
          </a:prstGeom>
          <a:noFill/>
        </p:spPr>
        <p:txBody>
          <a:bodyPr wrap="square" rtlCol="0">
            <a:spAutoFit/>
          </a:bodyPr>
          <a:lstStyle/>
          <a:p>
            <a:r>
              <a:rPr lang="en-US" sz="2100" dirty="0" smtClean="0">
                <a:solidFill>
                  <a:schemeClr val="accent6"/>
                </a:solidFill>
              </a:rPr>
              <a:t>Download App from Play Store or Apple Store </a:t>
            </a:r>
            <a:endParaRPr lang="en-IN" sz="2100" dirty="0">
              <a:solidFill>
                <a:schemeClr val="accent6"/>
              </a:solidFill>
            </a:endParaRPr>
          </a:p>
        </p:txBody>
      </p:sp>
      <p:pic>
        <p:nvPicPr>
          <p:cNvPr id="22" name="Picture 21">
            <a:extLst>
              <a:ext uri="{FF2B5EF4-FFF2-40B4-BE49-F238E27FC236}">
                <a16:creationId xmlns:a16="http://schemas.microsoft.com/office/drawing/2014/main" xmlns="" id="{147DA086-B52C-4AA7-92BE-01CC7EB567F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7060" y="49376"/>
            <a:ext cx="3429000" cy="6858000"/>
          </a:xfrm>
          <a:prstGeom prst="rect">
            <a:avLst/>
          </a:prstGeom>
        </p:spPr>
      </p:pic>
      <p:pic>
        <p:nvPicPr>
          <p:cNvPr id="27" name="Picture 26">
            <a:extLst>
              <a:ext uri="{FF2B5EF4-FFF2-40B4-BE49-F238E27FC236}">
                <a16:creationId xmlns:a16="http://schemas.microsoft.com/office/drawing/2014/main" xmlns="" id="{E707A33F-302E-4032-A5BC-7DCDF9F64FE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44994" y="98486"/>
            <a:ext cx="3429000" cy="6858000"/>
          </a:xfrm>
          <a:prstGeom prst="rect">
            <a:avLst/>
          </a:prstGeom>
        </p:spPr>
      </p:pic>
    </p:spTree>
    <p:extLst>
      <p:ext uri="{BB962C8B-B14F-4D97-AF65-F5344CB8AC3E}">
        <p14:creationId xmlns:p14="http://schemas.microsoft.com/office/powerpoint/2010/main" xmlns="" val="4139338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1580" y="-10065"/>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326990" y="2286275"/>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4435" y="2582172"/>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326989" y="3021886"/>
            <a:ext cx="379403" cy="259259"/>
          </a:xfrm>
          <a:prstGeom prst="rect">
            <a:avLst/>
          </a:prstGeom>
        </p:spPr>
      </p:pic>
      <p:sp>
        <p:nvSpPr>
          <p:cNvPr id="6" name="TextBox 5"/>
          <p:cNvSpPr txBox="1"/>
          <p:nvPr/>
        </p:nvSpPr>
        <p:spPr>
          <a:xfrm>
            <a:off x="-8075289" y="0"/>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814277" y="2296340"/>
            <a:ext cx="835943"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2141722" y="2592237"/>
            <a:ext cx="461665" cy="1132004"/>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s</a:t>
            </a:r>
            <a:endParaRPr lang="en-IN" dirty="0">
              <a:solidFill>
                <a:schemeClr val="accent2">
                  <a:lumMod val="20000"/>
                  <a:lumOff val="80000"/>
                </a:schemeClr>
              </a:solidFill>
              <a:latin typeface="Tw Cen MT" panose="020B0602020104020603"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4277" y="3031951"/>
            <a:ext cx="377176" cy="257737"/>
          </a:xfrm>
          <a:prstGeom prst="rect">
            <a:avLst/>
          </a:prstGeom>
        </p:spPr>
      </p:pic>
      <p:sp>
        <p:nvSpPr>
          <p:cNvPr id="13" name="TextBox 12"/>
          <p:cNvSpPr txBox="1"/>
          <p:nvPr/>
        </p:nvSpPr>
        <p:spPr>
          <a:xfrm>
            <a:off x="-9253774" y="20129"/>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942694" y="2336597"/>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270139" y="2632494"/>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693" y="3072208"/>
            <a:ext cx="379403" cy="259259"/>
          </a:xfrm>
          <a:prstGeom prst="rect">
            <a:avLst/>
          </a:prstGeom>
        </p:spPr>
      </p:pic>
      <p:sp>
        <p:nvSpPr>
          <p:cNvPr id="17" name="TextBox 16"/>
          <p:cNvSpPr txBox="1"/>
          <p:nvPr/>
        </p:nvSpPr>
        <p:spPr>
          <a:xfrm>
            <a:off x="-10090850" y="10065"/>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114559" y="2306405"/>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238536" y="2602302"/>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pic>
        <p:nvPicPr>
          <p:cNvPr id="20" name="Picture 1">
            <a:extLst>
              <a:ext uri="{FF2B5EF4-FFF2-40B4-BE49-F238E27FC236}">
                <a16:creationId xmlns:a16="http://schemas.microsoft.com/office/drawing/2014/main" xmlns="" id="{09DE67C6-9493-4B88-B05B-FE9417C5AAF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500589" y="1191995"/>
            <a:ext cx="7428084" cy="41783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529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151230"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10551918"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0675143"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728105" y="-147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9837615"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0104370"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728106" y="6226461"/>
            <a:ext cx="11428361" cy="646331"/>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pPr algn="ctr"/>
            <a:r>
              <a:rPr lang="en-US" altLang="ko-KR" b="1" dirty="0">
                <a:cs typeface="Arial" pitchFamily="34" charset="0"/>
                <a:hlinkClick r:id="rId2"/>
              </a:rPr>
              <a:t>www.bis.gov.in</a:t>
            </a:r>
            <a:endParaRPr lang="en-US" altLang="ko-KR" b="1" dirty="0">
              <a:cs typeface="Arial" pitchFamily="34" charset="0"/>
            </a:endParaRPr>
          </a:p>
          <a:p>
            <a:pPr algn="ctr"/>
            <a:r>
              <a:rPr lang="en-US" altLang="ko-KR" b="1" dirty="0">
                <a:cs typeface="Arial" pitchFamily="34" charset="0"/>
                <a:hlinkClick r:id="rId3"/>
              </a:rPr>
              <a:t>www.manakonline.in</a:t>
            </a:r>
            <a:r>
              <a:rPr lang="en-US" altLang="ko-KR" b="1" dirty="0">
                <a:cs typeface="Arial" pitchFamily="34" charset="0"/>
              </a:rPr>
              <a:t>, </a:t>
            </a:r>
            <a:r>
              <a:rPr lang="en-US" altLang="ko-KR" b="1" dirty="0">
                <a:cs typeface="Arial" pitchFamily="34" charset="0"/>
                <a:hlinkClick r:id="rId4"/>
              </a:rPr>
              <a:t>www.standardsbis.in</a:t>
            </a:r>
            <a:r>
              <a:rPr lang="en-US" altLang="ko-KR" b="1" dirty="0">
                <a:cs typeface="Arial" pitchFamily="34" charset="0"/>
              </a:rPr>
              <a:t> </a:t>
            </a:r>
            <a:r>
              <a:rPr lang="en-US" altLang="ko-KR" dirty="0">
                <a:cs typeface="Arial" pitchFamily="34" charset="0"/>
              </a:rPr>
              <a:t> </a:t>
            </a:r>
            <a:endParaRPr lang="ko-KR" altLang="en-US" dirty="0">
              <a:cs typeface="Arial" pitchFamily="34" charset="0"/>
            </a:endParaRPr>
          </a:p>
        </p:txBody>
      </p:sp>
      <p:sp>
        <p:nvSpPr>
          <p:cNvPr id="25" name="Freeform 24"/>
          <p:cNvSpPr/>
          <p:nvPr/>
        </p:nvSpPr>
        <p:spPr>
          <a:xfrm>
            <a:off x="9274780" y="2329674"/>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9398757" y="2625571"/>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2" name="Rectangle 1"/>
          <p:cNvSpPr/>
          <p:nvPr/>
        </p:nvSpPr>
        <p:spPr>
          <a:xfrm>
            <a:off x="2028204" y="1700980"/>
            <a:ext cx="6096000" cy="830997"/>
          </a:xfrm>
          <a:prstGeom prst="rect">
            <a:avLst/>
          </a:prstGeom>
        </p:spPr>
        <p:txBody>
          <a:bodyPr>
            <a:spAutoFit/>
          </a:bodyPr>
          <a:lstStyle/>
          <a:p>
            <a:pPr algn="ctr"/>
            <a:r>
              <a:rPr lang="en-US" altLang="ko-KR" sz="4800" b="1" dirty="0">
                <a:solidFill>
                  <a:schemeClr val="tx2"/>
                </a:solidFill>
                <a:effectLst>
                  <a:outerShdw blurRad="38100" dist="38100" dir="2700000" algn="tl">
                    <a:srgbClr val="000000">
                      <a:alpha val="43137"/>
                    </a:srgbClr>
                  </a:outerShdw>
                </a:effectLst>
                <a:cs typeface="Arial" pitchFamily="34" charset="0"/>
                <a:sym typeface="Raleway"/>
              </a:rPr>
              <a:t>THANK YOU</a:t>
            </a:r>
            <a:endParaRPr lang="ko-KR" altLang="en-US" sz="2000" b="1" dirty="0">
              <a:solidFill>
                <a:schemeClr val="tx2"/>
              </a:solidFill>
              <a:effectLst>
                <a:outerShdw blurRad="38100" dist="38100" dir="2700000" algn="tl">
                  <a:srgbClr val="000000">
                    <a:alpha val="43137"/>
                  </a:srgbClr>
                </a:outerShdw>
              </a:effectLst>
              <a:cs typeface="Arial" pitchFamily="34" charset="0"/>
              <a:sym typeface="Raleway"/>
            </a:endParaRPr>
          </a:p>
        </p:txBody>
      </p:sp>
      <p:sp>
        <p:nvSpPr>
          <p:cNvPr id="3" name="Rectangle 2"/>
          <p:cNvSpPr/>
          <p:nvPr/>
        </p:nvSpPr>
        <p:spPr>
          <a:xfrm>
            <a:off x="3247906" y="1013471"/>
            <a:ext cx="184730" cy="341632"/>
          </a:xfrm>
          <a:prstGeom prst="rect">
            <a:avLst/>
          </a:prstGeom>
        </p:spPr>
        <p:txBody>
          <a:bodyPr wrap="none">
            <a:spAutoFit/>
          </a:bodyPr>
          <a:lstStyle/>
          <a:p>
            <a:pPr algn="ctr" defTabSz="1244600">
              <a:lnSpc>
                <a:spcPct val="90000"/>
              </a:lnSpc>
              <a:spcBef>
                <a:spcPts val="1000"/>
              </a:spcBef>
              <a:spcAft>
                <a:spcPct val="35000"/>
              </a:spcAft>
              <a:defRPr/>
            </a:pPr>
            <a:endParaRPr lang="en-IN" altLang="en-US" b="1" dirty="0">
              <a:solidFill>
                <a:srgbClr val="1F497D"/>
              </a:solidFill>
              <a:effectLst>
                <a:outerShdw blurRad="38100" dist="38100" dir="2700000" algn="tl">
                  <a:srgbClr val="000000">
                    <a:alpha val="43137"/>
                  </a:srgbClr>
                </a:outerShdw>
              </a:effectLst>
              <a:latin typeface="Arial"/>
              <a:ea typeface="맑은 고딕"/>
              <a:cs typeface="Arial" pitchFamily="34" charset="0"/>
              <a:sym typeface="Raleway"/>
            </a:endParaRPr>
          </a:p>
        </p:txBody>
      </p:sp>
      <p:pic>
        <p:nvPicPr>
          <p:cNvPr id="20" name="Picture 1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76308" y="3079821"/>
            <a:ext cx="4135994" cy="2387418"/>
          </a:xfrm>
          <a:prstGeom prst="rect">
            <a:avLst/>
          </a:prstGeom>
        </p:spPr>
      </p:pic>
    </p:spTree>
    <p:extLst>
      <p:ext uri="{BB962C8B-B14F-4D97-AF65-F5344CB8AC3E}">
        <p14:creationId xmlns:p14="http://schemas.microsoft.com/office/powerpoint/2010/main" xmlns="" val="3659354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980223" y="65418"/>
            <a:ext cx="10725509" cy="6817743"/>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8046284"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2354404"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2477629"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8919359"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1646361"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913116"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21" name="Rectangle 20">
            <a:extLst>
              <a:ext uri="{FF2B5EF4-FFF2-40B4-BE49-F238E27FC236}">
                <a16:creationId xmlns:a16="http://schemas.microsoft.com/office/drawing/2014/main" xmlns="" id="{A7F4B643-5453-42C2-94BB-B4D81BABB876}"/>
              </a:ext>
            </a:extLst>
          </p:cNvPr>
          <p:cNvSpPr/>
          <p:nvPr/>
        </p:nvSpPr>
        <p:spPr>
          <a:xfrm>
            <a:off x="5208430" y="1860810"/>
            <a:ext cx="6045724" cy="7200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Arial"/>
              <a:ea typeface="맑은 고딕"/>
              <a:cs typeface="+mn-cs"/>
            </a:endParaRPr>
          </a:p>
        </p:txBody>
      </p:sp>
      <p:sp>
        <p:nvSpPr>
          <p:cNvPr id="22" name="Oval 21">
            <a:extLst>
              <a:ext uri="{FF2B5EF4-FFF2-40B4-BE49-F238E27FC236}">
                <a16:creationId xmlns:a16="http://schemas.microsoft.com/office/drawing/2014/main" xmlns="" id="{5C5F5C0E-5710-4B7B-827B-DD46B70AEAC9}"/>
              </a:ext>
            </a:extLst>
          </p:cNvPr>
          <p:cNvSpPr/>
          <p:nvPr/>
        </p:nvSpPr>
        <p:spPr>
          <a:xfrm>
            <a:off x="2973779" y="1592825"/>
            <a:ext cx="3214604" cy="432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Arial"/>
              <a:ea typeface="맑은 고딕"/>
              <a:cs typeface="+mn-cs"/>
            </a:endParaRPr>
          </a:p>
        </p:txBody>
      </p:sp>
      <p:sp>
        <p:nvSpPr>
          <p:cNvPr id="23" name="Rectangle 22">
            <a:extLst>
              <a:ext uri="{FF2B5EF4-FFF2-40B4-BE49-F238E27FC236}">
                <a16:creationId xmlns:a16="http://schemas.microsoft.com/office/drawing/2014/main" xmlns="" id="{A0C5146C-3317-4053-A967-F719E7C1016B}"/>
              </a:ext>
            </a:extLst>
          </p:cNvPr>
          <p:cNvSpPr/>
          <p:nvPr/>
        </p:nvSpPr>
        <p:spPr>
          <a:xfrm>
            <a:off x="5208430" y="2762506"/>
            <a:ext cx="6045724" cy="720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Arial"/>
              <a:ea typeface="맑은 고딕"/>
              <a:cs typeface="+mn-cs"/>
            </a:endParaRPr>
          </a:p>
        </p:txBody>
      </p:sp>
      <p:sp>
        <p:nvSpPr>
          <p:cNvPr id="30" name="Oval 29">
            <a:extLst>
              <a:ext uri="{FF2B5EF4-FFF2-40B4-BE49-F238E27FC236}">
                <a16:creationId xmlns:a16="http://schemas.microsoft.com/office/drawing/2014/main" xmlns="" id="{F6D1F52D-1FE0-47F4-9BC5-FE1E955D3045}"/>
              </a:ext>
            </a:extLst>
          </p:cNvPr>
          <p:cNvSpPr/>
          <p:nvPr/>
        </p:nvSpPr>
        <p:spPr>
          <a:xfrm>
            <a:off x="3149545" y="2319609"/>
            <a:ext cx="2678837" cy="360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Arial"/>
              <a:ea typeface="맑은 고딕"/>
              <a:cs typeface="+mn-cs"/>
            </a:endParaRPr>
          </a:p>
        </p:txBody>
      </p:sp>
      <p:sp>
        <p:nvSpPr>
          <p:cNvPr id="31" name="Rectangle 30">
            <a:extLst>
              <a:ext uri="{FF2B5EF4-FFF2-40B4-BE49-F238E27FC236}">
                <a16:creationId xmlns:a16="http://schemas.microsoft.com/office/drawing/2014/main" xmlns="" id="{A467A776-775F-4E6F-8E67-1F79D79B4132}"/>
              </a:ext>
            </a:extLst>
          </p:cNvPr>
          <p:cNvSpPr/>
          <p:nvPr/>
        </p:nvSpPr>
        <p:spPr>
          <a:xfrm>
            <a:off x="5208430" y="3664202"/>
            <a:ext cx="6045724"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Arial"/>
              <a:ea typeface="맑은 고딕"/>
              <a:cs typeface="+mn-cs"/>
            </a:endParaRPr>
          </a:p>
        </p:txBody>
      </p:sp>
      <p:sp>
        <p:nvSpPr>
          <p:cNvPr id="32" name="Oval 31">
            <a:extLst>
              <a:ext uri="{FF2B5EF4-FFF2-40B4-BE49-F238E27FC236}">
                <a16:creationId xmlns:a16="http://schemas.microsoft.com/office/drawing/2014/main" xmlns="" id="{026A8993-AFF9-4C07-AEFB-208AE885682D}"/>
              </a:ext>
            </a:extLst>
          </p:cNvPr>
          <p:cNvSpPr/>
          <p:nvPr/>
        </p:nvSpPr>
        <p:spPr>
          <a:xfrm>
            <a:off x="3325313" y="3039609"/>
            <a:ext cx="2143070" cy="28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Arial"/>
              <a:ea typeface="맑은 고딕"/>
              <a:cs typeface="+mn-cs"/>
            </a:endParaRPr>
          </a:p>
        </p:txBody>
      </p:sp>
      <p:sp>
        <p:nvSpPr>
          <p:cNvPr id="33" name="Rectangle 32">
            <a:extLst>
              <a:ext uri="{FF2B5EF4-FFF2-40B4-BE49-F238E27FC236}">
                <a16:creationId xmlns:a16="http://schemas.microsoft.com/office/drawing/2014/main" xmlns="" id="{274D0B0D-9D71-445D-B898-69B133BF3037}"/>
              </a:ext>
            </a:extLst>
          </p:cNvPr>
          <p:cNvSpPr/>
          <p:nvPr/>
        </p:nvSpPr>
        <p:spPr>
          <a:xfrm>
            <a:off x="5208430" y="4565898"/>
            <a:ext cx="6045724" cy="720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Arial"/>
              <a:ea typeface="맑은 고딕"/>
              <a:cs typeface="+mn-cs"/>
            </a:endParaRPr>
          </a:p>
        </p:txBody>
      </p:sp>
      <p:sp>
        <p:nvSpPr>
          <p:cNvPr id="34" name="Oval 33">
            <a:extLst>
              <a:ext uri="{FF2B5EF4-FFF2-40B4-BE49-F238E27FC236}">
                <a16:creationId xmlns:a16="http://schemas.microsoft.com/office/drawing/2014/main" xmlns="" id="{B5332E25-1362-4272-B71D-1628D5F5AC96}"/>
              </a:ext>
            </a:extLst>
          </p:cNvPr>
          <p:cNvSpPr/>
          <p:nvPr/>
        </p:nvSpPr>
        <p:spPr>
          <a:xfrm>
            <a:off x="3501081" y="3759609"/>
            <a:ext cx="1607302"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Arial"/>
              <a:ea typeface="맑은 고딕"/>
              <a:cs typeface="+mn-cs"/>
            </a:endParaRPr>
          </a:p>
        </p:txBody>
      </p:sp>
      <p:sp>
        <p:nvSpPr>
          <p:cNvPr id="35" name="Rectangle 34">
            <a:extLst>
              <a:ext uri="{FF2B5EF4-FFF2-40B4-BE49-F238E27FC236}">
                <a16:creationId xmlns:a16="http://schemas.microsoft.com/office/drawing/2014/main" xmlns="" id="{E245CBC4-39CE-492C-9A32-5B31DB40E45F}"/>
              </a:ext>
            </a:extLst>
          </p:cNvPr>
          <p:cNvSpPr/>
          <p:nvPr/>
        </p:nvSpPr>
        <p:spPr>
          <a:xfrm>
            <a:off x="3676846" y="5457655"/>
            <a:ext cx="7577308" cy="72000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Arial"/>
              <a:ea typeface="맑은 고딕"/>
              <a:cs typeface="+mn-cs"/>
            </a:endParaRPr>
          </a:p>
        </p:txBody>
      </p:sp>
      <p:sp>
        <p:nvSpPr>
          <p:cNvPr id="36" name="Oval 35">
            <a:extLst>
              <a:ext uri="{FF2B5EF4-FFF2-40B4-BE49-F238E27FC236}">
                <a16:creationId xmlns:a16="http://schemas.microsoft.com/office/drawing/2014/main" xmlns="" id="{A75A4D25-D662-4327-B73D-AFCB6ADAA524}"/>
              </a:ext>
            </a:extLst>
          </p:cNvPr>
          <p:cNvSpPr/>
          <p:nvPr/>
        </p:nvSpPr>
        <p:spPr>
          <a:xfrm>
            <a:off x="3676847" y="4479609"/>
            <a:ext cx="1071535" cy="14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Arial"/>
              <a:ea typeface="맑은 고딕"/>
              <a:cs typeface="+mn-cs"/>
            </a:endParaRPr>
          </a:p>
        </p:txBody>
      </p:sp>
      <p:sp>
        <p:nvSpPr>
          <p:cNvPr id="37" name="TextBox 36">
            <a:extLst>
              <a:ext uri="{FF2B5EF4-FFF2-40B4-BE49-F238E27FC236}">
                <a16:creationId xmlns:a16="http://schemas.microsoft.com/office/drawing/2014/main" xmlns="" id="{3ED976BC-2BEC-4AB9-A536-64E177B40941}"/>
              </a:ext>
            </a:extLst>
          </p:cNvPr>
          <p:cNvSpPr txBox="1"/>
          <p:nvPr/>
        </p:nvSpPr>
        <p:spPr>
          <a:xfrm>
            <a:off x="6336600" y="1894898"/>
            <a:ext cx="34907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Arial"/>
                <a:ea typeface="맑은 고딕"/>
                <a:cs typeface="Arial" pitchFamily="34" charset="0"/>
              </a:rPr>
              <a:t>Standardization</a:t>
            </a:r>
            <a:endParaRPr kumimoji="0" lang="ko-KR" altLang="en-US" sz="3200" b="1" i="0" u="none" strike="noStrike" kern="1200" cap="none" spc="0" normalizeH="0" baseline="0" noProof="0" dirty="0">
              <a:ln>
                <a:noFill/>
              </a:ln>
              <a:solidFill>
                <a:prstClr val="white"/>
              </a:solidFill>
              <a:effectLst/>
              <a:uLnTx/>
              <a:uFillTx/>
              <a:latin typeface="Arial"/>
              <a:ea typeface="맑은 고딕"/>
              <a:cs typeface="Arial" pitchFamily="34" charset="0"/>
            </a:endParaRPr>
          </a:p>
        </p:txBody>
      </p:sp>
      <p:sp>
        <p:nvSpPr>
          <p:cNvPr id="38" name="TextBox 37">
            <a:extLst>
              <a:ext uri="{FF2B5EF4-FFF2-40B4-BE49-F238E27FC236}">
                <a16:creationId xmlns:a16="http://schemas.microsoft.com/office/drawing/2014/main" xmlns="" id="{1B3A1816-4ADA-458C-ACA1-90090BBE3482}"/>
              </a:ext>
            </a:extLst>
          </p:cNvPr>
          <p:cNvSpPr txBox="1"/>
          <p:nvPr/>
        </p:nvSpPr>
        <p:spPr>
          <a:xfrm>
            <a:off x="5671286" y="2794974"/>
            <a:ext cx="50965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Arial"/>
                <a:ea typeface="맑은 고딕"/>
                <a:cs typeface="Arial" pitchFamily="34" charset="0"/>
              </a:rPr>
              <a:t>Conformity Assessment</a:t>
            </a:r>
            <a:endParaRPr kumimoji="0" lang="ko-KR" altLang="en-US" sz="3200" b="1" i="0" u="none" strike="noStrike" kern="1200" cap="none" spc="0" normalizeH="0" baseline="0" noProof="0" dirty="0">
              <a:ln>
                <a:noFill/>
              </a:ln>
              <a:solidFill>
                <a:prstClr val="white"/>
              </a:solidFill>
              <a:effectLst/>
              <a:uLnTx/>
              <a:uFillTx/>
              <a:latin typeface="Arial"/>
              <a:ea typeface="맑은 고딕"/>
              <a:cs typeface="Arial" pitchFamily="34" charset="0"/>
            </a:endParaRPr>
          </a:p>
        </p:txBody>
      </p:sp>
      <p:sp>
        <p:nvSpPr>
          <p:cNvPr id="39" name="TextBox 38">
            <a:extLst>
              <a:ext uri="{FF2B5EF4-FFF2-40B4-BE49-F238E27FC236}">
                <a16:creationId xmlns:a16="http://schemas.microsoft.com/office/drawing/2014/main" xmlns="" id="{E2D38078-5AD9-409F-B6D5-61DF3C599CF5}"/>
              </a:ext>
            </a:extLst>
          </p:cNvPr>
          <p:cNvSpPr txBox="1"/>
          <p:nvPr/>
        </p:nvSpPr>
        <p:spPr>
          <a:xfrm>
            <a:off x="6305069" y="4625215"/>
            <a:ext cx="34907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Arial"/>
                <a:ea typeface="맑은 고딕"/>
                <a:cs typeface="Arial" pitchFamily="34" charset="0"/>
              </a:rPr>
              <a:t>Hallmarking</a:t>
            </a:r>
            <a:endParaRPr kumimoji="0" lang="ko-KR" altLang="en-US" sz="3200" b="1" i="0" u="none" strike="noStrike" kern="1200" cap="none" spc="0" normalizeH="0" baseline="0" noProof="0" dirty="0">
              <a:ln>
                <a:noFill/>
              </a:ln>
              <a:solidFill>
                <a:prstClr val="white"/>
              </a:solidFill>
              <a:effectLst/>
              <a:uLnTx/>
              <a:uFillTx/>
              <a:latin typeface="Arial"/>
              <a:ea typeface="맑은 고딕"/>
              <a:cs typeface="Arial" pitchFamily="34" charset="0"/>
            </a:endParaRPr>
          </a:p>
        </p:txBody>
      </p:sp>
      <p:sp>
        <p:nvSpPr>
          <p:cNvPr id="40" name="TextBox 39">
            <a:extLst>
              <a:ext uri="{FF2B5EF4-FFF2-40B4-BE49-F238E27FC236}">
                <a16:creationId xmlns:a16="http://schemas.microsoft.com/office/drawing/2014/main" xmlns="" id="{8E4334DD-9014-4573-9A36-2D74DA6AB807}"/>
              </a:ext>
            </a:extLst>
          </p:cNvPr>
          <p:cNvSpPr txBox="1"/>
          <p:nvPr/>
        </p:nvSpPr>
        <p:spPr>
          <a:xfrm>
            <a:off x="3894842" y="5493760"/>
            <a:ext cx="72198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Arial"/>
                <a:ea typeface="맑은 고딕"/>
                <a:cs typeface="Arial" pitchFamily="34" charset="0"/>
              </a:rPr>
              <a:t>Training and Consumer Protection</a:t>
            </a:r>
            <a:endParaRPr kumimoji="0" lang="ko-KR" altLang="en-US" sz="3200" b="1" i="0" u="none" strike="noStrike" kern="1200" cap="none" spc="0" normalizeH="0" baseline="0" noProof="0" dirty="0">
              <a:ln>
                <a:noFill/>
              </a:ln>
              <a:solidFill>
                <a:prstClr val="white"/>
              </a:solidFill>
              <a:effectLst/>
              <a:uLnTx/>
              <a:uFillTx/>
              <a:latin typeface="Arial"/>
              <a:ea typeface="맑은 고딕"/>
              <a:cs typeface="Arial" pitchFamily="34" charset="0"/>
            </a:endParaRPr>
          </a:p>
        </p:txBody>
      </p:sp>
      <p:sp>
        <p:nvSpPr>
          <p:cNvPr id="41" name="Oval 21">
            <a:extLst>
              <a:ext uri="{FF2B5EF4-FFF2-40B4-BE49-F238E27FC236}">
                <a16:creationId xmlns:a16="http://schemas.microsoft.com/office/drawing/2014/main" xmlns="" id="{2DD1A774-7C76-4B9D-A0E9-AA1AB2F72B4E}"/>
              </a:ext>
            </a:extLst>
          </p:cNvPr>
          <p:cNvSpPr>
            <a:spLocks noChangeAspect="1"/>
          </p:cNvSpPr>
          <p:nvPr/>
        </p:nvSpPr>
        <p:spPr>
          <a:xfrm>
            <a:off x="10857290" y="2926427"/>
            <a:ext cx="275088" cy="32400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2" name="Rectangle 5">
            <a:extLst>
              <a:ext uri="{FF2B5EF4-FFF2-40B4-BE49-F238E27FC236}">
                <a16:creationId xmlns:a16="http://schemas.microsoft.com/office/drawing/2014/main" xmlns="" id="{0F59580D-91FC-44F0-8CF8-EA21B6ECCEFA}"/>
              </a:ext>
            </a:extLst>
          </p:cNvPr>
          <p:cNvSpPr>
            <a:spLocks noChangeAspect="1"/>
          </p:cNvSpPr>
          <p:nvPr/>
        </p:nvSpPr>
        <p:spPr>
          <a:xfrm>
            <a:off x="10906647" y="4821891"/>
            <a:ext cx="199384" cy="26774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000000"/>
              </a:solidFill>
              <a:effectLst/>
              <a:uLnTx/>
              <a:uFillTx/>
              <a:latin typeface="Arial"/>
              <a:ea typeface="맑은 고딕"/>
              <a:cs typeface="+mn-cs"/>
            </a:endParaRPr>
          </a:p>
        </p:txBody>
      </p:sp>
      <p:sp>
        <p:nvSpPr>
          <p:cNvPr id="43" name="Freeform: Shape 40">
            <a:extLst>
              <a:ext uri="{FF2B5EF4-FFF2-40B4-BE49-F238E27FC236}">
                <a16:creationId xmlns:a16="http://schemas.microsoft.com/office/drawing/2014/main" xmlns="" id="{060E30E7-86EA-47C9-A1F0-B310D68060A5}"/>
              </a:ext>
            </a:extLst>
          </p:cNvPr>
          <p:cNvSpPr/>
          <p:nvPr/>
        </p:nvSpPr>
        <p:spPr>
          <a:xfrm rot="5400000">
            <a:off x="10769774" y="2129780"/>
            <a:ext cx="249325" cy="185802"/>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4" name="Frame 1">
            <a:extLst>
              <a:ext uri="{FF2B5EF4-FFF2-40B4-BE49-F238E27FC236}">
                <a16:creationId xmlns:a16="http://schemas.microsoft.com/office/drawing/2014/main" xmlns="" id="{05A8BCF7-6E2F-4266-8895-1008C5A4F670}"/>
              </a:ext>
            </a:extLst>
          </p:cNvPr>
          <p:cNvSpPr/>
          <p:nvPr/>
        </p:nvSpPr>
        <p:spPr>
          <a:xfrm>
            <a:off x="10884533" y="3810081"/>
            <a:ext cx="193238" cy="35086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000000"/>
              </a:solidFill>
              <a:effectLst/>
              <a:uLnTx/>
              <a:uFillTx/>
              <a:latin typeface="Arial"/>
              <a:ea typeface="맑은 고딕"/>
              <a:cs typeface="+mn-cs"/>
            </a:endParaRPr>
          </a:p>
        </p:txBody>
      </p:sp>
      <p:sp>
        <p:nvSpPr>
          <p:cNvPr id="45" name="TextBox 44">
            <a:extLst>
              <a:ext uri="{FF2B5EF4-FFF2-40B4-BE49-F238E27FC236}">
                <a16:creationId xmlns:a16="http://schemas.microsoft.com/office/drawing/2014/main" xmlns="" id="{E2D38078-5AD9-409F-B6D5-61DF3C599CF5}"/>
              </a:ext>
            </a:extLst>
          </p:cNvPr>
          <p:cNvSpPr txBox="1"/>
          <p:nvPr/>
        </p:nvSpPr>
        <p:spPr>
          <a:xfrm>
            <a:off x="5849355" y="3752825"/>
            <a:ext cx="395693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Arial"/>
                <a:ea typeface="맑은 고딕"/>
                <a:cs typeface="Arial" pitchFamily="34" charset="0"/>
              </a:rPr>
              <a:t>Laboratory Activity</a:t>
            </a:r>
            <a:endParaRPr kumimoji="0" lang="ko-KR" altLang="en-US" sz="3200" b="1" i="0" u="none" strike="noStrike" kern="1200" cap="none" spc="0" normalizeH="0" baseline="0" noProof="0" dirty="0">
              <a:ln>
                <a:noFill/>
              </a:ln>
              <a:solidFill>
                <a:prstClr val="white"/>
              </a:solidFill>
              <a:effectLst/>
              <a:uLnTx/>
              <a:uFillTx/>
              <a:latin typeface="Arial"/>
              <a:ea typeface="맑은 고딕"/>
              <a:cs typeface="Arial" pitchFamily="34" charset="0"/>
            </a:endParaRPr>
          </a:p>
        </p:txBody>
      </p:sp>
      <p:sp>
        <p:nvSpPr>
          <p:cNvPr id="46" name="Parallelogram 15">
            <a:extLst>
              <a:ext uri="{FF2B5EF4-FFF2-40B4-BE49-F238E27FC236}">
                <a16:creationId xmlns:a16="http://schemas.microsoft.com/office/drawing/2014/main" xmlns="" id="{24ABDD0B-564D-4579-ACF2-A3B23447A0E6}"/>
              </a:ext>
            </a:extLst>
          </p:cNvPr>
          <p:cNvSpPr/>
          <p:nvPr/>
        </p:nvSpPr>
        <p:spPr>
          <a:xfrm rot="16200000">
            <a:off x="10885898" y="5626702"/>
            <a:ext cx="321798" cy="38803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xmlns="" val="4042689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8046284"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2354404"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2477629"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8919359"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1646361"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913116"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41" name="Oval 21">
            <a:extLst>
              <a:ext uri="{FF2B5EF4-FFF2-40B4-BE49-F238E27FC236}">
                <a16:creationId xmlns:a16="http://schemas.microsoft.com/office/drawing/2014/main" xmlns="" id="{2DD1A774-7C76-4B9D-A0E9-AA1AB2F72B4E}"/>
              </a:ext>
            </a:extLst>
          </p:cNvPr>
          <p:cNvSpPr>
            <a:spLocks noChangeAspect="1"/>
          </p:cNvSpPr>
          <p:nvPr/>
        </p:nvSpPr>
        <p:spPr>
          <a:xfrm>
            <a:off x="10857290" y="2926427"/>
            <a:ext cx="275088" cy="32400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2" name="Rectangle 5">
            <a:extLst>
              <a:ext uri="{FF2B5EF4-FFF2-40B4-BE49-F238E27FC236}">
                <a16:creationId xmlns:a16="http://schemas.microsoft.com/office/drawing/2014/main" xmlns="" id="{0F59580D-91FC-44F0-8CF8-EA21B6ECCEFA}"/>
              </a:ext>
            </a:extLst>
          </p:cNvPr>
          <p:cNvSpPr>
            <a:spLocks noChangeAspect="1"/>
          </p:cNvSpPr>
          <p:nvPr/>
        </p:nvSpPr>
        <p:spPr>
          <a:xfrm>
            <a:off x="10906647" y="4821891"/>
            <a:ext cx="199384" cy="26774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000000"/>
              </a:solidFill>
              <a:effectLst/>
              <a:uLnTx/>
              <a:uFillTx/>
              <a:latin typeface="Arial"/>
              <a:ea typeface="맑은 고딕"/>
              <a:cs typeface="+mn-cs"/>
            </a:endParaRPr>
          </a:p>
        </p:txBody>
      </p:sp>
      <p:sp>
        <p:nvSpPr>
          <p:cNvPr id="43" name="Freeform: Shape 40">
            <a:extLst>
              <a:ext uri="{FF2B5EF4-FFF2-40B4-BE49-F238E27FC236}">
                <a16:creationId xmlns:a16="http://schemas.microsoft.com/office/drawing/2014/main" xmlns="" id="{060E30E7-86EA-47C9-A1F0-B310D68060A5}"/>
              </a:ext>
            </a:extLst>
          </p:cNvPr>
          <p:cNvSpPr/>
          <p:nvPr/>
        </p:nvSpPr>
        <p:spPr>
          <a:xfrm rot="5400000">
            <a:off x="10769774" y="2129780"/>
            <a:ext cx="249325" cy="185802"/>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4" name="Frame 1">
            <a:extLst>
              <a:ext uri="{FF2B5EF4-FFF2-40B4-BE49-F238E27FC236}">
                <a16:creationId xmlns:a16="http://schemas.microsoft.com/office/drawing/2014/main" xmlns="" id="{05A8BCF7-6E2F-4266-8895-1008C5A4F670}"/>
              </a:ext>
            </a:extLst>
          </p:cNvPr>
          <p:cNvSpPr/>
          <p:nvPr/>
        </p:nvSpPr>
        <p:spPr>
          <a:xfrm>
            <a:off x="10884533" y="3810081"/>
            <a:ext cx="193238" cy="35086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000000"/>
              </a:solidFill>
              <a:effectLst/>
              <a:uLnTx/>
              <a:uFillTx/>
              <a:latin typeface="Arial"/>
              <a:ea typeface="맑은 고딕"/>
              <a:cs typeface="+mn-cs"/>
            </a:endParaRPr>
          </a:p>
        </p:txBody>
      </p:sp>
      <p:sp>
        <p:nvSpPr>
          <p:cNvPr id="46" name="Parallelogram 15">
            <a:extLst>
              <a:ext uri="{FF2B5EF4-FFF2-40B4-BE49-F238E27FC236}">
                <a16:creationId xmlns:a16="http://schemas.microsoft.com/office/drawing/2014/main" xmlns="" id="{24ABDD0B-564D-4579-ACF2-A3B23447A0E6}"/>
              </a:ext>
            </a:extLst>
          </p:cNvPr>
          <p:cNvSpPr/>
          <p:nvPr/>
        </p:nvSpPr>
        <p:spPr>
          <a:xfrm rot="16200000">
            <a:off x="10885898" y="5626702"/>
            <a:ext cx="321798" cy="38803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맑은 고딕"/>
              <a:cs typeface="+mn-cs"/>
            </a:endParaRPr>
          </a:p>
        </p:txBody>
      </p:sp>
      <p:pic>
        <p:nvPicPr>
          <p:cNvPr id="55" name="Picture 54">
            <a:extLst>
              <a:ext uri="{FF2B5EF4-FFF2-40B4-BE49-F238E27FC236}">
                <a16:creationId xmlns:a16="http://schemas.microsoft.com/office/drawing/2014/main" xmlns="" id="{082CB52C-B97A-4718-8EBE-92171CE671A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90635" y="4724399"/>
            <a:ext cx="1645311" cy="1981201"/>
          </a:xfrm>
          <a:prstGeom prst="rect">
            <a:avLst/>
          </a:prstGeom>
        </p:spPr>
      </p:pic>
      <p:sp>
        <p:nvSpPr>
          <p:cNvPr id="56" name="Title 1">
            <a:extLst>
              <a:ext uri="{FF2B5EF4-FFF2-40B4-BE49-F238E27FC236}">
                <a16:creationId xmlns:a16="http://schemas.microsoft.com/office/drawing/2014/main" xmlns="" id="{70EFD90F-F3B7-48FA-B77A-2DBDE2479115}"/>
              </a:ext>
            </a:extLst>
          </p:cNvPr>
          <p:cNvSpPr txBox="1">
            <a:spLocks/>
          </p:cNvSpPr>
          <p:nvPr/>
        </p:nvSpPr>
        <p:spPr>
          <a:xfrm>
            <a:off x="3915153" y="406835"/>
            <a:ext cx="65891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b="1" i="1" u="sng" dirty="0" smtClean="0">
                <a:solidFill>
                  <a:srgbClr val="0070C0"/>
                </a:solidFill>
              </a:rPr>
              <a:t>Standards</a:t>
            </a:r>
            <a:endParaRPr lang="en-IN" b="1" i="1" u="sng" dirty="0">
              <a:solidFill>
                <a:srgbClr val="0070C0"/>
              </a:solidFill>
            </a:endParaRPr>
          </a:p>
        </p:txBody>
      </p:sp>
      <p:pic>
        <p:nvPicPr>
          <p:cNvPr id="57" name="Picture 56">
            <a:extLst>
              <a:ext uri="{FF2B5EF4-FFF2-40B4-BE49-F238E27FC236}">
                <a16:creationId xmlns:a16="http://schemas.microsoft.com/office/drawing/2014/main" xmlns="" id="{AE4F4395-ADE7-4C58-9504-BC01553219D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7549338" y="2235877"/>
            <a:ext cx="3216975" cy="1709224"/>
          </a:xfrm>
          <a:prstGeom prst="rect">
            <a:avLst/>
          </a:prstGeom>
        </p:spPr>
      </p:pic>
      <p:pic>
        <p:nvPicPr>
          <p:cNvPr id="58" name="Picture 57">
            <a:extLst>
              <a:ext uri="{FF2B5EF4-FFF2-40B4-BE49-F238E27FC236}">
                <a16:creationId xmlns:a16="http://schemas.microsoft.com/office/drawing/2014/main" xmlns="" id="{1C299DA4-868D-496B-BA58-265313E255F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15153" y="4821891"/>
            <a:ext cx="2438400" cy="1828800"/>
          </a:xfrm>
          <a:prstGeom prst="rect">
            <a:avLst/>
          </a:prstGeom>
        </p:spPr>
      </p:pic>
      <p:pic>
        <p:nvPicPr>
          <p:cNvPr id="59" name="Picture 2" descr="C:\Users\Dell\Desktop\food.jpg"/>
          <p:cNvPicPr>
            <a:picLocks noChangeAspect="1" noChangeArrowheads="1"/>
          </p:cNvPicPr>
          <p:nvPr/>
        </p:nvPicPr>
        <p:blipFill>
          <a:blip r:embed="rId5"/>
          <a:srcRect/>
          <a:stretch>
            <a:fillRect/>
          </a:stretch>
        </p:blipFill>
        <p:spPr bwMode="auto">
          <a:xfrm>
            <a:off x="3487267" y="2283448"/>
            <a:ext cx="3352800" cy="1752601"/>
          </a:xfrm>
          <a:prstGeom prst="rect">
            <a:avLst/>
          </a:prstGeom>
          <a:noFill/>
        </p:spPr>
      </p:pic>
      <p:sp>
        <p:nvSpPr>
          <p:cNvPr id="2" name="Rectangle 1"/>
          <p:cNvSpPr/>
          <p:nvPr/>
        </p:nvSpPr>
        <p:spPr>
          <a:xfrm>
            <a:off x="4346084" y="4352187"/>
            <a:ext cx="5489861" cy="415498"/>
          </a:xfrm>
          <a:prstGeom prst="rect">
            <a:avLst/>
          </a:prstGeom>
        </p:spPr>
        <p:txBody>
          <a:bodyPr wrap="square">
            <a:spAutoFit/>
          </a:bodyPr>
          <a:lstStyle/>
          <a:p>
            <a:r>
              <a:rPr lang="en-IN" sz="2100" dirty="0" smtClean="0">
                <a:solidFill>
                  <a:srgbClr val="FF0000"/>
                </a:solidFill>
                <a:cs typeface="Times New Roman" panose="02020603050405020304" pitchFamily="18" charset="0"/>
              </a:rPr>
              <a:t>Interchangeability                          </a:t>
            </a:r>
            <a:r>
              <a:rPr lang="en-IN" sz="2100" dirty="0">
                <a:solidFill>
                  <a:srgbClr val="FF0000"/>
                </a:solidFill>
                <a:cs typeface="Times New Roman" panose="02020603050405020304" pitchFamily="18" charset="0"/>
              </a:rPr>
              <a:t>Life Made Easier</a:t>
            </a:r>
          </a:p>
        </p:txBody>
      </p:sp>
      <p:sp>
        <p:nvSpPr>
          <p:cNvPr id="3" name="Rectangle 2"/>
          <p:cNvSpPr/>
          <p:nvPr/>
        </p:nvSpPr>
        <p:spPr>
          <a:xfrm>
            <a:off x="4049439" y="1496589"/>
            <a:ext cx="6056530" cy="461665"/>
          </a:xfrm>
          <a:prstGeom prst="rect">
            <a:avLst/>
          </a:prstGeom>
        </p:spPr>
        <p:txBody>
          <a:bodyPr wrap="none">
            <a:spAutoFit/>
          </a:bodyPr>
          <a:lstStyle/>
          <a:p>
            <a:r>
              <a:rPr lang="en-IN" sz="2400" dirty="0">
                <a:solidFill>
                  <a:srgbClr val="FF0000"/>
                </a:solidFill>
                <a:cs typeface="Times New Roman" panose="02020603050405020304" pitchFamily="18" charset="0"/>
              </a:rPr>
              <a:t>Quality                    </a:t>
            </a:r>
            <a:r>
              <a:rPr lang="en-IN" sz="2400" dirty="0" smtClean="0">
                <a:solidFill>
                  <a:srgbClr val="FF0000"/>
                </a:solidFill>
                <a:cs typeface="Times New Roman" panose="02020603050405020304" pitchFamily="18" charset="0"/>
              </a:rPr>
              <a:t>                                        </a:t>
            </a:r>
            <a:r>
              <a:rPr lang="en-IN" sz="2400" dirty="0">
                <a:solidFill>
                  <a:srgbClr val="FF0000"/>
                </a:solidFill>
                <a:cs typeface="Times New Roman" panose="02020603050405020304" pitchFamily="18" charset="0"/>
              </a:rPr>
              <a:t>Safety</a:t>
            </a:r>
          </a:p>
        </p:txBody>
      </p:sp>
    </p:spTree>
    <p:extLst>
      <p:ext uri="{BB962C8B-B14F-4D97-AF65-F5344CB8AC3E}">
        <p14:creationId xmlns:p14="http://schemas.microsoft.com/office/powerpoint/2010/main" xmlns="" val="3515400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8046284"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2354404"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2477629"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8919359"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1646361"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913116"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41" name="Oval 21">
            <a:extLst>
              <a:ext uri="{FF2B5EF4-FFF2-40B4-BE49-F238E27FC236}">
                <a16:creationId xmlns:a16="http://schemas.microsoft.com/office/drawing/2014/main" xmlns="" id="{2DD1A774-7C76-4B9D-A0E9-AA1AB2F72B4E}"/>
              </a:ext>
            </a:extLst>
          </p:cNvPr>
          <p:cNvSpPr>
            <a:spLocks noChangeAspect="1"/>
          </p:cNvSpPr>
          <p:nvPr/>
        </p:nvSpPr>
        <p:spPr>
          <a:xfrm>
            <a:off x="10857290" y="2926427"/>
            <a:ext cx="275088" cy="32400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2" name="Rectangle 5">
            <a:extLst>
              <a:ext uri="{FF2B5EF4-FFF2-40B4-BE49-F238E27FC236}">
                <a16:creationId xmlns:a16="http://schemas.microsoft.com/office/drawing/2014/main" xmlns="" id="{0F59580D-91FC-44F0-8CF8-EA21B6ECCEFA}"/>
              </a:ext>
            </a:extLst>
          </p:cNvPr>
          <p:cNvSpPr>
            <a:spLocks noChangeAspect="1"/>
          </p:cNvSpPr>
          <p:nvPr/>
        </p:nvSpPr>
        <p:spPr>
          <a:xfrm>
            <a:off x="10906647" y="4821891"/>
            <a:ext cx="199384" cy="26774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000000"/>
              </a:solidFill>
              <a:effectLst/>
              <a:uLnTx/>
              <a:uFillTx/>
              <a:latin typeface="Arial"/>
              <a:ea typeface="맑은 고딕"/>
              <a:cs typeface="+mn-cs"/>
            </a:endParaRPr>
          </a:p>
        </p:txBody>
      </p:sp>
      <p:sp>
        <p:nvSpPr>
          <p:cNvPr id="43" name="Freeform: Shape 40">
            <a:extLst>
              <a:ext uri="{FF2B5EF4-FFF2-40B4-BE49-F238E27FC236}">
                <a16:creationId xmlns:a16="http://schemas.microsoft.com/office/drawing/2014/main" xmlns="" id="{060E30E7-86EA-47C9-A1F0-B310D68060A5}"/>
              </a:ext>
            </a:extLst>
          </p:cNvPr>
          <p:cNvSpPr/>
          <p:nvPr/>
        </p:nvSpPr>
        <p:spPr>
          <a:xfrm rot="5400000">
            <a:off x="10769774" y="2129780"/>
            <a:ext cx="249325" cy="185802"/>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4" name="Frame 1">
            <a:extLst>
              <a:ext uri="{FF2B5EF4-FFF2-40B4-BE49-F238E27FC236}">
                <a16:creationId xmlns:a16="http://schemas.microsoft.com/office/drawing/2014/main" xmlns="" id="{05A8BCF7-6E2F-4266-8895-1008C5A4F670}"/>
              </a:ext>
            </a:extLst>
          </p:cNvPr>
          <p:cNvSpPr/>
          <p:nvPr/>
        </p:nvSpPr>
        <p:spPr>
          <a:xfrm>
            <a:off x="10884533" y="3810081"/>
            <a:ext cx="193238" cy="35086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000000"/>
              </a:solidFill>
              <a:effectLst/>
              <a:uLnTx/>
              <a:uFillTx/>
              <a:latin typeface="Arial"/>
              <a:ea typeface="맑은 고딕"/>
              <a:cs typeface="+mn-cs"/>
            </a:endParaRPr>
          </a:p>
        </p:txBody>
      </p:sp>
      <p:sp>
        <p:nvSpPr>
          <p:cNvPr id="46" name="Parallelogram 15">
            <a:extLst>
              <a:ext uri="{FF2B5EF4-FFF2-40B4-BE49-F238E27FC236}">
                <a16:creationId xmlns:a16="http://schemas.microsoft.com/office/drawing/2014/main" xmlns="" id="{24ABDD0B-564D-4579-ACF2-A3B23447A0E6}"/>
              </a:ext>
            </a:extLst>
          </p:cNvPr>
          <p:cNvSpPr/>
          <p:nvPr/>
        </p:nvSpPr>
        <p:spPr>
          <a:xfrm rot="16200000">
            <a:off x="10885898" y="5626702"/>
            <a:ext cx="321798" cy="38803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맑은 고딕"/>
              <a:cs typeface="+mn-cs"/>
            </a:endParaRPr>
          </a:p>
        </p:txBody>
      </p:sp>
      <p:sp>
        <p:nvSpPr>
          <p:cNvPr id="56" name="Title 1">
            <a:extLst>
              <a:ext uri="{FF2B5EF4-FFF2-40B4-BE49-F238E27FC236}">
                <a16:creationId xmlns:a16="http://schemas.microsoft.com/office/drawing/2014/main" xmlns="" id="{70EFD90F-F3B7-48FA-B77A-2DBDE2479115}"/>
              </a:ext>
            </a:extLst>
          </p:cNvPr>
          <p:cNvSpPr txBox="1">
            <a:spLocks/>
          </p:cNvSpPr>
          <p:nvPr/>
        </p:nvSpPr>
        <p:spPr>
          <a:xfrm>
            <a:off x="3915153" y="406835"/>
            <a:ext cx="65891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IN" b="1" i="1" u="sng" dirty="0">
              <a:solidFill>
                <a:srgbClr val="0070C0"/>
              </a:solidFill>
            </a:endParaRPr>
          </a:p>
        </p:txBody>
      </p:sp>
      <p:pic>
        <p:nvPicPr>
          <p:cNvPr id="31" name="Picture 30">
            <a:extLst>
              <a:ext uri="{FF2B5EF4-FFF2-40B4-BE49-F238E27FC236}">
                <a16:creationId xmlns:a16="http://schemas.microsoft.com/office/drawing/2014/main" xmlns="" id="{B9A37089-8D00-4B08-B5FB-15537716A3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23935" y="3909232"/>
            <a:ext cx="2050917" cy="1640949"/>
          </a:xfrm>
          <a:prstGeom prst="rect">
            <a:avLst/>
          </a:prstGeom>
        </p:spPr>
      </p:pic>
      <p:pic>
        <p:nvPicPr>
          <p:cNvPr id="32" name="Picture 31">
            <a:extLst>
              <a:ext uri="{FF2B5EF4-FFF2-40B4-BE49-F238E27FC236}">
                <a16:creationId xmlns:a16="http://schemas.microsoft.com/office/drawing/2014/main" xmlns="" id="{8E4EB785-A207-45B6-9D12-13B21D4A01C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80550" y="4306141"/>
            <a:ext cx="1295400" cy="1643293"/>
          </a:xfrm>
          <a:prstGeom prst="rect">
            <a:avLst/>
          </a:prstGeom>
        </p:spPr>
      </p:pic>
      <p:pic>
        <p:nvPicPr>
          <p:cNvPr id="33" name="Picture 32">
            <a:extLst>
              <a:ext uri="{FF2B5EF4-FFF2-40B4-BE49-F238E27FC236}">
                <a16:creationId xmlns:a16="http://schemas.microsoft.com/office/drawing/2014/main" xmlns="" id="{27F72683-47F4-4C40-820B-79B83E972D4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33182" y="4939313"/>
            <a:ext cx="1346962" cy="1884126"/>
          </a:xfrm>
          <a:prstGeom prst="rect">
            <a:avLst/>
          </a:prstGeom>
        </p:spPr>
      </p:pic>
      <p:sp>
        <p:nvSpPr>
          <p:cNvPr id="34" name="Title 1">
            <a:extLst>
              <a:ext uri="{FF2B5EF4-FFF2-40B4-BE49-F238E27FC236}">
                <a16:creationId xmlns:a16="http://schemas.microsoft.com/office/drawing/2014/main" xmlns="" id="{7B76647C-5819-4B14-83ED-EA6F49D5CB48}"/>
              </a:ext>
            </a:extLst>
          </p:cNvPr>
          <p:cNvSpPr txBox="1">
            <a:spLocks/>
          </p:cNvSpPr>
          <p:nvPr/>
        </p:nvSpPr>
        <p:spPr>
          <a:xfrm>
            <a:off x="4197629" y="693985"/>
            <a:ext cx="65891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b="1" u="sng" smtClean="0">
                <a:solidFill>
                  <a:srgbClr val="0070C0"/>
                </a:solidFill>
                <a:latin typeface="Times New Roman" panose="02020603050405020304" pitchFamily="18" charset="0"/>
                <a:cs typeface="Times New Roman" panose="02020603050405020304" pitchFamily="18" charset="0"/>
              </a:rPr>
              <a:t>Product Certification</a:t>
            </a:r>
            <a:endParaRPr lang="en-IN" b="1" u="sng" dirty="0">
              <a:solidFill>
                <a:srgbClr val="0070C0"/>
              </a:solidFill>
              <a:latin typeface="Times New Roman" panose="02020603050405020304" pitchFamily="18" charset="0"/>
              <a:cs typeface="Times New Roman" panose="02020603050405020304" pitchFamily="18" charset="0"/>
            </a:endParaRPr>
          </a:p>
        </p:txBody>
      </p:sp>
      <p:pic>
        <p:nvPicPr>
          <p:cNvPr id="35" name="Picture 34">
            <a:extLst>
              <a:ext uri="{FF2B5EF4-FFF2-40B4-BE49-F238E27FC236}">
                <a16:creationId xmlns:a16="http://schemas.microsoft.com/office/drawing/2014/main" xmlns="" id="{2E57E6AB-CDAD-4865-8C42-CE5BE07F27E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94824" y="2005369"/>
            <a:ext cx="1638341" cy="2051790"/>
          </a:xfrm>
          <a:prstGeom prst="rect">
            <a:avLst/>
          </a:prstGeom>
        </p:spPr>
      </p:pic>
      <p:pic>
        <p:nvPicPr>
          <p:cNvPr id="36" name="Picture 35">
            <a:extLst>
              <a:ext uri="{FF2B5EF4-FFF2-40B4-BE49-F238E27FC236}">
                <a16:creationId xmlns:a16="http://schemas.microsoft.com/office/drawing/2014/main" xmlns="" id="{99B7C610-1CDA-45E0-AF3F-9472F956D008}"/>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057390" y="4513692"/>
            <a:ext cx="2280478" cy="1403371"/>
          </a:xfrm>
          <a:prstGeom prst="rect">
            <a:avLst/>
          </a:prstGeom>
        </p:spPr>
      </p:pic>
      <p:pic>
        <p:nvPicPr>
          <p:cNvPr id="37" name="Picture 36">
            <a:extLst>
              <a:ext uri="{FF2B5EF4-FFF2-40B4-BE49-F238E27FC236}">
                <a16:creationId xmlns:a16="http://schemas.microsoft.com/office/drawing/2014/main" xmlns="" id="{1DC48798-C862-4AAA-A12C-37B5F6BA7EBB}"/>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58009" y="4306141"/>
            <a:ext cx="981396" cy="1674737"/>
          </a:xfrm>
          <a:prstGeom prst="rect">
            <a:avLst/>
          </a:prstGeom>
        </p:spPr>
      </p:pic>
      <p:pic>
        <p:nvPicPr>
          <p:cNvPr id="38" name="Content Placeholder 15">
            <a:extLst>
              <a:ext uri="{FF2B5EF4-FFF2-40B4-BE49-F238E27FC236}">
                <a16:creationId xmlns:a16="http://schemas.microsoft.com/office/drawing/2014/main" xmlns="" id="{077B6858-DB2E-4CDA-913B-36DB86877C6E}"/>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376492" y="2040828"/>
            <a:ext cx="1884125" cy="1884125"/>
          </a:xfrm>
          <a:prstGeom prst="rect">
            <a:avLst/>
          </a:prstGeom>
        </p:spPr>
      </p:pic>
      <p:pic>
        <p:nvPicPr>
          <p:cNvPr id="39" name="Picture 38">
            <a:extLst>
              <a:ext uri="{FF2B5EF4-FFF2-40B4-BE49-F238E27FC236}">
                <a16:creationId xmlns:a16="http://schemas.microsoft.com/office/drawing/2014/main" xmlns="" id="{E616EE6F-68B7-456E-9E76-8A9E6C42769B}"/>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071200" y="2020991"/>
            <a:ext cx="2357222" cy="2005674"/>
          </a:xfrm>
          <a:prstGeom prst="rect">
            <a:avLst/>
          </a:prstGeom>
        </p:spPr>
      </p:pic>
      <p:pic>
        <p:nvPicPr>
          <p:cNvPr id="40" name="Picture 39">
            <a:extLst>
              <a:ext uri="{FF2B5EF4-FFF2-40B4-BE49-F238E27FC236}">
                <a16:creationId xmlns:a16="http://schemas.microsoft.com/office/drawing/2014/main" xmlns="" id="{76E025EF-A2EA-4BFF-911E-10B2F5EB29ED}"/>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407337" y="2036714"/>
            <a:ext cx="1747744" cy="1938490"/>
          </a:xfrm>
          <a:prstGeom prst="rect">
            <a:avLst/>
          </a:prstGeom>
        </p:spPr>
      </p:pic>
    </p:spTree>
    <p:extLst>
      <p:ext uri="{BB962C8B-B14F-4D97-AF65-F5344CB8AC3E}">
        <p14:creationId xmlns:p14="http://schemas.microsoft.com/office/powerpoint/2010/main" xmlns="" val="2344292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6" name="TextBox 5"/>
          <p:cNvSpPr txBox="1"/>
          <p:nvPr/>
        </p:nvSpPr>
        <p:spPr>
          <a:xfrm>
            <a:off x="4562202" y="65418"/>
            <a:ext cx="6570176" cy="1384995"/>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r>
              <a:rPr lang="en-US" sz="2800" b="1" u="sng" dirty="0">
                <a:solidFill>
                  <a:srgbClr val="0070C0"/>
                </a:solidFill>
                <a:latin typeface="Times New Roman" panose="02020603050405020304" pitchFamily="18" charset="0"/>
                <a:cs typeface="Times New Roman" panose="02020603050405020304" pitchFamily="18" charset="0"/>
              </a:rPr>
              <a:t>Compulsory Registration Scheme (CRS) </a:t>
            </a:r>
            <a:br>
              <a:rPr lang="en-US" sz="2800" b="1" u="sng" dirty="0">
                <a:solidFill>
                  <a:srgbClr val="0070C0"/>
                </a:solidFill>
                <a:latin typeface="Times New Roman" panose="02020603050405020304" pitchFamily="18" charset="0"/>
                <a:cs typeface="Times New Roman" panose="02020603050405020304" pitchFamily="18" charset="0"/>
              </a:rPr>
            </a:br>
            <a:r>
              <a:rPr lang="en-US" sz="2800" b="1" dirty="0" smtClean="0">
                <a:solidFill>
                  <a:srgbClr val="0070C0"/>
                </a:solidFill>
                <a:latin typeface="Times New Roman" panose="02020603050405020304" pitchFamily="18" charset="0"/>
                <a:cs typeface="Times New Roman" panose="02020603050405020304" pitchFamily="18" charset="0"/>
              </a:rPr>
              <a:t>                   </a:t>
            </a:r>
            <a:r>
              <a:rPr lang="en-US" sz="1400" b="1" dirty="0" smtClean="0">
                <a:solidFill>
                  <a:srgbClr val="0070C0"/>
                </a:solidFill>
                <a:latin typeface="Times New Roman" panose="02020603050405020304" pitchFamily="18" charset="0"/>
                <a:cs typeface="Times New Roman" panose="02020603050405020304" pitchFamily="18" charset="0"/>
              </a:rPr>
              <a:t>for </a:t>
            </a:r>
            <a:r>
              <a:rPr lang="en-US" sz="1400" b="1" dirty="0">
                <a:solidFill>
                  <a:srgbClr val="0070C0"/>
                </a:solidFill>
                <a:latin typeface="Times New Roman" panose="02020603050405020304" pitchFamily="18" charset="0"/>
                <a:cs typeface="Times New Roman" panose="02020603050405020304" pitchFamily="18" charset="0"/>
              </a:rPr>
              <a:t>Self Declaration of conformity</a:t>
            </a:r>
            <a:r>
              <a:rPr lang="en-US" sz="2000" dirty="0"/>
              <a:t/>
            </a:r>
            <a:br>
              <a:rPr lang="en-US" sz="2000" dirty="0"/>
            </a:br>
            <a:endParaRPr lang="en-IN" sz="2800" dirty="0"/>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8046284"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2354404"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2477629"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8919359"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1646361"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913116"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41" name="Oval 21">
            <a:extLst>
              <a:ext uri="{FF2B5EF4-FFF2-40B4-BE49-F238E27FC236}">
                <a16:creationId xmlns:a16="http://schemas.microsoft.com/office/drawing/2014/main" xmlns="" id="{2DD1A774-7C76-4B9D-A0E9-AA1AB2F72B4E}"/>
              </a:ext>
            </a:extLst>
          </p:cNvPr>
          <p:cNvSpPr>
            <a:spLocks noChangeAspect="1"/>
          </p:cNvSpPr>
          <p:nvPr/>
        </p:nvSpPr>
        <p:spPr>
          <a:xfrm>
            <a:off x="10857290" y="2926427"/>
            <a:ext cx="275088" cy="32400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2" name="Rectangle 5">
            <a:extLst>
              <a:ext uri="{FF2B5EF4-FFF2-40B4-BE49-F238E27FC236}">
                <a16:creationId xmlns:a16="http://schemas.microsoft.com/office/drawing/2014/main" xmlns="" id="{0F59580D-91FC-44F0-8CF8-EA21B6ECCEFA}"/>
              </a:ext>
            </a:extLst>
          </p:cNvPr>
          <p:cNvSpPr>
            <a:spLocks noChangeAspect="1"/>
          </p:cNvSpPr>
          <p:nvPr/>
        </p:nvSpPr>
        <p:spPr>
          <a:xfrm>
            <a:off x="10906647" y="4821891"/>
            <a:ext cx="199384" cy="26774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000000"/>
              </a:solidFill>
              <a:effectLst/>
              <a:uLnTx/>
              <a:uFillTx/>
              <a:latin typeface="Arial"/>
              <a:ea typeface="맑은 고딕"/>
              <a:cs typeface="+mn-cs"/>
            </a:endParaRPr>
          </a:p>
        </p:txBody>
      </p:sp>
      <p:sp>
        <p:nvSpPr>
          <p:cNvPr id="43" name="Freeform: Shape 40">
            <a:extLst>
              <a:ext uri="{FF2B5EF4-FFF2-40B4-BE49-F238E27FC236}">
                <a16:creationId xmlns:a16="http://schemas.microsoft.com/office/drawing/2014/main" xmlns="" id="{060E30E7-86EA-47C9-A1F0-B310D68060A5}"/>
              </a:ext>
            </a:extLst>
          </p:cNvPr>
          <p:cNvSpPr/>
          <p:nvPr/>
        </p:nvSpPr>
        <p:spPr>
          <a:xfrm rot="5400000">
            <a:off x="10769774" y="2129780"/>
            <a:ext cx="249325" cy="185802"/>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4" name="Frame 1">
            <a:extLst>
              <a:ext uri="{FF2B5EF4-FFF2-40B4-BE49-F238E27FC236}">
                <a16:creationId xmlns:a16="http://schemas.microsoft.com/office/drawing/2014/main" xmlns="" id="{05A8BCF7-6E2F-4266-8895-1008C5A4F670}"/>
              </a:ext>
            </a:extLst>
          </p:cNvPr>
          <p:cNvSpPr/>
          <p:nvPr/>
        </p:nvSpPr>
        <p:spPr>
          <a:xfrm>
            <a:off x="10884533" y="3810081"/>
            <a:ext cx="193238" cy="35086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000000"/>
              </a:solidFill>
              <a:effectLst/>
              <a:uLnTx/>
              <a:uFillTx/>
              <a:latin typeface="Arial"/>
              <a:ea typeface="맑은 고딕"/>
              <a:cs typeface="+mn-cs"/>
            </a:endParaRPr>
          </a:p>
        </p:txBody>
      </p:sp>
      <p:sp>
        <p:nvSpPr>
          <p:cNvPr id="46" name="Parallelogram 15">
            <a:extLst>
              <a:ext uri="{FF2B5EF4-FFF2-40B4-BE49-F238E27FC236}">
                <a16:creationId xmlns:a16="http://schemas.microsoft.com/office/drawing/2014/main" xmlns="" id="{24ABDD0B-564D-4579-ACF2-A3B23447A0E6}"/>
              </a:ext>
            </a:extLst>
          </p:cNvPr>
          <p:cNvSpPr/>
          <p:nvPr/>
        </p:nvSpPr>
        <p:spPr>
          <a:xfrm rot="16200000">
            <a:off x="10885898" y="5626702"/>
            <a:ext cx="321798" cy="38803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맑은 고딕"/>
              <a:cs typeface="+mn-cs"/>
            </a:endParaRPr>
          </a:p>
        </p:txBody>
      </p:sp>
      <p:pic>
        <p:nvPicPr>
          <p:cNvPr id="47" name="Picture 46">
            <a:extLst>
              <a:ext uri="{FF2B5EF4-FFF2-40B4-BE49-F238E27FC236}">
                <a16:creationId xmlns:a16="http://schemas.microsoft.com/office/drawing/2014/main" xmlns="" id="{DBD5FEDC-A2D5-45C2-B9DA-451AE2F2E28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94841" y="4924299"/>
            <a:ext cx="3295993" cy="1890351"/>
          </a:xfrm>
          <a:prstGeom prst="rect">
            <a:avLst/>
          </a:prstGeom>
        </p:spPr>
      </p:pic>
      <p:pic>
        <p:nvPicPr>
          <p:cNvPr id="48" name="Picture 47">
            <a:extLst>
              <a:ext uri="{FF2B5EF4-FFF2-40B4-BE49-F238E27FC236}">
                <a16:creationId xmlns:a16="http://schemas.microsoft.com/office/drawing/2014/main" xmlns="" id="{5FD7119E-5CA1-4652-BA0A-EC0FE40C997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96816" y="2029820"/>
            <a:ext cx="2057400" cy="1908279"/>
          </a:xfrm>
          <a:prstGeom prst="rect">
            <a:avLst/>
          </a:prstGeom>
        </p:spPr>
      </p:pic>
      <p:pic>
        <p:nvPicPr>
          <p:cNvPr id="49" name="Picture 48">
            <a:extLst>
              <a:ext uri="{FF2B5EF4-FFF2-40B4-BE49-F238E27FC236}">
                <a16:creationId xmlns:a16="http://schemas.microsoft.com/office/drawing/2014/main" xmlns="" id="{0792F2E2-1B0E-4FAC-92C2-23C5CBC9972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95009" y="4875542"/>
            <a:ext cx="1859207" cy="1890351"/>
          </a:xfrm>
          <a:prstGeom prst="rect">
            <a:avLst/>
          </a:prstGeom>
        </p:spPr>
      </p:pic>
      <p:pic>
        <p:nvPicPr>
          <p:cNvPr id="50" name="Picture 2">
            <a:extLst>
              <a:ext uri="{FF2B5EF4-FFF2-40B4-BE49-F238E27FC236}">
                <a16:creationId xmlns:a16="http://schemas.microsoft.com/office/drawing/2014/main" xmlns="" id="{69D79E28-27B9-42FF-BD9E-DC995C0F1DB2}"/>
              </a:ext>
            </a:extLst>
          </p:cNvPr>
          <p:cNvPicPr>
            <a:picLocks noChangeAspect="1" noChangeArrowheads="1"/>
          </p:cNvPicPr>
          <p:nvPr/>
        </p:nvPicPr>
        <p:blipFill>
          <a:blip r:embed="rId5"/>
          <a:stretch>
            <a:fillRect/>
          </a:stretch>
        </p:blipFill>
        <p:spPr bwMode="auto">
          <a:xfrm>
            <a:off x="3902681" y="1573114"/>
            <a:ext cx="3128988" cy="3091822"/>
          </a:xfrm>
          <a:prstGeom prst="rect">
            <a:avLst/>
          </a:prstGeom>
          <a:noFill/>
          <a:ln w="9525">
            <a:noFill/>
            <a:miter lim="800000"/>
            <a:headEnd/>
            <a:tailEnd/>
          </a:ln>
          <a:effectLst/>
        </p:spPr>
      </p:pic>
    </p:spTree>
    <p:extLst>
      <p:ext uri="{BB962C8B-B14F-4D97-AF65-F5344CB8AC3E}">
        <p14:creationId xmlns:p14="http://schemas.microsoft.com/office/powerpoint/2010/main" xmlns="" val="974852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3949" y="0"/>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8046284"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2354404"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2477629"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8919359"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1646361"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913116"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41" name="Oval 21">
            <a:extLst>
              <a:ext uri="{FF2B5EF4-FFF2-40B4-BE49-F238E27FC236}">
                <a16:creationId xmlns:a16="http://schemas.microsoft.com/office/drawing/2014/main" xmlns="" id="{2DD1A774-7C76-4B9D-A0E9-AA1AB2F72B4E}"/>
              </a:ext>
            </a:extLst>
          </p:cNvPr>
          <p:cNvSpPr>
            <a:spLocks noChangeAspect="1"/>
          </p:cNvSpPr>
          <p:nvPr/>
        </p:nvSpPr>
        <p:spPr>
          <a:xfrm>
            <a:off x="10857290" y="2926427"/>
            <a:ext cx="275088" cy="32400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2" name="Rectangle 5">
            <a:extLst>
              <a:ext uri="{FF2B5EF4-FFF2-40B4-BE49-F238E27FC236}">
                <a16:creationId xmlns:a16="http://schemas.microsoft.com/office/drawing/2014/main" xmlns="" id="{0F59580D-91FC-44F0-8CF8-EA21B6ECCEFA}"/>
              </a:ext>
            </a:extLst>
          </p:cNvPr>
          <p:cNvSpPr>
            <a:spLocks noChangeAspect="1"/>
          </p:cNvSpPr>
          <p:nvPr/>
        </p:nvSpPr>
        <p:spPr>
          <a:xfrm>
            <a:off x="10906647" y="4821891"/>
            <a:ext cx="199384" cy="26774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000000"/>
              </a:solidFill>
              <a:effectLst/>
              <a:uLnTx/>
              <a:uFillTx/>
              <a:latin typeface="Arial"/>
              <a:ea typeface="맑은 고딕"/>
              <a:cs typeface="+mn-cs"/>
            </a:endParaRPr>
          </a:p>
        </p:txBody>
      </p:sp>
      <p:sp>
        <p:nvSpPr>
          <p:cNvPr id="43" name="Freeform: Shape 40">
            <a:extLst>
              <a:ext uri="{FF2B5EF4-FFF2-40B4-BE49-F238E27FC236}">
                <a16:creationId xmlns:a16="http://schemas.microsoft.com/office/drawing/2014/main" xmlns="" id="{060E30E7-86EA-47C9-A1F0-B310D68060A5}"/>
              </a:ext>
            </a:extLst>
          </p:cNvPr>
          <p:cNvSpPr/>
          <p:nvPr/>
        </p:nvSpPr>
        <p:spPr>
          <a:xfrm rot="5400000">
            <a:off x="10769774" y="2129780"/>
            <a:ext cx="249325" cy="185802"/>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4" name="Frame 1">
            <a:extLst>
              <a:ext uri="{FF2B5EF4-FFF2-40B4-BE49-F238E27FC236}">
                <a16:creationId xmlns:a16="http://schemas.microsoft.com/office/drawing/2014/main" xmlns="" id="{05A8BCF7-6E2F-4266-8895-1008C5A4F670}"/>
              </a:ext>
            </a:extLst>
          </p:cNvPr>
          <p:cNvSpPr/>
          <p:nvPr/>
        </p:nvSpPr>
        <p:spPr>
          <a:xfrm>
            <a:off x="10884533" y="3810081"/>
            <a:ext cx="193238" cy="35086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000000"/>
              </a:solidFill>
              <a:effectLst/>
              <a:uLnTx/>
              <a:uFillTx/>
              <a:latin typeface="Arial"/>
              <a:ea typeface="맑은 고딕"/>
              <a:cs typeface="+mn-cs"/>
            </a:endParaRPr>
          </a:p>
        </p:txBody>
      </p:sp>
      <p:sp>
        <p:nvSpPr>
          <p:cNvPr id="46" name="Parallelogram 15">
            <a:extLst>
              <a:ext uri="{FF2B5EF4-FFF2-40B4-BE49-F238E27FC236}">
                <a16:creationId xmlns:a16="http://schemas.microsoft.com/office/drawing/2014/main" xmlns="" id="{24ABDD0B-564D-4579-ACF2-A3B23447A0E6}"/>
              </a:ext>
            </a:extLst>
          </p:cNvPr>
          <p:cNvSpPr/>
          <p:nvPr/>
        </p:nvSpPr>
        <p:spPr>
          <a:xfrm rot="16200000">
            <a:off x="10885898" y="5626702"/>
            <a:ext cx="321798" cy="38803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맑은 고딕"/>
              <a:cs typeface="+mn-cs"/>
            </a:endParaRPr>
          </a:p>
        </p:txBody>
      </p:sp>
      <p:sp>
        <p:nvSpPr>
          <p:cNvPr id="30" name="Title 1"/>
          <p:cNvSpPr txBox="1">
            <a:spLocks/>
          </p:cNvSpPr>
          <p:nvPr/>
        </p:nvSpPr>
        <p:spPr>
          <a:xfrm>
            <a:off x="3166716" y="412254"/>
            <a:ext cx="8229600" cy="990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solidFill>
                  <a:srgbClr val="FFC000"/>
                </a:solidFill>
              </a:rPr>
              <a:t>     </a:t>
            </a:r>
            <a:r>
              <a:rPr lang="en-US" sz="4800" b="1" u="sng" dirty="0" smtClean="0">
                <a:solidFill>
                  <a:srgbClr val="FFC000"/>
                </a:solidFill>
                <a:latin typeface="Times New Roman" panose="02020603050405020304" pitchFamily="18" charset="0"/>
                <a:cs typeface="Times New Roman" panose="02020603050405020304" pitchFamily="18" charset="0"/>
              </a:rPr>
              <a:t>Hallmark</a:t>
            </a:r>
            <a:endParaRPr lang="en-US" u="sng" dirty="0">
              <a:solidFill>
                <a:srgbClr val="FFC000"/>
              </a:solidFill>
              <a:latin typeface="Times New Roman" panose="02020603050405020304" pitchFamily="18" charset="0"/>
              <a:cs typeface="Times New Roman" panose="02020603050405020304" pitchFamily="18" charset="0"/>
            </a:endParaRPr>
          </a:p>
        </p:txBody>
      </p:sp>
      <p:pic>
        <p:nvPicPr>
          <p:cNvPr id="31" name="Content Placeholder 8">
            <a:extLst>
              <a:ext uri="{FF2B5EF4-FFF2-40B4-BE49-F238E27FC236}">
                <a16:creationId xmlns:a16="http://schemas.microsoft.com/office/drawing/2014/main" xmlns="" id="{A7DBD3A7-CCEB-4BD7-A3C2-944836AF503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22410" y="1744860"/>
            <a:ext cx="4205287" cy="3688978"/>
          </a:xfrm>
          <a:prstGeom prst="rect">
            <a:avLst/>
          </a:prstGeom>
        </p:spPr>
        <p:style>
          <a:lnRef idx="2">
            <a:schemeClr val="accent6"/>
          </a:lnRef>
          <a:fillRef idx="1">
            <a:schemeClr val="lt1"/>
          </a:fillRef>
          <a:effectRef idx="0">
            <a:schemeClr val="accent6"/>
          </a:effectRef>
          <a:fontRef idx="minor">
            <a:schemeClr val="dk1"/>
          </a:fontRef>
        </p:style>
      </p:pic>
      <p:pic>
        <p:nvPicPr>
          <p:cNvPr id="32" name="Picture 31">
            <a:extLst>
              <a:ext uri="{FF2B5EF4-FFF2-40B4-BE49-F238E27FC236}">
                <a16:creationId xmlns:a16="http://schemas.microsoft.com/office/drawing/2014/main" xmlns="" id="{D10E1953-09BF-4297-9340-5ECA314CC84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70610" y="1658949"/>
            <a:ext cx="2895600" cy="3860799"/>
          </a:xfrm>
          <a:prstGeom prst="rect">
            <a:avLst/>
          </a:prstGeom>
        </p:spPr>
      </p:pic>
    </p:spTree>
    <p:extLst>
      <p:ext uri="{BB962C8B-B14F-4D97-AF65-F5344CB8AC3E}">
        <p14:creationId xmlns:p14="http://schemas.microsoft.com/office/powerpoint/2010/main" xmlns="" val="3073747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7392" y="304886"/>
            <a:ext cx="6015789" cy="461665"/>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r>
              <a:rPr lang="en-US" sz="2400" b="1" dirty="0">
                <a:solidFill>
                  <a:srgbClr val="FFC000"/>
                </a:solidFill>
                <a:latin typeface="Times New Roman" panose="02020603050405020304" pitchFamily="18" charset="0"/>
                <a:cs typeface="Times New Roman" panose="02020603050405020304" pitchFamily="18" charset="0"/>
              </a:rPr>
              <a:t>Compulsory Hallmarking </a:t>
            </a:r>
            <a:r>
              <a:rPr lang="en-US" sz="2400" b="1" dirty="0" smtClean="0">
                <a:solidFill>
                  <a:srgbClr val="FFC000"/>
                </a:solidFill>
                <a:latin typeface="Times New Roman" panose="02020603050405020304" pitchFamily="18" charset="0"/>
                <a:cs typeface="Times New Roman" panose="02020603050405020304" pitchFamily="18" charset="0"/>
              </a:rPr>
              <a:t>of  Gold </a:t>
            </a:r>
            <a:r>
              <a:rPr lang="en-US" sz="2400" b="1" dirty="0">
                <a:solidFill>
                  <a:srgbClr val="FFC000"/>
                </a:solidFill>
                <a:latin typeface="Times New Roman" panose="02020603050405020304" pitchFamily="18" charset="0"/>
                <a:cs typeface="Times New Roman" panose="02020603050405020304" pitchFamily="18" charset="0"/>
              </a:rPr>
              <a:t>Articles</a:t>
            </a:r>
            <a:endParaRPr lang="en-IN" sz="2400"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8046284"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2354404"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2477629"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8919359"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1646361"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913116"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41" name="Oval 21">
            <a:extLst>
              <a:ext uri="{FF2B5EF4-FFF2-40B4-BE49-F238E27FC236}">
                <a16:creationId xmlns:a16="http://schemas.microsoft.com/office/drawing/2014/main" xmlns="" id="{2DD1A774-7C76-4B9D-A0E9-AA1AB2F72B4E}"/>
              </a:ext>
            </a:extLst>
          </p:cNvPr>
          <p:cNvSpPr>
            <a:spLocks noChangeAspect="1"/>
          </p:cNvSpPr>
          <p:nvPr/>
        </p:nvSpPr>
        <p:spPr>
          <a:xfrm>
            <a:off x="10857290" y="2926427"/>
            <a:ext cx="275088" cy="32400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2" name="Rectangle 5">
            <a:extLst>
              <a:ext uri="{FF2B5EF4-FFF2-40B4-BE49-F238E27FC236}">
                <a16:creationId xmlns:a16="http://schemas.microsoft.com/office/drawing/2014/main" xmlns="" id="{0F59580D-91FC-44F0-8CF8-EA21B6ECCEFA}"/>
              </a:ext>
            </a:extLst>
          </p:cNvPr>
          <p:cNvSpPr>
            <a:spLocks noChangeAspect="1"/>
          </p:cNvSpPr>
          <p:nvPr/>
        </p:nvSpPr>
        <p:spPr>
          <a:xfrm>
            <a:off x="10906647" y="4821891"/>
            <a:ext cx="199384" cy="26774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000000"/>
              </a:solidFill>
              <a:effectLst/>
              <a:uLnTx/>
              <a:uFillTx/>
              <a:latin typeface="Arial"/>
              <a:ea typeface="맑은 고딕"/>
              <a:cs typeface="+mn-cs"/>
            </a:endParaRPr>
          </a:p>
        </p:txBody>
      </p:sp>
      <p:sp>
        <p:nvSpPr>
          <p:cNvPr id="43" name="Freeform: Shape 40">
            <a:extLst>
              <a:ext uri="{FF2B5EF4-FFF2-40B4-BE49-F238E27FC236}">
                <a16:creationId xmlns:a16="http://schemas.microsoft.com/office/drawing/2014/main" xmlns="" id="{060E30E7-86EA-47C9-A1F0-B310D68060A5}"/>
              </a:ext>
            </a:extLst>
          </p:cNvPr>
          <p:cNvSpPr/>
          <p:nvPr/>
        </p:nvSpPr>
        <p:spPr>
          <a:xfrm rot="5400000">
            <a:off x="10769774" y="2129780"/>
            <a:ext cx="249325" cy="185802"/>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4" name="Frame 1">
            <a:extLst>
              <a:ext uri="{FF2B5EF4-FFF2-40B4-BE49-F238E27FC236}">
                <a16:creationId xmlns:a16="http://schemas.microsoft.com/office/drawing/2014/main" xmlns="" id="{05A8BCF7-6E2F-4266-8895-1008C5A4F670}"/>
              </a:ext>
            </a:extLst>
          </p:cNvPr>
          <p:cNvSpPr/>
          <p:nvPr/>
        </p:nvSpPr>
        <p:spPr>
          <a:xfrm>
            <a:off x="10884533" y="3810081"/>
            <a:ext cx="193238" cy="35086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000000"/>
              </a:solidFill>
              <a:effectLst/>
              <a:uLnTx/>
              <a:uFillTx/>
              <a:latin typeface="Arial"/>
              <a:ea typeface="맑은 고딕"/>
              <a:cs typeface="+mn-cs"/>
            </a:endParaRPr>
          </a:p>
        </p:txBody>
      </p:sp>
      <p:sp>
        <p:nvSpPr>
          <p:cNvPr id="46" name="Parallelogram 15">
            <a:extLst>
              <a:ext uri="{FF2B5EF4-FFF2-40B4-BE49-F238E27FC236}">
                <a16:creationId xmlns:a16="http://schemas.microsoft.com/office/drawing/2014/main" xmlns="" id="{24ABDD0B-564D-4579-ACF2-A3B23447A0E6}"/>
              </a:ext>
            </a:extLst>
          </p:cNvPr>
          <p:cNvSpPr/>
          <p:nvPr/>
        </p:nvSpPr>
        <p:spPr>
          <a:xfrm rot="16200000">
            <a:off x="10885898" y="5626702"/>
            <a:ext cx="321798" cy="38803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맑은 고딕"/>
              <a:cs typeface="+mn-cs"/>
            </a:endParaRPr>
          </a:p>
        </p:txBody>
      </p:sp>
      <p:sp>
        <p:nvSpPr>
          <p:cNvPr id="33" name="Content Placeholder 2"/>
          <p:cNvSpPr txBox="1">
            <a:spLocks/>
          </p:cNvSpPr>
          <p:nvPr/>
        </p:nvSpPr>
        <p:spPr>
          <a:xfrm>
            <a:off x="3565151" y="1661800"/>
            <a:ext cx="7567227" cy="4787126"/>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342900" indent="-342900" algn="l" fontAlgn="base">
              <a:spcAft>
                <a:spcPct val="0"/>
              </a:spcAft>
              <a:buFontTx/>
              <a:buChar char="•"/>
            </a:pPr>
            <a:r>
              <a:rPr lang="en-US" sz="2000" b="1" dirty="0" smtClean="0">
                <a:solidFill>
                  <a:srgbClr val="000000"/>
                </a:solidFill>
                <a:latin typeface="Times New Roman" pitchFamily="18" charset="0"/>
              </a:rPr>
              <a:t>BIS Hallmark				</a:t>
            </a:r>
          </a:p>
          <a:p>
            <a:pPr marL="342900" indent="-342900" algn="l" fontAlgn="base">
              <a:spcAft>
                <a:spcPct val="0"/>
              </a:spcAft>
              <a:buFontTx/>
              <a:buChar char="•"/>
            </a:pPr>
            <a:r>
              <a:rPr lang="en-US" sz="2000" b="1" dirty="0" smtClean="0">
                <a:solidFill>
                  <a:srgbClr val="000000"/>
                </a:solidFill>
                <a:latin typeface="Times New Roman" pitchFamily="18" charset="0"/>
              </a:rPr>
              <a:t>Purity /Fineness Mark		22K916 		</a:t>
            </a:r>
          </a:p>
          <a:p>
            <a:pPr marL="342900" indent="-342900" algn="l" fontAlgn="base">
              <a:spcAft>
                <a:spcPct val="0"/>
              </a:spcAft>
              <a:buFontTx/>
              <a:buChar char="•"/>
            </a:pPr>
            <a:r>
              <a:rPr lang="en-US" sz="2000" b="1" dirty="0" smtClean="0">
                <a:solidFill>
                  <a:srgbClr val="000000"/>
                </a:solidFill>
                <a:latin typeface="Times New Roman" pitchFamily="18" charset="0"/>
              </a:rPr>
              <a:t>HUID – XXXXXX containing alphabets and digits</a:t>
            </a:r>
          </a:p>
          <a:p>
            <a:pPr fontAlgn="base">
              <a:spcAft>
                <a:spcPct val="0"/>
              </a:spcAft>
            </a:pPr>
            <a:endParaRPr lang="en-US" sz="2000" b="1" dirty="0" smtClean="0">
              <a:solidFill>
                <a:srgbClr val="000000"/>
              </a:solidFill>
              <a:latin typeface="Times New Roman" pitchFamily="18" charset="0"/>
            </a:endParaRPr>
          </a:p>
          <a:p>
            <a:pPr fontAlgn="base">
              <a:spcAft>
                <a:spcPct val="0"/>
              </a:spcAft>
            </a:pPr>
            <a:endParaRPr lang="en-US" sz="2000" b="1" dirty="0" smtClean="0">
              <a:solidFill>
                <a:srgbClr val="000000"/>
              </a:solidFill>
              <a:latin typeface="Times New Roman" pitchFamily="18" charset="0"/>
            </a:endParaRPr>
          </a:p>
          <a:p>
            <a:pPr fontAlgn="base">
              <a:spcAft>
                <a:spcPct val="0"/>
              </a:spcAft>
            </a:pPr>
            <a:endParaRPr lang="en-US" sz="2000" b="1" dirty="0" smtClean="0">
              <a:solidFill>
                <a:srgbClr val="000000"/>
              </a:solidFill>
              <a:latin typeface="Times New Roman" pitchFamily="18" charset="0"/>
            </a:endParaRPr>
          </a:p>
          <a:p>
            <a:pPr marL="342900" indent="-342900" fontAlgn="base">
              <a:spcAft>
                <a:spcPct val="0"/>
              </a:spcAft>
            </a:pPr>
            <a:endParaRPr lang="en-US" sz="2000" i="1" dirty="0" smtClean="0">
              <a:solidFill>
                <a:srgbClr val="FF0000"/>
              </a:solidFill>
              <a:latin typeface="Times New Roman" pitchFamily="18" charset="0"/>
            </a:endParaRPr>
          </a:p>
          <a:p>
            <a:pPr fontAlgn="base">
              <a:spcAft>
                <a:spcPct val="0"/>
              </a:spcAft>
            </a:pPr>
            <a:r>
              <a:rPr lang="en-US" sz="2000" i="1" dirty="0" smtClean="0">
                <a:solidFill>
                  <a:srgbClr val="FF0000"/>
                </a:solidFill>
                <a:latin typeface="Times New Roman" pitchFamily="18" charset="0"/>
              </a:rPr>
              <a:t>Fineness grades that can be certified as per IS 1417 </a:t>
            </a:r>
          </a:p>
          <a:p>
            <a:pPr fontAlgn="base">
              <a:spcAft>
                <a:spcPct val="0"/>
              </a:spcAft>
            </a:pPr>
            <a:r>
              <a:rPr lang="en-US" sz="2000" dirty="0" smtClean="0">
                <a:solidFill>
                  <a:srgbClr val="FF0000"/>
                </a:solidFill>
                <a:latin typeface="Times New Roman" pitchFamily="18" charset="0"/>
              </a:rPr>
              <a:t>Fineness (in </a:t>
            </a:r>
            <a:r>
              <a:rPr lang="en-US" sz="2000" dirty="0" err="1" smtClean="0">
                <a:solidFill>
                  <a:srgbClr val="FF0000"/>
                </a:solidFill>
                <a:latin typeface="Times New Roman" pitchFamily="18" charset="0"/>
              </a:rPr>
              <a:t>ppt</a:t>
            </a:r>
            <a:r>
              <a:rPr lang="en-US" sz="2000" dirty="0" smtClean="0">
                <a:solidFill>
                  <a:srgbClr val="FF0000"/>
                </a:solidFill>
                <a:latin typeface="Times New Roman" pitchFamily="18" charset="0"/>
              </a:rPr>
              <a:t>)      958         916             833           750                585</a:t>
            </a:r>
          </a:p>
          <a:p>
            <a:pPr fontAlgn="base">
              <a:spcAft>
                <a:spcPct val="0"/>
              </a:spcAft>
            </a:pPr>
            <a:r>
              <a:rPr lang="en-US" sz="2000" dirty="0" err="1" smtClean="0">
                <a:solidFill>
                  <a:srgbClr val="FF0000"/>
                </a:solidFill>
                <a:latin typeface="Times New Roman" pitchFamily="18" charset="0"/>
              </a:rPr>
              <a:t>Caratage</a:t>
            </a:r>
            <a:r>
              <a:rPr lang="en-US" sz="2000" dirty="0" smtClean="0">
                <a:solidFill>
                  <a:srgbClr val="FF0000"/>
                </a:solidFill>
                <a:latin typeface="Times New Roman" pitchFamily="18" charset="0"/>
              </a:rPr>
              <a:t>                  23K         22K            20K          18K               14K</a:t>
            </a:r>
          </a:p>
          <a:p>
            <a:pPr fontAlgn="base">
              <a:spcAft>
                <a:spcPct val="0"/>
              </a:spcAft>
            </a:pPr>
            <a:r>
              <a:rPr lang="en-US" sz="2000" dirty="0" smtClean="0">
                <a:solidFill>
                  <a:srgbClr val="FF0000"/>
                </a:solidFill>
                <a:latin typeface="Times New Roman" pitchFamily="18" charset="0"/>
              </a:rPr>
              <a:t>Purity Mark          23K958    22K916      20K833    18K750      14K585</a:t>
            </a:r>
            <a:endParaRPr lang="en-US" sz="2000" dirty="0">
              <a:solidFill>
                <a:srgbClr val="FF0000"/>
              </a:solidFill>
              <a:latin typeface="Times New Roman" pitchFamily="18" charset="0"/>
            </a:endParaRPr>
          </a:p>
        </p:txBody>
      </p:sp>
      <p:pic>
        <p:nvPicPr>
          <p:cNvPr id="34" name="Picture 33" descr="Bureau of Indian Standards Logo.svg">
            <a:extLst>
              <a:ext uri="{FF2B5EF4-FFF2-40B4-BE49-F238E27FC236}">
                <a16:creationId xmlns:a16="http://schemas.microsoft.com/office/drawing/2014/main" xmlns="" id="{7DBB9951-B906-49A3-B0CA-514A1D38690C}"/>
              </a:ext>
            </a:extLst>
          </p:cNvPr>
          <p:cNvPicPr/>
          <p:nvPr/>
        </p:nvPicPr>
        <p:blipFill>
          <a:blip r:embed="rId2">
            <a:extLst>
              <a:ext uri="{28A0092B-C50C-407E-A947-70E740481C1C}">
                <a14:useLocalDpi xmlns:a14="http://schemas.microsoft.com/office/drawing/2010/main" xmlns="" val="0"/>
              </a:ext>
            </a:extLst>
          </a:blip>
          <a:srcRect/>
          <a:stretch>
            <a:fillRect/>
          </a:stretch>
        </p:blipFill>
        <p:spPr bwMode="auto">
          <a:xfrm>
            <a:off x="4516903" y="2951498"/>
            <a:ext cx="1504608" cy="1171575"/>
          </a:xfrm>
          <a:prstGeom prst="rect">
            <a:avLst/>
          </a:prstGeom>
          <a:noFill/>
          <a:ln>
            <a:noFill/>
          </a:ln>
        </p:spPr>
      </p:pic>
      <p:sp>
        <p:nvSpPr>
          <p:cNvPr id="35" name="Rectangle: Rounded Corners 6">
            <a:extLst>
              <a:ext uri="{FF2B5EF4-FFF2-40B4-BE49-F238E27FC236}">
                <a16:creationId xmlns:a16="http://schemas.microsoft.com/office/drawing/2014/main" xmlns="" id="{64C4A572-3BA0-46F9-9C10-45BCD1D70541}"/>
              </a:ext>
            </a:extLst>
          </p:cNvPr>
          <p:cNvSpPr/>
          <p:nvPr/>
        </p:nvSpPr>
        <p:spPr>
          <a:xfrm>
            <a:off x="6482983" y="2903307"/>
            <a:ext cx="1504608" cy="1171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a:t>22 K 916</a:t>
            </a:r>
          </a:p>
          <a:p>
            <a:pPr algn="ctr"/>
            <a:r>
              <a:rPr lang="en-IN" b="1" dirty="0"/>
              <a:t>(fineness) </a:t>
            </a:r>
          </a:p>
        </p:txBody>
      </p:sp>
      <p:sp>
        <p:nvSpPr>
          <p:cNvPr id="36" name="Rectangle: Rounded Corners 7">
            <a:extLst>
              <a:ext uri="{FF2B5EF4-FFF2-40B4-BE49-F238E27FC236}">
                <a16:creationId xmlns:a16="http://schemas.microsoft.com/office/drawing/2014/main" xmlns="" id="{7D6B3629-7A54-4818-B47D-A18B9E57D961}"/>
              </a:ext>
            </a:extLst>
          </p:cNvPr>
          <p:cNvSpPr/>
          <p:nvPr/>
        </p:nvSpPr>
        <p:spPr>
          <a:xfrm>
            <a:off x="8632900" y="2951497"/>
            <a:ext cx="1285875" cy="1171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b="1" dirty="0"/>
              <a:t>XXXXXX</a:t>
            </a:r>
          </a:p>
          <a:p>
            <a:pPr algn="ctr"/>
            <a:r>
              <a:rPr lang="en-IN" b="1" dirty="0"/>
              <a:t>(HUID)</a:t>
            </a:r>
          </a:p>
        </p:txBody>
      </p:sp>
    </p:spTree>
    <p:extLst>
      <p:ext uri="{BB962C8B-B14F-4D97-AF65-F5344CB8AC3E}">
        <p14:creationId xmlns:p14="http://schemas.microsoft.com/office/powerpoint/2010/main" xmlns="" val="411449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7392" y="304886"/>
            <a:ext cx="6015789" cy="461665"/>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r>
              <a:rPr lang="en-US" sz="2400" b="1" dirty="0">
                <a:solidFill>
                  <a:srgbClr val="FFC000"/>
                </a:solidFill>
                <a:latin typeface="Times New Roman" panose="02020603050405020304" pitchFamily="18" charset="0"/>
                <a:cs typeface="Times New Roman" panose="02020603050405020304" pitchFamily="18" charset="0"/>
              </a:rPr>
              <a:t>Compulsory Hallmarking </a:t>
            </a:r>
            <a:r>
              <a:rPr lang="en-US" sz="2400" b="1" dirty="0" smtClean="0">
                <a:solidFill>
                  <a:srgbClr val="FFC000"/>
                </a:solidFill>
                <a:latin typeface="Times New Roman" panose="02020603050405020304" pitchFamily="18" charset="0"/>
                <a:cs typeface="Times New Roman" panose="02020603050405020304" pitchFamily="18" charset="0"/>
              </a:rPr>
              <a:t>of  Gold </a:t>
            </a:r>
            <a:r>
              <a:rPr lang="en-US" sz="2400" b="1" dirty="0">
                <a:solidFill>
                  <a:srgbClr val="FFC000"/>
                </a:solidFill>
                <a:latin typeface="Times New Roman" panose="02020603050405020304" pitchFamily="18" charset="0"/>
                <a:cs typeface="Times New Roman" panose="02020603050405020304" pitchFamily="18" charset="0"/>
              </a:rPr>
              <a:t>Articles</a:t>
            </a:r>
            <a:endParaRPr lang="en-IN" sz="2400" dirty="0"/>
          </a:p>
        </p:txBody>
      </p:sp>
      <p:sp>
        <p:nvSpPr>
          <p:cNvPr id="8" name="Freeform 7"/>
          <p:cNvSpPr/>
          <p:nvPr/>
        </p:nvSpPr>
        <p:spPr>
          <a:xfrm>
            <a:off x="11578494" y="2296340"/>
            <a:ext cx="613506"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1656804" y="2592237"/>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about us</a:t>
            </a:r>
            <a:endParaRPr lang="en-IN" dirty="0">
              <a:solidFill>
                <a:schemeClr val="accent2">
                  <a:lumMod val="20000"/>
                  <a:lumOff val="80000"/>
                </a:schemeClr>
              </a:solidFill>
              <a:latin typeface="Tw Cen MT" panose="020B0602020104020603" pitchFamily="34" charset="0"/>
            </a:endParaRPr>
          </a:p>
        </p:txBody>
      </p:sp>
      <p:sp>
        <p:nvSpPr>
          <p:cNvPr id="7" name="Freeform 6"/>
          <p:cNvSpPr/>
          <p:nvPr/>
        </p:nvSpPr>
        <p:spPr>
          <a:xfrm>
            <a:off x="11112993" y="2361758"/>
            <a:ext cx="592739" cy="1720324"/>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11244067" y="2463336"/>
            <a:ext cx="461665" cy="1548579"/>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Core Activities</a:t>
            </a:r>
            <a:endParaRPr lang="en-IN" dirty="0">
              <a:solidFill>
                <a:schemeClr val="accent2">
                  <a:lumMod val="20000"/>
                  <a:lumOff val="80000"/>
                </a:schemeClr>
              </a:solidFill>
              <a:latin typeface="Tw Cen MT" panose="020B0602020104020603" pitchFamily="34" charset="0"/>
            </a:endParaRPr>
          </a:p>
        </p:txBody>
      </p:sp>
      <p:sp>
        <p:nvSpPr>
          <p:cNvPr id="13" name="TextBox 12"/>
          <p:cNvSpPr txBox="1"/>
          <p:nvPr/>
        </p:nvSpPr>
        <p:spPr>
          <a:xfrm>
            <a:off x="-8046284" y="33334"/>
            <a:ext cx="11068050"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4" name="Freeform 13"/>
          <p:cNvSpPr/>
          <p:nvPr/>
        </p:nvSpPr>
        <p:spPr>
          <a:xfrm>
            <a:off x="2354404" y="2349802"/>
            <a:ext cx="65842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2477629"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Section 17</a:t>
            </a:r>
            <a:endParaRPr lang="en-IN" dirty="0">
              <a:solidFill>
                <a:schemeClr val="accent2">
                  <a:lumMod val="20000"/>
                  <a:lumOff val="80000"/>
                </a:schemeClr>
              </a:solidFill>
              <a:latin typeface="Tw Cen MT" panose="020B0602020104020603" pitchFamily="34" charset="0"/>
            </a:endParaRPr>
          </a:p>
        </p:txBody>
      </p:sp>
      <p:sp>
        <p:nvSpPr>
          <p:cNvPr id="17" name="TextBox 16"/>
          <p:cNvSpPr txBox="1"/>
          <p:nvPr/>
        </p:nvSpPr>
        <p:spPr>
          <a:xfrm>
            <a:off x="-8919359" y="17292"/>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18" name="Freeform 17"/>
          <p:cNvSpPr/>
          <p:nvPr/>
        </p:nvSpPr>
        <p:spPr>
          <a:xfrm>
            <a:off x="1646361" y="2313632"/>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913116" y="2645699"/>
            <a:ext cx="461665"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Rule 50-51</a:t>
            </a:r>
            <a:endParaRPr lang="en-IN" dirty="0">
              <a:solidFill>
                <a:schemeClr val="accent2">
                  <a:lumMod val="20000"/>
                  <a:lumOff val="80000"/>
                </a:schemeClr>
              </a:solidFill>
              <a:latin typeface="Tw Cen MT" panose="020B0602020104020603" pitchFamily="34" charset="0"/>
            </a:endParaRPr>
          </a:p>
        </p:txBody>
      </p:sp>
      <p:sp>
        <p:nvSpPr>
          <p:cNvPr id="24" name="TextBox 23"/>
          <p:cNvSpPr txBox="1"/>
          <p:nvPr/>
        </p:nvSpPr>
        <p:spPr>
          <a:xfrm>
            <a:off x="-9586721" y="25313"/>
            <a:ext cx="11428361" cy="6858000"/>
          </a:xfrm>
          <a:prstGeom prst="rect">
            <a:avLst/>
          </a:prstGeom>
          <a:solidFill>
            <a:schemeClr val="bg1">
              <a:lumMod val="95000"/>
            </a:schemeClr>
          </a:solidFill>
          <a:ln>
            <a:noFill/>
          </a:ln>
          <a:effectLst>
            <a:outerShdw blurRad="215900" dist="38100" sx="101000" sy="101000" algn="tl" rotWithShape="0">
              <a:prstClr val="black">
                <a:alpha val="35000"/>
              </a:prstClr>
            </a:outerShdw>
          </a:effectLst>
        </p:spPr>
        <p:txBody>
          <a:bodyPr wrap="square" rtlCol="0">
            <a:spAutoFit/>
          </a:bodyPr>
          <a:lstStyle/>
          <a:p>
            <a:endParaRPr lang="en-IN" dirty="0"/>
          </a:p>
        </p:txBody>
      </p:sp>
      <p:sp>
        <p:nvSpPr>
          <p:cNvPr id="25" name="Freeform 24"/>
          <p:cNvSpPr/>
          <p:nvPr/>
        </p:nvSpPr>
        <p:spPr>
          <a:xfrm>
            <a:off x="978999" y="2321653"/>
            <a:ext cx="862641" cy="1730482"/>
          </a:xfrm>
          <a:custGeom>
            <a:avLst/>
            <a:gdLst>
              <a:gd name="connsiteX0" fmla="*/ 862641 w 862641"/>
              <a:gd name="connsiteY0" fmla="*/ 0 h 1730482"/>
              <a:gd name="connsiteX1" fmla="*/ 862641 w 862641"/>
              <a:gd name="connsiteY1" fmla="*/ 1730482 h 1730482"/>
              <a:gd name="connsiteX2" fmla="*/ 702566 w 862641"/>
              <a:gd name="connsiteY2" fmla="*/ 1714583 h 1730482"/>
              <a:gd name="connsiteX3" fmla="*/ 0 w 862641"/>
              <a:gd name="connsiteY3" fmla="*/ 865241 h 1730482"/>
              <a:gd name="connsiteX4" fmla="*/ 702566 w 862641"/>
              <a:gd name="connsiteY4" fmla="*/ 15900 h 1730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41" h="1730482">
                <a:moveTo>
                  <a:pt x="862641" y="0"/>
                </a:moveTo>
                <a:lnTo>
                  <a:pt x="862641" y="1730482"/>
                </a:lnTo>
                <a:lnTo>
                  <a:pt x="702566" y="1714583"/>
                </a:lnTo>
                <a:cubicBezTo>
                  <a:pt x="301612" y="1633742"/>
                  <a:pt x="0" y="1284196"/>
                  <a:pt x="0" y="865241"/>
                </a:cubicBezTo>
                <a:cubicBezTo>
                  <a:pt x="0" y="446286"/>
                  <a:pt x="301612" y="96740"/>
                  <a:pt x="702566" y="1590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1102976" y="2617550"/>
            <a:ext cx="738664" cy="1138688"/>
          </a:xfrm>
          <a:prstGeom prst="rect">
            <a:avLst/>
          </a:prstGeom>
          <a:noFill/>
        </p:spPr>
        <p:txBody>
          <a:bodyPr vert="vert270" wrap="square" rtlCol="0">
            <a:spAutoFit/>
          </a:bodyPr>
          <a:lstStyle/>
          <a:p>
            <a:pPr algn="ctr"/>
            <a:r>
              <a:rPr lang="en-US" dirty="0" smtClean="0">
                <a:solidFill>
                  <a:schemeClr val="accent2">
                    <a:lumMod val="20000"/>
                    <a:lumOff val="80000"/>
                  </a:schemeClr>
                </a:solidFill>
                <a:latin typeface="Tw Cen MT" panose="020B0602020104020603" pitchFamily="34" charset="0"/>
              </a:rPr>
              <a:t>Mandatory products</a:t>
            </a:r>
            <a:endParaRPr lang="en-IN" dirty="0">
              <a:solidFill>
                <a:schemeClr val="accent2">
                  <a:lumMod val="20000"/>
                  <a:lumOff val="80000"/>
                </a:schemeClr>
              </a:solidFill>
              <a:latin typeface="Tw Cen MT" panose="020B0602020104020603" pitchFamily="34" charset="0"/>
            </a:endParaRPr>
          </a:p>
        </p:txBody>
      </p:sp>
      <p:sp>
        <p:nvSpPr>
          <p:cNvPr id="41" name="Oval 21">
            <a:extLst>
              <a:ext uri="{FF2B5EF4-FFF2-40B4-BE49-F238E27FC236}">
                <a16:creationId xmlns:a16="http://schemas.microsoft.com/office/drawing/2014/main" xmlns="" id="{2DD1A774-7C76-4B9D-A0E9-AA1AB2F72B4E}"/>
              </a:ext>
            </a:extLst>
          </p:cNvPr>
          <p:cNvSpPr>
            <a:spLocks noChangeAspect="1"/>
          </p:cNvSpPr>
          <p:nvPr/>
        </p:nvSpPr>
        <p:spPr>
          <a:xfrm>
            <a:off x="10857290" y="2926427"/>
            <a:ext cx="275088" cy="32400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2" name="Rectangle 5">
            <a:extLst>
              <a:ext uri="{FF2B5EF4-FFF2-40B4-BE49-F238E27FC236}">
                <a16:creationId xmlns:a16="http://schemas.microsoft.com/office/drawing/2014/main" xmlns="" id="{0F59580D-91FC-44F0-8CF8-EA21B6ECCEFA}"/>
              </a:ext>
            </a:extLst>
          </p:cNvPr>
          <p:cNvSpPr>
            <a:spLocks noChangeAspect="1"/>
          </p:cNvSpPr>
          <p:nvPr/>
        </p:nvSpPr>
        <p:spPr>
          <a:xfrm>
            <a:off x="10906647" y="4821891"/>
            <a:ext cx="199384" cy="267747"/>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000000"/>
              </a:solidFill>
              <a:effectLst/>
              <a:uLnTx/>
              <a:uFillTx/>
              <a:latin typeface="Arial"/>
              <a:ea typeface="맑은 고딕"/>
              <a:cs typeface="+mn-cs"/>
            </a:endParaRPr>
          </a:p>
        </p:txBody>
      </p:sp>
      <p:sp>
        <p:nvSpPr>
          <p:cNvPr id="43" name="Freeform: Shape 40">
            <a:extLst>
              <a:ext uri="{FF2B5EF4-FFF2-40B4-BE49-F238E27FC236}">
                <a16:creationId xmlns:a16="http://schemas.microsoft.com/office/drawing/2014/main" xmlns="" id="{060E30E7-86EA-47C9-A1F0-B310D68060A5}"/>
              </a:ext>
            </a:extLst>
          </p:cNvPr>
          <p:cNvSpPr/>
          <p:nvPr/>
        </p:nvSpPr>
        <p:spPr>
          <a:xfrm rot="5400000">
            <a:off x="10769774" y="2129780"/>
            <a:ext cx="249325" cy="185802"/>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ea typeface="맑은 고딕"/>
              <a:cs typeface="+mn-cs"/>
            </a:endParaRPr>
          </a:p>
        </p:txBody>
      </p:sp>
      <p:sp>
        <p:nvSpPr>
          <p:cNvPr id="44" name="Frame 1">
            <a:extLst>
              <a:ext uri="{FF2B5EF4-FFF2-40B4-BE49-F238E27FC236}">
                <a16:creationId xmlns:a16="http://schemas.microsoft.com/office/drawing/2014/main" xmlns="" id="{05A8BCF7-6E2F-4266-8895-1008C5A4F670}"/>
              </a:ext>
            </a:extLst>
          </p:cNvPr>
          <p:cNvSpPr/>
          <p:nvPr/>
        </p:nvSpPr>
        <p:spPr>
          <a:xfrm>
            <a:off x="10884533" y="3810081"/>
            <a:ext cx="193238" cy="35086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000000"/>
              </a:solidFill>
              <a:effectLst/>
              <a:uLnTx/>
              <a:uFillTx/>
              <a:latin typeface="Arial"/>
              <a:ea typeface="맑은 고딕"/>
              <a:cs typeface="+mn-cs"/>
            </a:endParaRPr>
          </a:p>
        </p:txBody>
      </p:sp>
      <p:sp>
        <p:nvSpPr>
          <p:cNvPr id="46" name="Parallelogram 15">
            <a:extLst>
              <a:ext uri="{FF2B5EF4-FFF2-40B4-BE49-F238E27FC236}">
                <a16:creationId xmlns:a16="http://schemas.microsoft.com/office/drawing/2014/main" xmlns="" id="{24ABDD0B-564D-4579-ACF2-A3B23447A0E6}"/>
              </a:ext>
            </a:extLst>
          </p:cNvPr>
          <p:cNvSpPr/>
          <p:nvPr/>
        </p:nvSpPr>
        <p:spPr>
          <a:xfrm rot="16200000">
            <a:off x="10885898" y="5626702"/>
            <a:ext cx="321798" cy="38803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ea typeface="맑은 고딕"/>
              <a:cs typeface="+mn-cs"/>
            </a:endParaRPr>
          </a:p>
        </p:txBody>
      </p:sp>
      <p:sp>
        <p:nvSpPr>
          <p:cNvPr id="27" name="Title 1"/>
          <p:cNvSpPr txBox="1">
            <a:spLocks/>
          </p:cNvSpPr>
          <p:nvPr/>
        </p:nvSpPr>
        <p:spPr>
          <a:xfrm>
            <a:off x="304800" y="533400"/>
            <a:ext cx="8610600" cy="990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u="sng" dirty="0">
              <a:solidFill>
                <a:srgbClr val="FFC000"/>
              </a:solidFill>
              <a:latin typeface="Times New Roman" panose="02020603050405020304" pitchFamily="18" charset="0"/>
              <a:cs typeface="Times New Roman" panose="02020603050405020304" pitchFamily="18" charset="0"/>
            </a:endParaRPr>
          </a:p>
        </p:txBody>
      </p:sp>
      <p:sp>
        <p:nvSpPr>
          <p:cNvPr id="28" name="Content Placeholder 2"/>
          <p:cNvSpPr txBox="1">
            <a:spLocks/>
          </p:cNvSpPr>
          <p:nvPr/>
        </p:nvSpPr>
        <p:spPr>
          <a:xfrm>
            <a:off x="3939293" y="1226646"/>
            <a:ext cx="6591985" cy="16598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smtClean="0">
                <a:latin typeface="Times New Roman" panose="02020603050405020304" pitchFamily="18" charset="0"/>
                <a:cs typeface="Times New Roman" panose="02020603050405020304" pitchFamily="18" charset="0"/>
              </a:rPr>
              <a:t>HALLMARKING CHARGES: </a:t>
            </a:r>
          </a:p>
          <a:p>
            <a:r>
              <a:rPr lang="en-US" sz="2200" dirty="0" smtClean="0">
                <a:latin typeface="Times New Roman" panose="02020603050405020304" pitchFamily="18" charset="0"/>
                <a:cs typeface="Times New Roman" panose="02020603050405020304" pitchFamily="18" charset="0"/>
              </a:rPr>
              <a:t>Following hallmarking charges are applicable:</a:t>
            </a:r>
          </a:p>
          <a:p>
            <a:pPr lvl="1"/>
            <a:r>
              <a:rPr lang="en-US" sz="2200" dirty="0" err="1" smtClean="0">
                <a:latin typeface="Times New Roman" panose="02020603050405020304" pitchFamily="18" charset="0"/>
                <a:cs typeface="Times New Roman" panose="02020603050405020304" pitchFamily="18" charset="0"/>
              </a:rPr>
              <a:t>Rs</a:t>
            </a:r>
            <a:r>
              <a:rPr lang="en-US" sz="2200" dirty="0" smtClean="0">
                <a:latin typeface="Times New Roman" panose="02020603050405020304" pitchFamily="18" charset="0"/>
                <a:cs typeface="Times New Roman" panose="02020603050405020304" pitchFamily="18" charset="0"/>
              </a:rPr>
              <a:t>. 45/- per article</a:t>
            </a:r>
          </a:p>
          <a:p>
            <a:pPr lvl="1"/>
            <a:r>
              <a:rPr lang="en-US" sz="2200" dirty="0" smtClean="0">
                <a:latin typeface="Times New Roman" panose="02020603050405020304" pitchFamily="18" charset="0"/>
                <a:cs typeface="Times New Roman" panose="02020603050405020304" pitchFamily="18" charset="0"/>
              </a:rPr>
              <a:t>Minimum payable charges </a:t>
            </a:r>
            <a:r>
              <a:rPr lang="en-US" sz="2200" dirty="0" err="1" smtClean="0">
                <a:latin typeface="Times New Roman" panose="02020603050405020304" pitchFamily="18" charset="0"/>
                <a:cs typeface="Times New Roman" panose="02020603050405020304" pitchFamily="18" charset="0"/>
              </a:rPr>
              <a:t>Rs</a:t>
            </a:r>
            <a:r>
              <a:rPr lang="en-US" sz="2200" dirty="0" smtClean="0">
                <a:latin typeface="Times New Roman" panose="02020603050405020304" pitchFamily="18" charset="0"/>
                <a:cs typeface="Times New Roman" panose="02020603050405020304" pitchFamily="18" charset="0"/>
              </a:rPr>
              <a:t>. 200</a:t>
            </a:r>
          </a:p>
          <a:p>
            <a:endParaRPr lang="en-US" dirty="0"/>
          </a:p>
        </p:txBody>
      </p:sp>
      <p:sp>
        <p:nvSpPr>
          <p:cNvPr id="29" name="Title 1"/>
          <p:cNvSpPr txBox="1">
            <a:spLocks/>
          </p:cNvSpPr>
          <p:nvPr/>
        </p:nvSpPr>
        <p:spPr>
          <a:xfrm>
            <a:off x="2757644" y="1195945"/>
            <a:ext cx="7391400" cy="990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FFC000"/>
              </a:solidFill>
              <a:latin typeface="Times New Roman" panose="02020603050405020304" pitchFamily="18" charset="0"/>
              <a:cs typeface="Times New Roman" panose="02020603050405020304" pitchFamily="18" charset="0"/>
            </a:endParaRPr>
          </a:p>
        </p:txBody>
      </p:sp>
      <p:sp>
        <p:nvSpPr>
          <p:cNvPr id="30" name="Content Placeholder 2"/>
          <p:cNvSpPr txBox="1">
            <a:spLocks/>
          </p:cNvSpPr>
          <p:nvPr/>
        </p:nvSpPr>
        <p:spPr>
          <a:xfrm>
            <a:off x="3939292" y="3346551"/>
            <a:ext cx="6591985" cy="2685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After paying testing charges of </a:t>
            </a:r>
            <a:r>
              <a:rPr lang="en-US" sz="2200" dirty="0" err="1" smtClean="0">
                <a:latin typeface="Times New Roman" panose="02020603050405020304" pitchFamily="18" charset="0"/>
                <a:cs typeface="Times New Roman" panose="02020603050405020304" pitchFamily="18" charset="0"/>
              </a:rPr>
              <a:t>Rs</a:t>
            </a:r>
            <a:r>
              <a:rPr lang="en-US" sz="2200" dirty="0" smtClean="0">
                <a:latin typeface="Times New Roman" panose="02020603050405020304" pitchFamily="18" charset="0"/>
                <a:cs typeface="Times New Roman" panose="02020603050405020304" pitchFamily="18" charset="0"/>
              </a:rPr>
              <a:t>. 200 to any of BIS recognized A&amp;H </a:t>
            </a:r>
            <a:r>
              <a:rPr lang="en-US" sz="2200" dirty="0" err="1" smtClean="0">
                <a:latin typeface="Times New Roman" panose="02020603050405020304" pitchFamily="18" charset="0"/>
                <a:cs typeface="Times New Roman" panose="02020603050405020304" pitchFamily="18" charset="0"/>
              </a:rPr>
              <a:t>centre</a:t>
            </a:r>
            <a:r>
              <a:rPr lang="en-US" sz="2200" dirty="0" smtClean="0">
                <a:latin typeface="Times New Roman" panose="02020603050405020304" pitchFamily="18" charset="0"/>
                <a:cs typeface="Times New Roman" panose="02020603050405020304" pitchFamily="18" charset="0"/>
              </a:rPr>
              <a:t>. The list of BIS recognized A&amp;H </a:t>
            </a:r>
            <a:r>
              <a:rPr lang="en-US" sz="2200" dirty="0" err="1" smtClean="0">
                <a:latin typeface="Times New Roman" panose="02020603050405020304" pitchFamily="18" charset="0"/>
                <a:cs typeface="Times New Roman" panose="02020603050405020304" pitchFamily="18" charset="0"/>
              </a:rPr>
              <a:t>centre</a:t>
            </a:r>
            <a:r>
              <a:rPr lang="en-US" sz="2200" dirty="0" smtClean="0">
                <a:latin typeface="Times New Roman" panose="02020603050405020304" pitchFamily="18" charset="0"/>
                <a:cs typeface="Times New Roman" panose="02020603050405020304" pitchFamily="18" charset="0"/>
              </a:rPr>
              <a:t> is available at BIS website </a:t>
            </a:r>
            <a:r>
              <a:rPr lang="en-US" sz="2200" dirty="0" smtClean="0">
                <a:latin typeface="Times New Roman" panose="02020603050405020304" pitchFamily="18" charset="0"/>
                <a:cs typeface="Times New Roman" panose="02020603050405020304" pitchFamily="18" charset="0"/>
                <a:hlinkClick r:id="rId2"/>
              </a:rPr>
              <a:t>www.bis.gov.in</a:t>
            </a:r>
            <a:r>
              <a:rPr lang="en-US" sz="2200" dirty="0" smtClean="0">
                <a:latin typeface="Times New Roman" panose="02020603050405020304" pitchFamily="18" charset="0"/>
                <a:cs typeface="Times New Roman" panose="02020603050405020304" pitchFamily="18" charset="0"/>
              </a:rPr>
              <a:t> under the hallmarking tab. </a:t>
            </a:r>
          </a:p>
          <a:p>
            <a:endParaRPr lang="en-US" dirty="0"/>
          </a:p>
        </p:txBody>
      </p:sp>
    </p:spTree>
    <p:extLst>
      <p:ext uri="{BB962C8B-B14F-4D97-AF65-F5344CB8AC3E}">
        <p14:creationId xmlns:p14="http://schemas.microsoft.com/office/powerpoint/2010/main" xmlns="" val="3043839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1702</Words>
  <Application>Microsoft Office PowerPoint</Application>
  <PresentationFormat>Custom</PresentationFormat>
  <Paragraphs>184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43</cp:revision>
  <dcterms:created xsi:type="dcterms:W3CDTF">2023-02-14T06:17:05Z</dcterms:created>
  <dcterms:modified xsi:type="dcterms:W3CDTF">2023-04-27T09:23:41Z</dcterms:modified>
</cp:coreProperties>
</file>