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6"/>
  </p:notesMasterIdLst>
  <p:sldIdLst>
    <p:sldId id="1858" r:id="rId2"/>
    <p:sldId id="1890" r:id="rId3"/>
    <p:sldId id="1866" r:id="rId4"/>
    <p:sldId id="1904" r:id="rId5"/>
    <p:sldId id="1867" r:id="rId6"/>
    <p:sldId id="1868" r:id="rId7"/>
    <p:sldId id="1884" r:id="rId8"/>
    <p:sldId id="1891" r:id="rId9"/>
    <p:sldId id="1871" r:id="rId10"/>
    <p:sldId id="1875" r:id="rId11"/>
    <p:sldId id="1876" r:id="rId12"/>
    <p:sldId id="1892" r:id="rId13"/>
    <p:sldId id="1894" r:id="rId14"/>
    <p:sldId id="1897" r:id="rId15"/>
    <p:sldId id="1895" r:id="rId16"/>
    <p:sldId id="1896" r:id="rId17"/>
    <p:sldId id="1898" r:id="rId18"/>
    <p:sldId id="1899" r:id="rId19"/>
    <p:sldId id="1900" r:id="rId20"/>
    <p:sldId id="1901" r:id="rId21"/>
    <p:sldId id="1902" r:id="rId22"/>
    <p:sldId id="1869" r:id="rId23"/>
    <p:sldId id="1877" r:id="rId24"/>
    <p:sldId id="1879" r:id="rId25"/>
    <p:sldId id="274" r:id="rId26"/>
    <p:sldId id="1880" r:id="rId27"/>
    <p:sldId id="276" r:id="rId28"/>
    <p:sldId id="1885" r:id="rId29"/>
    <p:sldId id="1878" r:id="rId30"/>
    <p:sldId id="277" r:id="rId31"/>
    <p:sldId id="1882" r:id="rId32"/>
    <p:sldId id="278" r:id="rId33"/>
    <p:sldId id="280" r:id="rId34"/>
    <p:sldId id="1854" r:id="rId35"/>
    <p:sldId id="616" r:id="rId36"/>
    <p:sldId id="1856" r:id="rId37"/>
    <p:sldId id="615" r:id="rId38"/>
    <p:sldId id="619" r:id="rId39"/>
    <p:sldId id="620" r:id="rId40"/>
    <p:sldId id="1827" r:id="rId41"/>
    <p:sldId id="1886" r:id="rId42"/>
    <p:sldId id="646" r:id="rId43"/>
    <p:sldId id="1887" r:id="rId44"/>
    <p:sldId id="269" r:id="rId45"/>
  </p:sldIdLst>
  <p:sldSz cx="9144000" cy="5143500" type="screen16x9"/>
  <p:notesSz cx="6858000" cy="9144000"/>
  <p:defaultText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61" autoAdjust="0"/>
  </p:normalViewPr>
  <p:slideViewPr>
    <p:cSldViewPr>
      <p:cViewPr varScale="1">
        <p:scale>
          <a:sx n="115" d="100"/>
          <a:sy n="115" d="100"/>
        </p:scale>
        <p:origin x="14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D85D3-705F-4115-9FB7-AF6A5FFE8AA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6FB7FC6-2B8D-463F-8F16-65774497CBC2}">
      <dgm:prSet/>
      <dgm:spPr/>
      <dgm:t>
        <a:bodyPr/>
        <a:lstStyle/>
        <a:p>
          <a:pPr rtl="0"/>
          <a:r>
            <a:rPr lang="en-US" dirty="0">
              <a:latin typeface="Times New Roman" panose="02020603050405020304" pitchFamily="18" charset="0"/>
              <a:cs typeface="Times New Roman" panose="02020603050405020304" pitchFamily="18" charset="0"/>
            </a:rPr>
            <a:t>Organoleptic &amp; Physical (6 Parameters)</a:t>
          </a:r>
        </a:p>
      </dgm:t>
    </dgm:pt>
    <dgm:pt modelId="{7DC84E2E-DD28-400D-BD3C-1EDB32D2ADC9}" type="parTrans" cxnId="{26935704-295C-48F4-9DAC-44567C822643}">
      <dgm:prSet/>
      <dgm:spPr/>
      <dgm:t>
        <a:bodyPr/>
        <a:lstStyle/>
        <a:p>
          <a:endParaRPr lang="en-US"/>
        </a:p>
      </dgm:t>
    </dgm:pt>
    <dgm:pt modelId="{00847750-6D09-4139-9F12-B701DC034AA4}" type="sibTrans" cxnId="{26935704-295C-48F4-9DAC-44567C822643}">
      <dgm:prSet/>
      <dgm:spPr/>
      <dgm:t>
        <a:bodyPr/>
        <a:lstStyle/>
        <a:p>
          <a:endParaRPr lang="en-US"/>
        </a:p>
      </dgm:t>
    </dgm:pt>
    <dgm:pt modelId="{0709E9F6-37EB-4078-8D13-124E7D8C13FC}">
      <dgm:prSet/>
      <dgm:spPr/>
      <dgm:t>
        <a:bodyPr/>
        <a:lstStyle/>
        <a:p>
          <a:pPr rtl="0"/>
          <a:r>
            <a:rPr lang="en-US" dirty="0">
              <a:latin typeface="Times New Roman" panose="02020603050405020304" pitchFamily="18" charset="0"/>
              <a:cs typeface="Times New Roman" panose="02020603050405020304" pitchFamily="18" charset="0"/>
            </a:rPr>
            <a:t>Chemical requirements affecting acceptability (24 Parameters)   </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AF04DAA5-17C3-48A8-BD7B-CD6C30F15B33}" type="parTrans" cxnId="{2387B83A-7CEB-449A-9F95-2463B31EE525}">
      <dgm:prSet/>
      <dgm:spPr/>
      <dgm:t>
        <a:bodyPr/>
        <a:lstStyle/>
        <a:p>
          <a:endParaRPr lang="en-US"/>
        </a:p>
      </dgm:t>
    </dgm:pt>
    <dgm:pt modelId="{C8698442-C7FA-4155-9C8C-5BC091B3F85F}" type="sibTrans" cxnId="{2387B83A-7CEB-449A-9F95-2463B31EE525}">
      <dgm:prSet/>
      <dgm:spPr/>
      <dgm:t>
        <a:bodyPr/>
        <a:lstStyle/>
        <a:p>
          <a:endParaRPr lang="en-US"/>
        </a:p>
      </dgm:t>
    </dgm:pt>
    <dgm:pt modelId="{555C9BF6-15F1-422F-9FF3-1EDABFE8F071}">
      <dgm:prSet/>
      <dgm:spPr/>
      <dgm:t>
        <a:bodyPr/>
        <a:lstStyle/>
        <a:p>
          <a:pPr rtl="0"/>
          <a:r>
            <a:rPr lang="en-US" dirty="0">
              <a:latin typeface="Times New Roman" panose="02020603050405020304" pitchFamily="18" charset="0"/>
              <a:cs typeface="Times New Roman" panose="02020603050405020304" pitchFamily="18" charset="0"/>
            </a:rPr>
            <a:t>Toxic</a:t>
          </a:r>
          <a:r>
            <a:rPr lang="en-US" baseline="0" dirty="0">
              <a:latin typeface="Times New Roman" panose="02020603050405020304" pitchFamily="18" charset="0"/>
              <a:cs typeface="Times New Roman" panose="02020603050405020304" pitchFamily="18" charset="0"/>
            </a:rPr>
            <a:t> Substances (15 Parameters)</a:t>
          </a:r>
          <a:endParaRPr lang="en-US" dirty="0">
            <a:latin typeface="Times New Roman" panose="02020603050405020304" pitchFamily="18" charset="0"/>
            <a:cs typeface="Times New Roman" panose="02020603050405020304" pitchFamily="18" charset="0"/>
          </a:endParaRPr>
        </a:p>
      </dgm:t>
    </dgm:pt>
    <dgm:pt modelId="{513E3ED4-AA17-45F5-AB2C-5B4CD825BB31}" type="parTrans" cxnId="{E884752A-A08D-4EED-9275-1B2093FEC172}">
      <dgm:prSet/>
      <dgm:spPr/>
      <dgm:t>
        <a:bodyPr/>
        <a:lstStyle/>
        <a:p>
          <a:endParaRPr lang="en-US"/>
        </a:p>
      </dgm:t>
    </dgm:pt>
    <dgm:pt modelId="{6E754D55-7C0D-4BE4-8C14-449432EB4AFF}" type="sibTrans" cxnId="{E884752A-A08D-4EED-9275-1B2093FEC172}">
      <dgm:prSet/>
      <dgm:spPr/>
      <dgm:t>
        <a:bodyPr/>
        <a:lstStyle/>
        <a:p>
          <a:endParaRPr lang="en-US"/>
        </a:p>
      </dgm:t>
    </dgm:pt>
    <dgm:pt modelId="{A2AF0E3D-7B85-4EAB-B4ED-4DBFE561C938}">
      <dgm:prSet/>
      <dgm:spPr/>
      <dgm:t>
        <a:bodyPr/>
        <a:lstStyle/>
        <a:p>
          <a:pPr rtl="0"/>
          <a:r>
            <a:rPr lang="en-US" dirty="0">
              <a:latin typeface="Times New Roman" panose="02020603050405020304" pitchFamily="18" charset="0"/>
              <a:cs typeface="Times New Roman" panose="02020603050405020304" pitchFamily="18" charset="0"/>
            </a:rPr>
            <a:t>Pesticides Residues (20 Residues)</a:t>
          </a:r>
        </a:p>
      </dgm:t>
    </dgm:pt>
    <dgm:pt modelId="{29AADDBC-2B8D-4A96-88C7-C19277054ECB}" type="parTrans" cxnId="{A54B2CA3-16DC-4812-A04B-2E9C047C7A0E}">
      <dgm:prSet/>
      <dgm:spPr/>
      <dgm:t>
        <a:bodyPr/>
        <a:lstStyle/>
        <a:p>
          <a:endParaRPr lang="en-US"/>
        </a:p>
      </dgm:t>
    </dgm:pt>
    <dgm:pt modelId="{20284773-98C9-429A-AA7F-478A18CDB37F}" type="sibTrans" cxnId="{A54B2CA3-16DC-4812-A04B-2E9C047C7A0E}">
      <dgm:prSet/>
      <dgm:spPr/>
      <dgm:t>
        <a:bodyPr/>
        <a:lstStyle/>
        <a:p>
          <a:endParaRPr lang="en-US"/>
        </a:p>
      </dgm:t>
    </dgm:pt>
    <dgm:pt modelId="{7D7C2B86-EF6B-4F7F-841C-9D223A3BE3E9}">
      <dgm:prSet/>
      <dgm:spPr/>
      <dgm:t>
        <a:bodyPr/>
        <a:lstStyle/>
        <a:p>
          <a:pPr rtl="0"/>
          <a:r>
            <a:rPr lang="en-IN" dirty="0">
              <a:latin typeface="Times New Roman" panose="02020603050405020304" pitchFamily="18" charset="0"/>
              <a:cs typeface="Times New Roman" panose="02020603050405020304" pitchFamily="18" charset="0"/>
            </a:rPr>
            <a:t>Biological Requirements [Bacteria , Virus , Protozoa ] </a:t>
          </a:r>
          <a:endParaRPr lang="en-US" dirty="0">
            <a:latin typeface="Times New Roman" panose="02020603050405020304" pitchFamily="18" charset="0"/>
            <a:cs typeface="Times New Roman" panose="02020603050405020304" pitchFamily="18" charset="0"/>
          </a:endParaRPr>
        </a:p>
      </dgm:t>
    </dgm:pt>
    <dgm:pt modelId="{62B74233-F69D-47A8-81B9-3DD61B40871B}" type="parTrans" cxnId="{C20A6833-5627-4069-98C9-D617E071F260}">
      <dgm:prSet/>
      <dgm:spPr/>
      <dgm:t>
        <a:bodyPr/>
        <a:lstStyle/>
        <a:p>
          <a:endParaRPr lang="en-US"/>
        </a:p>
      </dgm:t>
    </dgm:pt>
    <dgm:pt modelId="{72098142-DC35-415C-83C3-CC2BDB04470C}" type="sibTrans" cxnId="{C20A6833-5627-4069-98C9-D617E071F260}">
      <dgm:prSet/>
      <dgm:spPr/>
      <dgm:t>
        <a:bodyPr/>
        <a:lstStyle/>
        <a:p>
          <a:endParaRPr lang="en-US"/>
        </a:p>
      </dgm:t>
    </dgm:pt>
    <dgm:pt modelId="{FBC13B66-9B96-4E9E-B3AB-F8E11C750A35}" type="pres">
      <dgm:prSet presAssocID="{AA0D85D3-705F-4115-9FB7-AF6A5FFE8AAD}" presName="Name0" presStyleCnt="0">
        <dgm:presLayoutVars>
          <dgm:chMax val="7"/>
          <dgm:chPref val="7"/>
          <dgm:dir/>
        </dgm:presLayoutVars>
      </dgm:prSet>
      <dgm:spPr/>
      <dgm:t>
        <a:bodyPr/>
        <a:lstStyle/>
        <a:p>
          <a:endParaRPr lang="en-US"/>
        </a:p>
      </dgm:t>
    </dgm:pt>
    <dgm:pt modelId="{E1247965-D380-4480-8440-E986335CBDC6}" type="pres">
      <dgm:prSet presAssocID="{AA0D85D3-705F-4115-9FB7-AF6A5FFE8AAD}" presName="Name1" presStyleCnt="0"/>
      <dgm:spPr/>
    </dgm:pt>
    <dgm:pt modelId="{A7A95491-2E24-4C27-84CA-38C67CA7F76F}" type="pres">
      <dgm:prSet presAssocID="{AA0D85D3-705F-4115-9FB7-AF6A5FFE8AAD}" presName="cycle" presStyleCnt="0"/>
      <dgm:spPr/>
    </dgm:pt>
    <dgm:pt modelId="{31F67720-52C9-460C-9701-7BF9E273CF7A}" type="pres">
      <dgm:prSet presAssocID="{AA0D85D3-705F-4115-9FB7-AF6A5FFE8AAD}" presName="srcNode" presStyleLbl="node1" presStyleIdx="0" presStyleCnt="5"/>
      <dgm:spPr/>
    </dgm:pt>
    <dgm:pt modelId="{4955A0F9-A508-48C3-9EAE-122ADE6672E0}" type="pres">
      <dgm:prSet presAssocID="{AA0D85D3-705F-4115-9FB7-AF6A5FFE8AAD}" presName="conn" presStyleLbl="parChTrans1D2" presStyleIdx="0" presStyleCnt="1"/>
      <dgm:spPr/>
      <dgm:t>
        <a:bodyPr/>
        <a:lstStyle/>
        <a:p>
          <a:endParaRPr lang="en-US"/>
        </a:p>
      </dgm:t>
    </dgm:pt>
    <dgm:pt modelId="{D1F0BA31-F132-4B1C-9037-DB3A47720DDF}" type="pres">
      <dgm:prSet presAssocID="{AA0D85D3-705F-4115-9FB7-AF6A5FFE8AAD}" presName="extraNode" presStyleLbl="node1" presStyleIdx="0" presStyleCnt="5"/>
      <dgm:spPr/>
    </dgm:pt>
    <dgm:pt modelId="{5C506FF7-39CA-4F50-9A5F-BAC208F9BB48}" type="pres">
      <dgm:prSet presAssocID="{AA0D85D3-705F-4115-9FB7-AF6A5FFE8AAD}" presName="dstNode" presStyleLbl="node1" presStyleIdx="0" presStyleCnt="5"/>
      <dgm:spPr/>
    </dgm:pt>
    <dgm:pt modelId="{445FEC70-1687-42AA-9524-9ACF4AC1B67B}" type="pres">
      <dgm:prSet presAssocID="{86FB7FC6-2B8D-463F-8F16-65774497CBC2}" presName="text_1" presStyleLbl="node1" presStyleIdx="0" presStyleCnt="5">
        <dgm:presLayoutVars>
          <dgm:bulletEnabled val="1"/>
        </dgm:presLayoutVars>
      </dgm:prSet>
      <dgm:spPr/>
      <dgm:t>
        <a:bodyPr/>
        <a:lstStyle/>
        <a:p>
          <a:endParaRPr lang="en-US"/>
        </a:p>
      </dgm:t>
    </dgm:pt>
    <dgm:pt modelId="{93EEC31B-9B29-452C-A323-7CED4E07DF28}" type="pres">
      <dgm:prSet presAssocID="{86FB7FC6-2B8D-463F-8F16-65774497CBC2}" presName="accent_1" presStyleCnt="0"/>
      <dgm:spPr/>
    </dgm:pt>
    <dgm:pt modelId="{F7B097CE-A76D-4AEA-A7B8-BBFE636E0D22}" type="pres">
      <dgm:prSet presAssocID="{86FB7FC6-2B8D-463F-8F16-65774497CBC2}" presName="accentRepeatNode" presStyleLbl="solidFgAcc1" presStyleIdx="0" presStyleCnt="5"/>
      <dgm:spPr/>
    </dgm:pt>
    <dgm:pt modelId="{05E868CC-BEA4-4C5B-B3F4-1D97666967B3}" type="pres">
      <dgm:prSet presAssocID="{0709E9F6-37EB-4078-8D13-124E7D8C13FC}" presName="text_2" presStyleLbl="node1" presStyleIdx="1" presStyleCnt="5">
        <dgm:presLayoutVars>
          <dgm:bulletEnabled val="1"/>
        </dgm:presLayoutVars>
      </dgm:prSet>
      <dgm:spPr/>
      <dgm:t>
        <a:bodyPr/>
        <a:lstStyle/>
        <a:p>
          <a:endParaRPr lang="en-US"/>
        </a:p>
      </dgm:t>
    </dgm:pt>
    <dgm:pt modelId="{931EBF72-1D42-4522-8FDB-2D2AD1A5B7C9}" type="pres">
      <dgm:prSet presAssocID="{0709E9F6-37EB-4078-8D13-124E7D8C13FC}" presName="accent_2" presStyleCnt="0"/>
      <dgm:spPr/>
    </dgm:pt>
    <dgm:pt modelId="{3314EB8E-3E77-4D2D-8D63-5DAFF284F696}" type="pres">
      <dgm:prSet presAssocID="{0709E9F6-37EB-4078-8D13-124E7D8C13FC}" presName="accentRepeatNode" presStyleLbl="solidFgAcc1" presStyleIdx="1" presStyleCnt="5"/>
      <dgm:spPr/>
    </dgm:pt>
    <dgm:pt modelId="{A32718FD-7982-4B50-BC8C-D91D35BBD2E9}" type="pres">
      <dgm:prSet presAssocID="{555C9BF6-15F1-422F-9FF3-1EDABFE8F071}" presName="text_3" presStyleLbl="node1" presStyleIdx="2" presStyleCnt="5">
        <dgm:presLayoutVars>
          <dgm:bulletEnabled val="1"/>
        </dgm:presLayoutVars>
      </dgm:prSet>
      <dgm:spPr/>
      <dgm:t>
        <a:bodyPr/>
        <a:lstStyle/>
        <a:p>
          <a:endParaRPr lang="en-US"/>
        </a:p>
      </dgm:t>
    </dgm:pt>
    <dgm:pt modelId="{EC481C64-6A7A-4CD7-9A96-B72E64FFF0AC}" type="pres">
      <dgm:prSet presAssocID="{555C9BF6-15F1-422F-9FF3-1EDABFE8F071}" presName="accent_3" presStyleCnt="0"/>
      <dgm:spPr/>
    </dgm:pt>
    <dgm:pt modelId="{5CFF891A-2D8C-499D-A424-F07676C458B3}" type="pres">
      <dgm:prSet presAssocID="{555C9BF6-15F1-422F-9FF3-1EDABFE8F071}" presName="accentRepeatNode" presStyleLbl="solidFgAcc1" presStyleIdx="2" presStyleCnt="5"/>
      <dgm:spPr/>
    </dgm:pt>
    <dgm:pt modelId="{0E22B00A-1FF8-48CD-B07C-63AA05EC20F0}" type="pres">
      <dgm:prSet presAssocID="{A2AF0E3D-7B85-4EAB-B4ED-4DBFE561C938}" presName="text_4" presStyleLbl="node1" presStyleIdx="3" presStyleCnt="5" custLinFactNeighborX="-633" custLinFactNeighborY="10745">
        <dgm:presLayoutVars>
          <dgm:bulletEnabled val="1"/>
        </dgm:presLayoutVars>
      </dgm:prSet>
      <dgm:spPr/>
      <dgm:t>
        <a:bodyPr/>
        <a:lstStyle/>
        <a:p>
          <a:endParaRPr lang="en-US"/>
        </a:p>
      </dgm:t>
    </dgm:pt>
    <dgm:pt modelId="{16FB1179-37DD-470E-B364-F785EE51288D}" type="pres">
      <dgm:prSet presAssocID="{A2AF0E3D-7B85-4EAB-B4ED-4DBFE561C938}" presName="accent_4" presStyleCnt="0"/>
      <dgm:spPr/>
    </dgm:pt>
    <dgm:pt modelId="{AC6399AA-05BA-49AF-BA2B-5AAC2802BD6F}" type="pres">
      <dgm:prSet presAssocID="{A2AF0E3D-7B85-4EAB-B4ED-4DBFE561C938}" presName="accentRepeatNode" presStyleLbl="solidFgAcc1" presStyleIdx="3" presStyleCnt="5"/>
      <dgm:spPr/>
    </dgm:pt>
    <dgm:pt modelId="{163FD757-9977-493E-8AEB-6FE0D2AFCE32}" type="pres">
      <dgm:prSet presAssocID="{7D7C2B86-EF6B-4F7F-841C-9D223A3BE3E9}" presName="text_5" presStyleLbl="node1" presStyleIdx="4" presStyleCnt="5">
        <dgm:presLayoutVars>
          <dgm:bulletEnabled val="1"/>
        </dgm:presLayoutVars>
      </dgm:prSet>
      <dgm:spPr/>
      <dgm:t>
        <a:bodyPr/>
        <a:lstStyle/>
        <a:p>
          <a:endParaRPr lang="en-US"/>
        </a:p>
      </dgm:t>
    </dgm:pt>
    <dgm:pt modelId="{85659FEA-A289-499B-A0F3-60E648FAE38C}" type="pres">
      <dgm:prSet presAssocID="{7D7C2B86-EF6B-4F7F-841C-9D223A3BE3E9}" presName="accent_5" presStyleCnt="0"/>
      <dgm:spPr/>
    </dgm:pt>
    <dgm:pt modelId="{F117727C-BC0B-4AD3-ACB0-E2BF83CCE95A}" type="pres">
      <dgm:prSet presAssocID="{7D7C2B86-EF6B-4F7F-841C-9D223A3BE3E9}" presName="accentRepeatNode" presStyleLbl="solidFgAcc1" presStyleIdx="4" presStyleCnt="5"/>
      <dgm:spPr/>
    </dgm:pt>
  </dgm:ptLst>
  <dgm:cxnLst>
    <dgm:cxn modelId="{9B4B15D7-8520-49A9-9072-D01FDB73C0B0}" type="presOf" srcId="{86FB7FC6-2B8D-463F-8F16-65774497CBC2}" destId="{445FEC70-1687-42AA-9524-9ACF4AC1B67B}" srcOrd="0" destOrd="0" presId="urn:microsoft.com/office/officeart/2008/layout/VerticalCurvedList"/>
    <dgm:cxn modelId="{72F3313C-8A08-4530-BC00-6DA8EA31109E}" type="presOf" srcId="{AA0D85D3-705F-4115-9FB7-AF6A5FFE8AAD}" destId="{FBC13B66-9B96-4E9E-B3AB-F8E11C750A35}" srcOrd="0" destOrd="0" presId="urn:microsoft.com/office/officeart/2008/layout/VerticalCurvedList"/>
    <dgm:cxn modelId="{C20A6833-5627-4069-98C9-D617E071F260}" srcId="{AA0D85D3-705F-4115-9FB7-AF6A5FFE8AAD}" destId="{7D7C2B86-EF6B-4F7F-841C-9D223A3BE3E9}" srcOrd="4" destOrd="0" parTransId="{62B74233-F69D-47A8-81B9-3DD61B40871B}" sibTransId="{72098142-DC35-415C-83C3-CC2BDB04470C}"/>
    <dgm:cxn modelId="{0FD04336-AA6A-4F3C-B23A-4FBC0D093C25}" type="presOf" srcId="{0709E9F6-37EB-4078-8D13-124E7D8C13FC}" destId="{05E868CC-BEA4-4C5B-B3F4-1D97666967B3}" srcOrd="0" destOrd="0" presId="urn:microsoft.com/office/officeart/2008/layout/VerticalCurvedList"/>
    <dgm:cxn modelId="{26935704-295C-48F4-9DAC-44567C822643}" srcId="{AA0D85D3-705F-4115-9FB7-AF6A5FFE8AAD}" destId="{86FB7FC6-2B8D-463F-8F16-65774497CBC2}" srcOrd="0" destOrd="0" parTransId="{7DC84E2E-DD28-400D-BD3C-1EDB32D2ADC9}" sibTransId="{00847750-6D09-4139-9F12-B701DC034AA4}"/>
    <dgm:cxn modelId="{5F0586DD-8B95-4BF9-8912-73E3CA297404}" type="presOf" srcId="{A2AF0E3D-7B85-4EAB-B4ED-4DBFE561C938}" destId="{0E22B00A-1FF8-48CD-B07C-63AA05EC20F0}" srcOrd="0" destOrd="0" presId="urn:microsoft.com/office/officeart/2008/layout/VerticalCurvedList"/>
    <dgm:cxn modelId="{5A332668-4235-4E34-AEA5-E195924A3B72}" type="presOf" srcId="{7D7C2B86-EF6B-4F7F-841C-9D223A3BE3E9}" destId="{163FD757-9977-493E-8AEB-6FE0D2AFCE32}" srcOrd="0" destOrd="0" presId="urn:microsoft.com/office/officeart/2008/layout/VerticalCurvedList"/>
    <dgm:cxn modelId="{E884752A-A08D-4EED-9275-1B2093FEC172}" srcId="{AA0D85D3-705F-4115-9FB7-AF6A5FFE8AAD}" destId="{555C9BF6-15F1-422F-9FF3-1EDABFE8F071}" srcOrd="2" destOrd="0" parTransId="{513E3ED4-AA17-45F5-AB2C-5B4CD825BB31}" sibTransId="{6E754D55-7C0D-4BE4-8C14-449432EB4AFF}"/>
    <dgm:cxn modelId="{148B9C93-DE2B-4192-86C8-AD7EEEA78B29}" type="presOf" srcId="{555C9BF6-15F1-422F-9FF3-1EDABFE8F071}" destId="{A32718FD-7982-4B50-BC8C-D91D35BBD2E9}" srcOrd="0" destOrd="0" presId="urn:microsoft.com/office/officeart/2008/layout/VerticalCurvedList"/>
    <dgm:cxn modelId="{A54B2CA3-16DC-4812-A04B-2E9C047C7A0E}" srcId="{AA0D85D3-705F-4115-9FB7-AF6A5FFE8AAD}" destId="{A2AF0E3D-7B85-4EAB-B4ED-4DBFE561C938}" srcOrd="3" destOrd="0" parTransId="{29AADDBC-2B8D-4A96-88C7-C19277054ECB}" sibTransId="{20284773-98C9-429A-AA7F-478A18CDB37F}"/>
    <dgm:cxn modelId="{2387B83A-7CEB-449A-9F95-2463B31EE525}" srcId="{AA0D85D3-705F-4115-9FB7-AF6A5FFE8AAD}" destId="{0709E9F6-37EB-4078-8D13-124E7D8C13FC}" srcOrd="1" destOrd="0" parTransId="{AF04DAA5-17C3-48A8-BD7B-CD6C30F15B33}" sibTransId="{C8698442-C7FA-4155-9C8C-5BC091B3F85F}"/>
    <dgm:cxn modelId="{7B571B7D-E0F9-425E-AEA2-5EE187B18CF2}" type="presOf" srcId="{00847750-6D09-4139-9F12-B701DC034AA4}" destId="{4955A0F9-A508-48C3-9EAE-122ADE6672E0}" srcOrd="0" destOrd="0" presId="urn:microsoft.com/office/officeart/2008/layout/VerticalCurvedList"/>
    <dgm:cxn modelId="{9DC8E0FD-0835-4E6C-8D3B-1D489F0CBFB3}" type="presParOf" srcId="{FBC13B66-9B96-4E9E-B3AB-F8E11C750A35}" destId="{E1247965-D380-4480-8440-E986335CBDC6}" srcOrd="0" destOrd="0" presId="urn:microsoft.com/office/officeart/2008/layout/VerticalCurvedList"/>
    <dgm:cxn modelId="{C334E26D-E6BF-449E-A0E4-D088A27D9526}" type="presParOf" srcId="{E1247965-D380-4480-8440-E986335CBDC6}" destId="{A7A95491-2E24-4C27-84CA-38C67CA7F76F}" srcOrd="0" destOrd="0" presId="urn:microsoft.com/office/officeart/2008/layout/VerticalCurvedList"/>
    <dgm:cxn modelId="{CBB91BE0-2F70-4A58-A4F4-0A2BCC57AD09}" type="presParOf" srcId="{A7A95491-2E24-4C27-84CA-38C67CA7F76F}" destId="{31F67720-52C9-460C-9701-7BF9E273CF7A}" srcOrd="0" destOrd="0" presId="urn:microsoft.com/office/officeart/2008/layout/VerticalCurvedList"/>
    <dgm:cxn modelId="{85FCE9BA-49D6-4D33-A6A2-4E7029A25657}" type="presParOf" srcId="{A7A95491-2E24-4C27-84CA-38C67CA7F76F}" destId="{4955A0F9-A508-48C3-9EAE-122ADE6672E0}" srcOrd="1" destOrd="0" presId="urn:microsoft.com/office/officeart/2008/layout/VerticalCurvedList"/>
    <dgm:cxn modelId="{08A94827-72CC-45DA-A49B-BD859D3EBDE0}" type="presParOf" srcId="{A7A95491-2E24-4C27-84CA-38C67CA7F76F}" destId="{D1F0BA31-F132-4B1C-9037-DB3A47720DDF}" srcOrd="2" destOrd="0" presId="urn:microsoft.com/office/officeart/2008/layout/VerticalCurvedList"/>
    <dgm:cxn modelId="{0E4C7479-76B9-449E-972B-02DCC8F60703}" type="presParOf" srcId="{A7A95491-2E24-4C27-84CA-38C67CA7F76F}" destId="{5C506FF7-39CA-4F50-9A5F-BAC208F9BB48}" srcOrd="3" destOrd="0" presId="urn:microsoft.com/office/officeart/2008/layout/VerticalCurvedList"/>
    <dgm:cxn modelId="{39F80CEE-51A6-45ED-BF61-EF7B5063DFC0}" type="presParOf" srcId="{E1247965-D380-4480-8440-E986335CBDC6}" destId="{445FEC70-1687-42AA-9524-9ACF4AC1B67B}" srcOrd="1" destOrd="0" presId="urn:microsoft.com/office/officeart/2008/layout/VerticalCurvedList"/>
    <dgm:cxn modelId="{D18230C3-DA37-4734-8731-7FEBB0BB812F}" type="presParOf" srcId="{E1247965-D380-4480-8440-E986335CBDC6}" destId="{93EEC31B-9B29-452C-A323-7CED4E07DF28}" srcOrd="2" destOrd="0" presId="urn:microsoft.com/office/officeart/2008/layout/VerticalCurvedList"/>
    <dgm:cxn modelId="{DB58BB60-2976-42E7-9EBA-E0457BF85E2F}" type="presParOf" srcId="{93EEC31B-9B29-452C-A323-7CED4E07DF28}" destId="{F7B097CE-A76D-4AEA-A7B8-BBFE636E0D22}" srcOrd="0" destOrd="0" presId="urn:microsoft.com/office/officeart/2008/layout/VerticalCurvedList"/>
    <dgm:cxn modelId="{34F47EC3-B348-4C07-8101-DB77166A07C7}" type="presParOf" srcId="{E1247965-D380-4480-8440-E986335CBDC6}" destId="{05E868CC-BEA4-4C5B-B3F4-1D97666967B3}" srcOrd="3" destOrd="0" presId="urn:microsoft.com/office/officeart/2008/layout/VerticalCurvedList"/>
    <dgm:cxn modelId="{7FF845AC-ABD7-4C00-AA5E-D9B5606EAA41}" type="presParOf" srcId="{E1247965-D380-4480-8440-E986335CBDC6}" destId="{931EBF72-1D42-4522-8FDB-2D2AD1A5B7C9}" srcOrd="4" destOrd="0" presId="urn:microsoft.com/office/officeart/2008/layout/VerticalCurvedList"/>
    <dgm:cxn modelId="{A7B6DC64-E804-479A-BC06-92B10F667D16}" type="presParOf" srcId="{931EBF72-1D42-4522-8FDB-2D2AD1A5B7C9}" destId="{3314EB8E-3E77-4D2D-8D63-5DAFF284F696}" srcOrd="0" destOrd="0" presId="urn:microsoft.com/office/officeart/2008/layout/VerticalCurvedList"/>
    <dgm:cxn modelId="{5693F164-8ACC-4378-8758-83B6AAFD60CD}" type="presParOf" srcId="{E1247965-D380-4480-8440-E986335CBDC6}" destId="{A32718FD-7982-4B50-BC8C-D91D35BBD2E9}" srcOrd="5" destOrd="0" presId="urn:microsoft.com/office/officeart/2008/layout/VerticalCurvedList"/>
    <dgm:cxn modelId="{160DD38A-9399-4E26-B90F-BD414236DC0C}" type="presParOf" srcId="{E1247965-D380-4480-8440-E986335CBDC6}" destId="{EC481C64-6A7A-4CD7-9A96-B72E64FFF0AC}" srcOrd="6" destOrd="0" presId="urn:microsoft.com/office/officeart/2008/layout/VerticalCurvedList"/>
    <dgm:cxn modelId="{BAC3F7FA-6349-4ADB-9286-6D5CD382A976}" type="presParOf" srcId="{EC481C64-6A7A-4CD7-9A96-B72E64FFF0AC}" destId="{5CFF891A-2D8C-499D-A424-F07676C458B3}" srcOrd="0" destOrd="0" presId="urn:microsoft.com/office/officeart/2008/layout/VerticalCurvedList"/>
    <dgm:cxn modelId="{8BDB4819-7A48-4F25-BA8F-96CAF6110141}" type="presParOf" srcId="{E1247965-D380-4480-8440-E986335CBDC6}" destId="{0E22B00A-1FF8-48CD-B07C-63AA05EC20F0}" srcOrd="7" destOrd="0" presId="urn:microsoft.com/office/officeart/2008/layout/VerticalCurvedList"/>
    <dgm:cxn modelId="{59B87B39-F1B5-44C6-901B-0CBC8CBFC43B}" type="presParOf" srcId="{E1247965-D380-4480-8440-E986335CBDC6}" destId="{16FB1179-37DD-470E-B364-F785EE51288D}" srcOrd="8" destOrd="0" presId="urn:microsoft.com/office/officeart/2008/layout/VerticalCurvedList"/>
    <dgm:cxn modelId="{193E3851-C023-4D1D-97BF-A80D2BDB52B6}" type="presParOf" srcId="{16FB1179-37DD-470E-B364-F785EE51288D}" destId="{AC6399AA-05BA-49AF-BA2B-5AAC2802BD6F}" srcOrd="0" destOrd="0" presId="urn:microsoft.com/office/officeart/2008/layout/VerticalCurvedList"/>
    <dgm:cxn modelId="{EC04FD2D-6E11-4B85-816D-B7DE41A5D8C2}" type="presParOf" srcId="{E1247965-D380-4480-8440-E986335CBDC6}" destId="{163FD757-9977-493E-8AEB-6FE0D2AFCE32}" srcOrd="9" destOrd="0" presId="urn:microsoft.com/office/officeart/2008/layout/VerticalCurvedList"/>
    <dgm:cxn modelId="{2EE888FA-2C4B-4F28-81B9-28E5144FD456}" type="presParOf" srcId="{E1247965-D380-4480-8440-E986335CBDC6}" destId="{85659FEA-A289-499B-A0F3-60E648FAE38C}" srcOrd="10" destOrd="0" presId="urn:microsoft.com/office/officeart/2008/layout/VerticalCurvedList"/>
    <dgm:cxn modelId="{7816F2B7-5DE5-4EC9-B582-FF294019389D}" type="presParOf" srcId="{85659FEA-A289-499B-A0F3-60E648FAE38C}" destId="{F117727C-BC0B-4AD3-ACB0-E2BF83CCE95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3E632-3C81-456E-B280-BBA13444B45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E164CD7-6BF1-4905-AEE5-758C7A0CB1F8}">
      <dgm:prSet custT="1"/>
      <dgm:spPr/>
      <dgm:t>
        <a:bodyPr/>
        <a:lstStyle/>
        <a:p>
          <a:r>
            <a:rPr lang="en-IN" sz="1800" dirty="0">
              <a:latin typeface="Georgia" panose="02040502050405020303" pitchFamily="18" charset="0"/>
            </a:rPr>
            <a:t>Colour, cloudiness, particulate matter and visible organisms </a:t>
          </a:r>
          <a:r>
            <a:rPr lang="en-IN" sz="1800" dirty="0" smtClean="0">
              <a:latin typeface="Georgia" panose="02040502050405020303" pitchFamily="18" charset="0"/>
            </a:rPr>
            <a:t>effect </a:t>
          </a:r>
          <a:r>
            <a:rPr lang="en-IN" sz="1800" dirty="0">
              <a:latin typeface="Georgia" panose="02040502050405020303" pitchFamily="18" charset="0"/>
            </a:rPr>
            <a:t>acceptability. </a:t>
          </a:r>
          <a:endParaRPr lang="en-US" sz="1800" dirty="0">
            <a:latin typeface="Georgia" panose="02040502050405020303" pitchFamily="18" charset="0"/>
          </a:endParaRPr>
        </a:p>
      </dgm:t>
    </dgm:pt>
    <dgm:pt modelId="{3DE22598-41D4-4397-AFAF-1D6AE8208279}" type="parTrans" cxnId="{9C28BE51-8BE5-47AF-BA6F-D83C2DAC27B6}">
      <dgm:prSet/>
      <dgm:spPr/>
      <dgm:t>
        <a:bodyPr/>
        <a:lstStyle/>
        <a:p>
          <a:endParaRPr lang="en-US"/>
        </a:p>
      </dgm:t>
    </dgm:pt>
    <dgm:pt modelId="{AEA28E0D-4806-4457-9EA7-74D2C8293051}" type="sibTrans" cxnId="{9C28BE51-8BE5-47AF-BA6F-D83C2DAC27B6}">
      <dgm:prSet/>
      <dgm:spPr/>
      <dgm:t>
        <a:bodyPr/>
        <a:lstStyle/>
        <a:p>
          <a:endParaRPr lang="en-US"/>
        </a:p>
      </dgm:t>
    </dgm:pt>
    <dgm:pt modelId="{C49BC692-4085-4CCF-9E10-0585707F6A29}">
      <dgm:prSet custT="1"/>
      <dgm:spPr/>
      <dgm:t>
        <a:bodyPr/>
        <a:lstStyle/>
        <a:p>
          <a:r>
            <a:rPr lang="en-IN" sz="1800" dirty="0">
              <a:latin typeface="Georgia" panose="02040502050405020303" pitchFamily="18" charset="0"/>
            </a:rPr>
            <a:t>These parameters in drinking-water may be indicative of potentially harmful substances.</a:t>
          </a:r>
          <a:endParaRPr lang="en-US" sz="1800" dirty="0">
            <a:latin typeface="Georgia" panose="02040502050405020303" pitchFamily="18" charset="0"/>
          </a:endParaRPr>
        </a:p>
      </dgm:t>
    </dgm:pt>
    <dgm:pt modelId="{7BC5EF32-D112-4D01-90EF-FEEDDF6587DB}" type="parTrans" cxnId="{250D083F-4D61-4E10-9632-0EBB9523A800}">
      <dgm:prSet/>
      <dgm:spPr/>
      <dgm:t>
        <a:bodyPr/>
        <a:lstStyle/>
        <a:p>
          <a:endParaRPr lang="en-US"/>
        </a:p>
      </dgm:t>
    </dgm:pt>
    <dgm:pt modelId="{58CAA562-855F-47B2-81D3-E6F490A1F364}" type="sibTrans" cxnId="{250D083F-4D61-4E10-9632-0EBB9523A800}">
      <dgm:prSet/>
      <dgm:spPr/>
      <dgm:t>
        <a:bodyPr/>
        <a:lstStyle/>
        <a:p>
          <a:endParaRPr lang="en-US"/>
        </a:p>
      </dgm:t>
    </dgm:pt>
    <dgm:pt modelId="{BD18CB2A-C0BC-4F25-9347-65B478BD64FB}">
      <dgm:prSet custT="1"/>
      <dgm:spPr/>
      <dgm:t>
        <a:bodyPr/>
        <a:lstStyle/>
        <a:p>
          <a:r>
            <a:rPr lang="en-IN" sz="1800" dirty="0">
              <a:latin typeface="Georgia" panose="02040502050405020303" pitchFamily="18" charset="0"/>
            </a:rPr>
            <a:t>Taste and odour can originate from natural inorganic and organic chemical contaminants and biological sources or processes. </a:t>
          </a:r>
          <a:endParaRPr lang="en-US" sz="1800" dirty="0">
            <a:latin typeface="Georgia" panose="02040502050405020303" pitchFamily="18" charset="0"/>
          </a:endParaRPr>
        </a:p>
      </dgm:t>
    </dgm:pt>
    <dgm:pt modelId="{55EEC256-17B2-49C0-893F-3E3D03CC4867}" type="parTrans" cxnId="{D8BBA54B-7A4E-450C-8400-F1BAB2EA9D5C}">
      <dgm:prSet/>
      <dgm:spPr/>
      <dgm:t>
        <a:bodyPr/>
        <a:lstStyle/>
        <a:p>
          <a:endParaRPr lang="en-US"/>
        </a:p>
      </dgm:t>
    </dgm:pt>
    <dgm:pt modelId="{0E4A9155-6B76-4B62-AC4D-3E833C4B03EE}" type="sibTrans" cxnId="{D8BBA54B-7A4E-450C-8400-F1BAB2EA9D5C}">
      <dgm:prSet/>
      <dgm:spPr/>
      <dgm:t>
        <a:bodyPr/>
        <a:lstStyle/>
        <a:p>
          <a:endParaRPr lang="en-US"/>
        </a:p>
      </dgm:t>
    </dgm:pt>
    <dgm:pt modelId="{4FBE7911-E1F0-4396-970F-301FF3D50D02}">
      <dgm:prSet custT="1"/>
      <dgm:spPr/>
      <dgm:t>
        <a:bodyPr/>
        <a:lstStyle/>
        <a:p>
          <a:r>
            <a:rPr lang="en-IN" sz="1800" dirty="0">
              <a:latin typeface="Georgia" panose="02040502050405020303" pitchFamily="18" charset="0"/>
            </a:rPr>
            <a:t>The cause should be investigated and the appropriate remedial action to be taken. </a:t>
          </a:r>
          <a:endParaRPr lang="en-US" sz="1800" dirty="0">
            <a:latin typeface="Georgia" panose="02040502050405020303" pitchFamily="18" charset="0"/>
          </a:endParaRPr>
        </a:p>
      </dgm:t>
    </dgm:pt>
    <dgm:pt modelId="{4FBE6746-C0D5-42DE-A2BC-11CC4E6C0F1E}" type="parTrans" cxnId="{0527E42D-2473-45AD-B9A2-2A4DA6C8EF92}">
      <dgm:prSet/>
      <dgm:spPr/>
      <dgm:t>
        <a:bodyPr/>
        <a:lstStyle/>
        <a:p>
          <a:endParaRPr lang="en-US"/>
        </a:p>
      </dgm:t>
    </dgm:pt>
    <dgm:pt modelId="{D2030097-633E-42FB-A3EB-B93252B12F33}" type="sibTrans" cxnId="{0527E42D-2473-45AD-B9A2-2A4DA6C8EF92}">
      <dgm:prSet/>
      <dgm:spPr/>
      <dgm:t>
        <a:bodyPr/>
        <a:lstStyle/>
        <a:p>
          <a:endParaRPr lang="en-US"/>
        </a:p>
      </dgm:t>
    </dgm:pt>
    <dgm:pt modelId="{9ACCA53D-4192-4FE1-BCDC-42D3BF7ABD79}" type="pres">
      <dgm:prSet presAssocID="{31D3E632-3C81-456E-B280-BBA13444B453}" presName="Name0" presStyleCnt="0">
        <dgm:presLayoutVars>
          <dgm:dir/>
          <dgm:resizeHandles val="exact"/>
        </dgm:presLayoutVars>
      </dgm:prSet>
      <dgm:spPr/>
      <dgm:t>
        <a:bodyPr/>
        <a:lstStyle/>
        <a:p>
          <a:endParaRPr lang="en-US"/>
        </a:p>
      </dgm:t>
    </dgm:pt>
    <dgm:pt modelId="{1937FF38-47EC-410E-A825-4479AE02682C}" type="pres">
      <dgm:prSet presAssocID="{CE164CD7-6BF1-4905-AEE5-758C7A0CB1F8}" presName="node" presStyleLbl="node1" presStyleIdx="0" presStyleCnt="4">
        <dgm:presLayoutVars>
          <dgm:bulletEnabled val="1"/>
        </dgm:presLayoutVars>
      </dgm:prSet>
      <dgm:spPr/>
      <dgm:t>
        <a:bodyPr/>
        <a:lstStyle/>
        <a:p>
          <a:endParaRPr lang="en-US"/>
        </a:p>
      </dgm:t>
    </dgm:pt>
    <dgm:pt modelId="{B092628F-083A-4762-BFCB-05A6C3CCBCC8}" type="pres">
      <dgm:prSet presAssocID="{AEA28E0D-4806-4457-9EA7-74D2C8293051}" presName="sibTrans" presStyleLbl="sibTrans2D1" presStyleIdx="0" presStyleCnt="3"/>
      <dgm:spPr/>
      <dgm:t>
        <a:bodyPr/>
        <a:lstStyle/>
        <a:p>
          <a:endParaRPr lang="en-US"/>
        </a:p>
      </dgm:t>
    </dgm:pt>
    <dgm:pt modelId="{8B82A0DB-6FB7-4F4B-B08B-BDF19893B3B1}" type="pres">
      <dgm:prSet presAssocID="{AEA28E0D-4806-4457-9EA7-74D2C8293051}" presName="connectorText" presStyleLbl="sibTrans2D1" presStyleIdx="0" presStyleCnt="3"/>
      <dgm:spPr/>
      <dgm:t>
        <a:bodyPr/>
        <a:lstStyle/>
        <a:p>
          <a:endParaRPr lang="en-US"/>
        </a:p>
      </dgm:t>
    </dgm:pt>
    <dgm:pt modelId="{63EBBD76-DF95-4531-A23D-92243A88C17E}" type="pres">
      <dgm:prSet presAssocID="{C49BC692-4085-4CCF-9E10-0585707F6A29}" presName="node" presStyleLbl="node1" presStyleIdx="1" presStyleCnt="4">
        <dgm:presLayoutVars>
          <dgm:bulletEnabled val="1"/>
        </dgm:presLayoutVars>
      </dgm:prSet>
      <dgm:spPr/>
      <dgm:t>
        <a:bodyPr/>
        <a:lstStyle/>
        <a:p>
          <a:endParaRPr lang="en-US"/>
        </a:p>
      </dgm:t>
    </dgm:pt>
    <dgm:pt modelId="{3D1A288F-E875-4DD4-A25D-7B004C65345C}" type="pres">
      <dgm:prSet presAssocID="{58CAA562-855F-47B2-81D3-E6F490A1F364}" presName="sibTrans" presStyleLbl="sibTrans2D1" presStyleIdx="1" presStyleCnt="3"/>
      <dgm:spPr/>
      <dgm:t>
        <a:bodyPr/>
        <a:lstStyle/>
        <a:p>
          <a:endParaRPr lang="en-US"/>
        </a:p>
      </dgm:t>
    </dgm:pt>
    <dgm:pt modelId="{3E32B348-1573-4A83-A8D4-67F12ACEBDF3}" type="pres">
      <dgm:prSet presAssocID="{58CAA562-855F-47B2-81D3-E6F490A1F364}" presName="connectorText" presStyleLbl="sibTrans2D1" presStyleIdx="1" presStyleCnt="3"/>
      <dgm:spPr/>
      <dgm:t>
        <a:bodyPr/>
        <a:lstStyle/>
        <a:p>
          <a:endParaRPr lang="en-US"/>
        </a:p>
      </dgm:t>
    </dgm:pt>
    <dgm:pt modelId="{666424EF-96C8-4420-8E2D-34BEBED13B6F}" type="pres">
      <dgm:prSet presAssocID="{BD18CB2A-C0BC-4F25-9347-65B478BD64FB}" presName="node" presStyleLbl="node1" presStyleIdx="2" presStyleCnt="4">
        <dgm:presLayoutVars>
          <dgm:bulletEnabled val="1"/>
        </dgm:presLayoutVars>
      </dgm:prSet>
      <dgm:spPr/>
      <dgm:t>
        <a:bodyPr/>
        <a:lstStyle/>
        <a:p>
          <a:endParaRPr lang="en-US"/>
        </a:p>
      </dgm:t>
    </dgm:pt>
    <dgm:pt modelId="{A22230F5-004A-42B9-A4E5-1B87E024342E}" type="pres">
      <dgm:prSet presAssocID="{0E4A9155-6B76-4B62-AC4D-3E833C4B03EE}" presName="sibTrans" presStyleLbl="sibTrans2D1" presStyleIdx="2" presStyleCnt="3"/>
      <dgm:spPr/>
      <dgm:t>
        <a:bodyPr/>
        <a:lstStyle/>
        <a:p>
          <a:endParaRPr lang="en-US"/>
        </a:p>
      </dgm:t>
    </dgm:pt>
    <dgm:pt modelId="{3AE8BA76-0109-4E48-9674-1094C2815F3D}" type="pres">
      <dgm:prSet presAssocID="{0E4A9155-6B76-4B62-AC4D-3E833C4B03EE}" presName="connectorText" presStyleLbl="sibTrans2D1" presStyleIdx="2" presStyleCnt="3"/>
      <dgm:spPr/>
      <dgm:t>
        <a:bodyPr/>
        <a:lstStyle/>
        <a:p>
          <a:endParaRPr lang="en-US"/>
        </a:p>
      </dgm:t>
    </dgm:pt>
    <dgm:pt modelId="{7F417D00-538D-4630-AAEB-EFDF9BE6A347}" type="pres">
      <dgm:prSet presAssocID="{4FBE7911-E1F0-4396-970F-301FF3D50D02}" presName="node" presStyleLbl="node1" presStyleIdx="3" presStyleCnt="4">
        <dgm:presLayoutVars>
          <dgm:bulletEnabled val="1"/>
        </dgm:presLayoutVars>
      </dgm:prSet>
      <dgm:spPr/>
      <dgm:t>
        <a:bodyPr/>
        <a:lstStyle/>
        <a:p>
          <a:endParaRPr lang="en-US"/>
        </a:p>
      </dgm:t>
    </dgm:pt>
  </dgm:ptLst>
  <dgm:cxnLst>
    <dgm:cxn modelId="{D8BBA54B-7A4E-450C-8400-F1BAB2EA9D5C}" srcId="{31D3E632-3C81-456E-B280-BBA13444B453}" destId="{BD18CB2A-C0BC-4F25-9347-65B478BD64FB}" srcOrd="2" destOrd="0" parTransId="{55EEC256-17B2-49C0-893F-3E3D03CC4867}" sibTransId="{0E4A9155-6B76-4B62-AC4D-3E833C4B03EE}"/>
    <dgm:cxn modelId="{25DB3B16-92F6-448B-BACF-22BCE79405A4}" type="presOf" srcId="{58CAA562-855F-47B2-81D3-E6F490A1F364}" destId="{3E32B348-1573-4A83-A8D4-67F12ACEBDF3}" srcOrd="1" destOrd="0" presId="urn:microsoft.com/office/officeart/2005/8/layout/process1"/>
    <dgm:cxn modelId="{54386755-43C9-4056-8B9C-46C86C0AD01B}" type="presOf" srcId="{58CAA562-855F-47B2-81D3-E6F490A1F364}" destId="{3D1A288F-E875-4DD4-A25D-7B004C65345C}" srcOrd="0" destOrd="0" presId="urn:microsoft.com/office/officeart/2005/8/layout/process1"/>
    <dgm:cxn modelId="{7DDC5DAD-6115-4350-8FDA-AB1E6B707602}" type="presOf" srcId="{C49BC692-4085-4CCF-9E10-0585707F6A29}" destId="{63EBBD76-DF95-4531-A23D-92243A88C17E}" srcOrd="0" destOrd="0" presId="urn:microsoft.com/office/officeart/2005/8/layout/process1"/>
    <dgm:cxn modelId="{D222C899-DC18-4F94-A926-2327118AFE9A}" type="presOf" srcId="{0E4A9155-6B76-4B62-AC4D-3E833C4B03EE}" destId="{3AE8BA76-0109-4E48-9674-1094C2815F3D}" srcOrd="1" destOrd="0" presId="urn:microsoft.com/office/officeart/2005/8/layout/process1"/>
    <dgm:cxn modelId="{8F2D4618-27CB-4E5A-8B46-94AE3ADEA0D3}" type="presOf" srcId="{CE164CD7-6BF1-4905-AEE5-758C7A0CB1F8}" destId="{1937FF38-47EC-410E-A825-4479AE02682C}" srcOrd="0" destOrd="0" presId="urn:microsoft.com/office/officeart/2005/8/layout/process1"/>
    <dgm:cxn modelId="{58A8E391-0E74-41A1-9B03-F093D0D436AB}" type="presOf" srcId="{0E4A9155-6B76-4B62-AC4D-3E833C4B03EE}" destId="{A22230F5-004A-42B9-A4E5-1B87E024342E}" srcOrd="0" destOrd="0" presId="urn:microsoft.com/office/officeart/2005/8/layout/process1"/>
    <dgm:cxn modelId="{01647935-BA30-4E75-AE99-C4077E573A5E}" type="presOf" srcId="{4FBE7911-E1F0-4396-970F-301FF3D50D02}" destId="{7F417D00-538D-4630-AAEB-EFDF9BE6A347}" srcOrd="0" destOrd="0" presId="urn:microsoft.com/office/officeart/2005/8/layout/process1"/>
    <dgm:cxn modelId="{41D23A21-010C-4C40-BE79-7AECBD0551DE}" type="presOf" srcId="{AEA28E0D-4806-4457-9EA7-74D2C8293051}" destId="{B092628F-083A-4762-BFCB-05A6C3CCBCC8}" srcOrd="0" destOrd="0" presId="urn:microsoft.com/office/officeart/2005/8/layout/process1"/>
    <dgm:cxn modelId="{9C28BE51-8BE5-47AF-BA6F-D83C2DAC27B6}" srcId="{31D3E632-3C81-456E-B280-BBA13444B453}" destId="{CE164CD7-6BF1-4905-AEE5-758C7A0CB1F8}" srcOrd="0" destOrd="0" parTransId="{3DE22598-41D4-4397-AFAF-1D6AE8208279}" sibTransId="{AEA28E0D-4806-4457-9EA7-74D2C8293051}"/>
    <dgm:cxn modelId="{A6148713-52AD-4CC1-A8AA-BE82D848D56F}" type="presOf" srcId="{31D3E632-3C81-456E-B280-BBA13444B453}" destId="{9ACCA53D-4192-4FE1-BCDC-42D3BF7ABD79}" srcOrd="0" destOrd="0" presId="urn:microsoft.com/office/officeart/2005/8/layout/process1"/>
    <dgm:cxn modelId="{B2713652-4582-4B94-848E-F0A4CB99E2F6}" type="presOf" srcId="{AEA28E0D-4806-4457-9EA7-74D2C8293051}" destId="{8B82A0DB-6FB7-4F4B-B08B-BDF19893B3B1}" srcOrd="1" destOrd="0" presId="urn:microsoft.com/office/officeart/2005/8/layout/process1"/>
    <dgm:cxn modelId="{250D083F-4D61-4E10-9632-0EBB9523A800}" srcId="{31D3E632-3C81-456E-B280-BBA13444B453}" destId="{C49BC692-4085-4CCF-9E10-0585707F6A29}" srcOrd="1" destOrd="0" parTransId="{7BC5EF32-D112-4D01-90EF-FEEDDF6587DB}" sibTransId="{58CAA562-855F-47B2-81D3-E6F490A1F364}"/>
    <dgm:cxn modelId="{0FEC9D3F-5349-46D2-8D4D-7DFCD60B7010}" type="presOf" srcId="{BD18CB2A-C0BC-4F25-9347-65B478BD64FB}" destId="{666424EF-96C8-4420-8E2D-34BEBED13B6F}" srcOrd="0" destOrd="0" presId="urn:microsoft.com/office/officeart/2005/8/layout/process1"/>
    <dgm:cxn modelId="{0527E42D-2473-45AD-B9A2-2A4DA6C8EF92}" srcId="{31D3E632-3C81-456E-B280-BBA13444B453}" destId="{4FBE7911-E1F0-4396-970F-301FF3D50D02}" srcOrd="3" destOrd="0" parTransId="{4FBE6746-C0D5-42DE-A2BC-11CC4E6C0F1E}" sibTransId="{D2030097-633E-42FB-A3EB-B93252B12F33}"/>
    <dgm:cxn modelId="{D804F9D5-77A4-49EB-A943-F94A8D2D327B}" type="presParOf" srcId="{9ACCA53D-4192-4FE1-BCDC-42D3BF7ABD79}" destId="{1937FF38-47EC-410E-A825-4479AE02682C}" srcOrd="0" destOrd="0" presId="urn:microsoft.com/office/officeart/2005/8/layout/process1"/>
    <dgm:cxn modelId="{BA6575EF-A849-4888-8E4B-F0252CF33A84}" type="presParOf" srcId="{9ACCA53D-4192-4FE1-BCDC-42D3BF7ABD79}" destId="{B092628F-083A-4762-BFCB-05A6C3CCBCC8}" srcOrd="1" destOrd="0" presId="urn:microsoft.com/office/officeart/2005/8/layout/process1"/>
    <dgm:cxn modelId="{E53D9228-B9BF-4CF1-B21F-639D39907138}" type="presParOf" srcId="{B092628F-083A-4762-BFCB-05A6C3CCBCC8}" destId="{8B82A0DB-6FB7-4F4B-B08B-BDF19893B3B1}" srcOrd="0" destOrd="0" presId="urn:microsoft.com/office/officeart/2005/8/layout/process1"/>
    <dgm:cxn modelId="{354E8AD6-8858-42E1-88AB-F2D667CB307C}" type="presParOf" srcId="{9ACCA53D-4192-4FE1-BCDC-42D3BF7ABD79}" destId="{63EBBD76-DF95-4531-A23D-92243A88C17E}" srcOrd="2" destOrd="0" presId="urn:microsoft.com/office/officeart/2005/8/layout/process1"/>
    <dgm:cxn modelId="{BD51890C-CD3D-48BA-BB29-43D8F9861345}" type="presParOf" srcId="{9ACCA53D-4192-4FE1-BCDC-42D3BF7ABD79}" destId="{3D1A288F-E875-4DD4-A25D-7B004C65345C}" srcOrd="3" destOrd="0" presId="urn:microsoft.com/office/officeart/2005/8/layout/process1"/>
    <dgm:cxn modelId="{49BEB0E9-0085-4148-AFC3-C4B82C097550}" type="presParOf" srcId="{3D1A288F-E875-4DD4-A25D-7B004C65345C}" destId="{3E32B348-1573-4A83-A8D4-67F12ACEBDF3}" srcOrd="0" destOrd="0" presId="urn:microsoft.com/office/officeart/2005/8/layout/process1"/>
    <dgm:cxn modelId="{0033BEE7-222D-4A9E-859D-BC1ABF1F4D98}" type="presParOf" srcId="{9ACCA53D-4192-4FE1-BCDC-42D3BF7ABD79}" destId="{666424EF-96C8-4420-8E2D-34BEBED13B6F}" srcOrd="4" destOrd="0" presId="urn:microsoft.com/office/officeart/2005/8/layout/process1"/>
    <dgm:cxn modelId="{835F2F6B-B64F-42E3-A212-8420BFCA3A36}" type="presParOf" srcId="{9ACCA53D-4192-4FE1-BCDC-42D3BF7ABD79}" destId="{A22230F5-004A-42B9-A4E5-1B87E024342E}" srcOrd="5" destOrd="0" presId="urn:microsoft.com/office/officeart/2005/8/layout/process1"/>
    <dgm:cxn modelId="{1771714F-DC3F-4DB0-8647-A15612D9E317}" type="presParOf" srcId="{A22230F5-004A-42B9-A4E5-1B87E024342E}" destId="{3AE8BA76-0109-4E48-9674-1094C2815F3D}" srcOrd="0" destOrd="0" presId="urn:microsoft.com/office/officeart/2005/8/layout/process1"/>
    <dgm:cxn modelId="{9327173A-B5FC-4727-B073-852C016EE403}" type="presParOf" srcId="{9ACCA53D-4192-4FE1-BCDC-42D3BF7ABD79}" destId="{7F417D00-538D-4630-AAEB-EFDF9BE6A34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E4F0A-896C-47CF-B0A4-C044F9C950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F82418-19E8-4997-AB22-2F74C5189B6D}">
      <dgm:prSet phldrT="[Text]"/>
      <dgm:spPr/>
      <dgm:t>
        <a:bodyPr/>
        <a:lstStyle/>
        <a:p>
          <a:r>
            <a:rPr lang="en-US" dirty="0" err="1"/>
            <a:t>Arsenicosis</a:t>
          </a:r>
          <a:endParaRPr lang="en-US" dirty="0"/>
        </a:p>
      </dgm:t>
    </dgm:pt>
    <dgm:pt modelId="{40502221-CF30-442C-A36D-FBAD882AC621}" type="parTrans" cxnId="{980742B4-4307-4594-A5D3-3D81AC66E5F1}">
      <dgm:prSet/>
      <dgm:spPr/>
      <dgm:t>
        <a:bodyPr/>
        <a:lstStyle/>
        <a:p>
          <a:endParaRPr lang="en-US"/>
        </a:p>
      </dgm:t>
    </dgm:pt>
    <dgm:pt modelId="{5A858698-5A67-4AA2-A193-0BFA63269EEF}" type="sibTrans" cxnId="{980742B4-4307-4594-A5D3-3D81AC66E5F1}">
      <dgm:prSet/>
      <dgm:spPr/>
      <dgm:t>
        <a:bodyPr/>
        <a:lstStyle/>
        <a:p>
          <a:endParaRPr lang="en-US"/>
        </a:p>
      </dgm:t>
    </dgm:pt>
    <dgm:pt modelId="{2F455736-720E-4D06-8D8B-47C05E5D309E}">
      <dgm:prSet phldrT="[Text]" custT="1"/>
      <dgm:spPr/>
      <dgm:t>
        <a:bodyPr/>
        <a:lstStyle/>
        <a:p>
          <a:r>
            <a:rPr lang="en-US" sz="1100" dirty="0"/>
            <a:t> </a:t>
          </a:r>
          <a:r>
            <a:rPr lang="en-US" sz="1600" dirty="0"/>
            <a:t>Skin pigmentation changes and skin thickening (hyperkeratosis)</a:t>
          </a:r>
        </a:p>
      </dgm:t>
    </dgm:pt>
    <dgm:pt modelId="{FCEB018F-E724-4EEB-909E-EB52396CB79F}" type="parTrans" cxnId="{52E424F7-AEC4-4B35-A415-0D12B7C16A3B}">
      <dgm:prSet/>
      <dgm:spPr/>
      <dgm:t>
        <a:bodyPr/>
        <a:lstStyle/>
        <a:p>
          <a:endParaRPr lang="en-US"/>
        </a:p>
      </dgm:t>
    </dgm:pt>
    <dgm:pt modelId="{A4C86BAD-7F4D-41CE-B877-FBA74D5720BF}" type="sibTrans" cxnId="{52E424F7-AEC4-4B35-A415-0D12B7C16A3B}">
      <dgm:prSet/>
      <dgm:spPr/>
      <dgm:t>
        <a:bodyPr/>
        <a:lstStyle/>
        <a:p>
          <a:endParaRPr lang="en-US"/>
        </a:p>
      </dgm:t>
    </dgm:pt>
    <dgm:pt modelId="{C4C59FCF-983B-447E-804D-9DAF6A108EC5}">
      <dgm:prSet phldrT="[Text]" custT="1"/>
      <dgm:spPr/>
      <dgm:t>
        <a:bodyPr/>
        <a:lstStyle/>
        <a:p>
          <a:r>
            <a:rPr lang="en-US" sz="1600" dirty="0"/>
            <a:t>Cancer of the skin, lungs, bladder and kidney</a:t>
          </a:r>
        </a:p>
      </dgm:t>
    </dgm:pt>
    <dgm:pt modelId="{02AF9373-E57A-4D4C-ABC6-1218A14A6798}" type="parTrans" cxnId="{30B43458-32C1-4747-BE20-291EE3F03868}">
      <dgm:prSet/>
      <dgm:spPr/>
      <dgm:t>
        <a:bodyPr/>
        <a:lstStyle/>
        <a:p>
          <a:endParaRPr lang="en-US"/>
        </a:p>
      </dgm:t>
    </dgm:pt>
    <dgm:pt modelId="{4F07FB14-3D06-4041-911A-3347442D7F9E}" type="sibTrans" cxnId="{30B43458-32C1-4747-BE20-291EE3F03868}">
      <dgm:prSet/>
      <dgm:spPr/>
      <dgm:t>
        <a:bodyPr/>
        <a:lstStyle/>
        <a:p>
          <a:endParaRPr lang="en-US"/>
        </a:p>
      </dgm:t>
    </dgm:pt>
    <dgm:pt modelId="{9827D7F3-7A15-4F6A-8E83-66F7294E1D52}">
      <dgm:prSet phldrT="[Text]" custT="1"/>
      <dgm:spPr/>
      <dgm:t>
        <a:bodyPr/>
        <a:lstStyle/>
        <a:p>
          <a:r>
            <a:rPr lang="en-US" sz="1600" dirty="0"/>
            <a:t>Tooth discoloration and decay</a:t>
          </a:r>
        </a:p>
      </dgm:t>
    </dgm:pt>
    <dgm:pt modelId="{B32C19D3-D3F0-4583-BFCE-16A9B3880C3E}" type="sibTrans" cxnId="{6808E81E-C334-4FF1-ABA9-11E702E8E293}">
      <dgm:prSet/>
      <dgm:spPr/>
      <dgm:t>
        <a:bodyPr/>
        <a:lstStyle/>
        <a:p>
          <a:endParaRPr lang="en-US"/>
        </a:p>
      </dgm:t>
    </dgm:pt>
    <dgm:pt modelId="{712714C1-CF3E-4F53-AF88-6A94C75DECED}" type="parTrans" cxnId="{6808E81E-C334-4FF1-ABA9-11E702E8E293}">
      <dgm:prSet/>
      <dgm:spPr/>
      <dgm:t>
        <a:bodyPr/>
        <a:lstStyle/>
        <a:p>
          <a:endParaRPr lang="en-US"/>
        </a:p>
      </dgm:t>
    </dgm:pt>
    <dgm:pt modelId="{A4335059-F6DE-4A70-BB1A-90D6E41E906C}">
      <dgm:prSet phldrT="[Text]"/>
      <dgm:spPr/>
      <dgm:t>
        <a:bodyPr/>
        <a:lstStyle/>
        <a:p>
          <a:r>
            <a:rPr lang="en-US" dirty="0"/>
            <a:t> Fluorosis</a:t>
          </a:r>
        </a:p>
      </dgm:t>
    </dgm:pt>
    <dgm:pt modelId="{C5243AD1-3E33-456C-A895-9030F8C2AFC2}" type="sibTrans" cxnId="{5E4D52B2-EA66-4F33-B0C3-617BAEBF373B}">
      <dgm:prSet/>
      <dgm:spPr/>
      <dgm:t>
        <a:bodyPr/>
        <a:lstStyle/>
        <a:p>
          <a:endParaRPr lang="en-US"/>
        </a:p>
      </dgm:t>
    </dgm:pt>
    <dgm:pt modelId="{D2E8128F-935A-4F4F-A331-A12F16BAE9F9}" type="parTrans" cxnId="{5E4D52B2-EA66-4F33-B0C3-617BAEBF373B}">
      <dgm:prSet/>
      <dgm:spPr/>
      <dgm:t>
        <a:bodyPr/>
        <a:lstStyle/>
        <a:p>
          <a:endParaRPr lang="en-US"/>
        </a:p>
      </dgm:t>
    </dgm:pt>
    <dgm:pt modelId="{DBAE6E3A-BC68-4014-B603-E65DF7ACBAF6}">
      <dgm:prSet phldrT="[Text]" custT="1"/>
      <dgm:spPr/>
      <dgm:t>
        <a:bodyPr/>
        <a:lstStyle/>
        <a:p>
          <a:r>
            <a:rPr lang="en-US" sz="1600" dirty="0"/>
            <a:t>Crippling skeletal damage</a:t>
          </a:r>
        </a:p>
      </dgm:t>
    </dgm:pt>
    <dgm:pt modelId="{80128653-4872-400B-96B4-021BF48C203D}" type="parTrans" cxnId="{B81553D5-3393-4BE9-BB6E-3B846B17C2F8}">
      <dgm:prSet/>
      <dgm:spPr/>
      <dgm:t>
        <a:bodyPr/>
        <a:lstStyle/>
        <a:p>
          <a:endParaRPr lang="en-US"/>
        </a:p>
      </dgm:t>
    </dgm:pt>
    <dgm:pt modelId="{C09FF63F-2685-4EB4-98FA-F1737645A9CB}" type="sibTrans" cxnId="{B81553D5-3393-4BE9-BB6E-3B846B17C2F8}">
      <dgm:prSet/>
      <dgm:spPr/>
      <dgm:t>
        <a:bodyPr/>
        <a:lstStyle/>
        <a:p>
          <a:endParaRPr lang="en-US"/>
        </a:p>
      </dgm:t>
    </dgm:pt>
    <dgm:pt modelId="{61B5D881-E29E-428B-AF71-AFA2F1736246}" type="pres">
      <dgm:prSet presAssocID="{57FE4F0A-896C-47CF-B0A4-C044F9C950FE}" presName="Name0" presStyleCnt="0">
        <dgm:presLayoutVars>
          <dgm:dir/>
          <dgm:animLvl val="lvl"/>
          <dgm:resizeHandles val="exact"/>
        </dgm:presLayoutVars>
      </dgm:prSet>
      <dgm:spPr/>
      <dgm:t>
        <a:bodyPr/>
        <a:lstStyle/>
        <a:p>
          <a:endParaRPr lang="en-US"/>
        </a:p>
      </dgm:t>
    </dgm:pt>
    <dgm:pt modelId="{B5528653-2EFF-4A3A-AAE9-424EB8C510C2}" type="pres">
      <dgm:prSet presAssocID="{A4335059-F6DE-4A70-BB1A-90D6E41E906C}" presName="linNode" presStyleCnt="0"/>
      <dgm:spPr/>
    </dgm:pt>
    <dgm:pt modelId="{D521CF92-F4B8-4FD0-8284-83C1DB83D098}" type="pres">
      <dgm:prSet presAssocID="{A4335059-F6DE-4A70-BB1A-90D6E41E906C}" presName="parentText" presStyleLbl="node1" presStyleIdx="0" presStyleCnt="2" custAng="0" custScaleX="101050" custLinFactNeighborX="-2572">
        <dgm:presLayoutVars>
          <dgm:chMax val="1"/>
          <dgm:bulletEnabled val="1"/>
        </dgm:presLayoutVars>
      </dgm:prSet>
      <dgm:spPr/>
      <dgm:t>
        <a:bodyPr/>
        <a:lstStyle/>
        <a:p>
          <a:endParaRPr lang="en-US"/>
        </a:p>
      </dgm:t>
    </dgm:pt>
    <dgm:pt modelId="{E467B7E2-4B40-46CB-9213-C4FF551143E3}" type="pres">
      <dgm:prSet presAssocID="{A4335059-F6DE-4A70-BB1A-90D6E41E906C}" presName="descendantText" presStyleLbl="alignAccFollowNode1" presStyleIdx="0" presStyleCnt="2" custScaleY="125877" custLinFactNeighborX="0" custLinFactNeighborY="0">
        <dgm:presLayoutVars>
          <dgm:bulletEnabled val="1"/>
        </dgm:presLayoutVars>
      </dgm:prSet>
      <dgm:spPr/>
      <dgm:t>
        <a:bodyPr/>
        <a:lstStyle/>
        <a:p>
          <a:endParaRPr lang="en-US"/>
        </a:p>
      </dgm:t>
    </dgm:pt>
    <dgm:pt modelId="{F0329FBA-57F3-41E9-AE5F-87E0E449A30B}" type="pres">
      <dgm:prSet presAssocID="{C5243AD1-3E33-456C-A895-9030F8C2AFC2}" presName="sp" presStyleCnt="0"/>
      <dgm:spPr/>
    </dgm:pt>
    <dgm:pt modelId="{BFC577EE-77BD-4672-9C70-E5B00435E530}" type="pres">
      <dgm:prSet presAssocID="{9AF82418-19E8-4997-AB22-2F74C5189B6D}" presName="linNode" presStyleCnt="0"/>
      <dgm:spPr/>
    </dgm:pt>
    <dgm:pt modelId="{867DF141-1C13-43A6-9670-04552E420194}" type="pres">
      <dgm:prSet presAssocID="{9AF82418-19E8-4997-AB22-2F74C5189B6D}" presName="parentText" presStyleLbl="node1" presStyleIdx="1" presStyleCnt="2">
        <dgm:presLayoutVars>
          <dgm:chMax val="1"/>
          <dgm:bulletEnabled val="1"/>
        </dgm:presLayoutVars>
      </dgm:prSet>
      <dgm:spPr/>
      <dgm:t>
        <a:bodyPr/>
        <a:lstStyle/>
        <a:p>
          <a:endParaRPr lang="en-US"/>
        </a:p>
      </dgm:t>
    </dgm:pt>
    <dgm:pt modelId="{261043DA-AACD-4E67-9BBD-17908CD48518}" type="pres">
      <dgm:prSet presAssocID="{9AF82418-19E8-4997-AB22-2F74C5189B6D}" presName="descendantText" presStyleLbl="alignAccFollowNode1" presStyleIdx="1" presStyleCnt="2" custScaleY="125133">
        <dgm:presLayoutVars>
          <dgm:bulletEnabled val="1"/>
        </dgm:presLayoutVars>
      </dgm:prSet>
      <dgm:spPr/>
      <dgm:t>
        <a:bodyPr/>
        <a:lstStyle/>
        <a:p>
          <a:endParaRPr lang="en-US"/>
        </a:p>
      </dgm:t>
    </dgm:pt>
  </dgm:ptLst>
  <dgm:cxnLst>
    <dgm:cxn modelId="{5E4D52B2-EA66-4F33-B0C3-617BAEBF373B}" srcId="{57FE4F0A-896C-47CF-B0A4-C044F9C950FE}" destId="{A4335059-F6DE-4A70-BB1A-90D6E41E906C}" srcOrd="0" destOrd="0" parTransId="{D2E8128F-935A-4F4F-A331-A12F16BAE9F9}" sibTransId="{C5243AD1-3E33-456C-A895-9030F8C2AFC2}"/>
    <dgm:cxn modelId="{AE085A23-3FF5-4F58-87AB-2DC29EB527DC}" type="presOf" srcId="{DBAE6E3A-BC68-4014-B603-E65DF7ACBAF6}" destId="{E467B7E2-4B40-46CB-9213-C4FF551143E3}" srcOrd="0" destOrd="1" presId="urn:microsoft.com/office/officeart/2005/8/layout/vList5"/>
    <dgm:cxn modelId="{D4AB85A1-C948-474D-8C28-8F2FCC6CFBF6}" type="presOf" srcId="{2F455736-720E-4D06-8D8B-47C05E5D309E}" destId="{261043DA-AACD-4E67-9BBD-17908CD48518}" srcOrd="0" destOrd="0" presId="urn:microsoft.com/office/officeart/2005/8/layout/vList5"/>
    <dgm:cxn modelId="{52E424F7-AEC4-4B35-A415-0D12B7C16A3B}" srcId="{9AF82418-19E8-4997-AB22-2F74C5189B6D}" destId="{2F455736-720E-4D06-8D8B-47C05E5D309E}" srcOrd="0" destOrd="0" parTransId="{FCEB018F-E724-4EEB-909E-EB52396CB79F}" sibTransId="{A4C86BAD-7F4D-41CE-B877-FBA74D5720BF}"/>
    <dgm:cxn modelId="{370F7031-D8CF-4D8B-B53C-1A1D56A3BFCB}" type="presOf" srcId="{57FE4F0A-896C-47CF-B0A4-C044F9C950FE}" destId="{61B5D881-E29E-428B-AF71-AFA2F1736246}" srcOrd="0" destOrd="0" presId="urn:microsoft.com/office/officeart/2005/8/layout/vList5"/>
    <dgm:cxn modelId="{6808E81E-C334-4FF1-ABA9-11E702E8E293}" srcId="{A4335059-F6DE-4A70-BB1A-90D6E41E906C}" destId="{9827D7F3-7A15-4F6A-8E83-66F7294E1D52}" srcOrd="0" destOrd="0" parTransId="{712714C1-CF3E-4F53-AF88-6A94C75DECED}" sibTransId="{B32C19D3-D3F0-4583-BFCE-16A9B3880C3E}"/>
    <dgm:cxn modelId="{0196CAAC-1030-45D8-9F7E-38F384B1C5CA}" type="presOf" srcId="{9AF82418-19E8-4997-AB22-2F74C5189B6D}" destId="{867DF141-1C13-43A6-9670-04552E420194}" srcOrd="0" destOrd="0" presId="urn:microsoft.com/office/officeart/2005/8/layout/vList5"/>
    <dgm:cxn modelId="{30B43458-32C1-4747-BE20-291EE3F03868}" srcId="{9AF82418-19E8-4997-AB22-2F74C5189B6D}" destId="{C4C59FCF-983B-447E-804D-9DAF6A108EC5}" srcOrd="1" destOrd="0" parTransId="{02AF9373-E57A-4D4C-ABC6-1218A14A6798}" sibTransId="{4F07FB14-3D06-4041-911A-3347442D7F9E}"/>
    <dgm:cxn modelId="{980742B4-4307-4594-A5D3-3D81AC66E5F1}" srcId="{57FE4F0A-896C-47CF-B0A4-C044F9C950FE}" destId="{9AF82418-19E8-4997-AB22-2F74C5189B6D}" srcOrd="1" destOrd="0" parTransId="{40502221-CF30-442C-A36D-FBAD882AC621}" sibTransId="{5A858698-5A67-4AA2-A193-0BFA63269EEF}"/>
    <dgm:cxn modelId="{8E00117A-FF8C-4EE4-8042-5395B57328B5}" type="presOf" srcId="{C4C59FCF-983B-447E-804D-9DAF6A108EC5}" destId="{261043DA-AACD-4E67-9BBD-17908CD48518}" srcOrd="0" destOrd="1" presId="urn:microsoft.com/office/officeart/2005/8/layout/vList5"/>
    <dgm:cxn modelId="{EA7C2844-D125-44A7-8412-60A246419BD3}" type="presOf" srcId="{A4335059-F6DE-4A70-BB1A-90D6E41E906C}" destId="{D521CF92-F4B8-4FD0-8284-83C1DB83D098}" srcOrd="0" destOrd="0" presId="urn:microsoft.com/office/officeart/2005/8/layout/vList5"/>
    <dgm:cxn modelId="{B81553D5-3393-4BE9-BB6E-3B846B17C2F8}" srcId="{A4335059-F6DE-4A70-BB1A-90D6E41E906C}" destId="{DBAE6E3A-BC68-4014-B603-E65DF7ACBAF6}" srcOrd="1" destOrd="0" parTransId="{80128653-4872-400B-96B4-021BF48C203D}" sibTransId="{C09FF63F-2685-4EB4-98FA-F1737645A9CB}"/>
    <dgm:cxn modelId="{8AA203A0-6206-4508-8C57-C82CA3D993C0}" type="presOf" srcId="{9827D7F3-7A15-4F6A-8E83-66F7294E1D52}" destId="{E467B7E2-4B40-46CB-9213-C4FF551143E3}" srcOrd="0" destOrd="0" presId="urn:microsoft.com/office/officeart/2005/8/layout/vList5"/>
    <dgm:cxn modelId="{A40F6123-500F-4DB4-8569-E6F99C5F3D9B}" type="presParOf" srcId="{61B5D881-E29E-428B-AF71-AFA2F1736246}" destId="{B5528653-2EFF-4A3A-AAE9-424EB8C510C2}" srcOrd="0" destOrd="0" presId="urn:microsoft.com/office/officeart/2005/8/layout/vList5"/>
    <dgm:cxn modelId="{41D420CD-0829-4EBE-A5F8-B6470298A448}" type="presParOf" srcId="{B5528653-2EFF-4A3A-AAE9-424EB8C510C2}" destId="{D521CF92-F4B8-4FD0-8284-83C1DB83D098}" srcOrd="0" destOrd="0" presId="urn:microsoft.com/office/officeart/2005/8/layout/vList5"/>
    <dgm:cxn modelId="{2326B411-F6A5-4B00-8969-C04EA77E07A0}" type="presParOf" srcId="{B5528653-2EFF-4A3A-AAE9-424EB8C510C2}" destId="{E467B7E2-4B40-46CB-9213-C4FF551143E3}" srcOrd="1" destOrd="0" presId="urn:microsoft.com/office/officeart/2005/8/layout/vList5"/>
    <dgm:cxn modelId="{9644D816-09F1-4C98-AF5C-FDE67CADA1A5}" type="presParOf" srcId="{61B5D881-E29E-428B-AF71-AFA2F1736246}" destId="{F0329FBA-57F3-41E9-AE5F-87E0E449A30B}" srcOrd="1" destOrd="0" presId="urn:microsoft.com/office/officeart/2005/8/layout/vList5"/>
    <dgm:cxn modelId="{9700F4FC-DE0A-4585-A46B-E63664731669}" type="presParOf" srcId="{61B5D881-E29E-428B-AF71-AFA2F1736246}" destId="{BFC577EE-77BD-4672-9C70-E5B00435E530}" srcOrd="2" destOrd="0" presId="urn:microsoft.com/office/officeart/2005/8/layout/vList5"/>
    <dgm:cxn modelId="{BBA9B11D-DD89-489B-B197-888D6B7D28C9}" type="presParOf" srcId="{BFC577EE-77BD-4672-9C70-E5B00435E530}" destId="{867DF141-1C13-43A6-9670-04552E420194}" srcOrd="0" destOrd="0" presId="urn:microsoft.com/office/officeart/2005/8/layout/vList5"/>
    <dgm:cxn modelId="{4BA122BB-0C18-41DC-AF73-C3AB52CC5776}" type="presParOf" srcId="{BFC577EE-77BD-4672-9C70-E5B00435E530}" destId="{261043DA-AACD-4E67-9BBD-17908CD4851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5A0F9-A508-48C3-9EAE-122ADE6672E0}">
      <dsp:nvSpPr>
        <dsp:cNvPr id="0" name=""/>
        <dsp:cNvSpPr/>
      </dsp:nvSpPr>
      <dsp:spPr>
        <a:xfrm>
          <a:off x="-4690874" y="-719084"/>
          <a:ext cx="5587496" cy="5587496"/>
        </a:xfrm>
        <a:prstGeom prst="blockArc">
          <a:avLst>
            <a:gd name="adj1" fmla="val 18900000"/>
            <a:gd name="adj2" fmla="val 2700000"/>
            <a:gd name="adj3" fmla="val 387"/>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5FEC70-1687-42AA-9524-9ACF4AC1B67B}">
      <dsp:nvSpPr>
        <dsp:cNvPr id="0" name=""/>
        <dsp:cNvSpPr/>
      </dsp:nvSpPr>
      <dsp:spPr>
        <a:xfrm>
          <a:off x="392423" y="259250"/>
          <a:ext cx="7192826" cy="5188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823" tIns="48260" rIns="48260" bIns="48260" numCol="1" spcCol="1270" anchor="ctr" anchorCtr="0">
          <a:noAutofit/>
        </a:bodyPr>
        <a:lstStyle/>
        <a:p>
          <a:pPr lvl="0" algn="l" defTabSz="844550" rtl="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Organoleptic &amp; Physical (6 Parameters)</a:t>
          </a:r>
        </a:p>
      </dsp:txBody>
      <dsp:txXfrm>
        <a:off x="392423" y="259250"/>
        <a:ext cx="7192826" cy="518831"/>
      </dsp:txXfrm>
    </dsp:sp>
    <dsp:sp modelId="{F7B097CE-A76D-4AEA-A7B8-BBFE636E0D22}">
      <dsp:nvSpPr>
        <dsp:cNvPr id="0" name=""/>
        <dsp:cNvSpPr/>
      </dsp:nvSpPr>
      <dsp:spPr>
        <a:xfrm>
          <a:off x="68153" y="194396"/>
          <a:ext cx="648539" cy="64853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E868CC-BEA4-4C5B-B3F4-1D97666967B3}">
      <dsp:nvSpPr>
        <dsp:cNvPr id="0" name=""/>
        <dsp:cNvSpPr/>
      </dsp:nvSpPr>
      <dsp:spPr>
        <a:xfrm>
          <a:off x="764202" y="1037249"/>
          <a:ext cx="6821046" cy="518831"/>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823" tIns="48260" rIns="48260" bIns="48260" numCol="1" spcCol="1270" anchor="ctr" anchorCtr="0">
          <a:noAutofit/>
        </a:bodyPr>
        <a:lstStyle/>
        <a:p>
          <a:pPr lvl="0" algn="l" defTabSz="844550" rtl="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Chemical requirements affecting acceptability (24 Parameters)   </a:t>
          </a:r>
          <a:r>
            <a:rPr lang="en-US" sz="1900" kern="1200" baseline="0" dirty="0">
              <a:latin typeface="Times New Roman" panose="02020603050405020304" pitchFamily="18" charset="0"/>
              <a:cs typeface="Times New Roman" panose="02020603050405020304" pitchFamily="18" charset="0"/>
            </a:rPr>
            <a:t> </a:t>
          </a:r>
          <a:endParaRPr lang="en-US" sz="1900" kern="1200" dirty="0">
            <a:latin typeface="Times New Roman" panose="02020603050405020304" pitchFamily="18" charset="0"/>
            <a:cs typeface="Times New Roman" panose="02020603050405020304" pitchFamily="18" charset="0"/>
          </a:endParaRPr>
        </a:p>
      </dsp:txBody>
      <dsp:txXfrm>
        <a:off x="764202" y="1037249"/>
        <a:ext cx="6821046" cy="518831"/>
      </dsp:txXfrm>
    </dsp:sp>
    <dsp:sp modelId="{3314EB8E-3E77-4D2D-8D63-5DAFF284F696}">
      <dsp:nvSpPr>
        <dsp:cNvPr id="0" name=""/>
        <dsp:cNvSpPr/>
      </dsp:nvSpPr>
      <dsp:spPr>
        <a:xfrm>
          <a:off x="439932" y="972395"/>
          <a:ext cx="648539" cy="648539"/>
        </a:xfrm>
        <a:prstGeom prst="ellipse">
          <a:avLst/>
        </a:prstGeom>
        <a:solidFill>
          <a:schemeClr val="lt1">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718FD-7982-4B50-BC8C-D91D35BBD2E9}">
      <dsp:nvSpPr>
        <dsp:cNvPr id="0" name=""/>
        <dsp:cNvSpPr/>
      </dsp:nvSpPr>
      <dsp:spPr>
        <a:xfrm>
          <a:off x="878309" y="1815248"/>
          <a:ext cx="6706940" cy="518831"/>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823" tIns="48260" rIns="48260" bIns="48260" numCol="1" spcCol="1270" anchor="ctr" anchorCtr="0">
          <a:noAutofit/>
        </a:bodyPr>
        <a:lstStyle/>
        <a:p>
          <a:pPr lvl="0" algn="l" defTabSz="844550" rtl="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Toxic</a:t>
          </a:r>
          <a:r>
            <a:rPr lang="en-US" sz="1900" kern="1200" baseline="0" dirty="0">
              <a:latin typeface="Times New Roman" panose="02020603050405020304" pitchFamily="18" charset="0"/>
              <a:cs typeface="Times New Roman" panose="02020603050405020304" pitchFamily="18" charset="0"/>
            </a:rPr>
            <a:t> Substances (15 Parameters)</a:t>
          </a:r>
          <a:endParaRPr lang="en-US" sz="1900" kern="1200" dirty="0">
            <a:latin typeface="Times New Roman" panose="02020603050405020304" pitchFamily="18" charset="0"/>
            <a:cs typeface="Times New Roman" panose="02020603050405020304" pitchFamily="18" charset="0"/>
          </a:endParaRPr>
        </a:p>
      </dsp:txBody>
      <dsp:txXfrm>
        <a:off x="878309" y="1815248"/>
        <a:ext cx="6706940" cy="518831"/>
      </dsp:txXfrm>
    </dsp:sp>
    <dsp:sp modelId="{5CFF891A-2D8C-499D-A424-F07676C458B3}">
      <dsp:nvSpPr>
        <dsp:cNvPr id="0" name=""/>
        <dsp:cNvSpPr/>
      </dsp:nvSpPr>
      <dsp:spPr>
        <a:xfrm>
          <a:off x="554039" y="1750394"/>
          <a:ext cx="648539" cy="648539"/>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22B00A-1FF8-48CD-B07C-63AA05EC20F0}">
      <dsp:nvSpPr>
        <dsp:cNvPr id="0" name=""/>
        <dsp:cNvSpPr/>
      </dsp:nvSpPr>
      <dsp:spPr>
        <a:xfrm>
          <a:off x="721025" y="2648995"/>
          <a:ext cx="6821046" cy="518831"/>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823" tIns="48260" rIns="48260" bIns="48260" numCol="1" spcCol="1270" anchor="ctr" anchorCtr="0">
          <a:noAutofit/>
        </a:bodyPr>
        <a:lstStyle/>
        <a:p>
          <a:pPr lvl="0" algn="l" defTabSz="844550" rtl="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Pesticides Residues (20 Residues)</a:t>
          </a:r>
        </a:p>
      </dsp:txBody>
      <dsp:txXfrm>
        <a:off x="721025" y="2648995"/>
        <a:ext cx="6821046" cy="518831"/>
      </dsp:txXfrm>
    </dsp:sp>
    <dsp:sp modelId="{AC6399AA-05BA-49AF-BA2B-5AAC2802BD6F}">
      <dsp:nvSpPr>
        <dsp:cNvPr id="0" name=""/>
        <dsp:cNvSpPr/>
      </dsp:nvSpPr>
      <dsp:spPr>
        <a:xfrm>
          <a:off x="439932" y="2528393"/>
          <a:ext cx="648539" cy="648539"/>
        </a:xfrm>
        <a:prstGeom prst="ellipse">
          <a:avLst/>
        </a:prstGeom>
        <a:solidFill>
          <a:schemeClr val="lt1">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FD757-9977-493E-8AEB-6FE0D2AFCE32}">
      <dsp:nvSpPr>
        <dsp:cNvPr id="0" name=""/>
        <dsp:cNvSpPr/>
      </dsp:nvSpPr>
      <dsp:spPr>
        <a:xfrm>
          <a:off x="392423" y="3371246"/>
          <a:ext cx="7192826" cy="518831"/>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823" tIns="48260" rIns="48260" bIns="48260" numCol="1" spcCol="1270" anchor="ctr" anchorCtr="0">
          <a:noAutofit/>
        </a:bodyPr>
        <a:lstStyle/>
        <a:p>
          <a:pPr lvl="0" algn="l" defTabSz="844550" rtl="0">
            <a:lnSpc>
              <a:spcPct val="90000"/>
            </a:lnSpc>
            <a:spcBef>
              <a:spcPct val="0"/>
            </a:spcBef>
            <a:spcAft>
              <a:spcPct val="35000"/>
            </a:spcAft>
          </a:pPr>
          <a:r>
            <a:rPr lang="en-IN" sz="1900" kern="1200" dirty="0">
              <a:latin typeface="Times New Roman" panose="02020603050405020304" pitchFamily="18" charset="0"/>
              <a:cs typeface="Times New Roman" panose="02020603050405020304" pitchFamily="18" charset="0"/>
            </a:rPr>
            <a:t>Biological Requirements [Bacteria , Virus , Protozoa ] </a:t>
          </a:r>
          <a:endParaRPr lang="en-US" sz="1900" kern="1200" dirty="0">
            <a:latin typeface="Times New Roman" panose="02020603050405020304" pitchFamily="18" charset="0"/>
            <a:cs typeface="Times New Roman" panose="02020603050405020304" pitchFamily="18" charset="0"/>
          </a:endParaRPr>
        </a:p>
      </dsp:txBody>
      <dsp:txXfrm>
        <a:off x="392423" y="3371246"/>
        <a:ext cx="7192826" cy="518831"/>
      </dsp:txXfrm>
    </dsp:sp>
    <dsp:sp modelId="{F117727C-BC0B-4AD3-ACB0-E2BF83CCE95A}">
      <dsp:nvSpPr>
        <dsp:cNvPr id="0" name=""/>
        <dsp:cNvSpPr/>
      </dsp:nvSpPr>
      <dsp:spPr>
        <a:xfrm>
          <a:off x="68153" y="3306392"/>
          <a:ext cx="648539" cy="648539"/>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7FF38-47EC-410E-A825-4479AE02682C}">
      <dsp:nvSpPr>
        <dsp:cNvPr id="0" name=""/>
        <dsp:cNvSpPr/>
      </dsp:nvSpPr>
      <dsp:spPr>
        <a:xfrm>
          <a:off x="3792" y="418763"/>
          <a:ext cx="1658151" cy="2814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a:latin typeface="Georgia" panose="02040502050405020303" pitchFamily="18" charset="0"/>
            </a:rPr>
            <a:t>Colour, cloudiness, particulate matter and visible organisms </a:t>
          </a:r>
          <a:r>
            <a:rPr lang="en-IN" sz="1800" kern="1200" dirty="0" smtClean="0">
              <a:latin typeface="Georgia" panose="02040502050405020303" pitchFamily="18" charset="0"/>
            </a:rPr>
            <a:t>effect </a:t>
          </a:r>
          <a:r>
            <a:rPr lang="en-IN" sz="1800" kern="1200" dirty="0">
              <a:latin typeface="Georgia" panose="02040502050405020303" pitchFamily="18" charset="0"/>
            </a:rPr>
            <a:t>acceptability. </a:t>
          </a:r>
          <a:endParaRPr lang="en-US" sz="1800" kern="1200" dirty="0">
            <a:latin typeface="Georgia" panose="02040502050405020303" pitchFamily="18" charset="0"/>
          </a:endParaRPr>
        </a:p>
      </dsp:txBody>
      <dsp:txXfrm>
        <a:off x="52358" y="467329"/>
        <a:ext cx="1561019" cy="2717823"/>
      </dsp:txXfrm>
    </dsp:sp>
    <dsp:sp modelId="{B092628F-083A-4762-BFCB-05A6C3CCBCC8}">
      <dsp:nvSpPr>
        <dsp:cNvPr id="0" name=""/>
        <dsp:cNvSpPr/>
      </dsp:nvSpPr>
      <dsp:spPr>
        <a:xfrm>
          <a:off x="1827758" y="1620630"/>
          <a:ext cx="351528" cy="411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827758" y="1702874"/>
        <a:ext cx="246070" cy="246733"/>
      </dsp:txXfrm>
    </dsp:sp>
    <dsp:sp modelId="{63EBBD76-DF95-4531-A23D-92243A88C17E}">
      <dsp:nvSpPr>
        <dsp:cNvPr id="0" name=""/>
        <dsp:cNvSpPr/>
      </dsp:nvSpPr>
      <dsp:spPr>
        <a:xfrm>
          <a:off x="2325204" y="418763"/>
          <a:ext cx="1658151" cy="2814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a:latin typeface="Georgia" panose="02040502050405020303" pitchFamily="18" charset="0"/>
            </a:rPr>
            <a:t>These parameters in drinking-water may be indicative of potentially harmful substances.</a:t>
          </a:r>
          <a:endParaRPr lang="en-US" sz="1800" kern="1200" dirty="0">
            <a:latin typeface="Georgia" panose="02040502050405020303" pitchFamily="18" charset="0"/>
          </a:endParaRPr>
        </a:p>
      </dsp:txBody>
      <dsp:txXfrm>
        <a:off x="2373770" y="467329"/>
        <a:ext cx="1561019" cy="2717823"/>
      </dsp:txXfrm>
    </dsp:sp>
    <dsp:sp modelId="{3D1A288F-E875-4DD4-A25D-7B004C65345C}">
      <dsp:nvSpPr>
        <dsp:cNvPr id="0" name=""/>
        <dsp:cNvSpPr/>
      </dsp:nvSpPr>
      <dsp:spPr>
        <a:xfrm>
          <a:off x="4149170" y="1620630"/>
          <a:ext cx="351528" cy="411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149170" y="1702874"/>
        <a:ext cx="246070" cy="246733"/>
      </dsp:txXfrm>
    </dsp:sp>
    <dsp:sp modelId="{666424EF-96C8-4420-8E2D-34BEBED13B6F}">
      <dsp:nvSpPr>
        <dsp:cNvPr id="0" name=""/>
        <dsp:cNvSpPr/>
      </dsp:nvSpPr>
      <dsp:spPr>
        <a:xfrm>
          <a:off x="4646616" y="418763"/>
          <a:ext cx="1658151" cy="2814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a:latin typeface="Georgia" panose="02040502050405020303" pitchFamily="18" charset="0"/>
            </a:rPr>
            <a:t>Taste and odour can originate from natural inorganic and organic chemical contaminants and biological sources or processes. </a:t>
          </a:r>
          <a:endParaRPr lang="en-US" sz="1800" kern="1200" dirty="0">
            <a:latin typeface="Georgia" panose="02040502050405020303" pitchFamily="18" charset="0"/>
          </a:endParaRPr>
        </a:p>
      </dsp:txBody>
      <dsp:txXfrm>
        <a:off x="4695182" y="467329"/>
        <a:ext cx="1561019" cy="2717823"/>
      </dsp:txXfrm>
    </dsp:sp>
    <dsp:sp modelId="{A22230F5-004A-42B9-A4E5-1B87E024342E}">
      <dsp:nvSpPr>
        <dsp:cNvPr id="0" name=""/>
        <dsp:cNvSpPr/>
      </dsp:nvSpPr>
      <dsp:spPr>
        <a:xfrm>
          <a:off x="6470582" y="1620630"/>
          <a:ext cx="351528" cy="4112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470582" y="1702874"/>
        <a:ext cx="246070" cy="246733"/>
      </dsp:txXfrm>
    </dsp:sp>
    <dsp:sp modelId="{7F417D00-538D-4630-AAEB-EFDF9BE6A347}">
      <dsp:nvSpPr>
        <dsp:cNvPr id="0" name=""/>
        <dsp:cNvSpPr/>
      </dsp:nvSpPr>
      <dsp:spPr>
        <a:xfrm>
          <a:off x="6968028" y="418763"/>
          <a:ext cx="1658151" cy="2814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a:latin typeface="Georgia" panose="02040502050405020303" pitchFamily="18" charset="0"/>
            </a:rPr>
            <a:t>The cause should be investigated and the appropriate remedial action to be taken. </a:t>
          </a:r>
          <a:endParaRPr lang="en-US" sz="1800" kern="1200" dirty="0">
            <a:latin typeface="Georgia" panose="02040502050405020303" pitchFamily="18" charset="0"/>
          </a:endParaRPr>
        </a:p>
      </dsp:txBody>
      <dsp:txXfrm>
        <a:off x="7016594" y="467329"/>
        <a:ext cx="1561019" cy="2717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B7E2-4B40-46CB-9213-C4FF551143E3}">
      <dsp:nvSpPr>
        <dsp:cNvPr id="0" name=""/>
        <dsp:cNvSpPr/>
      </dsp:nvSpPr>
      <dsp:spPr>
        <a:xfrm rot="5400000">
          <a:off x="3187915" y="-1243371"/>
          <a:ext cx="929329" cy="341626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Tooth discoloration and decay</a:t>
          </a:r>
        </a:p>
        <a:p>
          <a:pPr marL="171450" lvl="1" indent="-171450" algn="l" defTabSz="711200">
            <a:lnSpc>
              <a:spcPct val="90000"/>
            </a:lnSpc>
            <a:spcBef>
              <a:spcPct val="0"/>
            </a:spcBef>
            <a:spcAft>
              <a:spcPct val="15000"/>
            </a:spcAft>
            <a:buChar char="••"/>
          </a:pPr>
          <a:r>
            <a:rPr lang="en-US" sz="1600" kern="1200" dirty="0"/>
            <a:t>Crippling skeletal damage</a:t>
          </a:r>
        </a:p>
      </dsp:txBody>
      <dsp:txXfrm rot="-5400000">
        <a:off x="1944447" y="45463"/>
        <a:ext cx="3370900" cy="838597"/>
      </dsp:txXfrm>
    </dsp:sp>
    <dsp:sp modelId="{D521CF92-F4B8-4FD0-8284-83C1DB83D098}">
      <dsp:nvSpPr>
        <dsp:cNvPr id="0" name=""/>
        <dsp:cNvSpPr/>
      </dsp:nvSpPr>
      <dsp:spPr>
        <a:xfrm>
          <a:off x="0" y="3334"/>
          <a:ext cx="1941827" cy="92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 Fluorosis</a:t>
          </a:r>
        </a:p>
      </dsp:txBody>
      <dsp:txXfrm>
        <a:off x="45050" y="48384"/>
        <a:ext cx="1851727" cy="832754"/>
      </dsp:txXfrm>
    </dsp:sp>
    <dsp:sp modelId="{261043DA-AACD-4E67-9BBD-17908CD48518}">
      <dsp:nvSpPr>
        <dsp:cNvPr id="0" name=""/>
        <dsp:cNvSpPr/>
      </dsp:nvSpPr>
      <dsp:spPr>
        <a:xfrm rot="5400000">
          <a:off x="3184718" y="-277343"/>
          <a:ext cx="923836" cy="34296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 </a:t>
          </a:r>
          <a:r>
            <a:rPr lang="en-US" sz="1600" kern="1200" dirty="0"/>
            <a:t>Skin pigmentation changes and skin thickening (hyperkeratosis)</a:t>
          </a:r>
        </a:p>
        <a:p>
          <a:pPr marL="171450" lvl="1" indent="-171450" algn="l" defTabSz="711200">
            <a:lnSpc>
              <a:spcPct val="90000"/>
            </a:lnSpc>
            <a:spcBef>
              <a:spcPct val="0"/>
            </a:spcBef>
            <a:spcAft>
              <a:spcPct val="15000"/>
            </a:spcAft>
            <a:buChar char="••"/>
          </a:pPr>
          <a:r>
            <a:rPr lang="en-US" sz="1600" kern="1200" dirty="0"/>
            <a:t>Cancer of the skin, lungs, bladder and kidney</a:t>
          </a:r>
        </a:p>
      </dsp:txBody>
      <dsp:txXfrm rot="-5400000">
        <a:off x="1931805" y="1020668"/>
        <a:ext cx="3384565" cy="833640"/>
      </dsp:txXfrm>
    </dsp:sp>
    <dsp:sp modelId="{867DF141-1C13-43A6-9670-04552E420194}">
      <dsp:nvSpPr>
        <dsp:cNvPr id="0" name=""/>
        <dsp:cNvSpPr/>
      </dsp:nvSpPr>
      <dsp:spPr>
        <a:xfrm>
          <a:off x="2619" y="976060"/>
          <a:ext cx="1929185" cy="92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err="1"/>
            <a:t>Arsenicosis</a:t>
          </a:r>
          <a:endParaRPr lang="en-US" sz="2600" kern="1200" dirty="0"/>
        </a:p>
      </dsp:txBody>
      <dsp:txXfrm>
        <a:off x="47669" y="1021110"/>
        <a:ext cx="1839085" cy="8327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10D42-4EAB-4657-A763-A4A3BC0CF532}" type="datetimeFigureOut">
              <a:rPr lang="en-IN" smtClean="0"/>
              <a:t>10-12-2024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57D54-8958-4B43-BB00-714DFADA01B4}" type="slidenum">
              <a:rPr lang="en-IN" smtClean="0"/>
              <a:t>‹#›</a:t>
            </a:fld>
            <a:endParaRPr lang="en-IN"/>
          </a:p>
        </p:txBody>
      </p:sp>
    </p:spTree>
    <p:extLst>
      <p:ext uri="{BB962C8B-B14F-4D97-AF65-F5344CB8AC3E}">
        <p14:creationId xmlns:p14="http://schemas.microsoft.com/office/powerpoint/2010/main" val="338488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a:t>
            </a:r>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1</a:t>
            </a:fld>
            <a:endParaRPr lang="en-IN" dirty="0"/>
          </a:p>
        </p:txBody>
      </p:sp>
    </p:spTree>
    <p:extLst>
      <p:ext uri="{BB962C8B-B14F-4D97-AF65-F5344CB8AC3E}">
        <p14:creationId xmlns:p14="http://schemas.microsoft.com/office/powerpoint/2010/main" val="1586859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10</a:t>
            </a:fld>
            <a:endParaRPr lang="en-IN"/>
          </a:p>
        </p:txBody>
      </p:sp>
    </p:spTree>
    <p:extLst>
      <p:ext uri="{BB962C8B-B14F-4D97-AF65-F5344CB8AC3E}">
        <p14:creationId xmlns:p14="http://schemas.microsoft.com/office/powerpoint/2010/main" val="256796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11</a:t>
            </a:fld>
            <a:endParaRPr lang="en-IN"/>
          </a:p>
        </p:txBody>
      </p:sp>
    </p:spTree>
    <p:extLst>
      <p:ext uri="{BB962C8B-B14F-4D97-AF65-F5344CB8AC3E}">
        <p14:creationId xmlns:p14="http://schemas.microsoft.com/office/powerpoint/2010/main" val="341627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12</a:t>
            </a:fld>
            <a:endParaRPr lang="en-IN"/>
          </a:p>
        </p:txBody>
      </p:sp>
    </p:spTree>
    <p:extLst>
      <p:ext uri="{BB962C8B-B14F-4D97-AF65-F5344CB8AC3E}">
        <p14:creationId xmlns:p14="http://schemas.microsoft.com/office/powerpoint/2010/main" val="178993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13</a:t>
            </a:fld>
            <a:endParaRPr lang="en-IN"/>
          </a:p>
        </p:txBody>
      </p:sp>
    </p:spTree>
    <p:extLst>
      <p:ext uri="{BB962C8B-B14F-4D97-AF65-F5344CB8AC3E}">
        <p14:creationId xmlns:p14="http://schemas.microsoft.com/office/powerpoint/2010/main" val="3104431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14</a:t>
            </a:fld>
            <a:endParaRPr lang="en-IN"/>
          </a:p>
        </p:txBody>
      </p:sp>
    </p:spTree>
    <p:extLst>
      <p:ext uri="{BB962C8B-B14F-4D97-AF65-F5344CB8AC3E}">
        <p14:creationId xmlns:p14="http://schemas.microsoft.com/office/powerpoint/2010/main" val="352686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15</a:t>
            </a:fld>
            <a:endParaRPr lang="en-IN"/>
          </a:p>
        </p:txBody>
      </p:sp>
    </p:spTree>
    <p:extLst>
      <p:ext uri="{BB962C8B-B14F-4D97-AF65-F5344CB8AC3E}">
        <p14:creationId xmlns:p14="http://schemas.microsoft.com/office/powerpoint/2010/main" val="2214585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16</a:t>
            </a:fld>
            <a:endParaRPr lang="en-IN"/>
          </a:p>
        </p:txBody>
      </p:sp>
    </p:spTree>
    <p:extLst>
      <p:ext uri="{BB962C8B-B14F-4D97-AF65-F5344CB8AC3E}">
        <p14:creationId xmlns:p14="http://schemas.microsoft.com/office/powerpoint/2010/main" val="2325269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17</a:t>
            </a:fld>
            <a:endParaRPr lang="en-IN"/>
          </a:p>
        </p:txBody>
      </p:sp>
    </p:spTree>
    <p:extLst>
      <p:ext uri="{BB962C8B-B14F-4D97-AF65-F5344CB8AC3E}">
        <p14:creationId xmlns:p14="http://schemas.microsoft.com/office/powerpoint/2010/main" val="1446538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TDS</a:t>
            </a:r>
          </a:p>
        </p:txBody>
      </p:sp>
      <p:sp>
        <p:nvSpPr>
          <p:cNvPr id="4" name="Slide Number Placeholder 3"/>
          <p:cNvSpPr>
            <a:spLocks noGrp="1"/>
          </p:cNvSpPr>
          <p:nvPr>
            <p:ph type="sldNum" sz="quarter" idx="5"/>
          </p:nvPr>
        </p:nvSpPr>
        <p:spPr/>
        <p:txBody>
          <a:bodyPr/>
          <a:lstStyle/>
          <a:p>
            <a:fld id="{82C57D54-8958-4B43-BB00-714DFADA01B4}" type="slidenum">
              <a:rPr lang="en-IN" smtClean="0"/>
              <a:t>18</a:t>
            </a:fld>
            <a:endParaRPr lang="en-IN"/>
          </a:p>
        </p:txBody>
      </p:sp>
    </p:spTree>
    <p:extLst>
      <p:ext uri="{BB962C8B-B14F-4D97-AF65-F5344CB8AC3E}">
        <p14:creationId xmlns:p14="http://schemas.microsoft.com/office/powerpoint/2010/main" val="70283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Should there be min. requirement for </a:t>
            </a:r>
            <a:r>
              <a:rPr lang="en-IN" dirty="0" smtClean="0"/>
              <a:t>TDS</a:t>
            </a:r>
          </a:p>
          <a:p>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WHO Guidelines for Drinking-water Quality Edition 4 (2011) and other international guidelines do not recommend any minimum values for minerals ‘Calcium &amp; Magnesium’ as there is no conclusive evidence for the same. The WHO guidelines state that</a:t>
            </a:r>
            <a:r>
              <a:rPr lang="en-IN" sz="1200" i="1" kern="1200" dirty="0" smtClean="0">
                <a:solidFill>
                  <a:schemeClr val="tx1"/>
                </a:solidFill>
                <a:effectLst/>
                <a:latin typeface="+mn-lt"/>
                <a:ea typeface="+mn-ea"/>
                <a:cs typeface="+mn-cs"/>
              </a:rPr>
              <a:t>‘….Although certain mineral waters may be useful in providing essential micronutrients, such as calcium and magnesium, these Guidelines do not make recommendations regarding minimum concentrations of essential elements because of the uncertainties surrounding mineral nutrition from drinking-water.’</a:t>
            </a:r>
            <a:endParaRPr lang="en-IN" sz="1200" kern="120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19</a:t>
            </a:fld>
            <a:endParaRPr lang="en-IN"/>
          </a:p>
        </p:txBody>
      </p:sp>
    </p:spTree>
    <p:extLst>
      <p:ext uri="{BB962C8B-B14F-4D97-AF65-F5344CB8AC3E}">
        <p14:creationId xmlns:p14="http://schemas.microsoft.com/office/powerpoint/2010/main" val="119138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544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Filterable residue is the term applied to the residue remaining in a weighed dish after the sample has been passed through a standard fiberglass filter and dried to constant mass at 103 °C – 105 °C or 179 °C – 181 °C</a:t>
            </a:r>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20</a:t>
            </a:fld>
            <a:endParaRPr lang="en-IN"/>
          </a:p>
        </p:txBody>
      </p:sp>
    </p:spTree>
    <p:extLst>
      <p:ext uri="{BB962C8B-B14F-4D97-AF65-F5344CB8AC3E}">
        <p14:creationId xmlns:p14="http://schemas.microsoft.com/office/powerpoint/2010/main" val="370126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02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882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702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595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25</a:t>
            </a:fld>
            <a:endParaRPr lang="en-IN"/>
          </a:p>
        </p:txBody>
      </p:sp>
    </p:spTree>
    <p:extLst>
      <p:ext uri="{BB962C8B-B14F-4D97-AF65-F5344CB8AC3E}">
        <p14:creationId xmlns:p14="http://schemas.microsoft.com/office/powerpoint/2010/main" val="4081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056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27</a:t>
            </a:fld>
            <a:endParaRPr lang="en-IN"/>
          </a:p>
        </p:txBody>
      </p:sp>
    </p:spTree>
    <p:extLst>
      <p:ext uri="{BB962C8B-B14F-4D97-AF65-F5344CB8AC3E}">
        <p14:creationId xmlns:p14="http://schemas.microsoft.com/office/powerpoint/2010/main" val="1759791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257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11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36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30</a:t>
            </a:fld>
            <a:endParaRPr lang="en-IN"/>
          </a:p>
        </p:txBody>
      </p:sp>
    </p:spTree>
    <p:extLst>
      <p:ext uri="{BB962C8B-B14F-4D97-AF65-F5344CB8AC3E}">
        <p14:creationId xmlns:p14="http://schemas.microsoft.com/office/powerpoint/2010/main" val="2226523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31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38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With regard to failure in the requirement for E. Coli, the Indian standard further provides following guidelines:</a:t>
            </a:r>
          </a:p>
          <a:p>
            <a:pPr lvl="0"/>
            <a:r>
              <a:rPr lang="en-US" sz="1200" kern="1200" dirty="0" smtClean="0">
                <a:solidFill>
                  <a:schemeClr val="tx1"/>
                </a:solidFill>
                <a:effectLst/>
                <a:latin typeface="+mn-lt"/>
                <a:ea typeface="+mn-ea"/>
                <a:cs typeface="+mn-cs"/>
              </a:rPr>
              <a:t>Immediate investigative action shall be taken if either </a:t>
            </a:r>
            <a:r>
              <a:rPr lang="en-US" sz="1200" i="1" kern="1200" dirty="0" smtClean="0">
                <a:solidFill>
                  <a:schemeClr val="tx1"/>
                </a:solidFill>
                <a:effectLst/>
                <a:latin typeface="+mn-lt"/>
                <a:ea typeface="+mn-ea"/>
                <a:cs typeface="+mn-cs"/>
              </a:rPr>
              <a:t>E.coli </a:t>
            </a:r>
            <a:r>
              <a:rPr lang="en-US" sz="1200" kern="1200" dirty="0" smtClean="0">
                <a:solidFill>
                  <a:schemeClr val="tx1"/>
                </a:solidFill>
                <a:effectLst/>
                <a:latin typeface="+mn-lt"/>
                <a:ea typeface="+mn-ea"/>
                <a:cs typeface="+mn-cs"/>
              </a:rPr>
              <a:t>or total coliform bacteria are detected. The minimum action in the case of total coliform bacteria is repeat sampling; if these bacteria are detected in the repeat sample, the cause shall be determined by immediate further investigation.</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Although, </a:t>
            </a:r>
            <a:r>
              <a:rPr lang="en-US" sz="1200" i="1" kern="1200" dirty="0" smtClean="0">
                <a:solidFill>
                  <a:schemeClr val="tx1"/>
                </a:solidFill>
                <a:effectLst/>
                <a:latin typeface="+mn-lt"/>
                <a:ea typeface="+mn-ea"/>
                <a:cs typeface="+mn-cs"/>
              </a:rPr>
              <a:t>E. coli </a:t>
            </a:r>
            <a:r>
              <a:rPr lang="en-US" sz="1200" kern="1200" dirty="0" smtClean="0">
                <a:solidFill>
                  <a:schemeClr val="tx1"/>
                </a:solidFill>
                <a:effectLst/>
                <a:latin typeface="+mn-lt"/>
                <a:ea typeface="+mn-ea"/>
                <a:cs typeface="+mn-cs"/>
              </a:rPr>
              <a:t>is the more precise indicator of </a:t>
            </a:r>
            <a:r>
              <a:rPr lang="en-US" sz="1200" kern="1200" dirty="0" err="1" smtClean="0">
                <a:solidFill>
                  <a:schemeClr val="tx1"/>
                </a:solidFill>
                <a:effectLst/>
                <a:latin typeface="+mn-lt"/>
                <a:ea typeface="+mn-ea"/>
                <a:cs typeface="+mn-cs"/>
              </a:rPr>
              <a:t>faecal</a:t>
            </a:r>
            <a:r>
              <a:rPr lang="en-US" sz="1200" kern="1200" dirty="0" smtClean="0">
                <a:solidFill>
                  <a:schemeClr val="tx1"/>
                </a:solidFill>
                <a:effectLst/>
                <a:latin typeface="+mn-lt"/>
                <a:ea typeface="+mn-ea"/>
                <a:cs typeface="+mn-cs"/>
              </a:rPr>
              <a:t> pollution, the count of thermos-tolerant coliform bacteria is an acceptable alternative. If necessary, proper confirmatory tests shall be carried out. Total coliform bacteria are not acceptable indicators of the sanitary quality of rural water supplies, particularly in tropical areas where many bacteria of no sanitary significance occur in almost all untreated supplies.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is recognized that, in the great majority of rural water supplies in developing countries, </a:t>
            </a:r>
            <a:r>
              <a:rPr lang="en-US" sz="1200" kern="1200" dirty="0" err="1" smtClean="0">
                <a:solidFill>
                  <a:schemeClr val="tx1"/>
                </a:solidFill>
                <a:effectLst/>
                <a:latin typeface="+mn-lt"/>
                <a:ea typeface="+mn-ea"/>
                <a:cs typeface="+mn-cs"/>
              </a:rPr>
              <a:t>faecal</a:t>
            </a:r>
            <a:r>
              <a:rPr lang="en-US" sz="1200" kern="1200" dirty="0" smtClean="0">
                <a:solidFill>
                  <a:schemeClr val="tx1"/>
                </a:solidFill>
                <a:effectLst/>
                <a:latin typeface="+mn-lt"/>
                <a:ea typeface="+mn-ea"/>
                <a:cs typeface="+mn-cs"/>
              </a:rPr>
              <a:t> contamination is widespread. Under these conditions, the national surveillance agency should set medium-term targets for progressive improvement of water supplies.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Indian standard further provides that Chlorination, at the dosages normally employed in waterworks, is ineffective against certain parasites, including amoebic cysts; they can be excluded only by effective filtration or by higher chlorine doses than can be tolerated without subsequent </a:t>
            </a:r>
            <a:r>
              <a:rPr lang="en-IN" sz="1200" kern="1200" dirty="0" err="1" smtClean="0">
                <a:solidFill>
                  <a:schemeClr val="tx1"/>
                </a:solidFill>
                <a:effectLst/>
                <a:latin typeface="+mn-lt"/>
                <a:ea typeface="+mn-ea"/>
                <a:cs typeface="+mn-cs"/>
              </a:rPr>
              <a:t>dechlorination</a:t>
            </a:r>
            <a:r>
              <a:rPr lang="en-IN" sz="1200" kern="1200" dirty="0" smtClean="0">
                <a:solidFill>
                  <a:schemeClr val="tx1"/>
                </a:solidFill>
                <a:effectLst/>
                <a:latin typeface="+mn-lt"/>
                <a:ea typeface="+mn-ea"/>
                <a:cs typeface="+mn-cs"/>
              </a:rPr>
              <a:t>. </a:t>
            </a:r>
            <a:r>
              <a:rPr lang="en-IN" sz="1200" i="1" kern="1200" dirty="0" err="1" smtClean="0">
                <a:solidFill>
                  <a:schemeClr val="tx1"/>
                </a:solidFill>
                <a:effectLst/>
                <a:latin typeface="+mn-lt"/>
                <a:ea typeface="+mn-ea"/>
                <a:cs typeface="+mn-cs"/>
              </a:rPr>
              <a:t>Amoebiasis</a:t>
            </a:r>
            <a:r>
              <a:rPr lang="en-IN" sz="1200" i="1" kern="1200" dirty="0" smtClean="0">
                <a:solidFill>
                  <a:schemeClr val="tx1"/>
                </a:solidFill>
                <a:effectLst/>
                <a:latin typeface="+mn-lt"/>
                <a:ea typeface="+mn-ea"/>
                <a:cs typeface="+mn-cs"/>
              </a:rPr>
              <a:t> </a:t>
            </a:r>
            <a:r>
              <a:rPr lang="en-IN" sz="1200" kern="1200" dirty="0" smtClean="0">
                <a:solidFill>
                  <a:schemeClr val="tx1"/>
                </a:solidFill>
                <a:effectLst/>
                <a:latin typeface="+mn-lt"/>
                <a:ea typeface="+mn-ea"/>
                <a:cs typeface="+mn-cs"/>
              </a:rPr>
              <a:t>can be conveyed by water completely free from enteric bacteria; microscopic examination after concentration is, therefore, the only safe method of identification.</a:t>
            </a:r>
          </a:p>
          <a:p>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32</a:t>
            </a:fld>
            <a:endParaRPr lang="en-IN"/>
          </a:p>
        </p:txBody>
      </p:sp>
    </p:spTree>
    <p:extLst>
      <p:ext uri="{BB962C8B-B14F-4D97-AF65-F5344CB8AC3E}">
        <p14:creationId xmlns:p14="http://schemas.microsoft.com/office/powerpoint/2010/main" val="589621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35</a:t>
            </a:fld>
            <a:endParaRPr lang="en-IN"/>
          </a:p>
        </p:txBody>
      </p:sp>
    </p:spTree>
    <p:extLst>
      <p:ext uri="{BB962C8B-B14F-4D97-AF65-F5344CB8AC3E}">
        <p14:creationId xmlns:p14="http://schemas.microsoft.com/office/powerpoint/2010/main" val="2950777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36</a:t>
            </a:fld>
            <a:endParaRPr lang="en-IN"/>
          </a:p>
        </p:txBody>
      </p:sp>
    </p:spTree>
    <p:extLst>
      <p:ext uri="{BB962C8B-B14F-4D97-AF65-F5344CB8AC3E}">
        <p14:creationId xmlns:p14="http://schemas.microsoft.com/office/powerpoint/2010/main" val="1417292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41</a:t>
            </a:fld>
            <a:endParaRPr lang="en-IN"/>
          </a:p>
        </p:txBody>
      </p:sp>
    </p:spTree>
    <p:extLst>
      <p:ext uri="{BB962C8B-B14F-4D97-AF65-F5344CB8AC3E}">
        <p14:creationId xmlns:p14="http://schemas.microsoft.com/office/powerpoint/2010/main" val="3980767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dirty="0"/>
              <a:t> </a:t>
            </a:r>
            <a:endParaRPr lang="en-IN" dirty="0"/>
          </a:p>
        </p:txBody>
      </p:sp>
      <p:sp>
        <p:nvSpPr>
          <p:cNvPr id="4" name="Slide Number Placeholder 3"/>
          <p:cNvSpPr>
            <a:spLocks noGrp="1"/>
          </p:cNvSpPr>
          <p:nvPr>
            <p:ph type="sldNum" sz="quarter" idx="5"/>
          </p:nvPr>
        </p:nvSpPr>
        <p:spPr/>
        <p:txBody>
          <a:bodyPr/>
          <a:lstStyle/>
          <a:p>
            <a:fld id="{59EE0BB1-213C-42BC-9BE3-DD6AE449B3DF}" type="slidenum">
              <a:rPr lang="en-IN" smtClean="0"/>
              <a:t>42</a:t>
            </a:fld>
            <a:endParaRPr lang="en-IN"/>
          </a:p>
        </p:txBody>
      </p:sp>
    </p:spTree>
    <p:extLst>
      <p:ext uri="{BB962C8B-B14F-4D97-AF65-F5344CB8AC3E}">
        <p14:creationId xmlns:p14="http://schemas.microsoft.com/office/powerpoint/2010/main" val="3193984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9EE0BB1-213C-42BC-9BE3-DD6AE449B3DF}" type="slidenum">
              <a:rPr lang="en-IN" smtClean="0"/>
              <a:t>43</a:t>
            </a:fld>
            <a:endParaRPr lang="en-IN"/>
          </a:p>
        </p:txBody>
      </p:sp>
    </p:spTree>
    <p:extLst>
      <p:ext uri="{BB962C8B-B14F-4D97-AF65-F5344CB8AC3E}">
        <p14:creationId xmlns:p14="http://schemas.microsoft.com/office/powerpoint/2010/main" val="428417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Access to safe water, sanitation and hygiene is the most basic human need for health and well-being. Billions of people will lack access to these basic services in 2030 unless progress quadruples. Demand for water is rising owing to rapid population growth, urbanization and increasing water needs from agriculture, industry, and energy sectors.</a:t>
            </a:r>
          </a:p>
          <a:p>
            <a:r>
              <a:rPr lang="en-US" sz="1200" b="0" i="0" kern="1200" dirty="0" smtClean="0">
                <a:solidFill>
                  <a:schemeClr val="tx1"/>
                </a:solidFill>
                <a:effectLst/>
                <a:latin typeface="+mn-lt"/>
                <a:ea typeface="+mn-ea"/>
                <a:cs typeface="+mn-cs"/>
              </a:rPr>
              <a:t>The demand for water has outpaced population growth, and half the world’s population is already experiencing severe water scarcity at least one month a year. Water scarcity is projected to increase with the rise of global temperatures as a result of climate change.</a:t>
            </a:r>
          </a:p>
          <a:p>
            <a:r>
              <a:rPr lang="en-US" sz="1200" b="0" i="0" kern="1200" dirty="0" smtClean="0">
                <a:solidFill>
                  <a:schemeClr val="tx1"/>
                </a:solidFill>
                <a:effectLst/>
                <a:latin typeface="+mn-lt"/>
                <a:ea typeface="+mn-ea"/>
                <a:cs typeface="+mn-cs"/>
              </a:rPr>
              <a:t>Investments in infrastructure and sanitation facilities; protection and restoration of water- related ecosystems; and hygiene education are among the steps necessary to ensure universal access to safe and affordable drinking water for all by 2030, and improving water-use efficiency is one key to reducing water stress.</a:t>
            </a:r>
          </a:p>
          <a:p>
            <a:r>
              <a:rPr lang="en-US" sz="1200" b="0" i="0" kern="1200" dirty="0" smtClean="0">
                <a:solidFill>
                  <a:schemeClr val="tx1"/>
                </a:solidFill>
                <a:effectLst/>
                <a:latin typeface="+mn-lt"/>
                <a:ea typeface="+mn-ea"/>
                <a:cs typeface="+mn-cs"/>
              </a:rPr>
              <a:t>There has been positive progress. Between 2015 and 2022, the proportion of the world’s population with access to safely managed drinking water increased from 69 per cent to 73 per cent.</a:t>
            </a:r>
          </a:p>
          <a:p>
            <a:pPr marL="273050" indent="-273050" algn="just" eaLnBrk="1" hangingPunct="1">
              <a:buFont typeface="Wingdings" pitchFamily="2" charset="2"/>
              <a:buNone/>
            </a:pPr>
            <a:r>
              <a:rPr lang="en-US" b="1" dirty="0" smtClean="0"/>
              <a:t>Goal 6 Targets </a:t>
            </a:r>
          </a:p>
          <a:p>
            <a:r>
              <a:rPr lang="en-US" sz="1200" b="1" i="0" kern="1200" dirty="0" smtClean="0">
                <a:solidFill>
                  <a:schemeClr val="tx1"/>
                </a:solidFill>
                <a:effectLst/>
                <a:latin typeface="+mn-lt"/>
                <a:ea typeface="+mn-ea"/>
                <a:cs typeface="+mn-cs"/>
              </a:rPr>
              <a:t>6.1</a:t>
            </a:r>
            <a:r>
              <a:rPr lang="en-US" sz="1200" b="0" i="0" kern="1200" dirty="0" smtClean="0">
                <a:solidFill>
                  <a:schemeClr val="tx1"/>
                </a:solidFill>
                <a:effectLst/>
                <a:latin typeface="+mn-lt"/>
                <a:ea typeface="+mn-ea"/>
                <a:cs typeface="+mn-cs"/>
              </a:rPr>
              <a:t> By 2030, achieve universal and equitable access to safe and affordable drinking water for all</a:t>
            </a:r>
          </a:p>
          <a:p>
            <a:r>
              <a:rPr lang="en-US" sz="1200" b="1" i="0" kern="1200" dirty="0" smtClean="0">
                <a:solidFill>
                  <a:schemeClr val="tx1"/>
                </a:solidFill>
                <a:effectLst/>
                <a:latin typeface="+mn-lt"/>
                <a:ea typeface="+mn-ea"/>
                <a:cs typeface="+mn-cs"/>
              </a:rPr>
              <a:t>6.2</a:t>
            </a:r>
            <a:r>
              <a:rPr lang="en-US" sz="1200" b="0" i="0" kern="1200" dirty="0" smtClean="0">
                <a:solidFill>
                  <a:schemeClr val="tx1"/>
                </a:solidFill>
                <a:effectLst/>
                <a:latin typeface="+mn-lt"/>
                <a:ea typeface="+mn-ea"/>
                <a:cs typeface="+mn-cs"/>
              </a:rPr>
              <a:t> By 2030, achieve access to adequate and equitable sanitation and hygiene for all and end open defecation, paying special attention to the needs of women and girls and those in vulnerable situations</a:t>
            </a:r>
          </a:p>
          <a:p>
            <a:r>
              <a:rPr lang="en-US" sz="1200" b="1" i="0" kern="1200" dirty="0" smtClean="0">
                <a:solidFill>
                  <a:schemeClr val="tx1"/>
                </a:solidFill>
                <a:effectLst/>
                <a:latin typeface="+mn-lt"/>
                <a:ea typeface="+mn-ea"/>
                <a:cs typeface="+mn-cs"/>
              </a:rPr>
              <a:t>6.3</a:t>
            </a:r>
            <a:r>
              <a:rPr lang="en-US" sz="1200" b="0" i="0" kern="1200" dirty="0" smtClean="0">
                <a:solidFill>
                  <a:schemeClr val="tx1"/>
                </a:solidFill>
                <a:effectLst/>
                <a:latin typeface="+mn-lt"/>
                <a:ea typeface="+mn-ea"/>
                <a:cs typeface="+mn-cs"/>
              </a:rPr>
              <a:t> By 2030, improve water quality by reducing pollution, eliminating dumping and minimizing release of hazardous chemicals and materials, halving the proportion of untreated wastewater and substantially increasing recycling and safe reuse globally</a:t>
            </a:r>
          </a:p>
          <a:p>
            <a:r>
              <a:rPr lang="en-US" sz="1200" b="1" i="0" kern="1200" dirty="0" smtClean="0">
                <a:solidFill>
                  <a:schemeClr val="tx1"/>
                </a:solidFill>
                <a:effectLst/>
                <a:latin typeface="+mn-lt"/>
                <a:ea typeface="+mn-ea"/>
                <a:cs typeface="+mn-cs"/>
              </a:rPr>
              <a:t>6.4</a:t>
            </a:r>
            <a:r>
              <a:rPr lang="en-US" sz="1200" b="0" i="0" kern="1200" dirty="0" smtClean="0">
                <a:solidFill>
                  <a:schemeClr val="tx1"/>
                </a:solidFill>
                <a:effectLst/>
                <a:latin typeface="+mn-lt"/>
                <a:ea typeface="+mn-ea"/>
                <a:cs typeface="+mn-cs"/>
              </a:rPr>
              <a:t> By 2030, substantially increase water-use efficiency across all sectors and ensure sustainable withdrawals and supply of freshwater to address water scarcity and substantially reduce the number of people suffering from water scarcity</a:t>
            </a:r>
          </a:p>
          <a:p>
            <a:r>
              <a:rPr lang="en-US" sz="1200" b="1" i="0" kern="1200" dirty="0" smtClean="0">
                <a:solidFill>
                  <a:schemeClr val="tx1"/>
                </a:solidFill>
                <a:effectLst/>
                <a:latin typeface="+mn-lt"/>
                <a:ea typeface="+mn-ea"/>
                <a:cs typeface="+mn-cs"/>
              </a:rPr>
              <a:t>6.5</a:t>
            </a:r>
            <a:r>
              <a:rPr lang="en-US" sz="1200" b="0" i="0" kern="1200" dirty="0" smtClean="0">
                <a:solidFill>
                  <a:schemeClr val="tx1"/>
                </a:solidFill>
                <a:effectLst/>
                <a:latin typeface="+mn-lt"/>
                <a:ea typeface="+mn-ea"/>
                <a:cs typeface="+mn-cs"/>
              </a:rPr>
              <a:t> By 2030, implement integrated water resources management at all levels, including through transboundary cooperation as appropriate</a:t>
            </a:r>
          </a:p>
          <a:p>
            <a:r>
              <a:rPr lang="en-US" sz="1200" b="1" i="0" kern="1200" dirty="0" smtClean="0">
                <a:solidFill>
                  <a:schemeClr val="tx1"/>
                </a:solidFill>
                <a:effectLst/>
                <a:latin typeface="+mn-lt"/>
                <a:ea typeface="+mn-ea"/>
                <a:cs typeface="+mn-cs"/>
              </a:rPr>
              <a:t>6.6</a:t>
            </a:r>
            <a:r>
              <a:rPr lang="en-US" sz="1200" b="0" i="0" kern="1200" dirty="0" smtClean="0">
                <a:solidFill>
                  <a:schemeClr val="tx1"/>
                </a:solidFill>
                <a:effectLst/>
                <a:latin typeface="+mn-lt"/>
                <a:ea typeface="+mn-ea"/>
                <a:cs typeface="+mn-cs"/>
              </a:rPr>
              <a:t> By 2020, protect and restore water-related ecosystems, including mountains, forests, wetlands, rivers, aquifers and lakes</a:t>
            </a:r>
          </a:p>
          <a:p>
            <a:r>
              <a:rPr lang="en-US" sz="1200" b="1" i="0" kern="1200" dirty="0" smtClean="0">
                <a:solidFill>
                  <a:schemeClr val="tx1"/>
                </a:solidFill>
                <a:effectLst/>
                <a:latin typeface="+mn-lt"/>
                <a:ea typeface="+mn-ea"/>
                <a:cs typeface="+mn-cs"/>
              </a:rPr>
              <a:t>6.A</a:t>
            </a:r>
            <a:r>
              <a:rPr lang="en-US" sz="1200" b="0" i="0" kern="1200" dirty="0" smtClean="0">
                <a:solidFill>
                  <a:schemeClr val="tx1"/>
                </a:solidFill>
                <a:effectLst/>
                <a:latin typeface="+mn-lt"/>
                <a:ea typeface="+mn-ea"/>
                <a:cs typeface="+mn-cs"/>
              </a:rPr>
              <a:t> By 2030, expand international cooperation and capacity-building support to developing countries in water- and sanitation-related activities and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including water harvesting, desalination, water efficiency, wastewater treatment, recycling and reuse technologies</a:t>
            </a:r>
          </a:p>
          <a:p>
            <a:r>
              <a:rPr lang="en-US" sz="1200" b="1" i="0" kern="1200" dirty="0" smtClean="0">
                <a:solidFill>
                  <a:schemeClr val="tx1"/>
                </a:solidFill>
                <a:effectLst/>
                <a:latin typeface="+mn-lt"/>
                <a:ea typeface="+mn-ea"/>
                <a:cs typeface="+mn-cs"/>
              </a:rPr>
              <a:t>6.B</a:t>
            </a:r>
            <a:r>
              <a:rPr lang="en-US" sz="1200" b="0" i="0" kern="1200" dirty="0" smtClean="0">
                <a:solidFill>
                  <a:schemeClr val="tx1"/>
                </a:solidFill>
                <a:effectLst/>
                <a:latin typeface="+mn-lt"/>
                <a:ea typeface="+mn-ea"/>
                <a:cs typeface="+mn-cs"/>
              </a:rPr>
              <a:t> Support and strengthen the participation of local communities in improving water and sanitation management</a:t>
            </a:r>
          </a:p>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60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15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algn="just" eaLnBrk="1" hangingPunct="1">
              <a:buFont typeface="Wingdings" pitchFamily="2" charset="2"/>
              <a:buNone/>
            </a:pPr>
            <a:endParaRPr lang="en-IN" dirty="0"/>
          </a:p>
        </p:txBody>
      </p:sp>
      <p:sp>
        <p:nvSpPr>
          <p:cNvPr id="4" name="Slide Number Placeholder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82C57D54-8958-4B43-BB00-714DFADA01B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3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2C57D54-8958-4B43-BB00-714DFADA01B4}" type="slidenum">
              <a:rPr lang="en-IN" smtClean="0"/>
              <a:t>7</a:t>
            </a:fld>
            <a:endParaRPr lang="en-IN"/>
          </a:p>
        </p:txBody>
      </p:sp>
    </p:spTree>
    <p:extLst>
      <p:ext uri="{BB962C8B-B14F-4D97-AF65-F5344CB8AC3E}">
        <p14:creationId xmlns:p14="http://schemas.microsoft.com/office/powerpoint/2010/main" val="196959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 is recommended that the acceptable limit is to be implemented as values in excess of those mentioned under ‘Acceptable’ render the water not suitable. Such a value may, however, be tolerated in the absence of an alternative source. </a:t>
            </a:r>
            <a:r>
              <a:rPr lang="en-US" sz="1200" kern="1200" dirty="0">
                <a:solidFill>
                  <a:schemeClr val="tx1"/>
                </a:solidFill>
                <a:effectLst/>
                <a:latin typeface="+mn-lt"/>
                <a:ea typeface="+mn-ea"/>
                <a:cs typeface="+mn-cs"/>
              </a:rPr>
              <a:t>H</a:t>
            </a:r>
            <a:r>
              <a:rPr lang="en-US" sz="1200" b="0" i="0" u="none" strike="noStrike" kern="1200" baseline="0" dirty="0">
                <a:solidFill>
                  <a:schemeClr val="tx1"/>
                </a:solidFill>
                <a:latin typeface="+mn-lt"/>
                <a:ea typeface="+mn-ea"/>
                <a:cs typeface="+mn-cs"/>
              </a:rPr>
              <a:t>owever, if the value exceeds the limits indicated under ‘permissible limit in the absence of alternate source’ in col 4 of Tables 1 to 4, the sources will have to be rejected. </a:t>
            </a:r>
            <a:endParaRPr lang="en-IN" dirty="0"/>
          </a:p>
          <a:p>
            <a:endParaRPr lang="en-US" sz="1200" b="0" i="0" u="none" strike="noStrike" kern="1200" baseline="0" dirty="0">
              <a:solidFill>
                <a:schemeClr val="tx1"/>
              </a:solidFill>
              <a:latin typeface="+mn-lt"/>
              <a:ea typeface="+mn-ea"/>
              <a:cs typeface="+mn-cs"/>
            </a:endParaRPr>
          </a:p>
          <a:p>
            <a:r>
              <a:rPr lang="en-US" sz="1200" kern="1200" dirty="0" smtClean="0">
                <a:solidFill>
                  <a:schemeClr val="tx1"/>
                </a:solidFill>
                <a:effectLst/>
                <a:latin typeface="+mn-lt"/>
                <a:ea typeface="+mn-ea"/>
                <a:cs typeface="+mn-cs"/>
              </a:rPr>
              <a:t>IS </a:t>
            </a:r>
            <a:r>
              <a:rPr lang="en-US" sz="1200" kern="1200" dirty="0">
                <a:solidFill>
                  <a:schemeClr val="tx1"/>
                </a:solidFill>
                <a:effectLst/>
                <a:latin typeface="+mn-lt"/>
                <a:ea typeface="+mn-ea"/>
                <a:cs typeface="+mn-cs"/>
              </a:rPr>
              <a:t>10500: 2012 specifies maximum acceptable limit of TDS as 500 mg/l. The standard recommends that the acceptable limit is to be implemented and values in excess of those mentioned under ‘acceptable’ render the water not suitable for drinking. However, in the absence of any alternate source, water may be tolerated </a:t>
            </a:r>
            <a:r>
              <a:rPr lang="en-US" sz="1200" kern="1200" dirty="0" err="1">
                <a:solidFill>
                  <a:schemeClr val="tx1"/>
                </a:solidFill>
                <a:effectLst/>
                <a:latin typeface="+mn-lt"/>
                <a:ea typeface="+mn-ea"/>
                <a:cs typeface="+mn-cs"/>
              </a:rPr>
              <a:t>upto</a:t>
            </a:r>
            <a:r>
              <a:rPr lang="en-US" sz="1200" kern="1200" dirty="0">
                <a:solidFill>
                  <a:schemeClr val="tx1"/>
                </a:solidFill>
                <a:effectLst/>
                <a:latin typeface="+mn-lt"/>
                <a:ea typeface="+mn-ea"/>
                <a:cs typeface="+mn-cs"/>
              </a:rPr>
              <a:t> the limits indicated under ‘permissible limit’. For TDS, the maximum permissible limit is specified as 2000 mg/l.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permissible limit is applicable only where there is a single source of water available without access to necessary treatment facilities to purify water </a:t>
            </a:r>
            <a:r>
              <a:rPr lang="en-US" sz="1200" kern="1200" dirty="0" err="1">
                <a:solidFill>
                  <a:schemeClr val="tx1"/>
                </a:solidFill>
                <a:effectLst/>
                <a:latin typeface="+mn-lt"/>
                <a:ea typeface="+mn-ea"/>
                <a:cs typeface="+mn-cs"/>
              </a:rPr>
              <a:t>upto</a:t>
            </a:r>
            <a:r>
              <a:rPr lang="en-US" sz="1200" kern="1200" dirty="0">
                <a:solidFill>
                  <a:schemeClr val="tx1"/>
                </a:solidFill>
                <a:effectLst/>
                <a:latin typeface="+mn-lt"/>
                <a:ea typeface="+mn-ea"/>
                <a:cs typeface="+mn-cs"/>
              </a:rPr>
              <a:t> the acceptable limit. </a:t>
            </a:r>
            <a:r>
              <a:rPr lang="en-US" sz="1200" kern="1200" dirty="0" smtClean="0">
                <a:solidFill>
                  <a:schemeClr val="tx1"/>
                </a:solidFill>
                <a:effectLst/>
                <a:latin typeface="+mn-lt"/>
                <a:ea typeface="+mn-ea"/>
                <a:cs typeface="+mn-cs"/>
              </a:rPr>
              <a:t>Therefore,  </a:t>
            </a:r>
            <a:r>
              <a:rPr lang="en-US" sz="1200" kern="1200" dirty="0">
                <a:solidFill>
                  <a:schemeClr val="tx1"/>
                </a:solidFill>
                <a:effectLst/>
                <a:latin typeface="+mn-lt"/>
                <a:ea typeface="+mn-ea"/>
                <a:cs typeface="+mn-cs"/>
              </a:rPr>
              <a:t>the desalination plant is using reverse osmosis technology, the acceptable limit of TDS as 500 mg/l shall be applicable</a:t>
            </a:r>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8</a:t>
            </a:fld>
            <a:endParaRPr lang="en-IN"/>
          </a:p>
        </p:txBody>
      </p:sp>
    </p:spTree>
    <p:extLst>
      <p:ext uri="{BB962C8B-B14F-4D97-AF65-F5344CB8AC3E}">
        <p14:creationId xmlns:p14="http://schemas.microsoft.com/office/powerpoint/2010/main" val="281208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2C57D54-8958-4B43-BB00-714DFADA01B4}" type="slidenum">
              <a:rPr lang="en-IN" smtClean="0"/>
              <a:t>9</a:t>
            </a:fld>
            <a:endParaRPr lang="en-IN"/>
          </a:p>
        </p:txBody>
      </p:sp>
    </p:spTree>
    <p:extLst>
      <p:ext uri="{BB962C8B-B14F-4D97-AF65-F5344CB8AC3E}">
        <p14:creationId xmlns:p14="http://schemas.microsoft.com/office/powerpoint/2010/main" val="44309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56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9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24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40"/>
            <a:ext cx="8679898" cy="543185"/>
          </a:xfrm>
          <a:prstGeom prst="rect">
            <a:avLst/>
          </a:prstGeom>
        </p:spPr>
        <p:txBody>
          <a:bodyPr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9953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31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98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2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56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66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55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6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903CF95-CA0F-4F10-8658-76F7F2C0B8ED}"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C62769C-3818-47BB-AFA9-4767D5F640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51461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hyperlink" Target="https://drive.google.com/drive/folders/1o9kUQwhT71nbLxpRA4ialP6Bs765sDZ9?usp=drive_li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drive.google.com/drive/folders/1o9kUQwhT71nbLxpRA4ialP6Bs765sDZ9?usp=drive_lin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s://drive.google.com/drive/folders/1o9kUQwhT71nbLxpRA4ialP6Bs765sDZ9?usp=drive_lin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s://drive.google.com/drive/folders/1o9kUQwhT71nbLxpRA4ialP6Bs765sDZ9?usp=drive_li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drive.google.com/drive/folders/1o9kUQwhT71nbLxpRA4ialP6Bs765sDZ9?usp=drive_lin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16.jpeg"/><Relationship Id="rId5" Type="http://schemas.openxmlformats.org/officeDocument/2006/relationships/diagramData" Target="../diagrams/data3.xml"/><Relationship Id="rId10" Type="http://schemas.openxmlformats.org/officeDocument/2006/relationships/image" Target="../media/image15.png"/><Relationship Id="rId4" Type="http://schemas.openxmlformats.org/officeDocument/2006/relationships/hyperlink" Target="https://sansad.in/getFile/annex/262/AU99.pdf?source=pqars" TargetMode="External"/><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drive.google.com/file/d/1fv0yWnQITMJsqgtOQ17FgSm5aFx4aEpZ/view?usp=shar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indiatoday.in/india/story/poison-not-water-govt-data-shows-toxic-metals-groundwater-1982841-2022-08-0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drive.google.com/file/d/1fv0yWnQITMJsqgtOQ17FgSm5aFx4aEpZ/view?usp=shar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drive.google.com/file/d/1fv0yWnQITMJsqgtOQ17FgSm5aFx4aEpZ/view?usp=shar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www.who.int/publications/i/item/9789240045064"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ndiainfacts.in/world-food-safety-day-diarrhoea-water-borne-diseases-india/" TargetMode="External"/><Relationship Id="rId5" Type="http://schemas.openxmlformats.org/officeDocument/2006/relationships/hyperlink" Target="https://www.unicef.org/india/what-we-do/clean-drinking-water" TargetMode="External"/><Relationship Id="rId4" Type="http://schemas.openxmlformats.org/officeDocument/2006/relationships/hyperlink" Target="https://timesofindia.indiatimes.com/blogs/voices/water-contamination-still-a-serious-national-challen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hyperlink" Target="https://drive.google.com/drive/folders/1o9kUQwhT71nbLxpRA4ialP6Bs765sDZ9?usp=drive_link" TargetMode="External"/><Relationship Id="rId3" Type="http://schemas.openxmlformats.org/officeDocument/2006/relationships/image" Target="../media/image2.png"/><Relationship Id="rId7" Type="http://schemas.openxmlformats.org/officeDocument/2006/relationships/hyperlink" Target="https://drive.google.com/file/d/1lYQenE0pSmLAytJdetcwI-dWKfMn-NPe/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rive.google.com/file/d/1HuHw4p1CQ5TVhXSSkU1Dpnq9bGFKJbF3/view?usp=sharing" TargetMode="External"/><Relationship Id="rId5" Type="http://schemas.openxmlformats.org/officeDocument/2006/relationships/hyperlink" Target="https://drive.google.com/file/d/1aWYBpD60Qf1_YoK5ZnU7ziLaf2NJhkl7/view?usp=sharing" TargetMode="External"/><Relationship Id="rId4" Type="http://schemas.openxmlformats.org/officeDocument/2006/relationships/hyperlink" Target="https://drive.google.com/file/d/1fv0yWnQITMJsqgtOQ17FgSm5aFx4aEpZ/view?usp=shar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 name="Picture 146" descr="http://www.thehindu.com/multimedia/dynamic/00624/tap_water_624475e.jpg">
            <a:extLst>
              <a:ext uri="{FF2B5EF4-FFF2-40B4-BE49-F238E27FC236}">
                <a16:creationId xmlns:a16="http://schemas.microsoft.com/office/drawing/2014/main" id="{95A9FBB5-0D2E-4D33-B422-7D8E52363B79}"/>
              </a:ext>
            </a:extLst>
          </p:cNvPr>
          <p:cNvPicPr>
            <a:picLocks noChangeAspect="1" noChangeArrowheads="1"/>
          </p:cNvPicPr>
          <p:nvPr/>
        </p:nvPicPr>
        <p:blipFill>
          <a:blip r:embed="rId3" cstate="print"/>
          <a:srcRect/>
          <a:stretch>
            <a:fillRect/>
          </a:stretch>
        </p:blipFill>
        <p:spPr bwMode="auto">
          <a:xfrm>
            <a:off x="-180528" y="0"/>
            <a:ext cx="4968552" cy="5020022"/>
          </a:xfrm>
          <a:prstGeom prst="rect">
            <a:avLst/>
          </a:prstGeom>
          <a:noFill/>
          <a:effectLst>
            <a:softEdge rad="635000"/>
          </a:effectLst>
        </p:spPr>
      </p:pic>
      <p:sp>
        <p:nvSpPr>
          <p:cNvPr id="5" name="TextBox 4">
            <a:extLst>
              <a:ext uri="{FF2B5EF4-FFF2-40B4-BE49-F238E27FC236}">
                <a16:creationId xmlns:a16="http://schemas.microsoft.com/office/drawing/2014/main" id="{E06D1DD9-4B40-4B3E-A0B3-A94803BD43B1}"/>
              </a:ext>
            </a:extLst>
          </p:cNvPr>
          <p:cNvSpPr txBox="1"/>
          <p:nvPr/>
        </p:nvSpPr>
        <p:spPr>
          <a:xfrm>
            <a:off x="4572000" y="843558"/>
            <a:ext cx="4104456" cy="2339102"/>
          </a:xfrm>
          <a:prstGeom prst="rect">
            <a:avLst/>
          </a:prstGeom>
          <a:noFill/>
        </p:spPr>
        <p:txBody>
          <a:bodyPr wrap="square" rtlCol="0">
            <a:spAutoFit/>
          </a:bodyPr>
          <a:lstStyle/>
          <a:p>
            <a:pPr algn="ctr" defTabSz="685766"/>
            <a:r>
              <a:rPr lang="en-US" altLang="en-US" sz="3200" b="1" dirty="0">
                <a:solidFill>
                  <a:prstClr val="black"/>
                </a:solidFill>
                <a:latin typeface="Times New Roman" panose="02020603050405020304" pitchFamily="18" charset="0"/>
                <a:cs typeface="Times New Roman" panose="02020603050405020304" pitchFamily="18" charset="0"/>
              </a:rPr>
              <a:t>INDIAN STANDARDS</a:t>
            </a:r>
          </a:p>
          <a:p>
            <a:pPr algn="ctr" defTabSz="685766"/>
            <a:r>
              <a:rPr lang="en-US" altLang="en-US" sz="3200" dirty="0">
                <a:solidFill>
                  <a:prstClr val="black"/>
                </a:solidFill>
                <a:latin typeface="Cambria" panose="02040503050406030204" pitchFamily="18" charset="0"/>
                <a:cs typeface="Times New Roman" pitchFamily="18" charset="0"/>
              </a:rPr>
              <a:t> on </a:t>
            </a:r>
            <a:br>
              <a:rPr lang="en-US" altLang="en-US" sz="3200" dirty="0">
                <a:solidFill>
                  <a:prstClr val="black"/>
                </a:solidFill>
                <a:latin typeface="Cambria" panose="02040503050406030204" pitchFamily="18" charset="0"/>
                <a:cs typeface="Times New Roman" pitchFamily="18" charset="0"/>
              </a:rPr>
            </a:br>
            <a:r>
              <a:rPr lang="en-US" altLang="en-US" sz="3200" b="1" dirty="0">
                <a:latin typeface="Cambria" panose="02040503050406030204" pitchFamily="18" charset="0"/>
              </a:rPr>
              <a:t>Drinking Water</a:t>
            </a:r>
            <a:endParaRPr lang="en-US" sz="3200" b="1" dirty="0">
              <a:solidFill>
                <a:prstClr val="white"/>
              </a:solidFill>
              <a:latin typeface="Cambria" panose="02040503050406030204" pitchFamily="18" charset="0"/>
              <a:cs typeface="Arabic Typesetting" panose="03020402040406030203" pitchFamily="66" charset="-78"/>
            </a:endParaRPr>
          </a:p>
          <a:p>
            <a:pPr algn="ctr"/>
            <a:r>
              <a:rPr lang="en-US" dirty="0" smtClean="0"/>
              <a:t>(including Packaged</a:t>
            </a:r>
            <a:r>
              <a:rPr lang="en-US" dirty="0"/>
              <a:t>) </a:t>
            </a:r>
          </a:p>
        </p:txBody>
      </p:sp>
      <p:pic>
        <p:nvPicPr>
          <p:cNvPr id="6" name="Picture 5">
            <a:extLst>
              <a:ext uri="{FF2B5EF4-FFF2-40B4-BE49-F238E27FC236}">
                <a16:creationId xmlns:a16="http://schemas.microsoft.com/office/drawing/2014/main" id="{F38F97FF-3F24-4682-A93B-C3BC1ACDA6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5017" y="9922"/>
            <a:ext cx="928984" cy="655708"/>
          </a:xfrm>
          <a:prstGeom prst="rect">
            <a:avLst/>
          </a:prstGeom>
        </p:spPr>
      </p:pic>
    </p:spTree>
    <p:extLst>
      <p:ext uri="{BB962C8B-B14F-4D97-AF65-F5344CB8AC3E}">
        <p14:creationId xmlns:p14="http://schemas.microsoft.com/office/powerpoint/2010/main" val="4168384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graphicFrame>
        <p:nvGraphicFramePr>
          <p:cNvPr id="4" name="Diagram 3">
            <a:extLst>
              <a:ext uri="{FF2B5EF4-FFF2-40B4-BE49-F238E27FC236}">
                <a16:creationId xmlns:a16="http://schemas.microsoft.com/office/drawing/2014/main" id="{41BE6F76-032E-4DFF-9F88-455AF12E9ECB}"/>
              </a:ext>
            </a:extLst>
          </p:cNvPr>
          <p:cNvGraphicFramePr/>
          <p:nvPr>
            <p:extLst>
              <p:ext uri="{D42A27DB-BD31-4B8C-83A1-F6EECF244321}">
                <p14:modId xmlns:p14="http://schemas.microsoft.com/office/powerpoint/2010/main" val="3679115477"/>
              </p:ext>
            </p:extLst>
          </p:nvPr>
        </p:nvGraphicFramePr>
        <p:xfrm>
          <a:off x="190500" y="1079499"/>
          <a:ext cx="8629972" cy="3652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9541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251520" y="771550"/>
            <a:ext cx="8280920" cy="4185761"/>
          </a:xfrm>
          <a:prstGeom prst="rect">
            <a:avLst/>
          </a:prstGeom>
          <a:noFill/>
        </p:spPr>
        <p:txBody>
          <a:bodyPr wrap="square" rtlCol="0">
            <a:spAutoFit/>
          </a:bodyPr>
          <a:lstStyle/>
          <a:p>
            <a:pPr algn="just"/>
            <a:r>
              <a:rPr lang="en-US" b="1" u="sng" dirty="0" err="1" smtClean="0">
                <a:latin typeface="Georgia" panose="02040502050405020303" pitchFamily="18" charset="0"/>
              </a:rPr>
              <a:t>Colour</a:t>
            </a:r>
            <a:endParaRPr lang="en-US" b="1" u="sng" dirty="0" smtClean="0">
              <a:latin typeface="Georgia" panose="02040502050405020303" pitchFamily="18" charset="0"/>
            </a:endParaRPr>
          </a:p>
          <a:p>
            <a:pPr algn="just"/>
            <a:endParaRPr lang="en-US" b="1" u="sng" dirty="0">
              <a:latin typeface="Georgia" panose="02040502050405020303" pitchFamily="18" charset="0"/>
            </a:endParaRPr>
          </a:p>
          <a:p>
            <a:pPr algn="just"/>
            <a:r>
              <a:rPr lang="en-US" dirty="0" smtClean="0">
                <a:latin typeface="Georgia" panose="02040502050405020303" pitchFamily="18" charset="0"/>
              </a:rPr>
              <a:t>Drinking-water </a:t>
            </a:r>
            <a:r>
              <a:rPr lang="en-US" dirty="0">
                <a:latin typeface="Georgia" panose="02040502050405020303" pitchFamily="18" charset="0"/>
              </a:rPr>
              <a:t>should ideally have no visible </a:t>
            </a:r>
            <a:r>
              <a:rPr lang="en-US" dirty="0" err="1">
                <a:latin typeface="Georgia" panose="02040502050405020303" pitchFamily="18" charset="0"/>
              </a:rPr>
              <a:t>colour</a:t>
            </a:r>
            <a:r>
              <a:rPr lang="en-US" dirty="0">
                <a:latin typeface="Georgia" panose="02040502050405020303" pitchFamily="18" charset="0"/>
              </a:rPr>
              <a:t>. </a:t>
            </a:r>
            <a:r>
              <a:rPr lang="en-US" dirty="0" err="1">
                <a:latin typeface="Georgia" panose="02040502050405020303" pitchFamily="18" charset="0"/>
              </a:rPr>
              <a:t>Colour</a:t>
            </a:r>
            <a:r>
              <a:rPr lang="en-US" dirty="0">
                <a:latin typeface="Georgia" panose="02040502050405020303" pitchFamily="18" charset="0"/>
              </a:rPr>
              <a:t> in drinking-water is </a:t>
            </a:r>
            <a:r>
              <a:rPr lang="en-US" dirty="0" smtClean="0">
                <a:latin typeface="Georgia" panose="02040502050405020303" pitchFamily="18" charset="0"/>
              </a:rPr>
              <a:t>usually </a:t>
            </a:r>
            <a:r>
              <a:rPr lang="en-US" dirty="0">
                <a:latin typeface="Georgia" panose="02040502050405020303" pitchFamily="18" charset="0"/>
              </a:rPr>
              <a:t>due to the presence of </a:t>
            </a:r>
            <a:r>
              <a:rPr lang="en-US" dirty="0" err="1">
                <a:latin typeface="Georgia" panose="02040502050405020303" pitchFamily="18" charset="0"/>
              </a:rPr>
              <a:t>coloured</a:t>
            </a:r>
            <a:r>
              <a:rPr lang="en-US" dirty="0">
                <a:latin typeface="Georgia" panose="02040502050405020303" pitchFamily="18" charset="0"/>
              </a:rPr>
              <a:t> organic matter </a:t>
            </a:r>
            <a:r>
              <a:rPr lang="en-US" dirty="0" smtClean="0">
                <a:latin typeface="Georgia" panose="02040502050405020303" pitchFamily="18" charset="0"/>
              </a:rPr>
              <a:t>associated </a:t>
            </a:r>
            <a:r>
              <a:rPr lang="en-US" dirty="0">
                <a:latin typeface="Georgia" panose="02040502050405020303" pitchFamily="18" charset="0"/>
              </a:rPr>
              <a:t>with the humus fraction of soil. </a:t>
            </a:r>
            <a:r>
              <a:rPr lang="en-US" dirty="0" err="1">
                <a:latin typeface="Georgia" panose="02040502050405020303" pitchFamily="18" charset="0"/>
              </a:rPr>
              <a:t>Colour</a:t>
            </a:r>
            <a:r>
              <a:rPr lang="en-US" dirty="0">
                <a:latin typeface="Georgia" panose="02040502050405020303" pitchFamily="18" charset="0"/>
              </a:rPr>
              <a:t> is also strongly influenced by the presence of iron and other metals, either as natural impurities or as corrosion </a:t>
            </a:r>
            <a:r>
              <a:rPr lang="en-US" dirty="0" smtClean="0">
                <a:latin typeface="Georgia" panose="02040502050405020303" pitchFamily="18" charset="0"/>
              </a:rPr>
              <a:t>products</a:t>
            </a:r>
            <a:r>
              <a:rPr lang="en-US" dirty="0">
                <a:latin typeface="Georgia" panose="02040502050405020303" pitchFamily="18" charset="0"/>
              </a:rPr>
              <a:t>. It may also result from the contamination of the water source with industrial effluents and may be the first indication of a hazardous situation.</a:t>
            </a:r>
            <a:r>
              <a:rPr lang="en-US" u="sng" dirty="0" smtClean="0">
                <a:latin typeface="Georgia" panose="02040502050405020303" pitchFamily="18" charset="0"/>
              </a:rPr>
              <a:t> </a:t>
            </a:r>
          </a:p>
          <a:p>
            <a:pPr algn="just"/>
            <a:endParaRPr lang="en-US" u="sng" dirty="0">
              <a:latin typeface="Georgia" panose="02040502050405020303" pitchFamily="18" charset="0"/>
            </a:endParaRPr>
          </a:p>
          <a:p>
            <a:pPr algn="just"/>
            <a:r>
              <a:rPr lang="en-US" u="sng" dirty="0" smtClean="0">
                <a:latin typeface="Georgia" panose="02040502050405020303" pitchFamily="18" charset="0"/>
              </a:rPr>
              <a:t>Limits specified for </a:t>
            </a:r>
            <a:r>
              <a:rPr lang="en-US" u="sng" dirty="0" err="1" smtClean="0">
                <a:latin typeface="Georgia" panose="02040502050405020303" pitchFamily="18" charset="0"/>
              </a:rPr>
              <a:t>colour</a:t>
            </a:r>
            <a:r>
              <a:rPr lang="en-US" u="sng" dirty="0" smtClean="0">
                <a:latin typeface="Georgia" panose="02040502050405020303" pitchFamily="18" charset="0"/>
              </a:rPr>
              <a:t> in drinking water:</a:t>
            </a:r>
          </a:p>
          <a:p>
            <a:pPr algn="just"/>
            <a:endParaRPr lang="en-US" u="sng" dirty="0" smtClean="0">
              <a:latin typeface="Georgia" panose="02040502050405020303" pitchFamily="18" charset="0"/>
            </a:endParaRPr>
          </a:p>
          <a:p>
            <a:pPr algn="just"/>
            <a:r>
              <a:rPr lang="en-US" sz="1600" b="1" i="1" dirty="0" smtClean="0">
                <a:latin typeface="Georgia" panose="02040502050405020303" pitchFamily="18" charset="0"/>
              </a:rPr>
              <a:t>Acceptable limit</a:t>
            </a:r>
            <a:r>
              <a:rPr lang="en-US" sz="1600" dirty="0" smtClean="0">
                <a:latin typeface="Georgia" panose="02040502050405020303" pitchFamily="18" charset="0"/>
              </a:rPr>
              <a:t>:  </a:t>
            </a:r>
            <a:r>
              <a:rPr lang="en-US" sz="1600" dirty="0" smtClean="0">
                <a:latin typeface="Georgia" panose="02040502050405020303" pitchFamily="18" charset="0"/>
                <a:ea typeface="Calibri" panose="020F0502020204030204" pitchFamily="34" charset="0"/>
                <a:cs typeface="Mangal" panose="02040503050203030202" pitchFamily="18" charset="0"/>
              </a:rPr>
              <a:t>5 </a:t>
            </a:r>
            <a:r>
              <a:rPr lang="en-US" sz="1600" dirty="0">
                <a:latin typeface="Georgia" panose="02040502050405020303" pitchFamily="18" charset="0"/>
                <a:ea typeface="Calibri" panose="020F0502020204030204" pitchFamily="34" charset="0"/>
                <a:cs typeface="Mangal" panose="02040503050203030202" pitchFamily="18" charset="0"/>
              </a:rPr>
              <a:t>Hazen units, </a:t>
            </a:r>
            <a:r>
              <a:rPr lang="en-US" sz="1600" i="1" dirty="0" smtClean="0">
                <a:latin typeface="Georgia" panose="02040502050405020303" pitchFamily="18" charset="0"/>
                <a:ea typeface="Calibri" panose="020F0502020204030204" pitchFamily="34" charset="0"/>
                <a:cs typeface="Mangal" panose="02040503050203030202" pitchFamily="18" charset="0"/>
              </a:rPr>
              <a:t>Max</a:t>
            </a:r>
          </a:p>
          <a:p>
            <a:pPr algn="just"/>
            <a:r>
              <a:rPr lang="en-US" sz="1600" b="1" i="1" dirty="0" smtClean="0">
                <a:latin typeface="Georgia" panose="02040502050405020303" pitchFamily="18" charset="0"/>
                <a:ea typeface="Calibri" panose="020F0502020204030204" pitchFamily="34" charset="0"/>
                <a:cs typeface="Mangal" panose="02040503050203030202" pitchFamily="18" charset="0"/>
              </a:rPr>
              <a:t>Permissible limit:  </a:t>
            </a:r>
            <a:r>
              <a:rPr lang="en-US" sz="1600" i="1" dirty="0" smtClean="0">
                <a:latin typeface="Georgia" panose="02040502050405020303" pitchFamily="18" charset="0"/>
                <a:ea typeface="Calibri" panose="020F0502020204030204" pitchFamily="34" charset="0"/>
                <a:cs typeface="Mangal" panose="02040503050203030202" pitchFamily="18" charset="0"/>
              </a:rPr>
              <a:t>1</a:t>
            </a:r>
            <a:r>
              <a:rPr lang="en-US" sz="1600" dirty="0" smtClean="0">
                <a:latin typeface="Georgia" panose="02040502050405020303" pitchFamily="18" charset="0"/>
                <a:ea typeface="Calibri" panose="020F0502020204030204" pitchFamily="34" charset="0"/>
                <a:cs typeface="Mangal" panose="02040503050203030202" pitchFamily="18" charset="0"/>
              </a:rPr>
              <a:t>5 </a:t>
            </a:r>
            <a:r>
              <a:rPr lang="en-US" sz="1600" dirty="0">
                <a:latin typeface="Georgia" panose="02040502050405020303" pitchFamily="18" charset="0"/>
                <a:ea typeface="Calibri" panose="020F0502020204030204" pitchFamily="34" charset="0"/>
                <a:cs typeface="Mangal" panose="02040503050203030202" pitchFamily="18" charset="0"/>
              </a:rPr>
              <a:t>Hazen units, </a:t>
            </a:r>
            <a:r>
              <a:rPr lang="en-US" sz="1600" i="1" dirty="0">
                <a:latin typeface="Georgia" panose="02040502050405020303" pitchFamily="18" charset="0"/>
                <a:ea typeface="Calibri" panose="020F0502020204030204" pitchFamily="34" charset="0"/>
                <a:cs typeface="Mangal" panose="02040503050203030202" pitchFamily="18" charset="0"/>
              </a:rPr>
              <a:t>Max</a:t>
            </a:r>
            <a:endParaRPr lang="en-US" sz="1600" b="1" dirty="0">
              <a:latin typeface="Georgia" panose="02040502050405020303" pitchFamily="18" charset="0"/>
              <a:ea typeface="Calibri" panose="020F0502020204030204" pitchFamily="34" charset="0"/>
              <a:cs typeface="Mangal" panose="02040503050203030202" pitchFamily="18" charset="0"/>
            </a:endParaRPr>
          </a:p>
          <a:p>
            <a:pPr algn="just"/>
            <a:endParaRPr lang="en-US" dirty="0">
              <a:latin typeface="Cambria" panose="02040503050406030204" pitchFamily="18" charset="0"/>
              <a:ea typeface="Calibri" panose="020F0502020204030204" pitchFamily="34" charset="0"/>
              <a:cs typeface="Mangal" panose="02040503050203030202" pitchFamily="18" charset="0"/>
            </a:endParaRPr>
          </a:p>
          <a:p>
            <a:pPr algn="just"/>
            <a:endParaRPr lang="en-US" u="sng" dirty="0">
              <a:latin typeface="Georgia" panose="02040502050405020303" pitchFamily="18" charset="0"/>
            </a:endParaRPr>
          </a:p>
        </p:txBody>
      </p:sp>
    </p:spTree>
    <p:extLst>
      <p:ext uri="{BB962C8B-B14F-4D97-AF65-F5344CB8AC3E}">
        <p14:creationId xmlns:p14="http://schemas.microsoft.com/office/powerpoint/2010/main" val="857487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251520" y="771550"/>
            <a:ext cx="8064896" cy="1477328"/>
          </a:xfrm>
          <a:prstGeom prst="rect">
            <a:avLst/>
          </a:prstGeom>
          <a:noFill/>
        </p:spPr>
        <p:txBody>
          <a:bodyPr wrap="square" rtlCol="0">
            <a:spAutoFit/>
          </a:bodyPr>
          <a:lstStyle/>
          <a:p>
            <a:pPr algn="just"/>
            <a:r>
              <a:rPr lang="en-US" b="1" u="sng" dirty="0" err="1" smtClean="0">
                <a:latin typeface="Georgia" panose="02040502050405020303" pitchFamily="18" charset="0"/>
              </a:rPr>
              <a:t>Colour</a:t>
            </a:r>
            <a:r>
              <a:rPr lang="en-US" b="1" u="sng" dirty="0" smtClean="0">
                <a:latin typeface="Georgia" panose="02040502050405020303" pitchFamily="18" charset="0"/>
              </a:rPr>
              <a:t>: How to test ?</a:t>
            </a:r>
          </a:p>
          <a:p>
            <a:pPr algn="just"/>
            <a:endParaRPr lang="en-US" b="1" u="sng" dirty="0">
              <a:latin typeface="Georgia" panose="02040502050405020303" pitchFamily="18" charset="0"/>
            </a:endParaRPr>
          </a:p>
          <a:p>
            <a:pPr algn="just"/>
            <a:r>
              <a:rPr lang="en-US" dirty="0" smtClean="0">
                <a:latin typeface="Georgia" panose="02040502050405020303" pitchFamily="18" charset="0"/>
              </a:rPr>
              <a:t>As per IS </a:t>
            </a:r>
            <a:r>
              <a:rPr lang="en-US" dirty="0" smtClean="0">
                <a:latin typeface="Baskerville Old Face" panose="02020602080505020303" pitchFamily="18" charset="0"/>
                <a:hlinkClick r:id="rId4"/>
              </a:rPr>
              <a:t>3025 </a:t>
            </a:r>
            <a:r>
              <a:rPr lang="en-US" dirty="0">
                <a:latin typeface="Baskerville Old Face" panose="02020602080505020303" pitchFamily="18" charset="0"/>
                <a:hlinkClick r:id="rId4"/>
              </a:rPr>
              <a:t>Part 4</a:t>
            </a:r>
            <a:r>
              <a:rPr lang="en-US" dirty="0" smtClean="0">
                <a:latin typeface="Georgia" panose="02040502050405020303" pitchFamily="18" charset="0"/>
                <a:hlinkClick r:id="rId4"/>
              </a:rPr>
              <a:t> </a:t>
            </a:r>
            <a:endParaRPr lang="en-US" dirty="0" smtClean="0">
              <a:latin typeface="Georgia" panose="02040502050405020303" pitchFamily="18" charset="0"/>
            </a:endParaRPr>
          </a:p>
          <a:p>
            <a:pPr algn="just"/>
            <a:endParaRPr lang="en-US" dirty="0">
              <a:latin typeface="Georgia" panose="02040502050405020303" pitchFamily="18" charset="0"/>
            </a:endParaRPr>
          </a:p>
          <a:p>
            <a:pPr algn="just"/>
            <a:endParaRPr lang="en-US" dirty="0">
              <a:latin typeface="Georgia" panose="02040502050405020303" pitchFamily="18" charset="0"/>
            </a:endParaRPr>
          </a:p>
        </p:txBody>
      </p:sp>
      <p:sp>
        <p:nvSpPr>
          <p:cNvPr id="11" name="Content Placeholder 2">
            <a:extLst>
              <a:ext uri="{FF2B5EF4-FFF2-40B4-BE49-F238E27FC236}">
                <a16:creationId xmlns:a16="http://schemas.microsoft.com/office/drawing/2014/main" id="{6A71B28B-EFCB-7409-D4A2-C88A91CC66CF}"/>
              </a:ext>
            </a:extLst>
          </p:cNvPr>
          <p:cNvSpPr txBox="1">
            <a:spLocks/>
          </p:cNvSpPr>
          <p:nvPr/>
        </p:nvSpPr>
        <p:spPr>
          <a:xfrm>
            <a:off x="251521" y="1779662"/>
            <a:ext cx="6624736" cy="309634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200000"/>
              </a:lnSpc>
              <a:buNone/>
            </a:pPr>
            <a:r>
              <a:rPr lang="en-US" sz="1800" dirty="0">
                <a:latin typeface="Arial" panose="020B0604020202020204" pitchFamily="34" charset="0"/>
                <a:cs typeface="Arial" panose="020B0604020202020204" pitchFamily="34" charset="0"/>
              </a:rPr>
              <a:t>This </a:t>
            </a:r>
            <a:r>
              <a:rPr lang="en-US" sz="1800" dirty="0" smtClean="0">
                <a:latin typeface="Arial" panose="020B0604020202020204" pitchFamily="34" charset="0"/>
                <a:cs typeface="Arial" panose="020B0604020202020204" pitchFamily="34" charset="0"/>
              </a:rPr>
              <a:t>standard prescribes </a:t>
            </a:r>
            <a:r>
              <a:rPr lang="en-US" sz="1800" dirty="0">
                <a:latin typeface="Arial" panose="020B0604020202020204" pitchFamily="34" charset="0"/>
                <a:cs typeface="Arial" panose="020B0604020202020204" pitchFamily="34" charset="0"/>
              </a:rPr>
              <a:t>the following methods of test for the determination of </a:t>
            </a:r>
            <a:r>
              <a:rPr lang="en-US" sz="1800" dirty="0" err="1">
                <a:latin typeface="Arial" panose="020B0604020202020204" pitchFamily="34" charset="0"/>
                <a:cs typeface="Arial" panose="020B0604020202020204" pitchFamily="34" charset="0"/>
              </a:rPr>
              <a:t>colour</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685800" lvl="1" indent="-342900" algn="just">
              <a:lnSpc>
                <a:spcPct val="200000"/>
              </a:lnSpc>
              <a:buAutoNum type="alphaLcParenR"/>
            </a:pPr>
            <a:r>
              <a:rPr lang="en-US" dirty="0" smtClean="0">
                <a:latin typeface="Arial" panose="020B0604020202020204" pitchFamily="34" charset="0"/>
                <a:cs typeface="Arial" panose="020B0604020202020204" pitchFamily="34" charset="0"/>
              </a:rPr>
              <a:t>Platinum </a:t>
            </a:r>
            <a:r>
              <a:rPr lang="en-US" dirty="0">
                <a:latin typeface="Arial" panose="020B0604020202020204" pitchFamily="34" charset="0"/>
                <a:cs typeface="Arial" panose="020B0604020202020204" pitchFamily="34" charset="0"/>
              </a:rPr>
              <a:t>cobalt (visual comparison method), </a:t>
            </a:r>
            <a:endParaRPr lang="en-US" dirty="0" smtClean="0">
              <a:latin typeface="Arial" panose="020B0604020202020204" pitchFamily="34" charset="0"/>
              <a:cs typeface="Arial" panose="020B0604020202020204" pitchFamily="34" charset="0"/>
            </a:endParaRPr>
          </a:p>
          <a:p>
            <a:pPr marL="342900" lvl="1" indent="0" algn="just">
              <a:lnSpc>
                <a:spcPct val="200000"/>
              </a:lnSpc>
              <a:buNone/>
            </a:pPr>
            <a:r>
              <a:rPr lang="en-US" dirty="0" smtClean="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Spectrophotometric </a:t>
            </a:r>
            <a:r>
              <a:rPr lang="en-US" dirty="0">
                <a:latin typeface="Arial" panose="020B0604020202020204" pitchFamily="34" charset="0"/>
                <a:cs typeface="Arial" panose="020B0604020202020204" pitchFamily="34" charset="0"/>
              </a:rPr>
              <a:t>— Single wavelength method, </a:t>
            </a:r>
            <a:r>
              <a:rPr lang="en-US" dirty="0" smtClean="0">
                <a:latin typeface="Arial" panose="020B0604020202020204" pitchFamily="34" charset="0"/>
                <a:cs typeface="Arial" panose="020B0604020202020204" pitchFamily="34" charset="0"/>
              </a:rPr>
              <a:t>and</a:t>
            </a:r>
          </a:p>
          <a:p>
            <a:pPr marL="342900" lvl="1" indent="0" algn="just">
              <a:lnSpc>
                <a:spcPct val="200000"/>
              </a:lnSpc>
              <a:buNone/>
            </a:pPr>
            <a:r>
              <a:rPr lang="en-US" dirty="0" smtClean="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Spectrophotometric </a:t>
            </a:r>
            <a:r>
              <a:rPr lang="en-US" dirty="0">
                <a:latin typeface="Arial" panose="020B0604020202020204" pitchFamily="34" charset="0"/>
                <a:cs typeface="Arial" panose="020B0604020202020204" pitchFamily="34" charset="0"/>
              </a:rPr>
              <a:t>— Multi wavelength </a:t>
            </a:r>
            <a:r>
              <a:rPr lang="en-US" dirty="0" smtClean="0">
                <a:latin typeface="Arial" panose="020B0604020202020204" pitchFamily="34" charset="0"/>
                <a:cs typeface="Arial" panose="020B0604020202020204" pitchFamily="34" charset="0"/>
              </a:rPr>
              <a:t>method</a:t>
            </a:r>
          </a:p>
          <a:p>
            <a:pPr algn="just"/>
            <a:endParaRPr lang="en-IN" dirty="0">
              <a:latin typeface="Baskerville Old Face" panose="02020602080505020303" pitchFamily="18" charset="0"/>
            </a:endParaRPr>
          </a:p>
        </p:txBody>
      </p:sp>
      <p:pic>
        <p:nvPicPr>
          <p:cNvPr id="12" name="Content Placeholder 4">
            <a:extLst>
              <a:ext uri="{FF2B5EF4-FFF2-40B4-BE49-F238E27FC236}">
                <a16:creationId xmlns:a16="http://schemas.microsoft.com/office/drawing/2014/main" id="{7049D646-0260-D28E-1C9B-8FB92AC8F6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2248877"/>
            <a:ext cx="1376760" cy="2241165"/>
          </a:xfrm>
          <a:prstGeom prst="rect">
            <a:avLst/>
          </a:prstGeom>
        </p:spPr>
      </p:pic>
    </p:spTree>
    <p:extLst>
      <p:ext uri="{BB962C8B-B14F-4D97-AF65-F5344CB8AC3E}">
        <p14:creationId xmlns:p14="http://schemas.microsoft.com/office/powerpoint/2010/main" val="2378062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251520" y="771550"/>
            <a:ext cx="8280920" cy="4266681"/>
          </a:xfrm>
          <a:prstGeom prst="rect">
            <a:avLst/>
          </a:prstGeom>
          <a:noFill/>
        </p:spPr>
        <p:txBody>
          <a:bodyPr wrap="square" rtlCol="0">
            <a:spAutoFit/>
          </a:bodyPr>
          <a:lstStyle/>
          <a:p>
            <a:pPr>
              <a:lnSpc>
                <a:spcPct val="107000"/>
              </a:lnSpc>
            </a:pPr>
            <a:r>
              <a:rPr lang="en-US" b="1" u="sng" dirty="0" err="1">
                <a:latin typeface="Cambria" panose="02040503050406030204" pitchFamily="18" charset="0"/>
                <a:ea typeface="Calibri" panose="020F0502020204030204" pitchFamily="34" charset="0"/>
                <a:cs typeface="Mangal" panose="02040503050203030202" pitchFamily="18" charset="0"/>
              </a:rPr>
              <a:t>Odour</a:t>
            </a:r>
            <a:r>
              <a:rPr lang="en-US" b="1" u="sng" dirty="0">
                <a:latin typeface="Cambria" panose="02040503050406030204" pitchFamily="18" charset="0"/>
                <a:ea typeface="Calibri" panose="020F0502020204030204" pitchFamily="34" charset="0"/>
                <a:cs typeface="Mangal" panose="02040503050203030202" pitchFamily="18" charset="0"/>
              </a:rPr>
              <a:t> &amp; Taste</a:t>
            </a:r>
          </a:p>
          <a:p>
            <a:pPr algn="just"/>
            <a:endParaRPr lang="en-US" b="1" u="sng" dirty="0">
              <a:latin typeface="Georgia" panose="02040502050405020303" pitchFamily="18" charset="0"/>
            </a:endParaRPr>
          </a:p>
          <a:p>
            <a:pPr algn="just"/>
            <a:r>
              <a:rPr lang="en-US" dirty="0">
                <a:latin typeface="Georgia" panose="02040502050405020303" pitchFamily="18" charset="0"/>
              </a:rPr>
              <a:t>Water should be free of tastes and </a:t>
            </a:r>
            <a:r>
              <a:rPr lang="en-US" dirty="0" err="1">
                <a:latin typeface="Georgia" panose="02040502050405020303" pitchFamily="18" charset="0"/>
              </a:rPr>
              <a:t>odours</a:t>
            </a:r>
            <a:r>
              <a:rPr lang="en-US" dirty="0">
                <a:latin typeface="Georgia" panose="02040502050405020303" pitchFamily="18" charset="0"/>
              </a:rPr>
              <a:t> that would be objectionable to the majority </a:t>
            </a:r>
            <a:r>
              <a:rPr lang="en-US" dirty="0" smtClean="0">
                <a:latin typeface="Georgia" panose="02040502050405020303" pitchFamily="18" charset="0"/>
              </a:rPr>
              <a:t>of </a:t>
            </a:r>
            <a:r>
              <a:rPr lang="en-US" dirty="0">
                <a:latin typeface="Georgia" panose="02040502050405020303" pitchFamily="18" charset="0"/>
              </a:rPr>
              <a:t>consumers. Microbial, chemical and physical constituents of water may affect </a:t>
            </a:r>
            <a:r>
              <a:rPr lang="en-US" dirty="0" err="1">
                <a:latin typeface="Georgia" panose="02040502050405020303" pitchFamily="18" charset="0"/>
              </a:rPr>
              <a:t>odour</a:t>
            </a:r>
            <a:r>
              <a:rPr lang="en-US" dirty="0">
                <a:latin typeface="Georgia" panose="02040502050405020303" pitchFamily="18" charset="0"/>
              </a:rPr>
              <a:t> or taste of the water, and the consumer will evaluate the quality and </a:t>
            </a:r>
            <a:r>
              <a:rPr lang="en-US" dirty="0" smtClean="0">
                <a:latin typeface="Georgia" panose="02040502050405020303" pitchFamily="18" charset="0"/>
              </a:rPr>
              <a:t>acceptability </a:t>
            </a:r>
            <a:r>
              <a:rPr lang="en-US" dirty="0">
                <a:latin typeface="Georgia" panose="02040502050405020303" pitchFamily="18" charset="0"/>
              </a:rPr>
              <a:t>of the water on the basis of these criteria</a:t>
            </a:r>
            <a:r>
              <a:rPr lang="en-US" dirty="0" smtClean="0">
                <a:latin typeface="Georgia" panose="02040502050405020303" pitchFamily="18" charset="0"/>
              </a:rPr>
              <a:t>. </a:t>
            </a:r>
          </a:p>
          <a:p>
            <a:pPr algn="just"/>
            <a:endParaRPr lang="en-US" dirty="0">
              <a:latin typeface="Georgia" panose="02040502050405020303" pitchFamily="18" charset="0"/>
            </a:endParaRPr>
          </a:p>
          <a:p>
            <a:pPr algn="just"/>
            <a:r>
              <a:rPr lang="en-US" dirty="0">
                <a:latin typeface="Georgia" panose="02040502050405020303" pitchFamily="18" charset="0"/>
              </a:rPr>
              <a:t>Changes in the normal appearance, taste or </a:t>
            </a:r>
            <a:r>
              <a:rPr lang="en-US" dirty="0" err="1">
                <a:latin typeface="Georgia" panose="02040502050405020303" pitchFamily="18" charset="0"/>
              </a:rPr>
              <a:t>odour</a:t>
            </a:r>
            <a:r>
              <a:rPr lang="en-US" dirty="0">
                <a:latin typeface="Georgia" panose="02040502050405020303" pitchFamily="18" charset="0"/>
              </a:rPr>
              <a:t> of a drinking-water supply may signal changes in the quality of the raw water source or deficiencies in the </a:t>
            </a:r>
            <a:r>
              <a:rPr lang="en-US" dirty="0" smtClean="0">
                <a:latin typeface="Georgia" panose="02040502050405020303" pitchFamily="18" charset="0"/>
              </a:rPr>
              <a:t>treatment </a:t>
            </a:r>
            <a:r>
              <a:rPr lang="en-US" dirty="0">
                <a:latin typeface="Georgia" panose="02040502050405020303" pitchFamily="18" charset="0"/>
              </a:rPr>
              <a:t>process and should be investigated.</a:t>
            </a:r>
          </a:p>
          <a:p>
            <a:pPr algn="just"/>
            <a:endParaRPr lang="en-US" u="sng" dirty="0" smtClean="0">
              <a:latin typeface="Georgia" panose="02040502050405020303" pitchFamily="18" charset="0"/>
            </a:endParaRPr>
          </a:p>
          <a:p>
            <a:pPr algn="just"/>
            <a:r>
              <a:rPr lang="en-US" u="sng" dirty="0" smtClean="0">
                <a:latin typeface="Georgia" panose="02040502050405020303" pitchFamily="18" charset="0"/>
              </a:rPr>
              <a:t>Requirement  specified for </a:t>
            </a:r>
            <a:r>
              <a:rPr lang="en-US" u="sng" dirty="0" err="1" smtClean="0">
                <a:latin typeface="Georgia" panose="02040502050405020303" pitchFamily="18" charset="0"/>
              </a:rPr>
              <a:t>odour</a:t>
            </a:r>
            <a:r>
              <a:rPr lang="en-US" u="sng" dirty="0" smtClean="0">
                <a:latin typeface="Georgia" panose="02040502050405020303" pitchFamily="18" charset="0"/>
              </a:rPr>
              <a:t> and taste in drinking water</a:t>
            </a:r>
            <a:r>
              <a:rPr lang="en-US" dirty="0" smtClean="0">
                <a:latin typeface="Georgia" panose="02040502050405020303" pitchFamily="18" charset="0"/>
              </a:rPr>
              <a:t>:  </a:t>
            </a:r>
            <a:r>
              <a:rPr lang="en-US" b="1" i="1" dirty="0" smtClean="0">
                <a:latin typeface="Georgia" panose="02040502050405020303" pitchFamily="18" charset="0"/>
              </a:rPr>
              <a:t>Acceptable</a:t>
            </a:r>
          </a:p>
          <a:p>
            <a:pPr algn="just"/>
            <a:endParaRPr lang="en-US" u="sng" dirty="0" smtClean="0">
              <a:latin typeface="Georgia" panose="02040502050405020303" pitchFamily="18" charset="0"/>
            </a:endParaRPr>
          </a:p>
          <a:p>
            <a:pPr algn="just"/>
            <a:endParaRPr lang="en-US" dirty="0">
              <a:latin typeface="Cambria" panose="02040503050406030204" pitchFamily="18" charset="0"/>
              <a:ea typeface="Calibri" panose="020F0502020204030204" pitchFamily="34" charset="0"/>
              <a:cs typeface="Mangal" panose="02040503050203030202" pitchFamily="18" charset="0"/>
            </a:endParaRPr>
          </a:p>
          <a:p>
            <a:pPr algn="just"/>
            <a:endParaRPr lang="en-US" u="sng" dirty="0">
              <a:latin typeface="Georgia" panose="02040502050405020303" pitchFamily="18" charset="0"/>
            </a:endParaRPr>
          </a:p>
        </p:txBody>
      </p:sp>
    </p:spTree>
    <p:extLst>
      <p:ext uri="{BB962C8B-B14F-4D97-AF65-F5344CB8AC3E}">
        <p14:creationId xmlns:p14="http://schemas.microsoft.com/office/powerpoint/2010/main" val="280133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179512" y="771550"/>
            <a:ext cx="8352928" cy="1800200"/>
          </a:xfrm>
          <a:prstGeom prst="rect">
            <a:avLst/>
          </a:prstGeom>
          <a:noFill/>
        </p:spPr>
        <p:txBody>
          <a:bodyPr wrap="square" rtlCol="0">
            <a:spAutoFit/>
          </a:bodyPr>
          <a:lstStyle/>
          <a:p>
            <a:pPr algn="just"/>
            <a:r>
              <a:rPr lang="en-US" b="1" u="sng" dirty="0" err="1">
                <a:latin typeface="Cambria" panose="02040503050406030204" pitchFamily="18" charset="0"/>
                <a:ea typeface="Calibri" panose="020F0502020204030204" pitchFamily="34" charset="0"/>
                <a:cs typeface="Mangal" panose="02040503050203030202" pitchFamily="18" charset="0"/>
              </a:rPr>
              <a:t>Odour</a:t>
            </a:r>
            <a:r>
              <a:rPr lang="en-US" b="1" u="sng" dirty="0">
                <a:latin typeface="Cambria" panose="02040503050406030204" pitchFamily="18" charset="0"/>
                <a:ea typeface="Calibri" panose="020F0502020204030204" pitchFamily="34" charset="0"/>
                <a:cs typeface="Mangal" panose="02040503050203030202" pitchFamily="18" charset="0"/>
              </a:rPr>
              <a:t> &amp; </a:t>
            </a:r>
            <a:r>
              <a:rPr lang="en-US" b="1" u="sng" dirty="0" smtClean="0">
                <a:latin typeface="Cambria" panose="02040503050406030204" pitchFamily="18" charset="0"/>
                <a:ea typeface="Calibri" panose="020F0502020204030204" pitchFamily="34" charset="0"/>
                <a:cs typeface="Mangal" panose="02040503050203030202" pitchFamily="18" charset="0"/>
              </a:rPr>
              <a:t>Taste : </a:t>
            </a:r>
            <a:r>
              <a:rPr lang="en-US" b="1" u="sng" dirty="0" smtClean="0">
                <a:latin typeface="Georgia" panose="02040502050405020303" pitchFamily="18" charset="0"/>
              </a:rPr>
              <a:t>How </a:t>
            </a:r>
            <a:r>
              <a:rPr lang="en-US" b="1" u="sng" dirty="0">
                <a:latin typeface="Georgia" panose="02040502050405020303" pitchFamily="18" charset="0"/>
              </a:rPr>
              <a:t>to test </a:t>
            </a:r>
            <a:r>
              <a:rPr lang="en-US" b="1" u="sng" dirty="0" smtClean="0">
                <a:latin typeface="Georgia" panose="02040502050405020303" pitchFamily="18" charset="0"/>
              </a:rPr>
              <a:t>?</a:t>
            </a:r>
          </a:p>
          <a:p>
            <a:pPr algn="just"/>
            <a:endParaRPr lang="en-US" b="1" u="sng" dirty="0">
              <a:latin typeface="Georgia" panose="02040502050405020303" pitchFamily="18" charset="0"/>
            </a:endParaRPr>
          </a:p>
          <a:p>
            <a:pPr algn="just"/>
            <a:endParaRPr lang="en-US" b="1" u="sng" dirty="0">
              <a:latin typeface="Georgia" panose="02040502050405020303" pitchFamily="18" charset="0"/>
            </a:endParaRPr>
          </a:p>
          <a:p>
            <a:pPr>
              <a:lnSpc>
                <a:spcPct val="107000"/>
              </a:lnSpc>
            </a:pPr>
            <a:endParaRPr lang="en-US" b="1" u="sng" dirty="0">
              <a:latin typeface="Cambria" panose="02040503050406030204" pitchFamily="18" charset="0"/>
              <a:ea typeface="Calibri" panose="020F0502020204030204" pitchFamily="34" charset="0"/>
              <a:cs typeface="Mangal" panose="02040503050203030202" pitchFamily="18" charset="0"/>
            </a:endParaRPr>
          </a:p>
          <a:p>
            <a:pPr algn="just"/>
            <a:endParaRPr lang="en-US" b="1" u="sng" dirty="0">
              <a:latin typeface="Georgia" panose="02040502050405020303" pitchFamily="18" charset="0"/>
            </a:endParaRPr>
          </a:p>
          <a:p>
            <a:pPr algn="just"/>
            <a:endParaRPr lang="en-US" u="sng" dirty="0">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98703819"/>
              </p:ext>
            </p:extLst>
          </p:nvPr>
        </p:nvGraphicFramePr>
        <p:xfrm>
          <a:off x="179512" y="1204694"/>
          <a:ext cx="8712968" cy="3830194"/>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1349993652"/>
                    </a:ext>
                  </a:extLst>
                </a:gridCol>
                <a:gridCol w="4536504">
                  <a:extLst>
                    <a:ext uri="{9D8B030D-6E8A-4147-A177-3AD203B41FA5}">
                      <a16:colId xmlns:a16="http://schemas.microsoft.com/office/drawing/2014/main" val="237130335"/>
                    </a:ext>
                  </a:extLst>
                </a:gridCol>
              </a:tblGrid>
              <a:tr h="324994">
                <a:tc>
                  <a:txBody>
                    <a:bodyPr/>
                    <a:lstStyle/>
                    <a:p>
                      <a:r>
                        <a:rPr lang="en-IN" sz="1400" dirty="0" smtClean="0">
                          <a:latin typeface="Arial" panose="020B0604020202020204" pitchFamily="34" charset="0"/>
                          <a:cs typeface="Arial" panose="020B0604020202020204" pitchFamily="34" charset="0"/>
                        </a:rPr>
                        <a:t>Odour as per IS </a:t>
                      </a:r>
                      <a:r>
                        <a:rPr lang="en-IN" sz="1400" dirty="0" smtClean="0">
                          <a:latin typeface="Arial" panose="020B0604020202020204" pitchFamily="34" charset="0"/>
                          <a:cs typeface="Arial" panose="020B0604020202020204" pitchFamily="34" charset="0"/>
                          <a:hlinkClick r:id="rId4"/>
                        </a:rPr>
                        <a:t>3025 (Part</a:t>
                      </a:r>
                      <a:r>
                        <a:rPr lang="en-IN" sz="1400" baseline="0" dirty="0" smtClean="0">
                          <a:latin typeface="Arial" panose="020B0604020202020204" pitchFamily="34" charset="0"/>
                          <a:cs typeface="Arial" panose="020B0604020202020204" pitchFamily="34" charset="0"/>
                          <a:hlinkClick r:id="rId4"/>
                        </a:rPr>
                        <a:t> 5)</a:t>
                      </a:r>
                      <a:endParaRPr lang="en-IN" sz="1400" dirty="0">
                        <a:solidFill>
                          <a:schemeClr val="bg1"/>
                        </a:solidFill>
                        <a:latin typeface="Arial" panose="020B0604020202020204" pitchFamily="34" charset="0"/>
                        <a:cs typeface="Arial" panose="020B0604020202020204" pitchFamily="34" charset="0"/>
                      </a:endParaRPr>
                    </a:p>
                  </a:txBody>
                  <a:tcPr/>
                </a:tc>
                <a:tc>
                  <a:txBody>
                    <a:bodyPr/>
                    <a:lstStyle/>
                    <a:p>
                      <a:r>
                        <a:rPr lang="en-IN" sz="1400" b="1" dirty="0" smtClean="0">
                          <a:latin typeface="Arial" panose="020B0604020202020204" pitchFamily="34" charset="0"/>
                          <a:cs typeface="Arial" panose="020B0604020202020204" pitchFamily="34" charset="0"/>
                        </a:rPr>
                        <a:t>Taste as per </a:t>
                      </a:r>
                      <a:r>
                        <a:rPr lang="en-IN" sz="1400" b="1" dirty="0" smtClean="0">
                          <a:latin typeface="Arial" panose="020B0604020202020204" pitchFamily="34" charset="0"/>
                          <a:cs typeface="Arial" panose="020B0604020202020204" pitchFamily="34" charset="0"/>
                          <a:hlinkClick r:id="rId4"/>
                        </a:rPr>
                        <a:t>IS 3025 (Part</a:t>
                      </a:r>
                      <a:r>
                        <a:rPr lang="en-IN" sz="1400" b="1" baseline="0" dirty="0" smtClean="0">
                          <a:latin typeface="Arial" panose="020B0604020202020204" pitchFamily="34" charset="0"/>
                          <a:cs typeface="Arial" panose="020B0604020202020204" pitchFamily="34" charset="0"/>
                          <a:hlinkClick r:id="rId4"/>
                        </a:rPr>
                        <a:t> 8)</a:t>
                      </a:r>
                      <a:endParaRPr lang="en-IN"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8576289"/>
                  </a:ext>
                </a:extLst>
              </a:tr>
              <a:tr h="3418326">
                <a:tc>
                  <a:txBody>
                    <a:bodyPr/>
                    <a:lstStyle/>
                    <a:p>
                      <a:r>
                        <a:rPr lang="en-IN" sz="1400" dirty="0" smtClean="0">
                          <a:latin typeface="Arial" panose="020B0604020202020204" pitchFamily="34" charset="0"/>
                          <a:cs typeface="Arial" panose="020B0604020202020204" pitchFamily="34" charset="0"/>
                        </a:rPr>
                        <a:t>Thoroughly clean the required number of wide – mouth glass – stoppered bottles of about one litre capacity. </a:t>
                      </a:r>
                    </a:p>
                    <a:p>
                      <a:endParaRPr lang="en-IN" sz="1400" dirty="0" smtClean="0">
                        <a:latin typeface="Arial" panose="020B0604020202020204" pitchFamily="34" charset="0"/>
                        <a:cs typeface="Arial" panose="020B0604020202020204" pitchFamily="34" charset="0"/>
                      </a:endParaRPr>
                    </a:p>
                    <a:p>
                      <a:r>
                        <a:rPr lang="en-IN" sz="1400" dirty="0" smtClean="0">
                          <a:latin typeface="Arial" panose="020B0604020202020204" pitchFamily="34" charset="0"/>
                          <a:cs typeface="Arial" panose="020B0604020202020204" pitchFamily="34" charset="0"/>
                        </a:rPr>
                        <a:t>Fill a bottle half – full of sample, insert the stopper, shake vigorously for 2 to 3 seconds and then quickly observe the odour. </a:t>
                      </a:r>
                    </a:p>
                    <a:p>
                      <a:endParaRPr lang="en-IN" sz="1400" dirty="0" smtClean="0">
                        <a:latin typeface="Arial" panose="020B0604020202020204" pitchFamily="34" charset="0"/>
                        <a:cs typeface="Arial" panose="020B0604020202020204" pitchFamily="34" charset="0"/>
                      </a:endParaRPr>
                    </a:p>
                    <a:p>
                      <a:r>
                        <a:rPr lang="en-IN" sz="1400" dirty="0" smtClean="0">
                          <a:latin typeface="Arial" panose="020B0604020202020204" pitchFamily="34" charset="0"/>
                          <a:cs typeface="Arial" panose="020B0604020202020204" pitchFamily="34" charset="0"/>
                        </a:rPr>
                        <a:t>Report the true odour of the sample at the mouth of the bottle as rotten egg, burnt sugar, soapy, fishy septic, aromatic, </a:t>
                      </a:r>
                      <a:r>
                        <a:rPr lang="en-IN" sz="1400" dirty="0" err="1" smtClean="0">
                          <a:latin typeface="Arial" panose="020B0604020202020204" pitchFamily="34" charset="0"/>
                          <a:cs typeface="Arial" panose="020B0604020202020204" pitchFamily="34" charset="0"/>
                        </a:rPr>
                        <a:t>chlorinous</a:t>
                      </a:r>
                      <a:r>
                        <a:rPr lang="en-IN" sz="1400" dirty="0" smtClean="0">
                          <a:latin typeface="Arial" panose="020B0604020202020204" pitchFamily="34" charset="0"/>
                          <a:cs typeface="Arial" panose="020B0604020202020204" pitchFamily="34" charset="0"/>
                        </a:rPr>
                        <a:t>, alcoholic odour or any other specific odour. </a:t>
                      </a:r>
                    </a:p>
                    <a:p>
                      <a:endParaRPr lang="en-IN" sz="1400" dirty="0" smtClean="0">
                        <a:latin typeface="Arial" panose="020B0604020202020204" pitchFamily="34" charset="0"/>
                        <a:cs typeface="Arial" panose="020B0604020202020204" pitchFamily="34" charset="0"/>
                      </a:endParaRPr>
                    </a:p>
                    <a:p>
                      <a:r>
                        <a:rPr lang="en-IN" sz="1400" dirty="0" smtClean="0">
                          <a:latin typeface="Arial" panose="020B0604020202020204" pitchFamily="34" charset="0"/>
                          <a:cs typeface="Arial" panose="020B0604020202020204" pitchFamily="34" charset="0"/>
                        </a:rPr>
                        <a:t>In case it is not possible to specify the exact nature of odour, it is reported as agreeable or disagreeable.</a:t>
                      </a:r>
                      <a:endParaRPr lang="en-IN" sz="1400" dirty="0">
                        <a:latin typeface="Arial" panose="020B0604020202020204" pitchFamily="34" charset="0"/>
                        <a:cs typeface="Arial" panose="020B0604020202020204" pitchFamily="34" charset="0"/>
                      </a:endParaRPr>
                    </a:p>
                  </a:txBody>
                  <a:tcPr/>
                </a:tc>
                <a:tc>
                  <a:txBody>
                    <a:bodyPr/>
                    <a:lstStyle/>
                    <a:p>
                      <a:pPr algn="just"/>
                      <a:r>
                        <a:rPr lang="en-IN" sz="1400" dirty="0" smtClean="0">
                          <a:latin typeface="Arial" panose="020B0604020202020204" pitchFamily="34" charset="0"/>
                          <a:cs typeface="Arial" panose="020B0604020202020204" pitchFamily="34" charset="0"/>
                        </a:rPr>
                        <a:t>Each panellist (tester) is presented with a list of nine statements about the water, ranging from very favourable to very unfavourable. The tester selects a statement that best expresses his opinion. The scored rating is the scale number of the statement selected. The panel rating is the arithmetic mean of the scale numbers of all testers.</a:t>
                      </a:r>
                    </a:p>
                    <a:p>
                      <a:pPr algn="just"/>
                      <a:endParaRPr lang="en-IN" sz="1400" dirty="0" smtClean="0">
                        <a:latin typeface="Arial" panose="020B0604020202020204" pitchFamily="34" charset="0"/>
                        <a:cs typeface="Arial" panose="020B0604020202020204" pitchFamily="34" charset="0"/>
                      </a:endParaRPr>
                    </a:p>
                    <a:p>
                      <a:pPr algn="just"/>
                      <a:r>
                        <a:rPr lang="en-IN" sz="1400" b="1" dirty="0" smtClean="0">
                          <a:latin typeface="Arial" panose="020B0604020202020204" pitchFamily="34" charset="0"/>
                          <a:cs typeface="Arial" panose="020B0604020202020204" pitchFamily="34" charset="0"/>
                        </a:rPr>
                        <a:t>Tasting:</a:t>
                      </a:r>
                      <a:r>
                        <a:rPr lang="en-IN" sz="1400" dirty="0" smtClean="0">
                          <a:latin typeface="Arial" panose="020B0604020202020204" pitchFamily="34" charset="0"/>
                          <a:cs typeface="Arial" panose="020B0604020202020204" pitchFamily="34" charset="0"/>
                        </a:rPr>
                        <a:t> About half of the sample is tasted by taking the water into the mouth, holding it for several seconds and discharging it without swallowing.</a:t>
                      </a:r>
                    </a:p>
                    <a:p>
                      <a:pPr algn="just"/>
                      <a:endParaRPr lang="en-IN" sz="1400" dirty="0" smtClean="0">
                        <a:latin typeface="Arial" panose="020B0604020202020204" pitchFamily="34" charset="0"/>
                        <a:cs typeface="Arial" panose="020B0604020202020204" pitchFamily="34" charset="0"/>
                      </a:endParaRPr>
                    </a:p>
                    <a:p>
                      <a:pPr algn="just"/>
                      <a:r>
                        <a:rPr lang="en-IN" sz="1400" b="1" dirty="0" smtClean="0">
                          <a:latin typeface="Arial" panose="020B0604020202020204" pitchFamily="34" charset="0"/>
                          <a:cs typeface="Arial" panose="020B0604020202020204" pitchFamily="34" charset="0"/>
                        </a:rPr>
                        <a:t>Temperature control</a:t>
                      </a:r>
                      <a:r>
                        <a:rPr lang="en-IN" sz="1400" dirty="0" smtClean="0">
                          <a:latin typeface="Arial" panose="020B0604020202020204" pitchFamily="34" charset="0"/>
                          <a:cs typeface="Arial" panose="020B0604020202020204" pitchFamily="34" charset="0"/>
                        </a:rPr>
                        <a:t>: Temperature of the samples shall be such that the observers find it pleasant for drinking. A temperature of 15</a:t>
                      </a:r>
                      <a:r>
                        <a:rPr lang="en-IN" sz="1400" dirty="0" smtClean="0">
                          <a:latin typeface="Arial" panose="020B0604020202020204" pitchFamily="34" charset="0"/>
                          <a:ea typeface="Calibri" panose="020F0502020204030204" pitchFamily="34" charset="0"/>
                          <a:cs typeface="Arial" panose="020B0604020202020204" pitchFamily="34" charset="0"/>
                        </a:rPr>
                        <a:t>°</a:t>
                      </a:r>
                      <a:r>
                        <a:rPr lang="en-IN" sz="1400" dirty="0" smtClean="0">
                          <a:latin typeface="Arial" panose="020B0604020202020204" pitchFamily="34" charset="0"/>
                          <a:cs typeface="Arial" panose="020B0604020202020204" pitchFamily="34" charset="0"/>
                        </a:rPr>
                        <a:t>C is recommended but in any case do not allow it to exceed 27</a:t>
                      </a:r>
                      <a:r>
                        <a:rPr lang="en-IN" sz="1400" dirty="0" smtClean="0">
                          <a:latin typeface="Arial" panose="020B0604020202020204" pitchFamily="34" charset="0"/>
                          <a:ea typeface="Calibri" panose="020F0502020204030204" pitchFamily="34" charset="0"/>
                          <a:cs typeface="Arial" panose="020B0604020202020204" pitchFamily="34" charset="0"/>
                        </a:rPr>
                        <a:t>°</a:t>
                      </a:r>
                      <a:r>
                        <a:rPr lang="en-IN" sz="1400" dirty="0" smtClean="0">
                          <a:latin typeface="Arial" panose="020B0604020202020204" pitchFamily="34" charset="0"/>
                          <a:cs typeface="Arial" panose="020B0604020202020204" pitchFamily="34" charset="0"/>
                        </a:rPr>
                        <a:t>C.</a:t>
                      </a:r>
                      <a:endParaRPr lang="en-IN"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6676342"/>
                  </a:ext>
                </a:extLst>
              </a:tr>
            </a:tbl>
          </a:graphicData>
        </a:graphic>
      </p:graphicFrame>
    </p:spTree>
    <p:extLst>
      <p:ext uri="{BB962C8B-B14F-4D97-AF65-F5344CB8AC3E}">
        <p14:creationId xmlns:p14="http://schemas.microsoft.com/office/powerpoint/2010/main" val="139523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251520" y="771550"/>
            <a:ext cx="8280920" cy="4205126"/>
          </a:xfrm>
          <a:prstGeom prst="rect">
            <a:avLst/>
          </a:prstGeom>
          <a:noFill/>
        </p:spPr>
        <p:txBody>
          <a:bodyPr wrap="square" rtlCol="0">
            <a:spAutoFit/>
          </a:bodyPr>
          <a:lstStyle/>
          <a:p>
            <a:pPr>
              <a:lnSpc>
                <a:spcPct val="107000"/>
              </a:lnSpc>
            </a:pPr>
            <a:r>
              <a:rPr lang="en-US" b="1" u="sng" dirty="0" smtClean="0">
                <a:latin typeface="Cambria" panose="02040503050406030204" pitchFamily="18" charset="0"/>
                <a:ea typeface="Calibri" panose="020F0502020204030204" pitchFamily="34" charset="0"/>
                <a:cs typeface="Mangal" panose="02040503050203030202" pitchFamily="18" charset="0"/>
              </a:rPr>
              <a:t>Turbidity</a:t>
            </a:r>
            <a:endParaRPr lang="en-US" b="1" u="sng" dirty="0">
              <a:latin typeface="Cambria" panose="02040503050406030204" pitchFamily="18" charset="0"/>
              <a:ea typeface="Calibri" panose="020F0502020204030204" pitchFamily="34" charset="0"/>
              <a:cs typeface="Mangal" panose="02040503050203030202" pitchFamily="18" charset="0"/>
            </a:endParaRPr>
          </a:p>
          <a:p>
            <a:pPr algn="just"/>
            <a:endParaRPr lang="en-US" b="1" u="sng" dirty="0">
              <a:latin typeface="Georgia" panose="02040502050405020303" pitchFamily="18" charset="0"/>
            </a:endParaRPr>
          </a:p>
          <a:p>
            <a:pPr algn="just"/>
            <a:r>
              <a:rPr lang="en-US" dirty="0">
                <a:latin typeface="Georgia" panose="02040502050405020303" pitchFamily="18" charset="0"/>
              </a:rPr>
              <a:t>Turbidity, typically expressed as </a:t>
            </a:r>
            <a:r>
              <a:rPr lang="en-US" dirty="0" err="1">
                <a:latin typeface="Georgia" panose="02040502050405020303" pitchFamily="18" charset="0"/>
              </a:rPr>
              <a:t>nephelometric</a:t>
            </a:r>
            <a:r>
              <a:rPr lang="en-US" dirty="0">
                <a:latin typeface="Georgia" panose="02040502050405020303" pitchFamily="18" charset="0"/>
              </a:rPr>
              <a:t> turbidity units (NTU), describes the cloudiness of water caused by suspended particles (e.g. clay and silts), chemical </a:t>
            </a:r>
            <a:r>
              <a:rPr lang="en-US" dirty="0" smtClean="0">
                <a:latin typeface="Georgia" panose="02040502050405020303" pitchFamily="18" charset="0"/>
              </a:rPr>
              <a:t>precipitates </a:t>
            </a:r>
            <a:r>
              <a:rPr lang="en-US" dirty="0">
                <a:latin typeface="Georgia" panose="02040502050405020303" pitchFamily="18" charset="0"/>
              </a:rPr>
              <a:t>(e.g. manganese and iron), organic particles (e.g. plant debris) and organisms. Turbidity can be caused by poor source water quality, poor treatment and, within </a:t>
            </a:r>
            <a:r>
              <a:rPr lang="en-US" dirty="0" smtClean="0">
                <a:latin typeface="Georgia" panose="02040502050405020303" pitchFamily="18" charset="0"/>
              </a:rPr>
              <a:t>distribution </a:t>
            </a:r>
            <a:r>
              <a:rPr lang="en-US" dirty="0">
                <a:latin typeface="Georgia" panose="02040502050405020303" pitchFamily="18" charset="0"/>
              </a:rPr>
              <a:t>systems, disturbance of sediments and biofilms or the ingress of dirty water through main breaks and other faults. </a:t>
            </a:r>
            <a:endParaRPr lang="en-US" dirty="0" smtClean="0">
              <a:latin typeface="Georgia" panose="02040502050405020303" pitchFamily="18" charset="0"/>
            </a:endParaRPr>
          </a:p>
          <a:p>
            <a:pPr algn="just"/>
            <a:endParaRPr lang="en-US" u="sng" dirty="0">
              <a:latin typeface="Georgia" panose="02040502050405020303" pitchFamily="18" charset="0"/>
            </a:endParaRPr>
          </a:p>
          <a:p>
            <a:pPr algn="just"/>
            <a:r>
              <a:rPr lang="en-US" u="sng" dirty="0" smtClean="0">
                <a:latin typeface="Georgia" panose="02040502050405020303" pitchFamily="18" charset="0"/>
              </a:rPr>
              <a:t>Limits specified for turbidity in drinking water:</a:t>
            </a:r>
          </a:p>
          <a:p>
            <a:pPr algn="just"/>
            <a:endParaRPr lang="en-US" u="sng" dirty="0" smtClean="0">
              <a:latin typeface="Georgia" panose="02040502050405020303" pitchFamily="18" charset="0"/>
            </a:endParaRPr>
          </a:p>
          <a:p>
            <a:pPr algn="just"/>
            <a:r>
              <a:rPr lang="en-US" sz="1600" b="1" i="1" dirty="0" smtClean="0">
                <a:latin typeface="Georgia" panose="02040502050405020303" pitchFamily="18" charset="0"/>
              </a:rPr>
              <a:t>Acceptable limit</a:t>
            </a:r>
            <a:r>
              <a:rPr lang="en-US" sz="1600" dirty="0" smtClean="0">
                <a:latin typeface="Georgia" panose="02040502050405020303" pitchFamily="18" charset="0"/>
              </a:rPr>
              <a:t>:  </a:t>
            </a:r>
            <a:r>
              <a:rPr lang="en-US" sz="1600" dirty="0" smtClean="0">
                <a:latin typeface="Georgia" panose="02040502050405020303" pitchFamily="18" charset="0"/>
                <a:ea typeface="Calibri" panose="020F0502020204030204" pitchFamily="34" charset="0"/>
                <a:cs typeface="Mangal" panose="02040503050203030202" pitchFamily="18" charset="0"/>
              </a:rPr>
              <a:t>1 NTU, </a:t>
            </a:r>
            <a:r>
              <a:rPr lang="en-US" sz="1600" i="1" dirty="0" smtClean="0">
                <a:latin typeface="Georgia" panose="02040502050405020303" pitchFamily="18" charset="0"/>
                <a:ea typeface="Calibri" panose="020F0502020204030204" pitchFamily="34" charset="0"/>
                <a:cs typeface="Mangal" panose="02040503050203030202" pitchFamily="18" charset="0"/>
              </a:rPr>
              <a:t>Max</a:t>
            </a:r>
          </a:p>
          <a:p>
            <a:pPr algn="just"/>
            <a:r>
              <a:rPr lang="en-US" sz="1600" b="1" i="1" dirty="0" smtClean="0">
                <a:latin typeface="Georgia" panose="02040502050405020303" pitchFamily="18" charset="0"/>
                <a:ea typeface="Calibri" panose="020F0502020204030204" pitchFamily="34" charset="0"/>
                <a:cs typeface="Mangal" panose="02040503050203030202" pitchFamily="18" charset="0"/>
              </a:rPr>
              <a:t>Permissible limit:  </a:t>
            </a:r>
            <a:r>
              <a:rPr lang="en-US" sz="1600" dirty="0" smtClean="0">
                <a:latin typeface="Georgia" panose="02040502050405020303" pitchFamily="18" charset="0"/>
                <a:ea typeface="Calibri" panose="020F0502020204030204" pitchFamily="34" charset="0"/>
                <a:cs typeface="Mangal" panose="02040503050203030202" pitchFamily="18" charset="0"/>
              </a:rPr>
              <a:t>5 NTU, </a:t>
            </a:r>
            <a:r>
              <a:rPr lang="en-US" sz="1600" i="1" dirty="0">
                <a:latin typeface="Georgia" panose="02040502050405020303" pitchFamily="18" charset="0"/>
                <a:ea typeface="Calibri" panose="020F0502020204030204" pitchFamily="34" charset="0"/>
                <a:cs typeface="Mangal" panose="02040503050203030202" pitchFamily="18" charset="0"/>
              </a:rPr>
              <a:t>Max</a:t>
            </a:r>
            <a:endParaRPr lang="en-US" sz="1600" b="1" dirty="0">
              <a:latin typeface="Georgia" panose="02040502050405020303" pitchFamily="18" charset="0"/>
              <a:ea typeface="Calibri" panose="020F0502020204030204" pitchFamily="34" charset="0"/>
              <a:cs typeface="Mangal" panose="02040503050203030202" pitchFamily="18" charset="0"/>
            </a:endParaRPr>
          </a:p>
          <a:p>
            <a:pPr algn="just"/>
            <a:endParaRPr lang="en-US" dirty="0">
              <a:latin typeface="Cambria" panose="02040503050406030204" pitchFamily="18" charset="0"/>
              <a:ea typeface="Calibri" panose="020F0502020204030204" pitchFamily="34" charset="0"/>
              <a:cs typeface="Mangal" panose="02040503050203030202" pitchFamily="18" charset="0"/>
            </a:endParaRPr>
          </a:p>
          <a:p>
            <a:pPr algn="just"/>
            <a:endParaRPr lang="en-US" u="sng" dirty="0">
              <a:latin typeface="Georgia" panose="02040502050405020303" pitchFamily="18" charset="0"/>
            </a:endParaRPr>
          </a:p>
        </p:txBody>
      </p:sp>
    </p:spTree>
    <p:extLst>
      <p:ext uri="{BB962C8B-B14F-4D97-AF65-F5344CB8AC3E}">
        <p14:creationId xmlns:p14="http://schemas.microsoft.com/office/powerpoint/2010/main" val="2037751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251520" y="771550"/>
            <a:ext cx="8064896" cy="1477328"/>
          </a:xfrm>
          <a:prstGeom prst="rect">
            <a:avLst/>
          </a:prstGeom>
          <a:noFill/>
        </p:spPr>
        <p:txBody>
          <a:bodyPr wrap="square" rtlCol="0">
            <a:spAutoFit/>
          </a:bodyPr>
          <a:lstStyle/>
          <a:p>
            <a:pPr algn="just"/>
            <a:r>
              <a:rPr lang="en-US" b="1" u="sng" dirty="0" smtClean="0">
                <a:latin typeface="Georgia" panose="02040502050405020303" pitchFamily="18" charset="0"/>
              </a:rPr>
              <a:t>Turbidity: How to test ?</a:t>
            </a:r>
          </a:p>
          <a:p>
            <a:pPr algn="just"/>
            <a:endParaRPr lang="en-US" b="1" u="sng" dirty="0">
              <a:latin typeface="Georgia" panose="02040502050405020303" pitchFamily="18" charset="0"/>
            </a:endParaRPr>
          </a:p>
          <a:p>
            <a:pPr algn="just"/>
            <a:r>
              <a:rPr lang="en-US" dirty="0" smtClean="0">
                <a:latin typeface="Georgia" panose="02040502050405020303" pitchFamily="18" charset="0"/>
              </a:rPr>
              <a:t>As per </a:t>
            </a:r>
            <a:r>
              <a:rPr lang="en-US" b="1" u="sng" dirty="0" smtClean="0">
                <a:solidFill>
                  <a:schemeClr val="accent1">
                    <a:lumMod val="75000"/>
                  </a:schemeClr>
                </a:solidFill>
                <a:latin typeface="+mj-lt"/>
                <a:hlinkClick r:id="rId4"/>
              </a:rPr>
              <a:t>IS 3025 Part 10 </a:t>
            </a:r>
            <a:endParaRPr lang="en-US" b="1" u="sng" dirty="0" smtClean="0">
              <a:solidFill>
                <a:schemeClr val="accent1">
                  <a:lumMod val="75000"/>
                </a:schemeClr>
              </a:solidFill>
              <a:latin typeface="+mj-lt"/>
            </a:endParaRPr>
          </a:p>
          <a:p>
            <a:pPr algn="just"/>
            <a:endParaRPr lang="en-US" dirty="0">
              <a:latin typeface="Georgia" panose="02040502050405020303" pitchFamily="18" charset="0"/>
            </a:endParaRPr>
          </a:p>
          <a:p>
            <a:pPr algn="just"/>
            <a:endParaRPr lang="en-US" dirty="0">
              <a:latin typeface="Georgia" panose="02040502050405020303" pitchFamily="18" charset="0"/>
            </a:endParaRPr>
          </a:p>
        </p:txBody>
      </p:sp>
      <p:sp>
        <p:nvSpPr>
          <p:cNvPr id="11" name="Content Placeholder 2">
            <a:extLst>
              <a:ext uri="{FF2B5EF4-FFF2-40B4-BE49-F238E27FC236}">
                <a16:creationId xmlns:a16="http://schemas.microsoft.com/office/drawing/2014/main" id="{6A71B28B-EFCB-7409-D4A2-C88A91CC66CF}"/>
              </a:ext>
            </a:extLst>
          </p:cNvPr>
          <p:cNvSpPr txBox="1">
            <a:spLocks/>
          </p:cNvSpPr>
          <p:nvPr/>
        </p:nvSpPr>
        <p:spPr>
          <a:xfrm>
            <a:off x="251521" y="1707654"/>
            <a:ext cx="5760639" cy="2736304"/>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800" dirty="0">
                <a:latin typeface="Baskerville Old Face" panose="02020602080505020303" pitchFamily="18" charset="0"/>
              </a:rPr>
              <a:t>This standard prescribes </a:t>
            </a:r>
            <a:r>
              <a:rPr lang="en-US" sz="1800" dirty="0" err="1">
                <a:latin typeface="Baskerville Old Face" panose="02020602080505020303" pitchFamily="18" charset="0"/>
              </a:rPr>
              <a:t>nephelometric</a:t>
            </a:r>
            <a:r>
              <a:rPr lang="en-US" sz="1800" dirty="0">
                <a:latin typeface="Baskerville Old Face" panose="02020602080505020303" pitchFamily="18" charset="0"/>
              </a:rPr>
              <a:t> method for the measurement of turbidity of water</a:t>
            </a:r>
            <a:r>
              <a:rPr lang="en-US" sz="1800" dirty="0"/>
              <a:t>. </a:t>
            </a:r>
            <a:endParaRPr lang="en-US" sz="1800" dirty="0" smtClean="0"/>
          </a:p>
          <a:p>
            <a:pPr algn="just"/>
            <a:r>
              <a:rPr lang="en-IN" sz="1800" b="1" dirty="0" smtClean="0">
                <a:latin typeface="Baskerville Old Face" panose="02020602080505020303" pitchFamily="18" charset="0"/>
              </a:rPr>
              <a:t>Principle</a:t>
            </a:r>
            <a:r>
              <a:rPr lang="en-IN" sz="1800" dirty="0">
                <a:latin typeface="Baskerville Old Face" panose="02020602080505020303" pitchFamily="18" charset="0"/>
              </a:rPr>
              <a:t>: It is based on comparison of the intensity of light scattered by the sample under defined conditions with the intensity of light scattered by a standard reference suspension under the same conditions.</a:t>
            </a:r>
          </a:p>
          <a:p>
            <a:pPr algn="just"/>
            <a:r>
              <a:rPr lang="en-IN" sz="1800" dirty="0">
                <a:latin typeface="Baskerville Old Face" panose="02020602080505020303" pitchFamily="18" charset="0"/>
              </a:rPr>
              <a:t>The higher the intensity of scattered light, the higher the turbidity. </a:t>
            </a:r>
          </a:p>
          <a:p>
            <a:pPr algn="just"/>
            <a:r>
              <a:rPr lang="en-IN" sz="1800" dirty="0">
                <a:latin typeface="Baskerville Old Face" panose="02020602080505020303" pitchFamily="18" charset="0"/>
              </a:rPr>
              <a:t>Followed manufacturer’s operating instructions for calibration, measurement of sample and reporting.</a:t>
            </a:r>
          </a:p>
          <a:p>
            <a:pPr algn="just"/>
            <a:endParaRPr lang="en-IN" dirty="0">
              <a:latin typeface="Baskerville Old Face" panose="02020602080505020303" pitchFamily="18" charset="0"/>
            </a:endParaRPr>
          </a:p>
        </p:txBody>
      </p:sp>
      <p:pic>
        <p:nvPicPr>
          <p:cNvPr id="8" name="Content Placeholder 4">
            <a:extLst>
              <a:ext uri="{FF2B5EF4-FFF2-40B4-BE49-F238E27FC236}">
                <a16:creationId xmlns:a16="http://schemas.microsoft.com/office/drawing/2014/main" id="{07BF3A66-DDE6-8BD1-6314-409FA98E07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1707654"/>
            <a:ext cx="2732319" cy="2592288"/>
          </a:xfrm>
          <a:prstGeom prst="rect">
            <a:avLst/>
          </a:prstGeom>
        </p:spPr>
      </p:pic>
    </p:spTree>
    <p:extLst>
      <p:ext uri="{BB962C8B-B14F-4D97-AF65-F5344CB8AC3E}">
        <p14:creationId xmlns:p14="http://schemas.microsoft.com/office/powerpoint/2010/main" val="3631062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251520" y="771550"/>
            <a:ext cx="8280920" cy="4266681"/>
          </a:xfrm>
          <a:prstGeom prst="rect">
            <a:avLst/>
          </a:prstGeom>
          <a:noFill/>
        </p:spPr>
        <p:txBody>
          <a:bodyPr wrap="square" rtlCol="0">
            <a:spAutoFit/>
          </a:bodyPr>
          <a:lstStyle/>
          <a:p>
            <a:pPr>
              <a:lnSpc>
                <a:spcPct val="107000"/>
              </a:lnSpc>
            </a:pPr>
            <a:r>
              <a:rPr lang="en-US" b="1" u="sng" dirty="0" smtClean="0">
                <a:latin typeface="Georgia" panose="02040502050405020303" pitchFamily="18" charset="0"/>
                <a:ea typeface="Calibri" panose="020F0502020204030204" pitchFamily="34" charset="0"/>
                <a:cs typeface="Mangal" panose="02040503050203030202" pitchFamily="18" charset="0"/>
              </a:rPr>
              <a:t>pH</a:t>
            </a:r>
            <a:endParaRPr lang="en-US" b="1" u="sng" dirty="0">
              <a:latin typeface="Georgia" panose="02040502050405020303" pitchFamily="18" charset="0"/>
              <a:ea typeface="Calibri" panose="020F0502020204030204" pitchFamily="34" charset="0"/>
              <a:cs typeface="Mangal" panose="02040503050203030202" pitchFamily="18" charset="0"/>
            </a:endParaRPr>
          </a:p>
          <a:p>
            <a:pPr algn="just"/>
            <a:endParaRPr lang="en-US" b="1" u="sng" dirty="0">
              <a:latin typeface="Georgia" panose="02040502050405020303" pitchFamily="18" charset="0"/>
            </a:endParaRPr>
          </a:p>
          <a:p>
            <a:pPr algn="just"/>
            <a:r>
              <a:rPr lang="en-US" dirty="0">
                <a:latin typeface="Georgia" panose="02040502050405020303" pitchFamily="18" charset="0"/>
              </a:rPr>
              <a:t>The pH level of drinking water is important because it affects many aspects of the water, including its taste, odor, and nutritional content. It also affects the water's ability to dissolve substances, how aquatic life can use it, and how well it can be disinfected</a:t>
            </a:r>
            <a:r>
              <a:rPr lang="en-US" dirty="0" smtClean="0">
                <a:latin typeface="Georgia" panose="02040502050405020303" pitchFamily="18" charset="0"/>
              </a:rPr>
              <a:t>.</a:t>
            </a:r>
          </a:p>
          <a:p>
            <a:pPr algn="just"/>
            <a:endParaRPr lang="en-US" dirty="0" smtClean="0">
              <a:latin typeface="Georgia" panose="02040502050405020303" pitchFamily="18" charset="0"/>
            </a:endParaRPr>
          </a:p>
          <a:p>
            <a:pPr algn="just"/>
            <a:r>
              <a:rPr lang="en-US" dirty="0">
                <a:latin typeface="Georgia" panose="02040502050405020303" pitchFamily="18" charset="0"/>
              </a:rPr>
              <a:t>High pH causes a bitter taste, water pipes and water-using appliances become encrusted with deposits, and it depresses the effectiveness of the disinfection of chlorine, thereby causing the need for additional chlorine when pH is high. Low-pH water will corrode or dissolve metals and other substances.</a:t>
            </a:r>
            <a:endParaRPr lang="en-US" u="sng" dirty="0">
              <a:latin typeface="Georgia" panose="02040502050405020303" pitchFamily="18" charset="0"/>
            </a:endParaRPr>
          </a:p>
          <a:p>
            <a:pPr algn="just"/>
            <a:endParaRPr lang="en-US" u="sng" dirty="0">
              <a:latin typeface="Georgia" panose="02040502050405020303" pitchFamily="18" charset="0"/>
            </a:endParaRPr>
          </a:p>
          <a:p>
            <a:pPr algn="just"/>
            <a:r>
              <a:rPr lang="en-US" u="sng" dirty="0" smtClean="0">
                <a:latin typeface="Georgia" panose="02040502050405020303" pitchFamily="18" charset="0"/>
              </a:rPr>
              <a:t>Requirement specified for pH in drinking water:  </a:t>
            </a:r>
            <a:r>
              <a:rPr lang="en-US" dirty="0" smtClean="0">
                <a:latin typeface="Georgia" panose="02040502050405020303" pitchFamily="18" charset="0"/>
                <a:ea typeface="Calibri" panose="020F0502020204030204" pitchFamily="34" charset="0"/>
                <a:cs typeface="Mangal" panose="02040503050203030202" pitchFamily="18" charset="0"/>
              </a:rPr>
              <a:t>6.5-8.5</a:t>
            </a:r>
            <a:endParaRPr lang="en-US" dirty="0">
              <a:latin typeface="Georgia" panose="02040502050405020303" pitchFamily="18" charset="0"/>
              <a:ea typeface="Calibri" panose="020F0502020204030204" pitchFamily="34" charset="0"/>
              <a:cs typeface="Mangal" panose="02040503050203030202" pitchFamily="18" charset="0"/>
            </a:endParaRPr>
          </a:p>
          <a:p>
            <a:pPr algn="just"/>
            <a:endParaRPr lang="en-US" dirty="0">
              <a:latin typeface="Cambria" panose="02040503050406030204" pitchFamily="18" charset="0"/>
              <a:ea typeface="Calibri" panose="020F0502020204030204" pitchFamily="34" charset="0"/>
              <a:cs typeface="Mangal" panose="02040503050203030202" pitchFamily="18" charset="0"/>
            </a:endParaRPr>
          </a:p>
          <a:p>
            <a:pPr algn="just"/>
            <a:endParaRPr lang="en-US" u="sng" dirty="0">
              <a:latin typeface="Georgia" panose="02040502050405020303" pitchFamily="18" charset="0"/>
            </a:endParaRPr>
          </a:p>
        </p:txBody>
      </p:sp>
    </p:spTree>
    <p:extLst>
      <p:ext uri="{BB962C8B-B14F-4D97-AF65-F5344CB8AC3E}">
        <p14:creationId xmlns:p14="http://schemas.microsoft.com/office/powerpoint/2010/main" val="1843327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251520" y="771550"/>
            <a:ext cx="6552728" cy="4431983"/>
          </a:xfrm>
          <a:prstGeom prst="rect">
            <a:avLst/>
          </a:prstGeom>
          <a:noFill/>
        </p:spPr>
        <p:txBody>
          <a:bodyPr wrap="square" rtlCol="0">
            <a:spAutoFit/>
          </a:bodyPr>
          <a:lstStyle/>
          <a:p>
            <a:pPr algn="just"/>
            <a:r>
              <a:rPr lang="en-US" b="1" u="sng" dirty="0" smtClean="0">
                <a:latin typeface="Georgia" panose="02040502050405020303" pitchFamily="18" charset="0"/>
              </a:rPr>
              <a:t>pH: </a:t>
            </a:r>
            <a:r>
              <a:rPr lang="en-US" b="1" u="sng" dirty="0">
                <a:latin typeface="Georgia" panose="02040502050405020303" pitchFamily="18" charset="0"/>
              </a:rPr>
              <a:t>How to test ?</a:t>
            </a:r>
          </a:p>
          <a:p>
            <a:pPr algn="just"/>
            <a:endParaRPr lang="en-US" b="1" u="sng" dirty="0">
              <a:latin typeface="Georgia" panose="02040502050405020303" pitchFamily="18" charset="0"/>
            </a:endParaRPr>
          </a:p>
          <a:p>
            <a:pPr algn="just"/>
            <a:r>
              <a:rPr lang="en-US" dirty="0">
                <a:latin typeface="Georgia" panose="02040502050405020303" pitchFamily="18" charset="0"/>
              </a:rPr>
              <a:t>As per </a:t>
            </a:r>
            <a:r>
              <a:rPr lang="en-US" u="sng" dirty="0">
                <a:solidFill>
                  <a:schemeClr val="accent1">
                    <a:lumMod val="75000"/>
                  </a:schemeClr>
                </a:solidFill>
                <a:latin typeface="Georgia" panose="02040502050405020303" pitchFamily="18" charset="0"/>
                <a:hlinkClick r:id="rId4"/>
              </a:rPr>
              <a:t>IS </a:t>
            </a:r>
            <a:r>
              <a:rPr lang="en-US" u="sng" dirty="0">
                <a:solidFill>
                  <a:schemeClr val="accent1">
                    <a:lumMod val="75000"/>
                  </a:schemeClr>
                </a:solidFill>
                <a:latin typeface="Baskerville Old Face" panose="02020602080505020303" pitchFamily="18" charset="0"/>
                <a:hlinkClick r:id="rId4"/>
              </a:rPr>
              <a:t>3025 Part 11 </a:t>
            </a:r>
            <a:endParaRPr lang="en-US" u="sng" dirty="0">
              <a:solidFill>
                <a:schemeClr val="accent1">
                  <a:lumMod val="75000"/>
                </a:schemeClr>
              </a:solidFill>
              <a:latin typeface="Baskerville Old Face" panose="02020602080505020303" pitchFamily="18" charset="0"/>
            </a:endParaRPr>
          </a:p>
          <a:p>
            <a:pPr algn="just"/>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latin typeface="Georgia" panose="02040502050405020303" pitchFamily="18" charset="0"/>
                <a:cs typeface="Arial" panose="020B0604020202020204" pitchFamily="34" charset="0"/>
              </a:rPr>
              <a:t>The determination of the pH value is based on measuring the potential difference of an electrochemical cell using a suitable pH meter. </a:t>
            </a:r>
          </a:p>
          <a:p>
            <a:pPr algn="just"/>
            <a:endParaRPr lang="en-US" sz="1600" dirty="0">
              <a:latin typeface="Georgia" panose="02040502050405020303" pitchFamily="18" charset="0"/>
              <a:cs typeface="Arial" panose="020B0604020202020204" pitchFamily="34" charset="0"/>
            </a:endParaRPr>
          </a:p>
          <a:p>
            <a:pPr marL="285750" indent="-285750" algn="just">
              <a:buFont typeface="Wingdings" panose="05000000000000000000" pitchFamily="2" charset="2"/>
              <a:buChar char="Ø"/>
            </a:pPr>
            <a:r>
              <a:rPr lang="en-US" sz="1600" dirty="0">
                <a:latin typeface="Georgia" panose="02040502050405020303" pitchFamily="18" charset="0"/>
                <a:cs typeface="Arial" panose="020B0604020202020204" pitchFamily="34" charset="0"/>
              </a:rPr>
              <a:t>The pH of a sample also depends on the temperature because of dissociation equilibrium. Therefore, the temperature of the sample is always stated together with the pH measurement. </a:t>
            </a:r>
            <a:endParaRPr lang="en-US" sz="1600" dirty="0" smtClean="0">
              <a:latin typeface="Georgia" panose="02040502050405020303" pitchFamily="18" charset="0"/>
              <a:cs typeface="Arial" panose="020B0604020202020204" pitchFamily="34" charset="0"/>
            </a:endParaRPr>
          </a:p>
          <a:p>
            <a:pPr marL="285750" indent="-285750" algn="just">
              <a:buFont typeface="Wingdings" panose="05000000000000000000" pitchFamily="2" charset="2"/>
              <a:buChar char="Ø"/>
            </a:pPr>
            <a:endParaRPr lang="en-US" sz="1600" dirty="0" smtClean="0">
              <a:latin typeface="Georgia" panose="02040502050405020303" pitchFamily="18" charset="0"/>
              <a:cs typeface="Arial" panose="020B0604020202020204" pitchFamily="34" charset="0"/>
            </a:endParaRPr>
          </a:p>
          <a:p>
            <a:pPr marL="285750" indent="-285750" algn="just">
              <a:buFont typeface="Wingdings" panose="05000000000000000000" pitchFamily="2" charset="2"/>
              <a:buChar char="Ø"/>
            </a:pPr>
            <a:r>
              <a:rPr lang="en-US" sz="1600" dirty="0">
                <a:latin typeface="Georgia" panose="02040502050405020303" pitchFamily="18" charset="0"/>
                <a:cs typeface="Arial" panose="020B0604020202020204" pitchFamily="34" charset="0"/>
              </a:rPr>
              <a:t>The pH value may change rapidly as a result of chemical, physical or biological processes in the water sample. For this reason, whenever applicable, it is advisable to measure the pH value immediately at the sampling point. </a:t>
            </a:r>
            <a:endParaRPr lang="en-IN" sz="1600" dirty="0">
              <a:latin typeface="Georgia" panose="02040502050405020303" pitchFamily="18" charset="0"/>
              <a:cs typeface="Arial" panose="020B0604020202020204" pitchFamily="34" charset="0"/>
            </a:endParaRPr>
          </a:p>
          <a:p>
            <a:pPr algn="just"/>
            <a:endParaRPr lang="en-IN" dirty="0">
              <a:latin typeface="Arial" panose="020B0604020202020204" pitchFamily="34" charset="0"/>
              <a:cs typeface="Arial" panose="020B0604020202020204" pitchFamily="34" charset="0"/>
            </a:endParaRPr>
          </a:p>
        </p:txBody>
      </p:sp>
      <p:pic>
        <p:nvPicPr>
          <p:cNvPr id="8" name="Content Placeholder 4">
            <a:extLst>
              <a:ext uri="{FF2B5EF4-FFF2-40B4-BE49-F238E27FC236}">
                <a16:creationId xmlns:a16="http://schemas.microsoft.com/office/drawing/2014/main" id="{3CB74A78-6C41-5F02-D8FF-AB547BDAF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899" y="1930617"/>
            <a:ext cx="2046580" cy="2801373"/>
          </a:xfrm>
          <a:prstGeom prst="rect">
            <a:avLst/>
          </a:prstGeom>
        </p:spPr>
      </p:pic>
    </p:spTree>
    <p:extLst>
      <p:ext uri="{BB962C8B-B14F-4D97-AF65-F5344CB8AC3E}">
        <p14:creationId xmlns:p14="http://schemas.microsoft.com/office/powerpoint/2010/main" val="198219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251520" y="771550"/>
            <a:ext cx="8280920" cy="4185761"/>
          </a:xfrm>
          <a:prstGeom prst="rect">
            <a:avLst/>
          </a:prstGeom>
          <a:noFill/>
        </p:spPr>
        <p:txBody>
          <a:bodyPr wrap="square" rtlCol="0">
            <a:spAutoFit/>
          </a:bodyPr>
          <a:lstStyle/>
          <a:p>
            <a:pPr algn="just"/>
            <a:r>
              <a:rPr lang="en-US" b="1" u="sng" dirty="0">
                <a:latin typeface="Georgia" panose="02040502050405020303" pitchFamily="18" charset="0"/>
              </a:rPr>
              <a:t>Total dissolved </a:t>
            </a:r>
            <a:r>
              <a:rPr lang="en-US" b="1" u="sng" dirty="0" smtClean="0">
                <a:latin typeface="Georgia" panose="02040502050405020303" pitchFamily="18" charset="0"/>
              </a:rPr>
              <a:t>solids</a:t>
            </a:r>
          </a:p>
          <a:p>
            <a:pPr algn="just"/>
            <a:endParaRPr lang="en-US" b="1" u="sng" dirty="0" smtClean="0">
              <a:latin typeface="Georgia" panose="02040502050405020303" pitchFamily="18" charset="0"/>
            </a:endParaRPr>
          </a:p>
          <a:p>
            <a:pPr algn="just"/>
            <a:r>
              <a:rPr lang="en-US" dirty="0">
                <a:latin typeface="Georgia" panose="02040502050405020303" pitchFamily="18" charset="0"/>
              </a:rPr>
              <a:t> </a:t>
            </a:r>
            <a:r>
              <a:rPr lang="en-US" dirty="0" smtClean="0">
                <a:latin typeface="Georgia" panose="02040502050405020303" pitchFamily="18" charset="0"/>
              </a:rPr>
              <a:t>The </a:t>
            </a:r>
            <a:r>
              <a:rPr lang="en-US" dirty="0">
                <a:latin typeface="Georgia" panose="02040502050405020303" pitchFamily="18" charset="0"/>
              </a:rPr>
              <a:t>palatability of water with a total dissolved solids (TDS) level of less than about </a:t>
            </a:r>
            <a:r>
              <a:rPr lang="en-US" dirty="0" smtClean="0">
                <a:latin typeface="Georgia" panose="02040502050405020303" pitchFamily="18" charset="0"/>
              </a:rPr>
              <a:t>500 </a:t>
            </a:r>
            <a:r>
              <a:rPr lang="en-US" dirty="0">
                <a:latin typeface="Georgia" panose="02040502050405020303" pitchFamily="18" charset="0"/>
              </a:rPr>
              <a:t>mg/l is generally considered to be good; drinking-water becomes significantly and </a:t>
            </a:r>
            <a:r>
              <a:rPr lang="en-US" dirty="0" smtClean="0">
                <a:latin typeface="Georgia" panose="02040502050405020303" pitchFamily="18" charset="0"/>
              </a:rPr>
              <a:t>increasingly </a:t>
            </a:r>
            <a:r>
              <a:rPr lang="en-US" dirty="0">
                <a:latin typeface="Georgia" panose="02040502050405020303" pitchFamily="18" charset="0"/>
              </a:rPr>
              <a:t>unpalatable at TDS levels greater than about 1000 mg/l. The presence of </a:t>
            </a:r>
            <a:r>
              <a:rPr lang="en-US" dirty="0" smtClean="0">
                <a:latin typeface="Georgia" panose="02040502050405020303" pitchFamily="18" charset="0"/>
              </a:rPr>
              <a:t>high </a:t>
            </a:r>
            <a:r>
              <a:rPr lang="en-US" dirty="0">
                <a:latin typeface="Georgia" panose="02040502050405020303" pitchFamily="18" charset="0"/>
              </a:rPr>
              <a:t>levels of TDS may also be objectionable to consumers, owing to excessive scaling </a:t>
            </a:r>
            <a:r>
              <a:rPr lang="en-US" dirty="0" smtClean="0">
                <a:latin typeface="Georgia" panose="02040502050405020303" pitchFamily="18" charset="0"/>
              </a:rPr>
              <a:t>in </a:t>
            </a:r>
            <a:r>
              <a:rPr lang="en-US" dirty="0">
                <a:latin typeface="Georgia" panose="02040502050405020303" pitchFamily="18" charset="0"/>
              </a:rPr>
              <a:t>water pipes, heaters, boilers and household appliances. </a:t>
            </a:r>
            <a:endParaRPr lang="en-US" dirty="0" smtClean="0">
              <a:latin typeface="Georgia" panose="02040502050405020303" pitchFamily="18" charset="0"/>
            </a:endParaRPr>
          </a:p>
          <a:p>
            <a:pPr algn="just"/>
            <a:endParaRPr lang="en-US" u="sng" dirty="0" smtClean="0">
              <a:latin typeface="Georgia" panose="02040502050405020303" pitchFamily="18" charset="0"/>
            </a:endParaRPr>
          </a:p>
          <a:p>
            <a:pPr algn="just"/>
            <a:r>
              <a:rPr lang="en-US" u="sng" dirty="0" smtClean="0">
                <a:latin typeface="Georgia" panose="02040502050405020303" pitchFamily="18" charset="0"/>
              </a:rPr>
              <a:t>Limits specified </a:t>
            </a:r>
            <a:r>
              <a:rPr lang="en-US" u="sng" dirty="0">
                <a:latin typeface="Georgia" panose="02040502050405020303" pitchFamily="18" charset="0"/>
              </a:rPr>
              <a:t>for </a:t>
            </a:r>
            <a:r>
              <a:rPr lang="en-US" u="sng" dirty="0" smtClean="0">
                <a:latin typeface="Georgia" panose="02040502050405020303" pitchFamily="18" charset="0"/>
              </a:rPr>
              <a:t>total </a:t>
            </a:r>
            <a:r>
              <a:rPr lang="en-US" u="sng" dirty="0">
                <a:latin typeface="Georgia" panose="02040502050405020303" pitchFamily="18" charset="0"/>
              </a:rPr>
              <a:t>dissolved solids </a:t>
            </a:r>
            <a:r>
              <a:rPr lang="en-US" u="sng" dirty="0" smtClean="0">
                <a:latin typeface="Georgia" panose="02040502050405020303" pitchFamily="18" charset="0"/>
              </a:rPr>
              <a:t>in drinking water:</a:t>
            </a:r>
          </a:p>
          <a:p>
            <a:pPr algn="just"/>
            <a:endParaRPr lang="en-US" u="sng" dirty="0" smtClean="0">
              <a:latin typeface="Georgia" panose="02040502050405020303" pitchFamily="18" charset="0"/>
            </a:endParaRPr>
          </a:p>
          <a:p>
            <a:pPr algn="just"/>
            <a:r>
              <a:rPr lang="en-US" sz="1600" b="1" i="1" dirty="0" smtClean="0">
                <a:latin typeface="Georgia" panose="02040502050405020303" pitchFamily="18" charset="0"/>
              </a:rPr>
              <a:t>Acceptable limit</a:t>
            </a:r>
            <a:r>
              <a:rPr lang="en-US" sz="1600" dirty="0" smtClean="0">
                <a:latin typeface="Georgia" panose="02040502050405020303" pitchFamily="18" charset="0"/>
              </a:rPr>
              <a:t>:  </a:t>
            </a:r>
            <a:r>
              <a:rPr lang="en-US" sz="1600" dirty="0" smtClean="0">
                <a:latin typeface="Georgia" panose="02040502050405020303" pitchFamily="18" charset="0"/>
                <a:ea typeface="Calibri" panose="020F0502020204030204" pitchFamily="34" charset="0"/>
                <a:cs typeface="Mangal" panose="02040503050203030202" pitchFamily="18" charset="0"/>
              </a:rPr>
              <a:t>500 mg/l, </a:t>
            </a:r>
            <a:r>
              <a:rPr lang="en-US" sz="1600" i="1" dirty="0" smtClean="0">
                <a:latin typeface="Georgia" panose="02040502050405020303" pitchFamily="18" charset="0"/>
                <a:ea typeface="Calibri" panose="020F0502020204030204" pitchFamily="34" charset="0"/>
                <a:cs typeface="Mangal" panose="02040503050203030202" pitchFamily="18" charset="0"/>
              </a:rPr>
              <a:t>Max</a:t>
            </a:r>
          </a:p>
          <a:p>
            <a:pPr algn="just"/>
            <a:r>
              <a:rPr lang="en-US" sz="1600" b="1" i="1" dirty="0" smtClean="0">
                <a:latin typeface="Georgia" panose="02040502050405020303" pitchFamily="18" charset="0"/>
                <a:ea typeface="Calibri" panose="020F0502020204030204" pitchFamily="34" charset="0"/>
                <a:cs typeface="Mangal" panose="02040503050203030202" pitchFamily="18" charset="0"/>
              </a:rPr>
              <a:t>Permissible limit:  </a:t>
            </a:r>
            <a:r>
              <a:rPr lang="en-US" sz="1600" dirty="0" smtClean="0">
                <a:latin typeface="Georgia" panose="02040502050405020303" pitchFamily="18" charset="0"/>
                <a:ea typeface="Calibri" panose="020F0502020204030204" pitchFamily="34" charset="0"/>
                <a:cs typeface="Mangal" panose="02040503050203030202" pitchFamily="18" charset="0"/>
              </a:rPr>
              <a:t>2000 </a:t>
            </a:r>
            <a:r>
              <a:rPr lang="en-US" sz="1600" dirty="0">
                <a:latin typeface="Georgia" panose="02040502050405020303" pitchFamily="18" charset="0"/>
                <a:ea typeface="Calibri" panose="020F0502020204030204" pitchFamily="34" charset="0"/>
                <a:cs typeface="Mangal" panose="02040503050203030202" pitchFamily="18" charset="0"/>
              </a:rPr>
              <a:t>mg/l, </a:t>
            </a:r>
            <a:r>
              <a:rPr lang="en-US" sz="1600" i="1" dirty="0">
                <a:latin typeface="Georgia" panose="02040502050405020303" pitchFamily="18" charset="0"/>
                <a:ea typeface="Calibri" panose="020F0502020204030204" pitchFamily="34" charset="0"/>
                <a:cs typeface="Mangal" panose="02040503050203030202" pitchFamily="18" charset="0"/>
              </a:rPr>
              <a:t>Max</a:t>
            </a:r>
          </a:p>
          <a:p>
            <a:pPr algn="just"/>
            <a:endParaRPr lang="en-US" dirty="0">
              <a:latin typeface="Cambria" panose="02040503050406030204" pitchFamily="18" charset="0"/>
              <a:ea typeface="Calibri" panose="020F0502020204030204" pitchFamily="34" charset="0"/>
              <a:cs typeface="Mangal" panose="02040503050203030202" pitchFamily="18" charset="0"/>
            </a:endParaRPr>
          </a:p>
          <a:p>
            <a:pPr algn="just"/>
            <a:endParaRPr lang="en-US" u="sng" dirty="0">
              <a:latin typeface="Georgia" panose="02040502050405020303" pitchFamily="18" charset="0"/>
            </a:endParaRPr>
          </a:p>
        </p:txBody>
      </p:sp>
    </p:spTree>
    <p:extLst>
      <p:ext uri="{BB962C8B-B14F-4D97-AF65-F5344CB8AC3E}">
        <p14:creationId xmlns:p14="http://schemas.microsoft.com/office/powerpoint/2010/main" val="70650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8126986"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Significance of Drinking Water </a:t>
            </a:r>
            <a:r>
              <a:rPr kumimoji="0" lang="en-US" alt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j-ea"/>
                <a:cs typeface="+mj-cs"/>
              </a:rPr>
              <a:t>Quality</a:t>
            </a:r>
            <a:endParaRPr kumimoji="0" lang="en-IN" altLang="en-US" sz="28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010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2" name="Rectangle 1">
            <a:extLst>
              <a:ext uri="{FF2B5EF4-FFF2-40B4-BE49-F238E27FC236}">
                <a16:creationId xmlns:a16="http://schemas.microsoft.com/office/drawing/2014/main" id="{FD424E5A-4E36-4C6D-953C-A4F473E526D6}"/>
              </a:ext>
            </a:extLst>
          </p:cNvPr>
          <p:cNvSpPr/>
          <p:nvPr/>
        </p:nvSpPr>
        <p:spPr>
          <a:xfrm>
            <a:off x="314617" y="966663"/>
            <a:ext cx="8289831" cy="3970318"/>
          </a:xfrm>
          <a:prstGeom prst="rect">
            <a:avLst/>
          </a:prstGeom>
        </p:spPr>
        <p:txBody>
          <a:bodyPr wrap="square">
            <a:spAutoFit/>
          </a:bodyPr>
          <a:lstStyle/>
          <a:p>
            <a:r>
              <a:rPr lang="en-US" dirty="0" smtClean="0">
                <a:latin typeface="Georgia" panose="02040502050405020303" pitchFamily="18" charset="0"/>
              </a:rPr>
              <a:t>Water </a:t>
            </a:r>
            <a:r>
              <a:rPr lang="en-US" dirty="0">
                <a:latin typeface="Georgia" panose="02040502050405020303" pitchFamily="18" charset="0"/>
              </a:rPr>
              <a:t>is vital for human survival, economic development, environmental sustainability, and social </a:t>
            </a:r>
            <a:r>
              <a:rPr lang="en-US" dirty="0" smtClean="0">
                <a:latin typeface="Georgia" panose="02040502050405020303" pitchFamily="18" charset="0"/>
              </a:rPr>
              <a:t>well-being</a:t>
            </a:r>
          </a:p>
          <a:p>
            <a:endParaRPr lang="en-US" dirty="0">
              <a:latin typeface="Georgia" panose="02040502050405020303" pitchFamily="18" charset="0"/>
            </a:endParaRPr>
          </a:p>
          <a:p>
            <a:pPr marL="285750" indent="-285750">
              <a:buFont typeface="Wingdings" panose="05000000000000000000" pitchFamily="2" charset="2"/>
              <a:buChar char="Ø"/>
            </a:pPr>
            <a:r>
              <a:rPr lang="en-US" dirty="0" smtClean="0">
                <a:latin typeface="Georgia" panose="02040502050405020303" pitchFamily="18" charset="0"/>
              </a:rPr>
              <a:t>Human </a:t>
            </a:r>
            <a:r>
              <a:rPr lang="en-US" dirty="0">
                <a:latin typeface="Georgia" panose="02040502050405020303" pitchFamily="18" charset="0"/>
              </a:rPr>
              <a:t>body composition: 55-60% of the human body is </a:t>
            </a:r>
            <a:r>
              <a:rPr lang="en-US" dirty="0" smtClean="0">
                <a:latin typeface="Georgia" panose="02040502050405020303" pitchFamily="18" charset="0"/>
              </a:rPr>
              <a:t>water</a:t>
            </a:r>
          </a:p>
          <a:p>
            <a:endParaRPr lang="en-US" dirty="0">
              <a:latin typeface="Georgia" panose="02040502050405020303" pitchFamily="18" charset="0"/>
            </a:endParaRPr>
          </a:p>
          <a:p>
            <a:pPr marL="285750" indent="-285750">
              <a:buFont typeface="Wingdings" panose="05000000000000000000" pitchFamily="2" charset="2"/>
              <a:buChar char="Ø"/>
            </a:pPr>
            <a:r>
              <a:rPr lang="en-US" dirty="0" smtClean="0">
                <a:latin typeface="Georgia" panose="02040502050405020303" pitchFamily="18" charset="0"/>
              </a:rPr>
              <a:t>Cellular </a:t>
            </a:r>
            <a:r>
              <a:rPr lang="en-US" dirty="0">
                <a:latin typeface="Georgia" panose="02040502050405020303" pitchFamily="18" charset="0"/>
              </a:rPr>
              <a:t>functions: Water is necessary for cellular processes, such as metabolism and temperature </a:t>
            </a:r>
            <a:r>
              <a:rPr lang="en-US" dirty="0" smtClean="0">
                <a:latin typeface="Georgia" panose="02040502050405020303" pitchFamily="18" charset="0"/>
              </a:rPr>
              <a:t>regulation</a:t>
            </a:r>
          </a:p>
          <a:p>
            <a:endParaRPr lang="en-US" dirty="0">
              <a:latin typeface="Georgia" panose="02040502050405020303" pitchFamily="18" charset="0"/>
            </a:endParaRPr>
          </a:p>
          <a:p>
            <a:pPr marL="285750" indent="-285750">
              <a:buFont typeface="Wingdings" panose="05000000000000000000" pitchFamily="2" charset="2"/>
              <a:buChar char="Ø"/>
            </a:pPr>
            <a:r>
              <a:rPr lang="en-US" dirty="0" smtClean="0">
                <a:latin typeface="Georgia" panose="02040502050405020303" pitchFamily="18" charset="0"/>
              </a:rPr>
              <a:t>Hydration</a:t>
            </a:r>
            <a:r>
              <a:rPr lang="en-US" dirty="0">
                <a:latin typeface="Georgia" panose="02040502050405020303" pitchFamily="18" charset="0"/>
              </a:rPr>
              <a:t>: Water helps maintain fluid balance and supports bodily functions</a:t>
            </a:r>
            <a:r>
              <a:rPr lang="en-US" dirty="0" smtClean="0">
                <a:latin typeface="Georgia" panose="02040502050405020303" pitchFamily="18" charset="0"/>
              </a:rPr>
              <a:t>.</a:t>
            </a:r>
          </a:p>
          <a:p>
            <a:pPr marL="285750" indent="-285750">
              <a:buFont typeface="Wingdings" panose="05000000000000000000" pitchFamily="2" charset="2"/>
              <a:buChar char="Ø"/>
            </a:pPr>
            <a:endParaRPr lang="en-US" dirty="0">
              <a:latin typeface="Georgia" panose="02040502050405020303" pitchFamily="18" charset="0"/>
            </a:endParaRPr>
          </a:p>
          <a:p>
            <a:pPr marL="285750" indent="-285750">
              <a:buFont typeface="Wingdings" panose="05000000000000000000" pitchFamily="2" charset="2"/>
              <a:buChar char="Ø"/>
            </a:pPr>
            <a:r>
              <a:rPr lang="en-US" dirty="0" smtClean="0">
                <a:latin typeface="Georgia" panose="02040502050405020303" pitchFamily="18" charset="0"/>
              </a:rPr>
              <a:t>Health</a:t>
            </a:r>
            <a:r>
              <a:rPr lang="en-US" dirty="0">
                <a:latin typeface="Georgia" panose="02040502050405020303" pitchFamily="18" charset="0"/>
              </a:rPr>
              <a:t>: Access to clean water reduces disease risk and improves public health.</a:t>
            </a:r>
          </a:p>
          <a:p>
            <a:pPr marL="285750" indent="-285750">
              <a:buFont typeface="Wingdings" panose="05000000000000000000" pitchFamily="2" charset="2"/>
              <a:buChar char="Ø"/>
            </a:pPr>
            <a:endParaRPr lang="en-US" dirty="0">
              <a:latin typeface="Georgia" panose="02040502050405020303" pitchFamily="18" charset="0"/>
            </a:endParaRPr>
          </a:p>
        </p:txBody>
      </p:sp>
    </p:spTree>
    <p:extLst>
      <p:ext uri="{BB962C8B-B14F-4D97-AF65-F5344CB8AC3E}">
        <p14:creationId xmlns:p14="http://schemas.microsoft.com/office/powerpoint/2010/main" val="3699606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7443712"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Organoleptic &amp; Physical Requirements</a:t>
            </a:r>
          </a:p>
        </p:txBody>
      </p:sp>
      <p:cxnSp>
        <p:nvCxnSpPr>
          <p:cNvPr id="9" name="Straight Connector 8"/>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6" name="TextBox 5"/>
          <p:cNvSpPr txBox="1"/>
          <p:nvPr/>
        </p:nvSpPr>
        <p:spPr>
          <a:xfrm>
            <a:off x="251520" y="771550"/>
            <a:ext cx="8280920" cy="3970318"/>
          </a:xfrm>
          <a:prstGeom prst="rect">
            <a:avLst/>
          </a:prstGeom>
          <a:noFill/>
        </p:spPr>
        <p:txBody>
          <a:bodyPr wrap="square" rtlCol="0">
            <a:spAutoFit/>
          </a:bodyPr>
          <a:lstStyle/>
          <a:p>
            <a:pPr algn="just"/>
            <a:r>
              <a:rPr lang="en-US" b="1" u="sng" dirty="0">
                <a:latin typeface="Georgia" panose="02040502050405020303" pitchFamily="18" charset="0"/>
              </a:rPr>
              <a:t>Total dissolved </a:t>
            </a:r>
            <a:r>
              <a:rPr lang="en-US" b="1" u="sng" dirty="0" smtClean="0">
                <a:latin typeface="Georgia" panose="02040502050405020303" pitchFamily="18" charset="0"/>
              </a:rPr>
              <a:t>solids: </a:t>
            </a:r>
            <a:r>
              <a:rPr lang="en-US" b="1" u="sng" dirty="0">
                <a:latin typeface="Georgia" panose="02040502050405020303" pitchFamily="18" charset="0"/>
              </a:rPr>
              <a:t>How to test ?</a:t>
            </a:r>
          </a:p>
          <a:p>
            <a:pPr algn="just"/>
            <a:endParaRPr lang="en-US" b="1" u="sng" dirty="0">
              <a:latin typeface="Georgia" panose="02040502050405020303" pitchFamily="18" charset="0"/>
            </a:endParaRPr>
          </a:p>
          <a:p>
            <a:pPr algn="just"/>
            <a:r>
              <a:rPr lang="en-US" dirty="0">
                <a:latin typeface="Georgia" panose="02040502050405020303" pitchFamily="18" charset="0"/>
              </a:rPr>
              <a:t>As per </a:t>
            </a:r>
            <a:r>
              <a:rPr lang="en-US" u="sng" dirty="0">
                <a:solidFill>
                  <a:schemeClr val="accent1">
                    <a:lumMod val="75000"/>
                  </a:schemeClr>
                </a:solidFill>
                <a:latin typeface="Georgia" panose="02040502050405020303" pitchFamily="18" charset="0"/>
                <a:hlinkClick r:id="rId4"/>
              </a:rPr>
              <a:t>IS </a:t>
            </a:r>
            <a:r>
              <a:rPr lang="en-US" u="sng" dirty="0">
                <a:solidFill>
                  <a:schemeClr val="accent1">
                    <a:lumMod val="75000"/>
                  </a:schemeClr>
                </a:solidFill>
                <a:latin typeface="Baskerville Old Face" panose="02020602080505020303" pitchFamily="18" charset="0"/>
                <a:hlinkClick r:id="rId4"/>
              </a:rPr>
              <a:t>3025 Part </a:t>
            </a:r>
            <a:r>
              <a:rPr lang="en-US" u="sng" dirty="0" smtClean="0">
                <a:solidFill>
                  <a:schemeClr val="accent1">
                    <a:lumMod val="75000"/>
                  </a:schemeClr>
                </a:solidFill>
                <a:latin typeface="Baskerville Old Face" panose="02020602080505020303" pitchFamily="18" charset="0"/>
                <a:hlinkClick r:id="rId4"/>
              </a:rPr>
              <a:t>16 </a:t>
            </a:r>
            <a:endParaRPr lang="en-US" u="sng" dirty="0">
              <a:solidFill>
                <a:schemeClr val="accent1">
                  <a:lumMod val="75000"/>
                </a:schemeClr>
              </a:solidFill>
              <a:latin typeface="Baskerville Old Face" panose="02020602080505020303" pitchFamily="18" charset="0"/>
            </a:endParaRPr>
          </a:p>
          <a:p>
            <a:pPr algn="just"/>
            <a:endParaRPr lang="en-US" b="1" u="sng" dirty="0" smtClean="0">
              <a:latin typeface="Georgia" panose="02040502050405020303" pitchFamily="18" charset="0"/>
            </a:endParaRPr>
          </a:p>
          <a:p>
            <a:pPr marL="285750" indent="-285750" algn="just">
              <a:buFont typeface="Wingdings" panose="05000000000000000000" pitchFamily="2" charset="2"/>
              <a:buChar char="Ø"/>
            </a:pPr>
            <a:r>
              <a:rPr lang="en-US" dirty="0">
                <a:latin typeface="Georgia" panose="02040502050405020303" pitchFamily="18" charset="0"/>
              </a:rPr>
              <a:t>This standard </a:t>
            </a:r>
            <a:r>
              <a:rPr lang="en-US" dirty="0" smtClean="0">
                <a:latin typeface="Georgia" panose="02040502050405020303" pitchFamily="18" charset="0"/>
              </a:rPr>
              <a:t>prescribes </a:t>
            </a:r>
            <a:r>
              <a:rPr lang="en-US" dirty="0">
                <a:latin typeface="Georgia" panose="02040502050405020303" pitchFamily="18" charset="0"/>
              </a:rPr>
              <a:t>a gravimetric method for the determination of </a:t>
            </a:r>
            <a:r>
              <a:rPr lang="en-US" dirty="0" smtClean="0">
                <a:latin typeface="Georgia" panose="02040502050405020303" pitchFamily="18" charset="0"/>
              </a:rPr>
              <a:t>filterable residue </a:t>
            </a:r>
            <a:r>
              <a:rPr lang="en-US" dirty="0">
                <a:latin typeface="Georgia" panose="02040502050405020303" pitchFamily="18" charset="0"/>
              </a:rPr>
              <a:t>in water and wastewater</a:t>
            </a:r>
            <a:r>
              <a:rPr lang="en-US" dirty="0" smtClean="0">
                <a:latin typeface="Georgia" panose="02040502050405020303" pitchFamily="18" charset="0"/>
              </a:rPr>
              <a:t>. </a:t>
            </a:r>
            <a:endParaRPr lang="en-US" dirty="0">
              <a:latin typeface="Georgia" panose="02040502050405020303" pitchFamily="18" charset="0"/>
            </a:endParaRPr>
          </a:p>
          <a:p>
            <a:pPr marL="285750" indent="-285750" algn="just">
              <a:buFont typeface="Wingdings" panose="05000000000000000000" pitchFamily="2" charset="2"/>
              <a:buChar char="Ø"/>
            </a:pPr>
            <a:endParaRPr lang="en-US" dirty="0">
              <a:latin typeface="Georgia" panose="02040502050405020303" pitchFamily="18" charset="0"/>
            </a:endParaRPr>
          </a:p>
          <a:p>
            <a:pPr marL="285750" indent="-285750" algn="just">
              <a:buFont typeface="Wingdings" panose="05000000000000000000" pitchFamily="2" charset="2"/>
              <a:buChar char="Ø"/>
            </a:pPr>
            <a:r>
              <a:rPr lang="en-IN" dirty="0" smtClean="0">
                <a:latin typeface="Georgia" panose="02040502050405020303" pitchFamily="18" charset="0"/>
              </a:rPr>
              <a:t>A </a:t>
            </a:r>
            <a:r>
              <a:rPr lang="en-IN" dirty="0">
                <a:latin typeface="Georgia" panose="02040502050405020303" pitchFamily="18" charset="0"/>
              </a:rPr>
              <a:t>well-mixed sample is filtered through a standard glass-</a:t>
            </a:r>
            <a:r>
              <a:rPr lang="en-IN" dirty="0" err="1">
                <a:latin typeface="Georgia" panose="02040502050405020303" pitchFamily="18" charset="0"/>
              </a:rPr>
              <a:t>fiber</a:t>
            </a:r>
            <a:r>
              <a:rPr lang="en-IN" dirty="0">
                <a:latin typeface="Georgia" panose="02040502050405020303" pitchFamily="18" charset="0"/>
              </a:rPr>
              <a:t> filter and the filtrate is evaporated in a pre-weighed tared dish on steam-bath. The residue after evaporation is dried to constant mass in an oven at 180±2</a:t>
            </a:r>
            <a:r>
              <a:rPr lang="en-IN" dirty="0">
                <a:latin typeface="Georgia" panose="02040502050405020303" pitchFamily="18" charset="0"/>
                <a:ea typeface="Calibri" panose="020F0502020204030204" pitchFamily="34" charset="0"/>
                <a:cs typeface="Calibri" panose="020F0502020204030204" pitchFamily="34" charset="0"/>
              </a:rPr>
              <a:t>°</a:t>
            </a:r>
            <a:r>
              <a:rPr lang="en-IN" dirty="0">
                <a:latin typeface="Georgia" panose="02040502050405020303" pitchFamily="18" charset="0"/>
              </a:rPr>
              <a:t>C</a:t>
            </a:r>
            <a:r>
              <a:rPr lang="en-IN" dirty="0" smtClean="0">
                <a:latin typeface="Georgia" panose="02040502050405020303" pitchFamily="18" charset="0"/>
              </a:rPr>
              <a:t>.</a:t>
            </a:r>
          </a:p>
          <a:p>
            <a:pPr marL="285750" indent="-285750" algn="just">
              <a:buFont typeface="Wingdings" panose="05000000000000000000" pitchFamily="2" charset="2"/>
              <a:buChar char="Ø"/>
            </a:pPr>
            <a:endParaRPr lang="en-IN" dirty="0">
              <a:latin typeface="Georgia" panose="02040502050405020303" pitchFamily="18" charset="0"/>
            </a:endParaRPr>
          </a:p>
          <a:p>
            <a:pPr marL="285750" indent="-285750" algn="just">
              <a:buFont typeface="Wingdings" panose="05000000000000000000" pitchFamily="2" charset="2"/>
              <a:buChar char="Ø"/>
            </a:pPr>
            <a:r>
              <a:rPr lang="en-IN" dirty="0">
                <a:latin typeface="Georgia" panose="02040502050405020303" pitchFamily="18" charset="0"/>
              </a:rPr>
              <a:t>The value of filterable residue obtained by drying at 180</a:t>
            </a:r>
            <a:r>
              <a:rPr lang="en-IN" dirty="0">
                <a:latin typeface="Georgia" panose="02040502050405020303" pitchFamily="18" charset="0"/>
                <a:ea typeface="Calibri" panose="020F0502020204030204" pitchFamily="34" charset="0"/>
                <a:cs typeface="Calibri" panose="020F0502020204030204" pitchFamily="34" charset="0"/>
              </a:rPr>
              <a:t>°</a:t>
            </a:r>
            <a:r>
              <a:rPr lang="en-IN" dirty="0">
                <a:latin typeface="Georgia" panose="02040502050405020303" pitchFamily="18" charset="0"/>
              </a:rPr>
              <a:t>C conforms more closely to those obtained by summation of various constituents. </a:t>
            </a:r>
            <a:endParaRPr lang="en-US" dirty="0">
              <a:latin typeface="Cambria" panose="02040503050406030204" pitchFamily="18" charset="0"/>
              <a:ea typeface="Calibri" panose="020F0502020204030204" pitchFamily="34" charset="0"/>
              <a:cs typeface="Mangal" panose="02040503050203030202" pitchFamily="18" charset="0"/>
            </a:endParaRPr>
          </a:p>
          <a:p>
            <a:pPr algn="just"/>
            <a:endParaRPr lang="en-US" u="sng" dirty="0">
              <a:latin typeface="Georgia" panose="02040502050405020303" pitchFamily="18" charset="0"/>
            </a:endParaRPr>
          </a:p>
        </p:txBody>
      </p:sp>
    </p:spTree>
    <p:extLst>
      <p:ext uri="{BB962C8B-B14F-4D97-AF65-F5344CB8AC3E}">
        <p14:creationId xmlns:p14="http://schemas.microsoft.com/office/powerpoint/2010/main" val="2782633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pic>
        <p:nvPicPr>
          <p:cNvPr id="5" name="Picture 4">
            <a:extLst>
              <a:ext uri="{FF2B5EF4-FFF2-40B4-BE49-F238E27FC236}">
                <a16:creationId xmlns:a16="http://schemas.microsoft.com/office/drawing/2014/main" id="{D8E45540-ED97-4E84-9A68-25AE7F4A7BFF}"/>
              </a:ext>
            </a:extLst>
          </p:cNvPr>
          <p:cNvPicPr>
            <a:picLocks noChangeAspect="1"/>
          </p:cNvPicPr>
          <p:nvPr/>
        </p:nvPicPr>
        <p:blipFill>
          <a:blip r:embed="rId4"/>
          <a:stretch>
            <a:fillRect/>
          </a:stretch>
        </p:blipFill>
        <p:spPr>
          <a:xfrm>
            <a:off x="0" y="1"/>
            <a:ext cx="5796135" cy="5143500"/>
          </a:xfrm>
          <a:prstGeom prst="rect">
            <a:avLst/>
          </a:prstGeom>
        </p:spPr>
      </p:pic>
      <p:sp>
        <p:nvSpPr>
          <p:cNvPr id="6" name="Title 1">
            <a:extLst>
              <a:ext uri="{FF2B5EF4-FFF2-40B4-BE49-F238E27FC236}">
                <a16:creationId xmlns:a16="http://schemas.microsoft.com/office/drawing/2014/main" id="{4B85CCB6-5B5C-4286-8017-D32A274205E7}"/>
              </a:ext>
            </a:extLst>
          </p:cNvPr>
          <p:cNvSpPr txBox="1">
            <a:spLocks/>
          </p:cNvSpPr>
          <p:nvPr/>
        </p:nvSpPr>
        <p:spPr>
          <a:xfrm>
            <a:off x="5724128" y="0"/>
            <a:ext cx="3419872" cy="5143499"/>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685800">
              <a:lnSpc>
                <a:spcPct val="150000"/>
              </a:lnSpc>
              <a:defRPr/>
            </a:pPr>
            <a:r>
              <a:rPr lang="en-US" altLang="en-US" sz="3600" b="1" dirty="0">
                <a:solidFill>
                  <a:prstClr val="black"/>
                </a:solidFill>
                <a:latin typeface="Cambria" panose="02040503050406030204" pitchFamily="18" charset="0"/>
              </a:rPr>
              <a:t>Significance of Various </a:t>
            </a:r>
            <a:r>
              <a:rPr lang="en-US" altLang="en-US" sz="3600" b="1" dirty="0" smtClean="0">
                <a:solidFill>
                  <a:prstClr val="black"/>
                </a:solidFill>
                <a:latin typeface="Cambria" panose="02040503050406030204" pitchFamily="18" charset="0"/>
              </a:rPr>
              <a:t>Chemical Parameters </a:t>
            </a:r>
            <a:r>
              <a:rPr lang="en-US" altLang="en-US" sz="3600" b="1" dirty="0">
                <a:solidFill>
                  <a:prstClr val="black"/>
                </a:solidFill>
                <a:latin typeface="Cambria" panose="02040503050406030204" pitchFamily="18" charset="0"/>
              </a:rPr>
              <a:t>in Drinking Water</a:t>
            </a:r>
            <a:endParaRPr lang="en-IN" altLang="en-US" sz="3600" b="1" dirty="0">
              <a:solidFill>
                <a:prstClr val="black"/>
              </a:solidFill>
              <a:latin typeface="Cambria" panose="02040503050406030204" pitchFamily="18" charset="0"/>
            </a:endParaRPr>
          </a:p>
        </p:txBody>
      </p:sp>
      <p:pic>
        <p:nvPicPr>
          <p:cNvPr id="7" name="Picture 6">
            <a:extLst>
              <a:ext uri="{FF2B5EF4-FFF2-40B4-BE49-F238E27FC236}">
                <a16:creationId xmlns:a16="http://schemas.microsoft.com/office/drawing/2014/main" id="{5F53902F-FD91-48ED-8B7A-975BD32BD1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5017" y="9922"/>
            <a:ext cx="928984" cy="655708"/>
          </a:xfrm>
          <a:prstGeom prst="rect">
            <a:avLst/>
          </a:prstGeom>
        </p:spPr>
      </p:pic>
    </p:spTree>
    <p:extLst>
      <p:ext uri="{BB962C8B-B14F-4D97-AF65-F5344CB8AC3E}">
        <p14:creationId xmlns:p14="http://schemas.microsoft.com/office/powerpoint/2010/main" val="3619542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8000258"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altLang="en-US" sz="3000" b="1" dirty="0">
                <a:solidFill>
                  <a:prstClr val="black"/>
                </a:solidFill>
                <a:latin typeface="Cambria" panose="02040503050406030204" pitchFamily="18" charset="0"/>
              </a:rPr>
              <a:t>Chemical Contaminants </a:t>
            </a:r>
            <a:r>
              <a:rPr kumimoji="0" lang="en-US"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 in Drinking Water </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137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3" name="Rectangle 2">
            <a:extLst>
              <a:ext uri="{FF2B5EF4-FFF2-40B4-BE49-F238E27FC236}">
                <a16:creationId xmlns:a16="http://schemas.microsoft.com/office/drawing/2014/main" id="{E8437939-5865-4996-870A-C5E0D2DA891A}"/>
              </a:ext>
            </a:extLst>
          </p:cNvPr>
          <p:cNvSpPr/>
          <p:nvPr/>
        </p:nvSpPr>
        <p:spPr>
          <a:xfrm>
            <a:off x="314617" y="483518"/>
            <a:ext cx="8641494" cy="4524315"/>
          </a:xfrm>
          <a:prstGeom prst="rect">
            <a:avLst/>
          </a:prstGeom>
        </p:spPr>
        <p:txBody>
          <a:bodyPr wrap="square">
            <a:spAutoFit/>
          </a:bodyPr>
          <a:lstStyle/>
          <a:p>
            <a:endParaRPr lang="en-US" dirty="0">
              <a:solidFill>
                <a:srgbClr val="212529"/>
              </a:solidFill>
              <a:latin typeface="Source Sans Pro" panose="020B0604020202020204" pitchFamily="34" charset="0"/>
            </a:endParaRPr>
          </a:p>
          <a:p>
            <a:pPr marL="285750" indent="-285750">
              <a:buFont typeface="Wingdings" panose="05000000000000000000" pitchFamily="2" charset="2"/>
              <a:buChar char="§"/>
            </a:pPr>
            <a:r>
              <a:rPr lang="en-US" dirty="0"/>
              <a:t> </a:t>
            </a:r>
            <a:r>
              <a:rPr lang="en-US" dirty="0">
                <a:latin typeface="Georgia" panose="02040502050405020303" pitchFamily="18" charset="0"/>
              </a:rPr>
              <a:t>High levels of </a:t>
            </a:r>
            <a:r>
              <a:rPr lang="en-US" b="1" dirty="0">
                <a:latin typeface="Georgia" panose="02040502050405020303" pitchFamily="18" charset="0"/>
              </a:rPr>
              <a:t>arsenic, fluoride, iron, and uranium</a:t>
            </a:r>
            <a:r>
              <a:rPr lang="en-US" dirty="0">
                <a:latin typeface="Georgia" panose="02040502050405020303" pitchFamily="18" charset="0"/>
              </a:rPr>
              <a:t> exist naturally in some geological formations, contaminating groundwater.</a:t>
            </a:r>
          </a:p>
          <a:p>
            <a:pPr marL="285750" indent="-285750">
              <a:buFont typeface="Wingdings" panose="05000000000000000000" pitchFamily="2" charset="2"/>
              <a:buChar char="§"/>
            </a:pPr>
            <a:endParaRPr lang="en-US" dirty="0">
              <a:latin typeface="Georgia" panose="02040502050405020303" pitchFamily="18" charset="0"/>
            </a:endParaRPr>
          </a:p>
          <a:p>
            <a:pPr marL="285750" indent="-285750">
              <a:buFont typeface="Wingdings" panose="05000000000000000000" pitchFamily="2" charset="2"/>
              <a:buChar char="§"/>
            </a:pPr>
            <a:r>
              <a:rPr lang="en-US" dirty="0">
                <a:latin typeface="Georgia" panose="02040502050405020303" pitchFamily="18" charset="0"/>
              </a:rPr>
              <a:t>Excessive use of </a:t>
            </a:r>
            <a:r>
              <a:rPr lang="en-US" dirty="0" smtClean="0">
                <a:latin typeface="Georgia" panose="02040502050405020303" pitchFamily="18" charset="0"/>
              </a:rPr>
              <a:t>fertilizers</a:t>
            </a:r>
            <a:r>
              <a:rPr lang="en-US" dirty="0">
                <a:latin typeface="Georgia" panose="02040502050405020303" pitchFamily="18" charset="0"/>
              </a:rPr>
              <a:t>, pesticides, and herbicides leach harmful chemicals into the water table.</a:t>
            </a:r>
          </a:p>
          <a:p>
            <a:pPr marL="285750" indent="-285750">
              <a:buFont typeface="Wingdings" panose="05000000000000000000" pitchFamily="2" charset="2"/>
              <a:buChar char="§"/>
            </a:pPr>
            <a:endParaRPr lang="en-US" dirty="0">
              <a:latin typeface="Georgia" panose="02040502050405020303" pitchFamily="18" charset="0"/>
            </a:endParaRPr>
          </a:p>
          <a:p>
            <a:pPr marL="285750" indent="-285750">
              <a:buFont typeface="Wingdings" panose="05000000000000000000" pitchFamily="2" charset="2"/>
              <a:buChar char="§"/>
            </a:pPr>
            <a:r>
              <a:rPr lang="en-US" dirty="0">
                <a:latin typeface="Georgia" panose="02040502050405020303" pitchFamily="18" charset="0"/>
              </a:rPr>
              <a:t>Untreated industrial effluents often find their way into groundwater sources, introducing </a:t>
            </a:r>
            <a:r>
              <a:rPr lang="en-US" b="1" dirty="0">
                <a:latin typeface="Georgia" panose="02040502050405020303" pitchFamily="18" charset="0"/>
              </a:rPr>
              <a:t>heavy metals</a:t>
            </a:r>
            <a:r>
              <a:rPr lang="en-US" dirty="0">
                <a:latin typeface="Georgia" panose="02040502050405020303" pitchFamily="18" charset="0"/>
              </a:rPr>
              <a:t> and other toxins.</a:t>
            </a:r>
          </a:p>
          <a:p>
            <a:pPr marL="285750" indent="-285750">
              <a:buFont typeface="Wingdings" panose="05000000000000000000" pitchFamily="2" charset="2"/>
              <a:buChar char="§"/>
            </a:pPr>
            <a:endParaRPr lang="en-US" dirty="0">
              <a:latin typeface="Georgia" panose="02040502050405020303" pitchFamily="18" charset="0"/>
            </a:endParaRPr>
          </a:p>
          <a:p>
            <a:pPr marL="2114279" lvl="4" indent="-285750">
              <a:buFont typeface="Wingdings" panose="05000000000000000000" pitchFamily="2" charset="2"/>
              <a:buChar char="§"/>
            </a:pPr>
            <a:r>
              <a:rPr lang="en-US" dirty="0">
                <a:latin typeface="Georgia" panose="02040502050405020303" pitchFamily="18" charset="0"/>
              </a:rPr>
              <a:t>Leaky sewage systems and improper waste disposal in urban areas contribute to groundwater pollution</a:t>
            </a:r>
          </a:p>
          <a:p>
            <a:pPr marL="285750" indent="-285750">
              <a:buFont typeface="Wingdings" panose="05000000000000000000" pitchFamily="2" charset="2"/>
              <a:buChar char="§"/>
            </a:pPr>
            <a:endParaRPr lang="en-US" dirty="0">
              <a:latin typeface="Georgia" panose="02040502050405020303" pitchFamily="18" charset="0"/>
            </a:endParaRPr>
          </a:p>
          <a:p>
            <a:pPr marL="2114279" lvl="4" indent="-285750">
              <a:buFont typeface="Wingdings" panose="05000000000000000000" pitchFamily="2" charset="2"/>
              <a:buChar char="§"/>
            </a:pPr>
            <a:r>
              <a:rPr lang="en-US" dirty="0">
                <a:latin typeface="Georgia" panose="02040502050405020303" pitchFamily="18" charset="0"/>
              </a:rPr>
              <a:t>Water may also be contaminated by trace metals such as </a:t>
            </a:r>
            <a:r>
              <a:rPr lang="en-US" b="1" dirty="0">
                <a:latin typeface="Georgia" panose="02040502050405020303" pitchFamily="18" charset="0"/>
              </a:rPr>
              <a:t>lead, mercury, cadmium, copper, chromium, and nickel,</a:t>
            </a:r>
            <a:r>
              <a:rPr lang="en-US" dirty="0">
                <a:latin typeface="Georgia" panose="02040502050405020303" pitchFamily="18" charset="0"/>
              </a:rPr>
              <a:t> which possess carcinogenic properties.</a:t>
            </a:r>
          </a:p>
        </p:txBody>
      </p:sp>
      <p:pic>
        <p:nvPicPr>
          <p:cNvPr id="7172" name="Picture 4" descr="New way to clean water polluted by mercury">
            <a:extLst>
              <a:ext uri="{FF2B5EF4-FFF2-40B4-BE49-F238E27FC236}">
                <a16:creationId xmlns:a16="http://schemas.microsoft.com/office/drawing/2014/main" id="{C303268A-573D-4FE4-8127-05F53A02D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715766"/>
            <a:ext cx="2708153" cy="244827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16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8000258"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altLang="en-US" sz="3000" b="1" dirty="0">
                <a:solidFill>
                  <a:prstClr val="black"/>
                </a:solidFill>
                <a:latin typeface="Cambria" panose="02040503050406030204" pitchFamily="18" charset="0"/>
              </a:rPr>
              <a:t>Arsenic and Fluoride </a:t>
            </a:r>
            <a:r>
              <a:rPr kumimoji="0" lang="en-US"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 in Drinking Water </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137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3" name="Rectangle 2">
            <a:extLst>
              <a:ext uri="{FF2B5EF4-FFF2-40B4-BE49-F238E27FC236}">
                <a16:creationId xmlns:a16="http://schemas.microsoft.com/office/drawing/2014/main" id="{A33B9D81-8C0C-4E4E-ABAF-6C0889B7A183}"/>
              </a:ext>
            </a:extLst>
          </p:cNvPr>
          <p:cNvSpPr/>
          <p:nvPr/>
        </p:nvSpPr>
        <p:spPr>
          <a:xfrm>
            <a:off x="323528" y="1059582"/>
            <a:ext cx="3312368" cy="2308324"/>
          </a:xfrm>
          <a:prstGeom prst="rect">
            <a:avLst/>
          </a:prstGeom>
        </p:spPr>
        <p:txBody>
          <a:bodyPr wrap="square">
            <a:spAutoFit/>
          </a:bodyPr>
          <a:lstStyle/>
          <a:p>
            <a:r>
              <a:rPr lang="en-US" dirty="0">
                <a:solidFill>
                  <a:srgbClr val="000000"/>
                </a:solidFill>
                <a:latin typeface="Georgia" panose="02040502050405020303" pitchFamily="18" charset="0"/>
              </a:rPr>
              <a:t>Arsenic has been detected in groundwater in parts of 230 districts in 25 states and fluoride in 469 districts in 27 states</a:t>
            </a:r>
          </a:p>
          <a:p>
            <a:r>
              <a:rPr lang="en-US" dirty="0">
                <a:hlinkClick r:id="rId4"/>
              </a:rPr>
              <a:t>(https://sansad.in/getFile/annex/262/AU99.pdf?source=pqars</a:t>
            </a:r>
            <a:r>
              <a:rPr lang="en-US" dirty="0"/>
              <a:t>) </a:t>
            </a:r>
          </a:p>
          <a:p>
            <a:endParaRPr lang="en-US" dirty="0"/>
          </a:p>
        </p:txBody>
      </p:sp>
      <p:graphicFrame>
        <p:nvGraphicFramePr>
          <p:cNvPr id="7" name="Diagram 6">
            <a:extLst>
              <a:ext uri="{FF2B5EF4-FFF2-40B4-BE49-F238E27FC236}">
                <a16:creationId xmlns:a16="http://schemas.microsoft.com/office/drawing/2014/main" id="{A6E3AB93-11B0-46DE-AA78-A3D16F1EAAAA}"/>
              </a:ext>
            </a:extLst>
          </p:cNvPr>
          <p:cNvGraphicFramePr/>
          <p:nvPr>
            <p:extLst>
              <p:ext uri="{D42A27DB-BD31-4B8C-83A1-F6EECF244321}">
                <p14:modId xmlns:p14="http://schemas.microsoft.com/office/powerpoint/2010/main" val="369837870"/>
              </p:ext>
            </p:extLst>
          </p:nvPr>
        </p:nvGraphicFramePr>
        <p:xfrm>
          <a:off x="3563888" y="1059582"/>
          <a:ext cx="5364088" cy="1899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a:extLst>
              <a:ext uri="{FF2B5EF4-FFF2-40B4-BE49-F238E27FC236}">
                <a16:creationId xmlns:a16="http://schemas.microsoft.com/office/drawing/2014/main" id="{2A6B9EAD-C2F0-452A-B7C9-F76F0A345C75}"/>
              </a:ext>
            </a:extLst>
          </p:cNvPr>
          <p:cNvPicPr/>
          <p:nvPr/>
        </p:nvPicPr>
        <p:blipFill>
          <a:blip r:embed="rId10"/>
          <a:stretch>
            <a:fillRect/>
          </a:stretch>
        </p:blipFill>
        <p:spPr>
          <a:xfrm>
            <a:off x="3635896" y="3081113"/>
            <a:ext cx="5256584" cy="1972817"/>
          </a:xfrm>
          <a:prstGeom prst="rect">
            <a:avLst/>
          </a:prstGeom>
        </p:spPr>
      </p:pic>
      <p:pic>
        <p:nvPicPr>
          <p:cNvPr id="5122" name="Picture 2" descr="Save people from Fluorosis in Chhattisgarh, India">
            <a:extLst>
              <a:ext uri="{FF2B5EF4-FFF2-40B4-BE49-F238E27FC236}">
                <a16:creationId xmlns:a16="http://schemas.microsoft.com/office/drawing/2014/main" id="{892E490D-5B5D-441E-949E-29748C203F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3075806"/>
            <a:ext cx="3024336" cy="197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6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Different sources of nitrate in water">
            <a:extLst>
              <a:ext uri="{FF2B5EF4-FFF2-40B4-BE49-F238E27FC236}">
                <a16:creationId xmlns:a16="http://schemas.microsoft.com/office/drawing/2014/main" id="{23B47049-4FE4-4C89-B219-FA0D84BCC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843558"/>
            <a:ext cx="3960440" cy="41473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87889" y="42205"/>
            <a:ext cx="8000258"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altLang="en-US" sz="3000" b="1" dirty="0">
                <a:solidFill>
                  <a:prstClr val="black"/>
                </a:solidFill>
                <a:latin typeface="Cambria" panose="02040503050406030204" pitchFamily="18" charset="0"/>
              </a:rPr>
              <a:t> Nitrates </a:t>
            </a:r>
            <a:r>
              <a:rPr kumimoji="0" lang="en-US"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 in Drinking Water </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137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4" cstate="print"/>
          <a:stretch>
            <a:fillRect/>
          </a:stretch>
        </p:blipFill>
        <p:spPr>
          <a:xfrm>
            <a:off x="8397688" y="0"/>
            <a:ext cx="746312" cy="526772"/>
          </a:xfrm>
          <a:prstGeom prst="rect">
            <a:avLst/>
          </a:prstGeom>
        </p:spPr>
      </p:pic>
      <p:sp>
        <p:nvSpPr>
          <p:cNvPr id="3" name="Rectangle 2">
            <a:extLst>
              <a:ext uri="{FF2B5EF4-FFF2-40B4-BE49-F238E27FC236}">
                <a16:creationId xmlns:a16="http://schemas.microsoft.com/office/drawing/2014/main" id="{A33B9D81-8C0C-4E4E-ABAF-6C0889B7A183}"/>
              </a:ext>
            </a:extLst>
          </p:cNvPr>
          <p:cNvSpPr/>
          <p:nvPr/>
        </p:nvSpPr>
        <p:spPr>
          <a:xfrm>
            <a:off x="323528" y="1059582"/>
            <a:ext cx="3312368" cy="369332"/>
          </a:xfrm>
          <a:prstGeom prst="rect">
            <a:avLst/>
          </a:prstGeom>
        </p:spPr>
        <p:txBody>
          <a:bodyPr wrap="square">
            <a:spAutoFit/>
          </a:bodyPr>
          <a:lstStyle/>
          <a:p>
            <a:endParaRPr lang="en-US" dirty="0"/>
          </a:p>
        </p:txBody>
      </p:sp>
      <p:sp>
        <p:nvSpPr>
          <p:cNvPr id="2" name="Rectangle 1">
            <a:extLst>
              <a:ext uri="{FF2B5EF4-FFF2-40B4-BE49-F238E27FC236}">
                <a16:creationId xmlns:a16="http://schemas.microsoft.com/office/drawing/2014/main" id="{A9D8713A-6D75-467C-9774-E8DA64C81C1A}"/>
              </a:ext>
            </a:extLst>
          </p:cNvPr>
          <p:cNvSpPr/>
          <p:nvPr/>
        </p:nvSpPr>
        <p:spPr>
          <a:xfrm>
            <a:off x="187889" y="1171654"/>
            <a:ext cx="4960175" cy="3416320"/>
          </a:xfrm>
          <a:prstGeom prst="rect">
            <a:avLst/>
          </a:prstGeom>
        </p:spPr>
        <p:txBody>
          <a:bodyPr wrap="square">
            <a:spAutoFit/>
          </a:bodyPr>
          <a:lstStyle/>
          <a:p>
            <a:endParaRPr lang="en-US" dirty="0">
              <a:solidFill>
                <a:srgbClr val="474747"/>
              </a:solidFill>
              <a:latin typeface="Roboto"/>
            </a:endParaRPr>
          </a:p>
          <a:p>
            <a:pPr>
              <a:buFont typeface="Arial" panose="020B0604020202020204" pitchFamily="34" charset="0"/>
              <a:buChar char="•"/>
            </a:pPr>
            <a:r>
              <a:rPr lang="en-US" dirty="0">
                <a:solidFill>
                  <a:srgbClr val="474747"/>
                </a:solidFill>
                <a:latin typeface="Roboto"/>
              </a:rPr>
              <a:t>Excessive nitrate levels in drinking water can  contribute to the formation of</a:t>
            </a:r>
            <a:r>
              <a:rPr lang="en-US" b="1" dirty="0">
                <a:solidFill>
                  <a:srgbClr val="474747"/>
                </a:solidFill>
                <a:latin typeface="Roboto"/>
              </a:rPr>
              <a:t> carcinogens</a:t>
            </a:r>
          </a:p>
          <a:p>
            <a:r>
              <a:rPr lang="en-US" dirty="0">
                <a:solidFill>
                  <a:srgbClr val="474747"/>
                </a:solidFill>
                <a:latin typeface="Roboto"/>
              </a:rPr>
              <a:t> </a:t>
            </a:r>
          </a:p>
          <a:p>
            <a:pPr>
              <a:buFont typeface="Arial" panose="020B0604020202020204" pitchFamily="34" charset="0"/>
              <a:buChar char="•"/>
            </a:pPr>
            <a:r>
              <a:rPr lang="en-US" b="1" dirty="0">
                <a:solidFill>
                  <a:srgbClr val="474747"/>
                </a:solidFill>
                <a:latin typeface="Roboto"/>
              </a:rPr>
              <a:t>Blue Baby Syndrome</a:t>
            </a:r>
            <a:r>
              <a:rPr lang="en-US" dirty="0">
                <a:solidFill>
                  <a:srgbClr val="474747"/>
                </a:solidFill>
                <a:latin typeface="Roboto"/>
              </a:rPr>
              <a:t> cause a bluish </a:t>
            </a:r>
            <a:r>
              <a:rPr lang="en-US" dirty="0" err="1">
                <a:solidFill>
                  <a:srgbClr val="474747"/>
                </a:solidFill>
                <a:latin typeface="Roboto"/>
              </a:rPr>
              <a:t>discolouration</a:t>
            </a:r>
            <a:r>
              <a:rPr lang="en-US" dirty="0">
                <a:solidFill>
                  <a:srgbClr val="474747"/>
                </a:solidFill>
                <a:latin typeface="Roboto"/>
              </a:rPr>
              <a:t> of the skin in babies</a:t>
            </a:r>
          </a:p>
          <a:p>
            <a:endParaRPr lang="en-US" dirty="0">
              <a:solidFill>
                <a:srgbClr val="474747"/>
              </a:solidFill>
              <a:latin typeface="Roboto"/>
            </a:endParaRPr>
          </a:p>
          <a:p>
            <a:pPr>
              <a:buFont typeface="Arial" panose="020B0604020202020204" pitchFamily="34" charset="0"/>
              <a:buChar char="•"/>
            </a:pPr>
            <a:r>
              <a:rPr lang="en-US" b="1" dirty="0">
                <a:solidFill>
                  <a:srgbClr val="474747"/>
                </a:solidFill>
                <a:latin typeface="Roboto"/>
              </a:rPr>
              <a:t>Methemoglobinemia</a:t>
            </a:r>
            <a:r>
              <a:rPr lang="en-US" dirty="0">
                <a:solidFill>
                  <a:srgbClr val="474747"/>
                </a:solidFill>
                <a:latin typeface="Roboto"/>
              </a:rPr>
              <a:t> is a condition where an </a:t>
            </a:r>
            <a:r>
              <a:rPr lang="en-US" b="1" dirty="0">
                <a:solidFill>
                  <a:srgbClr val="474747"/>
                </a:solidFill>
                <a:latin typeface="Roboto"/>
              </a:rPr>
              <a:t>abnormal form of </a:t>
            </a:r>
            <a:r>
              <a:rPr lang="en-US" b="1" dirty="0" err="1">
                <a:solidFill>
                  <a:srgbClr val="474747"/>
                </a:solidFill>
                <a:latin typeface="Roboto"/>
              </a:rPr>
              <a:t>haemoglobin</a:t>
            </a:r>
            <a:r>
              <a:rPr lang="en-US" b="1" dirty="0">
                <a:solidFill>
                  <a:srgbClr val="474747"/>
                </a:solidFill>
                <a:latin typeface="Roboto"/>
              </a:rPr>
              <a:t> </a:t>
            </a:r>
            <a:r>
              <a:rPr lang="en-US" dirty="0">
                <a:solidFill>
                  <a:srgbClr val="474747"/>
                </a:solidFill>
                <a:latin typeface="Roboto"/>
              </a:rPr>
              <a:t>(methemoglobin) is present in the blood, reducing its ability to carry oxygen.</a:t>
            </a:r>
          </a:p>
          <a:p>
            <a:pPr>
              <a:buFont typeface="Arial" panose="020B0604020202020204" pitchFamily="34" charset="0"/>
              <a:buChar char="•"/>
            </a:pPr>
            <a:endParaRPr lang="en-US" b="0" i="0" dirty="0">
              <a:solidFill>
                <a:srgbClr val="474747"/>
              </a:solidFill>
              <a:effectLst/>
              <a:latin typeface="Roboto"/>
            </a:endParaRPr>
          </a:p>
        </p:txBody>
      </p:sp>
    </p:spTree>
    <p:extLst>
      <p:ext uri="{BB962C8B-B14F-4D97-AF65-F5344CB8AC3E}">
        <p14:creationId xmlns:p14="http://schemas.microsoft.com/office/powerpoint/2010/main" val="2252688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7806" y="53766"/>
            <a:ext cx="7749540" cy="742950"/>
          </a:xfrm>
          <a:prstGeom prst="rect">
            <a:avLst/>
          </a:prstGeom>
        </p:spPr>
        <p:txBody>
          <a:bodyPr vert="horz" lIns="68570" tIns="34289" rIns="68570" bIns="34289" rtlCol="0" anchor="ctr">
            <a:normAutofit fontScale="92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dirty="0">
                <a:latin typeface="Cambria" panose="02040503050406030204" pitchFamily="18" charset="0"/>
              </a:rPr>
              <a:t>Substances Undesirable in Excessive Amount</a:t>
            </a:r>
            <a:endParaRPr lang="en-US" sz="3000" dirty="0">
              <a:latin typeface="Cambria" panose="020405030504060302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737018124"/>
              </p:ext>
            </p:extLst>
          </p:nvPr>
        </p:nvGraphicFramePr>
        <p:xfrm>
          <a:off x="417806" y="1059581"/>
          <a:ext cx="8186642" cy="3960444"/>
        </p:xfrm>
        <a:graphic>
          <a:graphicData uri="http://schemas.openxmlformats.org/drawingml/2006/table">
            <a:tbl>
              <a:tblPr firstRow="1" firstCol="1" bandRow="1">
                <a:tableStyleId>{B301B821-A1FF-4177-AEE7-76D212191A09}</a:tableStyleId>
              </a:tblPr>
              <a:tblGrid>
                <a:gridCol w="4442226">
                  <a:extLst>
                    <a:ext uri="{9D8B030D-6E8A-4147-A177-3AD203B41FA5}">
                      <a16:colId xmlns:a16="http://schemas.microsoft.com/office/drawing/2014/main" val="20001"/>
                    </a:ext>
                  </a:extLst>
                </a:gridCol>
                <a:gridCol w="2270707">
                  <a:extLst>
                    <a:ext uri="{9D8B030D-6E8A-4147-A177-3AD203B41FA5}">
                      <a16:colId xmlns:a16="http://schemas.microsoft.com/office/drawing/2014/main" val="20002"/>
                    </a:ext>
                  </a:extLst>
                </a:gridCol>
                <a:gridCol w="1473709">
                  <a:extLst>
                    <a:ext uri="{9D8B030D-6E8A-4147-A177-3AD203B41FA5}">
                      <a16:colId xmlns:a16="http://schemas.microsoft.com/office/drawing/2014/main" val="20003"/>
                    </a:ext>
                  </a:extLst>
                </a:gridCol>
              </a:tblGrid>
              <a:tr h="330037">
                <a:tc>
                  <a:txBody>
                    <a:bodyPr/>
                    <a:lstStyle/>
                    <a:p>
                      <a:pPr marL="0" marR="0">
                        <a:lnSpc>
                          <a:spcPct val="107000"/>
                        </a:lnSpc>
                        <a:spcBef>
                          <a:spcPts val="0"/>
                        </a:spcBef>
                        <a:spcAft>
                          <a:spcPts val="0"/>
                        </a:spcAft>
                      </a:pPr>
                      <a:r>
                        <a:rPr lang="en-US" sz="1600" dirty="0">
                          <a:effectLst/>
                        </a:rPr>
                        <a:t>Requirements</a:t>
                      </a:r>
                      <a:endParaRPr lang="en-US" sz="16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600" dirty="0">
                          <a:effectLst/>
                        </a:rPr>
                        <a:t>Acceptable</a:t>
                      </a:r>
                      <a:endParaRPr lang="en-US" sz="1600" dirty="0">
                        <a:solidFill>
                          <a:schemeClr val="bg1"/>
                        </a:solidFill>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600" dirty="0">
                          <a:effectLst/>
                        </a:rPr>
                        <a:t>Permissible</a:t>
                      </a:r>
                      <a:endParaRPr lang="en-US" sz="1600" dirty="0">
                        <a:solidFill>
                          <a:schemeClr val="bg1"/>
                        </a:solidFill>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0"/>
                  </a:ext>
                </a:extLst>
              </a:tr>
              <a:tr h="330037">
                <a:tc>
                  <a:txBody>
                    <a:bodyPr/>
                    <a:lstStyle/>
                    <a:p>
                      <a:pPr marL="0" marR="0">
                        <a:lnSpc>
                          <a:spcPct val="107000"/>
                        </a:lnSpc>
                        <a:spcBef>
                          <a:spcPts val="0"/>
                        </a:spcBef>
                        <a:spcAft>
                          <a:spcPts val="0"/>
                        </a:spcAft>
                      </a:pPr>
                      <a:r>
                        <a:rPr lang="en-US" sz="1400" dirty="0">
                          <a:effectLst/>
                        </a:rPr>
                        <a:t>Aluminium (as Al),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0.03</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0.2</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1"/>
                  </a:ext>
                </a:extLst>
              </a:tr>
              <a:tr h="330037">
                <a:tc>
                  <a:txBody>
                    <a:bodyPr/>
                    <a:lstStyle/>
                    <a:p>
                      <a:pPr marL="0" marR="0">
                        <a:lnSpc>
                          <a:spcPct val="107000"/>
                        </a:lnSpc>
                        <a:spcBef>
                          <a:spcPts val="0"/>
                        </a:spcBef>
                        <a:spcAft>
                          <a:spcPts val="0"/>
                        </a:spcAft>
                      </a:pPr>
                      <a:r>
                        <a:rPr lang="en-US" sz="1400" dirty="0">
                          <a:effectLst/>
                        </a:rPr>
                        <a:t>Ammonia (as total ammonia-N),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0.5</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No relaxation</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2"/>
                  </a:ext>
                </a:extLst>
              </a:tr>
              <a:tr h="330037">
                <a:tc>
                  <a:txBody>
                    <a:bodyPr/>
                    <a:lstStyle/>
                    <a:p>
                      <a:pPr marL="0" marR="0">
                        <a:lnSpc>
                          <a:spcPct val="107000"/>
                        </a:lnSpc>
                        <a:spcBef>
                          <a:spcPts val="0"/>
                        </a:spcBef>
                        <a:spcAft>
                          <a:spcPts val="0"/>
                        </a:spcAft>
                      </a:pPr>
                      <a:r>
                        <a:rPr lang="en-US" sz="1400" dirty="0">
                          <a:effectLst/>
                        </a:rPr>
                        <a:t>Anionic detergents (as MBAS)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0.2</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1.0</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3"/>
                  </a:ext>
                </a:extLst>
              </a:tr>
              <a:tr h="330037">
                <a:tc>
                  <a:txBody>
                    <a:bodyPr/>
                    <a:lstStyle/>
                    <a:p>
                      <a:pPr marL="0" marR="0">
                        <a:lnSpc>
                          <a:spcPct val="107000"/>
                        </a:lnSpc>
                        <a:spcBef>
                          <a:spcPts val="0"/>
                        </a:spcBef>
                        <a:spcAft>
                          <a:spcPts val="0"/>
                        </a:spcAft>
                      </a:pPr>
                      <a:r>
                        <a:rPr lang="en-US" sz="1400" dirty="0">
                          <a:effectLst/>
                        </a:rPr>
                        <a:t>Chloramines (as Cl2),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4</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7"/>
                  </a:ext>
                </a:extLst>
              </a:tr>
              <a:tr h="330037">
                <a:tc>
                  <a:txBody>
                    <a:bodyPr/>
                    <a:lstStyle/>
                    <a:p>
                      <a:pPr marL="0" marR="0">
                        <a:lnSpc>
                          <a:spcPct val="107000"/>
                        </a:lnSpc>
                        <a:spcBef>
                          <a:spcPts val="0"/>
                        </a:spcBef>
                        <a:spcAft>
                          <a:spcPts val="0"/>
                        </a:spcAft>
                      </a:pPr>
                      <a:r>
                        <a:rPr lang="en-US" sz="1400" dirty="0">
                          <a:effectLst/>
                        </a:rPr>
                        <a:t>Copper (as Cu),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0.05</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1.5</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9"/>
                  </a:ext>
                </a:extLst>
              </a:tr>
              <a:tr h="330037">
                <a:tc>
                  <a:txBody>
                    <a:bodyPr/>
                    <a:lstStyle/>
                    <a:p>
                      <a:pPr marL="0" marR="0">
                        <a:lnSpc>
                          <a:spcPct val="107000"/>
                        </a:lnSpc>
                        <a:spcBef>
                          <a:spcPts val="0"/>
                        </a:spcBef>
                        <a:spcAft>
                          <a:spcPts val="0"/>
                        </a:spcAft>
                      </a:pPr>
                      <a:r>
                        <a:rPr lang="en-US" sz="1400" dirty="0">
                          <a:effectLst/>
                        </a:rPr>
                        <a:t>Fluoride (as F)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1.0</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1.5</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10"/>
                  </a:ext>
                </a:extLst>
              </a:tr>
              <a:tr h="330037">
                <a:tc>
                  <a:txBody>
                    <a:bodyPr/>
                    <a:lstStyle/>
                    <a:p>
                      <a:pPr marL="0" marR="0">
                        <a:lnSpc>
                          <a:spcPct val="107000"/>
                        </a:lnSpc>
                        <a:spcBef>
                          <a:spcPts val="0"/>
                        </a:spcBef>
                        <a:spcAft>
                          <a:spcPts val="0"/>
                        </a:spcAft>
                      </a:pPr>
                      <a:r>
                        <a:rPr lang="en-US" sz="1400" dirty="0">
                          <a:effectLst/>
                        </a:rPr>
                        <a:t>Iron (as Fe), mg/l, Max</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1.0</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11"/>
                  </a:ext>
                </a:extLst>
              </a:tr>
              <a:tr h="330037">
                <a:tc>
                  <a:txBody>
                    <a:bodyPr/>
                    <a:lstStyle/>
                    <a:p>
                      <a:pPr marL="0" marR="0">
                        <a:lnSpc>
                          <a:spcPct val="107000"/>
                        </a:lnSpc>
                        <a:spcBef>
                          <a:spcPts val="0"/>
                        </a:spcBef>
                        <a:spcAft>
                          <a:spcPts val="0"/>
                        </a:spcAft>
                      </a:pPr>
                      <a:r>
                        <a:rPr lang="en-US" sz="1400" dirty="0">
                          <a:effectLst/>
                        </a:rPr>
                        <a:t>Nitrate (as NO3) mg/l, Max</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45</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56615508"/>
                  </a:ext>
                </a:extLst>
              </a:tr>
              <a:tr h="330037">
                <a:tc>
                  <a:txBody>
                    <a:bodyPr/>
                    <a:lstStyle/>
                    <a:p>
                      <a:pPr marL="0" marR="0">
                        <a:lnSpc>
                          <a:spcPct val="107000"/>
                        </a:lnSpc>
                        <a:spcBef>
                          <a:spcPts val="0"/>
                        </a:spcBef>
                        <a:spcAft>
                          <a:spcPts val="0"/>
                        </a:spcAft>
                      </a:pPr>
                      <a:r>
                        <a:rPr lang="en-US" sz="1400" dirty="0">
                          <a:effectLst/>
                        </a:rPr>
                        <a:t>Phenolic compounds (as C</a:t>
                      </a:r>
                      <a:r>
                        <a:rPr lang="en-US" sz="1400" baseline="-25000" dirty="0">
                          <a:effectLst/>
                        </a:rPr>
                        <a:t>6</a:t>
                      </a:r>
                      <a:r>
                        <a:rPr lang="en-US" sz="1400" dirty="0">
                          <a:effectLst/>
                        </a:rPr>
                        <a:t>H</a:t>
                      </a:r>
                      <a:r>
                        <a:rPr lang="en-US" sz="1400" baseline="-25000" dirty="0">
                          <a:effectLst/>
                        </a:rPr>
                        <a:t>5</a:t>
                      </a:r>
                      <a:r>
                        <a:rPr lang="en-US" sz="1400" dirty="0">
                          <a:effectLst/>
                        </a:rPr>
                        <a:t>OH), mg/l, Max</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0.001</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0.002</a:t>
                      </a:r>
                      <a:endParaRPr lang="en-US" sz="1400" b="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456926377"/>
                  </a:ext>
                </a:extLst>
              </a:tr>
              <a:tr h="330037">
                <a:tc>
                  <a:txBody>
                    <a:bodyPr/>
                    <a:lstStyle/>
                    <a:p>
                      <a:pPr marL="0" marR="0">
                        <a:lnSpc>
                          <a:spcPct val="107000"/>
                        </a:lnSpc>
                        <a:spcBef>
                          <a:spcPts val="0"/>
                        </a:spcBef>
                        <a:spcAft>
                          <a:spcPts val="0"/>
                        </a:spcAft>
                      </a:pPr>
                      <a:r>
                        <a:rPr lang="en-US" sz="1400" dirty="0">
                          <a:effectLst/>
                        </a:rPr>
                        <a:t>Residual free chlorine, mg/l, Min</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0.2</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1</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3800862340"/>
                  </a:ext>
                </a:extLst>
              </a:tr>
              <a:tr h="330037">
                <a:tc>
                  <a:txBody>
                    <a:bodyPr/>
                    <a:lstStyle/>
                    <a:p>
                      <a:pPr marL="0" marR="0">
                        <a:lnSpc>
                          <a:spcPct val="107000"/>
                        </a:lnSpc>
                        <a:spcBef>
                          <a:spcPts val="0"/>
                        </a:spcBef>
                        <a:spcAft>
                          <a:spcPts val="0"/>
                        </a:spcAft>
                      </a:pPr>
                      <a:r>
                        <a:rPr lang="en-US" sz="1400" dirty="0">
                          <a:effectLst/>
                        </a:rPr>
                        <a:t>Selenium (as Se), mg/l, Max</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0.01</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b="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967162473"/>
                  </a:ext>
                </a:extLst>
              </a:tr>
            </a:tbl>
          </a:graphicData>
        </a:graphic>
      </p:graphicFrame>
      <p:cxnSp>
        <p:nvCxnSpPr>
          <p:cNvPr id="5" name="Straight Connector 4"/>
          <p:cNvCxnSpPr/>
          <p:nvPr/>
        </p:nvCxnSpPr>
        <p:spPr>
          <a:xfrm>
            <a:off x="417806" y="555526"/>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7" name="TextBox 6"/>
          <p:cNvSpPr txBox="1"/>
          <p:nvPr/>
        </p:nvSpPr>
        <p:spPr>
          <a:xfrm>
            <a:off x="251520" y="690250"/>
            <a:ext cx="3240360" cy="338554"/>
          </a:xfrm>
          <a:prstGeom prst="rect">
            <a:avLst/>
          </a:prstGeom>
          <a:noFill/>
        </p:spPr>
        <p:txBody>
          <a:bodyPr wrap="square" rtlCol="0">
            <a:spAutoFit/>
          </a:bodyPr>
          <a:lstStyle/>
          <a:p>
            <a:pPr algn="just"/>
            <a:r>
              <a:rPr lang="en-US" sz="1600" u="sng" dirty="0">
                <a:latin typeface="Georgia" panose="02040502050405020303" pitchFamily="18" charset="0"/>
                <a:hlinkClick r:id="rId4"/>
              </a:rPr>
              <a:t>IS 10500, </a:t>
            </a:r>
            <a:r>
              <a:rPr lang="en-US" sz="1600" u="sng" dirty="0" smtClean="0">
                <a:latin typeface="Georgia" panose="02040502050405020303" pitchFamily="18" charset="0"/>
                <a:hlinkClick r:id="rId4"/>
              </a:rPr>
              <a:t>Table 2</a:t>
            </a:r>
            <a:endParaRPr lang="en-US" sz="1600" u="sng" dirty="0">
              <a:latin typeface="Georgia" panose="02040502050405020303" pitchFamily="18" charset="0"/>
            </a:endParaRPr>
          </a:p>
        </p:txBody>
      </p:sp>
    </p:spTree>
    <p:extLst>
      <p:ext uri="{BB962C8B-B14F-4D97-AF65-F5344CB8AC3E}">
        <p14:creationId xmlns:p14="http://schemas.microsoft.com/office/powerpoint/2010/main" val="3216933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8000258"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Toxins  in Drinking Water </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137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2" name="Rectangle 1">
            <a:extLst>
              <a:ext uri="{FF2B5EF4-FFF2-40B4-BE49-F238E27FC236}">
                <a16:creationId xmlns:a16="http://schemas.microsoft.com/office/drawing/2014/main" id="{E6C8EDA5-B5FF-4711-88F6-8897E04278FC}"/>
              </a:ext>
            </a:extLst>
          </p:cNvPr>
          <p:cNvSpPr/>
          <p:nvPr/>
        </p:nvSpPr>
        <p:spPr>
          <a:xfrm>
            <a:off x="187888" y="844713"/>
            <a:ext cx="8956111" cy="4247317"/>
          </a:xfrm>
          <a:prstGeom prst="rect">
            <a:avLst/>
          </a:prstGeom>
        </p:spPr>
        <p:txBody>
          <a:bodyPr wrap="square">
            <a:spAutoFit/>
          </a:bodyPr>
          <a:lstStyle/>
          <a:p>
            <a:pPr marL="285750" indent="-285750">
              <a:buFont typeface="Wingdings" panose="05000000000000000000" pitchFamily="2" charset="2"/>
              <a:buChar char="§"/>
            </a:pPr>
            <a:r>
              <a:rPr lang="en-US" sz="1500" dirty="0">
                <a:latin typeface="Georgia" panose="02040502050405020303" pitchFamily="18" charset="0"/>
              </a:rPr>
              <a:t>Govt data shows there are excess amount of toxic metals in groundwater. The problem is more serious in the villages than in the cities. (</a:t>
            </a:r>
            <a:r>
              <a:rPr lang="en-US" sz="1500" dirty="0">
                <a:latin typeface="Georgia" panose="02040502050405020303" pitchFamily="18" charset="0"/>
                <a:hlinkClick r:id="rId4"/>
              </a:rPr>
              <a:t>https://www.indiatoday.in/india/story/poison-not-water-govt-data-shows-toxic-metals-groundwater-1982841-2022-08-02</a:t>
            </a:r>
            <a:r>
              <a:rPr lang="en-US" sz="1500" dirty="0">
                <a:latin typeface="Georgia" panose="02040502050405020303" pitchFamily="18" charset="0"/>
              </a:rPr>
              <a:t>)</a:t>
            </a:r>
          </a:p>
          <a:p>
            <a:endParaRPr lang="en-US" sz="1500" dirty="0">
              <a:latin typeface="Georgia" panose="02040502050405020303" pitchFamily="18" charset="0"/>
            </a:endParaRPr>
          </a:p>
          <a:p>
            <a:pPr marL="285750" indent="-285750">
              <a:buFont typeface="Wingdings" panose="05000000000000000000" pitchFamily="2" charset="2"/>
              <a:buChar char="§"/>
            </a:pPr>
            <a:r>
              <a:rPr lang="en-US" sz="1500" dirty="0">
                <a:solidFill>
                  <a:srgbClr val="000000"/>
                </a:solidFill>
                <a:latin typeface="Georgia" panose="02040502050405020303" pitchFamily="18" charset="0"/>
              </a:rPr>
              <a:t>Drinking water with higher amounts of arsenic, iron, lead, cadmium, chromium and uranium has a direct effect on an individual’s health. </a:t>
            </a:r>
          </a:p>
          <a:p>
            <a:pPr marL="285750" indent="-285750">
              <a:buFont typeface="Wingdings" panose="05000000000000000000" pitchFamily="2" charset="2"/>
              <a:buChar char="§"/>
            </a:pPr>
            <a:endParaRPr lang="en-US" sz="1500" dirty="0">
              <a:solidFill>
                <a:srgbClr val="000000"/>
              </a:solidFill>
              <a:latin typeface="Georgia" panose="02040502050405020303" pitchFamily="18" charset="0"/>
            </a:endParaRPr>
          </a:p>
          <a:p>
            <a:pPr marL="285750" indent="-285750">
              <a:buFont typeface="Wingdings" panose="05000000000000000000" pitchFamily="2" charset="2"/>
              <a:buChar char="§"/>
            </a:pPr>
            <a:r>
              <a:rPr lang="en-US" sz="1500" dirty="0">
                <a:solidFill>
                  <a:srgbClr val="000000"/>
                </a:solidFill>
                <a:latin typeface="Georgia" panose="02040502050405020303" pitchFamily="18" charset="0"/>
              </a:rPr>
              <a:t>While excess arsenic increases the risk of skin diseases and cancer, higher amounts of iron can lead to diseases related to the nervous system such as Alzheimer’s and Parkinson’s. </a:t>
            </a:r>
          </a:p>
          <a:p>
            <a:pPr marL="285750" indent="-285750">
              <a:buFont typeface="Wingdings" panose="05000000000000000000" pitchFamily="2" charset="2"/>
              <a:buChar char="§"/>
            </a:pPr>
            <a:endParaRPr lang="en-US" sz="1500" dirty="0">
              <a:solidFill>
                <a:srgbClr val="000000"/>
              </a:solidFill>
              <a:latin typeface="Georgia" panose="02040502050405020303" pitchFamily="18" charset="0"/>
            </a:endParaRPr>
          </a:p>
          <a:p>
            <a:pPr marL="285750" indent="-285750">
              <a:buFont typeface="Wingdings" panose="05000000000000000000" pitchFamily="2" charset="2"/>
              <a:buChar char="§"/>
            </a:pPr>
            <a:r>
              <a:rPr lang="en-US" sz="1500" dirty="0">
                <a:solidFill>
                  <a:srgbClr val="000000"/>
                </a:solidFill>
                <a:latin typeface="Georgia" panose="02040502050405020303" pitchFamily="18" charset="0"/>
              </a:rPr>
              <a:t>Lead consumed more than the prescribed amount can affect one’s nervous system, while high levels of cadmium can increase the risk of kidney disorders. </a:t>
            </a:r>
          </a:p>
          <a:p>
            <a:pPr marL="285750" indent="-285750">
              <a:buFont typeface="Wingdings" panose="05000000000000000000" pitchFamily="2" charset="2"/>
              <a:buChar char="§"/>
            </a:pPr>
            <a:endParaRPr lang="en-US" sz="1500" dirty="0">
              <a:solidFill>
                <a:srgbClr val="000000"/>
              </a:solidFill>
              <a:latin typeface="Georgia" panose="02040502050405020303" pitchFamily="18" charset="0"/>
            </a:endParaRPr>
          </a:p>
          <a:p>
            <a:pPr marL="285750" indent="-285750">
              <a:buFont typeface="Wingdings" panose="05000000000000000000" pitchFamily="2" charset="2"/>
              <a:buChar char="§"/>
            </a:pPr>
            <a:r>
              <a:rPr lang="en-US" sz="1500" dirty="0">
                <a:solidFill>
                  <a:srgbClr val="000000"/>
                </a:solidFill>
                <a:latin typeface="Georgia" panose="02040502050405020303" pitchFamily="18" charset="0"/>
              </a:rPr>
              <a:t>Consuming excess amount of uranium in drinking water, poses higher risk of kidney diseases and cancer. </a:t>
            </a:r>
          </a:p>
          <a:p>
            <a:pPr marL="285750" indent="-285750">
              <a:buFont typeface="Wingdings" panose="05000000000000000000" pitchFamily="2" charset="2"/>
              <a:buChar char="§"/>
            </a:pPr>
            <a:endParaRPr lang="en-US" sz="1500" dirty="0">
              <a:solidFill>
                <a:srgbClr val="000000"/>
              </a:solidFill>
              <a:latin typeface="Georgia" panose="02040502050405020303" pitchFamily="18" charset="0"/>
            </a:endParaRPr>
          </a:p>
          <a:p>
            <a:pPr marL="285750" indent="-285750">
              <a:buFont typeface="Wingdings" panose="05000000000000000000" pitchFamily="2" charset="2"/>
              <a:buChar char="§"/>
            </a:pPr>
            <a:r>
              <a:rPr lang="en-US" sz="1500" dirty="0">
                <a:solidFill>
                  <a:srgbClr val="000000"/>
                </a:solidFill>
                <a:latin typeface="Georgia" panose="02040502050405020303" pitchFamily="18" charset="0"/>
              </a:rPr>
              <a:t>High amounts of chromium can result in diffuse hyperplasia in the small intestine, leading to </a:t>
            </a:r>
            <a:r>
              <a:rPr lang="en-US" sz="1500" dirty="0" err="1">
                <a:solidFill>
                  <a:srgbClr val="000000"/>
                </a:solidFill>
                <a:latin typeface="Georgia" panose="02040502050405020303" pitchFamily="18" charset="0"/>
              </a:rPr>
              <a:t>tumours</a:t>
            </a:r>
            <a:r>
              <a:rPr lang="en-US" sz="1500" dirty="0">
                <a:solidFill>
                  <a:srgbClr val="000000"/>
                </a:solidFill>
                <a:latin typeface="Georgia" panose="02040502050405020303" pitchFamily="18" charset="0"/>
              </a:rPr>
              <a:t>.</a:t>
            </a:r>
            <a:endParaRPr lang="en-US" sz="1500" dirty="0">
              <a:latin typeface="Georgia" panose="02040502050405020303" pitchFamily="18" charset="0"/>
            </a:endParaRPr>
          </a:p>
        </p:txBody>
      </p:sp>
    </p:spTree>
    <p:extLst>
      <p:ext uri="{BB962C8B-B14F-4D97-AF65-F5344CB8AC3E}">
        <p14:creationId xmlns:p14="http://schemas.microsoft.com/office/powerpoint/2010/main" val="43700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7806" y="-20538"/>
            <a:ext cx="8726194" cy="742950"/>
          </a:xfrm>
          <a:prstGeom prst="rect">
            <a:avLst/>
          </a:prstGeom>
        </p:spPr>
        <p:txBody>
          <a:bodyPr vert="horz" lIns="68570" tIns="34289" rIns="68570" bIns="3428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Cambria" panose="02040503050406030204" pitchFamily="18" charset="0"/>
              </a:rPr>
              <a:t>Toxic</a:t>
            </a:r>
            <a:r>
              <a:rPr lang="en-US" b="1" dirty="0">
                <a:latin typeface="Cambria" panose="02040503050406030204" pitchFamily="18" charset="0"/>
              </a:rPr>
              <a:t> </a:t>
            </a:r>
            <a:r>
              <a:rPr lang="en-US" sz="3600" b="1" dirty="0">
                <a:latin typeface="Cambria" panose="02040503050406030204" pitchFamily="18" charset="0"/>
              </a:rPr>
              <a:t>Substances</a:t>
            </a:r>
            <a:endParaRPr lang="en-US" b="1" dirty="0">
              <a:latin typeface="Cambria" panose="020405030504060302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68789087"/>
              </p:ext>
            </p:extLst>
          </p:nvPr>
        </p:nvGraphicFramePr>
        <p:xfrm>
          <a:off x="417806" y="1131591"/>
          <a:ext cx="7797212" cy="3543072"/>
        </p:xfrm>
        <a:graphic>
          <a:graphicData uri="http://schemas.openxmlformats.org/drawingml/2006/table">
            <a:tbl>
              <a:tblPr firstRow="1" firstCol="1" bandRow="1">
                <a:tableStyleId>{B301B821-A1FF-4177-AEE7-76D212191A09}</a:tableStyleId>
              </a:tblPr>
              <a:tblGrid>
                <a:gridCol w="4963438">
                  <a:extLst>
                    <a:ext uri="{9D8B030D-6E8A-4147-A177-3AD203B41FA5}">
                      <a16:colId xmlns:a16="http://schemas.microsoft.com/office/drawing/2014/main" val="20001"/>
                    </a:ext>
                  </a:extLst>
                </a:gridCol>
                <a:gridCol w="1404202">
                  <a:extLst>
                    <a:ext uri="{9D8B030D-6E8A-4147-A177-3AD203B41FA5}">
                      <a16:colId xmlns:a16="http://schemas.microsoft.com/office/drawing/2014/main" val="20002"/>
                    </a:ext>
                  </a:extLst>
                </a:gridCol>
                <a:gridCol w="1429572">
                  <a:extLst>
                    <a:ext uri="{9D8B030D-6E8A-4147-A177-3AD203B41FA5}">
                      <a16:colId xmlns:a16="http://schemas.microsoft.com/office/drawing/2014/main" val="20003"/>
                    </a:ext>
                  </a:extLst>
                </a:gridCol>
              </a:tblGrid>
              <a:tr h="356732">
                <a:tc>
                  <a:txBody>
                    <a:bodyPr/>
                    <a:lstStyle/>
                    <a:p>
                      <a:pPr marL="0" marR="0">
                        <a:lnSpc>
                          <a:spcPct val="107000"/>
                        </a:lnSpc>
                        <a:spcBef>
                          <a:spcPts val="0"/>
                        </a:spcBef>
                        <a:spcAft>
                          <a:spcPts val="0"/>
                        </a:spcAft>
                      </a:pPr>
                      <a:r>
                        <a:rPr lang="en-US" sz="1600" dirty="0">
                          <a:effectLst/>
                        </a:rPr>
                        <a:t>Requirements</a:t>
                      </a:r>
                      <a:endParaRPr lang="en-US" sz="16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600" dirty="0">
                          <a:effectLst/>
                        </a:rPr>
                        <a:t>Acceptable</a:t>
                      </a:r>
                      <a:endParaRPr lang="en-US" sz="1600" dirty="0">
                        <a:solidFill>
                          <a:schemeClr val="bg1"/>
                        </a:solidFill>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600" dirty="0">
                          <a:effectLst/>
                        </a:rPr>
                        <a:t>Permissible</a:t>
                      </a:r>
                      <a:endParaRPr lang="en-US" sz="1600" dirty="0">
                        <a:solidFill>
                          <a:schemeClr val="bg1"/>
                        </a:solidFill>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0"/>
                  </a:ext>
                </a:extLst>
              </a:tr>
              <a:tr h="356732">
                <a:tc>
                  <a:txBody>
                    <a:bodyPr/>
                    <a:lstStyle/>
                    <a:p>
                      <a:pPr marL="0" marR="0">
                        <a:lnSpc>
                          <a:spcPct val="107000"/>
                        </a:lnSpc>
                        <a:spcBef>
                          <a:spcPts val="0"/>
                        </a:spcBef>
                        <a:spcAft>
                          <a:spcPts val="0"/>
                        </a:spcAft>
                      </a:pPr>
                      <a:r>
                        <a:rPr lang="en-US" sz="1400" dirty="0">
                          <a:effectLst/>
                        </a:rPr>
                        <a:t>Cadmium (as Cd),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0.003</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No relaxation</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1"/>
                  </a:ext>
                </a:extLst>
              </a:tr>
              <a:tr h="356732">
                <a:tc>
                  <a:txBody>
                    <a:bodyPr/>
                    <a:lstStyle/>
                    <a:p>
                      <a:pPr marL="0" marR="0">
                        <a:lnSpc>
                          <a:spcPct val="107000"/>
                        </a:lnSpc>
                        <a:spcBef>
                          <a:spcPts val="0"/>
                        </a:spcBef>
                        <a:spcAft>
                          <a:spcPts val="0"/>
                        </a:spcAft>
                      </a:pPr>
                      <a:r>
                        <a:rPr lang="en-US" sz="1400" dirty="0">
                          <a:effectLst/>
                        </a:rPr>
                        <a:t>Chromium (as Cr),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0.05</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No relaxation</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2"/>
                  </a:ext>
                </a:extLst>
              </a:tr>
              <a:tr h="356732">
                <a:tc>
                  <a:txBody>
                    <a:bodyPr/>
                    <a:lstStyle/>
                    <a:p>
                      <a:pPr marL="0" marR="0">
                        <a:lnSpc>
                          <a:spcPct val="107000"/>
                        </a:lnSpc>
                        <a:spcBef>
                          <a:spcPts val="0"/>
                        </a:spcBef>
                        <a:spcAft>
                          <a:spcPts val="0"/>
                        </a:spcAft>
                      </a:pPr>
                      <a:r>
                        <a:rPr lang="en-US" sz="1400" dirty="0">
                          <a:effectLst/>
                        </a:rPr>
                        <a:t>Cyanide (as CN),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0.05</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No relaxation</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3"/>
                  </a:ext>
                </a:extLst>
              </a:tr>
              <a:tr h="356732">
                <a:tc>
                  <a:txBody>
                    <a:bodyPr/>
                    <a:lstStyle/>
                    <a:p>
                      <a:pPr marL="0" marR="0">
                        <a:lnSpc>
                          <a:spcPct val="107000"/>
                        </a:lnSpc>
                        <a:spcBef>
                          <a:spcPts val="0"/>
                        </a:spcBef>
                        <a:spcAft>
                          <a:spcPts val="0"/>
                        </a:spcAft>
                      </a:pPr>
                      <a:r>
                        <a:rPr lang="en-US" sz="1400" dirty="0">
                          <a:effectLst/>
                        </a:rPr>
                        <a:t>Lead (as </a:t>
                      </a:r>
                      <a:r>
                        <a:rPr lang="en-US" sz="1400" dirty="0" err="1">
                          <a:effectLst/>
                        </a:rPr>
                        <a:t>Pb</a:t>
                      </a:r>
                      <a:r>
                        <a:rPr lang="en-US" sz="1400" dirty="0">
                          <a:effectLst/>
                        </a:rPr>
                        <a:t>),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0.01</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No relaxation</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4"/>
                  </a:ext>
                </a:extLst>
              </a:tr>
              <a:tr h="356732">
                <a:tc>
                  <a:txBody>
                    <a:bodyPr/>
                    <a:lstStyle/>
                    <a:p>
                      <a:pPr marL="0" marR="0">
                        <a:lnSpc>
                          <a:spcPct val="107000"/>
                        </a:lnSpc>
                        <a:spcBef>
                          <a:spcPts val="0"/>
                        </a:spcBef>
                        <a:spcAft>
                          <a:spcPts val="0"/>
                        </a:spcAft>
                      </a:pPr>
                      <a:r>
                        <a:rPr lang="en-US" sz="1400" dirty="0">
                          <a:effectLst/>
                        </a:rPr>
                        <a:t>Polychlorinated biphenyls,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0.0005</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No relaxation</a:t>
                      </a:r>
                      <a:endParaRPr lang="en-US" sz="140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8"/>
                  </a:ext>
                </a:extLst>
              </a:tr>
              <a:tr h="414873">
                <a:tc>
                  <a:txBody>
                    <a:bodyPr/>
                    <a:lstStyle/>
                    <a:p>
                      <a:pPr marL="0" marR="0">
                        <a:lnSpc>
                          <a:spcPct val="107000"/>
                        </a:lnSpc>
                        <a:spcBef>
                          <a:spcPts val="0"/>
                        </a:spcBef>
                        <a:spcAft>
                          <a:spcPts val="0"/>
                        </a:spcAft>
                      </a:pPr>
                      <a:r>
                        <a:rPr lang="en-US" sz="1400" dirty="0" err="1">
                          <a:effectLst/>
                        </a:rPr>
                        <a:t>Polynuclear</a:t>
                      </a:r>
                      <a:r>
                        <a:rPr lang="en-US" sz="1400" dirty="0">
                          <a:effectLst/>
                        </a:rPr>
                        <a:t> aromatic hydrocarbons (as PAH),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0.0001</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9"/>
                  </a:ext>
                </a:extLst>
              </a:tr>
              <a:tr h="447092">
                <a:tc>
                  <a:txBody>
                    <a:bodyPr/>
                    <a:lstStyle/>
                    <a:p>
                      <a:pPr marL="0" marR="0">
                        <a:lnSpc>
                          <a:spcPct val="107000"/>
                        </a:lnSpc>
                        <a:spcBef>
                          <a:spcPts val="0"/>
                        </a:spcBef>
                        <a:spcAft>
                          <a:spcPts val="0"/>
                        </a:spcAft>
                      </a:pPr>
                      <a:r>
                        <a:rPr lang="en-US" sz="1400" dirty="0">
                          <a:effectLst/>
                        </a:rPr>
                        <a:t>Total Arsenic (as As), mg/l, Max</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0.01</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10"/>
                  </a:ext>
                </a:extLst>
              </a:tr>
              <a:tr h="540715">
                <a:tc>
                  <a:txBody>
                    <a:bodyPr/>
                    <a:lstStyle/>
                    <a:p>
                      <a:pPr marL="0" marR="0">
                        <a:lnSpc>
                          <a:spcPct val="107000"/>
                        </a:lnSpc>
                        <a:spcBef>
                          <a:spcPts val="0"/>
                        </a:spcBef>
                        <a:spcAft>
                          <a:spcPts val="0"/>
                        </a:spcAft>
                      </a:pPr>
                      <a:r>
                        <a:rPr lang="en-US" sz="1400" dirty="0">
                          <a:effectLst/>
                        </a:rPr>
                        <a:t>Uranium, mg/l, Max </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0.03</a:t>
                      </a: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a:txBody>
                    <a:bodyPr/>
                    <a:lstStyle/>
                    <a:p>
                      <a:pPr marL="0" marR="0" indent="0" algn="ctr" defTabSz="685681" rtl="0" eaLnBrk="1" fontAlgn="auto" latinLnBrk="0" hangingPunct="1">
                        <a:lnSpc>
                          <a:spcPct val="107000"/>
                        </a:lnSpc>
                        <a:spcBef>
                          <a:spcPts val="0"/>
                        </a:spcBef>
                        <a:spcAft>
                          <a:spcPts val="0"/>
                        </a:spcAft>
                        <a:buClrTx/>
                        <a:buSzTx/>
                        <a:buFontTx/>
                        <a:buNone/>
                        <a:tabLst/>
                        <a:defRPr/>
                      </a:pPr>
                      <a:r>
                        <a:rPr lang="en-US" sz="1400" dirty="0">
                          <a:effectLst/>
                        </a:rPr>
                        <a:t>No relaxation</a:t>
                      </a:r>
                    </a:p>
                    <a:p>
                      <a:pPr marL="0" marR="0" algn="ctr">
                        <a:lnSpc>
                          <a:spcPct val="107000"/>
                        </a:lnSpc>
                        <a:spcBef>
                          <a:spcPts val="0"/>
                        </a:spcBef>
                        <a:spcAft>
                          <a:spcPts val="0"/>
                        </a:spcAft>
                      </a:pPr>
                      <a:endParaRPr lang="en-US" sz="1400"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11"/>
                  </a:ext>
                </a:extLst>
              </a:tr>
            </a:tbl>
          </a:graphicData>
        </a:graphic>
      </p:graphicFrame>
      <p:cxnSp>
        <p:nvCxnSpPr>
          <p:cNvPr id="5" name="Straight Connector 4"/>
          <p:cNvCxnSpPr/>
          <p:nvPr/>
        </p:nvCxnSpPr>
        <p:spPr>
          <a:xfrm>
            <a:off x="417806" y="627534"/>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7" name="TextBox 6"/>
          <p:cNvSpPr txBox="1"/>
          <p:nvPr/>
        </p:nvSpPr>
        <p:spPr>
          <a:xfrm>
            <a:off x="251520" y="690250"/>
            <a:ext cx="3240360" cy="338554"/>
          </a:xfrm>
          <a:prstGeom prst="rect">
            <a:avLst/>
          </a:prstGeom>
          <a:noFill/>
        </p:spPr>
        <p:txBody>
          <a:bodyPr wrap="square" rtlCol="0">
            <a:spAutoFit/>
          </a:bodyPr>
          <a:lstStyle/>
          <a:p>
            <a:pPr algn="just"/>
            <a:r>
              <a:rPr lang="en-US" sz="1600" u="sng" dirty="0">
                <a:latin typeface="Georgia" panose="02040502050405020303" pitchFamily="18" charset="0"/>
                <a:hlinkClick r:id="rId4"/>
              </a:rPr>
              <a:t>IS 10500, </a:t>
            </a:r>
            <a:r>
              <a:rPr lang="en-US" sz="1600" u="sng" dirty="0" smtClean="0">
                <a:latin typeface="Georgia" panose="02040502050405020303" pitchFamily="18" charset="0"/>
                <a:hlinkClick r:id="rId4"/>
              </a:rPr>
              <a:t>Table 3</a:t>
            </a:r>
            <a:endParaRPr lang="en-US" sz="1600" u="sng" dirty="0">
              <a:latin typeface="Georgia" panose="02040502050405020303" pitchFamily="18" charset="0"/>
            </a:endParaRPr>
          </a:p>
        </p:txBody>
      </p:sp>
    </p:spTree>
    <p:extLst>
      <p:ext uri="{BB962C8B-B14F-4D97-AF65-F5344CB8AC3E}">
        <p14:creationId xmlns:p14="http://schemas.microsoft.com/office/powerpoint/2010/main" val="442044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8000258"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altLang="en-US" sz="3000" b="1" dirty="0" smtClean="0">
                <a:solidFill>
                  <a:prstClr val="black"/>
                </a:solidFill>
                <a:latin typeface="Cambria" panose="02040503050406030204" pitchFamily="18" charset="0"/>
              </a:rPr>
              <a:t>Radiological Safety  </a:t>
            </a:r>
            <a:r>
              <a:rPr kumimoji="0" lang="en-US"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in Drinking Water </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137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2" name="Rectangle 1"/>
          <p:cNvSpPr/>
          <p:nvPr/>
        </p:nvSpPr>
        <p:spPr>
          <a:xfrm>
            <a:off x="539552" y="771550"/>
            <a:ext cx="8136904" cy="2523768"/>
          </a:xfrm>
          <a:prstGeom prst="rect">
            <a:avLst/>
          </a:prstGeom>
        </p:spPr>
        <p:txBody>
          <a:bodyPr wrap="square">
            <a:spAutoFit/>
          </a:bodyPr>
          <a:lstStyle/>
          <a:p>
            <a:pPr marL="285750" indent="-285750" algn="just">
              <a:buFont typeface="Wingdings" panose="05000000000000000000" pitchFamily="2" charset="2"/>
              <a:buChar char="§"/>
            </a:pPr>
            <a:r>
              <a:rPr lang="en-IN" sz="1400" dirty="0">
                <a:latin typeface="Georgia" panose="02040502050405020303" pitchFamily="18" charset="0"/>
                <a:ea typeface="Calibri" panose="020F0502020204030204" pitchFamily="34" charset="0"/>
              </a:rPr>
              <a:t>Water sources can contain radionuclides of natural and artificial </a:t>
            </a:r>
            <a:r>
              <a:rPr lang="en-IN" sz="1400" dirty="0" smtClean="0">
                <a:latin typeface="Georgia" panose="02040502050405020303" pitchFamily="18" charset="0"/>
                <a:ea typeface="Calibri" panose="020F0502020204030204" pitchFamily="34" charset="0"/>
              </a:rPr>
              <a:t>origin</a:t>
            </a:r>
          </a:p>
          <a:p>
            <a:pPr algn="just"/>
            <a:endParaRPr lang="en-IN" sz="1400" dirty="0" smtClean="0">
              <a:latin typeface="Georgia" panose="02040502050405020303" pitchFamily="18" charset="0"/>
              <a:ea typeface="Calibri" panose="020F0502020204030204" pitchFamily="34" charset="0"/>
            </a:endParaRPr>
          </a:p>
          <a:p>
            <a:pPr marL="285750" indent="-285750" algn="just">
              <a:buFont typeface="Wingdings" panose="05000000000000000000" pitchFamily="2" charset="2"/>
              <a:buChar char="§"/>
            </a:pPr>
            <a:r>
              <a:rPr lang="en-IN" sz="1400" dirty="0">
                <a:latin typeface="Georgia" panose="02040502050405020303" pitchFamily="18" charset="0"/>
              </a:rPr>
              <a:t>Radiation protection is based on the assumption that any exposure to radiation involves some level of </a:t>
            </a:r>
            <a:r>
              <a:rPr lang="en-IN" sz="1400" dirty="0" smtClean="0">
                <a:latin typeface="Georgia" panose="02040502050405020303" pitchFamily="18" charset="0"/>
              </a:rPr>
              <a:t>risk.</a:t>
            </a:r>
          </a:p>
          <a:p>
            <a:pPr algn="just"/>
            <a:endParaRPr lang="en-IN" sz="1400" dirty="0" smtClean="0">
              <a:latin typeface="Georgia" panose="02040502050405020303" pitchFamily="18" charset="0"/>
            </a:endParaRPr>
          </a:p>
          <a:p>
            <a:pPr marL="285750" indent="-285750" algn="just">
              <a:buFont typeface="Wingdings" panose="05000000000000000000" pitchFamily="2" charset="2"/>
              <a:buChar char="§"/>
            </a:pPr>
            <a:r>
              <a:rPr lang="en-IN" sz="1400" dirty="0">
                <a:latin typeface="Georgia" panose="02040502050405020303" pitchFamily="18" charset="0"/>
              </a:rPr>
              <a:t>The process of identifying individual radionuclides in drinking-water and determining their concentration is time-consuming and </a:t>
            </a:r>
            <a:r>
              <a:rPr lang="en-IN" sz="1400" dirty="0" smtClean="0">
                <a:latin typeface="Georgia" panose="02040502050405020303" pitchFamily="18" charset="0"/>
              </a:rPr>
              <a:t>expensive. </a:t>
            </a:r>
            <a:r>
              <a:rPr lang="en-IN" sz="1400" dirty="0">
                <a:latin typeface="Georgia" panose="02040502050405020303" pitchFamily="18" charset="0"/>
              </a:rPr>
              <a:t>A more practical approach is to use a screening procedure, where the total radioactivity present in the form of alpha and beta radiation is first determined, without regard to the identity of specific radionuclides</a:t>
            </a:r>
            <a:r>
              <a:rPr lang="en-IN" sz="1400" dirty="0" smtClean="0">
                <a:latin typeface="Georgia" panose="02040502050405020303" pitchFamily="18" charset="0"/>
              </a:rPr>
              <a:t>.</a:t>
            </a:r>
          </a:p>
          <a:p>
            <a:pPr marL="285750" indent="-285750" algn="just">
              <a:buFont typeface="Wingdings" panose="05000000000000000000" pitchFamily="2" charset="2"/>
              <a:buChar char="§"/>
            </a:pPr>
            <a:endParaRPr lang="en-IN" sz="1400" dirty="0">
              <a:latin typeface="Georgia" panose="02040502050405020303" pitchFamily="18" charset="0"/>
            </a:endParaRPr>
          </a:p>
          <a:p>
            <a:pPr marL="285750" indent="-285750">
              <a:buFont typeface="Wingdings" panose="05000000000000000000" pitchFamily="2" charset="2"/>
              <a:buChar char="§"/>
            </a:pPr>
            <a:endParaRPr lang="en-IN" dirty="0"/>
          </a:p>
        </p:txBody>
      </p:sp>
      <p:graphicFrame>
        <p:nvGraphicFramePr>
          <p:cNvPr id="3" name="Table 2"/>
          <p:cNvGraphicFramePr>
            <a:graphicFrameLocks noGrp="1"/>
          </p:cNvGraphicFramePr>
          <p:nvPr>
            <p:extLst/>
          </p:nvPr>
        </p:nvGraphicFramePr>
        <p:xfrm>
          <a:off x="899592" y="2878493"/>
          <a:ext cx="7488832" cy="1224411"/>
        </p:xfrm>
        <a:graphic>
          <a:graphicData uri="http://schemas.openxmlformats.org/drawingml/2006/table">
            <a:tbl>
              <a:tblPr firstRow="1" firstCol="1" bandRow="1">
                <a:tableStyleId>{B301B821-A1FF-4177-AEE7-76D212191A09}</a:tableStyleId>
              </a:tblPr>
              <a:tblGrid>
                <a:gridCol w="3703416">
                  <a:extLst>
                    <a:ext uri="{9D8B030D-6E8A-4147-A177-3AD203B41FA5}">
                      <a16:colId xmlns:a16="http://schemas.microsoft.com/office/drawing/2014/main" val="710496748"/>
                    </a:ext>
                  </a:extLst>
                </a:gridCol>
                <a:gridCol w="1377420">
                  <a:extLst>
                    <a:ext uri="{9D8B030D-6E8A-4147-A177-3AD203B41FA5}">
                      <a16:colId xmlns:a16="http://schemas.microsoft.com/office/drawing/2014/main" val="2156231056"/>
                    </a:ext>
                  </a:extLst>
                </a:gridCol>
                <a:gridCol w="2407996">
                  <a:extLst>
                    <a:ext uri="{9D8B030D-6E8A-4147-A177-3AD203B41FA5}">
                      <a16:colId xmlns:a16="http://schemas.microsoft.com/office/drawing/2014/main" val="943867741"/>
                    </a:ext>
                  </a:extLst>
                </a:gridCol>
              </a:tblGrid>
              <a:tr h="360040">
                <a:tc gridSpan="3">
                  <a:txBody>
                    <a:bodyPr/>
                    <a:lstStyle/>
                    <a:p>
                      <a:pPr marL="0" marR="0" lvl="0" indent="0" algn="l" defTabSz="685800" rtl="0" eaLnBrk="1" fontAlgn="auto" latinLnBrk="0" hangingPunct="1">
                        <a:lnSpc>
                          <a:spcPct val="107000"/>
                        </a:lnSpc>
                        <a:spcBef>
                          <a:spcPts val="0"/>
                        </a:spcBef>
                        <a:spcAft>
                          <a:spcPts val="0"/>
                        </a:spcAft>
                        <a:buClrTx/>
                        <a:buSzTx/>
                        <a:buFont typeface="+mj-lt"/>
                        <a:buNone/>
                        <a:tabLst/>
                        <a:defRPr/>
                      </a:pPr>
                      <a:r>
                        <a:rPr lang="en-US" sz="1600" kern="1200" dirty="0">
                          <a:effectLst/>
                        </a:rPr>
                        <a:t>Radioactive Substances </a:t>
                      </a:r>
                      <a:r>
                        <a:rPr lang="en-US" sz="1600" kern="1200" dirty="0" smtClean="0">
                          <a:effectLst/>
                        </a:rPr>
                        <a:t> </a:t>
                      </a:r>
                      <a:r>
                        <a:rPr lang="en-US" sz="1400" u="sng" dirty="0" smtClean="0">
                          <a:latin typeface="Georgia" panose="02040502050405020303" pitchFamily="18" charset="0"/>
                        </a:rPr>
                        <a:t>IS 10500, Table 4</a:t>
                      </a:r>
                    </a:p>
                    <a:p>
                      <a:pPr marL="0" marR="0" lvl="0" indent="0">
                        <a:lnSpc>
                          <a:spcPct val="107000"/>
                        </a:lnSpc>
                        <a:spcBef>
                          <a:spcPts val="0"/>
                        </a:spcBef>
                        <a:spcAft>
                          <a:spcPts val="0"/>
                        </a:spcAft>
                        <a:buFont typeface="+mj-lt"/>
                        <a:buNone/>
                      </a:pPr>
                      <a:endParaRPr lang="en-US" sz="1600" b="1" dirty="0">
                        <a:effectLst/>
                        <a:latin typeface="Cambria" panose="02040503050406030204" pitchFamily="18" charset="0"/>
                        <a:ea typeface="Calibri" panose="020F0502020204030204" pitchFamily="34" charset="0"/>
                        <a:cs typeface="Mangal" panose="02040503050203030202" pitchFamily="18" charset="0"/>
                      </a:endParaRPr>
                    </a:p>
                  </a:txBody>
                  <a:tcPr marL="64462" marR="6446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746594"/>
                  </a:ext>
                </a:extLst>
              </a:tr>
              <a:tr h="351284">
                <a:tc>
                  <a:txBody>
                    <a:bodyPr/>
                    <a:lstStyle/>
                    <a:p>
                      <a:pPr marL="0" marR="0">
                        <a:lnSpc>
                          <a:spcPct val="107000"/>
                        </a:lnSpc>
                        <a:spcBef>
                          <a:spcPts val="0"/>
                        </a:spcBef>
                        <a:spcAft>
                          <a:spcPts val="0"/>
                        </a:spcAft>
                      </a:pPr>
                      <a:r>
                        <a:rPr lang="en-US" sz="1600" dirty="0">
                          <a:effectLst/>
                        </a:rPr>
                        <a:t>Alpha emitters </a:t>
                      </a:r>
                      <a:r>
                        <a:rPr lang="en-US" sz="1600" dirty="0" err="1">
                          <a:effectLst/>
                        </a:rPr>
                        <a:t>Bq</a:t>
                      </a:r>
                      <a:r>
                        <a:rPr lang="en-US" sz="1600" dirty="0">
                          <a:effectLst/>
                        </a:rPr>
                        <a:t>/l, Max</a:t>
                      </a:r>
                      <a:endParaRPr lang="en-US" sz="1600" b="0" dirty="0">
                        <a:effectLst/>
                        <a:latin typeface="Cambria" panose="02040503050406030204" pitchFamily="18"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0.1</a:t>
                      </a:r>
                      <a:endParaRPr lang="en-US" sz="1600" b="0" dirty="0">
                        <a:effectLst/>
                        <a:latin typeface="Cambria" panose="02040503050406030204" pitchFamily="18"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No relaxation</a:t>
                      </a:r>
                      <a:endParaRPr lang="en-US" sz="1600" b="0" dirty="0">
                        <a:effectLst/>
                        <a:latin typeface="Cambria" panose="02040503050406030204" pitchFamily="18"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115740602"/>
                  </a:ext>
                </a:extLst>
              </a:tr>
              <a:tr h="351284">
                <a:tc>
                  <a:txBody>
                    <a:bodyPr/>
                    <a:lstStyle/>
                    <a:p>
                      <a:pPr marL="0" marR="0">
                        <a:lnSpc>
                          <a:spcPct val="107000"/>
                        </a:lnSpc>
                        <a:spcBef>
                          <a:spcPts val="0"/>
                        </a:spcBef>
                        <a:spcAft>
                          <a:spcPts val="0"/>
                        </a:spcAft>
                      </a:pPr>
                      <a:r>
                        <a:rPr lang="en-US" sz="1600" dirty="0">
                          <a:effectLst/>
                        </a:rPr>
                        <a:t>Beta emitters </a:t>
                      </a:r>
                      <a:r>
                        <a:rPr lang="en-US" sz="1600" dirty="0" err="1">
                          <a:effectLst/>
                        </a:rPr>
                        <a:t>Bq</a:t>
                      </a:r>
                      <a:r>
                        <a:rPr lang="en-US" sz="1600" dirty="0">
                          <a:effectLst/>
                        </a:rPr>
                        <a:t>/l, Max</a:t>
                      </a:r>
                      <a:endParaRPr lang="en-US" sz="1600" b="0" dirty="0">
                        <a:effectLst/>
                        <a:latin typeface="Cambria" panose="02040503050406030204" pitchFamily="18"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1.0</a:t>
                      </a:r>
                      <a:endParaRPr lang="en-US" sz="1600" dirty="0">
                        <a:effectLst/>
                        <a:latin typeface="Cambria" panose="02040503050406030204" pitchFamily="18"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No relaxation</a:t>
                      </a:r>
                      <a:endParaRPr lang="en-US" sz="1600" dirty="0">
                        <a:effectLst/>
                        <a:latin typeface="Cambria" panose="02040503050406030204" pitchFamily="18"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625843134"/>
                  </a:ext>
                </a:extLst>
              </a:tr>
            </a:tbl>
          </a:graphicData>
        </a:graphic>
      </p:graphicFrame>
      <p:sp>
        <p:nvSpPr>
          <p:cNvPr id="5" name="Rectangle 4"/>
          <p:cNvSpPr/>
          <p:nvPr/>
        </p:nvSpPr>
        <p:spPr>
          <a:xfrm>
            <a:off x="755577" y="4262955"/>
            <a:ext cx="7920879" cy="537327"/>
          </a:xfrm>
          <a:prstGeom prst="rect">
            <a:avLst/>
          </a:prstGeom>
        </p:spPr>
        <p:txBody>
          <a:bodyPr wrap="square">
            <a:spAutoFit/>
          </a:bodyPr>
          <a:lstStyle/>
          <a:p>
            <a:pPr>
              <a:lnSpc>
                <a:spcPct val="107000"/>
              </a:lnSpc>
              <a:spcAft>
                <a:spcPts val="0"/>
              </a:spcAft>
            </a:pPr>
            <a:r>
              <a:rPr lang="en-IN" sz="1400" u="sng" dirty="0">
                <a:solidFill>
                  <a:srgbClr val="000000"/>
                </a:solidFill>
                <a:latin typeface="Georgia" panose="02040502050405020303" pitchFamily="18" charset="0"/>
                <a:ea typeface="Calibri" panose="020F0502020204030204" pitchFamily="34" charset="0"/>
                <a:cs typeface="Mangal" panose="02040503050203030202" pitchFamily="18" charset="0"/>
              </a:rPr>
              <a:t>In case of non-conformity of radioactive residues, the source of water shall be abandoned and water shall be recalled immediately. </a:t>
            </a:r>
            <a:endParaRPr lang="en-IN" sz="1400" u="sng" dirty="0">
              <a:effectLst/>
              <a:latin typeface="Georgia" panose="02040502050405020303"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690076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8000258"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altLang="en-US" sz="3000" b="1" dirty="0">
                <a:solidFill>
                  <a:prstClr val="black"/>
                </a:solidFill>
                <a:latin typeface="Cambria" panose="02040503050406030204" pitchFamily="18" charset="0"/>
              </a:rPr>
              <a:t>Pesticides </a:t>
            </a:r>
            <a:r>
              <a:rPr kumimoji="0" lang="en-US"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in Drinking Water </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137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3" name="Rectangle 2">
            <a:extLst>
              <a:ext uri="{FF2B5EF4-FFF2-40B4-BE49-F238E27FC236}">
                <a16:creationId xmlns:a16="http://schemas.microsoft.com/office/drawing/2014/main" id="{A33B9D81-8C0C-4E4E-ABAF-6C0889B7A183}"/>
              </a:ext>
            </a:extLst>
          </p:cNvPr>
          <p:cNvSpPr/>
          <p:nvPr/>
        </p:nvSpPr>
        <p:spPr>
          <a:xfrm>
            <a:off x="323528" y="1059582"/>
            <a:ext cx="8074160" cy="3416320"/>
          </a:xfrm>
          <a:prstGeom prst="rect">
            <a:avLst/>
          </a:prstGeom>
        </p:spPr>
        <p:txBody>
          <a:bodyPr wrap="square">
            <a:spAutoFit/>
          </a:bodyPr>
          <a:lstStyle/>
          <a:p>
            <a:pPr marL="285750" indent="-285750">
              <a:buFont typeface="Wingdings" panose="05000000000000000000" pitchFamily="2" charset="2"/>
              <a:buChar char="q"/>
            </a:pPr>
            <a:r>
              <a:rPr lang="en-US" dirty="0">
                <a:latin typeface="Georgia" panose="02040502050405020303" pitchFamily="18" charset="0"/>
                <a:cs typeface="Arial" panose="020B0604020202020204" pitchFamily="34" charset="0"/>
              </a:rPr>
              <a:t>The occurrence of pesticides in the water body is derived by the runoff from the agricultural field and industrial wastewater.</a:t>
            </a:r>
          </a:p>
          <a:p>
            <a:pPr marL="285750" indent="-285750">
              <a:buFont typeface="Wingdings" panose="05000000000000000000" pitchFamily="2" charset="2"/>
              <a:buChar char="q"/>
            </a:pPr>
            <a:endParaRPr lang="en-US" dirty="0">
              <a:latin typeface="Georgia" panose="02040502050405020303" pitchFamily="18" charset="0"/>
              <a:cs typeface="Arial" panose="020B0604020202020204" pitchFamily="34" charset="0"/>
            </a:endParaRPr>
          </a:p>
          <a:p>
            <a:pPr marL="285750" indent="-285750">
              <a:buFont typeface="Wingdings" panose="05000000000000000000" pitchFamily="2" charset="2"/>
              <a:buChar char="q"/>
            </a:pPr>
            <a:r>
              <a:rPr lang="en-US" dirty="0">
                <a:latin typeface="Georgia" panose="02040502050405020303" pitchFamily="18" charset="0"/>
                <a:cs typeface="Arial" panose="020B0604020202020204" pitchFamily="34" charset="0"/>
              </a:rPr>
              <a:t>Pesticides are potentially toxic to humans and can have both acute and chronic health effects.</a:t>
            </a:r>
          </a:p>
          <a:p>
            <a:pPr marL="285750" indent="-285750">
              <a:buFont typeface="Wingdings" panose="05000000000000000000" pitchFamily="2" charset="2"/>
              <a:buChar char="q"/>
            </a:pPr>
            <a:endParaRPr lang="en-US" dirty="0">
              <a:latin typeface="Georgia" panose="02040502050405020303" pitchFamily="18" charset="0"/>
              <a:cs typeface="Arial" panose="020B0604020202020204" pitchFamily="34" charset="0"/>
            </a:endParaRPr>
          </a:p>
          <a:p>
            <a:pPr marL="285750" indent="-285750">
              <a:buFont typeface="Wingdings" panose="05000000000000000000" pitchFamily="2" charset="2"/>
              <a:buChar char="q"/>
            </a:pPr>
            <a:r>
              <a:rPr lang="en-US" dirty="0">
                <a:latin typeface="Georgia" panose="02040502050405020303" pitchFamily="18" charset="0"/>
                <a:cs typeface="Arial" panose="020B0604020202020204" pitchFamily="34" charset="0"/>
              </a:rPr>
              <a:t>The health effects of pesticides depend on the type of pesticide:</a:t>
            </a:r>
          </a:p>
          <a:p>
            <a:endParaRPr lang="en-US" dirty="0">
              <a:latin typeface="Georgia" panose="02040502050405020303" pitchFamily="18" charset="0"/>
              <a:cs typeface="Arial" panose="020B0604020202020204" pitchFamily="34" charset="0"/>
            </a:endParaRPr>
          </a:p>
          <a:p>
            <a:pPr marL="742880" lvl="1" indent="-285750">
              <a:buFont typeface="Wingdings" panose="05000000000000000000" pitchFamily="2" charset="2"/>
              <a:buChar char="Ø"/>
            </a:pPr>
            <a:r>
              <a:rPr lang="en-US" sz="1600" dirty="0">
                <a:latin typeface="Georgia" panose="02040502050405020303" pitchFamily="18" charset="0"/>
                <a:cs typeface="Arial" panose="020B0604020202020204" pitchFamily="34" charset="0"/>
              </a:rPr>
              <a:t>Affect the nervous system. </a:t>
            </a:r>
          </a:p>
          <a:p>
            <a:pPr marL="742880" lvl="1" indent="-285750">
              <a:buFont typeface="Wingdings" panose="05000000000000000000" pitchFamily="2" charset="2"/>
              <a:buChar char="Ø"/>
            </a:pPr>
            <a:r>
              <a:rPr lang="en-US" sz="1600" dirty="0">
                <a:latin typeface="Georgia" panose="02040502050405020303" pitchFamily="18" charset="0"/>
                <a:cs typeface="Arial" panose="020B0604020202020204" pitchFamily="34" charset="0"/>
              </a:rPr>
              <a:t>Irritate the skin or eyes. </a:t>
            </a:r>
          </a:p>
          <a:p>
            <a:pPr marL="742880" lvl="1" indent="-285750">
              <a:buFont typeface="Wingdings" panose="05000000000000000000" pitchFamily="2" charset="2"/>
              <a:buChar char="Ø"/>
            </a:pPr>
            <a:r>
              <a:rPr lang="en-US" sz="1600" dirty="0">
                <a:latin typeface="Georgia" panose="02040502050405020303" pitchFamily="18" charset="0"/>
                <a:cs typeface="Arial" panose="020B0604020202020204" pitchFamily="34" charset="0"/>
              </a:rPr>
              <a:t>Carcinogens (cancer causing). </a:t>
            </a:r>
          </a:p>
          <a:p>
            <a:pPr marL="742880" lvl="1" indent="-285750">
              <a:buFont typeface="Wingdings" panose="05000000000000000000" pitchFamily="2" charset="2"/>
              <a:buChar char="Ø"/>
            </a:pPr>
            <a:r>
              <a:rPr lang="en-US" sz="1600" dirty="0">
                <a:latin typeface="Georgia" panose="02040502050405020303" pitchFamily="18" charset="0"/>
                <a:cs typeface="Arial" panose="020B0604020202020204" pitchFamily="34" charset="0"/>
              </a:rPr>
              <a:t>Endocrine disrupters</a:t>
            </a:r>
          </a:p>
        </p:txBody>
      </p:sp>
    </p:spTree>
    <p:extLst>
      <p:ext uri="{BB962C8B-B14F-4D97-AF65-F5344CB8AC3E}">
        <p14:creationId xmlns:p14="http://schemas.microsoft.com/office/powerpoint/2010/main" val="2557386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7366153"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685800"/>
            <a:r>
              <a:rPr lang="en-US" altLang="en-US" sz="3000" b="1" dirty="0">
                <a:solidFill>
                  <a:prstClr val="black"/>
                </a:solidFill>
                <a:latin typeface="Cambria" panose="02040503050406030204" pitchFamily="18" charset="0"/>
              </a:rPr>
              <a:t>Concerns related to Water Quality</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010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2" name="Rectangle 1">
            <a:extLst>
              <a:ext uri="{FF2B5EF4-FFF2-40B4-BE49-F238E27FC236}">
                <a16:creationId xmlns:a16="http://schemas.microsoft.com/office/drawing/2014/main" id="{ED465103-874B-4F7B-ABD4-204509AAB629}"/>
              </a:ext>
            </a:extLst>
          </p:cNvPr>
          <p:cNvSpPr/>
          <p:nvPr/>
        </p:nvSpPr>
        <p:spPr>
          <a:xfrm>
            <a:off x="251520" y="1160621"/>
            <a:ext cx="6028875" cy="3785652"/>
          </a:xfrm>
          <a:prstGeom prst="rect">
            <a:avLst/>
          </a:prstGeom>
        </p:spPr>
        <p:txBody>
          <a:bodyPr wrap="square">
            <a:spAutoFit/>
          </a:bodyPr>
          <a:lstStyle/>
          <a:p>
            <a:pPr algn="just">
              <a:buBlip>
                <a:blip r:embed="rId4"/>
              </a:buBlip>
              <a:defRPr/>
            </a:pPr>
            <a:r>
              <a:rPr lang="en-US" sz="2000" dirty="0">
                <a:latin typeface="Georgia" panose="02040502050405020303" pitchFamily="18" charset="0"/>
              </a:rPr>
              <a:t>Many episodes of diarrhea, dysentery and other water borne diseases due to microbes in water</a:t>
            </a:r>
          </a:p>
          <a:p>
            <a:pPr algn="just">
              <a:buBlip>
                <a:blip r:embed="rId4"/>
              </a:buBlip>
              <a:defRPr/>
            </a:pPr>
            <a:endParaRPr lang="en-US" sz="2000" dirty="0">
              <a:latin typeface="Georgia" panose="02040502050405020303" pitchFamily="18" charset="0"/>
            </a:endParaRPr>
          </a:p>
          <a:p>
            <a:pPr algn="just">
              <a:buBlip>
                <a:blip r:embed="rId4"/>
              </a:buBlip>
              <a:defRPr/>
            </a:pPr>
            <a:r>
              <a:rPr lang="en-US" sz="2000" dirty="0">
                <a:latin typeface="Georgia" panose="02040502050405020303" pitchFamily="18" charset="0"/>
              </a:rPr>
              <a:t>Presence of dangerous chemicals like Fluoride, Arsenic and Selenium in water</a:t>
            </a:r>
          </a:p>
          <a:p>
            <a:pPr algn="just">
              <a:buBlip>
                <a:blip r:embed="rId4"/>
              </a:buBlip>
              <a:defRPr/>
            </a:pPr>
            <a:endParaRPr lang="en-US" sz="2000" dirty="0">
              <a:latin typeface="Georgia" panose="02040502050405020303" pitchFamily="18" charset="0"/>
            </a:endParaRPr>
          </a:p>
          <a:p>
            <a:pPr algn="just">
              <a:buBlip>
                <a:blip r:embed="rId4"/>
              </a:buBlip>
              <a:defRPr/>
            </a:pPr>
            <a:r>
              <a:rPr lang="en-US" sz="2000" dirty="0" smtClean="0">
                <a:latin typeface="Georgia" panose="02040502050405020303" pitchFamily="18" charset="0"/>
              </a:rPr>
              <a:t>Consumption of water supplied </a:t>
            </a:r>
            <a:r>
              <a:rPr lang="en-US" sz="2000" dirty="0">
                <a:latin typeface="Georgia" panose="02040502050405020303" pitchFamily="18" charset="0"/>
              </a:rPr>
              <a:t>through  open wells, borewells, </a:t>
            </a:r>
            <a:r>
              <a:rPr lang="en-US" sz="2000" dirty="0" err="1">
                <a:latin typeface="Georgia" panose="02040502050405020303" pitchFamily="18" charset="0"/>
              </a:rPr>
              <a:t>tubewells</a:t>
            </a:r>
            <a:r>
              <a:rPr lang="en-US" sz="2000" dirty="0">
                <a:latin typeface="Georgia" panose="02040502050405020303" pitchFamily="18" charset="0"/>
              </a:rPr>
              <a:t>, hand pumps, tankers, etc.  still prevalent</a:t>
            </a:r>
          </a:p>
          <a:p>
            <a:pPr algn="just">
              <a:buBlip>
                <a:blip r:embed="rId4"/>
              </a:buBlip>
              <a:defRPr/>
            </a:pPr>
            <a:endParaRPr lang="en-US" sz="2000" dirty="0">
              <a:latin typeface="Georgia" panose="02040502050405020303" pitchFamily="18" charset="0"/>
            </a:endParaRPr>
          </a:p>
          <a:p>
            <a:pPr algn="just">
              <a:buBlip>
                <a:blip r:embed="rId4"/>
              </a:buBlip>
              <a:defRPr/>
            </a:pPr>
            <a:r>
              <a:rPr lang="en-US" sz="2000" dirty="0">
                <a:latin typeface="Georgia" panose="02040502050405020303" pitchFamily="18" charset="0"/>
              </a:rPr>
              <a:t>Safe treated Piped water supply yet to reach all households </a:t>
            </a:r>
          </a:p>
        </p:txBody>
      </p:sp>
      <p:pic>
        <p:nvPicPr>
          <p:cNvPr id="7" name="Picture 6" descr="http://healthhub.wpengine.netdna-cdn.com/wp-content/uploads/2012/11/jeffers-kid-drinking-water.jpg">
            <a:extLst>
              <a:ext uri="{FF2B5EF4-FFF2-40B4-BE49-F238E27FC236}">
                <a16:creationId xmlns:a16="http://schemas.microsoft.com/office/drawing/2014/main" id="{3BB0A26B-848F-4E54-B69C-9E21DC01C8A5}"/>
              </a:ext>
            </a:extLst>
          </p:cNvPr>
          <p:cNvPicPr>
            <a:picLocks noChangeAspect="1" noChangeArrowheads="1"/>
          </p:cNvPicPr>
          <p:nvPr/>
        </p:nvPicPr>
        <p:blipFill>
          <a:blip r:embed="rId5" cstate="print"/>
          <a:srcRect/>
          <a:stretch>
            <a:fillRect/>
          </a:stretch>
        </p:blipFill>
        <p:spPr bwMode="auto">
          <a:xfrm>
            <a:off x="6660232" y="1488479"/>
            <a:ext cx="1944216" cy="3477875"/>
          </a:xfrm>
          <a:prstGeom prst="rect">
            <a:avLst/>
          </a:prstGeom>
          <a:noFill/>
        </p:spPr>
      </p:pic>
    </p:spTree>
    <p:extLst>
      <p:ext uri="{BB962C8B-B14F-4D97-AF65-F5344CB8AC3E}">
        <p14:creationId xmlns:p14="http://schemas.microsoft.com/office/powerpoint/2010/main" val="3153134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5" y="-31998"/>
            <a:ext cx="7738235" cy="659532"/>
          </a:xfrm>
          <a:prstGeom prst="rect">
            <a:avLst/>
          </a:prstGeom>
        </p:spPr>
        <p:txBody>
          <a:bodyPr vert="horz" lIns="68570" tIns="34289" rIns="68570" bIns="3428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Cambria" panose="02040503050406030204" pitchFamily="18" charset="0"/>
              </a:rPr>
              <a:t>Pesticides</a:t>
            </a:r>
          </a:p>
        </p:txBody>
      </p:sp>
      <p:graphicFrame>
        <p:nvGraphicFramePr>
          <p:cNvPr id="4" name="Content Placeholder 3"/>
          <p:cNvGraphicFramePr>
            <a:graphicFrameLocks/>
          </p:cNvGraphicFramePr>
          <p:nvPr>
            <p:extLst>
              <p:ext uri="{D42A27DB-BD31-4B8C-83A1-F6EECF244321}">
                <p14:modId xmlns:p14="http://schemas.microsoft.com/office/powerpoint/2010/main" val="3073837281"/>
              </p:ext>
            </p:extLst>
          </p:nvPr>
        </p:nvGraphicFramePr>
        <p:xfrm>
          <a:off x="323528" y="1779662"/>
          <a:ext cx="8101344" cy="3168352"/>
        </p:xfrm>
        <a:graphic>
          <a:graphicData uri="http://schemas.openxmlformats.org/drawingml/2006/table">
            <a:tbl>
              <a:tblPr firstRow="1" firstCol="1" bandRow="1">
                <a:tableStyleId>{B301B821-A1FF-4177-AEE7-76D212191A09}</a:tableStyleId>
              </a:tblPr>
              <a:tblGrid>
                <a:gridCol w="4968552">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332592">
                  <a:extLst>
                    <a:ext uri="{9D8B030D-6E8A-4147-A177-3AD203B41FA5}">
                      <a16:colId xmlns:a16="http://schemas.microsoft.com/office/drawing/2014/main" val="20003"/>
                    </a:ext>
                  </a:extLst>
                </a:gridCol>
              </a:tblGrid>
              <a:tr h="390409">
                <a:tc>
                  <a:txBody>
                    <a:bodyPr/>
                    <a:lstStyle/>
                    <a:p>
                      <a:pPr marL="0" marR="0">
                        <a:lnSpc>
                          <a:spcPct val="107000"/>
                        </a:lnSpc>
                        <a:spcBef>
                          <a:spcPts val="0"/>
                        </a:spcBef>
                        <a:spcAft>
                          <a:spcPts val="0"/>
                        </a:spcAft>
                      </a:pPr>
                      <a:r>
                        <a:rPr lang="en-US" sz="1600" dirty="0">
                          <a:effectLst/>
                        </a:rPr>
                        <a:t>Pesticide</a:t>
                      </a:r>
                      <a:endParaRPr lang="en-US" sz="160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600" dirty="0" smtClean="0">
                          <a:effectLst/>
                        </a:rPr>
                        <a:t>Acceptable</a:t>
                      </a:r>
                      <a:r>
                        <a:rPr lang="en-US" sz="1600" baseline="0" dirty="0" smtClean="0">
                          <a:effectLst/>
                        </a:rPr>
                        <a:t> </a:t>
                      </a:r>
                      <a:r>
                        <a:rPr lang="en-US" sz="1600" dirty="0" smtClean="0">
                          <a:effectLst/>
                        </a:rPr>
                        <a:t>(µg/l</a:t>
                      </a:r>
                      <a:r>
                        <a:rPr lang="en-US" sz="1600" dirty="0">
                          <a:effectLst/>
                        </a:rPr>
                        <a:t>)</a:t>
                      </a:r>
                      <a:endParaRPr lang="en-US" sz="16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600" dirty="0">
                          <a:effectLst/>
                        </a:rPr>
                        <a:t>Permissible</a:t>
                      </a:r>
                      <a:endParaRPr lang="en-US" sz="16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extLst>
                  <a:ext uri="{0D108BD9-81ED-4DB2-BD59-A6C34878D82A}">
                    <a16:rowId xmlns:a16="http://schemas.microsoft.com/office/drawing/2014/main" val="10000"/>
                  </a:ext>
                </a:extLst>
              </a:tr>
              <a:tr h="292332">
                <a:tc>
                  <a:txBody>
                    <a:bodyPr/>
                    <a:lstStyle/>
                    <a:p>
                      <a:pPr marL="0" marR="0">
                        <a:lnSpc>
                          <a:spcPct val="107000"/>
                        </a:lnSpc>
                        <a:spcBef>
                          <a:spcPts val="0"/>
                        </a:spcBef>
                        <a:spcAft>
                          <a:spcPts val="0"/>
                        </a:spcAft>
                      </a:pPr>
                      <a:r>
                        <a:rPr lang="en-US" sz="1400" dirty="0" err="1">
                          <a:effectLst/>
                        </a:rPr>
                        <a:t>Alachlor</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20</a:t>
                      </a:r>
                      <a:endParaRPr lang="en-US" sz="140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No relaxation</a:t>
                      </a:r>
                      <a:endParaRPr lang="en-US" sz="140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1"/>
                  </a:ext>
                </a:extLst>
              </a:tr>
              <a:tr h="292332">
                <a:tc>
                  <a:txBody>
                    <a:bodyPr/>
                    <a:lstStyle/>
                    <a:p>
                      <a:pPr marL="0" marR="0">
                        <a:lnSpc>
                          <a:spcPct val="107000"/>
                        </a:lnSpc>
                        <a:spcBef>
                          <a:spcPts val="0"/>
                        </a:spcBef>
                        <a:spcAft>
                          <a:spcPts val="0"/>
                        </a:spcAft>
                      </a:pPr>
                      <a:r>
                        <a:rPr lang="en-US" sz="1400" dirty="0">
                          <a:effectLst/>
                        </a:rPr>
                        <a:t>Aldrin/ </a:t>
                      </a:r>
                      <a:r>
                        <a:rPr lang="en-US" sz="1400" dirty="0" err="1">
                          <a:effectLst/>
                        </a:rPr>
                        <a:t>Dieldrin</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0.03</a:t>
                      </a:r>
                      <a:endParaRPr lang="en-US" sz="140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3"/>
                  </a:ext>
                </a:extLst>
              </a:tr>
              <a:tr h="292332">
                <a:tc>
                  <a:txBody>
                    <a:bodyPr/>
                    <a:lstStyle/>
                    <a:p>
                      <a:pPr marL="0" marR="0">
                        <a:lnSpc>
                          <a:spcPct val="107000"/>
                        </a:lnSpc>
                        <a:spcBef>
                          <a:spcPts val="0"/>
                        </a:spcBef>
                        <a:spcAft>
                          <a:spcPts val="0"/>
                        </a:spcAft>
                      </a:pPr>
                      <a:r>
                        <a:rPr lang="en-US" sz="1400" dirty="0">
                          <a:effectLst/>
                        </a:rPr>
                        <a:t>Alpha HCH</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0.01</a:t>
                      </a:r>
                      <a:endParaRPr lang="en-US" sz="140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a:effectLst/>
                        </a:rPr>
                        <a:t>No relaxation</a:t>
                      </a:r>
                      <a:endParaRPr lang="en-US" sz="140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4"/>
                  </a:ext>
                </a:extLst>
              </a:tr>
              <a:tr h="292332">
                <a:tc>
                  <a:txBody>
                    <a:bodyPr/>
                    <a:lstStyle/>
                    <a:p>
                      <a:pPr marL="0" marR="0">
                        <a:lnSpc>
                          <a:spcPct val="107000"/>
                        </a:lnSpc>
                        <a:spcBef>
                          <a:spcPts val="0"/>
                        </a:spcBef>
                        <a:spcAft>
                          <a:spcPts val="0"/>
                        </a:spcAft>
                      </a:pPr>
                      <a:r>
                        <a:rPr lang="en-US" sz="1400" dirty="0">
                          <a:effectLst/>
                        </a:rPr>
                        <a:t>Beta HCH</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0.04</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5"/>
                  </a:ext>
                </a:extLst>
              </a:tr>
              <a:tr h="292332">
                <a:tc>
                  <a:txBody>
                    <a:bodyPr/>
                    <a:lstStyle/>
                    <a:p>
                      <a:pPr marL="0" marR="0">
                        <a:lnSpc>
                          <a:spcPct val="107000"/>
                        </a:lnSpc>
                        <a:spcBef>
                          <a:spcPts val="0"/>
                        </a:spcBef>
                        <a:spcAft>
                          <a:spcPts val="0"/>
                        </a:spcAft>
                      </a:pPr>
                      <a:r>
                        <a:rPr lang="en-US" sz="1400" dirty="0">
                          <a:effectLst/>
                        </a:rPr>
                        <a:t>Delta HCH</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0.04</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08"/>
                  </a:ext>
                </a:extLst>
              </a:tr>
              <a:tr h="414943">
                <a:tc>
                  <a:txBody>
                    <a:bodyPr/>
                    <a:lstStyle/>
                    <a:p>
                      <a:pPr marL="0" marR="0">
                        <a:lnSpc>
                          <a:spcPct val="107000"/>
                        </a:lnSpc>
                        <a:spcBef>
                          <a:spcPts val="0"/>
                        </a:spcBef>
                        <a:spcAft>
                          <a:spcPts val="0"/>
                        </a:spcAft>
                      </a:pPr>
                      <a:r>
                        <a:rPr lang="en-US" sz="1400" dirty="0">
                          <a:effectLst/>
                        </a:rPr>
                        <a:t>DDT (o, p and p, p – Isomers of DDT, DDE and DDD)</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1</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0010"/>
                  </a:ext>
                </a:extLst>
              </a:tr>
              <a:tr h="331955">
                <a:tc>
                  <a:txBody>
                    <a:bodyPr/>
                    <a:lstStyle/>
                    <a:p>
                      <a:pPr marL="0" marR="0">
                        <a:lnSpc>
                          <a:spcPct val="107000"/>
                        </a:lnSpc>
                        <a:spcBef>
                          <a:spcPts val="0"/>
                        </a:spcBef>
                        <a:spcAft>
                          <a:spcPts val="0"/>
                        </a:spcAft>
                      </a:pPr>
                      <a:r>
                        <a:rPr lang="en-US" sz="1400" dirty="0" err="1">
                          <a:effectLst/>
                        </a:rPr>
                        <a:t>Ethion</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3</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758122182"/>
                  </a:ext>
                </a:extLst>
              </a:tr>
              <a:tr h="569385">
                <a:tc>
                  <a:txBody>
                    <a:bodyPr/>
                    <a:lstStyle/>
                    <a:p>
                      <a:pPr marL="0" marR="0">
                        <a:lnSpc>
                          <a:spcPct val="107000"/>
                        </a:lnSpc>
                        <a:spcBef>
                          <a:spcPts val="0"/>
                        </a:spcBef>
                        <a:spcAft>
                          <a:spcPts val="0"/>
                        </a:spcAft>
                      </a:pPr>
                      <a:r>
                        <a:rPr lang="en-US" sz="1400" dirty="0">
                          <a:effectLst/>
                        </a:rPr>
                        <a:t>Gamma — HCH (</a:t>
                      </a:r>
                      <a:r>
                        <a:rPr lang="en-US" sz="1400" dirty="0" err="1">
                          <a:effectLst/>
                        </a:rPr>
                        <a:t>Lindane</a:t>
                      </a:r>
                      <a:r>
                        <a:rPr lang="en-US" sz="1400" dirty="0">
                          <a:effectLst/>
                        </a:rPr>
                        <a:t>)</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2</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rPr>
                        <a:t>No relaxation</a:t>
                      </a:r>
                      <a:endParaRPr lang="en-US" sz="1400" dirty="0">
                        <a:effectLst/>
                        <a:latin typeface="Georgia" panose="02040502050405020303" pitchFamily="18" charset="0"/>
                        <a:ea typeface="Calibri" panose="020F0502020204030204" pitchFamily="34" charset="0"/>
                        <a:cs typeface="Mangal" panose="02040503050203030202" pitchFamily="18" charset="0"/>
                      </a:endParaRPr>
                    </a:p>
                  </a:txBody>
                  <a:tcPr marL="64462" marR="64462" marT="0" marB="0"/>
                </a:tc>
                <a:extLst>
                  <a:ext uri="{0D108BD9-81ED-4DB2-BD59-A6C34878D82A}">
                    <a16:rowId xmlns:a16="http://schemas.microsoft.com/office/drawing/2014/main" val="1534057977"/>
                  </a:ext>
                </a:extLst>
              </a:tr>
            </a:tbl>
          </a:graphicData>
        </a:graphic>
      </p:graphicFrame>
      <p:cxnSp>
        <p:nvCxnSpPr>
          <p:cNvPr id="5" name="Straight Connector 4"/>
          <p:cNvCxnSpPr/>
          <p:nvPr/>
        </p:nvCxnSpPr>
        <p:spPr>
          <a:xfrm>
            <a:off x="417806" y="555526"/>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2" name="Rectangle 1">
            <a:extLst>
              <a:ext uri="{FF2B5EF4-FFF2-40B4-BE49-F238E27FC236}">
                <a16:creationId xmlns:a16="http://schemas.microsoft.com/office/drawing/2014/main" id="{5243B990-F52E-445E-A886-9EBE6F092DB9}"/>
              </a:ext>
            </a:extLst>
          </p:cNvPr>
          <p:cNvSpPr/>
          <p:nvPr/>
        </p:nvSpPr>
        <p:spPr>
          <a:xfrm>
            <a:off x="323528" y="630436"/>
            <a:ext cx="8136904" cy="1077218"/>
          </a:xfrm>
          <a:prstGeom prst="rect">
            <a:avLst/>
          </a:prstGeom>
        </p:spPr>
        <p:txBody>
          <a:bodyPr wrap="square">
            <a:spAutoFit/>
          </a:bodyPr>
          <a:lstStyle/>
          <a:p>
            <a:r>
              <a:rPr lang="en-US" sz="1600" dirty="0">
                <a:latin typeface="Georgia" panose="02040502050405020303" pitchFamily="18" charset="0"/>
              </a:rPr>
              <a:t>Pesticide residues limits in IS 10500 are based on consumption pattern, persistence and available manufacturing data. </a:t>
            </a:r>
          </a:p>
          <a:p>
            <a:endParaRPr lang="en-US" sz="1600" dirty="0">
              <a:latin typeface="Georgia" panose="02040502050405020303" pitchFamily="18" charset="0"/>
            </a:endParaRPr>
          </a:p>
          <a:p>
            <a:r>
              <a:rPr lang="en-US" sz="1600" dirty="0">
                <a:latin typeface="Georgia" panose="02040502050405020303" pitchFamily="18" charset="0"/>
              </a:rPr>
              <a:t>Some of the specified limits are as </a:t>
            </a:r>
            <a:r>
              <a:rPr lang="en-US" sz="1600" dirty="0" smtClean="0">
                <a:latin typeface="Georgia" panose="02040502050405020303" pitchFamily="18" charset="0"/>
              </a:rPr>
              <a:t>under (</a:t>
            </a:r>
            <a:r>
              <a:rPr lang="en-US" sz="1600" u="sng" dirty="0">
                <a:latin typeface="Georgia" panose="02040502050405020303" pitchFamily="18" charset="0"/>
                <a:hlinkClick r:id="rId4"/>
              </a:rPr>
              <a:t>IS 10500, Table </a:t>
            </a:r>
            <a:r>
              <a:rPr lang="en-US" sz="1600" u="sng" dirty="0" smtClean="0">
                <a:latin typeface="Georgia" panose="02040502050405020303" pitchFamily="18" charset="0"/>
                <a:hlinkClick r:id="rId4"/>
              </a:rPr>
              <a:t>5</a:t>
            </a:r>
            <a:r>
              <a:rPr lang="en-US" sz="1600" dirty="0" smtClean="0">
                <a:latin typeface="Georgia" panose="02040502050405020303" pitchFamily="18" charset="0"/>
              </a:rPr>
              <a:t>)</a:t>
            </a:r>
            <a:endParaRPr lang="en-IN" sz="1600" dirty="0">
              <a:latin typeface="Georgia" panose="02040502050405020303" pitchFamily="18" charset="0"/>
            </a:endParaRPr>
          </a:p>
        </p:txBody>
      </p:sp>
    </p:spTree>
    <p:extLst>
      <p:ext uri="{BB962C8B-B14F-4D97-AF65-F5344CB8AC3E}">
        <p14:creationId xmlns:p14="http://schemas.microsoft.com/office/powerpoint/2010/main" val="158903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8000258"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altLang="en-US" sz="3000" b="1" dirty="0" smtClean="0">
                <a:solidFill>
                  <a:prstClr val="black"/>
                </a:solidFill>
                <a:latin typeface="Cambria" panose="02040503050406030204" pitchFamily="18" charset="0"/>
              </a:rPr>
              <a:t>Microbial Safety  </a:t>
            </a:r>
            <a:r>
              <a:rPr kumimoji="0" lang="en-US"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in Drinking Water </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137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2" name="Rectangle 1"/>
          <p:cNvSpPr/>
          <p:nvPr/>
        </p:nvSpPr>
        <p:spPr>
          <a:xfrm>
            <a:off x="1835696" y="868526"/>
            <a:ext cx="6624736" cy="1631216"/>
          </a:xfrm>
          <a:prstGeom prst="rect">
            <a:avLst/>
          </a:prstGeom>
        </p:spPr>
        <p:txBody>
          <a:bodyPr wrap="square">
            <a:spAutoFit/>
          </a:bodyPr>
          <a:lstStyle/>
          <a:p>
            <a:pPr marL="285750" indent="-285750" algn="just">
              <a:buFont typeface="Wingdings" panose="05000000000000000000" pitchFamily="2" charset="2"/>
              <a:buChar char="§"/>
            </a:pPr>
            <a:r>
              <a:rPr lang="en-IN" sz="1400" dirty="0">
                <a:latin typeface="Georgia" panose="02040502050405020303" pitchFamily="18" charset="0"/>
              </a:rPr>
              <a:t>Infectious diseases caused by pathogenic bacteria, viruses, protozoa and helminths are the most common and widespread health risk associated with </a:t>
            </a:r>
            <a:r>
              <a:rPr lang="en-IN" sz="1400" dirty="0" smtClean="0">
                <a:latin typeface="Georgia" panose="02040502050405020303" pitchFamily="18" charset="0"/>
              </a:rPr>
              <a:t>drinking‑water</a:t>
            </a:r>
          </a:p>
          <a:p>
            <a:pPr marL="285750" indent="-285750" algn="just">
              <a:buFont typeface="Wingdings" panose="05000000000000000000" pitchFamily="2" charset="2"/>
              <a:buChar char="§"/>
            </a:pPr>
            <a:endParaRPr lang="en-IN" sz="1400" dirty="0">
              <a:latin typeface="Georgia" panose="02040502050405020303" pitchFamily="18" charset="0"/>
            </a:endParaRPr>
          </a:p>
          <a:p>
            <a:pPr marL="285750" indent="-285750" algn="just">
              <a:buFont typeface="Wingdings" panose="05000000000000000000" pitchFamily="2" charset="2"/>
              <a:buChar char="§"/>
            </a:pPr>
            <a:r>
              <a:rPr lang="en-US" sz="1400" dirty="0">
                <a:latin typeface="Georgia" panose="02040502050405020303" pitchFamily="18" charset="0"/>
              </a:rPr>
              <a:t>It is not </a:t>
            </a:r>
            <a:r>
              <a:rPr lang="en-US" sz="1400" dirty="0" smtClean="0">
                <a:latin typeface="Georgia" panose="02040502050405020303" pitchFamily="18" charset="0"/>
              </a:rPr>
              <a:t>practical to </a:t>
            </a:r>
            <a:r>
              <a:rPr lang="en-US" sz="1400" dirty="0">
                <a:latin typeface="Georgia" panose="02040502050405020303" pitchFamily="18" charset="0"/>
              </a:rPr>
              <a:t>set performance targets for all potentially waterborne </a:t>
            </a:r>
            <a:r>
              <a:rPr lang="en-US" sz="1400" dirty="0" smtClean="0">
                <a:latin typeface="Georgia" panose="02040502050405020303" pitchFamily="18" charset="0"/>
              </a:rPr>
              <a:t>pathogens. A </a:t>
            </a:r>
            <a:r>
              <a:rPr lang="en-US" sz="1400" dirty="0">
                <a:latin typeface="Georgia" panose="02040502050405020303" pitchFamily="18" charset="0"/>
              </a:rPr>
              <a:t>more practical approach is to identify reference pathogens that represent groups of </a:t>
            </a:r>
            <a:r>
              <a:rPr lang="en-US" sz="1400" dirty="0" smtClean="0">
                <a:latin typeface="Georgia" panose="02040502050405020303" pitchFamily="18" charset="0"/>
              </a:rPr>
              <a:t>pathogens</a:t>
            </a:r>
            <a:r>
              <a:rPr lang="en-US" sz="1600" dirty="0">
                <a:latin typeface="Georgia" panose="02040502050405020303" pitchFamily="18" charset="0"/>
              </a:rPr>
              <a:t>.</a:t>
            </a:r>
            <a:endParaRPr lang="en-IN" sz="1600" dirty="0">
              <a:latin typeface="Georgia" panose="02040502050405020303" pitchFamily="18" charset="0"/>
            </a:endParaRPr>
          </a:p>
        </p:txBody>
      </p:sp>
      <p:sp>
        <p:nvSpPr>
          <p:cNvPr id="5" name="AutoShape 2" descr="Total Coliform Bacteria in Drinking Water | UNL Water"/>
          <p:cNvSpPr>
            <a:spLocks noChangeAspect="1" noChangeArrowheads="1"/>
          </p:cNvSpPr>
          <p:nvPr/>
        </p:nvSpPr>
        <p:spPr bwMode="auto">
          <a:xfrm>
            <a:off x="155574" y="-144463"/>
            <a:ext cx="2572189" cy="25721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 name="Picture 8"/>
          <p:cNvPicPr>
            <a:picLocks noChangeAspect="1"/>
          </p:cNvPicPr>
          <p:nvPr/>
        </p:nvPicPr>
        <p:blipFill>
          <a:blip r:embed="rId4"/>
          <a:stretch>
            <a:fillRect/>
          </a:stretch>
        </p:blipFill>
        <p:spPr>
          <a:xfrm>
            <a:off x="2" y="987574"/>
            <a:ext cx="1619670" cy="1440160"/>
          </a:xfrm>
          <a:prstGeom prst="rect">
            <a:avLst/>
          </a:prstGeom>
        </p:spPr>
      </p:pic>
      <p:sp>
        <p:nvSpPr>
          <p:cNvPr id="10" name="Rectangle 9"/>
          <p:cNvSpPr/>
          <p:nvPr/>
        </p:nvSpPr>
        <p:spPr>
          <a:xfrm>
            <a:off x="467544" y="2643758"/>
            <a:ext cx="7056784" cy="2031325"/>
          </a:xfrm>
          <a:prstGeom prst="rect">
            <a:avLst/>
          </a:prstGeom>
        </p:spPr>
        <p:txBody>
          <a:bodyPr wrap="square">
            <a:spAutoFit/>
          </a:bodyPr>
          <a:lstStyle/>
          <a:p>
            <a:pPr marL="285750" indent="-285750" algn="just">
              <a:buFont typeface="Wingdings" panose="05000000000000000000" pitchFamily="2" charset="2"/>
              <a:buChar char="§"/>
            </a:pPr>
            <a:r>
              <a:rPr lang="en-US" sz="1400" dirty="0" smtClean="0">
                <a:latin typeface="Georgia" panose="02040502050405020303" pitchFamily="18" charset="0"/>
              </a:rPr>
              <a:t>The </a:t>
            </a:r>
            <a:r>
              <a:rPr lang="en-US" sz="1400" dirty="0">
                <a:latin typeface="Georgia" panose="02040502050405020303" pitchFamily="18" charset="0"/>
              </a:rPr>
              <a:t>human health effects caused by waterborne transmission vary in severity from mild gastroenteritis to severe and sometimes fatal </a:t>
            </a:r>
            <a:r>
              <a:rPr lang="en-US" sz="1400" dirty="0" err="1">
                <a:latin typeface="Georgia" panose="02040502050405020303" pitchFamily="18" charset="0"/>
              </a:rPr>
              <a:t>diarrhoea</a:t>
            </a:r>
            <a:r>
              <a:rPr lang="en-US" sz="1400" dirty="0">
                <a:latin typeface="Georgia" panose="02040502050405020303" pitchFamily="18" charset="0"/>
              </a:rPr>
              <a:t>, dysentery, hepatitis and typhoid fever</a:t>
            </a:r>
            <a:r>
              <a:rPr lang="en-US" sz="1400" dirty="0" smtClean="0">
                <a:latin typeface="Georgia" panose="02040502050405020303" pitchFamily="18" charset="0"/>
              </a:rPr>
              <a:t>.</a:t>
            </a:r>
          </a:p>
          <a:p>
            <a:pPr algn="just"/>
            <a:endParaRPr lang="en-US" sz="1400" dirty="0" smtClean="0">
              <a:latin typeface="Georgia" panose="02040502050405020303" pitchFamily="18" charset="0"/>
            </a:endParaRPr>
          </a:p>
          <a:p>
            <a:pPr marL="285750" indent="-285750" algn="just">
              <a:buFont typeface="Wingdings" panose="05000000000000000000" pitchFamily="2" charset="2"/>
              <a:buChar char="§"/>
            </a:pPr>
            <a:r>
              <a:rPr lang="en-US" sz="1400" dirty="0" smtClean="0">
                <a:latin typeface="Georgia" panose="02040502050405020303" pitchFamily="18" charset="0"/>
              </a:rPr>
              <a:t>Waterborne </a:t>
            </a:r>
            <a:r>
              <a:rPr lang="en-US" sz="1400" dirty="0">
                <a:latin typeface="Georgia" panose="02040502050405020303" pitchFamily="18" charset="0"/>
              </a:rPr>
              <a:t>out breaks have been associated with inadequate treatment of water supplies and unsatisfactory management of drinking water distribution</a:t>
            </a:r>
            <a:r>
              <a:rPr lang="en-US" sz="1400" dirty="0" smtClean="0">
                <a:latin typeface="Georgia" panose="02040502050405020303" pitchFamily="18" charset="0"/>
              </a:rPr>
              <a:t>.</a:t>
            </a:r>
          </a:p>
          <a:p>
            <a:pPr marL="285750" indent="-285750" algn="just">
              <a:buFont typeface="Wingdings" panose="05000000000000000000" pitchFamily="2" charset="2"/>
              <a:buChar char="§"/>
            </a:pPr>
            <a:endParaRPr lang="en-US" sz="1400" dirty="0">
              <a:latin typeface="Georgia" panose="02040502050405020303" pitchFamily="18" charset="0"/>
            </a:endParaRPr>
          </a:p>
          <a:p>
            <a:pPr marL="285750" indent="-285750" algn="just">
              <a:buFont typeface="Wingdings" panose="05000000000000000000" pitchFamily="2" charset="2"/>
              <a:buChar char="§"/>
            </a:pPr>
            <a:r>
              <a:rPr lang="en-US" sz="1400" dirty="0">
                <a:latin typeface="Georgia" panose="02040502050405020303" pitchFamily="18" charset="0"/>
              </a:rPr>
              <a:t>Analysis for </a:t>
            </a:r>
            <a:r>
              <a:rPr lang="en-US" sz="1400" dirty="0" err="1">
                <a:latin typeface="Georgia" panose="02040502050405020303" pitchFamily="18" charset="0"/>
              </a:rPr>
              <a:t>faecal</a:t>
            </a:r>
            <a:r>
              <a:rPr lang="en-US" sz="1400" dirty="0">
                <a:latin typeface="Georgia" panose="02040502050405020303" pitchFamily="18" charset="0"/>
              </a:rPr>
              <a:t> indicator organisms provides a sensitive, indication of pollution of drinking-water </a:t>
            </a:r>
            <a:r>
              <a:rPr lang="en-US" sz="1400" dirty="0" smtClean="0">
                <a:latin typeface="Georgia" panose="02040502050405020303" pitchFamily="18" charset="0"/>
              </a:rPr>
              <a:t>supplies.</a:t>
            </a:r>
            <a:endParaRPr lang="en-IN" sz="1400" dirty="0">
              <a:latin typeface="Georgia" panose="02040502050405020303" pitchFamily="18" charset="0"/>
            </a:endParaRPr>
          </a:p>
        </p:txBody>
      </p:sp>
      <p:pic>
        <p:nvPicPr>
          <p:cNvPr id="11" name="Picture 10"/>
          <p:cNvPicPr>
            <a:picLocks noChangeAspect="1"/>
          </p:cNvPicPr>
          <p:nvPr/>
        </p:nvPicPr>
        <p:blipFill>
          <a:blip r:embed="rId5"/>
          <a:stretch>
            <a:fillRect/>
          </a:stretch>
        </p:blipFill>
        <p:spPr>
          <a:xfrm>
            <a:off x="7524328" y="2931790"/>
            <a:ext cx="1296144" cy="1346448"/>
          </a:xfrm>
          <a:prstGeom prst="rect">
            <a:avLst/>
          </a:prstGeom>
        </p:spPr>
      </p:pic>
    </p:spTree>
    <p:extLst>
      <p:ext uri="{BB962C8B-B14F-4D97-AF65-F5344CB8AC3E}">
        <p14:creationId xmlns:p14="http://schemas.microsoft.com/office/powerpoint/2010/main" val="3433971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7806" y="0"/>
            <a:ext cx="8760042" cy="742950"/>
          </a:xfrm>
          <a:prstGeom prst="rect">
            <a:avLst/>
          </a:prstGeom>
        </p:spPr>
        <p:txBody>
          <a:bodyPr vert="horz" lIns="68570" tIns="34289" rIns="68570" bIns="3428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latin typeface="Cambria" panose="02040503050406030204" pitchFamily="18" charset="0"/>
              </a:rPr>
              <a:t>Microbiological </a:t>
            </a:r>
            <a:r>
              <a:rPr lang="en-US" sz="2800" b="1" dirty="0" smtClean="0">
                <a:latin typeface="Cambria" panose="02040503050406030204" pitchFamily="18" charset="0"/>
              </a:rPr>
              <a:t>Requirements (IS 10500)</a:t>
            </a:r>
            <a:endParaRPr lang="en-US" sz="2800" b="1" dirty="0">
              <a:latin typeface="Cambria" panose="02040503050406030204" pitchFamily="18"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2795283941"/>
              </p:ext>
            </p:extLst>
          </p:nvPr>
        </p:nvGraphicFramePr>
        <p:xfrm>
          <a:off x="251519" y="843557"/>
          <a:ext cx="8064897" cy="2979696"/>
        </p:xfrm>
        <a:graphic>
          <a:graphicData uri="http://schemas.openxmlformats.org/drawingml/2006/table">
            <a:tbl>
              <a:tblPr firstRow="1" firstCol="1" bandRow="1">
                <a:tableStyleId>{B301B821-A1FF-4177-AEE7-76D212191A09}</a:tableStyleId>
              </a:tblPr>
              <a:tblGrid>
                <a:gridCol w="3900900">
                  <a:extLst>
                    <a:ext uri="{9D8B030D-6E8A-4147-A177-3AD203B41FA5}">
                      <a16:colId xmlns:a16="http://schemas.microsoft.com/office/drawing/2014/main" val="20001"/>
                    </a:ext>
                  </a:extLst>
                </a:gridCol>
                <a:gridCol w="4163997">
                  <a:extLst>
                    <a:ext uri="{9D8B030D-6E8A-4147-A177-3AD203B41FA5}">
                      <a16:colId xmlns:a16="http://schemas.microsoft.com/office/drawing/2014/main" val="20002"/>
                    </a:ext>
                  </a:extLst>
                </a:gridCol>
              </a:tblGrid>
              <a:tr h="242474">
                <a:tc>
                  <a:txBody>
                    <a:bodyPr/>
                    <a:lstStyle/>
                    <a:p>
                      <a:pPr marL="0" marR="0">
                        <a:lnSpc>
                          <a:spcPct val="107000"/>
                        </a:lnSpc>
                        <a:spcBef>
                          <a:spcPts val="0"/>
                        </a:spcBef>
                        <a:spcAft>
                          <a:spcPts val="0"/>
                        </a:spcAft>
                      </a:pPr>
                      <a:r>
                        <a:rPr lang="en-US" sz="1400" dirty="0">
                          <a:effectLst/>
                          <a:latin typeface="Cambria" panose="02040503050406030204" pitchFamily="18" charset="0"/>
                          <a:ea typeface="Cambria" panose="02040503050406030204" pitchFamily="18" charset="0"/>
                        </a:rPr>
                        <a:t>Organisms</a:t>
                      </a:r>
                      <a:endParaRPr lang="en-US" sz="140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latin typeface="Cambria" panose="02040503050406030204" pitchFamily="18" charset="0"/>
                          <a:ea typeface="Cambria" panose="02040503050406030204" pitchFamily="18" charset="0"/>
                        </a:rPr>
                        <a:t>Requirements</a:t>
                      </a:r>
                      <a:endParaRPr lang="en-US"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extLst>
                  <a:ext uri="{0D108BD9-81ED-4DB2-BD59-A6C34878D82A}">
                    <a16:rowId xmlns:a16="http://schemas.microsoft.com/office/drawing/2014/main" val="10000"/>
                  </a:ext>
                </a:extLst>
              </a:tr>
              <a:tr h="483735">
                <a:tc>
                  <a:txBody>
                    <a:bodyPr/>
                    <a:lstStyle/>
                    <a:p>
                      <a:pPr marL="0" marR="0">
                        <a:lnSpc>
                          <a:spcPct val="107000"/>
                        </a:lnSpc>
                        <a:spcBef>
                          <a:spcPts val="0"/>
                        </a:spcBef>
                        <a:spcAft>
                          <a:spcPts val="0"/>
                        </a:spcAft>
                      </a:pPr>
                      <a:r>
                        <a:rPr lang="en-US" sz="1400" b="1" dirty="0">
                          <a:effectLst/>
                          <a:latin typeface="Cambria" panose="02040503050406030204" pitchFamily="18" charset="0"/>
                          <a:ea typeface="Cambria" panose="02040503050406030204" pitchFamily="18" charset="0"/>
                        </a:rPr>
                        <a:t>E. coli or </a:t>
                      </a:r>
                      <a:r>
                        <a:rPr lang="en-US" sz="1400" b="1" dirty="0" err="1">
                          <a:effectLst/>
                          <a:latin typeface="Cambria" panose="02040503050406030204" pitchFamily="18" charset="0"/>
                          <a:ea typeface="Cambria" panose="02040503050406030204" pitchFamily="18" charset="0"/>
                        </a:rPr>
                        <a:t>thermotolerant</a:t>
                      </a:r>
                      <a:r>
                        <a:rPr lang="en-US" sz="1400" b="1" dirty="0">
                          <a:effectLst/>
                          <a:latin typeface="Cambria" panose="02040503050406030204" pitchFamily="18" charset="0"/>
                          <a:ea typeface="Cambria" panose="02040503050406030204" pitchFamily="18" charset="0"/>
                        </a:rPr>
                        <a:t> coliform </a:t>
                      </a:r>
                      <a:r>
                        <a:rPr lang="en-US" sz="1400" b="1" dirty="0" smtClean="0">
                          <a:effectLst/>
                          <a:latin typeface="Cambria" panose="02040503050406030204" pitchFamily="18" charset="0"/>
                          <a:ea typeface="Cambria" panose="02040503050406030204" pitchFamily="18" charset="0"/>
                        </a:rPr>
                        <a:t>bacteria </a:t>
                      </a:r>
                    </a:p>
                    <a:p>
                      <a:pPr marL="0" marR="0">
                        <a:lnSpc>
                          <a:spcPct val="107000"/>
                        </a:lnSpc>
                        <a:spcBef>
                          <a:spcPts val="0"/>
                        </a:spcBef>
                        <a:spcAft>
                          <a:spcPts val="0"/>
                        </a:spcAft>
                      </a:pPr>
                      <a:r>
                        <a:rPr lang="en-US" sz="1400" b="0" dirty="0" smtClean="0">
                          <a:effectLst/>
                          <a:latin typeface="Cambria" panose="02040503050406030204" pitchFamily="18" charset="0"/>
                          <a:ea typeface="Cambria" panose="02040503050406030204" pitchFamily="18" charset="0"/>
                        </a:rPr>
                        <a:t>(IS 10500,Table 6)</a:t>
                      </a:r>
                      <a:endParaRPr lang="en-US" sz="1400" b="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latin typeface="Cambria" panose="02040503050406030204" pitchFamily="18" charset="0"/>
                          <a:ea typeface="Cambria" panose="02040503050406030204" pitchFamily="18" charset="0"/>
                        </a:rPr>
                        <a:t>shall not be detectable in any 100 ml sample</a:t>
                      </a:r>
                      <a:endParaRPr lang="en-US" sz="140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extLst>
                  <a:ext uri="{0D108BD9-81ED-4DB2-BD59-A6C34878D82A}">
                    <a16:rowId xmlns:a16="http://schemas.microsoft.com/office/drawing/2014/main" val="10001"/>
                  </a:ext>
                </a:extLst>
              </a:tr>
              <a:tr h="628339">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US" sz="1400" b="1" dirty="0" smtClean="0">
                          <a:effectLst/>
                          <a:latin typeface="Cambria" panose="02040503050406030204" pitchFamily="18" charset="0"/>
                          <a:ea typeface="Cambria" panose="02040503050406030204" pitchFamily="18" charset="0"/>
                        </a:rPr>
                        <a:t>Coliforms </a:t>
                      </a:r>
                    </a:p>
                    <a:p>
                      <a:pPr marL="0" marR="0" indent="0" algn="l" defTabSz="685800" rtl="0" eaLnBrk="1" fontAlgn="auto" latinLnBrk="0" hangingPunct="1">
                        <a:lnSpc>
                          <a:spcPct val="107000"/>
                        </a:lnSpc>
                        <a:spcBef>
                          <a:spcPts val="0"/>
                        </a:spcBef>
                        <a:spcAft>
                          <a:spcPts val="0"/>
                        </a:spcAft>
                        <a:buClrTx/>
                        <a:buSzTx/>
                        <a:buFontTx/>
                        <a:buNone/>
                        <a:tabLst/>
                        <a:defRPr/>
                      </a:pPr>
                      <a:r>
                        <a:rPr lang="en-US" sz="1400" b="0" dirty="0" smtClean="0">
                          <a:effectLst/>
                          <a:latin typeface="Cambria" panose="02040503050406030204" pitchFamily="18" charset="0"/>
                          <a:ea typeface="Cambria" panose="02040503050406030204" pitchFamily="18" charset="0"/>
                        </a:rPr>
                        <a:t>(IS 10500, Table 6)</a:t>
                      </a:r>
                      <a:endParaRPr lang="en-US" sz="1400" b="0" dirty="0" smtClean="0">
                        <a:effectLst/>
                        <a:latin typeface="Cambria" panose="02040503050406030204" pitchFamily="18" charset="0"/>
                        <a:ea typeface="Cambria" panose="02040503050406030204" pitchFamily="18" charset="0"/>
                        <a:cs typeface="Mangal" panose="02040503050203030202" pitchFamily="18" charset="0"/>
                      </a:endParaRPr>
                    </a:p>
                    <a:p>
                      <a:pPr marL="0" marR="0">
                        <a:lnSpc>
                          <a:spcPct val="107000"/>
                        </a:lnSpc>
                        <a:spcBef>
                          <a:spcPts val="0"/>
                        </a:spcBef>
                        <a:spcAft>
                          <a:spcPts val="0"/>
                        </a:spcAft>
                      </a:pPr>
                      <a:endParaRPr lang="en-US" sz="140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latin typeface="Cambria" panose="02040503050406030204" pitchFamily="18" charset="0"/>
                          <a:ea typeface="Cambria" panose="02040503050406030204" pitchFamily="18" charset="0"/>
                        </a:rPr>
                        <a:t>shall not be detectable in any 100 ml sample</a:t>
                      </a:r>
                      <a:endParaRPr lang="en-US" sz="140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extLst>
                  <a:ext uri="{0D108BD9-81ED-4DB2-BD59-A6C34878D82A}">
                    <a16:rowId xmlns:a16="http://schemas.microsoft.com/office/drawing/2014/main" val="10002"/>
                  </a:ext>
                </a:extLst>
              </a:tr>
              <a:tr h="483735">
                <a:tc>
                  <a:txBody>
                    <a:bodyPr/>
                    <a:lstStyle/>
                    <a:p>
                      <a:pPr marL="0" marR="0">
                        <a:lnSpc>
                          <a:spcPct val="107000"/>
                        </a:lnSpc>
                        <a:spcBef>
                          <a:spcPts val="0"/>
                        </a:spcBef>
                        <a:spcAft>
                          <a:spcPts val="0"/>
                        </a:spcAft>
                      </a:pPr>
                      <a:r>
                        <a:rPr lang="en-US" sz="1400" dirty="0">
                          <a:effectLst/>
                          <a:latin typeface="Cambria" panose="02040503050406030204" pitchFamily="18" charset="0"/>
                          <a:ea typeface="Cambria" panose="02040503050406030204" pitchFamily="18" charset="0"/>
                        </a:rPr>
                        <a:t>MS2 phage (indicator of viral contamination</a:t>
                      </a:r>
                      <a:r>
                        <a:rPr lang="en-US" sz="1400" dirty="0" smtClean="0">
                          <a:effectLst/>
                          <a:latin typeface="Cambria" panose="02040503050406030204" pitchFamily="18" charset="0"/>
                          <a:ea typeface="Cambria" panose="02040503050406030204" pitchFamily="18" charset="0"/>
                        </a:rPr>
                        <a:t>) </a:t>
                      </a:r>
                    </a:p>
                    <a:p>
                      <a:pPr marL="0" marR="0">
                        <a:lnSpc>
                          <a:spcPct val="107000"/>
                        </a:lnSpc>
                        <a:spcBef>
                          <a:spcPts val="0"/>
                        </a:spcBef>
                        <a:spcAft>
                          <a:spcPts val="0"/>
                        </a:spcAft>
                      </a:pPr>
                      <a:r>
                        <a:rPr lang="en-US" sz="1400" b="0" dirty="0" smtClean="0">
                          <a:effectLst/>
                          <a:latin typeface="Cambria" panose="02040503050406030204" pitchFamily="18" charset="0"/>
                          <a:ea typeface="Cambria" panose="02040503050406030204" pitchFamily="18" charset="0"/>
                        </a:rPr>
                        <a:t>(IS 10500, Clause 4.2.7)</a:t>
                      </a:r>
                      <a:endParaRPr lang="en-US" sz="1400" b="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latin typeface="Cambria" panose="02040503050406030204" pitchFamily="18" charset="0"/>
                          <a:ea typeface="Cambria" panose="02040503050406030204" pitchFamily="18" charset="0"/>
                        </a:rPr>
                        <a:t>shall be absent in 1 liter water</a:t>
                      </a:r>
                      <a:endParaRPr lang="en-US" sz="140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extLst>
                  <a:ext uri="{0D108BD9-81ED-4DB2-BD59-A6C34878D82A}">
                    <a16:rowId xmlns:a16="http://schemas.microsoft.com/office/drawing/2014/main" val="10003"/>
                  </a:ext>
                </a:extLst>
              </a:tr>
              <a:tr h="413699">
                <a:tc>
                  <a:txBody>
                    <a:bodyPr/>
                    <a:lstStyle/>
                    <a:p>
                      <a:pPr marL="0" marR="0">
                        <a:lnSpc>
                          <a:spcPct val="107000"/>
                        </a:lnSpc>
                        <a:spcBef>
                          <a:spcPts val="0"/>
                        </a:spcBef>
                        <a:spcAft>
                          <a:spcPts val="0"/>
                        </a:spcAft>
                      </a:pPr>
                      <a:r>
                        <a:rPr lang="en-US" sz="1400" dirty="0" smtClean="0">
                          <a:effectLst/>
                          <a:latin typeface="Cambria" panose="02040503050406030204" pitchFamily="18" charset="0"/>
                          <a:ea typeface="Cambria" panose="02040503050406030204" pitchFamily="18" charset="0"/>
                        </a:rPr>
                        <a:t>Cryptosporidium</a:t>
                      </a:r>
                    </a:p>
                    <a:p>
                      <a:pPr marL="0" marR="0" indent="0" algn="l" defTabSz="685800" rtl="0" eaLnBrk="1" fontAlgn="auto" latinLnBrk="0" hangingPunct="1">
                        <a:lnSpc>
                          <a:spcPct val="107000"/>
                        </a:lnSpc>
                        <a:spcBef>
                          <a:spcPts val="0"/>
                        </a:spcBef>
                        <a:spcAft>
                          <a:spcPts val="0"/>
                        </a:spcAft>
                        <a:buClrTx/>
                        <a:buSzTx/>
                        <a:buFontTx/>
                        <a:buNone/>
                        <a:tabLst/>
                        <a:defRPr/>
                      </a:pPr>
                      <a:r>
                        <a:rPr lang="en-US" sz="1400" b="0" dirty="0" smtClean="0">
                          <a:effectLst/>
                          <a:latin typeface="Cambria" panose="02040503050406030204" pitchFamily="18" charset="0"/>
                          <a:ea typeface="Cambria" panose="02040503050406030204" pitchFamily="18" charset="0"/>
                        </a:rPr>
                        <a:t>(IS 10500, Clause 4.3.8)</a:t>
                      </a:r>
                      <a:endParaRPr lang="en-US" sz="1400" b="0" dirty="0" smtClean="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latin typeface="Cambria" panose="02040503050406030204" pitchFamily="18" charset="0"/>
                          <a:ea typeface="Cambria" panose="02040503050406030204" pitchFamily="18" charset="0"/>
                        </a:rPr>
                        <a:t>shall be absent in 10 liter of water</a:t>
                      </a:r>
                      <a:endParaRPr lang="en-US" sz="140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extLst>
                  <a:ext uri="{0D108BD9-81ED-4DB2-BD59-A6C34878D82A}">
                    <a16:rowId xmlns:a16="http://schemas.microsoft.com/office/drawing/2014/main" val="10004"/>
                  </a:ext>
                </a:extLst>
              </a:tr>
              <a:tr h="628339">
                <a:tc>
                  <a:txBody>
                    <a:bodyPr/>
                    <a:lstStyle/>
                    <a:p>
                      <a:pPr marL="0" marR="0">
                        <a:lnSpc>
                          <a:spcPct val="107000"/>
                        </a:lnSpc>
                        <a:spcBef>
                          <a:spcPts val="0"/>
                        </a:spcBef>
                        <a:spcAft>
                          <a:spcPts val="0"/>
                        </a:spcAft>
                      </a:pPr>
                      <a:r>
                        <a:rPr lang="en-US" sz="1400" dirty="0" smtClean="0">
                          <a:effectLst/>
                          <a:latin typeface="Cambria" panose="02040503050406030204" pitchFamily="18" charset="0"/>
                          <a:ea typeface="Cambria" panose="02040503050406030204" pitchFamily="18" charset="0"/>
                        </a:rPr>
                        <a:t>Giardia</a:t>
                      </a:r>
                    </a:p>
                    <a:p>
                      <a:pPr marL="0" marR="0" indent="0" algn="l" defTabSz="685800" rtl="0" eaLnBrk="1" fontAlgn="auto" latinLnBrk="0" hangingPunct="1">
                        <a:lnSpc>
                          <a:spcPct val="107000"/>
                        </a:lnSpc>
                        <a:spcBef>
                          <a:spcPts val="0"/>
                        </a:spcBef>
                        <a:spcAft>
                          <a:spcPts val="0"/>
                        </a:spcAft>
                        <a:buClrTx/>
                        <a:buSzTx/>
                        <a:buFontTx/>
                        <a:buNone/>
                        <a:tabLst/>
                        <a:defRPr/>
                      </a:pPr>
                      <a:r>
                        <a:rPr lang="en-US" sz="1400" b="0" dirty="0" smtClean="0">
                          <a:effectLst/>
                          <a:latin typeface="Cambria" panose="02040503050406030204" pitchFamily="18" charset="0"/>
                          <a:ea typeface="Cambria" panose="02040503050406030204" pitchFamily="18" charset="0"/>
                        </a:rPr>
                        <a:t>(IS 10500, Clause 4.3.9)</a:t>
                      </a:r>
                      <a:endParaRPr lang="en-US" sz="140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tc>
                  <a:txBody>
                    <a:bodyPr/>
                    <a:lstStyle/>
                    <a:p>
                      <a:pPr marL="0" marR="0" algn="ctr">
                        <a:lnSpc>
                          <a:spcPct val="107000"/>
                        </a:lnSpc>
                        <a:spcBef>
                          <a:spcPts val="0"/>
                        </a:spcBef>
                        <a:spcAft>
                          <a:spcPts val="0"/>
                        </a:spcAft>
                      </a:pPr>
                      <a:r>
                        <a:rPr lang="en-US" sz="1400" dirty="0">
                          <a:effectLst/>
                          <a:latin typeface="Cambria" panose="02040503050406030204" pitchFamily="18" charset="0"/>
                          <a:ea typeface="Cambria" panose="02040503050406030204" pitchFamily="18" charset="0"/>
                        </a:rPr>
                        <a:t>shall be absent in 10 liter of water</a:t>
                      </a:r>
                      <a:endParaRPr lang="en-US" sz="1400" dirty="0">
                        <a:effectLst/>
                        <a:latin typeface="Cambria" panose="02040503050406030204" pitchFamily="18" charset="0"/>
                        <a:ea typeface="Cambria" panose="02040503050406030204" pitchFamily="18" charset="0"/>
                        <a:cs typeface="Mangal" panose="02040503050203030202" pitchFamily="18" charset="0"/>
                      </a:endParaRPr>
                    </a:p>
                  </a:txBody>
                  <a:tcPr marL="64462" marR="64462" marT="0" marB="0"/>
                </a:tc>
                <a:extLst>
                  <a:ext uri="{0D108BD9-81ED-4DB2-BD59-A6C34878D82A}">
                    <a16:rowId xmlns:a16="http://schemas.microsoft.com/office/drawing/2014/main" val="10005"/>
                  </a:ext>
                </a:extLst>
              </a:tr>
            </a:tbl>
          </a:graphicData>
        </a:graphic>
      </p:graphicFrame>
      <p:cxnSp>
        <p:nvCxnSpPr>
          <p:cNvPr id="5" name="Straight Connector 4"/>
          <p:cNvCxnSpPr/>
          <p:nvPr/>
        </p:nvCxnSpPr>
        <p:spPr>
          <a:xfrm>
            <a:off x="417806" y="627534"/>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2" name="TextBox 1"/>
          <p:cNvSpPr txBox="1"/>
          <p:nvPr/>
        </p:nvSpPr>
        <p:spPr>
          <a:xfrm>
            <a:off x="251519" y="3965451"/>
            <a:ext cx="8187995" cy="1169551"/>
          </a:xfrm>
          <a:prstGeom prst="rect">
            <a:avLst/>
          </a:prstGeom>
          <a:noFill/>
        </p:spPr>
        <p:txBody>
          <a:bodyPr wrap="square" rtlCol="0">
            <a:spAutoFit/>
          </a:bodyPr>
          <a:lstStyle/>
          <a:p>
            <a:pPr algn="just"/>
            <a:r>
              <a:rPr lang="en-IN" sz="1400" dirty="0" smtClean="0">
                <a:latin typeface="Georgia" panose="02040502050405020303" pitchFamily="18" charset="0"/>
              </a:rPr>
              <a:t>The microbiological requirements for Packaged drinking water(IS 14543) are more elaborate than those in IS 10500 in terms of the variety of microbiological parameters tested which includes microbiological requirements w.r.t. </a:t>
            </a:r>
            <a:r>
              <a:rPr lang="en-IN" sz="1400" i="1" u="sng" dirty="0" smtClean="0">
                <a:latin typeface="Georgia" panose="02040502050405020303" pitchFamily="18" charset="0"/>
              </a:rPr>
              <a:t>Faecal Streptococci and Staphylococcus aureus, Sulphite Reducing Anaerobes, Pseudomonas Aeruginosa, Aerobic Microbial Count, Yeast and mould, Salmonella and </a:t>
            </a:r>
            <a:r>
              <a:rPr lang="en-IN" sz="1400" i="1" u="sng" dirty="0" err="1" smtClean="0">
                <a:latin typeface="Georgia" panose="02040502050405020303" pitchFamily="18" charset="0"/>
              </a:rPr>
              <a:t>Shigella</a:t>
            </a:r>
            <a:r>
              <a:rPr lang="en-IN" sz="1400" i="1" u="sng" dirty="0" smtClean="0">
                <a:latin typeface="Georgia" panose="02040502050405020303" pitchFamily="18" charset="0"/>
              </a:rPr>
              <a:t>, Vibrio cholera and V. </a:t>
            </a:r>
            <a:r>
              <a:rPr lang="en-IN" sz="1400" i="1" u="sng" dirty="0" err="1" smtClean="0">
                <a:latin typeface="Georgia" panose="02040502050405020303" pitchFamily="18" charset="0"/>
              </a:rPr>
              <a:t>parahaemolyticus</a:t>
            </a:r>
            <a:r>
              <a:rPr lang="en-IN" sz="1400" i="1" u="sng" dirty="0" smtClean="0">
                <a:latin typeface="Georgia" panose="02040502050405020303" pitchFamily="18" charset="0"/>
              </a:rPr>
              <a:t> </a:t>
            </a:r>
            <a:endParaRPr lang="en-IN" sz="1400" i="1" u="sng" dirty="0">
              <a:latin typeface="Georgia" panose="02040502050405020303" pitchFamily="18" charset="0"/>
            </a:endParaRPr>
          </a:p>
        </p:txBody>
      </p:sp>
    </p:spTree>
    <p:extLst>
      <p:ext uri="{BB962C8B-B14F-4D97-AF65-F5344CB8AC3E}">
        <p14:creationId xmlns:p14="http://schemas.microsoft.com/office/powerpoint/2010/main" val="1059840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7805" y="36838"/>
            <a:ext cx="8726195" cy="742950"/>
          </a:xfrm>
          <a:prstGeom prst="rect">
            <a:avLst/>
          </a:prstGeom>
        </p:spPr>
        <p:txBody>
          <a:bodyPr vert="horz" lIns="68570" tIns="34289" rIns="68570" bIns="34289" rtlCol="0" anchor="ctr">
            <a:normAutofit fontScale="97500"/>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latin typeface="Cambria" panose="02040503050406030204" pitchFamily="18" charset="0"/>
                <a:ea typeface="Cambria" panose="02040503050406030204" pitchFamily="18" charset="0"/>
              </a:rPr>
              <a:t>WHO GUIDELINES FOR DRINKING WATER QUALITY</a:t>
            </a:r>
          </a:p>
        </p:txBody>
      </p:sp>
      <p:sp>
        <p:nvSpPr>
          <p:cNvPr id="4" name="Content Placeholder 2"/>
          <p:cNvSpPr txBox="1">
            <a:spLocks/>
          </p:cNvSpPr>
          <p:nvPr/>
        </p:nvSpPr>
        <p:spPr>
          <a:xfrm>
            <a:off x="1763687" y="1275605"/>
            <a:ext cx="6840761" cy="1512169"/>
          </a:xfrm>
          <a:prstGeom prst="rect">
            <a:avLst/>
          </a:prstGeom>
        </p:spPr>
        <p:txBody>
          <a:bodyPr lIns="91434" tIns="45717" rIns="91434" bIns="45717">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r>
              <a:rPr lang="en-US" sz="1800" dirty="0">
                <a:latin typeface="Georgia" panose="02040502050405020303" pitchFamily="18" charset="0"/>
              </a:rPr>
              <a:t>WHO Guidelines are international standards for drinking water quality which are used by various countries and regions across the world including CODEX, EU Directives, etc. The primary purpose of the Guidelines for drinking-water quality is the protection of public health</a:t>
            </a:r>
            <a:r>
              <a:rPr lang="en-US" sz="1800" dirty="0" smtClean="0">
                <a:latin typeface="Georgia" panose="02040502050405020303" pitchFamily="18" charset="0"/>
              </a:rPr>
              <a:t>.</a:t>
            </a:r>
            <a:endParaRPr lang="en-US" sz="1800" dirty="0">
              <a:latin typeface="Georgia" panose="02040502050405020303" pitchFamily="18" charset="0"/>
            </a:endParaRPr>
          </a:p>
        </p:txBody>
      </p:sp>
      <p:cxnSp>
        <p:nvCxnSpPr>
          <p:cNvPr id="5" name="Straight Connector 4"/>
          <p:cNvCxnSpPr/>
          <p:nvPr/>
        </p:nvCxnSpPr>
        <p:spPr>
          <a:xfrm>
            <a:off x="417806" y="627534"/>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pic>
        <p:nvPicPr>
          <p:cNvPr id="2" name="Picture 1"/>
          <p:cNvPicPr>
            <a:picLocks noChangeAspect="1"/>
          </p:cNvPicPr>
          <p:nvPr/>
        </p:nvPicPr>
        <p:blipFill>
          <a:blip r:embed="rId3"/>
          <a:stretch>
            <a:fillRect/>
          </a:stretch>
        </p:blipFill>
        <p:spPr>
          <a:xfrm>
            <a:off x="7080448" y="2590006"/>
            <a:ext cx="1524000" cy="2286000"/>
          </a:xfrm>
          <a:prstGeom prst="rect">
            <a:avLst/>
          </a:prstGeom>
        </p:spPr>
      </p:pic>
      <p:sp>
        <p:nvSpPr>
          <p:cNvPr id="7" name="Rectangle 6"/>
          <p:cNvSpPr/>
          <p:nvPr/>
        </p:nvSpPr>
        <p:spPr>
          <a:xfrm>
            <a:off x="323528" y="3088580"/>
            <a:ext cx="6552728" cy="923330"/>
          </a:xfrm>
          <a:prstGeom prst="rect">
            <a:avLst/>
          </a:prstGeom>
        </p:spPr>
        <p:txBody>
          <a:bodyPr wrap="square">
            <a:spAutoFit/>
          </a:bodyPr>
          <a:lstStyle/>
          <a:p>
            <a:pPr algn="just">
              <a:buFont typeface="Wingdings" panose="05000000000000000000" pitchFamily="2" charset="2"/>
              <a:buChar char="§"/>
            </a:pPr>
            <a:r>
              <a:rPr lang="en-US" dirty="0">
                <a:latin typeface="Georgia" panose="02040502050405020303" pitchFamily="18" charset="0"/>
              </a:rPr>
              <a:t>Technical specifications for drinking water quality in IS 10500  is at par with  WHO Guidelines. (</a:t>
            </a:r>
            <a:r>
              <a:rPr lang="en-US" dirty="0">
                <a:latin typeface="Georgia" panose="02040502050405020303" pitchFamily="18" charset="0"/>
                <a:hlinkClick r:id="rId4"/>
              </a:rPr>
              <a:t>https://www.who.int/publications/i/item/9789240045064</a:t>
            </a:r>
            <a:r>
              <a:rPr lang="en-US" dirty="0">
                <a:latin typeface="Georgia" panose="02040502050405020303" pitchFamily="18" charset="0"/>
              </a:rPr>
              <a:t> )</a:t>
            </a:r>
          </a:p>
        </p:txBody>
      </p:sp>
      <p:pic>
        <p:nvPicPr>
          <p:cNvPr id="8" name="Picture 7"/>
          <p:cNvPicPr>
            <a:picLocks noChangeAspect="1"/>
          </p:cNvPicPr>
          <p:nvPr/>
        </p:nvPicPr>
        <p:blipFill>
          <a:blip r:embed="rId5"/>
          <a:stretch>
            <a:fillRect/>
          </a:stretch>
        </p:blipFill>
        <p:spPr>
          <a:xfrm>
            <a:off x="179512" y="996131"/>
            <a:ext cx="1791643" cy="1791643"/>
          </a:xfrm>
          <a:prstGeom prst="rect">
            <a:avLst/>
          </a:prstGeom>
        </p:spPr>
      </p:pic>
    </p:spTree>
    <p:extLst>
      <p:ext uri="{BB962C8B-B14F-4D97-AF65-F5344CB8AC3E}">
        <p14:creationId xmlns:p14="http://schemas.microsoft.com/office/powerpoint/2010/main" val="1459615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28600"/>
            <a:ext cx="7854918" cy="742950"/>
          </a:xfrm>
          <a:prstGeom prst="rect">
            <a:avLst/>
          </a:prstGeom>
        </p:spPr>
        <p:txBody>
          <a:bodyPr vert="horz" lIns="68570" tIns="34289" rIns="68570" bIns="3428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IN" sz="2400" b="1" dirty="0">
                <a:latin typeface="Cambria" panose="02040503050406030204" pitchFamily="18" charset="0"/>
                <a:ea typeface="Cambria" panose="02040503050406030204" pitchFamily="18" charset="0"/>
              </a:rPr>
              <a:t>INDIAN STANDARDS ON PACKAGED WATERS</a:t>
            </a:r>
            <a:endParaRPr lang="en-IN" sz="2400" dirty="0">
              <a:latin typeface="Cambria" panose="02040503050406030204" pitchFamily="18" charset="0"/>
              <a:ea typeface="Cambria" panose="02040503050406030204" pitchFamily="18" charset="0"/>
            </a:endParaRPr>
          </a:p>
        </p:txBody>
      </p:sp>
      <p:sp>
        <p:nvSpPr>
          <p:cNvPr id="4" name="Content Placeholder 2"/>
          <p:cNvSpPr txBox="1">
            <a:spLocks/>
          </p:cNvSpPr>
          <p:nvPr/>
        </p:nvSpPr>
        <p:spPr>
          <a:xfrm>
            <a:off x="323529" y="915566"/>
            <a:ext cx="8363272" cy="3657600"/>
          </a:xfrm>
          <a:prstGeom prst="rect">
            <a:avLst/>
          </a:prstGeom>
        </p:spPr>
        <p:txBody>
          <a:bodyPr lIns="91434" tIns="45717" rIns="91434" bIns="45717">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lvl="0" algn="just"/>
            <a:r>
              <a:rPr lang="en-US" sz="1600" b="1" dirty="0">
                <a:latin typeface="Georgia" panose="02040502050405020303" pitchFamily="18" charset="0"/>
                <a:ea typeface="Cambria" panose="02040503050406030204" pitchFamily="18" charset="0"/>
              </a:rPr>
              <a:t>IS 14543 : 2016</a:t>
            </a:r>
            <a:r>
              <a:rPr lang="en-US" sz="1600" dirty="0">
                <a:latin typeface="Georgia" panose="02040502050405020303" pitchFamily="18" charset="0"/>
                <a:ea typeface="Cambria" panose="02040503050406030204" pitchFamily="18" charset="0"/>
              </a:rPr>
              <a:t> is for Packaged Drinking Water (Other than Packaged Natural Mineral Water) which  may be subjected to  various treatments such as decantation, filtration, combination of filtration, cartridge filter, activated carbon filtration, demineralization, </a:t>
            </a:r>
            <a:r>
              <a:rPr lang="en-US" sz="1600" dirty="0" err="1">
                <a:latin typeface="Georgia" panose="02040502050405020303" pitchFamily="18" charset="0"/>
                <a:ea typeface="Cambria" panose="02040503050406030204" pitchFamily="18" charset="0"/>
              </a:rPr>
              <a:t>remineralization</a:t>
            </a:r>
            <a:r>
              <a:rPr lang="en-US" sz="1600" dirty="0">
                <a:latin typeface="Georgia" panose="02040502050405020303" pitchFamily="18" charset="0"/>
                <a:ea typeface="Cambria" panose="02040503050406030204" pitchFamily="18" charset="0"/>
              </a:rPr>
              <a:t>, reverse osmosis and packed after disinfecting the water and is offered or sold in packaged form. </a:t>
            </a:r>
            <a:endParaRPr lang="en-IN" sz="1600" dirty="0">
              <a:latin typeface="Georgia" panose="02040502050405020303" pitchFamily="18" charset="0"/>
              <a:ea typeface="Cambria" panose="02040503050406030204" pitchFamily="18" charset="0"/>
            </a:endParaRPr>
          </a:p>
          <a:p>
            <a:pPr marL="0" indent="0" algn="just">
              <a:buNone/>
            </a:pPr>
            <a:endParaRPr lang="en-IN" sz="1600" dirty="0" smtClean="0">
              <a:latin typeface="Georgia" panose="02040502050405020303" pitchFamily="18" charset="0"/>
              <a:ea typeface="Cambria" panose="02040503050406030204" pitchFamily="18" charset="0"/>
            </a:endParaRPr>
          </a:p>
          <a:p>
            <a:pPr marL="0" indent="0" algn="just">
              <a:buNone/>
            </a:pPr>
            <a:endParaRPr lang="en-IN" sz="1600" dirty="0">
              <a:latin typeface="Georgia" panose="02040502050405020303" pitchFamily="18" charset="0"/>
              <a:ea typeface="Cambria" panose="02040503050406030204" pitchFamily="18" charset="0"/>
            </a:endParaRPr>
          </a:p>
          <a:p>
            <a:pPr algn="just"/>
            <a:r>
              <a:rPr lang="en-IN" sz="1600" b="1" dirty="0">
                <a:latin typeface="Georgia" panose="02040502050405020303" pitchFamily="18" charset="0"/>
                <a:ea typeface="Cambria" panose="02040503050406030204" pitchFamily="18" charset="0"/>
              </a:rPr>
              <a:t>IS 13428 : 2005</a:t>
            </a:r>
            <a:r>
              <a:rPr lang="en-IN" sz="1600" dirty="0">
                <a:latin typeface="Georgia" panose="02040502050405020303" pitchFamily="18" charset="0"/>
                <a:ea typeface="Cambria" panose="02040503050406030204" pitchFamily="18" charset="0"/>
              </a:rPr>
              <a:t> covers various mineral waters in packaged form such as Naturally Carbonated Natural Mineral Water, Non-carbonated Natural Mineral Water, </a:t>
            </a:r>
            <a:r>
              <a:rPr lang="en-IN" sz="1600" dirty="0" err="1">
                <a:latin typeface="Georgia" panose="02040502050405020303" pitchFamily="18" charset="0"/>
                <a:ea typeface="Cambria" panose="02040503050406030204" pitchFamily="18" charset="0"/>
              </a:rPr>
              <a:t>decarbonated</a:t>
            </a:r>
            <a:r>
              <a:rPr lang="en-IN" sz="1600" dirty="0">
                <a:latin typeface="Georgia" panose="02040502050405020303" pitchFamily="18" charset="0"/>
                <a:ea typeface="Cambria" panose="02040503050406030204" pitchFamily="18" charset="0"/>
              </a:rPr>
              <a:t> Natural Mineral Water, Natural Mineral Water Fortified with Carbon Dioxide from the Source, Carbonated Natural Mineral Water</a:t>
            </a:r>
            <a:endParaRPr lang="en-US" sz="1600" dirty="0">
              <a:latin typeface="Georgia" panose="02040502050405020303" pitchFamily="18" charset="0"/>
              <a:ea typeface="Cambria" panose="02040503050406030204" pitchFamily="18" charset="0"/>
            </a:endParaRPr>
          </a:p>
        </p:txBody>
      </p:sp>
      <p:cxnSp>
        <p:nvCxnSpPr>
          <p:cNvPr id="5" name="Straight Connector 4"/>
          <p:cNvCxnSpPr/>
          <p:nvPr/>
        </p:nvCxnSpPr>
        <p:spPr>
          <a:xfrm>
            <a:off x="467544" y="655708"/>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1530" y="0"/>
            <a:ext cx="928984" cy="655708"/>
          </a:xfrm>
          <a:prstGeom prst="rect">
            <a:avLst/>
          </a:prstGeom>
        </p:spPr>
      </p:pic>
    </p:spTree>
    <p:extLst>
      <p:ext uri="{BB962C8B-B14F-4D97-AF65-F5344CB8AC3E}">
        <p14:creationId xmlns:p14="http://schemas.microsoft.com/office/powerpoint/2010/main" val="3346870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46" y="28600"/>
            <a:ext cx="8316416" cy="742950"/>
          </a:xfrm>
          <a:prstGeom prst="rect">
            <a:avLst/>
          </a:prstGeom>
        </p:spPr>
        <p:txBody>
          <a:bodyPr vert="horz" lIns="68570" tIns="34289" rIns="68570" bIns="3428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Bodoni MT Condensed" panose="02070606080606020203" pitchFamily="18" charset="0"/>
              </a:rPr>
              <a:t>     </a:t>
            </a:r>
            <a:r>
              <a:rPr lang="en-US" sz="2400" b="1" dirty="0">
                <a:latin typeface="Cambria" panose="02040503050406030204" pitchFamily="18" charset="0"/>
                <a:ea typeface="Cambria" panose="02040503050406030204" pitchFamily="18" charset="0"/>
              </a:rPr>
              <a:t>Sources and Treatments permitted under IS 14543</a:t>
            </a:r>
          </a:p>
        </p:txBody>
      </p:sp>
      <p:sp>
        <p:nvSpPr>
          <p:cNvPr id="4" name="Content Placeholder 2"/>
          <p:cNvSpPr txBox="1">
            <a:spLocks/>
          </p:cNvSpPr>
          <p:nvPr/>
        </p:nvSpPr>
        <p:spPr>
          <a:xfrm>
            <a:off x="323529" y="915566"/>
            <a:ext cx="8363272" cy="3657600"/>
          </a:xfrm>
          <a:prstGeom prst="rect">
            <a:avLst/>
          </a:prstGeom>
        </p:spPr>
        <p:txBody>
          <a:bodyPr lIns="91434" tIns="45717" rIns="91434" bIns="45717">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endParaRPr lang="en-US" sz="2200" dirty="0">
              <a:latin typeface="Cambria" panose="02040503050406030204" pitchFamily="18" charset="0"/>
            </a:endParaRPr>
          </a:p>
        </p:txBody>
      </p:sp>
      <p:cxnSp>
        <p:nvCxnSpPr>
          <p:cNvPr id="5" name="Straight Connector 4"/>
          <p:cNvCxnSpPr/>
          <p:nvPr/>
        </p:nvCxnSpPr>
        <p:spPr>
          <a:xfrm>
            <a:off x="467544" y="655708"/>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530" y="0"/>
            <a:ext cx="928984" cy="655708"/>
          </a:xfrm>
          <a:prstGeom prst="rect">
            <a:avLst/>
          </a:prstGeom>
        </p:spPr>
      </p:pic>
      <p:sp>
        <p:nvSpPr>
          <p:cNvPr id="2" name="Rectangle 1">
            <a:extLst>
              <a:ext uri="{FF2B5EF4-FFF2-40B4-BE49-F238E27FC236}">
                <a16:creationId xmlns:a16="http://schemas.microsoft.com/office/drawing/2014/main" id="{442A7318-72C6-4DAA-8EF2-76DECDC7BD49}"/>
              </a:ext>
            </a:extLst>
          </p:cNvPr>
          <p:cNvSpPr/>
          <p:nvPr/>
        </p:nvSpPr>
        <p:spPr>
          <a:xfrm>
            <a:off x="323529" y="1492210"/>
            <a:ext cx="6534471" cy="215444"/>
          </a:xfrm>
          <a:prstGeom prst="rect">
            <a:avLst/>
          </a:prstGeom>
        </p:spPr>
        <p:txBody>
          <a:bodyPr wrap="square">
            <a:spAutoFit/>
          </a:bodyPr>
          <a:lstStyle/>
          <a:p>
            <a:pPr marL="600075" marR="0" algn="just" fontAlgn="base">
              <a:spcBef>
                <a:spcPts val="0"/>
              </a:spcBef>
              <a:spcAft>
                <a:spcPts val="0"/>
              </a:spcAft>
            </a:pPr>
            <a:r>
              <a:rPr lang="en-US" sz="800" dirty="0">
                <a:solidFill>
                  <a:srgbClr val="000000"/>
                </a:solidFill>
                <a:latin typeface="times new roman" panose="02020603050405020304" pitchFamily="18" charset="0"/>
              </a:rPr>
              <a:t>  </a:t>
            </a:r>
            <a:endParaRPr lang="en-US"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id="{3D03C2A8-A74F-43DB-BE8B-C5947F526A19}"/>
              </a:ext>
            </a:extLst>
          </p:cNvPr>
          <p:cNvSpPr/>
          <p:nvPr/>
        </p:nvSpPr>
        <p:spPr>
          <a:xfrm>
            <a:off x="467543" y="771550"/>
            <a:ext cx="8363271" cy="3970318"/>
          </a:xfrm>
          <a:prstGeom prst="rect">
            <a:avLst/>
          </a:prstGeom>
        </p:spPr>
        <p:txBody>
          <a:bodyPr wrap="square">
            <a:spAutoFit/>
          </a:bodyPr>
          <a:lstStyle/>
          <a:p>
            <a:endParaRPr lang="en-US" b="1" i="1" dirty="0"/>
          </a:p>
          <a:p>
            <a:pPr algn="just"/>
            <a:r>
              <a:rPr lang="en-US" sz="2000" b="1" i="1" dirty="0">
                <a:latin typeface="Times New Roman" panose="02020603050405020304" pitchFamily="18" charset="0"/>
                <a:cs typeface="Times New Roman" panose="02020603050405020304" pitchFamily="18" charset="0"/>
              </a:rPr>
              <a:t>5.1.1</a:t>
            </a:r>
            <a:r>
              <a:rPr lang="en-US" sz="2000" i="1" dirty="0">
                <a:latin typeface="Times New Roman" panose="02020603050405020304" pitchFamily="18" charset="0"/>
                <a:cs typeface="Times New Roman" panose="02020603050405020304" pitchFamily="18" charset="0"/>
              </a:rPr>
              <a:t> </a:t>
            </a:r>
            <a:r>
              <a:rPr lang="en-US" sz="1600" i="1" dirty="0">
                <a:latin typeface="Georgia" panose="02040502050405020303" pitchFamily="18" charset="0"/>
                <a:cs typeface="Times New Roman" panose="02020603050405020304" pitchFamily="18" charset="0"/>
              </a:rPr>
              <a:t>Water shall be derived from </a:t>
            </a:r>
            <a:r>
              <a:rPr lang="en-US" sz="1600" i="1" u="sng" dirty="0">
                <a:latin typeface="Georgia" panose="02040502050405020303" pitchFamily="18" charset="0"/>
                <a:cs typeface="Times New Roman" panose="02020603050405020304" pitchFamily="18" charset="0"/>
              </a:rPr>
              <a:t>surface water or civic water supply or underground water or sea water or any other consistent source of water</a:t>
            </a:r>
            <a:r>
              <a:rPr lang="en-US" sz="1600" i="1" dirty="0">
                <a:latin typeface="Georgia" panose="02040502050405020303" pitchFamily="18" charset="0"/>
                <a:cs typeface="Times New Roman" panose="02020603050405020304" pitchFamily="18" charset="0"/>
              </a:rPr>
              <a:t> which may be subjected to herein under specified treatments, namely, decantation, distillation, filtration, combination of filtration, aerations, filtration with membrane filter, depth filter, cartridge filter, activated carbon filtration, demineralization, remineralization, reverse osmosis and packed after disinfecting the water to a level that shall not lead to any harmful effect in the drinking water by means of chemical agents or physical methods to reduce the number of micro-organisms to a level below scientifically accepted level for food safety or its suitability: Provided that sea water, before being subjected to the above treatments, shall be subjected to desalination and related processes.</a:t>
            </a:r>
          </a:p>
          <a:p>
            <a:endParaRPr lang="en-US" sz="1600" i="1" dirty="0">
              <a:latin typeface="Georgia" panose="02040502050405020303" pitchFamily="18" charset="0"/>
            </a:endParaRPr>
          </a:p>
          <a:p>
            <a:endParaRPr lang="en-US" i="1" dirty="0"/>
          </a:p>
          <a:p>
            <a:endParaRPr lang="en-US" i="1" dirty="0"/>
          </a:p>
          <a:p>
            <a:endParaRPr lang="en-IN" dirty="0"/>
          </a:p>
        </p:txBody>
      </p:sp>
    </p:spTree>
    <p:extLst>
      <p:ext uri="{BB962C8B-B14F-4D97-AF65-F5344CB8AC3E}">
        <p14:creationId xmlns:p14="http://schemas.microsoft.com/office/powerpoint/2010/main" val="1675117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46" y="28600"/>
            <a:ext cx="8316416" cy="742950"/>
          </a:xfrm>
          <a:prstGeom prst="rect">
            <a:avLst/>
          </a:prstGeom>
        </p:spPr>
        <p:txBody>
          <a:bodyPr vert="horz" lIns="68570" tIns="34289" rIns="68570" bIns="3428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Bodoni MT Condensed" panose="02070606080606020203" pitchFamily="18" charset="0"/>
              </a:rPr>
              <a:t>     </a:t>
            </a:r>
            <a:r>
              <a:rPr lang="en-US" sz="2400" b="1" dirty="0">
                <a:latin typeface="Cambria" panose="02040503050406030204" pitchFamily="18" charset="0"/>
                <a:ea typeface="Cambria" panose="02040503050406030204" pitchFamily="18" charset="0"/>
              </a:rPr>
              <a:t>Natural Mineral Water As per IS 13428</a:t>
            </a:r>
          </a:p>
        </p:txBody>
      </p:sp>
      <p:sp>
        <p:nvSpPr>
          <p:cNvPr id="4" name="Content Placeholder 2"/>
          <p:cNvSpPr txBox="1">
            <a:spLocks/>
          </p:cNvSpPr>
          <p:nvPr/>
        </p:nvSpPr>
        <p:spPr>
          <a:xfrm>
            <a:off x="323529" y="915566"/>
            <a:ext cx="8363272" cy="3657600"/>
          </a:xfrm>
          <a:prstGeom prst="rect">
            <a:avLst/>
          </a:prstGeom>
        </p:spPr>
        <p:txBody>
          <a:bodyPr lIns="91434" tIns="45717" rIns="91434" bIns="45717">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endParaRPr lang="en-US" sz="2200" dirty="0">
              <a:latin typeface="Cambria" panose="02040503050406030204" pitchFamily="18" charset="0"/>
            </a:endParaRPr>
          </a:p>
        </p:txBody>
      </p:sp>
      <p:cxnSp>
        <p:nvCxnSpPr>
          <p:cNvPr id="5" name="Straight Connector 4"/>
          <p:cNvCxnSpPr/>
          <p:nvPr/>
        </p:nvCxnSpPr>
        <p:spPr>
          <a:xfrm>
            <a:off x="467544" y="655708"/>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530" y="0"/>
            <a:ext cx="928984" cy="655708"/>
          </a:xfrm>
          <a:prstGeom prst="rect">
            <a:avLst/>
          </a:prstGeom>
        </p:spPr>
      </p:pic>
      <p:sp>
        <p:nvSpPr>
          <p:cNvPr id="2" name="Rectangle 1">
            <a:extLst>
              <a:ext uri="{FF2B5EF4-FFF2-40B4-BE49-F238E27FC236}">
                <a16:creationId xmlns:a16="http://schemas.microsoft.com/office/drawing/2014/main" id="{442A7318-72C6-4DAA-8EF2-76DECDC7BD49}"/>
              </a:ext>
            </a:extLst>
          </p:cNvPr>
          <p:cNvSpPr/>
          <p:nvPr/>
        </p:nvSpPr>
        <p:spPr>
          <a:xfrm>
            <a:off x="323529" y="1492210"/>
            <a:ext cx="6534471" cy="215444"/>
          </a:xfrm>
          <a:prstGeom prst="rect">
            <a:avLst/>
          </a:prstGeom>
        </p:spPr>
        <p:txBody>
          <a:bodyPr wrap="square">
            <a:spAutoFit/>
          </a:bodyPr>
          <a:lstStyle/>
          <a:p>
            <a:pPr marL="600075" marR="0" algn="just" fontAlgn="base">
              <a:spcBef>
                <a:spcPts val="0"/>
              </a:spcBef>
              <a:spcAft>
                <a:spcPts val="0"/>
              </a:spcAft>
            </a:pPr>
            <a:r>
              <a:rPr lang="en-US" sz="800" dirty="0">
                <a:solidFill>
                  <a:srgbClr val="000000"/>
                </a:solidFill>
                <a:latin typeface="times new roman" panose="02020603050405020304" pitchFamily="18" charset="0"/>
              </a:rPr>
              <a:t>  </a:t>
            </a:r>
            <a:endParaRPr lang="en-US"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id="{3D03C2A8-A74F-43DB-BE8B-C5947F526A19}"/>
              </a:ext>
            </a:extLst>
          </p:cNvPr>
          <p:cNvSpPr/>
          <p:nvPr/>
        </p:nvSpPr>
        <p:spPr>
          <a:xfrm>
            <a:off x="467543" y="771550"/>
            <a:ext cx="8363271" cy="4524315"/>
          </a:xfrm>
          <a:prstGeom prst="rect">
            <a:avLst/>
          </a:prstGeom>
        </p:spPr>
        <p:txBody>
          <a:bodyPr wrap="square">
            <a:spAutoFit/>
          </a:bodyPr>
          <a:lstStyle/>
          <a:p>
            <a:pPr lvl="0" algn="just"/>
            <a:r>
              <a:rPr lang="en-US" sz="1600" dirty="0">
                <a:latin typeface="Georgia" panose="02040502050405020303" pitchFamily="18" charset="0"/>
                <a:ea typeface="Cambria" panose="02040503050406030204" pitchFamily="18" charset="0"/>
              </a:rPr>
              <a:t>It is clearly distinguishable from ordinary drinking water because:</a:t>
            </a:r>
          </a:p>
          <a:p>
            <a:pPr lvl="0" algn="just"/>
            <a:endParaRPr lang="en-IN" sz="1600" dirty="0">
              <a:latin typeface="Georgia" panose="02040502050405020303" pitchFamily="18" charset="0"/>
              <a:ea typeface="Cambria" panose="02040503050406030204" pitchFamily="18" charset="0"/>
            </a:endParaRPr>
          </a:p>
          <a:p>
            <a:pPr marL="342900" indent="-342900" algn="just">
              <a:buAutoNum type="alphaLcParenR"/>
            </a:pPr>
            <a:r>
              <a:rPr lang="en-IN" sz="1600" dirty="0">
                <a:latin typeface="Georgia" panose="02040502050405020303" pitchFamily="18" charset="0"/>
                <a:ea typeface="Cambria" panose="02040503050406030204" pitchFamily="18" charset="0"/>
              </a:rPr>
              <a:t>it is obtained directly from natural or drilled sources from underground water;</a:t>
            </a:r>
          </a:p>
          <a:p>
            <a:pPr algn="just"/>
            <a:endParaRPr lang="en-IN" sz="1600" dirty="0">
              <a:latin typeface="Georgia" panose="02040502050405020303" pitchFamily="18" charset="0"/>
              <a:ea typeface="Cambria" panose="02040503050406030204" pitchFamily="18" charset="0"/>
            </a:endParaRPr>
          </a:p>
          <a:p>
            <a:pPr algn="just"/>
            <a:r>
              <a:rPr lang="en-IN" sz="1600" dirty="0">
                <a:latin typeface="Georgia" panose="02040502050405020303" pitchFamily="18" charset="0"/>
                <a:ea typeface="Cambria" panose="02040503050406030204" pitchFamily="18" charset="0"/>
              </a:rPr>
              <a:t>b) it is characterized by its content of certain mineral salts and their relative proportions and the presence of trace elements or of other constituents;</a:t>
            </a:r>
          </a:p>
          <a:p>
            <a:pPr algn="just"/>
            <a:endParaRPr lang="en-IN" sz="1600" dirty="0">
              <a:latin typeface="Georgia" panose="02040502050405020303" pitchFamily="18" charset="0"/>
              <a:ea typeface="Cambria" panose="02040503050406030204" pitchFamily="18" charset="0"/>
            </a:endParaRPr>
          </a:p>
          <a:p>
            <a:pPr algn="just"/>
            <a:r>
              <a:rPr lang="en-IN" sz="1600" dirty="0">
                <a:latin typeface="Georgia" panose="02040502050405020303" pitchFamily="18" charset="0"/>
                <a:ea typeface="Cambria" panose="02040503050406030204" pitchFamily="18" charset="0"/>
              </a:rPr>
              <a:t>c) of the constancy of its composition and the stability of its discharge and its temperature;</a:t>
            </a:r>
          </a:p>
          <a:p>
            <a:pPr algn="just"/>
            <a:endParaRPr lang="en-IN" sz="1600" dirty="0">
              <a:latin typeface="Georgia" panose="02040502050405020303" pitchFamily="18" charset="0"/>
              <a:ea typeface="Cambria" panose="02040503050406030204" pitchFamily="18" charset="0"/>
            </a:endParaRPr>
          </a:p>
          <a:p>
            <a:pPr algn="just"/>
            <a:r>
              <a:rPr lang="en-IN" sz="1600" dirty="0">
                <a:latin typeface="Georgia" panose="02040502050405020303" pitchFamily="18" charset="0"/>
                <a:ea typeface="Cambria" panose="02040503050406030204" pitchFamily="18" charset="0"/>
              </a:rPr>
              <a:t>d) it is collected under conditions which guarantee the original microbiological purity and chemical composition of essential components;</a:t>
            </a:r>
          </a:p>
          <a:p>
            <a:pPr algn="just"/>
            <a:endParaRPr lang="en-IN" sz="1600" dirty="0">
              <a:latin typeface="Georgia" panose="02040502050405020303" pitchFamily="18" charset="0"/>
              <a:ea typeface="Cambria" panose="02040503050406030204" pitchFamily="18" charset="0"/>
            </a:endParaRPr>
          </a:p>
          <a:p>
            <a:pPr algn="just"/>
            <a:r>
              <a:rPr lang="en-IN" sz="1600" dirty="0">
                <a:latin typeface="Georgia" panose="02040502050405020303" pitchFamily="18" charset="0"/>
                <a:ea typeface="Cambria" panose="02040503050406030204" pitchFamily="18" charset="0"/>
              </a:rPr>
              <a:t>e) it is packaged close to the point of emergence of the source with particular hygienic precautions; and</a:t>
            </a:r>
          </a:p>
          <a:p>
            <a:pPr algn="just"/>
            <a:endParaRPr lang="en-IN" sz="1600" dirty="0">
              <a:latin typeface="Georgia" panose="02040502050405020303" pitchFamily="18" charset="0"/>
              <a:ea typeface="Cambria" panose="02040503050406030204" pitchFamily="18" charset="0"/>
            </a:endParaRPr>
          </a:p>
          <a:p>
            <a:pPr algn="just"/>
            <a:r>
              <a:rPr lang="en-IN" sz="1600" dirty="0">
                <a:latin typeface="Georgia" panose="02040502050405020303" pitchFamily="18" charset="0"/>
                <a:ea typeface="Cambria" panose="02040503050406030204" pitchFamily="18" charset="0"/>
              </a:rPr>
              <a:t>f) it is not subjected to any treatment other than those permitted</a:t>
            </a:r>
            <a:endParaRPr lang="en-US" sz="1600" i="1" dirty="0">
              <a:latin typeface="Georgia" panose="02040502050405020303" pitchFamily="18" charset="0"/>
              <a:ea typeface="Cambria" panose="02040503050406030204" pitchFamily="18" charset="0"/>
            </a:endParaRPr>
          </a:p>
          <a:p>
            <a:endParaRPr lang="en-US" sz="1600" i="1" dirty="0">
              <a:latin typeface="Georgia" panose="02040502050405020303" pitchFamily="18" charset="0"/>
            </a:endParaRPr>
          </a:p>
          <a:p>
            <a:endParaRPr lang="en-IN" sz="1600" dirty="0">
              <a:latin typeface="Georgia" panose="02040502050405020303" pitchFamily="18" charset="0"/>
            </a:endParaRPr>
          </a:p>
        </p:txBody>
      </p:sp>
    </p:spTree>
    <p:extLst>
      <p:ext uri="{BB962C8B-B14F-4D97-AF65-F5344CB8AC3E}">
        <p14:creationId xmlns:p14="http://schemas.microsoft.com/office/powerpoint/2010/main" val="4137010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46" y="28600"/>
            <a:ext cx="8316416" cy="742950"/>
          </a:xfrm>
          <a:prstGeom prst="rect">
            <a:avLst/>
          </a:prstGeom>
        </p:spPr>
        <p:txBody>
          <a:bodyPr vert="horz" lIns="68570" tIns="34289" rIns="68570" bIns="3428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Bodoni MT Condensed" panose="02070606080606020203" pitchFamily="18" charset="0"/>
              </a:rPr>
              <a:t>     </a:t>
            </a:r>
            <a:r>
              <a:rPr lang="en-US" sz="2400" b="1" dirty="0">
                <a:latin typeface="Cambria" panose="02040503050406030204" pitchFamily="18" charset="0"/>
                <a:ea typeface="Cambria" panose="02040503050406030204" pitchFamily="18" charset="0"/>
              </a:rPr>
              <a:t>PACKAGING  REQUIREMENTS</a:t>
            </a:r>
          </a:p>
        </p:txBody>
      </p:sp>
      <p:sp>
        <p:nvSpPr>
          <p:cNvPr id="4" name="Content Placeholder 2"/>
          <p:cNvSpPr txBox="1">
            <a:spLocks/>
          </p:cNvSpPr>
          <p:nvPr/>
        </p:nvSpPr>
        <p:spPr>
          <a:xfrm>
            <a:off x="323529" y="915566"/>
            <a:ext cx="8363272" cy="3657600"/>
          </a:xfrm>
          <a:prstGeom prst="rect">
            <a:avLst/>
          </a:prstGeom>
        </p:spPr>
        <p:txBody>
          <a:bodyPr lIns="91434" tIns="45717" rIns="91434" bIns="45717">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endParaRPr lang="en-US" sz="2200" dirty="0">
              <a:latin typeface="Cambria" panose="02040503050406030204" pitchFamily="18" charset="0"/>
            </a:endParaRPr>
          </a:p>
        </p:txBody>
      </p:sp>
      <p:cxnSp>
        <p:nvCxnSpPr>
          <p:cNvPr id="5" name="Straight Connector 4"/>
          <p:cNvCxnSpPr/>
          <p:nvPr/>
        </p:nvCxnSpPr>
        <p:spPr>
          <a:xfrm>
            <a:off x="467544" y="655708"/>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1530" y="0"/>
            <a:ext cx="928984" cy="655708"/>
          </a:xfrm>
          <a:prstGeom prst="rect">
            <a:avLst/>
          </a:prstGeom>
        </p:spPr>
      </p:pic>
      <p:sp>
        <p:nvSpPr>
          <p:cNvPr id="2" name="Rectangle 1">
            <a:extLst>
              <a:ext uri="{FF2B5EF4-FFF2-40B4-BE49-F238E27FC236}">
                <a16:creationId xmlns:a16="http://schemas.microsoft.com/office/drawing/2014/main" id="{442A7318-72C6-4DAA-8EF2-76DECDC7BD49}"/>
              </a:ext>
            </a:extLst>
          </p:cNvPr>
          <p:cNvSpPr/>
          <p:nvPr/>
        </p:nvSpPr>
        <p:spPr>
          <a:xfrm>
            <a:off x="323529" y="1492210"/>
            <a:ext cx="6534471" cy="215444"/>
          </a:xfrm>
          <a:prstGeom prst="rect">
            <a:avLst/>
          </a:prstGeom>
        </p:spPr>
        <p:txBody>
          <a:bodyPr wrap="square">
            <a:spAutoFit/>
          </a:bodyPr>
          <a:lstStyle/>
          <a:p>
            <a:pPr marL="600075" marR="0" algn="just" fontAlgn="base">
              <a:spcBef>
                <a:spcPts val="0"/>
              </a:spcBef>
              <a:spcAft>
                <a:spcPts val="0"/>
              </a:spcAft>
            </a:pPr>
            <a:r>
              <a:rPr lang="en-US" sz="800" dirty="0">
                <a:solidFill>
                  <a:srgbClr val="000000"/>
                </a:solidFill>
                <a:latin typeface="times new roman" panose="02020603050405020304" pitchFamily="18" charset="0"/>
              </a:rPr>
              <a:t>  </a:t>
            </a:r>
            <a:endParaRPr lang="en-US"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id="{3D03C2A8-A74F-43DB-BE8B-C5947F526A19}"/>
              </a:ext>
            </a:extLst>
          </p:cNvPr>
          <p:cNvSpPr/>
          <p:nvPr/>
        </p:nvSpPr>
        <p:spPr>
          <a:xfrm>
            <a:off x="467544" y="771550"/>
            <a:ext cx="8496944" cy="4370427"/>
          </a:xfrm>
          <a:prstGeom prst="rect">
            <a:avLst/>
          </a:prstGeom>
        </p:spPr>
        <p:txBody>
          <a:bodyPr wrap="square">
            <a:spAutoFit/>
          </a:bodyPr>
          <a:lstStyle/>
          <a:p>
            <a:pPr lvl="0" algn="just"/>
            <a:r>
              <a:rPr lang="en-IN" sz="1600" dirty="0">
                <a:latin typeface="Georgia" panose="02040502050405020303" pitchFamily="18" charset="0"/>
              </a:rPr>
              <a:t>Water shall be packed in clean, hygienic and tamperproof containers/bottles/pouches</a:t>
            </a:r>
          </a:p>
          <a:p>
            <a:pPr lvl="0" algn="just"/>
            <a:endParaRPr lang="en-IN" sz="1600" dirty="0">
              <a:latin typeface="Georgia" panose="02040502050405020303" pitchFamily="18" charset="0"/>
            </a:endParaRPr>
          </a:p>
          <a:p>
            <a:pPr lvl="0"/>
            <a:r>
              <a:rPr lang="en-IN" sz="1600" b="1" dirty="0">
                <a:latin typeface="Georgia" panose="02040502050405020303" pitchFamily="18" charset="0"/>
              </a:rPr>
              <a:t>Packaging material permitted:</a:t>
            </a:r>
          </a:p>
          <a:p>
            <a:pPr lvl="0"/>
            <a:endParaRPr lang="en-IN" sz="1600" dirty="0">
              <a:latin typeface="Georgia" panose="02040502050405020303" pitchFamily="18" charset="0"/>
            </a:endParaRPr>
          </a:p>
          <a:p>
            <a:pPr marL="285750" lvl="0" indent="-285750">
              <a:buFont typeface="Wingdings" panose="05000000000000000000" pitchFamily="2" charset="2"/>
              <a:buChar char="ü"/>
            </a:pPr>
            <a:r>
              <a:rPr lang="en-IN" sz="1600" dirty="0">
                <a:latin typeface="Georgia" panose="02040502050405020303" pitchFamily="18" charset="0"/>
              </a:rPr>
              <a:t>Plastic containers conforming to IS 15410;</a:t>
            </a:r>
          </a:p>
          <a:p>
            <a:pPr marL="285750" lvl="0" indent="-285750">
              <a:buFont typeface="Wingdings" panose="05000000000000000000" pitchFamily="2" charset="2"/>
              <a:buChar char="ü"/>
            </a:pPr>
            <a:r>
              <a:rPr lang="en-IN" sz="1600" dirty="0">
                <a:latin typeface="Georgia" panose="02040502050405020303" pitchFamily="18" charset="0"/>
              </a:rPr>
              <a:t>Polyethylene flexible pouches conforming to IS 15609;</a:t>
            </a:r>
          </a:p>
          <a:p>
            <a:pPr marL="285750" lvl="0" indent="-285750">
              <a:buFont typeface="Wingdings" panose="05000000000000000000" pitchFamily="2" charset="2"/>
              <a:buChar char="ü"/>
            </a:pPr>
            <a:r>
              <a:rPr lang="en-IN" sz="1600" dirty="0">
                <a:latin typeface="Georgia" panose="02040502050405020303" pitchFamily="18" charset="0"/>
              </a:rPr>
              <a:t>Paper and paper board materials; glass; </a:t>
            </a:r>
          </a:p>
          <a:p>
            <a:pPr marL="285750" lvl="0" indent="-285750">
              <a:buFont typeface="Wingdings" panose="05000000000000000000" pitchFamily="2" charset="2"/>
              <a:buChar char="ü"/>
            </a:pPr>
            <a:r>
              <a:rPr lang="en-IN" sz="1600" dirty="0">
                <a:latin typeface="Georgia" panose="02040502050405020303" pitchFamily="18" charset="0"/>
              </a:rPr>
              <a:t>Metal and metal alloys which may or may not contain plastic as component; compatible with the water to be packaged; </a:t>
            </a:r>
          </a:p>
          <a:p>
            <a:pPr marL="285750" lvl="0" indent="-285750">
              <a:buFont typeface="Wingdings" panose="05000000000000000000" pitchFamily="2" charset="2"/>
              <a:buChar char="ü"/>
            </a:pPr>
            <a:r>
              <a:rPr lang="en-IN" sz="1600" dirty="0">
                <a:latin typeface="Georgia" panose="02040502050405020303" pitchFamily="18" charset="0"/>
              </a:rPr>
              <a:t>Paper based multilayer laminated/extruded composite cartons conforming to IS 17753  </a:t>
            </a:r>
          </a:p>
          <a:p>
            <a:pPr marL="285750" lvl="0" indent="-285750">
              <a:buFont typeface="Wingdings" panose="05000000000000000000" pitchFamily="2" charset="2"/>
              <a:buChar char="ü"/>
            </a:pPr>
            <a:r>
              <a:rPr lang="en-IN" sz="1600" dirty="0">
                <a:latin typeface="Georgia" panose="02040502050405020303" pitchFamily="18" charset="0"/>
              </a:rPr>
              <a:t>Aluminium cans conforming to Indian standard on 'Aluminium cans for packaged natural mineral water and packaged drinking water — Specification</a:t>
            </a:r>
          </a:p>
          <a:p>
            <a:r>
              <a:rPr lang="en-IN" sz="1600" dirty="0">
                <a:latin typeface="Georgia" panose="02040502050405020303" pitchFamily="18" charset="0"/>
              </a:rPr>
              <a:t> </a:t>
            </a:r>
          </a:p>
          <a:p>
            <a:pPr lvl="0"/>
            <a:r>
              <a:rPr lang="en-US" sz="1600" dirty="0">
                <a:latin typeface="Georgia" panose="02040502050405020303" pitchFamily="18" charset="0"/>
              </a:rPr>
              <a:t>All packaging materials of plastic origin shall pass the overall migration, </a:t>
            </a:r>
            <a:r>
              <a:rPr lang="en-US" sz="1600" dirty="0" err="1">
                <a:latin typeface="Georgia" panose="02040502050405020303" pitchFamily="18" charset="0"/>
              </a:rPr>
              <a:t>colour</a:t>
            </a:r>
            <a:r>
              <a:rPr lang="en-US" sz="1600" dirty="0">
                <a:latin typeface="Georgia" panose="02040502050405020303" pitchFamily="18" charset="0"/>
              </a:rPr>
              <a:t> migration and specific migration limits for toxic substances as laid down in IS 15410’</a:t>
            </a:r>
            <a:endParaRPr lang="en-IN" sz="1600" dirty="0">
              <a:latin typeface="Georgia" panose="02040502050405020303" pitchFamily="18" charset="0"/>
            </a:endParaRPr>
          </a:p>
          <a:p>
            <a:endParaRPr lang="en-IN" dirty="0"/>
          </a:p>
          <a:p>
            <a:pPr marL="342900" indent="-34290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418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46" y="28600"/>
            <a:ext cx="8316416" cy="742950"/>
          </a:xfrm>
          <a:prstGeom prst="rect">
            <a:avLst/>
          </a:prstGeom>
        </p:spPr>
        <p:txBody>
          <a:bodyPr vert="horz" lIns="68570" tIns="34289" rIns="68570" bIns="3428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cs typeface="Aharoni" panose="02010803020104030203" pitchFamily="2" charset="-79"/>
              </a:rPr>
              <a:t>     </a:t>
            </a:r>
            <a:r>
              <a:rPr lang="en-US" sz="2400" b="1" dirty="0">
                <a:latin typeface="Cambria" panose="02040503050406030204" pitchFamily="18" charset="0"/>
                <a:ea typeface="Cambria" panose="02040503050406030204" pitchFamily="18" charset="0"/>
                <a:cs typeface="Aharoni" panose="02010803020104030203" pitchFamily="2" charset="-79"/>
              </a:rPr>
              <a:t>Key Differences Between </a:t>
            </a:r>
            <a:r>
              <a:rPr lang="en-US" sz="2400" b="1" dirty="0">
                <a:latin typeface="Cambria" panose="02040503050406030204" pitchFamily="18" charset="0"/>
                <a:ea typeface="Cambria" panose="02040503050406030204" pitchFamily="18" charset="0"/>
                <a:cs typeface="Times New Roman" panose="02020603050405020304" pitchFamily="18" charset="0"/>
              </a:rPr>
              <a:t>IS 10500 &amp; IS 14543</a:t>
            </a:r>
            <a:r>
              <a:rPr lang="en-US" sz="2400" b="1" dirty="0">
                <a:latin typeface="Cambria" panose="02040503050406030204" pitchFamily="18" charset="0"/>
                <a:ea typeface="Cambria" panose="02040503050406030204" pitchFamily="18" charset="0"/>
                <a:cs typeface="Aharoni" panose="02010803020104030203" pitchFamily="2" charset="-79"/>
              </a:rPr>
              <a:t> </a:t>
            </a:r>
            <a:endParaRPr lang="en-US" sz="2400" b="1" dirty="0">
              <a:latin typeface="Cambria" panose="02040503050406030204" pitchFamily="18" charset="0"/>
              <a:ea typeface="Cambria" panose="02040503050406030204" pitchFamily="18" charset="0"/>
            </a:endParaRPr>
          </a:p>
        </p:txBody>
      </p:sp>
      <p:sp>
        <p:nvSpPr>
          <p:cNvPr id="4" name="Content Placeholder 2"/>
          <p:cNvSpPr txBox="1">
            <a:spLocks/>
          </p:cNvSpPr>
          <p:nvPr/>
        </p:nvSpPr>
        <p:spPr>
          <a:xfrm>
            <a:off x="323529" y="915566"/>
            <a:ext cx="8363272" cy="3657600"/>
          </a:xfrm>
          <a:prstGeom prst="rect">
            <a:avLst/>
          </a:prstGeom>
        </p:spPr>
        <p:txBody>
          <a:bodyPr lIns="91434" tIns="45717" rIns="91434" bIns="45717">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endParaRPr lang="en-US" sz="2200" dirty="0">
              <a:latin typeface="Cambria" panose="02040503050406030204" pitchFamily="18" charset="0"/>
            </a:endParaRPr>
          </a:p>
        </p:txBody>
      </p:sp>
      <p:cxnSp>
        <p:nvCxnSpPr>
          <p:cNvPr id="5" name="Straight Connector 4"/>
          <p:cNvCxnSpPr/>
          <p:nvPr/>
        </p:nvCxnSpPr>
        <p:spPr>
          <a:xfrm>
            <a:off x="467544" y="655708"/>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1530" y="0"/>
            <a:ext cx="928984" cy="655708"/>
          </a:xfrm>
          <a:prstGeom prst="rect">
            <a:avLst/>
          </a:prstGeom>
        </p:spPr>
      </p:pic>
      <p:sp>
        <p:nvSpPr>
          <p:cNvPr id="2" name="Rectangle 1">
            <a:extLst>
              <a:ext uri="{FF2B5EF4-FFF2-40B4-BE49-F238E27FC236}">
                <a16:creationId xmlns:a16="http://schemas.microsoft.com/office/drawing/2014/main" id="{442A7318-72C6-4DAA-8EF2-76DECDC7BD49}"/>
              </a:ext>
            </a:extLst>
          </p:cNvPr>
          <p:cNvSpPr/>
          <p:nvPr/>
        </p:nvSpPr>
        <p:spPr>
          <a:xfrm>
            <a:off x="323529" y="1492210"/>
            <a:ext cx="6534471" cy="215444"/>
          </a:xfrm>
          <a:prstGeom prst="rect">
            <a:avLst/>
          </a:prstGeom>
        </p:spPr>
        <p:txBody>
          <a:bodyPr wrap="square">
            <a:spAutoFit/>
          </a:bodyPr>
          <a:lstStyle/>
          <a:p>
            <a:pPr marL="600075" marR="0" algn="just" fontAlgn="base">
              <a:spcBef>
                <a:spcPts val="0"/>
              </a:spcBef>
              <a:spcAft>
                <a:spcPts val="0"/>
              </a:spcAft>
            </a:pPr>
            <a:r>
              <a:rPr lang="en-US" sz="800" dirty="0">
                <a:solidFill>
                  <a:srgbClr val="000000"/>
                </a:solidFill>
                <a:latin typeface="times new roman" panose="02020603050405020304" pitchFamily="18" charset="0"/>
              </a:rPr>
              <a:t>  </a:t>
            </a:r>
            <a:endParaRPr lang="en-US"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id="{3D03C2A8-A74F-43DB-BE8B-C5947F526A19}"/>
              </a:ext>
            </a:extLst>
          </p:cNvPr>
          <p:cNvSpPr/>
          <p:nvPr/>
        </p:nvSpPr>
        <p:spPr>
          <a:xfrm>
            <a:off x="467543" y="771550"/>
            <a:ext cx="8363271" cy="3724096"/>
          </a:xfrm>
          <a:prstGeom prst="rect">
            <a:avLst/>
          </a:prstGeom>
        </p:spPr>
        <p:txBody>
          <a:bodyPr wrap="square">
            <a:spAutoFit/>
          </a:bodyPr>
          <a:lstStyle/>
          <a:p>
            <a:endParaRPr lang="en-US" b="1" i="1" dirty="0"/>
          </a:p>
          <a:p>
            <a:pPr marL="285750" indent="-285750" algn="just">
              <a:buFont typeface="Arial" panose="020B0604020202020204" pitchFamily="34" charset="0"/>
              <a:buChar char="•"/>
            </a:pPr>
            <a:r>
              <a:rPr lang="en-US" dirty="0">
                <a:latin typeface="Georgia" panose="02040502050405020303" pitchFamily="18" charset="0"/>
                <a:ea typeface="Cambria" panose="02040503050406030204" pitchFamily="18" charset="0"/>
                <a:cs typeface="Times New Roman" panose="02020603050405020304" pitchFamily="18" charset="0"/>
              </a:rPr>
              <a:t>IS 10500 &amp; IS 14543 have been formulated for drinking water based on the </a:t>
            </a:r>
            <a:r>
              <a:rPr lang="en-US" b="1" dirty="0">
                <a:latin typeface="Georgia" panose="02040502050405020303" pitchFamily="18" charset="0"/>
                <a:ea typeface="Cambria" panose="02040503050406030204" pitchFamily="18" charset="0"/>
                <a:cs typeface="Times New Roman" panose="02020603050405020304" pitchFamily="18" charset="0"/>
              </a:rPr>
              <a:t>end use </a:t>
            </a:r>
            <a:r>
              <a:rPr lang="en-US" dirty="0">
                <a:latin typeface="Georgia" panose="02040502050405020303" pitchFamily="18" charset="0"/>
                <a:ea typeface="Cambria" panose="02040503050406030204" pitchFamily="18" charset="0"/>
                <a:cs typeface="Times New Roman" panose="02020603050405020304" pitchFamily="18" charset="0"/>
              </a:rPr>
              <a:t>of the product and the </a:t>
            </a:r>
            <a:r>
              <a:rPr lang="en-US" b="1" dirty="0">
                <a:latin typeface="Georgia" panose="02040502050405020303" pitchFamily="18" charset="0"/>
                <a:ea typeface="Cambria" panose="02040503050406030204" pitchFamily="18" charset="0"/>
                <a:cs typeface="Times New Roman" panose="02020603050405020304" pitchFamily="18" charset="0"/>
              </a:rPr>
              <a:t>treatments</a:t>
            </a:r>
            <a:r>
              <a:rPr lang="en-US" dirty="0">
                <a:latin typeface="Georgia" panose="02040502050405020303" pitchFamily="18" charset="0"/>
                <a:ea typeface="Cambria" panose="02040503050406030204" pitchFamily="18" charset="0"/>
                <a:cs typeface="Times New Roman" panose="02020603050405020304" pitchFamily="18" charset="0"/>
              </a:rPr>
              <a:t> generally done</a:t>
            </a:r>
          </a:p>
          <a:p>
            <a:pPr marL="285750" indent="-285750" algn="just">
              <a:buFont typeface="Arial" panose="020B0604020202020204" pitchFamily="34" charset="0"/>
              <a:buChar char="•"/>
            </a:pPr>
            <a:endParaRPr lang="en-US" dirty="0">
              <a:latin typeface="Georgia" panose="02040502050405020303" pitchFamily="18" charset="0"/>
              <a:ea typeface="Cambria" panose="020405030504060302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Georgia" panose="02040502050405020303" pitchFamily="18" charset="0"/>
                <a:ea typeface="Cambria" panose="02040503050406030204" pitchFamily="18" charset="0"/>
                <a:cs typeface="Times New Roman" panose="02020603050405020304" pitchFamily="18" charset="0"/>
              </a:rPr>
              <a:t>The requirements are </a:t>
            </a:r>
            <a:r>
              <a:rPr lang="en-US" b="1" dirty="0">
                <a:latin typeface="Georgia" panose="02040502050405020303" pitchFamily="18" charset="0"/>
                <a:ea typeface="Cambria" panose="02040503050406030204" pitchFamily="18" charset="0"/>
                <a:cs typeface="Times New Roman" panose="02020603050405020304" pitchFamily="18" charset="0"/>
              </a:rPr>
              <a:t>generally comparable</a:t>
            </a:r>
            <a:r>
              <a:rPr lang="en-US" dirty="0">
                <a:latin typeface="Georgia" panose="02040502050405020303" pitchFamily="18" charset="0"/>
                <a:ea typeface="Cambria" panose="02040503050406030204" pitchFamily="18" charset="0"/>
                <a:cs typeface="Times New Roman" panose="02020603050405020304" pitchFamily="18" charset="0"/>
              </a:rPr>
              <a:t> keeping safety in view</a:t>
            </a:r>
          </a:p>
          <a:p>
            <a:pPr marL="285750" indent="-285750" algn="just">
              <a:buFont typeface="Arial" panose="020B0604020202020204" pitchFamily="34" charset="0"/>
              <a:buChar char="•"/>
            </a:pPr>
            <a:endParaRPr lang="en-US" dirty="0">
              <a:latin typeface="Georgia" panose="02040502050405020303" pitchFamily="18" charset="0"/>
              <a:ea typeface="Cambria" panose="020405030504060302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Georgia" panose="02040502050405020303" pitchFamily="18" charset="0"/>
                <a:ea typeface="Cambria" panose="02040503050406030204" pitchFamily="18" charset="0"/>
                <a:cs typeface="Times New Roman" panose="02020603050405020304" pitchFamily="18" charset="0"/>
              </a:rPr>
              <a:t>The standards primarily </a:t>
            </a:r>
            <a:r>
              <a:rPr lang="en-US" b="1" dirty="0">
                <a:latin typeface="Georgia" panose="02040502050405020303" pitchFamily="18" charset="0"/>
                <a:ea typeface="Cambria" panose="02040503050406030204" pitchFamily="18" charset="0"/>
                <a:cs typeface="Times New Roman" panose="02020603050405020304" pitchFamily="18" charset="0"/>
              </a:rPr>
              <a:t>differ in the microbiological requirements</a:t>
            </a:r>
            <a:r>
              <a:rPr lang="en-US" dirty="0">
                <a:latin typeface="Georgia" panose="02040502050405020303" pitchFamily="18" charset="0"/>
                <a:ea typeface="Cambria" panose="02040503050406030204" pitchFamily="18" charset="0"/>
                <a:cs typeface="Times New Roman" panose="02020603050405020304" pitchFamily="18" charset="0"/>
              </a:rPr>
              <a:t> which are more elaborate (11 more) and stricter (for E. coli &amp; coliforms) in case of IS 14543 because the product needs to </a:t>
            </a:r>
            <a:r>
              <a:rPr lang="en-US" dirty="0">
                <a:solidFill>
                  <a:schemeClr val="dk1"/>
                </a:solidFill>
                <a:latin typeface="Georgia" panose="02040502050405020303" pitchFamily="18" charset="0"/>
                <a:ea typeface="Cambria" panose="02040503050406030204" pitchFamily="18" charset="0"/>
                <a:cs typeface="Times New Roman" panose="02020603050405020304" pitchFamily="18" charset="0"/>
              </a:rPr>
              <a:t>be kept safe for its entire shelf life in packaged form. </a:t>
            </a:r>
            <a:endParaRPr lang="en-US" dirty="0">
              <a:latin typeface="Georgia" panose="02040502050405020303" pitchFamily="18"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endParaRPr lang="en-US" sz="2000" i="1" dirty="0">
              <a:latin typeface="Times New Roman" panose="02020603050405020304" pitchFamily="18" charset="0"/>
              <a:cs typeface="Times New Roman" panose="02020603050405020304" pitchFamily="18" charset="0"/>
            </a:endParaRPr>
          </a:p>
          <a:p>
            <a:endParaRPr lang="en-US" i="1" dirty="0"/>
          </a:p>
          <a:p>
            <a:endParaRPr lang="en-IN" dirty="0"/>
          </a:p>
        </p:txBody>
      </p:sp>
    </p:spTree>
    <p:extLst>
      <p:ext uri="{BB962C8B-B14F-4D97-AF65-F5344CB8AC3E}">
        <p14:creationId xmlns:p14="http://schemas.microsoft.com/office/powerpoint/2010/main" val="1816080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46" y="28600"/>
            <a:ext cx="8316416" cy="742950"/>
          </a:xfrm>
          <a:prstGeom prst="rect">
            <a:avLst/>
          </a:prstGeom>
        </p:spPr>
        <p:txBody>
          <a:bodyPr vert="horz" lIns="68570" tIns="34289" rIns="68570" bIns="3428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latin typeface="Cambria" panose="02040503050406030204" pitchFamily="18" charset="0"/>
                <a:ea typeface="Cambria" panose="02040503050406030204" pitchFamily="18" charset="0"/>
                <a:cs typeface="Aharoni" panose="02010803020104030203" pitchFamily="2" charset="-79"/>
              </a:rPr>
              <a:t>     Key Differences Between </a:t>
            </a:r>
            <a:r>
              <a:rPr lang="en-US" sz="2400" b="1" dirty="0">
                <a:latin typeface="Cambria" panose="02040503050406030204" pitchFamily="18" charset="0"/>
                <a:ea typeface="Cambria" panose="02040503050406030204" pitchFamily="18" charset="0"/>
                <a:cs typeface="Times New Roman" panose="02020603050405020304" pitchFamily="18" charset="0"/>
              </a:rPr>
              <a:t>IS 10500 &amp; </a:t>
            </a:r>
            <a:r>
              <a:rPr lang="en-US" sz="2400" b="1" dirty="0" smtClean="0">
                <a:latin typeface="Cambria" panose="02040503050406030204" pitchFamily="18" charset="0"/>
                <a:ea typeface="Cambria" panose="02040503050406030204" pitchFamily="18" charset="0"/>
                <a:cs typeface="Times New Roman" panose="02020603050405020304" pitchFamily="18" charset="0"/>
              </a:rPr>
              <a:t>IS 14543 </a:t>
            </a:r>
            <a:endParaRPr lang="en-US" sz="2400" b="1" dirty="0">
              <a:latin typeface="Cambria" panose="02040503050406030204" pitchFamily="18" charset="0"/>
              <a:ea typeface="Cambria" panose="02040503050406030204" pitchFamily="18" charset="0"/>
            </a:endParaRPr>
          </a:p>
        </p:txBody>
      </p:sp>
      <p:sp>
        <p:nvSpPr>
          <p:cNvPr id="4" name="Content Placeholder 2"/>
          <p:cNvSpPr txBox="1">
            <a:spLocks/>
          </p:cNvSpPr>
          <p:nvPr/>
        </p:nvSpPr>
        <p:spPr>
          <a:xfrm>
            <a:off x="323529" y="915566"/>
            <a:ext cx="8363272" cy="3657600"/>
          </a:xfrm>
          <a:prstGeom prst="rect">
            <a:avLst/>
          </a:prstGeom>
        </p:spPr>
        <p:txBody>
          <a:bodyPr lIns="91434" tIns="45717" rIns="91434" bIns="45717">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endParaRPr lang="en-US" sz="2200" dirty="0">
              <a:latin typeface="Cambria" panose="02040503050406030204" pitchFamily="18" charset="0"/>
            </a:endParaRPr>
          </a:p>
        </p:txBody>
      </p:sp>
      <p:cxnSp>
        <p:nvCxnSpPr>
          <p:cNvPr id="5" name="Straight Connector 4"/>
          <p:cNvCxnSpPr/>
          <p:nvPr/>
        </p:nvCxnSpPr>
        <p:spPr>
          <a:xfrm>
            <a:off x="467544" y="655708"/>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1530" y="0"/>
            <a:ext cx="928984" cy="655708"/>
          </a:xfrm>
          <a:prstGeom prst="rect">
            <a:avLst/>
          </a:prstGeom>
        </p:spPr>
      </p:pic>
      <p:sp>
        <p:nvSpPr>
          <p:cNvPr id="2" name="Rectangle 1">
            <a:extLst>
              <a:ext uri="{FF2B5EF4-FFF2-40B4-BE49-F238E27FC236}">
                <a16:creationId xmlns:a16="http://schemas.microsoft.com/office/drawing/2014/main" id="{442A7318-72C6-4DAA-8EF2-76DECDC7BD49}"/>
              </a:ext>
            </a:extLst>
          </p:cNvPr>
          <p:cNvSpPr/>
          <p:nvPr/>
        </p:nvSpPr>
        <p:spPr>
          <a:xfrm>
            <a:off x="323529" y="915566"/>
            <a:ext cx="7776863" cy="3693319"/>
          </a:xfrm>
          <a:prstGeom prst="rect">
            <a:avLst/>
          </a:prstGeom>
        </p:spPr>
        <p:txBody>
          <a:bodyPr wrap="square">
            <a:spAutoFit/>
          </a:bodyPr>
          <a:lstStyle/>
          <a:p>
            <a:pPr marL="342900" indent="-342900" algn="just">
              <a:buFont typeface="Arial" panose="020B0604020202020204" pitchFamily="34" charset="0"/>
              <a:buChar char="•"/>
            </a:pPr>
            <a:r>
              <a:rPr lang="en-US" dirty="0">
                <a:latin typeface="Georgia" panose="02040502050405020303" pitchFamily="18" charset="0"/>
                <a:ea typeface="Cambria" panose="02040503050406030204" pitchFamily="18" charset="0"/>
                <a:cs typeface="Times New Roman" panose="02020603050405020304" pitchFamily="18" charset="0"/>
              </a:rPr>
              <a:t>Some requirements like those of </a:t>
            </a:r>
            <a:r>
              <a:rPr lang="en-US" b="1" dirty="0">
                <a:latin typeface="Georgia" panose="02040502050405020303" pitchFamily="18" charset="0"/>
                <a:ea typeface="Cambria" panose="02040503050406030204" pitchFamily="18" charset="0"/>
                <a:cs typeface="Times New Roman" panose="02020603050405020304" pitchFamily="18" charset="0"/>
              </a:rPr>
              <a:t>viruses &amp; protozoan cysts </a:t>
            </a:r>
            <a:r>
              <a:rPr lang="en-US" dirty="0">
                <a:latin typeface="Georgia" panose="02040502050405020303" pitchFamily="18" charset="0"/>
                <a:ea typeface="Cambria" panose="02040503050406030204" pitchFamily="18" charset="0"/>
                <a:cs typeface="Times New Roman" panose="02020603050405020304" pitchFamily="18" charset="0"/>
              </a:rPr>
              <a:t>have been specified only in case of IS 10500 because of the simpler treatments done and contamination during distribution through pipes/ tankers, etc.</a:t>
            </a:r>
          </a:p>
          <a:p>
            <a:pPr marL="342900" indent="-342900" algn="just">
              <a:buFont typeface="Arial" panose="020B0604020202020204" pitchFamily="34" charset="0"/>
              <a:buChar char="•"/>
            </a:pPr>
            <a:endParaRPr lang="en-US" dirty="0">
              <a:latin typeface="Georgia" panose="02040502050405020303" pitchFamily="18" charset="0"/>
              <a:ea typeface="Cambria" panose="02040503050406030204" pitchFamily="18" charset="0"/>
              <a:cs typeface="Times New Roman" panose="02020603050405020304" pitchFamily="18" charset="0"/>
            </a:endParaRPr>
          </a:p>
          <a:p>
            <a:pPr marL="342900" indent="-342900" algn="just">
              <a:buFont typeface="Arial" panose="020B0604020202020204" pitchFamily="34" charset="0"/>
              <a:buChar char="•"/>
            </a:pPr>
            <a:r>
              <a:rPr lang="en-US" dirty="0">
                <a:latin typeface="Georgia" panose="02040502050405020303" pitchFamily="18" charset="0"/>
                <a:ea typeface="Cambria" panose="02040503050406030204" pitchFamily="18" charset="0"/>
                <a:cs typeface="Times New Roman" panose="02020603050405020304" pitchFamily="18" charset="0"/>
              </a:rPr>
              <a:t>IS 10500 also has additional parameters like chloramines, ammonia and tri-halomethanes, which are </a:t>
            </a:r>
            <a:r>
              <a:rPr lang="en-US" b="1" dirty="0">
                <a:latin typeface="Georgia" panose="02040502050405020303" pitchFamily="18" charset="0"/>
                <a:ea typeface="Cambria" panose="02040503050406030204" pitchFamily="18" charset="0"/>
                <a:cs typeface="Times New Roman" panose="02020603050405020304" pitchFamily="18" charset="0"/>
              </a:rPr>
              <a:t>process by-products </a:t>
            </a:r>
            <a:r>
              <a:rPr lang="en-US" dirty="0">
                <a:latin typeface="Georgia" panose="02040502050405020303" pitchFamily="18" charset="0"/>
                <a:ea typeface="Cambria" panose="02040503050406030204" pitchFamily="18" charset="0"/>
                <a:cs typeface="Times New Roman" panose="02020603050405020304" pitchFamily="18" charset="0"/>
              </a:rPr>
              <a:t>of disinfection methods employed</a:t>
            </a:r>
          </a:p>
          <a:p>
            <a:pPr marL="342900" indent="-342900" algn="just">
              <a:buFont typeface="Arial" panose="020B0604020202020204" pitchFamily="34" charset="0"/>
              <a:buChar char="•"/>
            </a:pPr>
            <a:endParaRPr lang="en-US" dirty="0">
              <a:latin typeface="Georgia" panose="02040502050405020303" pitchFamily="18" charset="0"/>
              <a:ea typeface="Cambria" panose="02040503050406030204" pitchFamily="18" charset="0"/>
              <a:cs typeface="Times New Roman" panose="02020603050405020304" pitchFamily="18" charset="0"/>
            </a:endParaRPr>
          </a:p>
          <a:p>
            <a:pPr marL="342900" indent="-342900" algn="just">
              <a:buFont typeface="Arial" panose="020B0604020202020204" pitchFamily="34" charset="0"/>
              <a:buChar char="•"/>
            </a:pPr>
            <a:r>
              <a:rPr lang="en-US" dirty="0">
                <a:latin typeface="Georgia" panose="02040502050405020303" pitchFamily="18" charset="0"/>
                <a:ea typeface="Cambria" panose="02040503050406030204" pitchFamily="18" charset="0"/>
                <a:cs typeface="Times New Roman" panose="02020603050405020304" pitchFamily="18" charset="0"/>
              </a:rPr>
              <a:t>IS 10500 also specify </a:t>
            </a:r>
            <a:r>
              <a:rPr lang="en-US" b="1" dirty="0">
                <a:latin typeface="Georgia" panose="02040502050405020303" pitchFamily="18" charset="0"/>
                <a:ea typeface="Cambria" panose="02040503050406030204" pitchFamily="18" charset="0"/>
                <a:cs typeface="Times New Roman" panose="02020603050405020304" pitchFamily="18" charset="0"/>
              </a:rPr>
              <a:t>permissible limits </a:t>
            </a:r>
            <a:r>
              <a:rPr lang="en-US" dirty="0">
                <a:latin typeface="Georgia" panose="02040502050405020303" pitchFamily="18" charset="0"/>
                <a:ea typeface="Cambria" panose="02040503050406030204" pitchFamily="18" charset="0"/>
                <a:cs typeface="Times New Roman" panose="02020603050405020304" pitchFamily="18" charset="0"/>
              </a:rPr>
              <a:t>(in addition to acceptable limits) which are more relaxed and have been kept for tolerability of water where there are no alternate sources</a:t>
            </a:r>
          </a:p>
          <a:p>
            <a:pPr marL="600075" marR="0" algn="just" fontAlgn="base">
              <a:spcBef>
                <a:spcPts val="0"/>
              </a:spcBef>
              <a:spcAft>
                <a:spcPts val="0"/>
              </a:spcAft>
            </a:pPr>
            <a:r>
              <a:rPr lang="en-US" dirty="0">
                <a:solidFill>
                  <a:srgbClr val="000000"/>
                </a:solidFill>
                <a:latin typeface="Georgia" panose="02040502050405020303" pitchFamily="18" charset="0"/>
                <a:ea typeface="Cambria" panose="020405030504060302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3D03C2A8-A74F-43DB-BE8B-C5947F526A19}"/>
              </a:ext>
            </a:extLst>
          </p:cNvPr>
          <p:cNvSpPr/>
          <p:nvPr/>
        </p:nvSpPr>
        <p:spPr>
          <a:xfrm>
            <a:off x="467543" y="771550"/>
            <a:ext cx="8363271" cy="923330"/>
          </a:xfrm>
          <a:prstGeom prst="rect">
            <a:avLst/>
          </a:prstGeom>
        </p:spPr>
        <p:txBody>
          <a:bodyPr wrap="square">
            <a:spAutoFit/>
          </a:bodyPr>
          <a:lstStyle/>
          <a:p>
            <a:endParaRPr lang="en-US" b="1" i="1" dirty="0"/>
          </a:p>
          <a:p>
            <a:endParaRPr lang="en-US" i="1" dirty="0"/>
          </a:p>
          <a:p>
            <a:endParaRPr lang="en-IN" dirty="0"/>
          </a:p>
        </p:txBody>
      </p:sp>
    </p:spTree>
    <p:extLst>
      <p:ext uri="{BB962C8B-B14F-4D97-AF65-F5344CB8AC3E}">
        <p14:creationId xmlns:p14="http://schemas.microsoft.com/office/powerpoint/2010/main" val="3206147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7366153"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685800"/>
            <a:r>
              <a:rPr lang="en-US" altLang="en-US" sz="3000" b="1" dirty="0" smtClean="0">
                <a:solidFill>
                  <a:prstClr val="black"/>
                </a:solidFill>
                <a:latin typeface="Cambria" panose="02040503050406030204" pitchFamily="18" charset="0"/>
              </a:rPr>
              <a:t>Water  and Sustainability</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010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2" name="Rectangle 1">
            <a:extLst>
              <a:ext uri="{FF2B5EF4-FFF2-40B4-BE49-F238E27FC236}">
                <a16:creationId xmlns:a16="http://schemas.microsoft.com/office/drawing/2014/main" id="{ED465103-874B-4F7B-ABD4-204509AAB629}"/>
              </a:ext>
            </a:extLst>
          </p:cNvPr>
          <p:cNvSpPr/>
          <p:nvPr/>
        </p:nvSpPr>
        <p:spPr>
          <a:xfrm>
            <a:off x="251520" y="1160621"/>
            <a:ext cx="6120680" cy="1754326"/>
          </a:xfrm>
          <a:prstGeom prst="rect">
            <a:avLst/>
          </a:prstGeom>
        </p:spPr>
        <p:txBody>
          <a:bodyPr wrap="square">
            <a:spAutoFit/>
          </a:bodyPr>
          <a:lstStyle/>
          <a:p>
            <a:pPr marL="285750" indent="-285750" algn="just">
              <a:buFont typeface="Wingdings" panose="05000000000000000000" pitchFamily="2" charset="2"/>
              <a:buChar char="Ø"/>
            </a:pPr>
            <a:r>
              <a:rPr lang="en-US" dirty="0">
                <a:latin typeface="Georgia" panose="02040502050405020303" pitchFamily="18" charset="0"/>
              </a:rPr>
              <a:t>Sustainable Development Goal 6 (SDG 6) on water and sanitation, adopted by United Nations Member States at the 2015 UN Summit as part of the 2030 Agenda for Sustainable Development, provides the blueprint for ensuring availability and sustainable management of water and sanitation for all</a:t>
            </a:r>
            <a:r>
              <a:rPr lang="en-US" dirty="0" smtClean="0">
                <a:latin typeface="Georgia" panose="02040502050405020303" pitchFamily="18" charset="0"/>
              </a:rPr>
              <a:t>.</a:t>
            </a:r>
          </a:p>
        </p:txBody>
      </p:sp>
      <p:pic>
        <p:nvPicPr>
          <p:cNvPr id="3" name="Picture 2"/>
          <p:cNvPicPr>
            <a:picLocks noChangeAspect="1"/>
          </p:cNvPicPr>
          <p:nvPr/>
        </p:nvPicPr>
        <p:blipFill>
          <a:blip r:embed="rId4"/>
          <a:stretch>
            <a:fillRect/>
          </a:stretch>
        </p:blipFill>
        <p:spPr>
          <a:xfrm>
            <a:off x="6804248" y="1203598"/>
            <a:ext cx="1705162" cy="1938211"/>
          </a:xfrm>
          <a:prstGeom prst="rect">
            <a:avLst/>
          </a:prstGeom>
        </p:spPr>
      </p:pic>
      <p:pic>
        <p:nvPicPr>
          <p:cNvPr id="5" name="Picture 4"/>
          <p:cNvPicPr>
            <a:picLocks noChangeAspect="1"/>
          </p:cNvPicPr>
          <p:nvPr/>
        </p:nvPicPr>
        <p:blipFill>
          <a:blip r:embed="rId5"/>
          <a:stretch>
            <a:fillRect/>
          </a:stretch>
        </p:blipFill>
        <p:spPr>
          <a:xfrm>
            <a:off x="534405" y="3291831"/>
            <a:ext cx="2597435" cy="1656183"/>
          </a:xfrm>
          <a:prstGeom prst="rect">
            <a:avLst/>
          </a:prstGeom>
        </p:spPr>
      </p:pic>
      <p:sp>
        <p:nvSpPr>
          <p:cNvPr id="6" name="TextBox 5"/>
          <p:cNvSpPr txBox="1"/>
          <p:nvPr/>
        </p:nvSpPr>
        <p:spPr>
          <a:xfrm>
            <a:off x="3203848" y="3291830"/>
            <a:ext cx="5305562" cy="1754326"/>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latin typeface="Georgia" panose="02040502050405020303" pitchFamily="18" charset="0"/>
              </a:rPr>
              <a:t>Sustainable Development Goal target 6.1 calls for universal and equitable access to safe and affordable drinking-water. </a:t>
            </a:r>
            <a:r>
              <a:rPr lang="en-US" dirty="0">
                <a:solidFill>
                  <a:srgbClr val="20313B"/>
                </a:solidFill>
                <a:latin typeface="Georgia" panose="02040502050405020303" pitchFamily="18" charset="0"/>
              </a:rPr>
              <a:t>Providing access to safe water is one of the most effective instruments in promoting health and reducing poverty.</a:t>
            </a:r>
          </a:p>
        </p:txBody>
      </p:sp>
    </p:spTree>
    <p:extLst>
      <p:ext uri="{BB962C8B-B14F-4D97-AF65-F5344CB8AC3E}">
        <p14:creationId xmlns:p14="http://schemas.microsoft.com/office/powerpoint/2010/main" val="136390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46" y="172615"/>
            <a:ext cx="8316416" cy="730633"/>
          </a:xfrm>
          <a:prstGeom prst="rect">
            <a:avLst/>
          </a:prstGeom>
        </p:spPr>
        <p:txBody>
          <a:bodyPr vert="horz" lIns="68570" tIns="34289" rIns="68570" bIns="34289" rtlCol="0" anchor="ctr">
            <a:no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cs typeface="Aharoni" panose="02010803020104030203" pitchFamily="2" charset="-79"/>
              </a:rPr>
              <a:t>     </a:t>
            </a:r>
            <a:r>
              <a:rPr lang="en-US" sz="2400" b="1" dirty="0">
                <a:latin typeface="Cambria" panose="02040503050406030204" pitchFamily="18" charset="0"/>
                <a:ea typeface="Cambria" panose="02040503050406030204" pitchFamily="18" charset="0"/>
                <a:cs typeface="Aharoni" panose="02010803020104030203" pitchFamily="2" charset="-79"/>
              </a:rPr>
              <a:t>Hygienic Practices  for PDW processing Units </a:t>
            </a:r>
          </a:p>
          <a:p>
            <a:endParaRPr lang="en-US" sz="3200" b="1" dirty="0">
              <a:latin typeface="Bodoni MT Condensed" panose="02070606080606020203" pitchFamily="18" charset="0"/>
            </a:endParaRPr>
          </a:p>
        </p:txBody>
      </p:sp>
      <p:sp>
        <p:nvSpPr>
          <p:cNvPr id="4" name="Content Placeholder 2"/>
          <p:cNvSpPr txBox="1">
            <a:spLocks/>
          </p:cNvSpPr>
          <p:nvPr/>
        </p:nvSpPr>
        <p:spPr>
          <a:xfrm>
            <a:off x="323529" y="915566"/>
            <a:ext cx="8363272" cy="3657600"/>
          </a:xfrm>
          <a:prstGeom prst="rect">
            <a:avLst/>
          </a:prstGeom>
        </p:spPr>
        <p:txBody>
          <a:bodyPr lIns="91434" tIns="45717" rIns="91434" bIns="45717">
            <a:normAutofit/>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endParaRPr lang="en-US" sz="2200" dirty="0">
              <a:latin typeface="Cambria" panose="02040503050406030204" pitchFamily="18" charset="0"/>
            </a:endParaRPr>
          </a:p>
        </p:txBody>
      </p:sp>
      <p:cxnSp>
        <p:nvCxnSpPr>
          <p:cNvPr id="5" name="Straight Connector 4"/>
          <p:cNvCxnSpPr/>
          <p:nvPr/>
        </p:nvCxnSpPr>
        <p:spPr>
          <a:xfrm>
            <a:off x="467544" y="655708"/>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1530" y="0"/>
            <a:ext cx="928984" cy="655708"/>
          </a:xfrm>
          <a:prstGeom prst="rect">
            <a:avLst/>
          </a:prstGeom>
        </p:spPr>
      </p:pic>
      <p:sp>
        <p:nvSpPr>
          <p:cNvPr id="7" name="Rectangle 6">
            <a:extLst>
              <a:ext uri="{FF2B5EF4-FFF2-40B4-BE49-F238E27FC236}">
                <a16:creationId xmlns:a16="http://schemas.microsoft.com/office/drawing/2014/main" id="{3D03C2A8-A74F-43DB-BE8B-C5947F526A19}"/>
              </a:ext>
            </a:extLst>
          </p:cNvPr>
          <p:cNvSpPr/>
          <p:nvPr/>
        </p:nvSpPr>
        <p:spPr>
          <a:xfrm>
            <a:off x="467543" y="770921"/>
            <a:ext cx="8363271" cy="923330"/>
          </a:xfrm>
          <a:prstGeom prst="rect">
            <a:avLst/>
          </a:prstGeom>
        </p:spPr>
        <p:txBody>
          <a:bodyPr wrap="square">
            <a:spAutoFit/>
          </a:bodyPr>
          <a:lstStyle/>
          <a:p>
            <a:endParaRPr lang="en-US" b="1" i="1" dirty="0"/>
          </a:p>
          <a:p>
            <a:endParaRPr lang="en-US" i="1" dirty="0"/>
          </a:p>
          <a:p>
            <a:endParaRPr lang="en-IN" dirty="0"/>
          </a:p>
        </p:txBody>
      </p:sp>
      <p:grpSp>
        <p:nvGrpSpPr>
          <p:cNvPr id="8" name="Group 7">
            <a:extLst>
              <a:ext uri="{FF2B5EF4-FFF2-40B4-BE49-F238E27FC236}">
                <a16:creationId xmlns:a16="http://schemas.microsoft.com/office/drawing/2014/main" id="{F170F136-CD9D-47C2-AD49-8983AFD18223}"/>
              </a:ext>
            </a:extLst>
          </p:cNvPr>
          <p:cNvGrpSpPr/>
          <p:nvPr/>
        </p:nvGrpSpPr>
        <p:grpSpPr>
          <a:xfrm>
            <a:off x="313186" y="655708"/>
            <a:ext cx="8464062" cy="3929770"/>
            <a:chOff x="316523" y="1172308"/>
            <a:chExt cx="8464062" cy="3235568"/>
          </a:xfrm>
        </p:grpSpPr>
        <p:pic>
          <p:nvPicPr>
            <p:cNvPr id="9" name="Picture 128" descr="Sale Document Review (Agreements or Deed) by aaron law - all ...">
              <a:extLst>
                <a:ext uri="{FF2B5EF4-FFF2-40B4-BE49-F238E27FC236}">
                  <a16:creationId xmlns:a16="http://schemas.microsoft.com/office/drawing/2014/main" id="{7B030913-063A-4F60-B68E-5F031A8E5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3" y="1172308"/>
              <a:ext cx="3270739" cy="32355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5292E7E5-5241-4629-BCF8-82EAB773AB8B}"/>
                </a:ext>
              </a:extLst>
            </p:cNvPr>
            <p:cNvSpPr/>
            <p:nvPr/>
          </p:nvSpPr>
          <p:spPr>
            <a:xfrm>
              <a:off x="3716215" y="1208398"/>
              <a:ext cx="504093" cy="383755"/>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11" name="Rectangle: Rounded Corners 10">
              <a:extLst>
                <a:ext uri="{FF2B5EF4-FFF2-40B4-BE49-F238E27FC236}">
                  <a16:creationId xmlns:a16="http://schemas.microsoft.com/office/drawing/2014/main" id="{B3C327D8-3B0A-4F1F-8061-ABAF0669136C}"/>
                </a:ext>
              </a:extLst>
            </p:cNvPr>
            <p:cNvSpPr/>
            <p:nvPr/>
          </p:nvSpPr>
          <p:spPr>
            <a:xfrm>
              <a:off x="4249614" y="1221057"/>
              <a:ext cx="4484078" cy="373211"/>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Collection of Drinking Water</a:t>
              </a:r>
            </a:p>
          </p:txBody>
        </p:sp>
        <p:sp>
          <p:nvSpPr>
            <p:cNvPr id="12" name="Rectangle: Rounded Corners 11">
              <a:extLst>
                <a:ext uri="{FF2B5EF4-FFF2-40B4-BE49-F238E27FC236}">
                  <a16:creationId xmlns:a16="http://schemas.microsoft.com/office/drawing/2014/main" id="{8CDA8538-C93E-4207-95F7-895E720DE72C}"/>
                </a:ext>
              </a:extLst>
            </p:cNvPr>
            <p:cNvSpPr/>
            <p:nvPr/>
          </p:nvSpPr>
          <p:spPr>
            <a:xfrm>
              <a:off x="3726558" y="1683810"/>
              <a:ext cx="504093" cy="413904"/>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2</a:t>
              </a:r>
            </a:p>
          </p:txBody>
        </p:sp>
        <p:sp>
          <p:nvSpPr>
            <p:cNvPr id="13" name="Rectangle: Rounded Corners 12">
              <a:extLst>
                <a:ext uri="{FF2B5EF4-FFF2-40B4-BE49-F238E27FC236}">
                  <a16:creationId xmlns:a16="http://schemas.microsoft.com/office/drawing/2014/main" id="{30C830AC-6BEC-4ACB-9E68-C97A7B9DEEEB}"/>
                </a:ext>
              </a:extLst>
            </p:cNvPr>
            <p:cNvSpPr/>
            <p:nvPr/>
          </p:nvSpPr>
          <p:spPr>
            <a:xfrm>
              <a:off x="4261338" y="1684812"/>
              <a:ext cx="4484078" cy="394792"/>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Protective Measures </a:t>
              </a:r>
            </a:p>
          </p:txBody>
        </p:sp>
        <p:sp>
          <p:nvSpPr>
            <p:cNvPr id="14" name="Rectangle: Rounded Corners 13">
              <a:extLst>
                <a:ext uri="{FF2B5EF4-FFF2-40B4-BE49-F238E27FC236}">
                  <a16:creationId xmlns:a16="http://schemas.microsoft.com/office/drawing/2014/main" id="{F2A77D56-130C-44C4-9733-6DC55674BDAE}"/>
                </a:ext>
              </a:extLst>
            </p:cNvPr>
            <p:cNvSpPr/>
            <p:nvPr/>
          </p:nvSpPr>
          <p:spPr>
            <a:xfrm>
              <a:off x="3739662" y="2157001"/>
              <a:ext cx="504093" cy="394793"/>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3</a:t>
              </a:r>
            </a:p>
          </p:txBody>
        </p:sp>
        <p:sp>
          <p:nvSpPr>
            <p:cNvPr id="15" name="Rectangle: Rounded Corners 14">
              <a:extLst>
                <a:ext uri="{FF2B5EF4-FFF2-40B4-BE49-F238E27FC236}">
                  <a16:creationId xmlns:a16="http://schemas.microsoft.com/office/drawing/2014/main" id="{DB4A0912-7A19-478F-B15C-CC618F1F5D13}"/>
                </a:ext>
              </a:extLst>
            </p:cNvPr>
            <p:cNvSpPr/>
            <p:nvPr/>
          </p:nvSpPr>
          <p:spPr>
            <a:xfrm>
              <a:off x="4272896" y="2146390"/>
              <a:ext cx="4484078" cy="405016"/>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Transport of Drinking Water</a:t>
              </a:r>
            </a:p>
          </p:txBody>
        </p:sp>
        <p:sp>
          <p:nvSpPr>
            <p:cNvPr id="16" name="Rectangle: Rounded Corners 15">
              <a:extLst>
                <a:ext uri="{FF2B5EF4-FFF2-40B4-BE49-F238E27FC236}">
                  <a16:creationId xmlns:a16="http://schemas.microsoft.com/office/drawing/2014/main" id="{EDB98B85-BC3F-4ED0-9E95-1BEF7A673B58}"/>
                </a:ext>
              </a:extLst>
            </p:cNvPr>
            <p:cNvSpPr/>
            <p:nvPr/>
          </p:nvSpPr>
          <p:spPr>
            <a:xfrm>
              <a:off x="3748287" y="2572014"/>
              <a:ext cx="504093" cy="367873"/>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4</a:t>
              </a:r>
            </a:p>
          </p:txBody>
        </p:sp>
        <p:sp>
          <p:nvSpPr>
            <p:cNvPr id="17" name="Rectangle: Rounded Corners 16">
              <a:extLst>
                <a:ext uri="{FF2B5EF4-FFF2-40B4-BE49-F238E27FC236}">
                  <a16:creationId xmlns:a16="http://schemas.microsoft.com/office/drawing/2014/main" id="{A6917001-A11D-48E8-B775-E9161F8D78EA}"/>
                </a:ext>
              </a:extLst>
            </p:cNvPr>
            <p:cNvSpPr/>
            <p:nvPr/>
          </p:nvSpPr>
          <p:spPr>
            <a:xfrm>
              <a:off x="4284785" y="2603619"/>
              <a:ext cx="4472189" cy="404848"/>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Design &amp; Facilities </a:t>
              </a:r>
            </a:p>
          </p:txBody>
        </p:sp>
        <p:sp>
          <p:nvSpPr>
            <p:cNvPr id="18" name="Rectangle: Rounded Corners 17">
              <a:extLst>
                <a:ext uri="{FF2B5EF4-FFF2-40B4-BE49-F238E27FC236}">
                  <a16:creationId xmlns:a16="http://schemas.microsoft.com/office/drawing/2014/main" id="{6D237554-704F-403A-92DE-BAA023FFFAEC}"/>
                </a:ext>
              </a:extLst>
            </p:cNvPr>
            <p:cNvSpPr/>
            <p:nvPr/>
          </p:nvSpPr>
          <p:spPr>
            <a:xfrm>
              <a:off x="3748287" y="3057248"/>
              <a:ext cx="492944" cy="404081"/>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5</a:t>
              </a:r>
            </a:p>
          </p:txBody>
        </p:sp>
        <p:sp>
          <p:nvSpPr>
            <p:cNvPr id="19" name="Rectangle: Rounded Corners 18">
              <a:extLst>
                <a:ext uri="{FF2B5EF4-FFF2-40B4-BE49-F238E27FC236}">
                  <a16:creationId xmlns:a16="http://schemas.microsoft.com/office/drawing/2014/main" id="{AC84853C-5DA4-4628-8383-EC46A099EB0E}"/>
                </a:ext>
              </a:extLst>
            </p:cNvPr>
            <p:cNvSpPr/>
            <p:nvPr/>
          </p:nvSpPr>
          <p:spPr>
            <a:xfrm>
              <a:off x="4284785" y="3077920"/>
              <a:ext cx="4495800" cy="383409"/>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Establishment</a:t>
              </a:r>
            </a:p>
          </p:txBody>
        </p:sp>
      </p:grpSp>
      <p:sp>
        <p:nvSpPr>
          <p:cNvPr id="22" name="Rectangle: Rounded Corners 21">
            <a:extLst>
              <a:ext uri="{FF2B5EF4-FFF2-40B4-BE49-F238E27FC236}">
                <a16:creationId xmlns:a16="http://schemas.microsoft.com/office/drawing/2014/main" id="{89DAB51D-11CD-4DB8-A12B-BFDB4534F26B}"/>
              </a:ext>
            </a:extLst>
          </p:cNvPr>
          <p:cNvSpPr/>
          <p:nvPr/>
        </p:nvSpPr>
        <p:spPr>
          <a:xfrm>
            <a:off x="4304894" y="4109445"/>
            <a:ext cx="4515578" cy="478529"/>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Hygienic Processing Requirements </a:t>
            </a:r>
          </a:p>
        </p:txBody>
      </p:sp>
      <p:sp>
        <p:nvSpPr>
          <p:cNvPr id="23" name="Rectangle: Rounded Corners 22">
            <a:extLst>
              <a:ext uri="{FF2B5EF4-FFF2-40B4-BE49-F238E27FC236}">
                <a16:creationId xmlns:a16="http://schemas.microsoft.com/office/drawing/2014/main" id="{3B74C13E-9BE2-4E0D-A118-4F84350C60FA}"/>
              </a:ext>
            </a:extLst>
          </p:cNvPr>
          <p:cNvSpPr/>
          <p:nvPr/>
        </p:nvSpPr>
        <p:spPr>
          <a:xfrm>
            <a:off x="4304894" y="3519506"/>
            <a:ext cx="4484078" cy="555817"/>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Personal Hygiene &amp; Health Requirements </a:t>
            </a:r>
          </a:p>
        </p:txBody>
      </p:sp>
      <p:sp>
        <p:nvSpPr>
          <p:cNvPr id="27" name="Rectangle: Rounded Corners 26">
            <a:extLst>
              <a:ext uri="{FF2B5EF4-FFF2-40B4-BE49-F238E27FC236}">
                <a16:creationId xmlns:a16="http://schemas.microsoft.com/office/drawing/2014/main" id="{D4AC307A-12DA-47D2-B466-CB95713CF838}"/>
              </a:ext>
            </a:extLst>
          </p:cNvPr>
          <p:cNvSpPr/>
          <p:nvPr/>
        </p:nvSpPr>
        <p:spPr>
          <a:xfrm>
            <a:off x="3759772" y="4083918"/>
            <a:ext cx="497898" cy="493343"/>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7</a:t>
            </a:r>
          </a:p>
        </p:txBody>
      </p:sp>
      <p:sp>
        <p:nvSpPr>
          <p:cNvPr id="28" name="Rectangle: Rounded Corners 27">
            <a:extLst>
              <a:ext uri="{FF2B5EF4-FFF2-40B4-BE49-F238E27FC236}">
                <a16:creationId xmlns:a16="http://schemas.microsoft.com/office/drawing/2014/main" id="{55A9FE5D-8C95-4996-B70B-0F2995684678}"/>
              </a:ext>
            </a:extLst>
          </p:cNvPr>
          <p:cNvSpPr/>
          <p:nvPr/>
        </p:nvSpPr>
        <p:spPr>
          <a:xfrm>
            <a:off x="3736325" y="3507854"/>
            <a:ext cx="521344" cy="490779"/>
          </a:xfrm>
          <a:prstGeom prst="roundRect">
            <a:avLst/>
          </a:prstGeom>
          <a:ln>
            <a:noFill/>
          </a:ln>
        </p:spPr>
        <p:style>
          <a:lnRef idx="0">
            <a:scrgbClr r="0" g="0" b="0"/>
          </a:lnRef>
          <a:fillRef idx="1003">
            <a:schemeClr val="dk2"/>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6</a:t>
            </a:r>
          </a:p>
        </p:txBody>
      </p:sp>
    </p:spTree>
    <p:extLst>
      <p:ext uri="{BB962C8B-B14F-4D97-AF65-F5344CB8AC3E}">
        <p14:creationId xmlns:p14="http://schemas.microsoft.com/office/powerpoint/2010/main" val="3369980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1" y="124569"/>
            <a:ext cx="8101657" cy="649604"/>
          </a:xfrm>
        </p:spPr>
        <p:txBody>
          <a:bodyPr>
            <a:noAutofit/>
          </a:bodyPr>
          <a:lstStyle/>
          <a:p>
            <a:r>
              <a:rPr lang="en-US" sz="3200" b="1" dirty="0" smtClean="0">
                <a:latin typeface="Cambria" panose="02040503050406030204" pitchFamily="18" charset="0"/>
                <a:ea typeface="Cambria" panose="02040503050406030204" pitchFamily="18" charset="0"/>
              </a:rPr>
              <a:t> QUIZ</a:t>
            </a:r>
            <a:endParaRPr lang="en-US" sz="3200" b="1" dirty="0">
              <a:solidFill>
                <a:schemeClr val="accent1">
                  <a:lumMod val="50000"/>
                </a:schemeClr>
              </a:solidFill>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C2FEF969-6F6B-44F0-96EE-DF11D4BD98DA}"/>
              </a:ext>
            </a:extLst>
          </p:cNvPr>
          <p:cNvSpPr txBox="1">
            <a:spLocks/>
          </p:cNvSpPr>
          <p:nvPr/>
        </p:nvSpPr>
        <p:spPr>
          <a:xfrm>
            <a:off x="338341" y="987579"/>
            <a:ext cx="8149966" cy="39604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IN" sz="2400" dirty="0"/>
          </a:p>
          <a:p>
            <a:pPr marL="0" indent="0" algn="just">
              <a:buNone/>
            </a:pPr>
            <a:endParaRPr lang="en-US" sz="165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60A9E65-9831-4A75-A9D4-56C3C648D44F}"/>
              </a:ext>
            </a:extLst>
          </p:cNvPr>
          <p:cNvCxnSpPr>
            <a:cxnSpLocks/>
          </p:cNvCxnSpPr>
          <p:nvPr/>
        </p:nvCxnSpPr>
        <p:spPr>
          <a:xfrm>
            <a:off x="341163" y="771550"/>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A7B5D64-5232-467E-9F92-0B6A6381F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6951" y="0"/>
            <a:ext cx="787049" cy="555526"/>
          </a:xfrm>
          <a:prstGeom prst="rect">
            <a:avLst/>
          </a:prstGeom>
        </p:spPr>
      </p:pic>
      <p:sp>
        <p:nvSpPr>
          <p:cNvPr id="3" name="Rectangle 2"/>
          <p:cNvSpPr/>
          <p:nvPr/>
        </p:nvSpPr>
        <p:spPr>
          <a:xfrm>
            <a:off x="338341" y="987578"/>
            <a:ext cx="8626147" cy="3646511"/>
          </a:xfrm>
          <a:prstGeom prst="rect">
            <a:avLst/>
          </a:prstGeom>
        </p:spPr>
        <p:txBody>
          <a:bodyPr wrap="square">
            <a:spAutoFit/>
          </a:bodyPr>
          <a:lstStyle/>
          <a:p>
            <a:pPr marL="539750" indent="-539750">
              <a:lnSpc>
                <a:spcPct val="107000"/>
              </a:lnSpc>
              <a:spcAft>
                <a:spcPts val="800"/>
              </a:spcAft>
            </a:pPr>
            <a:r>
              <a:rPr lang="en-US" sz="2000" b="1" dirty="0">
                <a:latin typeface="Cambria" panose="02040503050406030204" pitchFamily="18" charset="0"/>
                <a:ea typeface="Cambria" panose="02040503050406030204" pitchFamily="18" charset="0"/>
                <a:cs typeface="Mangal" panose="02040503050203030202" pitchFamily="18" charset="0"/>
              </a:rPr>
              <a:t>Q-1 </a:t>
            </a:r>
            <a:r>
              <a:rPr lang="en-US" sz="2000" dirty="0">
                <a:latin typeface="Cambria" panose="02040503050406030204" pitchFamily="18" charset="0"/>
                <a:ea typeface="Cambria" panose="02040503050406030204" pitchFamily="18" charset="0"/>
                <a:cs typeface="Mangal" panose="02040503050203030202" pitchFamily="18" charset="0"/>
              </a:rPr>
              <a:t>Whether a water sample with TDS as 10 ppm is in compliance with IS 10500</a:t>
            </a:r>
            <a:r>
              <a:rPr lang="en-US" sz="2000" dirty="0" smtClean="0">
                <a:latin typeface="Cambria" panose="02040503050406030204" pitchFamily="18" charset="0"/>
                <a:ea typeface="Cambria" panose="02040503050406030204" pitchFamily="18" charset="0"/>
                <a:cs typeface="Mangal" panose="02040503050203030202" pitchFamily="18" charset="0"/>
              </a:rPr>
              <a:t>?</a:t>
            </a:r>
          </a:p>
          <a:p>
            <a:pPr marL="539750" indent="-539750">
              <a:lnSpc>
                <a:spcPct val="107000"/>
              </a:lnSpc>
              <a:spcAft>
                <a:spcPts val="800"/>
              </a:spcAft>
            </a:pPr>
            <a:endParaRPr lang="en-US" sz="100" dirty="0">
              <a:latin typeface="Cambria" panose="02040503050406030204" pitchFamily="18" charset="0"/>
              <a:ea typeface="Cambria" panose="02040503050406030204" pitchFamily="18" charset="0"/>
              <a:cs typeface="Mangal" panose="02040503050203030202" pitchFamily="18" charset="0"/>
            </a:endParaRPr>
          </a:p>
          <a:p>
            <a:pPr marL="539750" indent="-539750">
              <a:lnSpc>
                <a:spcPct val="107000"/>
              </a:lnSpc>
              <a:spcAft>
                <a:spcPts val="800"/>
              </a:spcAft>
            </a:pPr>
            <a:r>
              <a:rPr lang="en-US" sz="2000" b="1" dirty="0">
                <a:latin typeface="Cambria" panose="02040503050406030204" pitchFamily="18" charset="0"/>
                <a:ea typeface="Cambria" panose="02040503050406030204" pitchFamily="18" charset="0"/>
                <a:cs typeface="Mangal" panose="02040503050203030202" pitchFamily="18" charset="0"/>
              </a:rPr>
              <a:t>Q-2 </a:t>
            </a:r>
            <a:r>
              <a:rPr lang="en-US" sz="2000" dirty="0">
                <a:latin typeface="Cambria" panose="02040503050406030204" pitchFamily="18" charset="0"/>
                <a:ea typeface="Cambria" panose="02040503050406030204" pitchFamily="18" charset="0"/>
                <a:cs typeface="Mangal" panose="02040503050203030202" pitchFamily="18" charset="0"/>
              </a:rPr>
              <a:t>Whether a water sample with Turbidity as 3 NTU is in compliance with IS 10500</a:t>
            </a:r>
            <a:r>
              <a:rPr lang="en-US" sz="2000" dirty="0" smtClean="0">
                <a:latin typeface="Cambria" panose="02040503050406030204" pitchFamily="18" charset="0"/>
                <a:ea typeface="Cambria" panose="02040503050406030204" pitchFamily="18" charset="0"/>
                <a:cs typeface="Mangal" panose="02040503050203030202" pitchFamily="18" charset="0"/>
              </a:rPr>
              <a:t>?</a:t>
            </a:r>
          </a:p>
          <a:p>
            <a:pPr marL="539750" indent="-539750">
              <a:lnSpc>
                <a:spcPct val="107000"/>
              </a:lnSpc>
              <a:spcAft>
                <a:spcPts val="800"/>
              </a:spcAft>
            </a:pPr>
            <a:endParaRPr lang="en-US" sz="100" dirty="0">
              <a:latin typeface="Cambria" panose="02040503050406030204" pitchFamily="18" charset="0"/>
              <a:ea typeface="Cambria" panose="02040503050406030204" pitchFamily="18" charset="0"/>
              <a:cs typeface="Mangal" panose="02040503050203030202" pitchFamily="18" charset="0"/>
            </a:endParaRPr>
          </a:p>
          <a:p>
            <a:pPr marL="539750" indent="-539750">
              <a:lnSpc>
                <a:spcPct val="107000"/>
              </a:lnSpc>
              <a:spcAft>
                <a:spcPts val="800"/>
              </a:spcAft>
            </a:pPr>
            <a:r>
              <a:rPr lang="en-US" sz="2000" b="1" dirty="0">
                <a:latin typeface="Cambria" panose="02040503050406030204" pitchFamily="18" charset="0"/>
                <a:ea typeface="Cambria" panose="02040503050406030204" pitchFamily="18" charset="0"/>
                <a:cs typeface="Mangal" panose="02040503050203030202" pitchFamily="18" charset="0"/>
              </a:rPr>
              <a:t>Q-3 </a:t>
            </a:r>
            <a:r>
              <a:rPr lang="en-US" sz="2000" dirty="0">
                <a:latin typeface="Cambria" panose="02040503050406030204" pitchFamily="18" charset="0"/>
                <a:ea typeface="Cambria" panose="02040503050406030204" pitchFamily="18" charset="0"/>
                <a:cs typeface="Mangal" panose="02040503050203030202" pitchFamily="18" charset="0"/>
              </a:rPr>
              <a:t>Through which </a:t>
            </a:r>
            <a:r>
              <a:rPr lang="en-US" sz="2000" dirty="0" smtClean="0">
                <a:latin typeface="Cambria" panose="02040503050406030204" pitchFamily="18" charset="0"/>
                <a:ea typeface="Cambria" panose="02040503050406030204" pitchFamily="18" charset="0"/>
                <a:cs typeface="Mangal" panose="02040503050203030202" pitchFamily="18" charset="0"/>
              </a:rPr>
              <a:t>amendment, </a:t>
            </a:r>
            <a:r>
              <a:rPr lang="en-US" sz="2000" dirty="0">
                <a:latin typeface="Cambria" panose="02040503050406030204" pitchFamily="18" charset="0"/>
                <a:ea typeface="Cambria" panose="02040503050406030204" pitchFamily="18" charset="0"/>
                <a:cs typeface="Mangal" panose="02040503050203030202" pitchFamily="18" charset="0"/>
              </a:rPr>
              <a:t>maximum limit for Uranium was introduced in IS 10500</a:t>
            </a:r>
            <a:r>
              <a:rPr lang="en-US" sz="2000" dirty="0" smtClean="0">
                <a:latin typeface="Cambria" panose="02040503050406030204" pitchFamily="18" charset="0"/>
                <a:ea typeface="Cambria" panose="02040503050406030204" pitchFamily="18" charset="0"/>
                <a:cs typeface="Mangal" panose="02040503050203030202" pitchFamily="18" charset="0"/>
              </a:rPr>
              <a:t>?</a:t>
            </a:r>
          </a:p>
          <a:p>
            <a:pPr marL="539750" indent="-539750">
              <a:lnSpc>
                <a:spcPct val="107000"/>
              </a:lnSpc>
              <a:spcAft>
                <a:spcPts val="800"/>
              </a:spcAft>
            </a:pPr>
            <a:endParaRPr lang="en-US" sz="100" dirty="0">
              <a:latin typeface="Cambria" panose="02040503050406030204" pitchFamily="18" charset="0"/>
              <a:ea typeface="Cambria" panose="02040503050406030204" pitchFamily="18" charset="0"/>
              <a:cs typeface="Mangal" panose="02040503050203030202" pitchFamily="18" charset="0"/>
            </a:endParaRPr>
          </a:p>
          <a:p>
            <a:pPr marL="539750" indent="-539750">
              <a:lnSpc>
                <a:spcPct val="107000"/>
              </a:lnSpc>
              <a:spcAft>
                <a:spcPts val="800"/>
              </a:spcAft>
            </a:pPr>
            <a:r>
              <a:rPr lang="en-US" sz="2000" b="1" dirty="0">
                <a:latin typeface="Cambria" panose="02040503050406030204" pitchFamily="18" charset="0"/>
                <a:ea typeface="Cambria" panose="02040503050406030204" pitchFamily="18" charset="0"/>
                <a:cs typeface="Mangal" panose="02040503050203030202" pitchFamily="18" charset="0"/>
              </a:rPr>
              <a:t>Q-4 </a:t>
            </a:r>
            <a:r>
              <a:rPr lang="en-US" sz="2000" dirty="0">
                <a:latin typeface="Cambria" panose="02040503050406030204" pitchFamily="18" charset="0"/>
                <a:ea typeface="Cambria" panose="02040503050406030204" pitchFamily="18" charset="0"/>
                <a:cs typeface="Mangal" panose="02040503050203030202" pitchFamily="18" charset="0"/>
              </a:rPr>
              <a:t>Indian Standard IS 10500 is aligned with which International guide</a:t>
            </a:r>
            <a:r>
              <a:rPr lang="en-US" sz="2000" dirty="0" smtClean="0">
                <a:latin typeface="Cambria" panose="02040503050406030204" pitchFamily="18" charset="0"/>
                <a:ea typeface="Cambria" panose="02040503050406030204" pitchFamily="18" charset="0"/>
                <a:cs typeface="Mangal" panose="02040503050203030202" pitchFamily="18" charset="0"/>
              </a:rPr>
              <a:t>?</a:t>
            </a:r>
          </a:p>
          <a:p>
            <a:pPr marL="539750" indent="-539750">
              <a:lnSpc>
                <a:spcPct val="107000"/>
              </a:lnSpc>
              <a:spcAft>
                <a:spcPts val="800"/>
              </a:spcAft>
            </a:pPr>
            <a:endParaRPr lang="en-US" sz="100" dirty="0">
              <a:latin typeface="Cambria" panose="02040503050406030204" pitchFamily="18" charset="0"/>
              <a:ea typeface="Cambria" panose="02040503050406030204" pitchFamily="18" charset="0"/>
              <a:cs typeface="Mangal" panose="02040503050203030202" pitchFamily="18" charset="0"/>
            </a:endParaRPr>
          </a:p>
          <a:p>
            <a:pPr marL="539750" indent="-539750">
              <a:lnSpc>
                <a:spcPct val="107000"/>
              </a:lnSpc>
              <a:spcAft>
                <a:spcPts val="800"/>
              </a:spcAft>
            </a:pPr>
            <a:r>
              <a:rPr lang="en-US" sz="2000" b="1" dirty="0">
                <a:latin typeface="Cambria" panose="02040503050406030204" pitchFamily="18" charset="0"/>
                <a:ea typeface="Cambria" panose="02040503050406030204" pitchFamily="18" charset="0"/>
                <a:cs typeface="Mangal" panose="02040503050203030202" pitchFamily="18" charset="0"/>
              </a:rPr>
              <a:t>Q-5  </a:t>
            </a:r>
            <a:r>
              <a:rPr lang="en-US" sz="2000" dirty="0">
                <a:latin typeface="Cambria" panose="02040503050406030204" pitchFamily="18" charset="0"/>
                <a:ea typeface="Cambria" panose="02040503050406030204" pitchFamily="18" charset="0"/>
                <a:cs typeface="Mangal" panose="02040503050203030202" pitchFamily="18" charset="0"/>
              </a:rPr>
              <a:t>Detection of  MS-2 phage in water sample calls for what further actions?</a:t>
            </a:r>
          </a:p>
        </p:txBody>
      </p:sp>
    </p:spTree>
    <p:extLst>
      <p:ext uri="{BB962C8B-B14F-4D97-AF65-F5344CB8AC3E}">
        <p14:creationId xmlns:p14="http://schemas.microsoft.com/office/powerpoint/2010/main" val="387212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26C6-76D6-4269-A1BB-A8E9DB179C18}"/>
              </a:ext>
            </a:extLst>
          </p:cNvPr>
          <p:cNvSpPr>
            <a:spLocks noGrp="1"/>
          </p:cNvSpPr>
          <p:nvPr>
            <p:ph type="title"/>
          </p:nvPr>
        </p:nvSpPr>
        <p:spPr>
          <a:xfrm>
            <a:off x="414338" y="-272143"/>
            <a:ext cx="7886700" cy="1066800"/>
          </a:xfrm>
        </p:spPr>
        <p:txBody>
          <a:bodyPr>
            <a:normAutofit/>
          </a:bodyPr>
          <a:lstStyle/>
          <a:p>
            <a:r>
              <a:rPr lang="en-US" sz="3000" b="1" dirty="0"/>
              <a:t>How to get engaged in Standardization?</a:t>
            </a:r>
            <a:endParaRPr lang="en-IN" sz="3000" dirty="0">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682B834B-089B-4758-A853-92784CB65BDF}"/>
              </a:ext>
            </a:extLst>
          </p:cNvPr>
          <p:cNvCxnSpPr/>
          <p:nvPr/>
        </p:nvCxnSpPr>
        <p:spPr>
          <a:xfrm>
            <a:off x="417806" y="541049"/>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496B799-730E-47E3-B4A6-EA61A19B7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sp>
        <p:nvSpPr>
          <p:cNvPr id="9" name="TextBox 8">
            <a:extLst>
              <a:ext uri="{FF2B5EF4-FFF2-40B4-BE49-F238E27FC236}">
                <a16:creationId xmlns:a16="http://schemas.microsoft.com/office/drawing/2014/main" id="{DEA77A5B-93E7-4FB5-8A63-E4995A53B7A3}"/>
              </a:ext>
            </a:extLst>
          </p:cNvPr>
          <p:cNvSpPr txBox="1"/>
          <p:nvPr/>
        </p:nvSpPr>
        <p:spPr>
          <a:xfrm>
            <a:off x="163286" y="604673"/>
            <a:ext cx="8425543" cy="369332"/>
          </a:xfrm>
          <a:prstGeom prst="rect">
            <a:avLst/>
          </a:prstGeom>
          <a:noFill/>
        </p:spPr>
        <p:txBody>
          <a:bodyPr wrap="square" rtlCol="0">
            <a:spAutoFit/>
          </a:bodyPr>
          <a:lstStyle/>
          <a:p>
            <a:r>
              <a:rPr lang="en-IN" dirty="0"/>
              <a:t>    </a:t>
            </a:r>
            <a:endParaRPr lang="en-IN" dirty="0">
              <a:highlight>
                <a:srgbClr val="FFFF00"/>
              </a:highlight>
            </a:endParaRPr>
          </a:p>
        </p:txBody>
      </p:sp>
      <p:sp>
        <p:nvSpPr>
          <p:cNvPr id="8" name="Content Placeholder 2">
            <a:extLst>
              <a:ext uri="{FF2B5EF4-FFF2-40B4-BE49-F238E27FC236}">
                <a16:creationId xmlns:a16="http://schemas.microsoft.com/office/drawing/2014/main" id="{2A6DBBB8-DAE8-4AEF-AF82-5D47742CEC01}"/>
              </a:ext>
            </a:extLst>
          </p:cNvPr>
          <p:cNvSpPr txBox="1">
            <a:spLocks/>
          </p:cNvSpPr>
          <p:nvPr/>
        </p:nvSpPr>
        <p:spPr>
          <a:xfrm>
            <a:off x="163286" y="1082688"/>
            <a:ext cx="8817428" cy="40093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Ø"/>
            </a:pPr>
            <a:r>
              <a:rPr lang="en-IN" sz="2000" dirty="0">
                <a:latin typeface="Georgia" panose="02040502050405020303" pitchFamily="18" charset="0"/>
              </a:rPr>
              <a:t>By commenting on our published standards and/or draft standards.</a:t>
            </a:r>
          </a:p>
          <a:p>
            <a:pPr marL="0" lvl="0" indent="0">
              <a:buNone/>
            </a:pPr>
            <a:r>
              <a:rPr lang="en-IN" sz="2000" dirty="0">
                <a:latin typeface="Georgia" panose="02040502050405020303" pitchFamily="18" charset="0"/>
              </a:rPr>
              <a:t> </a:t>
            </a:r>
          </a:p>
          <a:p>
            <a:pPr lvl="0">
              <a:buFont typeface="Wingdings" panose="05000000000000000000" pitchFamily="2" charset="2"/>
              <a:buChar char="Ø"/>
            </a:pPr>
            <a:r>
              <a:rPr lang="en-IN" sz="2000" dirty="0">
                <a:latin typeface="Georgia" panose="02040502050405020303" pitchFamily="18" charset="0"/>
              </a:rPr>
              <a:t>By proposing a subject for standardization – Any individual/organization can propose a subject for development of a new standard to BIS, on BIS Website</a:t>
            </a:r>
          </a:p>
          <a:p>
            <a:pPr marL="0" lvl="0" indent="0">
              <a:buNone/>
            </a:pPr>
            <a:endParaRPr lang="en-IN" sz="2000" dirty="0">
              <a:latin typeface="Georgia" panose="02040502050405020303" pitchFamily="18" charset="0"/>
            </a:endParaRPr>
          </a:p>
          <a:p>
            <a:pPr lvl="0">
              <a:buFont typeface="Wingdings" panose="05000000000000000000" pitchFamily="2" charset="2"/>
              <a:buChar char="Ø"/>
            </a:pPr>
            <a:r>
              <a:rPr lang="en-IN" sz="2000" dirty="0">
                <a:latin typeface="Georgia" panose="02040502050405020303" pitchFamily="18" charset="0"/>
              </a:rPr>
              <a:t>By becoming a member of a technical committee</a:t>
            </a:r>
            <a:endParaRPr lang="en-US" altLang="en-US" sz="2000" dirty="0">
              <a:latin typeface="Georgia" panose="02040502050405020303" pitchFamily="18" charset="0"/>
            </a:endParaRPr>
          </a:p>
          <a:p>
            <a:pPr algn="just">
              <a:lnSpc>
                <a:spcPct val="100000"/>
              </a:lnSpc>
              <a:buFont typeface="Wingdings" panose="05000000000000000000" pitchFamily="2" charset="2"/>
              <a:buChar char="v"/>
              <a:defRPr/>
            </a:pPr>
            <a:endParaRPr lang="en-US" altLang="en-US" sz="2100" dirty="0"/>
          </a:p>
          <a:p>
            <a:pPr algn="just">
              <a:lnSpc>
                <a:spcPct val="100000"/>
              </a:lnSpc>
              <a:buFont typeface="Wingdings" panose="05000000000000000000" pitchFamily="2" charset="2"/>
              <a:buChar char="v"/>
              <a:defRPr/>
            </a:pPr>
            <a:endParaRPr lang="en-US" altLang="en-US" sz="2100" dirty="0"/>
          </a:p>
          <a:p>
            <a:pPr algn="just">
              <a:lnSpc>
                <a:spcPct val="100000"/>
              </a:lnSpc>
              <a:buFont typeface="Wingdings" panose="05000000000000000000" pitchFamily="2" charset="2"/>
              <a:buChar char="v"/>
              <a:defRPr/>
            </a:pPr>
            <a:endParaRPr lang="en-US" sz="2100" dirty="0"/>
          </a:p>
          <a:p>
            <a:pPr marL="0" indent="0" algn="just">
              <a:lnSpc>
                <a:spcPct val="100000"/>
              </a:lnSpc>
              <a:buNone/>
              <a:defRPr/>
            </a:pPr>
            <a:endParaRPr lang="en-US" sz="2100" dirty="0"/>
          </a:p>
        </p:txBody>
      </p:sp>
    </p:spTree>
    <p:extLst>
      <p:ext uri="{BB962C8B-B14F-4D97-AF65-F5344CB8AC3E}">
        <p14:creationId xmlns:p14="http://schemas.microsoft.com/office/powerpoint/2010/main" val="184422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1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26C6-76D6-4269-A1BB-A8E9DB179C18}"/>
              </a:ext>
            </a:extLst>
          </p:cNvPr>
          <p:cNvSpPr>
            <a:spLocks noGrp="1"/>
          </p:cNvSpPr>
          <p:nvPr>
            <p:ph type="title"/>
          </p:nvPr>
        </p:nvSpPr>
        <p:spPr>
          <a:xfrm>
            <a:off x="414338" y="-272143"/>
            <a:ext cx="7886700" cy="1066800"/>
          </a:xfrm>
        </p:spPr>
        <p:txBody>
          <a:bodyPr>
            <a:normAutofit/>
          </a:bodyPr>
          <a:lstStyle/>
          <a:p>
            <a:r>
              <a:rPr lang="en-IN" sz="3000" dirty="0">
                <a:latin typeface="Cambria" panose="02040503050406030204" pitchFamily="18" charset="0"/>
                <a:ea typeface="Cambria" panose="02040503050406030204" pitchFamily="18" charset="0"/>
              </a:rPr>
              <a:t>Download Indian Standards</a:t>
            </a:r>
          </a:p>
        </p:txBody>
      </p:sp>
      <p:cxnSp>
        <p:nvCxnSpPr>
          <p:cNvPr id="3" name="Straight Connector 2">
            <a:extLst>
              <a:ext uri="{FF2B5EF4-FFF2-40B4-BE49-F238E27FC236}">
                <a16:creationId xmlns:a16="http://schemas.microsoft.com/office/drawing/2014/main" id="{682B834B-089B-4758-A853-92784CB65BDF}"/>
              </a:ext>
            </a:extLst>
          </p:cNvPr>
          <p:cNvCxnSpPr/>
          <p:nvPr/>
        </p:nvCxnSpPr>
        <p:spPr>
          <a:xfrm>
            <a:off x="417806" y="541049"/>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496B799-730E-47E3-B4A6-EA61A19B7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pic>
        <p:nvPicPr>
          <p:cNvPr id="7" name="Picture 6">
            <a:extLst>
              <a:ext uri="{FF2B5EF4-FFF2-40B4-BE49-F238E27FC236}">
                <a16:creationId xmlns:a16="http://schemas.microsoft.com/office/drawing/2014/main" id="{A7F4D7E7-5FB4-4E45-9C8F-BE95D48C237F}"/>
              </a:ext>
            </a:extLst>
          </p:cNvPr>
          <p:cNvPicPr>
            <a:picLocks noChangeAspect="1"/>
          </p:cNvPicPr>
          <p:nvPr/>
        </p:nvPicPr>
        <p:blipFill>
          <a:blip r:embed="rId4"/>
          <a:stretch>
            <a:fillRect/>
          </a:stretch>
        </p:blipFill>
        <p:spPr>
          <a:xfrm>
            <a:off x="315686" y="1066801"/>
            <a:ext cx="8273143" cy="4075445"/>
          </a:xfrm>
          <a:prstGeom prst="rect">
            <a:avLst/>
          </a:prstGeom>
        </p:spPr>
      </p:pic>
      <p:sp>
        <p:nvSpPr>
          <p:cNvPr id="9" name="TextBox 8">
            <a:extLst>
              <a:ext uri="{FF2B5EF4-FFF2-40B4-BE49-F238E27FC236}">
                <a16:creationId xmlns:a16="http://schemas.microsoft.com/office/drawing/2014/main" id="{DEA77A5B-93E7-4FB5-8A63-E4995A53B7A3}"/>
              </a:ext>
            </a:extLst>
          </p:cNvPr>
          <p:cNvSpPr txBox="1"/>
          <p:nvPr/>
        </p:nvSpPr>
        <p:spPr>
          <a:xfrm>
            <a:off x="163286" y="604673"/>
            <a:ext cx="8425543" cy="369332"/>
          </a:xfrm>
          <a:prstGeom prst="rect">
            <a:avLst/>
          </a:prstGeom>
          <a:noFill/>
        </p:spPr>
        <p:txBody>
          <a:bodyPr wrap="square" rtlCol="0">
            <a:spAutoFit/>
          </a:bodyPr>
          <a:lstStyle/>
          <a:p>
            <a:r>
              <a:rPr lang="en-IN" dirty="0"/>
              <a:t>    Indian Standards are available free of cost at </a:t>
            </a:r>
            <a:r>
              <a:rPr lang="en-IN" dirty="0">
                <a:highlight>
                  <a:srgbClr val="FFFF00"/>
                </a:highlight>
              </a:rPr>
              <a:t>https://standardsbis.bsbedge.com/</a:t>
            </a:r>
          </a:p>
        </p:txBody>
      </p:sp>
    </p:spTree>
    <p:extLst>
      <p:ext uri="{BB962C8B-B14F-4D97-AF65-F5344CB8AC3E}">
        <p14:creationId xmlns:p14="http://schemas.microsoft.com/office/powerpoint/2010/main" val="3253923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021246-3544-4A22-8958-528888294679}"/>
              </a:ext>
            </a:extLst>
          </p:cNvPr>
          <p:cNvSpPr/>
          <p:nvPr/>
        </p:nvSpPr>
        <p:spPr>
          <a:xfrm>
            <a:off x="0" y="0"/>
            <a:ext cx="2743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US" sz="1000">
              <a:solidFill>
                <a:prstClr val="white"/>
              </a:solidFill>
            </a:endParaRPr>
          </a:p>
        </p:txBody>
      </p:sp>
      <p:pic>
        <p:nvPicPr>
          <p:cNvPr id="3" name="Picture 2">
            <a:extLst>
              <a:ext uri="{FF2B5EF4-FFF2-40B4-BE49-F238E27FC236}">
                <a16:creationId xmlns:a16="http://schemas.microsoft.com/office/drawing/2014/main" id="{DC521985-C553-4B72-8A14-9A5F7F97D0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11" y="1558975"/>
            <a:ext cx="1821782" cy="1285874"/>
          </a:xfrm>
          <a:prstGeom prst="rect">
            <a:avLst/>
          </a:prstGeom>
        </p:spPr>
      </p:pic>
      <p:sp>
        <p:nvSpPr>
          <p:cNvPr id="2" name="Title 1">
            <a:extLst>
              <a:ext uri="{FF2B5EF4-FFF2-40B4-BE49-F238E27FC236}">
                <a16:creationId xmlns:a16="http://schemas.microsoft.com/office/drawing/2014/main" id="{E6664CC0-4135-4704-A848-85A0307036E7}"/>
              </a:ext>
            </a:extLst>
          </p:cNvPr>
          <p:cNvSpPr>
            <a:spLocks noGrp="1"/>
          </p:cNvSpPr>
          <p:nvPr>
            <p:ph type="title"/>
          </p:nvPr>
        </p:nvSpPr>
        <p:spPr>
          <a:xfrm>
            <a:off x="4029286" y="1740715"/>
            <a:ext cx="3770236" cy="1104134"/>
          </a:xfrm>
          <a:ln w="38100">
            <a:solidFill>
              <a:schemeClr val="tx2">
                <a:lumMod val="50000"/>
              </a:schemeClr>
            </a:solidFill>
          </a:ln>
        </p:spPr>
        <p:style>
          <a:lnRef idx="2">
            <a:schemeClr val="dk1"/>
          </a:lnRef>
          <a:fillRef idx="1">
            <a:schemeClr val="lt1"/>
          </a:fillRef>
          <a:effectRef idx="0">
            <a:schemeClr val="dk1"/>
          </a:effectRef>
          <a:fontRef idx="minor">
            <a:schemeClr val="dk1"/>
          </a:fontRef>
        </p:style>
        <p:txBody>
          <a:bodyPr/>
          <a:lstStyle/>
          <a:p>
            <a:r>
              <a:rPr lang="en-US" dirty="0">
                <a:solidFill>
                  <a:schemeClr val="tx1"/>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534891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7366153"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Some Facts and Figures</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010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graphicFrame>
        <p:nvGraphicFramePr>
          <p:cNvPr id="2" name="Table 1">
            <a:extLst>
              <a:ext uri="{FF2B5EF4-FFF2-40B4-BE49-F238E27FC236}">
                <a16:creationId xmlns:a16="http://schemas.microsoft.com/office/drawing/2014/main" id="{E4857E60-726A-40BB-B100-0611F46B50F1}"/>
              </a:ext>
            </a:extLst>
          </p:cNvPr>
          <p:cNvGraphicFramePr>
            <a:graphicFrameLocks noGrp="1"/>
          </p:cNvGraphicFramePr>
          <p:nvPr>
            <p:extLst>
              <p:ext uri="{D42A27DB-BD31-4B8C-83A1-F6EECF244321}">
                <p14:modId xmlns:p14="http://schemas.microsoft.com/office/powerpoint/2010/main" val="3069310200"/>
              </p:ext>
            </p:extLst>
          </p:nvPr>
        </p:nvGraphicFramePr>
        <p:xfrm>
          <a:off x="107504" y="915566"/>
          <a:ext cx="8886184" cy="4195011"/>
        </p:xfrm>
        <a:graphic>
          <a:graphicData uri="http://schemas.openxmlformats.org/drawingml/2006/table">
            <a:tbl>
              <a:tblPr firstRow="1" bandRow="1">
                <a:tableStyleId>{3B4B98B0-60AC-42C2-AFA5-B58CD77FA1E5}</a:tableStyleId>
              </a:tblPr>
              <a:tblGrid>
                <a:gridCol w="8886184">
                  <a:extLst>
                    <a:ext uri="{9D8B030D-6E8A-4147-A177-3AD203B41FA5}">
                      <a16:colId xmlns:a16="http://schemas.microsoft.com/office/drawing/2014/main" val="1702181605"/>
                    </a:ext>
                  </a:extLst>
                </a:gridCol>
              </a:tblGrid>
              <a:tr h="1697853">
                <a:tc>
                  <a:txBody>
                    <a:bodyPr/>
                    <a:lstStyle/>
                    <a:p>
                      <a:pPr marL="285750" indent="-285750">
                        <a:buFont typeface="Wingdings" panose="05000000000000000000" pitchFamily="2" charset="2"/>
                        <a:buChar char="Ø"/>
                      </a:pPr>
                      <a:r>
                        <a:rPr lang="en-US" sz="18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rPr>
                        <a:t>1,95,813 habitations in India ─ Poor water quality</a:t>
                      </a:r>
                    </a:p>
                    <a:p>
                      <a:pPr marL="285750" indent="-285750">
                        <a:buFont typeface="Wingdings" panose="05000000000000000000" pitchFamily="2" charset="2"/>
                        <a:buChar char="Ø"/>
                      </a:pPr>
                      <a:r>
                        <a:rPr lang="en-US" sz="18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rPr>
                        <a:t>276 districts in India ─ Groundwater contaminated with fluoride, arsenic, and nitrate beyond the permissible limits</a:t>
                      </a:r>
                    </a:p>
                    <a:p>
                      <a:endParaRPr lang="en-US" sz="1400" b="0" i="0" kern="1200" dirty="0">
                        <a:solidFill>
                          <a:schemeClr val="tx1"/>
                        </a:solidFill>
                        <a:effectLst/>
                        <a:latin typeface="Georgia" panose="02040502050405020303" pitchFamily="18" charset="0"/>
                        <a:ea typeface="+mn-ea"/>
                        <a:cs typeface="+mn-cs"/>
                      </a:endParaRPr>
                    </a:p>
                    <a:p>
                      <a:r>
                        <a:rPr lang="en-US" sz="1400" b="0" i="0" kern="1200" dirty="0">
                          <a:solidFill>
                            <a:schemeClr val="tx1"/>
                          </a:solidFill>
                          <a:effectLst/>
                          <a:latin typeface="Georgia" panose="02040502050405020303" pitchFamily="18" charset="0"/>
                          <a:ea typeface="+mn-ea"/>
                          <a:cs typeface="+mn-cs"/>
                        </a:rPr>
                        <a:t>(</a:t>
                      </a:r>
                      <a:r>
                        <a:rPr lang="en-US" sz="1400" b="0" i="0" kern="1200" dirty="0">
                          <a:solidFill>
                            <a:schemeClr val="tx1"/>
                          </a:solidFill>
                          <a:effectLst/>
                          <a:latin typeface="Georgia" panose="02040502050405020303" pitchFamily="18" charset="0"/>
                          <a:ea typeface="+mn-ea"/>
                          <a:cs typeface="+mn-cs"/>
                          <a:hlinkClick r:id="rId4"/>
                        </a:rPr>
                        <a:t>https://timesofindia.indiatimes.com/blogs/voices/water-contamination-still-a-serious-national-challenge/</a:t>
                      </a:r>
                      <a:r>
                        <a:rPr lang="en-US" sz="1400" b="0" i="0" kern="1200" dirty="0">
                          <a:solidFill>
                            <a:schemeClr val="tx1"/>
                          </a:solidFill>
                          <a:effectLst/>
                          <a:latin typeface="Georgia" panose="02040502050405020303" pitchFamily="18" charset="0"/>
                          <a:ea typeface="+mn-ea"/>
                          <a:cs typeface="+mn-cs"/>
                        </a:rPr>
                        <a:t>)</a:t>
                      </a:r>
                    </a:p>
                    <a:p>
                      <a:endParaRPr lang="en-US" dirty="0"/>
                    </a:p>
                  </a:txBody>
                  <a:tcPr/>
                </a:tc>
                <a:extLst>
                  <a:ext uri="{0D108BD9-81ED-4DB2-BD59-A6C34878D82A}">
                    <a16:rowId xmlns:a16="http://schemas.microsoft.com/office/drawing/2014/main" val="1899113725"/>
                  </a:ext>
                </a:extLst>
              </a:tr>
              <a:tr h="1356481">
                <a:tc>
                  <a:txBody>
                    <a:bodyPr/>
                    <a:lstStyle/>
                    <a:p>
                      <a:pPr marL="285750" indent="-285750" algn="l" defTabSz="685800" rtl="0" eaLnBrk="1" latinLnBrk="0" hangingPunct="1">
                        <a:buFont typeface="Wingdings" panose="05000000000000000000" pitchFamily="2" charset="2"/>
                        <a:buChar char="Ø"/>
                      </a:pPr>
                      <a:r>
                        <a:rPr lang="en-US" sz="18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rPr>
                        <a:t>Waterborne diseases ─ Estimated economic burden of approximately USD 600 million a year in India</a:t>
                      </a:r>
                    </a:p>
                    <a:p>
                      <a:pPr marL="285750" indent="-285750" algn="l" defTabSz="685800" rtl="0" eaLnBrk="1" latinLnBrk="0" hangingPunct="1">
                        <a:buFont typeface="Wingdings" panose="05000000000000000000" pitchFamily="2" charset="2"/>
                        <a:buChar char="Ø"/>
                      </a:pPr>
                      <a:endParaRPr lang="en-US" sz="18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endParaRPr>
                    </a:p>
                    <a:p>
                      <a:pPr marL="0" indent="0" algn="l" defTabSz="685800" rtl="0" eaLnBrk="1" latinLnBrk="0" hangingPunct="1">
                        <a:buFont typeface="Wingdings" panose="05000000000000000000" pitchFamily="2" charset="2"/>
                        <a:buNone/>
                      </a:pPr>
                      <a:r>
                        <a:rPr lang="en-US" sz="14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rPr>
                        <a:t>(</a:t>
                      </a:r>
                      <a:r>
                        <a:rPr lang="en-US" sz="14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hlinkClick r:id="rId5"/>
                        </a:rPr>
                        <a:t>https://www.unicef.org/india/what-we-do/clean-drinking-water</a:t>
                      </a:r>
                      <a:r>
                        <a:rPr lang="en-US" sz="14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rPr>
                        <a:t>)</a:t>
                      </a:r>
                    </a:p>
                    <a:p>
                      <a:pPr marL="0" indent="0" algn="l" defTabSz="685800" rtl="0" eaLnBrk="1" latinLnBrk="0" hangingPunct="1">
                        <a:buFont typeface="Wingdings" panose="05000000000000000000" pitchFamily="2" charset="2"/>
                        <a:buNone/>
                      </a:pPr>
                      <a:endParaRPr lang="en-US" sz="14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3581420275"/>
                  </a:ext>
                </a:extLst>
              </a:tr>
              <a:tr h="1140677">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0" i="0" kern="1200" dirty="0" smtClean="0">
                          <a:solidFill>
                            <a:schemeClr val="tx1"/>
                          </a:solidFill>
                          <a:effectLst/>
                          <a:latin typeface="Georgia" panose="02040502050405020303" pitchFamily="18" charset="0"/>
                          <a:ea typeface="Cambria" panose="02040503050406030204" pitchFamily="18" charset="0"/>
                          <a:cs typeface="Arial" panose="020B0604020202020204" pitchFamily="34" charset="0"/>
                        </a:rPr>
                        <a:t>Water borne diseases in India makes one crore people sick every year</a:t>
                      </a:r>
                    </a:p>
                    <a:p>
                      <a:pPr marL="0" indent="0" algn="l" defTabSz="685800" rtl="0" eaLnBrk="1" latinLnBrk="0" hangingPunct="1">
                        <a:buFont typeface="Wingdings" panose="05000000000000000000" pitchFamily="2" charset="2"/>
                        <a:buNone/>
                      </a:pPr>
                      <a:endParaRPr lang="en-US" sz="18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endParaRPr>
                    </a:p>
                    <a:p>
                      <a:pPr marL="0" indent="0" algn="l" defTabSz="685800" rtl="0" eaLnBrk="1" latinLnBrk="0" hangingPunct="1">
                        <a:buFont typeface="Wingdings" panose="05000000000000000000" pitchFamily="2" charset="2"/>
                        <a:buNone/>
                      </a:pPr>
                      <a:r>
                        <a:rPr lang="en-US" sz="14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rPr>
                        <a:t>(</a:t>
                      </a:r>
                      <a:r>
                        <a:rPr lang="en-US" sz="14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hlinkClick r:id="rId6"/>
                        </a:rPr>
                        <a:t>https://indiainfacts.in/world-food-safety-day-diarrhoea-water-borne-diseases-india/</a:t>
                      </a:r>
                      <a:r>
                        <a:rPr lang="en-US" sz="14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rPr>
                        <a:t>)</a:t>
                      </a:r>
                    </a:p>
                    <a:p>
                      <a:pPr marL="0" indent="0" algn="l" defTabSz="685800" rtl="0" eaLnBrk="1" latinLnBrk="0" hangingPunct="1">
                        <a:buFont typeface="Wingdings" panose="05000000000000000000" pitchFamily="2" charset="2"/>
                        <a:buNone/>
                      </a:pPr>
                      <a:endParaRPr lang="en-US" sz="1800" b="0" i="0" kern="1200" dirty="0">
                        <a:solidFill>
                          <a:schemeClr val="tx1"/>
                        </a:solidFill>
                        <a:effectLst/>
                        <a:latin typeface="Georgia" panose="02040502050405020303" pitchFamily="18" charset="0"/>
                        <a:ea typeface="Cambria" panose="02040503050406030204" pitchFamily="18" charset="0"/>
                        <a:cs typeface="Arial" panose="020B0604020202020204" pitchFamily="34" charset="0"/>
                      </a:endParaRPr>
                    </a:p>
                  </a:txBody>
                  <a:tcPr/>
                </a:tc>
                <a:extLst>
                  <a:ext uri="{0D108BD9-81ED-4DB2-BD59-A6C34878D82A}">
                    <a16:rowId xmlns:a16="http://schemas.microsoft.com/office/drawing/2014/main" val="846263057"/>
                  </a:ext>
                </a:extLst>
              </a:tr>
            </a:tbl>
          </a:graphicData>
        </a:graphic>
      </p:graphicFrame>
    </p:spTree>
    <p:extLst>
      <p:ext uri="{BB962C8B-B14F-4D97-AF65-F5344CB8AC3E}">
        <p14:creationId xmlns:p14="http://schemas.microsoft.com/office/powerpoint/2010/main" val="160538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7889" y="42205"/>
            <a:ext cx="7366153"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How standards address the concern</a:t>
            </a:r>
            <a:r>
              <a:rPr lang="en-US" altLang="en-US" sz="3000" b="1" dirty="0">
                <a:solidFill>
                  <a:prstClr val="black"/>
                </a:solidFill>
                <a:latin typeface="Cambria" panose="02040503050406030204" pitchFamily="18" charset="0"/>
              </a:rPr>
              <a:t>?</a:t>
            </a:r>
            <a:endParaRPr kumimoji="0" lang="en-IN" altLang="en-US" sz="30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16" name="Straight Connector 15">
            <a:extLst>
              <a:ext uri="{FF2B5EF4-FFF2-40B4-BE49-F238E27FC236}">
                <a16:creationId xmlns:a16="http://schemas.microsoft.com/office/drawing/2014/main" id="{960A9E65-9831-4A75-A9D4-56C3C648D44F}"/>
              </a:ext>
            </a:extLst>
          </p:cNvPr>
          <p:cNvCxnSpPr>
            <a:cxnSpLocks/>
          </p:cNvCxnSpPr>
          <p:nvPr/>
        </p:nvCxnSpPr>
        <p:spPr>
          <a:xfrm>
            <a:off x="314617" y="701029"/>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16" descr="1200px-Bureau_of_Indian_Standards_Logo.svg.png"/>
          <p:cNvPicPr>
            <a:picLocks noChangeAspect="1"/>
          </p:cNvPicPr>
          <p:nvPr/>
        </p:nvPicPr>
        <p:blipFill>
          <a:blip r:embed="rId3" cstate="print"/>
          <a:stretch>
            <a:fillRect/>
          </a:stretch>
        </p:blipFill>
        <p:spPr>
          <a:xfrm>
            <a:off x="8397688" y="0"/>
            <a:ext cx="746312" cy="526772"/>
          </a:xfrm>
          <a:prstGeom prst="rect">
            <a:avLst/>
          </a:prstGeom>
        </p:spPr>
      </p:pic>
      <p:sp>
        <p:nvSpPr>
          <p:cNvPr id="5" name="Rectangle 4">
            <a:extLst>
              <a:ext uri="{FF2B5EF4-FFF2-40B4-BE49-F238E27FC236}">
                <a16:creationId xmlns:a16="http://schemas.microsoft.com/office/drawing/2014/main" id="{B49E0CC1-5C93-4EEE-8961-C94EA0E4B3C5}"/>
              </a:ext>
            </a:extLst>
          </p:cNvPr>
          <p:cNvSpPr/>
          <p:nvPr/>
        </p:nvSpPr>
        <p:spPr>
          <a:xfrm>
            <a:off x="314617" y="686458"/>
            <a:ext cx="6273607" cy="4236801"/>
          </a:xfrm>
          <a:prstGeom prst="rect">
            <a:avLst/>
          </a:prstGeom>
        </p:spPr>
        <p:txBody>
          <a:bodyPr wrap="square">
            <a:spAutoFit/>
          </a:bodyPr>
          <a:lstStyle/>
          <a:p>
            <a:pPr algn="just">
              <a:buFont typeface="Wingdings" panose="05000000000000000000" pitchFamily="2" charset="2"/>
              <a:buChar char="§"/>
            </a:pPr>
            <a:endParaRPr lang="en-IN" dirty="0">
              <a:solidFill>
                <a:srgbClr val="000000"/>
              </a:solidFill>
              <a:latin typeface="Times New Roman" panose="02020603050405020304" pitchFamily="18" charset="0"/>
              <a:ea typeface="Times New Roman" panose="02020603050405020304" pitchFamily="18" charset="0"/>
              <a:cs typeface="Mangal" panose="02040503050203030202" pitchFamily="18" charset="0"/>
            </a:endParaRPr>
          </a:p>
          <a:p>
            <a:pPr algn="just">
              <a:buFont typeface="Wingdings" panose="05000000000000000000" pitchFamily="2" charset="2"/>
              <a:buChar char="§"/>
            </a:pPr>
            <a:r>
              <a:rPr lang="en-IN" dirty="0">
                <a:solidFill>
                  <a:srgbClr val="000000"/>
                </a:solidFill>
                <a:latin typeface="Georgia" panose="02040502050405020303" pitchFamily="18" charset="0"/>
                <a:ea typeface="Times New Roman" panose="02020603050405020304" pitchFamily="18" charset="0"/>
                <a:cs typeface="Mangal" panose="02040503050203030202" pitchFamily="18" charset="0"/>
              </a:rPr>
              <a:t>Prescribe requirements for </a:t>
            </a:r>
            <a:r>
              <a:rPr lang="en-US" dirty="0">
                <a:latin typeface="Georgia" panose="02040502050405020303" pitchFamily="18" charset="0"/>
              </a:rPr>
              <a:t>assessing the quality of water and to check the effectiveness of water treatment and supply by the concerned authorities</a:t>
            </a:r>
          </a:p>
          <a:p>
            <a:pPr algn="just">
              <a:buFont typeface="Wingdings" panose="05000000000000000000" pitchFamily="2" charset="2"/>
              <a:buChar char="§"/>
            </a:pPr>
            <a:endParaRPr lang="en-US" dirty="0">
              <a:latin typeface="Georgia" panose="02040502050405020303" pitchFamily="18" charset="0"/>
            </a:endParaRPr>
          </a:p>
          <a:p>
            <a:pPr algn="just">
              <a:buFont typeface="Wingdings" panose="05000000000000000000" pitchFamily="2" charset="2"/>
              <a:buChar char="§"/>
            </a:pPr>
            <a:r>
              <a:rPr lang="en-US" dirty="0">
                <a:latin typeface="Georgia" panose="02040502050405020303" pitchFamily="18" charset="0"/>
              </a:rPr>
              <a:t> Sets criteria for conformity assessment and provides tool for regulatory compliance.</a:t>
            </a:r>
          </a:p>
          <a:p>
            <a:pPr algn="just">
              <a:buFont typeface="Wingdings" panose="05000000000000000000" pitchFamily="2" charset="2"/>
              <a:buChar char="§"/>
            </a:pPr>
            <a:endParaRPr lang="en-US" dirty="0">
              <a:latin typeface="Georgia" panose="02040502050405020303" pitchFamily="18" charset="0"/>
            </a:endParaRPr>
          </a:p>
          <a:p>
            <a:pPr algn="just">
              <a:buFont typeface="Wingdings" panose="05000000000000000000" pitchFamily="2" charset="2"/>
              <a:buChar char="§"/>
            </a:pPr>
            <a:r>
              <a:rPr lang="en-IN" dirty="0">
                <a:latin typeface="Georgia" panose="02040502050405020303" pitchFamily="18" charset="0"/>
              </a:rPr>
              <a:t> Prescribes good hygienic practices to i</a:t>
            </a:r>
            <a:r>
              <a:rPr lang="en-IN" dirty="0">
                <a:solidFill>
                  <a:srgbClr val="000000"/>
                </a:solidFill>
                <a:latin typeface="Georgia" panose="02040502050405020303" pitchFamily="18" charset="0"/>
                <a:ea typeface="Times New Roman" panose="02020603050405020304" pitchFamily="18" charset="0"/>
                <a:cs typeface="Mangal" panose="02040503050203030202" pitchFamily="18" charset="0"/>
              </a:rPr>
              <a:t>mprove processes and make them more efficient </a:t>
            </a:r>
          </a:p>
          <a:p>
            <a:pPr algn="just"/>
            <a:endParaRPr lang="en-IN" dirty="0">
              <a:solidFill>
                <a:srgbClr val="000000"/>
              </a:solidFill>
              <a:latin typeface="Georgia" panose="02040502050405020303" pitchFamily="18" charset="0"/>
              <a:ea typeface="Times New Roman" panose="02020603050405020304" pitchFamily="18" charset="0"/>
              <a:cs typeface="Mangal" panose="02040503050203030202" pitchFamily="18" charset="0"/>
            </a:endParaRPr>
          </a:p>
          <a:p>
            <a:pPr algn="just">
              <a:buFont typeface="Wingdings" panose="05000000000000000000" pitchFamily="2" charset="2"/>
              <a:buChar char="§"/>
            </a:pPr>
            <a:r>
              <a:rPr lang="en-US" dirty="0">
                <a:latin typeface="Georgia" panose="02040502050405020303" pitchFamily="18" charset="0"/>
              </a:rPr>
              <a:t> </a:t>
            </a:r>
            <a:r>
              <a:rPr lang="en-IN" dirty="0">
                <a:solidFill>
                  <a:srgbClr val="000000"/>
                </a:solidFill>
                <a:latin typeface="Georgia" panose="02040502050405020303" pitchFamily="18" charset="0"/>
                <a:ea typeface="Times New Roman" panose="02020603050405020304" pitchFamily="18" charset="0"/>
                <a:cs typeface="Mangal" panose="02040503050203030202" pitchFamily="18" charset="0"/>
              </a:rPr>
              <a:t> Guide in consistent functioning and quality</a:t>
            </a:r>
          </a:p>
          <a:p>
            <a:pPr algn="just"/>
            <a:endParaRPr lang="en-IN" dirty="0">
              <a:solidFill>
                <a:srgbClr val="000000"/>
              </a:solidFill>
              <a:latin typeface="Georgia" panose="02040502050405020303" pitchFamily="18" charset="0"/>
              <a:ea typeface="Times New Roman" panose="02020603050405020304" pitchFamily="18" charset="0"/>
              <a:cs typeface="Mangal" panose="02040503050203030202" pitchFamily="18" charset="0"/>
            </a:endParaRPr>
          </a:p>
          <a:p>
            <a:pPr algn="just">
              <a:buFont typeface="Wingdings" panose="05000000000000000000" pitchFamily="2" charset="2"/>
              <a:buChar char="§"/>
            </a:pPr>
            <a:r>
              <a:rPr lang="en-US" dirty="0">
                <a:latin typeface="Georgia" panose="02040502050405020303" pitchFamily="18" charset="0"/>
              </a:rPr>
              <a:t>Ensure health and safety  from water borne diseases</a:t>
            </a:r>
          </a:p>
          <a:p>
            <a:pPr marR="0" lvl="0">
              <a:lnSpc>
                <a:spcPct val="115000"/>
              </a:lnSpc>
              <a:spcBef>
                <a:spcPts val="0"/>
              </a:spcBef>
              <a:spcAft>
                <a:spcPts val="800"/>
              </a:spcAft>
              <a:buSzPts val="1000"/>
              <a:tabLst>
                <a:tab pos="533400" algn="l"/>
              </a:tabLst>
            </a:pPr>
            <a:endParaRPr lang="en-US" sz="1600" dirty="0">
              <a:latin typeface="Calibri" panose="020F0502020204030204" pitchFamily="34" charset="0"/>
              <a:ea typeface="Calibri" panose="020F0502020204030204" pitchFamily="34" charset="0"/>
              <a:cs typeface="Mangal" panose="02040503050203030202" pitchFamily="18" charset="0"/>
            </a:endParaRPr>
          </a:p>
        </p:txBody>
      </p:sp>
      <p:pic>
        <p:nvPicPr>
          <p:cNvPr id="9" name="Google Shape;124;p14">
            <a:extLst>
              <a:ext uri="{FF2B5EF4-FFF2-40B4-BE49-F238E27FC236}">
                <a16:creationId xmlns:a16="http://schemas.microsoft.com/office/drawing/2014/main" id="{56D49128-0936-4D29-9435-09B857274DC8}"/>
              </a:ext>
            </a:extLst>
          </p:cNvPr>
          <p:cNvPicPr preferRelativeResize="0"/>
          <p:nvPr/>
        </p:nvPicPr>
        <p:blipFill rotWithShape="1">
          <a:blip r:embed="rId4">
            <a:alphaModFix/>
          </a:blip>
          <a:srcRect/>
          <a:stretch/>
        </p:blipFill>
        <p:spPr>
          <a:xfrm>
            <a:off x="6732240" y="1059595"/>
            <a:ext cx="2304256" cy="3744401"/>
          </a:xfrm>
          <a:prstGeom prst="rect">
            <a:avLst/>
          </a:prstGeom>
          <a:noFill/>
          <a:ln>
            <a:noFill/>
          </a:ln>
        </p:spPr>
      </p:pic>
    </p:spTree>
    <p:extLst>
      <p:ext uri="{BB962C8B-B14F-4D97-AF65-F5344CB8AC3E}">
        <p14:creationId xmlns:p14="http://schemas.microsoft.com/office/powerpoint/2010/main" val="476150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65" y="22625"/>
            <a:ext cx="8101657" cy="649604"/>
          </a:xfrm>
        </p:spPr>
        <p:txBody>
          <a:bodyPr>
            <a:noAutofit/>
          </a:bodyPr>
          <a:lstStyle/>
          <a:p>
            <a:r>
              <a:rPr lang="en-US" sz="2400" b="1" dirty="0">
                <a:latin typeface="Cambria" panose="02040503050406030204" pitchFamily="18" charset="0"/>
                <a:ea typeface="Cambria" panose="02040503050406030204" pitchFamily="18" charset="0"/>
              </a:rPr>
              <a:t>Important Indian Standards on Drinking Water Quality</a:t>
            </a:r>
            <a:endParaRPr lang="en-US" sz="2400" b="1" dirty="0">
              <a:solidFill>
                <a:schemeClr val="accent1">
                  <a:lumMod val="50000"/>
                </a:schemeClr>
              </a:solidFill>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C2FEF969-6F6B-44F0-96EE-DF11D4BD98DA}"/>
              </a:ext>
            </a:extLst>
          </p:cNvPr>
          <p:cNvSpPr txBox="1">
            <a:spLocks/>
          </p:cNvSpPr>
          <p:nvPr/>
        </p:nvSpPr>
        <p:spPr>
          <a:xfrm>
            <a:off x="338341" y="987579"/>
            <a:ext cx="8149966" cy="39604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t>.</a:t>
            </a:r>
            <a:endParaRPr lang="en-IN" sz="2400" dirty="0"/>
          </a:p>
          <a:p>
            <a:pPr marL="0" indent="0" algn="just">
              <a:buNone/>
            </a:pPr>
            <a:endParaRPr lang="en-US" sz="165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60A9E65-9831-4A75-A9D4-56C3C648D44F}"/>
              </a:ext>
            </a:extLst>
          </p:cNvPr>
          <p:cNvCxnSpPr>
            <a:cxnSpLocks/>
          </p:cNvCxnSpPr>
          <p:nvPr/>
        </p:nvCxnSpPr>
        <p:spPr>
          <a:xfrm>
            <a:off x="341163" y="771550"/>
            <a:ext cx="80002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A7B5D64-5232-467E-9F92-0B6A6381F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6951" y="0"/>
            <a:ext cx="787049" cy="555526"/>
          </a:xfrm>
          <a:prstGeom prst="rect">
            <a:avLst/>
          </a:prstGeom>
        </p:spPr>
      </p:pic>
      <p:graphicFrame>
        <p:nvGraphicFramePr>
          <p:cNvPr id="3" name="Table 2">
            <a:extLst>
              <a:ext uri="{FF2B5EF4-FFF2-40B4-BE49-F238E27FC236}">
                <a16:creationId xmlns:a16="http://schemas.microsoft.com/office/drawing/2014/main" id="{724B04B8-7A1C-445A-90BC-8F3CD780C237}"/>
              </a:ext>
            </a:extLst>
          </p:cNvPr>
          <p:cNvGraphicFramePr>
            <a:graphicFrameLocks noGrp="1"/>
          </p:cNvGraphicFramePr>
          <p:nvPr>
            <p:extLst>
              <p:ext uri="{D42A27DB-BD31-4B8C-83A1-F6EECF244321}">
                <p14:modId xmlns:p14="http://schemas.microsoft.com/office/powerpoint/2010/main" val="103154128"/>
              </p:ext>
            </p:extLst>
          </p:nvPr>
        </p:nvGraphicFramePr>
        <p:xfrm>
          <a:off x="338342" y="915567"/>
          <a:ext cx="8018609" cy="4032448"/>
        </p:xfrm>
        <a:graphic>
          <a:graphicData uri="http://schemas.openxmlformats.org/drawingml/2006/table">
            <a:tbl>
              <a:tblPr firstRow="1" bandRow="1">
                <a:tableStyleId>{5C22544A-7EE6-4342-B048-85BDC9FD1C3A}</a:tableStyleId>
              </a:tblPr>
              <a:tblGrid>
                <a:gridCol w="2073418">
                  <a:extLst>
                    <a:ext uri="{9D8B030D-6E8A-4147-A177-3AD203B41FA5}">
                      <a16:colId xmlns:a16="http://schemas.microsoft.com/office/drawing/2014/main" val="2007978880"/>
                    </a:ext>
                  </a:extLst>
                </a:gridCol>
                <a:gridCol w="5945191">
                  <a:extLst>
                    <a:ext uri="{9D8B030D-6E8A-4147-A177-3AD203B41FA5}">
                      <a16:colId xmlns:a16="http://schemas.microsoft.com/office/drawing/2014/main" val="2505298734"/>
                    </a:ext>
                  </a:extLst>
                </a:gridCol>
              </a:tblGrid>
              <a:tr h="518919">
                <a:tc>
                  <a:txBody>
                    <a:bodyPr/>
                    <a:lstStyle/>
                    <a:p>
                      <a:r>
                        <a:rPr lang="en-IN" sz="1800" dirty="0"/>
                        <a:t>Indian Standard</a:t>
                      </a:r>
                    </a:p>
                  </a:txBody>
                  <a:tcPr/>
                </a:tc>
                <a:tc>
                  <a:txBody>
                    <a:bodyPr/>
                    <a:lstStyle/>
                    <a:p>
                      <a:r>
                        <a:rPr lang="en-IN" sz="1800" dirty="0"/>
                        <a:t>Title</a:t>
                      </a:r>
                    </a:p>
                  </a:txBody>
                  <a:tcPr/>
                </a:tc>
                <a:extLst>
                  <a:ext uri="{0D108BD9-81ED-4DB2-BD59-A6C34878D82A}">
                    <a16:rowId xmlns:a16="http://schemas.microsoft.com/office/drawing/2014/main" val="1991991916"/>
                  </a:ext>
                </a:extLst>
              </a:tr>
              <a:tr h="518919">
                <a:tc>
                  <a:txBody>
                    <a:bodyPr/>
                    <a:lstStyle/>
                    <a:p>
                      <a:r>
                        <a:rPr lang="en-IN" sz="1800" dirty="0">
                          <a:hlinkClick r:id="rId4"/>
                        </a:rPr>
                        <a:t>IS 10500 : 2012</a:t>
                      </a:r>
                      <a:endParaRPr lang="en-IN" sz="1800" dirty="0"/>
                    </a:p>
                  </a:txBody>
                  <a:tcPr/>
                </a:tc>
                <a:tc>
                  <a:txBody>
                    <a:bodyPr/>
                    <a:lstStyle/>
                    <a:p>
                      <a:r>
                        <a:rPr lang="en-IN" sz="1800" kern="1200" dirty="0">
                          <a:solidFill>
                            <a:schemeClr val="dk1"/>
                          </a:solidFill>
                          <a:effectLst/>
                          <a:latin typeface="+mn-lt"/>
                          <a:ea typeface="+mn-ea"/>
                          <a:cs typeface="+mn-cs"/>
                        </a:rPr>
                        <a:t>Drinking Water — Specification </a:t>
                      </a:r>
                      <a:endParaRPr lang="en-IN" sz="1800" dirty="0"/>
                    </a:p>
                  </a:txBody>
                  <a:tcPr/>
                </a:tc>
                <a:extLst>
                  <a:ext uri="{0D108BD9-81ED-4DB2-BD59-A6C34878D82A}">
                    <a16:rowId xmlns:a16="http://schemas.microsoft.com/office/drawing/2014/main" val="413975618"/>
                  </a:ext>
                </a:extLst>
              </a:tr>
              <a:tr h="890585">
                <a:tc>
                  <a:txBody>
                    <a:bodyPr/>
                    <a:lstStyle/>
                    <a:p>
                      <a:r>
                        <a:rPr lang="en-IN" sz="1800" dirty="0">
                          <a:hlinkClick r:id="rId5"/>
                        </a:rPr>
                        <a:t>IS 14543 : </a:t>
                      </a:r>
                      <a:r>
                        <a:rPr lang="en-IN" sz="1800" dirty="0" smtClean="0">
                          <a:hlinkClick r:id="rId5"/>
                        </a:rPr>
                        <a:t>2024</a:t>
                      </a:r>
                      <a:endParaRPr lang="en-IN" sz="1800" dirty="0"/>
                    </a:p>
                  </a:txBody>
                  <a:tcPr/>
                </a:tc>
                <a:tc>
                  <a:txBody>
                    <a:bodyPr/>
                    <a:lstStyle/>
                    <a:p>
                      <a:r>
                        <a:rPr lang="en-IN" sz="1800" kern="1200" dirty="0">
                          <a:solidFill>
                            <a:schemeClr val="dk1"/>
                          </a:solidFill>
                          <a:effectLst/>
                          <a:latin typeface="+mn-lt"/>
                          <a:ea typeface="+mn-ea"/>
                          <a:cs typeface="+mn-cs"/>
                        </a:rPr>
                        <a:t>Packaged Drinking Water (Other than Packaged Natural Mineral Water) — Specification </a:t>
                      </a:r>
                      <a:endParaRPr lang="en-IN" sz="1800" dirty="0"/>
                    </a:p>
                  </a:txBody>
                  <a:tcPr/>
                </a:tc>
                <a:extLst>
                  <a:ext uri="{0D108BD9-81ED-4DB2-BD59-A6C34878D82A}">
                    <a16:rowId xmlns:a16="http://schemas.microsoft.com/office/drawing/2014/main" val="1439932511"/>
                  </a:ext>
                </a:extLst>
              </a:tr>
              <a:tr h="518919">
                <a:tc>
                  <a:txBody>
                    <a:bodyPr/>
                    <a:lstStyle/>
                    <a:p>
                      <a:r>
                        <a:rPr lang="en-IN" sz="1800" dirty="0">
                          <a:hlinkClick r:id="rId6"/>
                        </a:rPr>
                        <a:t>IS 13428 : </a:t>
                      </a:r>
                      <a:r>
                        <a:rPr lang="en-IN" sz="1800" dirty="0" smtClean="0">
                          <a:hlinkClick r:id="rId6"/>
                        </a:rPr>
                        <a:t>2024</a:t>
                      </a:r>
                      <a:endParaRPr lang="en-IN" sz="1800" dirty="0"/>
                    </a:p>
                  </a:txBody>
                  <a:tcPr/>
                </a:tc>
                <a:tc>
                  <a:txBody>
                    <a:bodyPr/>
                    <a:lstStyle/>
                    <a:p>
                      <a:r>
                        <a:rPr lang="en-IN" sz="1800" kern="1200" dirty="0">
                          <a:solidFill>
                            <a:schemeClr val="dk1"/>
                          </a:solidFill>
                          <a:effectLst/>
                          <a:latin typeface="+mn-lt"/>
                          <a:ea typeface="+mn-ea"/>
                          <a:cs typeface="+mn-cs"/>
                        </a:rPr>
                        <a:t>Packaged Natural Mineral Water — Specification </a:t>
                      </a:r>
                      <a:endParaRPr lang="en-IN" sz="1800" dirty="0"/>
                    </a:p>
                  </a:txBody>
                  <a:tcPr/>
                </a:tc>
                <a:extLst>
                  <a:ext uri="{0D108BD9-81ED-4DB2-BD59-A6C34878D82A}">
                    <a16:rowId xmlns:a16="http://schemas.microsoft.com/office/drawing/2014/main" val="2263828728"/>
                  </a:ext>
                </a:extLst>
              </a:tr>
              <a:tr h="694521">
                <a:tc>
                  <a:txBody>
                    <a:bodyPr/>
                    <a:lstStyle/>
                    <a:p>
                      <a:r>
                        <a:rPr lang="en-IN" sz="1800" dirty="0">
                          <a:hlinkClick r:id="rId7"/>
                        </a:rPr>
                        <a:t>IS 17482 : 2020</a:t>
                      </a:r>
                      <a:endParaRPr lang="en-IN" sz="1800" dirty="0"/>
                    </a:p>
                  </a:txBody>
                  <a:tcPr/>
                </a:tc>
                <a:tc>
                  <a:txBody>
                    <a:bodyPr/>
                    <a:lstStyle/>
                    <a:p>
                      <a:r>
                        <a:rPr lang="en-IN" sz="1800" dirty="0"/>
                        <a:t>Drinking Water Supply Management System- Requirements for Piped Drinking Water Supply</a:t>
                      </a:r>
                    </a:p>
                  </a:txBody>
                  <a:tcPr/>
                </a:tc>
                <a:extLst>
                  <a:ext uri="{0D108BD9-81ED-4DB2-BD59-A6C34878D82A}">
                    <a16:rowId xmlns:a16="http://schemas.microsoft.com/office/drawing/2014/main" val="2264217913"/>
                  </a:ext>
                </a:extLst>
              </a:tr>
              <a:tr h="890585">
                <a:tc>
                  <a:txBody>
                    <a:bodyPr/>
                    <a:lstStyle/>
                    <a:p>
                      <a:r>
                        <a:rPr lang="en-IN" sz="1800" dirty="0">
                          <a:hlinkClick r:id="rId8"/>
                        </a:rPr>
                        <a:t>IS 3025 (Series of standard)</a:t>
                      </a:r>
                      <a:endParaRPr lang="en-IN" sz="1800" dirty="0"/>
                    </a:p>
                  </a:txBody>
                  <a:tcPr/>
                </a:tc>
                <a:tc>
                  <a:txBody>
                    <a:bodyPr/>
                    <a:lstStyle/>
                    <a:p>
                      <a:r>
                        <a:rPr lang="en-IN" sz="1800" dirty="0"/>
                        <a:t>Methods of Sampling and testing (Physical and Chemical for Water and Wastewater</a:t>
                      </a:r>
                    </a:p>
                  </a:txBody>
                  <a:tcPr/>
                </a:tc>
                <a:extLst>
                  <a:ext uri="{0D108BD9-81ED-4DB2-BD59-A6C34878D82A}">
                    <a16:rowId xmlns:a16="http://schemas.microsoft.com/office/drawing/2014/main" val="654023410"/>
                  </a:ext>
                </a:extLst>
              </a:tr>
            </a:tbl>
          </a:graphicData>
        </a:graphic>
      </p:graphicFrame>
    </p:spTree>
    <p:extLst>
      <p:ext uri="{BB962C8B-B14F-4D97-AF65-F5344CB8AC3E}">
        <p14:creationId xmlns:p14="http://schemas.microsoft.com/office/powerpoint/2010/main" val="1224731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430" y="123478"/>
            <a:ext cx="7242874" cy="742950"/>
          </a:xfrm>
          <a:prstGeom prst="rect">
            <a:avLst/>
          </a:prstGeom>
        </p:spPr>
        <p:txBody>
          <a:bodyPr vert="horz" lIns="68570" tIns="34289" rIns="68570" bIns="3428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latin typeface="Cambria" panose="02040503050406030204" pitchFamily="18" charset="0"/>
              </a:rPr>
              <a:t>Terminology (IS 10500)</a:t>
            </a:r>
          </a:p>
        </p:txBody>
      </p:sp>
      <p:sp>
        <p:nvSpPr>
          <p:cNvPr id="4" name="Content Placeholder 2"/>
          <p:cNvSpPr txBox="1">
            <a:spLocks/>
          </p:cNvSpPr>
          <p:nvPr/>
        </p:nvSpPr>
        <p:spPr>
          <a:xfrm>
            <a:off x="251523" y="1146398"/>
            <a:ext cx="8427988" cy="3657600"/>
          </a:xfrm>
          <a:prstGeom prst="rect">
            <a:avLst/>
          </a:prstGeom>
        </p:spPr>
        <p:txBody>
          <a:bodyPr lIns="91434" tIns="45717" rIns="91434" bIns="45717">
            <a:normAutofit lnSpcReduction="10000"/>
          </a:bodyPr>
          <a:lst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en-US" sz="1600" b="1" dirty="0">
                <a:latin typeface="Georgia" panose="02040502050405020303" pitchFamily="18" charset="0"/>
              </a:rPr>
              <a:t>Drinking Water </a:t>
            </a:r>
            <a:r>
              <a:rPr lang="en-US" sz="1600" dirty="0">
                <a:latin typeface="Georgia" panose="02040502050405020303" pitchFamily="18" charset="0"/>
              </a:rPr>
              <a:t>(</a:t>
            </a:r>
            <a:r>
              <a:rPr lang="en-US" sz="1600" u="sng" dirty="0">
                <a:latin typeface="Georgia" panose="02040502050405020303" pitchFamily="18" charset="0"/>
              </a:rPr>
              <a:t>IS 10500, Cl. 3,1)</a:t>
            </a:r>
          </a:p>
          <a:p>
            <a:pPr marL="0" indent="0" algn="just">
              <a:buNone/>
            </a:pPr>
            <a:endParaRPr lang="en-US" sz="1600" u="sng" dirty="0">
              <a:latin typeface="Georgia" panose="02040502050405020303" pitchFamily="18" charset="0"/>
            </a:endParaRPr>
          </a:p>
          <a:p>
            <a:pPr marL="0" indent="0" algn="just">
              <a:buNone/>
            </a:pPr>
            <a:r>
              <a:rPr lang="en-US" sz="1600" dirty="0">
                <a:latin typeface="Georgia" panose="02040502050405020303" pitchFamily="18" charset="0"/>
              </a:rPr>
              <a:t>Drinking water is water intended for human consumption for drinking and cooking purposes from any source. It includes water (treated or untreated) supplied by any means for human consumption.</a:t>
            </a:r>
            <a:endParaRPr lang="en-US" sz="1600" u="sng" dirty="0">
              <a:latin typeface="Georgia" panose="02040502050405020303" pitchFamily="18" charset="0"/>
            </a:endParaRPr>
          </a:p>
          <a:p>
            <a:pPr marL="0" indent="0" algn="just">
              <a:buNone/>
            </a:pPr>
            <a:endParaRPr lang="en-US" sz="1600" u="sng" dirty="0">
              <a:latin typeface="Georgia" panose="02040502050405020303" pitchFamily="18" charset="0"/>
            </a:endParaRPr>
          </a:p>
          <a:p>
            <a:pPr marL="0" indent="0" algn="just">
              <a:buNone/>
            </a:pPr>
            <a:r>
              <a:rPr lang="en-US" sz="1600" b="1" dirty="0">
                <a:latin typeface="Georgia" panose="02040502050405020303" pitchFamily="18" charset="0"/>
              </a:rPr>
              <a:t>ACCEPTABILITY CRITERIA (</a:t>
            </a:r>
            <a:r>
              <a:rPr lang="en-US" sz="1600" u="sng" dirty="0">
                <a:latin typeface="Georgia" panose="02040502050405020303" pitchFamily="18" charset="0"/>
              </a:rPr>
              <a:t>IS 10500, Foreword, Para 5)</a:t>
            </a:r>
          </a:p>
          <a:p>
            <a:pPr marL="0" indent="0" algn="just">
              <a:buNone/>
            </a:pPr>
            <a:endParaRPr lang="en-US" sz="1600" dirty="0">
              <a:latin typeface="Georgia" panose="02040502050405020303" pitchFamily="18" charset="0"/>
            </a:endParaRPr>
          </a:p>
          <a:p>
            <a:pPr algn="just">
              <a:buFont typeface="Wingdings" panose="05000000000000000000" pitchFamily="2" charset="2"/>
              <a:buChar char="§"/>
            </a:pPr>
            <a:r>
              <a:rPr lang="en-US" sz="1600" dirty="0">
                <a:latin typeface="Georgia" panose="02040502050405020303" pitchFamily="18" charset="0"/>
              </a:rPr>
              <a:t>This standard specifies the </a:t>
            </a:r>
            <a:r>
              <a:rPr lang="en-US" sz="1600" b="1" dirty="0">
                <a:latin typeface="Georgia" panose="02040502050405020303" pitchFamily="18" charset="0"/>
              </a:rPr>
              <a:t>acceptable limits</a:t>
            </a:r>
            <a:r>
              <a:rPr lang="en-US" sz="1600" dirty="0">
                <a:latin typeface="Georgia" panose="02040502050405020303" pitchFamily="18" charset="0"/>
              </a:rPr>
              <a:t> and the </a:t>
            </a:r>
            <a:r>
              <a:rPr lang="en-US" sz="1600" b="1" dirty="0">
                <a:latin typeface="Georgia" panose="02040502050405020303" pitchFamily="18" charset="0"/>
              </a:rPr>
              <a:t>permissible limits</a:t>
            </a:r>
            <a:r>
              <a:rPr lang="en-US" sz="1600" dirty="0">
                <a:latin typeface="Georgia" panose="02040502050405020303" pitchFamily="18" charset="0"/>
              </a:rPr>
              <a:t> in the absence of alternate source</a:t>
            </a:r>
          </a:p>
          <a:p>
            <a:pPr algn="just">
              <a:buFont typeface="Wingdings" panose="05000000000000000000" pitchFamily="2" charset="2"/>
              <a:buChar char="§"/>
            </a:pPr>
            <a:r>
              <a:rPr lang="en-US" sz="1600" dirty="0">
                <a:latin typeface="Georgia" panose="02040502050405020303" pitchFamily="18" charset="0"/>
              </a:rPr>
              <a:t>Acceptable limits are the values in excess of which the water is not suitable for drinking purposes. Such a value may, however, be tolerated in the absence of an alternative source</a:t>
            </a:r>
          </a:p>
          <a:p>
            <a:pPr algn="just">
              <a:buFont typeface="Wingdings" panose="05000000000000000000" pitchFamily="2" charset="2"/>
              <a:buChar char="§"/>
            </a:pPr>
            <a:r>
              <a:rPr lang="en-US" sz="1600" dirty="0">
                <a:latin typeface="Georgia" panose="02040502050405020303" pitchFamily="18" charset="0"/>
              </a:rPr>
              <a:t>However, if the value exceeds the limits indicated under ‘permissible limit in the absence of alternate source’, the sources will have to be rejected</a:t>
            </a:r>
          </a:p>
        </p:txBody>
      </p:sp>
      <p:cxnSp>
        <p:nvCxnSpPr>
          <p:cNvPr id="5" name="Straight Connector 4"/>
          <p:cNvCxnSpPr/>
          <p:nvPr/>
        </p:nvCxnSpPr>
        <p:spPr>
          <a:xfrm>
            <a:off x="367046" y="696338"/>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9924"/>
            <a:ext cx="928984" cy="655708"/>
          </a:xfrm>
          <a:prstGeom prst="rect">
            <a:avLst/>
          </a:prstGeom>
        </p:spPr>
      </p:pic>
    </p:spTree>
    <p:extLst>
      <p:ext uri="{BB962C8B-B14F-4D97-AF65-F5344CB8AC3E}">
        <p14:creationId xmlns:p14="http://schemas.microsoft.com/office/powerpoint/2010/main" val="3063946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17806" y="637660"/>
            <a:ext cx="7749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017" y="0"/>
            <a:ext cx="928984" cy="655708"/>
          </a:xfrm>
          <a:prstGeom prst="rect">
            <a:avLst/>
          </a:prstGeom>
        </p:spPr>
      </p:pic>
      <p:graphicFrame>
        <p:nvGraphicFramePr>
          <p:cNvPr id="12" name="Diagram 11"/>
          <p:cNvGraphicFramePr/>
          <p:nvPr>
            <p:extLst/>
          </p:nvPr>
        </p:nvGraphicFramePr>
        <p:xfrm>
          <a:off x="1330695" y="894912"/>
          <a:ext cx="7641784" cy="4149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36512" y="2787774"/>
            <a:ext cx="1975806" cy="346247"/>
          </a:xfrm>
          <a:prstGeom prst="rect">
            <a:avLst/>
          </a:prstGeom>
          <a:noFill/>
        </p:spPr>
        <p:txBody>
          <a:bodyPr wrap="square" lIns="68568" tIns="34289" rIns="68568" bIns="34289" rtlCol="0">
            <a:spAutoFit/>
          </a:bodyPr>
          <a:lstStyle/>
          <a:p>
            <a:pPr algn="ctr" defTabSz="685664"/>
            <a:r>
              <a:rPr lang="en-US" b="1" dirty="0">
                <a:solidFill>
                  <a:srgbClr val="4472C4">
                    <a:lumMod val="50000"/>
                  </a:srgbClr>
                </a:solidFill>
                <a:latin typeface="Cambria" panose="02040503050406030204" pitchFamily="18" charset="0"/>
              </a:rPr>
              <a:t>REQUIREMENTS</a:t>
            </a:r>
          </a:p>
        </p:txBody>
      </p:sp>
      <p:sp>
        <p:nvSpPr>
          <p:cNvPr id="6" name="TextBox 5"/>
          <p:cNvSpPr txBox="1"/>
          <p:nvPr/>
        </p:nvSpPr>
        <p:spPr>
          <a:xfrm>
            <a:off x="1475658" y="1243232"/>
            <a:ext cx="577516" cy="392415"/>
          </a:xfrm>
          <a:prstGeom prst="rect">
            <a:avLst/>
          </a:prstGeom>
          <a:noFill/>
        </p:spPr>
        <p:txBody>
          <a:bodyPr wrap="square" lIns="68568" tIns="34289" rIns="68568" bIns="34289" rtlCol="0">
            <a:spAutoFit/>
          </a:bodyPr>
          <a:lstStyle/>
          <a:p>
            <a:pPr defTabSz="685664"/>
            <a:r>
              <a:rPr lang="en-US" sz="2100" b="1" dirty="0">
                <a:solidFill>
                  <a:srgbClr val="4472C4"/>
                </a:solidFill>
                <a:latin typeface="Cambria" panose="02040503050406030204" pitchFamily="18" charset="0"/>
              </a:rPr>
              <a:t>01</a:t>
            </a:r>
          </a:p>
        </p:txBody>
      </p:sp>
      <p:sp>
        <p:nvSpPr>
          <p:cNvPr id="9" name="TextBox 8"/>
          <p:cNvSpPr txBox="1"/>
          <p:nvPr/>
        </p:nvSpPr>
        <p:spPr>
          <a:xfrm>
            <a:off x="1835697" y="1963313"/>
            <a:ext cx="577516" cy="392415"/>
          </a:xfrm>
          <a:prstGeom prst="rect">
            <a:avLst/>
          </a:prstGeom>
          <a:noFill/>
        </p:spPr>
        <p:txBody>
          <a:bodyPr wrap="square" lIns="68568" tIns="34289" rIns="68568" bIns="34289" rtlCol="0">
            <a:spAutoFit/>
          </a:bodyPr>
          <a:lstStyle/>
          <a:p>
            <a:pPr defTabSz="685664"/>
            <a:r>
              <a:rPr lang="en-US" sz="2100" b="1" dirty="0">
                <a:solidFill>
                  <a:srgbClr val="5B9BD5"/>
                </a:solidFill>
                <a:latin typeface="Cambria" panose="02040503050406030204" pitchFamily="18" charset="0"/>
              </a:rPr>
              <a:t>02</a:t>
            </a:r>
          </a:p>
        </p:txBody>
      </p:sp>
      <p:sp>
        <p:nvSpPr>
          <p:cNvPr id="10" name="TextBox 9"/>
          <p:cNvSpPr txBox="1"/>
          <p:nvPr/>
        </p:nvSpPr>
        <p:spPr>
          <a:xfrm>
            <a:off x="1978260" y="2787776"/>
            <a:ext cx="577516" cy="392415"/>
          </a:xfrm>
          <a:prstGeom prst="rect">
            <a:avLst/>
          </a:prstGeom>
          <a:noFill/>
        </p:spPr>
        <p:txBody>
          <a:bodyPr wrap="square" lIns="68568" tIns="34289" rIns="68568" bIns="34289" rtlCol="0">
            <a:spAutoFit/>
          </a:bodyPr>
          <a:lstStyle/>
          <a:p>
            <a:pPr defTabSz="685664"/>
            <a:r>
              <a:rPr lang="en-US" sz="2100" b="1" dirty="0">
                <a:solidFill>
                  <a:srgbClr val="33CCCC"/>
                </a:solidFill>
                <a:latin typeface="Cambria" panose="02040503050406030204" pitchFamily="18" charset="0"/>
              </a:rPr>
              <a:t>03</a:t>
            </a:r>
          </a:p>
        </p:txBody>
      </p:sp>
      <p:sp>
        <p:nvSpPr>
          <p:cNvPr id="11" name="TextBox 10"/>
          <p:cNvSpPr txBox="1"/>
          <p:nvPr/>
        </p:nvSpPr>
        <p:spPr>
          <a:xfrm>
            <a:off x="1835697" y="3543905"/>
            <a:ext cx="577516" cy="392415"/>
          </a:xfrm>
          <a:prstGeom prst="rect">
            <a:avLst/>
          </a:prstGeom>
          <a:noFill/>
        </p:spPr>
        <p:txBody>
          <a:bodyPr wrap="square" lIns="68568" tIns="34289" rIns="68568" bIns="34289" rtlCol="0">
            <a:spAutoFit/>
          </a:bodyPr>
          <a:lstStyle/>
          <a:p>
            <a:pPr defTabSz="685664"/>
            <a:r>
              <a:rPr lang="en-US" sz="2100" b="1" dirty="0">
                <a:solidFill>
                  <a:srgbClr val="4ABE9A"/>
                </a:solidFill>
                <a:latin typeface="Cambria" panose="02040503050406030204" pitchFamily="18" charset="0"/>
              </a:rPr>
              <a:t>04</a:t>
            </a:r>
          </a:p>
        </p:txBody>
      </p:sp>
      <p:sp>
        <p:nvSpPr>
          <p:cNvPr id="14" name="TextBox 13"/>
          <p:cNvSpPr txBox="1"/>
          <p:nvPr/>
        </p:nvSpPr>
        <p:spPr>
          <a:xfrm>
            <a:off x="1474206" y="4339577"/>
            <a:ext cx="577516" cy="392415"/>
          </a:xfrm>
          <a:prstGeom prst="rect">
            <a:avLst/>
          </a:prstGeom>
          <a:noFill/>
        </p:spPr>
        <p:txBody>
          <a:bodyPr wrap="square" lIns="68568" tIns="34289" rIns="68568" bIns="34289" rtlCol="0">
            <a:spAutoFit/>
          </a:bodyPr>
          <a:lstStyle/>
          <a:p>
            <a:pPr defTabSz="685664"/>
            <a:r>
              <a:rPr lang="en-US" sz="2100" b="1" dirty="0">
                <a:solidFill>
                  <a:srgbClr val="70AD47"/>
                </a:solidFill>
                <a:latin typeface="Cambria" panose="02040503050406030204" pitchFamily="18" charset="0"/>
              </a:rPr>
              <a:t>05</a:t>
            </a:r>
          </a:p>
        </p:txBody>
      </p:sp>
      <p:sp>
        <p:nvSpPr>
          <p:cNvPr id="16" name="Title 1"/>
          <p:cNvSpPr txBox="1">
            <a:spLocks/>
          </p:cNvSpPr>
          <p:nvPr/>
        </p:nvSpPr>
        <p:spPr>
          <a:xfrm>
            <a:off x="0" y="40960"/>
            <a:ext cx="9144000" cy="742950"/>
          </a:xfrm>
          <a:prstGeom prst="rect">
            <a:avLst/>
          </a:prstGeom>
        </p:spPr>
        <p:txBody>
          <a:bodyPr vert="horz" lIns="68570" tIns="34289" rIns="68570" bIns="34289" rtlCol="0" anchor="ctr">
            <a:normAutofit/>
          </a:bodyPr>
          <a:lstStyle>
            <a:lvl1pPr algn="l" defTabSz="685732"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latin typeface="Cambria" panose="02040503050406030204" pitchFamily="18" charset="0"/>
              </a:rPr>
              <a:t>REQUIREMENTS COVERED (IS 10500)</a:t>
            </a:r>
          </a:p>
        </p:txBody>
      </p:sp>
    </p:spTree>
    <p:extLst>
      <p:ext uri="{BB962C8B-B14F-4D97-AF65-F5344CB8AC3E}">
        <p14:creationId xmlns:p14="http://schemas.microsoft.com/office/powerpoint/2010/main" val="203682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3700</TotalTime>
  <Words>4219</Words>
  <Application>Microsoft Office PowerPoint</Application>
  <PresentationFormat>On-screen Show (16:9)</PresentationFormat>
  <Paragraphs>551</Paragraphs>
  <Slides>44</Slides>
  <Notes>37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44</vt:i4>
      </vt:variant>
    </vt:vector>
  </HeadingPairs>
  <TitlesOfParts>
    <vt:vector size="62" baseType="lpstr">
      <vt:lpstr>맑은 고딕</vt:lpstr>
      <vt:lpstr>Aharoni</vt:lpstr>
      <vt:lpstr>Arabic Typesetting</vt:lpstr>
      <vt:lpstr>Arial</vt:lpstr>
      <vt:lpstr>Baskerville Old Face</vt:lpstr>
      <vt:lpstr>Bodoni MT Condensed</vt:lpstr>
      <vt:lpstr>Calibri</vt:lpstr>
      <vt:lpstr>Calibri</vt:lpstr>
      <vt:lpstr>Calibri Light</vt:lpstr>
      <vt:lpstr>Cambria</vt:lpstr>
      <vt:lpstr>Georgia</vt:lpstr>
      <vt:lpstr>Mangal</vt:lpstr>
      <vt:lpstr>Roboto</vt:lpstr>
      <vt:lpstr>Source Sans Pro</vt:lpstr>
      <vt:lpstr>Times New Roman</vt:lpstr>
      <vt:lpstr>Times New Roman</vt:lpstr>
      <vt:lpstr>Wingdings</vt:lpstr>
      <vt:lpstr>4_Office Theme</vt:lpstr>
      <vt:lpstr>PowerPoint Presentation</vt:lpstr>
      <vt:lpstr>PowerPoint Presentation</vt:lpstr>
      <vt:lpstr>PowerPoint Presentation</vt:lpstr>
      <vt:lpstr>PowerPoint Presentation</vt:lpstr>
      <vt:lpstr>PowerPoint Presentation</vt:lpstr>
      <vt:lpstr>PowerPoint Presentation</vt:lpstr>
      <vt:lpstr>Important Indian Standards on Drinking Water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QUIZ</vt:lpstr>
      <vt:lpstr>How to get engaged in Standardization?</vt:lpstr>
      <vt:lpstr>Download Indian Standards</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Standard on  Drinking Water — Specification  IS 10500 : 2012  (Second Revision)</dc:title>
  <dc:creator>NITASHA</dc:creator>
  <cp:lastModifiedBy>HP2</cp:lastModifiedBy>
  <cp:revision>189</cp:revision>
  <dcterms:created xsi:type="dcterms:W3CDTF">2021-08-29T08:34:06Z</dcterms:created>
  <dcterms:modified xsi:type="dcterms:W3CDTF">2024-12-10T05:48:43Z</dcterms:modified>
</cp:coreProperties>
</file>