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1"/>
  </p:notesMasterIdLst>
  <p:sldIdLst>
    <p:sldId id="256" r:id="rId2"/>
    <p:sldId id="258" r:id="rId3"/>
    <p:sldId id="259" r:id="rId4"/>
    <p:sldId id="260" r:id="rId5"/>
    <p:sldId id="261" r:id="rId6"/>
    <p:sldId id="262" r:id="rId7"/>
    <p:sldId id="28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96" r:id="rId28"/>
    <p:sldId id="299" r:id="rId29"/>
    <p:sldId id="298" r:id="rId30"/>
    <p:sldId id="300" r:id="rId31"/>
    <p:sldId id="301" r:id="rId32"/>
    <p:sldId id="302" r:id="rId33"/>
    <p:sldId id="303" r:id="rId34"/>
    <p:sldId id="304" r:id="rId35"/>
    <p:sldId id="305" r:id="rId36"/>
    <p:sldId id="306" r:id="rId37"/>
    <p:sldId id="307" r:id="rId38"/>
    <p:sldId id="308" r:id="rId39"/>
    <p:sldId id="309" r:id="rId40"/>
  </p:sldIdLst>
  <p:sldSz cx="14630400" cy="8229600"/>
  <p:notesSz cx="8229600" cy="14630400"/>
  <p:embeddedFontLst>
    <p:embeddedFont>
      <p:font typeface="Calibri" panose="020F0502020204030204" pitchFamily="34" charset="0"/>
      <p:regular r:id="rId42"/>
      <p:bold r:id="rId43"/>
      <p:italic r:id="rId44"/>
      <p:boldItalic r:id="rId45"/>
    </p:embeddedFont>
    <p:embeddedFont>
      <p:font typeface="Mangal" panose="02040503050203030202" pitchFamily="18" charset="0"/>
      <p:regular r:id="rId46"/>
      <p:bold r:id="rId47"/>
    </p:embeddedFont>
    <p:embeddedFont>
      <p:font typeface="Outfit Extra Bold" panose="020B0604020202020204" charset="0"/>
      <p:regular r:id="rId4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CCEB"/>
    <a:srgbClr val="E1CCF0"/>
    <a:srgbClr val="CDAC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0"/>
    <p:restoredTop sz="94610"/>
  </p:normalViewPr>
  <p:slideViewPr>
    <p:cSldViewPr snapToGrid="0" snapToObjects="1">
      <p:cViewPr varScale="1">
        <p:scale>
          <a:sx n="72" d="100"/>
          <a:sy n="72" d="100"/>
        </p:scale>
        <p:origin x="59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4.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3.fntdata"/><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E163CF-CB2B-47A3-BAC8-8E32E76EC6AE}" type="doc">
      <dgm:prSet loTypeId="urn:microsoft.com/office/officeart/2005/8/layout/radial2#2" loCatId="relationship" qsTypeId="urn:microsoft.com/office/officeart/2005/8/quickstyle/simple1#2" qsCatId="simple" csTypeId="urn:microsoft.com/office/officeart/2005/8/colors/accent1_2#2" csCatId="accent1" phldr="1"/>
      <dgm:spPr/>
      <dgm:t>
        <a:bodyPr/>
        <a:lstStyle/>
        <a:p>
          <a:endParaRPr lang="en-US"/>
        </a:p>
      </dgm:t>
    </dgm:pt>
    <dgm:pt modelId="{C5ED19E1-EAD8-4BDD-A23A-19969AADD932}">
      <dgm:prSet phldrT="[Text]"/>
      <dgm:spPr/>
      <dgm:t>
        <a:bodyPr/>
        <a:lstStyle/>
        <a:p>
          <a:r>
            <a:rPr lang="en-US">
              <a:latin typeface="Times New Roman" panose="02020603050405020304" charset="0"/>
              <a:cs typeface="Times New Roman" panose="02020603050405020304" charset="0"/>
            </a:rPr>
            <a:t>BIS own laboratories</a:t>
          </a:r>
        </a:p>
      </dgm:t>
    </dgm:pt>
    <dgm:pt modelId="{1CC112AF-C734-4137-BD8F-6E099A4B91FA}" type="parTrans" cxnId="{17EB828D-9DD5-4372-87A6-BC817BFEDF74}">
      <dgm:prSet/>
      <dgm:spPr/>
      <dgm:t>
        <a:bodyPr/>
        <a:lstStyle/>
        <a:p>
          <a:endParaRPr lang="en-US"/>
        </a:p>
      </dgm:t>
    </dgm:pt>
    <dgm:pt modelId="{A0B9E2AC-0172-45E1-B304-A2D04DD5056B}" type="sibTrans" cxnId="{17EB828D-9DD5-4372-87A6-BC817BFEDF74}">
      <dgm:prSet/>
      <dgm:spPr/>
      <dgm:t>
        <a:bodyPr/>
        <a:lstStyle/>
        <a:p>
          <a:endParaRPr lang="en-US"/>
        </a:p>
      </dgm:t>
    </dgm:pt>
    <dgm:pt modelId="{5622A485-0EE9-4385-BBFA-5165278859C8}">
      <dgm:prSet phldrT="[Text]" custT="1"/>
      <dgm:spPr/>
      <dgm:t>
        <a:bodyPr/>
        <a:lstStyle/>
        <a:p>
          <a:r>
            <a:rPr lang="en-US" sz="2000" dirty="0">
              <a:latin typeface="Times New Roman" panose="02020603050405020304" charset="0"/>
              <a:cs typeface="Times New Roman" panose="02020603050405020304" charset="0"/>
            </a:rPr>
            <a:t>1 Central Lab</a:t>
          </a:r>
        </a:p>
      </dgm:t>
    </dgm:pt>
    <dgm:pt modelId="{D7690931-39D6-46E4-974D-F534F059AB07}" type="parTrans" cxnId="{72B13B07-E771-4307-82C2-8A0521BBA017}">
      <dgm:prSet/>
      <dgm:spPr/>
      <dgm:t>
        <a:bodyPr/>
        <a:lstStyle/>
        <a:p>
          <a:endParaRPr lang="en-US"/>
        </a:p>
      </dgm:t>
    </dgm:pt>
    <dgm:pt modelId="{A2A4A874-6209-4C0D-98B1-2D1755272DB2}" type="sibTrans" cxnId="{72B13B07-E771-4307-82C2-8A0521BBA017}">
      <dgm:prSet/>
      <dgm:spPr/>
      <dgm:t>
        <a:bodyPr/>
        <a:lstStyle/>
        <a:p>
          <a:endParaRPr lang="en-US"/>
        </a:p>
      </dgm:t>
    </dgm:pt>
    <dgm:pt modelId="{2233A9D6-34B1-4BBC-AF34-4CDF66BF2BD5}">
      <dgm:prSet phldrT="[Text]" custT="1"/>
      <dgm:spPr/>
      <dgm:t>
        <a:bodyPr/>
        <a:lstStyle/>
        <a:p>
          <a:r>
            <a:rPr lang="en-US" sz="2000" dirty="0">
              <a:latin typeface="Times New Roman" panose="02020603050405020304" charset="0"/>
              <a:cs typeface="Times New Roman" panose="02020603050405020304" charset="0"/>
            </a:rPr>
            <a:t>4 Regional Labs</a:t>
          </a:r>
        </a:p>
      </dgm:t>
    </dgm:pt>
    <dgm:pt modelId="{B907F4B1-7977-4BF2-988F-8B268D20491F}" type="parTrans" cxnId="{EA61AC09-ADB6-4668-8B6C-C5020F2659D8}">
      <dgm:prSet/>
      <dgm:spPr/>
      <dgm:t>
        <a:bodyPr/>
        <a:lstStyle/>
        <a:p>
          <a:endParaRPr lang="en-US"/>
        </a:p>
      </dgm:t>
    </dgm:pt>
    <dgm:pt modelId="{E61B6601-E19F-47C1-9ED8-248F06258E75}" type="sibTrans" cxnId="{EA61AC09-ADB6-4668-8B6C-C5020F2659D8}">
      <dgm:prSet/>
      <dgm:spPr/>
      <dgm:t>
        <a:bodyPr/>
        <a:lstStyle/>
        <a:p>
          <a:endParaRPr lang="en-US"/>
        </a:p>
      </dgm:t>
    </dgm:pt>
    <dgm:pt modelId="{2662AB14-DDAD-48DA-A326-EEC6EAD22527}">
      <dgm:prSet phldrT="[Text]"/>
      <dgm:spPr/>
      <dgm:t>
        <a:bodyPr/>
        <a:lstStyle/>
        <a:p>
          <a:r>
            <a:rPr lang="en-US" dirty="0">
              <a:latin typeface="Times New Roman" panose="02020603050405020304" charset="0"/>
              <a:cs typeface="Times New Roman" panose="02020603050405020304" charset="0"/>
            </a:rPr>
            <a:t>BIS  Recognized OSLs	</a:t>
          </a:r>
        </a:p>
      </dgm:t>
    </dgm:pt>
    <dgm:pt modelId="{AA87E8B0-3C95-46C9-BF59-A0B35C3F5836}" type="parTrans" cxnId="{B799E784-A375-4E0A-86C3-84C38C7942FC}">
      <dgm:prSet/>
      <dgm:spPr/>
      <dgm:t>
        <a:bodyPr/>
        <a:lstStyle/>
        <a:p>
          <a:endParaRPr lang="en-US"/>
        </a:p>
      </dgm:t>
    </dgm:pt>
    <dgm:pt modelId="{75731EB0-FAD2-42EF-8A05-683F9B31D741}" type="sibTrans" cxnId="{B799E784-A375-4E0A-86C3-84C38C7942FC}">
      <dgm:prSet/>
      <dgm:spPr/>
      <dgm:t>
        <a:bodyPr/>
        <a:lstStyle/>
        <a:p>
          <a:endParaRPr lang="en-US"/>
        </a:p>
      </dgm:t>
    </dgm:pt>
    <dgm:pt modelId="{749BD50D-02B7-4849-B2C5-6D83F7F6B110}">
      <dgm:prSet phldrT="[Text]" custT="1"/>
      <dgm:spPr/>
      <dgm:t>
        <a:bodyPr/>
        <a:lstStyle/>
        <a:p>
          <a:r>
            <a:rPr lang="en-US" sz="2000" b="1" dirty="0">
              <a:latin typeface="Times New Roman" panose="02020603050405020304" charset="0"/>
              <a:cs typeface="Times New Roman" panose="02020603050405020304" charset="0"/>
            </a:rPr>
            <a:t>332 OSLs</a:t>
          </a:r>
        </a:p>
      </dgm:t>
    </dgm:pt>
    <dgm:pt modelId="{968DC08C-9A7A-4C34-B100-1BA41F9C29AF}" type="parTrans" cxnId="{0CC39EEE-2A6B-48E4-91D7-C11EA332B670}">
      <dgm:prSet/>
      <dgm:spPr/>
      <dgm:t>
        <a:bodyPr/>
        <a:lstStyle/>
        <a:p>
          <a:endParaRPr lang="en-US"/>
        </a:p>
      </dgm:t>
    </dgm:pt>
    <dgm:pt modelId="{C8895218-2EAD-4402-A896-20E1C3855E18}" type="sibTrans" cxnId="{0CC39EEE-2A6B-48E4-91D7-C11EA332B670}">
      <dgm:prSet/>
      <dgm:spPr/>
      <dgm:t>
        <a:bodyPr/>
        <a:lstStyle/>
        <a:p>
          <a:endParaRPr lang="en-US"/>
        </a:p>
      </dgm:t>
    </dgm:pt>
    <dgm:pt modelId="{55CAE6F0-239A-4606-AA29-7CBAFB0A2390}">
      <dgm:prSet phldrT="[Text]" custT="1"/>
      <dgm:spPr/>
      <dgm:t>
        <a:bodyPr/>
        <a:lstStyle/>
        <a:p>
          <a:r>
            <a:rPr lang="en-US" sz="2000" dirty="0">
              <a:latin typeface="Times New Roman" panose="02020603050405020304" charset="0"/>
              <a:cs typeface="Times New Roman" panose="02020603050405020304" charset="0"/>
            </a:rPr>
            <a:t>250 Private Labs</a:t>
          </a:r>
        </a:p>
      </dgm:t>
    </dgm:pt>
    <dgm:pt modelId="{B0D4E69D-E81C-490B-B796-257116E0865A}" type="parTrans" cxnId="{00FCEE80-A555-485A-9D56-E3FD59CD8597}">
      <dgm:prSet/>
      <dgm:spPr/>
      <dgm:t>
        <a:bodyPr/>
        <a:lstStyle/>
        <a:p>
          <a:endParaRPr lang="en-US"/>
        </a:p>
      </dgm:t>
    </dgm:pt>
    <dgm:pt modelId="{F966C635-383A-4434-A342-C560D051C0DB}" type="sibTrans" cxnId="{00FCEE80-A555-485A-9D56-E3FD59CD8597}">
      <dgm:prSet/>
      <dgm:spPr/>
      <dgm:t>
        <a:bodyPr/>
        <a:lstStyle/>
        <a:p>
          <a:endParaRPr lang="en-US"/>
        </a:p>
      </dgm:t>
    </dgm:pt>
    <dgm:pt modelId="{827717D7-9E5E-4E5D-A53D-1B9383FCD5E8}">
      <dgm:prSet phldrT="[Text]"/>
      <dgm:spPr/>
      <dgm:t>
        <a:bodyPr/>
        <a:lstStyle/>
        <a:p>
          <a:r>
            <a:rPr lang="en-US">
              <a:latin typeface="Times New Roman" panose="02020603050405020304" charset="0"/>
              <a:cs typeface="Times New Roman" panose="02020603050405020304" charset="0"/>
            </a:rPr>
            <a:t>Goverment Laboratories empanelled by BIS </a:t>
          </a:r>
        </a:p>
      </dgm:t>
    </dgm:pt>
    <dgm:pt modelId="{3812975C-78B6-455A-BF50-3815262B49D5}" type="parTrans" cxnId="{F7D959C6-08AF-40E6-8F19-266F9E68CA89}">
      <dgm:prSet/>
      <dgm:spPr/>
      <dgm:t>
        <a:bodyPr/>
        <a:lstStyle/>
        <a:p>
          <a:endParaRPr lang="en-US"/>
        </a:p>
      </dgm:t>
    </dgm:pt>
    <dgm:pt modelId="{A45A2530-7501-4DE3-802E-259AFB7E55BF}" type="sibTrans" cxnId="{F7D959C6-08AF-40E6-8F19-266F9E68CA89}">
      <dgm:prSet/>
      <dgm:spPr/>
      <dgm:t>
        <a:bodyPr/>
        <a:lstStyle/>
        <a:p>
          <a:endParaRPr lang="en-US"/>
        </a:p>
      </dgm:t>
    </dgm:pt>
    <dgm:pt modelId="{4BCAFD3B-77FC-43A0-86D0-39640EA160E0}">
      <dgm:prSet phldrT="[Text]" custT="1"/>
      <dgm:spPr/>
      <dgm:t>
        <a:bodyPr/>
        <a:lstStyle/>
        <a:p>
          <a:r>
            <a:rPr lang="en-US" sz="2000" dirty="0">
              <a:latin typeface="Times New Roman" panose="02020603050405020304" charset="0"/>
              <a:cs typeface="Times New Roman" panose="02020603050405020304" charset="0"/>
            </a:rPr>
            <a:t>269 Government Labs</a:t>
          </a:r>
        </a:p>
      </dgm:t>
    </dgm:pt>
    <dgm:pt modelId="{69E5A961-1B76-49D8-8293-06813448CBF4}" type="parTrans" cxnId="{3FA8F1A6-F2A8-4B74-A028-065691928343}">
      <dgm:prSet/>
      <dgm:spPr/>
      <dgm:t>
        <a:bodyPr/>
        <a:lstStyle/>
        <a:p>
          <a:endParaRPr lang="en-US"/>
        </a:p>
      </dgm:t>
    </dgm:pt>
    <dgm:pt modelId="{8665449F-A6ED-4948-A6E0-4C23BA47EB9E}" type="sibTrans" cxnId="{3FA8F1A6-F2A8-4B74-A028-065691928343}">
      <dgm:prSet/>
      <dgm:spPr/>
      <dgm:t>
        <a:bodyPr/>
        <a:lstStyle/>
        <a:p>
          <a:endParaRPr lang="en-US"/>
        </a:p>
      </dgm:t>
    </dgm:pt>
    <dgm:pt modelId="{6F252978-082B-4142-8E88-62C4867E22DA}">
      <dgm:prSet phldrT="[Text]" custT="1"/>
      <dgm:spPr/>
      <dgm:t>
        <a:bodyPr/>
        <a:lstStyle/>
        <a:p>
          <a:r>
            <a:rPr lang="en-US" sz="2000" dirty="0">
              <a:latin typeface="Times New Roman" panose="02020603050405020304" charset="0"/>
              <a:cs typeface="Times New Roman" panose="02020603050405020304" charset="0"/>
            </a:rPr>
            <a:t>3 Branch Labs</a:t>
          </a:r>
        </a:p>
      </dgm:t>
    </dgm:pt>
    <dgm:pt modelId="{6B859DEF-EC7B-449E-BE7A-55C735D7E475}" type="parTrans" cxnId="{63CC508C-B4A5-4373-BD9F-13B6314D830C}">
      <dgm:prSet/>
      <dgm:spPr/>
      <dgm:t>
        <a:bodyPr/>
        <a:lstStyle/>
        <a:p>
          <a:endParaRPr lang="en-US"/>
        </a:p>
      </dgm:t>
    </dgm:pt>
    <dgm:pt modelId="{2C6F0D20-1A80-4638-B7E7-CEE1B4575821}" type="sibTrans" cxnId="{63CC508C-B4A5-4373-BD9F-13B6314D830C}">
      <dgm:prSet/>
      <dgm:spPr/>
      <dgm:t>
        <a:bodyPr/>
        <a:lstStyle/>
        <a:p>
          <a:endParaRPr lang="en-US"/>
        </a:p>
      </dgm:t>
    </dgm:pt>
    <dgm:pt modelId="{EBCEEC9B-6B4A-4BA8-AF21-ADC05EE7EB75}">
      <dgm:prSet phldrT="[Text]" custT="1"/>
      <dgm:spPr/>
      <dgm:t>
        <a:bodyPr/>
        <a:lstStyle/>
        <a:p>
          <a:r>
            <a:rPr lang="en-US" sz="2000" dirty="0">
              <a:latin typeface="Times New Roman" panose="02020603050405020304" charset="0"/>
              <a:cs typeface="Times New Roman" panose="02020603050405020304" charset="0"/>
            </a:rPr>
            <a:t>2 Satellite Labs</a:t>
          </a:r>
        </a:p>
      </dgm:t>
    </dgm:pt>
    <dgm:pt modelId="{B4725E1C-70A7-4791-A810-23E5919F2195}" type="parTrans" cxnId="{E79F2EAB-A8BC-49A9-91F7-8D77522C10CB}">
      <dgm:prSet/>
      <dgm:spPr/>
      <dgm:t>
        <a:bodyPr/>
        <a:lstStyle/>
        <a:p>
          <a:endParaRPr lang="en-US"/>
        </a:p>
      </dgm:t>
    </dgm:pt>
    <dgm:pt modelId="{77A6F0A5-B2FD-46D5-9CEC-7F26BAD24B91}" type="sibTrans" cxnId="{E79F2EAB-A8BC-49A9-91F7-8D77522C10CB}">
      <dgm:prSet/>
      <dgm:spPr/>
      <dgm:t>
        <a:bodyPr/>
        <a:lstStyle/>
        <a:p>
          <a:endParaRPr lang="en-US"/>
        </a:p>
      </dgm:t>
    </dgm:pt>
    <dgm:pt modelId="{06DAC82C-4830-4E38-B8D6-5925B5B8FB2C}">
      <dgm:prSet phldrT="[Text]" custT="1"/>
      <dgm:spPr/>
      <dgm:t>
        <a:bodyPr/>
        <a:lstStyle/>
        <a:p>
          <a:r>
            <a:rPr lang="en-US" sz="2000" dirty="0">
              <a:latin typeface="Times New Roman" panose="02020603050405020304" charset="0"/>
              <a:cs typeface="Times New Roman" panose="02020603050405020304" charset="0"/>
            </a:rPr>
            <a:t>82 Government Labs</a:t>
          </a:r>
        </a:p>
      </dgm:t>
    </dgm:pt>
    <dgm:pt modelId="{CCE115F2-9226-4C10-A044-F90A0526A8DD}" type="parTrans" cxnId="{6DE3CFB8-FE27-418E-A2C9-6143CA3C73CE}">
      <dgm:prSet/>
      <dgm:spPr/>
      <dgm:t>
        <a:bodyPr/>
        <a:lstStyle/>
        <a:p>
          <a:endParaRPr lang="en-US"/>
        </a:p>
      </dgm:t>
    </dgm:pt>
    <dgm:pt modelId="{D7DF03F2-713E-4073-9B07-F92B9EB221AF}" type="sibTrans" cxnId="{6DE3CFB8-FE27-418E-A2C9-6143CA3C73CE}">
      <dgm:prSet/>
      <dgm:spPr/>
      <dgm:t>
        <a:bodyPr/>
        <a:lstStyle/>
        <a:p>
          <a:endParaRPr lang="en-US"/>
        </a:p>
      </dgm:t>
    </dgm:pt>
    <dgm:pt modelId="{B60A3EE9-5CDE-4D70-91E8-F37612173109}" type="pres">
      <dgm:prSet presAssocID="{15E163CF-CB2B-47A3-BAC8-8E32E76EC6AE}" presName="composite" presStyleCnt="0">
        <dgm:presLayoutVars>
          <dgm:chMax val="5"/>
          <dgm:dir/>
          <dgm:animLvl val="ctr"/>
          <dgm:resizeHandles val="exact"/>
        </dgm:presLayoutVars>
      </dgm:prSet>
      <dgm:spPr/>
      <dgm:t>
        <a:bodyPr/>
        <a:lstStyle/>
        <a:p>
          <a:endParaRPr lang="en-US"/>
        </a:p>
      </dgm:t>
    </dgm:pt>
    <dgm:pt modelId="{65F08EDB-4502-4E68-85F5-4E63143AA3F1}" type="pres">
      <dgm:prSet presAssocID="{15E163CF-CB2B-47A3-BAC8-8E32E76EC6AE}" presName="cycle" presStyleCnt="0"/>
      <dgm:spPr/>
    </dgm:pt>
    <dgm:pt modelId="{7B24EC63-AF16-497A-BEAC-33F4B1A2C9BC}" type="pres">
      <dgm:prSet presAssocID="{15E163CF-CB2B-47A3-BAC8-8E32E76EC6AE}" presName="centerShape" presStyleCnt="0"/>
      <dgm:spPr/>
    </dgm:pt>
    <dgm:pt modelId="{F2B44B36-01C2-4C67-B246-D1E7787F461E}" type="pres">
      <dgm:prSet presAssocID="{15E163CF-CB2B-47A3-BAC8-8E32E76EC6AE}" presName="connSite" presStyleLbl="node1" presStyleIdx="0" presStyleCnt="4"/>
      <dgm:spPr/>
    </dgm:pt>
    <dgm:pt modelId="{17BDD6E9-462E-446D-A8CD-DA540CF41F16}" type="pres">
      <dgm:prSet presAssocID="{15E163CF-CB2B-47A3-BAC8-8E32E76EC6AE}" presName="visible" presStyleLbl="node1" presStyleIdx="0" presStyleCnt="4"/>
      <dgm:spPr/>
    </dgm:pt>
    <dgm:pt modelId="{FDFDD891-9AFD-45A9-AFA2-A1E7F90CBBFF}" type="pres">
      <dgm:prSet presAssocID="{1CC112AF-C734-4137-BD8F-6E099A4B91FA}" presName="Name25" presStyleLbl="parChTrans1D1" presStyleIdx="0" presStyleCnt="3"/>
      <dgm:spPr/>
      <dgm:t>
        <a:bodyPr/>
        <a:lstStyle/>
        <a:p>
          <a:endParaRPr lang="en-US"/>
        </a:p>
      </dgm:t>
    </dgm:pt>
    <dgm:pt modelId="{7068E298-D7AB-4313-80E0-62C83D554487}" type="pres">
      <dgm:prSet presAssocID="{C5ED19E1-EAD8-4BDD-A23A-19969AADD932}" presName="node" presStyleCnt="0"/>
      <dgm:spPr/>
    </dgm:pt>
    <dgm:pt modelId="{D9F9CE68-591D-43DE-9FF2-CA983327F650}" type="pres">
      <dgm:prSet presAssocID="{C5ED19E1-EAD8-4BDD-A23A-19969AADD932}" presName="parentNode" presStyleLbl="node1" presStyleIdx="1" presStyleCnt="4">
        <dgm:presLayoutVars>
          <dgm:chMax val="1"/>
          <dgm:bulletEnabled val="1"/>
        </dgm:presLayoutVars>
      </dgm:prSet>
      <dgm:spPr/>
      <dgm:t>
        <a:bodyPr/>
        <a:lstStyle/>
        <a:p>
          <a:endParaRPr lang="en-US"/>
        </a:p>
      </dgm:t>
    </dgm:pt>
    <dgm:pt modelId="{07D881DC-C976-4F45-904A-FFAA1E2D338A}" type="pres">
      <dgm:prSet presAssocID="{C5ED19E1-EAD8-4BDD-A23A-19969AADD932}" presName="childNode" presStyleLbl="revTx" presStyleIdx="0" presStyleCnt="3">
        <dgm:presLayoutVars>
          <dgm:bulletEnabled val="1"/>
        </dgm:presLayoutVars>
      </dgm:prSet>
      <dgm:spPr/>
      <dgm:t>
        <a:bodyPr/>
        <a:lstStyle/>
        <a:p>
          <a:endParaRPr lang="en-US"/>
        </a:p>
      </dgm:t>
    </dgm:pt>
    <dgm:pt modelId="{ECD0A656-BC7D-4DC6-8D1B-E00F10115ABA}" type="pres">
      <dgm:prSet presAssocID="{AA87E8B0-3C95-46C9-BF59-A0B35C3F5836}" presName="Name25" presStyleLbl="parChTrans1D1" presStyleIdx="1" presStyleCnt="3"/>
      <dgm:spPr/>
      <dgm:t>
        <a:bodyPr/>
        <a:lstStyle/>
        <a:p>
          <a:endParaRPr lang="en-US"/>
        </a:p>
      </dgm:t>
    </dgm:pt>
    <dgm:pt modelId="{3985F735-8B99-4045-AC82-89147FAE67E5}" type="pres">
      <dgm:prSet presAssocID="{2662AB14-DDAD-48DA-A326-EEC6EAD22527}" presName="node" presStyleCnt="0"/>
      <dgm:spPr/>
    </dgm:pt>
    <dgm:pt modelId="{158964CF-5BBB-4EFA-8A2F-D42A1834BD07}" type="pres">
      <dgm:prSet presAssocID="{2662AB14-DDAD-48DA-A326-EEC6EAD22527}" presName="parentNode" presStyleLbl="node1" presStyleIdx="2" presStyleCnt="4" custScaleX="109709">
        <dgm:presLayoutVars>
          <dgm:chMax val="1"/>
          <dgm:bulletEnabled val="1"/>
        </dgm:presLayoutVars>
      </dgm:prSet>
      <dgm:spPr/>
      <dgm:t>
        <a:bodyPr/>
        <a:lstStyle/>
        <a:p>
          <a:endParaRPr lang="en-US"/>
        </a:p>
      </dgm:t>
    </dgm:pt>
    <dgm:pt modelId="{E1444627-7371-4957-853C-E3D7CD024107}" type="pres">
      <dgm:prSet presAssocID="{2662AB14-DDAD-48DA-A326-EEC6EAD22527}" presName="childNode" presStyleLbl="revTx" presStyleIdx="1" presStyleCnt="3">
        <dgm:presLayoutVars>
          <dgm:bulletEnabled val="1"/>
        </dgm:presLayoutVars>
      </dgm:prSet>
      <dgm:spPr/>
      <dgm:t>
        <a:bodyPr/>
        <a:lstStyle/>
        <a:p>
          <a:endParaRPr lang="en-US"/>
        </a:p>
      </dgm:t>
    </dgm:pt>
    <dgm:pt modelId="{5A4F0FBE-F49C-4EDD-8171-18DC8F00B962}" type="pres">
      <dgm:prSet presAssocID="{3812975C-78B6-455A-BF50-3815262B49D5}" presName="Name25" presStyleLbl="parChTrans1D1" presStyleIdx="2" presStyleCnt="3"/>
      <dgm:spPr/>
      <dgm:t>
        <a:bodyPr/>
        <a:lstStyle/>
        <a:p>
          <a:endParaRPr lang="en-US"/>
        </a:p>
      </dgm:t>
    </dgm:pt>
    <dgm:pt modelId="{7B7658EA-0446-4002-8E2E-23243FB116F2}" type="pres">
      <dgm:prSet presAssocID="{827717D7-9E5E-4E5D-A53D-1B9383FCD5E8}" presName="node" presStyleCnt="0"/>
      <dgm:spPr/>
    </dgm:pt>
    <dgm:pt modelId="{BD768538-8E13-4EB3-B2CF-A27861E2F529}" type="pres">
      <dgm:prSet presAssocID="{827717D7-9E5E-4E5D-A53D-1B9383FCD5E8}" presName="parentNode" presStyleLbl="node1" presStyleIdx="3" presStyleCnt="4">
        <dgm:presLayoutVars>
          <dgm:chMax val="1"/>
          <dgm:bulletEnabled val="1"/>
        </dgm:presLayoutVars>
      </dgm:prSet>
      <dgm:spPr/>
      <dgm:t>
        <a:bodyPr/>
        <a:lstStyle/>
        <a:p>
          <a:endParaRPr lang="en-US"/>
        </a:p>
      </dgm:t>
    </dgm:pt>
    <dgm:pt modelId="{AE40E8AC-6AD5-432D-9ACC-2E8135E64635}" type="pres">
      <dgm:prSet presAssocID="{827717D7-9E5E-4E5D-A53D-1B9383FCD5E8}" presName="childNode" presStyleLbl="revTx" presStyleIdx="2" presStyleCnt="3">
        <dgm:presLayoutVars>
          <dgm:bulletEnabled val="1"/>
        </dgm:presLayoutVars>
      </dgm:prSet>
      <dgm:spPr/>
      <dgm:t>
        <a:bodyPr/>
        <a:lstStyle/>
        <a:p>
          <a:endParaRPr lang="en-US"/>
        </a:p>
      </dgm:t>
    </dgm:pt>
  </dgm:ptLst>
  <dgm:cxnLst>
    <dgm:cxn modelId="{DAE3F800-F213-424D-9329-D81CB3CD5331}" type="presOf" srcId="{AA87E8B0-3C95-46C9-BF59-A0B35C3F5836}" destId="{ECD0A656-BC7D-4DC6-8D1B-E00F10115ABA}" srcOrd="0" destOrd="0" presId="urn:microsoft.com/office/officeart/2005/8/layout/radial2#2"/>
    <dgm:cxn modelId="{63CC508C-B4A5-4373-BD9F-13B6314D830C}" srcId="{C5ED19E1-EAD8-4BDD-A23A-19969AADD932}" destId="{6F252978-082B-4142-8E88-62C4867E22DA}" srcOrd="2" destOrd="0" parTransId="{6B859DEF-EC7B-449E-BE7A-55C735D7E475}" sibTransId="{2C6F0D20-1A80-4638-B7E7-CEE1B4575821}"/>
    <dgm:cxn modelId="{0CC39EEE-2A6B-48E4-91D7-C11EA332B670}" srcId="{2662AB14-DDAD-48DA-A326-EEC6EAD22527}" destId="{749BD50D-02B7-4849-B2C5-6D83F7F6B110}" srcOrd="0" destOrd="0" parTransId="{968DC08C-9A7A-4C34-B100-1BA41F9C29AF}" sibTransId="{C8895218-2EAD-4402-A896-20E1C3855E18}"/>
    <dgm:cxn modelId="{79A0AD4D-978F-4D49-8A36-95547F84CD20}" type="presOf" srcId="{2233A9D6-34B1-4BBC-AF34-4CDF66BF2BD5}" destId="{07D881DC-C976-4F45-904A-FFAA1E2D338A}" srcOrd="0" destOrd="1" presId="urn:microsoft.com/office/officeart/2005/8/layout/radial2#2"/>
    <dgm:cxn modelId="{77E14A4C-A35A-44E4-ACE7-42595BEB031D}" type="presOf" srcId="{15E163CF-CB2B-47A3-BAC8-8E32E76EC6AE}" destId="{B60A3EE9-5CDE-4D70-91E8-F37612173109}" srcOrd="0" destOrd="0" presId="urn:microsoft.com/office/officeart/2005/8/layout/radial2#2"/>
    <dgm:cxn modelId="{F5501BED-65EA-4AB0-8FDB-F1A8CDEAA751}" type="presOf" srcId="{6F252978-082B-4142-8E88-62C4867E22DA}" destId="{07D881DC-C976-4F45-904A-FFAA1E2D338A}" srcOrd="0" destOrd="2" presId="urn:microsoft.com/office/officeart/2005/8/layout/radial2#2"/>
    <dgm:cxn modelId="{860270DC-AA1C-4B8A-8932-FD971E58E0A9}" type="presOf" srcId="{C5ED19E1-EAD8-4BDD-A23A-19969AADD932}" destId="{D9F9CE68-591D-43DE-9FF2-CA983327F650}" srcOrd="0" destOrd="0" presId="urn:microsoft.com/office/officeart/2005/8/layout/radial2#2"/>
    <dgm:cxn modelId="{B55E3AA3-EC81-417F-BFF6-6569A3512A7C}" type="presOf" srcId="{2662AB14-DDAD-48DA-A326-EEC6EAD22527}" destId="{158964CF-5BBB-4EFA-8A2F-D42A1834BD07}" srcOrd="0" destOrd="0" presId="urn:microsoft.com/office/officeart/2005/8/layout/radial2#2"/>
    <dgm:cxn modelId="{6BB9C12A-461A-48FB-A394-A5986B8AEE42}" type="presOf" srcId="{5622A485-0EE9-4385-BBFA-5165278859C8}" destId="{07D881DC-C976-4F45-904A-FFAA1E2D338A}" srcOrd="0" destOrd="0" presId="urn:microsoft.com/office/officeart/2005/8/layout/radial2#2"/>
    <dgm:cxn modelId="{00FCEE80-A555-485A-9D56-E3FD59CD8597}" srcId="{749BD50D-02B7-4849-B2C5-6D83F7F6B110}" destId="{55CAE6F0-239A-4606-AA29-7CBAFB0A2390}" srcOrd="0" destOrd="0" parTransId="{B0D4E69D-E81C-490B-B796-257116E0865A}" sibTransId="{F966C635-383A-4434-A342-C560D051C0DB}"/>
    <dgm:cxn modelId="{3900C910-7DD5-46D4-91B5-26084DF7BBEC}" type="presOf" srcId="{827717D7-9E5E-4E5D-A53D-1B9383FCD5E8}" destId="{BD768538-8E13-4EB3-B2CF-A27861E2F529}" srcOrd="0" destOrd="0" presId="urn:microsoft.com/office/officeart/2005/8/layout/radial2#2"/>
    <dgm:cxn modelId="{CC96B5FC-717F-4FDD-B48C-134EB5788B82}" type="presOf" srcId="{749BD50D-02B7-4849-B2C5-6D83F7F6B110}" destId="{E1444627-7371-4957-853C-E3D7CD024107}" srcOrd="0" destOrd="0" presId="urn:microsoft.com/office/officeart/2005/8/layout/radial2#2"/>
    <dgm:cxn modelId="{6DE3CFB8-FE27-418E-A2C9-6143CA3C73CE}" srcId="{749BD50D-02B7-4849-B2C5-6D83F7F6B110}" destId="{06DAC82C-4830-4E38-B8D6-5925B5B8FB2C}" srcOrd="1" destOrd="0" parTransId="{CCE115F2-9226-4C10-A044-F90A0526A8DD}" sibTransId="{D7DF03F2-713E-4073-9B07-F92B9EB221AF}"/>
    <dgm:cxn modelId="{B799E784-A375-4E0A-86C3-84C38C7942FC}" srcId="{15E163CF-CB2B-47A3-BAC8-8E32E76EC6AE}" destId="{2662AB14-DDAD-48DA-A326-EEC6EAD22527}" srcOrd="1" destOrd="0" parTransId="{AA87E8B0-3C95-46C9-BF59-A0B35C3F5836}" sibTransId="{75731EB0-FAD2-42EF-8A05-683F9B31D741}"/>
    <dgm:cxn modelId="{D361CF11-DA7A-4E67-B046-967ECEF18CEC}" type="presOf" srcId="{4BCAFD3B-77FC-43A0-86D0-39640EA160E0}" destId="{AE40E8AC-6AD5-432D-9ACC-2E8135E64635}" srcOrd="0" destOrd="0" presId="urn:microsoft.com/office/officeart/2005/8/layout/radial2#2"/>
    <dgm:cxn modelId="{3FA8F1A6-F2A8-4B74-A028-065691928343}" srcId="{827717D7-9E5E-4E5D-A53D-1B9383FCD5E8}" destId="{4BCAFD3B-77FC-43A0-86D0-39640EA160E0}" srcOrd="0" destOrd="0" parTransId="{69E5A961-1B76-49D8-8293-06813448CBF4}" sibTransId="{8665449F-A6ED-4948-A6E0-4C23BA47EB9E}"/>
    <dgm:cxn modelId="{BF76580A-7F46-4DD7-A290-A86210522A8E}" type="presOf" srcId="{06DAC82C-4830-4E38-B8D6-5925B5B8FB2C}" destId="{E1444627-7371-4957-853C-E3D7CD024107}" srcOrd="0" destOrd="2" presId="urn:microsoft.com/office/officeart/2005/8/layout/radial2#2"/>
    <dgm:cxn modelId="{075C12B4-76A1-4392-9C4B-6586329B2035}" type="presOf" srcId="{EBCEEC9B-6B4A-4BA8-AF21-ADC05EE7EB75}" destId="{07D881DC-C976-4F45-904A-FFAA1E2D338A}" srcOrd="0" destOrd="3" presId="urn:microsoft.com/office/officeart/2005/8/layout/radial2#2"/>
    <dgm:cxn modelId="{E79F2EAB-A8BC-49A9-91F7-8D77522C10CB}" srcId="{C5ED19E1-EAD8-4BDD-A23A-19969AADD932}" destId="{EBCEEC9B-6B4A-4BA8-AF21-ADC05EE7EB75}" srcOrd="3" destOrd="0" parTransId="{B4725E1C-70A7-4791-A810-23E5919F2195}" sibTransId="{77A6F0A5-B2FD-46D5-9CEC-7F26BAD24B91}"/>
    <dgm:cxn modelId="{72B13B07-E771-4307-82C2-8A0521BBA017}" srcId="{C5ED19E1-EAD8-4BDD-A23A-19969AADD932}" destId="{5622A485-0EE9-4385-BBFA-5165278859C8}" srcOrd="0" destOrd="0" parTransId="{D7690931-39D6-46E4-974D-F534F059AB07}" sibTransId="{A2A4A874-6209-4C0D-98B1-2D1755272DB2}"/>
    <dgm:cxn modelId="{EA61AC09-ADB6-4668-8B6C-C5020F2659D8}" srcId="{C5ED19E1-EAD8-4BDD-A23A-19969AADD932}" destId="{2233A9D6-34B1-4BBC-AF34-4CDF66BF2BD5}" srcOrd="1" destOrd="0" parTransId="{B907F4B1-7977-4BF2-988F-8B268D20491F}" sibTransId="{E61B6601-E19F-47C1-9ED8-248F06258E75}"/>
    <dgm:cxn modelId="{F7D959C6-08AF-40E6-8F19-266F9E68CA89}" srcId="{15E163CF-CB2B-47A3-BAC8-8E32E76EC6AE}" destId="{827717D7-9E5E-4E5D-A53D-1B9383FCD5E8}" srcOrd="2" destOrd="0" parTransId="{3812975C-78B6-455A-BF50-3815262B49D5}" sibTransId="{A45A2530-7501-4DE3-802E-259AFB7E55BF}"/>
    <dgm:cxn modelId="{17EB828D-9DD5-4372-87A6-BC817BFEDF74}" srcId="{15E163CF-CB2B-47A3-BAC8-8E32E76EC6AE}" destId="{C5ED19E1-EAD8-4BDD-A23A-19969AADD932}" srcOrd="0" destOrd="0" parTransId="{1CC112AF-C734-4137-BD8F-6E099A4B91FA}" sibTransId="{A0B9E2AC-0172-45E1-B304-A2D04DD5056B}"/>
    <dgm:cxn modelId="{60D52192-22C0-47D4-AAD4-B5ED8ECEDB61}" type="presOf" srcId="{3812975C-78B6-455A-BF50-3815262B49D5}" destId="{5A4F0FBE-F49C-4EDD-8171-18DC8F00B962}" srcOrd="0" destOrd="0" presId="urn:microsoft.com/office/officeart/2005/8/layout/radial2#2"/>
    <dgm:cxn modelId="{F2A513BD-A844-4580-9D31-22F65E701041}" type="presOf" srcId="{1CC112AF-C734-4137-BD8F-6E099A4B91FA}" destId="{FDFDD891-9AFD-45A9-AFA2-A1E7F90CBBFF}" srcOrd="0" destOrd="0" presId="urn:microsoft.com/office/officeart/2005/8/layout/radial2#2"/>
    <dgm:cxn modelId="{B54D06C8-0851-4FC1-B738-B7E010B8DE24}" type="presOf" srcId="{55CAE6F0-239A-4606-AA29-7CBAFB0A2390}" destId="{E1444627-7371-4957-853C-E3D7CD024107}" srcOrd="0" destOrd="1" presId="urn:microsoft.com/office/officeart/2005/8/layout/radial2#2"/>
    <dgm:cxn modelId="{9D312524-BBA3-4408-8874-BDA94969AF52}" type="presParOf" srcId="{B60A3EE9-5CDE-4D70-91E8-F37612173109}" destId="{65F08EDB-4502-4E68-85F5-4E63143AA3F1}" srcOrd="0" destOrd="0" presId="urn:microsoft.com/office/officeart/2005/8/layout/radial2#2"/>
    <dgm:cxn modelId="{860E01FF-77C0-49FF-B183-E582123DE320}" type="presParOf" srcId="{65F08EDB-4502-4E68-85F5-4E63143AA3F1}" destId="{7B24EC63-AF16-497A-BEAC-33F4B1A2C9BC}" srcOrd="0" destOrd="0" presId="urn:microsoft.com/office/officeart/2005/8/layout/radial2#2"/>
    <dgm:cxn modelId="{76370A2A-E21F-48CB-9EDA-2063D7F335EC}" type="presParOf" srcId="{7B24EC63-AF16-497A-BEAC-33F4B1A2C9BC}" destId="{F2B44B36-01C2-4C67-B246-D1E7787F461E}" srcOrd="0" destOrd="0" presId="urn:microsoft.com/office/officeart/2005/8/layout/radial2#2"/>
    <dgm:cxn modelId="{ECB9678D-F9F7-4545-B292-3A34B2C9DA5A}" type="presParOf" srcId="{7B24EC63-AF16-497A-BEAC-33F4B1A2C9BC}" destId="{17BDD6E9-462E-446D-A8CD-DA540CF41F16}" srcOrd="1" destOrd="0" presId="urn:microsoft.com/office/officeart/2005/8/layout/radial2#2"/>
    <dgm:cxn modelId="{1302292E-938E-418D-AC83-6E7EFC56C358}" type="presParOf" srcId="{65F08EDB-4502-4E68-85F5-4E63143AA3F1}" destId="{FDFDD891-9AFD-45A9-AFA2-A1E7F90CBBFF}" srcOrd="1" destOrd="0" presId="urn:microsoft.com/office/officeart/2005/8/layout/radial2#2"/>
    <dgm:cxn modelId="{11FC08F4-B79E-4CF7-9427-BBF28755AEB1}" type="presParOf" srcId="{65F08EDB-4502-4E68-85F5-4E63143AA3F1}" destId="{7068E298-D7AB-4313-80E0-62C83D554487}" srcOrd="2" destOrd="0" presId="urn:microsoft.com/office/officeart/2005/8/layout/radial2#2"/>
    <dgm:cxn modelId="{58550319-93F8-4FE6-A11F-0B30CCF7A82B}" type="presParOf" srcId="{7068E298-D7AB-4313-80E0-62C83D554487}" destId="{D9F9CE68-591D-43DE-9FF2-CA983327F650}" srcOrd="0" destOrd="0" presId="urn:microsoft.com/office/officeart/2005/8/layout/radial2#2"/>
    <dgm:cxn modelId="{6118E3E5-2CB5-4AF2-AEC2-FF697CA82E76}" type="presParOf" srcId="{7068E298-D7AB-4313-80E0-62C83D554487}" destId="{07D881DC-C976-4F45-904A-FFAA1E2D338A}" srcOrd="1" destOrd="0" presId="urn:microsoft.com/office/officeart/2005/8/layout/radial2#2"/>
    <dgm:cxn modelId="{03A8BBBF-82E2-42D9-843E-00B96F601AB5}" type="presParOf" srcId="{65F08EDB-4502-4E68-85F5-4E63143AA3F1}" destId="{ECD0A656-BC7D-4DC6-8D1B-E00F10115ABA}" srcOrd="3" destOrd="0" presId="urn:microsoft.com/office/officeart/2005/8/layout/radial2#2"/>
    <dgm:cxn modelId="{0C4796E5-C13A-4F49-A428-5CDF76B0344A}" type="presParOf" srcId="{65F08EDB-4502-4E68-85F5-4E63143AA3F1}" destId="{3985F735-8B99-4045-AC82-89147FAE67E5}" srcOrd="4" destOrd="0" presId="urn:microsoft.com/office/officeart/2005/8/layout/radial2#2"/>
    <dgm:cxn modelId="{41B255A8-316B-4D7B-88B5-33CE5F209C19}" type="presParOf" srcId="{3985F735-8B99-4045-AC82-89147FAE67E5}" destId="{158964CF-5BBB-4EFA-8A2F-D42A1834BD07}" srcOrd="0" destOrd="0" presId="urn:microsoft.com/office/officeart/2005/8/layout/radial2#2"/>
    <dgm:cxn modelId="{DC4C0906-D3AB-4B52-824F-0F13265534B4}" type="presParOf" srcId="{3985F735-8B99-4045-AC82-89147FAE67E5}" destId="{E1444627-7371-4957-853C-E3D7CD024107}" srcOrd="1" destOrd="0" presId="urn:microsoft.com/office/officeart/2005/8/layout/radial2#2"/>
    <dgm:cxn modelId="{8838B71F-E350-4B8F-B411-69B2DA329D13}" type="presParOf" srcId="{65F08EDB-4502-4E68-85F5-4E63143AA3F1}" destId="{5A4F0FBE-F49C-4EDD-8171-18DC8F00B962}" srcOrd="5" destOrd="0" presId="urn:microsoft.com/office/officeart/2005/8/layout/radial2#2"/>
    <dgm:cxn modelId="{B71772E8-F958-453E-8809-8F17407CF287}" type="presParOf" srcId="{65F08EDB-4502-4E68-85F5-4E63143AA3F1}" destId="{7B7658EA-0446-4002-8E2E-23243FB116F2}" srcOrd="6" destOrd="0" presId="urn:microsoft.com/office/officeart/2005/8/layout/radial2#2"/>
    <dgm:cxn modelId="{EEA1814F-D6DE-489C-86F7-928955B28A54}" type="presParOf" srcId="{7B7658EA-0446-4002-8E2E-23243FB116F2}" destId="{BD768538-8E13-4EB3-B2CF-A27861E2F529}" srcOrd="0" destOrd="0" presId="urn:microsoft.com/office/officeart/2005/8/layout/radial2#2"/>
    <dgm:cxn modelId="{B5162536-D983-4203-B9CA-F5E868C59B6D}" type="presParOf" srcId="{7B7658EA-0446-4002-8E2E-23243FB116F2}" destId="{AE40E8AC-6AD5-432D-9ACC-2E8135E64635}" srcOrd="1" destOrd="0" presId="urn:microsoft.com/office/officeart/2005/8/layout/radial2#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7A1A330-2199-4375-9D72-9B0FC90A0474}"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45559B7E-FA2F-4844-9404-BBC14C82AF68}">
      <dgm:prSet phldrT="[Text]"/>
      <dgm:spPr/>
      <dgm:t>
        <a:bodyPr/>
        <a:lstStyle/>
        <a:p>
          <a:r>
            <a:rPr lang="en-IN" dirty="0"/>
            <a:t>CSIR Laboratories</a:t>
          </a:r>
          <a:endParaRPr lang="en-US" dirty="0"/>
        </a:p>
      </dgm:t>
    </dgm:pt>
    <dgm:pt modelId="{9ECDB324-8716-48DE-BD57-170A529B5C85}" type="parTrans" cxnId="{3E1C9445-451C-4AB0-8008-8E30CE0CE716}">
      <dgm:prSet/>
      <dgm:spPr/>
      <dgm:t>
        <a:bodyPr/>
        <a:lstStyle/>
        <a:p>
          <a:endParaRPr lang="en-US"/>
        </a:p>
      </dgm:t>
    </dgm:pt>
    <dgm:pt modelId="{075B209A-976C-40F4-A568-70840E0C410E}" type="sibTrans" cxnId="{3E1C9445-451C-4AB0-8008-8E30CE0CE716}">
      <dgm:prSet/>
      <dgm:spPr/>
      <dgm:t>
        <a:bodyPr/>
        <a:lstStyle/>
        <a:p>
          <a:endParaRPr lang="en-US"/>
        </a:p>
      </dgm:t>
    </dgm:pt>
    <dgm:pt modelId="{43463FDF-1A1B-4BC6-AD2B-BBEB236BD25F}">
      <dgm:prSet phldrT="[Text]"/>
      <dgm:spPr>
        <a:gradFill rotWithShape="0">
          <a:gsLst>
            <a:gs pos="0">
              <a:srgbClr val="7030A0"/>
            </a:gs>
            <a:gs pos="100000">
              <a:srgbClr val="BA72B0"/>
            </a:gs>
            <a:gs pos="100000">
              <a:srgbClr val="8B6BA3"/>
            </a:gs>
            <a:gs pos="10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gradFill>
      </dgm:spPr>
      <dgm:t>
        <a:bodyPr/>
        <a:lstStyle/>
        <a:p>
          <a:r>
            <a:rPr lang="en-IN" dirty="0"/>
            <a:t>DRDO Laboratories</a:t>
          </a:r>
          <a:endParaRPr lang="en-US" dirty="0"/>
        </a:p>
      </dgm:t>
    </dgm:pt>
    <dgm:pt modelId="{C51DE654-705B-466A-93BF-8F614C3ECC61}" type="parTrans" cxnId="{4196981D-624C-4DCF-B378-17864603E0D8}">
      <dgm:prSet/>
      <dgm:spPr/>
      <dgm:t>
        <a:bodyPr/>
        <a:lstStyle/>
        <a:p>
          <a:endParaRPr lang="en-US"/>
        </a:p>
      </dgm:t>
    </dgm:pt>
    <dgm:pt modelId="{37E1537B-19F4-46DF-9C21-7C61D74ED3D3}" type="sibTrans" cxnId="{4196981D-624C-4DCF-B378-17864603E0D8}">
      <dgm:prSet/>
      <dgm:spPr/>
      <dgm:t>
        <a:bodyPr/>
        <a:lstStyle/>
        <a:p>
          <a:endParaRPr lang="en-US"/>
        </a:p>
      </dgm:t>
    </dgm:pt>
    <dgm:pt modelId="{FEBB18B1-E5E7-42C1-8A20-AD192C49295E}">
      <dgm:prSet phldrT="[Text]"/>
      <dgm:spPr/>
      <dgm:t>
        <a:bodyPr/>
        <a:lstStyle/>
        <a:p>
          <a:r>
            <a:rPr lang="en-IN" dirty="0"/>
            <a:t>IIT Laboratories</a:t>
          </a:r>
          <a:endParaRPr lang="en-US" dirty="0"/>
        </a:p>
      </dgm:t>
    </dgm:pt>
    <dgm:pt modelId="{4D059121-7491-4C14-B9C2-BD5C0B2FA51B}" type="parTrans" cxnId="{9A9C25FE-BA14-426B-A900-0A0EAFA10607}">
      <dgm:prSet/>
      <dgm:spPr/>
      <dgm:t>
        <a:bodyPr/>
        <a:lstStyle/>
        <a:p>
          <a:endParaRPr lang="en-US"/>
        </a:p>
      </dgm:t>
    </dgm:pt>
    <dgm:pt modelId="{F2B73CDF-5D1D-468D-8989-FFB7E551FCFC}" type="sibTrans" cxnId="{9A9C25FE-BA14-426B-A900-0A0EAFA10607}">
      <dgm:prSet/>
      <dgm:spPr/>
      <dgm:t>
        <a:bodyPr/>
        <a:lstStyle/>
        <a:p>
          <a:endParaRPr lang="en-US"/>
        </a:p>
      </dgm:t>
    </dgm:pt>
    <dgm:pt modelId="{8E902796-5B79-41F2-8E1B-724D4A04A335}">
      <dgm:prSet phldrT="[Text]"/>
      <dgm:spPr/>
      <dgm:t>
        <a:bodyPr/>
        <a:lstStyle/>
        <a:p>
          <a:r>
            <a:rPr lang="en-IN" dirty="0"/>
            <a:t>Textile Associations</a:t>
          </a:r>
          <a:endParaRPr lang="en-US" dirty="0"/>
        </a:p>
      </dgm:t>
    </dgm:pt>
    <dgm:pt modelId="{EB4270DF-D006-4181-B791-4A20F3DB0BBD}" type="parTrans" cxnId="{E313108E-6899-496B-942D-FD1EC6CE0A49}">
      <dgm:prSet/>
      <dgm:spPr/>
      <dgm:t>
        <a:bodyPr/>
        <a:lstStyle/>
        <a:p>
          <a:endParaRPr lang="en-US"/>
        </a:p>
      </dgm:t>
    </dgm:pt>
    <dgm:pt modelId="{2D0E488A-F0F1-4EEE-AEF7-E9CDBCDF4DEE}" type="sibTrans" cxnId="{E313108E-6899-496B-942D-FD1EC6CE0A49}">
      <dgm:prSet/>
      <dgm:spPr/>
      <dgm:t>
        <a:bodyPr/>
        <a:lstStyle/>
        <a:p>
          <a:endParaRPr lang="en-US"/>
        </a:p>
      </dgm:t>
    </dgm:pt>
    <dgm:pt modelId="{9A37A207-191A-4A5C-A73E-9B33246C825C}">
      <dgm:prSet/>
      <dgm:spPr/>
      <dgm:t>
        <a:bodyPr/>
        <a:lstStyle/>
        <a:p>
          <a:r>
            <a:rPr lang="en-IN" dirty="0"/>
            <a:t>ICAR Laboratories</a:t>
          </a:r>
        </a:p>
      </dgm:t>
    </dgm:pt>
    <dgm:pt modelId="{CDF014FF-D8A5-4EA3-B34F-6AA5AFF5CC5A}" type="parTrans" cxnId="{82810F08-FCA8-4EAB-B2A0-E5E97A26EE65}">
      <dgm:prSet/>
      <dgm:spPr/>
      <dgm:t>
        <a:bodyPr/>
        <a:lstStyle/>
        <a:p>
          <a:endParaRPr lang="en-US"/>
        </a:p>
      </dgm:t>
    </dgm:pt>
    <dgm:pt modelId="{DFE1BEDE-EB92-4B11-8C72-2C74115F61A2}" type="sibTrans" cxnId="{82810F08-FCA8-4EAB-B2A0-E5E97A26EE65}">
      <dgm:prSet/>
      <dgm:spPr/>
      <dgm:t>
        <a:bodyPr/>
        <a:lstStyle/>
        <a:p>
          <a:endParaRPr lang="en-US"/>
        </a:p>
      </dgm:t>
    </dgm:pt>
    <dgm:pt modelId="{0B99F3C7-2B65-4C9B-996E-D765D3332B23}" type="pres">
      <dgm:prSet presAssocID="{B7A1A330-2199-4375-9D72-9B0FC90A0474}" presName="diagram" presStyleCnt="0">
        <dgm:presLayoutVars>
          <dgm:dir/>
          <dgm:resizeHandles val="exact"/>
        </dgm:presLayoutVars>
      </dgm:prSet>
      <dgm:spPr/>
      <dgm:t>
        <a:bodyPr/>
        <a:lstStyle/>
        <a:p>
          <a:endParaRPr lang="en-US"/>
        </a:p>
      </dgm:t>
    </dgm:pt>
    <dgm:pt modelId="{CC272A84-0F3F-4E79-8521-13C083632540}" type="pres">
      <dgm:prSet presAssocID="{45559B7E-FA2F-4844-9404-BBC14C82AF68}" presName="node" presStyleLbl="node1" presStyleIdx="0" presStyleCnt="5">
        <dgm:presLayoutVars>
          <dgm:bulletEnabled val="1"/>
        </dgm:presLayoutVars>
      </dgm:prSet>
      <dgm:spPr/>
      <dgm:t>
        <a:bodyPr/>
        <a:lstStyle/>
        <a:p>
          <a:endParaRPr lang="en-US"/>
        </a:p>
      </dgm:t>
    </dgm:pt>
    <dgm:pt modelId="{66847F4E-BA44-4CD1-992C-F1C16A6D6D16}" type="pres">
      <dgm:prSet presAssocID="{075B209A-976C-40F4-A568-70840E0C410E}" presName="sibTrans" presStyleCnt="0"/>
      <dgm:spPr/>
    </dgm:pt>
    <dgm:pt modelId="{7077986D-29B3-4942-9584-6A73D4B01D3A}" type="pres">
      <dgm:prSet presAssocID="{43463FDF-1A1B-4BC6-AD2B-BBEB236BD25F}" presName="node" presStyleLbl="node1" presStyleIdx="1" presStyleCnt="5" custLinFactNeighborX="0" custLinFactNeighborY="-2526">
        <dgm:presLayoutVars>
          <dgm:bulletEnabled val="1"/>
        </dgm:presLayoutVars>
      </dgm:prSet>
      <dgm:spPr/>
      <dgm:t>
        <a:bodyPr/>
        <a:lstStyle/>
        <a:p>
          <a:endParaRPr lang="en-US"/>
        </a:p>
      </dgm:t>
    </dgm:pt>
    <dgm:pt modelId="{34F48EAC-2784-4600-A272-DE9231E600D8}" type="pres">
      <dgm:prSet presAssocID="{37E1537B-19F4-46DF-9C21-7C61D74ED3D3}" presName="sibTrans" presStyleCnt="0"/>
      <dgm:spPr/>
    </dgm:pt>
    <dgm:pt modelId="{A62617D4-7B07-4049-AF38-6B3042A269EE}" type="pres">
      <dgm:prSet presAssocID="{9A37A207-191A-4A5C-A73E-9B33246C825C}" presName="node" presStyleLbl="node1" presStyleIdx="2" presStyleCnt="5">
        <dgm:presLayoutVars>
          <dgm:bulletEnabled val="1"/>
        </dgm:presLayoutVars>
      </dgm:prSet>
      <dgm:spPr/>
      <dgm:t>
        <a:bodyPr/>
        <a:lstStyle/>
        <a:p>
          <a:endParaRPr lang="en-US"/>
        </a:p>
      </dgm:t>
    </dgm:pt>
    <dgm:pt modelId="{6C71493C-8580-4BD9-A1AA-7580373CE1BA}" type="pres">
      <dgm:prSet presAssocID="{DFE1BEDE-EB92-4B11-8C72-2C74115F61A2}" presName="sibTrans" presStyleCnt="0"/>
      <dgm:spPr/>
    </dgm:pt>
    <dgm:pt modelId="{3E7CF77F-0906-474F-9647-60182E2B706A}" type="pres">
      <dgm:prSet presAssocID="{FEBB18B1-E5E7-42C1-8A20-AD192C49295E}" presName="node" presStyleLbl="node1" presStyleIdx="3" presStyleCnt="5">
        <dgm:presLayoutVars>
          <dgm:bulletEnabled val="1"/>
        </dgm:presLayoutVars>
      </dgm:prSet>
      <dgm:spPr/>
      <dgm:t>
        <a:bodyPr/>
        <a:lstStyle/>
        <a:p>
          <a:endParaRPr lang="en-US"/>
        </a:p>
      </dgm:t>
    </dgm:pt>
    <dgm:pt modelId="{D164FD28-AA90-4FE9-98BA-FBABDD6A9034}" type="pres">
      <dgm:prSet presAssocID="{F2B73CDF-5D1D-468D-8989-FFB7E551FCFC}" presName="sibTrans" presStyleCnt="0"/>
      <dgm:spPr/>
    </dgm:pt>
    <dgm:pt modelId="{5B17EB9E-0C2F-4F40-BF25-2DD7A69CB60B}" type="pres">
      <dgm:prSet presAssocID="{8E902796-5B79-41F2-8E1B-724D4A04A335}" presName="node" presStyleLbl="node1" presStyleIdx="4" presStyleCnt="5">
        <dgm:presLayoutVars>
          <dgm:bulletEnabled val="1"/>
        </dgm:presLayoutVars>
      </dgm:prSet>
      <dgm:spPr/>
      <dgm:t>
        <a:bodyPr/>
        <a:lstStyle/>
        <a:p>
          <a:endParaRPr lang="en-US"/>
        </a:p>
      </dgm:t>
    </dgm:pt>
  </dgm:ptLst>
  <dgm:cxnLst>
    <dgm:cxn modelId="{9A9C25FE-BA14-426B-A900-0A0EAFA10607}" srcId="{B7A1A330-2199-4375-9D72-9B0FC90A0474}" destId="{FEBB18B1-E5E7-42C1-8A20-AD192C49295E}" srcOrd="3" destOrd="0" parTransId="{4D059121-7491-4C14-B9C2-BD5C0B2FA51B}" sibTransId="{F2B73CDF-5D1D-468D-8989-FFB7E551FCFC}"/>
    <dgm:cxn modelId="{E313108E-6899-496B-942D-FD1EC6CE0A49}" srcId="{B7A1A330-2199-4375-9D72-9B0FC90A0474}" destId="{8E902796-5B79-41F2-8E1B-724D4A04A335}" srcOrd="4" destOrd="0" parTransId="{EB4270DF-D006-4181-B791-4A20F3DB0BBD}" sibTransId="{2D0E488A-F0F1-4EEE-AEF7-E9CDBCDF4DEE}"/>
    <dgm:cxn modelId="{2470894E-1B27-4DFB-A460-570151DFD3F5}" type="presOf" srcId="{9A37A207-191A-4A5C-A73E-9B33246C825C}" destId="{A62617D4-7B07-4049-AF38-6B3042A269EE}" srcOrd="0" destOrd="0" presId="urn:microsoft.com/office/officeart/2005/8/layout/default"/>
    <dgm:cxn modelId="{82810F08-FCA8-4EAB-B2A0-E5E97A26EE65}" srcId="{B7A1A330-2199-4375-9D72-9B0FC90A0474}" destId="{9A37A207-191A-4A5C-A73E-9B33246C825C}" srcOrd="2" destOrd="0" parTransId="{CDF014FF-D8A5-4EA3-B34F-6AA5AFF5CC5A}" sibTransId="{DFE1BEDE-EB92-4B11-8C72-2C74115F61A2}"/>
    <dgm:cxn modelId="{4B2BB67B-05FE-4A85-B5E2-867DBCA57889}" type="presOf" srcId="{43463FDF-1A1B-4BC6-AD2B-BBEB236BD25F}" destId="{7077986D-29B3-4942-9584-6A73D4B01D3A}" srcOrd="0" destOrd="0" presId="urn:microsoft.com/office/officeart/2005/8/layout/default"/>
    <dgm:cxn modelId="{4196981D-624C-4DCF-B378-17864603E0D8}" srcId="{B7A1A330-2199-4375-9D72-9B0FC90A0474}" destId="{43463FDF-1A1B-4BC6-AD2B-BBEB236BD25F}" srcOrd="1" destOrd="0" parTransId="{C51DE654-705B-466A-93BF-8F614C3ECC61}" sibTransId="{37E1537B-19F4-46DF-9C21-7C61D74ED3D3}"/>
    <dgm:cxn modelId="{5B924993-2615-4490-8E1B-BB0B504C9D34}" type="presOf" srcId="{FEBB18B1-E5E7-42C1-8A20-AD192C49295E}" destId="{3E7CF77F-0906-474F-9647-60182E2B706A}" srcOrd="0" destOrd="0" presId="urn:microsoft.com/office/officeart/2005/8/layout/default"/>
    <dgm:cxn modelId="{A030CE46-E784-4957-AF4B-DD9BAFE46941}" type="presOf" srcId="{8E902796-5B79-41F2-8E1B-724D4A04A335}" destId="{5B17EB9E-0C2F-4F40-BF25-2DD7A69CB60B}" srcOrd="0" destOrd="0" presId="urn:microsoft.com/office/officeart/2005/8/layout/default"/>
    <dgm:cxn modelId="{3E1C9445-451C-4AB0-8008-8E30CE0CE716}" srcId="{B7A1A330-2199-4375-9D72-9B0FC90A0474}" destId="{45559B7E-FA2F-4844-9404-BBC14C82AF68}" srcOrd="0" destOrd="0" parTransId="{9ECDB324-8716-48DE-BD57-170A529B5C85}" sibTransId="{075B209A-976C-40F4-A568-70840E0C410E}"/>
    <dgm:cxn modelId="{D51A5583-E028-40FA-891C-54AE3DC16BB6}" type="presOf" srcId="{B7A1A330-2199-4375-9D72-9B0FC90A0474}" destId="{0B99F3C7-2B65-4C9B-996E-D765D3332B23}" srcOrd="0" destOrd="0" presId="urn:microsoft.com/office/officeart/2005/8/layout/default"/>
    <dgm:cxn modelId="{2E610B7F-5613-4BF4-B9D1-15ABD6A3A7A8}" type="presOf" srcId="{45559B7E-FA2F-4844-9404-BBC14C82AF68}" destId="{CC272A84-0F3F-4E79-8521-13C083632540}" srcOrd="0" destOrd="0" presId="urn:microsoft.com/office/officeart/2005/8/layout/default"/>
    <dgm:cxn modelId="{7E8E7367-0DF6-4BD4-BE51-30483ECA04C0}" type="presParOf" srcId="{0B99F3C7-2B65-4C9B-996E-D765D3332B23}" destId="{CC272A84-0F3F-4E79-8521-13C083632540}" srcOrd="0" destOrd="0" presId="urn:microsoft.com/office/officeart/2005/8/layout/default"/>
    <dgm:cxn modelId="{B11D2B9E-0919-44B2-8BB3-F6873D43C95E}" type="presParOf" srcId="{0B99F3C7-2B65-4C9B-996E-D765D3332B23}" destId="{66847F4E-BA44-4CD1-992C-F1C16A6D6D16}" srcOrd="1" destOrd="0" presId="urn:microsoft.com/office/officeart/2005/8/layout/default"/>
    <dgm:cxn modelId="{037E75E4-DE70-41AF-9266-97D31185372A}" type="presParOf" srcId="{0B99F3C7-2B65-4C9B-996E-D765D3332B23}" destId="{7077986D-29B3-4942-9584-6A73D4B01D3A}" srcOrd="2" destOrd="0" presId="urn:microsoft.com/office/officeart/2005/8/layout/default"/>
    <dgm:cxn modelId="{70EF4585-A3E5-421B-A50B-CDDBF6EBFC3F}" type="presParOf" srcId="{0B99F3C7-2B65-4C9B-996E-D765D3332B23}" destId="{34F48EAC-2784-4600-A272-DE9231E600D8}" srcOrd="3" destOrd="0" presId="urn:microsoft.com/office/officeart/2005/8/layout/default"/>
    <dgm:cxn modelId="{78CCCBBE-5270-4760-8C22-D5BFAD0C261C}" type="presParOf" srcId="{0B99F3C7-2B65-4C9B-996E-D765D3332B23}" destId="{A62617D4-7B07-4049-AF38-6B3042A269EE}" srcOrd="4" destOrd="0" presId="urn:microsoft.com/office/officeart/2005/8/layout/default"/>
    <dgm:cxn modelId="{C40E03A5-3533-40C2-BBB0-3BC0F0AD8297}" type="presParOf" srcId="{0B99F3C7-2B65-4C9B-996E-D765D3332B23}" destId="{6C71493C-8580-4BD9-A1AA-7580373CE1BA}" srcOrd="5" destOrd="0" presId="urn:microsoft.com/office/officeart/2005/8/layout/default"/>
    <dgm:cxn modelId="{C044F6D9-3A46-45EB-9978-641B53BBCCA1}" type="presParOf" srcId="{0B99F3C7-2B65-4C9B-996E-D765D3332B23}" destId="{3E7CF77F-0906-474F-9647-60182E2B706A}" srcOrd="6" destOrd="0" presId="urn:microsoft.com/office/officeart/2005/8/layout/default"/>
    <dgm:cxn modelId="{05C6D646-22DA-4345-84E2-B332D9BAB48F}" type="presParOf" srcId="{0B99F3C7-2B65-4C9B-996E-D765D3332B23}" destId="{D164FD28-AA90-4FE9-98BA-FBABDD6A9034}" srcOrd="7" destOrd="0" presId="urn:microsoft.com/office/officeart/2005/8/layout/default"/>
    <dgm:cxn modelId="{049F982B-F385-43A2-AAEF-5006D1CDB42A}" type="presParOf" srcId="{0B99F3C7-2B65-4C9B-996E-D765D3332B23}" destId="{5B17EB9E-0C2F-4F40-BF25-2DD7A69CB60B}" srcOrd="8" destOrd="0" presId="urn:microsoft.com/office/officeart/2005/8/layout/default"/>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4F0FBE-F49C-4EDD-8171-18DC8F00B962}">
      <dsp:nvSpPr>
        <dsp:cNvPr id="0" name=""/>
        <dsp:cNvSpPr/>
      </dsp:nvSpPr>
      <dsp:spPr>
        <a:xfrm rot="2562132">
          <a:off x="3301429" y="4265560"/>
          <a:ext cx="932674" cy="53613"/>
        </a:xfrm>
        <a:custGeom>
          <a:avLst/>
          <a:gdLst/>
          <a:ahLst/>
          <a:cxnLst/>
          <a:rect l="0" t="0" r="0" b="0"/>
          <a:pathLst>
            <a:path>
              <a:moveTo>
                <a:pt x="0" y="26806"/>
              </a:moveTo>
              <a:lnTo>
                <a:pt x="932674" y="268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CD0A656-BC7D-4DC6-8D1B-E00F10115ABA}">
      <dsp:nvSpPr>
        <dsp:cNvPr id="0" name=""/>
        <dsp:cNvSpPr/>
      </dsp:nvSpPr>
      <dsp:spPr>
        <a:xfrm>
          <a:off x="3425060" y="2993626"/>
          <a:ext cx="1091035" cy="53613"/>
        </a:xfrm>
        <a:custGeom>
          <a:avLst/>
          <a:gdLst/>
          <a:ahLst/>
          <a:cxnLst/>
          <a:rect l="0" t="0" r="0" b="0"/>
          <a:pathLst>
            <a:path>
              <a:moveTo>
                <a:pt x="0" y="26806"/>
              </a:moveTo>
              <a:lnTo>
                <a:pt x="1091035" y="268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DFDD891-9AFD-45A9-AFA2-A1E7F90CBBFF}">
      <dsp:nvSpPr>
        <dsp:cNvPr id="0" name=""/>
        <dsp:cNvSpPr/>
      </dsp:nvSpPr>
      <dsp:spPr>
        <a:xfrm rot="19105086">
          <a:off x="3288053" y="1713942"/>
          <a:ext cx="1087395" cy="53613"/>
        </a:xfrm>
        <a:custGeom>
          <a:avLst/>
          <a:gdLst/>
          <a:ahLst/>
          <a:cxnLst/>
          <a:rect l="0" t="0" r="0" b="0"/>
          <a:pathLst>
            <a:path>
              <a:moveTo>
                <a:pt x="0" y="26806"/>
              </a:moveTo>
              <a:lnTo>
                <a:pt x="1087395" y="2680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BDD6E9-462E-446D-A8CD-DA540CF41F16}">
      <dsp:nvSpPr>
        <dsp:cNvPr id="0" name=""/>
        <dsp:cNvSpPr/>
      </dsp:nvSpPr>
      <dsp:spPr>
        <a:xfrm>
          <a:off x="910105" y="1541047"/>
          <a:ext cx="2958770" cy="2958770"/>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9F9CE68-591D-43DE-9FF2-CA983327F650}">
      <dsp:nvSpPr>
        <dsp:cNvPr id="0" name=""/>
        <dsp:cNvSpPr/>
      </dsp:nvSpPr>
      <dsp:spPr>
        <a:xfrm>
          <a:off x="4029747" y="2082"/>
          <a:ext cx="1656342" cy="16563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a:latin typeface="Times New Roman" panose="02020603050405020304" charset="0"/>
              <a:cs typeface="Times New Roman" panose="02020603050405020304" charset="0"/>
            </a:rPr>
            <a:t>BIS own laboratories</a:t>
          </a:r>
        </a:p>
      </dsp:txBody>
      <dsp:txXfrm>
        <a:off x="4272313" y="244648"/>
        <a:ext cx="1171210" cy="1171210"/>
      </dsp:txXfrm>
    </dsp:sp>
    <dsp:sp modelId="{07D881DC-C976-4F45-904A-FFAA1E2D338A}">
      <dsp:nvSpPr>
        <dsp:cNvPr id="0" name=""/>
        <dsp:cNvSpPr/>
      </dsp:nvSpPr>
      <dsp:spPr>
        <a:xfrm>
          <a:off x="5851724" y="2082"/>
          <a:ext cx="2484513" cy="1656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charset="0"/>
              <a:cs typeface="Times New Roman" panose="02020603050405020304" charset="0"/>
            </a:rPr>
            <a:t>1 Central Lab</a:t>
          </a:r>
        </a:p>
        <a:p>
          <a:pPr marL="228600" lvl="1" indent="-228600" algn="l" defTabSz="889000">
            <a:lnSpc>
              <a:spcPct val="90000"/>
            </a:lnSpc>
            <a:spcBef>
              <a:spcPct val="0"/>
            </a:spcBef>
            <a:spcAft>
              <a:spcPct val="15000"/>
            </a:spcAft>
            <a:buChar char="••"/>
          </a:pPr>
          <a:r>
            <a:rPr lang="en-US" sz="2000" kern="1200" dirty="0">
              <a:latin typeface="Times New Roman" panose="02020603050405020304" charset="0"/>
              <a:cs typeface="Times New Roman" panose="02020603050405020304" charset="0"/>
            </a:rPr>
            <a:t>4 Regional Labs</a:t>
          </a:r>
        </a:p>
        <a:p>
          <a:pPr marL="228600" lvl="1" indent="-228600" algn="l" defTabSz="889000">
            <a:lnSpc>
              <a:spcPct val="90000"/>
            </a:lnSpc>
            <a:spcBef>
              <a:spcPct val="0"/>
            </a:spcBef>
            <a:spcAft>
              <a:spcPct val="15000"/>
            </a:spcAft>
            <a:buChar char="••"/>
          </a:pPr>
          <a:r>
            <a:rPr lang="en-US" sz="2000" kern="1200" dirty="0">
              <a:latin typeface="Times New Roman" panose="02020603050405020304" charset="0"/>
              <a:cs typeface="Times New Roman" panose="02020603050405020304" charset="0"/>
            </a:rPr>
            <a:t>3 Branch Labs</a:t>
          </a:r>
        </a:p>
        <a:p>
          <a:pPr marL="228600" lvl="1" indent="-228600" algn="l" defTabSz="889000">
            <a:lnSpc>
              <a:spcPct val="90000"/>
            </a:lnSpc>
            <a:spcBef>
              <a:spcPct val="0"/>
            </a:spcBef>
            <a:spcAft>
              <a:spcPct val="15000"/>
            </a:spcAft>
            <a:buChar char="••"/>
          </a:pPr>
          <a:r>
            <a:rPr lang="en-US" sz="2000" kern="1200" dirty="0">
              <a:latin typeface="Times New Roman" panose="02020603050405020304" charset="0"/>
              <a:cs typeface="Times New Roman" panose="02020603050405020304" charset="0"/>
            </a:rPr>
            <a:t>2 Satellite Labs</a:t>
          </a:r>
        </a:p>
      </dsp:txBody>
      <dsp:txXfrm>
        <a:off x="5851724" y="2082"/>
        <a:ext cx="2484513" cy="1656342"/>
      </dsp:txXfrm>
    </dsp:sp>
    <dsp:sp modelId="{158964CF-5BBB-4EFA-8A2F-D42A1834BD07}">
      <dsp:nvSpPr>
        <dsp:cNvPr id="0" name=""/>
        <dsp:cNvSpPr/>
      </dsp:nvSpPr>
      <dsp:spPr>
        <a:xfrm>
          <a:off x="4516095" y="2192261"/>
          <a:ext cx="1817156" cy="165634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a:latin typeface="Times New Roman" panose="02020603050405020304" charset="0"/>
              <a:cs typeface="Times New Roman" panose="02020603050405020304" charset="0"/>
            </a:rPr>
            <a:t>BIS  Recognized OSLs	</a:t>
          </a:r>
        </a:p>
      </dsp:txBody>
      <dsp:txXfrm>
        <a:off x="4782211" y="2434827"/>
        <a:ext cx="1284924" cy="1171210"/>
      </dsp:txXfrm>
    </dsp:sp>
    <dsp:sp modelId="{E1444627-7371-4957-853C-E3D7CD024107}">
      <dsp:nvSpPr>
        <dsp:cNvPr id="0" name=""/>
        <dsp:cNvSpPr/>
      </dsp:nvSpPr>
      <dsp:spPr>
        <a:xfrm>
          <a:off x="6297868" y="2192261"/>
          <a:ext cx="2725734" cy="16563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a:latin typeface="Times New Roman" panose="02020603050405020304" charset="0"/>
              <a:cs typeface="Times New Roman" panose="02020603050405020304" charset="0"/>
            </a:rPr>
            <a:t>332 OSLs</a:t>
          </a:r>
        </a:p>
        <a:p>
          <a:pPr marL="457200" lvl="2" indent="-228600" algn="l" defTabSz="889000">
            <a:lnSpc>
              <a:spcPct val="90000"/>
            </a:lnSpc>
            <a:spcBef>
              <a:spcPct val="0"/>
            </a:spcBef>
            <a:spcAft>
              <a:spcPct val="15000"/>
            </a:spcAft>
            <a:buChar char="••"/>
          </a:pPr>
          <a:r>
            <a:rPr lang="en-US" sz="2000" kern="1200" dirty="0">
              <a:latin typeface="Times New Roman" panose="02020603050405020304" charset="0"/>
              <a:cs typeface="Times New Roman" panose="02020603050405020304" charset="0"/>
            </a:rPr>
            <a:t>250 Private Labs</a:t>
          </a:r>
        </a:p>
        <a:p>
          <a:pPr marL="457200" lvl="2" indent="-228600" algn="l" defTabSz="889000">
            <a:lnSpc>
              <a:spcPct val="90000"/>
            </a:lnSpc>
            <a:spcBef>
              <a:spcPct val="0"/>
            </a:spcBef>
            <a:spcAft>
              <a:spcPct val="15000"/>
            </a:spcAft>
            <a:buChar char="••"/>
          </a:pPr>
          <a:r>
            <a:rPr lang="en-US" sz="2000" kern="1200" dirty="0">
              <a:latin typeface="Times New Roman" panose="02020603050405020304" charset="0"/>
              <a:cs typeface="Times New Roman" panose="02020603050405020304" charset="0"/>
            </a:rPr>
            <a:t>82 Government Labs</a:t>
          </a:r>
        </a:p>
      </dsp:txBody>
      <dsp:txXfrm>
        <a:off x="6297868" y="2192261"/>
        <a:ext cx="2725734" cy="1656342"/>
      </dsp:txXfrm>
    </dsp:sp>
    <dsp:sp modelId="{BD768538-8E13-4EB3-B2CF-A27861E2F529}">
      <dsp:nvSpPr>
        <dsp:cNvPr id="0" name=""/>
        <dsp:cNvSpPr/>
      </dsp:nvSpPr>
      <dsp:spPr>
        <a:xfrm>
          <a:off x="3875151" y="4322981"/>
          <a:ext cx="1775262" cy="177526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a:latin typeface="Times New Roman" panose="02020603050405020304" charset="0"/>
              <a:cs typeface="Times New Roman" panose="02020603050405020304" charset="0"/>
            </a:rPr>
            <a:t>Goverment Laboratories empanelled by BIS </a:t>
          </a:r>
        </a:p>
      </dsp:txBody>
      <dsp:txXfrm>
        <a:off x="4135132" y="4582962"/>
        <a:ext cx="1255300" cy="1255300"/>
      </dsp:txXfrm>
    </dsp:sp>
    <dsp:sp modelId="{AE40E8AC-6AD5-432D-9ACC-2E8135E64635}">
      <dsp:nvSpPr>
        <dsp:cNvPr id="0" name=""/>
        <dsp:cNvSpPr/>
      </dsp:nvSpPr>
      <dsp:spPr>
        <a:xfrm>
          <a:off x="5827940" y="4322981"/>
          <a:ext cx="2662893" cy="17752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latin typeface="Times New Roman" panose="02020603050405020304" charset="0"/>
              <a:cs typeface="Times New Roman" panose="02020603050405020304" charset="0"/>
            </a:rPr>
            <a:t>269 Government Labs</a:t>
          </a:r>
        </a:p>
      </dsp:txBody>
      <dsp:txXfrm>
        <a:off x="5827940" y="4322981"/>
        <a:ext cx="2662893" cy="17752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72A84-0F3F-4E79-8521-13C083632540}">
      <dsp:nvSpPr>
        <dsp:cNvPr id="0" name=""/>
        <dsp:cNvSpPr/>
      </dsp:nvSpPr>
      <dsp:spPr>
        <a:xfrm>
          <a:off x="0" y="384803"/>
          <a:ext cx="3047999" cy="1828800"/>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IN" sz="4200" kern="1200" dirty="0"/>
            <a:t>CSIR Laboratories</a:t>
          </a:r>
          <a:endParaRPr lang="en-US" sz="4200" kern="1200" dirty="0"/>
        </a:p>
      </dsp:txBody>
      <dsp:txXfrm>
        <a:off x="0" y="384803"/>
        <a:ext cx="3047999" cy="1828800"/>
      </dsp:txXfrm>
    </dsp:sp>
    <dsp:sp modelId="{7077986D-29B3-4942-9584-6A73D4B01D3A}">
      <dsp:nvSpPr>
        <dsp:cNvPr id="0" name=""/>
        <dsp:cNvSpPr/>
      </dsp:nvSpPr>
      <dsp:spPr>
        <a:xfrm>
          <a:off x="3352800" y="338607"/>
          <a:ext cx="3047999" cy="1828800"/>
        </a:xfrm>
        <a:prstGeom prst="rect">
          <a:avLst/>
        </a:prstGeom>
        <a:gradFill rotWithShape="0">
          <a:gsLst>
            <a:gs pos="0">
              <a:srgbClr val="7030A0"/>
            </a:gs>
            <a:gs pos="100000">
              <a:srgbClr val="BA72B0"/>
            </a:gs>
            <a:gs pos="100000">
              <a:srgbClr val="8B6BA3"/>
            </a:gs>
            <a:gs pos="10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IN" sz="4200" kern="1200" dirty="0"/>
            <a:t>DRDO Laboratories</a:t>
          </a:r>
          <a:endParaRPr lang="en-US" sz="4200" kern="1200" dirty="0"/>
        </a:p>
      </dsp:txBody>
      <dsp:txXfrm>
        <a:off x="3352800" y="338607"/>
        <a:ext cx="3047999" cy="1828800"/>
      </dsp:txXfrm>
    </dsp:sp>
    <dsp:sp modelId="{A62617D4-7B07-4049-AF38-6B3042A269EE}">
      <dsp:nvSpPr>
        <dsp:cNvPr id="0" name=""/>
        <dsp:cNvSpPr/>
      </dsp:nvSpPr>
      <dsp:spPr>
        <a:xfrm>
          <a:off x="6705599" y="384803"/>
          <a:ext cx="3047999" cy="1828800"/>
        </a:xfrm>
        <a:prstGeom prst="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IN" sz="4200" kern="1200" dirty="0"/>
            <a:t>ICAR Laboratories</a:t>
          </a:r>
        </a:p>
      </dsp:txBody>
      <dsp:txXfrm>
        <a:off x="6705599" y="384803"/>
        <a:ext cx="3047999" cy="1828800"/>
      </dsp:txXfrm>
    </dsp:sp>
    <dsp:sp modelId="{3E7CF77F-0906-474F-9647-60182E2B706A}">
      <dsp:nvSpPr>
        <dsp:cNvPr id="0" name=""/>
        <dsp:cNvSpPr/>
      </dsp:nvSpPr>
      <dsp:spPr>
        <a:xfrm>
          <a:off x="1676400" y="2518402"/>
          <a:ext cx="3047999" cy="1828800"/>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IN" sz="4200" kern="1200" dirty="0"/>
            <a:t>IIT Laboratories</a:t>
          </a:r>
          <a:endParaRPr lang="en-US" sz="4200" kern="1200" dirty="0"/>
        </a:p>
      </dsp:txBody>
      <dsp:txXfrm>
        <a:off x="1676400" y="2518402"/>
        <a:ext cx="3047999" cy="1828800"/>
      </dsp:txXfrm>
    </dsp:sp>
    <dsp:sp modelId="{5B17EB9E-0C2F-4F40-BF25-2DD7A69CB60B}">
      <dsp:nvSpPr>
        <dsp:cNvPr id="0" name=""/>
        <dsp:cNvSpPr/>
      </dsp:nvSpPr>
      <dsp:spPr>
        <a:xfrm>
          <a:off x="5029199" y="2518402"/>
          <a:ext cx="3047999" cy="1828800"/>
        </a:xfrm>
        <a:prstGeom prst="rect">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0020" tIns="160020" rIns="160020" bIns="160020" numCol="1" spcCol="1270" anchor="ctr" anchorCtr="0">
          <a:noAutofit/>
        </a:bodyPr>
        <a:lstStyle/>
        <a:p>
          <a:pPr lvl="0" algn="ctr" defTabSz="1866900">
            <a:lnSpc>
              <a:spcPct val="90000"/>
            </a:lnSpc>
            <a:spcBef>
              <a:spcPct val="0"/>
            </a:spcBef>
            <a:spcAft>
              <a:spcPct val="35000"/>
            </a:spcAft>
          </a:pPr>
          <a:r>
            <a:rPr lang="en-IN" sz="4200" kern="1200" dirty="0"/>
            <a:t>Textile Associations</a:t>
          </a:r>
          <a:endParaRPr lang="en-US" sz="4200" kern="1200" dirty="0"/>
        </a:p>
      </dsp:txBody>
      <dsp:txXfrm>
        <a:off x="5029199" y="2518402"/>
        <a:ext cx="3047999" cy="1828800"/>
      </dsp:txXfrm>
    </dsp:sp>
  </dsp:spTree>
</dsp:drawing>
</file>

<file path=ppt/diagrams/layout1.xml><?xml version="1.0" encoding="utf-8"?>
<dgm:layoutDef xmlns:dgm="http://schemas.openxmlformats.org/drawingml/2006/diagram" xmlns:a="http://schemas.openxmlformats.org/drawingml/2006/main" uniqueId="urn:microsoft.com/office/officeart/2005/8/layout/radial2#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stBulletLvl" val="1"/>
                <dgm:param type="txAnchorVertCh" val="mid"/>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srcNode" val="connSite"/>
              <dgm:param type="dstNode" val="parentNode"/>
              <dgm:param type="dim" val="1D"/>
              <dgm:param type="endSty" val="noArr"/>
              <dgm:param type="begPts" val="auto"/>
              <dgm:param type="endPts" val="auto"/>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3246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33371250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29768850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35273164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2693542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276681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24944369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24821144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2761312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35779999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8698941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38663609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2770571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21</a:t>
            </a:fld>
            <a:endParaRPr lang="en-US"/>
          </a:p>
        </p:txBody>
      </p:sp>
    </p:spTree>
    <p:extLst>
      <p:ext uri="{BB962C8B-B14F-4D97-AF65-F5344CB8AC3E}">
        <p14:creationId xmlns:p14="http://schemas.microsoft.com/office/powerpoint/2010/main" val="26302829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22</a:t>
            </a:fld>
            <a:endParaRPr lang="en-US"/>
          </a:p>
        </p:txBody>
      </p:sp>
    </p:spTree>
    <p:extLst>
      <p:ext uri="{BB962C8B-B14F-4D97-AF65-F5344CB8AC3E}">
        <p14:creationId xmlns:p14="http://schemas.microsoft.com/office/powerpoint/2010/main" val="28622244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23</a:t>
            </a:fld>
            <a:endParaRPr lang="en-US"/>
          </a:p>
        </p:txBody>
      </p:sp>
    </p:spTree>
    <p:extLst>
      <p:ext uri="{BB962C8B-B14F-4D97-AF65-F5344CB8AC3E}">
        <p14:creationId xmlns:p14="http://schemas.microsoft.com/office/powerpoint/2010/main" val="18202407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24</a:t>
            </a:fld>
            <a:endParaRPr lang="en-US"/>
          </a:p>
        </p:txBody>
      </p:sp>
    </p:spTree>
    <p:extLst>
      <p:ext uri="{BB962C8B-B14F-4D97-AF65-F5344CB8AC3E}">
        <p14:creationId xmlns:p14="http://schemas.microsoft.com/office/powerpoint/2010/main" val="10468306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25</a:t>
            </a:fld>
            <a:endParaRPr lang="en-US"/>
          </a:p>
        </p:txBody>
      </p:sp>
    </p:spTree>
    <p:extLst>
      <p:ext uri="{BB962C8B-B14F-4D97-AF65-F5344CB8AC3E}">
        <p14:creationId xmlns:p14="http://schemas.microsoft.com/office/powerpoint/2010/main" val="11604665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26</a:t>
            </a:fld>
            <a:endParaRPr lang="en-US"/>
          </a:p>
        </p:txBody>
      </p:sp>
    </p:spTree>
    <p:extLst>
      <p:ext uri="{BB962C8B-B14F-4D97-AF65-F5344CB8AC3E}">
        <p14:creationId xmlns:p14="http://schemas.microsoft.com/office/powerpoint/2010/main" val="27952218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27</a:t>
            </a:fld>
            <a:endParaRPr lang="en-US"/>
          </a:p>
        </p:txBody>
      </p:sp>
    </p:spTree>
    <p:extLst>
      <p:ext uri="{BB962C8B-B14F-4D97-AF65-F5344CB8AC3E}">
        <p14:creationId xmlns:p14="http://schemas.microsoft.com/office/powerpoint/2010/main" val="28240488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28</a:t>
            </a:fld>
            <a:endParaRPr lang="en-US"/>
          </a:p>
        </p:txBody>
      </p:sp>
    </p:spTree>
    <p:extLst>
      <p:ext uri="{BB962C8B-B14F-4D97-AF65-F5344CB8AC3E}">
        <p14:creationId xmlns:p14="http://schemas.microsoft.com/office/powerpoint/2010/main" val="329961799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29</a:t>
            </a:fld>
            <a:endParaRPr lang="en-US"/>
          </a:p>
        </p:txBody>
      </p:sp>
    </p:spTree>
    <p:extLst>
      <p:ext uri="{BB962C8B-B14F-4D97-AF65-F5344CB8AC3E}">
        <p14:creationId xmlns:p14="http://schemas.microsoft.com/office/powerpoint/2010/main" val="29032966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41167060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30</a:t>
            </a:fld>
            <a:endParaRPr lang="en-US"/>
          </a:p>
        </p:txBody>
      </p:sp>
    </p:spTree>
    <p:extLst>
      <p:ext uri="{BB962C8B-B14F-4D97-AF65-F5344CB8AC3E}">
        <p14:creationId xmlns:p14="http://schemas.microsoft.com/office/powerpoint/2010/main" val="3925587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31</a:t>
            </a:fld>
            <a:endParaRPr lang="en-US"/>
          </a:p>
        </p:txBody>
      </p:sp>
    </p:spTree>
    <p:extLst>
      <p:ext uri="{BB962C8B-B14F-4D97-AF65-F5344CB8AC3E}">
        <p14:creationId xmlns:p14="http://schemas.microsoft.com/office/powerpoint/2010/main" val="315978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32</a:t>
            </a:fld>
            <a:endParaRPr lang="en-US"/>
          </a:p>
        </p:txBody>
      </p:sp>
    </p:spTree>
    <p:extLst>
      <p:ext uri="{BB962C8B-B14F-4D97-AF65-F5344CB8AC3E}">
        <p14:creationId xmlns:p14="http://schemas.microsoft.com/office/powerpoint/2010/main" val="159272924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33</a:t>
            </a:fld>
            <a:endParaRPr lang="en-US"/>
          </a:p>
        </p:txBody>
      </p:sp>
    </p:spTree>
    <p:extLst>
      <p:ext uri="{BB962C8B-B14F-4D97-AF65-F5344CB8AC3E}">
        <p14:creationId xmlns:p14="http://schemas.microsoft.com/office/powerpoint/2010/main" val="293165750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34</a:t>
            </a:fld>
            <a:endParaRPr lang="en-US"/>
          </a:p>
        </p:txBody>
      </p:sp>
    </p:spTree>
    <p:extLst>
      <p:ext uri="{BB962C8B-B14F-4D97-AF65-F5344CB8AC3E}">
        <p14:creationId xmlns:p14="http://schemas.microsoft.com/office/powerpoint/2010/main" val="28993450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35</a:t>
            </a:fld>
            <a:endParaRPr lang="en-US"/>
          </a:p>
        </p:txBody>
      </p:sp>
    </p:spTree>
    <p:extLst>
      <p:ext uri="{BB962C8B-B14F-4D97-AF65-F5344CB8AC3E}">
        <p14:creationId xmlns:p14="http://schemas.microsoft.com/office/powerpoint/2010/main" val="373927051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36</a:t>
            </a:fld>
            <a:endParaRPr lang="en-US"/>
          </a:p>
        </p:txBody>
      </p:sp>
    </p:spTree>
    <p:extLst>
      <p:ext uri="{BB962C8B-B14F-4D97-AF65-F5344CB8AC3E}">
        <p14:creationId xmlns:p14="http://schemas.microsoft.com/office/powerpoint/2010/main" val="9905026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37</a:t>
            </a:fld>
            <a:endParaRPr lang="en-US"/>
          </a:p>
        </p:txBody>
      </p:sp>
    </p:spTree>
    <p:extLst>
      <p:ext uri="{BB962C8B-B14F-4D97-AF65-F5344CB8AC3E}">
        <p14:creationId xmlns:p14="http://schemas.microsoft.com/office/powerpoint/2010/main" val="7127130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38</a:t>
            </a:fld>
            <a:endParaRPr lang="en-US"/>
          </a:p>
        </p:txBody>
      </p:sp>
    </p:spTree>
    <p:extLst>
      <p:ext uri="{BB962C8B-B14F-4D97-AF65-F5344CB8AC3E}">
        <p14:creationId xmlns:p14="http://schemas.microsoft.com/office/powerpoint/2010/main" val="230728152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39</a:t>
            </a:fld>
            <a:endParaRPr lang="en-US"/>
          </a:p>
        </p:txBody>
      </p:sp>
    </p:spTree>
    <p:extLst>
      <p:ext uri="{BB962C8B-B14F-4D97-AF65-F5344CB8AC3E}">
        <p14:creationId xmlns:p14="http://schemas.microsoft.com/office/powerpoint/2010/main" val="222261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2211741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26092465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2285606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28175813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812497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2063929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openxmlformats.org/officeDocument/2006/relationships/hyperlink" Target="https://gamma.app/?utm_source=made-with-gamma" TargetMode="External"/><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AFAFA">
              <a:alpha val="75000"/>
            </a:srgbClr>
          </a:solidFill>
          <a:ln/>
        </p:spPr>
      </p:sp>
      <p:pic>
        <p:nvPicPr>
          <p:cNvPr id="4" name="Image 1" descr="preencoded.png">
            <a:hlinkClick r:id="rId3"/>
          </p:cNvPr>
          <p:cNvPicPr>
            <a:picLocks noChangeAspect="1"/>
          </p:cNvPicPr>
          <p:nvPr/>
        </p:nvPicPr>
        <p:blipFill>
          <a:blip r:embed="rId4"/>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hyperlink" Target="http://www.manakonline.in/"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hyperlink" Target="http://www.manakonline.in/"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8.png"/></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2.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4" name="Text 1"/>
          <p:cNvSpPr/>
          <p:nvPr/>
        </p:nvSpPr>
        <p:spPr>
          <a:xfrm>
            <a:off x="6350437" y="4219694"/>
            <a:ext cx="7415927" cy="1580198"/>
          </a:xfrm>
          <a:prstGeom prst="rect">
            <a:avLst/>
          </a:prstGeom>
          <a:noFill/>
          <a:ln/>
        </p:spPr>
        <p:txBody>
          <a:bodyPr wrap="square" lIns="0" tIns="0" rIns="0" bIns="0" rtlCol="0" anchor="t"/>
          <a:lstStyle/>
          <a:p>
            <a:pPr marL="0" indent="0">
              <a:lnSpc>
                <a:spcPts val="3100"/>
              </a:lnSpc>
              <a:buNone/>
            </a:pPr>
            <a:endParaRPr lang="en-US" sz="1900" dirty="0"/>
          </a:p>
        </p:txBody>
      </p:sp>
      <p:pic>
        <p:nvPicPr>
          <p:cNvPr id="9" name="Picture 8"/>
          <p:cNvPicPr>
            <a:picLocks noChangeAspect="1"/>
          </p:cNvPicPr>
          <p:nvPr/>
        </p:nvPicPr>
        <p:blipFill>
          <a:blip r:embed="rId3"/>
          <a:stretch>
            <a:fillRect/>
          </a:stretch>
        </p:blipFill>
        <p:spPr>
          <a:xfrm>
            <a:off x="894736" y="304800"/>
            <a:ext cx="13263716" cy="5495092"/>
          </a:xfrm>
          <a:prstGeom prst="rect">
            <a:avLst/>
          </a:prstGeom>
        </p:spPr>
      </p:pic>
      <p:sp>
        <p:nvSpPr>
          <p:cNvPr id="2" name="Rectangle 1"/>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1"/>
          <p:cNvSpPr txBox="1"/>
          <p:nvPr/>
        </p:nvSpPr>
        <p:spPr>
          <a:xfrm>
            <a:off x="6355080" y="3905795"/>
            <a:ext cx="1920240" cy="418011"/>
          </a:xfrm>
          <a:prstGeom prst="rect">
            <a:avLst/>
          </a:prstGeom>
          <a:solidFill>
            <a:srgbClr val="C0BED8"/>
          </a:solidFill>
        </p:spPr>
        <p:txBody>
          <a:bodyPr wrap="squar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endParaRPr lang="en-IN" dirty="0"/>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837709" y="354709"/>
            <a:ext cx="5634752" cy="704374"/>
          </a:xfrm>
          <a:prstGeom prst="rect">
            <a:avLst/>
          </a:prstGeom>
          <a:noFill/>
          <a:ln/>
        </p:spPr>
        <p:txBody>
          <a:bodyPr wrap="none" lIns="0" tIns="0" rIns="0" bIns="0" rtlCol="0" anchor="t"/>
          <a:lstStyle/>
          <a:p>
            <a:pPr marL="0" indent="0" algn="ctr">
              <a:lnSpc>
                <a:spcPts val="5500"/>
              </a:lnSpc>
              <a:buNone/>
            </a:pPr>
            <a:r>
              <a:rPr lang="en-IN" sz="4000" b="1" dirty="0">
                <a:solidFill>
                  <a:srgbClr val="231971"/>
                </a:solidFill>
                <a:latin typeface="Outfit Extra Bold" pitchFamily="34" charset="0"/>
              </a:rPr>
              <a:t>    Hallmarking Scheme</a:t>
            </a: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40327" y="1699782"/>
            <a:ext cx="11637818" cy="7417415"/>
          </a:xfrm>
          <a:prstGeom prst="rect">
            <a:avLst/>
          </a:prstGeom>
          <a:noFill/>
        </p:spPr>
        <p:txBody>
          <a:bodyPr wrap="square">
            <a:spAutoFit/>
          </a:bodyPr>
          <a:lstStyle/>
          <a:p>
            <a:pPr algn="l"/>
            <a:r>
              <a:rPr lang="en-IN" sz="2800" b="1" dirty="0"/>
              <a:t>Background</a:t>
            </a:r>
          </a:p>
          <a:p>
            <a:pPr marL="742950" lvl="1" indent="-285750" algn="l">
              <a:buFont typeface="Arial" panose="020B0604020202020204" pitchFamily="34" charset="0"/>
              <a:buChar char="•"/>
            </a:pPr>
            <a:endParaRPr lang="en-IN" sz="2800" dirty="0"/>
          </a:p>
          <a:p>
            <a:pPr marL="742950" lvl="1" indent="-285750" algn="l">
              <a:buFont typeface="Arial" panose="020B0604020202020204" pitchFamily="34" charset="0"/>
              <a:buChar char="•"/>
            </a:pPr>
            <a:r>
              <a:rPr lang="en-IN" sz="2800" dirty="0"/>
              <a:t>Difficulty in detecting gold adulteration.</a:t>
            </a:r>
          </a:p>
          <a:p>
            <a:pPr marL="742950" lvl="1" indent="-285750" algn="l">
              <a:buFont typeface="Arial" panose="020B0604020202020204" pitchFamily="34" charset="0"/>
              <a:buChar char="•"/>
            </a:pPr>
            <a:r>
              <a:rPr lang="en-IN" sz="2800" dirty="0"/>
              <a:t>Complexities of Indian jewellery (high cartage, soldered joints).</a:t>
            </a:r>
          </a:p>
          <a:p>
            <a:pPr marL="742950" lvl="1" indent="-285750" algn="l">
              <a:buFont typeface="Arial" panose="020B0604020202020204" pitchFamily="34" charset="0"/>
              <a:buChar char="•"/>
            </a:pPr>
            <a:r>
              <a:rPr lang="en-IN" sz="2800" dirty="0"/>
              <a:t>Consumer vulnerability to unscrupulous traders.</a:t>
            </a:r>
          </a:p>
          <a:p>
            <a:pPr marL="742950" lvl="1" indent="-285750" algn="l">
              <a:buFont typeface="Arial" panose="020B0604020202020204" pitchFamily="34" charset="0"/>
              <a:buChar char="•"/>
            </a:pPr>
            <a:endParaRPr lang="en-IN" sz="2800" dirty="0"/>
          </a:p>
          <a:p>
            <a:pPr algn="l"/>
            <a:r>
              <a:rPr lang="en-IN" sz="2800" b="1" dirty="0"/>
              <a:t>Government Response</a:t>
            </a:r>
          </a:p>
          <a:p>
            <a:pPr algn="l"/>
            <a:endParaRPr lang="en-IN" sz="2800" dirty="0"/>
          </a:p>
          <a:p>
            <a:pPr marL="742950" lvl="1" indent="-285750" algn="l">
              <a:buFont typeface="Arial" panose="020B0604020202020204" pitchFamily="34" charset="0"/>
              <a:buChar char="•"/>
            </a:pPr>
            <a:r>
              <a:rPr lang="en-IN" sz="2800" dirty="0"/>
              <a:t>Action by Government of India for consumer protection.</a:t>
            </a:r>
          </a:p>
          <a:p>
            <a:pPr marL="742950" lvl="1" indent="-285750" algn="l">
              <a:buFont typeface="Arial" panose="020B0604020202020204" pitchFamily="34" charset="0"/>
              <a:buChar char="•"/>
            </a:pPr>
            <a:r>
              <a:rPr lang="en-IN" sz="2800" dirty="0"/>
              <a:t>RBI Standing Committee on Gold and Precious Metals mandated to standardize gold products.</a:t>
            </a:r>
          </a:p>
          <a:p>
            <a:pPr marL="742950" lvl="1" indent="-285750" algn="l">
              <a:buFont typeface="Arial" panose="020B0604020202020204" pitchFamily="34" charset="0"/>
              <a:buChar char="•"/>
            </a:pPr>
            <a:r>
              <a:rPr lang="en-IN" sz="2800" dirty="0"/>
              <a:t>BIS identified as the sole agency for the Hallmarking Scheme.</a:t>
            </a:r>
          </a:p>
          <a:p>
            <a:r>
              <a:rPr lang="en-IN" sz="2800" dirty="0"/>
              <a:t/>
            </a:r>
            <a:br>
              <a:rPr lang="en-IN" sz="2800" dirty="0"/>
            </a:br>
            <a:endParaRPr lang="en-IN" sz="2800" dirty="0"/>
          </a:p>
          <a:p>
            <a:pPr marL="457200" indent="-457200" algn="just">
              <a:buFont typeface="Arial" panose="020B0604020202020204" pitchFamily="34" charset="0"/>
              <a:buChar char="•"/>
            </a:pPr>
            <a:endParaRPr lang="en-IN" sz="2800" dirty="0">
              <a:solidFill>
                <a:srgbClr val="000000"/>
              </a:solidFill>
              <a:latin typeface="-webkit-standard"/>
            </a:endParaRPr>
          </a:p>
          <a:p>
            <a:pPr marL="457200" indent="-457200" algn="just">
              <a:buFont typeface="Arial" panose="020B0604020202020204" pitchFamily="34" charset="0"/>
              <a:buChar char="•"/>
            </a:pPr>
            <a:endParaRPr lang="en-IN" sz="2800" dirty="0">
              <a:solidFill>
                <a:srgbClr val="000000"/>
              </a:solidFill>
              <a:latin typeface="-webkit-standard"/>
            </a:endParaRPr>
          </a:p>
          <a:p>
            <a:pPr algn="just"/>
            <a:endParaRPr lang="en-IN" sz="2800" dirty="0"/>
          </a:p>
        </p:txBody>
      </p:sp>
      <p:pic>
        <p:nvPicPr>
          <p:cNvPr id="2" name="Picture 1"/>
          <p:cNvPicPr>
            <a:picLocks noChangeAspect="1"/>
          </p:cNvPicPr>
          <p:nvPr/>
        </p:nvPicPr>
        <p:blipFill>
          <a:blip r:embed="rId3"/>
          <a:stretch>
            <a:fillRect/>
          </a:stretch>
        </p:blipFill>
        <p:spPr>
          <a:xfrm>
            <a:off x="10703862" y="1699782"/>
            <a:ext cx="3181350" cy="2090057"/>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51240"/>
            <a:ext cx="1920240" cy="369332"/>
          </a:xfrm>
          <a:prstGeom prst="rect">
            <a:avLst/>
          </a:prstGeom>
          <a:solidFill>
            <a:srgbClr val="C0BED8"/>
          </a:solidFill>
        </p:spPr>
        <p:txBody>
          <a:bodyPr wrap="square" rtlCol="0">
            <a:spAutoFit/>
          </a:bodyPr>
          <a:lstStyle/>
          <a:p>
            <a:endParaRPr lang="en-IN" dirty="0"/>
          </a:p>
        </p:txBody>
      </p:sp>
      <p:sp>
        <p:nvSpPr>
          <p:cNvPr id="8" name="TextBox 7"/>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5838975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321698" y="354709"/>
            <a:ext cx="9050694" cy="704374"/>
          </a:xfrm>
          <a:prstGeom prst="rect">
            <a:avLst/>
          </a:prstGeom>
          <a:noFill/>
          <a:ln/>
        </p:spPr>
        <p:txBody>
          <a:bodyPr wrap="none" lIns="0" tIns="0" rIns="0" bIns="0" rtlCol="0" anchor="t"/>
          <a:lstStyle/>
          <a:p>
            <a:pPr marL="0" indent="0" algn="ctr">
              <a:lnSpc>
                <a:spcPts val="5500"/>
              </a:lnSpc>
              <a:buNone/>
            </a:pPr>
            <a:r>
              <a:rPr lang="en-IN" sz="4000" b="1" dirty="0" smtClean="0">
                <a:solidFill>
                  <a:srgbClr val="231971"/>
                </a:solidFill>
                <a:latin typeface="Outfit Extra Bold" pitchFamily="34" charset="0"/>
              </a:rPr>
              <a:t>Hallmarking </a:t>
            </a:r>
            <a:r>
              <a:rPr lang="en-IN" sz="4000" b="1" dirty="0">
                <a:solidFill>
                  <a:srgbClr val="231971"/>
                </a:solidFill>
                <a:latin typeface="Outfit Extra Bold" pitchFamily="34" charset="0"/>
              </a:rPr>
              <a:t>Scheme</a:t>
            </a: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262464" y="1381128"/>
            <a:ext cx="9218646" cy="6124754"/>
          </a:xfrm>
          <a:prstGeom prst="rect">
            <a:avLst/>
          </a:prstGeom>
          <a:noFill/>
        </p:spPr>
        <p:txBody>
          <a:bodyPr wrap="square">
            <a:spAutoFit/>
          </a:bodyPr>
          <a:lstStyle/>
          <a:p>
            <a:pPr algn="l"/>
            <a:r>
              <a:rPr lang="en-IN" sz="2800" b="1" dirty="0"/>
              <a:t>What is Hallmarking?</a:t>
            </a:r>
          </a:p>
          <a:p>
            <a:pPr algn="l"/>
            <a:endParaRPr lang="en-IN" sz="2800" b="1" dirty="0"/>
          </a:p>
          <a:p>
            <a:pPr algn="just"/>
            <a:r>
              <a:rPr lang="en-IN" sz="2800" dirty="0"/>
              <a:t>Hallmarking is the accurate determination and official recording of the proportionate content of precious metal in the jewellery/artefacts or bullion/coins. </a:t>
            </a:r>
          </a:p>
          <a:p>
            <a:pPr marL="742950" lvl="1" indent="-285750" algn="l">
              <a:buFont typeface="Arial" panose="020B0604020202020204" pitchFamily="34" charset="0"/>
              <a:buChar char="•"/>
            </a:pPr>
            <a:endParaRPr lang="en-IN" sz="2800" dirty="0"/>
          </a:p>
          <a:p>
            <a:pPr algn="just"/>
            <a:r>
              <a:rPr lang="en-IN" sz="2800" b="1" dirty="0">
                <a:solidFill>
                  <a:srgbClr val="000000"/>
                </a:solidFill>
                <a:latin typeface="-webkit-standard"/>
              </a:rPr>
              <a:t>Who can do Hallmarking?</a:t>
            </a:r>
          </a:p>
          <a:p>
            <a:pPr algn="just"/>
            <a:endParaRPr lang="en-IN" sz="2800" dirty="0">
              <a:solidFill>
                <a:srgbClr val="000000"/>
              </a:solidFill>
              <a:latin typeface="-webkit-standard"/>
            </a:endParaRPr>
          </a:p>
          <a:p>
            <a:pPr algn="just"/>
            <a:r>
              <a:rPr lang="en-IN" sz="2800" dirty="0"/>
              <a:t>BIS recognized Assaying &amp; Hallmarking (A&amp;H) centre. The recognition is granted to A&amp;H centres for hallmarking of jewellery/artefacts after verifying the infrastructure requirements, capability and competency of personnel to carry out assaying &amp; hallmarking as per Indian Standard IS 15820:2009</a:t>
            </a:r>
            <a:r>
              <a:rPr lang="en-IN" sz="2800" dirty="0" smtClean="0"/>
              <a:t>.</a:t>
            </a:r>
            <a:endParaRPr lang="en-IN" sz="2800" dirty="0"/>
          </a:p>
        </p:txBody>
      </p:sp>
      <p:pic>
        <p:nvPicPr>
          <p:cNvPr id="2" name="Picture 1"/>
          <p:cNvPicPr>
            <a:picLocks noChangeAspect="1"/>
          </p:cNvPicPr>
          <p:nvPr/>
        </p:nvPicPr>
        <p:blipFill>
          <a:blip r:embed="rId3"/>
          <a:stretch>
            <a:fillRect/>
          </a:stretch>
        </p:blipFill>
        <p:spPr>
          <a:xfrm>
            <a:off x="317241" y="1831032"/>
            <a:ext cx="4702629" cy="5224945"/>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5090792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837709" y="354709"/>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Assaying and Hallmarking Procedure</a:t>
            </a: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1136072" y="1381128"/>
            <a:ext cx="11637818" cy="1815882"/>
          </a:xfrm>
          <a:prstGeom prst="rect">
            <a:avLst/>
          </a:prstGeom>
          <a:noFill/>
        </p:spPr>
        <p:txBody>
          <a:bodyPr wrap="square">
            <a:spAutoFit/>
          </a:bodyPr>
          <a:lstStyle/>
          <a:p>
            <a:pPr algn="l"/>
            <a:r>
              <a:rPr lang="en-IN" sz="2800" dirty="0"/>
              <a:t>.</a:t>
            </a:r>
          </a:p>
          <a:p>
            <a:pPr algn="just"/>
            <a:endParaRPr lang="en-IN" sz="2800" dirty="0"/>
          </a:p>
          <a:p>
            <a:pPr marL="457200" indent="-457200" algn="just">
              <a:buFont typeface="Arial" panose="020B0604020202020204" pitchFamily="34" charset="0"/>
              <a:buChar char="•"/>
            </a:pPr>
            <a:endParaRPr lang="en-IN" sz="2800" dirty="0">
              <a:solidFill>
                <a:srgbClr val="000000"/>
              </a:solidFill>
              <a:latin typeface="-webkit-standard"/>
            </a:endParaRPr>
          </a:p>
          <a:p>
            <a:pPr algn="just"/>
            <a:endParaRPr lang="en-IN" sz="2800" dirty="0"/>
          </a:p>
        </p:txBody>
      </p:sp>
      <p:pic>
        <p:nvPicPr>
          <p:cNvPr id="4" name="Picture 3">
            <a:extLst>
              <a:ext uri="{FF2B5EF4-FFF2-40B4-BE49-F238E27FC236}">
                <a16:creationId xmlns:a16="http://schemas.microsoft.com/office/drawing/2014/main" id="{BB891321-74BD-393A-8B78-FFC3C4B7DE9F}"/>
              </a:ext>
            </a:extLst>
          </p:cNvPr>
          <p:cNvPicPr>
            <a:picLocks noChangeAspect="1"/>
          </p:cNvPicPr>
          <p:nvPr/>
        </p:nvPicPr>
        <p:blipFill>
          <a:blip r:embed="rId3"/>
          <a:stretch>
            <a:fillRect/>
          </a:stretch>
        </p:blipFill>
        <p:spPr>
          <a:xfrm>
            <a:off x="1392980" y="1515648"/>
            <a:ext cx="11210136" cy="6464569"/>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3093292" y="7737988"/>
            <a:ext cx="1537107" cy="400734"/>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8" name="TextBox 7"/>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615194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908606" y="1528798"/>
            <a:ext cx="5634752" cy="717526"/>
          </a:xfrm>
          <a:prstGeom prst="rect">
            <a:avLst/>
          </a:prstGeom>
          <a:noFill/>
          <a:ln/>
        </p:spPr>
        <p:txBody>
          <a:bodyPr wrap="none" lIns="0" tIns="0" rIns="0" bIns="0" rtlCol="0" anchor="t"/>
          <a:lstStyle/>
          <a:p>
            <a:pPr marL="0" indent="0" algn="ctr">
              <a:lnSpc>
                <a:spcPts val="5500"/>
              </a:lnSpc>
              <a:buNone/>
            </a:pPr>
            <a:r>
              <a:rPr lang="en-IN" sz="4000" b="1" dirty="0">
                <a:solidFill>
                  <a:srgbClr val="231971"/>
                </a:solidFill>
                <a:latin typeface="Outfit Extra Bold" pitchFamily="34" charset="0"/>
              </a:rPr>
              <a:t>    Mandatory Hallmarking Order </a:t>
            </a: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969817" y="2883357"/>
            <a:ext cx="9051260" cy="3539430"/>
          </a:xfrm>
          <a:prstGeom prst="rect">
            <a:avLst/>
          </a:prstGeom>
          <a:noFill/>
        </p:spPr>
        <p:txBody>
          <a:bodyPr wrap="square">
            <a:spAutoFit/>
          </a:bodyPr>
          <a:lstStyle/>
          <a:p>
            <a:pPr marL="742950" lvl="1" indent="-285750" algn="l">
              <a:buFont typeface="Arial" panose="020B0604020202020204" pitchFamily="34" charset="0"/>
              <a:buChar char="•"/>
            </a:pPr>
            <a:r>
              <a:rPr lang="en-IN" sz="2800" dirty="0"/>
              <a:t>Implementation in 256 districts (June 2021)</a:t>
            </a:r>
          </a:p>
          <a:p>
            <a:pPr marL="742950" lvl="1" indent="-285750" algn="l">
              <a:buFont typeface="Arial" panose="020B0604020202020204" pitchFamily="34" charset="0"/>
              <a:buChar char="•"/>
            </a:pPr>
            <a:endParaRPr lang="en-IN" sz="2800" dirty="0"/>
          </a:p>
          <a:p>
            <a:pPr marL="742950" lvl="1" indent="-285750" algn="l">
              <a:buFont typeface="Arial" panose="020B0604020202020204" pitchFamily="34" charset="0"/>
              <a:buChar char="•"/>
            </a:pPr>
            <a:r>
              <a:rPr lang="en-IN" sz="2800" dirty="0"/>
              <a:t>Expansion to 288 districts (June 2022)</a:t>
            </a:r>
          </a:p>
          <a:p>
            <a:pPr lvl="1" algn="l"/>
            <a:endParaRPr lang="en-IN" sz="2800" dirty="0"/>
          </a:p>
          <a:p>
            <a:pPr marL="742950" lvl="1" indent="-285750" algn="l">
              <a:buFont typeface="Arial" panose="020B0604020202020204" pitchFamily="34" charset="0"/>
              <a:buChar char="•"/>
            </a:pPr>
            <a:r>
              <a:rPr lang="en-IN" sz="2800" dirty="0"/>
              <a:t>Current status: Extended to 343 districts (September 2023)</a:t>
            </a:r>
          </a:p>
          <a:p>
            <a:pPr marL="457200" indent="-457200" algn="just">
              <a:buFont typeface="Arial" panose="020B0604020202020204" pitchFamily="34" charset="0"/>
              <a:buChar char="•"/>
            </a:pPr>
            <a:endParaRPr lang="en-IN" sz="2800" dirty="0"/>
          </a:p>
          <a:p>
            <a:pPr algn="just"/>
            <a:endParaRPr lang="en-IN" sz="2800" dirty="0"/>
          </a:p>
        </p:txBody>
      </p:sp>
      <p:pic>
        <p:nvPicPr>
          <p:cNvPr id="2" name="Picture 1"/>
          <p:cNvPicPr>
            <a:picLocks noChangeAspect="1"/>
          </p:cNvPicPr>
          <p:nvPr/>
        </p:nvPicPr>
        <p:blipFill>
          <a:blip r:embed="rId3"/>
          <a:stretch>
            <a:fillRect/>
          </a:stretch>
        </p:blipFill>
        <p:spPr>
          <a:xfrm>
            <a:off x="9818817" y="2735716"/>
            <a:ext cx="4410075" cy="3019425"/>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3829648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49782" y="2583648"/>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Management Systems Certification</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836176" y="3853741"/>
            <a:ext cx="11637818" cy="3970318"/>
          </a:xfrm>
          <a:prstGeom prst="rect">
            <a:avLst/>
          </a:prstGeom>
          <a:noFill/>
        </p:spPr>
        <p:txBody>
          <a:bodyPr wrap="square">
            <a:spAutoFit/>
          </a:bodyPr>
          <a:lstStyle/>
          <a:p>
            <a:pPr lvl="1" algn="l"/>
            <a:r>
              <a:rPr lang="en-IN" sz="2800" b="1" dirty="0"/>
              <a:t>Introduction</a:t>
            </a:r>
          </a:p>
          <a:p>
            <a:pPr marL="742950" lvl="1" indent="-285750" algn="l">
              <a:buFont typeface="Arial" panose="020B0604020202020204" pitchFamily="34" charset="0"/>
              <a:buChar char="•"/>
            </a:pPr>
            <a:endParaRPr lang="en-IN" sz="2800" dirty="0"/>
          </a:p>
          <a:p>
            <a:pPr marL="742950" lvl="1" indent="-285750" algn="l">
              <a:buFont typeface="Arial" panose="020B0604020202020204" pitchFamily="34" charset="0"/>
              <a:buChar char="•"/>
            </a:pPr>
            <a:r>
              <a:rPr lang="en-IN" sz="2800" dirty="0"/>
              <a:t>Operating since 1991</a:t>
            </a:r>
          </a:p>
          <a:p>
            <a:pPr lvl="1" algn="l"/>
            <a:endParaRPr lang="en-IN" sz="2800" dirty="0"/>
          </a:p>
          <a:p>
            <a:pPr marL="742950" lvl="1" indent="-285750" algn="l">
              <a:buFont typeface="Arial" panose="020B0604020202020204" pitchFamily="34" charset="0"/>
              <a:buChar char="•"/>
            </a:pPr>
            <a:r>
              <a:rPr lang="en-IN" sz="2800" dirty="0"/>
              <a:t>Initially focused on Quality Management System (IS/ISO 9001)</a:t>
            </a:r>
          </a:p>
          <a:p>
            <a:pPr lvl="1" algn="l"/>
            <a:endParaRPr lang="en-IN" sz="2800" dirty="0"/>
          </a:p>
          <a:p>
            <a:pPr marL="742950" lvl="1" indent="-285750" algn="l">
              <a:buFont typeface="Arial" panose="020B0604020202020204" pitchFamily="34" charset="0"/>
              <a:buChar char="•"/>
            </a:pPr>
            <a:r>
              <a:rPr lang="en-IN" sz="2800" dirty="0"/>
              <a:t>Expanded to various sectors as per BIS regulations</a:t>
            </a:r>
          </a:p>
          <a:p>
            <a:pPr marL="457200" indent="-457200" algn="just">
              <a:buFont typeface="Arial" panose="020B0604020202020204" pitchFamily="34" charset="0"/>
              <a:buChar char="•"/>
            </a:pPr>
            <a:endParaRPr lang="en-IN" sz="2800" dirty="0"/>
          </a:p>
          <a:p>
            <a:pPr algn="just"/>
            <a:endParaRPr lang="en-IN" sz="2800" dirty="0"/>
          </a:p>
        </p:txBody>
      </p:sp>
      <p:pic>
        <p:nvPicPr>
          <p:cNvPr id="2" name="Picture 1"/>
          <p:cNvPicPr>
            <a:picLocks noChangeAspect="1"/>
          </p:cNvPicPr>
          <p:nvPr/>
        </p:nvPicPr>
        <p:blipFill>
          <a:blip r:embed="rId3"/>
          <a:stretch>
            <a:fillRect/>
          </a:stretch>
        </p:blipFill>
        <p:spPr>
          <a:xfrm>
            <a:off x="261258" y="34876"/>
            <a:ext cx="14033240" cy="2357337"/>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446494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49782" y="908891"/>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Management Systems Certification</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642212" y="2046147"/>
            <a:ext cx="11637818" cy="6158224"/>
          </a:xfrm>
          <a:prstGeom prst="rect">
            <a:avLst/>
          </a:prstGeom>
          <a:noFill/>
        </p:spPr>
        <p:txBody>
          <a:bodyPr wrap="square">
            <a:spAutoFit/>
          </a:bodyPr>
          <a:lstStyle/>
          <a:p>
            <a:pPr marL="457200" algn="just">
              <a:lnSpc>
                <a:spcPct val="107000"/>
              </a:lnSpc>
            </a:pPr>
            <a:r>
              <a:rPr lang="en-IN" sz="2400" b="1" dirty="0"/>
              <a:t>Quality Management System (QMS) IS/ISO 9001:2015 </a:t>
            </a:r>
            <a:r>
              <a:rPr lang="en-IN" sz="2400" dirty="0"/>
              <a:t>- It results in improved output through continual improvement, better management control and reporting</a:t>
            </a:r>
          </a:p>
          <a:p>
            <a:pPr marL="457200" algn="just">
              <a:lnSpc>
                <a:spcPct val="107000"/>
              </a:lnSpc>
            </a:pPr>
            <a:r>
              <a:rPr lang="en-IN" sz="2400" dirty="0"/>
              <a:t> </a:t>
            </a:r>
          </a:p>
          <a:p>
            <a:pPr marL="457200" algn="just">
              <a:lnSpc>
                <a:spcPct val="107000"/>
              </a:lnSpc>
            </a:pPr>
            <a:r>
              <a:rPr lang="en-IN" sz="2400" b="1" dirty="0"/>
              <a:t>Environmental Management System (EMS) IS/ISO 14001:2015 </a:t>
            </a:r>
            <a:r>
              <a:rPr lang="en-IN" sz="2400" dirty="0"/>
              <a:t>- Environmental management systems —it aims to reduce environmental pollution, conserve resources and energy and preserve biodiversity.</a:t>
            </a:r>
          </a:p>
          <a:p>
            <a:pPr marL="285750" algn="just">
              <a:lnSpc>
                <a:spcPct val="107000"/>
              </a:lnSpc>
            </a:pPr>
            <a:r>
              <a:rPr lang="en-IN" sz="2400" dirty="0"/>
              <a:t> </a:t>
            </a:r>
          </a:p>
          <a:p>
            <a:pPr marL="457200" algn="just">
              <a:lnSpc>
                <a:spcPct val="107000"/>
              </a:lnSpc>
            </a:pPr>
            <a:r>
              <a:rPr lang="en-IN" sz="2400" b="1" dirty="0"/>
              <a:t>Food Safety Management System (FSMS) IS/ISO 22000:2018 </a:t>
            </a:r>
            <a:r>
              <a:rPr lang="en-IN" sz="2400" dirty="0"/>
              <a:t>- Facilitates identification and control food safety hazards and reduces risk of food safety incidents.</a:t>
            </a:r>
          </a:p>
          <a:p>
            <a:pPr marL="285750" algn="just">
              <a:lnSpc>
                <a:spcPct val="107000"/>
              </a:lnSpc>
            </a:pPr>
            <a:r>
              <a:rPr lang="en-IN" sz="2400" dirty="0"/>
              <a:t> </a:t>
            </a:r>
          </a:p>
          <a:p>
            <a:pPr marL="457200" algn="just">
              <a:lnSpc>
                <a:spcPct val="107000"/>
              </a:lnSpc>
            </a:pPr>
            <a:r>
              <a:rPr lang="en-IN" sz="2400" b="1" dirty="0"/>
              <a:t>Energy Management System (</a:t>
            </a:r>
            <a:r>
              <a:rPr lang="en-IN" sz="2400" b="1" dirty="0" err="1"/>
              <a:t>EnMS</a:t>
            </a:r>
            <a:r>
              <a:rPr lang="en-IN" sz="2400" b="1" dirty="0"/>
              <a:t>) IS/ISO 50001:2018 </a:t>
            </a:r>
            <a:r>
              <a:rPr lang="en-IN" sz="2400" dirty="0"/>
              <a:t>- Facilitates identification of significant energy users, implementation of effective load management system, conservation of energy and reduction of impact on environment.</a:t>
            </a:r>
          </a:p>
          <a:p>
            <a:pPr marL="285750" algn="just">
              <a:lnSpc>
                <a:spcPct val="107000"/>
              </a:lnSpc>
              <a:spcAft>
                <a:spcPts val="800"/>
              </a:spcAft>
            </a:pPr>
            <a:r>
              <a:rPr lang="en-IN" sz="2400" dirty="0"/>
              <a:t> </a:t>
            </a:r>
          </a:p>
          <a:p>
            <a:pPr algn="just"/>
            <a:endParaRPr lang="en-IN" sz="28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458755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49782" y="908891"/>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Management Systems Certification</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17520" y="1613265"/>
            <a:ext cx="12644297" cy="7343742"/>
          </a:xfrm>
          <a:prstGeom prst="rect">
            <a:avLst/>
          </a:prstGeom>
          <a:noFill/>
        </p:spPr>
        <p:txBody>
          <a:bodyPr wrap="square">
            <a:spAutoFit/>
          </a:bodyPr>
          <a:lstStyle/>
          <a:p>
            <a:pPr marL="457200" algn="just">
              <a:lnSpc>
                <a:spcPct val="107000"/>
              </a:lnSpc>
            </a:pPr>
            <a:r>
              <a:rPr lang="en-IN" sz="2400" b="1" dirty="0"/>
              <a:t>Occupational Health &amp; Safety Management System (OHSMS) IS/ISO 45001:2018 </a:t>
            </a:r>
            <a:r>
              <a:rPr lang="en-IN" sz="2400" dirty="0"/>
              <a:t>- Helps to protect employees and working environment by facilitating identification and mitigation of potential hazards and risks involved.</a:t>
            </a:r>
          </a:p>
          <a:p>
            <a:pPr marL="285750" algn="just">
              <a:lnSpc>
                <a:spcPct val="107000"/>
              </a:lnSpc>
            </a:pPr>
            <a:r>
              <a:rPr lang="en-IN" sz="2400" dirty="0"/>
              <a:t> </a:t>
            </a:r>
          </a:p>
          <a:p>
            <a:pPr marL="457200" algn="just">
              <a:lnSpc>
                <a:spcPct val="107000"/>
              </a:lnSpc>
            </a:pPr>
            <a:r>
              <a:rPr lang="en-IN" sz="2400" b="1" dirty="0"/>
              <a:t>Service Quality Management System (SQMS) IS 15700:2018- </a:t>
            </a:r>
            <a:r>
              <a:rPr lang="en-IN" sz="2400" dirty="0"/>
              <a:t>Enables public service organizations to achieve </a:t>
            </a:r>
            <a:r>
              <a:rPr lang="en-IN" sz="2400" dirty="0" err="1"/>
              <a:t>Sevottam</a:t>
            </a:r>
            <a:r>
              <a:rPr lang="en-IN" sz="2400" dirty="0"/>
              <a:t> requirements, implement an effective complaints handing mechanism and deliver services effectively and efficiently to customers, thereby improving customer satisfaction.</a:t>
            </a:r>
          </a:p>
          <a:p>
            <a:pPr marL="285750" algn="just">
              <a:lnSpc>
                <a:spcPct val="107000"/>
              </a:lnSpc>
            </a:pPr>
            <a:r>
              <a:rPr lang="en-IN" sz="2400" dirty="0"/>
              <a:t> </a:t>
            </a:r>
          </a:p>
          <a:p>
            <a:pPr marL="457200" algn="just">
              <a:lnSpc>
                <a:spcPct val="107000"/>
              </a:lnSpc>
            </a:pPr>
            <a:r>
              <a:rPr lang="en-IN" sz="2400" b="1" dirty="0"/>
              <a:t>Hazard Analysis and Critical Control Point (HACCP) IS 15000:2013- </a:t>
            </a:r>
            <a:r>
              <a:rPr lang="en-IN" sz="2400" dirty="0"/>
              <a:t>Assists in the determination of critical control points in the process to control and reduce significant food hazards and ensure food safety. </a:t>
            </a:r>
          </a:p>
          <a:p>
            <a:pPr marL="285750" algn="just">
              <a:lnSpc>
                <a:spcPct val="107000"/>
              </a:lnSpc>
            </a:pPr>
            <a:r>
              <a:rPr lang="en-IN" sz="2400" dirty="0"/>
              <a:t> </a:t>
            </a:r>
          </a:p>
          <a:p>
            <a:pPr marL="457200" algn="just">
              <a:lnSpc>
                <a:spcPct val="107000"/>
              </a:lnSpc>
            </a:pPr>
            <a:r>
              <a:rPr lang="en-IN" sz="2400" b="1" dirty="0"/>
              <a:t>Medical Devices Management System (MDMS) IS/ISO 13485:2016 </a:t>
            </a:r>
            <a:r>
              <a:rPr lang="en-IN" sz="2400" dirty="0"/>
              <a:t>- Enables organizations to demonstrate their ability to provide medical devices and related services that consistently meet customer and applicable regulatory requirements.</a:t>
            </a:r>
          </a:p>
          <a:p>
            <a:pPr marL="285750" algn="just">
              <a:lnSpc>
                <a:spcPct val="107000"/>
              </a:lnSpc>
              <a:spcAft>
                <a:spcPts val="800"/>
              </a:spcAft>
            </a:pPr>
            <a:r>
              <a:rPr lang="en-IN" sz="2400" dirty="0"/>
              <a:t> </a:t>
            </a:r>
          </a:p>
          <a:p>
            <a:pPr algn="just"/>
            <a:endParaRPr lang="en-IN" sz="28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751356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49782" y="908891"/>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Management Systems Certification</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17520" y="1613265"/>
            <a:ext cx="12644297" cy="7051161"/>
          </a:xfrm>
          <a:prstGeom prst="rect">
            <a:avLst/>
          </a:prstGeom>
          <a:noFill/>
        </p:spPr>
        <p:txBody>
          <a:bodyPr wrap="square">
            <a:spAutoFit/>
          </a:bodyPr>
          <a:lstStyle/>
          <a:p>
            <a:pPr marL="457200" algn="just">
              <a:lnSpc>
                <a:spcPct val="107000"/>
              </a:lnSpc>
            </a:pPr>
            <a:r>
              <a:rPr lang="en-IN" sz="2400" b="1" dirty="0"/>
              <a:t>Medical Devices Safety and Performance Management System (MDSPMS) IS 23485:2019 </a:t>
            </a:r>
            <a:r>
              <a:rPr lang="en-IN" sz="2400" dirty="0"/>
              <a:t>- This system combines the regulatory requirement aspects of IS/ISO 13485</a:t>
            </a:r>
          </a:p>
          <a:p>
            <a:pPr marL="457200" algn="just">
              <a:lnSpc>
                <a:spcPct val="107000"/>
              </a:lnSpc>
            </a:pPr>
            <a:r>
              <a:rPr lang="en-IN" sz="2400" dirty="0"/>
              <a:t> </a:t>
            </a:r>
          </a:p>
          <a:p>
            <a:pPr marL="457200" algn="just">
              <a:lnSpc>
                <a:spcPct val="107000"/>
              </a:lnSpc>
            </a:pPr>
            <a:r>
              <a:rPr lang="en-IN" sz="2400" b="1" dirty="0"/>
              <a:t>Social Accountability at Workplace (SAMS) IS 16001:2012 </a:t>
            </a:r>
            <a:r>
              <a:rPr lang="en-IN" sz="2400" dirty="0"/>
              <a:t>- Implementation of this system would promote good practices at the workplace</a:t>
            </a:r>
          </a:p>
          <a:p>
            <a:pPr marL="285750" algn="just">
              <a:lnSpc>
                <a:spcPct val="107000"/>
              </a:lnSpc>
            </a:pPr>
            <a:r>
              <a:rPr lang="en-IN" sz="2400" dirty="0"/>
              <a:t> </a:t>
            </a:r>
          </a:p>
          <a:p>
            <a:pPr marL="457200" algn="just">
              <a:lnSpc>
                <a:spcPct val="107000"/>
              </a:lnSpc>
            </a:pPr>
            <a:r>
              <a:rPr lang="en-IN" sz="2400" b="1" dirty="0"/>
              <a:t>Road Traffic Safety Management System (RTSMS) IS/ISO 39001:2012</a:t>
            </a:r>
            <a:r>
              <a:rPr lang="en-IN" sz="2400" dirty="0"/>
              <a:t> - Enables an organization that interacts with the road traffic system</a:t>
            </a:r>
          </a:p>
          <a:p>
            <a:pPr marL="457200" algn="just">
              <a:lnSpc>
                <a:spcPct val="107000"/>
              </a:lnSpc>
            </a:pPr>
            <a:r>
              <a:rPr lang="en-IN" sz="2400" dirty="0"/>
              <a:t> </a:t>
            </a:r>
          </a:p>
          <a:p>
            <a:pPr marL="457200" algn="just">
              <a:lnSpc>
                <a:spcPct val="107000"/>
              </a:lnSpc>
            </a:pPr>
            <a:r>
              <a:rPr lang="en-IN" sz="2400" b="1" dirty="0"/>
              <a:t>Adventure Tourism Safety Management System (ATSMS) IS 21101:2014 - </a:t>
            </a:r>
            <a:r>
              <a:rPr lang="en-IN" sz="2400" dirty="0"/>
              <a:t>Enables an adventure tourism activity provider to ensure safety of both participants and staff. </a:t>
            </a:r>
          </a:p>
          <a:p>
            <a:pPr marL="285750" algn="just">
              <a:lnSpc>
                <a:spcPct val="107000"/>
              </a:lnSpc>
            </a:pPr>
            <a:r>
              <a:rPr lang="en-IN" sz="2400" dirty="0"/>
              <a:t> </a:t>
            </a:r>
          </a:p>
          <a:p>
            <a:pPr marL="457200" algn="just">
              <a:lnSpc>
                <a:spcPct val="107000"/>
              </a:lnSpc>
            </a:pPr>
            <a:r>
              <a:rPr lang="en-IN" sz="2400" b="1" dirty="0"/>
              <a:t>Ready-Mixed Concrete Process Certification IS 4926:2003 </a:t>
            </a:r>
            <a:r>
              <a:rPr lang="en-IN" sz="2400" dirty="0"/>
              <a:t>- Under this scheme, RMC plants are certified against the process requirements prescribed in IS 4926</a:t>
            </a:r>
          </a:p>
          <a:p>
            <a:pPr marL="285750" algn="just">
              <a:lnSpc>
                <a:spcPct val="107000"/>
              </a:lnSpc>
              <a:spcAft>
                <a:spcPts val="800"/>
              </a:spcAft>
            </a:pPr>
            <a:r>
              <a:rPr lang="en-IN" sz="2400" dirty="0"/>
              <a:t> </a:t>
            </a:r>
          </a:p>
          <a:p>
            <a:pPr marL="285750" algn="just">
              <a:lnSpc>
                <a:spcPct val="107000"/>
              </a:lnSpc>
              <a:spcAft>
                <a:spcPts val="800"/>
              </a:spcAft>
            </a:pPr>
            <a:r>
              <a:rPr lang="en-IN" sz="2400" dirty="0"/>
              <a:t> </a:t>
            </a:r>
          </a:p>
          <a:p>
            <a:pPr algn="just"/>
            <a:endParaRPr lang="en-IN" sz="28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5275832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49782" y="908891"/>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Management Systems Certification</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17520" y="1613265"/>
            <a:ext cx="12644297" cy="6450805"/>
          </a:xfrm>
          <a:prstGeom prst="rect">
            <a:avLst/>
          </a:prstGeom>
          <a:noFill/>
        </p:spPr>
        <p:txBody>
          <a:bodyPr wrap="square">
            <a:spAutoFit/>
          </a:bodyPr>
          <a:lstStyle/>
          <a:p>
            <a:pPr marL="457200" algn="just">
              <a:lnSpc>
                <a:spcPct val="107000"/>
              </a:lnSpc>
            </a:pPr>
            <a:r>
              <a:rPr lang="en-IN" sz="2400" b="1" dirty="0"/>
              <a:t>Ready-Mixed Concrete Certification Scheme IS/ISO 9001:2015- </a:t>
            </a:r>
            <a:r>
              <a:rPr lang="en-IN" sz="2400" dirty="0"/>
              <a:t>This scheme combines the principles of both IS/ISO 9001 and IS 4926 for a comprehensive coverage of ready-mixed concrete.</a:t>
            </a:r>
          </a:p>
          <a:p>
            <a:pPr marL="285750" algn="just">
              <a:lnSpc>
                <a:spcPct val="107000"/>
              </a:lnSpc>
            </a:pPr>
            <a:r>
              <a:rPr lang="en-IN" sz="2400" dirty="0"/>
              <a:t>    </a:t>
            </a:r>
          </a:p>
          <a:p>
            <a:pPr marL="457200" algn="just">
              <a:lnSpc>
                <a:spcPct val="107000"/>
              </a:lnSpc>
            </a:pPr>
            <a:r>
              <a:rPr lang="en-IN" sz="2400" b="1" dirty="0"/>
              <a:t>Educational Organizations Management System (EOMS) IS/ISO 21001:2018 </a:t>
            </a:r>
            <a:r>
              <a:rPr lang="en-IN" sz="2400" dirty="0"/>
              <a:t>- Provides a specific framework for educational organizations that aim to enhance the satisfaction of their learners by improving the educational processes and ensuring conformity to learners’ requirements. </a:t>
            </a:r>
          </a:p>
          <a:p>
            <a:pPr marL="457200" algn="just">
              <a:lnSpc>
                <a:spcPct val="107000"/>
              </a:lnSpc>
            </a:pPr>
            <a:endParaRPr lang="en-IN" sz="2400" dirty="0"/>
          </a:p>
          <a:p>
            <a:pPr marL="457200" algn="just">
              <a:lnSpc>
                <a:spcPct val="107000"/>
              </a:lnSpc>
            </a:pPr>
            <a:r>
              <a:rPr lang="en-IN" sz="2400" b="1" dirty="0"/>
              <a:t>Anti-Bribery Management System (ABMS) IS/ISO 37001:2016-</a:t>
            </a:r>
            <a:r>
              <a:rPr lang="en-IN" sz="2400" dirty="0"/>
              <a:t> ABMS facilitates raising awareness among employees and stakeholders regarding bribery and enhances aptitude for the prevention of corruption within the organization.</a:t>
            </a:r>
          </a:p>
          <a:p>
            <a:pPr marL="285750" algn="just">
              <a:lnSpc>
                <a:spcPct val="107000"/>
              </a:lnSpc>
            </a:pPr>
            <a:r>
              <a:rPr lang="en-IN" sz="2400" dirty="0"/>
              <a:t> </a:t>
            </a:r>
          </a:p>
          <a:p>
            <a:pPr marL="457200" algn="just">
              <a:lnSpc>
                <a:spcPct val="107000"/>
              </a:lnSpc>
            </a:pPr>
            <a:r>
              <a:rPr lang="en-IN" sz="2400" b="1" dirty="0"/>
              <a:t>Information Security Management System (ISMS) IS/ISO/IEC 27001:2022- </a:t>
            </a:r>
            <a:r>
              <a:rPr lang="en-IN" sz="2400" dirty="0"/>
              <a:t>Information Security Management Systems. This system supports monitoring, reviewing, maintaining and improving an organisation’s information security management system.  </a:t>
            </a:r>
          </a:p>
          <a:p>
            <a:pPr algn="just"/>
            <a:endParaRPr lang="en-IN" sz="28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8281737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3449782" y="908891"/>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Management Systems Certification</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72938" y="2101524"/>
            <a:ext cx="12644297" cy="4026552"/>
          </a:xfrm>
          <a:prstGeom prst="rect">
            <a:avLst/>
          </a:prstGeom>
          <a:noFill/>
        </p:spPr>
        <p:txBody>
          <a:bodyPr wrap="square">
            <a:spAutoFit/>
          </a:bodyPr>
          <a:lstStyle/>
          <a:p>
            <a:pPr marL="457200" algn="just">
              <a:lnSpc>
                <a:spcPct val="107000"/>
              </a:lnSpc>
            </a:pPr>
            <a:r>
              <a:rPr lang="en-IN" sz="2400" b="1" dirty="0"/>
              <a:t>Piped Drinking Water Supply Management System (PDWSMS) IS 17482: 2020- </a:t>
            </a:r>
            <a:r>
              <a:rPr lang="en-IN" sz="2400" dirty="0"/>
              <a:t>It addresses the requirements and responsibilities of the supplier regarding processes involved in the procurement of raw water, its treatment and distribution, the quality of the water provided and guidelines on how to ensure the same, as well as the requirements/responsibilities of the management.</a:t>
            </a:r>
          </a:p>
          <a:p>
            <a:pPr marL="285750" algn="just">
              <a:lnSpc>
                <a:spcPct val="107000"/>
              </a:lnSpc>
            </a:pPr>
            <a:r>
              <a:rPr lang="en-IN" sz="2400" dirty="0"/>
              <a:t> </a:t>
            </a:r>
          </a:p>
          <a:p>
            <a:pPr marL="457200" algn="just">
              <a:lnSpc>
                <a:spcPct val="107000"/>
              </a:lnSpc>
            </a:pPr>
            <a:r>
              <a:rPr lang="en-IN" sz="2400" b="1" dirty="0"/>
              <a:t>Conformity Assessment Scheme for Milk &amp; Milk Products (CAS MMP)-</a:t>
            </a:r>
            <a:r>
              <a:rPr lang="en-IN" sz="2400" dirty="0"/>
              <a:t> This scheme integrates product certification, management system certification and process requirements with the objective of giving a holistic approach to quality ecosystem in the dairy and milk production sector envisaging to fulfil regulatory, product, and system requirements. </a:t>
            </a:r>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287080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45128" y="1038923"/>
            <a:ext cx="10182360" cy="704374"/>
          </a:xfrm>
          <a:prstGeom prst="rect">
            <a:avLst/>
          </a:prstGeom>
          <a:noFill/>
          <a:ln/>
        </p:spPr>
        <p:txBody>
          <a:bodyPr wrap="none" lIns="0" tIns="0" rIns="0" bIns="0" rtlCol="0" anchor="t"/>
          <a:lstStyle/>
          <a:p>
            <a:pPr marL="0" indent="0">
              <a:lnSpc>
                <a:spcPts val="5500"/>
              </a:lnSpc>
              <a:buNone/>
            </a:pPr>
            <a:r>
              <a:rPr lang="en-US" sz="4400" b="1" dirty="0">
                <a:solidFill>
                  <a:srgbClr val="231971"/>
                </a:solidFill>
                <a:latin typeface="Outfit Extra Bold" pitchFamily="34" charset="0"/>
                <a:ea typeface="Outfit Extra Bold" pitchFamily="34" charset="-122"/>
                <a:cs typeface="Outfit Extra Bold" pitchFamily="34" charset="-120"/>
              </a:rPr>
              <a:t>Introduction to Conformity Assessment</a:t>
            </a:r>
            <a:endParaRPr lang="en-US" sz="4400" dirty="0"/>
          </a:p>
        </p:txBody>
      </p:sp>
      <p:sp>
        <p:nvSpPr>
          <p:cNvPr id="14" name="TextBox 13">
            <a:extLst>
              <a:ext uri="{FF2B5EF4-FFF2-40B4-BE49-F238E27FC236}">
                <a16:creationId xmlns:a16="http://schemas.microsoft.com/office/drawing/2014/main" id="{57B4B0F8-3D29-1FB0-4044-575E486EFF01}"/>
              </a:ext>
            </a:extLst>
          </p:cNvPr>
          <p:cNvSpPr txBox="1"/>
          <p:nvPr/>
        </p:nvSpPr>
        <p:spPr>
          <a:xfrm>
            <a:off x="845128" y="2323237"/>
            <a:ext cx="8398024" cy="4832092"/>
          </a:xfrm>
          <a:prstGeom prst="rect">
            <a:avLst/>
          </a:prstGeom>
          <a:noFill/>
        </p:spPr>
        <p:txBody>
          <a:bodyPr wrap="square">
            <a:spAutoFit/>
          </a:bodyPr>
          <a:lstStyle/>
          <a:p>
            <a:pPr algn="just"/>
            <a:r>
              <a:rPr lang="en-IN" sz="2800" b="1" dirty="0"/>
              <a:t>Conformity Assessment: </a:t>
            </a:r>
            <a:r>
              <a:rPr lang="en-IN" sz="2800" dirty="0"/>
              <a:t>Conformity assessment is a process that verifies an object or entity (e.g. product, process, system or service etc. meets the requirements of a standard or specification. These requirements can include performance, safety, efficiency, effectiveness, reliability, durability, and environmental impact. </a:t>
            </a:r>
          </a:p>
          <a:p>
            <a:pPr algn="just"/>
            <a:endParaRPr lang="en-IN" sz="2800" b="1" dirty="0"/>
          </a:p>
          <a:p>
            <a:pPr algn="just"/>
            <a:r>
              <a:rPr lang="en-IN" sz="2800" b="1" dirty="0"/>
              <a:t>Certification: </a:t>
            </a:r>
            <a:r>
              <a:rPr lang="en-IN" sz="2800" dirty="0"/>
              <a:t>A third-party attestation where an independent organization assesses and verifies that a product, process, or service meets specified standards or requirements.</a:t>
            </a:r>
          </a:p>
        </p:txBody>
      </p:sp>
      <p:pic>
        <p:nvPicPr>
          <p:cNvPr id="2" name="Picture 1"/>
          <p:cNvPicPr>
            <a:picLocks noChangeAspect="1"/>
          </p:cNvPicPr>
          <p:nvPr/>
        </p:nvPicPr>
        <p:blipFill rotWithShape="1">
          <a:blip r:embed="rId3"/>
          <a:srcRect l="10457" r="2795"/>
          <a:stretch/>
        </p:blipFill>
        <p:spPr>
          <a:xfrm>
            <a:off x="9704440" y="2533880"/>
            <a:ext cx="4336026" cy="4296578"/>
          </a:xfrm>
          <a:prstGeom prst="rect">
            <a:avLst/>
          </a:prstGeom>
          <a:scene3d>
            <a:camera prst="orthographicFront"/>
            <a:lightRig rig="threePt" dir="t"/>
          </a:scene3d>
          <a:sp3d extrusionH="76200">
            <a:extrusionClr>
              <a:srgbClr val="CDACE6"/>
            </a:extrusionClr>
          </a:sp3d>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5618778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218375" y="666295"/>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Quality Control Orders (QCOs)</a:t>
            </a:r>
          </a:p>
          <a:p>
            <a:pPr algn="ctr">
              <a:lnSpc>
                <a:spcPts val="5500"/>
              </a:lnSpc>
            </a:pPr>
            <a:endParaRPr lang="en-IN" sz="4000" b="1" dirty="0">
              <a:solidFill>
                <a:srgbClr val="231971"/>
              </a:solidFill>
              <a:latin typeface="Outfit Extra Bold" pitchFamily="34" charset="0"/>
            </a:endParaRP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184770" y="1814511"/>
            <a:ext cx="8067209" cy="6415089"/>
          </a:xfrm>
          <a:prstGeom prst="rect">
            <a:avLst/>
          </a:prstGeom>
          <a:noFill/>
        </p:spPr>
        <p:txBody>
          <a:bodyPr wrap="square">
            <a:spAutoFit/>
          </a:bodyPr>
          <a:lstStyle/>
          <a:p>
            <a:pPr marL="457200" algn="just">
              <a:lnSpc>
                <a:spcPct val="107000"/>
              </a:lnSpc>
            </a:pPr>
            <a:r>
              <a:rPr lang="en-IN" sz="2400" b="1" dirty="0"/>
              <a:t>What is Quality Control Order? </a:t>
            </a:r>
          </a:p>
          <a:p>
            <a:pPr marL="457200" algn="just">
              <a:lnSpc>
                <a:spcPct val="107000"/>
              </a:lnSpc>
            </a:pPr>
            <a:endParaRPr lang="en-IN" sz="2400" b="1" dirty="0"/>
          </a:p>
          <a:p>
            <a:pPr marL="457200" algn="just">
              <a:lnSpc>
                <a:spcPct val="107000"/>
              </a:lnSpc>
            </a:pPr>
            <a:r>
              <a:rPr lang="en-IN" sz="2400" dirty="0"/>
              <a:t>The Central Government, after consulting BIS, publishes Quality Control Orders in exercise of the powers conferred by the BIS Act, 2016 for  bringing the products under BIS Mandatory Certification. </a:t>
            </a:r>
          </a:p>
          <a:p>
            <a:pPr marL="457200" algn="just">
              <a:lnSpc>
                <a:spcPct val="107000"/>
              </a:lnSpc>
            </a:pPr>
            <a:endParaRPr lang="en-IN" sz="2400" dirty="0"/>
          </a:p>
          <a:p>
            <a:pPr marL="457200" algn="just">
              <a:lnSpc>
                <a:spcPct val="107000"/>
              </a:lnSpc>
            </a:pPr>
            <a:r>
              <a:rPr lang="en-IN" sz="2400" b="1" dirty="0"/>
              <a:t>Role of the Bureau of Indian Standards (BIS)</a:t>
            </a:r>
          </a:p>
          <a:p>
            <a:pPr marL="457200" algn="just">
              <a:lnSpc>
                <a:spcPct val="107000"/>
              </a:lnSpc>
            </a:pPr>
            <a:endParaRPr lang="en-IN" sz="2400" b="1" dirty="0"/>
          </a:p>
          <a:p>
            <a:pPr marL="800100" indent="-342900" algn="just">
              <a:lnSpc>
                <a:spcPct val="107000"/>
              </a:lnSpc>
              <a:buFont typeface="Wingdings" pitchFamily="2" charset="2"/>
              <a:buChar char="Ø"/>
            </a:pPr>
            <a:r>
              <a:rPr lang="en-IN" sz="2400" dirty="0"/>
              <a:t>Interacts with Line Ministries/ Departments </a:t>
            </a:r>
          </a:p>
          <a:p>
            <a:pPr marL="800100" indent="-342900" algn="just">
              <a:lnSpc>
                <a:spcPct val="107000"/>
              </a:lnSpc>
              <a:buFont typeface="Wingdings" pitchFamily="2" charset="2"/>
              <a:buChar char="Ø"/>
            </a:pPr>
            <a:r>
              <a:rPr lang="en-IN" sz="2400" dirty="0"/>
              <a:t>Participates in stakeholder’s consultation meeting. </a:t>
            </a:r>
          </a:p>
          <a:p>
            <a:pPr marL="800100" indent="-342900" algn="just">
              <a:lnSpc>
                <a:spcPct val="107000"/>
              </a:lnSpc>
              <a:buFont typeface="Wingdings" pitchFamily="2" charset="2"/>
              <a:buChar char="Ø"/>
            </a:pPr>
            <a:r>
              <a:rPr lang="en-IN" sz="2400" dirty="0"/>
              <a:t>Acts as the Certification Authority and grants Licence or CoC to manufacturers </a:t>
            </a:r>
          </a:p>
          <a:p>
            <a:pPr marL="800100" indent="-342900" algn="just">
              <a:lnSpc>
                <a:spcPct val="107000"/>
              </a:lnSpc>
              <a:buFont typeface="Wingdings" pitchFamily="2" charset="2"/>
              <a:buChar char="Ø"/>
            </a:pPr>
            <a:r>
              <a:rPr lang="en-IN" sz="2400" dirty="0"/>
              <a:t>Acts as the Enforcement Authority for the products specified in the QCO.</a:t>
            </a:r>
          </a:p>
          <a:p>
            <a:pPr marL="457200" algn="just">
              <a:lnSpc>
                <a:spcPct val="107000"/>
              </a:lnSpc>
            </a:pPr>
            <a:endParaRPr lang="en-IN" sz="2400" dirty="0"/>
          </a:p>
        </p:txBody>
      </p:sp>
      <p:pic>
        <p:nvPicPr>
          <p:cNvPr id="2" name="Picture 1"/>
          <p:cNvPicPr>
            <a:picLocks noChangeAspect="1"/>
          </p:cNvPicPr>
          <p:nvPr/>
        </p:nvPicPr>
        <p:blipFill>
          <a:blip r:embed="rId3"/>
          <a:stretch>
            <a:fillRect/>
          </a:stretch>
        </p:blipFill>
        <p:spPr>
          <a:xfrm>
            <a:off x="8677470" y="2113608"/>
            <a:ext cx="5523721" cy="5164269"/>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3161376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197927" y="959180"/>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a:t>
            </a:r>
            <a:r>
              <a:rPr lang="en-IN" sz="3200" b="1" dirty="0">
                <a:solidFill>
                  <a:srgbClr val="231971"/>
                </a:solidFill>
                <a:latin typeface="Outfit Extra Bold" pitchFamily="34" charset="0"/>
              </a:rPr>
              <a:t>Important products covered under compulsory certification (QCOs) </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72938" y="2101524"/>
            <a:ext cx="12644297" cy="6002412"/>
          </a:xfrm>
          <a:prstGeom prst="rect">
            <a:avLst/>
          </a:prstGeom>
          <a:noFill/>
        </p:spPr>
        <p:txBody>
          <a:bodyPr wrap="square">
            <a:spAutoFit/>
          </a:bodyPr>
          <a:lstStyle/>
          <a:p>
            <a:pPr marL="457200" algn="just">
              <a:lnSpc>
                <a:spcPct val="107000"/>
              </a:lnSpc>
            </a:pPr>
            <a:r>
              <a:rPr lang="en-IN" sz="2400" b="1" dirty="0"/>
              <a:t>Consumer Products</a:t>
            </a:r>
          </a:p>
          <a:p>
            <a:pPr marL="457200" algn="just">
              <a:lnSpc>
                <a:spcPct val="107000"/>
              </a:lnSpc>
            </a:pPr>
            <a:r>
              <a:rPr lang="en-IN" sz="2400" dirty="0"/>
              <a:t>LPG Cylinder, Valves &amp; Regulators, LPG Gas Stoves, Domestic Pressure Cooker, Helmet (Two Wheeler), Rubber hose for LPG, Aluminium Foil for food packaging, Plain Copier Paper, Safety Glass (Architectural, Building and General uses) &amp; Safety Glass (Road Transport), LPG Water Heater, Cookware and Utensils, Kitchen Sinks, Portable Fire Extinguishers, Plywood and Wooden flush door shutters, Utility Lighters</a:t>
            </a:r>
          </a:p>
          <a:p>
            <a:pPr marL="457200" algn="just">
              <a:lnSpc>
                <a:spcPct val="107000"/>
              </a:lnSpc>
            </a:pPr>
            <a:r>
              <a:rPr lang="en-IN" sz="2400" dirty="0"/>
              <a:t> </a:t>
            </a:r>
          </a:p>
          <a:p>
            <a:pPr marL="457200" algn="just">
              <a:lnSpc>
                <a:spcPct val="107000"/>
              </a:lnSpc>
            </a:pPr>
            <a:r>
              <a:rPr lang="en-IN" sz="2400" b="1" dirty="0"/>
              <a:t>Food Products</a:t>
            </a:r>
          </a:p>
          <a:p>
            <a:pPr marL="457200" algn="just">
              <a:lnSpc>
                <a:spcPct val="107000"/>
              </a:lnSpc>
            </a:pPr>
            <a:r>
              <a:rPr lang="en-IN" sz="2400" dirty="0"/>
              <a:t>Milk Powder, Complimentary Food, Condensed Milk, Packaged Drinking Water &amp; Natural Mineral Water</a:t>
            </a:r>
          </a:p>
          <a:p>
            <a:pPr marL="457200" algn="just">
              <a:lnSpc>
                <a:spcPct val="107000"/>
              </a:lnSpc>
            </a:pPr>
            <a:r>
              <a:rPr lang="en-IN" sz="2400" b="1" dirty="0"/>
              <a:t> </a:t>
            </a:r>
          </a:p>
          <a:p>
            <a:pPr marL="457200" algn="just">
              <a:lnSpc>
                <a:spcPct val="107000"/>
              </a:lnSpc>
            </a:pPr>
            <a:r>
              <a:rPr lang="en-IN" sz="2400" b="1" dirty="0"/>
              <a:t>Feeding Bottles</a:t>
            </a:r>
          </a:p>
          <a:p>
            <a:pPr marL="457200" algn="just">
              <a:lnSpc>
                <a:spcPct val="107000"/>
              </a:lnSpc>
            </a:pPr>
            <a:r>
              <a:rPr lang="en-IN" sz="2400" dirty="0"/>
              <a:t>Plastic &amp; Glass Feeding Bottles</a:t>
            </a:r>
          </a:p>
          <a:p>
            <a:pPr marL="457200" algn="just">
              <a:lnSpc>
                <a:spcPct val="107000"/>
              </a:lnSpc>
            </a:pPr>
            <a:r>
              <a:rPr lang="en-IN" sz="2400" b="1" dirty="0"/>
              <a:t> </a:t>
            </a:r>
          </a:p>
          <a:p>
            <a:pPr marL="457200" algn="just">
              <a:lnSpc>
                <a:spcPct val="107000"/>
              </a:lnSpc>
            </a:pPr>
            <a:endParaRPr lang="en-IN" sz="24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7237505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197927" y="959180"/>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a:t>
            </a:r>
            <a:r>
              <a:rPr lang="en-IN" sz="3200" b="1" dirty="0">
                <a:solidFill>
                  <a:srgbClr val="231971"/>
                </a:solidFill>
                <a:latin typeface="Outfit Extra Bold" pitchFamily="34" charset="0"/>
              </a:rPr>
              <a:t>Important products covered under compulsory certification (QCOs) </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72938" y="2101524"/>
            <a:ext cx="12644297" cy="6895349"/>
          </a:xfrm>
          <a:prstGeom prst="rect">
            <a:avLst/>
          </a:prstGeom>
          <a:noFill/>
        </p:spPr>
        <p:txBody>
          <a:bodyPr wrap="square">
            <a:spAutoFit/>
          </a:bodyPr>
          <a:lstStyle/>
          <a:p>
            <a:pPr marL="457200" algn="just">
              <a:lnSpc>
                <a:spcPct val="107000"/>
              </a:lnSpc>
            </a:pPr>
            <a:r>
              <a:rPr lang="en-US" sz="2400" b="1" dirty="0"/>
              <a:t>Automobile Accessories</a:t>
            </a:r>
            <a:endParaRPr lang="en-IN" sz="2400" b="1" dirty="0"/>
          </a:p>
          <a:p>
            <a:pPr marL="742950" lvl="1" indent="-285750" algn="just">
              <a:lnSpc>
                <a:spcPct val="107000"/>
              </a:lnSpc>
              <a:buFont typeface="Courier New" panose="02070309020205020404" pitchFamily="49" charset="0"/>
              <a:buChar char="o"/>
              <a:tabLst>
                <a:tab pos="914400" algn="l"/>
              </a:tabLst>
            </a:pPr>
            <a:r>
              <a:rPr lang="en-US" sz="2400" dirty="0"/>
              <a:t>Pneumatic </a:t>
            </a:r>
            <a:r>
              <a:rPr lang="en-US" sz="2400" dirty="0" err="1"/>
              <a:t>tyres</a:t>
            </a:r>
            <a:r>
              <a:rPr lang="en-US" sz="2400" dirty="0"/>
              <a:t> for two and three-wheeled motor vehicles, Tubes for pneumatic </a:t>
            </a:r>
            <a:r>
              <a:rPr lang="en-US" sz="2400" dirty="0" err="1"/>
              <a:t>tyres</a:t>
            </a:r>
            <a:endParaRPr lang="en-IN" sz="2400" dirty="0"/>
          </a:p>
          <a:p>
            <a:pPr marL="685800" algn="just">
              <a:lnSpc>
                <a:spcPct val="107000"/>
              </a:lnSpc>
            </a:pPr>
            <a:r>
              <a:rPr lang="en-US" sz="2400" dirty="0"/>
              <a:t> </a:t>
            </a:r>
            <a:endParaRPr lang="en-IN" sz="2400" dirty="0"/>
          </a:p>
          <a:p>
            <a:pPr marL="457200" algn="just">
              <a:lnSpc>
                <a:spcPct val="107000"/>
              </a:lnSpc>
            </a:pPr>
            <a:r>
              <a:rPr lang="en-US" sz="2400" b="1" dirty="0"/>
              <a:t>Cements</a:t>
            </a:r>
            <a:endParaRPr lang="en-IN" sz="2400" b="1" dirty="0"/>
          </a:p>
          <a:p>
            <a:pPr marL="742950" lvl="1" indent="-285750" algn="just">
              <a:lnSpc>
                <a:spcPct val="107000"/>
              </a:lnSpc>
              <a:buFont typeface="Courier New" panose="02070309020205020404" pitchFamily="49" charset="0"/>
              <a:buChar char="o"/>
              <a:tabLst>
                <a:tab pos="914400" algn="l"/>
              </a:tabLst>
            </a:pPr>
            <a:r>
              <a:rPr lang="en-US" sz="2400" dirty="0"/>
              <a:t>PPC, OPC, White Cement &amp; Composite Cement</a:t>
            </a:r>
            <a:endParaRPr lang="en-IN" sz="2400" dirty="0"/>
          </a:p>
          <a:p>
            <a:pPr marL="685800" algn="just">
              <a:lnSpc>
                <a:spcPct val="107000"/>
              </a:lnSpc>
            </a:pPr>
            <a:r>
              <a:rPr lang="en-US" sz="2400" dirty="0"/>
              <a:t> </a:t>
            </a:r>
            <a:endParaRPr lang="en-IN" sz="2400" dirty="0"/>
          </a:p>
          <a:p>
            <a:pPr marL="457200" algn="just">
              <a:lnSpc>
                <a:spcPct val="107000"/>
              </a:lnSpc>
            </a:pPr>
            <a:r>
              <a:rPr lang="en-US" sz="2400" b="1" dirty="0"/>
              <a:t>Thermometer</a:t>
            </a:r>
            <a:endParaRPr lang="en-IN" sz="2400" b="1" dirty="0"/>
          </a:p>
          <a:p>
            <a:pPr marL="742950" lvl="1" indent="-285750" algn="just">
              <a:lnSpc>
                <a:spcPct val="107000"/>
              </a:lnSpc>
              <a:buFont typeface="Courier New" panose="02070309020205020404" pitchFamily="49" charset="0"/>
              <a:buChar char="o"/>
              <a:tabLst>
                <a:tab pos="914400" algn="l"/>
              </a:tabLst>
            </a:pPr>
            <a:r>
              <a:rPr lang="en-US" sz="2400" dirty="0"/>
              <a:t>Clinical Thermometer</a:t>
            </a:r>
            <a:endParaRPr lang="en-IN" sz="2400" dirty="0"/>
          </a:p>
          <a:p>
            <a:pPr marL="685800" algn="just">
              <a:lnSpc>
                <a:spcPct val="107000"/>
              </a:lnSpc>
            </a:pPr>
            <a:r>
              <a:rPr lang="en-US" sz="2400" dirty="0"/>
              <a:t> </a:t>
            </a:r>
            <a:endParaRPr lang="en-IN" sz="2400" dirty="0"/>
          </a:p>
          <a:p>
            <a:pPr marL="457200" algn="just">
              <a:lnSpc>
                <a:spcPct val="107000"/>
              </a:lnSpc>
            </a:pPr>
            <a:r>
              <a:rPr lang="en-US" sz="2400" b="1" dirty="0"/>
              <a:t>Products for safety of children</a:t>
            </a:r>
            <a:endParaRPr lang="en-IN" sz="2400" b="1" dirty="0"/>
          </a:p>
          <a:p>
            <a:pPr marL="742950" lvl="1" indent="-285750" algn="just">
              <a:lnSpc>
                <a:spcPct val="107000"/>
              </a:lnSpc>
              <a:buFont typeface="Courier New" panose="02070309020205020404" pitchFamily="49" charset="0"/>
              <a:buChar char="o"/>
              <a:tabLst>
                <a:tab pos="914400" algn="l"/>
              </a:tabLst>
            </a:pPr>
            <a:r>
              <a:rPr lang="en-US" sz="2400" dirty="0"/>
              <a:t>Toys (Electric &amp; Non Electric)</a:t>
            </a:r>
            <a:endParaRPr lang="en-IN" sz="2400" dirty="0"/>
          </a:p>
          <a:p>
            <a:pPr marL="685800" algn="just">
              <a:lnSpc>
                <a:spcPct val="107000"/>
              </a:lnSpc>
            </a:pPr>
            <a:r>
              <a:rPr lang="en-US" sz="2400" dirty="0"/>
              <a:t> </a:t>
            </a:r>
            <a:endParaRPr lang="en-IN" sz="2400" dirty="0"/>
          </a:p>
          <a:p>
            <a:pPr marL="457200" algn="just">
              <a:lnSpc>
                <a:spcPct val="107000"/>
              </a:lnSpc>
            </a:pPr>
            <a:r>
              <a:rPr lang="en-US" sz="2400" b="1" dirty="0"/>
              <a:t>Electrical Products</a:t>
            </a:r>
            <a:endParaRPr lang="en-IN" sz="2400" b="1" dirty="0"/>
          </a:p>
          <a:p>
            <a:pPr marL="742950" lvl="1" indent="-285750" algn="just">
              <a:lnSpc>
                <a:spcPct val="107000"/>
              </a:lnSpc>
              <a:spcAft>
                <a:spcPts val="800"/>
              </a:spcAft>
              <a:buFont typeface="Courier New" panose="02070309020205020404" pitchFamily="49" charset="0"/>
              <a:buChar char="o"/>
              <a:tabLst>
                <a:tab pos="914400" algn="l"/>
              </a:tabLst>
            </a:pPr>
            <a:r>
              <a:rPr lang="en-US" sz="2400" dirty="0"/>
              <a:t>Domestic Electric Food Mixer, Hand-held Blender, Plug &amp; Socket, PVC Cable, Capacitors, Switches, Low Voltage Switchgears</a:t>
            </a:r>
            <a:endParaRPr lang="en-IN" sz="2400" dirty="0"/>
          </a:p>
          <a:p>
            <a:pPr marL="457200" algn="just">
              <a:lnSpc>
                <a:spcPct val="107000"/>
              </a:lnSpc>
            </a:pPr>
            <a:r>
              <a:rPr lang="en-IN" sz="2400" b="1" dirty="0"/>
              <a:t> </a:t>
            </a:r>
          </a:p>
          <a:p>
            <a:pPr marL="457200" algn="just">
              <a:lnSpc>
                <a:spcPct val="107000"/>
              </a:lnSpc>
            </a:pPr>
            <a:endParaRPr lang="en-IN" sz="24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5"/>
          <p:cNvSpPr txBox="1"/>
          <p:nvPr/>
        </p:nvSpPr>
        <p:spPr>
          <a:xfrm>
            <a:off x="12710160" y="7737988"/>
            <a:ext cx="1920240" cy="418011"/>
          </a:xfrm>
          <a:prstGeom prst="rect">
            <a:avLst/>
          </a:prstGeom>
          <a:solidFill>
            <a:srgbClr val="C0BED8"/>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IN" dirty="0"/>
          </a:p>
        </p:txBody>
      </p:sp>
    </p:spTree>
    <p:extLst>
      <p:ext uri="{BB962C8B-B14F-4D97-AF65-F5344CB8AC3E}">
        <p14:creationId xmlns:p14="http://schemas.microsoft.com/office/powerpoint/2010/main" val="22859120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197927" y="959180"/>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a:t>
            </a:r>
            <a:r>
              <a:rPr lang="en-IN" sz="3200" b="1" dirty="0">
                <a:solidFill>
                  <a:srgbClr val="231971"/>
                </a:solidFill>
                <a:latin typeface="Outfit Extra Bold" pitchFamily="34" charset="0"/>
              </a:rPr>
              <a:t>Important products covered under compulsory certification (QCOs) </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72938" y="2101524"/>
            <a:ext cx="12644297" cy="7685694"/>
          </a:xfrm>
          <a:prstGeom prst="rect">
            <a:avLst/>
          </a:prstGeom>
          <a:noFill/>
        </p:spPr>
        <p:txBody>
          <a:bodyPr wrap="square">
            <a:spAutoFit/>
          </a:bodyPr>
          <a:lstStyle/>
          <a:p>
            <a:pPr marL="457200" algn="just">
              <a:lnSpc>
                <a:spcPct val="107000"/>
              </a:lnSpc>
            </a:pPr>
            <a:r>
              <a:rPr lang="en-US" sz="2400" b="1" dirty="0"/>
              <a:t>Electronic Products</a:t>
            </a:r>
          </a:p>
          <a:p>
            <a:pPr marL="457200" algn="just">
              <a:lnSpc>
                <a:spcPct val="107000"/>
              </a:lnSpc>
            </a:pPr>
            <a:r>
              <a:rPr lang="en-US" sz="2400" dirty="0"/>
              <a:t>Mobile Phone, Laptops/Notebook/Tablets, LCD/LED TVs, Power adapter, LED Hand lamps, LED Flood Lights, LED Lighting Chains, LED Luminaries, CCTV Cameras, Rice Cooker, Bluetooth Speakers, Wireless Microphone, Smart Watches, Barcode Readers, Copying Machine, Point of Sale Terminals, Set Top Box, Printers, Scanners, Microwave Oven, Webcams, Digital Television Receiver for Satellite Broadcast Transmission</a:t>
            </a:r>
          </a:p>
          <a:p>
            <a:pPr marL="457200" algn="just">
              <a:lnSpc>
                <a:spcPct val="107000"/>
              </a:lnSpc>
            </a:pPr>
            <a:r>
              <a:rPr lang="en-US" sz="2400" b="1" dirty="0"/>
              <a:t> </a:t>
            </a:r>
          </a:p>
          <a:p>
            <a:pPr marL="457200" algn="just">
              <a:lnSpc>
                <a:spcPct val="107000"/>
              </a:lnSpc>
            </a:pPr>
            <a:r>
              <a:rPr lang="en-US" sz="2400" b="1" dirty="0"/>
              <a:t>Steel Products</a:t>
            </a:r>
          </a:p>
          <a:p>
            <a:pPr marL="457200" algn="just">
              <a:lnSpc>
                <a:spcPct val="107000"/>
              </a:lnSpc>
            </a:pPr>
            <a:r>
              <a:rPr lang="en-US" sz="2400" dirty="0"/>
              <a:t>Structural Steels, HSD Bars, Stainless Steel Wire, Rods, Bars &amp; Flats, Steel Tubes</a:t>
            </a:r>
          </a:p>
          <a:p>
            <a:pPr marL="457200" algn="just">
              <a:lnSpc>
                <a:spcPct val="107000"/>
              </a:lnSpc>
            </a:pPr>
            <a:r>
              <a:rPr lang="en-US" sz="2400" b="1" dirty="0"/>
              <a:t> </a:t>
            </a:r>
          </a:p>
          <a:p>
            <a:pPr marL="457200" algn="just">
              <a:lnSpc>
                <a:spcPct val="107000"/>
              </a:lnSpc>
            </a:pPr>
            <a:r>
              <a:rPr lang="en-US" sz="2400" b="1" dirty="0"/>
              <a:t>Chemicals &amp; </a:t>
            </a:r>
            <a:r>
              <a:rPr lang="en-US" sz="2400" b="1" dirty="0" err="1"/>
              <a:t>Petrochemcials</a:t>
            </a:r>
            <a:endParaRPr lang="en-US" sz="2400" b="1" dirty="0"/>
          </a:p>
          <a:p>
            <a:pPr marL="457200" algn="just">
              <a:lnSpc>
                <a:spcPct val="107000"/>
              </a:lnSpc>
            </a:pPr>
            <a:r>
              <a:rPr lang="en-US" sz="2400" dirty="0"/>
              <a:t>Caustic Soda, Boric Acid, Poly </a:t>
            </a:r>
            <a:r>
              <a:rPr lang="en-US" sz="2400" dirty="0" err="1"/>
              <a:t>Aluminium</a:t>
            </a:r>
            <a:r>
              <a:rPr lang="en-US" sz="2400" dirty="0"/>
              <a:t> Chloride, Hydrogen Peroxide</a:t>
            </a:r>
          </a:p>
          <a:p>
            <a:pPr marL="457200" algn="just">
              <a:lnSpc>
                <a:spcPct val="107000"/>
              </a:lnSpc>
            </a:pPr>
            <a:r>
              <a:rPr lang="en-US" sz="2400" dirty="0"/>
              <a:t> </a:t>
            </a:r>
          </a:p>
          <a:p>
            <a:pPr marL="457200" algn="just">
              <a:lnSpc>
                <a:spcPct val="107000"/>
              </a:lnSpc>
            </a:pPr>
            <a:r>
              <a:rPr lang="en-US" sz="2400" b="1" dirty="0"/>
              <a:t>Textile Products</a:t>
            </a:r>
          </a:p>
          <a:p>
            <a:pPr marL="457200" algn="just">
              <a:lnSpc>
                <a:spcPct val="107000"/>
              </a:lnSpc>
            </a:pPr>
            <a:r>
              <a:rPr lang="en-US" sz="2400" dirty="0" err="1"/>
              <a:t>Agro</a:t>
            </a:r>
            <a:r>
              <a:rPr lang="en-US" sz="2400" dirty="0"/>
              <a:t> Textiles, Medical Textiles, Protective Textiles, Geo Textiles, Jute Bags, HDPE Bags</a:t>
            </a:r>
          </a:p>
          <a:p>
            <a:pPr marL="457200" algn="just">
              <a:lnSpc>
                <a:spcPct val="107000"/>
              </a:lnSpc>
            </a:pPr>
            <a:r>
              <a:rPr lang="en-US" sz="2400" dirty="0"/>
              <a:t> </a:t>
            </a:r>
          </a:p>
          <a:p>
            <a:pPr marL="742950" lvl="1" indent="-285750" algn="just">
              <a:lnSpc>
                <a:spcPct val="107000"/>
              </a:lnSpc>
              <a:spcAft>
                <a:spcPts val="800"/>
              </a:spcAft>
              <a:buFont typeface="Courier New" panose="02070309020205020404" pitchFamily="49" charset="0"/>
              <a:buChar char="o"/>
              <a:tabLst>
                <a:tab pos="914400" algn="l"/>
              </a:tabLst>
            </a:pPr>
            <a:endParaRPr lang="en-IN" sz="2400" dirty="0"/>
          </a:p>
          <a:p>
            <a:pPr marL="457200" algn="just">
              <a:lnSpc>
                <a:spcPct val="107000"/>
              </a:lnSpc>
            </a:pPr>
            <a:r>
              <a:rPr lang="en-IN" sz="2400" b="1" dirty="0"/>
              <a:t> </a:t>
            </a:r>
          </a:p>
          <a:p>
            <a:pPr marL="457200" algn="just">
              <a:lnSpc>
                <a:spcPct val="107000"/>
              </a:lnSpc>
            </a:pPr>
            <a:endParaRPr lang="en-IN" sz="24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34758670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197927" y="959180"/>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a:t>
            </a:r>
            <a:r>
              <a:rPr lang="en-IN" sz="3200" b="1" dirty="0">
                <a:solidFill>
                  <a:srgbClr val="231971"/>
                </a:solidFill>
                <a:latin typeface="Outfit Extra Bold" pitchFamily="34" charset="0"/>
              </a:rPr>
              <a:t>Important products covered under compulsory certification (QCOs) </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72938" y="2101524"/>
            <a:ext cx="12644297" cy="6500177"/>
          </a:xfrm>
          <a:prstGeom prst="rect">
            <a:avLst/>
          </a:prstGeom>
          <a:noFill/>
        </p:spPr>
        <p:txBody>
          <a:bodyPr wrap="square">
            <a:spAutoFit/>
          </a:bodyPr>
          <a:lstStyle/>
          <a:p>
            <a:pPr marL="457200" algn="just">
              <a:lnSpc>
                <a:spcPct val="107000"/>
              </a:lnSpc>
            </a:pPr>
            <a:r>
              <a:rPr lang="en-US" sz="2400" b="1" dirty="0"/>
              <a:t>Household Electrical Appliances </a:t>
            </a:r>
          </a:p>
          <a:p>
            <a:pPr marL="457200" algn="just">
              <a:lnSpc>
                <a:spcPct val="107000"/>
              </a:lnSpc>
            </a:pPr>
            <a:r>
              <a:rPr lang="en-US" sz="2400" dirty="0"/>
              <a:t>Air Conditioners &amp; Hermetic Compressors, Refrigerators, Freezers</a:t>
            </a:r>
          </a:p>
          <a:p>
            <a:pPr marL="457200" algn="just">
              <a:lnSpc>
                <a:spcPct val="107000"/>
              </a:lnSpc>
            </a:pPr>
            <a:r>
              <a:rPr lang="en-US" sz="2400" dirty="0"/>
              <a:t> </a:t>
            </a:r>
          </a:p>
          <a:p>
            <a:pPr marL="457200" algn="just">
              <a:lnSpc>
                <a:spcPct val="107000"/>
              </a:lnSpc>
            </a:pPr>
            <a:r>
              <a:rPr lang="en-US" sz="2400" b="1" dirty="0"/>
              <a:t>Footwear Sector </a:t>
            </a:r>
          </a:p>
          <a:p>
            <a:pPr marL="457200" algn="just">
              <a:lnSpc>
                <a:spcPct val="107000"/>
              </a:lnSpc>
            </a:pPr>
            <a:r>
              <a:rPr lang="en-US" sz="2400" dirty="0"/>
              <a:t>Rubber and Polymeric Footwear like Rubber Gum Boots, Ankle Boots, PVC Sandal, Rubber </a:t>
            </a:r>
            <a:r>
              <a:rPr lang="en-US" sz="2400" dirty="0" err="1"/>
              <a:t>Hawai</a:t>
            </a:r>
            <a:r>
              <a:rPr lang="en-US" sz="2400" dirty="0"/>
              <a:t> Chappal, Slipper, Rubber Sole &amp; Heels, PVC Soles &amp; Heels, PVC Industrial Boots, </a:t>
            </a:r>
            <a:r>
              <a:rPr lang="en-US" sz="2400" dirty="0" err="1"/>
              <a:t>Moulded</a:t>
            </a:r>
            <a:r>
              <a:rPr lang="en-US" sz="2400" dirty="0"/>
              <a:t> Plastic Footwear, footwear for municipal scavenging work. </a:t>
            </a:r>
          </a:p>
          <a:p>
            <a:pPr marL="457200" algn="just">
              <a:lnSpc>
                <a:spcPct val="107000"/>
              </a:lnSpc>
            </a:pPr>
            <a:r>
              <a:rPr lang="en-US" sz="2400" dirty="0"/>
              <a:t>Leather and Other Material Footwear like Canvas Shoes &amp; Boots, Leather Safety Shoes &amp; Boots, Sports Footwear, High Ankle Tactical Boots, Antiriot Shoes, Derby Shoes.</a:t>
            </a:r>
          </a:p>
          <a:p>
            <a:pPr marL="457200" algn="just">
              <a:lnSpc>
                <a:spcPct val="107000"/>
              </a:lnSpc>
            </a:pPr>
            <a:r>
              <a:rPr lang="en-US" sz="2400" dirty="0"/>
              <a:t> </a:t>
            </a:r>
          </a:p>
          <a:p>
            <a:pPr marL="457200" algn="just">
              <a:lnSpc>
                <a:spcPct val="107000"/>
              </a:lnSpc>
            </a:pPr>
            <a:r>
              <a:rPr lang="en-US" sz="2400" b="1" dirty="0"/>
              <a:t>Mobility Sector </a:t>
            </a:r>
          </a:p>
          <a:p>
            <a:pPr marL="457200" algn="just">
              <a:lnSpc>
                <a:spcPct val="107000"/>
              </a:lnSpc>
            </a:pPr>
            <a:r>
              <a:rPr lang="en-US" sz="2400" dirty="0"/>
              <a:t>Retro-reflective Devices for fixing in Bicycle to ensure safety of riders Wheel Rims for two &amp; three wheeled vehicles, Passenger Cars</a:t>
            </a:r>
          </a:p>
          <a:p>
            <a:pPr marL="742950" lvl="1" indent="-285750" algn="just">
              <a:lnSpc>
                <a:spcPct val="107000"/>
              </a:lnSpc>
              <a:spcAft>
                <a:spcPts val="800"/>
              </a:spcAft>
              <a:buFont typeface="Courier New" panose="02070309020205020404" pitchFamily="49" charset="0"/>
              <a:buChar char="o"/>
              <a:tabLst>
                <a:tab pos="914400" algn="l"/>
              </a:tabLst>
            </a:pPr>
            <a:endParaRPr lang="en-IN" sz="2400" dirty="0"/>
          </a:p>
          <a:p>
            <a:pPr marL="457200" algn="just">
              <a:lnSpc>
                <a:spcPct val="107000"/>
              </a:lnSpc>
            </a:pPr>
            <a:r>
              <a:rPr lang="en-IN" sz="2400" b="1" dirty="0"/>
              <a:t> </a:t>
            </a:r>
          </a:p>
          <a:p>
            <a:pPr marL="457200" algn="just">
              <a:lnSpc>
                <a:spcPct val="107000"/>
              </a:lnSpc>
            </a:pPr>
            <a:endParaRPr lang="en-IN" sz="24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4086664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197927" y="959180"/>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a:t>
            </a:r>
            <a:r>
              <a:rPr lang="en-IN" sz="3200" b="1" dirty="0">
                <a:solidFill>
                  <a:srgbClr val="231971"/>
                </a:solidFill>
                <a:latin typeface="Outfit Extra Bold" pitchFamily="34" charset="0"/>
              </a:rPr>
              <a:t>Digital Platforms</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72939" y="2101524"/>
            <a:ext cx="8834298" cy="2856231"/>
          </a:xfrm>
          <a:prstGeom prst="rect">
            <a:avLst/>
          </a:prstGeom>
          <a:noFill/>
        </p:spPr>
        <p:txBody>
          <a:bodyPr wrap="square">
            <a:spAutoFit/>
          </a:bodyPr>
          <a:lstStyle/>
          <a:p>
            <a:pPr>
              <a:lnSpc>
                <a:spcPct val="107000"/>
              </a:lnSpc>
              <a:spcAft>
                <a:spcPts val="800"/>
              </a:spcAft>
            </a:pPr>
            <a:r>
              <a:rPr lang="en-IN" sz="2400" b="1" dirty="0"/>
              <a:t>Accessing BIS Certification Portal</a:t>
            </a:r>
          </a:p>
          <a:p>
            <a:pPr>
              <a:lnSpc>
                <a:spcPct val="107000"/>
              </a:lnSpc>
              <a:spcAft>
                <a:spcPts val="800"/>
              </a:spcAft>
            </a:pPr>
            <a:r>
              <a:rPr lang="en-IN" sz="2400" dirty="0"/>
              <a:t>·  e-BIS Portal (</a:t>
            </a:r>
            <a:r>
              <a:rPr lang="en-IN" sz="2400" dirty="0">
                <a:hlinkClick r:id="rId3"/>
              </a:rPr>
              <a:t>www.manakonline.in</a:t>
            </a:r>
            <a:r>
              <a:rPr lang="en-IN" sz="2400" dirty="0"/>
              <a:t>) &gt;“Conformity Assessment” </a:t>
            </a:r>
          </a:p>
          <a:p>
            <a:pPr>
              <a:lnSpc>
                <a:spcPct val="107000"/>
              </a:lnSpc>
              <a:spcAft>
                <a:spcPts val="800"/>
              </a:spcAft>
            </a:pPr>
            <a:r>
              <a:rPr lang="en-IN" sz="2400" dirty="0"/>
              <a:t> </a:t>
            </a:r>
          </a:p>
          <a:p>
            <a:pPr marL="742950" lvl="1" indent="-285750" algn="just">
              <a:lnSpc>
                <a:spcPct val="107000"/>
              </a:lnSpc>
              <a:spcAft>
                <a:spcPts val="800"/>
              </a:spcAft>
              <a:buFont typeface="Courier New" panose="02070309020205020404" pitchFamily="49" charset="0"/>
              <a:buChar char="o"/>
              <a:tabLst>
                <a:tab pos="914400" algn="l"/>
              </a:tabLst>
            </a:pPr>
            <a:endParaRPr lang="en-IN" sz="2400" dirty="0"/>
          </a:p>
          <a:p>
            <a:pPr marL="457200" algn="just">
              <a:lnSpc>
                <a:spcPct val="107000"/>
              </a:lnSpc>
            </a:pPr>
            <a:r>
              <a:rPr lang="en-IN" sz="2400" b="1" dirty="0"/>
              <a:t> </a:t>
            </a:r>
          </a:p>
          <a:p>
            <a:pPr marL="457200" algn="just">
              <a:lnSpc>
                <a:spcPct val="107000"/>
              </a:lnSpc>
            </a:pPr>
            <a:endParaRPr lang="en-IN" sz="2400" dirty="0"/>
          </a:p>
        </p:txBody>
      </p:sp>
      <p:pic>
        <p:nvPicPr>
          <p:cNvPr id="2" name="Picture 1">
            <a:extLst>
              <a:ext uri="{FF2B5EF4-FFF2-40B4-BE49-F238E27FC236}">
                <a16:creationId xmlns:a16="http://schemas.microsoft.com/office/drawing/2014/main" id="{E91B5DC5-B34F-7F2F-92EB-8784E8CB178E}"/>
              </a:ext>
            </a:extLst>
          </p:cNvPr>
          <p:cNvPicPr>
            <a:picLocks noChangeAspect="1"/>
          </p:cNvPicPr>
          <p:nvPr/>
        </p:nvPicPr>
        <p:blipFill>
          <a:blip r:embed="rId4"/>
          <a:stretch>
            <a:fillRect/>
          </a:stretch>
        </p:blipFill>
        <p:spPr>
          <a:xfrm>
            <a:off x="572939" y="3320344"/>
            <a:ext cx="11674479" cy="4834573"/>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595911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197927" y="959180"/>
            <a:ext cx="5634752" cy="704374"/>
          </a:xfrm>
          <a:prstGeom prst="rect">
            <a:avLst/>
          </a:prstGeom>
          <a:noFill/>
          <a:ln/>
        </p:spPr>
        <p:txBody>
          <a:bodyPr wrap="none" lIns="0" tIns="0" rIns="0" bIns="0" rtlCol="0" anchor="t"/>
          <a:lstStyle/>
          <a:p>
            <a:pPr algn="ctr">
              <a:lnSpc>
                <a:spcPts val="5500"/>
              </a:lnSpc>
            </a:pPr>
            <a:r>
              <a:rPr lang="en-IN" sz="4000" b="1" dirty="0">
                <a:solidFill>
                  <a:srgbClr val="231971"/>
                </a:solidFill>
                <a:latin typeface="Outfit Extra Bold" pitchFamily="34" charset="0"/>
              </a:rPr>
              <a:t>    </a:t>
            </a:r>
            <a:r>
              <a:rPr lang="en-IN" sz="3200" b="1" dirty="0">
                <a:solidFill>
                  <a:srgbClr val="231971"/>
                </a:solidFill>
                <a:latin typeface="Outfit Extra Bold" pitchFamily="34" charset="0"/>
              </a:rPr>
              <a:t>Digital Platforms</a:t>
            </a:r>
          </a:p>
          <a:p>
            <a:pPr algn="ctr">
              <a:lnSpc>
                <a:spcPts val="5500"/>
              </a:lnSpc>
            </a:pP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72939" y="2101524"/>
            <a:ext cx="8834298" cy="2856231"/>
          </a:xfrm>
          <a:prstGeom prst="rect">
            <a:avLst/>
          </a:prstGeom>
          <a:noFill/>
        </p:spPr>
        <p:txBody>
          <a:bodyPr wrap="square">
            <a:spAutoFit/>
          </a:bodyPr>
          <a:lstStyle/>
          <a:p>
            <a:pPr>
              <a:lnSpc>
                <a:spcPct val="107000"/>
              </a:lnSpc>
              <a:spcAft>
                <a:spcPts val="800"/>
              </a:spcAft>
            </a:pPr>
            <a:r>
              <a:rPr lang="en-IN" sz="2400" b="1" dirty="0"/>
              <a:t>Accessing BIS Hallmarking Portal</a:t>
            </a:r>
          </a:p>
          <a:p>
            <a:pPr>
              <a:lnSpc>
                <a:spcPct val="107000"/>
              </a:lnSpc>
              <a:spcAft>
                <a:spcPts val="800"/>
              </a:spcAft>
            </a:pPr>
            <a:r>
              <a:rPr lang="en-IN" sz="2400" dirty="0"/>
              <a:t>·  e-BIS Portal (</a:t>
            </a:r>
            <a:r>
              <a:rPr lang="en-IN" sz="2400" dirty="0">
                <a:hlinkClick r:id="rId3"/>
              </a:rPr>
              <a:t>www.manakonline.in</a:t>
            </a:r>
            <a:r>
              <a:rPr lang="en-IN" sz="2400" dirty="0"/>
              <a:t>) &gt;“Hallmarking” </a:t>
            </a:r>
          </a:p>
          <a:p>
            <a:pPr>
              <a:lnSpc>
                <a:spcPct val="107000"/>
              </a:lnSpc>
              <a:spcAft>
                <a:spcPts val="800"/>
              </a:spcAft>
            </a:pPr>
            <a:r>
              <a:rPr lang="en-IN" sz="2400" dirty="0"/>
              <a:t> </a:t>
            </a:r>
          </a:p>
          <a:p>
            <a:pPr marL="742950" lvl="1" indent="-285750" algn="just">
              <a:lnSpc>
                <a:spcPct val="107000"/>
              </a:lnSpc>
              <a:spcAft>
                <a:spcPts val="800"/>
              </a:spcAft>
              <a:buFont typeface="Courier New" panose="02070309020205020404" pitchFamily="49" charset="0"/>
              <a:buChar char="o"/>
              <a:tabLst>
                <a:tab pos="914400" algn="l"/>
              </a:tabLst>
            </a:pPr>
            <a:endParaRPr lang="en-IN" sz="2400" dirty="0"/>
          </a:p>
          <a:p>
            <a:pPr marL="457200" algn="just">
              <a:lnSpc>
                <a:spcPct val="107000"/>
              </a:lnSpc>
            </a:pPr>
            <a:r>
              <a:rPr lang="en-IN" sz="2400" b="1" dirty="0"/>
              <a:t> </a:t>
            </a:r>
          </a:p>
          <a:p>
            <a:pPr marL="457200" algn="just">
              <a:lnSpc>
                <a:spcPct val="107000"/>
              </a:lnSpc>
            </a:pPr>
            <a:endParaRPr lang="en-IN" sz="2400" dirty="0"/>
          </a:p>
        </p:txBody>
      </p:sp>
      <p:pic>
        <p:nvPicPr>
          <p:cNvPr id="4" name="Picture 3">
            <a:extLst>
              <a:ext uri="{FF2B5EF4-FFF2-40B4-BE49-F238E27FC236}">
                <a16:creationId xmlns:a16="http://schemas.microsoft.com/office/drawing/2014/main" id="{57C95814-6534-049F-3F3B-808E64519B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0436" y="3617912"/>
            <a:ext cx="11111345" cy="4298179"/>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2452503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951019" y="1985486"/>
            <a:ext cx="9047018" cy="2129314"/>
          </a:xfrm>
          <a:prstGeom prst="rect">
            <a:avLst/>
          </a:prstGeom>
          <a:noFill/>
          <a:ln/>
        </p:spPr>
        <p:txBody>
          <a:bodyPr wrap="square" lIns="0" tIns="0" rIns="0" bIns="0" rtlCol="0" anchor="t"/>
          <a:lstStyle/>
          <a:p>
            <a:pPr marL="0" indent="0">
              <a:lnSpc>
                <a:spcPts val="8350"/>
              </a:lnSpc>
              <a:buNone/>
            </a:pPr>
            <a:r>
              <a:rPr lang="en-US" sz="6700" b="1" dirty="0">
                <a:solidFill>
                  <a:srgbClr val="231971"/>
                </a:solidFill>
                <a:latin typeface="Outfit Extra Bold" pitchFamily="34" charset="0"/>
                <a:ea typeface="Outfit Extra Bold" pitchFamily="34" charset="-122"/>
                <a:cs typeface="Outfit Extra Bold" pitchFamily="34" charset="-120"/>
              </a:rPr>
              <a:t>Laboratory Operations</a:t>
            </a:r>
          </a:p>
        </p:txBody>
      </p:sp>
      <p:sp>
        <p:nvSpPr>
          <p:cNvPr id="4" name="Text 1"/>
          <p:cNvSpPr/>
          <p:nvPr/>
        </p:nvSpPr>
        <p:spPr>
          <a:xfrm>
            <a:off x="6350437" y="4219694"/>
            <a:ext cx="7415927" cy="1580198"/>
          </a:xfrm>
          <a:prstGeom prst="rect">
            <a:avLst/>
          </a:prstGeom>
          <a:noFill/>
          <a:ln/>
        </p:spPr>
        <p:txBody>
          <a:bodyPr wrap="square" lIns="0" tIns="0" rIns="0" bIns="0" rtlCol="0" anchor="t"/>
          <a:lstStyle/>
          <a:p>
            <a:pPr marL="0" indent="0">
              <a:lnSpc>
                <a:spcPts val="3100"/>
              </a:lnSpc>
              <a:buNone/>
            </a:pPr>
            <a:endParaRPr lang="en-US" sz="1900" dirty="0"/>
          </a:p>
        </p:txBody>
      </p:sp>
      <p:pic>
        <p:nvPicPr>
          <p:cNvPr id="2" name="Picture 1"/>
          <p:cNvPicPr>
            <a:picLocks noChangeAspect="1"/>
          </p:cNvPicPr>
          <p:nvPr/>
        </p:nvPicPr>
        <p:blipFill>
          <a:blip r:embed="rId3"/>
          <a:stretch>
            <a:fillRect/>
          </a:stretch>
        </p:blipFill>
        <p:spPr>
          <a:xfrm>
            <a:off x="1818061" y="1219192"/>
            <a:ext cx="11096625" cy="5702710"/>
          </a:xfrm>
          <a:prstGeom prst="rect">
            <a:avLst/>
          </a:prstGeom>
        </p:spPr>
      </p:pic>
      <p:sp>
        <p:nvSpPr>
          <p:cNvPr id="7" name="Rectangle 6"/>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8" name="TextBox 7"/>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9" name="TextBox 8"/>
          <p:cNvSpPr txBox="1"/>
          <p:nvPr/>
        </p:nvSpPr>
        <p:spPr>
          <a:xfrm>
            <a:off x="12697894"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6026902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215757" y="1047437"/>
            <a:ext cx="5634752" cy="704374"/>
          </a:xfrm>
          <a:prstGeom prst="rect">
            <a:avLst/>
          </a:prstGeom>
          <a:noFill/>
          <a:ln/>
        </p:spPr>
        <p:txBody>
          <a:bodyPr wrap="none" lIns="0" tIns="0" rIns="0" bIns="0" rtlCol="0" anchor="t"/>
          <a:lstStyle/>
          <a:p>
            <a:pPr algn="just">
              <a:lnSpc>
                <a:spcPct val="107000"/>
              </a:lnSpc>
              <a:spcAft>
                <a:spcPts val="800"/>
              </a:spcAft>
            </a:pPr>
            <a:r>
              <a:rPr lang="en-US" sz="4400" b="1" dirty="0">
                <a:solidFill>
                  <a:srgbClr val="231971"/>
                </a:solidFill>
                <a:latin typeface="Outfit Extra Bold" pitchFamily="34" charset="0"/>
              </a:rPr>
              <a:t>About BIS Labs </a:t>
            </a: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842446" y="2405917"/>
            <a:ext cx="8488367" cy="3970318"/>
          </a:xfrm>
          <a:prstGeom prst="rect">
            <a:avLst/>
          </a:prstGeom>
          <a:noFill/>
        </p:spPr>
        <p:txBody>
          <a:bodyPr wrap="square">
            <a:spAutoFit/>
          </a:bodyPr>
          <a:lstStyle/>
          <a:p>
            <a:pPr marL="457200" indent="-457200" algn="just">
              <a:buFont typeface="Arial" panose="020B0604020202020204" pitchFamily="34" charset="0"/>
              <a:buChar char="•"/>
            </a:pPr>
            <a:r>
              <a:rPr lang="en-IN" sz="2800" dirty="0"/>
              <a:t>8 BIS laboratories established </a:t>
            </a:r>
            <a:r>
              <a:rPr lang="en-IN" sz="2800" i="0" u="none" strike="noStrike" dirty="0">
                <a:solidFill>
                  <a:srgbClr val="000000"/>
                </a:solidFill>
                <a:effectLst/>
              </a:rPr>
              <a:t>across India </a:t>
            </a:r>
            <a:r>
              <a:rPr lang="en-IN" sz="2800" dirty="0"/>
              <a:t>to support conformity assessment schemes</a:t>
            </a:r>
          </a:p>
          <a:p>
            <a:pPr marL="457200" indent="-457200" algn="just">
              <a:buFont typeface="Arial" panose="020B0604020202020204" pitchFamily="34" charset="0"/>
              <a:buChar char="•"/>
            </a:pPr>
            <a:endParaRPr lang="en-IN" sz="2800" i="0" u="none" strike="noStrike" dirty="0">
              <a:solidFill>
                <a:srgbClr val="000000"/>
              </a:solidFill>
              <a:effectLst/>
            </a:endParaRPr>
          </a:p>
          <a:p>
            <a:pPr marL="457200" indent="-457200" algn="just">
              <a:buFont typeface="Arial" panose="020B0604020202020204" pitchFamily="34" charset="0"/>
              <a:buChar char="•"/>
            </a:pPr>
            <a:r>
              <a:rPr lang="en-IN" sz="2800" i="0" u="none" strike="noStrike" dirty="0">
                <a:solidFill>
                  <a:srgbClr val="000000"/>
                </a:solidFill>
                <a:effectLst/>
              </a:rPr>
              <a:t>Regular testing of products</a:t>
            </a:r>
            <a:r>
              <a:rPr lang="en-IN" sz="2800" dirty="0"/>
              <a:t> for checking conformity to the relevant Indian Standards </a:t>
            </a:r>
          </a:p>
          <a:p>
            <a:pPr algn="just"/>
            <a:endParaRPr lang="en-IN" sz="2800" b="0" i="0" u="none" strike="noStrike" dirty="0">
              <a:solidFill>
                <a:srgbClr val="000000"/>
              </a:solidFill>
              <a:effectLst/>
            </a:endParaRPr>
          </a:p>
          <a:p>
            <a:pPr marL="457200" indent="-457200" algn="just">
              <a:buFont typeface="Arial" panose="020B0604020202020204" pitchFamily="34" charset="0"/>
              <a:buChar char="•"/>
            </a:pPr>
            <a:r>
              <a:rPr lang="en-IN" sz="2800" b="0" i="0" u="none" strike="noStrike" dirty="0">
                <a:solidFill>
                  <a:srgbClr val="000000"/>
                </a:solidFill>
                <a:effectLst/>
              </a:rPr>
              <a:t>Domains include </a:t>
            </a:r>
            <a:r>
              <a:rPr lang="en-IN" sz="2800" dirty="0">
                <a:solidFill>
                  <a:srgbClr val="000000"/>
                </a:solidFill>
              </a:rPr>
              <a:t>Chemical testing, Microbiological testing, Electrical testing, Mechanical testing</a:t>
            </a:r>
            <a:endParaRPr lang="en-IN" sz="2800" b="1" dirty="0"/>
          </a:p>
          <a:p>
            <a:pPr algn="just"/>
            <a:endParaRPr lang="en-IN" sz="2800" dirty="0"/>
          </a:p>
        </p:txBody>
      </p:sp>
      <p:pic>
        <p:nvPicPr>
          <p:cNvPr id="2" name="Picture 1"/>
          <p:cNvPicPr>
            <a:picLocks noChangeAspect="1"/>
          </p:cNvPicPr>
          <p:nvPr/>
        </p:nvPicPr>
        <p:blipFill>
          <a:blip r:embed="rId3"/>
          <a:stretch>
            <a:fillRect/>
          </a:stretch>
        </p:blipFill>
        <p:spPr>
          <a:xfrm>
            <a:off x="9585375" y="2290916"/>
            <a:ext cx="4505325" cy="3688105"/>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41547483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188048" y="631800"/>
            <a:ext cx="5634752" cy="704374"/>
          </a:xfrm>
          <a:prstGeom prst="rect">
            <a:avLst/>
          </a:prstGeom>
          <a:noFill/>
          <a:ln/>
        </p:spPr>
        <p:txBody>
          <a:bodyPr wrap="none" lIns="0" tIns="0" rIns="0" bIns="0" rtlCol="0" anchor="t"/>
          <a:lstStyle/>
          <a:p>
            <a:pPr algn="just">
              <a:lnSpc>
                <a:spcPct val="107000"/>
              </a:lnSpc>
              <a:spcAft>
                <a:spcPts val="800"/>
              </a:spcAft>
            </a:pPr>
            <a:r>
              <a:rPr lang="en-US" sz="4400" b="1" dirty="0">
                <a:solidFill>
                  <a:srgbClr val="231971"/>
                </a:solidFill>
                <a:latin typeface="Outfit Extra Bold" pitchFamily="34" charset="0"/>
              </a:rPr>
              <a:t>About BIS Labs </a:t>
            </a: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329084" y="1579114"/>
            <a:ext cx="8976852" cy="5693866"/>
          </a:xfrm>
          <a:prstGeom prst="rect">
            <a:avLst/>
          </a:prstGeom>
          <a:noFill/>
        </p:spPr>
        <p:txBody>
          <a:bodyPr wrap="square">
            <a:spAutoFit/>
          </a:bodyPr>
          <a:lstStyle/>
          <a:p>
            <a:pPr marL="457200" indent="-457200" algn="just">
              <a:buFont typeface="Arial" panose="020B0604020202020204" pitchFamily="34" charset="0"/>
              <a:buChar char="•"/>
            </a:pPr>
            <a:r>
              <a:rPr lang="en-IN" sz="2800" dirty="0"/>
              <a:t>Central Laboratory (Sahibabad)</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Eastern Regional Laboratory (Kolkata)</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Northern Regional Laboratory (Mohali)</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Western Regional Laboratory (Mumbai)</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Southern Regional Laboratory (Chennai)</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Branch Laboratories in Bengaluru, Patna, and Guwahati</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Satellite Laboratories in Hyderabad, and Jammu</a:t>
            </a:r>
          </a:p>
        </p:txBody>
      </p:sp>
      <p:pic>
        <p:nvPicPr>
          <p:cNvPr id="4" name="Picture 3"/>
          <p:cNvPicPr>
            <a:picLocks noChangeAspect="1"/>
          </p:cNvPicPr>
          <p:nvPr/>
        </p:nvPicPr>
        <p:blipFill>
          <a:blip r:embed="rId3"/>
          <a:stretch>
            <a:fillRect/>
          </a:stretch>
        </p:blipFill>
        <p:spPr>
          <a:xfrm>
            <a:off x="825909" y="1802293"/>
            <a:ext cx="4227872" cy="5247507"/>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24254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4257137" y="1479428"/>
            <a:ext cx="7119001" cy="704374"/>
          </a:xfrm>
          <a:prstGeom prst="rect">
            <a:avLst/>
          </a:prstGeom>
          <a:noFill/>
          <a:ln/>
        </p:spPr>
        <p:txBody>
          <a:bodyPr wrap="none" lIns="0" tIns="0" rIns="0" bIns="0" rtlCol="0" anchor="t"/>
          <a:lstStyle/>
          <a:p>
            <a:pPr marL="0" indent="0">
              <a:lnSpc>
                <a:spcPts val="5500"/>
              </a:lnSpc>
              <a:buNone/>
            </a:pPr>
            <a:r>
              <a:rPr lang="en-US" sz="4400" b="1" dirty="0">
                <a:solidFill>
                  <a:srgbClr val="231971"/>
                </a:solidFill>
                <a:latin typeface="Outfit Extra Bold" pitchFamily="34" charset="0"/>
              </a:rPr>
              <a:t>Key </a:t>
            </a:r>
            <a:r>
              <a:rPr lang="en-US" sz="4400" b="1" dirty="0" smtClean="0">
                <a:solidFill>
                  <a:srgbClr val="231971"/>
                </a:solidFill>
                <a:latin typeface="Outfit Extra Bold" pitchFamily="34" charset="0"/>
              </a:rPr>
              <a:t>Pillars </a:t>
            </a:r>
            <a:r>
              <a:rPr lang="en-US" sz="4400" b="1" dirty="0">
                <a:solidFill>
                  <a:srgbClr val="231971"/>
                </a:solidFill>
                <a:latin typeface="Outfit Extra Bold" pitchFamily="34" charset="0"/>
              </a:rPr>
              <a:t>for Certification</a:t>
            </a:r>
          </a:p>
          <a:p>
            <a:pPr marL="0" indent="0">
              <a:lnSpc>
                <a:spcPts val="5500"/>
              </a:lnSpc>
              <a:buNone/>
            </a:pPr>
            <a:endParaRPr lang="en-US" sz="4400" dirty="0"/>
          </a:p>
        </p:txBody>
      </p:sp>
      <p:sp>
        <p:nvSpPr>
          <p:cNvPr id="14" name="TextBox 13">
            <a:extLst>
              <a:ext uri="{FF2B5EF4-FFF2-40B4-BE49-F238E27FC236}">
                <a16:creationId xmlns:a16="http://schemas.microsoft.com/office/drawing/2014/main" id="{57B4B0F8-3D29-1FB0-4044-575E486EFF01}"/>
              </a:ext>
            </a:extLst>
          </p:cNvPr>
          <p:cNvSpPr txBox="1"/>
          <p:nvPr/>
        </p:nvSpPr>
        <p:spPr>
          <a:xfrm>
            <a:off x="7244861" y="2794944"/>
            <a:ext cx="6059158" cy="3970318"/>
          </a:xfrm>
          <a:prstGeom prst="rect">
            <a:avLst/>
          </a:prstGeom>
          <a:noFill/>
        </p:spPr>
        <p:txBody>
          <a:bodyPr wrap="square">
            <a:spAutoFit/>
          </a:bodyPr>
          <a:lstStyle/>
          <a:p>
            <a:pPr marL="457200" indent="-457200" algn="just">
              <a:buFont typeface="Arial" panose="020B0604020202020204" pitchFamily="34" charset="0"/>
              <a:buChar char="•"/>
            </a:pPr>
            <a:r>
              <a:rPr lang="en-IN" sz="2800" b="1" i="0" u="none" strike="noStrike" dirty="0">
                <a:solidFill>
                  <a:srgbClr val="000000"/>
                </a:solidFill>
                <a:effectLst/>
                <a:latin typeface="-webkit-standard"/>
              </a:rPr>
              <a:t>Impartiality: </a:t>
            </a:r>
            <a:r>
              <a:rPr lang="en-IN" sz="2800" b="0" i="0" u="none" strike="noStrike" dirty="0">
                <a:solidFill>
                  <a:srgbClr val="000000"/>
                </a:solidFill>
                <a:effectLst/>
                <a:latin typeface="-webkit-standard"/>
              </a:rPr>
              <a:t>objective assessment without bias</a:t>
            </a:r>
          </a:p>
          <a:p>
            <a:pPr marL="457200" indent="-457200" algn="just">
              <a:buFont typeface="Arial" panose="020B0604020202020204" pitchFamily="34" charset="0"/>
              <a:buChar char="•"/>
            </a:pPr>
            <a:endParaRPr lang="en-IN" sz="2800" dirty="0">
              <a:solidFill>
                <a:srgbClr val="000000"/>
              </a:solidFill>
              <a:latin typeface="-webkit-standard"/>
            </a:endParaRPr>
          </a:p>
          <a:p>
            <a:pPr marL="457200" indent="-457200" algn="just">
              <a:buFont typeface="Arial" panose="020B0604020202020204" pitchFamily="34" charset="0"/>
              <a:buChar char="•"/>
            </a:pPr>
            <a:r>
              <a:rPr lang="en-IN" sz="2800" b="1" dirty="0">
                <a:solidFill>
                  <a:srgbClr val="000000"/>
                </a:solidFill>
                <a:latin typeface="-webkit-standard"/>
              </a:rPr>
              <a:t>Independence:</a:t>
            </a:r>
            <a:r>
              <a:rPr lang="en-IN" sz="2800" dirty="0">
                <a:solidFill>
                  <a:srgbClr val="000000"/>
                </a:solidFill>
                <a:latin typeface="-webkit-standard"/>
              </a:rPr>
              <a:t> Certification body operates without external control</a:t>
            </a:r>
          </a:p>
          <a:p>
            <a:pPr marL="457200" indent="-457200" algn="just">
              <a:buFont typeface="Arial" panose="020B0604020202020204" pitchFamily="34" charset="0"/>
              <a:buChar char="•"/>
            </a:pPr>
            <a:endParaRPr lang="en-IN" sz="2800" dirty="0">
              <a:solidFill>
                <a:srgbClr val="000000"/>
              </a:solidFill>
              <a:latin typeface="-webkit-standard"/>
            </a:endParaRPr>
          </a:p>
          <a:p>
            <a:pPr marL="457200" indent="-457200" algn="just">
              <a:buFont typeface="Arial" panose="020B0604020202020204" pitchFamily="34" charset="0"/>
              <a:buChar char="•"/>
            </a:pPr>
            <a:r>
              <a:rPr lang="en-IN" sz="2800" b="1" dirty="0">
                <a:solidFill>
                  <a:srgbClr val="000000"/>
                </a:solidFill>
                <a:latin typeface="-webkit-standard"/>
              </a:rPr>
              <a:t>Confidentiality: </a:t>
            </a:r>
            <a:r>
              <a:rPr lang="en-IN" sz="2800" dirty="0">
                <a:solidFill>
                  <a:srgbClr val="000000"/>
                </a:solidFill>
                <a:latin typeface="-webkit-standard"/>
              </a:rPr>
              <a:t>Protection of client information during the </a:t>
            </a:r>
            <a:r>
              <a:rPr lang="en-IN" sz="2800" dirty="0" smtClean="0">
                <a:solidFill>
                  <a:srgbClr val="000000"/>
                </a:solidFill>
                <a:latin typeface="-webkit-standard"/>
              </a:rPr>
              <a:t>assessment</a:t>
            </a:r>
            <a:endParaRPr lang="en-IN" sz="2800" dirty="0"/>
          </a:p>
        </p:txBody>
      </p:sp>
      <p:pic>
        <p:nvPicPr>
          <p:cNvPr id="2" name="Picture 1"/>
          <p:cNvPicPr>
            <a:picLocks noChangeAspect="1"/>
          </p:cNvPicPr>
          <p:nvPr/>
        </p:nvPicPr>
        <p:blipFill>
          <a:blip r:embed="rId3"/>
          <a:stretch>
            <a:fillRect/>
          </a:stretch>
        </p:blipFill>
        <p:spPr>
          <a:xfrm>
            <a:off x="697365" y="2944167"/>
            <a:ext cx="6181725" cy="3969099"/>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33088703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188048" y="631800"/>
            <a:ext cx="5634752" cy="704374"/>
          </a:xfrm>
          <a:prstGeom prst="rect">
            <a:avLst/>
          </a:prstGeom>
          <a:noFill/>
          <a:ln/>
        </p:spPr>
        <p:txBody>
          <a:bodyPr wrap="none" lIns="0" tIns="0" rIns="0" bIns="0" rtlCol="0" anchor="t"/>
          <a:lstStyle/>
          <a:p>
            <a:pPr algn="just">
              <a:lnSpc>
                <a:spcPct val="107000"/>
              </a:lnSpc>
              <a:spcAft>
                <a:spcPts val="800"/>
              </a:spcAft>
            </a:pPr>
            <a:r>
              <a:rPr lang="en-US" sz="4400" b="1" dirty="0">
                <a:solidFill>
                  <a:srgbClr val="231971"/>
                </a:solidFill>
                <a:latin typeface="Outfit Extra Bold" pitchFamily="34" charset="0"/>
              </a:rPr>
              <a:t>Types of Testing and Services </a:t>
            </a:r>
            <a:endParaRPr lang="en-IN"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678873" y="1893746"/>
            <a:ext cx="7983346" cy="5693866"/>
          </a:xfrm>
          <a:prstGeom prst="rect">
            <a:avLst/>
          </a:prstGeom>
          <a:noFill/>
        </p:spPr>
        <p:txBody>
          <a:bodyPr wrap="square">
            <a:spAutoFit/>
          </a:bodyPr>
          <a:lstStyle/>
          <a:p>
            <a:pPr marL="457200" indent="-457200" algn="just">
              <a:buFont typeface="Arial" panose="020B0604020202020204" pitchFamily="34" charset="0"/>
              <a:buChar char="•"/>
            </a:pPr>
            <a:r>
              <a:rPr lang="en-IN" sz="2800" dirty="0"/>
              <a:t>Chemical Testing: Analysing the chemical composition of materials</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Microbiological Testing: Testing for microbial contamination in products</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Electrical Testing: Ensuring the safety and performance of electrical products</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Mechanical Testing: Assessing the mechanical properties and durability of products </a:t>
            </a:r>
          </a:p>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r>
              <a:rPr lang="en-IN" sz="2800" dirty="0"/>
              <a:t>Testing facilities for gold and silver jewellery </a:t>
            </a:r>
          </a:p>
        </p:txBody>
      </p:sp>
      <p:pic>
        <p:nvPicPr>
          <p:cNvPr id="2" name="Picture 1"/>
          <p:cNvPicPr>
            <a:picLocks noChangeAspect="1"/>
          </p:cNvPicPr>
          <p:nvPr/>
        </p:nvPicPr>
        <p:blipFill>
          <a:blip r:embed="rId3"/>
          <a:stretch>
            <a:fillRect/>
          </a:stretch>
        </p:blipFill>
        <p:spPr>
          <a:xfrm>
            <a:off x="8878681" y="1972405"/>
            <a:ext cx="3028183" cy="2599595"/>
          </a:xfrm>
          <a:prstGeom prst="rect">
            <a:avLst/>
          </a:prstGeom>
        </p:spPr>
      </p:pic>
      <p:pic>
        <p:nvPicPr>
          <p:cNvPr id="4" name="Picture 3"/>
          <p:cNvPicPr>
            <a:picLocks noChangeAspect="1"/>
          </p:cNvPicPr>
          <p:nvPr/>
        </p:nvPicPr>
        <p:blipFill>
          <a:blip r:embed="rId4"/>
          <a:stretch>
            <a:fillRect/>
          </a:stretch>
        </p:blipFill>
        <p:spPr>
          <a:xfrm>
            <a:off x="11828206" y="1972405"/>
            <a:ext cx="2615381" cy="2599595"/>
          </a:xfrm>
          <a:prstGeom prst="rect">
            <a:avLst/>
          </a:prstGeom>
        </p:spPr>
      </p:pic>
      <p:pic>
        <p:nvPicPr>
          <p:cNvPr id="5" name="Picture 4"/>
          <p:cNvPicPr>
            <a:picLocks noChangeAspect="1"/>
          </p:cNvPicPr>
          <p:nvPr/>
        </p:nvPicPr>
        <p:blipFill>
          <a:blip r:embed="rId5"/>
          <a:stretch>
            <a:fillRect/>
          </a:stretch>
        </p:blipFill>
        <p:spPr>
          <a:xfrm>
            <a:off x="9045677" y="4572000"/>
            <a:ext cx="5220929" cy="3015612"/>
          </a:xfrm>
          <a:prstGeom prst="rect">
            <a:avLst/>
          </a:prstGeom>
        </p:spPr>
      </p:pic>
      <p:sp>
        <p:nvSpPr>
          <p:cNvPr id="7" name="Rectangle 6"/>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8" name="TextBox 7"/>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9" name="TextBox 8"/>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112122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45128" y="936600"/>
            <a:ext cx="5634752" cy="704374"/>
          </a:xfrm>
          <a:prstGeom prst="rect">
            <a:avLst/>
          </a:prstGeom>
          <a:noFill/>
          <a:ln/>
        </p:spPr>
        <p:txBody>
          <a:bodyPr wrap="none" lIns="0" tIns="0" rIns="0" bIns="0" rtlCol="0" anchor="t"/>
          <a:lstStyle/>
          <a:p>
            <a:pPr marL="0" indent="0">
              <a:lnSpc>
                <a:spcPts val="5500"/>
              </a:lnSpc>
              <a:buNone/>
            </a:pPr>
            <a:r>
              <a:rPr lang="en-US" sz="4400" b="1" dirty="0">
                <a:solidFill>
                  <a:srgbClr val="231971"/>
                </a:solidFill>
                <a:latin typeface="Outfit Extra Bold" pitchFamily="34" charset="0"/>
              </a:rPr>
              <a:t>Laboratory Recognition Scheme (LRS)</a:t>
            </a:r>
            <a:endParaRPr lang="en-US" sz="4400" dirty="0"/>
          </a:p>
        </p:txBody>
      </p:sp>
      <p:sp>
        <p:nvSpPr>
          <p:cNvPr id="14" name="TextBox 13">
            <a:extLst>
              <a:ext uri="{FF2B5EF4-FFF2-40B4-BE49-F238E27FC236}">
                <a16:creationId xmlns:a16="http://schemas.microsoft.com/office/drawing/2014/main" id="{57B4B0F8-3D29-1FB0-4044-575E486EFF01}"/>
              </a:ext>
            </a:extLst>
          </p:cNvPr>
          <p:cNvSpPr txBox="1"/>
          <p:nvPr/>
        </p:nvSpPr>
        <p:spPr>
          <a:xfrm>
            <a:off x="6344816" y="1990728"/>
            <a:ext cx="7949682" cy="6124754"/>
          </a:xfrm>
          <a:prstGeom prst="rect">
            <a:avLst/>
          </a:prstGeom>
          <a:noFill/>
        </p:spPr>
        <p:txBody>
          <a:bodyPr wrap="square">
            <a:spAutoFit/>
          </a:bodyPr>
          <a:lstStyle/>
          <a:p>
            <a:pPr algn="l"/>
            <a:r>
              <a:rPr lang="en-IN" sz="2800" b="1" dirty="0"/>
              <a:t>Objective: </a:t>
            </a:r>
            <a:r>
              <a:rPr lang="en-IN" sz="2800" dirty="0"/>
              <a:t>Utilize testing infrastructure in public and private sectors.</a:t>
            </a:r>
          </a:p>
          <a:p>
            <a:pPr algn="l">
              <a:buFont typeface="Arial" panose="020B0604020202020204" pitchFamily="34" charset="0"/>
              <a:buChar char="•"/>
            </a:pPr>
            <a:endParaRPr lang="en-IN" sz="2800" dirty="0"/>
          </a:p>
          <a:p>
            <a:pPr algn="l"/>
            <a:r>
              <a:rPr lang="en-IN" sz="2800" b="1" dirty="0"/>
              <a:t>Goal: </a:t>
            </a:r>
            <a:r>
              <a:rPr lang="en-IN" sz="2800" dirty="0"/>
              <a:t>Ensure wide availability of laboratories across India and abroad.</a:t>
            </a:r>
          </a:p>
          <a:p>
            <a:pPr algn="l"/>
            <a:endParaRPr lang="en-IN" sz="2800" dirty="0"/>
          </a:p>
          <a:p>
            <a:pPr algn="l"/>
            <a:r>
              <a:rPr lang="en-IN" sz="2800" b="1" dirty="0"/>
              <a:t>Importance:</a:t>
            </a:r>
            <a:r>
              <a:rPr lang="en-IN" sz="2800" dirty="0"/>
              <a:t> Supports the Product Certification Scheme.</a:t>
            </a:r>
          </a:p>
          <a:p>
            <a:pPr algn="l">
              <a:buFont typeface="Arial" panose="020B0604020202020204" pitchFamily="34" charset="0"/>
              <a:buChar char="•"/>
            </a:pPr>
            <a:endParaRPr lang="en-IN" sz="2800" dirty="0"/>
          </a:p>
          <a:p>
            <a:r>
              <a:rPr lang="en-IN" sz="2800" b="1" dirty="0"/>
              <a:t>Based on: </a:t>
            </a:r>
            <a:r>
              <a:rPr lang="en-IN" sz="2800" dirty="0"/>
              <a:t>ISO/IEC 17025 </a:t>
            </a:r>
          </a:p>
          <a:p>
            <a:pPr algn="just"/>
            <a:endParaRPr lang="en-IN" sz="2800" dirty="0"/>
          </a:p>
          <a:p>
            <a:pPr algn="just"/>
            <a:r>
              <a:rPr lang="en-IN" sz="2800" b="1" dirty="0"/>
              <a:t>Current Status:</a:t>
            </a:r>
          </a:p>
          <a:p>
            <a:pPr marL="457200" indent="-457200" algn="just">
              <a:buFont typeface="Arial" panose="020B0604020202020204" pitchFamily="34" charset="0"/>
              <a:buChar char="•"/>
            </a:pPr>
            <a:r>
              <a:rPr lang="en-IN" sz="2800" dirty="0"/>
              <a:t>Recognized: 332 laboratories.</a:t>
            </a:r>
          </a:p>
          <a:p>
            <a:pPr marL="457200" indent="-457200" algn="just">
              <a:buFont typeface="Arial" panose="020B0604020202020204" pitchFamily="34" charset="0"/>
              <a:buChar char="•"/>
            </a:pPr>
            <a:r>
              <a:rPr lang="en-IN" sz="2800" dirty="0"/>
              <a:t>Empanelled: 269 laboratories.</a:t>
            </a:r>
          </a:p>
        </p:txBody>
      </p:sp>
      <p:pic>
        <p:nvPicPr>
          <p:cNvPr id="5" name="Picture 4"/>
          <p:cNvPicPr>
            <a:picLocks noChangeAspect="1"/>
          </p:cNvPicPr>
          <p:nvPr/>
        </p:nvPicPr>
        <p:blipFill>
          <a:blip r:embed="rId3"/>
          <a:stretch>
            <a:fillRect/>
          </a:stretch>
        </p:blipFill>
        <p:spPr>
          <a:xfrm>
            <a:off x="845128" y="2532100"/>
            <a:ext cx="5015845" cy="4375476"/>
          </a:xfrm>
          <a:prstGeom prst="rect">
            <a:avLst/>
          </a:prstGeom>
        </p:spPr>
      </p:pic>
      <p:sp>
        <p:nvSpPr>
          <p:cNvPr id="6" name="Rectangle 5"/>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7" name="TextBox 6"/>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8" name="TextBox 7"/>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4229642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45128" y="936600"/>
            <a:ext cx="5634752" cy="704374"/>
          </a:xfrm>
          <a:prstGeom prst="rect">
            <a:avLst/>
          </a:prstGeom>
          <a:noFill/>
          <a:ln/>
        </p:spPr>
        <p:txBody>
          <a:bodyPr wrap="none" lIns="0" tIns="0" rIns="0" bIns="0" rtlCol="0" anchor="t"/>
          <a:lstStyle/>
          <a:p>
            <a:pPr marL="0" indent="0">
              <a:lnSpc>
                <a:spcPts val="5500"/>
              </a:lnSpc>
              <a:buNone/>
            </a:pPr>
            <a:r>
              <a:rPr lang="en-US" sz="4400" b="1" dirty="0">
                <a:solidFill>
                  <a:srgbClr val="231971"/>
                </a:solidFill>
                <a:latin typeface="Outfit Extra Bold" pitchFamily="34" charset="0"/>
              </a:rPr>
              <a:t>Laboratory Recognition Scheme (LRS)</a:t>
            </a:r>
            <a:endParaRPr lang="en-US" sz="4400" dirty="0"/>
          </a:p>
        </p:txBody>
      </p:sp>
      <p:sp>
        <p:nvSpPr>
          <p:cNvPr id="14" name="TextBox 13">
            <a:extLst>
              <a:ext uri="{FF2B5EF4-FFF2-40B4-BE49-F238E27FC236}">
                <a16:creationId xmlns:a16="http://schemas.microsoft.com/office/drawing/2014/main" id="{57B4B0F8-3D29-1FB0-4044-575E486EFF01}"/>
              </a:ext>
            </a:extLst>
          </p:cNvPr>
          <p:cNvSpPr txBox="1"/>
          <p:nvPr/>
        </p:nvSpPr>
        <p:spPr>
          <a:xfrm>
            <a:off x="498764" y="1990728"/>
            <a:ext cx="11083636" cy="1815882"/>
          </a:xfrm>
          <a:prstGeom prst="rect">
            <a:avLst/>
          </a:prstGeom>
          <a:noFill/>
        </p:spPr>
        <p:txBody>
          <a:bodyPr wrap="square">
            <a:spAutoFit/>
          </a:bodyPr>
          <a:lstStyle/>
          <a:p>
            <a:pPr marL="457200" indent="-457200" algn="just">
              <a:buFont typeface="Arial" panose="020B0604020202020204" pitchFamily="34" charset="0"/>
              <a:buChar char="•"/>
            </a:pPr>
            <a:endParaRPr lang="en-IN" sz="2800" dirty="0"/>
          </a:p>
          <a:p>
            <a:pPr marL="457200" indent="-457200" algn="just">
              <a:buFont typeface="Arial" panose="020B0604020202020204" pitchFamily="34" charset="0"/>
              <a:buChar char="•"/>
            </a:pPr>
            <a:endParaRPr lang="en-IN" sz="2800" dirty="0">
              <a:solidFill>
                <a:srgbClr val="000000"/>
              </a:solidFill>
              <a:latin typeface="-webkit-standard"/>
            </a:endParaRPr>
          </a:p>
          <a:p>
            <a:pPr marL="457200" indent="-457200" algn="just">
              <a:buFont typeface="Arial" panose="020B0604020202020204" pitchFamily="34" charset="0"/>
              <a:buChar char="•"/>
            </a:pPr>
            <a:endParaRPr lang="en-IN" sz="2800" dirty="0">
              <a:solidFill>
                <a:srgbClr val="000000"/>
              </a:solidFill>
              <a:latin typeface="-webkit-standard"/>
            </a:endParaRPr>
          </a:p>
          <a:p>
            <a:pPr algn="just"/>
            <a:endParaRPr lang="en-IN" sz="2800" dirty="0"/>
          </a:p>
        </p:txBody>
      </p:sp>
      <p:graphicFrame>
        <p:nvGraphicFramePr>
          <p:cNvPr id="4" name="Diagram 3">
            <a:extLst>
              <a:ext uri="{FF2B5EF4-FFF2-40B4-BE49-F238E27FC236}">
                <a16:creationId xmlns:a16="http://schemas.microsoft.com/office/drawing/2014/main" id="{1BAAB328-E7E1-B872-1847-36CC3111F0C7}"/>
              </a:ext>
            </a:extLst>
          </p:cNvPr>
          <p:cNvGraphicFramePr/>
          <p:nvPr>
            <p:extLst>
              <p:ext uri="{D42A27DB-BD31-4B8C-83A1-F6EECF244321}">
                <p14:modId xmlns:p14="http://schemas.microsoft.com/office/powerpoint/2010/main" val="3641904324"/>
              </p:ext>
            </p:extLst>
          </p:nvPr>
        </p:nvGraphicFramePr>
        <p:xfrm>
          <a:off x="1274618" y="1990729"/>
          <a:ext cx="9933709" cy="6100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655065" y="4579227"/>
            <a:ext cx="2280491" cy="677108"/>
          </a:xfrm>
          <a:prstGeom prst="rect">
            <a:avLst/>
          </a:prstGeom>
          <a:noFill/>
        </p:spPr>
        <p:txBody>
          <a:bodyPr wrap="square" rtlCol="0">
            <a:spAutoFit/>
          </a:bodyPr>
          <a:lstStyle/>
          <a:p>
            <a:r>
              <a:rPr lang="en-US" sz="1900" dirty="0">
                <a:solidFill>
                  <a:schemeClr val="bg1"/>
                </a:solidFill>
                <a:latin typeface="Times New Roman" panose="02020603050405020304" charset="0"/>
                <a:cs typeface="Times New Roman" panose="02020603050405020304" charset="0"/>
              </a:rPr>
              <a:t>Laboratory Recognition Scheme</a:t>
            </a:r>
            <a:endParaRPr lang="en-IN" sz="1900" dirty="0">
              <a:solidFill>
                <a:schemeClr val="bg1"/>
              </a:solidFill>
              <a:latin typeface="Times New Roman" panose="02020603050405020304" charset="0"/>
              <a:cs typeface="Times New Roman" panose="02020603050405020304" charset="0"/>
            </a:endParaRPr>
          </a:p>
        </p:txBody>
      </p:sp>
      <p:sp>
        <p:nvSpPr>
          <p:cNvPr id="6" name="Rectangle 5"/>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7" name="TextBox 6"/>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8" name="TextBox 7"/>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8126529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45128" y="936600"/>
            <a:ext cx="5634752" cy="704374"/>
          </a:xfrm>
          <a:prstGeom prst="rect">
            <a:avLst/>
          </a:prstGeom>
          <a:noFill/>
          <a:ln/>
        </p:spPr>
        <p:txBody>
          <a:bodyPr wrap="none" lIns="0" tIns="0" rIns="0" bIns="0" rtlCol="0" anchor="t"/>
          <a:lstStyle/>
          <a:p>
            <a:r>
              <a:rPr lang="en-IN" sz="4400" b="1" dirty="0">
                <a:solidFill>
                  <a:srgbClr val="231971"/>
                </a:solidFill>
                <a:latin typeface="Outfit Extra Bold" pitchFamily="34" charset="0"/>
              </a:rPr>
              <a:t>Types of Recognized Laboratories</a:t>
            </a:r>
          </a:p>
        </p:txBody>
      </p:sp>
      <p:sp>
        <p:nvSpPr>
          <p:cNvPr id="14" name="TextBox 13">
            <a:extLst>
              <a:ext uri="{FF2B5EF4-FFF2-40B4-BE49-F238E27FC236}">
                <a16:creationId xmlns:a16="http://schemas.microsoft.com/office/drawing/2014/main" id="{57B4B0F8-3D29-1FB0-4044-575E486EFF01}"/>
              </a:ext>
            </a:extLst>
          </p:cNvPr>
          <p:cNvSpPr txBox="1"/>
          <p:nvPr/>
        </p:nvSpPr>
        <p:spPr>
          <a:xfrm>
            <a:off x="692728" y="2237363"/>
            <a:ext cx="6995696" cy="4832092"/>
          </a:xfrm>
          <a:prstGeom prst="rect">
            <a:avLst/>
          </a:prstGeom>
          <a:noFill/>
        </p:spPr>
        <p:txBody>
          <a:bodyPr wrap="square">
            <a:spAutoFit/>
          </a:bodyPr>
          <a:lstStyle/>
          <a:p>
            <a:r>
              <a:rPr lang="en-IN" sz="2800" dirty="0"/>
              <a:t>Categories of Laboratories:</a:t>
            </a:r>
          </a:p>
          <a:p>
            <a:pPr>
              <a:buFont typeface="Arial" panose="020B0604020202020204" pitchFamily="34" charset="0"/>
              <a:buChar char="•"/>
            </a:pPr>
            <a:endParaRPr lang="en-IN" sz="2800" dirty="0"/>
          </a:p>
          <a:p>
            <a:pPr marL="0" lvl="1" indent="-285750">
              <a:buFont typeface="Arial" panose="020B0604020202020204" pitchFamily="34" charset="0"/>
              <a:buChar char="•"/>
            </a:pPr>
            <a:r>
              <a:rPr lang="en-IN" sz="2800" dirty="0"/>
              <a:t>Third party commercial testing laboratories</a:t>
            </a:r>
          </a:p>
          <a:p>
            <a:pPr marL="0" lvl="1"/>
            <a:endParaRPr lang="en-IN" sz="2800" dirty="0"/>
          </a:p>
          <a:p>
            <a:pPr marL="0" lvl="1" indent="-285750">
              <a:buFont typeface="Arial" panose="020B0604020202020204" pitchFamily="34" charset="0"/>
              <a:buChar char="•"/>
            </a:pPr>
            <a:r>
              <a:rPr lang="en-IN" sz="2800" dirty="0"/>
              <a:t>Laboratories of associations</a:t>
            </a:r>
          </a:p>
          <a:p>
            <a:pPr marL="0" lvl="1"/>
            <a:endParaRPr lang="en-IN" sz="2800" dirty="0"/>
          </a:p>
          <a:p>
            <a:pPr marL="0" lvl="1" indent="-285750">
              <a:buFont typeface="Arial" panose="020B0604020202020204" pitchFamily="34" charset="0"/>
              <a:buChar char="•"/>
            </a:pPr>
            <a:r>
              <a:rPr lang="en-IN" sz="2800" dirty="0"/>
              <a:t>Educational institute laboratories</a:t>
            </a:r>
          </a:p>
          <a:p>
            <a:pPr marL="0" lvl="1" indent="-285750">
              <a:buFont typeface="Arial" panose="020B0604020202020204" pitchFamily="34" charset="0"/>
              <a:buChar char="•"/>
            </a:pPr>
            <a:endParaRPr lang="en-IN" sz="2800" dirty="0"/>
          </a:p>
          <a:p>
            <a:pPr marL="0" lvl="1" indent="-285750">
              <a:buFont typeface="Arial" panose="020B0604020202020204" pitchFamily="34" charset="0"/>
              <a:buChar char="•"/>
            </a:pPr>
            <a:r>
              <a:rPr lang="en-IN" sz="2800" dirty="0"/>
              <a:t>Manufacturer’s laboratories.</a:t>
            </a:r>
          </a:p>
          <a:p>
            <a:pPr marL="0" lvl="1"/>
            <a:endParaRPr lang="en-IN" sz="2800" dirty="0"/>
          </a:p>
          <a:p>
            <a:pPr marL="0" lvl="1" indent="-285750">
              <a:buFont typeface="Arial" panose="020B0604020202020204" pitchFamily="34" charset="0"/>
              <a:buChar char="•"/>
            </a:pPr>
            <a:r>
              <a:rPr lang="en-IN" sz="2800" b="0" i="0" u="none" strike="noStrike" dirty="0">
                <a:solidFill>
                  <a:srgbClr val="000000"/>
                </a:solidFill>
                <a:effectLst/>
              </a:rPr>
              <a:t>Government organization laboratories</a:t>
            </a:r>
            <a:r>
              <a:rPr lang="en-IN" sz="2800" dirty="0"/>
              <a:t> </a:t>
            </a:r>
          </a:p>
        </p:txBody>
      </p:sp>
      <p:pic>
        <p:nvPicPr>
          <p:cNvPr id="2" name="Picture 1"/>
          <p:cNvPicPr>
            <a:picLocks noChangeAspect="1"/>
          </p:cNvPicPr>
          <p:nvPr/>
        </p:nvPicPr>
        <p:blipFill>
          <a:blip r:embed="rId3"/>
          <a:stretch>
            <a:fillRect/>
          </a:stretch>
        </p:blipFill>
        <p:spPr>
          <a:xfrm>
            <a:off x="7688424" y="2237363"/>
            <a:ext cx="6480110" cy="4834423"/>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7932426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45128" y="936600"/>
            <a:ext cx="5634752" cy="704374"/>
          </a:xfrm>
          <a:prstGeom prst="rect">
            <a:avLst/>
          </a:prstGeom>
          <a:noFill/>
          <a:ln/>
        </p:spPr>
        <p:txBody>
          <a:bodyPr wrap="none" lIns="0" tIns="0" rIns="0" bIns="0" rtlCol="0" anchor="t"/>
          <a:lstStyle/>
          <a:p>
            <a:r>
              <a:rPr lang="en-IN" sz="4400" b="1" dirty="0">
                <a:solidFill>
                  <a:srgbClr val="231971"/>
                </a:solidFill>
                <a:latin typeface="Outfit Extra Bold" pitchFamily="34" charset="0"/>
              </a:rPr>
              <a:t>Types of Recognized Laboratories</a:t>
            </a:r>
          </a:p>
        </p:txBody>
      </p:sp>
      <p:sp>
        <p:nvSpPr>
          <p:cNvPr id="14" name="TextBox 13">
            <a:extLst>
              <a:ext uri="{FF2B5EF4-FFF2-40B4-BE49-F238E27FC236}">
                <a16:creationId xmlns:a16="http://schemas.microsoft.com/office/drawing/2014/main" id="{57B4B0F8-3D29-1FB0-4044-575E486EFF01}"/>
              </a:ext>
            </a:extLst>
          </p:cNvPr>
          <p:cNvSpPr txBox="1"/>
          <p:nvPr/>
        </p:nvSpPr>
        <p:spPr>
          <a:xfrm>
            <a:off x="1156772" y="2237363"/>
            <a:ext cx="9419422" cy="5693866"/>
          </a:xfrm>
          <a:prstGeom prst="rect">
            <a:avLst/>
          </a:prstGeom>
          <a:noFill/>
        </p:spPr>
        <p:txBody>
          <a:bodyPr wrap="square">
            <a:spAutoFit/>
          </a:bodyPr>
          <a:lstStyle/>
          <a:p>
            <a:r>
              <a:rPr lang="en-IN" sz="2800" dirty="0"/>
              <a:t>Empanelled Laboratories:</a:t>
            </a:r>
          </a:p>
          <a:p>
            <a:endParaRPr lang="en-IN" sz="2800" dirty="0"/>
          </a:p>
          <a:p>
            <a:pPr marL="914400" lvl="1" indent="-457200">
              <a:buFont typeface="Arial" panose="020B0604020202020204" pitchFamily="34" charset="0"/>
              <a:buChar char="•"/>
            </a:pPr>
            <a:endParaRPr lang="en-IN" sz="2800" dirty="0"/>
          </a:p>
          <a:p>
            <a:pPr marL="914400" lvl="1" indent="-457200">
              <a:buFont typeface="Arial" panose="020B0604020202020204" pitchFamily="34" charset="0"/>
              <a:buChar char="•"/>
            </a:pPr>
            <a:endParaRPr lang="en-IN"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US" sz="2800" dirty="0"/>
          </a:p>
          <a:p>
            <a:pPr marL="914400" lvl="1" indent="-457200">
              <a:buFont typeface="Arial" panose="020B0604020202020204" pitchFamily="34" charset="0"/>
              <a:buChar char="•"/>
            </a:pPr>
            <a:endParaRPr lang="en-IN" sz="2800" dirty="0"/>
          </a:p>
          <a:p>
            <a:pPr marL="914400" lvl="1" indent="-457200">
              <a:buFont typeface="Arial" panose="020B0604020202020204" pitchFamily="34" charset="0"/>
              <a:buChar char="•"/>
            </a:pPr>
            <a:endParaRPr lang="en-IN" sz="2800" dirty="0"/>
          </a:p>
          <a:p>
            <a:endParaRPr lang="en-IN" sz="2800" dirty="0"/>
          </a:p>
          <a:p>
            <a:r>
              <a:rPr lang="en-IN" sz="2800" dirty="0"/>
              <a:t>Purpose: Specialized testing facilities for conformity assessment</a:t>
            </a:r>
          </a:p>
        </p:txBody>
      </p:sp>
      <p:graphicFrame>
        <p:nvGraphicFramePr>
          <p:cNvPr id="2" name="Diagram 1"/>
          <p:cNvGraphicFramePr/>
          <p:nvPr>
            <p:extLst/>
          </p:nvPr>
        </p:nvGraphicFramePr>
        <p:xfrm>
          <a:off x="1603080" y="2718293"/>
          <a:ext cx="9753600" cy="473200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798093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135221" y="936600"/>
            <a:ext cx="12039599" cy="704374"/>
          </a:xfrm>
          <a:prstGeom prst="rect">
            <a:avLst/>
          </a:prstGeom>
          <a:noFill/>
          <a:ln/>
        </p:spPr>
        <p:txBody>
          <a:bodyPr wrap="none" lIns="0" tIns="0" rIns="0" bIns="0" rtlCol="0" anchor="t"/>
          <a:lstStyle/>
          <a:p>
            <a:r>
              <a:rPr lang="en-IN" sz="4400" b="1" dirty="0">
                <a:solidFill>
                  <a:srgbClr val="231971"/>
                </a:solidFill>
                <a:latin typeface="Outfit Extra Bold" pitchFamily="34" charset="0"/>
              </a:rPr>
              <a:t>Role of Laboratories in BIS Certification Scheme</a:t>
            </a:r>
          </a:p>
        </p:txBody>
      </p:sp>
      <p:sp>
        <p:nvSpPr>
          <p:cNvPr id="14" name="TextBox 13">
            <a:extLst>
              <a:ext uri="{FF2B5EF4-FFF2-40B4-BE49-F238E27FC236}">
                <a16:creationId xmlns:a16="http://schemas.microsoft.com/office/drawing/2014/main" id="{57B4B0F8-3D29-1FB0-4044-575E486EFF01}"/>
              </a:ext>
            </a:extLst>
          </p:cNvPr>
          <p:cNvSpPr txBox="1"/>
          <p:nvPr/>
        </p:nvSpPr>
        <p:spPr>
          <a:xfrm>
            <a:off x="280690" y="2078337"/>
            <a:ext cx="13137135" cy="5287345"/>
          </a:xfrm>
          <a:prstGeom prst="rect">
            <a:avLst/>
          </a:prstGeom>
          <a:noFill/>
        </p:spPr>
        <p:txBody>
          <a:bodyPr wrap="square">
            <a:spAutoFit/>
          </a:bodyPr>
          <a:lstStyle/>
          <a:p>
            <a:pPr lvl="3" algn="just">
              <a:lnSpc>
                <a:spcPct val="107000"/>
              </a:lnSpc>
              <a:spcBef>
                <a:spcPts val="200"/>
              </a:spcBef>
            </a:pPr>
            <a:r>
              <a:rPr lang="en-IN" sz="2800" b="1" dirty="0"/>
              <a:t>Testing and Analysis</a:t>
            </a:r>
          </a:p>
          <a:p>
            <a:pPr lvl="3" algn="just">
              <a:lnSpc>
                <a:spcPct val="107000"/>
              </a:lnSpc>
              <a:spcBef>
                <a:spcPts val="200"/>
              </a:spcBef>
            </a:pPr>
            <a:endParaRPr lang="en-IN" sz="2800" b="1" dirty="0"/>
          </a:p>
          <a:p>
            <a:pPr lvl="3" algn="just">
              <a:lnSpc>
                <a:spcPct val="107000"/>
              </a:lnSpc>
              <a:spcBef>
                <a:spcPts val="200"/>
              </a:spcBef>
            </a:pPr>
            <a:r>
              <a:rPr lang="en-US" sz="2800" dirty="0"/>
              <a:t>• </a:t>
            </a:r>
            <a:r>
              <a:rPr lang="en-US" sz="2800" dirty="0" smtClean="0"/>
              <a:t>	Laboratories </a:t>
            </a:r>
            <a:r>
              <a:rPr lang="en-US" sz="2800" dirty="0"/>
              <a:t>conduct detailed testing and analysis of products to ensure they </a:t>
            </a:r>
            <a:r>
              <a:rPr lang="en-US" sz="2800" dirty="0" smtClean="0"/>
              <a:t>	meet </a:t>
            </a:r>
            <a:r>
              <a:rPr lang="en-US" sz="2800" dirty="0"/>
              <a:t>the specified standards set by BIS.</a:t>
            </a:r>
          </a:p>
          <a:p>
            <a:pPr lvl="3" algn="just">
              <a:lnSpc>
                <a:spcPct val="107000"/>
              </a:lnSpc>
              <a:spcBef>
                <a:spcPts val="200"/>
              </a:spcBef>
            </a:pPr>
            <a:r>
              <a:rPr lang="en-US" sz="2800" dirty="0"/>
              <a:t>•	Tests may include physical, chemical, mechanical, and performance </a:t>
            </a:r>
            <a:r>
              <a:rPr lang="en-US" sz="2800" dirty="0" smtClean="0"/>
              <a:t>	assessments </a:t>
            </a:r>
            <a:r>
              <a:rPr lang="en-US" sz="2800" dirty="0"/>
              <a:t>depending on the product category.</a:t>
            </a:r>
          </a:p>
          <a:p>
            <a:pPr lvl="3" algn="just">
              <a:lnSpc>
                <a:spcPct val="107000"/>
              </a:lnSpc>
              <a:spcBef>
                <a:spcPts val="200"/>
              </a:spcBef>
            </a:pPr>
            <a:r>
              <a:rPr lang="en-US" sz="2800" dirty="0"/>
              <a:t>•	The results from these tests help in determining whether a product conforms </a:t>
            </a:r>
            <a:r>
              <a:rPr lang="en-US" sz="2800" dirty="0" smtClean="0"/>
              <a:t>	to </a:t>
            </a:r>
            <a:r>
              <a:rPr lang="en-US" sz="2800" dirty="0"/>
              <a:t>the relevant BIS standards.</a:t>
            </a:r>
          </a:p>
          <a:p>
            <a:pPr lvl="3" algn="just">
              <a:lnSpc>
                <a:spcPct val="107000"/>
              </a:lnSpc>
              <a:spcBef>
                <a:spcPts val="200"/>
              </a:spcBef>
            </a:pPr>
            <a:endParaRPr lang="en-IN" sz="2800" dirty="0"/>
          </a:p>
          <a:p>
            <a:pPr lvl="3">
              <a:lnSpc>
                <a:spcPct val="107000"/>
              </a:lnSpc>
              <a:spcBef>
                <a:spcPts val="200"/>
              </a:spcBef>
            </a:pPr>
            <a:endParaRPr lang="en-IN" sz="2800" dirty="0"/>
          </a:p>
          <a:p>
            <a:pPr algn="just"/>
            <a:endParaRPr lang="en-IN" sz="28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635753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135221" y="936600"/>
            <a:ext cx="12039599" cy="704374"/>
          </a:xfrm>
          <a:prstGeom prst="rect">
            <a:avLst/>
          </a:prstGeom>
          <a:noFill/>
          <a:ln/>
        </p:spPr>
        <p:txBody>
          <a:bodyPr wrap="none" lIns="0" tIns="0" rIns="0" bIns="0" rtlCol="0" anchor="t"/>
          <a:lstStyle/>
          <a:p>
            <a:r>
              <a:rPr lang="en-IN" sz="4400" b="1" dirty="0">
                <a:solidFill>
                  <a:srgbClr val="231971"/>
                </a:solidFill>
                <a:latin typeface="Outfit Extra Bold" pitchFamily="34" charset="0"/>
              </a:rPr>
              <a:t>Role of Laboratories in BIS Certification Scheme</a:t>
            </a:r>
          </a:p>
        </p:txBody>
      </p:sp>
      <p:sp>
        <p:nvSpPr>
          <p:cNvPr id="14" name="TextBox 13">
            <a:extLst>
              <a:ext uri="{FF2B5EF4-FFF2-40B4-BE49-F238E27FC236}">
                <a16:creationId xmlns:a16="http://schemas.microsoft.com/office/drawing/2014/main" id="{57B4B0F8-3D29-1FB0-4044-575E486EFF01}"/>
              </a:ext>
            </a:extLst>
          </p:cNvPr>
          <p:cNvSpPr txBox="1"/>
          <p:nvPr/>
        </p:nvSpPr>
        <p:spPr>
          <a:xfrm>
            <a:off x="280690" y="2078337"/>
            <a:ext cx="13209167" cy="5727209"/>
          </a:xfrm>
          <a:prstGeom prst="rect">
            <a:avLst/>
          </a:prstGeom>
          <a:noFill/>
        </p:spPr>
        <p:txBody>
          <a:bodyPr wrap="square">
            <a:spAutoFit/>
          </a:bodyPr>
          <a:lstStyle/>
          <a:p>
            <a:pPr lvl="3" algn="just">
              <a:lnSpc>
                <a:spcPct val="107000"/>
              </a:lnSpc>
              <a:spcBef>
                <a:spcPts val="200"/>
              </a:spcBef>
            </a:pPr>
            <a:r>
              <a:rPr lang="en-IN" sz="2800" b="1" dirty="0"/>
              <a:t>Certification Support</a:t>
            </a:r>
          </a:p>
          <a:p>
            <a:pPr lvl="3" algn="just">
              <a:lnSpc>
                <a:spcPct val="107000"/>
              </a:lnSpc>
              <a:spcBef>
                <a:spcPts val="200"/>
              </a:spcBef>
            </a:pPr>
            <a:endParaRPr lang="en-IN" sz="2800" b="1" dirty="0"/>
          </a:p>
          <a:p>
            <a:pPr lvl="3" algn="just">
              <a:lnSpc>
                <a:spcPct val="107000"/>
              </a:lnSpc>
              <a:spcBef>
                <a:spcPts val="200"/>
              </a:spcBef>
            </a:pPr>
            <a:r>
              <a:rPr lang="en-US" sz="2800" dirty="0"/>
              <a:t>•	Laboratories support the certification process by providing reliable test </a:t>
            </a:r>
            <a:r>
              <a:rPr lang="en-US" sz="2800" dirty="0" smtClean="0"/>
              <a:t>	results</a:t>
            </a:r>
            <a:r>
              <a:rPr lang="en-US" sz="2800" dirty="0"/>
              <a:t>.</a:t>
            </a:r>
          </a:p>
          <a:p>
            <a:pPr lvl="3" algn="just">
              <a:lnSpc>
                <a:spcPct val="107000"/>
              </a:lnSpc>
              <a:spcBef>
                <a:spcPts val="200"/>
              </a:spcBef>
            </a:pPr>
            <a:r>
              <a:rPr lang="en-US" sz="2800" dirty="0"/>
              <a:t>•	They perform the testing required for initial certification for </a:t>
            </a:r>
            <a:r>
              <a:rPr lang="en-US" sz="2800" dirty="0" smtClean="0"/>
              <a:t>applicant 	samples</a:t>
            </a:r>
            <a:r>
              <a:rPr lang="en-US" sz="2800" dirty="0"/>
              <a:t>, as well as ongoing surveillance and periodic </a:t>
            </a:r>
            <a:r>
              <a:rPr lang="en-US" sz="2800" dirty="0" smtClean="0"/>
              <a:t>	testing </a:t>
            </a:r>
            <a:r>
              <a:rPr lang="en-US" sz="2800" dirty="0"/>
              <a:t>of samples </a:t>
            </a:r>
            <a:r>
              <a:rPr lang="en-US" sz="2800" dirty="0" smtClean="0"/>
              <a:t>	drawn </a:t>
            </a:r>
            <a:r>
              <a:rPr lang="en-US" sz="2800" dirty="0"/>
              <a:t>from both factory as well as from market </a:t>
            </a:r>
            <a:r>
              <a:rPr lang="en-US" sz="2800" dirty="0" smtClean="0"/>
              <a:t>for </a:t>
            </a:r>
            <a:r>
              <a:rPr lang="en-US" sz="2800" dirty="0"/>
              <a:t>operative </a:t>
            </a:r>
            <a:r>
              <a:rPr lang="en-US" sz="2800" dirty="0" err="1"/>
              <a:t>licences</a:t>
            </a:r>
            <a:r>
              <a:rPr lang="en-US" sz="2800" dirty="0"/>
              <a:t> to </a:t>
            </a:r>
            <a:r>
              <a:rPr lang="en-US" sz="2800" dirty="0" smtClean="0"/>
              <a:t>	check </a:t>
            </a:r>
            <a:r>
              <a:rPr lang="en-US" sz="2800" dirty="0"/>
              <a:t>for consistency with BIS standards.</a:t>
            </a:r>
          </a:p>
          <a:p>
            <a:pPr lvl="3" algn="just">
              <a:lnSpc>
                <a:spcPct val="107000"/>
              </a:lnSpc>
              <a:spcBef>
                <a:spcPts val="200"/>
              </a:spcBef>
            </a:pPr>
            <a:r>
              <a:rPr lang="en-US" sz="2800" dirty="0"/>
              <a:t>•	Accurate and consistent test results are essential for granting and </a:t>
            </a:r>
            <a:r>
              <a:rPr lang="en-US" sz="2800" dirty="0" smtClean="0"/>
              <a:t>	maintaining </a:t>
            </a:r>
            <a:r>
              <a:rPr lang="en-US" sz="2800" dirty="0"/>
              <a:t>BIS certification. Continuous monitoring helps in </a:t>
            </a:r>
            <a:r>
              <a:rPr lang="en-US" sz="2800" dirty="0" smtClean="0"/>
              <a:t>	maintaining 	the </a:t>
            </a:r>
            <a:r>
              <a:rPr lang="en-US" sz="2800" dirty="0"/>
              <a:t>integrity of the BIS certification scheme and </a:t>
            </a:r>
            <a:r>
              <a:rPr lang="en-US" sz="2800" dirty="0" smtClean="0"/>
              <a:t>ensuring </a:t>
            </a:r>
            <a:r>
              <a:rPr lang="en-US" sz="2800" dirty="0"/>
              <a:t>that products </a:t>
            </a:r>
            <a:r>
              <a:rPr lang="en-US" sz="2800" dirty="0" smtClean="0"/>
              <a:t>	remain </a:t>
            </a:r>
            <a:r>
              <a:rPr lang="en-US" sz="2800" dirty="0"/>
              <a:t>compliant over time</a:t>
            </a:r>
            <a:r>
              <a:rPr lang="en-US" sz="2800" dirty="0" smtClean="0"/>
              <a:t>.</a:t>
            </a:r>
            <a:endParaRPr lang="en-IN" sz="28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661077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135221" y="936600"/>
            <a:ext cx="12039599" cy="704374"/>
          </a:xfrm>
          <a:prstGeom prst="rect">
            <a:avLst/>
          </a:prstGeom>
          <a:noFill/>
          <a:ln/>
        </p:spPr>
        <p:txBody>
          <a:bodyPr wrap="none" lIns="0" tIns="0" rIns="0" bIns="0" rtlCol="0" anchor="t"/>
          <a:lstStyle/>
          <a:p>
            <a:r>
              <a:rPr lang="en-IN" sz="4400" b="1" dirty="0">
                <a:solidFill>
                  <a:srgbClr val="231971"/>
                </a:solidFill>
                <a:latin typeface="Outfit Extra Bold" pitchFamily="34" charset="0"/>
              </a:rPr>
              <a:t>Role of Laboratories in BIS Certification Scheme</a:t>
            </a:r>
          </a:p>
        </p:txBody>
      </p:sp>
      <p:sp>
        <p:nvSpPr>
          <p:cNvPr id="14" name="TextBox 13">
            <a:extLst>
              <a:ext uri="{FF2B5EF4-FFF2-40B4-BE49-F238E27FC236}">
                <a16:creationId xmlns:a16="http://schemas.microsoft.com/office/drawing/2014/main" id="{57B4B0F8-3D29-1FB0-4044-575E486EFF01}"/>
              </a:ext>
            </a:extLst>
          </p:cNvPr>
          <p:cNvSpPr txBox="1"/>
          <p:nvPr/>
        </p:nvSpPr>
        <p:spPr>
          <a:xfrm>
            <a:off x="280690" y="2078337"/>
            <a:ext cx="12894129" cy="4314001"/>
          </a:xfrm>
          <a:prstGeom prst="rect">
            <a:avLst/>
          </a:prstGeom>
          <a:noFill/>
        </p:spPr>
        <p:txBody>
          <a:bodyPr wrap="square">
            <a:spAutoFit/>
          </a:bodyPr>
          <a:lstStyle/>
          <a:p>
            <a:pPr lvl="3" algn="just">
              <a:lnSpc>
                <a:spcPct val="107000"/>
              </a:lnSpc>
              <a:spcBef>
                <a:spcPts val="200"/>
              </a:spcBef>
            </a:pPr>
            <a:r>
              <a:rPr lang="en-IN" sz="2800" b="1" dirty="0"/>
              <a:t>Handling Complaints and Disputes</a:t>
            </a:r>
          </a:p>
          <a:p>
            <a:pPr lvl="3" algn="just">
              <a:lnSpc>
                <a:spcPct val="107000"/>
              </a:lnSpc>
              <a:spcBef>
                <a:spcPts val="200"/>
              </a:spcBef>
            </a:pPr>
            <a:endParaRPr lang="en-IN" sz="2800" b="1" dirty="0"/>
          </a:p>
          <a:p>
            <a:pPr lvl="3" algn="just">
              <a:lnSpc>
                <a:spcPct val="107000"/>
              </a:lnSpc>
              <a:spcBef>
                <a:spcPts val="200"/>
              </a:spcBef>
            </a:pPr>
            <a:r>
              <a:rPr lang="en-US" sz="2800" dirty="0"/>
              <a:t>•	Laboratories may be involved in handling complaints or disputes </a:t>
            </a:r>
            <a:r>
              <a:rPr lang="en-US" sz="2800" dirty="0" smtClean="0"/>
              <a:t>	related </a:t>
            </a:r>
            <a:r>
              <a:rPr lang="en-US" sz="2800" dirty="0"/>
              <a:t>to product testing and certification.</a:t>
            </a:r>
          </a:p>
          <a:p>
            <a:pPr lvl="3" algn="just">
              <a:lnSpc>
                <a:spcPct val="107000"/>
              </a:lnSpc>
              <a:spcBef>
                <a:spcPts val="200"/>
              </a:spcBef>
            </a:pPr>
            <a:r>
              <a:rPr lang="en-US" sz="2800" dirty="0"/>
              <a:t>•	They may perform additional tests or re-evaluations if there are </a:t>
            </a:r>
            <a:r>
              <a:rPr lang="en-US" sz="2800" dirty="0" smtClean="0"/>
              <a:t>	concerns </a:t>
            </a:r>
            <a:r>
              <a:rPr lang="en-US" sz="2800" dirty="0"/>
              <a:t>about the accuracy of previous results.</a:t>
            </a:r>
          </a:p>
          <a:p>
            <a:pPr lvl="3" algn="just">
              <a:lnSpc>
                <a:spcPct val="107000"/>
              </a:lnSpc>
              <a:spcBef>
                <a:spcPts val="200"/>
              </a:spcBef>
            </a:pPr>
            <a:r>
              <a:rPr lang="en-US" sz="2800" dirty="0"/>
              <a:t>•	Resolving disputes ensures fairness and accuracy in the certification </a:t>
            </a:r>
            <a:r>
              <a:rPr lang="en-US" sz="2800" dirty="0" smtClean="0"/>
              <a:t>	process</a:t>
            </a:r>
            <a:r>
              <a:rPr lang="en-US" sz="2800" dirty="0"/>
              <a:t>.</a:t>
            </a:r>
          </a:p>
          <a:p>
            <a:pPr algn="just"/>
            <a:endParaRPr lang="en-IN" sz="2800" dirty="0"/>
          </a:p>
        </p:txBody>
      </p:sp>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140006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45128" y="936600"/>
            <a:ext cx="5634752" cy="704374"/>
          </a:xfrm>
          <a:prstGeom prst="rect">
            <a:avLst/>
          </a:prstGeom>
          <a:noFill/>
          <a:ln/>
        </p:spPr>
        <p:txBody>
          <a:bodyPr wrap="none" lIns="0" tIns="0" rIns="0" bIns="0" rtlCol="0" anchor="t"/>
          <a:lstStyle/>
          <a:p>
            <a:r>
              <a:rPr lang="en-IN" sz="4400" b="1" dirty="0">
                <a:solidFill>
                  <a:srgbClr val="231971"/>
                </a:solidFill>
                <a:latin typeface="Outfit Extra Bold" pitchFamily="34" charset="0"/>
              </a:rPr>
              <a:t>Role of Laboratories in BIS Certification Scheme</a:t>
            </a:r>
          </a:p>
        </p:txBody>
      </p:sp>
      <p:sp>
        <p:nvSpPr>
          <p:cNvPr id="14" name="TextBox 13">
            <a:extLst>
              <a:ext uri="{FF2B5EF4-FFF2-40B4-BE49-F238E27FC236}">
                <a16:creationId xmlns:a16="http://schemas.microsoft.com/office/drawing/2014/main" id="{57B4B0F8-3D29-1FB0-4044-575E486EFF01}"/>
              </a:ext>
            </a:extLst>
          </p:cNvPr>
          <p:cNvSpPr txBox="1"/>
          <p:nvPr/>
        </p:nvSpPr>
        <p:spPr>
          <a:xfrm>
            <a:off x="1200839" y="1920122"/>
            <a:ext cx="12283807" cy="5783699"/>
          </a:xfrm>
          <a:prstGeom prst="rect">
            <a:avLst/>
          </a:prstGeom>
          <a:noFill/>
        </p:spPr>
        <p:txBody>
          <a:bodyPr wrap="square">
            <a:spAutoFit/>
          </a:bodyPr>
          <a:lstStyle/>
          <a:p>
            <a:pPr>
              <a:lnSpc>
                <a:spcPct val="107000"/>
              </a:lnSpc>
              <a:spcBef>
                <a:spcPts val="200"/>
              </a:spcBef>
            </a:pPr>
            <a:r>
              <a:rPr lang="hi-IN" sz="2800" b="1" dirty="0"/>
              <a:t>Impartiality</a:t>
            </a:r>
            <a:endParaRPr lang="en-US" sz="2800" b="1" dirty="0"/>
          </a:p>
          <a:p>
            <a:pPr marL="457200" indent="-457200" algn="just">
              <a:lnSpc>
                <a:spcPct val="107000"/>
              </a:lnSpc>
              <a:spcBef>
                <a:spcPts val="200"/>
              </a:spcBef>
              <a:buFont typeface="Arial" panose="020B0604020202020204" pitchFamily="34" charset="0"/>
              <a:buChar char="•"/>
            </a:pPr>
            <a:r>
              <a:rPr lang="en-US" sz="2800" dirty="0"/>
              <a:t>Laboratory activities shall be undertaken impartially and structured and managed so as to safeguard impartiality. </a:t>
            </a:r>
          </a:p>
          <a:p>
            <a:pPr marL="457200" indent="-457200" algn="just">
              <a:lnSpc>
                <a:spcPct val="107000"/>
              </a:lnSpc>
              <a:spcBef>
                <a:spcPts val="200"/>
              </a:spcBef>
              <a:buFont typeface="Arial" panose="020B0604020202020204" pitchFamily="34" charset="0"/>
              <a:buChar char="•"/>
            </a:pPr>
            <a:r>
              <a:rPr lang="en-US" sz="2800" dirty="0"/>
              <a:t>The laboratory management shall be committed to impartiality. </a:t>
            </a:r>
          </a:p>
          <a:p>
            <a:pPr marL="457200" indent="-457200" algn="just">
              <a:lnSpc>
                <a:spcPct val="107000"/>
              </a:lnSpc>
              <a:spcBef>
                <a:spcPts val="200"/>
              </a:spcBef>
              <a:buFont typeface="Arial" panose="020B0604020202020204" pitchFamily="34" charset="0"/>
              <a:buChar char="•"/>
            </a:pPr>
            <a:r>
              <a:rPr lang="en-US" sz="2800" dirty="0"/>
              <a:t>The laboratory shall be responsible for the impartiality of its laboratory activities and shall not allow commercial, financial or other pressures to compromise impartiality. </a:t>
            </a:r>
          </a:p>
          <a:p>
            <a:pPr marL="457200" indent="-457200" algn="just">
              <a:lnSpc>
                <a:spcPct val="107000"/>
              </a:lnSpc>
              <a:spcBef>
                <a:spcPts val="200"/>
              </a:spcBef>
              <a:buFont typeface="Arial" panose="020B0604020202020204" pitchFamily="34" charset="0"/>
              <a:buChar char="•"/>
            </a:pPr>
            <a:r>
              <a:rPr lang="en-US" sz="2800" dirty="0"/>
              <a:t>The laboratory shall identify risks to its impartiality on an on-going basis. If a risk to impartiality is identified, the laboratory shall be able to demonstrate how it eliminates or minimizes such risk.</a:t>
            </a:r>
          </a:p>
          <a:p>
            <a:pPr>
              <a:lnSpc>
                <a:spcPct val="107000"/>
              </a:lnSpc>
              <a:spcBef>
                <a:spcPts val="200"/>
              </a:spcBef>
            </a:pPr>
            <a:endParaRPr lang="en-IN" sz="2800" dirty="0"/>
          </a:p>
          <a:p>
            <a:pPr>
              <a:lnSpc>
                <a:spcPct val="107000"/>
              </a:lnSpc>
              <a:spcBef>
                <a:spcPts val="200"/>
              </a:spcBef>
            </a:pPr>
            <a:endParaRPr lang="en-IN" sz="2800" dirty="0"/>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7113983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845128" y="936600"/>
            <a:ext cx="5634752" cy="704374"/>
          </a:xfrm>
          <a:prstGeom prst="rect">
            <a:avLst/>
          </a:prstGeom>
          <a:noFill/>
          <a:ln/>
        </p:spPr>
        <p:txBody>
          <a:bodyPr wrap="none" lIns="0" tIns="0" rIns="0" bIns="0" rtlCol="0" anchor="t"/>
          <a:lstStyle/>
          <a:p>
            <a:r>
              <a:rPr lang="en-IN" sz="4400" b="1" dirty="0">
                <a:solidFill>
                  <a:srgbClr val="231971"/>
                </a:solidFill>
                <a:latin typeface="Outfit Extra Bold" pitchFamily="34" charset="0"/>
              </a:rPr>
              <a:t>Role of Laboratories in BIS Certification Scheme</a:t>
            </a:r>
          </a:p>
        </p:txBody>
      </p:sp>
      <p:sp>
        <p:nvSpPr>
          <p:cNvPr id="14" name="TextBox 13">
            <a:extLst>
              <a:ext uri="{FF2B5EF4-FFF2-40B4-BE49-F238E27FC236}">
                <a16:creationId xmlns:a16="http://schemas.microsoft.com/office/drawing/2014/main" id="{57B4B0F8-3D29-1FB0-4044-575E486EFF01}"/>
              </a:ext>
            </a:extLst>
          </p:cNvPr>
          <p:cNvSpPr txBox="1"/>
          <p:nvPr/>
        </p:nvSpPr>
        <p:spPr>
          <a:xfrm>
            <a:off x="1200839" y="1920122"/>
            <a:ext cx="12283807" cy="5758051"/>
          </a:xfrm>
          <a:prstGeom prst="rect">
            <a:avLst/>
          </a:prstGeom>
          <a:noFill/>
        </p:spPr>
        <p:txBody>
          <a:bodyPr wrap="square">
            <a:spAutoFit/>
          </a:bodyPr>
          <a:lstStyle/>
          <a:p>
            <a:pPr>
              <a:lnSpc>
                <a:spcPct val="107000"/>
              </a:lnSpc>
              <a:spcBef>
                <a:spcPts val="200"/>
              </a:spcBef>
            </a:pPr>
            <a:r>
              <a:rPr lang="en-US" sz="2800" b="1" dirty="0"/>
              <a:t>Procedural Integration of laboratories in BIS Certification</a:t>
            </a:r>
            <a:r>
              <a:rPr lang="en-IN" sz="2800" b="1" dirty="0"/>
              <a:t> </a:t>
            </a:r>
          </a:p>
          <a:p>
            <a:pPr>
              <a:lnSpc>
                <a:spcPct val="107000"/>
              </a:lnSpc>
              <a:spcBef>
                <a:spcPts val="200"/>
              </a:spcBef>
            </a:pPr>
            <a:endParaRPr lang="en-IN" sz="2800" b="1" dirty="0"/>
          </a:p>
          <a:p>
            <a:pPr marL="457200" indent="-457200" algn="just">
              <a:lnSpc>
                <a:spcPct val="107000"/>
              </a:lnSpc>
              <a:spcBef>
                <a:spcPts val="200"/>
              </a:spcBef>
              <a:buFont typeface="Arial" panose="020B0604020202020204" pitchFamily="34" charset="0"/>
              <a:buChar char="•"/>
            </a:pPr>
            <a:r>
              <a:rPr lang="en-US" sz="2800" i="1" dirty="0"/>
              <a:t>Application Submission</a:t>
            </a:r>
            <a:r>
              <a:rPr lang="en-US" sz="2800" dirty="0"/>
              <a:t>: Manufacturers apply for BIS certification, which includes submitting samples for testing.</a:t>
            </a:r>
          </a:p>
          <a:p>
            <a:pPr marL="457200" indent="-457200" algn="just">
              <a:lnSpc>
                <a:spcPct val="107000"/>
              </a:lnSpc>
              <a:spcBef>
                <a:spcPts val="200"/>
              </a:spcBef>
              <a:buFont typeface="Arial" panose="020B0604020202020204" pitchFamily="34" charset="0"/>
              <a:buChar char="•"/>
            </a:pPr>
            <a:r>
              <a:rPr lang="en-US" sz="2800" i="1" dirty="0"/>
              <a:t>Testing</a:t>
            </a:r>
            <a:r>
              <a:rPr lang="en-US" sz="2800" dirty="0"/>
              <a:t>: Laboratories perform the required tests on submitted samples to evaluate compliance with BIS standards.</a:t>
            </a:r>
          </a:p>
          <a:p>
            <a:pPr marL="457200" indent="-457200" algn="just">
              <a:lnSpc>
                <a:spcPct val="107000"/>
              </a:lnSpc>
              <a:spcBef>
                <a:spcPts val="200"/>
              </a:spcBef>
              <a:buFont typeface="Arial" panose="020B0604020202020204" pitchFamily="34" charset="0"/>
              <a:buChar char="•"/>
            </a:pPr>
            <a:r>
              <a:rPr lang="en-US" sz="2800" i="1" dirty="0"/>
              <a:t>Reporting</a:t>
            </a:r>
            <a:r>
              <a:rPr lang="en-US" sz="2800" dirty="0"/>
              <a:t>: Laboratories provide detailed test reports to BIS, which are used to make certification decisions.</a:t>
            </a:r>
          </a:p>
          <a:p>
            <a:pPr marL="457200" indent="-457200" algn="just">
              <a:lnSpc>
                <a:spcPct val="107000"/>
              </a:lnSpc>
              <a:spcBef>
                <a:spcPts val="200"/>
              </a:spcBef>
              <a:buFont typeface="Arial" panose="020B0604020202020204" pitchFamily="34" charset="0"/>
              <a:buChar char="•"/>
            </a:pPr>
            <a:r>
              <a:rPr lang="en-US" sz="2800" i="1" dirty="0"/>
              <a:t>Certification Decision</a:t>
            </a:r>
            <a:r>
              <a:rPr lang="en-US" sz="2800" dirty="0"/>
              <a:t>: BIS reviews the test results and decides on granting or renewing certification.</a:t>
            </a:r>
          </a:p>
          <a:p>
            <a:pPr marL="457200" indent="-457200" algn="just">
              <a:lnSpc>
                <a:spcPct val="107000"/>
              </a:lnSpc>
              <a:spcBef>
                <a:spcPts val="200"/>
              </a:spcBef>
              <a:buFont typeface="Arial" panose="020B0604020202020204" pitchFamily="34" charset="0"/>
              <a:buChar char="•"/>
            </a:pPr>
            <a:r>
              <a:rPr lang="en-US" sz="2800" i="1" dirty="0"/>
              <a:t>Surveillance</a:t>
            </a:r>
            <a:r>
              <a:rPr lang="en-US" sz="2800" dirty="0"/>
              <a:t>: Laboratories conduct testing of samples drawn during periodic inspections by BIS to ensure ongoing compliance with BIS standards.</a:t>
            </a:r>
          </a:p>
        </p:txBody>
      </p:sp>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7852897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290734" y="2875049"/>
            <a:ext cx="11695215" cy="704374"/>
          </a:xfrm>
          <a:prstGeom prst="rect">
            <a:avLst/>
          </a:prstGeom>
          <a:noFill/>
          <a:ln/>
        </p:spPr>
        <p:txBody>
          <a:bodyPr wrap="none" lIns="0" tIns="0" rIns="0" bIns="0" rtlCol="0" anchor="t"/>
          <a:lstStyle/>
          <a:p>
            <a:pPr marL="0" indent="0">
              <a:lnSpc>
                <a:spcPts val="5500"/>
              </a:lnSpc>
              <a:buNone/>
            </a:pPr>
            <a:r>
              <a:rPr lang="en-US" sz="4400" b="1" dirty="0">
                <a:solidFill>
                  <a:srgbClr val="231971"/>
                </a:solidFill>
                <a:latin typeface="Outfit Extra Bold" pitchFamily="34" charset="0"/>
              </a:rPr>
              <a:t>BIS Conformity Assessment Legal Framework </a:t>
            </a:r>
            <a:endParaRPr lang="en-US" sz="4400" dirty="0"/>
          </a:p>
        </p:txBody>
      </p:sp>
      <p:sp>
        <p:nvSpPr>
          <p:cNvPr id="14" name="TextBox 13">
            <a:extLst>
              <a:ext uri="{FF2B5EF4-FFF2-40B4-BE49-F238E27FC236}">
                <a16:creationId xmlns:a16="http://schemas.microsoft.com/office/drawing/2014/main" id="{57B4B0F8-3D29-1FB0-4044-575E486EFF01}"/>
              </a:ext>
            </a:extLst>
          </p:cNvPr>
          <p:cNvSpPr txBox="1"/>
          <p:nvPr/>
        </p:nvSpPr>
        <p:spPr>
          <a:xfrm>
            <a:off x="690465" y="3966168"/>
            <a:ext cx="12895754" cy="4044056"/>
          </a:xfrm>
          <a:prstGeom prst="rect">
            <a:avLst/>
          </a:prstGeom>
          <a:noFill/>
        </p:spPr>
        <p:txBody>
          <a:bodyPr wrap="square">
            <a:spAutoFit/>
          </a:bodyPr>
          <a:lstStyle/>
          <a:p>
            <a:pPr marL="285750" lvl="0" indent="-285750" algn="just">
              <a:lnSpc>
                <a:spcPct val="107000"/>
              </a:lnSpc>
              <a:buFont typeface="Arial" panose="020B0604020202020204" pitchFamily="34" charset="0"/>
              <a:buChar char="•"/>
              <a:tabLst>
                <a:tab pos="269875" algn="l"/>
              </a:tabLst>
            </a:pPr>
            <a:r>
              <a:rPr lang="en-IN" sz="2400" b="1" dirty="0">
                <a:effectLst/>
                <a:latin typeface="Times New Roman" panose="02020603050405020304" pitchFamily="18" charset="0"/>
                <a:ea typeface="Calibri" panose="020F0502020204030204" pitchFamily="34" charset="0"/>
                <a:cs typeface="Mangal" panose="02040503050203030202" pitchFamily="18" charset="0"/>
              </a:rPr>
              <a:t>Bureau of Indian Standards Act, 2016: </a:t>
            </a:r>
            <a:r>
              <a:rPr lang="en-IN" sz="2400" dirty="0">
                <a:effectLst/>
                <a:latin typeface="Times New Roman" panose="02020603050405020304" pitchFamily="18" charset="0"/>
                <a:ea typeface="Calibri" panose="020F0502020204030204" pitchFamily="34" charset="0"/>
                <a:cs typeface="Mangal" panose="02040503050203030202" pitchFamily="18" charset="0"/>
              </a:rPr>
              <a:t>Provides the statutory framework for BIS, replacing the Bureau of Indian Standards Act, 1986. It aims to establish and promote standardization, marking, and quality certification of goods and services.</a:t>
            </a:r>
          </a:p>
          <a:p>
            <a:pPr marL="285750" lvl="0" indent="-285750" algn="just">
              <a:lnSpc>
                <a:spcPct val="107000"/>
              </a:lnSpc>
              <a:buFont typeface="Arial" panose="020B0604020202020204" pitchFamily="34" charset="0"/>
              <a:buChar char="•"/>
              <a:tabLst>
                <a:tab pos="269875" algn="l"/>
              </a:tabLst>
            </a:pPr>
            <a:endParaRPr lang="en-IN" sz="2400" u="sng" dirty="0">
              <a:latin typeface="Times New Roman" panose="02020603050405020304" pitchFamily="18" charset="0"/>
              <a:ea typeface="Calibri" panose="020F0502020204030204" pitchFamily="34" charset="0"/>
              <a:cs typeface="Mangal" panose="02040503050203030202" pitchFamily="18" charset="0"/>
            </a:endParaRPr>
          </a:p>
          <a:p>
            <a:pPr marL="285750" lvl="0" indent="-285750" algn="just">
              <a:lnSpc>
                <a:spcPct val="107000"/>
              </a:lnSpc>
              <a:buFont typeface="Arial" panose="020B0604020202020204" pitchFamily="34" charset="0"/>
              <a:buChar char="•"/>
              <a:tabLst>
                <a:tab pos="269875" algn="l"/>
              </a:tabLst>
            </a:pPr>
            <a:r>
              <a:rPr lang="en-IN" sz="2400" b="1" dirty="0">
                <a:effectLst/>
                <a:latin typeface="Times New Roman" panose="02020603050405020304" pitchFamily="18" charset="0"/>
                <a:ea typeface="Calibri" panose="020F0502020204030204" pitchFamily="34" charset="0"/>
                <a:cs typeface="Mangal" panose="02040503050203030202" pitchFamily="18" charset="0"/>
              </a:rPr>
              <a:t>Bureau of Indian Standards (Conformity Assessment) Regulations, 2018: </a:t>
            </a:r>
            <a:r>
              <a:rPr lang="en-IN" sz="2400" b="1" dirty="0">
                <a:latin typeface="Times New Roman" panose="02020603050405020304" pitchFamily="18" charset="0"/>
                <a:ea typeface="Calibri" panose="020F0502020204030204" pitchFamily="34" charset="0"/>
                <a:cs typeface="Mangal" panose="02040503050203030202" pitchFamily="18" charset="0"/>
              </a:rPr>
              <a:t>P</a:t>
            </a:r>
            <a:r>
              <a:rPr lang="en-IN" sz="2400" dirty="0">
                <a:effectLst/>
                <a:latin typeface="Times New Roman" panose="02020603050405020304" pitchFamily="18" charset="0"/>
                <a:ea typeface="Calibri" panose="020F0502020204030204" pitchFamily="34" charset="0"/>
                <a:cs typeface="Mangal" panose="02040503050203030202" pitchFamily="18" charset="0"/>
              </a:rPr>
              <a:t>rovides detailed procedures for the certification process. They cover the application process, assessment procedures, marking and labelling requirements, and conditions for the grant of licences and certificates.</a:t>
            </a:r>
            <a:endParaRPr lang="en-IN" sz="2400" dirty="0">
              <a:latin typeface="Calibri" panose="020F0502020204030204" pitchFamily="34" charset="0"/>
              <a:ea typeface="Calibri" panose="020F0502020204030204" pitchFamily="34" charset="0"/>
              <a:cs typeface="Mangal" panose="02040503050203030202" pitchFamily="18" charset="0"/>
            </a:endParaRPr>
          </a:p>
          <a:p>
            <a:pPr marL="285750" lvl="0" indent="-285750" algn="just">
              <a:lnSpc>
                <a:spcPct val="107000"/>
              </a:lnSpc>
              <a:buFont typeface="Arial" panose="020B0604020202020204" pitchFamily="34" charset="0"/>
              <a:buChar char="•"/>
              <a:tabLst>
                <a:tab pos="269875" algn="l"/>
              </a:tabLst>
            </a:pPr>
            <a:endParaRPr lang="en-IN" sz="2400" u="sng" dirty="0">
              <a:effectLst/>
              <a:latin typeface="Calibri" panose="020F0502020204030204" pitchFamily="34" charset="0"/>
              <a:ea typeface="Calibri" panose="020F0502020204030204" pitchFamily="34" charset="0"/>
              <a:cs typeface="Mangal" panose="02040503050203030202" pitchFamily="18" charset="0"/>
            </a:endParaRPr>
          </a:p>
          <a:p>
            <a:pPr marL="285750" lvl="0" indent="-285750" algn="just">
              <a:lnSpc>
                <a:spcPct val="107000"/>
              </a:lnSpc>
              <a:buFont typeface="Arial" panose="020B0604020202020204" pitchFamily="34" charset="0"/>
              <a:buChar char="•"/>
              <a:tabLst>
                <a:tab pos="269875" algn="l"/>
              </a:tabLst>
            </a:pPr>
            <a:r>
              <a:rPr lang="en-IN" sz="2400" b="1" dirty="0">
                <a:effectLst/>
                <a:latin typeface="Times New Roman" panose="02020603050405020304" pitchFamily="18" charset="0"/>
                <a:ea typeface="Calibri" panose="020F0502020204030204" pitchFamily="34" charset="0"/>
                <a:cs typeface="Mangal" panose="02040503050203030202" pitchFamily="18" charset="0"/>
              </a:rPr>
              <a:t>Bureau of Indian Standards Rules, 2018:</a:t>
            </a:r>
            <a:r>
              <a:rPr lang="en-IN" sz="2400" dirty="0">
                <a:effectLst/>
                <a:latin typeface="Times New Roman" panose="02020603050405020304" pitchFamily="18" charset="0"/>
                <a:ea typeface="Calibri" panose="020F0502020204030204" pitchFamily="34" charset="0"/>
                <a:cs typeface="Mangal" panose="02040503050203030202" pitchFamily="18" charset="0"/>
              </a:rPr>
              <a:t> </a:t>
            </a:r>
            <a:r>
              <a:rPr lang="en-IN" sz="2400" dirty="0">
                <a:latin typeface="Times New Roman" panose="02020603050405020304" pitchFamily="18" charset="0"/>
                <a:ea typeface="Calibri" panose="020F0502020204030204" pitchFamily="34" charset="0"/>
                <a:cs typeface="Mangal" panose="02040503050203030202" pitchFamily="18" charset="0"/>
              </a:rPr>
              <a:t>P</a:t>
            </a:r>
            <a:r>
              <a:rPr lang="en-IN" sz="2400" dirty="0">
                <a:effectLst/>
                <a:latin typeface="Times New Roman" panose="02020603050405020304" pitchFamily="18" charset="0"/>
                <a:ea typeface="Calibri" panose="020F0502020204030204" pitchFamily="34" charset="0"/>
                <a:cs typeface="Mangal" panose="02040503050203030202" pitchFamily="18" charset="0"/>
              </a:rPr>
              <a:t>rovides a broader framework for the functioning of BIS, including governance, financial management, and administrative procedures</a:t>
            </a:r>
            <a:r>
              <a:rPr lang="en-IN" sz="2400" dirty="0" smtClean="0">
                <a:effectLst/>
                <a:latin typeface="Times New Roman" panose="02020603050405020304" pitchFamily="18" charset="0"/>
                <a:ea typeface="Calibri" panose="020F0502020204030204" pitchFamily="34" charset="0"/>
                <a:cs typeface="Mangal" panose="02040503050203030202" pitchFamily="18" charset="0"/>
              </a:rPr>
              <a:t>.</a:t>
            </a:r>
            <a:endParaRPr lang="en-IN" sz="2800" dirty="0"/>
          </a:p>
        </p:txBody>
      </p:sp>
      <p:pic>
        <p:nvPicPr>
          <p:cNvPr id="2" name="Picture 1"/>
          <p:cNvPicPr>
            <a:picLocks noChangeAspect="1"/>
          </p:cNvPicPr>
          <p:nvPr/>
        </p:nvPicPr>
        <p:blipFill>
          <a:blip r:embed="rId3"/>
          <a:stretch>
            <a:fillRect/>
          </a:stretch>
        </p:blipFill>
        <p:spPr>
          <a:xfrm>
            <a:off x="690465" y="354559"/>
            <a:ext cx="13230808" cy="2313992"/>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3280326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302328" y="1573908"/>
            <a:ext cx="5634752" cy="704374"/>
          </a:xfrm>
          <a:prstGeom prst="rect">
            <a:avLst/>
          </a:prstGeom>
          <a:noFill/>
          <a:ln/>
        </p:spPr>
        <p:txBody>
          <a:bodyPr wrap="none" lIns="0" tIns="0" rIns="0" bIns="0" rtlCol="0" anchor="t"/>
          <a:lstStyle/>
          <a:p>
            <a:pPr marL="0" indent="0">
              <a:lnSpc>
                <a:spcPts val="5500"/>
              </a:lnSpc>
              <a:buNone/>
            </a:pPr>
            <a:r>
              <a:rPr lang="en-IN" sz="4400" b="1" dirty="0">
                <a:solidFill>
                  <a:srgbClr val="231971"/>
                </a:solidFill>
                <a:latin typeface="Outfit Extra Bold" pitchFamily="34" charset="0"/>
              </a:rPr>
              <a:t>Key Provisions of BIS Act, 2016 </a:t>
            </a:r>
            <a:endParaRPr lang="en-US" sz="4400" b="1" dirty="0">
              <a:solidFill>
                <a:srgbClr val="231971"/>
              </a:solidFill>
              <a:latin typeface="Outfit Extra Bold" pitchFamily="34" charset="0"/>
            </a:endParaRPr>
          </a:p>
        </p:txBody>
      </p:sp>
      <p:sp>
        <p:nvSpPr>
          <p:cNvPr id="14" name="TextBox 13">
            <a:extLst>
              <a:ext uri="{FF2B5EF4-FFF2-40B4-BE49-F238E27FC236}">
                <a16:creationId xmlns:a16="http://schemas.microsoft.com/office/drawing/2014/main" id="{57B4B0F8-3D29-1FB0-4044-575E486EFF01}"/>
              </a:ext>
            </a:extLst>
          </p:cNvPr>
          <p:cNvSpPr txBox="1"/>
          <p:nvPr/>
        </p:nvSpPr>
        <p:spPr>
          <a:xfrm>
            <a:off x="540328" y="2558764"/>
            <a:ext cx="11083636" cy="4612160"/>
          </a:xfrm>
          <a:prstGeom prst="rect">
            <a:avLst/>
          </a:prstGeom>
          <a:noFill/>
        </p:spPr>
        <p:txBody>
          <a:bodyPr wrap="square">
            <a:spAutoFit/>
          </a:bodyPr>
          <a:lstStyle/>
          <a:p>
            <a:pPr marL="285750" lvl="0" indent="-285750" algn="just">
              <a:lnSpc>
                <a:spcPct val="107000"/>
              </a:lnSpc>
              <a:buFont typeface="Arial" panose="020B0604020202020204" pitchFamily="34" charset="0"/>
              <a:buChar char="•"/>
              <a:tabLst>
                <a:tab pos="269875" algn="l"/>
              </a:tabLst>
            </a:pPr>
            <a:r>
              <a:rPr lang="en-IN" sz="2800" b="1" dirty="0"/>
              <a:t>Section 12:</a:t>
            </a:r>
            <a:r>
              <a:rPr lang="en-IN" sz="2800" dirty="0"/>
              <a:t> Certification for goods and services.</a:t>
            </a:r>
          </a:p>
          <a:p>
            <a:pPr marL="285750" lvl="0" indent="-285750" algn="just">
              <a:lnSpc>
                <a:spcPct val="107000"/>
              </a:lnSpc>
              <a:buFont typeface="Arial" panose="020B0604020202020204" pitchFamily="34" charset="0"/>
              <a:buChar char="•"/>
              <a:tabLst>
                <a:tab pos="269875" algn="l"/>
              </a:tabLst>
            </a:pPr>
            <a:endParaRPr lang="en-IN" sz="2800" b="1" dirty="0"/>
          </a:p>
          <a:p>
            <a:pPr marL="285750" lvl="0" indent="-285750" algn="just">
              <a:lnSpc>
                <a:spcPct val="107000"/>
              </a:lnSpc>
              <a:buFont typeface="Arial" panose="020B0604020202020204" pitchFamily="34" charset="0"/>
              <a:buChar char="•"/>
              <a:tabLst>
                <a:tab pos="269875" algn="l"/>
              </a:tabLst>
            </a:pPr>
            <a:r>
              <a:rPr lang="en-IN" sz="2800" b="1" dirty="0"/>
              <a:t>Section 13:</a:t>
            </a:r>
            <a:r>
              <a:rPr lang="en-IN" sz="2800" dirty="0"/>
              <a:t> Granting of licenses/certificates.</a:t>
            </a:r>
          </a:p>
          <a:p>
            <a:pPr marL="285750" lvl="0" indent="-285750" algn="just">
              <a:lnSpc>
                <a:spcPct val="107000"/>
              </a:lnSpc>
              <a:buFont typeface="Arial" panose="020B0604020202020204" pitchFamily="34" charset="0"/>
              <a:buChar char="•"/>
              <a:tabLst>
                <a:tab pos="269875" algn="l"/>
              </a:tabLst>
            </a:pPr>
            <a:endParaRPr lang="en-IN" sz="2800" b="1" dirty="0"/>
          </a:p>
          <a:p>
            <a:pPr marL="285750" lvl="0" indent="-285750" algn="just">
              <a:lnSpc>
                <a:spcPct val="107000"/>
              </a:lnSpc>
              <a:buFont typeface="Arial" panose="020B0604020202020204" pitchFamily="34" charset="0"/>
              <a:buChar char="•"/>
              <a:tabLst>
                <a:tab pos="269875" algn="l"/>
              </a:tabLst>
            </a:pPr>
            <a:r>
              <a:rPr lang="en-IN" sz="2800" b="1" dirty="0"/>
              <a:t>Sections 16 &amp; 17:</a:t>
            </a:r>
            <a:r>
              <a:rPr lang="en-IN" sz="2800" dirty="0"/>
              <a:t> Mandatory compliance and protection measures.</a:t>
            </a:r>
          </a:p>
          <a:p>
            <a:pPr marL="285750" lvl="0" indent="-285750" algn="just">
              <a:lnSpc>
                <a:spcPct val="107000"/>
              </a:lnSpc>
              <a:buFont typeface="Arial" panose="020B0604020202020204" pitchFamily="34" charset="0"/>
              <a:buChar char="•"/>
              <a:tabLst>
                <a:tab pos="269875" algn="l"/>
              </a:tabLst>
            </a:pPr>
            <a:endParaRPr lang="en-IN" sz="2800" b="1" dirty="0"/>
          </a:p>
          <a:p>
            <a:pPr marL="285750" lvl="0" indent="-285750" algn="just">
              <a:lnSpc>
                <a:spcPct val="107000"/>
              </a:lnSpc>
              <a:buFont typeface="Arial" panose="020B0604020202020204" pitchFamily="34" charset="0"/>
              <a:buChar char="•"/>
              <a:tabLst>
                <a:tab pos="269875" algn="l"/>
              </a:tabLst>
            </a:pPr>
            <a:r>
              <a:rPr lang="en-IN" sz="2800" b="1" dirty="0"/>
              <a:t>Section 29 (3):</a:t>
            </a:r>
            <a:r>
              <a:rPr lang="en-IN" sz="2800" dirty="0"/>
              <a:t> Penalties for non-compliance.</a:t>
            </a:r>
            <a:endParaRPr lang="en-IN" sz="2800" dirty="0">
              <a:solidFill>
                <a:srgbClr val="000000"/>
              </a:solidFill>
              <a:latin typeface="-webkit-standard"/>
            </a:endParaRPr>
          </a:p>
          <a:p>
            <a:pPr marL="457200" indent="-457200" algn="just">
              <a:buFont typeface="Arial" panose="020B0604020202020204" pitchFamily="34" charset="0"/>
              <a:buChar char="•"/>
            </a:pPr>
            <a:endParaRPr lang="en-IN" sz="2800" dirty="0">
              <a:solidFill>
                <a:srgbClr val="000000"/>
              </a:solidFill>
              <a:latin typeface="-webkit-standard"/>
            </a:endParaRPr>
          </a:p>
          <a:p>
            <a:pPr marL="457200" indent="-457200" algn="just">
              <a:buFont typeface="Arial" panose="020B0604020202020204" pitchFamily="34" charset="0"/>
              <a:buChar char="•"/>
            </a:pPr>
            <a:endParaRPr lang="en-IN" sz="2800" dirty="0">
              <a:solidFill>
                <a:srgbClr val="000000"/>
              </a:solidFill>
              <a:latin typeface="-webkit-standard"/>
            </a:endParaRPr>
          </a:p>
          <a:p>
            <a:pPr algn="just"/>
            <a:endParaRPr lang="en-IN" sz="2800" dirty="0"/>
          </a:p>
        </p:txBody>
      </p:sp>
      <p:pic>
        <p:nvPicPr>
          <p:cNvPr id="2" name="Picture 1"/>
          <p:cNvPicPr>
            <a:picLocks noChangeAspect="1"/>
          </p:cNvPicPr>
          <p:nvPr/>
        </p:nvPicPr>
        <p:blipFill>
          <a:blip r:embed="rId3"/>
          <a:stretch>
            <a:fillRect/>
          </a:stretch>
        </p:blipFill>
        <p:spPr>
          <a:xfrm>
            <a:off x="9069355" y="1685256"/>
            <a:ext cx="5323697" cy="1806007"/>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3127314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330037" y="379803"/>
            <a:ext cx="5634752" cy="704374"/>
          </a:xfrm>
          <a:prstGeom prst="rect">
            <a:avLst/>
          </a:prstGeom>
          <a:noFill/>
          <a:ln/>
        </p:spPr>
        <p:txBody>
          <a:bodyPr wrap="none" lIns="0" tIns="0" rIns="0" bIns="0" rtlCol="0" anchor="t"/>
          <a:lstStyle/>
          <a:p>
            <a:pPr marL="0" indent="0">
              <a:lnSpc>
                <a:spcPts val="5500"/>
              </a:lnSpc>
              <a:buNone/>
            </a:pPr>
            <a:r>
              <a:rPr lang="en-IN" sz="4400" b="1" dirty="0">
                <a:solidFill>
                  <a:srgbClr val="231971"/>
                </a:solidFill>
                <a:latin typeface="Outfit Extra Bold" pitchFamily="34" charset="0"/>
              </a:rPr>
              <a:t>Overview of BIS Conformity Assessment Schemes </a:t>
            </a:r>
            <a:endParaRPr lang="en-US" sz="4400" b="1" dirty="0">
              <a:solidFill>
                <a:srgbClr val="231971"/>
              </a:solidFill>
              <a:latin typeface="Outfit Extra Bold" pitchFamily="34" charset="0"/>
            </a:endParaRPr>
          </a:p>
        </p:txBody>
      </p:sp>
      <p:graphicFrame>
        <p:nvGraphicFramePr>
          <p:cNvPr id="2" name="Table 1">
            <a:extLst>
              <a:ext uri="{FF2B5EF4-FFF2-40B4-BE49-F238E27FC236}">
                <a16:creationId xmlns:a16="http://schemas.microsoft.com/office/drawing/2014/main" id="{432F38C2-0221-7E2C-56BF-4CC3A79BE11A}"/>
              </a:ext>
            </a:extLst>
          </p:cNvPr>
          <p:cNvGraphicFramePr>
            <a:graphicFrameLocks noGrp="1"/>
          </p:cNvGraphicFramePr>
          <p:nvPr>
            <p:extLst>
              <p:ext uri="{D42A27DB-BD31-4B8C-83A1-F6EECF244321}">
                <p14:modId xmlns:p14="http://schemas.microsoft.com/office/powerpoint/2010/main" val="2745158146"/>
              </p:ext>
            </p:extLst>
          </p:nvPr>
        </p:nvGraphicFramePr>
        <p:xfrm>
          <a:off x="1149928" y="1252471"/>
          <a:ext cx="12524508" cy="6234643"/>
        </p:xfrm>
        <a:graphic>
          <a:graphicData uri="http://schemas.openxmlformats.org/drawingml/2006/table">
            <a:tbl>
              <a:tblPr firstRow="1" firstCol="1" bandRow="1">
                <a:tableStyleId>{5C22544A-7EE6-4342-B048-85BDC9FD1C3A}</a:tableStyleId>
              </a:tblPr>
              <a:tblGrid>
                <a:gridCol w="1066799">
                  <a:extLst>
                    <a:ext uri="{9D8B030D-6E8A-4147-A177-3AD203B41FA5}">
                      <a16:colId xmlns:a16="http://schemas.microsoft.com/office/drawing/2014/main" val="33810082"/>
                    </a:ext>
                  </a:extLst>
                </a:gridCol>
                <a:gridCol w="6858000">
                  <a:extLst>
                    <a:ext uri="{9D8B030D-6E8A-4147-A177-3AD203B41FA5}">
                      <a16:colId xmlns:a16="http://schemas.microsoft.com/office/drawing/2014/main" val="1870292606"/>
                    </a:ext>
                  </a:extLst>
                </a:gridCol>
                <a:gridCol w="4599709">
                  <a:extLst>
                    <a:ext uri="{9D8B030D-6E8A-4147-A177-3AD203B41FA5}">
                      <a16:colId xmlns:a16="http://schemas.microsoft.com/office/drawing/2014/main" val="2291422433"/>
                    </a:ext>
                  </a:extLst>
                </a:gridCol>
              </a:tblGrid>
              <a:tr h="455838">
                <a:tc>
                  <a:txBody>
                    <a:bodyPr/>
                    <a:lstStyle/>
                    <a:p>
                      <a:pPr marL="285750" algn="just">
                        <a:lnSpc>
                          <a:spcPct val="107000"/>
                        </a:lnSpc>
                      </a:pPr>
                      <a:r>
                        <a:rPr lang="en-GB" sz="2400" dirty="0">
                          <a:effectLst/>
                        </a:rPr>
                        <a:t>Scheme</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Scope of the Scheme</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spcAft>
                          <a:spcPts val="800"/>
                        </a:spcAft>
                      </a:pPr>
                      <a:r>
                        <a:rPr lang="en-GB" sz="2400" dirty="0">
                          <a:effectLst/>
                        </a:rPr>
                        <a:t>Based on</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1376948485"/>
                  </a:ext>
                </a:extLst>
              </a:tr>
              <a:tr h="455838">
                <a:tc>
                  <a:txBody>
                    <a:bodyPr/>
                    <a:lstStyle/>
                    <a:p>
                      <a:pPr marL="285750" algn="just">
                        <a:lnSpc>
                          <a:spcPct val="107000"/>
                        </a:lnSpc>
                      </a:pPr>
                      <a:r>
                        <a:rPr lang="en-GB" sz="2400" dirty="0">
                          <a:effectLst/>
                        </a:rPr>
                        <a:t>  I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Grant of licence to use or apply Standard Mark on products as per Indian Standard</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spcAft>
                          <a:spcPts val="800"/>
                        </a:spcAft>
                      </a:pPr>
                      <a:r>
                        <a:rPr lang="en-GB" sz="2400">
                          <a:effectLst/>
                        </a:rPr>
                        <a:t>Type 4 - ISO/IEC 17067 : 2013</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2760451254"/>
                  </a:ext>
                </a:extLst>
              </a:tr>
              <a:tr h="771830">
                <a:tc>
                  <a:txBody>
                    <a:bodyPr/>
                    <a:lstStyle/>
                    <a:p>
                      <a:pPr marL="285750" algn="just">
                        <a:lnSpc>
                          <a:spcPct val="107000"/>
                        </a:lnSpc>
                      </a:pPr>
                      <a:r>
                        <a:rPr lang="en-GB" sz="2400">
                          <a:effectLst/>
                        </a:rPr>
                        <a:t>  II</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Grant of licence to use or apply Standard Mark through registration based on self-declaration of conformity for goods and articles as per Indian Standard</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spcAft>
                          <a:spcPts val="800"/>
                        </a:spcAft>
                      </a:pPr>
                      <a:r>
                        <a:rPr lang="en-GB" sz="2400">
                          <a:effectLst/>
                        </a:rPr>
                        <a:t>Type 2 - ISO/IEC 17067 : 2013</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1381350842"/>
                  </a:ext>
                </a:extLst>
              </a:tr>
              <a:tr h="613833">
                <a:tc>
                  <a:txBody>
                    <a:bodyPr/>
                    <a:lstStyle/>
                    <a:p>
                      <a:pPr marL="285750" algn="just">
                        <a:lnSpc>
                          <a:spcPct val="107000"/>
                        </a:lnSpc>
                      </a:pPr>
                      <a:r>
                        <a:rPr lang="en-GB" sz="2400">
                          <a:effectLst/>
                        </a:rPr>
                        <a:t>  III </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Grant of licence or certificate of conformity for management systems as per Indian standard</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spcAft>
                          <a:spcPts val="800"/>
                        </a:spcAft>
                      </a:pPr>
                      <a:r>
                        <a:rPr lang="en-GB" sz="2400">
                          <a:effectLst/>
                        </a:rPr>
                        <a:t>ISO/IEC 17021 documents</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2147654001"/>
                  </a:ext>
                </a:extLst>
              </a:tr>
              <a:tr h="455838">
                <a:tc>
                  <a:txBody>
                    <a:bodyPr/>
                    <a:lstStyle/>
                    <a:p>
                      <a:pPr marL="285750" algn="just">
                        <a:lnSpc>
                          <a:spcPct val="107000"/>
                        </a:lnSpc>
                      </a:pPr>
                      <a:r>
                        <a:rPr lang="en-GB" sz="2400">
                          <a:effectLst/>
                        </a:rPr>
                        <a:t>  IV </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Grant of CoC for goods and articles as per any standard</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spcAft>
                          <a:spcPts val="800"/>
                        </a:spcAft>
                      </a:pPr>
                      <a:r>
                        <a:rPr lang="en-GB" sz="2400">
                          <a:effectLst/>
                        </a:rPr>
                        <a:t>Type 4 - ISO/IEC 17067 : 2013</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2836643511"/>
                  </a:ext>
                </a:extLst>
              </a:tr>
              <a:tr h="613833">
                <a:tc>
                  <a:txBody>
                    <a:bodyPr/>
                    <a:lstStyle/>
                    <a:p>
                      <a:pPr marL="285750" algn="just">
                        <a:lnSpc>
                          <a:spcPct val="107000"/>
                        </a:lnSpc>
                      </a:pPr>
                      <a:r>
                        <a:rPr lang="en-GB" sz="2400">
                          <a:effectLst/>
                        </a:rPr>
                        <a:t>  V</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Grant of CoC for a batch or lot of products as per any standard</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spcAft>
                          <a:spcPts val="800"/>
                        </a:spcAft>
                      </a:pPr>
                      <a:r>
                        <a:rPr lang="en-GB" sz="2400" dirty="0">
                          <a:effectLst/>
                        </a:rPr>
                        <a:t>Type 1b - ISO/IEC 17067 : 2013</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3928018953"/>
                  </a:ext>
                </a:extLst>
              </a:tr>
            </a:tbl>
          </a:graphicData>
        </a:graphic>
      </p:graphicFrame>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7474037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330037" y="379803"/>
            <a:ext cx="5634752" cy="704374"/>
          </a:xfrm>
          <a:prstGeom prst="rect">
            <a:avLst/>
          </a:prstGeom>
          <a:noFill/>
          <a:ln/>
        </p:spPr>
        <p:txBody>
          <a:bodyPr wrap="none" lIns="0" tIns="0" rIns="0" bIns="0" rtlCol="0" anchor="t"/>
          <a:lstStyle/>
          <a:p>
            <a:pPr marL="0" indent="0">
              <a:lnSpc>
                <a:spcPts val="5500"/>
              </a:lnSpc>
              <a:buNone/>
            </a:pPr>
            <a:r>
              <a:rPr lang="en-IN" sz="4400" b="1" dirty="0">
                <a:solidFill>
                  <a:srgbClr val="231971"/>
                </a:solidFill>
                <a:latin typeface="Outfit Extra Bold" pitchFamily="34" charset="0"/>
              </a:rPr>
              <a:t>Overview of BIS Conformity Assessment Schemes </a:t>
            </a:r>
            <a:endParaRPr lang="en-US" sz="4400" b="1" dirty="0">
              <a:solidFill>
                <a:srgbClr val="231971"/>
              </a:solidFill>
              <a:latin typeface="Outfit Extra Bold" pitchFamily="34" charset="0"/>
            </a:endParaRPr>
          </a:p>
        </p:txBody>
      </p:sp>
      <p:graphicFrame>
        <p:nvGraphicFramePr>
          <p:cNvPr id="2" name="Table 1">
            <a:extLst>
              <a:ext uri="{FF2B5EF4-FFF2-40B4-BE49-F238E27FC236}">
                <a16:creationId xmlns:a16="http://schemas.microsoft.com/office/drawing/2014/main" id="{432F38C2-0221-7E2C-56BF-4CC3A79BE11A}"/>
              </a:ext>
            </a:extLst>
          </p:cNvPr>
          <p:cNvGraphicFramePr>
            <a:graphicFrameLocks noGrp="1"/>
          </p:cNvGraphicFramePr>
          <p:nvPr>
            <p:extLst>
              <p:ext uri="{D42A27DB-BD31-4B8C-83A1-F6EECF244321}">
                <p14:modId xmlns:p14="http://schemas.microsoft.com/office/powerpoint/2010/main" val="757131158"/>
              </p:ext>
            </p:extLst>
          </p:nvPr>
        </p:nvGraphicFramePr>
        <p:xfrm>
          <a:off x="1149928" y="1252471"/>
          <a:ext cx="12524508" cy="5843293"/>
        </p:xfrm>
        <a:graphic>
          <a:graphicData uri="http://schemas.openxmlformats.org/drawingml/2006/table">
            <a:tbl>
              <a:tblPr firstRow="1" firstCol="1" bandRow="1">
                <a:tableStyleId>{5C22544A-7EE6-4342-B048-85BDC9FD1C3A}</a:tableStyleId>
              </a:tblPr>
              <a:tblGrid>
                <a:gridCol w="1066799">
                  <a:extLst>
                    <a:ext uri="{9D8B030D-6E8A-4147-A177-3AD203B41FA5}">
                      <a16:colId xmlns:a16="http://schemas.microsoft.com/office/drawing/2014/main" val="33810082"/>
                    </a:ext>
                  </a:extLst>
                </a:gridCol>
                <a:gridCol w="6858000">
                  <a:extLst>
                    <a:ext uri="{9D8B030D-6E8A-4147-A177-3AD203B41FA5}">
                      <a16:colId xmlns:a16="http://schemas.microsoft.com/office/drawing/2014/main" val="1870292606"/>
                    </a:ext>
                  </a:extLst>
                </a:gridCol>
                <a:gridCol w="4599709">
                  <a:extLst>
                    <a:ext uri="{9D8B030D-6E8A-4147-A177-3AD203B41FA5}">
                      <a16:colId xmlns:a16="http://schemas.microsoft.com/office/drawing/2014/main" val="2291422433"/>
                    </a:ext>
                  </a:extLst>
                </a:gridCol>
              </a:tblGrid>
              <a:tr h="455838">
                <a:tc>
                  <a:txBody>
                    <a:bodyPr/>
                    <a:lstStyle/>
                    <a:p>
                      <a:pPr marL="285750" algn="just">
                        <a:lnSpc>
                          <a:spcPct val="107000"/>
                        </a:lnSpc>
                      </a:pPr>
                      <a:r>
                        <a:rPr lang="en-GB" sz="2400" dirty="0">
                          <a:effectLst/>
                        </a:rPr>
                        <a:t>Scheme</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Scope of the Scheme</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spcAft>
                          <a:spcPts val="800"/>
                        </a:spcAft>
                      </a:pPr>
                      <a:r>
                        <a:rPr lang="en-GB" sz="2400" dirty="0">
                          <a:effectLst/>
                        </a:rPr>
                        <a:t>Based on</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1376948485"/>
                  </a:ext>
                </a:extLst>
              </a:tr>
              <a:tr h="455838">
                <a:tc>
                  <a:txBody>
                    <a:bodyPr/>
                    <a:lstStyle/>
                    <a:p>
                      <a:pPr marL="285750" algn="just">
                        <a:lnSpc>
                          <a:spcPct val="107000"/>
                        </a:lnSpc>
                      </a:pPr>
                      <a:r>
                        <a:rPr lang="en-GB" sz="2400" dirty="0">
                          <a:effectLst/>
                        </a:rPr>
                        <a:t>  VI</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Grant of CoC for services as per any standard</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IS/ISO/IEC TR </a:t>
                      </a:r>
                      <a:endParaRPr lang="en-IN" sz="2400" dirty="0">
                        <a:effectLst/>
                      </a:endParaRPr>
                    </a:p>
                    <a:p>
                      <a:pPr marL="285750" algn="just">
                        <a:lnSpc>
                          <a:spcPct val="107000"/>
                        </a:lnSpc>
                        <a:spcAft>
                          <a:spcPts val="800"/>
                        </a:spcAft>
                      </a:pPr>
                      <a:r>
                        <a:rPr lang="en-GB" sz="2400" dirty="0">
                          <a:effectLst/>
                        </a:rPr>
                        <a:t>17026 : 2015</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1689076025"/>
                  </a:ext>
                </a:extLst>
              </a:tr>
              <a:tr h="613833">
                <a:tc>
                  <a:txBody>
                    <a:bodyPr/>
                    <a:lstStyle/>
                    <a:p>
                      <a:pPr marL="285750" algn="just">
                        <a:lnSpc>
                          <a:spcPct val="107000"/>
                        </a:lnSpc>
                      </a:pPr>
                      <a:r>
                        <a:rPr lang="en-GB" sz="2400">
                          <a:effectLst/>
                        </a:rPr>
                        <a:t>VII</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Grant of CoC for type approval of products as per any standard</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spcAft>
                          <a:spcPts val="800"/>
                        </a:spcAft>
                      </a:pPr>
                      <a:r>
                        <a:rPr lang="en-GB" sz="2400" dirty="0">
                          <a:effectLst/>
                        </a:rPr>
                        <a:t>Type 1a - ISO/IEC 17067 : 2013</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2317647996"/>
                  </a:ext>
                </a:extLst>
              </a:tr>
              <a:tr h="455838">
                <a:tc>
                  <a:txBody>
                    <a:bodyPr/>
                    <a:lstStyle/>
                    <a:p>
                      <a:pPr marL="285750" algn="just">
                        <a:lnSpc>
                          <a:spcPct val="107000"/>
                        </a:lnSpc>
                      </a:pPr>
                      <a:r>
                        <a:rPr lang="en-GB" sz="2400">
                          <a:effectLst/>
                        </a:rPr>
                        <a:t>VIII</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Grant of licence or CoC for process as per any standard/requirements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IS/ISO/IEC TR </a:t>
                      </a:r>
                      <a:endParaRPr lang="en-IN" sz="2400" dirty="0">
                        <a:effectLst/>
                      </a:endParaRPr>
                    </a:p>
                    <a:p>
                      <a:pPr marL="285750" algn="just">
                        <a:lnSpc>
                          <a:spcPct val="107000"/>
                        </a:lnSpc>
                        <a:spcAft>
                          <a:spcPts val="800"/>
                        </a:spcAft>
                      </a:pPr>
                      <a:r>
                        <a:rPr lang="en-GB" sz="2400" dirty="0">
                          <a:effectLst/>
                        </a:rPr>
                        <a:t>17032 : 2019</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3981287088"/>
                  </a:ext>
                </a:extLst>
              </a:tr>
              <a:tr h="613833">
                <a:tc>
                  <a:txBody>
                    <a:bodyPr/>
                    <a:lstStyle/>
                    <a:p>
                      <a:pPr marL="285750" algn="just">
                        <a:lnSpc>
                          <a:spcPct val="107000"/>
                        </a:lnSpc>
                      </a:pPr>
                      <a:r>
                        <a:rPr lang="en-GB" sz="2400">
                          <a:effectLst/>
                        </a:rPr>
                        <a:t>IX</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Grant of licence for products + system as per Indian Standard and applicable process requirements </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spcAft>
                          <a:spcPts val="800"/>
                        </a:spcAft>
                      </a:pPr>
                      <a:r>
                        <a:rPr lang="en-GB" sz="2400" dirty="0">
                          <a:effectLst/>
                        </a:rPr>
                        <a:t>Type 5 - ISO/IEC 17067 : 2013</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3126312956"/>
                  </a:ext>
                </a:extLst>
              </a:tr>
              <a:tr h="613833">
                <a:tc>
                  <a:txBody>
                    <a:bodyPr/>
                    <a:lstStyle/>
                    <a:p>
                      <a:pPr marL="285750" algn="just">
                        <a:lnSpc>
                          <a:spcPct val="107000"/>
                        </a:lnSpc>
                      </a:pPr>
                      <a:r>
                        <a:rPr lang="en-GB" sz="2400">
                          <a:effectLst/>
                        </a:rPr>
                        <a:t>X</a:t>
                      </a:r>
                      <a:endParaRPr lang="en-IN" sz="240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pPr>
                      <a:r>
                        <a:rPr lang="en-GB" sz="2400" dirty="0">
                          <a:effectLst/>
                        </a:rPr>
                        <a:t>Grant of licence or CoC for products as per specified requirements, given in applicable Standards and essential requirements</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tc>
                  <a:txBody>
                    <a:bodyPr/>
                    <a:lstStyle/>
                    <a:p>
                      <a:pPr marL="285750" algn="just">
                        <a:lnSpc>
                          <a:spcPct val="107000"/>
                        </a:lnSpc>
                        <a:spcAft>
                          <a:spcPts val="800"/>
                        </a:spcAft>
                      </a:pPr>
                      <a:r>
                        <a:rPr lang="en-GB" sz="2400" dirty="0">
                          <a:effectLst/>
                        </a:rPr>
                        <a:t>Technical file evaluation</a:t>
                      </a:r>
                      <a:endParaRPr lang="en-IN" sz="2400" dirty="0">
                        <a:effectLst/>
                        <a:latin typeface="Calibri" panose="020F0502020204030204" pitchFamily="34" charset="0"/>
                        <a:ea typeface="Calibri" panose="020F0502020204030204" pitchFamily="34" charset="0"/>
                        <a:cs typeface="Mangal" panose="02040503050203030202" pitchFamily="18" charset="0"/>
                      </a:endParaRPr>
                    </a:p>
                  </a:txBody>
                  <a:tcPr marL="62978" marR="62978" marT="62978" marB="62978"/>
                </a:tc>
                <a:extLst>
                  <a:ext uri="{0D108BD9-81ED-4DB2-BD59-A6C34878D82A}">
                    <a16:rowId xmlns:a16="http://schemas.microsoft.com/office/drawing/2014/main" val="2143135108"/>
                  </a:ext>
                </a:extLst>
              </a:tr>
            </a:tbl>
          </a:graphicData>
        </a:graphic>
      </p:graphicFrame>
      <p:sp>
        <p:nvSpPr>
          <p:cNvPr id="4" name="Rectangle 3"/>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5" name="TextBox 4"/>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6" name="TextBox 5"/>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25675813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166255" y="825763"/>
            <a:ext cx="5634752" cy="704374"/>
          </a:xfrm>
          <a:prstGeom prst="rect">
            <a:avLst/>
          </a:prstGeom>
          <a:noFill/>
          <a:ln/>
        </p:spPr>
        <p:txBody>
          <a:bodyPr wrap="none" lIns="0" tIns="0" rIns="0" bIns="0" rtlCol="0" anchor="t"/>
          <a:lstStyle/>
          <a:p>
            <a:pPr marL="0" indent="0">
              <a:lnSpc>
                <a:spcPts val="5500"/>
              </a:lnSpc>
              <a:buNone/>
            </a:pPr>
            <a:r>
              <a:rPr lang="en-IN" sz="4000" b="1" dirty="0">
                <a:solidFill>
                  <a:srgbClr val="231971"/>
                </a:solidFill>
                <a:latin typeface="Outfit Extra Bold" pitchFamily="34" charset="0"/>
              </a:rPr>
              <a:t>BIS Conformity assessment Schemes for Product Certification </a:t>
            </a:r>
          </a:p>
          <a:p>
            <a:pPr marL="0" indent="0">
              <a:lnSpc>
                <a:spcPts val="5500"/>
              </a:lnSpc>
              <a:buNone/>
            </a:pPr>
            <a:r>
              <a:rPr lang="en-IN" sz="4400" b="1" dirty="0">
                <a:solidFill>
                  <a:srgbClr val="231971"/>
                </a:solidFill>
                <a:latin typeface="Outfit Extra Bold" pitchFamily="34" charset="0"/>
              </a:rPr>
              <a:t> </a:t>
            </a:r>
          </a:p>
        </p:txBody>
      </p:sp>
      <p:sp>
        <p:nvSpPr>
          <p:cNvPr id="14" name="TextBox 13">
            <a:extLst>
              <a:ext uri="{FF2B5EF4-FFF2-40B4-BE49-F238E27FC236}">
                <a16:creationId xmlns:a16="http://schemas.microsoft.com/office/drawing/2014/main" id="{57B4B0F8-3D29-1FB0-4044-575E486EFF01}"/>
              </a:ext>
            </a:extLst>
          </p:cNvPr>
          <p:cNvSpPr txBox="1"/>
          <p:nvPr/>
        </p:nvSpPr>
        <p:spPr>
          <a:xfrm>
            <a:off x="401782" y="1893746"/>
            <a:ext cx="7966363" cy="6456255"/>
          </a:xfrm>
          <a:prstGeom prst="rect">
            <a:avLst/>
          </a:prstGeom>
          <a:noFill/>
        </p:spPr>
        <p:txBody>
          <a:bodyPr wrap="square">
            <a:spAutoFit/>
          </a:bodyPr>
          <a:lstStyle/>
          <a:p>
            <a:pPr marL="285750" indent="-285750" algn="just">
              <a:lnSpc>
                <a:spcPct val="107000"/>
              </a:lnSpc>
              <a:buFont typeface="Arial" panose="020B0604020202020204" pitchFamily="34" charset="0"/>
              <a:buChar char="•"/>
              <a:tabLst>
                <a:tab pos="269875" algn="l"/>
              </a:tabLst>
            </a:pPr>
            <a:r>
              <a:rPr lang="en-IN" sz="2800" b="1" dirty="0"/>
              <a:t>BIS Conformity Assessment Scheme-I: </a:t>
            </a:r>
            <a:r>
              <a:rPr lang="en-IN" sz="2800" dirty="0"/>
              <a:t>certification to manufacturers for use of Standard Mark (ISI mark) </a:t>
            </a:r>
          </a:p>
          <a:p>
            <a:pPr marL="285750" lvl="0" indent="-285750" algn="just">
              <a:lnSpc>
                <a:spcPct val="107000"/>
              </a:lnSpc>
              <a:buFont typeface="Arial" panose="020B0604020202020204" pitchFamily="34" charset="0"/>
              <a:buChar char="•"/>
              <a:tabLst>
                <a:tab pos="269875" algn="l"/>
              </a:tabLst>
            </a:pPr>
            <a:endParaRPr lang="en-IN" sz="2800" b="1" dirty="0"/>
          </a:p>
          <a:p>
            <a:pPr marL="285750" indent="-285750" algn="just">
              <a:lnSpc>
                <a:spcPct val="107000"/>
              </a:lnSpc>
              <a:buFont typeface="Arial" panose="020B0604020202020204" pitchFamily="34" charset="0"/>
              <a:buChar char="•"/>
              <a:tabLst>
                <a:tab pos="269875" algn="l"/>
              </a:tabLst>
            </a:pPr>
            <a:r>
              <a:rPr lang="en-IN" sz="2800" b="1" dirty="0"/>
              <a:t>BIS Conformity Assessment Scheme-II: </a:t>
            </a:r>
            <a:r>
              <a:rPr lang="en-IN" sz="2800" dirty="0"/>
              <a:t>Compulsory Registration Scheme (CRS). Registration is based on self-declaration of conformity for goods or articles to all the requirements of the relevant Indian Standard</a:t>
            </a:r>
          </a:p>
          <a:p>
            <a:pPr marL="285750" indent="-285750" algn="just">
              <a:lnSpc>
                <a:spcPct val="107000"/>
              </a:lnSpc>
              <a:buFont typeface="Arial" panose="020B0604020202020204" pitchFamily="34" charset="0"/>
              <a:buChar char="•"/>
              <a:tabLst>
                <a:tab pos="269875" algn="l"/>
              </a:tabLst>
            </a:pPr>
            <a:endParaRPr lang="en-IN" sz="2800" dirty="0"/>
          </a:p>
          <a:p>
            <a:pPr marL="285750" indent="-285750" algn="just">
              <a:lnSpc>
                <a:spcPct val="107000"/>
              </a:lnSpc>
              <a:buFont typeface="Arial" panose="020B0604020202020204" pitchFamily="34" charset="0"/>
              <a:buChar char="•"/>
              <a:tabLst>
                <a:tab pos="269875" algn="l"/>
              </a:tabLst>
            </a:pPr>
            <a:endParaRPr lang="en-IN" sz="2800" dirty="0"/>
          </a:p>
          <a:p>
            <a:pPr marL="457200" indent="-457200" algn="just">
              <a:buFont typeface="Arial" panose="020B0604020202020204" pitchFamily="34" charset="0"/>
              <a:buChar char="•"/>
            </a:pPr>
            <a:endParaRPr lang="en-IN" sz="2800" dirty="0">
              <a:solidFill>
                <a:srgbClr val="000000"/>
              </a:solidFill>
              <a:latin typeface="-webkit-standard"/>
            </a:endParaRPr>
          </a:p>
          <a:p>
            <a:pPr marL="457200" indent="-457200" algn="just">
              <a:buFont typeface="Arial" panose="020B0604020202020204" pitchFamily="34" charset="0"/>
              <a:buChar char="•"/>
            </a:pPr>
            <a:endParaRPr lang="en-IN" sz="2800" dirty="0">
              <a:solidFill>
                <a:srgbClr val="000000"/>
              </a:solidFill>
              <a:latin typeface="-webkit-standard"/>
            </a:endParaRPr>
          </a:p>
          <a:p>
            <a:pPr algn="just"/>
            <a:endParaRPr lang="en-IN" sz="2800" dirty="0"/>
          </a:p>
        </p:txBody>
      </p:sp>
      <p:pic>
        <p:nvPicPr>
          <p:cNvPr id="2" name="Picture 1">
            <a:extLst>
              <a:ext uri="{FF2B5EF4-FFF2-40B4-BE49-F238E27FC236}">
                <a16:creationId xmlns:a16="http://schemas.microsoft.com/office/drawing/2014/main" id="{4D84CD7D-47D1-A21B-8D8C-EC05D1B11D15}"/>
              </a:ext>
            </a:extLst>
          </p:cNvPr>
          <p:cNvPicPr>
            <a:picLocks noChangeAspect="1"/>
          </p:cNvPicPr>
          <p:nvPr/>
        </p:nvPicPr>
        <p:blipFill>
          <a:blip r:embed="rId3" cstate="print">
            <a:extLst>
              <a:ext uri="{28A0092B-C50C-407E-A947-70E740481C1C}">
                <a14:useLocalDpi xmlns:a14="http://schemas.microsoft.com/office/drawing/2010/main" val="0"/>
              </a:ext>
            </a:extLst>
          </a:blip>
          <a:srcRect l="64277" t="1561" r="1581" b="41107"/>
          <a:stretch>
            <a:fillRect/>
          </a:stretch>
        </p:blipFill>
        <p:spPr>
          <a:xfrm>
            <a:off x="9644235" y="1893745"/>
            <a:ext cx="1795096" cy="1745194"/>
          </a:xfrm>
          <a:prstGeom prst="rect">
            <a:avLst/>
          </a:prstGeom>
          <a:noFill/>
          <a:ln>
            <a:noFill/>
          </a:ln>
        </p:spPr>
      </p:pic>
      <p:pic>
        <p:nvPicPr>
          <p:cNvPr id="4" name="Picture 3">
            <a:extLst>
              <a:ext uri="{FF2B5EF4-FFF2-40B4-BE49-F238E27FC236}">
                <a16:creationId xmlns:a16="http://schemas.microsoft.com/office/drawing/2014/main" id="{418CDE93-3A8A-E5EB-3B90-B48250779F8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4235" y="3966832"/>
            <a:ext cx="1795096" cy="1762163"/>
          </a:xfrm>
          <a:prstGeom prst="rect">
            <a:avLst/>
          </a:prstGeom>
        </p:spPr>
      </p:pic>
      <p:sp>
        <p:nvSpPr>
          <p:cNvPr id="6" name="Rectangle 5"/>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7" name="TextBox 6"/>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8" name="TextBox 7"/>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1896460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0"/>
          <p:cNvSpPr/>
          <p:nvPr/>
        </p:nvSpPr>
        <p:spPr>
          <a:xfrm>
            <a:off x="284018" y="473576"/>
            <a:ext cx="14072259" cy="704374"/>
          </a:xfrm>
          <a:prstGeom prst="rect">
            <a:avLst/>
          </a:prstGeom>
          <a:noFill/>
          <a:ln/>
        </p:spPr>
        <p:txBody>
          <a:bodyPr wrap="none" lIns="0" tIns="0" rIns="0" bIns="0" rtlCol="0" anchor="t"/>
          <a:lstStyle/>
          <a:p>
            <a:pPr marL="0" indent="0">
              <a:lnSpc>
                <a:spcPts val="5500"/>
              </a:lnSpc>
              <a:buNone/>
            </a:pPr>
            <a:r>
              <a:rPr lang="en-IN" sz="4000" b="1" dirty="0">
                <a:solidFill>
                  <a:srgbClr val="231971"/>
                </a:solidFill>
                <a:latin typeface="Outfit Extra Bold" pitchFamily="34" charset="0"/>
              </a:rPr>
              <a:t>BIS Conformity assessment Schemes for Product Certification </a:t>
            </a:r>
          </a:p>
          <a:p>
            <a:pPr marL="0" indent="0">
              <a:lnSpc>
                <a:spcPts val="5500"/>
              </a:lnSpc>
              <a:buNone/>
            </a:pPr>
            <a:r>
              <a:rPr lang="en-IN" sz="4400" b="1" dirty="0">
                <a:solidFill>
                  <a:srgbClr val="231971"/>
                </a:solidFill>
                <a:latin typeface="Outfit Extra Bold" pitchFamily="34" charset="0"/>
              </a:rPr>
              <a:t> </a:t>
            </a:r>
          </a:p>
        </p:txBody>
      </p:sp>
      <p:sp>
        <p:nvSpPr>
          <p:cNvPr id="14" name="TextBox 13">
            <a:extLst>
              <a:ext uri="{FF2B5EF4-FFF2-40B4-BE49-F238E27FC236}">
                <a16:creationId xmlns:a16="http://schemas.microsoft.com/office/drawing/2014/main" id="{57B4B0F8-3D29-1FB0-4044-575E486EFF01}"/>
              </a:ext>
            </a:extLst>
          </p:cNvPr>
          <p:cNvSpPr txBox="1"/>
          <p:nvPr/>
        </p:nvSpPr>
        <p:spPr>
          <a:xfrm>
            <a:off x="0" y="1205574"/>
            <a:ext cx="13836732" cy="3319498"/>
          </a:xfrm>
          <a:prstGeom prst="rect">
            <a:avLst/>
          </a:prstGeom>
          <a:noFill/>
        </p:spPr>
        <p:txBody>
          <a:bodyPr wrap="square">
            <a:spAutoFit/>
          </a:bodyPr>
          <a:lstStyle/>
          <a:p>
            <a:pPr marL="914400" indent="-457200" algn="just">
              <a:lnSpc>
                <a:spcPct val="107000"/>
              </a:lnSpc>
              <a:buFont typeface="Arial" panose="020B0604020202020204" pitchFamily="34" charset="0"/>
              <a:buChar char="•"/>
            </a:pPr>
            <a:r>
              <a:rPr lang="en-IN" sz="2800" b="1" dirty="0"/>
              <a:t>BIS Conformity Assessment Scheme-IV: </a:t>
            </a:r>
            <a:r>
              <a:rPr lang="en-IN" sz="2800" dirty="0"/>
              <a:t>Certification for specified requirements given in standard or part of standard or essential requirements as applicable and need not be complete requirements of relevant Indian Standard.</a:t>
            </a:r>
          </a:p>
          <a:p>
            <a:pPr marL="914400" indent="-457200" algn="just">
              <a:lnSpc>
                <a:spcPct val="107000"/>
              </a:lnSpc>
              <a:buFont typeface="Arial" panose="020B0604020202020204" pitchFamily="34" charset="0"/>
              <a:buChar char="•"/>
            </a:pPr>
            <a:endParaRPr lang="en-IN" sz="2800" dirty="0"/>
          </a:p>
          <a:p>
            <a:pPr marL="914400" indent="-457200" algn="just">
              <a:lnSpc>
                <a:spcPct val="107000"/>
              </a:lnSpc>
              <a:buFont typeface="Arial" panose="020B0604020202020204" pitchFamily="34" charset="0"/>
              <a:buChar char="•"/>
            </a:pPr>
            <a:r>
              <a:rPr lang="en-IN" sz="2800" b="1" dirty="0"/>
              <a:t>BIS Conformity Assessment Scheme-X:  </a:t>
            </a:r>
            <a:r>
              <a:rPr lang="en-IN" sz="2800" dirty="0"/>
              <a:t>Certification of diverse nature of machinery and related components/equipment for conformity to applicable specified requirements contained in the Standard. </a:t>
            </a:r>
          </a:p>
        </p:txBody>
      </p:sp>
      <p:pic>
        <p:nvPicPr>
          <p:cNvPr id="2" name="Picture 1"/>
          <p:cNvPicPr>
            <a:picLocks noChangeAspect="1"/>
          </p:cNvPicPr>
          <p:nvPr/>
        </p:nvPicPr>
        <p:blipFill>
          <a:blip r:embed="rId3"/>
          <a:stretch>
            <a:fillRect/>
          </a:stretch>
        </p:blipFill>
        <p:spPr>
          <a:xfrm>
            <a:off x="3172408" y="4552696"/>
            <a:ext cx="8229600" cy="3272518"/>
          </a:xfrm>
          <a:prstGeom prst="rect">
            <a:avLst/>
          </a:prstGeom>
        </p:spPr>
      </p:pic>
      <p:sp>
        <p:nvSpPr>
          <p:cNvPr id="5" name="Rectangle 4"/>
          <p:cNvSpPr/>
          <p:nvPr/>
        </p:nvSpPr>
        <p:spPr>
          <a:xfrm>
            <a:off x="12870426" y="7737988"/>
            <a:ext cx="1759974" cy="383458"/>
          </a:xfrm>
          <a:prstGeom prst="rect">
            <a:avLst/>
          </a:prstGeom>
          <a:solidFill>
            <a:srgbClr val="CFCCEB"/>
          </a:solidFill>
          <a:ln>
            <a:solidFill>
              <a:srgbClr val="E1CCF0"/>
            </a:solidFill>
          </a:ln>
          <a:effectLst/>
        </p:spPr>
        <p:style>
          <a:lnRef idx="1">
            <a:schemeClr val="accent5"/>
          </a:lnRef>
          <a:fillRef idx="2">
            <a:schemeClr val="accent5"/>
          </a:fillRef>
          <a:effectRef idx="1">
            <a:schemeClr val="accent5"/>
          </a:effectRef>
          <a:fontRef idx="minor">
            <a:schemeClr val="dk1"/>
          </a:fontRef>
        </p:style>
        <p:txBody>
          <a:bodyPr rtlCol="0" anchor="ctr"/>
          <a:lstStyle/>
          <a:p>
            <a:pPr algn="ctr"/>
            <a:endParaRPr lang="en-IN"/>
          </a:p>
        </p:txBody>
      </p:sp>
      <p:sp>
        <p:nvSpPr>
          <p:cNvPr id="6" name="TextBox 5"/>
          <p:cNvSpPr txBox="1"/>
          <p:nvPr/>
        </p:nvSpPr>
        <p:spPr>
          <a:xfrm>
            <a:off x="12710160" y="7707086"/>
            <a:ext cx="1920240" cy="418011"/>
          </a:xfrm>
          <a:prstGeom prst="rect">
            <a:avLst/>
          </a:prstGeom>
          <a:solidFill>
            <a:srgbClr val="C0BED8"/>
          </a:solidFill>
        </p:spPr>
        <p:txBody>
          <a:bodyPr wrap="square" rtlCol="0">
            <a:spAutoFit/>
          </a:bodyPr>
          <a:lstStyle/>
          <a:p>
            <a:endParaRPr lang="en-IN" dirty="0"/>
          </a:p>
        </p:txBody>
      </p:sp>
      <p:sp>
        <p:nvSpPr>
          <p:cNvPr id="7" name="TextBox 6"/>
          <p:cNvSpPr txBox="1"/>
          <p:nvPr/>
        </p:nvSpPr>
        <p:spPr>
          <a:xfrm>
            <a:off x="12710160" y="7737988"/>
            <a:ext cx="1920240" cy="418011"/>
          </a:xfrm>
          <a:prstGeom prst="rect">
            <a:avLst/>
          </a:prstGeom>
          <a:solidFill>
            <a:srgbClr val="C0BED8"/>
          </a:solidFill>
        </p:spPr>
        <p:txBody>
          <a:bodyPr wrap="square" rtlCol="0">
            <a:spAutoFit/>
          </a:bodyPr>
          <a:lstStyle/>
          <a:p>
            <a:endParaRPr lang="en-IN" dirty="0"/>
          </a:p>
        </p:txBody>
      </p:sp>
    </p:spTree>
    <p:extLst>
      <p:ext uri="{BB962C8B-B14F-4D97-AF65-F5344CB8AC3E}">
        <p14:creationId xmlns:p14="http://schemas.microsoft.com/office/powerpoint/2010/main" val="38957691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738</TotalTime>
  <Words>1837</Words>
  <Application>Microsoft Office PowerPoint</Application>
  <PresentationFormat>Custom</PresentationFormat>
  <Paragraphs>396</Paragraphs>
  <Slides>39</Slides>
  <Notes>39</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39</vt:i4>
      </vt:variant>
    </vt:vector>
  </HeadingPairs>
  <TitlesOfParts>
    <vt:vector size="48" baseType="lpstr">
      <vt:lpstr>Calibri</vt:lpstr>
      <vt:lpstr>Wingdings</vt:lpstr>
      <vt:lpstr>-webkit-standard</vt:lpstr>
      <vt:lpstr>Mangal</vt:lpstr>
      <vt:lpstr>Outfit Extra Bold</vt:lpstr>
      <vt:lpstr>Arial</vt:lpstr>
      <vt:lpstr>Courier New</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HP1</cp:lastModifiedBy>
  <cp:revision>57</cp:revision>
  <dcterms:created xsi:type="dcterms:W3CDTF">2024-10-03T08:43:59Z</dcterms:created>
  <dcterms:modified xsi:type="dcterms:W3CDTF">2024-11-06T05:37:24Z</dcterms:modified>
</cp:coreProperties>
</file>