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omments/comment2.xml" ContentType="application/vnd.openxmlformats-officedocument.presentationml.comments+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omments/comment3.xml" ContentType="application/vnd.openxmlformats-officedocument.presentationml.comments+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4"/>
  </p:sldMasterIdLst>
  <p:notesMasterIdLst>
    <p:notesMasterId r:id="rId59"/>
  </p:notesMasterIdLst>
  <p:sldIdLst>
    <p:sldId id="298" r:id="rId5"/>
    <p:sldId id="482" r:id="rId6"/>
    <p:sldId id="537" r:id="rId7"/>
    <p:sldId id="473" r:id="rId8"/>
    <p:sldId id="475" r:id="rId9"/>
    <p:sldId id="535" r:id="rId10"/>
    <p:sldId id="552" r:id="rId11"/>
    <p:sldId id="553" r:id="rId12"/>
    <p:sldId id="452" r:id="rId13"/>
    <p:sldId id="549" r:id="rId14"/>
    <p:sldId id="550" r:id="rId15"/>
    <p:sldId id="428" r:id="rId16"/>
    <p:sldId id="551" r:id="rId17"/>
    <p:sldId id="554" r:id="rId18"/>
    <p:sldId id="547" r:id="rId19"/>
    <p:sldId id="391" r:id="rId20"/>
    <p:sldId id="453" r:id="rId21"/>
    <p:sldId id="532" r:id="rId22"/>
    <p:sldId id="533" r:id="rId23"/>
    <p:sldId id="392" r:id="rId24"/>
    <p:sldId id="530" r:id="rId25"/>
    <p:sldId id="394" r:id="rId26"/>
    <p:sldId id="503" r:id="rId27"/>
    <p:sldId id="504" r:id="rId28"/>
    <p:sldId id="413" r:id="rId29"/>
    <p:sldId id="505" r:id="rId30"/>
    <p:sldId id="506" r:id="rId31"/>
    <p:sldId id="507" r:id="rId32"/>
    <p:sldId id="508" r:id="rId33"/>
    <p:sldId id="423" r:id="rId34"/>
    <p:sldId id="488" r:id="rId35"/>
    <p:sldId id="511" r:id="rId36"/>
    <p:sldId id="510" r:id="rId37"/>
    <p:sldId id="490" r:id="rId38"/>
    <p:sldId id="512" r:id="rId39"/>
    <p:sldId id="515" r:id="rId40"/>
    <p:sldId id="516" r:id="rId41"/>
    <p:sldId id="518" r:id="rId42"/>
    <p:sldId id="520" r:id="rId43"/>
    <p:sldId id="519" r:id="rId44"/>
    <p:sldId id="521" r:id="rId45"/>
    <p:sldId id="522" r:id="rId46"/>
    <p:sldId id="523" r:id="rId47"/>
    <p:sldId id="524" r:id="rId48"/>
    <p:sldId id="525" r:id="rId49"/>
    <p:sldId id="526" r:id="rId50"/>
    <p:sldId id="527" r:id="rId51"/>
    <p:sldId id="528" r:id="rId52"/>
    <p:sldId id="529" r:id="rId53"/>
    <p:sldId id="548" r:id="rId54"/>
    <p:sldId id="538" r:id="rId55"/>
    <p:sldId id="539" r:id="rId56"/>
    <p:sldId id="540" r:id="rId57"/>
    <p:sldId id="472" r:id="rId5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DB39D3B-2D03-49F8-8747-2A13D3A9D8A8}">
          <p14:sldIdLst>
            <p14:sldId id="298"/>
            <p14:sldId id="482"/>
          </p14:sldIdLst>
        </p14:section>
        <p14:section name="Untitled Section" id="{7A9ED54E-218C-4035-8604-981D5CF89575}">
          <p14:sldIdLst>
            <p14:sldId id="537"/>
            <p14:sldId id="473"/>
            <p14:sldId id="475"/>
            <p14:sldId id="535"/>
            <p14:sldId id="552"/>
            <p14:sldId id="553"/>
            <p14:sldId id="452"/>
            <p14:sldId id="549"/>
            <p14:sldId id="550"/>
            <p14:sldId id="428"/>
            <p14:sldId id="551"/>
            <p14:sldId id="554"/>
            <p14:sldId id="547"/>
            <p14:sldId id="391"/>
            <p14:sldId id="453"/>
            <p14:sldId id="532"/>
            <p14:sldId id="533"/>
            <p14:sldId id="392"/>
            <p14:sldId id="530"/>
            <p14:sldId id="394"/>
            <p14:sldId id="503"/>
            <p14:sldId id="504"/>
            <p14:sldId id="413"/>
            <p14:sldId id="505"/>
            <p14:sldId id="506"/>
            <p14:sldId id="507"/>
            <p14:sldId id="508"/>
            <p14:sldId id="423"/>
            <p14:sldId id="488"/>
            <p14:sldId id="511"/>
            <p14:sldId id="510"/>
            <p14:sldId id="490"/>
            <p14:sldId id="512"/>
            <p14:sldId id="515"/>
            <p14:sldId id="516"/>
            <p14:sldId id="518"/>
            <p14:sldId id="520"/>
            <p14:sldId id="519"/>
            <p14:sldId id="521"/>
            <p14:sldId id="522"/>
            <p14:sldId id="523"/>
            <p14:sldId id="524"/>
            <p14:sldId id="525"/>
            <p14:sldId id="526"/>
            <p14:sldId id="527"/>
            <p14:sldId id="528"/>
            <p14:sldId id="529"/>
            <p14:sldId id="548"/>
            <p14:sldId id="538"/>
            <p14:sldId id="539"/>
            <p14:sldId id="540"/>
            <p14:sldId id="47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S" initials="B" lastIdx="28" clrIdx="0">
    <p:extLst>
      <p:ext uri="{19B8F6BF-5375-455C-9EA6-DF929625EA0E}">
        <p15:presenceInfo xmlns:p15="http://schemas.microsoft.com/office/powerpoint/2012/main" userId="2d07331d136e539d" providerId="Windows Live"/>
      </p:ext>
    </p:extLst>
  </p:cmAuthor>
  <p:cmAuthor id="2" name="Sandeep Kanojia" initials="SK" lastIdx="9" clrIdx="1">
    <p:extLst>
      <p:ext uri="{19B8F6BF-5375-455C-9EA6-DF929625EA0E}">
        <p15:presenceInfo xmlns:p15="http://schemas.microsoft.com/office/powerpoint/2012/main" userId="4194fa63436680db" providerId="Windows Live"/>
      </p:ext>
    </p:extLst>
  </p:cmAuthor>
  <p:cmAuthor id="3" name="Dharamsoth Santhosh" initials="DS" lastIdx="3" clrIdx="2">
    <p:extLst>
      <p:ext uri="{19B8F6BF-5375-455C-9EA6-DF929625EA0E}">
        <p15:presenceInfo xmlns:p15="http://schemas.microsoft.com/office/powerpoint/2012/main" userId="8e8e1da50ba118d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6280C-EE26-4106-A2F4-5D778EB37F60}" v="157" dt="2024-07-11T11:40:53.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85240" autoAdjust="0"/>
  </p:normalViewPr>
  <p:slideViewPr>
    <p:cSldViewPr snapToGrid="0">
      <p:cViewPr varScale="1">
        <p:scale>
          <a:sx n="94" d="100"/>
          <a:sy n="94" d="100"/>
        </p:scale>
        <p:origin x="1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87"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88"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haramsoth Santhosh" userId="8e8e1da50ba118d1" providerId="LiveId" clId="{0096280C-EE26-4106-A2F4-5D778EB37F60}"/>
    <pc:docChg chg="undo custSel addSld delSld modSld sldOrd modSection">
      <pc:chgData name="Dharamsoth Santhosh" userId="8e8e1da50ba118d1" providerId="LiveId" clId="{0096280C-EE26-4106-A2F4-5D778EB37F60}" dt="2024-07-11T11:41:31.072" v="2109" actId="47"/>
      <pc:docMkLst>
        <pc:docMk/>
      </pc:docMkLst>
      <pc:sldChg chg="modSp mod ord">
        <pc:chgData name="Dharamsoth Santhosh" userId="8e8e1da50ba118d1" providerId="LiveId" clId="{0096280C-EE26-4106-A2F4-5D778EB37F60}" dt="2024-07-11T11:36:18.045" v="2028"/>
        <pc:sldMkLst>
          <pc:docMk/>
          <pc:sldMk cId="2933514334" sldId="300"/>
        </pc:sldMkLst>
        <pc:spChg chg="mod">
          <ac:chgData name="Dharamsoth Santhosh" userId="8e8e1da50ba118d1" providerId="LiveId" clId="{0096280C-EE26-4106-A2F4-5D778EB37F60}" dt="2024-07-11T11:26:08.351" v="1860" actId="20577"/>
          <ac:spMkLst>
            <pc:docMk/>
            <pc:sldMk cId="2933514334" sldId="300"/>
            <ac:spMk id="2" creationId="{75AC86D3-8FD1-4F47-A319-7D0542E48B2F}"/>
          </ac:spMkLst>
        </pc:spChg>
        <pc:graphicFrameChg chg="mod modGraphic">
          <ac:chgData name="Dharamsoth Santhosh" userId="8e8e1da50ba118d1" providerId="LiveId" clId="{0096280C-EE26-4106-A2F4-5D778EB37F60}" dt="2024-07-11T11:31:28.547" v="1928" actId="6549"/>
          <ac:graphicFrameMkLst>
            <pc:docMk/>
            <pc:sldMk cId="2933514334" sldId="300"/>
            <ac:graphicFrameMk id="4" creationId="{C266CDD0-3E96-40BD-8324-62D1DD86152D}"/>
          </ac:graphicFrameMkLst>
        </pc:graphicFrameChg>
      </pc:sldChg>
      <pc:sldChg chg="addSp modSp mod">
        <pc:chgData name="Dharamsoth Santhosh" userId="8e8e1da50ba118d1" providerId="LiveId" clId="{0096280C-EE26-4106-A2F4-5D778EB37F60}" dt="2024-07-11T09:29:59.372" v="157" actId="255"/>
        <pc:sldMkLst>
          <pc:docMk/>
          <pc:sldMk cId="2147539403" sldId="303"/>
        </pc:sldMkLst>
        <pc:spChg chg="mod">
          <ac:chgData name="Dharamsoth Santhosh" userId="8e8e1da50ba118d1" providerId="LiveId" clId="{0096280C-EE26-4106-A2F4-5D778EB37F60}" dt="2024-07-11T09:25:35.874" v="89" actId="1076"/>
          <ac:spMkLst>
            <pc:docMk/>
            <pc:sldMk cId="2147539403" sldId="303"/>
            <ac:spMk id="2" creationId="{FEC38CF7-0E03-EFC9-AC87-21C0698180C8}"/>
          </ac:spMkLst>
        </pc:spChg>
        <pc:spChg chg="add mod">
          <ac:chgData name="Dharamsoth Santhosh" userId="8e8e1da50ba118d1" providerId="LiveId" clId="{0096280C-EE26-4106-A2F4-5D778EB37F60}" dt="2024-07-11T09:29:59.372" v="157" actId="255"/>
          <ac:spMkLst>
            <pc:docMk/>
            <pc:sldMk cId="2147539403" sldId="303"/>
            <ac:spMk id="5" creationId="{B1196B03-FB91-3D78-4FD8-15A9FD930900}"/>
          </ac:spMkLst>
        </pc:spChg>
        <pc:cxnChg chg="mod">
          <ac:chgData name="Dharamsoth Santhosh" userId="8e8e1da50ba118d1" providerId="LiveId" clId="{0096280C-EE26-4106-A2F4-5D778EB37F60}" dt="2024-07-11T09:25:41.683" v="114" actId="1035"/>
          <ac:cxnSpMkLst>
            <pc:docMk/>
            <pc:sldMk cId="2147539403" sldId="303"/>
            <ac:cxnSpMk id="4" creationId="{1B6FBBC7-A959-2312-8EAF-5BCCDC0F571A}"/>
          </ac:cxnSpMkLst>
        </pc:cxnChg>
      </pc:sldChg>
      <pc:sldChg chg="addSp delSp modSp new mod setBg">
        <pc:chgData name="Dharamsoth Santhosh" userId="8e8e1da50ba118d1" providerId="LiveId" clId="{0096280C-EE26-4106-A2F4-5D778EB37F60}" dt="2024-07-11T09:41:42.522" v="327" actId="6549"/>
        <pc:sldMkLst>
          <pc:docMk/>
          <pc:sldMk cId="3551692389" sldId="304"/>
        </pc:sldMkLst>
        <pc:spChg chg="add del mod">
          <ac:chgData name="Dharamsoth Santhosh" userId="8e8e1da50ba118d1" providerId="LiveId" clId="{0096280C-EE26-4106-A2F4-5D778EB37F60}" dt="2024-07-11T09:27:13.543" v="128"/>
          <ac:spMkLst>
            <pc:docMk/>
            <pc:sldMk cId="3551692389" sldId="304"/>
            <ac:spMk id="2" creationId="{0BB38A15-3990-160B-C23F-EFAB6D44755F}"/>
          </ac:spMkLst>
        </pc:spChg>
        <pc:spChg chg="add del mod">
          <ac:chgData name="Dharamsoth Santhosh" userId="8e8e1da50ba118d1" providerId="LiveId" clId="{0096280C-EE26-4106-A2F4-5D778EB37F60}" dt="2024-07-11T09:27:30.146" v="131"/>
          <ac:spMkLst>
            <pc:docMk/>
            <pc:sldMk cId="3551692389" sldId="304"/>
            <ac:spMk id="3" creationId="{DAF9E120-6AE0-738E-79C8-C25F9E24A343}"/>
          </ac:spMkLst>
        </pc:spChg>
        <pc:spChg chg="add mod">
          <ac:chgData name="Dharamsoth Santhosh" userId="8e8e1da50ba118d1" providerId="LiveId" clId="{0096280C-EE26-4106-A2F4-5D778EB37F60}" dt="2024-07-11T09:41:42.522" v="327" actId="6549"/>
          <ac:spMkLst>
            <pc:docMk/>
            <pc:sldMk cId="3551692389" sldId="304"/>
            <ac:spMk id="4" creationId="{D70D7171-B380-36A0-8F36-B6A1AB477F41}"/>
          </ac:spMkLst>
        </pc:spChg>
        <pc:spChg chg="add">
          <ac:chgData name="Dharamsoth Santhosh" userId="8e8e1da50ba118d1" providerId="LiveId" clId="{0096280C-EE26-4106-A2F4-5D778EB37F60}" dt="2024-07-11T09:30:58.794" v="178"/>
          <ac:spMkLst>
            <pc:docMk/>
            <pc:sldMk cId="3551692389" sldId="304"/>
            <ac:spMk id="5" creationId="{61E31423-2C22-3EEE-9AC9-2D1D465BC3A4}"/>
          </ac:spMkLst>
        </pc:spChg>
        <pc:spChg chg="add">
          <ac:chgData name="Dharamsoth Santhosh" userId="8e8e1da50ba118d1" providerId="LiveId" clId="{0096280C-EE26-4106-A2F4-5D778EB37F60}" dt="2024-07-11T09:31:09.417" v="189"/>
          <ac:spMkLst>
            <pc:docMk/>
            <pc:sldMk cId="3551692389" sldId="304"/>
            <ac:spMk id="6" creationId="{B1F64D1D-EE9A-F075-4F79-0481BCCADE0D}"/>
          </ac:spMkLst>
        </pc:spChg>
      </pc:sldChg>
      <pc:sldChg chg="addSp modSp new mod">
        <pc:chgData name="Dharamsoth Santhosh" userId="8e8e1da50ba118d1" providerId="LiveId" clId="{0096280C-EE26-4106-A2F4-5D778EB37F60}" dt="2024-07-11T09:42:16.184" v="330" actId="20577"/>
        <pc:sldMkLst>
          <pc:docMk/>
          <pc:sldMk cId="3832132221" sldId="305"/>
        </pc:sldMkLst>
        <pc:spChg chg="add mod">
          <ac:chgData name="Dharamsoth Santhosh" userId="8e8e1da50ba118d1" providerId="LiveId" clId="{0096280C-EE26-4106-A2F4-5D778EB37F60}" dt="2024-07-11T09:42:16.184" v="330" actId="20577"/>
          <ac:spMkLst>
            <pc:docMk/>
            <pc:sldMk cId="3832132221" sldId="305"/>
            <ac:spMk id="2" creationId="{10631EE8-134E-BC31-B542-07F08517620D}"/>
          </ac:spMkLst>
        </pc:spChg>
      </pc:sldChg>
      <pc:sldChg chg="modSp add mod ord">
        <pc:chgData name="Dharamsoth Santhosh" userId="8e8e1da50ba118d1" providerId="LiveId" clId="{0096280C-EE26-4106-A2F4-5D778EB37F60}" dt="2024-07-11T09:48:16.702" v="460" actId="6549"/>
        <pc:sldMkLst>
          <pc:docMk/>
          <pc:sldMk cId="554429289" sldId="306"/>
        </pc:sldMkLst>
        <pc:spChg chg="mod">
          <ac:chgData name="Dharamsoth Santhosh" userId="8e8e1da50ba118d1" providerId="LiveId" clId="{0096280C-EE26-4106-A2F4-5D778EB37F60}" dt="2024-07-11T09:42:51.828" v="334"/>
          <ac:spMkLst>
            <pc:docMk/>
            <pc:sldMk cId="554429289" sldId="306"/>
            <ac:spMk id="2" creationId="{FEC38CF7-0E03-EFC9-AC87-21C0698180C8}"/>
          </ac:spMkLst>
        </pc:spChg>
        <pc:spChg chg="mod">
          <ac:chgData name="Dharamsoth Santhosh" userId="8e8e1da50ba118d1" providerId="LiveId" clId="{0096280C-EE26-4106-A2F4-5D778EB37F60}" dt="2024-07-11T09:48:16.702" v="460" actId="6549"/>
          <ac:spMkLst>
            <pc:docMk/>
            <pc:sldMk cId="554429289" sldId="306"/>
            <ac:spMk id="5" creationId="{B1196B03-FB91-3D78-4FD8-15A9FD930900}"/>
          </ac:spMkLst>
        </pc:spChg>
        <pc:cxnChg chg="mod">
          <ac:chgData name="Dharamsoth Santhosh" userId="8e8e1da50ba118d1" providerId="LiveId" clId="{0096280C-EE26-4106-A2F4-5D778EB37F60}" dt="2024-07-11T09:43:08.638" v="425" actId="1037"/>
          <ac:cxnSpMkLst>
            <pc:docMk/>
            <pc:sldMk cId="554429289" sldId="306"/>
            <ac:cxnSpMk id="4" creationId="{1B6FBBC7-A959-2312-8EAF-5BCCDC0F571A}"/>
          </ac:cxnSpMkLst>
        </pc:cxnChg>
      </pc:sldChg>
      <pc:sldChg chg="addSp delSp modSp new mod">
        <pc:chgData name="Dharamsoth Santhosh" userId="8e8e1da50ba118d1" providerId="LiveId" clId="{0096280C-EE26-4106-A2F4-5D778EB37F60}" dt="2024-07-11T09:51:44.391" v="503" actId="12"/>
        <pc:sldMkLst>
          <pc:docMk/>
          <pc:sldMk cId="3714076183" sldId="307"/>
        </pc:sldMkLst>
        <pc:spChg chg="add del mod">
          <ac:chgData name="Dharamsoth Santhosh" userId="8e8e1da50ba118d1" providerId="LiveId" clId="{0096280C-EE26-4106-A2F4-5D778EB37F60}" dt="2024-07-11T09:49:17.771" v="463"/>
          <ac:spMkLst>
            <pc:docMk/>
            <pc:sldMk cId="3714076183" sldId="307"/>
            <ac:spMk id="2" creationId="{89DC208D-E540-A610-7872-B4AF9F6CCD55}"/>
          </ac:spMkLst>
        </pc:spChg>
        <pc:spChg chg="add mod">
          <ac:chgData name="Dharamsoth Santhosh" userId="8e8e1da50ba118d1" providerId="LiveId" clId="{0096280C-EE26-4106-A2F4-5D778EB37F60}" dt="2024-07-11T09:51:44.391" v="503" actId="12"/>
          <ac:spMkLst>
            <pc:docMk/>
            <pc:sldMk cId="3714076183" sldId="307"/>
            <ac:spMk id="3" creationId="{EEBAF590-1BD0-72A9-2B07-1A6F36CC4859}"/>
          </ac:spMkLst>
        </pc:spChg>
      </pc:sldChg>
      <pc:sldChg chg="addSp modSp new mod">
        <pc:chgData name="Dharamsoth Santhosh" userId="8e8e1da50ba118d1" providerId="LiveId" clId="{0096280C-EE26-4106-A2F4-5D778EB37F60}" dt="2024-07-11T10:07:41.705" v="547" actId="12"/>
        <pc:sldMkLst>
          <pc:docMk/>
          <pc:sldMk cId="4079573361" sldId="308"/>
        </pc:sldMkLst>
        <pc:spChg chg="add mod">
          <ac:chgData name="Dharamsoth Santhosh" userId="8e8e1da50ba118d1" providerId="LiveId" clId="{0096280C-EE26-4106-A2F4-5D778EB37F60}" dt="2024-07-11T10:07:41.705" v="547" actId="12"/>
          <ac:spMkLst>
            <pc:docMk/>
            <pc:sldMk cId="4079573361" sldId="308"/>
            <ac:spMk id="2" creationId="{4AF14ADD-28D0-7C84-B6DA-5674087E4EC5}"/>
          </ac:spMkLst>
        </pc:spChg>
      </pc:sldChg>
      <pc:sldChg chg="addSp modSp new mod">
        <pc:chgData name="Dharamsoth Santhosh" userId="8e8e1da50ba118d1" providerId="LiveId" clId="{0096280C-EE26-4106-A2F4-5D778EB37F60}" dt="2024-07-11T10:13:51.856" v="618" actId="12"/>
        <pc:sldMkLst>
          <pc:docMk/>
          <pc:sldMk cId="790248937" sldId="309"/>
        </pc:sldMkLst>
        <pc:spChg chg="add mod">
          <ac:chgData name="Dharamsoth Santhosh" userId="8e8e1da50ba118d1" providerId="LiveId" clId="{0096280C-EE26-4106-A2F4-5D778EB37F60}" dt="2024-07-11T10:13:51.856" v="618" actId="12"/>
          <ac:spMkLst>
            <pc:docMk/>
            <pc:sldMk cId="790248937" sldId="309"/>
            <ac:spMk id="2" creationId="{7C40EF7D-F2F3-2812-761F-46E8F764D645}"/>
          </ac:spMkLst>
        </pc:spChg>
      </pc:sldChg>
      <pc:sldChg chg="addSp delSp modSp new del mod">
        <pc:chgData name="Dharamsoth Santhosh" userId="8e8e1da50ba118d1" providerId="LiveId" clId="{0096280C-EE26-4106-A2F4-5D778EB37F60}" dt="2024-07-11T10:25:57.818" v="946" actId="47"/>
        <pc:sldMkLst>
          <pc:docMk/>
          <pc:sldMk cId="418630684" sldId="310"/>
        </pc:sldMkLst>
        <pc:spChg chg="add del mod">
          <ac:chgData name="Dharamsoth Santhosh" userId="8e8e1da50ba118d1" providerId="LiveId" clId="{0096280C-EE26-4106-A2F4-5D778EB37F60}" dt="2024-07-11T10:14:39.495" v="627"/>
          <ac:spMkLst>
            <pc:docMk/>
            <pc:sldMk cId="418630684" sldId="310"/>
            <ac:spMk id="2" creationId="{C9D575EA-7457-D0FF-BC39-A1B85FC2763E}"/>
          </ac:spMkLst>
        </pc:spChg>
        <pc:spChg chg="add mod">
          <ac:chgData name="Dharamsoth Santhosh" userId="8e8e1da50ba118d1" providerId="LiveId" clId="{0096280C-EE26-4106-A2F4-5D778EB37F60}" dt="2024-07-11T10:24:13.806" v="945" actId="20577"/>
          <ac:spMkLst>
            <pc:docMk/>
            <pc:sldMk cId="418630684" sldId="310"/>
            <ac:spMk id="3" creationId="{9769301E-4D85-2058-3784-0CADF2633172}"/>
          </ac:spMkLst>
        </pc:spChg>
        <pc:cxnChg chg="add del mod">
          <ac:chgData name="Dharamsoth Santhosh" userId="8e8e1da50ba118d1" providerId="LiveId" clId="{0096280C-EE26-4106-A2F4-5D778EB37F60}" dt="2024-07-11T10:22:19.762" v="893" actId="478"/>
          <ac:cxnSpMkLst>
            <pc:docMk/>
            <pc:sldMk cId="418630684" sldId="310"/>
            <ac:cxnSpMk id="4" creationId="{0690F34D-150D-9465-80FE-9CA1EFE76A09}"/>
          </ac:cxnSpMkLst>
        </pc:cxnChg>
      </pc:sldChg>
      <pc:sldChg chg="modSp add mod ord">
        <pc:chgData name="Dharamsoth Santhosh" userId="8e8e1da50ba118d1" providerId="LiveId" clId="{0096280C-EE26-4106-A2F4-5D778EB37F60}" dt="2024-07-11T10:32:07.528" v="1229" actId="20577"/>
        <pc:sldMkLst>
          <pc:docMk/>
          <pc:sldMk cId="2590259927" sldId="311"/>
        </pc:sldMkLst>
        <pc:spChg chg="mod">
          <ac:chgData name="Dharamsoth Santhosh" userId="8e8e1da50ba118d1" providerId="LiveId" clId="{0096280C-EE26-4106-A2F4-5D778EB37F60}" dt="2024-07-11T10:30:12.177" v="1205" actId="1076"/>
          <ac:spMkLst>
            <pc:docMk/>
            <pc:sldMk cId="2590259927" sldId="311"/>
            <ac:spMk id="2" creationId="{FEC38CF7-0E03-EFC9-AC87-21C0698180C8}"/>
          </ac:spMkLst>
        </pc:spChg>
        <pc:spChg chg="mod">
          <ac:chgData name="Dharamsoth Santhosh" userId="8e8e1da50ba118d1" providerId="LiveId" clId="{0096280C-EE26-4106-A2F4-5D778EB37F60}" dt="2024-07-11T10:32:07.528" v="1229" actId="20577"/>
          <ac:spMkLst>
            <pc:docMk/>
            <pc:sldMk cId="2590259927" sldId="311"/>
            <ac:spMk id="5" creationId="{B1196B03-FB91-3D78-4FD8-15A9FD930900}"/>
          </ac:spMkLst>
        </pc:spChg>
        <pc:cxnChg chg="mod">
          <ac:chgData name="Dharamsoth Santhosh" userId="8e8e1da50ba118d1" providerId="LiveId" clId="{0096280C-EE26-4106-A2F4-5D778EB37F60}" dt="2024-07-11T10:18:29.677" v="758" actId="1035"/>
          <ac:cxnSpMkLst>
            <pc:docMk/>
            <pc:sldMk cId="2590259927" sldId="311"/>
            <ac:cxnSpMk id="4" creationId="{1B6FBBC7-A959-2312-8EAF-5BCCDC0F571A}"/>
          </ac:cxnSpMkLst>
        </pc:cxnChg>
      </pc:sldChg>
      <pc:sldChg chg="addSp modSp new mod">
        <pc:chgData name="Dharamsoth Santhosh" userId="8e8e1da50ba118d1" providerId="LiveId" clId="{0096280C-EE26-4106-A2F4-5D778EB37F60}" dt="2024-07-11T10:32:50.195" v="1240" actId="12"/>
        <pc:sldMkLst>
          <pc:docMk/>
          <pc:sldMk cId="3345597599" sldId="312"/>
        </pc:sldMkLst>
        <pc:spChg chg="add mod">
          <ac:chgData name="Dharamsoth Santhosh" userId="8e8e1da50ba118d1" providerId="LiveId" clId="{0096280C-EE26-4106-A2F4-5D778EB37F60}" dt="2024-07-11T10:32:50.195" v="1240" actId="12"/>
          <ac:spMkLst>
            <pc:docMk/>
            <pc:sldMk cId="3345597599" sldId="312"/>
            <ac:spMk id="2" creationId="{D07A86B7-80A2-7C18-D5A9-A1966EA5B187}"/>
          </ac:spMkLst>
        </pc:spChg>
      </pc:sldChg>
      <pc:sldChg chg="addSp modSp new mod">
        <pc:chgData name="Dharamsoth Santhosh" userId="8e8e1da50ba118d1" providerId="LiveId" clId="{0096280C-EE26-4106-A2F4-5D778EB37F60}" dt="2024-07-11T10:36:40.556" v="1272" actId="11"/>
        <pc:sldMkLst>
          <pc:docMk/>
          <pc:sldMk cId="2521611599" sldId="313"/>
        </pc:sldMkLst>
        <pc:spChg chg="add mod">
          <ac:chgData name="Dharamsoth Santhosh" userId="8e8e1da50ba118d1" providerId="LiveId" clId="{0096280C-EE26-4106-A2F4-5D778EB37F60}" dt="2024-07-11T10:36:40.556" v="1272" actId="11"/>
          <ac:spMkLst>
            <pc:docMk/>
            <pc:sldMk cId="2521611599" sldId="313"/>
            <ac:spMk id="2" creationId="{1DD0F05B-4C36-CFE0-6B29-631AD07F61C0}"/>
          </ac:spMkLst>
        </pc:spChg>
      </pc:sldChg>
      <pc:sldChg chg="addSp modSp new mod">
        <pc:chgData name="Dharamsoth Santhosh" userId="8e8e1da50ba118d1" providerId="LiveId" clId="{0096280C-EE26-4106-A2F4-5D778EB37F60}" dt="2024-07-11T10:51:01.998" v="1503" actId="12"/>
        <pc:sldMkLst>
          <pc:docMk/>
          <pc:sldMk cId="1188537004" sldId="314"/>
        </pc:sldMkLst>
        <pc:spChg chg="add mod">
          <ac:chgData name="Dharamsoth Santhosh" userId="8e8e1da50ba118d1" providerId="LiveId" clId="{0096280C-EE26-4106-A2F4-5D778EB37F60}" dt="2024-07-11T10:51:01.998" v="1503" actId="12"/>
          <ac:spMkLst>
            <pc:docMk/>
            <pc:sldMk cId="1188537004" sldId="314"/>
            <ac:spMk id="2" creationId="{D8DA6921-ED0E-5409-8D39-CD3A5268643F}"/>
          </ac:spMkLst>
        </pc:spChg>
        <pc:spChg chg="add">
          <ac:chgData name="Dharamsoth Santhosh" userId="8e8e1da50ba118d1" providerId="LiveId" clId="{0096280C-EE26-4106-A2F4-5D778EB37F60}" dt="2024-07-11T10:45:58.967" v="1395"/>
          <ac:spMkLst>
            <pc:docMk/>
            <pc:sldMk cId="1188537004" sldId="314"/>
            <ac:spMk id="3" creationId="{CAF21E62-1CA6-4D4B-ADB8-7F46AB389B1F}"/>
          </ac:spMkLst>
        </pc:spChg>
        <pc:spChg chg="add">
          <ac:chgData name="Dharamsoth Santhosh" userId="8e8e1da50ba118d1" providerId="LiveId" clId="{0096280C-EE26-4106-A2F4-5D778EB37F60}" dt="2024-07-11T10:46:45.528" v="1416"/>
          <ac:spMkLst>
            <pc:docMk/>
            <pc:sldMk cId="1188537004" sldId="314"/>
            <ac:spMk id="4" creationId="{25CA19CB-B96E-A2CE-0B98-73464162B6D3}"/>
          </ac:spMkLst>
        </pc:spChg>
        <pc:spChg chg="add">
          <ac:chgData name="Dharamsoth Santhosh" userId="8e8e1da50ba118d1" providerId="LiveId" clId="{0096280C-EE26-4106-A2F4-5D778EB37F60}" dt="2024-07-11T10:49:52.441" v="1484"/>
          <ac:spMkLst>
            <pc:docMk/>
            <pc:sldMk cId="1188537004" sldId="314"/>
            <ac:spMk id="5" creationId="{5D4D74CC-D30D-51F2-27A6-D73CD63CD083}"/>
          </ac:spMkLst>
        </pc:spChg>
        <pc:spChg chg="add mod">
          <ac:chgData name="Dharamsoth Santhosh" userId="8e8e1da50ba118d1" providerId="LiveId" clId="{0096280C-EE26-4106-A2F4-5D778EB37F60}" dt="2024-07-11T10:50:10.015" v="1493" actId="115"/>
          <ac:spMkLst>
            <pc:docMk/>
            <pc:sldMk cId="1188537004" sldId="314"/>
            <ac:spMk id="6" creationId="{299ACBE7-A84B-77E1-1F44-40E8D69AD4D3}"/>
          </ac:spMkLst>
        </pc:spChg>
      </pc:sldChg>
      <pc:sldChg chg="addSp modSp new mod">
        <pc:chgData name="Dharamsoth Santhosh" userId="8e8e1da50ba118d1" providerId="LiveId" clId="{0096280C-EE26-4106-A2F4-5D778EB37F60}" dt="2024-07-11T10:54:45.450" v="1547" actId="12"/>
        <pc:sldMkLst>
          <pc:docMk/>
          <pc:sldMk cId="2135951445" sldId="315"/>
        </pc:sldMkLst>
        <pc:spChg chg="add mod">
          <ac:chgData name="Dharamsoth Santhosh" userId="8e8e1da50ba118d1" providerId="LiveId" clId="{0096280C-EE26-4106-A2F4-5D778EB37F60}" dt="2024-07-11T10:54:45.450" v="1547" actId="12"/>
          <ac:spMkLst>
            <pc:docMk/>
            <pc:sldMk cId="2135951445" sldId="315"/>
            <ac:spMk id="2" creationId="{976A3A75-360E-D6F5-65DB-6361E6B5753A}"/>
          </ac:spMkLst>
        </pc:spChg>
      </pc:sldChg>
      <pc:sldChg chg="addSp modSp new mod ord">
        <pc:chgData name="Dharamsoth Santhosh" userId="8e8e1da50ba118d1" providerId="LiveId" clId="{0096280C-EE26-4106-A2F4-5D778EB37F60}" dt="2024-07-11T10:59:37.355" v="1592" actId="1076"/>
        <pc:sldMkLst>
          <pc:docMk/>
          <pc:sldMk cId="3975892197" sldId="316"/>
        </pc:sldMkLst>
        <pc:spChg chg="add mod">
          <ac:chgData name="Dharamsoth Santhosh" userId="8e8e1da50ba118d1" providerId="LiveId" clId="{0096280C-EE26-4106-A2F4-5D778EB37F60}" dt="2024-07-11T10:59:37.355" v="1592" actId="1076"/>
          <ac:spMkLst>
            <pc:docMk/>
            <pc:sldMk cId="3975892197" sldId="316"/>
            <ac:spMk id="2" creationId="{98C1B73E-18AE-AC3D-FAB2-E979ACB182FC}"/>
          </ac:spMkLst>
        </pc:spChg>
      </pc:sldChg>
      <pc:sldChg chg="addSp modSp new mod">
        <pc:chgData name="Dharamsoth Santhosh" userId="8e8e1da50ba118d1" providerId="LiveId" clId="{0096280C-EE26-4106-A2F4-5D778EB37F60}" dt="2024-07-11T11:03:40.374" v="1621" actId="115"/>
        <pc:sldMkLst>
          <pc:docMk/>
          <pc:sldMk cId="2673474012" sldId="317"/>
        </pc:sldMkLst>
        <pc:spChg chg="add mod">
          <ac:chgData name="Dharamsoth Santhosh" userId="8e8e1da50ba118d1" providerId="LiveId" clId="{0096280C-EE26-4106-A2F4-5D778EB37F60}" dt="2024-07-11T11:03:40.374" v="1621" actId="115"/>
          <ac:spMkLst>
            <pc:docMk/>
            <pc:sldMk cId="2673474012" sldId="317"/>
            <ac:spMk id="2" creationId="{C9027B3A-A57C-3B8B-21F8-13B9FA033826}"/>
          </ac:spMkLst>
        </pc:spChg>
      </pc:sldChg>
      <pc:sldChg chg="add del setBg">
        <pc:chgData name="Dharamsoth Santhosh" userId="8e8e1da50ba118d1" providerId="LiveId" clId="{0096280C-EE26-4106-A2F4-5D778EB37F60}" dt="2024-07-11T11:10:08.037" v="1665"/>
        <pc:sldMkLst>
          <pc:docMk/>
          <pc:sldMk cId="1914183220" sldId="318"/>
        </pc:sldMkLst>
      </pc:sldChg>
      <pc:sldChg chg="addSp delSp add del mod">
        <pc:chgData name="Dharamsoth Santhosh" userId="8e8e1da50ba118d1" providerId="LiveId" clId="{0096280C-EE26-4106-A2F4-5D778EB37F60}" dt="2024-07-11T11:10:19.235" v="1669" actId="2890"/>
        <pc:sldMkLst>
          <pc:docMk/>
          <pc:sldMk cId="2273837324" sldId="318"/>
        </pc:sldMkLst>
        <pc:spChg chg="add del">
          <ac:chgData name="Dharamsoth Santhosh" userId="8e8e1da50ba118d1" providerId="LiveId" clId="{0096280C-EE26-4106-A2F4-5D778EB37F60}" dt="2024-07-11T11:10:18.455" v="1668" actId="478"/>
          <ac:spMkLst>
            <pc:docMk/>
            <pc:sldMk cId="2273837324" sldId="318"/>
            <ac:spMk id="2" creationId="{75AC86D3-8FD1-4F47-A319-7D0542E48B2F}"/>
          </ac:spMkLst>
        </pc:spChg>
      </pc:sldChg>
      <pc:sldChg chg="addSp modSp new mod">
        <pc:chgData name="Dharamsoth Santhosh" userId="8e8e1da50ba118d1" providerId="LiveId" clId="{0096280C-EE26-4106-A2F4-5D778EB37F60}" dt="2024-07-11T11:35:19.429" v="2013" actId="20577"/>
        <pc:sldMkLst>
          <pc:docMk/>
          <pc:sldMk cId="2862222066" sldId="318"/>
        </pc:sldMkLst>
        <pc:graphicFrameChg chg="add">
          <ac:chgData name="Dharamsoth Santhosh" userId="8e8e1da50ba118d1" providerId="LiveId" clId="{0096280C-EE26-4106-A2F4-5D778EB37F60}" dt="2024-07-11T11:10:31.404" v="1671"/>
          <ac:graphicFrameMkLst>
            <pc:docMk/>
            <pc:sldMk cId="2862222066" sldId="318"/>
            <ac:graphicFrameMk id="2" creationId="{203DB6CC-CF12-8775-4895-A327B3054C90}"/>
          </ac:graphicFrameMkLst>
        </pc:graphicFrameChg>
        <pc:graphicFrameChg chg="add mod modGraphic">
          <ac:chgData name="Dharamsoth Santhosh" userId="8e8e1da50ba118d1" providerId="LiveId" clId="{0096280C-EE26-4106-A2F4-5D778EB37F60}" dt="2024-07-11T11:35:19.429" v="2013" actId="20577"/>
          <ac:graphicFrameMkLst>
            <pc:docMk/>
            <pc:sldMk cId="2862222066" sldId="318"/>
            <ac:graphicFrameMk id="3" creationId="{05E49C2A-5FC3-583E-2E86-ABE4EC9E1F64}"/>
          </ac:graphicFrameMkLst>
        </pc:graphicFrameChg>
      </pc:sldChg>
      <pc:sldChg chg="modSp add mod">
        <pc:chgData name="Dharamsoth Santhosh" userId="8e8e1da50ba118d1" providerId="LiveId" clId="{0096280C-EE26-4106-A2F4-5D778EB37F60}" dt="2024-07-11T11:36:04.399" v="2026"/>
        <pc:sldMkLst>
          <pc:docMk/>
          <pc:sldMk cId="984775474" sldId="319"/>
        </pc:sldMkLst>
        <pc:graphicFrameChg chg="mod modGraphic">
          <ac:chgData name="Dharamsoth Santhosh" userId="8e8e1da50ba118d1" providerId="LiveId" clId="{0096280C-EE26-4106-A2F4-5D778EB37F60}" dt="2024-07-11T11:36:04.399" v="2026"/>
          <ac:graphicFrameMkLst>
            <pc:docMk/>
            <pc:sldMk cId="984775474" sldId="319"/>
            <ac:graphicFrameMk id="3" creationId="{05E49C2A-5FC3-583E-2E86-ABE4EC9E1F64}"/>
          </ac:graphicFrameMkLst>
        </pc:graphicFrameChg>
      </pc:sldChg>
      <pc:sldChg chg="modSp add mod">
        <pc:chgData name="Dharamsoth Santhosh" userId="8e8e1da50ba118d1" providerId="LiveId" clId="{0096280C-EE26-4106-A2F4-5D778EB37F60}" dt="2024-07-11T11:41:15.989" v="2098" actId="20577"/>
        <pc:sldMkLst>
          <pc:docMk/>
          <pc:sldMk cId="1738833822" sldId="320"/>
        </pc:sldMkLst>
        <pc:graphicFrameChg chg="mod modGraphic">
          <ac:chgData name="Dharamsoth Santhosh" userId="8e8e1da50ba118d1" providerId="LiveId" clId="{0096280C-EE26-4106-A2F4-5D778EB37F60}" dt="2024-07-11T11:41:15.989" v="2098" actId="20577"/>
          <ac:graphicFrameMkLst>
            <pc:docMk/>
            <pc:sldMk cId="1738833822" sldId="320"/>
            <ac:graphicFrameMk id="3" creationId="{05E49C2A-5FC3-583E-2E86-ABE4EC9E1F64}"/>
          </ac:graphicFrameMkLst>
        </pc:graphicFrameChg>
      </pc:sldChg>
      <pc:sldChg chg="modSp add del mod">
        <pc:chgData name="Dharamsoth Santhosh" userId="8e8e1da50ba118d1" providerId="LiveId" clId="{0096280C-EE26-4106-A2F4-5D778EB37F60}" dt="2024-07-11T11:41:31.072" v="2109" actId="47"/>
        <pc:sldMkLst>
          <pc:docMk/>
          <pc:sldMk cId="1357812754" sldId="321"/>
        </pc:sldMkLst>
        <pc:graphicFrameChg chg="mod modGraphic">
          <ac:chgData name="Dharamsoth Santhosh" userId="8e8e1da50ba118d1" providerId="LiveId" clId="{0096280C-EE26-4106-A2F4-5D778EB37F60}" dt="2024-07-11T11:35:52.996" v="2023" actId="21"/>
          <ac:graphicFrameMkLst>
            <pc:docMk/>
            <pc:sldMk cId="1357812754" sldId="321"/>
            <ac:graphicFrameMk id="3" creationId="{05E49C2A-5FC3-583E-2E86-ABE4EC9E1F64}"/>
          </ac:graphicFrameMkLst>
        </pc:graphicFrameChg>
      </pc:sldChg>
      <pc:sldChg chg="addSp delSp modSp add mod ord">
        <pc:chgData name="Dharamsoth Santhosh" userId="8e8e1da50ba118d1" providerId="LiveId" clId="{0096280C-EE26-4106-A2F4-5D778EB37F60}" dt="2024-07-11T11:41:04.917" v="2090" actId="20577"/>
        <pc:sldMkLst>
          <pc:docMk/>
          <pc:sldMk cId="2925361107" sldId="322"/>
        </pc:sldMkLst>
        <pc:spChg chg="mod">
          <ac:chgData name="Dharamsoth Santhosh" userId="8e8e1da50ba118d1" providerId="LiveId" clId="{0096280C-EE26-4106-A2F4-5D778EB37F60}" dt="2024-07-11T11:37:14.135" v="2051" actId="20577"/>
          <ac:spMkLst>
            <pc:docMk/>
            <pc:sldMk cId="2925361107" sldId="322"/>
            <ac:spMk id="2" creationId="{75AC86D3-8FD1-4F47-A319-7D0542E48B2F}"/>
          </ac:spMkLst>
        </pc:spChg>
        <pc:graphicFrameChg chg="mod modGraphic">
          <ac:chgData name="Dharamsoth Santhosh" userId="8e8e1da50ba118d1" providerId="LiveId" clId="{0096280C-EE26-4106-A2F4-5D778EB37F60}" dt="2024-07-11T11:41:04.917" v="2090" actId="20577"/>
          <ac:graphicFrameMkLst>
            <pc:docMk/>
            <pc:sldMk cId="2925361107" sldId="322"/>
            <ac:graphicFrameMk id="4" creationId="{C266CDD0-3E96-40BD-8324-62D1DD86152D}"/>
          </ac:graphicFrameMkLst>
        </pc:graphicFrameChg>
        <pc:picChg chg="add del">
          <ac:chgData name="Dharamsoth Santhosh" userId="8e8e1da50ba118d1" providerId="LiveId" clId="{0096280C-EE26-4106-A2F4-5D778EB37F60}" dt="2024-07-11T11:37:33.713" v="2053" actId="478"/>
          <ac:picMkLst>
            <pc:docMk/>
            <pc:sldMk cId="2925361107" sldId="322"/>
            <ac:picMk id="3" creationId="{6779CF68-3872-CE34-1427-494292042B66}"/>
          </ac:picMkLst>
        </pc:picChg>
      </pc:sldChg>
      <pc:sldChg chg="add del setBg">
        <pc:chgData name="Dharamsoth Santhosh" userId="8e8e1da50ba118d1" providerId="LiveId" clId="{0096280C-EE26-4106-A2F4-5D778EB37F60}" dt="2024-07-11T11:37:37.237" v="2055"/>
        <pc:sldMkLst>
          <pc:docMk/>
          <pc:sldMk cId="45090336" sldId="323"/>
        </pc:sldMkLst>
      </pc:sldChg>
      <pc:sldChg chg="modSp add mod">
        <pc:chgData name="Dharamsoth Santhosh" userId="8e8e1da50ba118d1" providerId="LiveId" clId="{0096280C-EE26-4106-A2F4-5D778EB37F60}" dt="2024-07-11T11:41:27.851" v="2108" actId="20577"/>
        <pc:sldMkLst>
          <pc:docMk/>
          <pc:sldMk cId="3986936100" sldId="323"/>
        </pc:sldMkLst>
        <pc:graphicFrameChg chg="mod modGraphic">
          <ac:chgData name="Dharamsoth Santhosh" userId="8e8e1da50ba118d1" providerId="LiveId" clId="{0096280C-EE26-4106-A2F4-5D778EB37F60}" dt="2024-07-11T11:41:27.851" v="2108" actId="20577"/>
          <ac:graphicFrameMkLst>
            <pc:docMk/>
            <pc:sldMk cId="3986936100" sldId="323"/>
            <ac:graphicFrameMk id="3" creationId="{05E49C2A-5FC3-583E-2E86-ABE4EC9E1F64}"/>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4-09-11T12:09:45.494" idx="9">
    <p:pos x="10" y="10"/>
    <p:text>The cloud enables users to access the same files and applications from almost any device, because the computing and storage takes place on servers in a data center, instead of locally on the user device.</p:text>
    <p:extLst>
      <p:ext uri="{C676402C-5697-4E1C-873F-D02D1690AC5C}">
        <p15:threadingInfo xmlns:p15="http://schemas.microsoft.com/office/powerpoint/2012/main" timeZoneBias="-330"/>
      </p:ext>
    </p:extLst>
  </p:cm>
  <p:cm authorId="1" dt="2024-09-11T12:10:07.474" idx="10">
    <p:pos x="146" y="146"/>
    <p:text>It works the same way with cloud email providers like Gmail or Microsoft Office 365, and with cloud storage providers like Dropbox or Google Drive.</p:text>
    <p:extLst>
      <p:ext uri="{C676402C-5697-4E1C-873F-D02D1690AC5C}">
        <p15:threadingInfo xmlns:p15="http://schemas.microsoft.com/office/powerpoint/2012/main" timeZoneBias="-33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9-11T11:50:27.114" idx="4">
    <p:pos x="10" y="10"/>
    <p:text>There are 13 standards published on Cloud Computing/Multi Cloud under LITD and SSD. A list of these standards is shared here.</p:text>
    <p:extLst>
      <p:ext uri="{C676402C-5697-4E1C-873F-D02D1690AC5C}">
        <p15:threadingInfo xmlns:p15="http://schemas.microsoft.com/office/powerpoint/2012/main" timeZoneBias="-330"/>
      </p:ext>
    </p:extLst>
  </p:cm>
  <p:cm authorId="1" dt="2024-09-13T09:41:37.312" idx="18">
    <p:pos x="146" y="146"/>
    <p:text>All these standards are published by Joint Technical Committee (JTC1) of IEC  and ISO</p:text>
    <p:extLst>
      <p:ext uri="{C676402C-5697-4E1C-873F-D02D1690AC5C}">
        <p15:threadingInfo xmlns:p15="http://schemas.microsoft.com/office/powerpoint/2012/main" timeZoneBias="-33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4-09-11T11:52:52.651" idx="5">
    <p:pos x="10" y="10"/>
    <p:text>Similarly 14 standards on Data Centre have been published by LITD.</p:text>
    <p:extLst>
      <p:ext uri="{C676402C-5697-4E1C-873F-D02D1690AC5C}">
        <p15:threadingInfo xmlns:p15="http://schemas.microsoft.com/office/powerpoint/2012/main" timeZoneBias="-33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52FD90A-726B-4DB7-A95D-3233983F961D}" type="datetimeFigureOut">
              <a:rPr lang="en-IN" smtClean="0"/>
              <a:t>30-09-2024</a:t>
            </a:fld>
            <a:endParaRPr lang="en-IN"/>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E10D169-935A-47D3-8D95-8584900CD6D9}" type="slidenum">
              <a:rPr lang="en-IN" smtClean="0"/>
              <a:t>‹#›</a:t>
            </a:fld>
            <a:endParaRPr lang="en-IN"/>
          </a:p>
        </p:txBody>
      </p:sp>
    </p:spTree>
    <p:extLst>
      <p:ext uri="{BB962C8B-B14F-4D97-AF65-F5344CB8AC3E}">
        <p14:creationId xmlns:p14="http://schemas.microsoft.com/office/powerpoint/2010/main" val="1061886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1</a:t>
            </a:fld>
            <a:endParaRPr lang="en-IN"/>
          </a:p>
        </p:txBody>
      </p:sp>
    </p:spTree>
    <p:extLst>
      <p:ext uri="{BB962C8B-B14F-4D97-AF65-F5344CB8AC3E}">
        <p14:creationId xmlns:p14="http://schemas.microsoft.com/office/powerpoint/2010/main" val="675123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  Broad network access - </a:t>
            </a:r>
            <a:r>
              <a:rPr lang="en-US" dirty="0" smtClean="0"/>
              <a:t>A feature where the physical and virtual resources are available over a network and accessed through standard mechanisms.</a:t>
            </a:r>
          </a:p>
          <a:p>
            <a:r>
              <a:rPr lang="en-US" b="1" dirty="0" smtClean="0"/>
              <a:t>ii)  Measured service </a:t>
            </a:r>
            <a:r>
              <a:rPr lang="en-US" dirty="0" smtClean="0"/>
              <a:t>- A feature where the metered delivery of cloud services is such that usage can be monitored, controlled, reported, and billed.</a:t>
            </a:r>
          </a:p>
          <a:p>
            <a:r>
              <a:rPr lang="en-US" b="1" dirty="0" smtClean="0"/>
              <a:t>iii) Multi-tenancy - </a:t>
            </a:r>
            <a:r>
              <a:rPr lang="en-US" dirty="0" smtClean="0"/>
              <a:t>A feature where physical or virtual resources are allocated in such a way that multiple tenants and their computations and data are isolated from and inaccessible to one another.</a:t>
            </a:r>
          </a:p>
          <a:p>
            <a:r>
              <a:rPr lang="en-US" b="1" dirty="0" smtClean="0"/>
              <a:t>iv) On-demand self-service </a:t>
            </a:r>
            <a:r>
              <a:rPr lang="en-US" dirty="0" smtClean="0"/>
              <a:t>- A feature where a cloud service customer can provision computing capabilities, as needed, automatically or with minimal interaction with the cloud service provider</a:t>
            </a:r>
          </a:p>
          <a:p>
            <a:r>
              <a:rPr lang="en-US" b="1" dirty="0" smtClean="0"/>
              <a:t>v) Rapid elasticity and scalability </a:t>
            </a:r>
            <a:r>
              <a:rPr lang="en-US" dirty="0" smtClean="0"/>
              <a:t>- A feature where physical or virtual resources can be rapidly and elastically adjusted, in some cases automatically, to quickly increase or decrease resources.</a:t>
            </a:r>
          </a:p>
          <a:p>
            <a:r>
              <a:rPr lang="en-US" b="1" dirty="0" smtClean="0"/>
              <a:t>vi) Resource pooling -  </a:t>
            </a:r>
            <a:r>
              <a:rPr lang="en-US" dirty="0" smtClean="0"/>
              <a:t>A feature where a cloud service provider's physical or virtual resources can be aggregated in order to serve one or more cloud service customers.</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fld id="{3E10D169-935A-47D3-8D95-8584900CD6D9}" type="slidenum">
              <a:rPr lang="en-IN" smtClean="0"/>
              <a:t>10</a:t>
            </a:fld>
            <a:endParaRPr lang="en-IN"/>
          </a:p>
        </p:txBody>
      </p:sp>
    </p:spTree>
    <p:extLst>
      <p:ext uri="{BB962C8B-B14F-4D97-AF65-F5344CB8AC3E}">
        <p14:creationId xmlns:p14="http://schemas.microsoft.com/office/powerpoint/2010/main" val="79691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11</a:t>
            </a:fld>
            <a:endParaRPr lang="en-IN"/>
          </a:p>
        </p:txBody>
      </p:sp>
    </p:spTree>
    <p:extLst>
      <p:ext uri="{BB962C8B-B14F-4D97-AF65-F5344CB8AC3E}">
        <p14:creationId xmlns:p14="http://schemas.microsoft.com/office/powerpoint/2010/main" val="966844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Benefits</a:t>
            </a:r>
            <a:r>
              <a:rPr lang="en-US" b="1" baseline="0" dirty="0" smtClean="0"/>
              <a:t> of </a:t>
            </a:r>
            <a:r>
              <a:rPr lang="en-US" b="1" dirty="0" smtClean="0"/>
              <a:t>Private Cloud</a:t>
            </a:r>
          </a:p>
          <a:p>
            <a:r>
              <a:rPr lang="en-US" b="1" dirty="0" smtClean="0"/>
              <a:t>i)  Enhanced Security: </a:t>
            </a:r>
            <a:r>
              <a:rPr lang="en-US" b="0" dirty="0" smtClean="0"/>
              <a:t>Dedicated infrastructure ensures higher levels of security and privacy, as resources are not shared with other organizations.</a:t>
            </a:r>
          </a:p>
          <a:p>
            <a:r>
              <a:rPr lang="en-US" b="1" dirty="0" smtClean="0"/>
              <a:t>ii) Greater Control: </a:t>
            </a:r>
            <a:r>
              <a:rPr lang="en-US" b="0" dirty="0" smtClean="0"/>
              <a:t>Organizations have more control over the infrastructure, including performance, security policies, and compliance requirements</a:t>
            </a:r>
          </a:p>
          <a:p>
            <a:endParaRPr lang="en-US" b="1" dirty="0" smtClean="0"/>
          </a:p>
          <a:p>
            <a:r>
              <a:rPr lang="en-US" b="1" dirty="0" smtClean="0"/>
              <a:t>Benefits</a:t>
            </a:r>
            <a:r>
              <a:rPr lang="en-US" b="1" baseline="0" dirty="0" smtClean="0"/>
              <a:t> of Public Cloud </a:t>
            </a:r>
          </a:p>
          <a:p>
            <a:r>
              <a:rPr lang="en-US" b="1" dirty="0" smtClean="0"/>
              <a:t>i) Cost-effective: </a:t>
            </a:r>
            <a:r>
              <a:rPr lang="en-US" dirty="0" smtClean="0"/>
              <a:t>Lower costs due to shared infrastructure.</a:t>
            </a:r>
          </a:p>
          <a:p>
            <a:r>
              <a:rPr lang="en-US" b="1" dirty="0" smtClean="0"/>
              <a:t>ii) Scalability</a:t>
            </a:r>
            <a:r>
              <a:rPr lang="en-US" dirty="0" smtClean="0"/>
              <a:t>: Easily scalable to meet varying demand.</a:t>
            </a:r>
          </a:p>
          <a:p>
            <a:r>
              <a:rPr lang="en-US" b="1" dirty="0" smtClean="0"/>
              <a:t>iii) No Maintenance: </a:t>
            </a:r>
            <a:r>
              <a:rPr lang="en-US" dirty="0" smtClean="0"/>
              <a:t>Providers handle maintenance, updates, and security.</a:t>
            </a:r>
          </a:p>
          <a:p>
            <a:endParaRPr lang="en-US" dirty="0" smtClean="0"/>
          </a:p>
          <a:p>
            <a:r>
              <a:rPr lang="en-US" b="1" dirty="0" smtClean="0"/>
              <a:t>Benefits</a:t>
            </a:r>
            <a:r>
              <a:rPr lang="en-US" b="1" baseline="0" dirty="0" smtClean="0"/>
              <a:t> of Hybrid Cloud</a:t>
            </a:r>
            <a:endParaRPr lang="en-US" dirty="0" smtClean="0"/>
          </a:p>
          <a:p>
            <a:r>
              <a:rPr lang="en-US" b="1" dirty="0" smtClean="0"/>
              <a:t>Flexibility: </a:t>
            </a:r>
            <a:r>
              <a:rPr lang="en-US" dirty="0" smtClean="0"/>
              <a:t>Enables organizations to move workloads between public and private clouds based on changing needs, such as fluctuating demand or specific security requirements.</a:t>
            </a:r>
          </a:p>
          <a:p>
            <a:r>
              <a:rPr lang="en-US" b="1" dirty="0" smtClean="0"/>
              <a:t>Enhanced Security: </a:t>
            </a:r>
            <a:r>
              <a:rPr lang="en-US" dirty="0" smtClean="0"/>
              <a:t>Provides enhanced security by allowing sensitive data and critical applications to be stored and managed in the private cloud, while less sensitive resources can be hosted in the public cloud.</a:t>
            </a:r>
          </a:p>
          <a:p>
            <a:endParaRPr lang="en-US" dirty="0" smtClean="0"/>
          </a:p>
          <a:p>
            <a:r>
              <a:rPr lang="en-US" b="1" dirty="0" smtClean="0"/>
              <a:t>Community Cloud -  </a:t>
            </a:r>
            <a:r>
              <a:rPr lang="en-US" dirty="0" smtClean="0"/>
              <a:t>Organizations do not have to worry about the security concerns linked with Public Cloud because of the closed user group.</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12</a:t>
            </a:fld>
            <a:endParaRPr lang="en-IN"/>
          </a:p>
        </p:txBody>
      </p:sp>
    </p:spTree>
    <p:extLst>
      <p:ext uri="{BB962C8B-B14F-4D97-AF65-F5344CB8AC3E}">
        <p14:creationId xmlns:p14="http://schemas.microsoft.com/office/powerpoint/2010/main" val="1834013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Infrastructure as a service, or IaaS</a:t>
            </a:r>
            <a:r>
              <a:rPr lang="en-US" dirty="0" smtClean="0"/>
              <a:t>, delivers on-demand infrastructure resources to organizations via the cloud, such as compute, storage, networking, and virtualization. Customers don’t have to manage, maintain, or update their own data center infrastructure, but are responsible for the operating system, middleware, virtual machines, and any apps or data. </a:t>
            </a:r>
          </a:p>
          <a:p>
            <a:endParaRPr lang="en-US" dirty="0" smtClean="0"/>
          </a:p>
          <a:p>
            <a:r>
              <a:rPr lang="en-US" b="1" dirty="0" smtClean="0"/>
              <a:t>Platform as a service, or PaaS</a:t>
            </a:r>
            <a:r>
              <a:rPr lang="en-US" b="0" dirty="0" smtClean="0"/>
              <a:t>:</a:t>
            </a:r>
            <a:r>
              <a:rPr lang="en-US" dirty="0" smtClean="0"/>
              <a:t> delivers and manages all the hardware and software resources to develop applications through the cloud. Developers and IT operations teams can use PaaS to develop, run, and manage applications without having to build and maintain the infrastructure or platform on their own. Customers still have to write the code and manage their data and applications, but the environment to build and deploy apps is managed and maintained by the cloud service provider.</a:t>
            </a:r>
          </a:p>
          <a:p>
            <a:endParaRPr lang="en-US" dirty="0" smtClean="0"/>
          </a:p>
          <a:p>
            <a:r>
              <a:rPr lang="en-US" b="1" dirty="0" smtClean="0"/>
              <a:t>Software as a service, or SaaS</a:t>
            </a:r>
            <a:r>
              <a:rPr lang="en-US" b="0" dirty="0" smtClean="0"/>
              <a:t>:</a:t>
            </a:r>
            <a:r>
              <a:rPr lang="en-US" dirty="0" smtClean="0"/>
              <a:t> provides the entire application stack, delivering an entire cloud-based application that customers can access and use. SaaS products are completely managed by the service provider and come ready to use, including all updates, bug fixes, and overall maintenance. Most SaaS applications are accessed directly through a web browser, which means customers don’t have to download or install anything on their devices.</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13</a:t>
            </a:fld>
            <a:endParaRPr lang="en-IN"/>
          </a:p>
        </p:txBody>
      </p:sp>
    </p:spTree>
    <p:extLst>
      <p:ext uri="{BB962C8B-B14F-4D97-AF65-F5344CB8AC3E}">
        <p14:creationId xmlns:p14="http://schemas.microsoft.com/office/powerpoint/2010/main" val="2570975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14</a:t>
            </a:fld>
            <a:endParaRPr lang="en-IN"/>
          </a:p>
        </p:txBody>
      </p:sp>
    </p:spTree>
    <p:extLst>
      <p:ext uri="{BB962C8B-B14F-4D97-AF65-F5344CB8AC3E}">
        <p14:creationId xmlns:p14="http://schemas.microsoft.com/office/powerpoint/2010/main" val="3532959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 on need of Cloud Service Customer, the model is chosen.</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15</a:t>
            </a:fld>
            <a:endParaRPr lang="en-IN"/>
          </a:p>
        </p:txBody>
      </p:sp>
    </p:spTree>
    <p:extLst>
      <p:ext uri="{BB962C8B-B14F-4D97-AF65-F5344CB8AC3E}">
        <p14:creationId xmlns:p14="http://schemas.microsoft.com/office/powerpoint/2010/main" val="1428685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Considering different type of models of Cloud Computing, the common technologies and techniques are used to provide the </a:t>
            </a:r>
            <a:r>
              <a:rPr lang="en-US" dirty="0" smtClean="0"/>
              <a:t>services.</a:t>
            </a:r>
            <a:endParaRPr lang="en-US" dirty="0" smtClean="0"/>
          </a:p>
          <a:p>
            <a:endParaRPr lang="en-US" dirty="0" smtClean="0"/>
          </a:p>
          <a:p>
            <a:r>
              <a:rPr lang="en-US" b="1" dirty="0" smtClean="0"/>
              <a:t>Here, </a:t>
            </a:r>
            <a:r>
              <a:rPr lang="en-US" b="1" dirty="0" smtClean="0"/>
              <a:t>Server less </a:t>
            </a:r>
            <a:r>
              <a:rPr lang="en-US" dirty="0" smtClean="0"/>
              <a:t>computing does not mean "no servers. “</a:t>
            </a:r>
            <a:r>
              <a:rPr lang="en-US" sz="1200" b="0" i="0" kern="1200" dirty="0" err="1" smtClean="0">
                <a:solidFill>
                  <a:schemeClr val="tx1"/>
                </a:solidFill>
                <a:effectLst/>
                <a:latin typeface="+mn-lt"/>
                <a:ea typeface="+mn-ea"/>
                <a:cs typeface="+mn-cs"/>
              </a:rPr>
              <a:t>Serverless</a:t>
            </a:r>
            <a:r>
              <a:rPr lang="en-US" sz="1200" b="0" i="0" kern="1200" dirty="0" smtClean="0">
                <a:solidFill>
                  <a:schemeClr val="tx1"/>
                </a:solidFill>
                <a:effectLst/>
                <a:latin typeface="+mn-lt"/>
                <a:ea typeface="+mn-ea"/>
                <a:cs typeface="+mn-cs"/>
              </a:rPr>
              <a:t> describes the developer's experience with those servers—they are invisible to the developer, who doesn't see them, manage them or interact with them in any way. What developers need to do is write their application code and deploy it to containers managed by a CSP.</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Virtual Storage –</a:t>
            </a:r>
            <a:r>
              <a:rPr lang="en-US" sz="1200" b="1"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is a concept in which  Storage virtualization software identifies the amount of storage capacity available across the physical storage components, and provides it to the applications for use. </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16</a:t>
            </a:fld>
            <a:endParaRPr lang="en-IN"/>
          </a:p>
        </p:txBody>
      </p:sp>
    </p:spTree>
    <p:extLst>
      <p:ext uri="{BB962C8B-B14F-4D97-AF65-F5344CB8AC3E}">
        <p14:creationId xmlns:p14="http://schemas.microsoft.com/office/powerpoint/2010/main" val="3703594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latin typeface="Arial" panose="020B0604020202020204" pitchFamily="34" charset="0"/>
                <a:cs typeface="Arial" panose="020B0604020202020204" pitchFamily="34" charset="0"/>
              </a:rPr>
              <a:t>Cloud computing is possible because of a technology called virtualization. Virtualization allows for the creation of a </a:t>
            </a:r>
            <a:r>
              <a:rPr lang="en-US" b="0" dirty="0" smtClean="0">
                <a:latin typeface="Arial" panose="020B0604020202020204" pitchFamily="34" charset="0"/>
                <a:cs typeface="Arial" panose="020B0604020202020204" pitchFamily="34" charset="0"/>
              </a:rPr>
              <a:t>simulated "virtual</a:t>
            </a:r>
            <a:r>
              <a:rPr lang="en-US" b="0" dirty="0" smtClean="0">
                <a:latin typeface="Arial" panose="020B0604020202020204" pitchFamily="34" charset="0"/>
                <a:cs typeface="Arial" panose="020B0604020202020204" pitchFamily="34" charset="0"/>
              </a:rPr>
              <a:t>" computer that behaves as if it </a:t>
            </a:r>
            <a:r>
              <a:rPr lang="en-US" b="0" dirty="0" smtClean="0">
                <a:latin typeface="Arial" panose="020B0604020202020204" pitchFamily="34" charset="0"/>
                <a:cs typeface="Arial" panose="020B0604020202020204" pitchFamily="34" charset="0"/>
              </a:rPr>
              <a:t>is </a:t>
            </a:r>
            <a:r>
              <a:rPr lang="en-US" b="0" dirty="0" smtClean="0">
                <a:latin typeface="Arial" panose="020B0604020202020204" pitchFamily="34" charset="0"/>
                <a:cs typeface="Arial" panose="020B0604020202020204" pitchFamily="34" charset="0"/>
              </a:rPr>
              <a:t>a physical computer with its own hardware and technically known as Virtual Machine.</a:t>
            </a:r>
          </a:p>
          <a:p>
            <a:endParaRPr lang="en-US" b="1" dirty="0" smtClean="0"/>
          </a:p>
          <a:p>
            <a:r>
              <a:rPr lang="en-US" b="1" dirty="0" smtClean="0"/>
              <a:t>A Virtual Machine (VM) </a:t>
            </a:r>
            <a:r>
              <a:rPr lang="en-US" dirty="0" smtClean="0"/>
              <a:t>is a compute resource that uses software instead of a physical computer to run programs and deploy apps. Virtual machines (VMs) allow  to run an operating system that behaves like a completely separate computer in an app window on a desktop. VMs can run multiple operating system environments on a single physical computer, saving physical space, time and management costs.</a:t>
            </a:r>
          </a:p>
          <a:p>
            <a:r>
              <a:rPr lang="en-US" b="1" dirty="0" smtClean="0"/>
              <a:t>A hypervisor </a:t>
            </a:r>
            <a:r>
              <a:rPr lang="en-US" dirty="0" smtClean="0"/>
              <a:t>is a software that you can use to run multiple virtual machines on a single physical machine. A hypervisor's role is to allocate hardware resources to VMs and keep them separate from each other, which helps maintain the system.</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17</a:t>
            </a:fld>
            <a:endParaRPr lang="en-IN"/>
          </a:p>
        </p:txBody>
      </p:sp>
    </p:spTree>
    <p:extLst>
      <p:ext uri="{BB962C8B-B14F-4D97-AF65-F5344CB8AC3E}">
        <p14:creationId xmlns:p14="http://schemas.microsoft.com/office/powerpoint/2010/main" val="2026400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Type 1 Hypervisor </a:t>
            </a:r>
          </a:p>
          <a:p>
            <a:endParaRPr lang="en-US" b="1" dirty="0" smtClean="0"/>
          </a:p>
          <a:p>
            <a:r>
              <a:rPr lang="en-US" b="0" dirty="0" smtClean="0"/>
              <a:t>Type I hypervisors run directly on the underlying system hardware and control that hardware directly as well as managing the VMs. Type I hypervisors can be faster and more efficient, since they do not need to work via a host operating system. It </a:t>
            </a:r>
            <a:r>
              <a:rPr lang="en-US" dirty="0" smtClean="0"/>
              <a:t>works independently, without using host operating system and control the hardware and VMs. </a:t>
            </a:r>
          </a:p>
          <a:p>
            <a:endParaRPr lang="en-US" dirty="0" smtClean="0"/>
          </a:p>
          <a:p>
            <a:r>
              <a:rPr lang="en-US" b="1" dirty="0" smtClean="0"/>
              <a:t>Type II hypervisors </a:t>
            </a:r>
            <a:r>
              <a:rPr lang="en-US" dirty="0" smtClean="0"/>
              <a:t>run on top of a host operating system, more specifically the host OS kernel. It is the host operating system that controls the system hardware, while the hypervisor makes use of its capabilities to run and manage the VMs. </a:t>
            </a:r>
          </a:p>
          <a:p>
            <a:r>
              <a:rPr lang="en-US" dirty="0" smtClean="0"/>
              <a:t>Type II hypervisors may be slower, but have the advantage of being typically easier to set up and are compatible with a broader range of hardware than type I hypervisors, since hardware variations have to be dealt with in the Type I hypervisor code, whereas the type II hypervisors take advantage of the hardware support built in to the host operating system.</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18</a:t>
            </a:fld>
            <a:endParaRPr lang="en-IN"/>
          </a:p>
        </p:txBody>
      </p:sp>
    </p:spTree>
    <p:extLst>
      <p:ext uri="{BB962C8B-B14F-4D97-AF65-F5344CB8AC3E}">
        <p14:creationId xmlns:p14="http://schemas.microsoft.com/office/powerpoint/2010/main" val="1214246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19</a:t>
            </a:fld>
            <a:endParaRPr lang="en-IN"/>
          </a:p>
        </p:txBody>
      </p:sp>
    </p:spTree>
    <p:extLst>
      <p:ext uri="{BB962C8B-B14F-4D97-AF65-F5344CB8AC3E}">
        <p14:creationId xmlns:p14="http://schemas.microsoft.com/office/powerpoint/2010/main" val="127833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B050"/>
                </a:solidFill>
                <a:latin typeface="Arial" panose="020B0604020202020204" pitchFamily="34" charset="0"/>
                <a:cs typeface="Arial" panose="020B0604020202020204" pitchFamily="34" charset="0"/>
              </a:rPr>
              <a:t>The </a:t>
            </a:r>
            <a:r>
              <a:rPr lang="en-US" b="1" dirty="0" smtClean="0">
                <a:solidFill>
                  <a:srgbClr val="00B050"/>
                </a:solidFill>
                <a:latin typeface="Arial" panose="020B0604020202020204" pitchFamily="34" charset="0"/>
                <a:cs typeface="Arial" panose="020B0604020202020204" pitchFamily="34" charset="0"/>
              </a:rPr>
              <a:t> subject </a:t>
            </a:r>
            <a:r>
              <a:rPr lang="en-US" b="1" dirty="0">
                <a:solidFill>
                  <a:srgbClr val="00B050"/>
                </a:solidFill>
                <a:latin typeface="Arial" panose="020B0604020202020204" pitchFamily="34" charset="0"/>
                <a:cs typeface="Arial" panose="020B0604020202020204" pitchFamily="34" charset="0"/>
              </a:rPr>
              <a:t>of Cloud Computing is generally taken up as elective in Semester VI to VIII in </a:t>
            </a:r>
            <a:r>
              <a:rPr lang="en-US" b="1" dirty="0" err="1">
                <a:solidFill>
                  <a:srgbClr val="00B050"/>
                </a:solidFill>
                <a:latin typeface="Arial" panose="020B0604020202020204" pitchFamily="34" charset="0"/>
                <a:cs typeface="Arial" panose="020B0604020202020204" pitchFamily="34" charset="0"/>
              </a:rPr>
              <a:t>B.Tech</a:t>
            </a:r>
            <a:r>
              <a:rPr lang="en-US" b="1" dirty="0">
                <a:solidFill>
                  <a:srgbClr val="00B050"/>
                </a:solidFill>
                <a:latin typeface="Arial" panose="020B0604020202020204" pitchFamily="34" charset="0"/>
                <a:cs typeface="Arial" panose="020B0604020202020204" pitchFamily="34" charset="0"/>
              </a:rPr>
              <a:t> </a:t>
            </a:r>
            <a:r>
              <a:rPr lang="en-US" b="1" dirty="0" err="1">
                <a:solidFill>
                  <a:srgbClr val="00B050"/>
                </a:solidFill>
                <a:latin typeface="Arial" panose="020B0604020202020204" pitchFamily="34" charset="0"/>
                <a:cs typeface="Arial" panose="020B0604020202020204" pitchFamily="34" charset="0"/>
              </a:rPr>
              <a:t>Programmes</a:t>
            </a:r>
            <a:r>
              <a:rPr lang="en-US" b="1" dirty="0">
                <a:solidFill>
                  <a:srgbClr val="00B050"/>
                </a:solidFill>
                <a:latin typeface="Arial" panose="020B0604020202020204" pitchFamily="34" charset="0"/>
                <a:cs typeface="Arial" panose="020B0604020202020204" pitchFamily="34" charset="0"/>
              </a:rPr>
              <a:t> or Semester III to IV in Master </a:t>
            </a:r>
            <a:r>
              <a:rPr lang="en-US" b="1" dirty="0" err="1">
                <a:solidFill>
                  <a:srgbClr val="00B050"/>
                </a:solidFill>
                <a:latin typeface="Arial" panose="020B0604020202020204" pitchFamily="34" charset="0"/>
                <a:cs typeface="Arial" panose="020B0604020202020204" pitchFamily="34" charset="0"/>
              </a:rPr>
              <a:t>Programmes</a:t>
            </a:r>
            <a:endParaRPr lang="en-US" b="1" dirty="0">
              <a:solidFill>
                <a:srgbClr val="00B050"/>
              </a:solidFill>
              <a:latin typeface="Arial" panose="020B0604020202020204" pitchFamily="34" charset="0"/>
              <a:cs typeface="Arial" panose="020B0604020202020204" pitchFamily="34" charset="0"/>
            </a:endParaRP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a:t>
            </a:fld>
            <a:endParaRPr lang="en-IN"/>
          </a:p>
        </p:txBody>
      </p:sp>
    </p:spTree>
    <p:extLst>
      <p:ext uri="{BB962C8B-B14F-4D97-AF65-F5344CB8AC3E}">
        <p14:creationId xmlns:p14="http://schemas.microsoft.com/office/powerpoint/2010/main" val="41781858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run the services of Cloud Computing, the government/regulator require policies and regulations and the service providers have to follow them. Therefore this standard is quite </a:t>
            </a:r>
            <a:r>
              <a:rPr lang="en-US" dirty="0" err="1" smtClean="0"/>
              <a:t>i</a:t>
            </a:r>
            <a:endParaRPr lang="en-US" dirty="0" smtClean="0"/>
          </a:p>
          <a:p>
            <a:r>
              <a:rPr lang="en-US" dirty="0" smtClean="0"/>
              <a:t>important </a:t>
            </a:r>
            <a:r>
              <a:rPr lang="en-US" dirty="0" smtClean="0"/>
              <a:t>and assist for development of policies</a:t>
            </a:r>
            <a:r>
              <a:rPr lang="en-US" dirty="0" smtClean="0"/>
              <a:t>. </a:t>
            </a:r>
          </a:p>
          <a:p>
            <a:endParaRPr lang="en-US" dirty="0" smtClean="0"/>
          </a:p>
          <a:p>
            <a:r>
              <a:rPr lang="en-US" dirty="0" smtClean="0"/>
              <a:t>This standard provides guidance as a tool in the development of those policies that govern or regulate cloud service providers (CSPs) and cloud services, and those policies and practices that govern the use of cloud services in organizations.</a:t>
            </a:r>
          </a:p>
          <a:p>
            <a:endParaRPr lang="en-US" dirty="0" smtClean="0"/>
          </a:p>
          <a:p>
            <a:r>
              <a:rPr lang="en-US" dirty="0" smtClean="0"/>
              <a:t>This includes material that explains cloud computing concepts and the role of cloud computing international standards in formulating polices and practices.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20</a:t>
            </a:fld>
            <a:endParaRPr lang="en-IN"/>
          </a:p>
        </p:txBody>
      </p:sp>
    </p:spTree>
    <p:extLst>
      <p:ext uri="{BB962C8B-B14F-4D97-AF65-F5344CB8AC3E}">
        <p14:creationId xmlns:p14="http://schemas.microsoft.com/office/powerpoint/2010/main" val="1584584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The explosive growth and increasing computing power of </a:t>
            </a:r>
            <a:r>
              <a:rPr lang="en-US" b="0" dirty="0" err="1" smtClean="0"/>
              <a:t>IoT</a:t>
            </a:r>
            <a:r>
              <a:rPr lang="en-US" b="0" dirty="0" smtClean="0"/>
              <a:t> devices has resulted in unprecedented volumes of data. Sending all device-generated data to a centralized data center or to the cloud causes bandwidth issue. </a:t>
            </a:r>
          </a:p>
          <a:p>
            <a:endParaRPr lang="en-US" b="1" dirty="0" smtClean="0"/>
          </a:p>
          <a:p>
            <a:r>
              <a:rPr lang="en-US" b="1" dirty="0" smtClean="0"/>
              <a:t>Example of Edge Computing</a:t>
            </a:r>
          </a:p>
          <a:p>
            <a:endParaRPr lang="en-US" b="1" dirty="0" smtClean="0"/>
          </a:p>
          <a:p>
            <a:r>
              <a:rPr lang="en-US" b="0" dirty="0" smtClean="0"/>
              <a:t>Imagine an oil drilling platform in the middle of the Sea. Operators collect data from sensors all over the platform as part of a daily routine, measuring things like pressure, temperature, wave height, and other factors that affect operating capacity. This kind of data comes fast, changes often and requires a real-time response.</a:t>
            </a:r>
          </a:p>
          <a:p>
            <a:endParaRPr lang="en-US" b="0" dirty="0" smtClean="0"/>
          </a:p>
          <a:p>
            <a:r>
              <a:rPr lang="en-US" b="0" dirty="0" smtClean="0"/>
              <a:t>Suppose that the oil platform data is stored and processed in a cloud data center. The platform operators would have to send their data over the internet – and in the Sea that means via satellite which is slow and expensive – just to evaluate their measurements</a:t>
            </a:r>
            <a:r>
              <a:rPr lang="en-US" b="0" baseline="0" dirty="0" smtClean="0"/>
              <a:t> which may lead to disaster. </a:t>
            </a:r>
          </a:p>
          <a:p>
            <a:endParaRPr lang="en-US" b="0" baseline="0" dirty="0" smtClean="0"/>
          </a:p>
          <a:p>
            <a:r>
              <a:rPr lang="en-US" b="0" dirty="0" smtClean="0"/>
              <a:t>With edge computing,</a:t>
            </a:r>
            <a:r>
              <a:rPr lang="en-US" b="0" baseline="0" dirty="0" smtClean="0"/>
              <a:t> instead of sending data to the cloud, it’s processed in an edge data center – no more waiting on a slow connection for critical analysis. Operations are more efficient and safety risks are significantly reduced.</a:t>
            </a:r>
            <a:endParaRPr lang="en-US" b="0" dirty="0" smtClean="0"/>
          </a:p>
          <a:p>
            <a:endParaRPr lang="en-US" b="0" dirty="0" smtClean="0"/>
          </a:p>
          <a:p>
            <a:r>
              <a:rPr lang="en-US" b="1" dirty="0" smtClean="0"/>
              <a:t>So, Edge computing </a:t>
            </a:r>
            <a:r>
              <a:rPr lang="en-US" dirty="0" smtClean="0"/>
              <a:t>offers a more efficient alternative; data is processed and analyzed closer to the point where it's created. Because data does not traverse over a network to a cloud or data center to be processed, it would results in improved response times and less bandwidth usage. </a:t>
            </a:r>
          </a:p>
          <a:p>
            <a:endParaRPr lang="en-US" dirty="0" smtClean="0"/>
          </a:p>
          <a:p>
            <a:r>
              <a:rPr lang="en-US" dirty="0" smtClean="0"/>
              <a:t>We use edge devices such as smart speakers, watches, point of sale (POS) systems and phones that do edge computing everyday which are locally collecting and processing data while touching the physical world. Edge computing allows healthcare providers to process data from medical devices quickly and efficiently, which can lead to faster diagnosis and treatment.</a:t>
            </a:r>
          </a:p>
          <a:p>
            <a:endParaRPr lang="en-US" dirty="0" smtClean="0"/>
          </a:p>
          <a:p>
            <a:r>
              <a:rPr lang="en-US" dirty="0" smtClean="0"/>
              <a:t>Edge computing is a networking philosophy that moves computing closer to the source of data, rather than sending it to a central data enter. This helps to improve application performance, reduce bandwidth usage, and provide faster insight.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IS/ISO/IEC TR 23188 : 2020 (Cloud Computing — Edge Computing Landscape) aims to describe edge computing and the significant elements which contribute to the successful implementation of edge computing systems.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21</a:t>
            </a:fld>
            <a:endParaRPr lang="en-IN"/>
          </a:p>
        </p:txBody>
      </p:sp>
    </p:spTree>
    <p:extLst>
      <p:ext uri="{BB962C8B-B14F-4D97-AF65-F5344CB8AC3E}">
        <p14:creationId xmlns:p14="http://schemas.microsoft.com/office/powerpoint/2010/main" val="802344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 primary functions of an edge node is to collect data from local devices or sensors. This data may include sensor readings, logs, video feeds, or any other information generated at the edge. The edge nodes often perform initial data preprocessing tasks, such as data filtering, aggregation, compression, and even simple analytics.</a:t>
            </a:r>
          </a:p>
          <a:p>
            <a:endParaRPr lang="en-US" dirty="0" smtClean="0"/>
          </a:p>
          <a:p>
            <a:pPr lvl="0" algn="just"/>
            <a:r>
              <a:rPr lang="en-US" sz="1200" dirty="0" smtClean="0">
                <a:latin typeface="Arial" panose="020B0604020202020204" pitchFamily="34" charset="0"/>
                <a:cs typeface="Arial" panose="020B0604020202020204" pitchFamily="34" charset="0"/>
              </a:rPr>
              <a:t>You may refer </a:t>
            </a:r>
            <a:r>
              <a:rPr lang="en-US" sz="1200" b="1" dirty="0" smtClean="0">
                <a:solidFill>
                  <a:srgbClr val="0070C0"/>
                </a:solidFill>
                <a:latin typeface="Arial" panose="020B0604020202020204" pitchFamily="34" charset="0"/>
                <a:cs typeface="Arial" panose="020B0604020202020204" pitchFamily="34" charset="0"/>
              </a:rPr>
              <a:t>IS/ISO/IEC TR 23188 : 2020 </a:t>
            </a:r>
            <a:r>
              <a:rPr lang="en-US" sz="1200" b="0" dirty="0" smtClean="0">
                <a:solidFill>
                  <a:srgbClr val="0070C0"/>
                </a:solidFill>
                <a:latin typeface="Arial" panose="020B0604020202020204" pitchFamily="34" charset="0"/>
                <a:cs typeface="Arial" panose="020B0604020202020204" pitchFamily="34" charset="0"/>
              </a:rPr>
              <a:t>for further</a:t>
            </a:r>
            <a:r>
              <a:rPr lang="en-US" sz="1200" b="0" baseline="0" dirty="0" smtClean="0">
                <a:solidFill>
                  <a:srgbClr val="0070C0"/>
                </a:solidFill>
                <a:latin typeface="Arial" panose="020B0604020202020204" pitchFamily="34" charset="0"/>
                <a:cs typeface="Arial" panose="020B0604020202020204" pitchFamily="34" charset="0"/>
              </a:rPr>
              <a:t> details on the topic.</a:t>
            </a:r>
            <a:endParaRPr lang="en-US" sz="1200" b="0" dirty="0" smtClean="0">
              <a:solidFill>
                <a:srgbClr val="0070C0"/>
              </a:solidFill>
              <a:latin typeface="Arial" panose="020B0604020202020204" pitchFamily="34" charset="0"/>
              <a:cs typeface="Arial" panose="020B0604020202020204" pitchFamily="34" charset="0"/>
            </a:endParaRPr>
          </a:p>
          <a:p>
            <a:pPr lvl="0" algn="just"/>
            <a:endParaRPr lang="en-US" sz="1200" dirty="0" smtClean="0">
              <a:solidFill>
                <a:schemeClr val="tx1"/>
              </a:solidFill>
              <a:latin typeface="Arial" panose="020B0604020202020204" pitchFamily="34" charset="0"/>
              <a:cs typeface="Arial" panose="020B0604020202020204" pitchFamily="34" charset="0"/>
            </a:endParaRP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22</a:t>
            </a:fld>
            <a:endParaRPr lang="en-IN"/>
          </a:p>
        </p:txBody>
      </p:sp>
    </p:spTree>
    <p:extLst>
      <p:ext uri="{BB962C8B-B14F-4D97-AF65-F5344CB8AC3E}">
        <p14:creationId xmlns:p14="http://schemas.microsoft.com/office/powerpoint/2010/main" val="36644916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1"/>
                </a:solidFill>
                <a:latin typeface="Arial" panose="020B0604020202020204" pitchFamily="34" charset="0"/>
                <a:cs typeface="Arial" panose="020B0604020202020204" pitchFamily="34" charset="0"/>
              </a:rPr>
              <a:t>Metering Element  - </a:t>
            </a:r>
            <a:r>
              <a:rPr lang="en-US" sz="1200" dirty="0" smtClean="0">
                <a:solidFill>
                  <a:schemeClr val="tx1"/>
                </a:solidFill>
                <a:latin typeface="Arial" panose="020B0604020202020204" pitchFamily="34" charset="0"/>
                <a:cs typeface="Arial" panose="020B0604020202020204" pitchFamily="34" charset="0"/>
              </a:rPr>
              <a:t>the characteristics of cloud service that is subject to be metered.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Arial" panose="020B0604020202020204" pitchFamily="34" charset="0"/>
                <a:cs typeface="Arial" panose="020B0604020202020204" pitchFamily="34" charset="0"/>
              </a:rPr>
              <a:t>The purpose of this standard is to provide basic clarity and guidance on cloud service metering elements and billing modes for different cloud capabilities types. It help a cloud service providers (CSPs) better describe its billing and metering practices and can help cloud service customers (CSCs) to better understand the metering and billing of their cloud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Arial" panose="020B0604020202020204" pitchFamily="34" charset="0"/>
              <a:cs typeface="Arial" panose="020B0604020202020204" pitchFamily="34" charset="0"/>
            </a:endParaRPr>
          </a:p>
          <a:p>
            <a:r>
              <a:rPr lang="en-US" b="1" dirty="0" smtClean="0"/>
              <a:t>Metering unit- </a:t>
            </a:r>
            <a:endParaRPr lang="en-US" dirty="0" smtClean="0"/>
          </a:p>
          <a:p>
            <a:r>
              <a:rPr lang="en-US" dirty="0" err="1" smtClean="0"/>
              <a:t>Gibibyte</a:t>
            </a:r>
            <a:r>
              <a:rPr lang="en-US" dirty="0" smtClean="0"/>
              <a:t>  (A gigabyte is equal to 109 or 1,000,000,000 bytes. One </a:t>
            </a:r>
            <a:r>
              <a:rPr lang="en-US" dirty="0" err="1" smtClean="0"/>
              <a:t>gibibyte</a:t>
            </a:r>
            <a:r>
              <a:rPr lang="en-US" dirty="0" smtClean="0"/>
              <a:t> equals 1.074 gigabytes.</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23</a:t>
            </a:fld>
            <a:endParaRPr lang="en-IN"/>
          </a:p>
        </p:txBody>
      </p:sp>
    </p:spTree>
    <p:extLst>
      <p:ext uri="{BB962C8B-B14F-4D97-AF65-F5344CB8AC3E}">
        <p14:creationId xmlns:p14="http://schemas.microsoft.com/office/powerpoint/2010/main" val="2029578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SLA </a:t>
            </a:r>
            <a:r>
              <a:rPr lang="en-US" dirty="0" smtClean="0"/>
              <a:t>outlines a level of service that a supplier promises to deliver to the customer. It outlines metrics such as uptime, delivery time, response time, and resolution time. A cloud agreement is the same as any other contract</a:t>
            </a:r>
            <a:r>
              <a:rPr lang="en-US" baseline="0" dirty="0" smtClean="0"/>
              <a:t> but may have different framework.</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24</a:t>
            </a:fld>
            <a:endParaRPr lang="en-IN"/>
          </a:p>
        </p:txBody>
      </p:sp>
    </p:spTree>
    <p:extLst>
      <p:ext uri="{BB962C8B-B14F-4D97-AF65-F5344CB8AC3E}">
        <p14:creationId xmlns:p14="http://schemas.microsoft.com/office/powerpoint/2010/main" val="23756367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cloud SLA should account for the key characteristics of a cloud computing service and needs to facilitate a common understanding between cloud service providers and cloud service customers. </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25</a:t>
            </a:fld>
            <a:endParaRPr lang="en-IN"/>
          </a:p>
        </p:txBody>
      </p:sp>
    </p:spTree>
    <p:extLst>
      <p:ext uri="{BB962C8B-B14F-4D97-AF65-F5344CB8AC3E}">
        <p14:creationId xmlns:p14="http://schemas.microsoft.com/office/powerpoint/2010/main" val="30101840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CSA is </a:t>
            </a:r>
            <a:r>
              <a:rPr lang="en-US" dirty="0" smtClean="0"/>
              <a:t>documented agreement between the cloud service provider and cloud service customer that governs the covered service(s).</a:t>
            </a:r>
          </a:p>
          <a:p>
            <a:r>
              <a:rPr lang="en-US" b="1" dirty="0" smtClean="0"/>
              <a:t>SLA</a:t>
            </a:r>
            <a:r>
              <a:rPr lang="en-US" dirty="0" smtClean="0"/>
              <a:t> part of </a:t>
            </a:r>
            <a:r>
              <a:rPr lang="en-US" b="1" dirty="0" smtClean="0"/>
              <a:t>CSA </a:t>
            </a:r>
            <a:r>
              <a:rPr lang="en-US" dirty="0" smtClean="0"/>
              <a:t>that includes cloud service level objectives </a:t>
            </a:r>
            <a:r>
              <a:rPr lang="en-US" b="1" dirty="0" smtClean="0"/>
              <a:t>(SLO) </a:t>
            </a:r>
            <a:r>
              <a:rPr lang="en-US" dirty="0" smtClean="0"/>
              <a:t>and cloud service qualitative objectives  </a:t>
            </a:r>
            <a:r>
              <a:rPr lang="en-US" b="1" dirty="0" smtClean="0"/>
              <a:t>(SQO)</a:t>
            </a:r>
            <a:r>
              <a:rPr lang="en-US" dirty="0" smtClean="0"/>
              <a:t> for the covered cloud service(s)</a:t>
            </a:r>
          </a:p>
          <a:p>
            <a:endParaRPr lang="en-US" dirty="0" smtClean="0"/>
          </a:p>
          <a:p>
            <a:pPr lvl="0" algn="just"/>
            <a:r>
              <a:rPr lang="en-US" dirty="0" smtClean="0">
                <a:solidFill>
                  <a:schemeClr val="tx1"/>
                </a:solidFill>
                <a:latin typeface="Arial" panose="020B0604020202020204" pitchFamily="34" charset="0"/>
                <a:cs typeface="Arial" panose="020B0604020202020204" pitchFamily="34" charset="0"/>
              </a:rPr>
              <a:t>IS/ISO/IEC 19086-1 : 2010 specifies,</a:t>
            </a: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r>
              <a:rPr lang="en-US" dirty="0" smtClean="0">
                <a:solidFill>
                  <a:schemeClr val="tx1"/>
                </a:solidFill>
                <a:latin typeface="Arial" panose="020B0604020202020204" pitchFamily="34" charset="0"/>
                <a:cs typeface="Arial" panose="020B0604020202020204" pitchFamily="34" charset="0"/>
              </a:rPr>
              <a:t>a)  an overview of cloud SLAs,</a:t>
            </a:r>
          </a:p>
          <a:p>
            <a:pPr marL="227013" lvl="0" indent="-227013" algn="just"/>
            <a:r>
              <a:rPr lang="en-US" dirty="0" smtClean="0">
                <a:solidFill>
                  <a:schemeClr val="tx1"/>
                </a:solidFill>
                <a:latin typeface="Arial" panose="020B0604020202020204" pitchFamily="34" charset="0"/>
                <a:cs typeface="Arial" panose="020B0604020202020204" pitchFamily="34" charset="0"/>
              </a:rPr>
              <a:t>b) identification of the relationship between the cloud service agreement and the cloud SLA,</a:t>
            </a:r>
          </a:p>
          <a:p>
            <a:pPr lvl="0" algn="just"/>
            <a:r>
              <a:rPr lang="en-US" dirty="0" smtClean="0">
                <a:solidFill>
                  <a:schemeClr val="tx1"/>
                </a:solidFill>
                <a:latin typeface="Arial" panose="020B0604020202020204" pitchFamily="34" charset="0"/>
                <a:cs typeface="Arial" panose="020B0604020202020204" pitchFamily="34" charset="0"/>
              </a:rPr>
              <a:t>c)  concepts that can be used to build cloud SLAs, and</a:t>
            </a:r>
          </a:p>
          <a:p>
            <a:pPr lvl="0" algn="just"/>
            <a:r>
              <a:rPr lang="en-US" dirty="0" smtClean="0">
                <a:solidFill>
                  <a:schemeClr val="tx1"/>
                </a:solidFill>
                <a:latin typeface="Arial" panose="020B0604020202020204" pitchFamily="34" charset="0"/>
                <a:cs typeface="Arial" panose="020B0604020202020204" pitchFamily="34" charset="0"/>
              </a:rPr>
              <a:t>d)  terms commonly used in cloud SLAs.</a:t>
            </a:r>
          </a:p>
          <a:p>
            <a:endParaRPr lang="en-US" dirty="0" smtClean="0"/>
          </a:p>
          <a:p>
            <a:r>
              <a:rPr lang="en-US" dirty="0" smtClean="0"/>
              <a:t> This standard aims to assist cloud service customers when they compare cloud services from different cloud service providers.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26</a:t>
            </a:fld>
            <a:endParaRPr lang="en-IN"/>
          </a:p>
        </p:txBody>
      </p:sp>
    </p:spTree>
    <p:extLst>
      <p:ext uri="{BB962C8B-B14F-4D97-AF65-F5344CB8AC3E}">
        <p14:creationId xmlns:p14="http://schemas.microsoft.com/office/powerpoint/2010/main" val="2649755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latin typeface="Arial" panose="020B0604020202020204" pitchFamily="34" charset="0"/>
                <a:cs typeface="Arial" panose="020B0604020202020204" pitchFamily="34" charset="0"/>
              </a:rPr>
              <a:t>IS/ISO/IEC 19086-2 ,</a:t>
            </a:r>
            <a:r>
              <a:rPr lang="en-US" baseline="0"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establishes common terminology, defines a model for specifying metrics for cloud SLAs and establishes a common terminology and approach for specifying metrics.</a:t>
            </a:r>
          </a:p>
          <a:p>
            <a:endParaRPr lang="en-US" dirty="0" smtClean="0"/>
          </a:p>
          <a:p>
            <a:endParaRPr lang="en-US" dirty="0" smtClean="0"/>
          </a:p>
          <a:p>
            <a:r>
              <a:rPr lang="en-US" dirty="0" smtClean="0"/>
              <a:t>The metrics used in the cloud services are usually described using natural languages, typically in ‘plain English’, which is often difficult to understand, compare, and implement. The typical concern may be clarity in defining metric and subsequently facing a situation when it is not possible to measure and compare different services in terms of their promised service levels. This standard has been developed to help in addressing these problems and provides a metric model that defines the conditions and rules for performing a measurement and understanding the result. </a:t>
            </a:r>
          </a:p>
          <a:p>
            <a:r>
              <a:rPr lang="en-US" dirty="0" smtClean="0"/>
              <a:t>The focus of this standard is on metrics for cloud SLAs, but it is also usable for cloud service metrics (CSMs) that are not included in cloud SLAs [such as ones used by cloud service providers (CSPs)  for their internal performance monitoring], and may also be usable for non-CSMs. This standard is for the benefit of and use for both cloud service providers (CSPs) and cloud service customers (CSCs)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27</a:t>
            </a:fld>
            <a:endParaRPr lang="en-IN"/>
          </a:p>
        </p:txBody>
      </p:sp>
    </p:spTree>
    <p:extLst>
      <p:ext uri="{BB962C8B-B14F-4D97-AF65-F5344CB8AC3E}">
        <p14:creationId xmlns:p14="http://schemas.microsoft.com/office/powerpoint/2010/main" val="9870215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IS/ISO/IEC 19086-3 :specifies the core conformance requirements for service level agreements (SLAs) for cloud services based on ISO/IEC 19086-1 and guidance on the core conformance requirements. This standard is for the benefit of and use by both cloud service providers and cloud service customers.</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fld id="{3E10D169-935A-47D3-8D95-8584900CD6D9}" type="slidenum">
              <a:rPr lang="en-IN" smtClean="0"/>
              <a:t>28</a:t>
            </a:fld>
            <a:endParaRPr lang="en-IN"/>
          </a:p>
        </p:txBody>
      </p:sp>
    </p:spTree>
    <p:extLst>
      <p:ext uri="{BB962C8B-B14F-4D97-AF65-F5344CB8AC3E}">
        <p14:creationId xmlns:p14="http://schemas.microsoft.com/office/powerpoint/2010/main" val="23185190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IS/ISO/IEC 19086-4 </a:t>
            </a:r>
            <a:r>
              <a:rPr lang="en-US" baseline="0" dirty="0" smtClean="0"/>
              <a:t> specifies security and protection of personally identifiable information (PII) components, Cloud Service Level  Objectives (SLOs), Service Qualitative Objectives (SQOs) for Cloud Service Agreement s including guidance and requirements.</a:t>
            </a:r>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29</a:t>
            </a:fld>
            <a:endParaRPr lang="en-IN"/>
          </a:p>
        </p:txBody>
      </p:sp>
    </p:spTree>
    <p:extLst>
      <p:ext uri="{BB962C8B-B14F-4D97-AF65-F5344CB8AC3E}">
        <p14:creationId xmlns:p14="http://schemas.microsoft.com/office/powerpoint/2010/main" val="3660897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b="1" dirty="0" smtClean="0">
                <a:solidFill>
                  <a:srgbClr val="FFFF00"/>
                </a:solidFill>
                <a:latin typeface="Arial" panose="020B0604020202020204" pitchFamily="34" charset="0"/>
                <a:cs typeface="Arial" panose="020B0604020202020204" pitchFamily="34" charset="0"/>
              </a:rPr>
              <a:t>Standard</a:t>
            </a:r>
          </a:p>
          <a:p>
            <a:pPr marL="0" indent="0" algn="just">
              <a:buNone/>
            </a:pPr>
            <a:r>
              <a:rPr lang="en-US" sz="1200" dirty="0" smtClean="0">
                <a:latin typeface="Arial" panose="020B0604020202020204" pitchFamily="34" charset="0"/>
                <a:cs typeface="Arial" panose="020B0604020202020204" pitchFamily="34" charset="0"/>
              </a:rPr>
              <a:t>A document, established by consensus and approved by a recognized body, that provides, for common and repeated use, rules, guidelines or characteristics for activities or their results, aimed at the achievement of the optimum degree of order in a given context.</a:t>
            </a:r>
          </a:p>
          <a:p>
            <a:pPr marL="0" indent="0" algn="just">
              <a:buNone/>
            </a:pPr>
            <a:endParaRPr lang="en-US" sz="1200" dirty="0" smtClean="0">
              <a:latin typeface="Arial" panose="020B0604020202020204" pitchFamily="34" charset="0"/>
              <a:cs typeface="Arial" panose="020B0604020202020204" pitchFamily="34" charset="0"/>
            </a:endParaRPr>
          </a:p>
          <a:p>
            <a:pPr marL="0" marR="0" lvl="0" indent="0" algn="l" defTabSz="1219170" rtl="0" eaLnBrk="1" fontAlgn="auto" latinLnBrk="0" hangingPunct="1">
              <a:lnSpc>
                <a:spcPct val="100000"/>
              </a:lnSpc>
              <a:spcBef>
                <a:spcPct val="20000"/>
              </a:spcBef>
              <a:spcAft>
                <a:spcPts val="0"/>
              </a:spcAft>
              <a:buClrTx/>
              <a:buSzTx/>
              <a:buFont typeface="Arial" pitchFamily="34" charset="0"/>
              <a:buNone/>
              <a:tabLst/>
              <a:defRPr/>
            </a:pPr>
            <a:r>
              <a:rPr lang="en-US" sz="1200" b="1" dirty="0" smtClean="0">
                <a:latin typeface="Arial" panose="020B0604020202020204" pitchFamily="34" charset="0"/>
                <a:cs typeface="Arial" panose="020B0604020202020204" pitchFamily="34" charset="0"/>
              </a:rPr>
              <a:t>Stakeholders -  </a:t>
            </a:r>
            <a:r>
              <a:rPr kumimoji="0" lang="en-IN" sz="1200" b="0" i="0" u="none" strike="noStrike" kern="1200" cap="none" normalizeH="0" baseline="0" noProof="0" dirty="0" smtClean="0">
                <a:ln>
                  <a:noFill/>
                </a:ln>
                <a:solidFill>
                  <a:schemeClr val="bg1"/>
                </a:solidFill>
                <a:effectLst/>
                <a:uLnTx/>
                <a:uFillTx/>
                <a:latin typeface="Book Antiqua" pitchFamily="18" charset="0"/>
              </a:rPr>
              <a:t>Government, </a:t>
            </a:r>
            <a:r>
              <a:rPr lang="en-IN" sz="1200" dirty="0" smtClean="0">
                <a:solidFill>
                  <a:schemeClr val="bg1"/>
                </a:solidFill>
                <a:latin typeface="Book Antiqua" pitchFamily="18" charset="0"/>
              </a:rPr>
              <a:t>Regulators, Industry, Laboratories, R&amp; D Institutes, Consumers, Academia </a:t>
            </a:r>
          </a:p>
          <a:p>
            <a:pPr marL="0" indent="0" algn="just">
              <a:buNone/>
            </a:pPr>
            <a:endParaRPr lang="en-US" sz="12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E10D169-935A-47D3-8D95-8584900CD6D9}" type="slidenum">
              <a:rPr lang="en-IN" smtClean="0"/>
              <a:t>3</a:t>
            </a:fld>
            <a:endParaRPr lang="en-IN"/>
          </a:p>
        </p:txBody>
      </p:sp>
    </p:spTree>
    <p:extLst>
      <p:ext uri="{BB962C8B-B14F-4D97-AF65-F5344CB8AC3E}">
        <p14:creationId xmlns:p14="http://schemas.microsoft.com/office/powerpoint/2010/main" val="4159973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a multi-cloud approach, you're not tied to a single provider. You can choose whatever solution best suits your business needs. </a:t>
            </a:r>
          </a:p>
          <a:p>
            <a:endParaRPr lang="en-US" sz="1200" b="1" dirty="0" smtClean="0">
              <a:solidFill>
                <a:schemeClr val="bg1"/>
              </a:solidFill>
              <a:latin typeface="Arial" panose="020B0604020202020204" pitchFamily="34" charset="0"/>
              <a:cs typeface="Arial" panose="020B0604020202020204" pitchFamily="34" charset="0"/>
            </a:endParaRPr>
          </a:p>
          <a:p>
            <a:r>
              <a:rPr lang="en-US" sz="1200" b="1" dirty="0" smtClean="0">
                <a:solidFill>
                  <a:schemeClr val="bg1"/>
                </a:solidFill>
                <a:latin typeface="Arial" panose="020B0604020202020204" pitchFamily="34" charset="0"/>
                <a:cs typeface="Arial" panose="020B0604020202020204" pitchFamily="34" charset="0"/>
              </a:rPr>
              <a:t>Benefits of Multi-Cloud Services</a:t>
            </a:r>
          </a:p>
          <a:p>
            <a:endParaRPr lang="en-US" dirty="0" smtClean="0"/>
          </a:p>
          <a:p>
            <a:pPr lvl="0" algn="just"/>
            <a:r>
              <a:rPr lang="en-US" sz="1200" b="1" dirty="0" smtClean="0">
                <a:solidFill>
                  <a:schemeClr val="tx1"/>
                </a:solidFill>
                <a:latin typeface="Arial" panose="020B0604020202020204" pitchFamily="34" charset="0"/>
                <a:cs typeface="Arial" panose="020B0604020202020204" pitchFamily="34" charset="0"/>
              </a:rPr>
              <a:t>1. Avoid Vendor Lock-In: </a:t>
            </a:r>
            <a:r>
              <a:rPr lang="en-US" sz="1200" dirty="0" smtClean="0">
                <a:solidFill>
                  <a:schemeClr val="tx1"/>
                </a:solidFill>
                <a:latin typeface="Arial" panose="020B0604020202020204" pitchFamily="34" charset="0"/>
                <a:cs typeface="Arial" panose="020B0604020202020204" pitchFamily="34" charset="0"/>
              </a:rPr>
              <a:t>By utilizing multiple cloud providers, organizations reduce dependency on any single vendor. </a:t>
            </a:r>
          </a:p>
          <a:p>
            <a:pPr lvl="0" algn="just"/>
            <a:r>
              <a:rPr lang="en-US" sz="1200" b="1" dirty="0" smtClean="0">
                <a:solidFill>
                  <a:schemeClr val="tx1"/>
                </a:solidFill>
                <a:latin typeface="Arial" panose="020B0604020202020204" pitchFamily="34" charset="0"/>
                <a:cs typeface="Arial" panose="020B0604020202020204" pitchFamily="34" charset="0"/>
              </a:rPr>
              <a:t>2. Resilience and Redundancy: </a:t>
            </a:r>
            <a:r>
              <a:rPr lang="en-US" sz="1200" dirty="0" smtClean="0">
                <a:solidFill>
                  <a:schemeClr val="tx1"/>
                </a:solidFill>
                <a:latin typeface="Arial" panose="020B0604020202020204" pitchFamily="34" charset="0"/>
                <a:cs typeface="Arial" panose="020B0604020202020204" pitchFamily="34" charset="0"/>
              </a:rPr>
              <a:t> It mitigates the impact of potential outages or disruptions from a single provider, ensuring continuous service availability.</a:t>
            </a:r>
          </a:p>
          <a:p>
            <a:pPr lvl="0" algn="just"/>
            <a:r>
              <a:rPr lang="en-US" sz="1200" b="1" dirty="0" smtClean="0">
                <a:solidFill>
                  <a:schemeClr val="tx1"/>
                </a:solidFill>
                <a:latin typeface="Arial" panose="020B0604020202020204" pitchFamily="34" charset="0"/>
                <a:cs typeface="Arial" panose="020B0604020202020204" pitchFamily="34" charset="0"/>
              </a:rPr>
              <a:t>3. Regulatory Compliance: </a:t>
            </a:r>
            <a:r>
              <a:rPr lang="en-US" sz="1200" dirty="0" smtClean="0">
                <a:solidFill>
                  <a:schemeClr val="tx1"/>
                </a:solidFill>
                <a:latin typeface="Arial" panose="020B0604020202020204" pitchFamily="34" charset="0"/>
                <a:cs typeface="Arial" panose="020B0604020202020204" pitchFamily="34" charset="0"/>
              </a:rPr>
              <a:t>Multi-cloud environments support compliance with data sovereignty and regulatory requirements by hosting data in specific geographic regions as mandated by laws or regulations. </a:t>
            </a:r>
          </a:p>
          <a:p>
            <a:pPr lvl="0" algn="just"/>
            <a:r>
              <a:rPr lang="en-US" sz="1200" b="1" dirty="0" smtClean="0">
                <a:solidFill>
                  <a:schemeClr val="tx1"/>
                </a:solidFill>
                <a:latin typeface="Arial" panose="020B0604020202020204" pitchFamily="34" charset="0"/>
                <a:cs typeface="Arial" panose="020B0604020202020204" pitchFamily="34" charset="0"/>
              </a:rPr>
              <a:t>4. Innovation and Flexibility: </a:t>
            </a:r>
            <a:r>
              <a:rPr lang="en-US" sz="1200" dirty="0" smtClean="0">
                <a:solidFill>
                  <a:schemeClr val="tx1"/>
                </a:solidFill>
                <a:latin typeface="Arial" panose="020B0604020202020204" pitchFamily="34" charset="0"/>
                <a:cs typeface="Arial" panose="020B0604020202020204" pitchFamily="34" charset="0"/>
              </a:rPr>
              <a:t>Access to diverse tools, services, and innovation from multiple cloud providers fosters flexibility. </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30</a:t>
            </a:fld>
            <a:endParaRPr lang="en-IN"/>
          </a:p>
        </p:txBody>
      </p:sp>
    </p:spTree>
    <p:extLst>
      <p:ext uri="{BB962C8B-B14F-4D97-AF65-F5344CB8AC3E}">
        <p14:creationId xmlns:p14="http://schemas.microsoft.com/office/powerpoint/2010/main" val="21872833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31</a:t>
            </a:fld>
            <a:endParaRPr lang="en-IN"/>
          </a:p>
        </p:txBody>
      </p:sp>
    </p:spTree>
    <p:extLst>
      <p:ext uri="{BB962C8B-B14F-4D97-AF65-F5344CB8AC3E}">
        <p14:creationId xmlns:p14="http://schemas.microsoft.com/office/powerpoint/2010/main" val="23390223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international standard specifies foundational concepts for multiple cloud services including multi-cloud, hybrid cloud, and federated cloud.</a:t>
            </a:r>
          </a:p>
          <a:p>
            <a:endParaRPr lang="en-US" dirty="0" smtClean="0"/>
          </a:p>
          <a:p>
            <a:r>
              <a:rPr lang="en-US" dirty="0" smtClean="0"/>
              <a:t>The standard addresses the complexities and benefits of using multiple cloud services from different cloud service providers (CSPs), emphasizing interoperability, flexibility, and management.</a:t>
            </a:r>
            <a:endParaRPr lang="en-US" dirty="0"/>
          </a:p>
        </p:txBody>
      </p:sp>
      <p:sp>
        <p:nvSpPr>
          <p:cNvPr id="4" name="Slide Number Placeholder 3"/>
          <p:cNvSpPr>
            <a:spLocks noGrp="1"/>
          </p:cNvSpPr>
          <p:nvPr>
            <p:ph type="sldNum" sz="quarter" idx="5"/>
          </p:nvPr>
        </p:nvSpPr>
        <p:spPr/>
        <p:txBody>
          <a:bodyPr/>
          <a:lstStyle/>
          <a:p>
            <a:fld id="{3E10D169-935A-47D3-8D95-8584900CD6D9}" type="slidenum">
              <a:rPr lang="en-IN" smtClean="0"/>
              <a:t>32</a:t>
            </a:fld>
            <a:endParaRPr lang="en-IN"/>
          </a:p>
        </p:txBody>
      </p:sp>
    </p:spTree>
    <p:extLst>
      <p:ext uri="{BB962C8B-B14F-4D97-AF65-F5344CB8AC3E}">
        <p14:creationId xmlns:p14="http://schemas.microsoft.com/office/powerpoint/2010/main" val="11827354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centers and cloud computing are often used interchangeably but are quite different. While data center facilities and cloud computing both deal with data storage and processing, they have distinct features.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33</a:t>
            </a:fld>
            <a:endParaRPr lang="en-IN"/>
          </a:p>
        </p:txBody>
      </p:sp>
    </p:spTree>
    <p:extLst>
      <p:ext uri="{BB962C8B-B14F-4D97-AF65-F5344CB8AC3E}">
        <p14:creationId xmlns:p14="http://schemas.microsoft.com/office/powerpoint/2010/main" val="40794263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confusion sometimes about difference between Data </a:t>
            </a:r>
            <a:r>
              <a:rPr lang="en-US" dirty="0" err="1" smtClean="0"/>
              <a:t>Centres</a:t>
            </a:r>
            <a:r>
              <a:rPr lang="en-US" dirty="0" smtClean="0"/>
              <a:t> and Cloud Computing. This slide provide the basic difference.</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34</a:t>
            </a:fld>
            <a:endParaRPr lang="en-IN"/>
          </a:p>
        </p:txBody>
      </p:sp>
    </p:spTree>
    <p:extLst>
      <p:ext uri="{BB962C8B-B14F-4D97-AF65-F5344CB8AC3E}">
        <p14:creationId xmlns:p14="http://schemas.microsoft.com/office/powerpoint/2010/main" val="29953079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Physical security </a:t>
            </a:r>
            <a:r>
              <a:rPr lang="en-US" dirty="0" smtClean="0"/>
              <a:t>in terms of unauthorized access, intrusion, internal and external  environmental shall be taken care while designing.</a:t>
            </a:r>
          </a:p>
          <a:p>
            <a:r>
              <a:rPr lang="en-US" b="1" dirty="0" smtClean="0"/>
              <a:t>Energy Efficiency enablement- </a:t>
            </a:r>
            <a:r>
              <a:rPr lang="en-US" dirty="0" smtClean="0"/>
              <a:t>The data </a:t>
            </a:r>
            <a:r>
              <a:rPr lang="en-US" dirty="0" err="1" smtClean="0"/>
              <a:t>centre</a:t>
            </a:r>
            <a:r>
              <a:rPr lang="en-US" dirty="0" smtClean="0"/>
              <a:t> owner/user shall define appropriate energy efficient enablement prior to data </a:t>
            </a:r>
            <a:r>
              <a:rPr lang="en-US" dirty="0" err="1" smtClean="0"/>
              <a:t>centre</a:t>
            </a:r>
            <a:r>
              <a:rPr lang="en-US" dirty="0" smtClean="0"/>
              <a:t> design.</a:t>
            </a:r>
          </a:p>
          <a:p>
            <a:endParaRPr lang="en-US" dirty="0" smtClean="0"/>
          </a:p>
          <a:p>
            <a:r>
              <a:rPr lang="en-US" dirty="0" smtClean="0"/>
              <a:t>This standard, address the general aspects of the facilities and infrastructure required to support a Data Centre including terminology, parameters and reference models, addressing both the size and complexity of their intended purpose.</a:t>
            </a:r>
          </a:p>
          <a:p>
            <a:endParaRPr lang="en-US" dirty="0" smtClean="0"/>
          </a:p>
          <a:p>
            <a:r>
              <a:rPr lang="en-US" dirty="0" smtClean="0"/>
              <a:t>This series of standards specifies requirements and recommendations to support the various parties involved in the design, planning, procurement, integration, installation, operation and maintenance of facilities and infrastructures within data </a:t>
            </a:r>
            <a:r>
              <a:rPr lang="en-US" dirty="0" err="1" smtClean="0"/>
              <a:t>centres</a:t>
            </a:r>
            <a:r>
              <a:rPr lang="en-US" dirty="0" smtClean="0"/>
              <a:t>. </a:t>
            </a:r>
          </a:p>
        </p:txBody>
      </p:sp>
      <p:sp>
        <p:nvSpPr>
          <p:cNvPr id="4" name="Slide Number Placeholder 3"/>
          <p:cNvSpPr>
            <a:spLocks noGrp="1"/>
          </p:cNvSpPr>
          <p:nvPr>
            <p:ph type="sldNum" sz="quarter" idx="5"/>
          </p:nvPr>
        </p:nvSpPr>
        <p:spPr/>
        <p:txBody>
          <a:bodyPr/>
          <a:lstStyle/>
          <a:p>
            <a:fld id="{3E10D169-935A-47D3-8D95-8584900CD6D9}" type="slidenum">
              <a:rPr lang="en-IN" smtClean="0"/>
              <a:t>35</a:t>
            </a:fld>
            <a:endParaRPr lang="en-IN"/>
          </a:p>
        </p:txBody>
      </p:sp>
    </p:spTree>
    <p:extLst>
      <p:ext uri="{BB962C8B-B14F-4D97-AF65-F5344CB8AC3E}">
        <p14:creationId xmlns:p14="http://schemas.microsoft.com/office/powerpoint/2010/main" val="26864976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36</a:t>
            </a:fld>
            <a:endParaRPr lang="en-IN"/>
          </a:p>
        </p:txBody>
      </p:sp>
    </p:spTree>
    <p:extLst>
      <p:ext uri="{BB962C8B-B14F-4D97-AF65-F5344CB8AC3E}">
        <p14:creationId xmlns:p14="http://schemas.microsoft.com/office/powerpoint/2010/main" val="31148226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standard specifies requirements and recommendations for the following:</a:t>
            </a:r>
          </a:p>
          <a:p>
            <a:r>
              <a:rPr lang="en-US" dirty="0" smtClean="0"/>
              <a:t>a) power supplies to data </a:t>
            </a:r>
            <a:r>
              <a:rPr lang="en-US" dirty="0" err="1" smtClean="0"/>
              <a:t>centres</a:t>
            </a:r>
            <a:r>
              <a:rPr lang="en-US" dirty="0" smtClean="0"/>
              <a:t>;</a:t>
            </a:r>
          </a:p>
          <a:p>
            <a:r>
              <a:rPr lang="en-US" dirty="0" smtClean="0"/>
              <a:t>b) power distribution systems to all equipment within data </a:t>
            </a:r>
            <a:r>
              <a:rPr lang="en-US" dirty="0" err="1" smtClean="0"/>
              <a:t>centres</a:t>
            </a:r>
            <a:r>
              <a:rPr lang="en-US" dirty="0" smtClean="0"/>
              <a:t>;</a:t>
            </a:r>
          </a:p>
          <a:p>
            <a:r>
              <a:rPr lang="en-US" dirty="0" smtClean="0"/>
              <a:t>c) telecommunications infrastructure bonding;</a:t>
            </a:r>
          </a:p>
          <a:p>
            <a:r>
              <a:rPr lang="en-US" dirty="0" smtClean="0"/>
              <a:t>d) lightning protection;</a:t>
            </a:r>
          </a:p>
          <a:p>
            <a:r>
              <a:rPr lang="en-US" dirty="0" smtClean="0"/>
              <a:t>e) devices for the measurement of the power consumption and power quality characteristics at points along the power distribution system and their integration within management tools.</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37</a:t>
            </a:fld>
            <a:endParaRPr lang="en-IN"/>
          </a:p>
        </p:txBody>
      </p:sp>
    </p:spTree>
    <p:extLst>
      <p:ext uri="{BB962C8B-B14F-4D97-AF65-F5344CB8AC3E}">
        <p14:creationId xmlns:p14="http://schemas.microsoft.com/office/powerpoint/2010/main" val="8980125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In addition to the energy</a:t>
            </a:r>
            <a:r>
              <a:rPr lang="en-IN" baseline="0" dirty="0" smtClean="0"/>
              <a:t>  consumption of the data centres, the environmental issues are critical interns of carbon footprint  and economic consideration, i.e. cost of energy. Therefore data centres shall be sustainable in their functioning.</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38</a:t>
            </a:fld>
            <a:endParaRPr lang="en-IN"/>
          </a:p>
        </p:txBody>
      </p:sp>
    </p:spTree>
    <p:extLst>
      <p:ext uri="{BB962C8B-B14F-4D97-AF65-F5344CB8AC3E}">
        <p14:creationId xmlns:p14="http://schemas.microsoft.com/office/powerpoint/2010/main" val="30092138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39</a:t>
            </a:fld>
            <a:endParaRPr lang="en-IN"/>
          </a:p>
        </p:txBody>
      </p:sp>
    </p:spTree>
    <p:extLst>
      <p:ext uri="{BB962C8B-B14F-4D97-AF65-F5344CB8AC3E}">
        <p14:creationId xmlns:p14="http://schemas.microsoft.com/office/powerpoint/2010/main" val="3840914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topic is Cloud Computing and Data </a:t>
            </a:r>
            <a:r>
              <a:rPr lang="en-US" dirty="0" err="1" smtClean="0"/>
              <a:t>Centres</a:t>
            </a:r>
            <a:r>
              <a:rPr lang="en-US" dirty="0" smtClean="0"/>
              <a:t>. Let us start with Cloud Computing.</a:t>
            </a:r>
          </a:p>
          <a:p>
            <a:endParaRPr lang="en-US" dirty="0" smtClean="0"/>
          </a:p>
          <a:p>
            <a:r>
              <a:rPr lang="en-US" dirty="0" smtClean="0"/>
              <a:t>"</a:t>
            </a:r>
            <a:r>
              <a:rPr lang="en-US" dirty="0" smtClean="0"/>
              <a:t>The cloud" refers to servers that are accessed over the Internet, and the software and databases that run on those servers. Cloud servers are located in data centers all over the world. By using cloud computing, users and companies do not have to manage physical servers themselves or run software applications on their own machines. </a:t>
            </a:r>
          </a:p>
          <a:p>
            <a:endParaRPr lang="en-US" dirty="0" smtClean="0"/>
          </a:p>
          <a:p>
            <a:r>
              <a:rPr lang="en-US" dirty="0" smtClean="0"/>
              <a:t>Cloud computing is the delivery of different services through the Internet, including data storage, servers, databases, networking, and software</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a:t>
            </a:fld>
            <a:endParaRPr lang="en-IN"/>
          </a:p>
        </p:txBody>
      </p:sp>
    </p:spTree>
    <p:extLst>
      <p:ext uri="{BB962C8B-B14F-4D97-AF65-F5344CB8AC3E}">
        <p14:creationId xmlns:p14="http://schemas.microsoft.com/office/powerpoint/2010/main" val="2661856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40</a:t>
            </a:fld>
            <a:endParaRPr lang="en-IN"/>
          </a:p>
        </p:txBody>
      </p:sp>
    </p:spTree>
    <p:extLst>
      <p:ext uri="{BB962C8B-B14F-4D97-AF65-F5344CB8AC3E}">
        <p14:creationId xmlns:p14="http://schemas.microsoft.com/office/powerpoint/2010/main" val="2196773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key performance indicators (KPIs) covers the effective use of resources and the reduction of CO2 emissions. </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41</a:t>
            </a:fld>
            <a:endParaRPr lang="en-IN"/>
          </a:p>
        </p:txBody>
      </p:sp>
    </p:spTree>
    <p:extLst>
      <p:ext uri="{BB962C8B-B14F-4D97-AF65-F5344CB8AC3E}">
        <p14:creationId xmlns:p14="http://schemas.microsoft.com/office/powerpoint/2010/main" val="36681485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Due to the variable nature of type, size, purpose and geographical location of data </a:t>
            </a:r>
            <a:r>
              <a:rPr lang="en-US" dirty="0" err="1" smtClean="0"/>
              <a:t>centres</a:t>
            </a:r>
            <a:r>
              <a:rPr lang="en-US" dirty="0" smtClean="0"/>
              <a:t>,</a:t>
            </a:r>
            <a:r>
              <a:rPr lang="en-US" baseline="0" dirty="0" smtClean="0"/>
              <a:t> </a:t>
            </a:r>
            <a:r>
              <a:rPr lang="en-US" dirty="0" smtClean="0"/>
              <a:t> it is not possible to define a single, universally relevant KPI for resource usage effectiveness. </a:t>
            </a:r>
            <a:endParaRPr lang="en-IN" b="0" dirty="0" smtClean="0"/>
          </a:p>
          <a:p>
            <a:pPr marL="0" indent="0">
              <a:buNone/>
            </a:pPr>
            <a:endParaRPr lang="en-IN" b="0" dirty="0" smtClean="0"/>
          </a:p>
          <a:p>
            <a:pPr marL="0" indent="0">
              <a:buNone/>
            </a:pPr>
            <a:r>
              <a:rPr lang="en-IN" b="1" dirty="0" smtClean="0"/>
              <a:t>IS/ISO/IEC 30134-1 </a:t>
            </a:r>
            <a:r>
              <a:rPr lang="en-IN" b="0" dirty="0" smtClean="0"/>
              <a:t>covers </a:t>
            </a:r>
            <a:r>
              <a:rPr lang="en-US" b="0" dirty="0" smtClean="0"/>
              <a:t>common requirements  and objectives for KPIs of data </a:t>
            </a:r>
            <a:r>
              <a:rPr lang="en-US" b="0" dirty="0" err="1" smtClean="0"/>
              <a:t>centre</a:t>
            </a:r>
            <a:r>
              <a:rPr lang="en-US" b="0" dirty="0" smtClean="0"/>
              <a:t> resource usage effectiveness and efficiency.</a:t>
            </a:r>
            <a:endParaRPr lang="en-IN" b="0" dirty="0"/>
          </a:p>
        </p:txBody>
      </p:sp>
      <p:sp>
        <p:nvSpPr>
          <p:cNvPr id="4" name="Slide Number Placeholder 3"/>
          <p:cNvSpPr>
            <a:spLocks noGrp="1"/>
          </p:cNvSpPr>
          <p:nvPr>
            <p:ph type="sldNum" sz="quarter" idx="5"/>
          </p:nvPr>
        </p:nvSpPr>
        <p:spPr/>
        <p:txBody>
          <a:bodyPr/>
          <a:lstStyle/>
          <a:p>
            <a:fld id="{3E10D169-935A-47D3-8D95-8584900CD6D9}" type="slidenum">
              <a:rPr lang="en-IN" smtClean="0"/>
              <a:t>42</a:t>
            </a:fld>
            <a:endParaRPr lang="en-IN"/>
          </a:p>
        </p:txBody>
      </p:sp>
    </p:spTree>
    <p:extLst>
      <p:ext uri="{BB962C8B-B14F-4D97-AF65-F5344CB8AC3E}">
        <p14:creationId xmlns:p14="http://schemas.microsoft.com/office/powerpoint/2010/main" val="37934510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well accepted fact that data </a:t>
            </a:r>
            <a:r>
              <a:rPr lang="en-US" dirty="0" err="1" smtClean="0"/>
              <a:t>centre</a:t>
            </a:r>
            <a:r>
              <a:rPr lang="en-US" dirty="0" smtClean="0"/>
              <a:t> growth, and power consumption in particular, is an inevitable consequence and that growth will demand increasing power consumption despite the most stringent energy efficiency strategies. This make the need of key performance indicators (KPIs) that cover the effective use of resources and the reduction on CO2 emission essential.   </a:t>
            </a:r>
          </a:p>
          <a:p>
            <a:endParaRPr lang="en-US" dirty="0" smtClean="0"/>
          </a:p>
          <a:p>
            <a:r>
              <a:rPr lang="en-US" dirty="0" smtClean="0"/>
              <a:t>IS/ISO/IEC 30134 -2 specifies the power usage effectiveness (PUE) as a key performance indicator (KPI) to quantify the efficient use of energy in the form of electricity  which</a:t>
            </a:r>
          </a:p>
          <a:p>
            <a:endParaRPr lang="en-US" dirty="0" smtClean="0"/>
          </a:p>
          <a:p>
            <a:pPr marL="171450" indent="-171450">
              <a:buFont typeface="Wingdings" panose="05000000000000000000" pitchFamily="2" charset="2"/>
              <a:buChar char="§"/>
            </a:pPr>
            <a:r>
              <a:rPr lang="en-US" dirty="0" smtClean="0"/>
              <a:t>defines the power usage effectiveness (PUE) of a data </a:t>
            </a:r>
            <a:r>
              <a:rPr lang="en-US" dirty="0" err="1" smtClean="0"/>
              <a:t>centre</a:t>
            </a:r>
            <a:r>
              <a:rPr lang="en-US" dirty="0" smtClean="0"/>
              <a:t>,</a:t>
            </a:r>
          </a:p>
          <a:p>
            <a:pPr marL="171450" indent="-171450">
              <a:buFont typeface="Wingdings" panose="05000000000000000000" pitchFamily="2" charset="2"/>
              <a:buChar char="§"/>
            </a:pPr>
            <a:r>
              <a:rPr lang="en-US" dirty="0" smtClean="0"/>
              <a:t>introduces PUE measurement categories,</a:t>
            </a:r>
          </a:p>
          <a:p>
            <a:pPr marL="171450" indent="-171450">
              <a:buFont typeface="Wingdings" panose="05000000000000000000" pitchFamily="2" charset="2"/>
              <a:buChar char="§"/>
            </a:pPr>
            <a:r>
              <a:rPr lang="en-US" dirty="0" smtClean="0"/>
              <a:t>describes the relationship of this KPI to a data </a:t>
            </a:r>
            <a:r>
              <a:rPr lang="en-US" dirty="0" err="1" smtClean="0"/>
              <a:t>centre’s</a:t>
            </a:r>
            <a:r>
              <a:rPr lang="en-US" dirty="0" smtClean="0"/>
              <a:t> infrastructure, information technology</a:t>
            </a:r>
          </a:p>
          <a:p>
            <a:pPr marL="171450" indent="-171450">
              <a:buFont typeface="Wingdings" panose="05000000000000000000" pitchFamily="2" charset="2"/>
              <a:buChar char="§"/>
            </a:pPr>
            <a:r>
              <a:rPr lang="en-US" dirty="0" smtClean="0"/>
              <a:t>equipment and information technology operations,</a:t>
            </a:r>
          </a:p>
          <a:p>
            <a:pPr marL="171450" indent="-171450">
              <a:buFont typeface="Wingdings" panose="05000000000000000000" pitchFamily="2" charset="2"/>
              <a:buChar char="§"/>
            </a:pPr>
            <a:r>
              <a:rPr lang="en-US" dirty="0" smtClean="0"/>
              <a:t>defines the measurement, the calculation and the reporting of the parameter,</a:t>
            </a:r>
          </a:p>
          <a:p>
            <a:pPr marL="171450" indent="-171450">
              <a:buFont typeface="Wingdings" panose="05000000000000000000" pitchFamily="2" charset="2"/>
              <a:buChar char="§"/>
            </a:pPr>
            <a:r>
              <a:rPr lang="en-US" dirty="0" smtClean="0"/>
              <a:t>provides information on the correct interpretation of the PUE.</a:t>
            </a:r>
          </a:p>
          <a:p>
            <a:pPr marL="171450" indent="-171450">
              <a:buFont typeface="Wingdings" panose="05000000000000000000" pitchFamily="2" charset="2"/>
              <a:buChar char="§"/>
            </a:pPr>
            <a:endParaRPr lang="en-US" dirty="0" smtClean="0"/>
          </a:p>
          <a:p>
            <a:endParaRPr lang="en-US" dirty="0" smtClean="0"/>
          </a:p>
          <a:p>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43</a:t>
            </a:fld>
            <a:endParaRPr lang="en-IN"/>
          </a:p>
        </p:txBody>
      </p:sp>
    </p:spTree>
    <p:extLst>
      <p:ext uri="{BB962C8B-B14F-4D97-AF65-F5344CB8AC3E}">
        <p14:creationId xmlns:p14="http://schemas.microsoft.com/office/powerpoint/2010/main" val="37019747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use of and the demand for renewable energy (RE) became increasingly popular as it reduces or replaces the use of non-RE sources. The use of RE as one of the sources to power data </a:t>
            </a:r>
            <a:r>
              <a:rPr lang="en-US" dirty="0" err="1" smtClean="0"/>
              <a:t>centre</a:t>
            </a:r>
            <a:r>
              <a:rPr lang="en-US" dirty="0" smtClean="0"/>
              <a:t> becomes increasingly important as their electricity consumption has risen to a significant share of the total global electricity consumption. </a:t>
            </a:r>
          </a:p>
          <a:p>
            <a:endParaRPr lang="en-US" dirty="0" smtClean="0"/>
          </a:p>
          <a:p>
            <a:r>
              <a:rPr lang="en-US" dirty="0" smtClean="0"/>
              <a:t>The use of REF as a key performance indicator (KPI) allows data </a:t>
            </a:r>
            <a:r>
              <a:rPr lang="en-US" dirty="0" err="1" smtClean="0"/>
              <a:t>centre</a:t>
            </a:r>
            <a:r>
              <a:rPr lang="en-US" dirty="0" smtClean="0"/>
              <a:t> managers to improve a data </a:t>
            </a:r>
            <a:r>
              <a:rPr lang="en-US" dirty="0" err="1" smtClean="0"/>
              <a:t>centre’s</a:t>
            </a:r>
            <a:r>
              <a:rPr lang="en-US" dirty="0" smtClean="0"/>
              <a:t> energy procurement portfolio and increase the diversity of energy dependence. </a:t>
            </a:r>
          </a:p>
          <a:p>
            <a:endParaRPr lang="en-US" dirty="0" smtClean="0"/>
          </a:p>
          <a:p>
            <a:r>
              <a:rPr lang="en-US" b="1" dirty="0" smtClean="0"/>
              <a:t>IS/ISO/IEC 30134-3 </a:t>
            </a:r>
            <a:r>
              <a:rPr lang="en-US" dirty="0" smtClean="0"/>
              <a:t> defines the renewable energy factor (REF) of a data </a:t>
            </a:r>
            <a:r>
              <a:rPr lang="en-US" dirty="0" err="1" smtClean="0"/>
              <a:t>centre</a:t>
            </a:r>
            <a:r>
              <a:rPr lang="en-US" dirty="0" smtClean="0"/>
              <a:t>, specifies a methodology to calculate and to present the REF, and</a:t>
            </a:r>
          </a:p>
          <a:p>
            <a:r>
              <a:rPr lang="en-US" dirty="0" smtClean="0"/>
              <a:t>provides information on the correct interpretation of the REF.</a:t>
            </a:r>
          </a:p>
          <a:p>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44</a:t>
            </a:fld>
            <a:endParaRPr lang="en-IN"/>
          </a:p>
        </p:txBody>
      </p:sp>
    </p:spTree>
    <p:extLst>
      <p:ext uri="{BB962C8B-B14F-4D97-AF65-F5344CB8AC3E}">
        <p14:creationId xmlns:p14="http://schemas.microsoft.com/office/powerpoint/2010/main" val="27155739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equipment installed in a data </a:t>
            </a:r>
            <a:r>
              <a:rPr lang="en-US" dirty="0" err="1" smtClean="0"/>
              <a:t>centre</a:t>
            </a:r>
            <a:r>
              <a:rPr lang="en-US" dirty="0" smtClean="0"/>
              <a:t> consists of servers, storage systems, and network equipment. But it is difficult to calculate the summarized value of the energy effectiveness or efficiency among different types of IT equipment since the metrics for measuring their performance are different and simple addition or average is not an appropriate method for summarizing. </a:t>
            </a:r>
            <a:r>
              <a:rPr lang="en-US" dirty="0" err="1" smtClean="0"/>
              <a:t>ITEEsv</a:t>
            </a:r>
            <a:r>
              <a:rPr lang="en-US" dirty="0" smtClean="0"/>
              <a:t> defines the method to obtain average energy effectiveness or efficiency for servers.</a:t>
            </a:r>
          </a:p>
          <a:p>
            <a:endParaRPr lang="en-US" dirty="0" smtClean="0"/>
          </a:p>
          <a:p>
            <a:r>
              <a:rPr lang="en-US" dirty="0" smtClean="0"/>
              <a:t>IS/ISO/IEC 30134-4 : 2017</a:t>
            </a:r>
            <a:r>
              <a:rPr lang="en-US" baseline="0" dirty="0" smtClean="0"/>
              <a:t> </a:t>
            </a:r>
          </a:p>
          <a:p>
            <a:pPr marL="171450" indent="-171450">
              <a:buFont typeface="Wingdings" panose="05000000000000000000" pitchFamily="2" charset="2"/>
              <a:buChar char="§"/>
            </a:pPr>
            <a:r>
              <a:rPr lang="en-US" dirty="0" smtClean="0"/>
              <a:t>defines </a:t>
            </a:r>
            <a:r>
              <a:rPr lang="en-US" dirty="0" err="1" smtClean="0"/>
              <a:t>ITEEsv</a:t>
            </a:r>
            <a:r>
              <a:rPr lang="en-US" dirty="0" smtClean="0"/>
              <a:t>;</a:t>
            </a:r>
          </a:p>
          <a:p>
            <a:pPr marL="171450" indent="-171450">
              <a:buFont typeface="Wingdings" panose="05000000000000000000" pitchFamily="2" charset="2"/>
              <a:buChar char="§"/>
            </a:pPr>
            <a:r>
              <a:rPr lang="en-US" dirty="0" smtClean="0"/>
              <a:t>describes the purpose of </a:t>
            </a:r>
            <a:r>
              <a:rPr lang="en-US" dirty="0" err="1" smtClean="0"/>
              <a:t>ITEEsv</a:t>
            </a:r>
            <a:r>
              <a:rPr lang="en-US" dirty="0" smtClean="0"/>
              <a:t>;</a:t>
            </a:r>
          </a:p>
          <a:p>
            <a:pPr marL="171450" indent="-171450">
              <a:buFont typeface="Wingdings" panose="05000000000000000000" pitchFamily="2" charset="2"/>
              <a:buChar char="§"/>
            </a:pPr>
            <a:r>
              <a:rPr lang="en-US" dirty="0" smtClean="0"/>
              <a:t>describes how to use </a:t>
            </a:r>
            <a:r>
              <a:rPr lang="en-US" dirty="0" err="1" smtClean="0"/>
              <a:t>ITEEsv</a:t>
            </a:r>
            <a:r>
              <a:rPr lang="en-US" dirty="0" smtClean="0"/>
              <a:t>;</a:t>
            </a:r>
          </a:p>
          <a:p>
            <a:pPr marL="171450" indent="-171450">
              <a:buFont typeface="Wingdings" panose="05000000000000000000" pitchFamily="2" charset="2"/>
              <a:buChar char="§"/>
            </a:pPr>
            <a:r>
              <a:rPr lang="en-US" dirty="0" smtClean="0"/>
              <a:t>describes reporting of </a:t>
            </a:r>
            <a:r>
              <a:rPr lang="en-US" dirty="0" err="1" smtClean="0"/>
              <a:t>ITEEsv</a:t>
            </a:r>
            <a:r>
              <a:rPr lang="en-US" dirty="0" smtClean="0"/>
              <a:t>.</a:t>
            </a:r>
          </a:p>
          <a:p>
            <a:pPr marL="171450" indent="-171450">
              <a:buFont typeface="Wingdings" panose="05000000000000000000" pitchFamily="2" charset="2"/>
              <a:buChar char="§"/>
            </a:pPr>
            <a:endParaRPr lang="en-US" dirty="0" smtClean="0"/>
          </a:p>
          <a:p>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45</a:t>
            </a:fld>
            <a:endParaRPr lang="en-IN"/>
          </a:p>
        </p:txBody>
      </p:sp>
    </p:spTree>
    <p:extLst>
      <p:ext uri="{BB962C8B-B14F-4D97-AF65-F5344CB8AC3E}">
        <p14:creationId xmlns:p14="http://schemas.microsoft.com/office/powerpoint/2010/main" val="12721758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approach to improve the resource effectiveness or efficiency of servers in a data </a:t>
            </a:r>
            <a:r>
              <a:rPr lang="en-US" dirty="0" err="1" smtClean="0"/>
              <a:t>centre</a:t>
            </a:r>
            <a:r>
              <a:rPr lang="en-US" dirty="0" smtClean="0"/>
              <a:t> is to:</a:t>
            </a:r>
          </a:p>
          <a:p>
            <a:r>
              <a:rPr lang="en-US" dirty="0" smtClean="0"/>
              <a:t>improve the utilization ratio of servers by using such technologies as virtualization and server consolidation for sharing use of servers, and</a:t>
            </a:r>
          </a:p>
          <a:p>
            <a:r>
              <a:rPr lang="en-US" dirty="0" smtClean="0"/>
              <a:t>reduce the number of servers to achieve the same level of information processing.</a:t>
            </a:r>
          </a:p>
          <a:p>
            <a:endParaRPr lang="en-US" dirty="0" smtClean="0"/>
          </a:p>
          <a:p>
            <a:r>
              <a:rPr lang="en-US" b="1" dirty="0" smtClean="0"/>
              <a:t>IS/ISO/IEC 30134-5 : 2017</a:t>
            </a:r>
          </a:p>
          <a:p>
            <a:pPr marL="171450" indent="-171450">
              <a:buFont typeface="Wingdings" panose="05000000000000000000" pitchFamily="2" charset="2"/>
              <a:buChar char="§"/>
            </a:pPr>
            <a:r>
              <a:rPr lang="en-US" dirty="0" smtClean="0"/>
              <a:t>describes the purposes of </a:t>
            </a:r>
            <a:r>
              <a:rPr lang="en-US" dirty="0" err="1" smtClean="0"/>
              <a:t>ITEUsv</a:t>
            </a:r>
            <a:r>
              <a:rPr lang="en-US" dirty="0" smtClean="0"/>
              <a:t>,</a:t>
            </a:r>
          </a:p>
          <a:p>
            <a:pPr marL="171450" indent="-171450">
              <a:buFont typeface="Wingdings" panose="05000000000000000000" pitchFamily="2" charset="2"/>
              <a:buChar char="§"/>
            </a:pPr>
            <a:r>
              <a:rPr lang="en-US" dirty="0" smtClean="0"/>
              <a:t>defines </a:t>
            </a:r>
            <a:r>
              <a:rPr lang="en-US" dirty="0" err="1" smtClean="0"/>
              <a:t>ITEUsv</a:t>
            </a:r>
            <a:r>
              <a:rPr lang="en-US" dirty="0" smtClean="0"/>
              <a:t> in a conceptual manner,</a:t>
            </a:r>
          </a:p>
          <a:p>
            <a:pPr marL="171450" indent="-171450">
              <a:buFont typeface="Wingdings" panose="05000000000000000000" pitchFamily="2" charset="2"/>
              <a:buChar char="§"/>
            </a:pPr>
            <a:r>
              <a:rPr lang="en-US" dirty="0" smtClean="0"/>
              <a:t>describes how to use </a:t>
            </a:r>
            <a:r>
              <a:rPr lang="en-US" dirty="0" err="1" smtClean="0"/>
              <a:t>ITEUsv</a:t>
            </a:r>
            <a:r>
              <a:rPr lang="en-US" dirty="0" smtClean="0"/>
              <a:t>, and</a:t>
            </a:r>
          </a:p>
          <a:p>
            <a:pPr marL="171450" indent="-171450">
              <a:buFont typeface="Wingdings" panose="05000000000000000000" pitchFamily="2" charset="2"/>
              <a:buChar char="§"/>
            </a:pPr>
            <a:r>
              <a:rPr lang="en-US" dirty="0" smtClean="0"/>
              <a:t>describes reporting of </a:t>
            </a:r>
            <a:r>
              <a:rPr lang="en-US" dirty="0" err="1" smtClean="0"/>
              <a:t>ITEUsv</a:t>
            </a:r>
            <a:r>
              <a:rPr lang="en-US" dirty="0" smtClean="0"/>
              <a:t>.</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46</a:t>
            </a:fld>
            <a:endParaRPr lang="en-IN"/>
          </a:p>
        </p:txBody>
      </p:sp>
    </p:spTree>
    <p:extLst>
      <p:ext uri="{BB962C8B-B14F-4D97-AF65-F5344CB8AC3E}">
        <p14:creationId xmlns:p14="http://schemas.microsoft.com/office/powerpoint/2010/main" val="16707877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energy reuse factor (ERF) provides the data </a:t>
            </a:r>
            <a:r>
              <a:rPr lang="en-US" dirty="0" err="1" smtClean="0"/>
              <a:t>centre</a:t>
            </a:r>
            <a:r>
              <a:rPr lang="en-US" dirty="0" smtClean="0"/>
              <a:t> practitioner with greater visibility into energy efficiency in data </a:t>
            </a:r>
            <a:r>
              <a:rPr lang="en-US" dirty="0" err="1" smtClean="0"/>
              <a:t>centres</a:t>
            </a:r>
            <a:r>
              <a:rPr lang="en-US" dirty="0" smtClean="0"/>
              <a:t> that make beneficial use of any reused energy from the data </a:t>
            </a:r>
            <a:r>
              <a:rPr lang="en-US" dirty="0" err="1" smtClean="0"/>
              <a:t>centre</a:t>
            </a:r>
            <a:r>
              <a:rPr lang="en-US" dirty="0" smtClean="0"/>
              <a:t>.</a:t>
            </a:r>
          </a:p>
          <a:p>
            <a:endParaRPr lang="en-US" dirty="0" smtClean="0"/>
          </a:p>
          <a:p>
            <a:r>
              <a:rPr lang="en-US" b="1" dirty="0" smtClean="0"/>
              <a:t>IS/ISO/IEC 30134-6 </a:t>
            </a:r>
            <a:r>
              <a:rPr lang="en-US" dirty="0" smtClean="0"/>
              <a:t>specifies the energy reuse factor (ERF) as a KPI to quantify the reuse of the energy consumed in a data </a:t>
            </a:r>
            <a:r>
              <a:rPr lang="en-US" dirty="0" err="1" smtClean="0"/>
              <a:t>centre</a:t>
            </a:r>
            <a:endParaRPr lang="en-US" dirty="0" smtClean="0"/>
          </a:p>
          <a:p>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47</a:t>
            </a:fld>
            <a:endParaRPr lang="en-IN"/>
          </a:p>
        </p:txBody>
      </p:sp>
    </p:spTree>
    <p:extLst>
      <p:ext uri="{BB962C8B-B14F-4D97-AF65-F5344CB8AC3E}">
        <p14:creationId xmlns:p14="http://schemas.microsoft.com/office/powerpoint/2010/main" val="310507115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Carbon usage effectiveness (CUE) </a:t>
            </a:r>
            <a:r>
              <a:rPr lang="en-US" dirty="0" smtClean="0"/>
              <a:t>is intended to enable data </a:t>
            </a:r>
            <a:r>
              <a:rPr lang="en-US" dirty="0" err="1" smtClean="0"/>
              <a:t>centre</a:t>
            </a:r>
            <a:r>
              <a:rPr lang="en-US" dirty="0" smtClean="0"/>
              <a:t> practitioners to quickly calculate  the sustainability of their data </a:t>
            </a:r>
            <a:r>
              <a:rPr lang="en-US" dirty="0" err="1" smtClean="0"/>
              <a:t>centres</a:t>
            </a:r>
            <a:r>
              <a:rPr lang="en-US" dirty="0" smtClean="0"/>
              <a:t>, compare the results and determine if any energy efficiency and/or sustainability improvements need to be made. The impact of operational carbon usage is emerging as being extremely important in the design, location and operation of current and future data </a:t>
            </a:r>
            <a:r>
              <a:rPr lang="en-US" dirty="0" err="1" smtClean="0"/>
              <a:t>centres</a:t>
            </a:r>
            <a:r>
              <a:rPr lang="en-US" dirty="0" smtClean="0"/>
              <a:t>.</a:t>
            </a:r>
          </a:p>
          <a:p>
            <a:endParaRPr lang="en-US" dirty="0" smtClean="0"/>
          </a:p>
          <a:p>
            <a:r>
              <a:rPr lang="en-US" b="1" dirty="0" smtClean="0"/>
              <a:t>IS/ISO/IEC 30134-8</a:t>
            </a:r>
          </a:p>
          <a:p>
            <a:pPr marL="171450" indent="-171450">
              <a:buFont typeface="Wingdings" panose="05000000000000000000" pitchFamily="2" charset="2"/>
              <a:buChar char="§"/>
            </a:pPr>
            <a:r>
              <a:rPr lang="en-US" dirty="0" smtClean="0"/>
              <a:t>defines the CUE of a data </a:t>
            </a:r>
            <a:r>
              <a:rPr lang="en-US" dirty="0" err="1" smtClean="0"/>
              <a:t>centre</a:t>
            </a:r>
            <a:r>
              <a:rPr lang="en-US" dirty="0" smtClean="0"/>
              <a:t>;</a:t>
            </a:r>
          </a:p>
          <a:p>
            <a:pPr marL="171450" indent="-171450">
              <a:buFont typeface="Wingdings" panose="05000000000000000000" pitchFamily="2" charset="2"/>
              <a:buChar char="§"/>
            </a:pPr>
            <a:r>
              <a:rPr lang="en-US" dirty="0" smtClean="0"/>
              <a:t>introduces CUE measurement categories;</a:t>
            </a:r>
          </a:p>
          <a:p>
            <a:pPr marL="171450" indent="-171450">
              <a:buFont typeface="Wingdings" panose="05000000000000000000" pitchFamily="2" charset="2"/>
              <a:buChar char="§"/>
            </a:pPr>
            <a:r>
              <a:rPr lang="en-US" dirty="0" smtClean="0"/>
              <a:t>describes the relationship of this KPI to a data </a:t>
            </a:r>
            <a:r>
              <a:rPr lang="en-US" dirty="0" err="1" smtClean="0"/>
              <a:t>centre’s</a:t>
            </a:r>
            <a:r>
              <a:rPr lang="en-US" dirty="0" smtClean="0"/>
              <a:t> infrastructure, information technology equipment and information technology operations;</a:t>
            </a:r>
          </a:p>
          <a:p>
            <a:pPr marL="171450" indent="-171450">
              <a:buFont typeface="Wingdings" panose="05000000000000000000" pitchFamily="2" charset="2"/>
              <a:buChar char="§"/>
            </a:pPr>
            <a:r>
              <a:rPr lang="en-US" dirty="0" smtClean="0"/>
              <a:t>defines the measurement, the calculation and the reporting of the parameter; and</a:t>
            </a:r>
          </a:p>
          <a:p>
            <a:pPr marL="171450" indent="-171450">
              <a:buFont typeface="Wingdings" panose="05000000000000000000" pitchFamily="2" charset="2"/>
              <a:buChar char="§"/>
            </a:pPr>
            <a:r>
              <a:rPr lang="en-US" dirty="0" smtClean="0"/>
              <a:t>provides information on the correct interpretation of the CUE.</a:t>
            </a:r>
          </a:p>
          <a:p>
            <a:pPr marL="171450" indent="-171450">
              <a:buFont typeface="Wingdings" panose="05000000000000000000" pitchFamily="2" charset="2"/>
              <a:buChar char="§"/>
            </a:pPr>
            <a:endParaRPr lang="en-US" dirty="0" smtClean="0"/>
          </a:p>
          <a:p>
            <a:r>
              <a:rPr lang="en-US" dirty="0" smtClean="0"/>
              <a:t>This standard presents specific rules on CUE’s use, along with its theoretical and mathematical development. This document concludes with several examples of site concepts that could employ the CUE metric.</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48</a:t>
            </a:fld>
            <a:endParaRPr lang="en-IN"/>
          </a:p>
        </p:txBody>
      </p:sp>
    </p:spTree>
    <p:extLst>
      <p:ext uri="{BB962C8B-B14F-4D97-AF65-F5344CB8AC3E}">
        <p14:creationId xmlns:p14="http://schemas.microsoft.com/office/powerpoint/2010/main" val="31386144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Water usage effectiveness (WUE) is intended to support data </a:t>
            </a:r>
            <a:r>
              <a:rPr lang="en-US" dirty="0" err="1" smtClean="0"/>
              <a:t>centre</a:t>
            </a:r>
            <a:r>
              <a:rPr lang="en-US" dirty="0" smtClean="0"/>
              <a:t> practitioners in obtaining an in depth understanding of the performance of the data </a:t>
            </a:r>
            <a:r>
              <a:rPr lang="en-US" dirty="0" err="1" smtClean="0"/>
              <a:t>centre’s</a:t>
            </a:r>
            <a:r>
              <a:rPr lang="en-US" dirty="0" smtClean="0"/>
              <a:t> cooling installation in comparison with similar systems, thereby creating a tool for improving the sustainability of the data </a:t>
            </a:r>
            <a:r>
              <a:rPr lang="en-US" dirty="0" err="1" smtClean="0"/>
              <a:t>centre</a:t>
            </a:r>
            <a:r>
              <a:rPr lang="en-US" dirty="0" smtClean="0"/>
              <a:t>. </a:t>
            </a:r>
          </a:p>
          <a:p>
            <a:endParaRPr lang="en-US" dirty="0" smtClean="0"/>
          </a:p>
          <a:p>
            <a:r>
              <a:rPr lang="en-US" dirty="0" smtClean="0"/>
              <a:t>The impact of operational water usage is emerging as being extremely important in the design, location and operation of current and future data </a:t>
            </a:r>
            <a:r>
              <a:rPr lang="en-US" dirty="0" err="1" smtClean="0"/>
              <a:t>centres</a:t>
            </a:r>
            <a:r>
              <a:rPr lang="en-US" dirty="0" smtClean="0"/>
              <a:t>. </a:t>
            </a:r>
          </a:p>
          <a:p>
            <a:endParaRPr lang="en-US" dirty="0" smtClean="0"/>
          </a:p>
          <a:p>
            <a:r>
              <a:rPr lang="en-US" b="1" dirty="0" smtClean="0"/>
              <a:t>IS/ISO/IEC 30134-9 </a:t>
            </a:r>
          </a:p>
          <a:p>
            <a:pPr marL="171450" indent="-171450">
              <a:buFont typeface="Wingdings" panose="05000000000000000000" pitchFamily="2" charset="2"/>
              <a:buChar char="§"/>
            </a:pPr>
            <a:r>
              <a:rPr lang="en-US" dirty="0" smtClean="0"/>
              <a:t>defines the WUE of a data </a:t>
            </a:r>
            <a:r>
              <a:rPr lang="en-US" dirty="0" err="1" smtClean="0"/>
              <a:t>centre</a:t>
            </a:r>
            <a:r>
              <a:rPr lang="en-US" dirty="0" smtClean="0"/>
              <a:t>;</a:t>
            </a:r>
          </a:p>
          <a:p>
            <a:pPr marL="171450" indent="-171450">
              <a:buFont typeface="Wingdings" panose="05000000000000000000" pitchFamily="2" charset="2"/>
              <a:buChar char="§"/>
            </a:pPr>
            <a:r>
              <a:rPr lang="en-US" dirty="0" smtClean="0"/>
              <a:t>introduces WUE measurement categories;</a:t>
            </a:r>
          </a:p>
          <a:p>
            <a:pPr marL="171450" indent="-171450">
              <a:buFont typeface="Wingdings" panose="05000000000000000000" pitchFamily="2" charset="2"/>
              <a:buChar char="§"/>
            </a:pPr>
            <a:r>
              <a:rPr lang="en-US" dirty="0" smtClean="0"/>
              <a:t>describes the relationship of this KPI to a data </a:t>
            </a:r>
            <a:r>
              <a:rPr lang="en-US" dirty="0" err="1" smtClean="0"/>
              <a:t>centre’s</a:t>
            </a:r>
            <a:r>
              <a:rPr lang="en-US" dirty="0" smtClean="0"/>
              <a:t> infrastructure, information technology equipment and information technology operations;</a:t>
            </a:r>
          </a:p>
          <a:p>
            <a:pPr marL="171450" indent="-171450">
              <a:buFont typeface="Wingdings" panose="05000000000000000000" pitchFamily="2" charset="2"/>
              <a:buChar char="§"/>
            </a:pPr>
            <a:r>
              <a:rPr lang="en-US" dirty="0" smtClean="0"/>
              <a:t>defines the measurement, the calculation and the reporting of the parameter; and</a:t>
            </a:r>
          </a:p>
          <a:p>
            <a:pPr marL="171450" indent="-171450">
              <a:buFont typeface="Wingdings" panose="05000000000000000000" pitchFamily="2" charset="2"/>
              <a:buChar char="§"/>
            </a:pPr>
            <a:r>
              <a:rPr lang="en-US" dirty="0" smtClean="0"/>
              <a:t>provides information on the correct interpretation of the WUE.</a:t>
            </a:r>
          </a:p>
          <a:p>
            <a:pPr marL="171450" indent="-171450">
              <a:buFont typeface="Wingdings" panose="05000000000000000000" pitchFamily="2" charset="2"/>
              <a:buChar char="§"/>
            </a:pPr>
            <a:endParaRPr lang="en-US" dirty="0" smtClean="0"/>
          </a:p>
          <a:p>
            <a:endParaRPr lang="en-US"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49</a:t>
            </a:fld>
            <a:endParaRPr lang="en-IN"/>
          </a:p>
        </p:txBody>
      </p:sp>
    </p:spTree>
    <p:extLst>
      <p:ext uri="{BB962C8B-B14F-4D97-AF65-F5344CB8AC3E}">
        <p14:creationId xmlns:p14="http://schemas.microsoft.com/office/powerpoint/2010/main" val="2585170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Cloud computing is the delivery of computing services using servers, storage, databases, networking, software, analytics, and more—over the internet. This allows for flexible resources, faster innovation, and economies of scale. </a:t>
            </a:r>
          </a:p>
          <a:p>
            <a:endParaRPr lang="en-US" dirty="0" smtClean="0"/>
          </a:p>
          <a:p>
            <a:r>
              <a:rPr lang="en-US" dirty="0" smtClean="0"/>
              <a:t>Cloud computing is the on-demand availability of computer system resources, especially data storage (cloud storage) and computing power, without direct active management by the user. Large clouds often have functions distributed over multiple locations, each of which is a data center.</a:t>
            </a:r>
          </a:p>
          <a:p>
            <a:endParaRPr lang="en-US" dirty="0" smtClean="0"/>
          </a:p>
          <a:p>
            <a:r>
              <a:rPr lang="en-US" dirty="0" smtClean="0"/>
              <a:t>It works the same way with cloud email providers like Gmail or Microsoft Office 365, and with cloud storage providers like Dropbox or Google Drive.</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5</a:t>
            </a:fld>
            <a:endParaRPr lang="en-IN"/>
          </a:p>
        </p:txBody>
      </p:sp>
    </p:spTree>
    <p:extLst>
      <p:ext uri="{BB962C8B-B14F-4D97-AF65-F5344CB8AC3E}">
        <p14:creationId xmlns:p14="http://schemas.microsoft.com/office/powerpoint/2010/main" val="29453170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 should be end of the presentation</a:t>
            </a:r>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50</a:t>
            </a:fld>
            <a:endParaRPr lang="en-IN"/>
          </a:p>
        </p:txBody>
      </p:sp>
    </p:spTree>
    <p:extLst>
      <p:ext uri="{BB962C8B-B14F-4D97-AF65-F5344CB8AC3E}">
        <p14:creationId xmlns:p14="http://schemas.microsoft.com/office/powerpoint/2010/main" val="36365627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51</a:t>
            </a:fld>
            <a:endParaRPr lang="en-IN"/>
          </a:p>
        </p:txBody>
      </p:sp>
    </p:spTree>
    <p:extLst>
      <p:ext uri="{BB962C8B-B14F-4D97-AF65-F5344CB8AC3E}">
        <p14:creationId xmlns:p14="http://schemas.microsoft.com/office/powerpoint/2010/main" val="30323358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52</a:t>
            </a:fld>
            <a:endParaRPr lang="en-IN"/>
          </a:p>
        </p:txBody>
      </p:sp>
    </p:spTree>
    <p:extLst>
      <p:ext uri="{BB962C8B-B14F-4D97-AF65-F5344CB8AC3E}">
        <p14:creationId xmlns:p14="http://schemas.microsoft.com/office/powerpoint/2010/main" val="18626148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53</a:t>
            </a:fld>
            <a:endParaRPr lang="en-IN"/>
          </a:p>
        </p:txBody>
      </p:sp>
    </p:spTree>
    <p:extLst>
      <p:ext uri="{BB962C8B-B14F-4D97-AF65-F5344CB8AC3E}">
        <p14:creationId xmlns:p14="http://schemas.microsoft.com/office/powerpoint/2010/main" val="340603826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3E10D169-935A-47D3-8D95-8584900CD6D9}" type="slidenum">
              <a:rPr lang="en-IN" smtClean="0"/>
              <a:t>54</a:t>
            </a:fld>
            <a:endParaRPr lang="en-IN"/>
          </a:p>
        </p:txBody>
      </p:sp>
    </p:spTree>
    <p:extLst>
      <p:ext uri="{BB962C8B-B14F-4D97-AF65-F5344CB8AC3E}">
        <p14:creationId xmlns:p14="http://schemas.microsoft.com/office/powerpoint/2010/main" val="1701173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cloud" refers to servers that are accessed over the Internet, and the software and databases that run on those servers. Cloud servers are located in data centers all over the world. By using cloud computing, users and companies do not have to manage physical servers themselves or run software applications on their own machines. </a:t>
            </a:r>
          </a:p>
          <a:p>
            <a:endParaRPr lang="en-US" dirty="0" smtClean="0"/>
          </a:p>
          <a:p>
            <a:r>
              <a:rPr lang="en-US" dirty="0" smtClean="0"/>
              <a:t>Cloud computing is the on-demand availability of computer system resources, especially data storage (cloud storage) and computing power, without direct active management by the user. </a:t>
            </a:r>
          </a:p>
          <a:p>
            <a:endParaRPr lang="en-US" dirty="0" smtClean="0"/>
          </a:p>
          <a:p>
            <a:r>
              <a:rPr lang="en-US" dirty="0" smtClean="0"/>
              <a:t>It works the same way with cloud email providers like Gmail or Microsoft Office 365, and with cloud storage providers like Dropbox or Google Drive.</a:t>
            </a:r>
          </a:p>
          <a:p>
            <a:endParaRPr lang="en-IN" dirty="0" smtClean="0"/>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6</a:t>
            </a:fld>
            <a:endParaRPr lang="en-IN"/>
          </a:p>
        </p:txBody>
      </p:sp>
    </p:spTree>
    <p:extLst>
      <p:ext uri="{BB962C8B-B14F-4D97-AF65-F5344CB8AC3E}">
        <p14:creationId xmlns:p14="http://schemas.microsoft.com/office/powerpoint/2010/main" val="3599959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Taxonomy – It is a scientific process of arranging things into groups. </a:t>
            </a:r>
            <a:endParaRPr lang="en-US" dirty="0"/>
          </a:p>
        </p:txBody>
      </p:sp>
      <p:sp>
        <p:nvSpPr>
          <p:cNvPr id="4" name="Slide Number Placeholder 3"/>
          <p:cNvSpPr>
            <a:spLocks noGrp="1"/>
          </p:cNvSpPr>
          <p:nvPr>
            <p:ph type="sldNum" sz="quarter" idx="5"/>
          </p:nvPr>
        </p:nvSpPr>
        <p:spPr/>
        <p:txBody>
          <a:bodyPr/>
          <a:lstStyle/>
          <a:p>
            <a:fld id="{3E10D169-935A-47D3-8D95-8584900CD6D9}" type="slidenum">
              <a:rPr lang="en-IN" smtClean="0"/>
              <a:t>7</a:t>
            </a:fld>
            <a:endParaRPr lang="en-IN"/>
          </a:p>
        </p:txBody>
      </p:sp>
    </p:spTree>
    <p:extLst>
      <p:ext uri="{BB962C8B-B14F-4D97-AF65-F5344CB8AC3E}">
        <p14:creationId xmlns:p14="http://schemas.microsoft.com/office/powerpoint/2010/main" val="601801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r>
              <a:rPr lang="en-US" sz="1200" b="1" dirty="0" smtClean="0">
                <a:solidFill>
                  <a:schemeClr val="tx1"/>
                </a:solidFill>
                <a:latin typeface="Arial" panose="020B0604020202020204" pitchFamily="34" charset="0"/>
                <a:cs typeface="Arial" panose="020B0604020202020204" pitchFamily="34" charset="0"/>
              </a:rPr>
              <a:t>Taxonomy</a:t>
            </a:r>
            <a:r>
              <a:rPr lang="en-US" sz="1200" b="0" dirty="0" smtClean="0">
                <a:solidFill>
                  <a:schemeClr val="tx1"/>
                </a:solidFill>
                <a:latin typeface="Arial" panose="020B0604020202020204" pitchFamily="34" charset="0"/>
                <a:cs typeface="Arial" panose="020B0604020202020204" pitchFamily="34" charset="0"/>
              </a:rPr>
              <a:t> is a hierarchical structure in cloud computing that organizes the given data and provide an efficient and effective way of organizing and classifying data. This standard describes a common structure and approach to express any desired data handling policies and practices.</a:t>
            </a:r>
          </a:p>
          <a:p>
            <a:pPr lvl="0" algn="just"/>
            <a:endParaRPr lang="en-US" sz="1200" b="0" dirty="0" smtClean="0">
              <a:solidFill>
                <a:schemeClr val="tx1"/>
              </a:solidFill>
              <a:latin typeface="Arial" panose="020B0604020202020204" pitchFamily="34" charset="0"/>
              <a:cs typeface="Arial" panose="020B0604020202020204" pitchFamily="34" charset="0"/>
            </a:endParaRPr>
          </a:p>
          <a:p>
            <a:pPr lvl="0" algn="just"/>
            <a:r>
              <a:rPr lang="en-US" sz="1200" b="0" dirty="0" smtClean="0">
                <a:solidFill>
                  <a:schemeClr val="tx1"/>
                </a:solidFill>
                <a:latin typeface="Arial" panose="020B0604020202020204" pitchFamily="34" charset="0"/>
                <a:cs typeface="Arial" panose="020B0604020202020204" pitchFamily="34" charset="0"/>
              </a:rPr>
              <a:t>The standard broadly describes a framework for the structured expression of data-related policies and practices in the cloud computing environment.</a:t>
            </a:r>
          </a:p>
          <a:p>
            <a:pPr lvl="0" algn="just"/>
            <a:endParaRPr lang="en-US" sz="1200" b="0" dirty="0" smtClean="0">
              <a:solidFill>
                <a:schemeClr val="tx1"/>
              </a:solidFill>
              <a:latin typeface="Arial" panose="020B0604020202020204" pitchFamily="34" charset="0"/>
              <a:cs typeface="Arial" panose="020B0604020202020204" pitchFamily="34" charset="0"/>
            </a:endParaRPr>
          </a:p>
          <a:p>
            <a:pPr lvl="0" algn="just"/>
            <a:endParaRPr lang="en-US" sz="1200" b="0" dirty="0" smtClean="0">
              <a:solidFill>
                <a:schemeClr val="tx1"/>
              </a:solidFill>
              <a:latin typeface="Arial" panose="020B0604020202020204" pitchFamily="34" charset="0"/>
              <a:cs typeface="Arial" panose="020B0604020202020204" pitchFamily="34" charset="0"/>
            </a:endParaRPr>
          </a:p>
          <a:p>
            <a:pPr lvl="0" algn="just"/>
            <a:r>
              <a:rPr lang="en-US" sz="1200" b="1" dirty="0" smtClean="0">
                <a:solidFill>
                  <a:schemeClr val="tx1"/>
                </a:solidFill>
                <a:latin typeface="Arial" panose="020B0604020202020204" pitchFamily="34" charset="0"/>
                <a:cs typeface="Arial" panose="020B0604020202020204" pitchFamily="34" charset="0"/>
              </a:rPr>
              <a:t>IS/ISO/IEC 22624 </a:t>
            </a:r>
          </a:p>
          <a:p>
            <a:pPr lvl="0" algn="just"/>
            <a:endParaRPr lang="en-US" sz="1200" b="0" dirty="0" smtClean="0">
              <a:solidFill>
                <a:schemeClr val="tx1"/>
              </a:solidFill>
              <a:latin typeface="Arial" panose="020B0604020202020204" pitchFamily="34" charset="0"/>
              <a:cs typeface="Arial" panose="020B0604020202020204" pitchFamily="34" charset="0"/>
            </a:endParaRPr>
          </a:p>
          <a:p>
            <a:pPr lvl="0" algn="just"/>
            <a:r>
              <a:rPr lang="en-US" sz="1200" b="1" dirty="0" smtClean="0">
                <a:solidFill>
                  <a:schemeClr val="tx1"/>
                </a:solidFill>
                <a:latin typeface="Arial" panose="020B0604020202020204" pitchFamily="34" charset="0"/>
                <a:cs typeface="Arial" panose="020B0604020202020204" pitchFamily="34" charset="0"/>
              </a:rPr>
              <a:t>Scope</a:t>
            </a:r>
            <a:r>
              <a:rPr lang="en-US" sz="1200" b="1" dirty="0">
                <a:solidFill>
                  <a:schemeClr val="tx1"/>
                </a:solidFill>
                <a:latin typeface="Arial" panose="020B0604020202020204" pitchFamily="34" charset="0"/>
                <a:cs typeface="Arial" panose="020B0604020202020204" pitchFamily="34" charset="0"/>
              </a:rPr>
              <a:t>: </a:t>
            </a:r>
            <a:r>
              <a:rPr lang="en-US" sz="1200" dirty="0">
                <a:solidFill>
                  <a:schemeClr val="tx1"/>
                </a:solidFill>
                <a:latin typeface="Arial" panose="020B0604020202020204" pitchFamily="34" charset="0"/>
                <a:cs typeface="Arial" panose="020B0604020202020204" pitchFamily="34" charset="0"/>
              </a:rPr>
              <a:t>The standard broadly cover the following aspects on taxonomy based data handling for cloud services:</a:t>
            </a:r>
          </a:p>
          <a:p>
            <a:pPr lvl="0" algn="just"/>
            <a:r>
              <a:rPr lang="en-US" sz="1200" dirty="0">
                <a:solidFill>
                  <a:schemeClr val="tx1"/>
                </a:solidFill>
                <a:latin typeface="Arial" panose="020B0604020202020204" pitchFamily="34" charset="0"/>
                <a:cs typeface="Arial" panose="020B0604020202020204" pitchFamily="34" charset="0"/>
              </a:rPr>
              <a:t>— describes a framework for the structured expression of data-related policies and practices in the cloud computing environment, </a:t>
            </a:r>
          </a:p>
          <a:p>
            <a:pPr lvl="0" algn="just"/>
            <a:r>
              <a:rPr lang="en-US" sz="1200" dirty="0">
                <a:solidFill>
                  <a:schemeClr val="tx1"/>
                </a:solidFill>
                <a:latin typeface="Arial" panose="020B0604020202020204" pitchFamily="34" charset="0"/>
                <a:cs typeface="Arial" panose="020B0604020202020204" pitchFamily="34" charset="0"/>
              </a:rPr>
              <a:t>— provides guidelines on application of the taxonomy for handling of data based on data subcategory and classification;</a:t>
            </a:r>
          </a:p>
          <a:p>
            <a:pPr lvl="0" algn="just"/>
            <a:r>
              <a:rPr lang="en-US" sz="1200" dirty="0">
                <a:solidFill>
                  <a:schemeClr val="tx1"/>
                </a:solidFill>
                <a:latin typeface="Arial" panose="020B0604020202020204" pitchFamily="34" charset="0"/>
                <a:cs typeface="Arial" panose="020B0604020202020204" pitchFamily="34" charset="0"/>
              </a:rPr>
              <a:t>— covers expression of data-related policies and practices including, but not limited to data geolocation, cross border flow of data, data access and data portability, data use, data management, and data governance;</a:t>
            </a:r>
          </a:p>
          <a:p>
            <a:pPr lvl="0" algn="just"/>
            <a:r>
              <a:rPr lang="en-US" sz="1200" dirty="0">
                <a:solidFill>
                  <a:schemeClr val="tx1"/>
                </a:solidFill>
                <a:latin typeface="Arial" panose="020B0604020202020204" pitchFamily="34" charset="0"/>
                <a:cs typeface="Arial" panose="020B0604020202020204" pitchFamily="34" charset="0"/>
              </a:rPr>
              <a:t>— describes how the framework can be used in codes of conduct for practices regarding data at rest and in transit, including cross border data transfer, as well as remote access to data;</a:t>
            </a:r>
          </a:p>
          <a:p>
            <a:pPr lvl="0" algn="just"/>
            <a:r>
              <a:rPr lang="en-US" sz="1200" dirty="0">
                <a:solidFill>
                  <a:schemeClr val="tx1"/>
                </a:solidFill>
                <a:latin typeface="Arial" panose="020B0604020202020204" pitchFamily="34" charset="0"/>
                <a:cs typeface="Arial" panose="020B0604020202020204" pitchFamily="34" charset="0"/>
              </a:rPr>
              <a:t>— provides use cases for data handling challenges, i.e. control, access and location of data.</a:t>
            </a:r>
          </a:p>
          <a:p>
            <a:endParaRPr lang="en-IN" dirty="0"/>
          </a:p>
        </p:txBody>
      </p:sp>
      <p:sp>
        <p:nvSpPr>
          <p:cNvPr id="4" name="Slide Number Placeholder 3"/>
          <p:cNvSpPr>
            <a:spLocks noGrp="1"/>
          </p:cNvSpPr>
          <p:nvPr>
            <p:ph type="sldNum" sz="quarter" idx="5"/>
          </p:nvPr>
        </p:nvSpPr>
        <p:spPr/>
        <p:txBody>
          <a:bodyPr/>
          <a:lstStyle/>
          <a:p>
            <a:fld id="{3E10D169-935A-47D3-8D95-8584900CD6D9}" type="slidenum">
              <a:rPr lang="en-IN" smtClean="0"/>
              <a:t>8</a:t>
            </a:fld>
            <a:endParaRPr lang="en-IN"/>
          </a:p>
        </p:txBody>
      </p:sp>
    </p:spTree>
    <p:extLst>
      <p:ext uri="{BB962C8B-B14F-4D97-AF65-F5344CB8AC3E}">
        <p14:creationId xmlns:p14="http://schemas.microsoft.com/office/powerpoint/2010/main" val="4032031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IS/ISO/IEC 17788: 2014 provides overview and terms</a:t>
            </a:r>
            <a:r>
              <a:rPr lang="en-US" baseline="0" dirty="0" smtClean="0"/>
              <a:t> and definitions.</a:t>
            </a:r>
            <a:endParaRPr lang="en-US" dirty="0" smtClean="0"/>
          </a:p>
          <a:p>
            <a:endParaRPr lang="en-US" dirty="0" smtClean="0"/>
          </a:p>
          <a:p>
            <a:r>
              <a:rPr lang="en-US" dirty="0" smtClean="0"/>
              <a:t>The standard is a terminology foundation for cloud computing standards and provide key characteristics of cloud computing and definitions.</a:t>
            </a:r>
            <a:endParaRPr lang="en-US" dirty="0"/>
          </a:p>
        </p:txBody>
      </p:sp>
      <p:sp>
        <p:nvSpPr>
          <p:cNvPr id="4" name="Slide Number Placeholder 3"/>
          <p:cNvSpPr>
            <a:spLocks noGrp="1"/>
          </p:cNvSpPr>
          <p:nvPr>
            <p:ph type="sldNum" sz="quarter" idx="5"/>
          </p:nvPr>
        </p:nvSpPr>
        <p:spPr/>
        <p:txBody>
          <a:bodyPr/>
          <a:lstStyle/>
          <a:p>
            <a:fld id="{3E10D169-935A-47D3-8D95-8584900CD6D9}" type="slidenum">
              <a:rPr lang="en-IN" smtClean="0"/>
              <a:t>9</a:t>
            </a:fld>
            <a:endParaRPr lang="en-IN"/>
          </a:p>
        </p:txBody>
      </p:sp>
    </p:spTree>
    <p:extLst>
      <p:ext uri="{BB962C8B-B14F-4D97-AF65-F5344CB8AC3E}">
        <p14:creationId xmlns:p14="http://schemas.microsoft.com/office/powerpoint/2010/main" val="1688761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1399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225270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6297216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471905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506737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3634633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1811422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2791375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4576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310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15832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9/30/2024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7781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9/30/2024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971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67345-2558-425A-8533-9BFDBCE15005}" type="datetime1">
              <a:rPr lang="en-US" smtClean="0"/>
              <a:t>9/30/2024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72819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36848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9/30/2024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11378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9/30/2024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03491613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19.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iso.org/standard/82248.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hyperlink" Target="https://www.services.bis.gov.in/php/BIS_2.0/bisconnect/knowyourstandards/Indian_standards/isdetails/" TargetMode="External"/><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hyperlink" Target="https://www.services.bis.gov.in/php/BIS_2.0/bisconnect/knowyourstandards/Indian_standards/isdetails/" TargetMode="External"/><Relationship Id="rId2" Type="http://schemas.openxmlformats.org/officeDocument/2006/relationships/notesSlide" Target="../notesSlides/notesSlide53.xml"/><Relationship Id="rId1" Type="http://schemas.openxmlformats.org/officeDocument/2006/relationships/slideLayout" Target="../slideLayouts/slideLayout7.xml"/><Relationship Id="rId4" Type="http://schemas.openxmlformats.org/officeDocument/2006/relationships/comments" Target="../comments/commen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1097280" y="758951"/>
            <a:ext cx="10058400" cy="4995303"/>
          </a:xfrm>
        </p:spPr>
        <p:txBody>
          <a:bodyPr>
            <a:normAutofit/>
          </a:bodyPr>
          <a:lstStyle/>
          <a:p>
            <a:pPr algn="ctr"/>
            <a:r>
              <a:rPr lang="en-IN" sz="3600" b="1" dirty="0">
                <a:latin typeface="Arial" panose="020B0604020202020204" pitchFamily="34" charset="0"/>
                <a:cs typeface="Arial" panose="020B0604020202020204" pitchFamily="34" charset="0"/>
              </a:rPr>
              <a:t>Introduction </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to</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Standards in the field </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of </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Cloud Computing, Multi-cloud</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&amp;</a:t>
            </a:r>
            <a:br>
              <a:rPr lang="en-IN" sz="3600" b="1" dirty="0">
                <a:latin typeface="Arial" panose="020B0604020202020204" pitchFamily="34" charset="0"/>
                <a:cs typeface="Arial" panose="020B0604020202020204" pitchFamily="34" charset="0"/>
              </a:rPr>
            </a:br>
            <a:r>
              <a:rPr lang="en-IN" sz="3600" b="1" dirty="0">
                <a:latin typeface="Arial" panose="020B0604020202020204" pitchFamily="34" charset="0"/>
                <a:cs typeface="Arial" panose="020B0604020202020204" pitchFamily="34" charset="0"/>
              </a:rPr>
              <a:t>Data Centre</a:t>
            </a:r>
            <a:br>
              <a:rPr lang="en-IN" sz="3600" b="1" dirty="0">
                <a:latin typeface="Arial" panose="020B0604020202020204" pitchFamily="34" charset="0"/>
                <a:cs typeface="Arial" panose="020B0604020202020204" pitchFamily="34" charset="0"/>
              </a:rPr>
            </a:br>
            <a:endParaRPr lang="en-IN" sz="3600" dirty="0"/>
          </a:p>
        </p:txBody>
      </p:sp>
    </p:spTree>
    <p:extLst>
      <p:ext uri="{BB962C8B-B14F-4D97-AF65-F5344CB8AC3E}">
        <p14:creationId xmlns:p14="http://schemas.microsoft.com/office/powerpoint/2010/main" val="1931439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64849" y="92960"/>
            <a:ext cx="5657669" cy="6987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dirty="0">
                <a:latin typeface="Arial" panose="020B0604020202020204" pitchFamily="34" charset="0"/>
                <a:cs typeface="Arial" panose="020B0604020202020204" pitchFamily="34" charset="0"/>
              </a:rPr>
              <a:t>Key characteristics of cloud </a:t>
            </a:r>
            <a:r>
              <a:rPr lang="en-US" sz="2400" dirty="0" smtClean="0">
                <a:latin typeface="Arial" panose="020B0604020202020204" pitchFamily="34" charset="0"/>
                <a:cs typeface="Arial" panose="020B0604020202020204" pitchFamily="34" charset="0"/>
              </a:rPr>
              <a:t>computing</a:t>
            </a:r>
            <a:endParaRPr lang="en-US" sz="2400" dirty="0">
              <a:latin typeface="Arial" panose="020B0604020202020204" pitchFamily="34" charset="0"/>
              <a:cs typeface="Arial" panose="020B0604020202020204" pitchFamily="34" charset="0"/>
            </a:endParaRPr>
          </a:p>
        </p:txBody>
      </p:sp>
      <p:sp>
        <p:nvSpPr>
          <p:cNvPr id="7" name="Oval 6"/>
          <p:cNvSpPr/>
          <p:nvPr/>
        </p:nvSpPr>
        <p:spPr>
          <a:xfrm>
            <a:off x="3420103" y="2952750"/>
            <a:ext cx="2705100" cy="12192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IN" sz="1600" dirty="0">
                <a:effectLst/>
                <a:latin typeface="Arial" panose="020B0604020202020204" pitchFamily="34" charset="0"/>
                <a:ea typeface="Calibri" panose="020F0502020204030204" pitchFamily="34" charset="0"/>
                <a:cs typeface="Mangal" panose="02040503050203030202" pitchFamily="18" charset="0"/>
              </a:rPr>
              <a:t>Key characteristics of cloud computing    (clause 6.2)</a:t>
            </a:r>
            <a:endParaRPr lang="en-IN" sz="1100" dirty="0">
              <a:effectLst/>
              <a:ea typeface="Calibri" panose="020F0502020204030204" pitchFamily="34" charset="0"/>
              <a:cs typeface="Mangal" panose="02040503050203030202" pitchFamily="18" charset="0"/>
            </a:endParaRPr>
          </a:p>
        </p:txBody>
      </p:sp>
      <p:sp>
        <p:nvSpPr>
          <p:cNvPr id="8" name="Oval 7"/>
          <p:cNvSpPr/>
          <p:nvPr/>
        </p:nvSpPr>
        <p:spPr>
          <a:xfrm>
            <a:off x="6222518" y="1314450"/>
            <a:ext cx="2705102" cy="1219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Broad network access </a:t>
            </a:r>
            <a:endParaRPr lang="en-IN" sz="1100" dirty="0">
              <a:effectLst/>
              <a:ea typeface="Calibri" panose="020F0502020204030204" pitchFamily="34" charset="0"/>
              <a:cs typeface="Mangal" panose="02040503050203030202" pitchFamily="18" charset="0"/>
            </a:endParaRPr>
          </a:p>
        </p:txBody>
      </p:sp>
      <p:sp>
        <p:nvSpPr>
          <p:cNvPr id="10" name="Oval 9"/>
          <p:cNvSpPr/>
          <p:nvPr/>
        </p:nvSpPr>
        <p:spPr>
          <a:xfrm>
            <a:off x="723900" y="1191750"/>
            <a:ext cx="2598887" cy="1219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Resource pooling</a:t>
            </a:r>
            <a:endParaRPr lang="en-IN" sz="1100" dirty="0">
              <a:effectLst/>
              <a:ea typeface="Calibri" panose="020F0502020204030204" pitchFamily="34" charset="0"/>
              <a:cs typeface="Mangal" panose="02040503050203030202" pitchFamily="18" charset="0"/>
            </a:endParaRPr>
          </a:p>
        </p:txBody>
      </p:sp>
      <p:sp>
        <p:nvSpPr>
          <p:cNvPr id="11" name="Oval 10"/>
          <p:cNvSpPr/>
          <p:nvPr/>
        </p:nvSpPr>
        <p:spPr>
          <a:xfrm>
            <a:off x="6222520" y="3000015"/>
            <a:ext cx="2705100" cy="1219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Measured service </a:t>
            </a:r>
            <a:endParaRPr lang="en-IN" sz="1100" dirty="0">
              <a:effectLst/>
              <a:ea typeface="Calibri" panose="020F0502020204030204" pitchFamily="34" charset="0"/>
              <a:cs typeface="Mangal" panose="02040503050203030202" pitchFamily="18" charset="0"/>
            </a:endParaRPr>
          </a:p>
        </p:txBody>
      </p:sp>
      <p:sp>
        <p:nvSpPr>
          <p:cNvPr id="12" name="Oval 11"/>
          <p:cNvSpPr/>
          <p:nvPr/>
        </p:nvSpPr>
        <p:spPr>
          <a:xfrm>
            <a:off x="6222519" y="4837981"/>
            <a:ext cx="2569055" cy="1219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Multi-tenancy</a:t>
            </a:r>
            <a:endParaRPr lang="en-IN" sz="1100" dirty="0">
              <a:effectLst/>
              <a:ea typeface="Calibri" panose="020F0502020204030204" pitchFamily="34" charset="0"/>
              <a:cs typeface="Mangal" panose="02040503050203030202" pitchFamily="18" charset="0"/>
            </a:endParaRPr>
          </a:p>
        </p:txBody>
      </p:sp>
      <p:sp>
        <p:nvSpPr>
          <p:cNvPr id="13" name="Oval 12"/>
          <p:cNvSpPr/>
          <p:nvPr/>
        </p:nvSpPr>
        <p:spPr>
          <a:xfrm>
            <a:off x="723899" y="3000015"/>
            <a:ext cx="2598887" cy="121920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Rapid elasticity and scalability </a:t>
            </a:r>
            <a:endParaRPr lang="en-IN" sz="1100" dirty="0">
              <a:effectLst/>
              <a:ea typeface="Calibri" panose="020F0502020204030204" pitchFamily="34" charset="0"/>
              <a:cs typeface="Mangal" panose="02040503050203030202" pitchFamily="18" charset="0"/>
            </a:endParaRPr>
          </a:p>
        </p:txBody>
      </p:sp>
      <p:sp>
        <p:nvSpPr>
          <p:cNvPr id="14" name="Oval 13"/>
          <p:cNvSpPr/>
          <p:nvPr/>
        </p:nvSpPr>
        <p:spPr>
          <a:xfrm>
            <a:off x="723898" y="4837981"/>
            <a:ext cx="2598887" cy="1219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IN" sz="1600" dirty="0">
                <a:latin typeface="Arial" panose="020B0604020202020204" pitchFamily="34" charset="0"/>
                <a:ea typeface="Calibri" panose="020F0502020204030204" pitchFamily="34" charset="0"/>
                <a:cs typeface="Mangal" panose="02040503050203030202" pitchFamily="18" charset="0"/>
              </a:rPr>
              <a:t>On-demand self-service </a:t>
            </a:r>
            <a:endParaRPr lang="en-IN" sz="1100" dirty="0">
              <a:effectLst/>
              <a:ea typeface="Calibri" panose="020F0502020204030204" pitchFamily="34" charset="0"/>
              <a:cs typeface="Mangal" panose="02040503050203030202" pitchFamily="18" charset="0"/>
            </a:endParaRPr>
          </a:p>
        </p:txBody>
      </p:sp>
      <p:sp>
        <p:nvSpPr>
          <p:cNvPr id="15" name="Rectangle 14"/>
          <p:cNvSpPr/>
          <p:nvPr/>
        </p:nvSpPr>
        <p:spPr>
          <a:xfrm>
            <a:off x="669445" y="6238240"/>
            <a:ext cx="9464470" cy="5142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dirty="0">
                <a:solidFill>
                  <a:schemeClr val="bg1"/>
                </a:solidFill>
                <a:latin typeface="Arial" panose="020B0604020202020204" pitchFamily="34" charset="0"/>
                <a:cs typeface="Arial" panose="020B0604020202020204" pitchFamily="34" charset="0"/>
              </a:rPr>
              <a:t>IS/ISO/IEC 17788: </a:t>
            </a:r>
            <a:r>
              <a:rPr lang="en-US" dirty="0" smtClean="0">
                <a:solidFill>
                  <a:schemeClr val="bg1"/>
                </a:solidFill>
                <a:latin typeface="Arial" panose="020B0604020202020204" pitchFamily="34" charset="0"/>
                <a:cs typeface="Arial" panose="020B0604020202020204" pitchFamily="34" charset="0"/>
              </a:rPr>
              <a:t>2014, “Cloud </a:t>
            </a:r>
            <a:r>
              <a:rPr lang="en-US" dirty="0">
                <a:solidFill>
                  <a:schemeClr val="bg1"/>
                </a:solidFill>
                <a:latin typeface="Arial" panose="020B0604020202020204" pitchFamily="34" charset="0"/>
                <a:cs typeface="Arial" panose="020B0604020202020204" pitchFamily="34" charset="0"/>
              </a:rPr>
              <a:t>Computing — Overview and </a:t>
            </a:r>
            <a:r>
              <a:rPr lang="en-US" dirty="0" smtClean="0">
                <a:solidFill>
                  <a:schemeClr val="bg1"/>
                </a:solidFill>
                <a:latin typeface="Arial" panose="020B0604020202020204" pitchFamily="34" charset="0"/>
                <a:cs typeface="Arial" panose="020B0604020202020204" pitchFamily="34" charset="0"/>
              </a:rPr>
              <a:t>Vocabulary”</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6121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B6FBBC7-A959-2312-8EAF-5BCCDC0F571A}"/>
              </a:ext>
            </a:extLst>
          </p:cNvPr>
          <p:cNvCxnSpPr/>
          <p:nvPr/>
        </p:nvCxnSpPr>
        <p:spPr>
          <a:xfrm>
            <a:off x="519905" y="720306"/>
            <a:ext cx="4148140" cy="0"/>
          </a:xfrm>
          <a:prstGeom prst="line">
            <a:avLst/>
          </a:prstGeom>
        </p:spPr>
        <p:style>
          <a:lnRef idx="3">
            <a:schemeClr val="dk1"/>
          </a:lnRef>
          <a:fillRef idx="0">
            <a:schemeClr val="dk1"/>
          </a:fillRef>
          <a:effectRef idx="2">
            <a:schemeClr val="dk1"/>
          </a:effectRef>
          <a:fontRef idx="minor">
            <a:schemeClr val="tx1"/>
          </a:fontRef>
        </p:style>
      </p:cxnSp>
      <p:sp>
        <p:nvSpPr>
          <p:cNvPr id="5" name="Rectangle 4"/>
          <p:cNvSpPr/>
          <p:nvPr/>
        </p:nvSpPr>
        <p:spPr>
          <a:xfrm>
            <a:off x="447040" y="92960"/>
            <a:ext cx="4221006" cy="6987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dirty="0">
                <a:latin typeface="Arial" panose="020B0604020202020204" pitchFamily="34" charset="0"/>
                <a:cs typeface="Arial" panose="020B0604020202020204" pitchFamily="34" charset="0"/>
              </a:rPr>
              <a:t>Cloud deployment </a:t>
            </a:r>
            <a:r>
              <a:rPr lang="en-US" sz="2400" dirty="0" smtClean="0">
                <a:latin typeface="Arial" panose="020B0604020202020204" pitchFamily="34" charset="0"/>
                <a:cs typeface="Arial" panose="020B0604020202020204" pitchFamily="34" charset="0"/>
              </a:rPr>
              <a:t>models</a:t>
            </a:r>
            <a:endParaRPr lang="en-US" sz="2400" dirty="0">
              <a:latin typeface="Arial" panose="020B0604020202020204" pitchFamily="34" charset="0"/>
              <a:cs typeface="Arial" panose="020B0604020202020204" pitchFamily="34" charset="0"/>
            </a:endParaRPr>
          </a:p>
        </p:txBody>
      </p:sp>
      <p:sp>
        <p:nvSpPr>
          <p:cNvPr id="2" name="Oval 1"/>
          <p:cNvSpPr/>
          <p:nvPr/>
        </p:nvSpPr>
        <p:spPr>
          <a:xfrm>
            <a:off x="3074796" y="3085190"/>
            <a:ext cx="3225520" cy="1396721"/>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Cloud deployment models </a:t>
            </a:r>
            <a:r>
              <a:rPr lang="en-IN" dirty="0" smtClean="0"/>
              <a:t> (clause 6.5)</a:t>
            </a:r>
            <a:endParaRPr lang="en-IN" dirty="0"/>
          </a:p>
        </p:txBody>
      </p:sp>
      <p:sp>
        <p:nvSpPr>
          <p:cNvPr id="3" name="Oval 2"/>
          <p:cNvSpPr/>
          <p:nvPr/>
        </p:nvSpPr>
        <p:spPr>
          <a:xfrm>
            <a:off x="6069203" y="1378468"/>
            <a:ext cx="2723103" cy="126386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Private cloud</a:t>
            </a:r>
          </a:p>
        </p:txBody>
      </p:sp>
      <p:sp>
        <p:nvSpPr>
          <p:cNvPr id="6" name="Oval 5"/>
          <p:cNvSpPr/>
          <p:nvPr/>
        </p:nvSpPr>
        <p:spPr>
          <a:xfrm>
            <a:off x="6137403" y="4663667"/>
            <a:ext cx="2654903" cy="121582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t>Public cloud</a:t>
            </a:r>
          </a:p>
        </p:txBody>
      </p:sp>
      <p:sp>
        <p:nvSpPr>
          <p:cNvPr id="7" name="Oval 6"/>
          <p:cNvSpPr/>
          <p:nvPr/>
        </p:nvSpPr>
        <p:spPr>
          <a:xfrm>
            <a:off x="783771" y="1347653"/>
            <a:ext cx="2843684" cy="126609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Community cloud</a:t>
            </a:r>
          </a:p>
        </p:txBody>
      </p:sp>
      <p:sp>
        <p:nvSpPr>
          <p:cNvPr id="8" name="Oval 7"/>
          <p:cNvSpPr/>
          <p:nvPr/>
        </p:nvSpPr>
        <p:spPr>
          <a:xfrm>
            <a:off x="783771" y="4725479"/>
            <a:ext cx="2843684" cy="1263972"/>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t>Hybrid cloud</a:t>
            </a:r>
          </a:p>
        </p:txBody>
      </p:sp>
      <p:sp>
        <p:nvSpPr>
          <p:cNvPr id="9" name="Rectangle 8"/>
          <p:cNvSpPr/>
          <p:nvPr/>
        </p:nvSpPr>
        <p:spPr>
          <a:xfrm>
            <a:off x="669445" y="6238240"/>
            <a:ext cx="9464470" cy="5142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dirty="0">
                <a:solidFill>
                  <a:schemeClr val="bg1"/>
                </a:solidFill>
                <a:latin typeface="Arial" panose="020B0604020202020204" pitchFamily="34" charset="0"/>
                <a:cs typeface="Arial" panose="020B0604020202020204" pitchFamily="34" charset="0"/>
              </a:rPr>
              <a:t>IS/ISO/IEC 17788: </a:t>
            </a:r>
            <a:r>
              <a:rPr lang="en-US" dirty="0" smtClean="0">
                <a:solidFill>
                  <a:schemeClr val="bg1"/>
                </a:solidFill>
                <a:latin typeface="Arial" panose="020B0604020202020204" pitchFamily="34" charset="0"/>
                <a:cs typeface="Arial" panose="020B0604020202020204" pitchFamily="34" charset="0"/>
              </a:rPr>
              <a:t>2014, “Cloud </a:t>
            </a:r>
            <a:r>
              <a:rPr lang="en-US" dirty="0">
                <a:solidFill>
                  <a:schemeClr val="bg1"/>
                </a:solidFill>
                <a:latin typeface="Arial" panose="020B0604020202020204" pitchFamily="34" charset="0"/>
                <a:cs typeface="Arial" panose="020B0604020202020204" pitchFamily="34" charset="0"/>
              </a:rPr>
              <a:t>Computing — Overview and </a:t>
            </a:r>
            <a:r>
              <a:rPr lang="en-US" dirty="0" smtClean="0">
                <a:solidFill>
                  <a:schemeClr val="bg1"/>
                </a:solidFill>
                <a:latin typeface="Arial" panose="020B0604020202020204" pitchFamily="34" charset="0"/>
                <a:cs typeface="Arial" panose="020B0604020202020204" pitchFamily="34" charset="0"/>
              </a:rPr>
              <a:t>Vocabulary”</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248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1619" y="1362185"/>
            <a:ext cx="7467741" cy="130948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n-US" sz="1600" dirty="0" smtClean="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Public </a:t>
            </a:r>
            <a:r>
              <a:rPr lang="en-US" sz="1600" dirty="0">
                <a:solidFill>
                  <a:schemeClr val="tx1"/>
                </a:solidFill>
                <a:latin typeface="Arial" panose="020B0604020202020204" pitchFamily="34" charset="0"/>
                <a:cs typeface="Arial" panose="020B0604020202020204" pitchFamily="34" charset="0"/>
              </a:rPr>
              <a:t>cloud services are delivered over the public internet and shared across multiple organizations, providing scalable and flexible computing resources on a pay-as-you-go basis</a:t>
            </a:r>
            <a:r>
              <a:rPr lang="en-US" sz="1600" dirty="0" smtClean="0">
                <a:solidFill>
                  <a:schemeClr val="tx1"/>
                </a:solidFill>
                <a:latin typeface="Arial" panose="020B0604020202020204" pitchFamily="34" charset="0"/>
                <a:cs typeface="Arial" panose="020B0604020202020204" pitchFamily="34" charset="0"/>
              </a:rPr>
              <a:t>.</a:t>
            </a:r>
          </a:p>
          <a:p>
            <a:pPr algn="just"/>
            <a:endParaRPr lang="en-US" sz="1600" dirty="0">
              <a:solidFill>
                <a:schemeClr val="tx1"/>
              </a:solidFill>
              <a:latin typeface="Arial" panose="020B0604020202020204" pitchFamily="34" charset="0"/>
              <a:cs typeface="Arial" panose="020B0604020202020204" pitchFamily="34" charset="0"/>
            </a:endParaRPr>
          </a:p>
          <a:p>
            <a:pPr algn="just"/>
            <a:r>
              <a:rPr lang="en-US" sz="1600" b="1" dirty="0">
                <a:solidFill>
                  <a:schemeClr val="tx1"/>
                </a:solidFill>
                <a:latin typeface="Arial" panose="020B0604020202020204" pitchFamily="34" charset="0"/>
                <a:cs typeface="Arial" panose="020B0604020202020204" pitchFamily="34" charset="0"/>
              </a:rPr>
              <a:t>Examples: </a:t>
            </a:r>
            <a:r>
              <a:rPr lang="en-US" sz="1600" dirty="0">
                <a:solidFill>
                  <a:schemeClr val="tx1"/>
                </a:solidFill>
                <a:latin typeface="Arial" panose="020B0604020202020204" pitchFamily="34" charset="0"/>
                <a:cs typeface="Arial" panose="020B0604020202020204" pitchFamily="34" charset="0"/>
              </a:rPr>
              <a:t>AWS, Google Cloud Platform (GCP), Microsoft Azure</a:t>
            </a:r>
          </a:p>
          <a:p>
            <a:pPr algn="just"/>
            <a:endParaRPr lang="en-US" sz="16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294640" y="1714620"/>
            <a:ext cx="2148609" cy="60461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chemeClr val="bg1"/>
                </a:solidFill>
                <a:latin typeface="Arial" panose="020B0604020202020204" pitchFamily="34" charset="0"/>
                <a:cs typeface="Arial" panose="020B0604020202020204" pitchFamily="34" charset="0"/>
              </a:rPr>
              <a:t>Public Cloud</a:t>
            </a:r>
          </a:p>
          <a:p>
            <a:pPr algn="ctr"/>
            <a:r>
              <a:rPr lang="en-US" b="1" i="1" dirty="0">
                <a:solidFill>
                  <a:schemeClr val="bg1"/>
                </a:solidFill>
                <a:latin typeface="Arial" panose="020B0604020202020204" pitchFamily="34" charset="0"/>
                <a:cs typeface="Arial" panose="020B0604020202020204" pitchFamily="34" charset="0"/>
              </a:rPr>
              <a:t>(clause </a:t>
            </a:r>
            <a:r>
              <a:rPr lang="en-US" b="1" i="1" dirty="0" smtClean="0">
                <a:solidFill>
                  <a:schemeClr val="bg1"/>
                </a:solidFill>
                <a:latin typeface="Arial" panose="020B0604020202020204" pitchFamily="34" charset="0"/>
                <a:cs typeface="Arial" panose="020B0604020202020204" pitchFamily="34" charset="0"/>
              </a:rPr>
              <a:t>6.5)</a:t>
            </a:r>
            <a:endParaRPr lang="en-IN" i="1" dirty="0">
              <a:solidFill>
                <a:schemeClr val="bg1"/>
              </a:solidFill>
            </a:endParaRPr>
          </a:p>
        </p:txBody>
      </p:sp>
      <p:sp>
        <p:nvSpPr>
          <p:cNvPr id="8" name="Rectangle 7"/>
          <p:cNvSpPr/>
          <p:nvPr/>
        </p:nvSpPr>
        <p:spPr>
          <a:xfrm>
            <a:off x="294640" y="273467"/>
            <a:ext cx="2148610" cy="64093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1" dirty="0" smtClean="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Private </a:t>
            </a:r>
            <a:r>
              <a:rPr lang="en-US" sz="1600" b="1" dirty="0">
                <a:solidFill>
                  <a:schemeClr val="bg1"/>
                </a:solidFill>
                <a:latin typeface="Arial" panose="020B0604020202020204" pitchFamily="34" charset="0"/>
                <a:cs typeface="Arial" panose="020B0604020202020204" pitchFamily="34" charset="0"/>
              </a:rPr>
              <a:t>Cloud</a:t>
            </a:r>
          </a:p>
          <a:p>
            <a:pPr algn="ctr"/>
            <a:r>
              <a:rPr lang="en-US" sz="1600" b="1" i="1" dirty="0">
                <a:solidFill>
                  <a:schemeClr val="bg1"/>
                </a:solidFill>
                <a:latin typeface="Arial" panose="020B0604020202020204" pitchFamily="34" charset="0"/>
                <a:cs typeface="Arial" panose="020B0604020202020204" pitchFamily="34" charset="0"/>
              </a:rPr>
              <a:t>(</a:t>
            </a:r>
            <a:r>
              <a:rPr lang="en-US" b="1" i="1" dirty="0">
                <a:solidFill>
                  <a:schemeClr val="bg1"/>
                </a:solidFill>
                <a:latin typeface="Arial" panose="020B0604020202020204" pitchFamily="34" charset="0"/>
                <a:cs typeface="Arial" panose="020B0604020202020204" pitchFamily="34" charset="0"/>
              </a:rPr>
              <a:t>clause</a:t>
            </a:r>
            <a:r>
              <a:rPr lang="en-US" sz="1600" b="1" i="1" dirty="0">
                <a:solidFill>
                  <a:schemeClr val="bg1"/>
                </a:solidFill>
                <a:latin typeface="Arial" panose="020B0604020202020204" pitchFamily="34" charset="0"/>
                <a:cs typeface="Arial" panose="020B0604020202020204" pitchFamily="34" charset="0"/>
              </a:rPr>
              <a:t> </a:t>
            </a:r>
            <a:r>
              <a:rPr lang="en-US" sz="1600" b="1" i="1" dirty="0" smtClean="0">
                <a:solidFill>
                  <a:schemeClr val="bg1"/>
                </a:solidFill>
                <a:latin typeface="Arial" panose="020B0604020202020204" pitchFamily="34" charset="0"/>
                <a:cs typeface="Arial" panose="020B0604020202020204" pitchFamily="34" charset="0"/>
              </a:rPr>
              <a:t>6.5)</a:t>
            </a:r>
            <a:endParaRPr lang="en-IN" sz="1600" i="1" dirty="0">
              <a:solidFill>
                <a:schemeClr val="bg1"/>
              </a:solidFill>
              <a:latin typeface="Arial" panose="020B0604020202020204" pitchFamily="34" charset="0"/>
              <a:cs typeface="Arial" panose="020B0604020202020204" pitchFamily="34" charset="0"/>
            </a:endParaRPr>
          </a:p>
          <a:p>
            <a:pPr algn="ctr"/>
            <a:endParaRPr lang="en-IN" dirty="0"/>
          </a:p>
        </p:txBody>
      </p:sp>
      <p:sp>
        <p:nvSpPr>
          <p:cNvPr id="9" name="Rectangle 8"/>
          <p:cNvSpPr/>
          <p:nvPr/>
        </p:nvSpPr>
        <p:spPr>
          <a:xfrm>
            <a:off x="2651620" y="0"/>
            <a:ext cx="7467740" cy="12414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n-US" sz="1600" dirty="0" smtClean="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Private </a:t>
            </a:r>
            <a:r>
              <a:rPr lang="en-US" sz="1600" dirty="0">
                <a:solidFill>
                  <a:schemeClr val="tx1"/>
                </a:solidFill>
                <a:latin typeface="Arial" panose="020B0604020202020204" pitchFamily="34" charset="0"/>
                <a:cs typeface="Arial" panose="020B0604020202020204" pitchFamily="34" charset="0"/>
              </a:rPr>
              <a:t>cloud services are maintained on a private network and are used exclusively by one organization. Unlike public clouds, private clouds are not shared with other organizations</a:t>
            </a:r>
            <a:r>
              <a:rPr lang="en-US" sz="1600" dirty="0" smtClean="0">
                <a:solidFill>
                  <a:schemeClr val="tx1"/>
                </a:solidFill>
                <a:latin typeface="Arial" panose="020B0604020202020204" pitchFamily="34" charset="0"/>
                <a:cs typeface="Arial" panose="020B0604020202020204" pitchFamily="34" charset="0"/>
              </a:rPr>
              <a:t>.</a:t>
            </a:r>
          </a:p>
          <a:p>
            <a:pPr algn="just"/>
            <a:r>
              <a:rPr lang="en-US" sz="1600" b="1" dirty="0">
                <a:solidFill>
                  <a:schemeClr val="tx1"/>
                </a:solidFill>
                <a:latin typeface="Arial" panose="020B0604020202020204" pitchFamily="34" charset="0"/>
                <a:cs typeface="Arial" panose="020B0604020202020204" pitchFamily="34" charset="0"/>
              </a:rPr>
              <a:t>Examples:</a:t>
            </a:r>
            <a:r>
              <a:rPr lang="en-US" sz="1600" dirty="0">
                <a:solidFill>
                  <a:schemeClr val="tx1"/>
                </a:solidFill>
                <a:latin typeface="Arial" panose="020B0604020202020204" pitchFamily="34" charset="0"/>
                <a:cs typeface="Arial" panose="020B0604020202020204" pitchFamily="34" charset="0"/>
              </a:rPr>
              <a:t> VMware: Provides virtualization software and services for building private clouds.</a:t>
            </a:r>
          </a:p>
          <a:p>
            <a:pPr algn="just"/>
            <a:endParaRPr lang="en-US" sz="16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294640" y="3396343"/>
            <a:ext cx="2148609" cy="64309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1" dirty="0" smtClean="0">
              <a:solidFill>
                <a:schemeClr val="bg1"/>
              </a:solidFill>
              <a:latin typeface="Arial" panose="020B0604020202020204" pitchFamily="34" charset="0"/>
              <a:cs typeface="Arial" panose="020B0604020202020204" pitchFamily="34" charset="0"/>
            </a:endParaRPr>
          </a:p>
          <a:p>
            <a:pPr algn="ctr"/>
            <a:r>
              <a:rPr lang="en-US" b="1" dirty="0" smtClean="0">
                <a:solidFill>
                  <a:schemeClr val="bg1"/>
                </a:solidFill>
                <a:latin typeface="Arial" panose="020B0604020202020204" pitchFamily="34" charset="0"/>
                <a:cs typeface="Arial" panose="020B0604020202020204" pitchFamily="34" charset="0"/>
              </a:rPr>
              <a:t>Hybrid</a:t>
            </a:r>
            <a:r>
              <a:rPr lang="en-US" sz="1600" b="1" dirty="0" smtClean="0">
                <a:solidFill>
                  <a:schemeClr val="bg1"/>
                </a:solidFill>
                <a:latin typeface="Arial" panose="020B0604020202020204" pitchFamily="34" charset="0"/>
                <a:cs typeface="Arial" panose="020B0604020202020204" pitchFamily="34" charset="0"/>
              </a:rPr>
              <a:t> </a:t>
            </a:r>
            <a:r>
              <a:rPr lang="en-US" sz="1600" b="1" dirty="0">
                <a:solidFill>
                  <a:schemeClr val="bg1"/>
                </a:solidFill>
                <a:latin typeface="Arial" panose="020B0604020202020204" pitchFamily="34" charset="0"/>
                <a:cs typeface="Arial" panose="020B0604020202020204" pitchFamily="34" charset="0"/>
              </a:rPr>
              <a:t>Cloud </a:t>
            </a:r>
          </a:p>
          <a:p>
            <a:pPr algn="ctr"/>
            <a:r>
              <a:rPr lang="en-US" sz="1600" b="1" dirty="0">
                <a:solidFill>
                  <a:schemeClr val="bg1"/>
                </a:solidFill>
                <a:latin typeface="Arial" panose="020B0604020202020204" pitchFamily="34" charset="0"/>
                <a:cs typeface="Arial" panose="020B0604020202020204" pitchFamily="34" charset="0"/>
              </a:rPr>
              <a:t>(clause </a:t>
            </a:r>
            <a:r>
              <a:rPr lang="en-US" sz="1600" b="1" dirty="0" smtClean="0">
                <a:solidFill>
                  <a:schemeClr val="bg1"/>
                </a:solidFill>
                <a:latin typeface="Arial" panose="020B0604020202020204" pitchFamily="34" charset="0"/>
                <a:cs typeface="Arial" panose="020B0604020202020204" pitchFamily="34" charset="0"/>
              </a:rPr>
              <a:t>6.5)</a:t>
            </a:r>
            <a:endParaRPr lang="en-IN" sz="1600" dirty="0">
              <a:solidFill>
                <a:schemeClr val="bg1"/>
              </a:solidFill>
              <a:latin typeface="Arial" panose="020B0604020202020204" pitchFamily="34" charset="0"/>
              <a:cs typeface="Arial" panose="020B0604020202020204" pitchFamily="34" charset="0"/>
            </a:endParaRPr>
          </a:p>
          <a:p>
            <a:pPr algn="ctr"/>
            <a:endParaRPr lang="en-IN" dirty="0"/>
          </a:p>
        </p:txBody>
      </p:sp>
      <p:sp>
        <p:nvSpPr>
          <p:cNvPr id="13" name="Rectangle 12"/>
          <p:cNvSpPr/>
          <p:nvPr/>
        </p:nvSpPr>
        <p:spPr>
          <a:xfrm>
            <a:off x="2651618" y="2792413"/>
            <a:ext cx="7467742" cy="14950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600" dirty="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Hybrid </a:t>
            </a:r>
            <a:r>
              <a:rPr lang="en-US" sz="1600" dirty="0">
                <a:solidFill>
                  <a:schemeClr val="tx1"/>
                </a:solidFill>
                <a:latin typeface="Arial" panose="020B0604020202020204" pitchFamily="34" charset="0"/>
                <a:cs typeface="Arial" panose="020B0604020202020204" pitchFamily="34" charset="0"/>
              </a:rPr>
              <a:t>cloud combines public and private cloud environments, allowing data and applications to be shared between them. This integration provides flexibility and optimization of IT resources based on specific business needs</a:t>
            </a:r>
            <a:r>
              <a:rPr lang="en-US" sz="1600" dirty="0" smtClean="0">
                <a:solidFill>
                  <a:schemeClr val="tx1"/>
                </a:solidFill>
                <a:latin typeface="Arial" panose="020B0604020202020204" pitchFamily="34" charset="0"/>
                <a:cs typeface="Arial" panose="020B0604020202020204" pitchFamily="34" charset="0"/>
              </a:rPr>
              <a:t>.</a:t>
            </a:r>
          </a:p>
          <a:p>
            <a:pPr algn="just"/>
            <a:r>
              <a:rPr lang="en-US" sz="1600" b="1" dirty="0">
                <a:solidFill>
                  <a:schemeClr val="tx1"/>
                </a:solidFill>
                <a:latin typeface="Arial" panose="020B0604020202020204" pitchFamily="34" charset="0"/>
                <a:cs typeface="Arial" panose="020B0604020202020204" pitchFamily="34" charset="0"/>
              </a:rPr>
              <a:t>Examples:</a:t>
            </a:r>
            <a:r>
              <a:rPr lang="en-US" sz="1600" dirty="0">
                <a:solidFill>
                  <a:schemeClr val="tx1"/>
                </a:solidFill>
                <a:latin typeface="Arial" panose="020B0604020202020204" pitchFamily="34" charset="0"/>
                <a:cs typeface="Arial" panose="020B0604020202020204" pitchFamily="34" charset="0"/>
              </a:rPr>
              <a:t> VMware Cloud Foundation: Integrates private cloud infrastructure with public cloud services from AWS, Azure, and Google Cloud.</a:t>
            </a:r>
          </a:p>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6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294640" y="5288655"/>
            <a:ext cx="2148609" cy="6731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b="1" dirty="0" smtClean="0">
              <a:solidFill>
                <a:schemeClr val="bg1"/>
              </a:solidFill>
              <a:latin typeface="Arial" panose="020B0604020202020204" pitchFamily="34" charset="0"/>
              <a:cs typeface="Arial" panose="020B0604020202020204" pitchFamily="34" charset="0"/>
            </a:endParaRPr>
          </a:p>
          <a:p>
            <a:pPr algn="ctr"/>
            <a:r>
              <a:rPr lang="en-US" sz="1600" b="1" dirty="0" smtClean="0">
                <a:solidFill>
                  <a:schemeClr val="bg1"/>
                </a:solidFill>
                <a:latin typeface="Arial" panose="020B0604020202020204" pitchFamily="34" charset="0"/>
                <a:cs typeface="Arial" panose="020B0604020202020204" pitchFamily="34" charset="0"/>
              </a:rPr>
              <a:t>Community </a:t>
            </a:r>
            <a:r>
              <a:rPr lang="en-US" sz="1600" b="1" dirty="0">
                <a:solidFill>
                  <a:schemeClr val="bg1"/>
                </a:solidFill>
                <a:latin typeface="Arial" panose="020B0604020202020204" pitchFamily="34" charset="0"/>
                <a:cs typeface="Arial" panose="020B0604020202020204" pitchFamily="34" charset="0"/>
              </a:rPr>
              <a:t>Cloud</a:t>
            </a:r>
          </a:p>
          <a:p>
            <a:pPr algn="ctr"/>
            <a:r>
              <a:rPr lang="en-US" sz="1600" b="1" dirty="0">
                <a:solidFill>
                  <a:schemeClr val="bg1"/>
                </a:solidFill>
                <a:latin typeface="Arial" panose="020B0604020202020204" pitchFamily="34" charset="0"/>
                <a:cs typeface="Arial" panose="020B0604020202020204" pitchFamily="34" charset="0"/>
              </a:rPr>
              <a:t> (clause </a:t>
            </a:r>
            <a:r>
              <a:rPr lang="en-US" sz="1600" b="1" dirty="0" smtClean="0">
                <a:solidFill>
                  <a:schemeClr val="bg1"/>
                </a:solidFill>
                <a:latin typeface="Arial" panose="020B0604020202020204" pitchFamily="34" charset="0"/>
                <a:cs typeface="Arial" panose="020B0604020202020204" pitchFamily="34" charset="0"/>
              </a:rPr>
              <a:t>6.5)</a:t>
            </a:r>
            <a:endParaRPr lang="en-IN" sz="1600" dirty="0">
              <a:solidFill>
                <a:schemeClr val="bg1"/>
              </a:solidFill>
              <a:latin typeface="Arial" panose="020B0604020202020204" pitchFamily="34" charset="0"/>
              <a:cs typeface="Arial" panose="020B0604020202020204" pitchFamily="34" charset="0"/>
            </a:endParaRPr>
          </a:p>
          <a:p>
            <a:pPr algn="ctr"/>
            <a:endParaRPr lang="en-IN" dirty="0"/>
          </a:p>
        </p:txBody>
      </p:sp>
      <p:sp>
        <p:nvSpPr>
          <p:cNvPr id="15" name="Rectangle 14"/>
          <p:cNvSpPr/>
          <p:nvPr/>
        </p:nvSpPr>
        <p:spPr>
          <a:xfrm>
            <a:off x="2651617" y="4408226"/>
            <a:ext cx="7467743" cy="24497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n-US" sz="1400" dirty="0" smtClean="0">
              <a:solidFill>
                <a:schemeClr val="tx1"/>
              </a:solidFill>
              <a:latin typeface="Arial" panose="020B0604020202020204" pitchFamily="34" charset="0"/>
              <a:cs typeface="Arial" panose="020B0604020202020204" pitchFamily="34" charset="0"/>
            </a:endParaRPr>
          </a:p>
          <a:p>
            <a:pPr algn="just"/>
            <a:endParaRPr lang="en-US" sz="1400" dirty="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A </a:t>
            </a:r>
            <a:r>
              <a:rPr lang="en-US" sz="1600" dirty="0">
                <a:solidFill>
                  <a:schemeClr val="tx1"/>
                </a:solidFill>
                <a:latin typeface="Arial" panose="020B0604020202020204" pitchFamily="34" charset="0"/>
                <a:cs typeface="Arial" panose="020B0604020202020204" pitchFamily="34" charset="0"/>
              </a:rPr>
              <a:t>community cloud is a shared infrastructure that serves several organizations with similar requirements, such as specific security, compliance, or regulatory needs. It may be managed internally by the organizations or by a third-party provider</a:t>
            </a:r>
            <a:r>
              <a:rPr lang="en-US" sz="1600" dirty="0" smtClean="0">
                <a:solidFill>
                  <a:schemeClr val="tx1"/>
                </a:solidFill>
                <a:latin typeface="Arial" panose="020B0604020202020204" pitchFamily="34" charset="0"/>
                <a:cs typeface="Arial" panose="020B0604020202020204" pitchFamily="34" charset="0"/>
              </a:rPr>
              <a:t>.</a:t>
            </a:r>
          </a:p>
          <a:p>
            <a:pPr algn="just"/>
            <a:r>
              <a:rPr lang="en-US" sz="1600" b="1" dirty="0">
                <a:solidFill>
                  <a:schemeClr val="tx1"/>
                </a:solidFill>
                <a:latin typeface="Arial" panose="020B0604020202020204" pitchFamily="34" charset="0"/>
                <a:cs typeface="Arial" panose="020B0604020202020204" pitchFamily="34" charset="0"/>
              </a:rPr>
              <a:t>Examples: </a:t>
            </a:r>
          </a:p>
          <a:p>
            <a:pPr algn="just"/>
            <a:r>
              <a:rPr lang="en-US" sz="1600" b="1" dirty="0">
                <a:solidFill>
                  <a:schemeClr val="tx1"/>
                </a:solidFill>
                <a:latin typeface="Arial" panose="020B0604020202020204" pitchFamily="34" charset="0"/>
                <a:cs typeface="Arial" panose="020B0604020202020204" pitchFamily="34" charset="0"/>
              </a:rPr>
              <a:t>Government Community Cloud: </a:t>
            </a:r>
            <a:r>
              <a:rPr lang="en-US" sz="1600" dirty="0">
                <a:solidFill>
                  <a:schemeClr val="tx1"/>
                </a:solidFill>
                <a:latin typeface="Arial" panose="020B0604020202020204" pitchFamily="34" charset="0"/>
                <a:cs typeface="Arial" panose="020B0604020202020204" pitchFamily="34" charset="0"/>
              </a:rPr>
              <a:t>Used by government agencies to share resources and data securely while meeting regulatory requirements.</a:t>
            </a:r>
          </a:p>
          <a:p>
            <a:pPr algn="just"/>
            <a:r>
              <a:rPr lang="en-US" sz="1600" b="1" dirty="0">
                <a:solidFill>
                  <a:schemeClr val="tx1"/>
                </a:solidFill>
                <a:latin typeface="Arial" panose="020B0604020202020204" pitchFamily="34" charset="0"/>
                <a:cs typeface="Arial" panose="020B0604020202020204" pitchFamily="34" charset="0"/>
              </a:rPr>
              <a:t>Healthcare Community Cloud: </a:t>
            </a:r>
            <a:r>
              <a:rPr lang="en-US" sz="1600" dirty="0">
                <a:solidFill>
                  <a:schemeClr val="tx1"/>
                </a:solidFill>
                <a:latin typeface="Arial" panose="020B0604020202020204" pitchFamily="34" charset="0"/>
                <a:cs typeface="Arial" panose="020B0604020202020204" pitchFamily="34" charset="0"/>
              </a:rPr>
              <a:t>Shared by healthcare organizations to store and manage patient data securely, ensuring compliance with healthcare regulations like HIPAA.</a:t>
            </a:r>
          </a:p>
          <a:p>
            <a:pPr algn="just"/>
            <a:endParaRPr lang="en-US" sz="1400" dirty="0">
              <a:solidFill>
                <a:schemeClr val="tx1"/>
              </a:solidFill>
              <a:latin typeface="Arial" panose="020B0604020202020204" pitchFamily="34" charset="0"/>
              <a:cs typeface="Arial" panose="020B0604020202020204" pitchFamily="34" charset="0"/>
            </a:endParaRPr>
          </a:p>
          <a:p>
            <a:pPr algn="just"/>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8961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6399" y="0"/>
            <a:ext cx="8928520" cy="4244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Primary Models of Cloud </a:t>
            </a:r>
            <a:r>
              <a:rPr lang="en-US" sz="2400" b="1" dirty="0" smtClean="0">
                <a:solidFill>
                  <a:schemeClr val="bg1"/>
                </a:solidFill>
                <a:latin typeface="Arial" panose="020B0604020202020204" pitchFamily="34" charset="0"/>
                <a:cs typeface="Arial" panose="020B0604020202020204" pitchFamily="34" charset="0"/>
              </a:rPr>
              <a:t>Computing</a:t>
            </a:r>
            <a:endParaRPr lang="en-IN" sz="2400" b="1" dirty="0">
              <a:solidFill>
                <a:schemeClr val="bg1"/>
              </a:solidFill>
              <a:latin typeface="Arial" panose="020B0604020202020204" pitchFamily="34" charset="0"/>
              <a:cs typeface="Arial" panose="020B0604020202020204" pitchFamily="34" charset="0"/>
            </a:endParaRPr>
          </a:p>
        </p:txBody>
      </p:sp>
      <p:sp>
        <p:nvSpPr>
          <p:cNvPr id="4" name="Rectangle 3"/>
          <p:cNvSpPr/>
          <p:nvPr/>
        </p:nvSpPr>
        <p:spPr>
          <a:xfrm>
            <a:off x="541604" y="5679217"/>
            <a:ext cx="8793315" cy="41678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IS/ISO/IEC </a:t>
            </a:r>
            <a:r>
              <a:rPr lang="en-US" dirty="0">
                <a:latin typeface="Arial" panose="020B0604020202020204" pitchFamily="34" charset="0"/>
                <a:cs typeface="Arial" panose="020B0604020202020204" pitchFamily="34" charset="0"/>
              </a:rPr>
              <a:t>22624 : </a:t>
            </a:r>
            <a:r>
              <a:rPr lang="en-US" dirty="0" smtClean="0">
                <a:latin typeface="Arial" panose="020B0604020202020204" pitchFamily="34" charset="0"/>
                <a:cs typeface="Arial" panose="020B0604020202020204" pitchFamily="34" charset="0"/>
              </a:rPr>
              <a:t>2020 - Primary</a:t>
            </a:r>
            <a:r>
              <a:rPr lang="en-US" dirty="0" smtClean="0"/>
              <a:t> </a:t>
            </a:r>
            <a:r>
              <a:rPr lang="en-US" dirty="0"/>
              <a:t>Models of Cloud Computing </a:t>
            </a:r>
            <a:endParaRPr lang="en-US" dirty="0" smtClean="0"/>
          </a:p>
          <a:p>
            <a:endParaRPr lang="en-US" dirty="0"/>
          </a:p>
          <a:p>
            <a:pPr algn="ctr"/>
            <a:endParaRPr lang="en-IN" dirty="0"/>
          </a:p>
        </p:txBody>
      </p:sp>
      <p:sp>
        <p:nvSpPr>
          <p:cNvPr id="5" name="Rectangle 4"/>
          <p:cNvSpPr/>
          <p:nvPr/>
        </p:nvSpPr>
        <p:spPr>
          <a:xfrm>
            <a:off x="444192" y="875598"/>
            <a:ext cx="8890727" cy="18792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en-IN" b="1" dirty="0" smtClean="0">
              <a:solidFill>
                <a:schemeClr val="tx1"/>
              </a:solidFill>
              <a:latin typeface="Arial" panose="020B0604020202020204" pitchFamily="34" charset="0"/>
              <a:cs typeface="Arial" panose="020B0604020202020204" pitchFamily="34" charset="0"/>
            </a:endParaRPr>
          </a:p>
          <a:p>
            <a:endParaRPr lang="en-IN" b="1" dirty="0" smtClean="0">
              <a:solidFill>
                <a:schemeClr val="tx1"/>
              </a:solidFill>
              <a:latin typeface="Arial" panose="020B0604020202020204" pitchFamily="34" charset="0"/>
              <a:cs typeface="Arial" panose="020B0604020202020204" pitchFamily="34" charset="0"/>
            </a:endParaRPr>
          </a:p>
          <a:p>
            <a:endParaRPr lang="en-IN" b="1"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Infrastructure as a Service </a:t>
            </a:r>
            <a:r>
              <a:rPr lang="en-US" b="1" dirty="0" smtClean="0">
                <a:solidFill>
                  <a:schemeClr val="tx1"/>
                </a:solidFill>
                <a:latin typeface="Arial" panose="020B0604020202020204" pitchFamily="34" charset="0"/>
                <a:cs typeface="Arial" panose="020B0604020202020204" pitchFamily="34" charset="0"/>
              </a:rPr>
              <a:t>(IaaS</a:t>
            </a:r>
            <a:r>
              <a:rPr lang="en-US" b="1" dirty="0">
                <a:solidFill>
                  <a:schemeClr val="tx1"/>
                </a:solidFill>
                <a:latin typeface="Arial" panose="020B0604020202020204" pitchFamily="34" charset="0"/>
                <a:cs typeface="Arial" panose="020B0604020202020204" pitchFamily="34" charset="0"/>
              </a:rPr>
              <a:t>) (clause 3.2.24</a:t>
            </a:r>
            <a:r>
              <a:rPr lang="en-US" dirty="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Cloud service category in which the cloud capabilities type provided to the cloud service customer is an infrastructure capabilities type.</a:t>
            </a:r>
          </a:p>
          <a:p>
            <a:endParaRPr lang="en-IN" sz="1400" b="1" dirty="0" smtClean="0">
              <a:solidFill>
                <a:schemeClr val="tx1"/>
              </a:solidFill>
              <a:latin typeface="Arial" panose="020B0604020202020204" pitchFamily="34" charset="0"/>
              <a:cs typeface="Arial" panose="020B0604020202020204" pitchFamily="34" charset="0"/>
            </a:endParaRPr>
          </a:p>
          <a:p>
            <a:r>
              <a:rPr lang="en-IN" sz="1400" b="1" i="1" dirty="0" smtClean="0">
                <a:solidFill>
                  <a:schemeClr val="tx1"/>
                </a:solidFill>
                <a:latin typeface="Arial" panose="020B0604020202020204" pitchFamily="34" charset="0"/>
                <a:cs typeface="Arial" panose="020B0604020202020204" pitchFamily="34" charset="0"/>
              </a:rPr>
              <a:t>Examples:</a:t>
            </a:r>
          </a:p>
          <a:p>
            <a:r>
              <a:rPr lang="en-IN" sz="1400" b="1" i="1" dirty="0">
                <a:solidFill>
                  <a:schemeClr val="tx1"/>
                </a:solidFill>
                <a:latin typeface="Arial" panose="020B0604020202020204" pitchFamily="34" charset="0"/>
                <a:cs typeface="Arial" panose="020B0604020202020204" pitchFamily="34" charset="0"/>
              </a:rPr>
              <a:t>Amazon Web Services (AWS), Microsoft Azure, Google Cloud Platform (GCP).</a:t>
            </a:r>
          </a:p>
          <a:p>
            <a:endParaRPr lang="en-IN" sz="1400" b="1" dirty="0">
              <a:solidFill>
                <a:schemeClr val="tx1"/>
              </a:solidFill>
              <a:latin typeface="Arial" panose="020B0604020202020204" pitchFamily="34" charset="0"/>
              <a:cs typeface="Arial" panose="020B0604020202020204" pitchFamily="34" charset="0"/>
            </a:endParaRPr>
          </a:p>
          <a:p>
            <a:endParaRPr lang="en-IN" sz="1400" dirty="0" smtClean="0">
              <a:solidFill>
                <a:schemeClr val="tx1"/>
              </a:solidFill>
              <a:latin typeface="Arial" panose="020B0604020202020204" pitchFamily="34" charset="0"/>
              <a:cs typeface="Arial" panose="020B0604020202020204" pitchFamily="34" charset="0"/>
            </a:endParaRPr>
          </a:p>
          <a:p>
            <a:pPr algn="ctr"/>
            <a:r>
              <a:rPr lang="en-IN" dirty="0" smtClean="0">
                <a:solidFill>
                  <a:schemeClr val="tx1"/>
                </a:solidFill>
              </a:rPr>
              <a:t> </a:t>
            </a:r>
            <a:endParaRPr lang="en-IN" dirty="0">
              <a:solidFill>
                <a:schemeClr val="tx1"/>
              </a:solidFill>
            </a:endParaRPr>
          </a:p>
        </p:txBody>
      </p:sp>
      <p:sp>
        <p:nvSpPr>
          <p:cNvPr id="6" name="Rectangle 5"/>
          <p:cNvSpPr/>
          <p:nvPr/>
        </p:nvSpPr>
        <p:spPr>
          <a:xfrm>
            <a:off x="444192" y="3206008"/>
            <a:ext cx="8890727" cy="213815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lang="en-IN" dirty="0" smtClean="0">
              <a:solidFill>
                <a:schemeClr val="tx1"/>
              </a:solidFill>
            </a:endParaRPr>
          </a:p>
          <a:p>
            <a:pPr algn="just"/>
            <a:r>
              <a:rPr lang="en-IN" b="1" dirty="0" smtClean="0">
                <a:solidFill>
                  <a:schemeClr val="tx1"/>
                </a:solidFill>
                <a:latin typeface="Arial" panose="020B0604020202020204" pitchFamily="34" charset="0"/>
                <a:cs typeface="Arial" panose="020B0604020202020204" pitchFamily="34" charset="0"/>
              </a:rPr>
              <a:t>Platform as a Service (PaaS)</a:t>
            </a:r>
            <a:r>
              <a:rPr lang="en-US" b="1" dirty="0" smtClean="0">
                <a:solidFill>
                  <a:schemeClr val="tx1"/>
                </a:solidFill>
                <a:latin typeface="Arial" panose="020B0604020202020204" pitchFamily="34" charset="0"/>
                <a:cs typeface="Arial" panose="020B0604020202020204" pitchFamily="34" charset="0"/>
              </a:rPr>
              <a:t> (clause 3.2.30): </a:t>
            </a:r>
            <a:r>
              <a:rPr lang="en-US" dirty="0" smtClean="0">
                <a:solidFill>
                  <a:schemeClr val="tx1"/>
                </a:solidFill>
                <a:latin typeface="Arial" panose="020B0604020202020204" pitchFamily="34" charset="0"/>
                <a:cs typeface="Arial" panose="020B0604020202020204" pitchFamily="34" charset="0"/>
              </a:rPr>
              <a:t>A cloud service category in which the cloud capabilities type provided to the cloud service customer is a platform capabilities type</a:t>
            </a:r>
            <a:endParaRPr lang="en-IN" dirty="0" smtClean="0">
              <a:solidFill>
                <a:schemeClr val="tx1"/>
              </a:solidFill>
              <a:latin typeface="Arial" panose="020B0604020202020204" pitchFamily="34" charset="0"/>
              <a:cs typeface="Arial" panose="020B0604020202020204" pitchFamily="34" charset="0"/>
            </a:endParaRPr>
          </a:p>
          <a:p>
            <a:endParaRPr lang="en-US" b="1" i="1" dirty="0" smtClean="0">
              <a:solidFill>
                <a:schemeClr val="tx1"/>
              </a:solidFill>
              <a:latin typeface="Arial" panose="020B0604020202020204" pitchFamily="34" charset="0"/>
              <a:cs typeface="Arial" panose="020B0604020202020204" pitchFamily="34" charset="0"/>
            </a:endParaRPr>
          </a:p>
          <a:p>
            <a:r>
              <a:rPr lang="en-US" b="1" i="1" dirty="0" smtClean="0">
                <a:solidFill>
                  <a:schemeClr val="tx1"/>
                </a:solidFill>
                <a:latin typeface="Arial" panose="020B0604020202020204" pitchFamily="34" charset="0"/>
                <a:cs typeface="Arial" panose="020B0604020202020204" pitchFamily="34" charset="0"/>
              </a:rPr>
              <a:t>Examples</a:t>
            </a:r>
            <a:r>
              <a:rPr lang="en-US" sz="1400" b="1" i="1" dirty="0" smtClean="0">
                <a:solidFill>
                  <a:schemeClr val="tx1"/>
                </a:solidFill>
                <a:latin typeface="Arial" panose="020B0604020202020204" pitchFamily="34" charset="0"/>
                <a:cs typeface="Arial" panose="020B0604020202020204" pitchFamily="34" charset="0"/>
              </a:rPr>
              <a:t>:</a:t>
            </a:r>
          </a:p>
          <a:p>
            <a:r>
              <a:rPr lang="en-US" sz="1400" b="1" i="1" dirty="0" err="1" smtClean="0">
                <a:solidFill>
                  <a:schemeClr val="tx1"/>
                </a:solidFill>
                <a:latin typeface="Arial" panose="020B0604020202020204" pitchFamily="34" charset="0"/>
                <a:cs typeface="Arial" panose="020B0604020202020204" pitchFamily="34" charset="0"/>
              </a:rPr>
              <a:t>Heroku</a:t>
            </a:r>
            <a:r>
              <a:rPr lang="en-US" sz="1400" b="1" i="1" dirty="0" smtClean="0">
                <a:solidFill>
                  <a:schemeClr val="tx1"/>
                </a:solidFill>
                <a:latin typeface="Arial" panose="020B0604020202020204" pitchFamily="34" charset="0"/>
                <a:cs typeface="Arial" panose="020B0604020202020204" pitchFamily="34" charset="0"/>
              </a:rPr>
              <a:t>:</a:t>
            </a:r>
            <a:r>
              <a:rPr lang="en-US" sz="1400" i="1" dirty="0" smtClean="0">
                <a:solidFill>
                  <a:schemeClr val="tx1"/>
                </a:solidFill>
                <a:latin typeface="Arial" panose="020B0604020202020204" pitchFamily="34" charset="0"/>
                <a:cs typeface="Arial" panose="020B0604020202020204" pitchFamily="34" charset="0"/>
              </a:rPr>
              <a:t> A cloud platform that enables developers to build, run, and operate applications entirely in the cloud.</a:t>
            </a:r>
          </a:p>
          <a:p>
            <a:r>
              <a:rPr lang="en-US" sz="1400" b="1" i="1" dirty="0" smtClean="0">
                <a:solidFill>
                  <a:schemeClr val="tx1"/>
                </a:solidFill>
                <a:latin typeface="Arial" panose="020B0604020202020204" pitchFamily="34" charset="0"/>
                <a:cs typeface="Arial" panose="020B0604020202020204" pitchFamily="34" charset="0"/>
              </a:rPr>
              <a:t>Microsoft Azure App Services: </a:t>
            </a:r>
            <a:r>
              <a:rPr lang="en-US" sz="1400" i="1" dirty="0" smtClean="0">
                <a:solidFill>
                  <a:schemeClr val="tx1"/>
                </a:solidFill>
                <a:latin typeface="Arial" panose="020B0604020202020204" pitchFamily="34" charset="0"/>
                <a:cs typeface="Arial" panose="020B0604020202020204" pitchFamily="34" charset="0"/>
              </a:rPr>
              <a:t>A cloud platform for building, deploying, and scaling web apps and APIs</a:t>
            </a:r>
            <a:r>
              <a:rPr lang="en-US" i="1" dirty="0" smtClean="0">
                <a:solidFill>
                  <a:schemeClr val="tx1"/>
                </a:solidFill>
                <a:latin typeface="Arial" panose="020B0604020202020204" pitchFamily="34" charset="0"/>
                <a:cs typeface="Arial" panose="020B0604020202020204" pitchFamily="34" charset="0"/>
              </a:rPr>
              <a:t>.</a:t>
            </a:r>
          </a:p>
          <a:p>
            <a:endParaRPr lang="en-IN" dirty="0">
              <a:solidFill>
                <a:schemeClr val="tx1"/>
              </a:solidFill>
            </a:endParaRPr>
          </a:p>
        </p:txBody>
      </p:sp>
    </p:spTree>
    <p:extLst>
      <p:ext uri="{BB962C8B-B14F-4D97-AF65-F5344CB8AC3E}">
        <p14:creationId xmlns:p14="http://schemas.microsoft.com/office/powerpoint/2010/main" val="29967187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6399" y="0"/>
            <a:ext cx="8928520" cy="4244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Primary Models of Cloud </a:t>
            </a:r>
            <a:r>
              <a:rPr lang="en-US" sz="2400" b="1" dirty="0" smtClean="0">
                <a:solidFill>
                  <a:schemeClr val="bg1"/>
                </a:solidFill>
                <a:latin typeface="Arial" panose="020B0604020202020204" pitchFamily="34" charset="0"/>
                <a:cs typeface="Arial" panose="020B0604020202020204" pitchFamily="34" charset="0"/>
              </a:rPr>
              <a:t>Computing</a:t>
            </a:r>
            <a:endParaRPr lang="en-IN" sz="2400" b="1" dirty="0">
              <a:solidFill>
                <a:schemeClr val="bg1"/>
              </a:solidFill>
              <a:latin typeface="Arial" panose="020B0604020202020204" pitchFamily="34" charset="0"/>
              <a:cs typeface="Arial" panose="020B0604020202020204" pitchFamily="34" charset="0"/>
            </a:endParaRPr>
          </a:p>
        </p:txBody>
      </p:sp>
      <p:sp>
        <p:nvSpPr>
          <p:cNvPr id="4" name="Rectangle 3"/>
          <p:cNvSpPr/>
          <p:nvPr/>
        </p:nvSpPr>
        <p:spPr>
          <a:xfrm>
            <a:off x="551764" y="5384577"/>
            <a:ext cx="8653195" cy="40662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smtClean="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IS/ISO/IEC </a:t>
            </a:r>
            <a:r>
              <a:rPr lang="en-US" sz="1600" dirty="0">
                <a:latin typeface="Arial" panose="020B0604020202020204" pitchFamily="34" charset="0"/>
                <a:cs typeface="Arial" panose="020B0604020202020204" pitchFamily="34" charset="0"/>
              </a:rPr>
              <a:t>22624 : </a:t>
            </a:r>
            <a:r>
              <a:rPr lang="en-US" sz="1600" dirty="0" smtClean="0">
                <a:latin typeface="Arial" panose="020B0604020202020204" pitchFamily="34" charset="0"/>
                <a:cs typeface="Arial" panose="020B0604020202020204" pitchFamily="34" charset="0"/>
              </a:rPr>
              <a:t>2020 - Primary</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Models of Cloud Computing </a:t>
            </a:r>
            <a:endParaRPr lang="en-US" sz="1600" dirty="0" smtClean="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pPr algn="ctr"/>
            <a:endParaRPr lang="en-IN" sz="1600" dirty="0">
              <a:latin typeface="Arial" panose="020B0604020202020204" pitchFamily="34" charset="0"/>
              <a:cs typeface="Arial" panose="020B0604020202020204" pitchFamily="34" charset="0"/>
            </a:endParaRPr>
          </a:p>
        </p:txBody>
      </p:sp>
      <p:sp>
        <p:nvSpPr>
          <p:cNvPr id="10" name="Rectangle 9"/>
          <p:cNvSpPr/>
          <p:nvPr/>
        </p:nvSpPr>
        <p:spPr>
          <a:xfrm>
            <a:off x="406399" y="1046480"/>
            <a:ext cx="8890727" cy="30595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b="1" dirty="0">
                <a:solidFill>
                  <a:schemeClr val="tx1"/>
                </a:solidFill>
                <a:latin typeface="Arial" panose="020B0604020202020204" pitchFamily="34" charset="0"/>
                <a:cs typeface="Arial" panose="020B0604020202020204" pitchFamily="34" charset="0"/>
              </a:rPr>
              <a:t>Software as a Service (SaaS) (clause 3.2.36): </a:t>
            </a:r>
            <a:r>
              <a:rPr lang="en-US" sz="1600" dirty="0">
                <a:solidFill>
                  <a:schemeClr val="tx1"/>
                </a:solidFill>
                <a:latin typeface="Arial" panose="020B0604020202020204" pitchFamily="34" charset="0"/>
                <a:cs typeface="Arial" panose="020B0604020202020204" pitchFamily="34" charset="0"/>
              </a:rPr>
              <a:t>Cloud service category in which the cloud capabilities type provided to the cloud service customer is an application capabilities type.</a:t>
            </a:r>
          </a:p>
          <a:p>
            <a:pPr algn="just"/>
            <a:endParaRPr lang="en-US" sz="1400" b="1" i="1" dirty="0" smtClean="0">
              <a:solidFill>
                <a:schemeClr val="tx1"/>
              </a:solidFill>
              <a:latin typeface="Arial" panose="020B0604020202020204" pitchFamily="34" charset="0"/>
              <a:cs typeface="Arial" panose="020B0604020202020204" pitchFamily="34" charset="0"/>
            </a:endParaRPr>
          </a:p>
          <a:p>
            <a:pPr algn="just"/>
            <a:r>
              <a:rPr lang="en-US" sz="1400" b="1" i="1" dirty="0" smtClean="0">
                <a:solidFill>
                  <a:schemeClr val="tx1"/>
                </a:solidFill>
                <a:latin typeface="Arial" panose="020B0604020202020204" pitchFamily="34" charset="0"/>
                <a:cs typeface="Arial" panose="020B0604020202020204" pitchFamily="34" charset="0"/>
              </a:rPr>
              <a:t>Examples</a:t>
            </a:r>
            <a:r>
              <a:rPr lang="en-US" sz="1400" b="1" i="1" dirty="0" smtClean="0">
                <a:solidFill>
                  <a:schemeClr val="tx1"/>
                </a:solidFill>
                <a:latin typeface="Arial" panose="020B0604020202020204" pitchFamily="34" charset="0"/>
                <a:cs typeface="Arial" panose="020B0604020202020204" pitchFamily="34" charset="0"/>
              </a:rPr>
              <a:t>: </a:t>
            </a:r>
            <a:endParaRPr lang="en-US" sz="1400" b="1" i="1" dirty="0" smtClean="0">
              <a:solidFill>
                <a:schemeClr val="tx1"/>
              </a:solidFill>
              <a:latin typeface="Arial" panose="020B0604020202020204" pitchFamily="34" charset="0"/>
              <a:cs typeface="Arial" panose="020B0604020202020204" pitchFamily="34" charset="0"/>
            </a:endParaRPr>
          </a:p>
          <a:p>
            <a:pPr algn="just"/>
            <a:endParaRPr lang="en-US" sz="1400" b="1" i="1" dirty="0" smtClean="0">
              <a:solidFill>
                <a:schemeClr val="tx1"/>
              </a:solidFill>
              <a:latin typeface="Arial" panose="020B0604020202020204" pitchFamily="34" charset="0"/>
              <a:cs typeface="Arial" panose="020B0604020202020204" pitchFamily="34" charset="0"/>
            </a:endParaRPr>
          </a:p>
          <a:p>
            <a:pPr algn="just"/>
            <a:r>
              <a:rPr lang="en-US" sz="1600" b="1" i="1" dirty="0" smtClean="0">
                <a:solidFill>
                  <a:schemeClr val="tx1"/>
                </a:solidFill>
                <a:latin typeface="Arial" panose="020B0604020202020204" pitchFamily="34" charset="0"/>
                <a:cs typeface="Arial" panose="020B0604020202020204" pitchFamily="34" charset="0"/>
              </a:rPr>
              <a:t>Google </a:t>
            </a:r>
            <a:r>
              <a:rPr lang="en-US" sz="1600" b="1" i="1" dirty="0">
                <a:solidFill>
                  <a:schemeClr val="tx1"/>
                </a:solidFill>
                <a:latin typeface="Arial" panose="020B0604020202020204" pitchFamily="34" charset="0"/>
                <a:cs typeface="Arial" panose="020B0604020202020204" pitchFamily="34" charset="0"/>
              </a:rPr>
              <a:t>Workspace: </a:t>
            </a:r>
            <a:r>
              <a:rPr lang="en-US" sz="1400" i="1" dirty="0">
                <a:solidFill>
                  <a:schemeClr val="tx1"/>
                </a:solidFill>
                <a:latin typeface="Arial" panose="020B0604020202020204" pitchFamily="34" charset="0"/>
                <a:cs typeface="Arial" panose="020B0604020202020204" pitchFamily="34" charset="0"/>
              </a:rPr>
              <a:t>A suite of cloud-based productivity and collaboration tools including Gmail, Docs, Drive, and Calendar.</a:t>
            </a:r>
          </a:p>
          <a:p>
            <a:pPr algn="just"/>
            <a:r>
              <a:rPr lang="en-US" sz="1600" b="1" i="1" dirty="0">
                <a:solidFill>
                  <a:schemeClr val="tx1"/>
                </a:solidFill>
                <a:latin typeface="Arial" panose="020B0604020202020204" pitchFamily="34" charset="0"/>
                <a:cs typeface="Arial" panose="020B0604020202020204" pitchFamily="34" charset="0"/>
              </a:rPr>
              <a:t>Microsoft 365:</a:t>
            </a:r>
            <a:r>
              <a:rPr lang="en-US" sz="1400" b="1" i="1" dirty="0">
                <a:solidFill>
                  <a:schemeClr val="tx1"/>
                </a:solidFill>
                <a:latin typeface="Arial" panose="020B0604020202020204" pitchFamily="34" charset="0"/>
                <a:cs typeface="Arial" panose="020B0604020202020204" pitchFamily="34" charset="0"/>
              </a:rPr>
              <a:t> </a:t>
            </a:r>
            <a:r>
              <a:rPr lang="en-US" sz="1400" i="1" dirty="0">
                <a:solidFill>
                  <a:schemeClr val="tx1"/>
                </a:solidFill>
                <a:latin typeface="Arial" panose="020B0604020202020204" pitchFamily="34" charset="0"/>
                <a:cs typeface="Arial" panose="020B0604020202020204" pitchFamily="34" charset="0"/>
              </a:rPr>
              <a:t>A collection of cloud services including Word, Excel, PowerPoint, and Outlook, along with collaboration tools like Teams and OneDrive.</a:t>
            </a:r>
          </a:p>
          <a:p>
            <a:pPr algn="just"/>
            <a:r>
              <a:rPr lang="en-US" sz="1600" b="1" i="1" dirty="0">
                <a:solidFill>
                  <a:schemeClr val="tx1"/>
                </a:solidFill>
                <a:latin typeface="Arial" panose="020B0604020202020204" pitchFamily="34" charset="0"/>
                <a:cs typeface="Arial" panose="020B0604020202020204" pitchFamily="34" charset="0"/>
              </a:rPr>
              <a:t>Salesforce:</a:t>
            </a:r>
            <a:r>
              <a:rPr lang="en-US" sz="1400" b="1" i="1" dirty="0">
                <a:solidFill>
                  <a:schemeClr val="tx1"/>
                </a:solidFill>
                <a:latin typeface="Arial" panose="020B0604020202020204" pitchFamily="34" charset="0"/>
                <a:cs typeface="Arial" panose="020B0604020202020204" pitchFamily="34" charset="0"/>
              </a:rPr>
              <a:t> </a:t>
            </a:r>
            <a:r>
              <a:rPr lang="en-US" sz="1400" i="1" dirty="0">
                <a:solidFill>
                  <a:schemeClr val="tx1"/>
                </a:solidFill>
                <a:latin typeface="Arial" panose="020B0604020202020204" pitchFamily="34" charset="0"/>
                <a:cs typeface="Arial" panose="020B0604020202020204" pitchFamily="34" charset="0"/>
              </a:rPr>
              <a:t>A cloud-based customer relationship management (CRM) platform that provides various tools for sales, service, marketing, and analytics.</a:t>
            </a:r>
          </a:p>
          <a:p>
            <a:pPr algn="ctr"/>
            <a:endParaRPr lang="en-IN" dirty="0">
              <a:solidFill>
                <a:schemeClr val="tx1"/>
              </a:solidFill>
            </a:endParaRPr>
          </a:p>
        </p:txBody>
      </p:sp>
    </p:spTree>
    <p:extLst>
      <p:ext uri="{BB962C8B-B14F-4D97-AF65-F5344CB8AC3E}">
        <p14:creationId xmlns:p14="http://schemas.microsoft.com/office/powerpoint/2010/main" val="11682021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1885" y="829768"/>
            <a:ext cx="2012715" cy="42770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r>
              <a:rPr lang="en-US" dirty="0" smtClean="0"/>
              <a:t>aaS</a:t>
            </a:r>
            <a:endParaRPr lang="en-US" dirty="0"/>
          </a:p>
        </p:txBody>
      </p:sp>
      <p:sp>
        <p:nvSpPr>
          <p:cNvPr id="4" name="Rectangle 3"/>
          <p:cNvSpPr/>
          <p:nvPr/>
        </p:nvSpPr>
        <p:spPr>
          <a:xfrm>
            <a:off x="501885" y="1507213"/>
            <a:ext cx="1976284" cy="54569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Data &amp; Configurations</a:t>
            </a:r>
          </a:p>
        </p:txBody>
      </p:sp>
      <p:sp>
        <p:nvSpPr>
          <p:cNvPr id="7" name="Rectangle 6"/>
          <p:cNvSpPr/>
          <p:nvPr/>
        </p:nvSpPr>
        <p:spPr>
          <a:xfrm>
            <a:off x="534849" y="2224999"/>
            <a:ext cx="1946787" cy="56043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Application</a:t>
            </a:r>
            <a:r>
              <a:rPr lang="en-US" dirty="0"/>
              <a:t> code</a:t>
            </a:r>
          </a:p>
        </p:txBody>
      </p:sp>
      <p:sp>
        <p:nvSpPr>
          <p:cNvPr id="8" name="Rectangle 7"/>
          <p:cNvSpPr/>
          <p:nvPr/>
        </p:nvSpPr>
        <p:spPr>
          <a:xfrm>
            <a:off x="501885" y="2957534"/>
            <a:ext cx="1976284" cy="67842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Scaling</a:t>
            </a:r>
          </a:p>
        </p:txBody>
      </p:sp>
      <p:sp>
        <p:nvSpPr>
          <p:cNvPr id="9" name="Rectangle 8"/>
          <p:cNvSpPr/>
          <p:nvPr/>
        </p:nvSpPr>
        <p:spPr>
          <a:xfrm>
            <a:off x="495391" y="3798062"/>
            <a:ext cx="1982778" cy="64328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Run Time</a:t>
            </a:r>
          </a:p>
        </p:txBody>
      </p:sp>
      <p:sp>
        <p:nvSpPr>
          <p:cNvPr id="10" name="Rectangle 9"/>
          <p:cNvSpPr/>
          <p:nvPr/>
        </p:nvSpPr>
        <p:spPr>
          <a:xfrm>
            <a:off x="501885" y="4599424"/>
            <a:ext cx="1976284" cy="65447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OS</a:t>
            </a:r>
          </a:p>
        </p:txBody>
      </p:sp>
      <p:sp>
        <p:nvSpPr>
          <p:cNvPr id="11" name="Rectangle 10"/>
          <p:cNvSpPr/>
          <p:nvPr/>
        </p:nvSpPr>
        <p:spPr>
          <a:xfrm>
            <a:off x="501885" y="5408875"/>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Virtualization</a:t>
            </a:r>
          </a:p>
        </p:txBody>
      </p:sp>
      <p:sp>
        <p:nvSpPr>
          <p:cNvPr id="13" name="Rectangle 12"/>
          <p:cNvSpPr/>
          <p:nvPr/>
        </p:nvSpPr>
        <p:spPr>
          <a:xfrm>
            <a:off x="501885" y="6063371"/>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Hardware</a:t>
            </a:r>
          </a:p>
        </p:txBody>
      </p:sp>
      <p:sp>
        <p:nvSpPr>
          <p:cNvPr id="14" name="Rectangle 13"/>
          <p:cNvSpPr/>
          <p:nvPr/>
        </p:nvSpPr>
        <p:spPr>
          <a:xfrm>
            <a:off x="3011659" y="829767"/>
            <a:ext cx="1938533" cy="42770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PaaS</a:t>
            </a:r>
          </a:p>
        </p:txBody>
      </p:sp>
      <p:sp>
        <p:nvSpPr>
          <p:cNvPr id="15" name="Rectangle 14"/>
          <p:cNvSpPr/>
          <p:nvPr/>
        </p:nvSpPr>
        <p:spPr>
          <a:xfrm>
            <a:off x="2999278" y="1507213"/>
            <a:ext cx="1902102" cy="54569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&amp; Configurations</a:t>
            </a:r>
          </a:p>
        </p:txBody>
      </p:sp>
      <p:sp>
        <p:nvSpPr>
          <p:cNvPr id="16" name="Rectangle 15"/>
          <p:cNvSpPr/>
          <p:nvPr/>
        </p:nvSpPr>
        <p:spPr>
          <a:xfrm>
            <a:off x="5437897" y="2176427"/>
            <a:ext cx="1946787" cy="560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Application</a:t>
            </a:r>
            <a:r>
              <a:rPr lang="en-US" dirty="0"/>
              <a:t> code</a:t>
            </a:r>
          </a:p>
        </p:txBody>
      </p:sp>
      <p:sp>
        <p:nvSpPr>
          <p:cNvPr id="17" name="Rectangle 16"/>
          <p:cNvSpPr/>
          <p:nvPr/>
        </p:nvSpPr>
        <p:spPr>
          <a:xfrm>
            <a:off x="2999278" y="2932398"/>
            <a:ext cx="1939853" cy="67842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Scaling</a:t>
            </a:r>
          </a:p>
        </p:txBody>
      </p:sp>
      <p:sp>
        <p:nvSpPr>
          <p:cNvPr id="18" name="Rectangle 17"/>
          <p:cNvSpPr/>
          <p:nvPr/>
        </p:nvSpPr>
        <p:spPr>
          <a:xfrm>
            <a:off x="2977815" y="3790893"/>
            <a:ext cx="1982778" cy="64328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Run Time</a:t>
            </a:r>
          </a:p>
        </p:txBody>
      </p:sp>
      <p:sp>
        <p:nvSpPr>
          <p:cNvPr id="19" name="Rectangle 18"/>
          <p:cNvSpPr/>
          <p:nvPr/>
        </p:nvSpPr>
        <p:spPr>
          <a:xfrm>
            <a:off x="2992784" y="4599424"/>
            <a:ext cx="1976284" cy="65447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OS</a:t>
            </a:r>
          </a:p>
        </p:txBody>
      </p:sp>
      <p:sp>
        <p:nvSpPr>
          <p:cNvPr id="20" name="Rectangle 19"/>
          <p:cNvSpPr/>
          <p:nvPr/>
        </p:nvSpPr>
        <p:spPr>
          <a:xfrm>
            <a:off x="5460240" y="5369793"/>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Virtualization</a:t>
            </a:r>
          </a:p>
        </p:txBody>
      </p:sp>
      <p:sp>
        <p:nvSpPr>
          <p:cNvPr id="21" name="Rectangle 20"/>
          <p:cNvSpPr/>
          <p:nvPr/>
        </p:nvSpPr>
        <p:spPr>
          <a:xfrm>
            <a:off x="2962847" y="6023436"/>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Hardware</a:t>
            </a:r>
          </a:p>
        </p:txBody>
      </p:sp>
      <p:sp>
        <p:nvSpPr>
          <p:cNvPr id="22" name="Rectangle 21"/>
          <p:cNvSpPr/>
          <p:nvPr/>
        </p:nvSpPr>
        <p:spPr>
          <a:xfrm>
            <a:off x="5437898" y="844426"/>
            <a:ext cx="1946786" cy="42770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SaaS</a:t>
            </a:r>
          </a:p>
        </p:txBody>
      </p:sp>
      <p:sp>
        <p:nvSpPr>
          <p:cNvPr id="23" name="Rectangle 22"/>
          <p:cNvSpPr/>
          <p:nvPr/>
        </p:nvSpPr>
        <p:spPr>
          <a:xfrm>
            <a:off x="5437898" y="1444106"/>
            <a:ext cx="1946786" cy="54569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&amp; </a:t>
            </a:r>
            <a:r>
              <a:rPr lang="en-US" dirty="0">
                <a:latin typeface="Arial" panose="020B0604020202020204" pitchFamily="34" charset="0"/>
                <a:cs typeface="Arial" panose="020B0604020202020204" pitchFamily="34" charset="0"/>
              </a:rPr>
              <a:t>Configurations</a:t>
            </a:r>
          </a:p>
        </p:txBody>
      </p:sp>
      <p:sp>
        <p:nvSpPr>
          <p:cNvPr id="24" name="Rectangle 23"/>
          <p:cNvSpPr/>
          <p:nvPr/>
        </p:nvSpPr>
        <p:spPr>
          <a:xfrm>
            <a:off x="3011659" y="2218937"/>
            <a:ext cx="1889721" cy="56043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Application</a:t>
            </a:r>
            <a:r>
              <a:rPr lang="en-US" dirty="0"/>
              <a:t> code</a:t>
            </a:r>
          </a:p>
        </p:txBody>
      </p:sp>
      <p:sp>
        <p:nvSpPr>
          <p:cNvPr id="25" name="Rectangle 24"/>
          <p:cNvSpPr/>
          <p:nvPr/>
        </p:nvSpPr>
        <p:spPr>
          <a:xfrm>
            <a:off x="5460240" y="2908843"/>
            <a:ext cx="1976284" cy="67842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Scaling</a:t>
            </a:r>
          </a:p>
        </p:txBody>
      </p:sp>
      <p:sp>
        <p:nvSpPr>
          <p:cNvPr id="26" name="Rectangle 25"/>
          <p:cNvSpPr/>
          <p:nvPr/>
        </p:nvSpPr>
        <p:spPr>
          <a:xfrm>
            <a:off x="5460239" y="3782070"/>
            <a:ext cx="1982778" cy="64328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Run Time</a:t>
            </a:r>
          </a:p>
        </p:txBody>
      </p:sp>
      <p:sp>
        <p:nvSpPr>
          <p:cNvPr id="27" name="Rectangle 26"/>
          <p:cNvSpPr/>
          <p:nvPr/>
        </p:nvSpPr>
        <p:spPr>
          <a:xfrm>
            <a:off x="5460240" y="4579926"/>
            <a:ext cx="1976284" cy="65447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OS</a:t>
            </a:r>
          </a:p>
        </p:txBody>
      </p:sp>
      <p:sp>
        <p:nvSpPr>
          <p:cNvPr id="28" name="Rectangle 27"/>
          <p:cNvSpPr/>
          <p:nvPr/>
        </p:nvSpPr>
        <p:spPr>
          <a:xfrm>
            <a:off x="2999278" y="5408875"/>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Virtualization</a:t>
            </a:r>
          </a:p>
        </p:txBody>
      </p:sp>
      <p:sp>
        <p:nvSpPr>
          <p:cNvPr id="29" name="Rectangle 28"/>
          <p:cNvSpPr/>
          <p:nvPr/>
        </p:nvSpPr>
        <p:spPr>
          <a:xfrm>
            <a:off x="5460240" y="6023436"/>
            <a:ext cx="1976284" cy="492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Hardware</a:t>
            </a:r>
          </a:p>
        </p:txBody>
      </p:sp>
      <p:sp>
        <p:nvSpPr>
          <p:cNvPr id="12" name="Rectangle 11"/>
          <p:cNvSpPr/>
          <p:nvPr/>
        </p:nvSpPr>
        <p:spPr>
          <a:xfrm>
            <a:off x="576067" y="60232"/>
            <a:ext cx="7969417" cy="56062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Comparison in terms of who manage what</a:t>
            </a:r>
          </a:p>
        </p:txBody>
      </p:sp>
      <p:sp>
        <p:nvSpPr>
          <p:cNvPr id="30" name="Isosceles Triangle 29"/>
          <p:cNvSpPr/>
          <p:nvPr/>
        </p:nvSpPr>
        <p:spPr>
          <a:xfrm>
            <a:off x="7577422" y="2429923"/>
            <a:ext cx="280219" cy="261257"/>
          </a:xfrm>
          <a:prstGeom prst="triangl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p:cNvSpPr/>
          <p:nvPr/>
        </p:nvSpPr>
        <p:spPr>
          <a:xfrm>
            <a:off x="7577422" y="3952434"/>
            <a:ext cx="280219" cy="30255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957633" y="2306956"/>
            <a:ext cx="1858297" cy="5071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Managed by CSC</a:t>
            </a:r>
          </a:p>
        </p:txBody>
      </p:sp>
      <p:sp>
        <p:nvSpPr>
          <p:cNvPr id="34" name="Rectangle 33"/>
          <p:cNvSpPr/>
          <p:nvPr/>
        </p:nvSpPr>
        <p:spPr>
          <a:xfrm>
            <a:off x="7957633" y="3798063"/>
            <a:ext cx="1858297" cy="532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Managed by CSP</a:t>
            </a:r>
          </a:p>
        </p:txBody>
      </p:sp>
    </p:spTree>
    <p:extLst>
      <p:ext uri="{BB962C8B-B14F-4D97-AF65-F5344CB8AC3E}">
        <p14:creationId xmlns:p14="http://schemas.microsoft.com/office/powerpoint/2010/main" val="3927793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7828" y="80387"/>
            <a:ext cx="8704412" cy="77663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en-US" sz="2400" dirty="0">
                <a:solidFill>
                  <a:schemeClr val="bg1"/>
                </a:solidFill>
                <a:latin typeface="Arial" panose="020B0604020202020204" pitchFamily="34" charset="0"/>
                <a:cs typeface="Arial" panose="020B0604020202020204" pitchFamily="34" charset="0"/>
              </a:rPr>
              <a:t>Common Technologies and Techniques used in Cloud </a:t>
            </a:r>
            <a:r>
              <a:rPr lang="en-US" sz="2400" dirty="0" smtClean="0">
                <a:solidFill>
                  <a:schemeClr val="bg1"/>
                </a:solidFill>
                <a:latin typeface="Arial" panose="020B0604020202020204" pitchFamily="34" charset="0"/>
                <a:cs typeface="Arial" panose="020B0604020202020204" pitchFamily="34" charset="0"/>
              </a:rPr>
              <a:t>Computing</a:t>
            </a:r>
            <a:endParaRPr lang="en-US" sz="2400" dirty="0">
              <a:solidFill>
                <a:schemeClr val="bg1"/>
              </a:solidFill>
              <a:latin typeface="Arial" panose="020B0604020202020204" pitchFamily="34" charset="0"/>
              <a:cs typeface="Arial" panose="020B0604020202020204" pitchFamily="34" charset="0"/>
            </a:endParaRPr>
          </a:p>
        </p:txBody>
      </p:sp>
      <p:sp>
        <p:nvSpPr>
          <p:cNvPr id="7" name="Rectangle 6"/>
          <p:cNvSpPr/>
          <p:nvPr/>
        </p:nvSpPr>
        <p:spPr>
          <a:xfrm>
            <a:off x="387828" y="5973745"/>
            <a:ext cx="8603772" cy="5083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en-US" sz="1600" b="1" i="1" dirty="0" smtClean="0">
                <a:solidFill>
                  <a:schemeClr val="bg1"/>
                </a:solidFill>
                <a:latin typeface="Arial" panose="020B0604020202020204" pitchFamily="34" charset="0"/>
                <a:cs typeface="Arial" panose="020B0604020202020204" pitchFamily="34" charset="0"/>
              </a:rPr>
              <a:t>IS/ISO/IEC </a:t>
            </a:r>
            <a:r>
              <a:rPr lang="en-US" sz="1600" b="1" i="1" dirty="0">
                <a:solidFill>
                  <a:schemeClr val="bg1"/>
                </a:solidFill>
                <a:latin typeface="Arial" panose="020B0604020202020204" pitchFamily="34" charset="0"/>
                <a:cs typeface="Arial" panose="020B0604020202020204" pitchFamily="34" charset="0"/>
              </a:rPr>
              <a:t>TS 23167 : </a:t>
            </a:r>
            <a:r>
              <a:rPr lang="en-US" sz="1600" b="1" i="1" dirty="0" smtClean="0">
                <a:solidFill>
                  <a:schemeClr val="bg1"/>
                </a:solidFill>
                <a:latin typeface="Arial" panose="020B0604020202020204" pitchFamily="34" charset="0"/>
                <a:cs typeface="Arial" panose="020B0604020202020204" pitchFamily="34" charset="0"/>
              </a:rPr>
              <a:t>2020  (clause 5.2)</a:t>
            </a:r>
            <a:endParaRPr lang="en-US" sz="1600" b="1" i="1"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387829" y="1140461"/>
            <a:ext cx="8704410" cy="14267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smtClean="0">
                <a:solidFill>
                  <a:schemeClr val="tx1"/>
                </a:solidFill>
                <a:latin typeface="Arial" panose="020B0604020202020204" pitchFamily="34" charset="0"/>
                <a:cs typeface="Arial" panose="020B0604020202020204" pitchFamily="34" charset="0"/>
              </a:rPr>
              <a:t>Infrastructure </a:t>
            </a:r>
            <a:r>
              <a:rPr lang="en-US" b="1" dirty="0">
                <a:solidFill>
                  <a:schemeClr val="tx1"/>
                </a:solidFill>
                <a:latin typeface="Arial" panose="020B0604020202020204" pitchFamily="34" charset="0"/>
                <a:cs typeface="Arial" panose="020B0604020202020204" pitchFamily="34" charset="0"/>
              </a:rPr>
              <a:t>capabilities type of cloud services which includes:</a:t>
            </a:r>
          </a:p>
          <a:p>
            <a:pPr lvl="0" algn="just"/>
            <a:endParaRPr lang="en-US" b="1" dirty="0">
              <a:solidFill>
                <a:schemeClr val="tx1"/>
              </a:solidFill>
              <a:latin typeface="Arial" panose="020B0604020202020204" pitchFamily="34" charset="0"/>
              <a:cs typeface="Arial" panose="020B0604020202020204" pitchFamily="34" charset="0"/>
            </a:endParaRPr>
          </a:p>
          <a:p>
            <a:pPr lvl="0" algn="just">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virtual machines, containers, virtualized storage, virtualized networking and security.</a:t>
            </a:r>
          </a:p>
        </p:txBody>
      </p:sp>
      <p:sp>
        <p:nvSpPr>
          <p:cNvPr id="9" name="Rectangle 8"/>
          <p:cNvSpPr/>
          <p:nvPr/>
        </p:nvSpPr>
        <p:spPr>
          <a:xfrm>
            <a:off x="387828" y="2878118"/>
            <a:ext cx="8704411" cy="12794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smtClean="0">
                <a:solidFill>
                  <a:schemeClr val="tx1"/>
                </a:solidFill>
                <a:latin typeface="Arial" panose="020B0604020202020204" pitchFamily="34" charset="0"/>
                <a:cs typeface="Arial" panose="020B0604020202020204" pitchFamily="34" charset="0"/>
              </a:rPr>
              <a:t>Platform </a:t>
            </a:r>
            <a:r>
              <a:rPr lang="en-US" b="1" dirty="0">
                <a:solidFill>
                  <a:schemeClr val="tx1"/>
                </a:solidFill>
                <a:latin typeface="Arial" panose="020B0604020202020204" pitchFamily="34" charset="0"/>
                <a:cs typeface="Arial" panose="020B0604020202020204" pitchFamily="34" charset="0"/>
              </a:rPr>
              <a:t>capabilities type of cloud services which includes:</a:t>
            </a:r>
          </a:p>
          <a:p>
            <a:pPr lvl="0" algn="just"/>
            <a:endParaRPr lang="en-US" b="1" dirty="0">
              <a:solidFill>
                <a:schemeClr val="tx1"/>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containers, server less </a:t>
            </a:r>
            <a:r>
              <a:rPr lang="en-US" dirty="0" smtClean="0">
                <a:solidFill>
                  <a:schemeClr val="tx1"/>
                </a:solidFill>
                <a:latin typeface="Arial" panose="020B0604020202020204" pitchFamily="34" charset="0"/>
                <a:cs typeface="Arial" panose="020B0604020202020204" pitchFamily="34" charset="0"/>
              </a:rPr>
              <a:t>computing, virtualized </a:t>
            </a:r>
            <a:r>
              <a:rPr lang="en-US" dirty="0">
                <a:solidFill>
                  <a:schemeClr val="tx1"/>
                </a:solidFill>
                <a:latin typeface="Arial" panose="020B0604020202020204" pitchFamily="34" charset="0"/>
                <a:cs typeface="Arial" panose="020B0604020202020204" pitchFamily="34" charset="0"/>
              </a:rPr>
              <a:t>storage, virtualized networking, security.</a:t>
            </a:r>
            <a:endParaRPr lang="en-IN"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387828" y="4595797"/>
            <a:ext cx="8704411" cy="11443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1600" b="1" dirty="0" smtClean="0">
                <a:solidFill>
                  <a:schemeClr val="tx1"/>
                </a:solidFill>
                <a:latin typeface="Arial" panose="020B0604020202020204" pitchFamily="34" charset="0"/>
                <a:cs typeface="Arial" panose="020B0604020202020204" pitchFamily="34" charset="0"/>
              </a:rPr>
              <a:t>Software </a:t>
            </a:r>
            <a:r>
              <a:rPr lang="en-US" b="1" dirty="0" smtClean="0">
                <a:solidFill>
                  <a:schemeClr val="tx1"/>
                </a:solidFill>
                <a:latin typeface="Arial" panose="020B0604020202020204" pitchFamily="34" charset="0"/>
                <a:cs typeface="Arial" panose="020B0604020202020204" pitchFamily="34" charset="0"/>
              </a:rPr>
              <a:t>application</a:t>
            </a:r>
            <a:r>
              <a:rPr lang="en-US" sz="1600" b="1" dirty="0" smtClean="0">
                <a:solidFill>
                  <a:schemeClr val="tx1"/>
                </a:solidFill>
                <a:latin typeface="Arial" panose="020B0604020202020204" pitchFamily="34" charset="0"/>
                <a:cs typeface="Arial" panose="020B0604020202020204" pitchFamily="34" charset="0"/>
              </a:rPr>
              <a:t> </a:t>
            </a:r>
            <a:r>
              <a:rPr lang="en-US" sz="1600" b="1" dirty="0">
                <a:solidFill>
                  <a:schemeClr val="tx1"/>
                </a:solidFill>
                <a:latin typeface="Arial" panose="020B0604020202020204" pitchFamily="34" charset="0"/>
                <a:cs typeface="Arial" panose="020B0604020202020204" pitchFamily="34" charset="0"/>
              </a:rPr>
              <a:t>capabilities type of cloud services which includes:</a:t>
            </a:r>
          </a:p>
          <a:p>
            <a:pPr lvl="0" algn="just"/>
            <a:endParaRPr lang="en-US" sz="1600" b="1" dirty="0">
              <a:solidFill>
                <a:schemeClr val="tx1"/>
              </a:solidFill>
              <a:latin typeface="Arial" panose="020B0604020202020204" pitchFamily="34" charset="0"/>
              <a:cs typeface="Arial" panose="020B0604020202020204" pitchFamily="34" charset="0"/>
            </a:endParaRPr>
          </a:p>
          <a:p>
            <a:pPr lvl="0" algn="just">
              <a:buFont typeface="Wingdings" panose="05000000000000000000" pitchFamily="2" charset="2"/>
              <a:buChar char="Ø"/>
            </a:pPr>
            <a:r>
              <a:rPr lang="en-US" sz="1600" dirty="0">
                <a:solidFill>
                  <a:schemeClr val="tx1"/>
                </a:solidFill>
                <a:latin typeface="Arial" panose="020B0604020202020204" pitchFamily="34" charset="0"/>
                <a:cs typeface="Arial" panose="020B0604020202020204" pitchFamily="34" charset="0"/>
              </a:rPr>
              <a:t>virtualized storage, virtualized networking, and security.</a:t>
            </a:r>
          </a:p>
        </p:txBody>
      </p:sp>
    </p:spTree>
    <p:extLst>
      <p:ext uri="{BB962C8B-B14F-4D97-AF65-F5344CB8AC3E}">
        <p14:creationId xmlns:p14="http://schemas.microsoft.com/office/powerpoint/2010/main" val="2051055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7829" y="71787"/>
            <a:ext cx="8704413" cy="6987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Virtual machines and </a:t>
            </a:r>
            <a:r>
              <a:rPr lang="en-US" sz="2400" b="1" dirty="0" smtClean="0">
                <a:latin typeface="Arial" panose="020B0604020202020204" pitchFamily="34" charset="0"/>
                <a:cs typeface="Arial" panose="020B0604020202020204" pitchFamily="34" charset="0"/>
              </a:rPr>
              <a:t>Hypervisors</a:t>
            </a:r>
            <a:endParaRPr lang="en-US" sz="2400" dirty="0">
              <a:latin typeface="Arial" panose="020B0604020202020204" pitchFamily="34" charset="0"/>
              <a:cs typeface="Arial" panose="020B0604020202020204" pitchFamily="34" charset="0"/>
            </a:endParaRPr>
          </a:p>
        </p:txBody>
      </p:sp>
      <p:sp>
        <p:nvSpPr>
          <p:cNvPr id="6" name="Rectangle 5"/>
          <p:cNvSpPr/>
          <p:nvPr/>
        </p:nvSpPr>
        <p:spPr>
          <a:xfrm>
            <a:off x="467360" y="5735862"/>
            <a:ext cx="8624882" cy="50237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en-US" sz="1600" b="1" dirty="0">
              <a:solidFill>
                <a:schemeClr val="bg1"/>
              </a:solidFill>
              <a:latin typeface="Arial" panose="020B0604020202020204" pitchFamily="34" charset="0"/>
              <a:cs typeface="Arial" panose="020B0604020202020204" pitchFamily="34" charset="0"/>
            </a:endParaRPr>
          </a:p>
          <a:p>
            <a:pPr algn="just"/>
            <a:r>
              <a:rPr lang="en-US" sz="1600" b="1" dirty="0">
                <a:solidFill>
                  <a:schemeClr val="bg1"/>
                </a:solidFill>
                <a:latin typeface="Arial" panose="020B0604020202020204" pitchFamily="34" charset="0"/>
                <a:cs typeface="Arial" panose="020B0604020202020204" pitchFamily="34" charset="0"/>
              </a:rPr>
              <a:t>(Refer IS/ISO/IEC TS 23167 : 2020</a:t>
            </a:r>
            <a:r>
              <a:rPr lang="en-US" sz="1600" b="1" dirty="0" smtClean="0">
                <a:solidFill>
                  <a:schemeClr val="bg1"/>
                </a:solidFill>
                <a:latin typeface="Arial" panose="020B0604020202020204" pitchFamily="34" charset="0"/>
                <a:cs typeface="Arial" panose="020B0604020202020204" pitchFamily="34" charset="0"/>
              </a:rPr>
              <a:t>) </a:t>
            </a:r>
            <a:r>
              <a:rPr lang="en-US" sz="1600" b="1" i="1" dirty="0" smtClean="0">
                <a:solidFill>
                  <a:schemeClr val="bg1"/>
                </a:solidFill>
                <a:latin typeface="Arial" panose="020B0604020202020204" pitchFamily="34" charset="0"/>
                <a:cs typeface="Arial" panose="020B0604020202020204" pitchFamily="34" charset="0"/>
              </a:rPr>
              <a:t>(</a:t>
            </a:r>
            <a:r>
              <a:rPr lang="en-US" sz="1600" b="1" i="1" dirty="0">
                <a:solidFill>
                  <a:schemeClr val="bg1"/>
                </a:solidFill>
                <a:latin typeface="Arial" panose="020B0604020202020204" pitchFamily="34" charset="0"/>
                <a:cs typeface="Arial" panose="020B0604020202020204" pitchFamily="34" charset="0"/>
              </a:rPr>
              <a:t>clause 6)</a:t>
            </a:r>
          </a:p>
          <a:p>
            <a:pPr lvl="0" algn="just"/>
            <a:endParaRPr lang="en-US" sz="1600" b="1" dirty="0">
              <a:solidFill>
                <a:schemeClr val="accent5"/>
              </a:solidFill>
              <a:latin typeface="Arial" panose="020B0604020202020204" pitchFamily="34" charset="0"/>
              <a:cs typeface="Arial" panose="020B0604020202020204" pitchFamily="34" charset="0"/>
            </a:endParaRPr>
          </a:p>
        </p:txBody>
      </p:sp>
      <p:sp>
        <p:nvSpPr>
          <p:cNvPr id="7" name="Rectangle 6"/>
          <p:cNvSpPr/>
          <p:nvPr/>
        </p:nvSpPr>
        <p:spPr>
          <a:xfrm>
            <a:off x="387829" y="1047404"/>
            <a:ext cx="8704413" cy="36409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dirty="0">
                <a:solidFill>
                  <a:schemeClr val="tx1"/>
                </a:solidFill>
                <a:latin typeface="Arial" panose="020B0604020202020204" pitchFamily="34" charset="0"/>
                <a:cs typeface="Arial" panose="020B0604020202020204" pitchFamily="34" charset="0"/>
              </a:rPr>
              <a:t>Virtual machines (VM) and hypervisors are technologies that provide virtualized processing (also known as virtualized compute) for cloud services. The hypervisor, termed a virtual machine monitor, is software that virtualizes physical resources and allows for running virtual machines. Virtualization means control of the abstraction of the underlying physical resources of the system. The hypervisor also manages the operation of the VMs. The hypervisor allocates resources to each running VM including processor (CPU), memory, disk storage and networking capabilities and bandwidth</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883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7829" y="755075"/>
            <a:ext cx="8704413" cy="6987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Types of </a:t>
            </a:r>
            <a:r>
              <a:rPr lang="en-US" sz="2400" b="1" dirty="0" smtClean="0">
                <a:latin typeface="Arial" panose="020B0604020202020204" pitchFamily="34" charset="0"/>
                <a:cs typeface="Arial" panose="020B0604020202020204" pitchFamily="34" charset="0"/>
              </a:rPr>
              <a:t>Hypervisors</a:t>
            </a:r>
            <a:endParaRPr lang="en-US" sz="2400" b="1" dirty="0">
              <a:latin typeface="Arial" panose="020B0604020202020204" pitchFamily="34" charset="0"/>
              <a:cs typeface="Arial" panose="020B0604020202020204" pitchFamily="34" charset="0"/>
            </a:endParaRPr>
          </a:p>
        </p:txBody>
      </p:sp>
      <p:sp>
        <p:nvSpPr>
          <p:cNvPr id="6" name="Rectangle 5"/>
          <p:cNvSpPr/>
          <p:nvPr/>
        </p:nvSpPr>
        <p:spPr>
          <a:xfrm>
            <a:off x="558650" y="4973478"/>
            <a:ext cx="4943619" cy="51292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en-US" sz="1600" b="1" dirty="0">
              <a:solidFill>
                <a:schemeClr val="bg1"/>
              </a:solidFill>
              <a:latin typeface="Arial" panose="020B0604020202020204" pitchFamily="34" charset="0"/>
              <a:cs typeface="Arial" panose="020B0604020202020204" pitchFamily="34" charset="0"/>
            </a:endParaRPr>
          </a:p>
          <a:p>
            <a:pPr algn="just"/>
            <a:r>
              <a:rPr lang="en-US" sz="1600" b="1" i="1" dirty="0" smtClean="0">
                <a:solidFill>
                  <a:schemeClr val="bg1"/>
                </a:solidFill>
                <a:latin typeface="Arial" panose="020B0604020202020204" pitchFamily="34" charset="0"/>
                <a:cs typeface="Arial" panose="020B0604020202020204" pitchFamily="34" charset="0"/>
              </a:rPr>
              <a:t>IS/ISO/IEC </a:t>
            </a:r>
            <a:r>
              <a:rPr lang="en-US" sz="1600" b="1" i="1" dirty="0">
                <a:solidFill>
                  <a:schemeClr val="bg1"/>
                </a:solidFill>
                <a:latin typeface="Arial" panose="020B0604020202020204" pitchFamily="34" charset="0"/>
                <a:cs typeface="Arial" panose="020B0604020202020204" pitchFamily="34" charset="0"/>
              </a:rPr>
              <a:t>TS 23167 : </a:t>
            </a:r>
            <a:r>
              <a:rPr lang="en-US" sz="1600" b="1" i="1" dirty="0" smtClean="0">
                <a:solidFill>
                  <a:schemeClr val="bg1"/>
                </a:solidFill>
                <a:latin typeface="Arial" panose="020B0604020202020204" pitchFamily="34" charset="0"/>
                <a:cs typeface="Arial" panose="020B0604020202020204" pitchFamily="34" charset="0"/>
              </a:rPr>
              <a:t>2020 (</a:t>
            </a:r>
            <a:r>
              <a:rPr lang="en-US" sz="1600" b="1" i="1" dirty="0">
                <a:solidFill>
                  <a:schemeClr val="bg1"/>
                </a:solidFill>
                <a:latin typeface="Arial" panose="020B0604020202020204" pitchFamily="34" charset="0"/>
                <a:cs typeface="Arial" panose="020B0604020202020204" pitchFamily="34" charset="0"/>
              </a:rPr>
              <a:t>clause 6.3.1)</a:t>
            </a:r>
            <a:r>
              <a:rPr lang="en-US" sz="1600" b="1" dirty="0">
                <a:solidFill>
                  <a:schemeClr val="bg1"/>
                </a:solidFill>
                <a:latin typeface="Arial" panose="020B0604020202020204" pitchFamily="34" charset="0"/>
                <a:cs typeface="Arial" panose="020B0604020202020204" pitchFamily="34" charset="0"/>
              </a:rPr>
              <a:t> </a:t>
            </a:r>
            <a:endParaRPr lang="en-US" sz="1600" b="1" i="1" dirty="0">
              <a:solidFill>
                <a:schemeClr val="bg1"/>
              </a:solidFill>
              <a:latin typeface="Arial" panose="020B0604020202020204" pitchFamily="34" charset="0"/>
              <a:cs typeface="Arial" panose="020B0604020202020204" pitchFamily="34" charset="0"/>
            </a:endParaRPr>
          </a:p>
          <a:p>
            <a:pPr lvl="0" algn="just"/>
            <a:endParaRPr lang="en-US" b="1" dirty="0">
              <a:solidFill>
                <a:schemeClr val="accent5"/>
              </a:solidFill>
              <a:latin typeface="Arial" panose="020B0604020202020204" pitchFamily="34" charset="0"/>
              <a:cs typeface="Arial" panose="020B0604020202020204" pitchFamily="34" charset="0"/>
            </a:endParaRPr>
          </a:p>
        </p:txBody>
      </p:sp>
      <p:sp>
        <p:nvSpPr>
          <p:cNvPr id="7" name="Rectangle 6"/>
          <p:cNvSpPr/>
          <p:nvPr/>
        </p:nvSpPr>
        <p:spPr>
          <a:xfrm>
            <a:off x="558650" y="2248625"/>
            <a:ext cx="5813598" cy="14312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2000" b="1" dirty="0" smtClean="0">
                <a:solidFill>
                  <a:schemeClr val="tx1"/>
                </a:solidFill>
                <a:latin typeface="Arial" panose="020B0604020202020204" pitchFamily="34" charset="0"/>
                <a:cs typeface="Arial" panose="020B0604020202020204" pitchFamily="34" charset="0"/>
              </a:rPr>
              <a:t>Type of Hypervisor</a:t>
            </a:r>
          </a:p>
          <a:p>
            <a:pPr lvl="0" algn="just"/>
            <a:endParaRPr lang="en-US" sz="2000" dirty="0" smtClean="0">
              <a:solidFill>
                <a:schemeClr val="tx1"/>
              </a:solidFill>
              <a:latin typeface="Arial" panose="020B0604020202020204" pitchFamily="34" charset="0"/>
              <a:cs typeface="Arial" panose="020B0604020202020204" pitchFamily="34" charset="0"/>
            </a:endParaRPr>
          </a:p>
          <a:p>
            <a:pPr lvl="0" algn="just"/>
            <a:r>
              <a:rPr lang="en-US" sz="2000" dirty="0" smtClean="0">
                <a:solidFill>
                  <a:schemeClr val="tx1"/>
                </a:solidFill>
                <a:latin typeface="Arial" panose="020B0604020202020204" pitchFamily="34" charset="0"/>
                <a:cs typeface="Arial" panose="020B0604020202020204" pitchFamily="34" charset="0"/>
              </a:rPr>
              <a:t>1</a:t>
            </a:r>
            <a:r>
              <a:rPr lang="en-US" sz="2000" dirty="0">
                <a:solidFill>
                  <a:schemeClr val="tx1"/>
                </a:solidFill>
                <a:latin typeface="Arial" panose="020B0604020202020204" pitchFamily="34" charset="0"/>
                <a:cs typeface="Arial" panose="020B0604020202020204" pitchFamily="34" charset="0"/>
              </a:rPr>
              <a:t>. Bare metal", "native" or "type I";</a:t>
            </a:r>
          </a:p>
          <a:p>
            <a:pPr lvl="0" algn="just"/>
            <a:r>
              <a:rPr lang="en-US" sz="2000" dirty="0">
                <a:solidFill>
                  <a:schemeClr val="tx1"/>
                </a:solidFill>
                <a:latin typeface="Arial" panose="020B0604020202020204" pitchFamily="34" charset="0"/>
                <a:cs typeface="Arial" panose="020B0604020202020204" pitchFamily="34" charset="0"/>
              </a:rPr>
              <a:t>2. Embedded", "hosted" or "type II".</a:t>
            </a:r>
          </a:p>
        </p:txBody>
      </p:sp>
    </p:spTree>
    <p:extLst>
      <p:ext uri="{BB962C8B-B14F-4D97-AF65-F5344CB8AC3E}">
        <p14:creationId xmlns:p14="http://schemas.microsoft.com/office/powerpoint/2010/main" val="4142139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B6FBBC7-A959-2312-8EAF-5BCCDC0F571A}"/>
              </a:ext>
            </a:extLst>
          </p:cNvPr>
          <p:cNvCxnSpPr/>
          <p:nvPr/>
        </p:nvCxnSpPr>
        <p:spPr>
          <a:xfrm>
            <a:off x="519905" y="720306"/>
            <a:ext cx="4148140" cy="0"/>
          </a:xfrm>
          <a:prstGeom prst="line">
            <a:avLst/>
          </a:prstGeom>
        </p:spPr>
        <p:style>
          <a:lnRef idx="3">
            <a:schemeClr val="dk1"/>
          </a:lnRef>
          <a:fillRef idx="0">
            <a:schemeClr val="dk1"/>
          </a:fillRef>
          <a:effectRef idx="2">
            <a:schemeClr val="dk1"/>
          </a:effectRef>
          <a:fontRef idx="minor">
            <a:schemeClr val="tx1"/>
          </a:fontRef>
        </p:style>
      </p:cxnSp>
      <p:sp>
        <p:nvSpPr>
          <p:cNvPr id="11" name="Rectangle 10"/>
          <p:cNvSpPr/>
          <p:nvPr/>
        </p:nvSpPr>
        <p:spPr>
          <a:xfrm>
            <a:off x="519905" y="1043796"/>
            <a:ext cx="8365303" cy="58142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en-US" sz="1600" dirty="0">
              <a:latin typeface="Arial" panose="020B0604020202020204" pitchFamily="34" charset="0"/>
              <a:cs typeface="Arial" panose="020B0604020202020204" pitchFamily="34" charset="0"/>
            </a:endParaRPr>
          </a:p>
          <a:p>
            <a:endParaRPr lang="en-IN" sz="1600" b="1" dirty="0">
              <a:solidFill>
                <a:srgbClr val="00B0F0"/>
              </a:solidFill>
              <a:latin typeface="Arial" panose="020B0604020202020204" pitchFamily="34" charset="0"/>
              <a:cs typeface="Arial" panose="020B0604020202020204" pitchFamily="34" charset="0"/>
            </a:endParaRPr>
          </a:p>
        </p:txBody>
      </p:sp>
      <p:sp>
        <p:nvSpPr>
          <p:cNvPr id="5" name="Rectangle 4"/>
          <p:cNvSpPr/>
          <p:nvPr/>
        </p:nvSpPr>
        <p:spPr>
          <a:xfrm>
            <a:off x="564849" y="92960"/>
            <a:ext cx="8320359" cy="6987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Common Technologies and Techniques used in Cloud Computing</a:t>
            </a:r>
          </a:p>
        </p:txBody>
      </p:sp>
      <p:grpSp>
        <p:nvGrpSpPr>
          <p:cNvPr id="6" name="Group 5"/>
          <p:cNvGrpSpPr>
            <a:grpSpLocks/>
          </p:cNvGrpSpPr>
          <p:nvPr/>
        </p:nvGrpSpPr>
        <p:grpSpPr>
          <a:xfrm>
            <a:off x="4382218" y="1149165"/>
            <a:ext cx="4306967" cy="2599519"/>
            <a:chOff x="12953" y="12953"/>
            <a:chExt cx="5824855" cy="3717176"/>
          </a:xfrm>
        </p:grpSpPr>
        <p:sp>
          <p:nvSpPr>
            <p:cNvPr id="7" name="Graphic 39"/>
            <p:cNvSpPr/>
            <p:nvPr/>
          </p:nvSpPr>
          <p:spPr>
            <a:xfrm>
              <a:off x="12953" y="3361194"/>
              <a:ext cx="5824855" cy="368935"/>
            </a:xfrm>
            <a:custGeom>
              <a:avLst/>
              <a:gdLst/>
              <a:ahLst/>
              <a:cxnLst/>
              <a:rect l="l" t="t" r="r" b="b"/>
              <a:pathLst>
                <a:path w="5824855" h="368935">
                  <a:moveTo>
                    <a:pt x="5824728" y="0"/>
                  </a:moveTo>
                  <a:lnTo>
                    <a:pt x="0" y="0"/>
                  </a:lnTo>
                  <a:lnTo>
                    <a:pt x="0" y="368808"/>
                  </a:lnTo>
                  <a:lnTo>
                    <a:pt x="5824728" y="368808"/>
                  </a:lnTo>
                  <a:lnTo>
                    <a:pt x="5824728" y="0"/>
                  </a:lnTo>
                  <a:close/>
                </a:path>
              </a:pathLst>
            </a:custGeom>
            <a:solidFill>
              <a:srgbClr val="FDC010"/>
            </a:solidFill>
          </p:spPr>
          <p:txBody>
            <a:bodyPr wrap="square" lIns="0" tIns="0" rIns="0" bIns="0" rtlCol="0">
              <a:prstTxWarp prst="textNoShape">
                <a:avLst/>
              </a:prstTxWarp>
              <a:noAutofit/>
            </a:bodyPr>
            <a:lstStyle/>
            <a:p>
              <a:endParaRPr lang="en-IN"/>
            </a:p>
          </p:txBody>
        </p:sp>
        <p:sp>
          <p:nvSpPr>
            <p:cNvPr id="8" name="Graphic 40"/>
            <p:cNvSpPr/>
            <p:nvPr/>
          </p:nvSpPr>
          <p:spPr>
            <a:xfrm>
              <a:off x="12953" y="3361194"/>
              <a:ext cx="5824855" cy="368935"/>
            </a:xfrm>
            <a:custGeom>
              <a:avLst/>
              <a:gdLst/>
              <a:ahLst/>
              <a:cxnLst/>
              <a:rect l="l" t="t" r="r" b="b"/>
              <a:pathLst>
                <a:path w="5824855" h="368935">
                  <a:moveTo>
                    <a:pt x="0" y="0"/>
                  </a:moveTo>
                  <a:lnTo>
                    <a:pt x="5824728" y="0"/>
                  </a:lnTo>
                  <a:lnTo>
                    <a:pt x="5824728" y="368808"/>
                  </a:lnTo>
                  <a:lnTo>
                    <a:pt x="0" y="368808"/>
                  </a:lnTo>
                  <a:lnTo>
                    <a:pt x="0" y="0"/>
                  </a:lnTo>
                  <a:close/>
                </a:path>
              </a:pathLst>
            </a:custGeom>
            <a:ln w="25908">
              <a:solidFill>
                <a:srgbClr val="BA8D2D"/>
              </a:solidFill>
              <a:prstDash val="solid"/>
            </a:ln>
          </p:spPr>
          <p:txBody>
            <a:bodyPr wrap="square" lIns="0" tIns="0" rIns="0" bIns="0" rtlCol="0">
              <a:prstTxWarp prst="textNoShape">
                <a:avLst/>
              </a:prstTxWarp>
              <a:noAutofit/>
            </a:bodyPr>
            <a:lstStyle/>
            <a:p>
              <a:endParaRPr lang="en-IN"/>
            </a:p>
          </p:txBody>
        </p:sp>
        <p:pic>
          <p:nvPicPr>
            <p:cNvPr id="9" name="Image 41"/>
            <p:cNvPicPr/>
            <p:nvPr/>
          </p:nvPicPr>
          <p:blipFill>
            <a:blip r:embed="rId3" cstate="print"/>
            <a:stretch>
              <a:fillRect/>
            </a:stretch>
          </p:blipFill>
          <p:spPr>
            <a:xfrm>
              <a:off x="2484158" y="3466050"/>
              <a:ext cx="886802" cy="157162"/>
            </a:xfrm>
            <a:prstGeom prst="rect">
              <a:avLst/>
            </a:prstGeom>
          </p:spPr>
        </p:pic>
        <p:sp>
          <p:nvSpPr>
            <p:cNvPr id="10" name="Graphic 42"/>
            <p:cNvSpPr/>
            <p:nvPr/>
          </p:nvSpPr>
          <p:spPr>
            <a:xfrm>
              <a:off x="285750" y="12953"/>
              <a:ext cx="5321935" cy="3348354"/>
            </a:xfrm>
            <a:custGeom>
              <a:avLst/>
              <a:gdLst/>
              <a:ahLst/>
              <a:cxnLst/>
              <a:rect l="l" t="t" r="r" b="b"/>
              <a:pathLst>
                <a:path w="5321935" h="3348354">
                  <a:moveTo>
                    <a:pt x="0" y="0"/>
                  </a:moveTo>
                  <a:lnTo>
                    <a:pt x="5321808" y="0"/>
                  </a:lnTo>
                  <a:lnTo>
                    <a:pt x="5321808" y="3348240"/>
                  </a:lnTo>
                  <a:lnTo>
                    <a:pt x="0" y="3348240"/>
                  </a:lnTo>
                  <a:lnTo>
                    <a:pt x="0" y="0"/>
                  </a:lnTo>
                  <a:close/>
                </a:path>
              </a:pathLst>
            </a:custGeom>
            <a:ln w="25908">
              <a:solidFill>
                <a:srgbClr val="41719D"/>
              </a:solidFill>
              <a:prstDash val="solid"/>
            </a:ln>
          </p:spPr>
          <p:txBody>
            <a:bodyPr wrap="square" lIns="0" tIns="0" rIns="0" bIns="0" rtlCol="0">
              <a:prstTxWarp prst="textNoShape">
                <a:avLst/>
              </a:prstTxWarp>
              <a:noAutofit/>
            </a:bodyPr>
            <a:lstStyle/>
            <a:p>
              <a:endParaRPr lang="en-IN"/>
            </a:p>
          </p:txBody>
        </p:sp>
        <p:sp>
          <p:nvSpPr>
            <p:cNvPr id="12" name="Graphic 43"/>
            <p:cNvSpPr/>
            <p:nvPr/>
          </p:nvSpPr>
          <p:spPr>
            <a:xfrm>
              <a:off x="637794" y="2489454"/>
              <a:ext cx="4701540" cy="368935"/>
            </a:xfrm>
            <a:custGeom>
              <a:avLst/>
              <a:gdLst/>
              <a:ahLst/>
              <a:cxnLst/>
              <a:rect l="l" t="t" r="r" b="b"/>
              <a:pathLst>
                <a:path w="4701540" h="368935">
                  <a:moveTo>
                    <a:pt x="4701540" y="0"/>
                  </a:moveTo>
                  <a:lnTo>
                    <a:pt x="0" y="0"/>
                  </a:lnTo>
                  <a:lnTo>
                    <a:pt x="0" y="368808"/>
                  </a:lnTo>
                  <a:lnTo>
                    <a:pt x="4701540" y="368808"/>
                  </a:lnTo>
                  <a:lnTo>
                    <a:pt x="4701540" y="0"/>
                  </a:lnTo>
                  <a:close/>
                </a:path>
              </a:pathLst>
            </a:custGeom>
            <a:solidFill>
              <a:srgbClr val="8F4399"/>
            </a:solidFill>
          </p:spPr>
          <p:txBody>
            <a:bodyPr wrap="square" lIns="0" tIns="0" rIns="0" bIns="0" rtlCol="0">
              <a:prstTxWarp prst="textNoShape">
                <a:avLst/>
              </a:prstTxWarp>
              <a:noAutofit/>
            </a:bodyPr>
            <a:lstStyle/>
            <a:p>
              <a:endParaRPr lang="en-IN"/>
            </a:p>
          </p:txBody>
        </p:sp>
        <p:sp>
          <p:nvSpPr>
            <p:cNvPr id="13" name="Graphic 44"/>
            <p:cNvSpPr/>
            <p:nvPr/>
          </p:nvSpPr>
          <p:spPr>
            <a:xfrm>
              <a:off x="637794" y="2489454"/>
              <a:ext cx="4701540" cy="368935"/>
            </a:xfrm>
            <a:custGeom>
              <a:avLst/>
              <a:gdLst/>
              <a:ahLst/>
              <a:cxnLst/>
              <a:rect l="l" t="t" r="r" b="b"/>
              <a:pathLst>
                <a:path w="4701540" h="368935">
                  <a:moveTo>
                    <a:pt x="0" y="0"/>
                  </a:moveTo>
                  <a:lnTo>
                    <a:pt x="4701540" y="0"/>
                  </a:lnTo>
                  <a:lnTo>
                    <a:pt x="4701540" y="368808"/>
                  </a:lnTo>
                  <a:lnTo>
                    <a:pt x="0" y="368808"/>
                  </a:lnTo>
                  <a:lnTo>
                    <a:pt x="0" y="0"/>
                  </a:lnTo>
                  <a:close/>
                </a:path>
              </a:pathLst>
            </a:custGeom>
            <a:ln w="25908">
              <a:solidFill>
                <a:srgbClr val="727376"/>
              </a:solidFill>
              <a:prstDash val="solid"/>
            </a:ln>
          </p:spPr>
          <p:txBody>
            <a:bodyPr wrap="square" lIns="0" tIns="0" rIns="0" bIns="0" rtlCol="0">
              <a:prstTxWarp prst="textNoShape">
                <a:avLst/>
              </a:prstTxWarp>
              <a:noAutofit/>
            </a:bodyPr>
            <a:lstStyle/>
            <a:p>
              <a:endParaRPr lang="en-IN"/>
            </a:p>
          </p:txBody>
        </p:sp>
        <p:pic>
          <p:nvPicPr>
            <p:cNvPr id="14" name="Image 45"/>
            <p:cNvPicPr/>
            <p:nvPr/>
          </p:nvPicPr>
          <p:blipFill>
            <a:blip r:embed="rId4" cstate="print"/>
            <a:stretch>
              <a:fillRect/>
            </a:stretch>
          </p:blipFill>
          <p:spPr>
            <a:xfrm>
              <a:off x="2181191" y="2605613"/>
              <a:ext cx="209266" cy="184429"/>
            </a:xfrm>
            <a:prstGeom prst="rect">
              <a:avLst/>
            </a:prstGeom>
          </p:spPr>
        </p:pic>
        <p:pic>
          <p:nvPicPr>
            <p:cNvPr id="15" name="Image 46"/>
            <p:cNvPicPr/>
            <p:nvPr/>
          </p:nvPicPr>
          <p:blipFill>
            <a:blip r:embed="rId5" cstate="print"/>
            <a:stretch>
              <a:fillRect/>
            </a:stretch>
          </p:blipFill>
          <p:spPr>
            <a:xfrm>
              <a:off x="2411437" y="2641135"/>
              <a:ext cx="92430" cy="148907"/>
            </a:xfrm>
            <a:prstGeom prst="rect">
              <a:avLst/>
            </a:prstGeom>
          </p:spPr>
        </p:pic>
        <p:pic>
          <p:nvPicPr>
            <p:cNvPr id="16" name="Image 47"/>
            <p:cNvPicPr/>
            <p:nvPr/>
          </p:nvPicPr>
          <p:blipFill>
            <a:blip r:embed="rId6" cstate="print"/>
            <a:stretch>
              <a:fillRect/>
            </a:stretch>
          </p:blipFill>
          <p:spPr>
            <a:xfrm>
              <a:off x="2525077" y="2641133"/>
              <a:ext cx="92430" cy="110401"/>
            </a:xfrm>
            <a:prstGeom prst="rect">
              <a:avLst/>
            </a:prstGeom>
          </p:spPr>
        </p:pic>
        <p:sp>
          <p:nvSpPr>
            <p:cNvPr id="17" name="Graphic 48"/>
            <p:cNvSpPr/>
            <p:nvPr/>
          </p:nvSpPr>
          <p:spPr>
            <a:xfrm>
              <a:off x="2699778" y="2604303"/>
              <a:ext cx="19685" cy="146050"/>
            </a:xfrm>
            <a:custGeom>
              <a:avLst/>
              <a:gdLst/>
              <a:ahLst/>
              <a:cxnLst/>
              <a:rect l="l" t="t" r="r" b="b"/>
              <a:pathLst>
                <a:path w="19685" h="146050">
                  <a:moveTo>
                    <a:pt x="7886" y="0"/>
                  </a:moveTo>
                  <a:lnTo>
                    <a:pt x="3962" y="469"/>
                  </a:lnTo>
                  <a:lnTo>
                    <a:pt x="838" y="1562"/>
                  </a:lnTo>
                  <a:lnTo>
                    <a:pt x="0" y="2971"/>
                  </a:lnTo>
                  <a:lnTo>
                    <a:pt x="0" y="142201"/>
                  </a:lnTo>
                  <a:lnTo>
                    <a:pt x="152" y="143319"/>
                  </a:lnTo>
                  <a:lnTo>
                    <a:pt x="1270" y="144576"/>
                  </a:lnTo>
                  <a:lnTo>
                    <a:pt x="6286" y="145681"/>
                  </a:lnTo>
                  <a:lnTo>
                    <a:pt x="11455" y="145783"/>
                  </a:lnTo>
                  <a:lnTo>
                    <a:pt x="16446" y="145097"/>
                  </a:lnTo>
                  <a:lnTo>
                    <a:pt x="18453" y="144208"/>
                  </a:lnTo>
                  <a:lnTo>
                    <a:pt x="19050" y="143319"/>
                  </a:lnTo>
                  <a:lnTo>
                    <a:pt x="19202" y="142201"/>
                  </a:lnTo>
                  <a:lnTo>
                    <a:pt x="19202" y="3568"/>
                  </a:lnTo>
                  <a:lnTo>
                    <a:pt x="19050" y="2451"/>
                  </a:lnTo>
                  <a:lnTo>
                    <a:pt x="17932" y="1219"/>
                  </a:lnTo>
                  <a:lnTo>
                    <a:pt x="15455" y="469"/>
                  </a:lnTo>
                  <a:lnTo>
                    <a:pt x="7886" y="0"/>
                  </a:lnTo>
                  <a:close/>
                </a:path>
              </a:pathLst>
            </a:custGeom>
            <a:solidFill>
              <a:srgbClr val="FFFFFF"/>
            </a:solidFill>
          </p:spPr>
          <p:txBody>
            <a:bodyPr wrap="square" lIns="0" tIns="0" rIns="0" bIns="0" rtlCol="0">
              <a:prstTxWarp prst="textNoShape">
                <a:avLst/>
              </a:prstTxWarp>
              <a:noAutofit/>
            </a:bodyPr>
            <a:lstStyle/>
            <a:p>
              <a:endParaRPr lang="en-IN"/>
            </a:p>
          </p:txBody>
        </p:sp>
        <p:pic>
          <p:nvPicPr>
            <p:cNvPr id="18" name="Image 49"/>
            <p:cNvPicPr/>
            <p:nvPr/>
          </p:nvPicPr>
          <p:blipFill>
            <a:blip r:embed="rId7" cstate="print"/>
            <a:stretch>
              <a:fillRect/>
            </a:stretch>
          </p:blipFill>
          <p:spPr>
            <a:xfrm>
              <a:off x="2809278" y="2601295"/>
              <a:ext cx="981710" cy="188747"/>
            </a:xfrm>
            <a:prstGeom prst="rect">
              <a:avLst/>
            </a:prstGeom>
          </p:spPr>
        </p:pic>
        <p:pic>
          <p:nvPicPr>
            <p:cNvPr id="19" name="Image 50"/>
            <p:cNvPicPr/>
            <p:nvPr/>
          </p:nvPicPr>
          <p:blipFill>
            <a:blip r:embed="rId8" cstate="print"/>
            <a:stretch>
              <a:fillRect/>
            </a:stretch>
          </p:blipFill>
          <p:spPr>
            <a:xfrm>
              <a:off x="504444" y="483108"/>
              <a:ext cx="1242060" cy="2005779"/>
            </a:xfrm>
            <a:prstGeom prst="rect">
              <a:avLst/>
            </a:prstGeom>
          </p:spPr>
        </p:pic>
        <p:pic>
          <p:nvPicPr>
            <p:cNvPr id="20" name="Image 51"/>
            <p:cNvPicPr/>
            <p:nvPr/>
          </p:nvPicPr>
          <p:blipFill>
            <a:blip r:embed="rId9" cstate="print"/>
            <a:stretch>
              <a:fillRect/>
            </a:stretch>
          </p:blipFill>
          <p:spPr>
            <a:xfrm>
              <a:off x="2377439" y="483108"/>
              <a:ext cx="1243596" cy="2005779"/>
            </a:xfrm>
            <a:prstGeom prst="rect">
              <a:avLst/>
            </a:prstGeom>
          </p:spPr>
        </p:pic>
        <p:pic>
          <p:nvPicPr>
            <p:cNvPr id="21" name="Image 52"/>
            <p:cNvPicPr/>
            <p:nvPr/>
          </p:nvPicPr>
          <p:blipFill>
            <a:blip r:embed="rId10" cstate="print"/>
            <a:stretch>
              <a:fillRect/>
            </a:stretch>
          </p:blipFill>
          <p:spPr>
            <a:xfrm>
              <a:off x="4172711" y="483108"/>
              <a:ext cx="1243583" cy="2005779"/>
            </a:xfrm>
            <a:prstGeom prst="rect">
              <a:avLst/>
            </a:prstGeom>
          </p:spPr>
        </p:pic>
        <p:sp>
          <p:nvSpPr>
            <p:cNvPr id="22" name="Graphic 53"/>
            <p:cNvSpPr/>
            <p:nvPr/>
          </p:nvSpPr>
          <p:spPr>
            <a:xfrm>
              <a:off x="2989326" y="2858267"/>
              <a:ext cx="1270" cy="499109"/>
            </a:xfrm>
            <a:custGeom>
              <a:avLst/>
              <a:gdLst/>
              <a:ahLst/>
              <a:cxnLst/>
              <a:rect l="l" t="t" r="r" b="b"/>
              <a:pathLst>
                <a:path h="499109">
                  <a:moveTo>
                    <a:pt x="0" y="0"/>
                  </a:moveTo>
                  <a:lnTo>
                    <a:pt x="0" y="498525"/>
                  </a:lnTo>
                </a:path>
              </a:pathLst>
            </a:custGeom>
            <a:ln w="28956">
              <a:solidFill>
                <a:srgbClr val="727376"/>
              </a:solidFill>
              <a:prstDash val="solid"/>
            </a:ln>
          </p:spPr>
          <p:txBody>
            <a:bodyPr wrap="square" lIns="0" tIns="0" rIns="0" bIns="0" rtlCol="0">
              <a:prstTxWarp prst="textNoShape">
                <a:avLst/>
              </a:prstTxWarp>
              <a:noAutofit/>
            </a:bodyPr>
            <a:lstStyle/>
            <a:p>
              <a:endParaRPr lang="en-IN"/>
            </a:p>
          </p:txBody>
        </p:sp>
      </p:grpSp>
      <p:grpSp>
        <p:nvGrpSpPr>
          <p:cNvPr id="23" name="Group 22"/>
          <p:cNvGrpSpPr>
            <a:grpSpLocks/>
          </p:cNvGrpSpPr>
          <p:nvPr/>
        </p:nvGrpSpPr>
        <p:grpSpPr>
          <a:xfrm>
            <a:off x="4072664" y="4166141"/>
            <a:ext cx="4695155" cy="2604651"/>
            <a:chOff x="12953" y="12953"/>
            <a:chExt cx="5824855" cy="3717176"/>
          </a:xfrm>
        </p:grpSpPr>
        <p:sp>
          <p:nvSpPr>
            <p:cNvPr id="24" name="Graphic 55"/>
            <p:cNvSpPr/>
            <p:nvPr/>
          </p:nvSpPr>
          <p:spPr>
            <a:xfrm>
              <a:off x="12953" y="3361194"/>
              <a:ext cx="5824855" cy="368935"/>
            </a:xfrm>
            <a:custGeom>
              <a:avLst/>
              <a:gdLst/>
              <a:ahLst/>
              <a:cxnLst/>
              <a:rect l="l" t="t" r="r" b="b"/>
              <a:pathLst>
                <a:path w="5824855" h="368935">
                  <a:moveTo>
                    <a:pt x="5824728" y="0"/>
                  </a:moveTo>
                  <a:lnTo>
                    <a:pt x="0" y="0"/>
                  </a:lnTo>
                  <a:lnTo>
                    <a:pt x="0" y="368808"/>
                  </a:lnTo>
                  <a:lnTo>
                    <a:pt x="5824728" y="368808"/>
                  </a:lnTo>
                  <a:lnTo>
                    <a:pt x="5824728" y="0"/>
                  </a:lnTo>
                  <a:close/>
                </a:path>
              </a:pathLst>
            </a:custGeom>
            <a:solidFill>
              <a:srgbClr val="FDC010"/>
            </a:solidFill>
          </p:spPr>
          <p:txBody>
            <a:bodyPr wrap="square" lIns="0" tIns="0" rIns="0" bIns="0" rtlCol="0">
              <a:prstTxWarp prst="textNoShape">
                <a:avLst/>
              </a:prstTxWarp>
              <a:noAutofit/>
            </a:bodyPr>
            <a:lstStyle/>
            <a:p>
              <a:endParaRPr lang="en-IN"/>
            </a:p>
          </p:txBody>
        </p:sp>
        <p:sp>
          <p:nvSpPr>
            <p:cNvPr id="25" name="Graphic 56"/>
            <p:cNvSpPr/>
            <p:nvPr/>
          </p:nvSpPr>
          <p:spPr>
            <a:xfrm>
              <a:off x="12953" y="3361194"/>
              <a:ext cx="5824855" cy="368935"/>
            </a:xfrm>
            <a:custGeom>
              <a:avLst/>
              <a:gdLst/>
              <a:ahLst/>
              <a:cxnLst/>
              <a:rect l="l" t="t" r="r" b="b"/>
              <a:pathLst>
                <a:path w="5824855" h="368935">
                  <a:moveTo>
                    <a:pt x="0" y="0"/>
                  </a:moveTo>
                  <a:lnTo>
                    <a:pt x="5824728" y="0"/>
                  </a:lnTo>
                  <a:lnTo>
                    <a:pt x="5824728" y="368808"/>
                  </a:lnTo>
                  <a:lnTo>
                    <a:pt x="0" y="368808"/>
                  </a:lnTo>
                  <a:lnTo>
                    <a:pt x="0" y="0"/>
                  </a:lnTo>
                  <a:close/>
                </a:path>
              </a:pathLst>
            </a:custGeom>
            <a:ln w="25908">
              <a:solidFill>
                <a:srgbClr val="BA8D2D"/>
              </a:solidFill>
              <a:prstDash val="solid"/>
            </a:ln>
          </p:spPr>
          <p:txBody>
            <a:bodyPr wrap="square" lIns="0" tIns="0" rIns="0" bIns="0" rtlCol="0">
              <a:prstTxWarp prst="textNoShape">
                <a:avLst/>
              </a:prstTxWarp>
              <a:noAutofit/>
            </a:bodyPr>
            <a:lstStyle/>
            <a:p>
              <a:endParaRPr lang="en-IN"/>
            </a:p>
          </p:txBody>
        </p:sp>
        <p:pic>
          <p:nvPicPr>
            <p:cNvPr id="26" name="Image 57"/>
            <p:cNvPicPr/>
            <p:nvPr/>
          </p:nvPicPr>
          <p:blipFill>
            <a:blip r:embed="rId11" cstate="print"/>
            <a:stretch>
              <a:fillRect/>
            </a:stretch>
          </p:blipFill>
          <p:spPr>
            <a:xfrm>
              <a:off x="2484156" y="3466048"/>
              <a:ext cx="886802" cy="157162"/>
            </a:xfrm>
            <a:prstGeom prst="rect">
              <a:avLst/>
            </a:prstGeom>
          </p:spPr>
        </p:pic>
        <p:sp>
          <p:nvSpPr>
            <p:cNvPr id="27" name="Graphic 58"/>
            <p:cNvSpPr/>
            <p:nvPr/>
          </p:nvSpPr>
          <p:spPr>
            <a:xfrm>
              <a:off x="285750" y="12953"/>
              <a:ext cx="5321935" cy="3348354"/>
            </a:xfrm>
            <a:custGeom>
              <a:avLst/>
              <a:gdLst/>
              <a:ahLst/>
              <a:cxnLst/>
              <a:rect l="l" t="t" r="r" b="b"/>
              <a:pathLst>
                <a:path w="5321935" h="3348354">
                  <a:moveTo>
                    <a:pt x="5321808" y="0"/>
                  </a:moveTo>
                  <a:lnTo>
                    <a:pt x="0" y="0"/>
                  </a:lnTo>
                  <a:lnTo>
                    <a:pt x="0" y="3348240"/>
                  </a:lnTo>
                  <a:lnTo>
                    <a:pt x="5321808" y="3348240"/>
                  </a:lnTo>
                  <a:lnTo>
                    <a:pt x="5321808" y="0"/>
                  </a:lnTo>
                  <a:close/>
                </a:path>
              </a:pathLst>
            </a:custGeom>
            <a:solidFill>
              <a:srgbClr val="BDD8EE"/>
            </a:solidFill>
          </p:spPr>
          <p:txBody>
            <a:bodyPr wrap="square" lIns="0" tIns="0" rIns="0" bIns="0" rtlCol="0">
              <a:prstTxWarp prst="textNoShape">
                <a:avLst/>
              </a:prstTxWarp>
              <a:noAutofit/>
            </a:bodyPr>
            <a:lstStyle/>
            <a:p>
              <a:endParaRPr lang="en-IN"/>
            </a:p>
          </p:txBody>
        </p:sp>
        <p:sp>
          <p:nvSpPr>
            <p:cNvPr id="28" name="Graphic 59"/>
            <p:cNvSpPr/>
            <p:nvPr/>
          </p:nvSpPr>
          <p:spPr>
            <a:xfrm>
              <a:off x="285750" y="12953"/>
              <a:ext cx="5321935" cy="3348354"/>
            </a:xfrm>
            <a:custGeom>
              <a:avLst/>
              <a:gdLst/>
              <a:ahLst/>
              <a:cxnLst/>
              <a:rect l="l" t="t" r="r" b="b"/>
              <a:pathLst>
                <a:path w="5321935" h="3348354">
                  <a:moveTo>
                    <a:pt x="0" y="0"/>
                  </a:moveTo>
                  <a:lnTo>
                    <a:pt x="5321808" y="0"/>
                  </a:lnTo>
                  <a:lnTo>
                    <a:pt x="5321808" y="3348240"/>
                  </a:lnTo>
                  <a:lnTo>
                    <a:pt x="0" y="3348240"/>
                  </a:lnTo>
                  <a:lnTo>
                    <a:pt x="0" y="0"/>
                  </a:lnTo>
                  <a:close/>
                </a:path>
              </a:pathLst>
            </a:custGeom>
            <a:ln w="25908">
              <a:solidFill>
                <a:srgbClr val="41719D"/>
              </a:solidFill>
              <a:prstDash val="solid"/>
            </a:ln>
          </p:spPr>
          <p:txBody>
            <a:bodyPr wrap="square" lIns="0" tIns="0" rIns="0" bIns="0" rtlCol="0">
              <a:prstTxWarp prst="textNoShape">
                <a:avLst/>
              </a:prstTxWarp>
              <a:noAutofit/>
            </a:bodyPr>
            <a:lstStyle/>
            <a:p>
              <a:endParaRPr lang="en-IN"/>
            </a:p>
          </p:txBody>
        </p:sp>
        <p:pic>
          <p:nvPicPr>
            <p:cNvPr id="29" name="Image 60"/>
            <p:cNvPicPr/>
            <p:nvPr/>
          </p:nvPicPr>
          <p:blipFill>
            <a:blip r:embed="rId12" cstate="print"/>
            <a:stretch>
              <a:fillRect/>
            </a:stretch>
          </p:blipFill>
          <p:spPr>
            <a:xfrm>
              <a:off x="2595216" y="126875"/>
              <a:ext cx="104025" cy="145770"/>
            </a:xfrm>
            <a:prstGeom prst="rect">
              <a:avLst/>
            </a:prstGeom>
          </p:spPr>
        </p:pic>
        <p:pic>
          <p:nvPicPr>
            <p:cNvPr id="30" name="Image 61"/>
            <p:cNvPicPr/>
            <p:nvPr/>
          </p:nvPicPr>
          <p:blipFill>
            <a:blip r:embed="rId13" cstate="print"/>
            <a:stretch>
              <a:fillRect/>
            </a:stretch>
          </p:blipFill>
          <p:spPr>
            <a:xfrm>
              <a:off x="2727806" y="163711"/>
              <a:ext cx="100444" cy="110388"/>
            </a:xfrm>
            <a:prstGeom prst="rect">
              <a:avLst/>
            </a:prstGeom>
          </p:spPr>
        </p:pic>
        <p:pic>
          <p:nvPicPr>
            <p:cNvPr id="31" name="Image 62"/>
            <p:cNvPicPr/>
            <p:nvPr/>
          </p:nvPicPr>
          <p:blipFill>
            <a:blip r:embed="rId14" cstate="print"/>
            <a:stretch>
              <a:fillRect/>
            </a:stretch>
          </p:blipFill>
          <p:spPr>
            <a:xfrm>
              <a:off x="2847426" y="138365"/>
              <a:ext cx="150063" cy="135735"/>
            </a:xfrm>
            <a:prstGeom prst="rect">
              <a:avLst/>
            </a:prstGeom>
          </p:spPr>
        </p:pic>
        <p:pic>
          <p:nvPicPr>
            <p:cNvPr id="32" name="Image 63"/>
            <p:cNvPicPr/>
            <p:nvPr/>
          </p:nvPicPr>
          <p:blipFill>
            <a:blip r:embed="rId15" cstate="print"/>
            <a:stretch>
              <a:fillRect/>
            </a:stretch>
          </p:blipFill>
          <p:spPr>
            <a:xfrm>
              <a:off x="3068622" y="125415"/>
              <a:ext cx="236627" cy="148686"/>
            </a:xfrm>
            <a:prstGeom prst="rect">
              <a:avLst/>
            </a:prstGeom>
          </p:spPr>
        </p:pic>
        <p:sp>
          <p:nvSpPr>
            <p:cNvPr id="33" name="Graphic 64"/>
            <p:cNvSpPr/>
            <p:nvPr/>
          </p:nvSpPr>
          <p:spPr>
            <a:xfrm>
              <a:off x="611886" y="2789694"/>
              <a:ext cx="4701540" cy="368935"/>
            </a:xfrm>
            <a:custGeom>
              <a:avLst/>
              <a:gdLst/>
              <a:ahLst/>
              <a:cxnLst/>
              <a:rect l="l" t="t" r="r" b="b"/>
              <a:pathLst>
                <a:path w="4701540" h="368935">
                  <a:moveTo>
                    <a:pt x="4701540" y="0"/>
                  </a:moveTo>
                  <a:lnTo>
                    <a:pt x="0" y="0"/>
                  </a:lnTo>
                  <a:lnTo>
                    <a:pt x="0" y="368808"/>
                  </a:lnTo>
                  <a:lnTo>
                    <a:pt x="4701540" y="368808"/>
                  </a:lnTo>
                  <a:lnTo>
                    <a:pt x="4701540" y="0"/>
                  </a:lnTo>
                  <a:close/>
                </a:path>
              </a:pathLst>
            </a:custGeom>
            <a:solidFill>
              <a:srgbClr val="B31F24"/>
            </a:solidFill>
          </p:spPr>
          <p:txBody>
            <a:bodyPr wrap="square" lIns="0" tIns="0" rIns="0" bIns="0" rtlCol="0">
              <a:prstTxWarp prst="textNoShape">
                <a:avLst/>
              </a:prstTxWarp>
              <a:noAutofit/>
            </a:bodyPr>
            <a:lstStyle/>
            <a:p>
              <a:endParaRPr lang="en-IN"/>
            </a:p>
          </p:txBody>
        </p:sp>
        <p:sp>
          <p:nvSpPr>
            <p:cNvPr id="34" name="Graphic 65"/>
            <p:cNvSpPr/>
            <p:nvPr/>
          </p:nvSpPr>
          <p:spPr>
            <a:xfrm>
              <a:off x="611886" y="2789694"/>
              <a:ext cx="4701540" cy="368935"/>
            </a:xfrm>
            <a:custGeom>
              <a:avLst/>
              <a:gdLst/>
              <a:ahLst/>
              <a:cxnLst/>
              <a:rect l="l" t="t" r="r" b="b"/>
              <a:pathLst>
                <a:path w="4701540" h="368935">
                  <a:moveTo>
                    <a:pt x="0" y="0"/>
                  </a:moveTo>
                  <a:lnTo>
                    <a:pt x="4701540" y="0"/>
                  </a:lnTo>
                  <a:lnTo>
                    <a:pt x="4701540" y="368808"/>
                  </a:lnTo>
                  <a:lnTo>
                    <a:pt x="0" y="368808"/>
                  </a:lnTo>
                  <a:lnTo>
                    <a:pt x="0" y="0"/>
                  </a:lnTo>
                  <a:close/>
                </a:path>
              </a:pathLst>
            </a:custGeom>
            <a:ln w="25908">
              <a:solidFill>
                <a:srgbClr val="727376"/>
              </a:solidFill>
              <a:prstDash val="solid"/>
            </a:ln>
          </p:spPr>
          <p:txBody>
            <a:bodyPr wrap="square" lIns="0" tIns="0" rIns="0" bIns="0" rtlCol="0">
              <a:prstTxWarp prst="textNoShape">
                <a:avLst/>
              </a:prstTxWarp>
              <a:noAutofit/>
            </a:bodyPr>
            <a:lstStyle/>
            <a:p>
              <a:endParaRPr lang="en-IN"/>
            </a:p>
          </p:txBody>
        </p:sp>
        <p:pic>
          <p:nvPicPr>
            <p:cNvPr id="35" name="Image 66"/>
            <p:cNvPicPr/>
            <p:nvPr/>
          </p:nvPicPr>
          <p:blipFill>
            <a:blip r:embed="rId16" cstate="print"/>
            <a:stretch>
              <a:fillRect/>
            </a:stretch>
          </p:blipFill>
          <p:spPr>
            <a:xfrm>
              <a:off x="2286568" y="2904135"/>
              <a:ext cx="104025" cy="145783"/>
            </a:xfrm>
            <a:prstGeom prst="rect">
              <a:avLst/>
            </a:prstGeom>
          </p:spPr>
        </p:pic>
        <p:pic>
          <p:nvPicPr>
            <p:cNvPr id="36" name="Image 67"/>
            <p:cNvPicPr/>
            <p:nvPr/>
          </p:nvPicPr>
          <p:blipFill>
            <a:blip r:embed="rId17" cstate="print"/>
            <a:stretch>
              <a:fillRect/>
            </a:stretch>
          </p:blipFill>
          <p:spPr>
            <a:xfrm>
              <a:off x="2419156" y="2940979"/>
              <a:ext cx="100456" cy="110388"/>
            </a:xfrm>
            <a:prstGeom prst="rect">
              <a:avLst/>
            </a:prstGeom>
          </p:spPr>
        </p:pic>
        <p:pic>
          <p:nvPicPr>
            <p:cNvPr id="37" name="Image 68"/>
            <p:cNvPicPr/>
            <p:nvPr/>
          </p:nvPicPr>
          <p:blipFill>
            <a:blip r:embed="rId18" cstate="print"/>
            <a:stretch>
              <a:fillRect/>
            </a:stretch>
          </p:blipFill>
          <p:spPr>
            <a:xfrm>
              <a:off x="2538778" y="2915643"/>
              <a:ext cx="150063" cy="135724"/>
            </a:xfrm>
            <a:prstGeom prst="rect">
              <a:avLst/>
            </a:prstGeom>
          </p:spPr>
        </p:pic>
        <p:pic>
          <p:nvPicPr>
            <p:cNvPr id="38" name="Image 69"/>
            <p:cNvPicPr/>
            <p:nvPr/>
          </p:nvPicPr>
          <p:blipFill>
            <a:blip r:embed="rId19" cstate="print"/>
            <a:stretch>
              <a:fillRect/>
            </a:stretch>
          </p:blipFill>
          <p:spPr>
            <a:xfrm>
              <a:off x="2759974" y="2902689"/>
              <a:ext cx="236627" cy="148678"/>
            </a:xfrm>
            <a:prstGeom prst="rect">
              <a:avLst/>
            </a:prstGeom>
          </p:spPr>
        </p:pic>
        <p:pic>
          <p:nvPicPr>
            <p:cNvPr id="39" name="Image 70"/>
            <p:cNvPicPr/>
            <p:nvPr/>
          </p:nvPicPr>
          <p:blipFill>
            <a:blip r:embed="rId20" cstate="print"/>
            <a:stretch>
              <a:fillRect/>
            </a:stretch>
          </p:blipFill>
          <p:spPr>
            <a:xfrm>
              <a:off x="3075926" y="2904136"/>
              <a:ext cx="202373" cy="147231"/>
            </a:xfrm>
            <a:prstGeom prst="rect">
              <a:avLst/>
            </a:prstGeom>
          </p:spPr>
        </p:pic>
        <p:sp>
          <p:nvSpPr>
            <p:cNvPr id="40" name="Graphic 71"/>
            <p:cNvSpPr/>
            <p:nvPr/>
          </p:nvSpPr>
          <p:spPr>
            <a:xfrm>
              <a:off x="3306772" y="2940979"/>
              <a:ext cx="59055" cy="109220"/>
            </a:xfrm>
            <a:custGeom>
              <a:avLst/>
              <a:gdLst/>
              <a:ahLst/>
              <a:cxnLst/>
              <a:rect l="l" t="t" r="r" b="b"/>
              <a:pathLst>
                <a:path w="59055" h="109220">
                  <a:moveTo>
                    <a:pt x="41935" y="0"/>
                  </a:moveTo>
                  <a:lnTo>
                    <a:pt x="16636" y="19646"/>
                  </a:lnTo>
                  <a:lnTo>
                    <a:pt x="16636" y="5016"/>
                  </a:lnTo>
                  <a:lnTo>
                    <a:pt x="16497" y="3924"/>
                  </a:lnTo>
                  <a:lnTo>
                    <a:pt x="15557" y="2743"/>
                  </a:lnTo>
                  <a:lnTo>
                    <a:pt x="13512" y="1841"/>
                  </a:lnTo>
                  <a:lnTo>
                    <a:pt x="6654" y="1562"/>
                  </a:lnTo>
                  <a:lnTo>
                    <a:pt x="2349" y="2070"/>
                  </a:lnTo>
                  <a:lnTo>
                    <a:pt x="558" y="3111"/>
                  </a:lnTo>
                  <a:lnTo>
                    <a:pt x="0" y="4419"/>
                  </a:lnTo>
                  <a:lnTo>
                    <a:pt x="0" y="106070"/>
                  </a:lnTo>
                  <a:lnTo>
                    <a:pt x="647" y="107403"/>
                  </a:lnTo>
                  <a:lnTo>
                    <a:pt x="2539" y="108343"/>
                  </a:lnTo>
                  <a:lnTo>
                    <a:pt x="5880" y="108864"/>
                  </a:lnTo>
                  <a:lnTo>
                    <a:pt x="12534" y="108864"/>
                  </a:lnTo>
                  <a:lnTo>
                    <a:pt x="15849" y="108343"/>
                  </a:lnTo>
                  <a:lnTo>
                    <a:pt x="17678" y="107403"/>
                  </a:lnTo>
                  <a:lnTo>
                    <a:pt x="18414" y="106070"/>
                  </a:lnTo>
                  <a:lnTo>
                    <a:pt x="18414" y="39395"/>
                  </a:lnTo>
                  <a:lnTo>
                    <a:pt x="23406" y="31851"/>
                  </a:lnTo>
                  <a:lnTo>
                    <a:pt x="40995" y="17411"/>
                  </a:lnTo>
                  <a:lnTo>
                    <a:pt x="45872" y="17564"/>
                  </a:lnTo>
                  <a:lnTo>
                    <a:pt x="55321" y="20307"/>
                  </a:lnTo>
                  <a:lnTo>
                    <a:pt x="56984" y="20154"/>
                  </a:lnTo>
                  <a:lnTo>
                    <a:pt x="57657" y="19481"/>
                  </a:lnTo>
                  <a:lnTo>
                    <a:pt x="58381" y="17729"/>
                  </a:lnTo>
                  <a:lnTo>
                    <a:pt x="58712" y="11607"/>
                  </a:lnTo>
                  <a:lnTo>
                    <a:pt x="58546" y="5765"/>
                  </a:lnTo>
                  <a:lnTo>
                    <a:pt x="57899" y="3632"/>
                  </a:lnTo>
                  <a:lnTo>
                    <a:pt x="55930" y="2158"/>
                  </a:lnTo>
                  <a:lnTo>
                    <a:pt x="48602" y="279"/>
                  </a:lnTo>
                  <a:lnTo>
                    <a:pt x="41935" y="0"/>
                  </a:lnTo>
                  <a:close/>
                </a:path>
              </a:pathLst>
            </a:custGeom>
            <a:solidFill>
              <a:srgbClr val="FFFFFF"/>
            </a:solidFill>
          </p:spPr>
          <p:txBody>
            <a:bodyPr wrap="square" lIns="0" tIns="0" rIns="0" bIns="0" rtlCol="0">
              <a:prstTxWarp prst="textNoShape">
                <a:avLst/>
              </a:prstTxWarp>
              <a:noAutofit/>
            </a:bodyPr>
            <a:lstStyle/>
            <a:p>
              <a:endParaRPr lang="en-IN"/>
            </a:p>
          </p:txBody>
        </p:sp>
        <p:pic>
          <p:nvPicPr>
            <p:cNvPr id="41" name="Image 72"/>
            <p:cNvPicPr/>
            <p:nvPr/>
          </p:nvPicPr>
          <p:blipFill>
            <a:blip r:embed="rId21" cstate="print"/>
            <a:stretch>
              <a:fillRect/>
            </a:stretch>
          </p:blipFill>
          <p:spPr>
            <a:xfrm>
              <a:off x="3386236" y="2940979"/>
              <a:ext cx="86499" cy="108940"/>
            </a:xfrm>
            <a:prstGeom prst="rect">
              <a:avLst/>
            </a:prstGeom>
          </p:spPr>
        </p:pic>
        <p:pic>
          <p:nvPicPr>
            <p:cNvPr id="42" name="Image 73"/>
            <p:cNvPicPr/>
            <p:nvPr/>
          </p:nvPicPr>
          <p:blipFill>
            <a:blip r:embed="rId22" cstate="print"/>
            <a:stretch>
              <a:fillRect/>
            </a:stretch>
          </p:blipFill>
          <p:spPr>
            <a:xfrm>
              <a:off x="3499876" y="2940979"/>
              <a:ext cx="92417" cy="110388"/>
            </a:xfrm>
            <a:prstGeom prst="rect">
              <a:avLst/>
            </a:prstGeom>
          </p:spPr>
        </p:pic>
        <p:sp>
          <p:nvSpPr>
            <p:cNvPr id="43" name="Graphic 74"/>
            <p:cNvSpPr/>
            <p:nvPr/>
          </p:nvSpPr>
          <p:spPr>
            <a:xfrm>
              <a:off x="3620780" y="2893760"/>
              <a:ext cx="18415" cy="156210"/>
            </a:xfrm>
            <a:custGeom>
              <a:avLst/>
              <a:gdLst/>
              <a:ahLst/>
              <a:cxnLst/>
              <a:rect l="l" t="t" r="r" b="b"/>
              <a:pathLst>
                <a:path w="18415" h="156210">
                  <a:moveTo>
                    <a:pt x="7365" y="0"/>
                  </a:moveTo>
                  <a:lnTo>
                    <a:pt x="2539" y="596"/>
                  </a:lnTo>
                  <a:lnTo>
                    <a:pt x="634" y="1562"/>
                  </a:lnTo>
                  <a:lnTo>
                    <a:pt x="114" y="2451"/>
                  </a:lnTo>
                  <a:lnTo>
                    <a:pt x="0" y="153289"/>
                  </a:lnTo>
                  <a:lnTo>
                    <a:pt x="634" y="154622"/>
                  </a:lnTo>
                  <a:lnTo>
                    <a:pt x="2539" y="155562"/>
                  </a:lnTo>
                  <a:lnTo>
                    <a:pt x="5867" y="156083"/>
                  </a:lnTo>
                  <a:lnTo>
                    <a:pt x="14909" y="155790"/>
                  </a:lnTo>
                  <a:lnTo>
                    <a:pt x="17183" y="154965"/>
                  </a:lnTo>
                  <a:lnTo>
                    <a:pt x="18262" y="153797"/>
                  </a:lnTo>
                  <a:lnTo>
                    <a:pt x="18414" y="152692"/>
                  </a:lnTo>
                  <a:lnTo>
                    <a:pt x="18414" y="3568"/>
                  </a:lnTo>
                  <a:lnTo>
                    <a:pt x="18262" y="2451"/>
                  </a:lnTo>
                  <a:lnTo>
                    <a:pt x="17183" y="1193"/>
                  </a:lnTo>
                  <a:lnTo>
                    <a:pt x="14909" y="368"/>
                  </a:lnTo>
                  <a:lnTo>
                    <a:pt x="7365" y="0"/>
                  </a:lnTo>
                  <a:close/>
                </a:path>
              </a:pathLst>
            </a:custGeom>
            <a:solidFill>
              <a:srgbClr val="FFFFFF"/>
            </a:solidFill>
          </p:spPr>
          <p:txBody>
            <a:bodyPr wrap="square" lIns="0" tIns="0" rIns="0" bIns="0" rtlCol="0">
              <a:prstTxWarp prst="textNoShape">
                <a:avLst/>
              </a:prstTxWarp>
              <a:noAutofit/>
            </a:bodyPr>
            <a:lstStyle/>
            <a:p>
              <a:endParaRPr lang="en-IN"/>
            </a:p>
          </p:txBody>
        </p:sp>
        <p:sp>
          <p:nvSpPr>
            <p:cNvPr id="44" name="Graphic 75"/>
            <p:cNvSpPr/>
            <p:nvPr/>
          </p:nvSpPr>
          <p:spPr>
            <a:xfrm>
              <a:off x="611886" y="2248661"/>
              <a:ext cx="4701540" cy="368935"/>
            </a:xfrm>
            <a:custGeom>
              <a:avLst/>
              <a:gdLst/>
              <a:ahLst/>
              <a:cxnLst/>
              <a:rect l="l" t="t" r="r" b="b"/>
              <a:pathLst>
                <a:path w="4701540" h="368935">
                  <a:moveTo>
                    <a:pt x="4701540" y="0"/>
                  </a:moveTo>
                  <a:lnTo>
                    <a:pt x="0" y="0"/>
                  </a:lnTo>
                  <a:lnTo>
                    <a:pt x="0" y="368807"/>
                  </a:lnTo>
                  <a:lnTo>
                    <a:pt x="4701540" y="368807"/>
                  </a:lnTo>
                  <a:lnTo>
                    <a:pt x="4701540" y="0"/>
                  </a:lnTo>
                  <a:close/>
                </a:path>
              </a:pathLst>
            </a:custGeom>
            <a:solidFill>
              <a:srgbClr val="8F4399"/>
            </a:solidFill>
          </p:spPr>
          <p:txBody>
            <a:bodyPr wrap="square" lIns="0" tIns="0" rIns="0" bIns="0" rtlCol="0">
              <a:prstTxWarp prst="textNoShape">
                <a:avLst/>
              </a:prstTxWarp>
              <a:noAutofit/>
            </a:bodyPr>
            <a:lstStyle/>
            <a:p>
              <a:endParaRPr lang="en-IN"/>
            </a:p>
          </p:txBody>
        </p:sp>
        <p:sp>
          <p:nvSpPr>
            <p:cNvPr id="45" name="Graphic 76"/>
            <p:cNvSpPr/>
            <p:nvPr/>
          </p:nvSpPr>
          <p:spPr>
            <a:xfrm>
              <a:off x="611886" y="2248661"/>
              <a:ext cx="4701540" cy="368935"/>
            </a:xfrm>
            <a:custGeom>
              <a:avLst/>
              <a:gdLst/>
              <a:ahLst/>
              <a:cxnLst/>
              <a:rect l="l" t="t" r="r" b="b"/>
              <a:pathLst>
                <a:path w="4701540" h="368935">
                  <a:moveTo>
                    <a:pt x="0" y="0"/>
                  </a:moveTo>
                  <a:lnTo>
                    <a:pt x="4701540" y="0"/>
                  </a:lnTo>
                  <a:lnTo>
                    <a:pt x="4701540" y="368807"/>
                  </a:lnTo>
                  <a:lnTo>
                    <a:pt x="0" y="368807"/>
                  </a:lnTo>
                  <a:lnTo>
                    <a:pt x="0" y="0"/>
                  </a:lnTo>
                  <a:close/>
                </a:path>
              </a:pathLst>
            </a:custGeom>
            <a:ln w="25908">
              <a:solidFill>
                <a:srgbClr val="727376"/>
              </a:solidFill>
              <a:prstDash val="solid"/>
            </a:ln>
          </p:spPr>
          <p:txBody>
            <a:bodyPr wrap="square" lIns="0" tIns="0" rIns="0" bIns="0" rtlCol="0">
              <a:prstTxWarp prst="textNoShape">
                <a:avLst/>
              </a:prstTxWarp>
              <a:noAutofit/>
            </a:bodyPr>
            <a:lstStyle/>
            <a:p>
              <a:endParaRPr lang="en-IN"/>
            </a:p>
          </p:txBody>
        </p:sp>
        <p:pic>
          <p:nvPicPr>
            <p:cNvPr id="46" name="Image 77"/>
            <p:cNvPicPr/>
            <p:nvPr/>
          </p:nvPicPr>
          <p:blipFill>
            <a:blip r:embed="rId23" cstate="print"/>
            <a:stretch>
              <a:fillRect/>
            </a:stretch>
          </p:blipFill>
          <p:spPr>
            <a:xfrm>
              <a:off x="2125778" y="2363840"/>
              <a:ext cx="209266" cy="185686"/>
            </a:xfrm>
            <a:prstGeom prst="rect">
              <a:avLst/>
            </a:prstGeom>
          </p:spPr>
        </p:pic>
        <p:pic>
          <p:nvPicPr>
            <p:cNvPr id="47" name="Image 78"/>
            <p:cNvPicPr/>
            <p:nvPr/>
          </p:nvPicPr>
          <p:blipFill>
            <a:blip r:embed="rId24" cstate="print"/>
            <a:stretch>
              <a:fillRect/>
            </a:stretch>
          </p:blipFill>
          <p:spPr>
            <a:xfrm>
              <a:off x="2356139" y="2400632"/>
              <a:ext cx="92316" cy="148894"/>
            </a:xfrm>
            <a:prstGeom prst="rect">
              <a:avLst/>
            </a:prstGeom>
          </p:spPr>
        </p:pic>
        <p:pic>
          <p:nvPicPr>
            <p:cNvPr id="48" name="Image 79"/>
            <p:cNvPicPr/>
            <p:nvPr/>
          </p:nvPicPr>
          <p:blipFill>
            <a:blip r:embed="rId25" cstate="print"/>
            <a:stretch>
              <a:fillRect/>
            </a:stretch>
          </p:blipFill>
          <p:spPr>
            <a:xfrm>
              <a:off x="2469666" y="2400632"/>
              <a:ext cx="92430" cy="110388"/>
            </a:xfrm>
            <a:prstGeom prst="rect">
              <a:avLst/>
            </a:prstGeom>
          </p:spPr>
        </p:pic>
        <p:sp>
          <p:nvSpPr>
            <p:cNvPr id="49" name="Graphic 80"/>
            <p:cNvSpPr/>
            <p:nvPr/>
          </p:nvSpPr>
          <p:spPr>
            <a:xfrm>
              <a:off x="2644356" y="2363799"/>
              <a:ext cx="77470" cy="146050"/>
            </a:xfrm>
            <a:custGeom>
              <a:avLst/>
              <a:gdLst/>
              <a:ahLst/>
              <a:cxnLst/>
              <a:rect l="l" t="t" r="r" b="b"/>
              <a:pathLst>
                <a:path w="77470" h="146050">
                  <a:moveTo>
                    <a:pt x="19202" y="3581"/>
                  </a:moveTo>
                  <a:lnTo>
                    <a:pt x="19050" y="2463"/>
                  </a:lnTo>
                  <a:lnTo>
                    <a:pt x="17932" y="1219"/>
                  </a:lnTo>
                  <a:lnTo>
                    <a:pt x="13004" y="101"/>
                  </a:lnTo>
                  <a:lnTo>
                    <a:pt x="7886" y="0"/>
                  </a:lnTo>
                  <a:lnTo>
                    <a:pt x="2959" y="698"/>
                  </a:lnTo>
                  <a:lnTo>
                    <a:pt x="838" y="1574"/>
                  </a:lnTo>
                  <a:lnTo>
                    <a:pt x="0" y="2984"/>
                  </a:lnTo>
                  <a:lnTo>
                    <a:pt x="0" y="142214"/>
                  </a:lnTo>
                  <a:lnTo>
                    <a:pt x="152" y="143332"/>
                  </a:lnTo>
                  <a:lnTo>
                    <a:pt x="1270" y="144576"/>
                  </a:lnTo>
                  <a:lnTo>
                    <a:pt x="3759" y="145313"/>
                  </a:lnTo>
                  <a:lnTo>
                    <a:pt x="11468" y="145783"/>
                  </a:lnTo>
                  <a:lnTo>
                    <a:pt x="16446" y="145097"/>
                  </a:lnTo>
                  <a:lnTo>
                    <a:pt x="18453" y="144221"/>
                  </a:lnTo>
                  <a:lnTo>
                    <a:pt x="19050" y="143332"/>
                  </a:lnTo>
                  <a:lnTo>
                    <a:pt x="19202" y="142214"/>
                  </a:lnTo>
                  <a:lnTo>
                    <a:pt x="19202" y="3581"/>
                  </a:lnTo>
                  <a:close/>
                </a:path>
                <a:path w="77470" h="146050">
                  <a:moveTo>
                    <a:pt x="77025" y="3581"/>
                  </a:moveTo>
                  <a:lnTo>
                    <a:pt x="76873" y="2463"/>
                  </a:lnTo>
                  <a:lnTo>
                    <a:pt x="75755" y="1219"/>
                  </a:lnTo>
                  <a:lnTo>
                    <a:pt x="70827" y="101"/>
                  </a:lnTo>
                  <a:lnTo>
                    <a:pt x="65709" y="0"/>
                  </a:lnTo>
                  <a:lnTo>
                    <a:pt x="60782" y="698"/>
                  </a:lnTo>
                  <a:lnTo>
                    <a:pt x="58661" y="1574"/>
                  </a:lnTo>
                  <a:lnTo>
                    <a:pt x="57823" y="2984"/>
                  </a:lnTo>
                  <a:lnTo>
                    <a:pt x="57823" y="142214"/>
                  </a:lnTo>
                  <a:lnTo>
                    <a:pt x="57975" y="143332"/>
                  </a:lnTo>
                  <a:lnTo>
                    <a:pt x="59093" y="144576"/>
                  </a:lnTo>
                  <a:lnTo>
                    <a:pt x="61582" y="145313"/>
                  </a:lnTo>
                  <a:lnTo>
                    <a:pt x="69278" y="145783"/>
                  </a:lnTo>
                  <a:lnTo>
                    <a:pt x="74269" y="145097"/>
                  </a:lnTo>
                  <a:lnTo>
                    <a:pt x="76276" y="144221"/>
                  </a:lnTo>
                  <a:lnTo>
                    <a:pt x="76873" y="143332"/>
                  </a:lnTo>
                  <a:lnTo>
                    <a:pt x="77025" y="142214"/>
                  </a:lnTo>
                  <a:lnTo>
                    <a:pt x="77025" y="3581"/>
                  </a:lnTo>
                  <a:close/>
                </a:path>
              </a:pathLst>
            </a:custGeom>
            <a:solidFill>
              <a:srgbClr val="FFFFFF"/>
            </a:solidFill>
          </p:spPr>
          <p:txBody>
            <a:bodyPr wrap="square" lIns="0" tIns="0" rIns="0" bIns="0" rtlCol="0">
              <a:prstTxWarp prst="textNoShape">
                <a:avLst/>
              </a:prstTxWarp>
              <a:noAutofit/>
            </a:bodyPr>
            <a:lstStyle/>
            <a:p>
              <a:endParaRPr lang="en-IN"/>
            </a:p>
          </p:txBody>
        </p:sp>
        <p:pic>
          <p:nvPicPr>
            <p:cNvPr id="50" name="Image 81"/>
            <p:cNvPicPr/>
            <p:nvPr/>
          </p:nvPicPr>
          <p:blipFill>
            <a:blip r:embed="rId26" cstate="print"/>
            <a:stretch>
              <a:fillRect/>
            </a:stretch>
          </p:blipFill>
          <p:spPr>
            <a:xfrm>
              <a:off x="2811701" y="2360780"/>
              <a:ext cx="981481" cy="188747"/>
            </a:xfrm>
            <a:prstGeom prst="rect">
              <a:avLst/>
            </a:prstGeom>
          </p:spPr>
        </p:pic>
        <p:pic>
          <p:nvPicPr>
            <p:cNvPr id="51" name="Image 82"/>
            <p:cNvPicPr/>
            <p:nvPr/>
          </p:nvPicPr>
          <p:blipFill>
            <a:blip r:embed="rId27" cstate="print"/>
            <a:stretch>
              <a:fillRect/>
            </a:stretch>
          </p:blipFill>
          <p:spPr>
            <a:xfrm>
              <a:off x="504444" y="483108"/>
              <a:ext cx="1242060" cy="1765277"/>
            </a:xfrm>
            <a:prstGeom prst="rect">
              <a:avLst/>
            </a:prstGeom>
          </p:spPr>
        </p:pic>
        <p:pic>
          <p:nvPicPr>
            <p:cNvPr id="52" name="Image 83"/>
            <p:cNvPicPr/>
            <p:nvPr/>
          </p:nvPicPr>
          <p:blipFill>
            <a:blip r:embed="rId28" cstate="print"/>
            <a:stretch>
              <a:fillRect/>
            </a:stretch>
          </p:blipFill>
          <p:spPr>
            <a:xfrm>
              <a:off x="2377439" y="483108"/>
              <a:ext cx="1243596" cy="1765277"/>
            </a:xfrm>
            <a:prstGeom prst="rect">
              <a:avLst/>
            </a:prstGeom>
          </p:spPr>
        </p:pic>
        <p:pic>
          <p:nvPicPr>
            <p:cNvPr id="53" name="Image 84"/>
            <p:cNvPicPr/>
            <p:nvPr/>
          </p:nvPicPr>
          <p:blipFill>
            <a:blip r:embed="rId29" cstate="print"/>
            <a:stretch>
              <a:fillRect/>
            </a:stretch>
          </p:blipFill>
          <p:spPr>
            <a:xfrm>
              <a:off x="4172711" y="483108"/>
              <a:ext cx="1243583" cy="1765277"/>
            </a:xfrm>
            <a:prstGeom prst="rect">
              <a:avLst/>
            </a:prstGeom>
          </p:spPr>
        </p:pic>
        <p:sp>
          <p:nvSpPr>
            <p:cNvPr id="54" name="Graphic 85"/>
            <p:cNvSpPr/>
            <p:nvPr/>
          </p:nvSpPr>
          <p:spPr>
            <a:xfrm>
              <a:off x="2989323" y="2617472"/>
              <a:ext cx="1270" cy="739775"/>
            </a:xfrm>
            <a:custGeom>
              <a:avLst/>
              <a:gdLst/>
              <a:ahLst/>
              <a:cxnLst/>
              <a:rect l="l" t="t" r="r" b="b"/>
              <a:pathLst>
                <a:path h="739775">
                  <a:moveTo>
                    <a:pt x="0" y="0"/>
                  </a:moveTo>
                  <a:lnTo>
                    <a:pt x="0" y="171018"/>
                  </a:lnTo>
                </a:path>
                <a:path h="739775">
                  <a:moveTo>
                    <a:pt x="0" y="541032"/>
                  </a:moveTo>
                  <a:lnTo>
                    <a:pt x="0" y="739711"/>
                  </a:lnTo>
                </a:path>
              </a:pathLst>
            </a:custGeom>
            <a:ln w="28956">
              <a:solidFill>
                <a:srgbClr val="727376"/>
              </a:solidFill>
              <a:prstDash val="solid"/>
            </a:ln>
          </p:spPr>
          <p:txBody>
            <a:bodyPr wrap="square" lIns="0" tIns="0" rIns="0" bIns="0" rtlCol="0">
              <a:prstTxWarp prst="textNoShape">
                <a:avLst/>
              </a:prstTxWarp>
              <a:noAutofit/>
            </a:bodyPr>
            <a:lstStyle/>
            <a:p>
              <a:endParaRPr lang="en-IN"/>
            </a:p>
          </p:txBody>
        </p:sp>
      </p:grpSp>
      <p:sp>
        <p:nvSpPr>
          <p:cNvPr id="2" name="Rectangle 1"/>
          <p:cNvSpPr/>
          <p:nvPr/>
        </p:nvSpPr>
        <p:spPr>
          <a:xfrm>
            <a:off x="633742" y="1874067"/>
            <a:ext cx="3390409" cy="58847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IN" dirty="0">
                <a:solidFill>
                  <a:schemeClr val="bg1"/>
                </a:solidFill>
                <a:latin typeface="Arial" panose="020B0604020202020204" pitchFamily="34" charset="0"/>
                <a:cs typeface="Arial" panose="020B0604020202020204" pitchFamily="34" charset="0"/>
              </a:rPr>
              <a:t>Bare metal", "native" or Type I</a:t>
            </a:r>
          </a:p>
        </p:txBody>
      </p:sp>
      <p:sp>
        <p:nvSpPr>
          <p:cNvPr id="3" name="Rectangle 2"/>
          <p:cNvSpPr/>
          <p:nvPr/>
        </p:nvSpPr>
        <p:spPr>
          <a:xfrm>
            <a:off x="633742" y="4879818"/>
            <a:ext cx="3390409" cy="7061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Embedded", "hosted" or Type II</a:t>
            </a:r>
          </a:p>
        </p:txBody>
      </p:sp>
    </p:spTree>
    <p:extLst>
      <p:ext uri="{BB962C8B-B14F-4D97-AF65-F5344CB8AC3E}">
        <p14:creationId xmlns:p14="http://schemas.microsoft.com/office/powerpoint/2010/main" val="317250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0348" y="226712"/>
            <a:ext cx="6829732" cy="92345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smtClean="0">
                <a:solidFill>
                  <a:schemeClr val="bg1"/>
                </a:solidFill>
                <a:latin typeface="Arial" panose="020B0604020202020204" pitchFamily="34" charset="0"/>
                <a:cs typeface="Arial" panose="020B0604020202020204" pitchFamily="34" charset="0"/>
              </a:rPr>
              <a:t>Topics generally covered </a:t>
            </a:r>
            <a:r>
              <a:rPr lang="en-US" sz="2400" b="1" dirty="0">
                <a:solidFill>
                  <a:schemeClr val="bg1"/>
                </a:solidFill>
                <a:latin typeface="Arial" panose="020B0604020202020204" pitchFamily="34" charset="0"/>
                <a:cs typeface="Arial" panose="020B0604020202020204" pitchFamily="34" charset="0"/>
              </a:rPr>
              <a:t>in the Syllabus</a:t>
            </a:r>
            <a:endParaRPr lang="en-IN" sz="2400" dirty="0">
              <a:solidFill>
                <a:schemeClr val="bg1"/>
              </a:solidFill>
            </a:endParaRPr>
          </a:p>
        </p:txBody>
      </p:sp>
      <p:sp>
        <p:nvSpPr>
          <p:cNvPr id="4" name="Rectangle 3"/>
          <p:cNvSpPr/>
          <p:nvPr/>
        </p:nvSpPr>
        <p:spPr>
          <a:xfrm>
            <a:off x="633744" y="1476208"/>
            <a:ext cx="8863342" cy="48108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lvl="0" indent="-285750">
              <a:buFont typeface="Wingdings" panose="05000000000000000000" pitchFamily="2" charset="2"/>
              <a:buChar char="Ø"/>
            </a:pPr>
            <a:r>
              <a:rPr lang="en-US" b="1" dirty="0" smtClean="0">
                <a:solidFill>
                  <a:schemeClr val="tx1"/>
                </a:solidFill>
                <a:latin typeface="Arial" panose="020B0604020202020204" pitchFamily="34" charset="0"/>
                <a:cs typeface="Arial" panose="020B0604020202020204" pitchFamily="34" charset="0"/>
              </a:rPr>
              <a:t>Concepts </a:t>
            </a:r>
            <a:r>
              <a:rPr lang="en-US" b="1" dirty="0">
                <a:solidFill>
                  <a:schemeClr val="tx1"/>
                </a:solidFill>
                <a:latin typeface="Arial" panose="020B0604020202020204" pitchFamily="34" charset="0"/>
                <a:cs typeface="Arial" panose="020B0604020202020204" pitchFamily="34" charset="0"/>
              </a:rPr>
              <a:t>of Cloud Computing</a:t>
            </a:r>
            <a:endParaRPr lang="en-IN" b="1"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Current Trends in information Security - Cloud Computing</a:t>
            </a:r>
            <a:endParaRPr lang="en-IN"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Cloud Computing Principles</a:t>
            </a:r>
            <a:endParaRPr lang="en-IN"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Basics of Cloud Infrastructure</a:t>
            </a:r>
          </a:p>
          <a:p>
            <a:pPr marL="285750" lvl="0" indent="-285750">
              <a:buFont typeface="Wingdings" panose="05000000000000000000" pitchFamily="2" charset="2"/>
              <a:buChar char="Ø"/>
            </a:pPr>
            <a:r>
              <a:rPr lang="en-US" b="1" dirty="0">
                <a:solidFill>
                  <a:schemeClr val="tx1"/>
                </a:solidFill>
                <a:latin typeface="Arial" panose="020B0604020202020204" pitchFamily="34" charset="0"/>
                <a:cs typeface="Arial" panose="020B0604020202020204" pitchFamily="34" charset="0"/>
              </a:rPr>
              <a:t>Common Technologies and Techniques in Cloud Computing</a:t>
            </a:r>
            <a:endParaRPr lang="en-IN"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Architecture, </a:t>
            </a:r>
            <a:r>
              <a:rPr lang="en-IN" b="1" dirty="0" smtClean="0">
                <a:solidFill>
                  <a:schemeClr val="tx1"/>
                </a:solidFill>
                <a:latin typeface="Arial" panose="020B0604020202020204" pitchFamily="34" charset="0"/>
                <a:cs typeface="Arial" panose="020B0604020202020204" pitchFamily="34" charset="0"/>
              </a:rPr>
              <a:t>models </a:t>
            </a:r>
            <a:r>
              <a:rPr lang="en-IN" b="1" dirty="0">
                <a:solidFill>
                  <a:schemeClr val="tx1"/>
                </a:solidFill>
                <a:latin typeface="Arial" panose="020B0604020202020204" pitchFamily="34" charset="0"/>
                <a:cs typeface="Arial" panose="020B0604020202020204" pitchFamily="34" charset="0"/>
              </a:rPr>
              <a:t>of cloud services (IaaS, PaaS, </a:t>
            </a:r>
            <a:r>
              <a:rPr lang="en-IN" b="1" dirty="0" smtClean="0">
                <a:solidFill>
                  <a:schemeClr val="tx1"/>
                </a:solidFill>
                <a:latin typeface="Arial" panose="020B0604020202020204" pitchFamily="34" charset="0"/>
                <a:cs typeface="Arial" panose="020B0604020202020204" pitchFamily="34" charset="0"/>
              </a:rPr>
              <a:t>SaaS)</a:t>
            </a:r>
            <a:endParaRPr lang="en-IN" dirty="0">
              <a:solidFill>
                <a:schemeClr val="tx1"/>
              </a:solidFill>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Ø"/>
            </a:pPr>
            <a:r>
              <a:rPr lang="en-IN" b="1" dirty="0" smtClean="0">
                <a:solidFill>
                  <a:schemeClr val="tx1"/>
                </a:solidFill>
                <a:latin typeface="Arial" panose="020B0604020202020204" pitchFamily="34" charset="0"/>
                <a:cs typeface="Arial" panose="020B0604020202020204" pitchFamily="34" charset="0"/>
              </a:rPr>
              <a:t>Virtualization </a:t>
            </a:r>
            <a:endParaRPr lang="en-IN" dirty="0">
              <a:solidFill>
                <a:schemeClr val="tx1"/>
              </a:solidFill>
              <a:latin typeface="Arial" panose="020B0604020202020204" pitchFamily="34" charset="0"/>
              <a:cs typeface="Arial" panose="020B0604020202020204" pitchFamily="34" charset="0"/>
            </a:endParaRPr>
          </a:p>
          <a:p>
            <a:pPr marL="630238" lvl="0" indent="-285750">
              <a:buFont typeface="Wingdings" panose="05000000000000000000" pitchFamily="2" charset="2"/>
              <a:buChar char="§"/>
            </a:pPr>
            <a:r>
              <a:rPr lang="en-IN" b="1" dirty="0" smtClean="0">
                <a:solidFill>
                  <a:schemeClr val="tx1"/>
                </a:solidFill>
                <a:latin typeface="Arial" panose="020B0604020202020204" pitchFamily="34" charset="0"/>
                <a:cs typeface="Arial" panose="020B0604020202020204" pitchFamily="34" charset="0"/>
              </a:rPr>
              <a:t>Virtual Machines, </a:t>
            </a:r>
            <a:endParaRPr lang="en-IN" dirty="0">
              <a:solidFill>
                <a:schemeClr val="tx1"/>
              </a:solidFill>
              <a:latin typeface="Arial" panose="020B0604020202020204" pitchFamily="34" charset="0"/>
              <a:cs typeface="Arial" panose="020B0604020202020204" pitchFamily="34" charset="0"/>
            </a:endParaRPr>
          </a:p>
          <a:p>
            <a:pPr marL="630238" lvl="0" indent="-285750">
              <a:buFont typeface="Wingdings" panose="05000000000000000000" pitchFamily="2" charset="2"/>
              <a:buChar char="§"/>
            </a:pPr>
            <a:r>
              <a:rPr lang="en-IN" b="1" dirty="0" smtClean="0">
                <a:solidFill>
                  <a:schemeClr val="tx1"/>
                </a:solidFill>
                <a:latin typeface="Arial" panose="020B0604020202020204" pitchFamily="34" charset="0"/>
                <a:cs typeface="Arial" panose="020B0604020202020204" pitchFamily="34" charset="0"/>
              </a:rPr>
              <a:t>Hypervisors,</a:t>
            </a:r>
          </a:p>
          <a:p>
            <a:pPr marL="285750" lvl="0" indent="-285750">
              <a:buFont typeface="Wingdings" panose="05000000000000000000" pitchFamily="2" charset="2"/>
              <a:buChar char="Ø"/>
            </a:pPr>
            <a:r>
              <a:rPr lang="en-IN" b="1" dirty="0" smtClean="0">
                <a:solidFill>
                  <a:schemeClr val="tx1"/>
                </a:solidFill>
                <a:latin typeface="Arial" panose="020B0604020202020204" pitchFamily="34" charset="0"/>
                <a:cs typeface="Arial" panose="020B0604020202020204" pitchFamily="34" charset="0"/>
              </a:rPr>
              <a:t>Data </a:t>
            </a:r>
            <a:r>
              <a:rPr lang="en-IN" b="1" dirty="0">
                <a:solidFill>
                  <a:schemeClr val="tx1"/>
                </a:solidFill>
                <a:latin typeface="Arial" panose="020B0604020202020204" pitchFamily="34" charset="0"/>
                <a:cs typeface="Arial" panose="020B0604020202020204" pitchFamily="34" charset="0"/>
              </a:rPr>
              <a:t>Centre Concepts</a:t>
            </a: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Data Centre Facilities and Infrastructures </a:t>
            </a:r>
          </a:p>
          <a:p>
            <a:pPr marL="285750" lvl="0" indent="-285750">
              <a:buFont typeface="Wingdings" panose="05000000000000000000" pitchFamily="2" charset="2"/>
              <a:buChar char="Ø"/>
            </a:pPr>
            <a:r>
              <a:rPr lang="en-IN" b="1" dirty="0">
                <a:solidFill>
                  <a:schemeClr val="tx1"/>
                </a:solidFill>
                <a:latin typeface="Arial" panose="020B0604020202020204" pitchFamily="34" charset="0"/>
                <a:cs typeface="Arial" panose="020B0604020202020204" pitchFamily="34" charset="0"/>
              </a:rPr>
              <a:t>Performance of Data </a:t>
            </a:r>
            <a:r>
              <a:rPr lang="en-IN" b="1" dirty="0" smtClean="0">
                <a:solidFill>
                  <a:schemeClr val="tx1"/>
                </a:solidFill>
                <a:latin typeface="Arial" panose="020B0604020202020204" pitchFamily="34" charset="0"/>
                <a:cs typeface="Arial" panose="020B0604020202020204" pitchFamily="34" charset="0"/>
              </a:rPr>
              <a:t>Centre – Key performance indicators</a:t>
            </a:r>
            <a:endParaRPr lang="en-IN"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252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4615" y="1172060"/>
            <a:ext cx="6616502" cy="38961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b="1" dirty="0" smtClean="0">
                <a:solidFill>
                  <a:schemeClr val="bg1"/>
                </a:solidFill>
                <a:latin typeface="Arial" panose="020B0604020202020204" pitchFamily="34" charset="0"/>
                <a:cs typeface="Arial" panose="020B0604020202020204" pitchFamily="34" charset="0"/>
              </a:rPr>
              <a:t>Formulation of government/enterprises policies </a:t>
            </a:r>
            <a:endParaRPr lang="en-IN" sz="1600" dirty="0">
              <a:solidFill>
                <a:schemeClr val="bg1"/>
              </a:solidFill>
            </a:endParaRPr>
          </a:p>
        </p:txBody>
      </p:sp>
      <p:sp>
        <p:nvSpPr>
          <p:cNvPr id="5" name="Rectangle 4"/>
          <p:cNvSpPr/>
          <p:nvPr/>
        </p:nvSpPr>
        <p:spPr>
          <a:xfrm>
            <a:off x="614615" y="2093331"/>
            <a:ext cx="8245606" cy="272654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lvl="0" indent="-285750" algn="just">
              <a:buFont typeface="Wingdings" panose="05000000000000000000" pitchFamily="2" charset="2"/>
              <a:buChar char="§"/>
            </a:pPr>
            <a:endParaRPr lang="en-US" sz="1600" dirty="0" smtClean="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
            </a:pPr>
            <a:endParaRPr lang="en-US" sz="1600" dirty="0">
              <a:solidFill>
                <a:schemeClr val="tx1"/>
              </a:solidFill>
              <a:latin typeface="Arial" panose="020B0604020202020204" pitchFamily="34" charset="0"/>
              <a:cs typeface="Arial" panose="020B0604020202020204" pitchFamily="34" charset="0"/>
            </a:endParaRPr>
          </a:p>
          <a:p>
            <a:pPr lvl="0" algn="just"/>
            <a:r>
              <a:rPr lang="en-US" sz="1600" b="1" dirty="0" smtClean="0">
                <a:solidFill>
                  <a:schemeClr val="tx1"/>
                </a:solidFill>
                <a:latin typeface="Arial" panose="020B0604020202020204" pitchFamily="34" charset="0"/>
                <a:cs typeface="Arial" panose="020B0604020202020204" pitchFamily="34" charset="0"/>
              </a:rPr>
              <a:t>Aspects for Policy Makers</a:t>
            </a:r>
          </a:p>
          <a:p>
            <a:pPr lvl="0" algn="just"/>
            <a:endParaRPr lang="en-US" sz="1600" dirty="0" smtClean="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
            </a:pPr>
            <a:r>
              <a:rPr lang="en-US" sz="1600" dirty="0" smtClean="0">
                <a:solidFill>
                  <a:schemeClr val="tx1"/>
                </a:solidFill>
                <a:latin typeface="Arial" panose="020B0604020202020204" pitchFamily="34" charset="0"/>
                <a:cs typeface="Arial" panose="020B0604020202020204" pitchFamily="34" charset="0"/>
              </a:rPr>
              <a:t>Cloud </a:t>
            </a:r>
            <a:r>
              <a:rPr lang="en-US" sz="1600" dirty="0">
                <a:solidFill>
                  <a:schemeClr val="tx1"/>
                </a:solidFill>
                <a:latin typeface="Arial" panose="020B0604020202020204" pitchFamily="34" charset="0"/>
                <a:cs typeface="Arial" panose="020B0604020202020204" pitchFamily="34" charset="0"/>
              </a:rPr>
              <a:t>computing essential characteristics (clause 6.2</a:t>
            </a:r>
            <a:r>
              <a:rPr lang="en-US" sz="1600" dirty="0" smtClean="0">
                <a:solidFill>
                  <a:schemeClr val="tx1"/>
                </a:solidFill>
                <a:latin typeface="Arial" panose="020B0604020202020204" pitchFamily="34" charset="0"/>
                <a:cs typeface="Arial" panose="020B0604020202020204" pitchFamily="34" charset="0"/>
              </a:rPr>
              <a:t>)</a:t>
            </a:r>
          </a:p>
          <a:p>
            <a:pPr marL="285750" lvl="0" indent="-285750" algn="just">
              <a:buFont typeface="Wingdings" panose="05000000000000000000" pitchFamily="2" charset="2"/>
              <a:buChar char="§"/>
            </a:pPr>
            <a:r>
              <a:rPr lang="en-US" sz="1600" dirty="0">
                <a:solidFill>
                  <a:schemeClr val="tx1"/>
                </a:solidFill>
                <a:latin typeface="Arial" panose="020B0604020202020204" pitchFamily="34" charset="0"/>
                <a:cs typeface="Arial" panose="020B0604020202020204" pitchFamily="34" charset="0"/>
              </a:rPr>
              <a:t>Major benefits of cloud computing (clause 6.3)</a:t>
            </a:r>
          </a:p>
          <a:p>
            <a:pPr marL="285750" lvl="0" indent="-285750" algn="just">
              <a:buFont typeface="Wingdings" panose="05000000000000000000" pitchFamily="2" charset="2"/>
              <a:buChar char="§"/>
            </a:pPr>
            <a:r>
              <a:rPr lang="en-US" sz="1600" dirty="0">
                <a:solidFill>
                  <a:schemeClr val="tx1"/>
                </a:solidFill>
                <a:latin typeface="Arial" panose="020B0604020202020204" pitchFamily="34" charset="0"/>
                <a:cs typeface="Arial" panose="020B0604020202020204" pitchFamily="34" charset="0"/>
              </a:rPr>
              <a:t>Implications for policy makers (clause 6.4</a:t>
            </a:r>
            <a:r>
              <a:rPr lang="en-US" sz="1600" dirty="0" smtClean="0">
                <a:solidFill>
                  <a:schemeClr val="tx1"/>
                </a:solidFill>
                <a:latin typeface="Arial" panose="020B0604020202020204" pitchFamily="34" charset="0"/>
                <a:cs typeface="Arial" panose="020B0604020202020204" pitchFamily="34" charset="0"/>
              </a:rPr>
              <a:t>)</a:t>
            </a:r>
          </a:p>
          <a:p>
            <a:pPr marL="285750" lvl="0" indent="-285750" algn="just">
              <a:buFont typeface="Wingdings" panose="05000000000000000000" pitchFamily="2" charset="2"/>
              <a:buChar char="§"/>
            </a:pPr>
            <a:r>
              <a:rPr lang="en-US" sz="1600" dirty="0">
                <a:solidFill>
                  <a:schemeClr val="tx1"/>
                </a:solidFill>
                <a:latin typeface="Arial" panose="020B0604020202020204" pitchFamily="34" charset="0"/>
                <a:cs typeface="Arial" panose="020B0604020202020204" pitchFamily="34" charset="0"/>
              </a:rPr>
              <a:t>Using international standards to assist in developing policies that cover cloud </a:t>
            </a:r>
            <a:r>
              <a:rPr lang="en-US" sz="1600" dirty="0" smtClean="0">
                <a:solidFill>
                  <a:schemeClr val="tx1"/>
                </a:solidFill>
                <a:latin typeface="Arial" panose="020B0604020202020204" pitchFamily="34" charset="0"/>
                <a:cs typeface="Arial" panose="020B0604020202020204" pitchFamily="34" charset="0"/>
              </a:rPr>
              <a:t>Computing (clause </a:t>
            </a:r>
            <a:r>
              <a:rPr lang="en-US" sz="1600" dirty="0">
                <a:solidFill>
                  <a:schemeClr val="tx1"/>
                </a:solidFill>
                <a:latin typeface="Arial" panose="020B0604020202020204" pitchFamily="34" charset="0"/>
                <a:cs typeface="Arial" panose="020B0604020202020204" pitchFamily="34" charset="0"/>
              </a:rPr>
              <a:t>7</a:t>
            </a:r>
            <a:r>
              <a:rPr lang="en-US" sz="1600" dirty="0" smtClean="0">
                <a:solidFill>
                  <a:schemeClr val="tx1"/>
                </a:solidFill>
                <a:latin typeface="Arial" panose="020B0604020202020204" pitchFamily="34" charset="0"/>
                <a:cs typeface="Arial" panose="020B0604020202020204" pitchFamily="34" charset="0"/>
              </a:rPr>
              <a:t>)</a:t>
            </a:r>
          </a:p>
          <a:p>
            <a:pPr marL="285750" lvl="0" indent="-285750" algn="just">
              <a:buFont typeface="Wingdings" panose="05000000000000000000" pitchFamily="2" charset="2"/>
              <a:buChar char="§"/>
            </a:pPr>
            <a:r>
              <a:rPr lang="en-US" sz="1600" dirty="0">
                <a:solidFill>
                  <a:schemeClr val="tx1"/>
                </a:solidFill>
                <a:latin typeface="Arial" panose="020B0604020202020204" pitchFamily="34" charset="0"/>
                <a:cs typeface="Arial" panose="020B0604020202020204" pitchFamily="34" charset="0"/>
              </a:rPr>
              <a:t>Considerations of </a:t>
            </a:r>
            <a:r>
              <a:rPr lang="en-US" sz="1600" dirty="0" smtClean="0">
                <a:solidFill>
                  <a:schemeClr val="tx1"/>
                </a:solidFill>
                <a:latin typeface="Arial" panose="020B0604020202020204" pitchFamily="34" charset="0"/>
                <a:cs typeface="Arial" panose="020B0604020202020204" pitchFamily="34" charset="0"/>
              </a:rPr>
              <a:t>regulatory, </a:t>
            </a:r>
            <a:r>
              <a:rPr lang="en-US" sz="1600" dirty="0">
                <a:solidFill>
                  <a:schemeClr val="tx1"/>
                </a:solidFill>
                <a:latin typeface="Arial" panose="020B0604020202020204" pitchFamily="34" charset="0"/>
                <a:cs typeface="Arial" panose="020B0604020202020204" pitchFamily="34" charset="0"/>
              </a:rPr>
              <a:t>advisory and procurement </a:t>
            </a:r>
            <a:r>
              <a:rPr lang="en-US" sz="1600" dirty="0" smtClean="0">
                <a:solidFill>
                  <a:schemeClr val="tx1"/>
                </a:solidFill>
                <a:latin typeface="Arial" panose="020B0604020202020204" pitchFamily="34" charset="0"/>
                <a:cs typeface="Arial" panose="020B0604020202020204" pitchFamily="34" charset="0"/>
              </a:rPr>
              <a:t>policy when </a:t>
            </a:r>
            <a:r>
              <a:rPr lang="en-US" sz="1600" dirty="0">
                <a:solidFill>
                  <a:schemeClr val="tx1"/>
                </a:solidFill>
                <a:latin typeface="Arial" panose="020B0604020202020204" pitchFamily="34" charset="0"/>
                <a:cs typeface="Arial" panose="020B0604020202020204" pitchFamily="34" charset="0"/>
              </a:rPr>
              <a:t>developing policy (clause 8)</a:t>
            </a:r>
          </a:p>
          <a:p>
            <a:pPr lvl="0" algn="just"/>
            <a:endParaRPr lang="en-US" sz="1600"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
            </a:pPr>
            <a:endParaRPr lang="en-US" sz="1600" dirty="0">
              <a:solidFill>
                <a:schemeClr val="tx1"/>
              </a:solidFill>
              <a:latin typeface="Arial" panose="020B0604020202020204" pitchFamily="34" charset="0"/>
              <a:cs typeface="Arial" panose="020B0604020202020204" pitchFamily="34" charset="0"/>
            </a:endParaRPr>
          </a:p>
          <a:p>
            <a:pPr lvl="0" algn="just"/>
            <a:endParaRPr lang="en-US" sz="1600" dirty="0">
              <a:solidFill>
                <a:schemeClr val="tx1"/>
              </a:solidFill>
              <a:latin typeface="Arial" panose="020B0604020202020204" pitchFamily="34" charset="0"/>
              <a:cs typeface="Arial" panose="020B0604020202020204" pitchFamily="34" charset="0"/>
            </a:endParaRPr>
          </a:p>
          <a:p>
            <a:pPr lvl="0" algn="just"/>
            <a:endParaRPr lang="en-US" sz="16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614615" y="5351533"/>
            <a:ext cx="8163625" cy="53555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endParaRPr lang="en-US" sz="1600" b="1" dirty="0">
              <a:solidFill>
                <a:schemeClr val="bg1"/>
              </a:solidFill>
              <a:latin typeface="Arial" panose="020B0604020202020204" pitchFamily="34" charset="0"/>
              <a:cs typeface="Arial" panose="020B0604020202020204" pitchFamily="34" charset="0"/>
            </a:endParaRPr>
          </a:p>
          <a:p>
            <a:r>
              <a:rPr lang="en-IN" sz="1600" b="1" dirty="0" smtClean="0">
                <a:solidFill>
                  <a:schemeClr val="bg1"/>
                </a:solidFill>
                <a:latin typeface="Arial" panose="020B0604020202020204" pitchFamily="34" charset="0"/>
                <a:cs typeface="Arial" panose="020B0604020202020204" pitchFamily="34" charset="0"/>
              </a:rPr>
              <a:t>IS/ISO/IEC </a:t>
            </a:r>
            <a:r>
              <a:rPr lang="en-IN" sz="1600" b="1" dirty="0">
                <a:solidFill>
                  <a:schemeClr val="bg1"/>
                </a:solidFill>
                <a:latin typeface="Arial" panose="020B0604020202020204" pitchFamily="34" charset="0"/>
                <a:cs typeface="Arial" panose="020B0604020202020204" pitchFamily="34" charset="0"/>
              </a:rPr>
              <a:t>TR 22678 : 2020</a:t>
            </a:r>
            <a:r>
              <a:rPr lang="en-IN" sz="1600" b="1" dirty="0" smtClean="0">
                <a:solidFill>
                  <a:schemeClr val="bg1"/>
                </a:solidFill>
                <a:latin typeface="Arial" panose="020B0604020202020204" pitchFamily="34" charset="0"/>
                <a:cs typeface="Arial" panose="020B0604020202020204" pitchFamily="34" charset="0"/>
              </a:rPr>
              <a:t>),</a:t>
            </a:r>
            <a:r>
              <a:rPr lang="en-US" sz="1600" b="1" dirty="0">
                <a:solidFill>
                  <a:schemeClr val="bg1"/>
                </a:solidFill>
                <a:latin typeface="Arial" panose="020B0604020202020204" pitchFamily="34" charset="0"/>
                <a:cs typeface="Arial" panose="020B0604020202020204" pitchFamily="34" charset="0"/>
              </a:rPr>
              <a:t> Cloud Computing — </a:t>
            </a:r>
            <a:r>
              <a:rPr lang="en-US" sz="1600" b="1" dirty="0" smtClean="0">
                <a:solidFill>
                  <a:schemeClr val="bg1"/>
                </a:solidFill>
                <a:latin typeface="Arial" panose="020B0604020202020204" pitchFamily="34" charset="0"/>
                <a:cs typeface="Arial" panose="020B0604020202020204" pitchFamily="34" charset="0"/>
              </a:rPr>
              <a:t>Guidance for </a:t>
            </a:r>
            <a:r>
              <a:rPr lang="en-US" sz="1600" b="1" dirty="0">
                <a:solidFill>
                  <a:schemeClr val="bg1"/>
                </a:solidFill>
                <a:latin typeface="Arial" panose="020B0604020202020204" pitchFamily="34" charset="0"/>
                <a:cs typeface="Arial" panose="020B0604020202020204" pitchFamily="34" charset="0"/>
              </a:rPr>
              <a:t>Policy Development</a:t>
            </a:r>
            <a:r>
              <a:rPr lang="en-IN" sz="1600" b="1" dirty="0" smtClean="0">
                <a:solidFill>
                  <a:schemeClr val="bg1"/>
                </a:solidFill>
                <a:latin typeface="Arial" panose="020B0604020202020204" pitchFamily="34" charset="0"/>
                <a:cs typeface="Arial" panose="020B0604020202020204" pitchFamily="34" charset="0"/>
              </a:rPr>
              <a:t> </a:t>
            </a:r>
            <a:endParaRPr lang="en-IN" sz="1600" b="1" dirty="0">
              <a:solidFill>
                <a:schemeClr val="bg1"/>
              </a:solidFill>
              <a:latin typeface="Arial" panose="020B0604020202020204" pitchFamily="34" charset="0"/>
              <a:cs typeface="Arial" panose="020B0604020202020204" pitchFamily="34" charset="0"/>
            </a:endParaRPr>
          </a:p>
          <a:p>
            <a:pPr algn="ctr"/>
            <a:endParaRPr lang="en-IN" dirty="0">
              <a:solidFill>
                <a:schemeClr val="accent5"/>
              </a:solidFill>
            </a:endParaRPr>
          </a:p>
        </p:txBody>
      </p:sp>
      <p:sp>
        <p:nvSpPr>
          <p:cNvPr id="8" name="Rectangle 7"/>
          <p:cNvSpPr/>
          <p:nvPr/>
        </p:nvSpPr>
        <p:spPr>
          <a:xfrm>
            <a:off x="485338" y="203259"/>
            <a:ext cx="8690953" cy="894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Cloud Computing — </a:t>
            </a:r>
            <a:r>
              <a:rPr lang="en-US" sz="2400" b="1" dirty="0">
                <a:solidFill>
                  <a:schemeClr val="tx1"/>
                </a:solidFill>
                <a:latin typeface="Arial" panose="020B0604020202020204" pitchFamily="34" charset="0"/>
                <a:cs typeface="Arial" panose="020B0604020202020204" pitchFamily="34" charset="0"/>
              </a:rPr>
              <a:t>Guidance for Policy </a:t>
            </a:r>
            <a:r>
              <a:rPr lang="en-US" sz="2400" b="1" dirty="0" smtClean="0">
                <a:solidFill>
                  <a:schemeClr val="tx1"/>
                </a:solidFill>
                <a:latin typeface="Arial" panose="020B0604020202020204" pitchFamily="34" charset="0"/>
                <a:cs typeface="Arial" panose="020B0604020202020204" pitchFamily="34" charset="0"/>
              </a:rPr>
              <a:t>Development</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1257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5672" y="1034645"/>
            <a:ext cx="3510568" cy="42936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Concepts of edge computing </a:t>
            </a:r>
            <a:endParaRPr lang="en-IN" sz="1600" dirty="0">
              <a:solidFill>
                <a:schemeClr val="bg1"/>
              </a:solidFill>
            </a:endParaRPr>
          </a:p>
        </p:txBody>
      </p:sp>
      <p:sp>
        <p:nvSpPr>
          <p:cNvPr id="7" name="Rectangle 6"/>
          <p:cNvSpPr/>
          <p:nvPr/>
        </p:nvSpPr>
        <p:spPr>
          <a:xfrm>
            <a:off x="695672" y="1526063"/>
            <a:ext cx="7584728" cy="258993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sz="1600" dirty="0" smtClean="0">
              <a:solidFill>
                <a:schemeClr val="tx1"/>
              </a:solidFill>
              <a:latin typeface="Arial" panose="020B0604020202020204" pitchFamily="34" charset="0"/>
              <a:cs typeface="Arial" panose="020B0604020202020204" pitchFamily="34" charset="0"/>
            </a:endParaRPr>
          </a:p>
          <a:p>
            <a:pPr lvl="0" algn="just"/>
            <a:endParaRPr lang="en-US" sz="1600" dirty="0" smtClean="0">
              <a:solidFill>
                <a:schemeClr val="tx1"/>
              </a:solidFill>
              <a:latin typeface="Arial" panose="020B0604020202020204" pitchFamily="34" charset="0"/>
              <a:cs typeface="Arial" panose="020B0604020202020204" pitchFamily="34" charset="0"/>
            </a:endParaRPr>
          </a:p>
          <a:p>
            <a:pPr lvl="0" algn="just"/>
            <a:r>
              <a:rPr lang="en-US" sz="1600" dirty="0" smtClean="0">
                <a:solidFill>
                  <a:schemeClr val="tx1"/>
                </a:solidFill>
                <a:latin typeface="Arial" panose="020B0604020202020204" pitchFamily="34" charset="0"/>
                <a:cs typeface="Arial" panose="020B0604020202020204" pitchFamily="34" charset="0"/>
              </a:rPr>
              <a:t>Edge </a:t>
            </a:r>
            <a:r>
              <a:rPr lang="en-US" sz="1600" dirty="0">
                <a:solidFill>
                  <a:schemeClr val="tx1"/>
                </a:solidFill>
                <a:latin typeface="Arial" panose="020B0604020202020204" pitchFamily="34" charset="0"/>
                <a:cs typeface="Arial" panose="020B0604020202020204" pitchFamily="34" charset="0"/>
              </a:rPr>
              <a:t>computing is distributed computing in which data processing and storage takes place on nodes which are near to the edge. </a:t>
            </a:r>
          </a:p>
          <a:p>
            <a:pPr lvl="0" algn="just"/>
            <a:endParaRPr lang="en-US" sz="1600" dirty="0">
              <a:solidFill>
                <a:schemeClr val="tx1"/>
              </a:solidFill>
              <a:latin typeface="Arial" panose="020B0604020202020204" pitchFamily="34" charset="0"/>
              <a:cs typeface="Arial" panose="020B0604020202020204" pitchFamily="34" charset="0"/>
            </a:endParaRPr>
          </a:p>
          <a:p>
            <a:pPr lvl="0" algn="just"/>
            <a:r>
              <a:rPr lang="en-US" sz="1600" dirty="0">
                <a:solidFill>
                  <a:schemeClr val="tx1"/>
                </a:solidFill>
                <a:latin typeface="Arial" panose="020B0604020202020204" pitchFamily="34" charset="0"/>
                <a:cs typeface="Arial" panose="020B0604020202020204" pitchFamily="34" charset="0"/>
              </a:rPr>
              <a:t>Edge computing is characterized by networked systems in which significant data processing and storage takes place on nodes near the edge, rather than in some centralized location. Edge computing can be contrasted with centralized computing </a:t>
            </a:r>
            <a:r>
              <a:rPr lang="en-US" sz="1600" dirty="0" smtClean="0">
                <a:solidFill>
                  <a:schemeClr val="tx1"/>
                </a:solidFill>
                <a:latin typeface="Arial" panose="020B0604020202020204" pitchFamily="34" charset="0"/>
                <a:cs typeface="Arial" panose="020B0604020202020204" pitchFamily="34" charset="0"/>
              </a:rPr>
              <a:t>where </a:t>
            </a:r>
            <a:r>
              <a:rPr lang="en-US" sz="1600" dirty="0">
                <a:solidFill>
                  <a:schemeClr val="tx1"/>
                </a:solidFill>
                <a:latin typeface="Arial" panose="020B0604020202020204" pitchFamily="34" charset="0"/>
                <a:cs typeface="Arial" panose="020B0604020202020204" pitchFamily="34" charset="0"/>
              </a:rPr>
              <a:t>the centralized nodes are remote from the edge</a:t>
            </a:r>
            <a:r>
              <a:rPr lang="en-US" sz="1600" dirty="0" smtClean="0">
                <a:solidFill>
                  <a:schemeClr val="tx1"/>
                </a:solidFill>
                <a:latin typeface="Arial" panose="020B0604020202020204" pitchFamily="34" charset="0"/>
                <a:cs typeface="Arial" panose="020B0604020202020204" pitchFamily="34" charset="0"/>
              </a:rPr>
              <a:t>.</a:t>
            </a:r>
          </a:p>
          <a:p>
            <a:pPr lvl="0" algn="just"/>
            <a:endParaRPr lang="en-US" sz="1600" b="1" dirty="0" smtClean="0">
              <a:solidFill>
                <a:srgbClr val="0070C0"/>
              </a:solidFill>
              <a:latin typeface="Arial" panose="020B0604020202020204" pitchFamily="34" charset="0"/>
              <a:cs typeface="Arial" panose="020B0604020202020204" pitchFamily="34" charset="0"/>
            </a:endParaRPr>
          </a:p>
          <a:p>
            <a:pPr lvl="0" algn="just"/>
            <a:r>
              <a:rPr lang="en-US" sz="1600" b="1" dirty="0">
                <a:solidFill>
                  <a:srgbClr val="0070C0"/>
                </a:solidFill>
                <a:latin typeface="Arial" panose="020B0604020202020204" pitchFamily="34" charset="0"/>
                <a:cs typeface="Arial" panose="020B0604020202020204" pitchFamily="34" charset="0"/>
              </a:rPr>
              <a:t>(</a:t>
            </a:r>
            <a:r>
              <a:rPr lang="en-US" sz="1600" b="1" dirty="0" smtClean="0">
                <a:solidFill>
                  <a:srgbClr val="0070C0"/>
                </a:solidFill>
                <a:latin typeface="Arial" panose="020B0604020202020204" pitchFamily="34" charset="0"/>
                <a:cs typeface="Arial" panose="020B0604020202020204" pitchFamily="34" charset="0"/>
              </a:rPr>
              <a:t>Reference – clause 5.2 of  </a:t>
            </a:r>
            <a:r>
              <a:rPr lang="en-US" sz="1600" b="1" dirty="0">
                <a:solidFill>
                  <a:srgbClr val="0070C0"/>
                </a:solidFill>
                <a:latin typeface="Arial" panose="020B0604020202020204" pitchFamily="34" charset="0"/>
                <a:cs typeface="Arial" panose="020B0604020202020204" pitchFamily="34" charset="0"/>
              </a:rPr>
              <a:t>IS/ISO/IEC TR 23188 : </a:t>
            </a:r>
            <a:r>
              <a:rPr lang="en-US" sz="1600" b="1" dirty="0" smtClean="0">
                <a:solidFill>
                  <a:srgbClr val="0070C0"/>
                </a:solidFill>
                <a:latin typeface="Arial" panose="020B0604020202020204" pitchFamily="34" charset="0"/>
                <a:cs typeface="Arial" panose="020B0604020202020204" pitchFamily="34" charset="0"/>
              </a:rPr>
              <a:t>2020)</a:t>
            </a:r>
          </a:p>
          <a:p>
            <a:pPr lvl="0" algn="just"/>
            <a:endParaRPr lang="en-US" sz="1600" b="1" dirty="0">
              <a:solidFill>
                <a:srgbClr val="0070C0"/>
              </a:solidFill>
              <a:latin typeface="Arial" panose="020B0604020202020204" pitchFamily="34" charset="0"/>
              <a:cs typeface="Arial" panose="020B0604020202020204" pitchFamily="34" charset="0"/>
            </a:endParaRPr>
          </a:p>
          <a:p>
            <a:pPr lvl="0" algn="just"/>
            <a:endParaRPr lang="en-US" sz="14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351033" cy="921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latin typeface="Arial" panose="020B0604020202020204" pitchFamily="34" charset="0"/>
                <a:cs typeface="Arial" panose="020B0604020202020204" pitchFamily="34" charset="0"/>
              </a:rPr>
              <a:t>Cloud </a:t>
            </a:r>
            <a:r>
              <a:rPr lang="en-US" sz="2400" b="1" dirty="0">
                <a:latin typeface="Arial" panose="020B0604020202020204" pitchFamily="34" charset="0"/>
                <a:cs typeface="Arial" panose="020B0604020202020204" pitchFamily="34" charset="0"/>
              </a:rPr>
              <a:t>Computing — Edge Computing Landscape</a:t>
            </a:r>
          </a:p>
          <a:p>
            <a:endParaRPr lang="en-IN" sz="1600" dirty="0">
              <a:latin typeface="Arial" panose="020B0604020202020204" pitchFamily="34" charset="0"/>
              <a:cs typeface="Arial" panose="020B0604020202020204" pitchFamily="34" charset="0"/>
            </a:endParaRPr>
          </a:p>
        </p:txBody>
      </p:sp>
      <p:sp>
        <p:nvSpPr>
          <p:cNvPr id="9" name="Rectangle 8"/>
          <p:cNvSpPr/>
          <p:nvPr/>
        </p:nvSpPr>
        <p:spPr>
          <a:xfrm>
            <a:off x="695672" y="4235472"/>
            <a:ext cx="4714240" cy="41563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Architectural foundations of edge computing </a:t>
            </a:r>
            <a:endParaRPr lang="en-IN" sz="1600" dirty="0">
              <a:solidFill>
                <a:schemeClr val="bg1"/>
              </a:solidFill>
            </a:endParaRPr>
          </a:p>
        </p:txBody>
      </p:sp>
      <p:sp>
        <p:nvSpPr>
          <p:cNvPr id="10" name="Rectangle 9"/>
          <p:cNvSpPr/>
          <p:nvPr/>
        </p:nvSpPr>
        <p:spPr>
          <a:xfrm>
            <a:off x="695672" y="4755804"/>
            <a:ext cx="7584728" cy="178261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1600" dirty="0">
                <a:solidFill>
                  <a:schemeClr val="tx1"/>
                </a:solidFill>
                <a:latin typeface="Arial" panose="020B0604020202020204" pitchFamily="34" charset="0"/>
                <a:cs typeface="Arial" panose="020B0604020202020204" pitchFamily="34" charset="0"/>
              </a:rPr>
              <a:t>Edge computing involves nodes that are highly heterogeneous and which are commonly arranged in tiers of compute and storage capabilities. A simplified view of the organization of edge computing nodes and the networks connecting them in edge computing is shown in Figure</a:t>
            </a:r>
            <a:r>
              <a:rPr lang="en-US" sz="1600" dirty="0" smtClean="0">
                <a:solidFill>
                  <a:schemeClr val="tx1"/>
                </a:solidFill>
                <a:latin typeface="Arial" panose="020B0604020202020204" pitchFamily="34" charset="0"/>
                <a:cs typeface="Arial" panose="020B0604020202020204" pitchFamily="34" charset="0"/>
              </a:rPr>
              <a:t>.</a:t>
            </a:r>
          </a:p>
          <a:p>
            <a:pPr lvl="0" algn="just"/>
            <a:endParaRPr lang="en-US" sz="1600" dirty="0" smtClean="0">
              <a:solidFill>
                <a:schemeClr val="tx1"/>
              </a:solidFill>
              <a:latin typeface="Arial" panose="020B0604020202020204" pitchFamily="34" charset="0"/>
              <a:cs typeface="Arial" panose="020B0604020202020204" pitchFamily="34" charset="0"/>
            </a:endParaRPr>
          </a:p>
          <a:p>
            <a:pPr lvl="0" algn="just"/>
            <a:r>
              <a:rPr lang="en-US" sz="1600" b="1" dirty="0">
                <a:solidFill>
                  <a:srgbClr val="0070C0"/>
                </a:solidFill>
                <a:latin typeface="Arial" panose="020B0604020202020204" pitchFamily="34" charset="0"/>
                <a:cs typeface="Arial" panose="020B0604020202020204" pitchFamily="34" charset="0"/>
              </a:rPr>
              <a:t>Reference – clause </a:t>
            </a:r>
            <a:r>
              <a:rPr lang="en-US" sz="1600" b="1" dirty="0" smtClean="0">
                <a:solidFill>
                  <a:srgbClr val="0070C0"/>
                </a:solidFill>
                <a:latin typeface="Arial" panose="020B0604020202020204" pitchFamily="34" charset="0"/>
                <a:cs typeface="Arial" panose="020B0604020202020204" pitchFamily="34" charset="0"/>
              </a:rPr>
              <a:t>5.3 </a:t>
            </a:r>
            <a:r>
              <a:rPr lang="en-US" sz="1600" b="1" dirty="0">
                <a:solidFill>
                  <a:srgbClr val="0070C0"/>
                </a:solidFill>
                <a:latin typeface="Arial" panose="020B0604020202020204" pitchFamily="34" charset="0"/>
                <a:cs typeface="Arial" panose="020B0604020202020204" pitchFamily="34" charset="0"/>
              </a:rPr>
              <a:t>of  IS/ISO/IEC TR 23188 : 2020</a:t>
            </a:r>
          </a:p>
          <a:p>
            <a:pPr lvl="0" algn="just"/>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452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36095" y="2389095"/>
            <a:ext cx="6944008" cy="3929205"/>
          </a:xfrm>
          <a:prstGeom prst="rect">
            <a:avLst/>
          </a:prstGeom>
        </p:spPr>
      </p:pic>
      <p:sp>
        <p:nvSpPr>
          <p:cNvPr id="4" name="Rectangle 3"/>
          <p:cNvSpPr/>
          <p:nvPr/>
        </p:nvSpPr>
        <p:spPr>
          <a:xfrm>
            <a:off x="189782" y="158476"/>
            <a:ext cx="8436634"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latin typeface="Arial" panose="020B0604020202020204" pitchFamily="34" charset="0"/>
                <a:cs typeface="Arial" panose="020B0604020202020204" pitchFamily="34" charset="0"/>
              </a:rPr>
              <a:t>Edge </a:t>
            </a:r>
            <a:r>
              <a:rPr lang="en-US" sz="2400" b="1" dirty="0">
                <a:latin typeface="Arial" panose="020B0604020202020204" pitchFamily="34" charset="0"/>
                <a:cs typeface="Arial" panose="020B0604020202020204" pitchFamily="34" charset="0"/>
              </a:rPr>
              <a:t>Computing </a:t>
            </a:r>
            <a:r>
              <a:rPr lang="en-US" sz="2400" b="1" dirty="0" smtClean="0">
                <a:latin typeface="Arial" panose="020B0604020202020204" pitchFamily="34" charset="0"/>
                <a:cs typeface="Arial" panose="020B0604020202020204" pitchFamily="34" charset="0"/>
              </a:rPr>
              <a:t>Landscape</a:t>
            </a:r>
            <a:endParaRPr lang="en-US" sz="2400" b="1" dirty="0">
              <a:latin typeface="Arial" panose="020B0604020202020204" pitchFamily="34" charset="0"/>
              <a:cs typeface="Arial" panose="020B0604020202020204" pitchFamily="34" charset="0"/>
            </a:endParaRPr>
          </a:p>
        </p:txBody>
      </p:sp>
      <p:sp>
        <p:nvSpPr>
          <p:cNvPr id="3" name="Rectangle 2"/>
          <p:cNvSpPr/>
          <p:nvPr/>
        </p:nvSpPr>
        <p:spPr>
          <a:xfrm>
            <a:off x="189782" y="945263"/>
            <a:ext cx="8436634" cy="13716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Organization of nodes in edge computing</a:t>
            </a:r>
          </a:p>
          <a:p>
            <a:pPr algn="just"/>
            <a:r>
              <a:rPr lang="en-US" sz="1600" dirty="0">
                <a:solidFill>
                  <a:schemeClr val="bg1"/>
                </a:solidFill>
                <a:latin typeface="Arial" panose="020B0604020202020204" pitchFamily="34" charset="0"/>
                <a:cs typeface="Arial" panose="020B0604020202020204" pitchFamily="34" charset="0"/>
              </a:rPr>
              <a:t>Edge computing involves nodes that are highly heterogeneous and which are commonly </a:t>
            </a:r>
            <a:r>
              <a:rPr lang="en-US" dirty="0">
                <a:solidFill>
                  <a:schemeClr val="bg1"/>
                </a:solidFill>
                <a:latin typeface="Arial" panose="020B0604020202020204" pitchFamily="34" charset="0"/>
                <a:cs typeface="Arial" panose="020B0604020202020204" pitchFamily="34" charset="0"/>
              </a:rPr>
              <a:t>arranged</a:t>
            </a:r>
            <a:r>
              <a:rPr lang="en-US" sz="1600" dirty="0">
                <a:solidFill>
                  <a:schemeClr val="bg1"/>
                </a:solidFill>
                <a:latin typeface="Arial" panose="020B0604020202020204" pitchFamily="34" charset="0"/>
                <a:cs typeface="Arial" panose="020B0604020202020204" pitchFamily="34" charset="0"/>
              </a:rPr>
              <a:t> in the tiers of compute and storage capabilities. A simplified view of the organization of edge computing nodes and network connecting them in edge computing is given in the </a:t>
            </a:r>
            <a:r>
              <a:rPr lang="en-US" sz="1600" dirty="0" smtClean="0">
                <a:solidFill>
                  <a:schemeClr val="bg1"/>
                </a:solidFill>
                <a:latin typeface="Arial" panose="020B0604020202020204" pitchFamily="34" charset="0"/>
                <a:cs typeface="Arial" panose="020B0604020202020204" pitchFamily="34" charset="0"/>
              </a:rPr>
              <a:t>figure </a:t>
            </a:r>
            <a:r>
              <a:rPr lang="en-US" sz="1600" dirty="0">
                <a:solidFill>
                  <a:schemeClr val="bg1"/>
                </a:solidFill>
                <a:latin typeface="Arial" panose="020B0604020202020204" pitchFamily="34" charset="0"/>
                <a:cs typeface="Arial" panose="020B0604020202020204" pitchFamily="34" charset="0"/>
              </a:rPr>
              <a:t>below:  </a:t>
            </a:r>
            <a:endParaRPr lang="en-IN" sz="1600" dirty="0">
              <a:solidFill>
                <a:schemeClr val="bg1"/>
              </a:solidFill>
              <a:latin typeface="Arial" panose="020B0604020202020204" pitchFamily="34" charset="0"/>
              <a:cs typeface="Arial" panose="020B0604020202020204" pitchFamily="34" charset="0"/>
            </a:endParaRPr>
          </a:p>
        </p:txBody>
      </p:sp>
      <p:sp>
        <p:nvSpPr>
          <p:cNvPr id="5" name="Rectangle 4"/>
          <p:cNvSpPr/>
          <p:nvPr/>
        </p:nvSpPr>
        <p:spPr>
          <a:xfrm>
            <a:off x="619968" y="6390532"/>
            <a:ext cx="7396272" cy="30777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lgn="just"/>
            <a:r>
              <a:rPr lang="en-US" sz="1400" b="1" dirty="0">
                <a:solidFill>
                  <a:schemeClr val="bg1"/>
                </a:solidFill>
                <a:latin typeface="Arial" panose="020B0604020202020204" pitchFamily="34" charset="0"/>
                <a:cs typeface="Arial" panose="020B0604020202020204" pitchFamily="34" charset="0"/>
              </a:rPr>
              <a:t>IS/ISO/IEC TR 23188 : 2020, </a:t>
            </a:r>
            <a:r>
              <a:rPr lang="en-US" sz="1400" b="1" dirty="0" smtClean="0">
                <a:solidFill>
                  <a:schemeClr val="bg1"/>
                </a:solidFill>
                <a:latin typeface="Arial" panose="020B0604020202020204" pitchFamily="34" charset="0"/>
                <a:cs typeface="Arial" panose="020B0604020202020204" pitchFamily="34" charset="0"/>
              </a:rPr>
              <a:t>“Cloud </a:t>
            </a:r>
            <a:r>
              <a:rPr lang="en-US" sz="1400" b="1" dirty="0">
                <a:solidFill>
                  <a:schemeClr val="bg1"/>
                </a:solidFill>
                <a:latin typeface="Arial" panose="020B0604020202020204" pitchFamily="34" charset="0"/>
                <a:cs typeface="Arial" panose="020B0604020202020204" pitchFamily="34" charset="0"/>
              </a:rPr>
              <a:t>Computing — Edge Computing </a:t>
            </a:r>
            <a:r>
              <a:rPr lang="en-US" sz="1400" b="1" dirty="0" smtClean="0">
                <a:solidFill>
                  <a:schemeClr val="bg1"/>
                </a:solidFill>
                <a:latin typeface="Arial" panose="020B0604020202020204" pitchFamily="34" charset="0"/>
                <a:cs typeface="Arial" panose="020B0604020202020204" pitchFamily="34" charset="0"/>
              </a:rPr>
              <a:t>Landscape” </a:t>
            </a:r>
            <a:endParaRPr lang="en-US" sz="1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4298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085" y="1026369"/>
            <a:ext cx="9284394" cy="5555586"/>
          </a:xfrm>
        </p:spPr>
        <p:txBody>
          <a:bodyPr>
            <a:normAutofit/>
          </a:bodyPr>
          <a:lstStyle/>
          <a:p>
            <a:pPr algn="just"/>
            <a:endParaRPr lang="en-IN" sz="2000" dirty="0"/>
          </a:p>
          <a:p>
            <a:endParaRPr lang="en-IN" dirty="0"/>
          </a:p>
        </p:txBody>
      </p:sp>
      <p:sp>
        <p:nvSpPr>
          <p:cNvPr id="4" name="Rectangle 3"/>
          <p:cNvSpPr/>
          <p:nvPr/>
        </p:nvSpPr>
        <p:spPr>
          <a:xfrm>
            <a:off x="503406" y="128810"/>
            <a:ext cx="8892240" cy="700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Cloud Service Metering Elements and Billing </a:t>
            </a:r>
            <a:r>
              <a:rPr lang="en-US" sz="2400" b="1" dirty="0" smtClean="0">
                <a:latin typeface="Arial" panose="020B0604020202020204" pitchFamily="34" charset="0"/>
                <a:cs typeface="Arial" panose="020B0604020202020204" pitchFamily="34" charset="0"/>
              </a:rPr>
              <a:t>Modes</a:t>
            </a:r>
            <a:endParaRPr lang="en-US" sz="2400" b="1" dirty="0">
              <a:latin typeface="Arial" panose="020B0604020202020204" pitchFamily="34" charset="0"/>
              <a:cs typeface="Arial" panose="020B0604020202020204" pitchFamily="34" charset="0"/>
            </a:endParaRPr>
          </a:p>
        </p:txBody>
      </p:sp>
      <p:sp>
        <p:nvSpPr>
          <p:cNvPr id="6" name="Rectangle 5"/>
          <p:cNvSpPr/>
          <p:nvPr/>
        </p:nvSpPr>
        <p:spPr>
          <a:xfrm>
            <a:off x="503406" y="5596236"/>
            <a:ext cx="8874484" cy="53255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smtClean="0">
                <a:solidFill>
                  <a:schemeClr val="bg1"/>
                </a:solidFill>
                <a:latin typeface="Arial" panose="020B0604020202020204" pitchFamily="34" charset="0"/>
                <a:cs typeface="Arial" panose="020B0604020202020204" pitchFamily="34" charset="0"/>
              </a:rPr>
              <a:t>IS/ISO/IEC TR 23613 : 2020- </a:t>
            </a:r>
            <a:r>
              <a:rPr lang="en-IN" dirty="0" smtClean="0">
                <a:solidFill>
                  <a:schemeClr val="bg1"/>
                </a:solidFill>
              </a:rPr>
              <a:t>Cloud Service </a:t>
            </a:r>
            <a:r>
              <a:rPr lang="en-IN" dirty="0">
                <a:solidFill>
                  <a:schemeClr val="bg1"/>
                </a:solidFill>
              </a:rPr>
              <a:t>Metering </a:t>
            </a:r>
            <a:r>
              <a:rPr lang="en-IN" dirty="0" smtClean="0">
                <a:solidFill>
                  <a:schemeClr val="bg1"/>
                </a:solidFill>
              </a:rPr>
              <a:t>Elements and </a:t>
            </a:r>
            <a:r>
              <a:rPr lang="en-IN" dirty="0">
                <a:solidFill>
                  <a:schemeClr val="bg1"/>
                </a:solidFill>
              </a:rPr>
              <a:t>Billing Modes</a:t>
            </a:r>
            <a:r>
              <a:rPr lang="en-US" sz="1600" b="1" dirty="0" smtClean="0">
                <a:solidFill>
                  <a:schemeClr val="bg1"/>
                </a:solidFill>
                <a:latin typeface="Arial" panose="020B0604020202020204" pitchFamily="34" charset="0"/>
                <a:cs typeface="Arial" panose="020B0604020202020204" pitchFamily="34" charset="0"/>
              </a:rPr>
              <a:t> </a:t>
            </a:r>
            <a:endParaRPr lang="en-US" sz="1600" b="1"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521162" y="1224457"/>
            <a:ext cx="8892240" cy="39186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2000" b="1" dirty="0">
                <a:solidFill>
                  <a:schemeClr val="tx1"/>
                </a:solidFill>
                <a:latin typeface="Arial" panose="020B0604020202020204" pitchFamily="34" charset="0"/>
                <a:cs typeface="Arial" panose="020B0604020202020204" pitchFamily="34" charset="0"/>
              </a:rPr>
              <a:t>Basically there are three </a:t>
            </a:r>
            <a:r>
              <a:rPr lang="en-US" sz="2000" b="1" dirty="0" smtClean="0">
                <a:solidFill>
                  <a:schemeClr val="tx1"/>
                </a:solidFill>
                <a:latin typeface="Arial" panose="020B0604020202020204" pitchFamily="34" charset="0"/>
                <a:cs typeface="Arial" panose="020B0604020202020204" pitchFamily="34" charset="0"/>
              </a:rPr>
              <a:t>Cloud service metering </a:t>
            </a:r>
            <a:r>
              <a:rPr lang="en-US" sz="2000" b="1" dirty="0">
                <a:solidFill>
                  <a:schemeClr val="tx1"/>
                </a:solidFill>
                <a:latin typeface="Arial" panose="020B0604020202020204" pitchFamily="34" charset="0"/>
                <a:cs typeface="Arial" panose="020B0604020202020204" pitchFamily="34" charset="0"/>
              </a:rPr>
              <a:t>elements covered in the standard:</a:t>
            </a: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r>
              <a:rPr lang="en-US" dirty="0" smtClean="0">
                <a:solidFill>
                  <a:schemeClr val="tx1"/>
                </a:solidFill>
                <a:latin typeface="Arial" panose="020B0604020202020204" pitchFamily="34" charset="0"/>
                <a:cs typeface="Arial" panose="020B0604020202020204" pitchFamily="34" charset="0"/>
              </a:rPr>
              <a:t>Cloud </a:t>
            </a:r>
            <a:r>
              <a:rPr lang="en-US" dirty="0">
                <a:solidFill>
                  <a:schemeClr val="tx1"/>
                </a:solidFill>
                <a:latin typeface="Arial" panose="020B0604020202020204" pitchFamily="34" charset="0"/>
                <a:cs typeface="Arial" panose="020B0604020202020204" pitchFamily="34" charset="0"/>
              </a:rPr>
              <a:t>service metering elements for </a:t>
            </a:r>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marL="465138" lvl="0" indent="-465138" algn="just"/>
            <a:r>
              <a:rPr lang="en-US" b="1" dirty="0">
                <a:solidFill>
                  <a:schemeClr val="tx1"/>
                </a:solidFill>
                <a:latin typeface="Arial" panose="020B0604020202020204" pitchFamily="34" charset="0"/>
                <a:cs typeface="Arial" panose="020B0604020202020204" pitchFamily="34" charset="0"/>
              </a:rPr>
              <a:t>1.  Infrastructure capabilities </a:t>
            </a:r>
            <a:r>
              <a:rPr lang="en-US" b="1" dirty="0" smtClean="0">
                <a:solidFill>
                  <a:schemeClr val="tx1"/>
                </a:solidFill>
                <a:latin typeface="Arial" panose="020B0604020202020204" pitchFamily="34" charset="0"/>
                <a:cs typeface="Arial" panose="020B0604020202020204" pitchFamily="34" charset="0"/>
              </a:rPr>
              <a:t>type (clause 6.1) </a:t>
            </a:r>
            <a:r>
              <a:rPr lang="en-US" dirty="0" smtClean="0">
                <a:solidFill>
                  <a:schemeClr val="tx1"/>
                </a:solidFill>
                <a:latin typeface="Arial" panose="020B0604020202020204" pitchFamily="34" charset="0"/>
                <a:cs typeface="Arial" panose="020B0604020202020204" pitchFamily="34" charset="0"/>
              </a:rPr>
              <a:t>include processing resources, storage resources and networking resources</a:t>
            </a:r>
            <a:endParaRPr lang="en-US" dirty="0">
              <a:solidFill>
                <a:schemeClr val="tx1"/>
              </a:solidFill>
              <a:latin typeface="Arial" panose="020B0604020202020204" pitchFamily="34" charset="0"/>
              <a:cs typeface="Arial" panose="020B0604020202020204" pitchFamily="34" charset="0"/>
            </a:endParaRPr>
          </a:p>
          <a:p>
            <a:pPr marL="465138" lvl="0" indent="-465138" algn="just"/>
            <a:r>
              <a:rPr lang="en-US" b="1" dirty="0">
                <a:solidFill>
                  <a:schemeClr val="tx1"/>
                </a:solidFill>
                <a:latin typeface="Arial" panose="020B0604020202020204" pitchFamily="34" charset="0"/>
                <a:cs typeface="Arial" panose="020B0604020202020204" pitchFamily="34" charset="0"/>
              </a:rPr>
              <a:t>2.  </a:t>
            </a:r>
            <a:r>
              <a:rPr lang="en-US" b="1" dirty="0" smtClean="0">
                <a:solidFill>
                  <a:schemeClr val="tx1"/>
                </a:solidFill>
                <a:latin typeface="Arial" panose="020B0604020202020204" pitchFamily="34" charset="0"/>
                <a:cs typeface="Arial" panose="020B0604020202020204" pitchFamily="34" charset="0"/>
              </a:rPr>
              <a:t>  Platform </a:t>
            </a:r>
            <a:r>
              <a:rPr lang="en-US" b="1" dirty="0">
                <a:solidFill>
                  <a:schemeClr val="tx1"/>
                </a:solidFill>
                <a:latin typeface="Arial" panose="020B0604020202020204" pitchFamily="34" charset="0"/>
                <a:cs typeface="Arial" panose="020B0604020202020204" pitchFamily="34" charset="0"/>
              </a:rPr>
              <a:t>capabilities </a:t>
            </a:r>
            <a:r>
              <a:rPr lang="en-US" b="1" dirty="0" smtClean="0">
                <a:solidFill>
                  <a:schemeClr val="tx1"/>
                </a:solidFill>
                <a:latin typeface="Arial" panose="020B0604020202020204" pitchFamily="34" charset="0"/>
                <a:cs typeface="Arial" panose="020B0604020202020204" pitchFamily="34" charset="0"/>
              </a:rPr>
              <a:t>type (clause 6,2) </a:t>
            </a:r>
            <a:r>
              <a:rPr lang="en-US" dirty="0" smtClean="0">
                <a:solidFill>
                  <a:schemeClr val="tx1"/>
                </a:solidFill>
                <a:latin typeface="Arial" panose="020B0604020202020204" pitchFamily="34" charset="0"/>
                <a:cs typeface="Arial" panose="020B0604020202020204" pitchFamily="34" charset="0"/>
              </a:rPr>
              <a:t>include  message oriented  middleware,  </a:t>
            </a:r>
            <a:r>
              <a:rPr lang="en-US" dirty="0" err="1" smtClean="0">
                <a:solidFill>
                  <a:schemeClr val="tx1"/>
                </a:solidFill>
                <a:latin typeface="Arial" panose="020B0604020202020204" pitchFamily="34" charset="0"/>
                <a:cs typeface="Arial" panose="020B0604020202020204" pitchFamily="34" charset="0"/>
              </a:rPr>
              <a:t>catche</a:t>
            </a:r>
            <a:r>
              <a:rPr lang="en-US" dirty="0" smtClean="0">
                <a:solidFill>
                  <a:schemeClr val="tx1"/>
                </a:solidFill>
                <a:latin typeface="Arial" panose="020B0604020202020204" pitchFamily="34" charset="0"/>
                <a:cs typeface="Arial" panose="020B0604020202020204" pitchFamily="34" charset="0"/>
              </a:rPr>
              <a:t> size, instant running time, database (like processing requests, memory size </a:t>
            </a:r>
            <a:r>
              <a:rPr lang="en-US" dirty="0" err="1" smtClean="0">
                <a:solidFill>
                  <a:schemeClr val="tx1"/>
                </a:solidFill>
                <a:latin typeface="Arial" panose="020B0604020202020204" pitchFamily="34" charset="0"/>
                <a:cs typeface="Arial" panose="020B0604020202020204" pitchFamily="34" charset="0"/>
              </a:rPr>
              <a:t>etc</a:t>
            </a:r>
            <a:r>
              <a:rPr lang="en-US" dirty="0" smtClean="0">
                <a:solidFill>
                  <a:schemeClr val="tx1"/>
                </a:solidFill>
                <a:latin typeface="Arial" panose="020B0604020202020204" pitchFamily="34" charset="0"/>
                <a:cs typeface="Arial" panose="020B0604020202020204" pitchFamily="34" charset="0"/>
              </a:rPr>
              <a:t>)</a:t>
            </a:r>
            <a:endParaRPr lang="en-US" dirty="0">
              <a:solidFill>
                <a:schemeClr val="tx1"/>
              </a:solidFill>
              <a:latin typeface="Arial" panose="020B0604020202020204" pitchFamily="34" charset="0"/>
              <a:cs typeface="Arial" panose="020B0604020202020204" pitchFamily="34" charset="0"/>
            </a:endParaRPr>
          </a:p>
          <a:p>
            <a:pPr marL="465138" lvl="0" indent="-465138" algn="just"/>
            <a:r>
              <a:rPr lang="en-US" b="1" dirty="0">
                <a:solidFill>
                  <a:schemeClr val="tx1"/>
                </a:solidFill>
                <a:latin typeface="Arial" panose="020B0604020202020204" pitchFamily="34" charset="0"/>
                <a:cs typeface="Arial" panose="020B0604020202020204" pitchFamily="34" charset="0"/>
              </a:rPr>
              <a:t>3.</a:t>
            </a:r>
            <a:r>
              <a:rPr lang="en-US" dirty="0">
                <a:solidFill>
                  <a:schemeClr val="tx1"/>
                </a:solidFill>
                <a:latin typeface="Arial" panose="020B0604020202020204" pitchFamily="34" charset="0"/>
                <a:cs typeface="Arial" panose="020B0604020202020204" pitchFamily="34" charset="0"/>
              </a:rPr>
              <a:t>  </a:t>
            </a:r>
            <a:r>
              <a:rPr lang="en-US" b="1" dirty="0" smtClean="0">
                <a:solidFill>
                  <a:schemeClr val="tx1"/>
                </a:solidFill>
                <a:latin typeface="Arial" panose="020B0604020202020204" pitchFamily="34" charset="0"/>
                <a:cs typeface="Arial" panose="020B0604020202020204" pitchFamily="34" charset="0"/>
              </a:rPr>
              <a:t>Application </a:t>
            </a:r>
            <a:r>
              <a:rPr lang="en-US" b="1" dirty="0">
                <a:solidFill>
                  <a:schemeClr val="tx1"/>
                </a:solidFill>
                <a:latin typeface="Arial" panose="020B0604020202020204" pitchFamily="34" charset="0"/>
                <a:cs typeface="Arial" panose="020B0604020202020204" pitchFamily="34" charset="0"/>
              </a:rPr>
              <a:t>capabilities </a:t>
            </a:r>
            <a:r>
              <a:rPr lang="en-US" b="1" dirty="0" smtClean="0">
                <a:solidFill>
                  <a:schemeClr val="tx1"/>
                </a:solidFill>
                <a:latin typeface="Arial" panose="020B0604020202020204" pitchFamily="34" charset="0"/>
                <a:cs typeface="Arial" panose="020B0604020202020204" pitchFamily="34" charset="0"/>
              </a:rPr>
              <a:t>type (</a:t>
            </a:r>
            <a:r>
              <a:rPr lang="en-US" b="1" dirty="0">
                <a:solidFill>
                  <a:schemeClr val="tx1"/>
                </a:solidFill>
                <a:latin typeface="Arial" panose="020B0604020202020204" pitchFamily="34" charset="0"/>
                <a:cs typeface="Arial" panose="020B0604020202020204" pitchFamily="34" charset="0"/>
              </a:rPr>
              <a:t>clause </a:t>
            </a:r>
            <a:r>
              <a:rPr lang="en-US" b="1" dirty="0" smtClean="0">
                <a:solidFill>
                  <a:schemeClr val="tx1"/>
                </a:solidFill>
                <a:latin typeface="Arial" panose="020B0604020202020204" pitchFamily="34" charset="0"/>
                <a:cs typeface="Arial" panose="020B0604020202020204" pitchFamily="34" charset="0"/>
              </a:rPr>
              <a:t>6.3) </a:t>
            </a:r>
            <a:r>
              <a:rPr lang="en-US" dirty="0" smtClean="0">
                <a:solidFill>
                  <a:schemeClr val="tx1"/>
                </a:solidFill>
                <a:latin typeface="Arial" panose="020B0604020202020204" pitchFamily="34" charset="0"/>
                <a:cs typeface="Arial" panose="020B0604020202020204" pitchFamily="34" charset="0"/>
              </a:rPr>
              <a:t>include  API usage, application software  (such as application count, running time)</a:t>
            </a:r>
            <a:endParaRPr lang="en-US" dirty="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718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832" y="638355"/>
            <a:ext cx="9181225" cy="5555585"/>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IN" b="1" dirty="0">
              <a:solidFill>
                <a:srgbClr val="00B0F0"/>
              </a:solidFill>
              <a:latin typeface="Arial" panose="020B0604020202020204" pitchFamily="34" charset="0"/>
              <a:cs typeface="Arial" panose="020B0604020202020204" pitchFamily="34" charset="0"/>
            </a:endParaRPr>
          </a:p>
          <a:p>
            <a:pPr marL="0" indent="0">
              <a:buNone/>
            </a:pPr>
            <a:endParaRPr lang="en-IN" b="1" dirty="0">
              <a:solidFill>
                <a:srgbClr val="00B0F0"/>
              </a:solidFill>
              <a:latin typeface="Arial" panose="020B0604020202020204" pitchFamily="34" charset="0"/>
              <a:cs typeface="Arial" panose="020B0604020202020204" pitchFamily="34" charset="0"/>
            </a:endParaRPr>
          </a:p>
        </p:txBody>
      </p:sp>
      <p:sp>
        <p:nvSpPr>
          <p:cNvPr id="4" name="Rectangle 3"/>
          <p:cNvSpPr/>
          <p:nvPr/>
        </p:nvSpPr>
        <p:spPr>
          <a:xfrm>
            <a:off x="677333" y="95146"/>
            <a:ext cx="8448194" cy="1018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Arial" panose="020B0604020202020204" pitchFamily="34" charset="0"/>
                <a:cs typeface="Arial" panose="020B0604020202020204" pitchFamily="34" charset="0"/>
              </a:rPr>
              <a:t>Cloud Computing Service Level Agreement (SLA) Framework </a:t>
            </a:r>
            <a:endParaRPr lang="en-IN" sz="2400" dirty="0">
              <a:latin typeface="Arial" panose="020B0604020202020204" pitchFamily="34" charset="0"/>
              <a:cs typeface="Arial" panose="020B0604020202020204" pitchFamily="34" charset="0"/>
            </a:endParaRPr>
          </a:p>
        </p:txBody>
      </p:sp>
      <p:sp>
        <p:nvSpPr>
          <p:cNvPr id="7" name="Rectangle 6"/>
          <p:cNvSpPr/>
          <p:nvPr/>
        </p:nvSpPr>
        <p:spPr>
          <a:xfrm>
            <a:off x="677333" y="1656785"/>
            <a:ext cx="8448194" cy="265266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n-US" dirty="0">
                <a:latin typeface="Arial" panose="020B0604020202020204" pitchFamily="34" charset="0"/>
                <a:cs typeface="Arial" panose="020B0604020202020204" pitchFamily="34" charset="0"/>
              </a:rPr>
              <a:t>A </a:t>
            </a:r>
            <a:r>
              <a:rPr lang="en-US" b="1" dirty="0">
                <a:latin typeface="Arial" panose="020B0604020202020204" pitchFamily="34" charset="0"/>
                <a:cs typeface="Arial" panose="020B0604020202020204" pitchFamily="34" charset="0"/>
              </a:rPr>
              <a:t>Service Level Agreement (SLA)</a:t>
            </a:r>
            <a:r>
              <a:rPr lang="en-US" dirty="0">
                <a:latin typeface="Arial" panose="020B0604020202020204" pitchFamily="34" charset="0"/>
                <a:cs typeface="Arial" panose="020B0604020202020204" pitchFamily="34" charset="0"/>
              </a:rPr>
              <a:t> is the bond for performance negotiated between the cloud services provider and the client. </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Earlier, in cloud computing all Service Level Agreements were negotiated between a client and the service consumer. </a:t>
            </a:r>
            <a:r>
              <a:rPr lang="en-US" dirty="0" smtClean="0">
                <a:latin typeface="Arial" panose="020B0604020202020204" pitchFamily="34" charset="0"/>
                <a:cs typeface="Arial" panose="020B0604020202020204" pitchFamily="34" charset="0"/>
              </a:rPr>
              <a:t>Now a days</a:t>
            </a:r>
            <a:r>
              <a:rPr lang="en-US" dirty="0">
                <a:latin typeface="Arial" panose="020B0604020202020204" pitchFamily="34" charset="0"/>
                <a:cs typeface="Arial" panose="020B0604020202020204" pitchFamily="34" charset="0"/>
              </a:rPr>
              <a:t>, with the initiation of large utility-like cloud computing providers, most Service Level Agreements are standardized.</a:t>
            </a:r>
          </a:p>
          <a:p>
            <a:pPr algn="just"/>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7216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832" y="638355"/>
            <a:ext cx="9181225" cy="5555585"/>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IN" b="1" dirty="0">
              <a:solidFill>
                <a:srgbClr val="00B0F0"/>
              </a:solidFill>
              <a:latin typeface="Arial" panose="020B0604020202020204" pitchFamily="34" charset="0"/>
              <a:cs typeface="Arial" panose="020B0604020202020204" pitchFamily="34" charset="0"/>
            </a:endParaRPr>
          </a:p>
          <a:p>
            <a:pPr marL="0" indent="0">
              <a:buNone/>
            </a:pPr>
            <a:endParaRPr lang="en-IN" b="1" dirty="0">
              <a:solidFill>
                <a:srgbClr val="00B0F0"/>
              </a:solidFill>
              <a:latin typeface="Arial" panose="020B0604020202020204" pitchFamily="34" charset="0"/>
              <a:cs typeface="Arial" panose="020B0604020202020204" pitchFamily="34" charset="0"/>
            </a:endParaRPr>
          </a:p>
        </p:txBody>
      </p:sp>
      <p:sp>
        <p:nvSpPr>
          <p:cNvPr id="4" name="Rectangle 3"/>
          <p:cNvSpPr/>
          <p:nvPr/>
        </p:nvSpPr>
        <p:spPr>
          <a:xfrm>
            <a:off x="677333" y="95146"/>
            <a:ext cx="8448194" cy="885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Arial" panose="020B0604020202020204" pitchFamily="34" charset="0"/>
                <a:cs typeface="Arial" panose="020B0604020202020204" pitchFamily="34" charset="0"/>
              </a:rPr>
              <a:t>Cloud Computing Service Level Agreement (SLA) Framework </a:t>
            </a:r>
            <a:endParaRPr lang="en-IN" sz="2400" dirty="0">
              <a:latin typeface="Arial" panose="020B0604020202020204" pitchFamily="34" charset="0"/>
              <a:cs typeface="Arial" panose="020B0604020202020204" pitchFamily="34" charset="0"/>
            </a:endParaRPr>
          </a:p>
        </p:txBody>
      </p:sp>
      <p:sp>
        <p:nvSpPr>
          <p:cNvPr id="6" name="Title 5"/>
          <p:cNvSpPr>
            <a:spLocks noGrp="1"/>
          </p:cNvSpPr>
          <p:nvPr>
            <p:ph type="title"/>
          </p:nvPr>
        </p:nvSpPr>
        <p:spPr>
          <a:xfrm>
            <a:off x="677334" y="1026088"/>
            <a:ext cx="8448193" cy="54320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800" dirty="0">
                <a:solidFill>
                  <a:schemeClr val="bg1"/>
                </a:solidFill>
                <a:latin typeface="Arial" panose="020B0604020202020204" pitchFamily="34" charset="0"/>
                <a:cs typeface="Arial" panose="020B0604020202020204" pitchFamily="34" charset="0"/>
              </a:rPr>
              <a:t>Series of Indian Standards on SLA:</a:t>
            </a:r>
          </a:p>
        </p:txBody>
      </p:sp>
      <p:sp>
        <p:nvSpPr>
          <p:cNvPr id="7" name="Rectangle 6"/>
          <p:cNvSpPr/>
          <p:nvPr/>
        </p:nvSpPr>
        <p:spPr>
          <a:xfrm>
            <a:off x="677333" y="1644074"/>
            <a:ext cx="8448194" cy="49506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b="1" dirty="0">
                <a:solidFill>
                  <a:schemeClr val="tx1"/>
                </a:solidFill>
                <a:latin typeface="Arial" panose="020B0604020202020204" pitchFamily="34" charset="0"/>
                <a:cs typeface="Arial" panose="020B0604020202020204" pitchFamily="34" charset="0"/>
              </a:rPr>
              <a:t>1.  IS/ISO/IEC 19086-1 : 2016</a:t>
            </a:r>
          </a:p>
          <a:p>
            <a:endParaRPr lang="en-US" dirty="0" smtClean="0">
              <a:solidFill>
                <a:schemeClr val="tx1"/>
              </a:solidFill>
              <a:latin typeface="Arial" panose="020B0604020202020204" pitchFamily="34" charset="0"/>
              <a:cs typeface="Arial" panose="020B0604020202020204" pitchFamily="34" charset="0"/>
            </a:endParaRPr>
          </a:p>
          <a:p>
            <a:r>
              <a:rPr lang="en-US" dirty="0" smtClean="0">
                <a:solidFill>
                  <a:schemeClr val="tx1"/>
                </a:solidFill>
                <a:latin typeface="Arial" panose="020B0604020202020204" pitchFamily="34" charset="0"/>
                <a:cs typeface="Arial" panose="020B0604020202020204" pitchFamily="34" charset="0"/>
              </a:rPr>
              <a:t>Service </a:t>
            </a:r>
            <a:r>
              <a:rPr lang="en-US" dirty="0">
                <a:solidFill>
                  <a:schemeClr val="tx1"/>
                </a:solidFill>
                <a:latin typeface="Arial" panose="020B0604020202020204" pitchFamily="34" charset="0"/>
                <a:cs typeface="Arial" panose="020B0604020202020204" pitchFamily="34" charset="0"/>
              </a:rPr>
              <a:t>Level Agreement </a:t>
            </a:r>
            <a:r>
              <a:rPr lang="en-US" dirty="0" smtClean="0">
                <a:solidFill>
                  <a:schemeClr val="tx1"/>
                </a:solidFill>
                <a:latin typeface="Arial" panose="020B0604020202020204" pitchFamily="34" charset="0"/>
                <a:cs typeface="Arial" panose="020B0604020202020204" pitchFamily="34" charset="0"/>
              </a:rPr>
              <a:t>(</a:t>
            </a:r>
            <a:r>
              <a:rPr lang="en-US" dirty="0">
                <a:solidFill>
                  <a:schemeClr val="tx1"/>
                </a:solidFill>
                <a:latin typeface="Arial" panose="020B0604020202020204" pitchFamily="34" charset="0"/>
                <a:cs typeface="Arial" panose="020B0604020202020204" pitchFamily="34" charset="0"/>
              </a:rPr>
              <a:t>SLA) Framework - Part 1 - Overview and Concepts</a:t>
            </a:r>
          </a:p>
          <a:p>
            <a:endParaRPr lang="en-US"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2. IS/ISO/IEC 19086-2 : 2018</a:t>
            </a:r>
          </a:p>
          <a:p>
            <a:endParaRPr lang="en-US" dirty="0" smtClean="0">
              <a:solidFill>
                <a:schemeClr val="tx1"/>
              </a:solidFill>
              <a:latin typeface="Arial" panose="020B0604020202020204" pitchFamily="34" charset="0"/>
              <a:cs typeface="Arial" panose="020B0604020202020204" pitchFamily="34" charset="0"/>
            </a:endParaRPr>
          </a:p>
          <a:p>
            <a:r>
              <a:rPr lang="en-US" dirty="0" smtClean="0">
                <a:solidFill>
                  <a:schemeClr val="tx1"/>
                </a:solidFill>
                <a:latin typeface="Arial" panose="020B0604020202020204" pitchFamily="34" charset="0"/>
                <a:cs typeface="Arial" panose="020B0604020202020204" pitchFamily="34" charset="0"/>
              </a:rPr>
              <a:t>Service </a:t>
            </a:r>
            <a:r>
              <a:rPr lang="en-US" dirty="0">
                <a:solidFill>
                  <a:schemeClr val="tx1"/>
                </a:solidFill>
                <a:latin typeface="Arial" panose="020B0604020202020204" pitchFamily="34" charset="0"/>
                <a:cs typeface="Arial" panose="020B0604020202020204" pitchFamily="34" charset="0"/>
              </a:rPr>
              <a:t>Level Agreement </a:t>
            </a:r>
            <a:r>
              <a:rPr lang="en-US" dirty="0" smtClean="0">
                <a:solidFill>
                  <a:schemeClr val="tx1"/>
                </a:solidFill>
                <a:latin typeface="Arial" panose="020B0604020202020204" pitchFamily="34" charset="0"/>
                <a:cs typeface="Arial" panose="020B0604020202020204" pitchFamily="34" charset="0"/>
              </a:rPr>
              <a:t>(</a:t>
            </a:r>
            <a:r>
              <a:rPr lang="en-US" dirty="0">
                <a:solidFill>
                  <a:schemeClr val="tx1"/>
                </a:solidFill>
                <a:latin typeface="Arial" panose="020B0604020202020204" pitchFamily="34" charset="0"/>
                <a:cs typeface="Arial" panose="020B0604020202020204" pitchFamily="34" charset="0"/>
              </a:rPr>
              <a:t>SLA) Framework - Part 2 - Metric Model </a:t>
            </a:r>
          </a:p>
          <a:p>
            <a:endParaRPr lang="en-US"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3. IS/ISO/IEC 19086-3 : 2017</a:t>
            </a:r>
          </a:p>
          <a:p>
            <a:endParaRPr lang="en-US" dirty="0" smtClean="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Service </a:t>
            </a:r>
            <a:r>
              <a:rPr lang="en-US" dirty="0">
                <a:solidFill>
                  <a:schemeClr val="tx1"/>
                </a:solidFill>
                <a:latin typeface="Arial" panose="020B0604020202020204" pitchFamily="34" charset="0"/>
                <a:cs typeface="Arial" panose="020B0604020202020204" pitchFamily="34" charset="0"/>
              </a:rPr>
              <a:t>Level Agreement ( SLA ) Framework - Part 3 - Core Conformance Requirements</a:t>
            </a:r>
          </a:p>
          <a:p>
            <a:endParaRPr lang="en-US"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panose="020B0604020202020204" pitchFamily="34" charset="0"/>
                <a:cs typeface="Arial" panose="020B0604020202020204" pitchFamily="34" charset="0"/>
              </a:rPr>
              <a:t>4. IS/ISO/IEC 19086-4 : 2019</a:t>
            </a:r>
          </a:p>
          <a:p>
            <a:pPr algn="just"/>
            <a:r>
              <a:rPr lang="en-US" dirty="0" smtClean="0">
                <a:solidFill>
                  <a:schemeClr val="tx1"/>
                </a:solidFill>
                <a:latin typeface="Arial" panose="020B0604020202020204" pitchFamily="34" charset="0"/>
                <a:cs typeface="Arial" panose="020B0604020202020204" pitchFamily="34" charset="0"/>
              </a:rPr>
              <a:t>Service </a:t>
            </a:r>
            <a:r>
              <a:rPr lang="en-US" dirty="0">
                <a:solidFill>
                  <a:schemeClr val="tx1"/>
                </a:solidFill>
                <a:latin typeface="Arial" panose="020B0604020202020204" pitchFamily="34" charset="0"/>
                <a:cs typeface="Arial" panose="020B0604020202020204" pitchFamily="34" charset="0"/>
              </a:rPr>
              <a:t>Level Agreement ( SLA ) Framework - Part 4 - Components of Security and of Protection of PII</a:t>
            </a:r>
          </a:p>
        </p:txBody>
      </p:sp>
    </p:spTree>
    <p:extLst>
      <p:ext uri="{BB962C8B-B14F-4D97-AF65-F5344CB8AC3E}">
        <p14:creationId xmlns:p14="http://schemas.microsoft.com/office/powerpoint/2010/main" val="4149375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69343" y="5138978"/>
            <a:ext cx="8707661" cy="106640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smtClean="0">
                <a:solidFill>
                  <a:schemeClr val="bg1"/>
                </a:solidFill>
                <a:latin typeface="Arial" panose="020B0604020202020204" pitchFamily="34" charset="0"/>
                <a:cs typeface="Arial" panose="020B0604020202020204" pitchFamily="34" charset="0"/>
              </a:rPr>
              <a:t>IS/ISO/IEC </a:t>
            </a:r>
            <a:r>
              <a:rPr lang="en-US" sz="1600" b="1" dirty="0">
                <a:solidFill>
                  <a:schemeClr val="bg1"/>
                </a:solidFill>
                <a:latin typeface="Arial" panose="020B0604020202020204" pitchFamily="34" charset="0"/>
                <a:cs typeface="Arial" panose="020B0604020202020204" pitchFamily="34" charset="0"/>
              </a:rPr>
              <a:t>19086-1 </a:t>
            </a:r>
            <a:r>
              <a:rPr lang="en-US" sz="1600" b="1" dirty="0" smtClean="0">
                <a:solidFill>
                  <a:schemeClr val="bg1"/>
                </a:solidFill>
                <a:latin typeface="Arial" panose="020B0604020202020204" pitchFamily="34" charset="0"/>
                <a:cs typeface="Arial" panose="020B0604020202020204" pitchFamily="34" charset="0"/>
              </a:rPr>
              <a:t>: </a:t>
            </a:r>
            <a:r>
              <a:rPr lang="en-US" sz="1600" b="1" dirty="0">
                <a:solidFill>
                  <a:schemeClr val="bg1"/>
                </a:solidFill>
                <a:latin typeface="Arial" panose="020B0604020202020204" pitchFamily="34" charset="0"/>
                <a:cs typeface="Arial" panose="020B0604020202020204" pitchFamily="34" charset="0"/>
              </a:rPr>
              <a:t>2010 CLOUD COMPUTING — SERVICE LEVEL </a:t>
            </a:r>
          </a:p>
          <a:p>
            <a:r>
              <a:rPr lang="en-US" sz="1600" b="1" dirty="0">
                <a:solidFill>
                  <a:schemeClr val="bg1"/>
                </a:solidFill>
                <a:latin typeface="Arial" panose="020B0604020202020204" pitchFamily="34" charset="0"/>
                <a:cs typeface="Arial" panose="020B0604020202020204" pitchFamily="34" charset="0"/>
              </a:rPr>
              <a:t>AGREEMENT ( SLA ) </a:t>
            </a:r>
            <a:r>
              <a:rPr lang="en-US" sz="1600" b="1" dirty="0" smtClean="0">
                <a:solidFill>
                  <a:schemeClr val="bg1"/>
                </a:solidFill>
                <a:latin typeface="Arial" panose="020B0604020202020204" pitchFamily="34" charset="0"/>
                <a:cs typeface="Arial" panose="020B0604020202020204" pitchFamily="34" charset="0"/>
              </a:rPr>
              <a:t>FRAMEWORK- PART </a:t>
            </a:r>
            <a:r>
              <a:rPr lang="en-US" sz="1600" b="1" dirty="0">
                <a:solidFill>
                  <a:schemeClr val="bg1"/>
                </a:solidFill>
                <a:latin typeface="Arial" panose="020B0604020202020204" pitchFamily="34" charset="0"/>
                <a:cs typeface="Arial" panose="020B0604020202020204" pitchFamily="34" charset="0"/>
              </a:rPr>
              <a:t>1 OVERVIEW AND CONCEPT</a:t>
            </a:r>
          </a:p>
        </p:txBody>
      </p:sp>
      <p:sp>
        <p:nvSpPr>
          <p:cNvPr id="7" name="Rectangle 6"/>
          <p:cNvSpPr/>
          <p:nvPr/>
        </p:nvSpPr>
        <p:spPr>
          <a:xfrm>
            <a:off x="569344" y="1276487"/>
            <a:ext cx="8707660" cy="32788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smtClean="0">
                <a:solidFill>
                  <a:schemeClr val="tx1"/>
                </a:solidFill>
                <a:latin typeface="Arial" panose="020B0604020202020204" pitchFamily="34" charset="0"/>
                <a:cs typeface="Arial" panose="020B0604020202020204" pitchFamily="34" charset="0"/>
              </a:rPr>
              <a:t>Fundamental </a:t>
            </a:r>
            <a:r>
              <a:rPr lang="en-US" b="1" dirty="0">
                <a:solidFill>
                  <a:schemeClr val="tx1"/>
                </a:solidFill>
                <a:latin typeface="Arial" panose="020B0604020202020204" pitchFamily="34" charset="0"/>
                <a:cs typeface="Arial" panose="020B0604020202020204" pitchFamily="34" charset="0"/>
              </a:rPr>
              <a:t>concepts of the cloud SLA framework:</a:t>
            </a:r>
          </a:p>
          <a:p>
            <a:pPr lvl="0" algn="just"/>
            <a:endParaRPr lang="en-US" dirty="0">
              <a:solidFill>
                <a:schemeClr val="tx1"/>
              </a:solidFill>
              <a:latin typeface="Arial" panose="020B0604020202020204" pitchFamily="34" charset="0"/>
              <a:cs typeface="Arial" panose="020B0604020202020204" pitchFamily="34" charset="0"/>
            </a:endParaRPr>
          </a:p>
          <a:p>
            <a:pPr lvl="0" algn="just"/>
            <a:r>
              <a:rPr lang="en-US" dirty="0" smtClean="0">
                <a:solidFill>
                  <a:schemeClr val="tx1"/>
                </a:solidFill>
                <a:latin typeface="Arial" panose="020B0604020202020204" pitchFamily="34" charset="0"/>
                <a:cs typeface="Arial" panose="020B0604020202020204" pitchFamily="34" charset="0"/>
              </a:rPr>
              <a:t>1.  </a:t>
            </a:r>
            <a:r>
              <a:rPr lang="en-US" dirty="0">
                <a:solidFill>
                  <a:schemeClr val="tx1"/>
                </a:solidFill>
                <a:latin typeface="Arial" panose="020B0604020202020204" pitchFamily="34" charset="0"/>
                <a:cs typeface="Arial" panose="020B0604020202020204" pitchFamily="34" charset="0"/>
              </a:rPr>
              <a:t>Cloud Service Agreement (CSA)</a:t>
            </a:r>
          </a:p>
          <a:p>
            <a:pPr lvl="0" algn="just"/>
            <a:r>
              <a:rPr lang="en-US" dirty="0" smtClean="0">
                <a:solidFill>
                  <a:schemeClr val="tx1"/>
                </a:solidFill>
                <a:latin typeface="Arial" panose="020B0604020202020204" pitchFamily="34" charset="0"/>
                <a:cs typeface="Arial" panose="020B0604020202020204" pitchFamily="34" charset="0"/>
              </a:rPr>
              <a:t>2.  </a:t>
            </a:r>
            <a:r>
              <a:rPr lang="en-US" dirty="0">
                <a:solidFill>
                  <a:schemeClr val="tx1"/>
                </a:solidFill>
                <a:latin typeface="Arial" panose="020B0604020202020204" pitchFamily="34" charset="0"/>
                <a:cs typeface="Arial" panose="020B0604020202020204" pitchFamily="34" charset="0"/>
              </a:rPr>
              <a:t>Cloud Service Level Agreement (SLA)</a:t>
            </a:r>
          </a:p>
          <a:p>
            <a:pPr lvl="0" algn="just"/>
            <a:r>
              <a:rPr lang="en-US" dirty="0" smtClean="0">
                <a:solidFill>
                  <a:schemeClr val="tx1"/>
                </a:solidFill>
                <a:latin typeface="Arial" panose="020B0604020202020204" pitchFamily="34" charset="0"/>
                <a:cs typeface="Arial" panose="020B0604020202020204" pitchFamily="34" charset="0"/>
              </a:rPr>
              <a:t>3.  </a:t>
            </a:r>
            <a:r>
              <a:rPr lang="en-US" dirty="0">
                <a:solidFill>
                  <a:schemeClr val="tx1"/>
                </a:solidFill>
                <a:latin typeface="Arial" panose="020B0604020202020204" pitchFamily="34" charset="0"/>
                <a:cs typeface="Arial" panose="020B0604020202020204" pitchFamily="34" charset="0"/>
              </a:rPr>
              <a:t>Cloud Service Level Objectives (SLO)</a:t>
            </a:r>
          </a:p>
          <a:p>
            <a:pPr lvl="0" algn="just"/>
            <a:r>
              <a:rPr lang="en-US" dirty="0" smtClean="0">
                <a:solidFill>
                  <a:schemeClr val="tx1"/>
                </a:solidFill>
                <a:latin typeface="Arial" panose="020B0604020202020204" pitchFamily="34" charset="0"/>
                <a:cs typeface="Arial" panose="020B0604020202020204" pitchFamily="34" charset="0"/>
              </a:rPr>
              <a:t>4.  Cloud </a:t>
            </a:r>
            <a:r>
              <a:rPr lang="en-US" dirty="0">
                <a:solidFill>
                  <a:schemeClr val="tx1"/>
                </a:solidFill>
                <a:latin typeface="Arial" panose="020B0604020202020204" pitchFamily="34" charset="0"/>
                <a:cs typeface="Arial" panose="020B0604020202020204" pitchFamily="34" charset="0"/>
              </a:rPr>
              <a:t>Service Qualitative Objectives (SQO</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379005" y="200541"/>
            <a:ext cx="9351033" cy="98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Service Level Agreement ( SLA ) Framework </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Overview and </a:t>
            </a:r>
            <a:r>
              <a:rPr lang="en-US" sz="2400" b="1" dirty="0" smtClean="0">
                <a:latin typeface="Arial" panose="020B0604020202020204" pitchFamily="34" charset="0"/>
                <a:cs typeface="Arial" panose="020B0604020202020204" pitchFamily="34" charset="0"/>
              </a:rPr>
              <a:t>Concepts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5466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69344" y="4687637"/>
            <a:ext cx="8970357" cy="121439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a:t>
            </a:r>
            <a:r>
              <a:rPr lang="en-US" sz="1600" b="1" dirty="0" smtClean="0">
                <a:solidFill>
                  <a:schemeClr val="bg1"/>
                </a:solidFill>
                <a:latin typeface="Arial" panose="020B0604020202020204" pitchFamily="34" charset="0"/>
                <a:cs typeface="Arial" panose="020B0604020202020204" pitchFamily="34" charset="0"/>
              </a:rPr>
              <a:t>19086-2 </a:t>
            </a:r>
            <a:r>
              <a:rPr lang="en-US" sz="1600" b="1" dirty="0">
                <a:solidFill>
                  <a:schemeClr val="bg1"/>
                </a:solidFill>
                <a:latin typeface="Arial" panose="020B0604020202020204" pitchFamily="34" charset="0"/>
                <a:cs typeface="Arial" panose="020B0604020202020204" pitchFamily="34" charset="0"/>
              </a:rPr>
              <a:t>: 2018CLOUD COMPUTING — SERVICE </a:t>
            </a:r>
            <a:r>
              <a:rPr lang="en-US" sz="1600" b="1" dirty="0" smtClean="0">
                <a:solidFill>
                  <a:schemeClr val="bg1"/>
                </a:solidFill>
                <a:latin typeface="Arial" panose="020B0604020202020204" pitchFamily="34" charset="0"/>
                <a:cs typeface="Arial" panose="020B0604020202020204" pitchFamily="34" charset="0"/>
              </a:rPr>
              <a:t>LEVEL AGREEMENT </a:t>
            </a:r>
            <a:r>
              <a:rPr lang="en-US" sz="1600" b="1" dirty="0">
                <a:solidFill>
                  <a:schemeClr val="bg1"/>
                </a:solidFill>
                <a:latin typeface="Arial" panose="020B0604020202020204" pitchFamily="34" charset="0"/>
                <a:cs typeface="Arial" panose="020B0604020202020204" pitchFamily="34" charset="0"/>
              </a:rPr>
              <a:t>( SLA ) </a:t>
            </a:r>
            <a:r>
              <a:rPr lang="en-US" sz="1600" b="1" dirty="0" smtClean="0">
                <a:solidFill>
                  <a:schemeClr val="bg1"/>
                </a:solidFill>
                <a:latin typeface="Arial" panose="020B0604020202020204" pitchFamily="34" charset="0"/>
                <a:cs typeface="Arial" panose="020B0604020202020204" pitchFamily="34" charset="0"/>
              </a:rPr>
              <a:t>FRAMEWORK - PART </a:t>
            </a:r>
            <a:r>
              <a:rPr lang="en-US" sz="1600" b="1" dirty="0">
                <a:solidFill>
                  <a:schemeClr val="bg1"/>
                </a:solidFill>
                <a:latin typeface="Arial" panose="020B0604020202020204" pitchFamily="34" charset="0"/>
                <a:cs typeface="Arial" panose="020B0604020202020204" pitchFamily="34" charset="0"/>
              </a:rPr>
              <a:t>2 </a:t>
            </a:r>
            <a:r>
              <a:rPr lang="en-US" sz="1600" b="1" dirty="0" smtClean="0">
                <a:solidFill>
                  <a:schemeClr val="bg1"/>
                </a:solidFill>
                <a:latin typeface="Arial" panose="020B0604020202020204" pitchFamily="34" charset="0"/>
                <a:cs typeface="Arial" panose="020B0604020202020204" pitchFamily="34" charset="0"/>
              </a:rPr>
              <a:t>- METRIC MODEL</a:t>
            </a:r>
            <a:endParaRPr lang="en-IN" sz="1600" dirty="0">
              <a:solidFill>
                <a:schemeClr val="bg1"/>
              </a:solidFill>
            </a:endParaRPr>
          </a:p>
        </p:txBody>
      </p:sp>
      <p:sp>
        <p:nvSpPr>
          <p:cNvPr id="7" name="Rectangle 6"/>
          <p:cNvSpPr/>
          <p:nvPr/>
        </p:nvSpPr>
        <p:spPr>
          <a:xfrm>
            <a:off x="258792" y="1301980"/>
            <a:ext cx="9280909" cy="19898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smtClean="0">
                <a:solidFill>
                  <a:schemeClr val="tx1"/>
                </a:solidFill>
                <a:latin typeface="Arial" panose="020B0604020202020204" pitchFamily="34" charset="0"/>
                <a:cs typeface="Arial" panose="020B0604020202020204" pitchFamily="34" charset="0"/>
              </a:rPr>
              <a:t>Metric – </a:t>
            </a:r>
            <a:r>
              <a:rPr lang="en-US" dirty="0" smtClean="0">
                <a:solidFill>
                  <a:schemeClr val="tx1"/>
                </a:solidFill>
                <a:latin typeface="Arial" panose="020B0604020202020204" pitchFamily="34" charset="0"/>
                <a:cs typeface="Arial" panose="020B0604020202020204" pitchFamily="34" charset="0"/>
              </a:rPr>
              <a:t>Standard of measurement (key performance indicator) that defines the conditions and rules  for performing the measurement </a:t>
            </a:r>
            <a:r>
              <a:rPr lang="en-US" dirty="0">
                <a:solidFill>
                  <a:schemeClr val="tx1"/>
                </a:solidFill>
                <a:latin typeface="Arial" panose="020B0604020202020204" pitchFamily="34" charset="0"/>
                <a:cs typeface="Arial" panose="020B0604020202020204" pitchFamily="34" charset="0"/>
              </a:rPr>
              <a:t>and for understanding the measurement </a:t>
            </a:r>
            <a:r>
              <a:rPr lang="en-US" dirty="0" smtClean="0">
                <a:solidFill>
                  <a:schemeClr val="tx1"/>
                </a:solidFill>
                <a:latin typeface="Arial" panose="020B0604020202020204" pitchFamily="34" charset="0"/>
                <a:cs typeface="Arial" panose="020B0604020202020204" pitchFamily="34" charset="0"/>
              </a:rPr>
              <a:t>result.</a:t>
            </a:r>
            <a:endParaRPr lang="en-US" dirty="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Service Level Agreement ( SLA ) Framework </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Metric Model </a:t>
            </a:r>
          </a:p>
        </p:txBody>
      </p:sp>
    </p:spTree>
    <p:extLst>
      <p:ext uri="{BB962C8B-B14F-4D97-AF65-F5344CB8AC3E}">
        <p14:creationId xmlns:p14="http://schemas.microsoft.com/office/powerpoint/2010/main" val="3189059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8517" y="5187142"/>
            <a:ext cx="8941184" cy="95683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en-US" sz="1600" b="1" dirty="0">
                <a:solidFill>
                  <a:schemeClr val="bg1"/>
                </a:solidFill>
                <a:latin typeface="Arial" panose="020B0604020202020204" pitchFamily="34" charset="0"/>
                <a:cs typeface="Arial" panose="020B0604020202020204" pitchFamily="34" charset="0"/>
              </a:rPr>
              <a:t>IS/ISO/IEC 19086-3 : </a:t>
            </a:r>
            <a:r>
              <a:rPr lang="en-US" sz="1600" b="1" dirty="0" smtClean="0">
                <a:solidFill>
                  <a:schemeClr val="bg1"/>
                </a:solidFill>
                <a:latin typeface="Arial" panose="020B0604020202020204" pitchFamily="34" charset="0"/>
                <a:cs typeface="Arial" panose="020B0604020202020204" pitchFamily="34" charset="0"/>
              </a:rPr>
              <a:t>2017, “Cloud </a:t>
            </a:r>
            <a:r>
              <a:rPr lang="en-US" sz="1600" b="1" dirty="0">
                <a:solidFill>
                  <a:schemeClr val="bg1"/>
                </a:solidFill>
                <a:latin typeface="Arial" panose="020B0604020202020204" pitchFamily="34" charset="0"/>
                <a:cs typeface="Arial" panose="020B0604020202020204" pitchFamily="34" charset="0"/>
              </a:rPr>
              <a:t>Computing — Service Level </a:t>
            </a:r>
            <a:r>
              <a:rPr lang="en-US" sz="1600" b="1" dirty="0" smtClean="0">
                <a:solidFill>
                  <a:schemeClr val="bg1"/>
                </a:solidFill>
                <a:latin typeface="Arial" panose="020B0604020202020204" pitchFamily="34" charset="0"/>
                <a:cs typeface="Arial" panose="020B0604020202020204" pitchFamily="34" charset="0"/>
              </a:rPr>
              <a:t>Agreement (SLA) Framework - Part </a:t>
            </a:r>
            <a:r>
              <a:rPr lang="en-US" sz="1600" b="1" dirty="0">
                <a:solidFill>
                  <a:schemeClr val="bg1"/>
                </a:solidFill>
                <a:latin typeface="Arial" panose="020B0604020202020204" pitchFamily="34" charset="0"/>
                <a:cs typeface="Arial" panose="020B0604020202020204" pitchFamily="34" charset="0"/>
              </a:rPr>
              <a:t>3 </a:t>
            </a:r>
            <a:r>
              <a:rPr lang="en-US" sz="1600" b="1" dirty="0" smtClean="0">
                <a:solidFill>
                  <a:schemeClr val="bg1"/>
                </a:solidFill>
                <a:latin typeface="Arial" panose="020B0604020202020204" pitchFamily="34" charset="0"/>
                <a:cs typeface="Arial" panose="020B0604020202020204" pitchFamily="34" charset="0"/>
              </a:rPr>
              <a:t>Core Conformance </a:t>
            </a:r>
            <a:r>
              <a:rPr lang="en-US" sz="1600" b="1" dirty="0">
                <a:solidFill>
                  <a:schemeClr val="bg1"/>
                </a:solidFill>
                <a:latin typeface="Arial" panose="020B0604020202020204" pitchFamily="34" charset="0"/>
                <a:cs typeface="Arial" panose="020B0604020202020204" pitchFamily="34" charset="0"/>
              </a:rPr>
              <a:t>Requirements</a:t>
            </a:r>
            <a:endParaRPr lang="en-IN" sz="1600" dirty="0">
              <a:solidFill>
                <a:schemeClr val="bg1"/>
              </a:solidFill>
            </a:endParaRPr>
          </a:p>
        </p:txBody>
      </p:sp>
      <p:sp>
        <p:nvSpPr>
          <p:cNvPr id="7" name="Rectangle 6"/>
          <p:cNvSpPr/>
          <p:nvPr/>
        </p:nvSpPr>
        <p:spPr>
          <a:xfrm>
            <a:off x="698266" y="1080655"/>
            <a:ext cx="8841435" cy="38903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2000" b="1" dirty="0" smtClean="0">
                <a:solidFill>
                  <a:schemeClr val="tx1"/>
                </a:solidFill>
                <a:latin typeface="Arial" panose="020B0604020202020204" pitchFamily="34" charset="0"/>
                <a:cs typeface="Arial" panose="020B0604020202020204" pitchFamily="34" charset="0"/>
              </a:rPr>
              <a:t>Components for defining core requirements</a:t>
            </a: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Cloud response time</a:t>
            </a: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Protection of personally identified information (PPI) content area</a:t>
            </a: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Information security content area</a:t>
            </a: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Governance (government) component  </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Changes to the cloud service features and </a:t>
            </a:r>
            <a:r>
              <a:rPr lang="en-US" dirty="0" smtClean="0">
                <a:solidFill>
                  <a:schemeClr val="tx1"/>
                </a:solidFill>
                <a:latin typeface="Arial" panose="020B0604020202020204" pitchFamily="34" charset="0"/>
                <a:cs typeface="Arial" panose="020B0604020202020204" pitchFamily="34" charset="0"/>
              </a:rPr>
              <a:t>functionality</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Service </a:t>
            </a:r>
            <a:r>
              <a:rPr lang="en-US" dirty="0" smtClean="0">
                <a:solidFill>
                  <a:schemeClr val="tx1"/>
                </a:solidFill>
                <a:latin typeface="Arial" panose="020B0604020202020204" pitchFamily="34" charset="0"/>
                <a:cs typeface="Arial" panose="020B0604020202020204" pitchFamily="34" charset="0"/>
              </a:rPr>
              <a:t>reliability</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Disaster recovery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Intellectual property rights (IPR)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Cloud service customer </a:t>
            </a:r>
            <a:r>
              <a:rPr lang="en-US" dirty="0" smtClean="0">
                <a:solidFill>
                  <a:schemeClr val="tx1"/>
                </a:solidFill>
                <a:latin typeface="Arial" panose="020B0604020202020204" pitchFamily="34" charset="0"/>
                <a:cs typeface="Arial" panose="020B0604020202020204" pitchFamily="34" charset="0"/>
              </a:rPr>
              <a:t>data</a:t>
            </a:r>
            <a:endParaRPr lang="en-US" dirty="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98516" y="-12170"/>
            <a:ext cx="8941185" cy="860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Service Level Agreement ( SLA ) Framework </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Core Conformance </a:t>
            </a:r>
            <a:r>
              <a:rPr lang="en-US" sz="2400" b="1" dirty="0" smtClean="0">
                <a:latin typeface="Arial" panose="020B0604020202020204" pitchFamily="34" charset="0"/>
                <a:cs typeface="Arial" panose="020B0604020202020204" pitchFamily="34" charset="0"/>
              </a:rPr>
              <a:t>Requirements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1766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69344" y="5704108"/>
            <a:ext cx="9204996" cy="10848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19086-4 : </a:t>
            </a:r>
            <a:r>
              <a:rPr lang="en-US" sz="1600" b="1" dirty="0" smtClean="0">
                <a:solidFill>
                  <a:schemeClr val="bg1"/>
                </a:solidFill>
                <a:latin typeface="Arial" panose="020B0604020202020204" pitchFamily="34" charset="0"/>
                <a:cs typeface="Arial" panose="020B0604020202020204" pitchFamily="34" charset="0"/>
              </a:rPr>
              <a:t>2019”, “Cloud </a:t>
            </a:r>
            <a:r>
              <a:rPr lang="en-US" sz="1600" b="1" dirty="0">
                <a:solidFill>
                  <a:schemeClr val="bg1"/>
                </a:solidFill>
                <a:latin typeface="Arial" panose="020B0604020202020204" pitchFamily="34" charset="0"/>
                <a:cs typeface="Arial" panose="020B0604020202020204" pitchFamily="34" charset="0"/>
              </a:rPr>
              <a:t>Computing — Service </a:t>
            </a:r>
            <a:r>
              <a:rPr lang="en-US" sz="1600" b="1" dirty="0" smtClean="0">
                <a:solidFill>
                  <a:schemeClr val="bg1"/>
                </a:solidFill>
                <a:latin typeface="Arial" panose="020B0604020202020204" pitchFamily="34" charset="0"/>
                <a:cs typeface="Arial" panose="020B0604020202020204" pitchFamily="34" charset="0"/>
              </a:rPr>
              <a:t>Level Agreement </a:t>
            </a:r>
            <a:r>
              <a:rPr lang="en-US" sz="1600" b="1" dirty="0">
                <a:solidFill>
                  <a:schemeClr val="bg1"/>
                </a:solidFill>
                <a:latin typeface="Arial" panose="020B0604020202020204" pitchFamily="34" charset="0"/>
                <a:cs typeface="Arial" panose="020B0604020202020204" pitchFamily="34" charset="0"/>
              </a:rPr>
              <a:t>( SLA ) </a:t>
            </a:r>
            <a:r>
              <a:rPr lang="en-US" sz="1600" b="1" dirty="0" smtClean="0">
                <a:solidFill>
                  <a:schemeClr val="bg1"/>
                </a:solidFill>
                <a:latin typeface="Arial" panose="020B0604020202020204" pitchFamily="34" charset="0"/>
                <a:cs typeface="Arial" panose="020B0604020202020204" pitchFamily="34" charset="0"/>
              </a:rPr>
              <a:t>Framework - Part 4 -  </a:t>
            </a:r>
            <a:r>
              <a:rPr lang="en-US" sz="1600" b="1" dirty="0">
                <a:solidFill>
                  <a:schemeClr val="bg1"/>
                </a:solidFill>
                <a:latin typeface="Arial" panose="020B0604020202020204" pitchFamily="34" charset="0"/>
                <a:cs typeface="Arial" panose="020B0604020202020204" pitchFamily="34" charset="0"/>
              </a:rPr>
              <a:t>Components of Security and of Protection of PII </a:t>
            </a:r>
            <a:endParaRPr lang="en-IN" sz="1600" dirty="0">
              <a:solidFill>
                <a:schemeClr val="bg1"/>
              </a:solidFill>
            </a:endParaRPr>
          </a:p>
        </p:txBody>
      </p:sp>
      <p:sp>
        <p:nvSpPr>
          <p:cNvPr id="7" name="Rectangle 6"/>
          <p:cNvSpPr/>
          <p:nvPr/>
        </p:nvSpPr>
        <p:spPr>
          <a:xfrm>
            <a:off x="531387" y="1365839"/>
            <a:ext cx="9280909" cy="42261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b="1" dirty="0" smtClean="0">
              <a:solidFill>
                <a:schemeClr val="tx1"/>
              </a:solidFill>
              <a:latin typeface="Arial" panose="020B0604020202020204" pitchFamily="34" charset="0"/>
              <a:cs typeface="Arial" panose="020B0604020202020204" pitchFamily="34" charset="0"/>
            </a:endParaRPr>
          </a:p>
          <a:p>
            <a:pPr lvl="0" algn="just"/>
            <a:endParaRPr lang="en-US" b="1" dirty="0">
              <a:solidFill>
                <a:schemeClr val="tx1"/>
              </a:solidFill>
              <a:latin typeface="Arial" panose="020B0604020202020204" pitchFamily="34" charset="0"/>
              <a:cs typeface="Arial" panose="020B0604020202020204" pitchFamily="34" charset="0"/>
            </a:endParaRPr>
          </a:p>
          <a:p>
            <a:pPr lvl="0" algn="just"/>
            <a:endParaRPr lang="en-US" b="1" dirty="0" smtClean="0">
              <a:solidFill>
                <a:schemeClr val="tx1"/>
              </a:solidFill>
              <a:latin typeface="Arial" panose="020B0604020202020204" pitchFamily="34" charset="0"/>
              <a:cs typeface="Arial" panose="020B0604020202020204" pitchFamily="34" charset="0"/>
            </a:endParaRPr>
          </a:p>
          <a:p>
            <a:pPr lvl="0" algn="just"/>
            <a:endParaRPr lang="en-US" b="1" dirty="0">
              <a:solidFill>
                <a:schemeClr val="tx1"/>
              </a:solidFill>
              <a:latin typeface="Arial" panose="020B0604020202020204" pitchFamily="34" charset="0"/>
              <a:cs typeface="Arial" panose="020B0604020202020204" pitchFamily="34" charset="0"/>
            </a:endParaRPr>
          </a:p>
          <a:p>
            <a:pPr lvl="0" algn="just"/>
            <a:endParaRPr lang="en-US" b="1" dirty="0" smtClean="0">
              <a:solidFill>
                <a:schemeClr val="tx1"/>
              </a:solidFill>
              <a:latin typeface="Arial" panose="020B0604020202020204" pitchFamily="34" charset="0"/>
              <a:cs typeface="Arial" panose="020B0604020202020204" pitchFamily="34" charset="0"/>
            </a:endParaRPr>
          </a:p>
          <a:p>
            <a:pPr lvl="0" algn="just"/>
            <a:r>
              <a:rPr lang="en-US" b="1" dirty="0" smtClean="0">
                <a:solidFill>
                  <a:schemeClr val="tx1"/>
                </a:solidFill>
                <a:latin typeface="Arial" panose="020B0604020202020204" pitchFamily="34" charset="0"/>
                <a:cs typeface="Arial" panose="020B0604020202020204" pitchFamily="34" charset="0"/>
              </a:rPr>
              <a:t>Components of Information Security System</a:t>
            </a:r>
          </a:p>
          <a:p>
            <a:pPr lvl="0" algn="just"/>
            <a:endParaRPr lang="en-US" b="1" dirty="0">
              <a:solidFill>
                <a:schemeClr val="tx1"/>
              </a:solidFill>
              <a:latin typeface="Arial" panose="020B0604020202020204" pitchFamily="34" charset="0"/>
              <a:cs typeface="Arial" panose="020B0604020202020204" pitchFamily="34" charset="0"/>
            </a:endParaRP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Information </a:t>
            </a:r>
            <a:r>
              <a:rPr lang="en-US" dirty="0">
                <a:solidFill>
                  <a:schemeClr val="tx1"/>
                </a:solidFill>
                <a:latin typeface="Arial" panose="020B0604020202020204" pitchFamily="34" charset="0"/>
                <a:cs typeface="Arial" panose="020B0604020202020204" pitchFamily="34" charset="0"/>
              </a:rPr>
              <a:t>security </a:t>
            </a:r>
            <a:r>
              <a:rPr lang="en-US" dirty="0" smtClean="0">
                <a:solidFill>
                  <a:schemeClr val="tx1"/>
                </a:solidFill>
                <a:latin typeface="Arial" panose="020B0604020202020204" pitchFamily="34" charset="0"/>
                <a:cs typeface="Arial" panose="020B0604020202020204" pitchFamily="34" charset="0"/>
              </a:rPr>
              <a:t>policy </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Asset management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Access control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Cryptography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Physical and environmental security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Operations security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Communications security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Systems acquisition, development and maintenance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Supplier relationships </a:t>
            </a:r>
            <a:r>
              <a:rPr lang="en-US" dirty="0" smtClean="0">
                <a:solidFill>
                  <a:schemeClr val="tx1"/>
                </a:solidFill>
                <a:latin typeface="Arial" panose="020B0604020202020204" pitchFamily="34" charset="0"/>
                <a:cs typeface="Arial" panose="020B0604020202020204" pitchFamily="34" charset="0"/>
              </a:rPr>
              <a:t>component</a:t>
            </a:r>
          </a:p>
          <a:p>
            <a:pPr marL="342900" lvl="0" indent="-342900" algn="just">
              <a:buAutoNum type="arabicPeriod"/>
            </a:pPr>
            <a:r>
              <a:rPr lang="en-US" dirty="0">
                <a:solidFill>
                  <a:schemeClr val="tx1"/>
                </a:solidFill>
                <a:latin typeface="Arial" panose="020B0604020202020204" pitchFamily="34" charset="0"/>
                <a:cs typeface="Arial" panose="020B0604020202020204" pitchFamily="34" charset="0"/>
              </a:rPr>
              <a:t>Information security incident management</a:t>
            </a:r>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93431" y="68069"/>
            <a:ext cx="9280909" cy="1092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Service Level Agreement ( SLA ) Framework </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Components of Security and of Protection of PII</a:t>
            </a:r>
          </a:p>
          <a:p>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952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56828392"/>
              </p:ext>
            </p:extLst>
          </p:nvPr>
        </p:nvGraphicFramePr>
        <p:xfrm>
          <a:off x="132734" y="1253309"/>
          <a:ext cx="3392131" cy="5039360"/>
        </p:xfrm>
        <a:graphic>
          <a:graphicData uri="http://schemas.openxmlformats.org/drawingml/2006/table">
            <a:tbl>
              <a:tblPr firstRow="1" bandRow="1">
                <a:tableStyleId>{5C22544A-7EE6-4342-B048-85BDC9FD1C3A}</a:tableStyleId>
              </a:tblPr>
              <a:tblGrid>
                <a:gridCol w="3392131">
                  <a:extLst>
                    <a:ext uri="{9D8B030D-6E8A-4147-A177-3AD203B41FA5}">
                      <a16:colId xmlns:a16="http://schemas.microsoft.com/office/drawing/2014/main" val="155349122"/>
                    </a:ext>
                  </a:extLst>
                </a:gridCol>
              </a:tblGrid>
              <a:tr h="370840">
                <a:tc>
                  <a:txBody>
                    <a:bodyPr/>
                    <a:lstStyle/>
                    <a:p>
                      <a:r>
                        <a:rPr lang="en-IN" dirty="0" smtClean="0">
                          <a:solidFill>
                            <a:schemeClr val="bg1"/>
                          </a:solidFill>
                        </a:rPr>
                        <a:t>For Industry</a:t>
                      </a:r>
                      <a:endParaRPr lang="en-IN" dirty="0">
                        <a:solidFill>
                          <a:schemeClr val="bg1"/>
                        </a:solidFill>
                      </a:endParaRPr>
                    </a:p>
                  </a:txBody>
                  <a:tcPr/>
                </a:tc>
                <a:extLst>
                  <a:ext uri="{0D108BD9-81ED-4DB2-BD59-A6C34878D82A}">
                    <a16:rowId xmlns:a16="http://schemas.microsoft.com/office/drawing/2014/main" val="89337743"/>
                  </a:ext>
                </a:extLst>
              </a:tr>
              <a:tr h="370840">
                <a:tc>
                  <a:txBody>
                    <a:bodyPr/>
                    <a:lstStyle/>
                    <a:p>
                      <a:pPr marL="0" indent="0" algn="just">
                        <a:buFont typeface="Wingdings" panose="05000000000000000000" pitchFamily="2" charset="2"/>
                        <a:buNone/>
                      </a:pPr>
                      <a:r>
                        <a:rPr lang="en-US" b="1" dirty="0" smtClean="0">
                          <a:latin typeface="Arial" panose="020B0604020202020204" pitchFamily="34" charset="0"/>
                          <a:cs typeface="Arial" panose="020B0604020202020204" pitchFamily="34" charset="0"/>
                        </a:rPr>
                        <a:t>Define &amp; raise level of quality, safety &amp; health and protect environment</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29620713"/>
                  </a:ext>
                </a:extLst>
              </a:tr>
              <a:tr h="370840">
                <a:tc>
                  <a:txBody>
                    <a:bodyPr/>
                    <a:lstStyle/>
                    <a:p>
                      <a:pPr marL="0" indent="0" algn="just">
                        <a:buFont typeface="Wingdings" panose="05000000000000000000" pitchFamily="2" charset="2"/>
                        <a:buNone/>
                      </a:pPr>
                      <a:r>
                        <a:rPr lang="en-US" b="1" dirty="0" smtClean="0">
                          <a:latin typeface="Arial" panose="020B0604020202020204" pitchFamily="34" charset="0"/>
                          <a:cs typeface="Arial" panose="020B0604020202020204" pitchFamily="34" charset="0"/>
                        </a:rPr>
                        <a:t>Facilitate interoperability</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31897814"/>
                  </a:ext>
                </a:extLst>
              </a:tr>
              <a:tr h="342377">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n-US" b="1" dirty="0" smtClean="0">
                          <a:latin typeface="Arial" panose="020B0604020202020204" pitchFamily="34" charset="0"/>
                          <a:cs typeface="Arial" panose="020B0604020202020204" pitchFamily="34" charset="0"/>
                        </a:rPr>
                        <a:t>Enhance quality and efficiency</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503513"/>
                  </a:ext>
                </a:extLst>
              </a:tr>
              <a:tr h="185420">
                <a:tc>
                  <a:txBody>
                    <a:bodyPr/>
                    <a:lstStyle/>
                    <a:p>
                      <a:pPr algn="just"/>
                      <a:r>
                        <a:rPr lang="en-US" b="1" dirty="0" smtClean="0">
                          <a:latin typeface="Arial" panose="020B0604020202020204" pitchFamily="34" charset="0"/>
                          <a:cs typeface="Arial" panose="020B0604020202020204" pitchFamily="34" charset="0"/>
                        </a:rPr>
                        <a:t>Assessment and demonstration conformity of quality</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8829004"/>
                  </a:ext>
                </a:extLst>
              </a:tr>
              <a:tr h="182880">
                <a:tc>
                  <a:txBody>
                    <a:bodyPr/>
                    <a:lstStyle/>
                    <a:p>
                      <a:pPr algn="just"/>
                      <a:r>
                        <a:rPr lang="en-US" b="1" dirty="0" smtClean="0">
                          <a:latin typeface="Arial" panose="020B0604020202020204" pitchFamily="34" charset="0"/>
                          <a:cs typeface="Arial" panose="020B0604020202020204" pitchFamily="34" charset="0"/>
                        </a:rPr>
                        <a:t>Efficiently make available technical information</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19608509"/>
                  </a:ext>
                </a:extLst>
              </a:tr>
              <a:tr h="182880">
                <a:tc>
                  <a:txBody>
                    <a:bodyPr/>
                    <a:lstStyle/>
                    <a:p>
                      <a:pPr algn="just"/>
                      <a:r>
                        <a:rPr lang="en-US" b="1" dirty="0" smtClean="0">
                          <a:latin typeface="Arial" panose="020B0604020202020204" pitchFamily="34" charset="0"/>
                          <a:cs typeface="Arial" panose="020B0604020202020204" pitchFamily="34" charset="0"/>
                        </a:rPr>
                        <a:t>Disseminate good management and business practices</a:t>
                      </a:r>
                    </a:p>
                    <a:p>
                      <a:pPr algn="just"/>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6627060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4795142"/>
              </p:ext>
            </p:extLst>
          </p:nvPr>
        </p:nvGraphicFramePr>
        <p:xfrm>
          <a:off x="3687098" y="1253309"/>
          <a:ext cx="2934928" cy="2291080"/>
        </p:xfrm>
        <a:graphic>
          <a:graphicData uri="http://schemas.openxmlformats.org/drawingml/2006/table">
            <a:tbl>
              <a:tblPr firstRow="1" bandRow="1">
                <a:tableStyleId>{5C22544A-7EE6-4342-B048-85BDC9FD1C3A}</a:tableStyleId>
              </a:tblPr>
              <a:tblGrid>
                <a:gridCol w="2934928">
                  <a:extLst>
                    <a:ext uri="{9D8B030D-6E8A-4147-A177-3AD203B41FA5}">
                      <a16:colId xmlns:a16="http://schemas.microsoft.com/office/drawing/2014/main" val="155349122"/>
                    </a:ext>
                  </a:extLst>
                </a:gridCol>
              </a:tblGrid>
              <a:tr h="370840">
                <a:tc>
                  <a:txBody>
                    <a:bodyPr/>
                    <a:lstStyle/>
                    <a:p>
                      <a:r>
                        <a:rPr lang="en-US" dirty="0">
                          <a:latin typeface="Arial" panose="020B0604020202020204" pitchFamily="34" charset="0"/>
                          <a:cs typeface="Arial" panose="020B0604020202020204" pitchFamily="34" charset="0"/>
                        </a:rPr>
                        <a:t>Government/Regulator</a:t>
                      </a:r>
                      <a:endParaRPr lang="en-IN"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93377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Support Government policies and legislations</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29620713"/>
                  </a:ext>
                </a:extLst>
              </a:tr>
              <a:tr h="370840">
                <a:tc>
                  <a:txBody>
                    <a:bodyPr/>
                    <a:lstStyle/>
                    <a:p>
                      <a:r>
                        <a:rPr lang="en-US" b="1" dirty="0" smtClean="0">
                          <a:latin typeface="Arial" panose="020B0604020202020204" pitchFamily="34" charset="0"/>
                          <a:cs typeface="Arial" panose="020B0604020202020204" pitchFamily="34" charset="0"/>
                        </a:rPr>
                        <a:t>Technical references in public tenders</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31897814"/>
                  </a:ext>
                </a:extLst>
              </a:tr>
              <a:tr h="370840">
                <a:tc>
                  <a:txBody>
                    <a:bodyPr/>
                    <a:lstStyle/>
                    <a:p>
                      <a:r>
                        <a:rPr lang="en-US" b="1" dirty="0" smtClean="0">
                          <a:latin typeface="Arial" panose="020B0604020202020204" pitchFamily="34" charset="0"/>
                          <a:cs typeface="Arial" panose="020B0604020202020204" pitchFamily="34" charset="0"/>
                        </a:rPr>
                        <a:t>Promote access to global trade</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503513"/>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091385"/>
              </p:ext>
            </p:extLst>
          </p:nvPr>
        </p:nvGraphicFramePr>
        <p:xfrm>
          <a:off x="6784259" y="1253309"/>
          <a:ext cx="2979173" cy="4118745"/>
        </p:xfrm>
        <a:graphic>
          <a:graphicData uri="http://schemas.openxmlformats.org/drawingml/2006/table">
            <a:tbl>
              <a:tblPr firstRow="1" bandRow="1">
                <a:tableStyleId>{5C22544A-7EE6-4342-B048-85BDC9FD1C3A}</a:tableStyleId>
              </a:tblPr>
              <a:tblGrid>
                <a:gridCol w="2979173">
                  <a:extLst>
                    <a:ext uri="{9D8B030D-6E8A-4147-A177-3AD203B41FA5}">
                      <a16:colId xmlns:a16="http://schemas.microsoft.com/office/drawing/2014/main" val="155349122"/>
                    </a:ext>
                  </a:extLst>
                </a:gridCol>
              </a:tblGrid>
              <a:tr h="461145">
                <a:tc>
                  <a:txBody>
                    <a:bodyPr/>
                    <a:lstStyle/>
                    <a:p>
                      <a:r>
                        <a:rPr lang="en-US" dirty="0" smtClean="0"/>
                        <a:t>For Consumer</a:t>
                      </a:r>
                      <a:endParaRPr lang="en-IN" dirty="0"/>
                    </a:p>
                  </a:txBody>
                  <a:tcPr/>
                </a:tc>
                <a:extLst>
                  <a:ext uri="{0D108BD9-81ED-4DB2-BD59-A6C34878D82A}">
                    <a16:rowId xmlns:a16="http://schemas.microsoft.com/office/drawing/2014/main" val="89337743"/>
                  </a:ext>
                </a:extLst>
              </a:tr>
              <a:tr h="461145">
                <a:tc>
                  <a:txBody>
                    <a:bodyPr/>
                    <a:lstStyle/>
                    <a:p>
                      <a:r>
                        <a:rPr lang="en-US" b="1" dirty="0" smtClean="0">
                          <a:latin typeface="Arial" panose="020B0604020202020204" pitchFamily="34" charset="0"/>
                          <a:cs typeface="Arial" panose="020B0604020202020204" pitchFamily="34" charset="0"/>
                        </a:rPr>
                        <a:t>Provide consumer choice of certified products &amp; services</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29620713"/>
                  </a:ext>
                </a:extLst>
              </a:tr>
              <a:tr h="461145">
                <a:tc>
                  <a:txBody>
                    <a:bodyPr/>
                    <a:lstStyle/>
                    <a:p>
                      <a:r>
                        <a:rPr lang="en-US" b="1" dirty="0" smtClean="0">
                          <a:latin typeface="Arial" panose="020B0604020202020204" pitchFamily="34" charset="0"/>
                          <a:cs typeface="Arial" panose="020B0604020202020204" pitchFamily="34" charset="0"/>
                        </a:rPr>
                        <a:t>Products with improved quality and reliability at competitive prices</a:t>
                      </a:r>
                      <a:endParaRPr lang="en-IN"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31897814"/>
                  </a:ext>
                </a:extLst>
              </a:tr>
              <a:tr h="461145">
                <a:tc>
                  <a:txBody>
                    <a:bodyPr/>
                    <a:lstStyle/>
                    <a:p>
                      <a:r>
                        <a:rPr lang="en-US" b="1" dirty="0" smtClean="0">
                          <a:latin typeface="Arial" panose="020B0604020202020204" pitchFamily="34" charset="0"/>
                          <a:cs typeface="Arial" panose="020B0604020202020204" pitchFamily="34" charset="0"/>
                        </a:rPr>
                        <a:t>Safer, healthier, more environmentally sound products and services </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06503513"/>
                  </a:ext>
                </a:extLst>
              </a:tr>
              <a:tr h="461145">
                <a:tc>
                  <a:txBody>
                    <a:bodyPr/>
                    <a:lstStyle/>
                    <a:p>
                      <a:r>
                        <a:rPr lang="en-US" b="1" dirty="0" smtClean="0">
                          <a:latin typeface="Arial" panose="020B0604020202020204" pitchFamily="34" charset="0"/>
                          <a:cs typeface="Arial" panose="020B0604020202020204" pitchFamily="34" charset="0"/>
                        </a:rPr>
                        <a:t>Better operational compatibility greater consistency in delivery</a:t>
                      </a:r>
                      <a:endParaRPr lang="en-US"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8829004"/>
                  </a:ext>
                </a:extLst>
              </a:tr>
            </a:tbl>
          </a:graphicData>
        </a:graphic>
      </p:graphicFrame>
      <p:sp>
        <p:nvSpPr>
          <p:cNvPr id="6" name="Rectangle 5"/>
          <p:cNvSpPr/>
          <p:nvPr/>
        </p:nvSpPr>
        <p:spPr>
          <a:xfrm>
            <a:off x="1507694" y="176981"/>
            <a:ext cx="6246891" cy="6427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IN" sz="2400" b="1" dirty="0">
                <a:solidFill>
                  <a:schemeClr val="bg1"/>
                </a:solidFill>
                <a:latin typeface="Arial" panose="020B0604020202020204" pitchFamily="34" charset="0"/>
                <a:cs typeface="Arial" panose="020B0604020202020204" pitchFamily="34" charset="0"/>
              </a:rPr>
              <a:t>Benefits of Standards</a:t>
            </a:r>
          </a:p>
        </p:txBody>
      </p:sp>
    </p:spTree>
    <p:extLst>
      <p:ext uri="{BB962C8B-B14F-4D97-AF65-F5344CB8AC3E}">
        <p14:creationId xmlns:p14="http://schemas.microsoft.com/office/powerpoint/2010/main" val="300458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7321" y="355348"/>
            <a:ext cx="3094148" cy="42551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latin typeface="Arial" panose="020B0604020202020204" pitchFamily="34" charset="0"/>
                <a:cs typeface="Arial" panose="020B0604020202020204" pitchFamily="34" charset="0"/>
              </a:rPr>
              <a:t>Multi-cloud</a:t>
            </a:r>
            <a:endParaRPr lang="en-IN" sz="2400" b="1" dirty="0">
              <a:solidFill>
                <a:schemeClr val="bg1"/>
              </a:solidFill>
            </a:endParaRPr>
          </a:p>
        </p:txBody>
      </p:sp>
      <p:sp>
        <p:nvSpPr>
          <p:cNvPr id="7" name="Rectangle 6"/>
          <p:cNvSpPr/>
          <p:nvPr/>
        </p:nvSpPr>
        <p:spPr>
          <a:xfrm>
            <a:off x="347321" y="1213659"/>
            <a:ext cx="9112563" cy="161685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dirty="0">
                <a:solidFill>
                  <a:schemeClr val="tx1"/>
                </a:solidFill>
                <a:latin typeface="Arial" panose="020B0604020202020204" pitchFamily="34" charset="0"/>
                <a:cs typeface="Arial" panose="020B0604020202020204" pitchFamily="34" charset="0"/>
              </a:rPr>
              <a:t>Multi-cloud refers to a cloud computing strategy where organizations use services and resources from multiple cloud providers. This approach allows them to distribute workloads across different cloud environments, optimizing performance, enhancing resilience, avoiding vendor lock-in, and meeting specific business and regulatory requirements effectively.</a:t>
            </a:r>
          </a:p>
        </p:txBody>
      </p:sp>
      <p:sp>
        <p:nvSpPr>
          <p:cNvPr id="8" name="Rectangle 7"/>
          <p:cNvSpPr/>
          <p:nvPr/>
        </p:nvSpPr>
        <p:spPr>
          <a:xfrm>
            <a:off x="347321" y="3552070"/>
            <a:ext cx="3094148" cy="42551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b="1" dirty="0">
                <a:solidFill>
                  <a:schemeClr val="bg1"/>
                </a:solidFill>
                <a:latin typeface="Arial" panose="020B0604020202020204" pitchFamily="34" charset="0"/>
                <a:cs typeface="Arial" panose="020B0604020202020204" pitchFamily="34" charset="0"/>
              </a:rPr>
              <a:t>Examples</a:t>
            </a:r>
          </a:p>
        </p:txBody>
      </p:sp>
      <p:sp>
        <p:nvSpPr>
          <p:cNvPr id="9" name="Rectangle 8"/>
          <p:cNvSpPr/>
          <p:nvPr/>
        </p:nvSpPr>
        <p:spPr>
          <a:xfrm>
            <a:off x="347321" y="4272742"/>
            <a:ext cx="9112563" cy="130885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u="sng" dirty="0">
                <a:solidFill>
                  <a:schemeClr val="tx1"/>
                </a:solidFill>
                <a:latin typeface="Arial" panose="020B0604020202020204" pitchFamily="34" charset="0"/>
                <a:cs typeface="Arial" panose="020B0604020202020204" pitchFamily="34" charset="0"/>
              </a:rPr>
              <a:t>Company A:</a:t>
            </a:r>
            <a:r>
              <a:rPr lang="en-US" dirty="0">
                <a:solidFill>
                  <a:schemeClr val="tx1"/>
                </a:solidFill>
                <a:latin typeface="Arial" panose="020B0604020202020204" pitchFamily="34" charset="0"/>
                <a:cs typeface="Arial" panose="020B0604020202020204" pitchFamily="34" charset="0"/>
              </a:rPr>
              <a:t> uses Amazon Web Services (AWS) for its data storage and Microsoft Azure for its machine learning and AI services. By adopting a multi-cloud strategy, Company A can leverage AWS's robust storage capabilities while benefiting from Azure's advanced AI </a:t>
            </a:r>
            <a:r>
              <a:rPr lang="en-US" dirty="0" smtClean="0">
                <a:solidFill>
                  <a:schemeClr val="tx1"/>
                </a:solidFill>
                <a:latin typeface="Arial" panose="020B0604020202020204" pitchFamily="34" charset="0"/>
                <a:cs typeface="Arial" panose="020B0604020202020204" pitchFamily="34" charset="0"/>
              </a:rPr>
              <a:t>tools.</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8655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196B03-FB91-3D78-4FD8-15A9FD930900}"/>
              </a:ext>
            </a:extLst>
          </p:cNvPr>
          <p:cNvSpPr txBox="1"/>
          <p:nvPr/>
        </p:nvSpPr>
        <p:spPr>
          <a:xfrm>
            <a:off x="861760" y="3646850"/>
            <a:ext cx="10850995" cy="3139321"/>
          </a:xfrm>
          <a:prstGeom prst="rect">
            <a:avLst/>
          </a:prstGeom>
          <a:noFill/>
        </p:spPr>
        <p:txBody>
          <a:bodyPr wrap="square" rtlCol="0">
            <a:spAutoFit/>
          </a:bodyPr>
          <a:lstStyle/>
          <a:p>
            <a:endParaRPr lang="en-IN" b="1" dirty="0"/>
          </a:p>
          <a:p>
            <a:endParaRPr lang="en-IN" b="1" dirty="0"/>
          </a:p>
          <a:p>
            <a:endParaRPr lang="en-IN" b="1" dirty="0"/>
          </a:p>
          <a:p>
            <a:endParaRPr lang="en-US" b="1" dirty="0"/>
          </a:p>
          <a:p>
            <a:endParaRPr lang="en-US" b="1" dirty="0"/>
          </a:p>
          <a:p>
            <a:endParaRPr lang="en-US" b="1" dirty="0"/>
          </a:p>
          <a:p>
            <a:endParaRPr lang="en-US" b="1" dirty="0"/>
          </a:p>
          <a:p>
            <a:endParaRPr lang="en-US" b="1" dirty="0"/>
          </a:p>
          <a:p>
            <a:endParaRPr lang="en-US" b="1" dirty="0"/>
          </a:p>
          <a:p>
            <a:endParaRPr lang="en-IN" dirty="0"/>
          </a:p>
          <a:p>
            <a:endParaRPr lang="en-IN" dirty="0"/>
          </a:p>
        </p:txBody>
      </p:sp>
      <p:pic>
        <p:nvPicPr>
          <p:cNvPr id="1028" name="Picture 4" descr="Benefits of adopting a multi-cloud solution for enterpri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4455" y="1352280"/>
            <a:ext cx="7429500" cy="47244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37759" y="465827"/>
            <a:ext cx="4252823" cy="49170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a:latin typeface="Arial" panose="020B0604020202020204" pitchFamily="34" charset="0"/>
                <a:cs typeface="Arial" panose="020B0604020202020204" pitchFamily="34" charset="0"/>
              </a:rPr>
              <a:t>Example of Multi-cloud</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4943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5170" y="5540731"/>
            <a:ext cx="9164532" cy="101443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ISO/IEC 5140:2024</a:t>
            </a:r>
          </a:p>
          <a:p>
            <a:r>
              <a:rPr lang="en-US" sz="1600" b="1" dirty="0" smtClean="0">
                <a:solidFill>
                  <a:schemeClr val="bg1"/>
                </a:solidFill>
                <a:latin typeface="Arial" panose="020B0604020202020204" pitchFamily="34" charset="0"/>
                <a:cs typeface="Arial" panose="020B0604020202020204" pitchFamily="34" charset="0"/>
              </a:rPr>
              <a:t>Cloud </a:t>
            </a:r>
            <a:r>
              <a:rPr lang="en-US" sz="1600" b="1" dirty="0">
                <a:solidFill>
                  <a:schemeClr val="bg1"/>
                </a:solidFill>
                <a:latin typeface="Arial" panose="020B0604020202020204" pitchFamily="34" charset="0"/>
                <a:cs typeface="Arial" panose="020B0604020202020204" pitchFamily="34" charset="0"/>
              </a:rPr>
              <a:t>computing — Concepts for multi-cloud and the use of multiple cloud services </a:t>
            </a:r>
          </a:p>
        </p:txBody>
      </p:sp>
      <p:sp>
        <p:nvSpPr>
          <p:cNvPr id="7" name="Rectangle 6"/>
          <p:cNvSpPr/>
          <p:nvPr/>
        </p:nvSpPr>
        <p:spPr>
          <a:xfrm>
            <a:off x="375169" y="1330035"/>
            <a:ext cx="9164532" cy="40566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b="1" dirty="0" smtClean="0">
                <a:solidFill>
                  <a:schemeClr val="tx1"/>
                </a:solidFill>
                <a:latin typeface="Arial" panose="020B0604020202020204" pitchFamily="34" charset="0"/>
                <a:cs typeface="Arial" panose="020B0604020202020204" pitchFamily="34" charset="0"/>
              </a:rPr>
              <a:t>1 Multi-Cloud</a:t>
            </a:r>
          </a:p>
          <a:p>
            <a:pPr algn="just"/>
            <a:r>
              <a:rPr lang="en-US" dirty="0" smtClean="0">
                <a:solidFill>
                  <a:schemeClr val="tx1"/>
                </a:solidFill>
                <a:latin typeface="Arial" panose="020B0604020202020204" pitchFamily="34" charset="0"/>
                <a:cs typeface="Arial" panose="020B0604020202020204" pitchFamily="34" charset="0"/>
              </a:rPr>
              <a:t>In </a:t>
            </a:r>
            <a:r>
              <a:rPr lang="en-US" dirty="0">
                <a:solidFill>
                  <a:schemeClr val="tx1"/>
                </a:solidFill>
                <a:latin typeface="Arial" panose="020B0604020202020204" pitchFamily="34" charset="0"/>
                <a:cs typeface="Arial" panose="020B0604020202020204" pitchFamily="34" charset="0"/>
              </a:rPr>
              <a:t>a multi-cloud CDM, the CSC is responsible for providing cloud service administrator and business manager </a:t>
            </a:r>
            <a:r>
              <a:rPr lang="en-US" dirty="0" smtClean="0">
                <a:solidFill>
                  <a:schemeClr val="tx1"/>
                </a:solidFill>
                <a:latin typeface="Arial" panose="020B0604020202020204" pitchFamily="34" charset="0"/>
                <a:cs typeface="Arial" panose="020B0604020202020204" pitchFamily="34" charset="0"/>
              </a:rPr>
              <a:t>functions </a:t>
            </a:r>
            <a:r>
              <a:rPr lang="en-US" dirty="0">
                <a:solidFill>
                  <a:schemeClr val="tx1"/>
                </a:solidFill>
                <a:latin typeface="Arial" panose="020B0604020202020204" pitchFamily="34" charset="0"/>
                <a:cs typeface="Arial" panose="020B0604020202020204" pitchFamily="34" charset="0"/>
              </a:rPr>
              <a:t>for a defined set of cloud service users (CSUs</a:t>
            </a:r>
            <a:r>
              <a:rPr lang="en-US" dirty="0" smtClean="0">
                <a:solidFill>
                  <a:schemeClr val="tx1"/>
                </a:solidFill>
                <a:latin typeface="Arial" panose="020B0604020202020204" pitchFamily="34" charset="0"/>
                <a:cs typeface="Arial" panose="020B0604020202020204" pitchFamily="34" charset="0"/>
              </a:rPr>
              <a:t>)..</a:t>
            </a:r>
          </a:p>
          <a:p>
            <a:pPr algn="just"/>
            <a:endParaRPr lang="en-US"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2</a:t>
            </a:r>
            <a:r>
              <a:rPr lang="en-US" b="1" dirty="0" smtClean="0">
                <a:solidFill>
                  <a:schemeClr val="tx1"/>
                </a:solidFill>
                <a:latin typeface="Arial" panose="020B0604020202020204" pitchFamily="34" charset="0"/>
                <a:cs typeface="Arial" panose="020B0604020202020204" pitchFamily="34" charset="0"/>
              </a:rPr>
              <a:t>. </a:t>
            </a:r>
            <a:r>
              <a:rPr lang="en-US" b="1" dirty="0">
                <a:solidFill>
                  <a:schemeClr val="tx1"/>
                </a:solidFill>
                <a:latin typeface="Arial" panose="020B0604020202020204" pitchFamily="34" charset="0"/>
                <a:cs typeface="Arial" panose="020B0604020202020204" pitchFamily="34" charset="0"/>
              </a:rPr>
              <a:t>Federated </a:t>
            </a:r>
            <a:r>
              <a:rPr lang="en-US" b="1" dirty="0" smtClean="0">
                <a:solidFill>
                  <a:schemeClr val="tx1"/>
                </a:solidFill>
                <a:latin typeface="Arial" panose="020B0604020202020204" pitchFamily="34" charset="0"/>
                <a:cs typeface="Arial" panose="020B0604020202020204" pitchFamily="34" charset="0"/>
              </a:rPr>
              <a:t>cloud</a:t>
            </a:r>
          </a:p>
          <a:p>
            <a:pPr algn="just"/>
            <a:r>
              <a:rPr lang="en-US" dirty="0">
                <a:solidFill>
                  <a:schemeClr val="tx1"/>
                </a:solidFill>
                <a:latin typeface="Arial" panose="020B0604020202020204" pitchFamily="34" charset="0"/>
                <a:cs typeface="Arial" panose="020B0604020202020204" pitchFamily="34" charset="0"/>
              </a:rPr>
              <a:t>A federated cloud is a CDM in which cloud services are provided by two or more members of a cloud </a:t>
            </a:r>
            <a:r>
              <a:rPr lang="en-US" dirty="0" smtClean="0">
                <a:solidFill>
                  <a:schemeClr val="tx1"/>
                </a:solidFill>
                <a:latin typeface="Arial" panose="020B0604020202020204" pitchFamily="34" charset="0"/>
                <a:cs typeface="Arial" panose="020B0604020202020204" pitchFamily="34" charset="0"/>
              </a:rPr>
              <a:t>service </a:t>
            </a:r>
            <a:r>
              <a:rPr lang="en-US" dirty="0">
                <a:solidFill>
                  <a:schemeClr val="tx1"/>
                </a:solidFill>
                <a:latin typeface="Arial" panose="020B0604020202020204" pitchFamily="34" charset="0"/>
                <a:cs typeface="Arial" panose="020B0604020202020204" pitchFamily="34" charset="0"/>
              </a:rPr>
              <a:t>federation (CSF).</a:t>
            </a:r>
          </a:p>
          <a:p>
            <a:pPr algn="just"/>
            <a:endParaRPr lang="en-US" dirty="0" smtClean="0">
              <a:solidFill>
                <a:schemeClr val="tx1"/>
              </a:solidFill>
              <a:latin typeface="Arial" panose="020B0604020202020204" pitchFamily="34" charset="0"/>
              <a:cs typeface="Arial" panose="020B0604020202020204" pitchFamily="34" charset="0"/>
            </a:endParaRPr>
          </a:p>
          <a:p>
            <a:pPr algn="just"/>
            <a:r>
              <a:rPr lang="en-US" b="1" dirty="0" smtClean="0">
                <a:solidFill>
                  <a:schemeClr val="tx1"/>
                </a:solidFill>
                <a:latin typeface="Arial" panose="020B0604020202020204" pitchFamily="34" charset="0"/>
                <a:cs typeface="Arial" panose="020B0604020202020204" pitchFamily="34" charset="0"/>
              </a:rPr>
              <a:t>3</a:t>
            </a:r>
            <a:r>
              <a:rPr lang="en-US" b="1" dirty="0">
                <a:solidFill>
                  <a:schemeClr val="tx1"/>
                </a:solidFill>
                <a:latin typeface="Arial" panose="020B0604020202020204" pitchFamily="34" charset="0"/>
                <a:cs typeface="Arial" panose="020B0604020202020204" pitchFamily="34" charset="0"/>
              </a:rPr>
              <a:t>. Hybrid </a:t>
            </a:r>
            <a:r>
              <a:rPr lang="en-US" b="1" dirty="0" smtClean="0">
                <a:solidFill>
                  <a:schemeClr val="tx1"/>
                </a:solidFill>
                <a:latin typeface="Arial" panose="020B0604020202020204" pitchFamily="34" charset="0"/>
                <a:cs typeface="Arial" panose="020B0604020202020204" pitchFamily="34" charset="0"/>
              </a:rPr>
              <a:t>cloud</a:t>
            </a:r>
          </a:p>
          <a:p>
            <a:pPr algn="just"/>
            <a:r>
              <a:rPr lang="en-US" dirty="0">
                <a:solidFill>
                  <a:schemeClr val="tx1"/>
                </a:solidFill>
                <a:latin typeface="Arial" panose="020B0604020202020204" pitchFamily="34" charset="0"/>
                <a:cs typeface="Arial" panose="020B0604020202020204" pitchFamily="34" charset="0"/>
              </a:rPr>
              <a:t>A hybrid cloud is a CDM that uses both a public cloud and a private </a:t>
            </a:r>
            <a:r>
              <a:rPr lang="en-US" dirty="0" smtClean="0">
                <a:solidFill>
                  <a:schemeClr val="tx1"/>
                </a:solidFill>
                <a:latin typeface="Arial" panose="020B0604020202020204" pitchFamily="34" charset="0"/>
                <a:cs typeface="Arial" panose="020B0604020202020204" pitchFamily="34" charset="0"/>
              </a:rPr>
              <a:t>cloud. </a:t>
            </a:r>
            <a:r>
              <a:rPr lang="en-US" dirty="0">
                <a:solidFill>
                  <a:schemeClr val="tx1"/>
                </a:solidFill>
                <a:latin typeface="Arial" panose="020B0604020202020204" pitchFamily="34" charset="0"/>
                <a:cs typeface="Arial" panose="020B0604020202020204" pitchFamily="34" charset="0"/>
              </a:rPr>
              <a:t>The </a:t>
            </a:r>
            <a:r>
              <a:rPr lang="en-US" dirty="0" smtClean="0">
                <a:solidFill>
                  <a:schemeClr val="tx1"/>
                </a:solidFill>
                <a:latin typeface="Arial" panose="020B0604020202020204" pitchFamily="34" charset="0"/>
                <a:cs typeface="Arial" panose="020B0604020202020204" pitchFamily="34" charset="0"/>
              </a:rPr>
              <a:t>public </a:t>
            </a:r>
            <a:r>
              <a:rPr lang="en-US" dirty="0">
                <a:solidFill>
                  <a:schemeClr val="tx1"/>
                </a:solidFill>
                <a:latin typeface="Arial" panose="020B0604020202020204" pitchFamily="34" charset="0"/>
                <a:cs typeface="Arial" panose="020B0604020202020204" pitchFamily="34" charset="0"/>
              </a:rPr>
              <a:t>and private clouds involved remain unique but are bound together by appropriate technology that </a:t>
            </a:r>
            <a:r>
              <a:rPr lang="en-US" dirty="0" smtClean="0">
                <a:solidFill>
                  <a:schemeClr val="tx1"/>
                </a:solidFill>
                <a:latin typeface="Arial" panose="020B0604020202020204" pitchFamily="34" charset="0"/>
                <a:cs typeface="Arial" panose="020B0604020202020204" pitchFamily="34" charset="0"/>
              </a:rPr>
              <a:t>enables </a:t>
            </a:r>
            <a:r>
              <a:rPr lang="en-US" dirty="0">
                <a:solidFill>
                  <a:schemeClr val="tx1"/>
                </a:solidFill>
                <a:latin typeface="Arial" panose="020B0604020202020204" pitchFamily="34" charset="0"/>
                <a:cs typeface="Arial" panose="020B0604020202020204" pitchFamily="34" charset="0"/>
              </a:rPr>
              <a:t>interoperability, data portability and application portability.</a:t>
            </a:r>
          </a:p>
          <a:p>
            <a:pPr algn="just"/>
            <a:endParaRPr lang="en-US" b="1"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375170" y="140229"/>
            <a:ext cx="9164532" cy="10144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b="1" dirty="0" smtClean="0">
                <a:solidFill>
                  <a:schemeClr val="tx1"/>
                </a:solidFill>
                <a:latin typeface="Arial" panose="020B0604020202020204" pitchFamily="34" charset="0"/>
                <a:cs typeface="Arial" panose="020B0604020202020204" pitchFamily="34" charset="0"/>
              </a:rPr>
              <a:t>Models of Multi-Cloud</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843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034C6-DC52-9384-E523-2A1F8649C58A}"/>
              </a:ext>
            </a:extLst>
          </p:cNvPr>
          <p:cNvSpPr>
            <a:spLocks noGrp="1"/>
          </p:cNvSpPr>
          <p:nvPr>
            <p:ph type="title"/>
          </p:nvPr>
        </p:nvSpPr>
        <p:spPr>
          <a:xfrm>
            <a:off x="696152" y="1"/>
            <a:ext cx="8447847" cy="845388"/>
          </a:xfrm>
        </p:spPr>
        <p:txBody>
          <a:bodyPr>
            <a:normAutofit/>
          </a:bodyPr>
          <a:lstStyle/>
          <a:p>
            <a:r>
              <a:rPr lang="en-US" sz="1300" dirty="0">
                <a:latin typeface="Arial" panose="020B0604020202020204" pitchFamily="34" charset="0"/>
                <a:cs typeface="Arial" panose="020B0604020202020204" pitchFamily="34" charset="0"/>
              </a:rPr>
              <a:t> </a:t>
            </a:r>
            <a:endParaRPr lang="en-IN" sz="1300" dirty="0">
              <a:latin typeface="Arial" panose="020B0604020202020204" pitchFamily="34" charset="0"/>
              <a:cs typeface="Arial" panose="020B0604020202020204" pitchFamily="34" charset="0"/>
            </a:endParaRPr>
          </a:p>
        </p:txBody>
      </p:sp>
      <p:sp>
        <p:nvSpPr>
          <p:cNvPr id="4" name="Rectangle 3"/>
          <p:cNvSpPr/>
          <p:nvPr/>
        </p:nvSpPr>
        <p:spPr>
          <a:xfrm>
            <a:off x="422694" y="1168438"/>
            <a:ext cx="8721305" cy="108261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dirty="0">
                <a:solidFill>
                  <a:schemeClr val="tx1"/>
                </a:solidFill>
                <a:latin typeface="Arial" panose="020B0604020202020204" pitchFamily="34" charset="0"/>
                <a:ea typeface="Calibri" panose="020F0502020204030204" pitchFamily="34" charset="0"/>
                <a:cs typeface="Arial" panose="020B0604020202020204" pitchFamily="34" charset="0"/>
              </a:rPr>
              <a:t>Data centers provide critical infrastructure for the storage, management, and dissemination of data and are essential for business operations in various industries. </a:t>
            </a:r>
          </a:p>
        </p:txBody>
      </p:sp>
      <p:sp>
        <p:nvSpPr>
          <p:cNvPr id="8" name="Rectangle 7"/>
          <p:cNvSpPr/>
          <p:nvPr/>
        </p:nvSpPr>
        <p:spPr>
          <a:xfrm>
            <a:off x="522514" y="2574103"/>
            <a:ext cx="8621485" cy="22401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dirty="0">
                <a:solidFill>
                  <a:schemeClr val="tx1"/>
                </a:solidFill>
                <a:latin typeface="Arial" panose="020B0604020202020204" pitchFamily="34" charset="0"/>
                <a:ea typeface="Calibri" panose="020F0502020204030204" pitchFamily="34" charset="0"/>
                <a:cs typeface="Arial" panose="020B0604020202020204" pitchFamily="34" charset="0"/>
              </a:rPr>
              <a:t>A data center in cloud computing is the physical foundation. Data centers are the powerhouses behind cloud computing and provide the essential infrastructure that allows cloud providers to offer services like storage, compute power, and databases on-demand.</a:t>
            </a:r>
          </a:p>
          <a:p>
            <a:pPr algn="just"/>
            <a:endParaRPr lang="en-US"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just"/>
            <a:endParaRPr lang="en-IN" dirty="0">
              <a:solidFill>
                <a:schemeClr val="bg1"/>
              </a:solidFill>
            </a:endParaRPr>
          </a:p>
        </p:txBody>
      </p:sp>
      <p:sp>
        <p:nvSpPr>
          <p:cNvPr id="5" name="Rectangle 4"/>
          <p:cNvSpPr/>
          <p:nvPr/>
        </p:nvSpPr>
        <p:spPr>
          <a:xfrm>
            <a:off x="422694" y="163902"/>
            <a:ext cx="8721305" cy="569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smtClean="0">
              <a:solidFill>
                <a:schemeClr val="bg1"/>
              </a:solidFill>
            </a:endParaRPr>
          </a:p>
          <a:p>
            <a:endParaRPr lang="en-US" b="1" dirty="0">
              <a:solidFill>
                <a:schemeClr val="bg1"/>
              </a:solidFill>
            </a:endParaRPr>
          </a:p>
          <a:p>
            <a:r>
              <a:rPr lang="en-US" sz="2400" b="1" dirty="0" smtClean="0">
                <a:solidFill>
                  <a:schemeClr val="bg1"/>
                </a:solidFill>
                <a:latin typeface="Arial" panose="020B0604020202020204" pitchFamily="34" charset="0"/>
                <a:cs typeface="Arial" panose="020B0604020202020204" pitchFamily="34" charset="0"/>
              </a:rPr>
              <a:t>Data </a:t>
            </a:r>
            <a:r>
              <a:rPr lang="en-US" sz="2400" b="1" dirty="0">
                <a:solidFill>
                  <a:schemeClr val="bg1"/>
                </a:solidFill>
                <a:latin typeface="Arial" panose="020B0604020202020204" pitchFamily="34" charset="0"/>
                <a:cs typeface="Arial" panose="020B0604020202020204" pitchFamily="34" charset="0"/>
              </a:rPr>
              <a:t>Centers</a:t>
            </a:r>
          </a:p>
          <a:p>
            <a:r>
              <a:rPr lang="en-US" b="1" dirty="0">
                <a:solidFill>
                  <a:schemeClr val="bg1"/>
                </a:solidFill>
              </a:rPr>
              <a:t/>
            </a:r>
            <a:br>
              <a:rPr lang="en-US" b="1" dirty="0">
                <a:solidFill>
                  <a:schemeClr val="bg1"/>
                </a:solidFill>
              </a:rPr>
            </a:br>
            <a:endParaRPr lang="en-IN" sz="1400" dirty="0"/>
          </a:p>
        </p:txBody>
      </p:sp>
      <p:sp>
        <p:nvSpPr>
          <p:cNvPr id="6" name="Rectangle 5"/>
          <p:cNvSpPr/>
          <p:nvPr/>
        </p:nvSpPr>
        <p:spPr>
          <a:xfrm>
            <a:off x="643094" y="5388658"/>
            <a:ext cx="8500905" cy="42203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There are 14 Indian standards </a:t>
            </a:r>
            <a:r>
              <a:rPr lang="en-US" dirty="0" smtClean="0"/>
              <a:t>published or under </a:t>
            </a:r>
            <a:r>
              <a:rPr lang="en-US" dirty="0"/>
              <a:t>development on Data </a:t>
            </a:r>
            <a:r>
              <a:rPr lang="en-US" dirty="0" err="1"/>
              <a:t>Centres</a:t>
            </a:r>
            <a:endParaRPr lang="en-IN" dirty="0"/>
          </a:p>
        </p:txBody>
      </p:sp>
    </p:spTree>
    <p:extLst>
      <p:ext uri="{BB962C8B-B14F-4D97-AF65-F5344CB8AC3E}">
        <p14:creationId xmlns:p14="http://schemas.microsoft.com/office/powerpoint/2010/main" val="3570579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56180319"/>
              </p:ext>
            </p:extLst>
          </p:nvPr>
        </p:nvGraphicFramePr>
        <p:xfrm>
          <a:off x="456839" y="737522"/>
          <a:ext cx="9152674" cy="6494541"/>
        </p:xfrm>
        <a:graphic>
          <a:graphicData uri="http://schemas.openxmlformats.org/drawingml/2006/table">
            <a:tbl>
              <a:tblPr firstRow="1" firstCol="1" bandRow="1">
                <a:tableStyleId>{5C22544A-7EE6-4342-B048-85BDC9FD1C3A}</a:tableStyleId>
              </a:tblPr>
              <a:tblGrid>
                <a:gridCol w="2857420">
                  <a:extLst>
                    <a:ext uri="{9D8B030D-6E8A-4147-A177-3AD203B41FA5}">
                      <a16:colId xmlns:a16="http://schemas.microsoft.com/office/drawing/2014/main" val="2753218532"/>
                    </a:ext>
                  </a:extLst>
                </a:gridCol>
                <a:gridCol w="3082976">
                  <a:extLst>
                    <a:ext uri="{9D8B030D-6E8A-4147-A177-3AD203B41FA5}">
                      <a16:colId xmlns:a16="http://schemas.microsoft.com/office/drawing/2014/main" val="1278213635"/>
                    </a:ext>
                  </a:extLst>
                </a:gridCol>
                <a:gridCol w="3212278">
                  <a:extLst>
                    <a:ext uri="{9D8B030D-6E8A-4147-A177-3AD203B41FA5}">
                      <a16:colId xmlns:a16="http://schemas.microsoft.com/office/drawing/2014/main" val="1897441609"/>
                    </a:ext>
                  </a:extLst>
                </a:gridCol>
              </a:tblGrid>
              <a:tr h="425319">
                <a:tc>
                  <a:txBody>
                    <a:bodyPr/>
                    <a:lstStyle/>
                    <a:p>
                      <a:pPr marL="0" marR="0" algn="ctr">
                        <a:lnSpc>
                          <a:spcPct val="107000"/>
                        </a:lnSpc>
                        <a:spcBef>
                          <a:spcPts val="0"/>
                        </a:spcBef>
                        <a:spcAft>
                          <a:spcPts val="800"/>
                        </a:spcAft>
                      </a:pPr>
                      <a:r>
                        <a:rPr lang="en-IN" sz="1600" dirty="0">
                          <a:solidFill>
                            <a:schemeClr val="bg1"/>
                          </a:solidFill>
                          <a:effectLst/>
                          <a:latin typeface="Arial" panose="020B0604020202020204" pitchFamily="34" charset="0"/>
                          <a:cs typeface="Arial" panose="020B0604020202020204" pitchFamily="34" charset="0"/>
                        </a:rPr>
                        <a:t>Point of Difference</a:t>
                      </a:r>
                      <a:endParaRPr lang="en-IN" sz="1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tc>
                  <a:txBody>
                    <a:bodyPr/>
                    <a:lstStyle/>
                    <a:p>
                      <a:pPr marL="0" marR="0" algn="ctr">
                        <a:lnSpc>
                          <a:spcPct val="107000"/>
                        </a:lnSpc>
                        <a:spcBef>
                          <a:spcPts val="0"/>
                        </a:spcBef>
                        <a:spcAft>
                          <a:spcPts val="800"/>
                        </a:spcAft>
                      </a:pPr>
                      <a:r>
                        <a:rPr lang="en-IN" sz="1600" dirty="0">
                          <a:solidFill>
                            <a:schemeClr val="bg1"/>
                          </a:solidFill>
                          <a:effectLst/>
                          <a:latin typeface="Arial" panose="020B0604020202020204" pitchFamily="34" charset="0"/>
                          <a:cs typeface="Arial" panose="020B0604020202020204" pitchFamily="34" charset="0"/>
                        </a:rPr>
                        <a:t>Data Centre</a:t>
                      </a:r>
                      <a:endParaRPr lang="en-IN" sz="1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tc>
                  <a:txBody>
                    <a:bodyPr/>
                    <a:lstStyle/>
                    <a:p>
                      <a:pPr marL="0" marR="0" algn="ctr">
                        <a:lnSpc>
                          <a:spcPct val="107000"/>
                        </a:lnSpc>
                        <a:spcBef>
                          <a:spcPts val="0"/>
                        </a:spcBef>
                        <a:spcAft>
                          <a:spcPts val="800"/>
                        </a:spcAft>
                      </a:pPr>
                      <a:r>
                        <a:rPr lang="en-IN" sz="1600" dirty="0">
                          <a:solidFill>
                            <a:schemeClr val="bg1"/>
                          </a:solidFill>
                          <a:effectLst/>
                          <a:latin typeface="Arial" panose="020B0604020202020204" pitchFamily="34" charset="0"/>
                          <a:cs typeface="Arial" panose="020B0604020202020204" pitchFamily="34" charset="0"/>
                        </a:rPr>
                        <a:t>Cloud Computing</a:t>
                      </a:r>
                      <a:endParaRPr lang="en-IN" sz="16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1282428445"/>
                  </a:ext>
                </a:extLst>
              </a:tr>
              <a:tr h="771093">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Definition</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A physical facility for storing, managing, and processing data</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A virtualized service that provides on-demand access to computing resources</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4278353768"/>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Ownership</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Owned and managed by the organization itself</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Owned and managed </a:t>
                      </a:r>
                      <a:r>
                        <a:rPr lang="en-IN" sz="1600" dirty="0" smtClean="0">
                          <a:effectLst/>
                          <a:latin typeface="Arial" panose="020B0604020202020204" pitchFamily="34" charset="0"/>
                          <a:cs typeface="Arial" panose="020B0604020202020204" pitchFamily="34" charset="0"/>
                        </a:rPr>
                        <a:t>generally by </a:t>
                      </a:r>
                      <a:r>
                        <a:rPr lang="en-IN" sz="1600" dirty="0">
                          <a:effectLst/>
                          <a:latin typeface="Arial" panose="020B0604020202020204" pitchFamily="34" charset="0"/>
                          <a:cs typeface="Arial" panose="020B0604020202020204" pitchFamily="34" charset="0"/>
                        </a:rPr>
                        <a:t>a third-party provider</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1472868297"/>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Infrastructure</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Dedicated hardware and software</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Shared hardware and software</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3728713400"/>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Scalability</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Limited by physical capacity and upgrades</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Highly scalable, can quickly add or remove resources</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992143865"/>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Availability</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Limited by physical location and connectivity</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Accessible from anywhere with an internet connection</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1120598518"/>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Security</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Typically provides physical and network security</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The provider manages security measures  </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1698577147"/>
                  </a:ext>
                </a:extLst>
              </a:tr>
              <a:tr h="88506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Cost</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High initial capital investment and ongoing maintenance</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Pay-as-you-go model; more cost-effective for small businesses and </a:t>
                      </a:r>
                      <a:r>
                        <a:rPr lang="en-IN" sz="1600" dirty="0" err="1">
                          <a:effectLst/>
                          <a:latin typeface="Arial" panose="020B0604020202020204" pitchFamily="34" charset="0"/>
                          <a:cs typeface="Arial" panose="020B0604020202020204" pitchFamily="34" charset="0"/>
                        </a:rPr>
                        <a:t>startups</a:t>
                      </a:r>
                      <a:r>
                        <a:rPr lang="en-IN" sz="1600" dirty="0">
                          <a:effectLst/>
                          <a:latin typeface="Arial" panose="020B0604020202020204" pitchFamily="34" charset="0"/>
                          <a:cs typeface="Arial" panose="020B0604020202020204" pitchFamily="34" charset="0"/>
                        </a:rPr>
                        <a:t>  </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1819681078"/>
                  </a:ext>
                </a:extLst>
              </a:tr>
              <a:tr h="645849">
                <a:tc>
                  <a:txBody>
                    <a:bodyPr/>
                    <a:lstStyle/>
                    <a:p>
                      <a:pPr marL="0" marR="0" algn="ctr">
                        <a:lnSpc>
                          <a:spcPct val="107000"/>
                        </a:lnSpc>
                        <a:spcBef>
                          <a:spcPts val="0"/>
                        </a:spcBef>
                        <a:spcAft>
                          <a:spcPts val="0"/>
                        </a:spcAft>
                      </a:pPr>
                      <a:r>
                        <a:rPr lang="en-IN" sz="1600" dirty="0">
                          <a:effectLst/>
                          <a:latin typeface="Arial" panose="020B0604020202020204" pitchFamily="34" charset="0"/>
                          <a:cs typeface="Arial" panose="020B0604020202020204" pitchFamily="34" charset="0"/>
                        </a:rPr>
                        <a:t>Customization</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Highly customizable to meet specific needs</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tc>
                <a:tc>
                  <a:txBody>
                    <a:bodyPr/>
                    <a:lstStyle/>
                    <a:p>
                      <a:pPr marL="0" marR="0" algn="just">
                        <a:lnSpc>
                          <a:spcPct val="107000"/>
                        </a:lnSpc>
                        <a:spcBef>
                          <a:spcPts val="0"/>
                        </a:spcBef>
                        <a:spcAft>
                          <a:spcPts val="800"/>
                        </a:spcAft>
                      </a:pPr>
                      <a:r>
                        <a:rPr lang="en-IN" sz="1600" dirty="0">
                          <a:effectLst/>
                          <a:latin typeface="Arial" panose="020B0604020202020204" pitchFamily="34" charset="0"/>
                          <a:cs typeface="Arial" panose="020B0604020202020204" pitchFamily="34" charset="0"/>
                        </a:rPr>
                        <a:t>Limited customization options for off-the-shelf services</a:t>
                      </a:r>
                      <a:endParaRPr lang="en-IN" sz="1600" dirty="0">
                        <a:effectLst/>
                        <a:latin typeface="Arial" panose="020B0604020202020204" pitchFamily="34" charset="0"/>
                        <a:ea typeface="Calibri" panose="020F0502020204030204" pitchFamily="34" charset="0"/>
                        <a:cs typeface="Arial" panose="020B0604020202020204" pitchFamily="34" charset="0"/>
                      </a:endParaRPr>
                    </a:p>
                  </a:txBody>
                  <a:tcPr marL="29388" marR="29388" marT="88163" marB="88163" anchor="b"/>
                </a:tc>
                <a:extLst>
                  <a:ext uri="{0D108BD9-81ED-4DB2-BD59-A6C34878D82A}">
                    <a16:rowId xmlns:a16="http://schemas.microsoft.com/office/drawing/2014/main" val="3286732214"/>
                  </a:ext>
                </a:extLst>
              </a:tr>
            </a:tbl>
          </a:graphicData>
        </a:graphic>
      </p:graphicFrame>
      <p:sp>
        <p:nvSpPr>
          <p:cNvPr id="7" name="Rectangle 6"/>
          <p:cNvSpPr/>
          <p:nvPr/>
        </p:nvSpPr>
        <p:spPr>
          <a:xfrm>
            <a:off x="456839" y="89971"/>
            <a:ext cx="6808485" cy="56934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Data Centre vs. The Cloud</a:t>
            </a:r>
          </a:p>
        </p:txBody>
      </p:sp>
    </p:spTree>
    <p:extLst>
      <p:ext uri="{BB962C8B-B14F-4D97-AF65-F5344CB8AC3E}">
        <p14:creationId xmlns:p14="http://schemas.microsoft.com/office/powerpoint/2010/main" val="4162276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9344" y="5592774"/>
            <a:ext cx="8701791" cy="89115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22237-1: </a:t>
            </a:r>
            <a:r>
              <a:rPr lang="en-US" sz="1600" b="1" dirty="0" smtClean="0">
                <a:solidFill>
                  <a:schemeClr val="bg1"/>
                </a:solidFill>
                <a:latin typeface="Arial" panose="020B0604020202020204" pitchFamily="34" charset="0"/>
                <a:cs typeface="Arial" panose="020B0604020202020204" pitchFamily="34" charset="0"/>
              </a:rPr>
              <a:t>2021, “Data Centre </a:t>
            </a:r>
            <a:r>
              <a:rPr lang="en-US" sz="1600" b="1" dirty="0">
                <a:solidFill>
                  <a:schemeClr val="bg1"/>
                </a:solidFill>
                <a:latin typeface="Arial" panose="020B0604020202020204" pitchFamily="34" charset="0"/>
                <a:cs typeface="Arial" panose="020B0604020202020204" pitchFamily="34" charset="0"/>
              </a:rPr>
              <a:t>Facilities </a:t>
            </a:r>
            <a:r>
              <a:rPr lang="en-US" sz="1600" b="1" dirty="0" smtClean="0">
                <a:solidFill>
                  <a:schemeClr val="bg1"/>
                </a:solidFill>
                <a:latin typeface="Arial" panose="020B0604020202020204" pitchFamily="34" charset="0"/>
                <a:cs typeface="Arial" panose="020B0604020202020204" pitchFamily="34" charset="0"/>
              </a:rPr>
              <a:t>and Infrastructures - Part 1: </a:t>
            </a:r>
            <a:r>
              <a:rPr lang="en-US" sz="1600" b="1" dirty="0">
                <a:solidFill>
                  <a:schemeClr val="bg1"/>
                </a:solidFill>
                <a:latin typeface="Arial" panose="020B0604020202020204" pitchFamily="34" charset="0"/>
                <a:cs typeface="Arial" panose="020B0604020202020204" pitchFamily="34" charset="0"/>
              </a:rPr>
              <a:t>General Concepts </a:t>
            </a:r>
            <a:endParaRPr lang="en-IN" sz="1600" dirty="0">
              <a:solidFill>
                <a:schemeClr val="bg1"/>
              </a:solidFill>
            </a:endParaRPr>
          </a:p>
        </p:txBody>
      </p:sp>
      <p:sp>
        <p:nvSpPr>
          <p:cNvPr id="6" name="Rectangle 5"/>
          <p:cNvSpPr/>
          <p:nvPr/>
        </p:nvSpPr>
        <p:spPr>
          <a:xfrm>
            <a:off x="548350" y="1389489"/>
            <a:ext cx="8701792" cy="29663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42900" lvl="0" indent="-342900" algn="just">
              <a:buAutoNum type="arabicPeriod"/>
            </a:pPr>
            <a:endParaRPr lang="en-US" b="1" dirty="0" smtClean="0">
              <a:solidFill>
                <a:schemeClr val="tx1"/>
              </a:solidFill>
              <a:latin typeface="Arial" panose="020B0604020202020204" pitchFamily="34" charset="0"/>
              <a:cs typeface="Arial" panose="020B0604020202020204" pitchFamily="34" charset="0"/>
            </a:endParaRPr>
          </a:p>
          <a:p>
            <a:pPr lvl="0" algn="just"/>
            <a:r>
              <a:rPr lang="en-US" sz="2000" b="1" dirty="0" smtClean="0">
                <a:solidFill>
                  <a:schemeClr val="tx1"/>
                </a:solidFill>
                <a:latin typeface="Arial" panose="020B0604020202020204" pitchFamily="34" charset="0"/>
                <a:cs typeface="Arial" panose="020B0604020202020204" pitchFamily="34" charset="0"/>
              </a:rPr>
              <a:t>Classification for Design of Data Centre</a:t>
            </a:r>
          </a:p>
          <a:p>
            <a:pPr lvl="0" algn="just"/>
            <a:endParaRPr lang="en-US" sz="2000" b="1" dirty="0">
              <a:solidFill>
                <a:schemeClr val="tx1"/>
              </a:solidFill>
              <a:latin typeface="Arial" panose="020B0604020202020204" pitchFamily="34" charset="0"/>
              <a:cs typeface="Arial" panose="020B0604020202020204" pitchFamily="34" charset="0"/>
            </a:endParaRPr>
          </a:p>
          <a:p>
            <a:pPr marL="342900" lvl="0" indent="-342900" algn="just">
              <a:buAutoNum type="arabicPeriod"/>
            </a:pPr>
            <a:r>
              <a:rPr lang="en-US" dirty="0" smtClean="0">
                <a:solidFill>
                  <a:schemeClr val="tx1"/>
                </a:solidFill>
                <a:latin typeface="Arial" panose="020B0604020202020204" pitchFamily="34" charset="0"/>
                <a:cs typeface="Arial" panose="020B0604020202020204" pitchFamily="34" charset="0"/>
              </a:rPr>
              <a:t>Availability (Single site / Multi-site) </a:t>
            </a:r>
          </a:p>
          <a:p>
            <a:pPr lvl="0" algn="just"/>
            <a:endParaRPr lang="en-US" dirty="0">
              <a:solidFill>
                <a:schemeClr val="tx1"/>
              </a:solidFill>
              <a:latin typeface="Arial" panose="020B0604020202020204" pitchFamily="34" charset="0"/>
              <a:cs typeface="Arial" panose="020B0604020202020204" pitchFamily="34" charset="0"/>
            </a:endParaRPr>
          </a:p>
          <a:p>
            <a:pPr marL="342900" lvl="0" indent="-342900" algn="just">
              <a:buAutoNum type="arabicPeriod" startAt="2"/>
            </a:pPr>
            <a:r>
              <a:rPr lang="en-US" dirty="0" smtClean="0">
                <a:solidFill>
                  <a:schemeClr val="tx1"/>
                </a:solidFill>
                <a:latin typeface="Arial" panose="020B0604020202020204" pitchFamily="34" charset="0"/>
                <a:cs typeface="Arial" panose="020B0604020202020204" pitchFamily="34" charset="0"/>
              </a:rPr>
              <a:t>Physical Security</a:t>
            </a: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3</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Energy Efficiency enablement- </a:t>
            </a:r>
            <a:r>
              <a:rPr lang="en-US" dirty="0" smtClean="0">
                <a:solidFill>
                  <a:schemeClr val="tx1"/>
                </a:solidFill>
                <a:latin typeface="Arial" panose="020B0604020202020204" pitchFamily="34" charset="0"/>
                <a:cs typeface="Arial" panose="020B0604020202020204" pitchFamily="34" charset="0"/>
              </a:rPr>
              <a:t>Classification by Design</a:t>
            </a:r>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latin typeface="Arial" panose="020B0604020202020204" pitchFamily="34" charset="0"/>
                <a:cs typeface="Arial" panose="020B0604020202020204" pitchFamily="34" charset="0"/>
              </a:rPr>
              <a:t>Data </a:t>
            </a:r>
            <a:r>
              <a:rPr lang="en-US" sz="2400" b="1" dirty="0">
                <a:latin typeface="Arial" panose="020B0604020202020204" pitchFamily="34" charset="0"/>
                <a:cs typeface="Arial" panose="020B0604020202020204" pitchFamily="34" charset="0"/>
              </a:rPr>
              <a:t>Centre Facilities and Infrastructures </a:t>
            </a:r>
            <a:r>
              <a:rPr lang="en-US" sz="2400" dirty="0" smtClean="0">
                <a:solidFill>
                  <a:schemeClr val="tx1"/>
                </a:solidFill>
                <a:latin typeface="Arial" panose="020B0604020202020204" pitchFamily="34" charset="0"/>
                <a:cs typeface="Arial" panose="020B0604020202020204" pitchFamily="34" charset="0"/>
              </a:rPr>
              <a:t> </a:t>
            </a:r>
            <a:endParaRPr lang="en-IN"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6693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5047" y="5543616"/>
            <a:ext cx="9280909"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ISO/IEC 22237-2 : 2024 </a:t>
            </a:r>
            <a:r>
              <a:rPr lang="en-US" sz="1600" b="1" dirty="0" smtClean="0">
                <a:solidFill>
                  <a:schemeClr val="bg1"/>
                </a:solidFill>
                <a:latin typeface="Arial" panose="020B0604020202020204" pitchFamily="34" charset="0"/>
                <a:cs typeface="Arial" panose="020B0604020202020204" pitchFamily="34" charset="0"/>
              </a:rPr>
              <a:t>- Data </a:t>
            </a:r>
            <a:r>
              <a:rPr lang="en-US" sz="1600" b="1" dirty="0">
                <a:solidFill>
                  <a:schemeClr val="bg1"/>
                </a:solidFill>
                <a:latin typeface="Arial" panose="020B0604020202020204" pitchFamily="34" charset="0"/>
                <a:cs typeface="Arial" panose="020B0604020202020204" pitchFamily="34" charset="0"/>
              </a:rPr>
              <a:t>Centre Facilities and Infrastructures : Building construction </a:t>
            </a:r>
          </a:p>
          <a:p>
            <a:r>
              <a:rPr lang="en-US" sz="1600" b="1" dirty="0" smtClean="0">
                <a:solidFill>
                  <a:schemeClr val="bg1"/>
                </a:solidFill>
                <a:latin typeface="Arial" panose="020B0604020202020204" pitchFamily="34" charset="0"/>
                <a:cs typeface="Arial" panose="020B0604020202020204" pitchFamily="34" charset="0"/>
              </a:rPr>
              <a:t> </a:t>
            </a:r>
            <a:endParaRPr lang="en-IN" sz="1600" dirty="0">
              <a:solidFill>
                <a:schemeClr val="bg1"/>
              </a:solidFill>
            </a:endParaRPr>
          </a:p>
        </p:txBody>
      </p:sp>
      <p:sp>
        <p:nvSpPr>
          <p:cNvPr id="6" name="Rectangle 5"/>
          <p:cNvSpPr/>
          <p:nvPr/>
        </p:nvSpPr>
        <p:spPr>
          <a:xfrm>
            <a:off x="258792" y="1035973"/>
            <a:ext cx="9280909" cy="370962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smtClean="0">
                <a:solidFill>
                  <a:schemeClr val="tx1"/>
                </a:solidFill>
                <a:latin typeface="Arial" panose="020B0604020202020204" pitchFamily="34" charset="0"/>
                <a:cs typeface="Arial" panose="020B0604020202020204" pitchFamily="34" charset="0"/>
              </a:rPr>
              <a:t>Requirement for building constructions of Data Centre</a:t>
            </a:r>
            <a:endParaRPr lang="en-US" b="1" dirty="0">
              <a:solidFill>
                <a:schemeClr val="tx1"/>
              </a:solidFill>
              <a:latin typeface="Arial" panose="020B0604020202020204" pitchFamily="34" charset="0"/>
              <a:cs typeface="Arial" panose="020B0604020202020204" pitchFamily="34" charset="0"/>
            </a:endParaRPr>
          </a:p>
          <a:p>
            <a:pPr marL="631825" lvl="0" indent="-631825" algn="just"/>
            <a:r>
              <a:rPr lang="en-US" dirty="0">
                <a:solidFill>
                  <a:schemeClr val="tx1"/>
                </a:solidFill>
                <a:latin typeface="Arial" panose="020B0604020202020204" pitchFamily="34" charset="0"/>
                <a:cs typeface="Arial" panose="020B0604020202020204" pitchFamily="34" charset="0"/>
              </a:rPr>
              <a:t>a)  </a:t>
            </a:r>
            <a:r>
              <a:rPr lang="en-US" dirty="0" smtClean="0">
                <a:solidFill>
                  <a:schemeClr val="tx1"/>
                </a:solidFill>
                <a:latin typeface="Arial" panose="020B0604020202020204" pitchFamily="34" charset="0"/>
                <a:cs typeface="Arial" panose="020B0604020202020204" pitchFamily="34" charset="0"/>
              </a:rPr>
              <a:t>Location </a:t>
            </a:r>
            <a:r>
              <a:rPr lang="en-US" dirty="0">
                <a:solidFill>
                  <a:schemeClr val="tx1"/>
                </a:solidFill>
                <a:latin typeface="Arial" panose="020B0604020202020204" pitchFamily="34" charset="0"/>
                <a:cs typeface="Arial" panose="020B0604020202020204" pitchFamily="34" charset="0"/>
              </a:rPr>
              <a:t>and site selection (taking in to account natural environment and </a:t>
            </a:r>
            <a:r>
              <a:rPr lang="en-US" dirty="0" smtClean="0">
                <a:solidFill>
                  <a:schemeClr val="tx1"/>
                </a:solidFill>
                <a:latin typeface="Arial" panose="020B0604020202020204" pitchFamily="34" charset="0"/>
                <a:cs typeface="Arial" panose="020B0604020202020204" pitchFamily="34" charset="0"/>
              </a:rPr>
              <a:t>     adjacencies</a:t>
            </a:r>
            <a:r>
              <a:rPr lang="en-US" dirty="0">
                <a:solidFill>
                  <a:schemeClr val="tx1"/>
                </a:solidFill>
                <a:latin typeface="Arial" panose="020B0604020202020204" pitchFamily="34" charset="0"/>
                <a:cs typeface="Arial" panose="020B0604020202020204" pitchFamily="34" charset="0"/>
              </a:rPr>
              <a:t>);</a:t>
            </a:r>
          </a:p>
          <a:p>
            <a:pPr lvl="0" algn="just"/>
            <a:r>
              <a:rPr lang="en-US" dirty="0">
                <a:solidFill>
                  <a:schemeClr val="tx1"/>
                </a:solidFill>
                <a:latin typeface="Arial" panose="020B0604020202020204" pitchFamily="34" charset="0"/>
                <a:cs typeface="Arial" panose="020B0604020202020204" pitchFamily="34" charset="0"/>
              </a:rPr>
              <a:t>b)       Protection from environmental risks;</a:t>
            </a:r>
          </a:p>
          <a:p>
            <a:pPr lvl="0" algn="just"/>
            <a:r>
              <a:rPr lang="en-US" dirty="0">
                <a:solidFill>
                  <a:schemeClr val="tx1"/>
                </a:solidFill>
                <a:latin typeface="Arial" panose="020B0604020202020204" pitchFamily="34" charset="0"/>
                <a:cs typeface="Arial" panose="020B0604020202020204" pitchFamily="34" charset="0"/>
              </a:rPr>
              <a:t>c)       Site configuration;</a:t>
            </a:r>
          </a:p>
          <a:p>
            <a:pPr lvl="0" algn="just"/>
            <a:r>
              <a:rPr lang="en-US" dirty="0">
                <a:solidFill>
                  <a:schemeClr val="tx1"/>
                </a:solidFill>
                <a:latin typeface="Arial" panose="020B0604020202020204" pitchFamily="34" charset="0"/>
                <a:cs typeface="Arial" panose="020B0604020202020204" pitchFamily="34" charset="0"/>
              </a:rPr>
              <a:t>d)       Building construction;</a:t>
            </a:r>
          </a:p>
          <a:p>
            <a:pPr lvl="0" algn="just"/>
            <a:r>
              <a:rPr lang="en-US" dirty="0">
                <a:solidFill>
                  <a:schemeClr val="tx1"/>
                </a:solidFill>
                <a:latin typeface="Arial" panose="020B0604020202020204" pitchFamily="34" charset="0"/>
                <a:cs typeface="Arial" panose="020B0604020202020204" pitchFamily="34" charset="0"/>
              </a:rPr>
              <a:t>e)       Building configuration;</a:t>
            </a:r>
          </a:p>
          <a:p>
            <a:pPr lvl="0" algn="just"/>
            <a:r>
              <a:rPr lang="en-US" dirty="0">
                <a:solidFill>
                  <a:schemeClr val="tx1"/>
                </a:solidFill>
                <a:latin typeface="Arial" panose="020B0604020202020204" pitchFamily="34" charset="0"/>
                <a:cs typeface="Arial" panose="020B0604020202020204" pitchFamily="34" charset="0"/>
              </a:rPr>
              <a:t>f)        Provision of access;</a:t>
            </a:r>
          </a:p>
          <a:p>
            <a:pPr lvl="0" algn="just"/>
            <a:r>
              <a:rPr lang="en-US" dirty="0">
                <a:solidFill>
                  <a:schemeClr val="tx1"/>
                </a:solidFill>
                <a:latin typeface="Arial" panose="020B0604020202020204" pitchFamily="34" charset="0"/>
                <a:cs typeface="Arial" panose="020B0604020202020204" pitchFamily="34" charset="0"/>
              </a:rPr>
              <a:t>g)       Physical intrusion protection;</a:t>
            </a:r>
          </a:p>
          <a:p>
            <a:pPr lvl="0" algn="just"/>
            <a:r>
              <a:rPr lang="en-US" dirty="0">
                <a:solidFill>
                  <a:schemeClr val="tx1"/>
                </a:solidFill>
                <a:latin typeface="Arial" panose="020B0604020202020204" pitchFamily="34" charset="0"/>
                <a:cs typeface="Arial" panose="020B0604020202020204" pitchFamily="34" charset="0"/>
              </a:rPr>
              <a:t>h)       Physical fire protection;</a:t>
            </a:r>
          </a:p>
          <a:p>
            <a:pPr lvl="0" algn="just"/>
            <a:r>
              <a:rPr lang="en-US" dirty="0">
                <a:solidFill>
                  <a:schemeClr val="tx1"/>
                </a:solidFill>
                <a:latin typeface="Arial" panose="020B0604020202020204" pitchFamily="34" charset="0"/>
                <a:cs typeface="Arial" panose="020B0604020202020204" pitchFamily="34" charset="0"/>
              </a:rPr>
              <a:t>i)        Protection against damage from water;</a:t>
            </a:r>
          </a:p>
          <a:p>
            <a:pPr lvl="0" algn="just"/>
            <a:r>
              <a:rPr lang="en-US" dirty="0">
                <a:solidFill>
                  <a:schemeClr val="tx1"/>
                </a:solidFill>
                <a:latin typeface="Arial" panose="020B0604020202020204" pitchFamily="34" charset="0"/>
                <a:cs typeface="Arial" panose="020B0604020202020204" pitchFamily="34" charset="0"/>
              </a:rPr>
              <a:t>j)        Quality construction measures.</a:t>
            </a: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Centre Facilities and Infrastructures </a:t>
            </a:r>
            <a:r>
              <a:rPr lang="en-US" sz="2400" b="1" dirty="0" smtClean="0">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Building construction </a:t>
            </a:r>
          </a:p>
        </p:txBody>
      </p:sp>
      <p:sp>
        <p:nvSpPr>
          <p:cNvPr id="7" name="Rectangle 6"/>
          <p:cNvSpPr/>
          <p:nvPr/>
        </p:nvSpPr>
        <p:spPr>
          <a:xfrm>
            <a:off x="640907" y="6314031"/>
            <a:ext cx="8516677"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defTabSz="522288"/>
            <a:r>
              <a:rPr lang="en-US" sz="1600" b="1" dirty="0">
                <a:solidFill>
                  <a:schemeClr val="bg1"/>
                </a:solidFill>
                <a:latin typeface="Arial" panose="020B0604020202020204" pitchFamily="34" charset="0"/>
                <a:cs typeface="Arial" panose="020B0604020202020204" pitchFamily="34" charset="0"/>
              </a:rPr>
              <a:t>Please use the following link to access standard ISO/IEC 22237-1: 2021 </a:t>
            </a:r>
          </a:p>
          <a:p>
            <a:pPr lvl="0" defTabSz="522288"/>
            <a:r>
              <a:rPr lang="en-IN" dirty="0">
                <a:solidFill>
                  <a:schemeClr val="tx1"/>
                </a:solidFill>
                <a:latin typeface="Arial" panose="020B0604020202020204" pitchFamily="34" charset="0"/>
                <a:cs typeface="Arial" panose="020B0604020202020204" pitchFamily="34" charset="0"/>
                <a:hlinkClick r:id="rId3"/>
              </a:rPr>
              <a:t>https://</a:t>
            </a:r>
            <a:r>
              <a:rPr lang="en-IN" dirty="0">
                <a:solidFill>
                  <a:schemeClr val="bg1"/>
                </a:solidFill>
                <a:latin typeface="Arial" panose="020B0604020202020204" pitchFamily="34" charset="0"/>
                <a:cs typeface="Arial" panose="020B0604020202020204" pitchFamily="34" charset="0"/>
                <a:hlinkClick r:id="rId3"/>
              </a:rPr>
              <a:t>www.iso.org/standard/82248.html</a:t>
            </a:r>
            <a:r>
              <a:rPr lang="en-IN" dirty="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8163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391122" y="6002479"/>
            <a:ext cx="9148579"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22237-3: </a:t>
            </a:r>
            <a:r>
              <a:rPr lang="en-US" sz="1600" b="1" dirty="0" smtClean="0">
                <a:solidFill>
                  <a:schemeClr val="bg1"/>
                </a:solidFill>
                <a:latin typeface="Arial" panose="020B0604020202020204" pitchFamily="34" charset="0"/>
                <a:cs typeface="Arial" panose="020B0604020202020204" pitchFamily="34" charset="0"/>
              </a:rPr>
              <a:t>2021-Data </a:t>
            </a:r>
            <a:r>
              <a:rPr lang="en-US" sz="1600" b="1" dirty="0">
                <a:solidFill>
                  <a:schemeClr val="bg1"/>
                </a:solidFill>
                <a:latin typeface="Arial" panose="020B0604020202020204" pitchFamily="34" charset="0"/>
                <a:cs typeface="Arial" panose="020B0604020202020204" pitchFamily="34" charset="0"/>
              </a:rPr>
              <a:t>Centre Facilities and Infrastructures : Power Distribution</a:t>
            </a:r>
          </a:p>
          <a:p>
            <a:endParaRPr lang="en-IN" sz="1600" dirty="0">
              <a:solidFill>
                <a:schemeClr val="bg1"/>
              </a:solidFill>
            </a:endParaRPr>
          </a:p>
        </p:txBody>
      </p:sp>
      <p:sp>
        <p:nvSpPr>
          <p:cNvPr id="6" name="Rectangle 5"/>
          <p:cNvSpPr/>
          <p:nvPr/>
        </p:nvSpPr>
        <p:spPr>
          <a:xfrm>
            <a:off x="569343" y="109984"/>
            <a:ext cx="8724284" cy="6220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a:solidFill>
                  <a:schemeClr val="bg1"/>
                </a:solidFill>
                <a:latin typeface="Arial" panose="020B0604020202020204" pitchFamily="34" charset="0"/>
                <a:cs typeface="Arial" panose="020B0604020202020204" pitchFamily="34" charset="0"/>
              </a:rPr>
              <a:t>Typical functional elements of power supply and distribution</a:t>
            </a:r>
          </a:p>
        </p:txBody>
      </p:sp>
      <p:graphicFrame>
        <p:nvGraphicFramePr>
          <p:cNvPr id="2" name="Table 1"/>
          <p:cNvGraphicFramePr>
            <a:graphicFrameLocks noGrp="1"/>
          </p:cNvGraphicFramePr>
          <p:nvPr>
            <p:extLst>
              <p:ext uri="{D42A27DB-BD31-4B8C-83A1-F6EECF244321}">
                <p14:modId xmlns:p14="http://schemas.microsoft.com/office/powerpoint/2010/main" val="1317409167"/>
              </p:ext>
            </p:extLst>
          </p:nvPr>
        </p:nvGraphicFramePr>
        <p:xfrm>
          <a:off x="569343" y="877875"/>
          <a:ext cx="8724284" cy="4882064"/>
        </p:xfrm>
        <a:graphic>
          <a:graphicData uri="http://schemas.openxmlformats.org/drawingml/2006/table">
            <a:tbl>
              <a:tblPr firstRow="1" firstCol="1" bandRow="1"/>
              <a:tblGrid>
                <a:gridCol w="2907450">
                  <a:extLst>
                    <a:ext uri="{9D8B030D-6E8A-4147-A177-3AD203B41FA5}">
                      <a16:colId xmlns:a16="http://schemas.microsoft.com/office/drawing/2014/main" val="3839419953"/>
                    </a:ext>
                  </a:extLst>
                </a:gridCol>
                <a:gridCol w="2908417">
                  <a:extLst>
                    <a:ext uri="{9D8B030D-6E8A-4147-A177-3AD203B41FA5}">
                      <a16:colId xmlns:a16="http://schemas.microsoft.com/office/drawing/2014/main" val="2691421210"/>
                    </a:ext>
                  </a:extLst>
                </a:gridCol>
                <a:gridCol w="2908417">
                  <a:extLst>
                    <a:ext uri="{9D8B030D-6E8A-4147-A177-3AD203B41FA5}">
                      <a16:colId xmlns:a16="http://schemas.microsoft.com/office/drawing/2014/main" val="3996716176"/>
                    </a:ext>
                  </a:extLst>
                </a:gridCol>
              </a:tblGrid>
              <a:tr h="240254">
                <a:tc>
                  <a:txBody>
                    <a:bodyPr/>
                    <a:lstStyle/>
                    <a:p>
                      <a:pPr marL="0" marR="0" algn="just">
                        <a:lnSpc>
                          <a:spcPct val="107000"/>
                        </a:lnSpc>
                        <a:spcBef>
                          <a:spcPts val="0"/>
                        </a:spcBef>
                        <a:spcAft>
                          <a:spcPts val="0"/>
                        </a:spcAft>
                      </a:pPr>
                      <a:r>
                        <a:rPr lang="en-IN" sz="1600" b="1" dirty="0">
                          <a:effectLst/>
                          <a:latin typeface="Arial" panose="020B0604020202020204" pitchFamily="34" charset="0"/>
                          <a:ea typeface="Calibri" panose="020F0502020204030204" pitchFamily="34" charset="0"/>
                          <a:cs typeface="Arial" panose="020B0604020202020204" pitchFamily="34" charset="0"/>
                        </a:rPr>
                        <a:t>Area</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600" b="1" dirty="0">
                          <a:effectLst/>
                          <a:latin typeface="Arial" panose="020B0604020202020204" pitchFamily="34" charset="0"/>
                          <a:ea typeface="Calibri" panose="020F0502020204030204" pitchFamily="34" charset="0"/>
                          <a:cs typeface="Arial" panose="020B0604020202020204" pitchFamily="34" charset="0"/>
                        </a:rPr>
                        <a:t>Functional element</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600" b="1" dirty="0">
                          <a:effectLst/>
                          <a:latin typeface="Arial" panose="020B0604020202020204" pitchFamily="34" charset="0"/>
                          <a:ea typeface="Calibri" panose="020F0502020204030204" pitchFamily="34" charset="0"/>
                          <a:cs typeface="Arial" panose="020B0604020202020204" pitchFamily="34" charset="0"/>
                        </a:rPr>
                        <a:t>Typical </a:t>
                      </a:r>
                      <a:r>
                        <a:rPr lang="en-IN" sz="1600" b="1" dirty="0" smtClean="0">
                          <a:effectLst/>
                          <a:latin typeface="Arial" panose="020B0604020202020204" pitchFamily="34" charset="0"/>
                          <a:ea typeface="Calibri" panose="020F0502020204030204" pitchFamily="34" charset="0"/>
                          <a:cs typeface="Arial" panose="020B0604020202020204" pitchFamily="34" charset="0"/>
                        </a:rPr>
                        <a:t>accommodation</a:t>
                      </a:r>
                      <a:endParaRPr lang="en-US" sz="1600" b="1" dirty="0" smtClean="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endParaRPr lang="en-US" sz="16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787613"/>
                  </a:ext>
                </a:extLst>
              </a:tr>
              <a:tr h="499318">
                <a:tc rowSpan="3">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Supply</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Primary supply/</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Secondary Supply</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Transformer space</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2086381"/>
                  </a:ext>
                </a:extLst>
              </a:tr>
              <a:tr h="704777">
                <a:tc vMerge="1">
                  <a:txBody>
                    <a:bodyPr/>
                    <a:lstStyle/>
                    <a:p>
                      <a:endParaRPr lang="en-US"/>
                    </a:p>
                  </a:txBody>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Supply transfer equipment (where multiple supply exists)</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Electrical space</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729817"/>
                  </a:ext>
                </a:extLst>
              </a:tr>
              <a:tr h="499318">
                <a:tc vMerge="1">
                  <a:txBody>
                    <a:bodyPr/>
                    <a:lstStyle/>
                    <a:p>
                      <a:endParaRPr lang="en-US"/>
                    </a:p>
                  </a:txBody>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Addition supply (Generator/UPS)</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Generator space/ Electrical space</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4331735"/>
                  </a:ext>
                </a:extLst>
              </a:tr>
              <a:tr h="652943">
                <a:tc rowSpan="4">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Distribution</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Primary distribution equipment</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Electrical distribution space</a:t>
                      </a:r>
                      <a:endParaRPr lang="en-US" sz="1400" b="1">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Transformer space</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484262"/>
                  </a:ext>
                </a:extLst>
              </a:tr>
              <a:tr h="499318">
                <a:tc vMerge="1">
                  <a:txBody>
                    <a:bodyPr/>
                    <a:lstStyle/>
                    <a:p>
                      <a:endParaRPr lang="en-US"/>
                    </a:p>
                  </a:txBody>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UPS</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Electrical space (or computer room space)</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4330221"/>
                  </a:ext>
                </a:extLst>
              </a:tr>
              <a:tr h="652943">
                <a:tc vMerge="1">
                  <a:txBody>
                    <a:bodyPr/>
                    <a:lstStyle/>
                    <a:p>
                      <a:endParaRPr lang="en-US"/>
                    </a:p>
                  </a:txBody>
                  <a:tcPr/>
                </a:tc>
                <a:tc>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Secondary distribution equipment</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Electrical space</a:t>
                      </a:r>
                      <a:endParaRPr lang="en-US" sz="1400" b="1">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IN" sz="1400" b="1">
                          <a:effectLst/>
                          <a:latin typeface="Arial" panose="020B0604020202020204" pitchFamily="34" charset="0"/>
                          <a:ea typeface="Calibri" panose="020F0502020204030204" pitchFamily="34" charset="0"/>
                          <a:cs typeface="Arial" panose="020B0604020202020204" pitchFamily="34" charset="0"/>
                        </a:rPr>
                        <a:t>Transformer space (if required)</a:t>
                      </a:r>
                      <a:endParaRPr lang="en-US" sz="1400" b="1">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2582461"/>
                  </a:ext>
                </a:extLst>
              </a:tr>
              <a:tr h="870590">
                <a:tc vMerge="1">
                  <a:txBody>
                    <a:bodyPr/>
                    <a:lstStyle/>
                    <a:p>
                      <a:endParaRPr lang="en-US"/>
                    </a:p>
                  </a:txBody>
                  <a:tcPr/>
                </a:tc>
                <a:tc>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Tertiary distribution equipment</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IN" sz="1400" b="1" dirty="0">
                          <a:effectLst/>
                          <a:latin typeface="Arial" panose="020B0604020202020204" pitchFamily="34" charset="0"/>
                          <a:ea typeface="Calibri" panose="020F0502020204030204" pitchFamily="34" charset="0"/>
                          <a:cs typeface="Arial" panose="020B0604020202020204" pitchFamily="34" charset="0"/>
                        </a:rPr>
                        <a:t>Computer room spaces or spaces requiring provisions of protected supplies </a:t>
                      </a:r>
                      <a:endParaRPr lang="en-US" sz="1400" b="1" dirty="0">
                        <a:effectLst/>
                        <a:latin typeface="Arial" panose="020B0604020202020204" pitchFamily="34" charset="0"/>
                        <a:ea typeface="Calibri" panose="020F0502020204030204" pitchFamily="34" charset="0"/>
                        <a:cs typeface="Arial" panose="020B0604020202020204" pitchFamily="34" charset="0"/>
                      </a:endParaRPr>
                    </a:p>
                  </a:txBody>
                  <a:tcPr marL="67207" marR="67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2749097"/>
                  </a:ext>
                </a:extLst>
              </a:tr>
            </a:tbl>
          </a:graphicData>
        </a:graphic>
      </p:graphicFrame>
    </p:spTree>
    <p:extLst>
      <p:ext uri="{BB962C8B-B14F-4D97-AF65-F5344CB8AC3E}">
        <p14:creationId xmlns:p14="http://schemas.microsoft.com/office/powerpoint/2010/main" val="1672891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5265" y="6098559"/>
            <a:ext cx="9326879"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22237-4: </a:t>
            </a:r>
            <a:r>
              <a:rPr lang="en-US" sz="1600" b="1" dirty="0" smtClean="0">
                <a:solidFill>
                  <a:schemeClr val="bg1"/>
                </a:solidFill>
                <a:latin typeface="Arial" panose="020B0604020202020204" pitchFamily="34" charset="0"/>
                <a:cs typeface="Arial" panose="020B0604020202020204" pitchFamily="34" charset="0"/>
              </a:rPr>
              <a:t>2021, “Data </a:t>
            </a:r>
            <a:r>
              <a:rPr lang="en-US" sz="1600" b="1" dirty="0">
                <a:solidFill>
                  <a:schemeClr val="bg1"/>
                </a:solidFill>
                <a:latin typeface="Arial" panose="020B0604020202020204" pitchFamily="34" charset="0"/>
                <a:cs typeface="Arial" panose="020B0604020202020204" pitchFamily="34" charset="0"/>
              </a:rPr>
              <a:t>Centre Facilities and Infrastructures : Environmental Control </a:t>
            </a:r>
            <a:r>
              <a:rPr lang="en-US" sz="1600" b="1" dirty="0" smtClean="0">
                <a:solidFill>
                  <a:schemeClr val="bg1"/>
                </a:solidFill>
                <a:latin typeface="Arial" panose="020B0604020202020204" pitchFamily="34" charset="0"/>
                <a:cs typeface="Arial" panose="020B0604020202020204" pitchFamily="34" charset="0"/>
              </a:rPr>
              <a:t>”</a:t>
            </a:r>
            <a:endParaRPr lang="en-IN" sz="1600" dirty="0">
              <a:solidFill>
                <a:schemeClr val="bg1"/>
              </a:solidFill>
            </a:endParaRPr>
          </a:p>
        </p:txBody>
      </p:sp>
      <p:sp>
        <p:nvSpPr>
          <p:cNvPr id="6" name="Rectangle 5"/>
          <p:cNvSpPr/>
          <p:nvPr/>
        </p:nvSpPr>
        <p:spPr>
          <a:xfrm>
            <a:off x="347007" y="1234877"/>
            <a:ext cx="9192694" cy="468837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dirty="0">
                <a:solidFill>
                  <a:schemeClr val="tx1"/>
                </a:solidFill>
                <a:latin typeface="Arial" panose="020B0604020202020204" pitchFamily="34" charset="0"/>
                <a:cs typeface="Arial" panose="020B0604020202020204" pitchFamily="34" charset="0"/>
              </a:rPr>
              <a:t>This standard addresses environmental control within data </a:t>
            </a:r>
            <a:r>
              <a:rPr lang="en-US" dirty="0" err="1">
                <a:solidFill>
                  <a:schemeClr val="tx1"/>
                </a:solidFill>
                <a:latin typeface="Arial" panose="020B0604020202020204" pitchFamily="34" charset="0"/>
                <a:cs typeface="Arial" panose="020B0604020202020204" pitchFamily="34" charset="0"/>
              </a:rPr>
              <a:t>centres</a:t>
            </a:r>
            <a:r>
              <a:rPr lang="en-US" dirty="0">
                <a:solidFill>
                  <a:schemeClr val="tx1"/>
                </a:solidFill>
                <a:latin typeface="Arial" panose="020B0604020202020204" pitchFamily="34" charset="0"/>
                <a:cs typeface="Arial" panose="020B0604020202020204" pitchFamily="34" charset="0"/>
              </a:rPr>
              <a:t> based upon the criteria and classifications for “availability”, “security” and “energy efficiency enablement” within IS/ISO/IEC 22237-1.</a:t>
            </a:r>
          </a:p>
          <a:p>
            <a:pPr lvl="0" algn="just"/>
            <a:endParaRPr lang="en-US" dirty="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This standard specifies requirements and recommendations for the following:</a:t>
            </a:r>
          </a:p>
          <a:p>
            <a:pPr lvl="0" algn="just"/>
            <a:r>
              <a:rPr lang="en-US" dirty="0">
                <a:solidFill>
                  <a:schemeClr val="tx1"/>
                </a:solidFill>
                <a:latin typeface="Arial" panose="020B0604020202020204" pitchFamily="34" charset="0"/>
                <a:cs typeface="Arial" panose="020B0604020202020204" pitchFamily="34" charset="0"/>
              </a:rPr>
              <a:t>a) temperature control;</a:t>
            </a:r>
          </a:p>
          <a:p>
            <a:pPr lvl="0" algn="just"/>
            <a:r>
              <a:rPr lang="en-US" dirty="0">
                <a:solidFill>
                  <a:schemeClr val="tx1"/>
                </a:solidFill>
                <a:latin typeface="Arial" panose="020B0604020202020204" pitchFamily="34" charset="0"/>
                <a:cs typeface="Arial" panose="020B0604020202020204" pitchFamily="34" charset="0"/>
              </a:rPr>
              <a:t>b) fluid movement control;</a:t>
            </a:r>
          </a:p>
          <a:p>
            <a:pPr lvl="0" algn="just"/>
            <a:r>
              <a:rPr lang="en-US" dirty="0">
                <a:solidFill>
                  <a:schemeClr val="tx1"/>
                </a:solidFill>
                <a:latin typeface="Arial" panose="020B0604020202020204" pitchFamily="34" charset="0"/>
                <a:cs typeface="Arial" panose="020B0604020202020204" pitchFamily="34" charset="0"/>
              </a:rPr>
              <a:t>c) relative humidity control;</a:t>
            </a:r>
          </a:p>
          <a:p>
            <a:pPr lvl="0" algn="just"/>
            <a:r>
              <a:rPr lang="en-US" dirty="0">
                <a:solidFill>
                  <a:schemeClr val="tx1"/>
                </a:solidFill>
                <a:latin typeface="Arial" panose="020B0604020202020204" pitchFamily="34" charset="0"/>
                <a:cs typeface="Arial" panose="020B0604020202020204" pitchFamily="34" charset="0"/>
              </a:rPr>
              <a:t>d) particulate control; </a:t>
            </a:r>
          </a:p>
          <a:p>
            <a:pPr lvl="0" algn="just"/>
            <a:r>
              <a:rPr lang="en-US" dirty="0">
                <a:solidFill>
                  <a:schemeClr val="tx1"/>
                </a:solidFill>
                <a:latin typeface="Arial" panose="020B0604020202020204" pitchFamily="34" charset="0"/>
                <a:cs typeface="Arial" panose="020B0604020202020204" pitchFamily="34" charset="0"/>
              </a:rPr>
              <a:t>e) vibration;</a:t>
            </a:r>
          </a:p>
          <a:p>
            <a:pPr lvl="0" algn="just"/>
            <a:r>
              <a:rPr lang="en-US" dirty="0">
                <a:solidFill>
                  <a:schemeClr val="tx1"/>
                </a:solidFill>
                <a:latin typeface="Arial" panose="020B0604020202020204" pitchFamily="34" charset="0"/>
                <a:cs typeface="Arial" panose="020B0604020202020204" pitchFamily="34" charset="0"/>
              </a:rPr>
              <a:t>f) physical security of environmental control systems</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3251"/>
            <a:ext cx="9280909" cy="1026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Centre Facilities and Infrastructures : </a:t>
            </a:r>
            <a:r>
              <a:rPr lang="en-US" sz="2400" b="1" dirty="0">
                <a:solidFill>
                  <a:schemeClr val="tx1"/>
                </a:solidFill>
                <a:latin typeface="Arial" panose="020B0604020202020204" pitchFamily="34" charset="0"/>
                <a:cs typeface="Arial" panose="020B0604020202020204" pitchFamily="34" charset="0"/>
              </a:rPr>
              <a:t>Environmental Control </a:t>
            </a:r>
          </a:p>
        </p:txBody>
      </p:sp>
    </p:spTree>
    <p:extLst>
      <p:ext uri="{BB962C8B-B14F-4D97-AF65-F5344CB8AC3E}">
        <p14:creationId xmlns:p14="http://schemas.microsoft.com/office/powerpoint/2010/main" val="918179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258791" y="5558138"/>
            <a:ext cx="9280909" cy="94241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ISO/IEC 22237-5 : </a:t>
            </a:r>
            <a:r>
              <a:rPr lang="en-US" sz="1600" b="1" dirty="0" smtClean="0">
                <a:solidFill>
                  <a:schemeClr val="bg1"/>
                </a:solidFill>
                <a:latin typeface="Arial" panose="020B0604020202020204" pitchFamily="34" charset="0"/>
                <a:cs typeface="Arial" panose="020B0604020202020204" pitchFamily="34" charset="0"/>
              </a:rPr>
              <a:t>2018, “Data </a:t>
            </a:r>
            <a:r>
              <a:rPr lang="en-US" sz="1600" b="1" dirty="0">
                <a:solidFill>
                  <a:schemeClr val="bg1"/>
                </a:solidFill>
                <a:latin typeface="Arial" panose="020B0604020202020204" pitchFamily="34" charset="0"/>
                <a:cs typeface="Arial" panose="020B0604020202020204" pitchFamily="34" charset="0"/>
              </a:rPr>
              <a:t>Centre Facilities and Infrastructures : Telecommunications cabling </a:t>
            </a:r>
            <a:r>
              <a:rPr lang="en-US" sz="1600" b="1" dirty="0" smtClean="0">
                <a:solidFill>
                  <a:schemeClr val="bg1"/>
                </a:solidFill>
                <a:latin typeface="Arial" panose="020B0604020202020204" pitchFamily="34" charset="0"/>
                <a:cs typeface="Arial" panose="020B0604020202020204" pitchFamily="34" charset="0"/>
              </a:rPr>
              <a:t>infrastructure”</a:t>
            </a:r>
            <a:endParaRPr lang="en-IN" sz="1600" dirty="0">
              <a:solidFill>
                <a:schemeClr val="bg1"/>
              </a:solidFill>
            </a:endParaRPr>
          </a:p>
        </p:txBody>
      </p:sp>
      <p:sp>
        <p:nvSpPr>
          <p:cNvPr id="6" name="Rectangle 5"/>
          <p:cNvSpPr/>
          <p:nvPr/>
        </p:nvSpPr>
        <p:spPr>
          <a:xfrm>
            <a:off x="300027" y="1256420"/>
            <a:ext cx="9280909" cy="399338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a:p>
            <a:pPr lvl="0" algn="just"/>
            <a:r>
              <a:rPr lang="en-US" dirty="0" smtClean="0">
                <a:solidFill>
                  <a:schemeClr val="tx1"/>
                </a:solidFill>
                <a:latin typeface="Arial" panose="020B0604020202020204" pitchFamily="34" charset="0"/>
                <a:cs typeface="Arial" panose="020B0604020202020204" pitchFamily="34" charset="0"/>
              </a:rPr>
              <a:t>This </a:t>
            </a:r>
            <a:r>
              <a:rPr lang="en-US" dirty="0">
                <a:solidFill>
                  <a:schemeClr val="tx1"/>
                </a:solidFill>
                <a:latin typeface="Arial" panose="020B0604020202020204" pitchFamily="34" charset="0"/>
                <a:cs typeface="Arial" panose="020B0604020202020204" pitchFamily="34" charset="0"/>
              </a:rPr>
              <a:t>standard addresses the wide range of telecommunications cabling infrastructures within data </a:t>
            </a:r>
            <a:r>
              <a:rPr lang="en-US" dirty="0" err="1">
                <a:solidFill>
                  <a:schemeClr val="tx1"/>
                </a:solidFill>
                <a:latin typeface="Arial" panose="020B0604020202020204" pitchFamily="34" charset="0"/>
                <a:cs typeface="Arial" panose="020B0604020202020204" pitchFamily="34" charset="0"/>
              </a:rPr>
              <a:t>centres</a:t>
            </a:r>
            <a:r>
              <a:rPr lang="en-US" dirty="0">
                <a:solidFill>
                  <a:schemeClr val="tx1"/>
                </a:solidFill>
                <a:latin typeface="Arial" panose="020B0604020202020204" pitchFamily="34" charset="0"/>
                <a:cs typeface="Arial" panose="020B0604020202020204" pitchFamily="34" charset="0"/>
              </a:rPr>
              <a:t> based upon the criteria and classifications for “availability” within IS/ISO/IEC TS 22237-1.</a:t>
            </a:r>
          </a:p>
          <a:p>
            <a:pPr lvl="0" algn="just"/>
            <a:endParaRPr lang="en-US" dirty="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This standard specifies requirements and recommendations for the following:</a:t>
            </a:r>
          </a:p>
          <a:p>
            <a:pPr marL="227013" lvl="0" indent="-227013" algn="just"/>
            <a:r>
              <a:rPr lang="en-US" dirty="0">
                <a:solidFill>
                  <a:schemeClr val="tx1"/>
                </a:solidFill>
                <a:latin typeface="Arial" panose="020B0604020202020204" pitchFamily="34" charset="0"/>
                <a:cs typeface="Arial" panose="020B0604020202020204" pitchFamily="34" charset="0"/>
              </a:rPr>
              <a:t>a) information technology and network telecommunications cabling (e.g. SAN and LAN);</a:t>
            </a:r>
          </a:p>
          <a:p>
            <a:pPr marL="227013" lvl="0" indent="-227013" algn="just"/>
            <a:r>
              <a:rPr lang="en-US" dirty="0">
                <a:solidFill>
                  <a:schemeClr val="tx1"/>
                </a:solidFill>
                <a:latin typeface="Arial" panose="020B0604020202020204" pitchFamily="34" charset="0"/>
                <a:cs typeface="Arial" panose="020B0604020202020204" pitchFamily="34" charset="0"/>
              </a:rPr>
              <a:t>b) general information technology cabling to support the operation of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a:t>
            </a:r>
          </a:p>
          <a:p>
            <a:pPr marL="288925" lvl="0" indent="-288925" algn="just"/>
            <a:r>
              <a:rPr lang="en-US" dirty="0">
                <a:solidFill>
                  <a:schemeClr val="tx1"/>
                </a:solidFill>
                <a:latin typeface="Arial" panose="020B0604020202020204" pitchFamily="34" charset="0"/>
                <a:cs typeface="Arial" panose="020B0604020202020204" pitchFamily="34" charset="0"/>
              </a:rPr>
              <a:t>c) telecommunications cabling to monitor and control, as appropriate, power distribution, environmental control and physical security of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a:t>
            </a:r>
          </a:p>
          <a:p>
            <a:pPr lvl="0" algn="just"/>
            <a:r>
              <a:rPr lang="en-US" dirty="0">
                <a:solidFill>
                  <a:schemeClr val="tx1"/>
                </a:solidFill>
                <a:latin typeface="Arial" panose="020B0604020202020204" pitchFamily="34" charset="0"/>
                <a:cs typeface="Arial" panose="020B0604020202020204" pitchFamily="34" charset="0"/>
              </a:rPr>
              <a:t>d)  other building automation cabling;</a:t>
            </a:r>
          </a:p>
          <a:p>
            <a:pPr marL="342900" lvl="0" indent="-342900" algn="just">
              <a:buAutoNum type="alphaLcParenR" startAt="5"/>
            </a:pPr>
            <a:r>
              <a:rPr lang="en-US" dirty="0" smtClean="0">
                <a:solidFill>
                  <a:schemeClr val="tx1"/>
                </a:solidFill>
                <a:latin typeface="Arial" panose="020B0604020202020204" pitchFamily="34" charset="0"/>
                <a:cs typeface="Arial" panose="020B0604020202020204" pitchFamily="34" charset="0"/>
              </a:rPr>
              <a:t>pathways</a:t>
            </a:r>
            <a:r>
              <a:rPr lang="en-US" dirty="0">
                <a:solidFill>
                  <a:schemeClr val="tx1"/>
                </a:solidFill>
                <a:latin typeface="Arial" panose="020B0604020202020204" pitchFamily="34" charset="0"/>
                <a:cs typeface="Arial" panose="020B0604020202020204" pitchFamily="34" charset="0"/>
              </a:rPr>
              <a:t>, spaces and enclosures for the telecommunications cabling infrastructures</a:t>
            </a:r>
            <a:r>
              <a:rPr lang="en-US" dirty="0" smtClean="0">
                <a:solidFill>
                  <a:schemeClr val="tx1"/>
                </a:solidFill>
                <a:latin typeface="Arial" panose="020B0604020202020204" pitchFamily="34" charset="0"/>
                <a:cs typeface="Arial" panose="020B0604020202020204" pitchFamily="34" charset="0"/>
              </a:rPr>
              <a:t>.</a:t>
            </a:r>
          </a:p>
          <a:p>
            <a:pPr marL="342900" lvl="0" indent="-342900" algn="just">
              <a:buAutoNum type="alphaLcParenR" startAt="5"/>
            </a:pPr>
            <a:endParaRPr lang="en-US" dirty="0">
              <a:solidFill>
                <a:schemeClr val="tx1"/>
              </a:solidFill>
              <a:latin typeface="Arial" panose="020B0604020202020204" pitchFamily="34" charset="0"/>
              <a:cs typeface="Arial" panose="020B0604020202020204" pitchFamily="34" charset="0"/>
            </a:endParaRPr>
          </a:p>
          <a:p>
            <a:pPr marL="342900" lvl="0" indent="-342900" algn="just">
              <a:buAutoNum type="alphaLcParenR" startAt="5"/>
            </a:pPr>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550226" cy="1009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Centre Facilities and Infrastructures </a:t>
            </a:r>
            <a:r>
              <a:rPr lang="en-US" sz="2400" b="1" dirty="0" smtClean="0">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Telecommunications cabling </a:t>
            </a:r>
            <a:r>
              <a:rPr lang="en-US" sz="2400" b="1" dirty="0" smtClean="0">
                <a:solidFill>
                  <a:schemeClr val="tx1"/>
                </a:solidFill>
                <a:latin typeface="Arial" panose="020B0604020202020204" pitchFamily="34" charset="0"/>
                <a:cs typeface="Arial" panose="020B0604020202020204" pitchFamily="34" charset="0"/>
              </a:rPr>
              <a:t>infrastructure</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37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034C6-DC52-9384-E523-2A1F8649C58A}"/>
              </a:ext>
            </a:extLst>
          </p:cNvPr>
          <p:cNvSpPr>
            <a:spLocks noGrp="1"/>
          </p:cNvSpPr>
          <p:nvPr>
            <p:ph type="title"/>
          </p:nvPr>
        </p:nvSpPr>
        <p:spPr>
          <a:xfrm>
            <a:off x="696152" y="1"/>
            <a:ext cx="8447847" cy="845388"/>
          </a:xfrm>
        </p:spPr>
        <p:txBody>
          <a:bodyPr>
            <a:normAutofit/>
          </a:bodyPr>
          <a:lstStyle/>
          <a:p>
            <a:r>
              <a:rPr lang="en-US" sz="1300" dirty="0">
                <a:latin typeface="Arial" panose="020B0604020202020204" pitchFamily="34" charset="0"/>
                <a:cs typeface="Arial" panose="020B0604020202020204" pitchFamily="34" charset="0"/>
              </a:rPr>
              <a:t> </a:t>
            </a:r>
            <a:endParaRPr lang="en-IN" sz="1300" dirty="0">
              <a:latin typeface="Arial" panose="020B0604020202020204" pitchFamily="34" charset="0"/>
              <a:cs typeface="Arial" panose="020B0604020202020204" pitchFamily="34" charset="0"/>
            </a:endParaRPr>
          </a:p>
        </p:txBody>
      </p:sp>
      <p:sp>
        <p:nvSpPr>
          <p:cNvPr id="3" name="Rectangle 2"/>
          <p:cNvSpPr/>
          <p:nvPr/>
        </p:nvSpPr>
        <p:spPr>
          <a:xfrm>
            <a:off x="696152" y="1412678"/>
            <a:ext cx="2141938" cy="59522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chemeClr val="bg1"/>
                </a:solidFill>
                <a:latin typeface="Arial" panose="020B0604020202020204" pitchFamily="34" charset="0"/>
                <a:ea typeface="Calibri" panose="020F0502020204030204" pitchFamily="34" charset="0"/>
                <a:cs typeface="Arial" panose="020B0604020202020204" pitchFamily="34" charset="0"/>
              </a:rPr>
              <a:t>Cloud</a:t>
            </a:r>
            <a:endParaRPr lang="en-IN" dirty="0">
              <a:solidFill>
                <a:schemeClr val="bg1"/>
              </a:solidFill>
            </a:endParaRPr>
          </a:p>
        </p:txBody>
      </p:sp>
      <p:sp>
        <p:nvSpPr>
          <p:cNvPr id="4" name="Rectangle 3"/>
          <p:cNvSpPr/>
          <p:nvPr/>
        </p:nvSpPr>
        <p:spPr>
          <a:xfrm>
            <a:off x="3103755" y="897147"/>
            <a:ext cx="6381821" cy="13040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sz="2000" b="1" dirty="0" smtClean="0">
                <a:solidFill>
                  <a:schemeClr val="tx1"/>
                </a:solidFill>
                <a:latin typeface="Arial" panose="020B0604020202020204" pitchFamily="34" charset="0"/>
                <a:cs typeface="Arial" panose="020B0604020202020204" pitchFamily="34" charset="0"/>
              </a:rPr>
              <a:t>Components of cloud </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Data </a:t>
            </a:r>
            <a:r>
              <a:rPr lang="en-US" dirty="0">
                <a:solidFill>
                  <a:schemeClr val="tx1"/>
                </a:solidFill>
                <a:latin typeface="Arial" panose="020B0604020202020204" pitchFamily="34" charset="0"/>
                <a:cs typeface="Arial" panose="020B0604020202020204" pitchFamily="34" charset="0"/>
              </a:rPr>
              <a:t>storage, servers, databases, networking, </a:t>
            </a:r>
            <a:r>
              <a:rPr lang="en-US" dirty="0" smtClean="0">
                <a:solidFill>
                  <a:schemeClr val="tx1"/>
                </a:solidFill>
                <a:latin typeface="Arial" panose="020B0604020202020204" pitchFamily="34" charset="0"/>
                <a:cs typeface="Arial" panose="020B0604020202020204" pitchFamily="34" charset="0"/>
              </a:rPr>
              <a:t>internet and </a:t>
            </a:r>
            <a:r>
              <a:rPr lang="en-US" dirty="0">
                <a:solidFill>
                  <a:schemeClr val="tx1"/>
                </a:solidFill>
                <a:latin typeface="Arial" panose="020B0604020202020204" pitchFamily="34" charset="0"/>
                <a:cs typeface="Arial" panose="020B0604020202020204" pitchFamily="34" charset="0"/>
              </a:rPr>
              <a:t>software</a:t>
            </a:r>
            <a:endParaRPr lang="en-IN"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696152" y="3523673"/>
            <a:ext cx="2141938" cy="73324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b="1" dirty="0">
                <a:solidFill>
                  <a:schemeClr val="bg1"/>
                </a:solidFill>
                <a:latin typeface="Arial" panose="020B0604020202020204" pitchFamily="34" charset="0"/>
                <a:ea typeface="Calibri" panose="020F0502020204030204" pitchFamily="34" charset="0"/>
                <a:cs typeface="Arial" panose="020B0604020202020204" pitchFamily="34" charset="0"/>
              </a:rPr>
              <a:t>Cloud Computing </a:t>
            </a:r>
          </a:p>
        </p:txBody>
      </p:sp>
      <p:sp>
        <p:nvSpPr>
          <p:cNvPr id="8" name="Rectangle 7"/>
          <p:cNvSpPr/>
          <p:nvPr/>
        </p:nvSpPr>
        <p:spPr>
          <a:xfrm>
            <a:off x="3088651" y="2552700"/>
            <a:ext cx="6396925" cy="29976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r>
              <a:rPr lang="en-US" sz="2000" b="1" dirty="0" smtClean="0">
                <a:solidFill>
                  <a:schemeClr val="tx1"/>
                </a:solidFill>
                <a:latin typeface="Arial" panose="020B0604020202020204" pitchFamily="34" charset="0"/>
                <a:cs typeface="Arial" panose="020B0604020202020204" pitchFamily="34" charset="0"/>
              </a:rPr>
              <a:t>Definition:</a:t>
            </a:r>
            <a:r>
              <a:rPr lang="en-US" sz="2000"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Paradigm </a:t>
            </a:r>
            <a:r>
              <a:rPr lang="en-US" dirty="0">
                <a:solidFill>
                  <a:schemeClr val="tx1"/>
                </a:solidFill>
                <a:latin typeface="Arial" panose="020B0604020202020204" pitchFamily="34" charset="0"/>
                <a:cs typeface="Arial" panose="020B0604020202020204" pitchFamily="34" charset="0"/>
              </a:rPr>
              <a:t>for enabling network access to a scalable and elastic pool of shareable physical or virtual resources with self-service provisioning and administration on-demand.</a:t>
            </a:r>
          </a:p>
          <a:p>
            <a:pPr algn="just"/>
            <a:endParaRPr lang="en-US" sz="2000" dirty="0">
              <a:solidFill>
                <a:schemeClr val="tx1"/>
              </a:solidFill>
              <a:latin typeface="Arial" panose="020B0604020202020204" pitchFamily="34" charset="0"/>
              <a:cs typeface="Arial" panose="020B0604020202020204" pitchFamily="34" charset="0"/>
            </a:endParaRPr>
          </a:p>
          <a:p>
            <a:pPr algn="just"/>
            <a:endParaRPr lang="en-US" dirty="0" smtClean="0">
              <a:solidFill>
                <a:schemeClr val="tx1"/>
              </a:solidFill>
              <a:latin typeface="Arial" panose="020B0604020202020204" pitchFamily="34" charset="0"/>
              <a:cs typeface="Arial" panose="020B0604020202020204" pitchFamily="34" charset="0"/>
            </a:endParaRPr>
          </a:p>
          <a:p>
            <a:pPr algn="just"/>
            <a:r>
              <a:rPr lang="en-US" b="1" i="1" dirty="0" smtClean="0">
                <a:solidFill>
                  <a:schemeClr val="tx1"/>
                </a:solidFill>
                <a:latin typeface="Arial" panose="020B0604020202020204" pitchFamily="34" charset="0"/>
                <a:cs typeface="Arial" panose="020B0604020202020204" pitchFamily="34" charset="0"/>
              </a:rPr>
              <a:t>(reference clause 3.2.5 </a:t>
            </a:r>
            <a:r>
              <a:rPr lang="en-US" b="1" i="1" dirty="0">
                <a:solidFill>
                  <a:schemeClr val="tx1"/>
                </a:solidFill>
                <a:latin typeface="Arial" panose="020B0604020202020204" pitchFamily="34" charset="0"/>
                <a:cs typeface="Arial" panose="020B0604020202020204" pitchFamily="34" charset="0"/>
              </a:rPr>
              <a:t>of IS/ISO/IEC </a:t>
            </a:r>
            <a:r>
              <a:rPr lang="en-US" b="1" i="1" dirty="0" smtClean="0">
                <a:solidFill>
                  <a:schemeClr val="tx1"/>
                </a:solidFill>
                <a:latin typeface="Arial" panose="020B0604020202020204" pitchFamily="34" charset="0"/>
                <a:cs typeface="Arial" panose="020B0604020202020204" pitchFamily="34" charset="0"/>
              </a:rPr>
              <a:t>17788) </a:t>
            </a:r>
            <a:endParaRPr lang="en-US" i="1"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422694" y="2"/>
            <a:ext cx="8721305" cy="7332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smtClean="0">
              <a:solidFill>
                <a:schemeClr val="bg1"/>
              </a:solidFill>
              <a:latin typeface="Arial" panose="020B0604020202020204" pitchFamily="34" charset="0"/>
              <a:cs typeface="Arial" panose="020B0604020202020204" pitchFamily="34" charset="0"/>
            </a:endParaRPr>
          </a:p>
          <a:p>
            <a:r>
              <a:rPr lang="en-US" sz="2400" b="1" dirty="0" smtClean="0">
                <a:solidFill>
                  <a:schemeClr val="bg1"/>
                </a:solidFill>
                <a:latin typeface="Arial" panose="020B0604020202020204" pitchFamily="34" charset="0"/>
                <a:cs typeface="Arial" panose="020B0604020202020204" pitchFamily="34" charset="0"/>
              </a:rPr>
              <a:t>Concepts </a:t>
            </a:r>
            <a:r>
              <a:rPr lang="en-US" sz="2400" b="1" dirty="0">
                <a:solidFill>
                  <a:schemeClr val="bg1"/>
                </a:solidFill>
                <a:latin typeface="Arial" panose="020B0604020202020204" pitchFamily="34" charset="0"/>
                <a:cs typeface="Arial" panose="020B0604020202020204" pitchFamily="34" charset="0"/>
              </a:rPr>
              <a:t>of Cloud Computing</a:t>
            </a:r>
            <a:br>
              <a:rPr lang="en-US" sz="2400" b="1" dirty="0">
                <a:solidFill>
                  <a:schemeClr val="bg1"/>
                </a:solidFill>
                <a:latin typeface="Arial" panose="020B0604020202020204" pitchFamily="34" charset="0"/>
                <a:cs typeface="Arial" panose="020B0604020202020204" pitchFamily="34" charset="0"/>
              </a:rPr>
            </a:b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4585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569344" y="5993362"/>
            <a:ext cx="9132595"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ISO/IEC </a:t>
            </a:r>
            <a:r>
              <a:rPr lang="en-US" sz="1600" b="1" dirty="0" smtClean="0">
                <a:solidFill>
                  <a:schemeClr val="bg1"/>
                </a:solidFill>
                <a:latin typeface="Arial" panose="020B0604020202020204" pitchFamily="34" charset="0"/>
                <a:cs typeface="Arial" panose="020B0604020202020204" pitchFamily="34" charset="0"/>
              </a:rPr>
              <a:t>22237-6:2024, “Data </a:t>
            </a:r>
            <a:r>
              <a:rPr lang="en-US" sz="1600" b="1" dirty="0">
                <a:solidFill>
                  <a:schemeClr val="bg1"/>
                </a:solidFill>
                <a:latin typeface="Arial" panose="020B0604020202020204" pitchFamily="34" charset="0"/>
                <a:cs typeface="Arial" panose="020B0604020202020204" pitchFamily="34" charset="0"/>
              </a:rPr>
              <a:t>Centre Facilities and Infrastructures : Security </a:t>
            </a:r>
            <a:r>
              <a:rPr lang="en-US" sz="1600" b="1" dirty="0" smtClean="0">
                <a:solidFill>
                  <a:schemeClr val="bg1"/>
                </a:solidFill>
                <a:latin typeface="Arial" panose="020B0604020202020204" pitchFamily="34" charset="0"/>
                <a:cs typeface="Arial" panose="020B0604020202020204" pitchFamily="34" charset="0"/>
              </a:rPr>
              <a:t>systems“ </a:t>
            </a:r>
            <a:endParaRPr lang="en-IN" sz="1600" dirty="0">
              <a:solidFill>
                <a:schemeClr val="bg1"/>
              </a:solidFill>
            </a:endParaRPr>
          </a:p>
        </p:txBody>
      </p:sp>
      <p:sp>
        <p:nvSpPr>
          <p:cNvPr id="6" name="Rectangle 5"/>
          <p:cNvSpPr/>
          <p:nvPr/>
        </p:nvSpPr>
        <p:spPr>
          <a:xfrm>
            <a:off x="258792" y="1122481"/>
            <a:ext cx="9443147" cy="45660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11125" indent="0" algn="just">
              <a:buNone/>
            </a:pPr>
            <a:endParaRPr lang="en-US" dirty="0" smtClean="0">
              <a:solidFill>
                <a:schemeClr val="tx1"/>
              </a:solidFill>
              <a:latin typeface="Arial" panose="020B0604020202020204" pitchFamily="34" charset="0"/>
              <a:cs typeface="Arial" panose="020B0604020202020204" pitchFamily="34" charset="0"/>
            </a:endParaRPr>
          </a:p>
          <a:p>
            <a:pPr marL="111125" indent="0" algn="just">
              <a:buNone/>
            </a:pPr>
            <a:r>
              <a:rPr lang="en-US" dirty="0" smtClean="0">
                <a:solidFill>
                  <a:schemeClr val="tx1"/>
                </a:solidFill>
                <a:latin typeface="Arial" panose="020B0604020202020204" pitchFamily="34" charset="0"/>
                <a:cs typeface="Arial" panose="020B0604020202020204" pitchFamily="34" charset="0"/>
              </a:rPr>
              <a:t>This </a:t>
            </a:r>
            <a:r>
              <a:rPr lang="en-US" dirty="0">
                <a:solidFill>
                  <a:schemeClr val="tx1"/>
                </a:solidFill>
                <a:latin typeface="Arial" panose="020B0604020202020204" pitchFamily="34" charset="0"/>
                <a:cs typeface="Arial" panose="020B0604020202020204" pitchFamily="34" charset="0"/>
              </a:rPr>
              <a:t>standard specifies requirements and recommendations concerning the physical security of data </a:t>
            </a:r>
            <a:r>
              <a:rPr lang="en-US" dirty="0" err="1">
                <a:solidFill>
                  <a:schemeClr val="tx1"/>
                </a:solidFill>
                <a:latin typeface="Arial" panose="020B0604020202020204" pitchFamily="34" charset="0"/>
                <a:cs typeface="Arial" panose="020B0604020202020204" pitchFamily="34" charset="0"/>
              </a:rPr>
              <a:t>centres</a:t>
            </a:r>
            <a:r>
              <a:rPr lang="en-US" dirty="0">
                <a:solidFill>
                  <a:schemeClr val="tx1"/>
                </a:solidFill>
                <a:latin typeface="Arial" panose="020B0604020202020204" pitchFamily="34" charset="0"/>
                <a:cs typeface="Arial" panose="020B0604020202020204" pitchFamily="34" charset="0"/>
              </a:rPr>
              <a:t> based on the criteria and classifications for “availability”, “security” and “energy efficiency enablement” within IS/ISO/IEC 22237-1.</a:t>
            </a:r>
          </a:p>
          <a:p>
            <a:pPr marL="111125" indent="0">
              <a:buNone/>
            </a:pPr>
            <a:endParaRPr lang="en-US" dirty="0">
              <a:solidFill>
                <a:schemeClr val="tx1"/>
              </a:solidFill>
              <a:latin typeface="Arial" panose="020B0604020202020204" pitchFamily="34" charset="0"/>
              <a:cs typeface="Arial" panose="020B0604020202020204" pitchFamily="34" charset="0"/>
            </a:endParaRPr>
          </a:p>
          <a:p>
            <a:pPr marL="111125" indent="0">
              <a:buNone/>
            </a:pPr>
            <a:r>
              <a:rPr lang="en-US" dirty="0">
                <a:solidFill>
                  <a:schemeClr val="tx1"/>
                </a:solidFill>
                <a:latin typeface="Arial" panose="020B0604020202020204" pitchFamily="34" charset="0"/>
                <a:cs typeface="Arial" panose="020B0604020202020204" pitchFamily="34" charset="0"/>
              </a:rPr>
              <a:t>This standard provides designations for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spaces defined in IS/ISO/IEC 22237-1.</a:t>
            </a:r>
          </a:p>
          <a:p>
            <a:pPr marL="111125" indent="0">
              <a:buNone/>
            </a:pPr>
            <a:endParaRPr lang="en-US" dirty="0">
              <a:solidFill>
                <a:schemeClr val="tx1"/>
              </a:solidFill>
              <a:latin typeface="Arial" panose="020B0604020202020204" pitchFamily="34" charset="0"/>
              <a:cs typeface="Arial" panose="020B0604020202020204" pitchFamily="34" charset="0"/>
            </a:endParaRPr>
          </a:p>
          <a:p>
            <a:pPr marL="111125" indent="0">
              <a:buNone/>
            </a:pPr>
            <a:r>
              <a:rPr lang="en-US" dirty="0">
                <a:solidFill>
                  <a:schemeClr val="tx1"/>
                </a:solidFill>
                <a:latin typeface="Arial" panose="020B0604020202020204" pitchFamily="34" charset="0"/>
                <a:cs typeface="Arial" panose="020B0604020202020204" pitchFamily="34" charset="0"/>
              </a:rPr>
              <a:t>This standard specifies requirements and recommendations for such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spaces, and the systems employed within those spaces, in relation to protection against:</a:t>
            </a:r>
          </a:p>
          <a:p>
            <a:pPr marL="461963" indent="-350838">
              <a:buNone/>
              <a:tabLst>
                <a:tab pos="461963" algn="l"/>
              </a:tabLst>
            </a:pPr>
            <a:r>
              <a:rPr lang="en-US" dirty="0">
                <a:solidFill>
                  <a:schemeClr val="tx1"/>
                </a:solidFill>
                <a:latin typeface="Arial" panose="020B0604020202020204" pitchFamily="34" charset="0"/>
                <a:cs typeface="Arial" panose="020B0604020202020204" pitchFamily="34" charset="0"/>
              </a:rPr>
              <a:t>a)   unauthorized access addressing organizational and technological solutions;</a:t>
            </a:r>
          </a:p>
          <a:p>
            <a:pPr marL="111125" indent="0">
              <a:buNone/>
            </a:pPr>
            <a:r>
              <a:rPr lang="en-US" dirty="0">
                <a:solidFill>
                  <a:schemeClr val="tx1"/>
                </a:solidFill>
                <a:latin typeface="Arial" panose="020B0604020202020204" pitchFamily="34" charset="0"/>
                <a:cs typeface="Arial" panose="020B0604020202020204" pitchFamily="34" charset="0"/>
              </a:rPr>
              <a:t>b)   intrusion;</a:t>
            </a:r>
          </a:p>
          <a:p>
            <a:pPr marL="111125" indent="0">
              <a:buNone/>
            </a:pPr>
            <a:r>
              <a:rPr lang="en-US" dirty="0">
                <a:solidFill>
                  <a:schemeClr val="tx1"/>
                </a:solidFill>
                <a:latin typeface="Arial" panose="020B0604020202020204" pitchFamily="34" charset="0"/>
                <a:cs typeface="Arial" panose="020B0604020202020204" pitchFamily="34" charset="0"/>
              </a:rPr>
              <a:t>c)   internal fire events igniting within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spaces;</a:t>
            </a:r>
          </a:p>
          <a:p>
            <a:pPr marL="461963" indent="-350838">
              <a:buNone/>
            </a:pPr>
            <a:r>
              <a:rPr lang="en-US" dirty="0">
                <a:solidFill>
                  <a:schemeClr val="tx1"/>
                </a:solidFill>
                <a:latin typeface="Arial" panose="020B0604020202020204" pitchFamily="34" charset="0"/>
                <a:cs typeface="Arial" panose="020B0604020202020204" pitchFamily="34" charset="0"/>
              </a:rPr>
              <a:t>d)   internal environmental events (other than fire) within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spaces which would affect the defined level of protection;</a:t>
            </a:r>
          </a:p>
          <a:p>
            <a:pPr marL="461963" indent="-350838">
              <a:buNone/>
            </a:pPr>
            <a:r>
              <a:rPr lang="en-US" dirty="0">
                <a:solidFill>
                  <a:schemeClr val="tx1"/>
                </a:solidFill>
                <a:latin typeface="Arial" panose="020B0604020202020204" pitchFamily="34" charset="0"/>
                <a:cs typeface="Arial" panose="020B0604020202020204" pitchFamily="34" charset="0"/>
              </a:rPr>
              <a:t>e)   external environmental events outside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spaces which would affect the defined level of protection.</a:t>
            </a:r>
            <a:endParaRPr lang="en-IN" dirty="0">
              <a:solidFill>
                <a:schemeClr val="tx1"/>
              </a:solidFill>
              <a:latin typeface="Arial" panose="020B0604020202020204" pitchFamily="34" charset="0"/>
              <a:cs typeface="Arial" panose="020B0604020202020204" pitchFamily="34" charset="0"/>
            </a:endParaRPr>
          </a:p>
          <a:p>
            <a:pPr lvl="0" algn="just"/>
            <a:endParaRPr lang="en-US" sz="16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9491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Centre Facilities and Infrastructures </a:t>
            </a:r>
            <a:r>
              <a:rPr lang="en-US" sz="2400" b="1" dirty="0" smtClean="0">
                <a:latin typeface="Arial" panose="020B0604020202020204" pitchFamily="34" charset="0"/>
                <a:cs typeface="Arial" panose="020B0604020202020204" pitchFamily="34" charset="0"/>
              </a:rPr>
              <a:t>: </a:t>
            </a:r>
            <a:r>
              <a:rPr lang="en-US" sz="2400" b="1" dirty="0">
                <a:solidFill>
                  <a:schemeClr val="tx1"/>
                </a:solidFill>
                <a:latin typeface="Arial" panose="020B0604020202020204" pitchFamily="34" charset="0"/>
                <a:cs typeface="Arial" panose="020B0604020202020204" pitchFamily="34" charset="0"/>
              </a:rPr>
              <a:t>Security </a:t>
            </a:r>
            <a:r>
              <a:rPr lang="en-US" sz="2400" b="1" dirty="0" smtClean="0">
                <a:solidFill>
                  <a:schemeClr val="tx1"/>
                </a:solidFill>
                <a:latin typeface="Arial" panose="020B0604020202020204" pitchFamily="34" charset="0"/>
                <a:cs typeface="Arial" panose="020B0604020202020204" pitchFamily="34" charset="0"/>
              </a:rPr>
              <a:t>systems</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18397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500589" y="384254"/>
            <a:ext cx="8746672"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Performance of Data Centre</a:t>
            </a:r>
            <a:endParaRPr lang="en-IN" sz="2400" dirty="0">
              <a:latin typeface="Arial" panose="020B0604020202020204" pitchFamily="34" charset="0"/>
              <a:cs typeface="Arial" panose="020B0604020202020204" pitchFamily="34" charset="0"/>
            </a:endParaRPr>
          </a:p>
        </p:txBody>
      </p:sp>
      <p:sp>
        <p:nvSpPr>
          <p:cNvPr id="7" name="Rectangle 6"/>
          <p:cNvSpPr/>
          <p:nvPr/>
        </p:nvSpPr>
        <p:spPr>
          <a:xfrm>
            <a:off x="569344" y="1592429"/>
            <a:ext cx="8609163" cy="43428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2000" b="1" dirty="0">
                <a:solidFill>
                  <a:schemeClr val="bg1"/>
                </a:solidFill>
                <a:latin typeface="Arial" panose="020B0604020202020204" pitchFamily="34" charset="0"/>
                <a:cs typeface="Arial" panose="020B0604020202020204" pitchFamily="34" charset="0"/>
              </a:rPr>
              <a:t>Series of standards on Key Performance Indicators (KPI) of Data Center</a:t>
            </a:r>
          </a:p>
          <a:p>
            <a:endParaRPr lang="en-US" b="1" dirty="0">
              <a:solidFill>
                <a:srgbClr val="00B0F0"/>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1.   IS/ISO/IEC 30134 - 1 : Part 1 Overview and General Requirements</a:t>
            </a:r>
          </a:p>
          <a:p>
            <a:r>
              <a:rPr lang="en-US" dirty="0">
                <a:solidFill>
                  <a:schemeClr val="tx1"/>
                </a:solidFill>
                <a:latin typeface="Arial" panose="020B0604020202020204" pitchFamily="34" charset="0"/>
                <a:cs typeface="Arial" panose="020B0604020202020204" pitchFamily="34" charset="0"/>
              </a:rPr>
              <a:t>2.   IS/ISO/IEC 30134 - 2 : Part 2  Power Usage Effectiveness ( PUE )</a:t>
            </a:r>
          </a:p>
          <a:p>
            <a:r>
              <a:rPr lang="en-US" dirty="0">
                <a:solidFill>
                  <a:schemeClr val="tx1"/>
                </a:solidFill>
                <a:latin typeface="Arial" panose="020B0604020202020204" pitchFamily="34" charset="0"/>
                <a:cs typeface="Arial" panose="020B0604020202020204" pitchFamily="34" charset="0"/>
              </a:rPr>
              <a:t>3.   IS/ISO/IEC 30134 - 3 : Part 3  Renewable Energy Factor ( REF )</a:t>
            </a:r>
          </a:p>
          <a:p>
            <a:pPr marL="3433763" indent="-3433763"/>
            <a:r>
              <a:rPr lang="en-US" dirty="0">
                <a:solidFill>
                  <a:schemeClr val="tx1"/>
                </a:solidFill>
                <a:latin typeface="Arial" panose="020B0604020202020204" pitchFamily="34" charset="0"/>
                <a:cs typeface="Arial" panose="020B0604020202020204" pitchFamily="34" charset="0"/>
              </a:rPr>
              <a:t>4.   IS/ISO/IEC 30134 - 4 : Part 4  Equipment Energy Efficiency for Servers  (</a:t>
            </a:r>
            <a:r>
              <a:rPr lang="en-US" dirty="0" err="1">
                <a:solidFill>
                  <a:schemeClr val="tx1"/>
                </a:solidFill>
                <a:latin typeface="Arial" panose="020B0604020202020204" pitchFamily="34" charset="0"/>
                <a:cs typeface="Arial" panose="020B0604020202020204" pitchFamily="34" charset="0"/>
              </a:rPr>
              <a:t>ITEEsv</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5.  IS/ISO/IEC 30134 - 5 : Part 5  IT Equipment Utilization for Servers (</a:t>
            </a:r>
            <a:r>
              <a:rPr lang="en-US" dirty="0" err="1">
                <a:solidFill>
                  <a:schemeClr val="tx1"/>
                </a:solidFill>
                <a:latin typeface="Arial" panose="020B0604020202020204" pitchFamily="34" charset="0"/>
                <a:cs typeface="Arial" panose="020B0604020202020204" pitchFamily="34" charset="0"/>
              </a:rPr>
              <a:t>ITEUsv</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6.  IS/ISO/IEC 30134 - 6 : Part 6  Energy Reuse Factor ERF</a:t>
            </a:r>
          </a:p>
          <a:p>
            <a:r>
              <a:rPr lang="en-US" dirty="0">
                <a:solidFill>
                  <a:schemeClr val="tx1"/>
                </a:solidFill>
                <a:latin typeface="Arial" panose="020B0604020202020204" pitchFamily="34" charset="0"/>
                <a:cs typeface="Arial" panose="020B0604020202020204" pitchFamily="34" charset="0"/>
              </a:rPr>
              <a:t>7.  IS/ISO/IEC 30134 - 8 : Part 8  Carbon Usage Effectiveness CUE</a:t>
            </a:r>
          </a:p>
          <a:p>
            <a:r>
              <a:rPr lang="en-US" dirty="0">
                <a:solidFill>
                  <a:schemeClr val="tx1"/>
                </a:solidFill>
                <a:latin typeface="Arial" panose="020B0604020202020204" pitchFamily="34" charset="0"/>
                <a:cs typeface="Arial" panose="020B0604020202020204" pitchFamily="34" charset="0"/>
              </a:rPr>
              <a:t>8.  IS/ISO/IEC 30134 - 9 : Part 9  Water Usage Effectiveness WUE</a:t>
            </a:r>
          </a:p>
        </p:txBody>
      </p:sp>
    </p:spTree>
    <p:extLst>
      <p:ext uri="{BB962C8B-B14F-4D97-AF65-F5344CB8AC3E}">
        <p14:creationId xmlns:p14="http://schemas.microsoft.com/office/powerpoint/2010/main" val="12037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258792" y="5849084"/>
            <a:ext cx="9591461"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a:t>
            </a:r>
            <a:r>
              <a:rPr lang="en-US" sz="1600" b="1" dirty="0" smtClean="0">
                <a:solidFill>
                  <a:schemeClr val="bg1"/>
                </a:solidFill>
                <a:latin typeface="Arial" panose="020B0604020202020204" pitchFamily="34" charset="0"/>
                <a:cs typeface="Arial" panose="020B0604020202020204" pitchFamily="34" charset="0"/>
              </a:rPr>
              <a:t>30134-1:2016 </a:t>
            </a:r>
            <a:r>
              <a:rPr lang="en-US" sz="1600" b="1" dirty="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“Data </a:t>
            </a:r>
            <a:r>
              <a:rPr lang="en-US" sz="1600" b="1" dirty="0">
                <a:solidFill>
                  <a:schemeClr val="bg1"/>
                </a:solidFill>
                <a:latin typeface="Arial" panose="020B0604020202020204" pitchFamily="34" charset="0"/>
                <a:cs typeface="Arial" panose="020B0604020202020204" pitchFamily="34" charset="0"/>
              </a:rPr>
              <a:t>Centers Key Performance Indicators - Part 1 Overview and General </a:t>
            </a:r>
            <a:r>
              <a:rPr lang="en-US" sz="1600" b="1" dirty="0" smtClean="0">
                <a:solidFill>
                  <a:schemeClr val="bg1"/>
                </a:solidFill>
                <a:latin typeface="Arial" panose="020B0604020202020204" pitchFamily="34" charset="0"/>
                <a:cs typeface="Arial" panose="020B0604020202020204" pitchFamily="34" charset="0"/>
              </a:rPr>
              <a:t>Requirements”</a:t>
            </a:r>
            <a:endParaRPr lang="en-IN" sz="1600" dirty="0">
              <a:solidFill>
                <a:schemeClr val="bg1"/>
              </a:solidFill>
            </a:endParaRPr>
          </a:p>
        </p:txBody>
      </p:sp>
      <p:sp>
        <p:nvSpPr>
          <p:cNvPr id="6" name="Rectangle 5"/>
          <p:cNvSpPr/>
          <p:nvPr/>
        </p:nvSpPr>
        <p:spPr>
          <a:xfrm>
            <a:off x="258792" y="877875"/>
            <a:ext cx="9591461" cy="46553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dirty="0" smtClean="0">
              <a:solidFill>
                <a:schemeClr val="tx1"/>
              </a:solidFill>
              <a:latin typeface="Arial" panose="020B0604020202020204" pitchFamily="34" charset="0"/>
              <a:cs typeface="Arial" panose="020B0604020202020204" pitchFamily="34" charset="0"/>
            </a:endParaRPr>
          </a:p>
          <a:p>
            <a:pPr lvl="0" algn="just"/>
            <a:endParaRPr lang="en-US" sz="2000" b="1" dirty="0" smtClean="0">
              <a:solidFill>
                <a:schemeClr val="tx1"/>
              </a:solidFill>
              <a:latin typeface="Arial" panose="020B0604020202020204" pitchFamily="34" charset="0"/>
              <a:cs typeface="Arial" panose="020B0604020202020204" pitchFamily="34" charset="0"/>
            </a:endParaRPr>
          </a:p>
          <a:p>
            <a:pPr lvl="0" algn="just"/>
            <a:endParaRPr lang="en-US" sz="2000" b="1" dirty="0" smtClean="0">
              <a:solidFill>
                <a:schemeClr val="tx1"/>
              </a:solidFill>
              <a:latin typeface="Arial" panose="020B0604020202020204" pitchFamily="34" charset="0"/>
              <a:cs typeface="Arial" panose="020B0604020202020204" pitchFamily="34" charset="0"/>
            </a:endParaRPr>
          </a:p>
          <a:p>
            <a:pPr lvl="0" algn="just"/>
            <a:endParaRPr lang="en-US" sz="2000" b="1" dirty="0">
              <a:solidFill>
                <a:schemeClr val="tx1"/>
              </a:solidFill>
              <a:latin typeface="Arial" panose="020B0604020202020204" pitchFamily="34" charset="0"/>
              <a:cs typeface="Arial" panose="020B0604020202020204" pitchFamily="34" charset="0"/>
            </a:endParaRPr>
          </a:p>
          <a:p>
            <a:pPr lvl="0" algn="just"/>
            <a:r>
              <a:rPr lang="en-US" sz="2000" b="1" dirty="0" smtClean="0">
                <a:solidFill>
                  <a:schemeClr val="tx1"/>
                </a:solidFill>
                <a:latin typeface="Arial" panose="020B0604020202020204" pitchFamily="34" charset="0"/>
                <a:cs typeface="Arial" panose="020B0604020202020204" pitchFamily="34" charset="0"/>
              </a:rPr>
              <a:t>Common Objectives</a:t>
            </a:r>
          </a:p>
          <a:p>
            <a:pPr lvl="0" algn="just"/>
            <a:endParaRPr lang="en-US" sz="2000" b="1" dirty="0" smtClean="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the minimization of energy and other resource (e.g. water) consumption</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task effectiveness of the IT load (data processing, storage and transport) within the data </a:t>
            </a:r>
            <a:r>
              <a:rPr lang="en-US" dirty="0" err="1">
                <a:solidFill>
                  <a:schemeClr val="tx1"/>
                </a:solidFill>
                <a:latin typeface="Arial" panose="020B0604020202020204" pitchFamily="34" charset="0"/>
                <a:cs typeface="Arial" panose="020B0604020202020204" pitchFamily="34" charset="0"/>
              </a:rPr>
              <a:t>centre</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maximizing </a:t>
            </a:r>
            <a:r>
              <a:rPr lang="en-US" dirty="0">
                <a:solidFill>
                  <a:schemeClr val="tx1"/>
                </a:solidFill>
                <a:latin typeface="Arial" panose="020B0604020202020204" pitchFamily="34" charset="0"/>
                <a:cs typeface="Arial" panose="020B0604020202020204" pitchFamily="34" charset="0"/>
              </a:rPr>
              <a:t>the IT output with the minimum energy consumption</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Ø"/>
            </a:pPr>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energy reuse in the form of waste heat, if possible</a:t>
            </a:r>
            <a:r>
              <a:rPr lang="en-US" dirty="0" smtClean="0">
                <a:solidFill>
                  <a:schemeClr val="tx1"/>
                </a:solidFill>
                <a:latin typeface="Arial" panose="020B0604020202020204" pitchFamily="34" charset="0"/>
                <a:cs typeface="Arial" panose="020B0604020202020204" pitchFamily="34" charset="0"/>
              </a:rPr>
              <a:t>;</a:t>
            </a:r>
          </a:p>
          <a:p>
            <a:pPr lvl="0" algn="just"/>
            <a:endParaRPr lang="en-US"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Ø"/>
            </a:pPr>
            <a:r>
              <a:rPr lang="en-US" dirty="0">
                <a:solidFill>
                  <a:schemeClr val="tx1"/>
                </a:solidFill>
                <a:latin typeface="Arial" panose="020B0604020202020204" pitchFamily="34" charset="0"/>
                <a:cs typeface="Arial" panose="020B0604020202020204" pitchFamily="34" charset="0"/>
              </a:rPr>
              <a:t>the use of renewable energy, both generated on site and off site.</a:t>
            </a:r>
          </a:p>
          <a:p>
            <a:pPr marL="285750" lvl="0" indent="-285750" algn="just">
              <a:buFont typeface="Wingdings" panose="05000000000000000000" pitchFamily="2" charset="2"/>
              <a:buChar char="Ø"/>
            </a:pPr>
            <a:endParaRPr lang="en-US" dirty="0">
              <a:solidFill>
                <a:schemeClr val="tx1"/>
              </a:solidFill>
              <a:latin typeface="Arial" panose="020B0604020202020204" pitchFamily="34" charset="0"/>
              <a:cs typeface="Arial" panose="020B0604020202020204" pitchFamily="34" charset="0"/>
            </a:endParaRPr>
          </a:p>
          <a:p>
            <a:pPr lvl="0" algn="just"/>
            <a:endParaRPr lang="en-US" b="1" dirty="0">
              <a:solidFill>
                <a:schemeClr val="tx1"/>
              </a:solidFill>
              <a:latin typeface="Arial" panose="020B0604020202020204" pitchFamily="34" charset="0"/>
              <a:cs typeface="Arial" panose="020B0604020202020204" pitchFamily="34" charset="0"/>
            </a:endParaRPr>
          </a:p>
          <a:p>
            <a:pPr lvl="0" algn="just"/>
            <a:endParaRPr lang="en-US" dirty="0" smtClean="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
            </a:pPr>
            <a:endParaRPr lang="en-US" dirty="0">
              <a:solidFill>
                <a:schemeClr val="tx1"/>
              </a:solidFill>
              <a:latin typeface="Arial" panose="020B0604020202020204" pitchFamily="34" charset="0"/>
              <a:cs typeface="Arial" panose="020B0604020202020204" pitchFamily="34" charset="0"/>
            </a:endParaRPr>
          </a:p>
          <a:p>
            <a:pPr marL="285750" lvl="0" indent="-285750" algn="just">
              <a:buFont typeface="Wingdings" panose="05000000000000000000" pitchFamily="2" charset="2"/>
              <a:buChar char="§"/>
            </a:pPr>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a:t>
            </a:r>
          </a:p>
          <a:p>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744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375" y="5458467"/>
            <a:ext cx="9206326"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30134-2 : </a:t>
            </a:r>
            <a:r>
              <a:rPr lang="en-US" sz="1600" b="1" dirty="0" smtClean="0">
                <a:solidFill>
                  <a:schemeClr val="bg1"/>
                </a:solidFill>
                <a:latin typeface="Arial" panose="020B0604020202020204" pitchFamily="34" charset="0"/>
                <a:cs typeface="Arial" panose="020B0604020202020204" pitchFamily="34" charset="0"/>
              </a:rPr>
              <a:t>2016, “Data </a:t>
            </a:r>
            <a:r>
              <a:rPr lang="en-US" sz="1600" b="1" dirty="0">
                <a:solidFill>
                  <a:schemeClr val="bg1"/>
                </a:solidFill>
                <a:latin typeface="Arial" panose="020B0604020202020204" pitchFamily="34" charset="0"/>
                <a:cs typeface="Arial" panose="020B0604020202020204" pitchFamily="34" charset="0"/>
              </a:rPr>
              <a:t>Centers Key Performance Indicators - Power Usage Effectiveness (PUE</a:t>
            </a:r>
            <a:r>
              <a:rPr lang="en-US" sz="1600" b="1" dirty="0" smtClean="0">
                <a:solidFill>
                  <a:schemeClr val="bg1"/>
                </a:solidFill>
                <a:latin typeface="Arial" panose="020B0604020202020204" pitchFamily="34" charset="0"/>
                <a:cs typeface="Arial" panose="020B0604020202020204" pitchFamily="34" charset="0"/>
              </a:rPr>
              <a:t>)”  </a:t>
            </a:r>
            <a:endParaRPr lang="en-IN" sz="1600" dirty="0">
              <a:solidFill>
                <a:schemeClr val="bg1"/>
              </a:solidFill>
            </a:endParaRPr>
          </a:p>
        </p:txBody>
      </p:sp>
      <p:sp>
        <p:nvSpPr>
          <p:cNvPr id="6" name="Rectangle 5"/>
          <p:cNvSpPr/>
          <p:nvPr/>
        </p:nvSpPr>
        <p:spPr>
          <a:xfrm>
            <a:off x="258792" y="1612668"/>
            <a:ext cx="9280909" cy="29759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dirty="0" smtClean="0">
              <a:solidFill>
                <a:schemeClr val="tx1"/>
              </a:solidFill>
              <a:latin typeface="Arial" panose="020B0604020202020204" pitchFamily="34" charset="0"/>
              <a:cs typeface="Arial" panose="020B0604020202020204" pitchFamily="34" charset="0"/>
            </a:endParaRPr>
          </a:p>
          <a:p>
            <a:pPr lvl="0" algn="just"/>
            <a:r>
              <a:rPr lang="en-US" sz="2000" b="1" dirty="0" smtClean="0">
                <a:solidFill>
                  <a:schemeClr val="tx1"/>
                </a:solidFill>
                <a:latin typeface="Arial" panose="020B0604020202020204" pitchFamily="34" charset="0"/>
                <a:cs typeface="Arial" panose="020B0604020202020204" pitchFamily="34" charset="0"/>
              </a:rPr>
              <a:t>Power Usage Effectiveness  </a:t>
            </a:r>
            <a:r>
              <a:rPr lang="en-US" sz="2000" b="1" dirty="0">
                <a:solidFill>
                  <a:schemeClr val="tx1"/>
                </a:solidFill>
                <a:latin typeface="Arial" panose="020B0604020202020204" pitchFamily="34" charset="0"/>
                <a:cs typeface="Arial" panose="020B0604020202020204" pitchFamily="34" charset="0"/>
              </a:rPr>
              <a:t>(</a:t>
            </a:r>
            <a:r>
              <a:rPr lang="en-US" sz="2000" b="1" dirty="0" smtClean="0">
                <a:solidFill>
                  <a:schemeClr val="tx1"/>
                </a:solidFill>
                <a:latin typeface="Arial" panose="020B0604020202020204" pitchFamily="34" charset="0"/>
                <a:cs typeface="Arial" panose="020B0604020202020204" pitchFamily="34" charset="0"/>
              </a:rPr>
              <a:t>PUE)</a:t>
            </a:r>
          </a:p>
          <a:p>
            <a:pPr lvl="0" algn="just"/>
            <a:endParaRPr lang="en-US" b="1" dirty="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ratio of the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total energy consumption to information technology equipment </a:t>
            </a:r>
            <a:r>
              <a:rPr lang="en-US" dirty="0" smtClean="0">
                <a:solidFill>
                  <a:schemeClr val="tx1"/>
                </a:solidFill>
                <a:latin typeface="Arial" panose="020B0604020202020204" pitchFamily="34" charset="0"/>
                <a:cs typeface="Arial" panose="020B0604020202020204" pitchFamily="34" charset="0"/>
              </a:rPr>
              <a:t>energy consumption</a:t>
            </a:r>
            <a:r>
              <a:rPr lang="en-US" dirty="0">
                <a:solidFill>
                  <a:schemeClr val="tx1"/>
                </a:solidFill>
                <a:latin typeface="Arial" panose="020B0604020202020204" pitchFamily="34" charset="0"/>
                <a:cs typeface="Arial" panose="020B0604020202020204" pitchFamily="34" charset="0"/>
              </a:rPr>
              <a:t>, calculated, measured or assessed across the same period</a:t>
            </a:r>
          </a:p>
          <a:p>
            <a:pPr marL="342900" lvl="0" indent="-342900" algn="just">
              <a:buFont typeface="+mj-lt"/>
              <a:buAutoNum type="alphaLcParenR"/>
            </a:pPr>
            <a:endParaRPr lang="en-US" dirty="0" smtClean="0">
              <a:solidFill>
                <a:schemeClr val="tx1"/>
              </a:solidFill>
              <a:latin typeface="Arial" panose="020B0604020202020204" pitchFamily="34" charset="0"/>
              <a:cs typeface="Arial" panose="020B0604020202020204" pitchFamily="34" charset="0"/>
            </a:endParaRPr>
          </a:p>
          <a:p>
            <a:pPr marL="342900" lvl="0" indent="-342900" algn="just">
              <a:buFont typeface="+mj-lt"/>
              <a:buAutoNum type="alphaLcParenR"/>
            </a:pPr>
            <a:endParaRPr lang="en-US" dirty="0">
              <a:solidFill>
                <a:schemeClr val="tx1"/>
              </a:solidFill>
              <a:latin typeface="Arial" panose="020B0604020202020204" pitchFamily="34" charset="0"/>
              <a:cs typeface="Arial" panose="020B0604020202020204" pitchFamily="34" charset="0"/>
            </a:endParaRPr>
          </a:p>
          <a:p>
            <a:pPr marL="342900" lvl="0" indent="-342900" algn="just">
              <a:buFont typeface="+mj-lt"/>
              <a:buAutoNum type="alphaLcParenR"/>
            </a:pPr>
            <a:endParaRPr lang="en-US" dirty="0" smtClean="0">
              <a:solidFill>
                <a:schemeClr val="tx1"/>
              </a:solidFill>
              <a:latin typeface="Arial" panose="020B0604020202020204" pitchFamily="34" charset="0"/>
              <a:cs typeface="Arial" panose="020B0604020202020204" pitchFamily="34" charset="0"/>
            </a:endParaRPr>
          </a:p>
          <a:p>
            <a:pPr lvl="0" algn="just"/>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876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Power </a:t>
            </a:r>
            <a:r>
              <a:rPr lang="en-US" sz="2400" b="1" dirty="0">
                <a:solidFill>
                  <a:schemeClr val="tx1"/>
                </a:solidFill>
                <a:latin typeface="Arial" panose="020B0604020202020204" pitchFamily="34" charset="0"/>
                <a:cs typeface="Arial" panose="020B0604020202020204" pitchFamily="34" charset="0"/>
              </a:rPr>
              <a:t>Usage Effectiveness </a:t>
            </a:r>
            <a:r>
              <a:rPr lang="en-US" sz="2400" b="1" dirty="0" smtClean="0">
                <a:solidFill>
                  <a:schemeClr val="tx1"/>
                </a:solidFill>
                <a:latin typeface="Arial" panose="020B0604020202020204" pitchFamily="34" charset="0"/>
                <a:cs typeface="Arial" panose="020B0604020202020204" pitchFamily="34" charset="0"/>
              </a:rPr>
              <a:t>(PUE) </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23372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344" y="877875"/>
            <a:ext cx="8970357" cy="5911113"/>
          </a:xfrm>
        </p:spPr>
        <p:txBody>
          <a:bodyPr>
            <a:noAutofit/>
          </a:bodyPr>
          <a:lstStyle/>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b="1" dirty="0">
              <a:solidFill>
                <a:srgbClr val="00B0F0"/>
              </a:solidFill>
              <a:latin typeface="Arial" panose="020B0604020202020204" pitchFamily="34" charset="0"/>
              <a:cs typeface="Arial" panose="020B0604020202020204" pitchFamily="34" charset="0"/>
            </a:endParaRPr>
          </a:p>
          <a:p>
            <a:pPr marL="0" lvl="0" indent="0" algn="just">
              <a:buNone/>
            </a:pPr>
            <a:endParaRPr lang="en-US"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163541" y="4769913"/>
            <a:ext cx="9212831" cy="97326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30134-3 : </a:t>
            </a:r>
            <a:r>
              <a:rPr lang="en-US" sz="1600" b="1" dirty="0" smtClean="0">
                <a:solidFill>
                  <a:schemeClr val="bg1"/>
                </a:solidFill>
                <a:latin typeface="Arial" panose="020B0604020202020204" pitchFamily="34" charset="0"/>
                <a:cs typeface="Arial" panose="020B0604020202020204" pitchFamily="34" charset="0"/>
              </a:rPr>
              <a:t>2016, “Data </a:t>
            </a:r>
            <a:r>
              <a:rPr lang="en-US" sz="1600" b="1" dirty="0">
                <a:solidFill>
                  <a:schemeClr val="bg1"/>
                </a:solidFill>
                <a:latin typeface="Arial" panose="020B0604020202020204" pitchFamily="34" charset="0"/>
                <a:cs typeface="Arial" panose="020B0604020202020204" pitchFamily="34" charset="0"/>
              </a:rPr>
              <a:t>Centers Key Performance Indicators - Renewable Energy Factor (</a:t>
            </a:r>
            <a:r>
              <a:rPr lang="en-US" sz="1600" b="1" dirty="0" smtClean="0">
                <a:solidFill>
                  <a:schemeClr val="bg1"/>
                </a:solidFill>
                <a:latin typeface="Arial" panose="020B0604020202020204" pitchFamily="34" charset="0"/>
                <a:cs typeface="Arial" panose="020B0604020202020204" pitchFamily="34" charset="0"/>
              </a:rPr>
              <a:t>REF)”</a:t>
            </a:r>
            <a:endParaRPr lang="en-US" sz="1600" b="1" dirty="0">
              <a:solidFill>
                <a:schemeClr val="bg1"/>
              </a:solidFill>
              <a:latin typeface="Arial" panose="020B0604020202020204" pitchFamily="34" charset="0"/>
              <a:cs typeface="Arial" panose="020B0604020202020204" pitchFamily="34" charset="0"/>
            </a:endParaRPr>
          </a:p>
          <a:p>
            <a:endParaRPr lang="en-IN" sz="1600" dirty="0">
              <a:solidFill>
                <a:schemeClr val="bg1"/>
              </a:solidFill>
            </a:endParaRPr>
          </a:p>
        </p:txBody>
      </p:sp>
      <p:sp>
        <p:nvSpPr>
          <p:cNvPr id="6" name="Rectangle 5"/>
          <p:cNvSpPr/>
          <p:nvPr/>
        </p:nvSpPr>
        <p:spPr>
          <a:xfrm>
            <a:off x="163541" y="1513262"/>
            <a:ext cx="9280909" cy="22108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endParaRPr lang="en-US" sz="1600" dirty="0" smtClean="0">
              <a:solidFill>
                <a:schemeClr val="tx1"/>
              </a:solidFill>
              <a:latin typeface="Arial" panose="020B0604020202020204" pitchFamily="34" charset="0"/>
              <a:cs typeface="Arial" panose="020B0604020202020204" pitchFamily="34" charset="0"/>
            </a:endParaRPr>
          </a:p>
          <a:p>
            <a:pPr lvl="0" algn="just"/>
            <a:r>
              <a:rPr lang="en-US" sz="2000" b="1" dirty="0">
                <a:solidFill>
                  <a:schemeClr val="tx1"/>
                </a:solidFill>
                <a:latin typeface="Arial" panose="020B0604020202020204" pitchFamily="34" charset="0"/>
                <a:cs typeface="Arial" panose="020B0604020202020204" pitchFamily="34" charset="0"/>
              </a:rPr>
              <a:t>Renewable Energy Factor (REF)</a:t>
            </a:r>
          </a:p>
          <a:p>
            <a:pPr lvl="0" algn="just"/>
            <a:endParaRPr lang="en-US" sz="1600" dirty="0" smtClean="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ratio of the renewable energy (3.1.1) owned and controlled by a data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to the total data </a:t>
            </a:r>
            <a:r>
              <a:rPr lang="en-US" dirty="0" err="1" smtClean="0">
                <a:solidFill>
                  <a:schemeClr val="tx1"/>
                </a:solidFill>
                <a:latin typeface="Arial" panose="020B0604020202020204" pitchFamily="34" charset="0"/>
                <a:cs typeface="Arial" panose="020B0604020202020204" pitchFamily="34" charset="0"/>
              </a:rPr>
              <a:t>centre</a:t>
            </a:r>
            <a:r>
              <a:rPr lang="en-US" dirty="0" smtClean="0">
                <a:solidFill>
                  <a:schemeClr val="tx1"/>
                </a:solidFill>
                <a:latin typeface="Arial" panose="020B0604020202020204" pitchFamily="34" charset="0"/>
                <a:cs typeface="Arial" panose="020B0604020202020204" pitchFamily="34" charset="0"/>
              </a:rPr>
              <a:t> energy consumption</a:t>
            </a:r>
            <a:endParaRPr lang="en-US"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163542" y="282634"/>
            <a:ext cx="9280909" cy="1014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Renewable </a:t>
            </a:r>
            <a:r>
              <a:rPr lang="en-US" sz="2400" b="1" dirty="0">
                <a:solidFill>
                  <a:schemeClr val="tx1"/>
                </a:solidFill>
                <a:latin typeface="Arial" panose="020B0604020202020204" pitchFamily="34" charset="0"/>
                <a:cs typeface="Arial" panose="020B0604020202020204" pitchFamily="34" charset="0"/>
              </a:rPr>
              <a:t>Energy Factor </a:t>
            </a:r>
            <a:r>
              <a:rPr lang="en-US" sz="2400" b="1" dirty="0" smtClean="0">
                <a:solidFill>
                  <a:schemeClr val="tx1"/>
                </a:solidFill>
                <a:latin typeface="Arial" panose="020B0604020202020204" pitchFamily="34" charset="0"/>
                <a:cs typeface="Arial" panose="020B0604020202020204" pitchFamily="34" charset="0"/>
              </a:rPr>
              <a:t>(REF)</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756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1608" y="5436525"/>
            <a:ext cx="9138093" cy="8209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30134-4 : </a:t>
            </a:r>
            <a:r>
              <a:rPr lang="en-US" sz="1600" b="1" dirty="0" smtClean="0">
                <a:solidFill>
                  <a:schemeClr val="bg1"/>
                </a:solidFill>
                <a:latin typeface="Arial" panose="020B0604020202020204" pitchFamily="34" charset="0"/>
                <a:cs typeface="Arial" panose="020B0604020202020204" pitchFamily="34" charset="0"/>
              </a:rPr>
              <a:t>2017</a:t>
            </a:r>
            <a:r>
              <a:rPr lang="en-US" sz="1600" b="1" dirty="0">
                <a:solidFill>
                  <a:schemeClr val="bg1"/>
                </a:solidFill>
                <a:latin typeface="Arial" panose="020B0604020202020204" pitchFamily="34" charset="0"/>
                <a:cs typeface="Arial" panose="020B0604020202020204" pitchFamily="34" charset="0"/>
              </a:rPr>
              <a:t>, “Data Centers Key Performance Indicators - IT Equipment Energy Efficiency for Servers (</a:t>
            </a:r>
            <a:r>
              <a:rPr lang="en-US" sz="1600" b="1" dirty="0" err="1" smtClean="0">
                <a:solidFill>
                  <a:schemeClr val="bg1"/>
                </a:solidFill>
                <a:latin typeface="Arial" panose="020B0604020202020204" pitchFamily="34" charset="0"/>
                <a:cs typeface="Arial" panose="020B0604020202020204" pitchFamily="34" charset="0"/>
              </a:rPr>
              <a:t>ITEEsv</a:t>
            </a:r>
            <a:r>
              <a:rPr lang="en-US" sz="1600" b="1" dirty="0" smtClean="0">
                <a:solidFill>
                  <a:schemeClr val="bg1"/>
                </a:solidFill>
                <a:latin typeface="Arial" panose="020B0604020202020204" pitchFamily="34" charset="0"/>
                <a:cs typeface="Arial" panose="020B0604020202020204" pitchFamily="34" charset="0"/>
              </a:rPr>
              <a:t>)”</a:t>
            </a:r>
            <a:endParaRPr lang="en-IN" sz="1600" dirty="0">
              <a:solidFill>
                <a:schemeClr val="bg1"/>
              </a:solidFill>
            </a:endParaRPr>
          </a:p>
        </p:txBody>
      </p:sp>
      <p:sp>
        <p:nvSpPr>
          <p:cNvPr id="6" name="Rectangle 5"/>
          <p:cNvSpPr/>
          <p:nvPr/>
        </p:nvSpPr>
        <p:spPr>
          <a:xfrm>
            <a:off x="401608" y="1579418"/>
            <a:ext cx="8792268" cy="20948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2000" b="1" dirty="0">
                <a:solidFill>
                  <a:schemeClr val="tx1"/>
                </a:solidFill>
                <a:latin typeface="Arial" panose="020B0604020202020204" pitchFamily="34" charset="0"/>
                <a:cs typeface="Arial" panose="020B0604020202020204" pitchFamily="34" charset="0"/>
              </a:rPr>
              <a:t>Information Technology Equipment Energy Efficiency for </a:t>
            </a:r>
            <a:r>
              <a:rPr lang="en-US" sz="2000" b="1" dirty="0" smtClean="0">
                <a:solidFill>
                  <a:schemeClr val="tx1"/>
                </a:solidFill>
                <a:latin typeface="Arial" panose="020B0604020202020204" pitchFamily="34" charset="0"/>
                <a:cs typeface="Arial" panose="020B0604020202020204" pitchFamily="34" charset="0"/>
              </a:rPr>
              <a:t>servers (</a:t>
            </a:r>
            <a:r>
              <a:rPr lang="en-US" sz="2000" b="1" dirty="0" err="1" smtClean="0">
                <a:solidFill>
                  <a:schemeClr val="tx1"/>
                </a:solidFill>
                <a:latin typeface="Arial" panose="020B0604020202020204" pitchFamily="34" charset="0"/>
                <a:cs typeface="Arial" panose="020B0604020202020204" pitchFamily="34" charset="0"/>
              </a:rPr>
              <a:t>ITEEsv</a:t>
            </a:r>
            <a:r>
              <a:rPr lang="en-US" sz="2000" b="1" dirty="0" smtClean="0">
                <a:solidFill>
                  <a:schemeClr val="tx1"/>
                </a:solidFill>
                <a:latin typeface="Arial" panose="020B0604020202020204" pitchFamily="34" charset="0"/>
                <a:cs typeface="Arial" panose="020B0604020202020204" pitchFamily="34" charset="0"/>
              </a:rPr>
              <a:t>)</a:t>
            </a:r>
          </a:p>
          <a:p>
            <a:pPr lvl="0" algn="just"/>
            <a:endParaRPr lang="en-US" b="1" dirty="0">
              <a:solidFill>
                <a:schemeClr val="tx1"/>
              </a:solidFill>
              <a:latin typeface="Arial" panose="020B0604020202020204" pitchFamily="34" charset="0"/>
              <a:cs typeface="Arial" panose="020B0604020202020204" pitchFamily="34" charset="0"/>
            </a:endParaRPr>
          </a:p>
          <a:p>
            <a:pPr lvl="0" algn="just"/>
            <a:r>
              <a:rPr lang="en-US" dirty="0">
                <a:solidFill>
                  <a:schemeClr val="tx1"/>
                </a:solidFill>
                <a:latin typeface="Arial" panose="020B0604020202020204" pitchFamily="34" charset="0"/>
                <a:cs typeface="Arial" panose="020B0604020202020204" pitchFamily="34" charset="0"/>
              </a:rPr>
              <a:t>maximum performance per kW of all servers or a group of servers in a data </a:t>
            </a:r>
            <a:r>
              <a:rPr lang="en-US" dirty="0" err="1" smtClean="0">
                <a:solidFill>
                  <a:schemeClr val="tx1"/>
                </a:solidFill>
                <a:latin typeface="Arial" panose="020B0604020202020204" pitchFamily="34" charset="0"/>
                <a:cs typeface="Arial" panose="020B0604020202020204" pitchFamily="34" charset="0"/>
              </a:rPr>
              <a:t>centre</a:t>
            </a:r>
            <a:endParaRPr lang="en-US" dirty="0" smtClean="0">
              <a:solidFill>
                <a:schemeClr val="tx1"/>
              </a:solidFill>
              <a:latin typeface="Arial" panose="020B0604020202020204" pitchFamily="34" charset="0"/>
              <a:cs typeface="Arial" panose="020B0604020202020204" pitchFamily="34" charset="0"/>
            </a:endParaRPr>
          </a:p>
          <a:p>
            <a:pPr lvl="0" algn="just"/>
            <a:endParaRPr lang="en-US" sz="1600"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01608" y="340991"/>
            <a:ext cx="8958523" cy="1022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IT </a:t>
            </a:r>
            <a:r>
              <a:rPr lang="en-US" sz="2400" b="1" dirty="0">
                <a:solidFill>
                  <a:schemeClr val="tx1"/>
                </a:solidFill>
                <a:latin typeface="Arial" panose="020B0604020202020204" pitchFamily="34" charset="0"/>
                <a:cs typeface="Arial" panose="020B0604020202020204" pitchFamily="34" charset="0"/>
              </a:rPr>
              <a:t>Equipment Energy Efficiency for Servers (</a:t>
            </a:r>
            <a:r>
              <a:rPr lang="en-US" sz="2400" b="1" dirty="0" err="1">
                <a:solidFill>
                  <a:schemeClr val="tx1"/>
                </a:solidFill>
                <a:latin typeface="Arial" panose="020B0604020202020204" pitchFamily="34" charset="0"/>
                <a:cs typeface="Arial" panose="020B0604020202020204" pitchFamily="34" charset="0"/>
              </a:rPr>
              <a:t>ITEEsv</a:t>
            </a:r>
            <a:r>
              <a:rPr lang="en-US" sz="2400" b="1"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357100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22762" y="5050022"/>
            <a:ext cx="8936874" cy="108668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30134-5 : </a:t>
            </a:r>
            <a:r>
              <a:rPr lang="en-US" sz="1600" b="1" dirty="0" smtClean="0">
                <a:solidFill>
                  <a:schemeClr val="bg1"/>
                </a:solidFill>
                <a:latin typeface="Arial" panose="020B0604020202020204" pitchFamily="34" charset="0"/>
                <a:cs typeface="Arial" panose="020B0604020202020204" pitchFamily="34" charset="0"/>
              </a:rPr>
              <a:t>2017</a:t>
            </a:r>
            <a:r>
              <a:rPr lang="en-US" sz="1600" b="1" dirty="0">
                <a:solidFill>
                  <a:schemeClr val="bg1"/>
                </a:solidFill>
                <a:latin typeface="Arial" panose="020B0604020202020204" pitchFamily="34" charset="0"/>
                <a:cs typeface="Arial" panose="020B0604020202020204" pitchFamily="34" charset="0"/>
              </a:rPr>
              <a:t>, “Data Centers Key Performance Indicators - IT Equipment Utilization for Servers (</a:t>
            </a:r>
            <a:r>
              <a:rPr lang="en-US" sz="1600" b="1" dirty="0" err="1">
                <a:solidFill>
                  <a:schemeClr val="bg1"/>
                </a:solidFill>
                <a:latin typeface="Arial" panose="020B0604020202020204" pitchFamily="34" charset="0"/>
                <a:cs typeface="Arial" panose="020B0604020202020204" pitchFamily="34" charset="0"/>
              </a:rPr>
              <a:t>ITEUsv</a:t>
            </a:r>
            <a:r>
              <a:rPr lang="en-US" sz="1600" b="1" dirty="0">
                <a:solidFill>
                  <a:schemeClr val="bg1"/>
                </a:solidFill>
                <a:latin typeface="Arial" panose="020B0604020202020204" pitchFamily="34" charset="0"/>
                <a:cs typeface="Arial" panose="020B0604020202020204" pitchFamily="34" charset="0"/>
              </a:rPr>
              <a:t>) </a:t>
            </a:r>
          </a:p>
          <a:p>
            <a:endParaRPr lang="en-IN" sz="1600" dirty="0">
              <a:solidFill>
                <a:schemeClr val="bg1"/>
              </a:solidFill>
            </a:endParaRPr>
          </a:p>
        </p:txBody>
      </p:sp>
      <p:sp>
        <p:nvSpPr>
          <p:cNvPr id="6" name="Rectangle 5"/>
          <p:cNvSpPr/>
          <p:nvPr/>
        </p:nvSpPr>
        <p:spPr>
          <a:xfrm>
            <a:off x="622762" y="1745672"/>
            <a:ext cx="8936874" cy="23109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sz="2000" b="1" dirty="0">
                <a:solidFill>
                  <a:prstClr val="black"/>
                </a:solidFill>
                <a:latin typeface="Arial" panose="020B0604020202020204" pitchFamily="34" charset="0"/>
                <a:cs typeface="Arial" panose="020B0604020202020204" pitchFamily="34" charset="0"/>
              </a:rPr>
              <a:t>IT Equipment Utilization for Servers (</a:t>
            </a:r>
            <a:r>
              <a:rPr lang="en-US" sz="2000" b="1" dirty="0" err="1" smtClean="0">
                <a:solidFill>
                  <a:prstClr val="black"/>
                </a:solidFill>
                <a:latin typeface="Arial" panose="020B0604020202020204" pitchFamily="34" charset="0"/>
                <a:cs typeface="Arial" panose="020B0604020202020204" pitchFamily="34" charset="0"/>
              </a:rPr>
              <a:t>ITEUsv</a:t>
            </a:r>
            <a:r>
              <a:rPr lang="en-US" sz="2000" b="1" dirty="0" smtClean="0">
                <a:solidFill>
                  <a:prstClr val="black"/>
                </a:solidFill>
                <a:latin typeface="Arial" panose="020B0604020202020204" pitchFamily="34" charset="0"/>
                <a:cs typeface="Arial" panose="020B0604020202020204" pitchFamily="34" charset="0"/>
              </a:rPr>
              <a:t>)</a:t>
            </a:r>
          </a:p>
          <a:p>
            <a:pPr lvl="0" algn="just"/>
            <a:endParaRPr lang="en-US" b="1" dirty="0" smtClean="0">
              <a:solidFill>
                <a:prstClr val="black"/>
              </a:solidFill>
              <a:latin typeface="Arial" panose="020B0604020202020204" pitchFamily="34" charset="0"/>
              <a:cs typeface="Arial" panose="020B0604020202020204" pitchFamily="34" charset="0"/>
            </a:endParaRPr>
          </a:p>
          <a:p>
            <a:pPr lvl="0" algn="just"/>
            <a:r>
              <a:rPr lang="en-US" dirty="0">
                <a:solidFill>
                  <a:prstClr val="black"/>
                </a:solidFill>
                <a:latin typeface="Arial" panose="020B0604020202020204" pitchFamily="34" charset="0"/>
                <a:cs typeface="Arial" panose="020B0604020202020204" pitchFamily="34" charset="0"/>
              </a:rPr>
              <a:t>average utilization ratio of all servers or a group of servers in a data </a:t>
            </a:r>
            <a:r>
              <a:rPr lang="en-US" dirty="0" err="1" smtClean="0">
                <a:solidFill>
                  <a:prstClr val="black"/>
                </a:solidFill>
                <a:latin typeface="Arial" panose="020B0604020202020204" pitchFamily="34" charset="0"/>
                <a:cs typeface="Arial" panose="020B0604020202020204" pitchFamily="34" charset="0"/>
              </a:rPr>
              <a:t>centre</a:t>
            </a:r>
            <a:endParaRPr lang="en-US" dirty="0" smtClean="0">
              <a:solidFill>
                <a:prstClr val="black"/>
              </a:solidFill>
              <a:latin typeface="Arial" panose="020B0604020202020204" pitchFamily="34" charset="0"/>
              <a:cs typeface="Arial" panose="020B0604020202020204" pitchFamily="34" charset="0"/>
            </a:endParaRPr>
          </a:p>
          <a:p>
            <a:pPr lvl="0" algn="just"/>
            <a:endParaRPr lang="en-US" sz="16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258793" y="37706"/>
            <a:ext cx="9094758" cy="10761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IT </a:t>
            </a:r>
            <a:r>
              <a:rPr lang="en-US" sz="2400" b="1" dirty="0">
                <a:solidFill>
                  <a:schemeClr val="tx1"/>
                </a:solidFill>
                <a:latin typeface="Arial" panose="020B0604020202020204" pitchFamily="34" charset="0"/>
                <a:cs typeface="Arial" panose="020B0604020202020204" pitchFamily="34" charset="0"/>
              </a:rPr>
              <a:t>Equipment Utilization for </a:t>
            </a:r>
            <a:r>
              <a:rPr lang="en-US" sz="2400" b="1" dirty="0" smtClean="0">
                <a:solidFill>
                  <a:schemeClr val="tx1"/>
                </a:solidFill>
                <a:latin typeface="Arial" panose="020B0604020202020204" pitchFamily="34" charset="0"/>
                <a:cs typeface="Arial" panose="020B0604020202020204" pitchFamily="34" charset="0"/>
              </a:rPr>
              <a:t>Servers </a:t>
            </a:r>
            <a:r>
              <a:rPr lang="en-US" sz="2400" b="1" dirty="0">
                <a:solidFill>
                  <a:schemeClr val="tx1"/>
                </a:solidFill>
                <a:latin typeface="Arial" panose="020B0604020202020204" pitchFamily="34" charset="0"/>
                <a:cs typeface="Arial" panose="020B0604020202020204" pitchFamily="34" charset="0"/>
              </a:rPr>
              <a:t>(</a:t>
            </a:r>
            <a:r>
              <a:rPr lang="en-US" sz="2400" b="1" dirty="0" err="1">
                <a:solidFill>
                  <a:schemeClr val="tx1"/>
                </a:solidFill>
                <a:latin typeface="Arial" panose="020B0604020202020204" pitchFamily="34" charset="0"/>
                <a:cs typeface="Arial" panose="020B0604020202020204" pitchFamily="34" charset="0"/>
              </a:rPr>
              <a:t>ITEUsv</a:t>
            </a:r>
            <a:r>
              <a:rPr lang="en-US" sz="2400" b="1" dirty="0">
                <a:solidFill>
                  <a:schemeClr val="tx1"/>
                </a:solidFill>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42708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8491" y="5404970"/>
            <a:ext cx="8791210" cy="5439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30134-6 : 2021, </a:t>
            </a:r>
            <a:r>
              <a:rPr lang="en-US" sz="1600" b="1" dirty="0" smtClean="0">
                <a:solidFill>
                  <a:schemeClr val="bg1"/>
                </a:solidFill>
                <a:latin typeface="Arial" panose="020B0604020202020204" pitchFamily="34" charset="0"/>
                <a:cs typeface="Arial" panose="020B0604020202020204" pitchFamily="34" charset="0"/>
              </a:rPr>
              <a:t>“Data </a:t>
            </a:r>
            <a:r>
              <a:rPr lang="en-US" sz="1600" b="1" dirty="0">
                <a:solidFill>
                  <a:schemeClr val="bg1"/>
                </a:solidFill>
                <a:latin typeface="Arial" panose="020B0604020202020204" pitchFamily="34" charset="0"/>
                <a:cs typeface="Arial" panose="020B0604020202020204" pitchFamily="34" charset="0"/>
              </a:rPr>
              <a:t>Centers Key Performance Indicators - Energy Reuse Factor </a:t>
            </a:r>
            <a:r>
              <a:rPr lang="en-US" sz="1600" b="1" dirty="0" smtClean="0">
                <a:solidFill>
                  <a:schemeClr val="bg1"/>
                </a:solidFill>
                <a:latin typeface="Arial" panose="020B0604020202020204" pitchFamily="34" charset="0"/>
                <a:cs typeface="Arial" panose="020B0604020202020204" pitchFamily="34" charset="0"/>
              </a:rPr>
              <a:t>ERF“  </a:t>
            </a:r>
            <a:endParaRPr lang="en-IN" sz="1600" dirty="0">
              <a:solidFill>
                <a:schemeClr val="bg1"/>
              </a:solidFill>
            </a:endParaRPr>
          </a:p>
        </p:txBody>
      </p:sp>
      <p:sp>
        <p:nvSpPr>
          <p:cNvPr id="6" name="Rectangle 5"/>
          <p:cNvSpPr/>
          <p:nvPr/>
        </p:nvSpPr>
        <p:spPr>
          <a:xfrm>
            <a:off x="748491" y="1695797"/>
            <a:ext cx="8867355" cy="257694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just"/>
            <a:r>
              <a:rPr lang="en-US" b="1" dirty="0">
                <a:solidFill>
                  <a:prstClr val="black"/>
                </a:solidFill>
                <a:latin typeface="Arial" panose="020B0604020202020204" pitchFamily="34" charset="0"/>
                <a:cs typeface="Arial" panose="020B0604020202020204" pitchFamily="34" charset="0"/>
              </a:rPr>
              <a:t>Energy Reuse Factor (ERF) </a:t>
            </a:r>
          </a:p>
          <a:p>
            <a:pPr lvl="0" algn="just"/>
            <a:endParaRPr lang="en-US" dirty="0" smtClean="0">
              <a:solidFill>
                <a:prstClr val="black"/>
              </a:solidFill>
              <a:latin typeface="Arial" panose="020B0604020202020204" pitchFamily="34" charset="0"/>
              <a:cs typeface="Arial" panose="020B0604020202020204" pitchFamily="34" charset="0"/>
            </a:endParaRPr>
          </a:p>
          <a:p>
            <a:pPr lvl="0" algn="just"/>
            <a:r>
              <a:rPr lang="en-US" dirty="0" smtClean="0">
                <a:solidFill>
                  <a:prstClr val="black"/>
                </a:solidFill>
                <a:latin typeface="Arial" panose="020B0604020202020204" pitchFamily="34" charset="0"/>
                <a:cs typeface="Arial" panose="020B0604020202020204" pitchFamily="34" charset="0"/>
              </a:rPr>
              <a:t>is </a:t>
            </a:r>
            <a:r>
              <a:rPr lang="en-US" dirty="0">
                <a:solidFill>
                  <a:prstClr val="black"/>
                </a:solidFill>
                <a:latin typeface="Arial" panose="020B0604020202020204" pitchFamily="34" charset="0"/>
                <a:cs typeface="Arial" panose="020B0604020202020204" pitchFamily="34" charset="0"/>
              </a:rPr>
              <a:t>defined as the ratio of energy being reused divided by the sum of all energy consumed in a data </a:t>
            </a:r>
            <a:r>
              <a:rPr lang="en-US" dirty="0" err="1">
                <a:solidFill>
                  <a:prstClr val="black"/>
                </a:solidFill>
                <a:latin typeface="Arial" panose="020B0604020202020204" pitchFamily="34" charset="0"/>
                <a:cs typeface="Arial" panose="020B0604020202020204" pitchFamily="34" charset="0"/>
              </a:rPr>
              <a:t>centre</a:t>
            </a:r>
            <a:r>
              <a:rPr lang="en-US" dirty="0">
                <a:solidFill>
                  <a:prstClr val="black"/>
                </a:solidFill>
                <a:latin typeface="Arial" panose="020B0604020202020204" pitchFamily="34" charset="0"/>
                <a:cs typeface="Arial" panose="020B0604020202020204" pitchFamily="34" charset="0"/>
              </a:rPr>
              <a:t>. The ERF does reflect the efficiency of the reuse process; the reuse process is not part of a data </a:t>
            </a:r>
            <a:r>
              <a:rPr lang="en-US" dirty="0" err="1">
                <a:solidFill>
                  <a:prstClr val="black"/>
                </a:solidFill>
                <a:latin typeface="Arial" panose="020B0604020202020204" pitchFamily="34" charset="0"/>
                <a:cs typeface="Arial" panose="020B0604020202020204" pitchFamily="34" charset="0"/>
              </a:rPr>
              <a:t>centre</a:t>
            </a:r>
            <a:r>
              <a:rPr lang="en-US" dirty="0">
                <a:solidFill>
                  <a:prstClr val="black"/>
                </a:solidFill>
                <a:latin typeface="Arial" panose="020B0604020202020204" pitchFamily="34" charset="0"/>
                <a:cs typeface="Arial" panose="020B0604020202020204" pitchFamily="34" charset="0"/>
              </a:rPr>
              <a:t>.</a:t>
            </a:r>
          </a:p>
        </p:txBody>
      </p:sp>
      <p:sp>
        <p:nvSpPr>
          <p:cNvPr id="8" name="Rectangle 7"/>
          <p:cNvSpPr/>
          <p:nvPr/>
        </p:nvSpPr>
        <p:spPr>
          <a:xfrm>
            <a:off x="258792" y="37706"/>
            <a:ext cx="9280909" cy="7145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Energy </a:t>
            </a:r>
            <a:r>
              <a:rPr lang="en-US" sz="2400" b="1" dirty="0">
                <a:solidFill>
                  <a:schemeClr val="tx1"/>
                </a:solidFill>
                <a:latin typeface="Arial" panose="020B0604020202020204" pitchFamily="34" charset="0"/>
                <a:cs typeface="Arial" panose="020B0604020202020204" pitchFamily="34" charset="0"/>
              </a:rPr>
              <a:t>Reuse Factor </a:t>
            </a:r>
            <a:r>
              <a:rPr lang="en-US" sz="2400" b="1" dirty="0" smtClean="0">
                <a:solidFill>
                  <a:schemeClr val="tx1"/>
                </a:solidFill>
                <a:latin typeface="Arial" panose="020B0604020202020204" pitchFamily="34" charset="0"/>
                <a:cs typeface="Arial" panose="020B0604020202020204" pitchFamily="34" charset="0"/>
              </a:rPr>
              <a:t>(ERF) </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282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5142" y="5236756"/>
            <a:ext cx="8478982" cy="74840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30134-8 : </a:t>
            </a:r>
            <a:r>
              <a:rPr lang="en-US" sz="1600" b="1" dirty="0" smtClean="0">
                <a:solidFill>
                  <a:schemeClr val="bg1"/>
                </a:solidFill>
                <a:latin typeface="Arial" panose="020B0604020202020204" pitchFamily="34" charset="0"/>
                <a:cs typeface="Arial" panose="020B0604020202020204" pitchFamily="34" charset="0"/>
              </a:rPr>
              <a:t>2022, “Data </a:t>
            </a:r>
            <a:r>
              <a:rPr lang="en-US" sz="1600" b="1" dirty="0">
                <a:solidFill>
                  <a:schemeClr val="bg1"/>
                </a:solidFill>
                <a:latin typeface="Arial" panose="020B0604020202020204" pitchFamily="34" charset="0"/>
                <a:cs typeface="Arial" panose="020B0604020202020204" pitchFamily="34" charset="0"/>
              </a:rPr>
              <a:t>Centers Key Performance Indicators - Carbon Usage Effectiveness </a:t>
            </a:r>
            <a:r>
              <a:rPr lang="en-US" sz="1600" b="1" dirty="0" smtClean="0">
                <a:solidFill>
                  <a:schemeClr val="bg1"/>
                </a:solidFill>
                <a:latin typeface="Arial" panose="020B0604020202020204" pitchFamily="34" charset="0"/>
                <a:cs typeface="Arial" panose="020B0604020202020204" pitchFamily="34" charset="0"/>
              </a:rPr>
              <a:t>CUE”</a:t>
            </a:r>
            <a:endParaRPr lang="en-US" sz="1600" b="1" dirty="0">
              <a:solidFill>
                <a:schemeClr val="bg1"/>
              </a:solidFill>
              <a:latin typeface="Arial" panose="020B0604020202020204" pitchFamily="34" charset="0"/>
              <a:cs typeface="Arial" panose="020B0604020202020204" pitchFamily="34" charset="0"/>
            </a:endParaRPr>
          </a:p>
        </p:txBody>
      </p:sp>
      <p:sp>
        <p:nvSpPr>
          <p:cNvPr id="6" name="Rectangle 5"/>
          <p:cNvSpPr/>
          <p:nvPr/>
        </p:nvSpPr>
        <p:spPr>
          <a:xfrm>
            <a:off x="615143" y="1758978"/>
            <a:ext cx="8478981" cy="218125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r>
              <a:rPr lang="en-US" sz="2000" b="1" dirty="0">
                <a:solidFill>
                  <a:prstClr val="black"/>
                </a:solidFill>
                <a:latin typeface="Arial" panose="020B0604020202020204" pitchFamily="34" charset="0"/>
                <a:cs typeface="Arial" panose="020B0604020202020204" pitchFamily="34" charset="0"/>
              </a:rPr>
              <a:t>Carbon Usage Effectiveness </a:t>
            </a:r>
            <a:r>
              <a:rPr lang="en-US" sz="2000" b="1" dirty="0" smtClean="0">
                <a:solidFill>
                  <a:prstClr val="black"/>
                </a:solidFill>
                <a:latin typeface="Arial" panose="020B0604020202020204" pitchFamily="34" charset="0"/>
                <a:cs typeface="Arial" panose="020B0604020202020204" pitchFamily="34" charset="0"/>
              </a:rPr>
              <a:t>(CUE)</a:t>
            </a:r>
            <a:endParaRPr lang="en-US" sz="2000" b="1" dirty="0">
              <a:solidFill>
                <a:prstClr val="black"/>
              </a:solidFill>
              <a:latin typeface="Arial" panose="020B0604020202020204" pitchFamily="34" charset="0"/>
              <a:cs typeface="Arial" panose="020B0604020202020204" pitchFamily="34" charset="0"/>
            </a:endParaRPr>
          </a:p>
          <a:p>
            <a:pPr lvl="0"/>
            <a:endParaRPr lang="en-US" sz="1600" dirty="0" smtClean="0">
              <a:solidFill>
                <a:prstClr val="black"/>
              </a:solidFill>
              <a:latin typeface="Arial" panose="020B0604020202020204" pitchFamily="34" charset="0"/>
              <a:cs typeface="Arial" panose="020B0604020202020204" pitchFamily="34" charset="0"/>
            </a:endParaRPr>
          </a:p>
          <a:p>
            <a:pPr lvl="0"/>
            <a:r>
              <a:rPr lang="en-US" sz="1600" dirty="0" smtClean="0">
                <a:solidFill>
                  <a:prstClr val="black"/>
                </a:solidFill>
                <a:latin typeface="Arial" panose="020B0604020202020204" pitchFamily="34" charset="0"/>
                <a:cs typeface="Arial" panose="020B0604020202020204" pitchFamily="34" charset="0"/>
              </a:rPr>
              <a:t>ratio </a:t>
            </a:r>
            <a:r>
              <a:rPr lang="en-US" sz="1600" dirty="0">
                <a:solidFill>
                  <a:prstClr val="black"/>
                </a:solidFill>
                <a:latin typeface="Arial" panose="020B0604020202020204" pitchFamily="34" charset="0"/>
                <a:cs typeface="Arial" panose="020B0604020202020204" pitchFamily="34" charset="0"/>
              </a:rPr>
              <a:t>of the data </a:t>
            </a:r>
            <a:r>
              <a:rPr lang="en-US" sz="1600" dirty="0" err="1">
                <a:solidFill>
                  <a:prstClr val="black"/>
                </a:solidFill>
                <a:latin typeface="Arial" panose="020B0604020202020204" pitchFamily="34" charset="0"/>
                <a:cs typeface="Arial" panose="020B0604020202020204" pitchFamily="34" charset="0"/>
              </a:rPr>
              <a:t>centre</a:t>
            </a:r>
            <a:r>
              <a:rPr lang="en-US" sz="1600" dirty="0">
                <a:solidFill>
                  <a:prstClr val="black"/>
                </a:solidFill>
                <a:latin typeface="Arial" panose="020B0604020202020204" pitchFamily="34" charset="0"/>
                <a:cs typeface="Arial" panose="020B0604020202020204" pitchFamily="34" charset="0"/>
              </a:rPr>
              <a:t> annual CO2 emissions and IT equipment energy demand</a:t>
            </a:r>
            <a:endParaRPr lang="en-IN" sz="1600"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1009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 </a:t>
            </a:r>
            <a:r>
              <a:rPr lang="en-US" sz="2400" b="1" dirty="0" smtClean="0">
                <a:solidFill>
                  <a:schemeClr val="tx1"/>
                </a:solidFill>
                <a:latin typeface="Arial" panose="020B0604020202020204" pitchFamily="34" charset="0"/>
                <a:cs typeface="Arial" panose="020B0604020202020204" pitchFamily="34" charset="0"/>
              </a:rPr>
              <a:t>Carbon </a:t>
            </a:r>
            <a:r>
              <a:rPr lang="en-US" sz="2400" b="1" dirty="0">
                <a:solidFill>
                  <a:schemeClr val="tx1"/>
                </a:solidFill>
                <a:latin typeface="Arial" panose="020B0604020202020204" pitchFamily="34" charset="0"/>
                <a:cs typeface="Arial" panose="020B0604020202020204" pitchFamily="34" charset="0"/>
              </a:rPr>
              <a:t>Usage Effectiveness </a:t>
            </a:r>
            <a:r>
              <a:rPr lang="en-US" sz="2400" b="1" dirty="0" smtClean="0">
                <a:solidFill>
                  <a:schemeClr val="tx1"/>
                </a:solidFill>
                <a:latin typeface="Arial" panose="020B0604020202020204" pitchFamily="34" charset="0"/>
                <a:cs typeface="Arial" panose="020B0604020202020204" pitchFamily="34" charset="0"/>
              </a:rPr>
              <a:t>(CUE)</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7457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045" y="4788131"/>
            <a:ext cx="9207655" cy="108421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1600" b="1" dirty="0">
                <a:solidFill>
                  <a:schemeClr val="bg1"/>
                </a:solidFill>
                <a:latin typeface="Arial" panose="020B0604020202020204" pitchFamily="34" charset="0"/>
                <a:cs typeface="Arial" panose="020B0604020202020204" pitchFamily="34" charset="0"/>
              </a:rPr>
              <a:t>IS/ISO/IEC 30134-9 : </a:t>
            </a:r>
            <a:r>
              <a:rPr lang="en-US" sz="1600" b="1" dirty="0" smtClean="0">
                <a:solidFill>
                  <a:schemeClr val="bg1"/>
                </a:solidFill>
                <a:latin typeface="Arial" panose="020B0604020202020204" pitchFamily="34" charset="0"/>
                <a:cs typeface="Arial" panose="020B0604020202020204" pitchFamily="34" charset="0"/>
              </a:rPr>
              <a:t>2022</a:t>
            </a:r>
            <a:r>
              <a:rPr lang="en-US" sz="1600" b="1" dirty="0">
                <a:solidFill>
                  <a:schemeClr val="bg1"/>
                </a:solidFill>
                <a:latin typeface="Arial" panose="020B0604020202020204" pitchFamily="34" charset="0"/>
                <a:cs typeface="Arial" panose="020B0604020202020204" pitchFamily="34" charset="0"/>
              </a:rPr>
              <a:t>, </a:t>
            </a:r>
            <a:r>
              <a:rPr lang="en-US" sz="1600" b="1" dirty="0" smtClean="0">
                <a:solidFill>
                  <a:schemeClr val="bg1"/>
                </a:solidFill>
                <a:latin typeface="Arial" panose="020B0604020202020204" pitchFamily="34" charset="0"/>
                <a:cs typeface="Arial" panose="020B0604020202020204" pitchFamily="34" charset="0"/>
              </a:rPr>
              <a:t>“Data </a:t>
            </a:r>
            <a:r>
              <a:rPr lang="en-US" sz="1600" b="1" dirty="0">
                <a:solidFill>
                  <a:schemeClr val="bg1"/>
                </a:solidFill>
                <a:latin typeface="Arial" panose="020B0604020202020204" pitchFamily="34" charset="0"/>
                <a:cs typeface="Arial" panose="020B0604020202020204" pitchFamily="34" charset="0"/>
              </a:rPr>
              <a:t>Centers Key Performance </a:t>
            </a:r>
            <a:r>
              <a:rPr lang="en-US" sz="1600" b="1" dirty="0" smtClean="0">
                <a:solidFill>
                  <a:schemeClr val="bg1"/>
                </a:solidFill>
                <a:latin typeface="Arial" panose="020B0604020202020204" pitchFamily="34" charset="0"/>
                <a:cs typeface="Arial" panose="020B0604020202020204" pitchFamily="34" charset="0"/>
              </a:rPr>
              <a:t>Indicators: </a:t>
            </a:r>
            <a:r>
              <a:rPr lang="en-US" sz="1600" b="1" dirty="0">
                <a:solidFill>
                  <a:schemeClr val="bg1"/>
                </a:solidFill>
                <a:latin typeface="Arial" panose="020B0604020202020204" pitchFamily="34" charset="0"/>
                <a:cs typeface="Arial" panose="020B0604020202020204" pitchFamily="34" charset="0"/>
              </a:rPr>
              <a:t>Water Usage Effectiveness (</a:t>
            </a:r>
            <a:r>
              <a:rPr lang="en-US" sz="1600" b="1" dirty="0" smtClean="0">
                <a:solidFill>
                  <a:schemeClr val="bg1"/>
                </a:solidFill>
                <a:latin typeface="Arial" panose="020B0604020202020204" pitchFamily="34" charset="0"/>
                <a:cs typeface="Arial" panose="020B0604020202020204" pitchFamily="34" charset="0"/>
              </a:rPr>
              <a:t>WUE)“</a:t>
            </a:r>
            <a:endParaRPr lang="en-IN" sz="1600" dirty="0">
              <a:solidFill>
                <a:schemeClr val="bg1"/>
              </a:solidFill>
            </a:endParaRPr>
          </a:p>
        </p:txBody>
      </p:sp>
      <p:sp>
        <p:nvSpPr>
          <p:cNvPr id="6" name="Rectangle 5"/>
          <p:cNvSpPr/>
          <p:nvPr/>
        </p:nvSpPr>
        <p:spPr>
          <a:xfrm>
            <a:off x="332045" y="1862051"/>
            <a:ext cx="9207655" cy="161266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r>
              <a:rPr lang="en-US" sz="2000" b="1" dirty="0">
                <a:solidFill>
                  <a:prstClr val="black"/>
                </a:solidFill>
                <a:latin typeface="Arial" panose="020B0604020202020204" pitchFamily="34" charset="0"/>
                <a:cs typeface="Arial" panose="020B0604020202020204" pitchFamily="34" charset="0"/>
              </a:rPr>
              <a:t>Water Usage Effectiveness (WUE) </a:t>
            </a:r>
          </a:p>
          <a:p>
            <a:pPr lvl="0"/>
            <a:endParaRPr lang="en-US" sz="1600" dirty="0" smtClean="0">
              <a:solidFill>
                <a:prstClr val="black"/>
              </a:solidFill>
              <a:latin typeface="Arial" panose="020B0604020202020204" pitchFamily="34" charset="0"/>
              <a:cs typeface="Arial" panose="020B0604020202020204" pitchFamily="34" charset="0"/>
            </a:endParaRPr>
          </a:p>
          <a:p>
            <a:pPr lvl="0"/>
            <a:endParaRPr lang="en-US" sz="1600" dirty="0">
              <a:solidFill>
                <a:prstClr val="black"/>
              </a:solidFill>
              <a:latin typeface="Arial" panose="020B0604020202020204" pitchFamily="34" charset="0"/>
              <a:cs typeface="Arial" panose="020B0604020202020204" pitchFamily="34" charset="0"/>
            </a:endParaRPr>
          </a:p>
          <a:p>
            <a:pPr lvl="0" algn="just"/>
            <a:r>
              <a:rPr lang="en-US" dirty="0" smtClean="0">
                <a:solidFill>
                  <a:prstClr val="black"/>
                </a:solidFill>
                <a:latin typeface="Arial" panose="020B0604020202020204" pitchFamily="34" charset="0"/>
                <a:cs typeface="Arial" panose="020B0604020202020204" pitchFamily="34" charset="0"/>
              </a:rPr>
              <a:t>ratio </a:t>
            </a:r>
            <a:r>
              <a:rPr lang="en-US" dirty="0">
                <a:solidFill>
                  <a:prstClr val="black"/>
                </a:solidFill>
                <a:latin typeface="Arial" panose="020B0604020202020204" pitchFamily="34" charset="0"/>
                <a:cs typeface="Arial" panose="020B0604020202020204" pitchFamily="34" charset="0"/>
              </a:rPr>
              <a:t>of the data </a:t>
            </a:r>
            <a:r>
              <a:rPr lang="en-US" dirty="0" err="1">
                <a:solidFill>
                  <a:prstClr val="black"/>
                </a:solidFill>
                <a:latin typeface="Arial" panose="020B0604020202020204" pitchFamily="34" charset="0"/>
                <a:cs typeface="Arial" panose="020B0604020202020204" pitchFamily="34" charset="0"/>
              </a:rPr>
              <a:t>centre</a:t>
            </a:r>
            <a:r>
              <a:rPr lang="en-US" dirty="0">
                <a:solidFill>
                  <a:prstClr val="black"/>
                </a:solidFill>
                <a:latin typeface="Arial" panose="020B0604020202020204" pitchFamily="34" charset="0"/>
                <a:cs typeface="Arial" panose="020B0604020202020204" pitchFamily="34" charset="0"/>
              </a:rPr>
              <a:t> water consumption divided by the energy consumed by IT equipment</a:t>
            </a:r>
            <a:endParaRPr lang="en-IN"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258792" y="37706"/>
            <a:ext cx="9280909" cy="1059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Data Centers Key Performance Indicators </a:t>
            </a:r>
            <a:r>
              <a:rPr lang="en-US" sz="2400" b="1" dirty="0" smtClean="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Water Usage Effectiveness </a:t>
            </a:r>
            <a:r>
              <a:rPr lang="en-US" sz="2400" b="1" dirty="0" smtClean="0">
                <a:latin typeface="Arial" panose="020B0604020202020204" pitchFamily="34" charset="0"/>
                <a:cs typeface="Arial" panose="020B0604020202020204" pitchFamily="34" charset="0"/>
              </a:rPr>
              <a:t>(WUE)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949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196B03-FB91-3D78-4FD8-15A9FD930900}"/>
              </a:ext>
            </a:extLst>
          </p:cNvPr>
          <p:cNvSpPr txBox="1"/>
          <p:nvPr/>
        </p:nvSpPr>
        <p:spPr>
          <a:xfrm>
            <a:off x="223405" y="394692"/>
            <a:ext cx="10850995" cy="3139321"/>
          </a:xfrm>
          <a:prstGeom prst="rect">
            <a:avLst/>
          </a:prstGeom>
          <a:noFill/>
        </p:spPr>
        <p:txBody>
          <a:bodyPr wrap="square" rtlCol="0">
            <a:spAutoFit/>
          </a:bodyPr>
          <a:lstStyle/>
          <a:p>
            <a:endParaRPr lang="en-IN" b="1" dirty="0"/>
          </a:p>
          <a:p>
            <a:endParaRPr lang="en-IN" b="1" dirty="0"/>
          </a:p>
          <a:p>
            <a:endParaRPr lang="en-IN" b="1" dirty="0"/>
          </a:p>
          <a:p>
            <a:endParaRPr lang="en-US" b="1" dirty="0"/>
          </a:p>
          <a:p>
            <a:endParaRPr lang="en-US" b="1" dirty="0"/>
          </a:p>
          <a:p>
            <a:endParaRPr lang="en-US" b="1" dirty="0"/>
          </a:p>
          <a:p>
            <a:endParaRPr lang="en-US" b="1" dirty="0"/>
          </a:p>
          <a:p>
            <a:endParaRPr lang="en-US" b="1" dirty="0"/>
          </a:p>
          <a:p>
            <a:endParaRPr lang="en-US" b="1" dirty="0"/>
          </a:p>
          <a:p>
            <a:endParaRPr lang="en-IN" dirty="0"/>
          </a:p>
          <a:p>
            <a:endParaRPr lang="en-IN" dirty="0"/>
          </a:p>
        </p:txBody>
      </p:sp>
      <p:pic>
        <p:nvPicPr>
          <p:cNvPr id="2" name="Picture 1"/>
          <p:cNvPicPr>
            <a:picLocks noChangeAspect="1"/>
          </p:cNvPicPr>
          <p:nvPr/>
        </p:nvPicPr>
        <p:blipFill>
          <a:blip r:embed="rId3"/>
          <a:stretch>
            <a:fillRect/>
          </a:stretch>
        </p:blipFill>
        <p:spPr>
          <a:xfrm>
            <a:off x="897147" y="376476"/>
            <a:ext cx="8065698" cy="6179600"/>
          </a:xfrm>
          <a:prstGeom prst="rect">
            <a:avLst/>
          </a:prstGeom>
        </p:spPr>
      </p:pic>
    </p:spTree>
    <p:extLst>
      <p:ext uri="{BB962C8B-B14F-4D97-AF65-F5344CB8AC3E}">
        <p14:creationId xmlns:p14="http://schemas.microsoft.com/office/powerpoint/2010/main" val="8220199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196B03-FB91-3D78-4FD8-15A9FD930900}"/>
              </a:ext>
            </a:extLst>
          </p:cNvPr>
          <p:cNvSpPr txBox="1"/>
          <p:nvPr/>
        </p:nvSpPr>
        <p:spPr>
          <a:xfrm>
            <a:off x="223405" y="394692"/>
            <a:ext cx="10850995" cy="7201972"/>
          </a:xfrm>
          <a:prstGeom prst="rect">
            <a:avLst/>
          </a:prstGeom>
          <a:noFill/>
        </p:spPr>
        <p:txBody>
          <a:bodyPr wrap="square" rtlCol="0">
            <a:spAutoFit/>
          </a:bodyPr>
          <a:lstStyle/>
          <a:p>
            <a:endParaRPr lang="en-IN" b="1" dirty="0"/>
          </a:p>
          <a:p>
            <a:endParaRPr lang="en-IN" b="1" dirty="0"/>
          </a:p>
          <a:p>
            <a:endParaRPr lang="en-IN" b="1" dirty="0"/>
          </a:p>
          <a:p>
            <a:pPr algn="ctr"/>
            <a:r>
              <a:rPr lang="en-IN" sz="4400" b="1" dirty="0">
                <a:latin typeface="Arial" panose="020B0604020202020204" pitchFamily="34" charset="0"/>
                <a:cs typeface="Arial" panose="020B0604020202020204" pitchFamily="34" charset="0"/>
              </a:rPr>
              <a:t> Indian Standards </a:t>
            </a:r>
          </a:p>
          <a:p>
            <a:pPr algn="ctr"/>
            <a:r>
              <a:rPr lang="en-IN" sz="4400" b="1" dirty="0">
                <a:latin typeface="Arial" panose="020B0604020202020204" pitchFamily="34" charset="0"/>
                <a:cs typeface="Arial" panose="020B0604020202020204" pitchFamily="34" charset="0"/>
              </a:rPr>
              <a:t>in the field </a:t>
            </a:r>
          </a:p>
          <a:p>
            <a:pPr algn="ctr"/>
            <a:r>
              <a:rPr lang="en-IN" sz="4400" b="1" dirty="0">
                <a:latin typeface="Arial" panose="020B0604020202020204" pitchFamily="34" charset="0"/>
                <a:cs typeface="Arial" panose="020B0604020202020204" pitchFamily="34" charset="0"/>
              </a:rPr>
              <a:t>of </a:t>
            </a:r>
          </a:p>
          <a:p>
            <a:pPr algn="ctr"/>
            <a:r>
              <a:rPr lang="en-IN" sz="4400" b="1" dirty="0">
                <a:latin typeface="Arial" panose="020B0604020202020204" pitchFamily="34" charset="0"/>
                <a:cs typeface="Arial" panose="020B0604020202020204" pitchFamily="34" charset="0"/>
              </a:rPr>
              <a:t>Cloud Computing, Multi-cloud</a:t>
            </a:r>
          </a:p>
          <a:p>
            <a:pPr algn="ctr"/>
            <a:r>
              <a:rPr lang="en-US" sz="4400" b="1" dirty="0">
                <a:latin typeface="Arial" panose="020B0604020202020204" pitchFamily="34" charset="0"/>
                <a:cs typeface="Arial" panose="020B0604020202020204" pitchFamily="34" charset="0"/>
              </a:rPr>
              <a:t>&amp;</a:t>
            </a:r>
          </a:p>
          <a:p>
            <a:pPr algn="ctr"/>
            <a:r>
              <a:rPr lang="en-US" sz="4400" b="1" dirty="0">
                <a:latin typeface="Arial" panose="020B0604020202020204" pitchFamily="34" charset="0"/>
                <a:cs typeface="Arial" panose="020B0604020202020204" pitchFamily="34" charset="0"/>
              </a:rPr>
              <a:t>Data Centre</a:t>
            </a:r>
            <a:endParaRPr lang="en-IN" sz="4400" dirty="0">
              <a:latin typeface="Arial" panose="020B0604020202020204" pitchFamily="34" charset="0"/>
              <a:cs typeface="Arial" panose="020B0604020202020204" pitchFamily="34" charset="0"/>
            </a:endParaRPr>
          </a:p>
          <a:p>
            <a:endParaRPr lang="en-US" b="1" dirty="0"/>
          </a:p>
          <a:p>
            <a:endParaRPr lang="en-US" b="1" dirty="0"/>
          </a:p>
          <a:p>
            <a:endParaRPr lang="en-US" b="1" dirty="0"/>
          </a:p>
          <a:p>
            <a:endParaRPr lang="en-US" b="1" dirty="0"/>
          </a:p>
          <a:p>
            <a:endParaRPr lang="en-US" b="1" dirty="0"/>
          </a:p>
          <a:p>
            <a:endParaRPr lang="en-US" b="1" dirty="0"/>
          </a:p>
          <a:p>
            <a:endParaRPr lang="en-IN" dirty="0"/>
          </a:p>
          <a:p>
            <a:endParaRPr lang="en-IN" dirty="0"/>
          </a:p>
        </p:txBody>
      </p:sp>
    </p:spTree>
    <p:extLst>
      <p:ext uri="{BB962C8B-B14F-4D97-AF65-F5344CB8AC3E}">
        <p14:creationId xmlns:p14="http://schemas.microsoft.com/office/powerpoint/2010/main" val="33338278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9376" y="908612"/>
            <a:ext cx="8341743" cy="4658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1.  Cloud computing Overview and vocabulary - IS/ISO/IEC 17788 </a:t>
            </a:r>
          </a:p>
        </p:txBody>
      </p:sp>
      <p:sp>
        <p:nvSpPr>
          <p:cNvPr id="4" name="Rectangle 3"/>
          <p:cNvSpPr/>
          <p:nvPr/>
        </p:nvSpPr>
        <p:spPr>
          <a:xfrm>
            <a:off x="799376" y="1554046"/>
            <a:ext cx="8341743" cy="15909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Cloud Computing Service Level Agreement SLA Framework</a:t>
            </a:r>
          </a:p>
          <a:p>
            <a:r>
              <a:rPr lang="en-US" dirty="0">
                <a:solidFill>
                  <a:srgbClr val="00B0F0"/>
                </a:solidFill>
                <a:latin typeface="Arial" panose="020B0604020202020204" pitchFamily="34" charset="0"/>
                <a:cs typeface="Arial" panose="020B0604020202020204" pitchFamily="34" charset="0"/>
              </a:rPr>
              <a:t>Series of IS/ISO/IEC 19086</a:t>
            </a:r>
          </a:p>
          <a:p>
            <a:r>
              <a:rPr lang="en-US" dirty="0">
                <a:solidFill>
                  <a:schemeClr val="tx1"/>
                </a:solidFill>
                <a:latin typeface="Arial" panose="020B0604020202020204" pitchFamily="34" charset="0"/>
                <a:cs typeface="Arial" panose="020B0604020202020204" pitchFamily="34" charset="0"/>
              </a:rPr>
              <a:t>2.  Part 1 : Overview and Concepts</a:t>
            </a:r>
          </a:p>
          <a:p>
            <a:r>
              <a:rPr lang="en-US" dirty="0">
                <a:solidFill>
                  <a:schemeClr val="tx1"/>
                </a:solidFill>
                <a:latin typeface="Arial" panose="020B0604020202020204" pitchFamily="34" charset="0"/>
                <a:cs typeface="Arial" panose="020B0604020202020204" pitchFamily="34" charset="0"/>
              </a:rPr>
              <a:t>3.  Part 2 : Metric Model</a:t>
            </a:r>
          </a:p>
          <a:p>
            <a:r>
              <a:rPr lang="fr-FR" dirty="0">
                <a:solidFill>
                  <a:schemeClr val="tx1"/>
                </a:solidFill>
                <a:latin typeface="Arial" panose="020B0604020202020204" pitchFamily="34" charset="0"/>
                <a:cs typeface="Arial" panose="020B0604020202020204" pitchFamily="34" charset="0"/>
              </a:rPr>
              <a:t>4.  Part 3 : </a:t>
            </a:r>
            <a:r>
              <a:rPr lang="fr-FR" dirty="0" err="1">
                <a:solidFill>
                  <a:schemeClr val="tx1"/>
                </a:solidFill>
                <a:latin typeface="Arial" panose="020B0604020202020204" pitchFamily="34" charset="0"/>
                <a:cs typeface="Arial" panose="020B0604020202020204" pitchFamily="34" charset="0"/>
              </a:rPr>
              <a:t>Core</a:t>
            </a:r>
            <a:r>
              <a:rPr lang="fr-FR" dirty="0">
                <a:solidFill>
                  <a:schemeClr val="tx1"/>
                </a:solidFill>
                <a:latin typeface="Arial" panose="020B0604020202020204" pitchFamily="34" charset="0"/>
                <a:cs typeface="Arial" panose="020B0604020202020204" pitchFamily="34" charset="0"/>
              </a:rPr>
              <a:t> </a:t>
            </a:r>
            <a:r>
              <a:rPr lang="fr-FR" dirty="0" err="1">
                <a:solidFill>
                  <a:schemeClr val="tx1"/>
                </a:solidFill>
                <a:latin typeface="Arial" panose="020B0604020202020204" pitchFamily="34" charset="0"/>
                <a:cs typeface="Arial" panose="020B0604020202020204" pitchFamily="34" charset="0"/>
              </a:rPr>
              <a:t>Conformance</a:t>
            </a:r>
            <a:r>
              <a:rPr lang="fr-FR" dirty="0">
                <a:solidFill>
                  <a:schemeClr val="tx1"/>
                </a:solidFill>
                <a:latin typeface="Arial" panose="020B0604020202020204" pitchFamily="34" charset="0"/>
                <a:cs typeface="Arial" panose="020B0604020202020204" pitchFamily="34" charset="0"/>
              </a:rPr>
              <a:t> </a:t>
            </a:r>
            <a:r>
              <a:rPr lang="fr-FR" dirty="0" err="1">
                <a:solidFill>
                  <a:schemeClr val="tx1"/>
                </a:solidFill>
                <a:latin typeface="Arial" panose="020B0604020202020204" pitchFamily="34" charset="0"/>
                <a:cs typeface="Arial" panose="020B0604020202020204" pitchFamily="34" charset="0"/>
              </a:rPr>
              <a:t>Requirements</a:t>
            </a:r>
            <a:endParaRPr lang="fr-FR"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5.  Part 4 : Components of Security and of Protection of PII</a:t>
            </a:r>
          </a:p>
        </p:txBody>
      </p:sp>
      <p:sp>
        <p:nvSpPr>
          <p:cNvPr id="6" name="Rectangle 5"/>
          <p:cNvSpPr/>
          <p:nvPr/>
        </p:nvSpPr>
        <p:spPr>
          <a:xfrm>
            <a:off x="799376" y="3370482"/>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6.  IS/ISO/IEC 22624 - Cloud Computing : Taxonomy Based Data Handling for Cloud Services</a:t>
            </a:r>
          </a:p>
        </p:txBody>
      </p:sp>
      <p:sp>
        <p:nvSpPr>
          <p:cNvPr id="7" name="Rectangle 6"/>
          <p:cNvSpPr/>
          <p:nvPr/>
        </p:nvSpPr>
        <p:spPr>
          <a:xfrm>
            <a:off x="799376" y="4202309"/>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7.  IS/ISO/IEC/TR 22678 - Cloud Computing : Guidance for Policy Development</a:t>
            </a:r>
          </a:p>
        </p:txBody>
      </p:sp>
      <p:sp>
        <p:nvSpPr>
          <p:cNvPr id="8" name="Rectangle 7"/>
          <p:cNvSpPr/>
          <p:nvPr/>
        </p:nvSpPr>
        <p:spPr>
          <a:xfrm>
            <a:off x="799376" y="5071040"/>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8.  IS/ISO/IEC/TS 23167 - Cloud Computing : Common Technologies and Techniques</a:t>
            </a:r>
          </a:p>
        </p:txBody>
      </p:sp>
      <p:sp>
        <p:nvSpPr>
          <p:cNvPr id="9" name="Rectangle 8"/>
          <p:cNvSpPr/>
          <p:nvPr/>
        </p:nvSpPr>
        <p:spPr>
          <a:xfrm>
            <a:off x="799376" y="5939772"/>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9.  IS/ISO/IEC/TR 23187 - Cloud Computing : Interacting with Cloud Service Partners CSNs</a:t>
            </a:r>
          </a:p>
        </p:txBody>
      </p:sp>
      <p:sp>
        <p:nvSpPr>
          <p:cNvPr id="10" name="Rectangle 9"/>
          <p:cNvSpPr/>
          <p:nvPr/>
        </p:nvSpPr>
        <p:spPr>
          <a:xfrm>
            <a:off x="1147313" y="196173"/>
            <a:ext cx="7513607" cy="4762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b="1" dirty="0">
                <a:solidFill>
                  <a:schemeClr val="bg1"/>
                </a:solidFill>
                <a:latin typeface="Arial" panose="020B0604020202020204" pitchFamily="34" charset="0"/>
                <a:cs typeface="Arial" panose="020B0604020202020204" pitchFamily="34" charset="0"/>
              </a:rPr>
              <a:t>Standards in the field of Cloud Computing and Multi-Cloud</a:t>
            </a:r>
          </a:p>
        </p:txBody>
      </p:sp>
    </p:spTree>
    <p:extLst>
      <p:ext uri="{BB962C8B-B14F-4D97-AF65-F5344CB8AC3E}">
        <p14:creationId xmlns:p14="http://schemas.microsoft.com/office/powerpoint/2010/main" val="12603194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06982" y="2031160"/>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11.  IS/ISO/IEC/TR 23188 - Cloud Computing : Edge computing landscape</a:t>
            </a:r>
          </a:p>
        </p:txBody>
      </p:sp>
      <p:sp>
        <p:nvSpPr>
          <p:cNvPr id="11" name="Rectangle 10"/>
          <p:cNvSpPr/>
          <p:nvPr/>
        </p:nvSpPr>
        <p:spPr>
          <a:xfrm>
            <a:off x="706982" y="2869406"/>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98463" indent="-398463"/>
            <a:r>
              <a:rPr lang="en-US" dirty="0">
                <a:solidFill>
                  <a:schemeClr val="tx1"/>
                </a:solidFill>
                <a:latin typeface="Arial" panose="020B0604020202020204" pitchFamily="34" charset="0"/>
                <a:cs typeface="Arial" panose="020B0604020202020204" pitchFamily="34" charset="0"/>
              </a:rPr>
              <a:t>12. IS/ISO/IEC/TR 23951 - Cloud Computing : Guidance for using the cloud SLA metric model</a:t>
            </a:r>
          </a:p>
        </p:txBody>
      </p:sp>
      <p:sp>
        <p:nvSpPr>
          <p:cNvPr id="12" name="Rectangle 11"/>
          <p:cNvSpPr/>
          <p:nvPr/>
        </p:nvSpPr>
        <p:spPr>
          <a:xfrm>
            <a:off x="706982" y="3777086"/>
            <a:ext cx="8341743" cy="59565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398463" indent="-398463"/>
            <a:r>
              <a:rPr lang="en-US" dirty="0">
                <a:solidFill>
                  <a:schemeClr val="tx1"/>
                </a:solidFill>
                <a:latin typeface="Arial" panose="020B0604020202020204" pitchFamily="34" charset="0"/>
                <a:cs typeface="Arial" panose="020B0604020202020204" pitchFamily="34" charset="0"/>
              </a:rPr>
              <a:t>13. ISO/IEC 5140 - Cloud computing : Concepts for multi-cloud and the use of multiple cloud services</a:t>
            </a:r>
          </a:p>
        </p:txBody>
      </p:sp>
      <p:sp>
        <p:nvSpPr>
          <p:cNvPr id="7" name="Rectangle 6"/>
          <p:cNvSpPr/>
          <p:nvPr/>
        </p:nvSpPr>
        <p:spPr>
          <a:xfrm>
            <a:off x="1121049" y="333358"/>
            <a:ext cx="7513607" cy="4762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b="1" dirty="0">
                <a:solidFill>
                  <a:schemeClr val="bg1"/>
                </a:solidFill>
                <a:latin typeface="Arial" panose="020B0604020202020204" pitchFamily="34" charset="0"/>
                <a:cs typeface="Arial" panose="020B0604020202020204" pitchFamily="34" charset="0"/>
              </a:rPr>
              <a:t>Standards in the field of Cloud Computing and Multi-Cloud</a:t>
            </a:r>
          </a:p>
        </p:txBody>
      </p:sp>
      <p:sp>
        <p:nvSpPr>
          <p:cNvPr id="8" name="Rectangle 7"/>
          <p:cNvSpPr/>
          <p:nvPr/>
        </p:nvSpPr>
        <p:spPr>
          <a:xfrm>
            <a:off x="706982" y="956674"/>
            <a:ext cx="8341743" cy="9083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10. IS/ISO/IEC/TR 23187 - Cloud Computing : Interacting with Cloud Service Partners CSNs</a:t>
            </a:r>
          </a:p>
          <a:p>
            <a:endParaRPr lang="en-US"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616447" y="5070764"/>
            <a:ext cx="8989279" cy="84789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endParaRPr lang="en-US" sz="1400" b="1" dirty="0">
              <a:solidFill>
                <a:schemeClr val="bg1"/>
              </a:solidFill>
              <a:latin typeface="Arial" panose="020B0604020202020204" pitchFamily="34" charset="0"/>
              <a:cs typeface="Arial" panose="020B0604020202020204" pitchFamily="34" charset="0"/>
            </a:endParaRPr>
          </a:p>
          <a:p>
            <a:pPr algn="just"/>
            <a:r>
              <a:rPr lang="en-US" sz="1400" b="1" dirty="0">
                <a:solidFill>
                  <a:schemeClr val="bg1"/>
                </a:solidFill>
                <a:latin typeface="Arial" panose="020B0604020202020204" pitchFamily="34" charset="0"/>
                <a:cs typeface="Arial" panose="020B0604020202020204" pitchFamily="34" charset="0"/>
              </a:rPr>
              <a:t>Please use the following link to access standard and other definitions:</a:t>
            </a:r>
          </a:p>
          <a:p>
            <a:pPr algn="just"/>
            <a:r>
              <a:rPr lang="en-US" sz="1400" b="1" dirty="0">
                <a:solidFill>
                  <a:schemeClr val="tx1"/>
                </a:solidFill>
                <a:latin typeface="Arial" panose="020B0604020202020204" pitchFamily="34" charset="0"/>
                <a:cs typeface="Arial" panose="020B0604020202020204" pitchFamily="34" charset="0"/>
                <a:hlinkClick r:id="rId3"/>
              </a:rPr>
              <a:t>https://www.services.bis.gov.in/php/BIS_2.0/bisconnect/knowyourstandards/Indian_standards/isdetails/</a:t>
            </a:r>
            <a:r>
              <a:rPr lang="en-US" sz="1400" b="1"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399602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196B03-FB91-3D78-4FD8-15A9FD930900}"/>
              </a:ext>
            </a:extLst>
          </p:cNvPr>
          <p:cNvSpPr txBox="1"/>
          <p:nvPr/>
        </p:nvSpPr>
        <p:spPr>
          <a:xfrm>
            <a:off x="257911" y="129408"/>
            <a:ext cx="10850995" cy="7263527"/>
          </a:xfrm>
          <a:prstGeom prst="rect">
            <a:avLst/>
          </a:prstGeom>
          <a:noFill/>
        </p:spPr>
        <p:txBody>
          <a:bodyPr wrap="square" rtlCol="0">
            <a:spAutoFit/>
          </a:bodyPr>
          <a:lstStyle/>
          <a:p>
            <a:r>
              <a:rPr lang="en-IN" b="1" dirty="0"/>
              <a:t>        </a:t>
            </a:r>
            <a:endParaRPr lang="en-US" sz="2000" b="1" dirty="0">
              <a:solidFill>
                <a:schemeClr val="accent1"/>
              </a:solidFill>
              <a:latin typeface="Arial" panose="020B0604020202020204" pitchFamily="34" charset="0"/>
              <a:cs typeface="Arial" panose="020B0604020202020204" pitchFamily="34" charset="0"/>
            </a:endParaRPr>
          </a:p>
          <a:p>
            <a:endParaRPr lang="en-US" b="1" dirty="0"/>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endParaRPr lang="en-US" sz="1600" b="1" dirty="0">
              <a:solidFill>
                <a:srgbClr val="00B0F0"/>
              </a:solidFill>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pPr marL="342900" indent="-342900">
              <a:buAutoNum type="arabicPeriod"/>
            </a:pPr>
            <a:endParaRPr lang="en-US" sz="1600" dirty="0">
              <a:latin typeface="Arial" panose="020B0604020202020204" pitchFamily="34" charset="0"/>
              <a:cs typeface="Arial" panose="020B0604020202020204" pitchFamily="34" charset="0"/>
            </a:endParaRPr>
          </a:p>
          <a:p>
            <a:endParaRPr lang="en-US" sz="1600" dirty="0">
              <a:solidFill>
                <a:srgbClr val="00B0F0"/>
              </a:solidFill>
              <a:latin typeface="Arial" panose="020B0604020202020204" pitchFamily="34" charset="0"/>
              <a:cs typeface="Arial" panose="020B0604020202020204" pitchFamily="34" charset="0"/>
            </a:endParaRPr>
          </a:p>
          <a:p>
            <a:pPr marL="342900" indent="-342900">
              <a:buAutoNum type="arabicPeriod" startAt="9"/>
            </a:pPr>
            <a:endParaRPr lang="en-US" sz="1600" dirty="0">
              <a:solidFill>
                <a:srgbClr val="00B0F0"/>
              </a:solidFill>
              <a:latin typeface="Arial" panose="020B0604020202020204" pitchFamily="34" charset="0"/>
              <a:cs typeface="Arial" panose="020B0604020202020204" pitchFamily="34" charset="0"/>
            </a:endParaRPr>
          </a:p>
          <a:p>
            <a:pPr marL="342900" indent="-342900">
              <a:buAutoNum type="arabicPeriod" startAt="3"/>
            </a:pPr>
            <a:endParaRPr lang="en-US" sz="1600" dirty="0">
              <a:solidFill>
                <a:srgbClr val="00B0F0"/>
              </a:solidFill>
              <a:latin typeface="Arial" panose="020B0604020202020204" pitchFamily="34" charset="0"/>
              <a:cs typeface="Arial" panose="020B0604020202020204" pitchFamily="34" charset="0"/>
            </a:endParaRPr>
          </a:p>
          <a:p>
            <a:pPr marL="342900" indent="-342900">
              <a:buAutoNum type="arabicPeriod" startAt="3"/>
            </a:pPr>
            <a:endParaRPr lang="fr-FR" sz="1600" dirty="0">
              <a:solidFill>
                <a:srgbClr val="00B0F0"/>
              </a:solidFill>
              <a:latin typeface="Arial" panose="020B0604020202020204" pitchFamily="34" charset="0"/>
              <a:cs typeface="Arial" panose="020B0604020202020204" pitchFamily="34" charset="0"/>
            </a:endParaRPr>
          </a:p>
          <a:p>
            <a:pPr marL="342900" indent="-342900">
              <a:buAutoNum type="arabicPeriod" startAt="3"/>
            </a:pPr>
            <a:endParaRPr lang="fr-FR" sz="1600" dirty="0">
              <a:solidFill>
                <a:srgbClr val="00B0F0"/>
              </a:solidFill>
              <a:latin typeface="Arial" panose="020B0604020202020204" pitchFamily="34" charset="0"/>
              <a:cs typeface="Arial" panose="020B0604020202020204" pitchFamily="34" charset="0"/>
            </a:endParaRPr>
          </a:p>
          <a:p>
            <a:endParaRPr lang="en-US" b="1" dirty="0"/>
          </a:p>
          <a:p>
            <a:endParaRPr lang="en-US" b="1" dirty="0"/>
          </a:p>
          <a:p>
            <a:endParaRPr lang="en-US" b="1" dirty="0"/>
          </a:p>
          <a:p>
            <a:endParaRPr lang="en-US" b="1" dirty="0"/>
          </a:p>
          <a:p>
            <a:endParaRPr lang="en-IN" dirty="0"/>
          </a:p>
          <a:p>
            <a:endParaRPr lang="en-IN" dirty="0"/>
          </a:p>
        </p:txBody>
      </p:sp>
      <p:sp>
        <p:nvSpPr>
          <p:cNvPr id="2" name="Rectangle 1"/>
          <p:cNvSpPr/>
          <p:nvPr/>
        </p:nvSpPr>
        <p:spPr>
          <a:xfrm>
            <a:off x="603848" y="648797"/>
            <a:ext cx="8609163" cy="21931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600" b="1" dirty="0">
                <a:solidFill>
                  <a:srgbClr val="00B0F0"/>
                </a:solidFill>
                <a:latin typeface="Arial" panose="020B0604020202020204" pitchFamily="34" charset="0"/>
                <a:cs typeface="Arial" panose="020B0604020202020204" pitchFamily="34" charset="0"/>
              </a:rPr>
              <a:t>Series of standards on Data Centre Facilities and Infrastructures</a:t>
            </a:r>
          </a:p>
          <a:p>
            <a:endParaRPr lang="en-US" sz="1600" dirty="0">
              <a:latin typeface="Arial" panose="020B0604020202020204" pitchFamily="34" charset="0"/>
              <a:cs typeface="Arial" panose="020B0604020202020204" pitchFamily="34" charset="0"/>
            </a:endParaRP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IS/ISO/IEC 22237 - 1 : Part - 1: General Concepts</a:t>
            </a: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IS/ISO/IEC 22237 - 2 : Part - 2 : Data Centre Facilities and Infrastructures </a:t>
            </a: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IS/ISO/IEC 22237 - 3 : Part - 3 : Power Distribution</a:t>
            </a: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IS/ISO/IEC 22237 - 4 : Part - 4:  Environmental Control</a:t>
            </a: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IS/ISO/IEC 22237 - 5 : Part - 5 : Telecommunications Cabling Infrastructure</a:t>
            </a:r>
          </a:p>
          <a:p>
            <a:pPr marL="342900" indent="-342900">
              <a:buAutoNum type="arabicPeriod"/>
            </a:pPr>
            <a:r>
              <a:rPr lang="en-US" sz="1600" dirty="0">
                <a:solidFill>
                  <a:schemeClr val="tx1"/>
                </a:solidFill>
                <a:latin typeface="Arial" panose="020B0604020202020204" pitchFamily="34" charset="0"/>
                <a:cs typeface="Arial" panose="020B0604020202020204" pitchFamily="34" charset="0"/>
              </a:rPr>
              <a:t>ISO/IEC 22237    – 6 :  Part - 6: Security systems</a:t>
            </a:r>
          </a:p>
        </p:txBody>
      </p:sp>
      <p:sp>
        <p:nvSpPr>
          <p:cNvPr id="4" name="Rectangle 3"/>
          <p:cNvSpPr/>
          <p:nvPr/>
        </p:nvSpPr>
        <p:spPr>
          <a:xfrm>
            <a:off x="694383" y="2979062"/>
            <a:ext cx="8609163" cy="29999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1600" b="1" dirty="0">
                <a:solidFill>
                  <a:srgbClr val="00B0F0"/>
                </a:solidFill>
                <a:latin typeface="Arial" panose="020B0604020202020204" pitchFamily="34" charset="0"/>
                <a:cs typeface="Arial" panose="020B0604020202020204" pitchFamily="34" charset="0"/>
              </a:rPr>
              <a:t>Series of standards on KPI of Data Center</a:t>
            </a:r>
          </a:p>
          <a:p>
            <a:endParaRPr lang="en-US" sz="1600" b="1" dirty="0">
              <a:solidFill>
                <a:srgbClr val="00B0F0"/>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rPr>
              <a:t>7.   IS/ISO/IEC 30134 - 1 : Part 1 Overview and General Requirements</a:t>
            </a:r>
          </a:p>
          <a:p>
            <a:r>
              <a:rPr lang="en-US" sz="1600" dirty="0">
                <a:solidFill>
                  <a:schemeClr val="tx1"/>
                </a:solidFill>
                <a:latin typeface="Arial" panose="020B0604020202020204" pitchFamily="34" charset="0"/>
                <a:cs typeface="Arial" panose="020B0604020202020204" pitchFamily="34" charset="0"/>
              </a:rPr>
              <a:t>8.   IS/ISO/IEC 30134 - 2 : Part 2  Power Usage Effectiveness ( PUE )</a:t>
            </a:r>
          </a:p>
          <a:p>
            <a:r>
              <a:rPr lang="en-US" sz="1600" dirty="0">
                <a:solidFill>
                  <a:schemeClr val="tx1"/>
                </a:solidFill>
                <a:latin typeface="Arial" panose="020B0604020202020204" pitchFamily="34" charset="0"/>
                <a:cs typeface="Arial" panose="020B0604020202020204" pitchFamily="34" charset="0"/>
              </a:rPr>
              <a:t>9.   IS/ISO/IEC 30134 - 3 : Part 3  Renewable Energy Factor ( REF )</a:t>
            </a:r>
          </a:p>
          <a:p>
            <a:pPr marL="3433763" indent="-3433763"/>
            <a:r>
              <a:rPr lang="en-US" sz="1600" dirty="0">
                <a:solidFill>
                  <a:schemeClr val="tx1"/>
                </a:solidFill>
                <a:latin typeface="Arial" panose="020B0604020202020204" pitchFamily="34" charset="0"/>
                <a:cs typeface="Arial" panose="020B0604020202020204" pitchFamily="34" charset="0"/>
              </a:rPr>
              <a:t>10. IS/ISO/IEC 30134 - 4 : Part 4  Equipment Energy Efficiency for Servers  (</a:t>
            </a:r>
            <a:r>
              <a:rPr lang="en-US" sz="1600" dirty="0" err="1">
                <a:solidFill>
                  <a:schemeClr val="tx1"/>
                </a:solidFill>
                <a:latin typeface="Arial" panose="020B0604020202020204" pitchFamily="34" charset="0"/>
                <a:cs typeface="Arial" panose="020B0604020202020204" pitchFamily="34" charset="0"/>
              </a:rPr>
              <a:t>ITEEsv</a:t>
            </a:r>
            <a:r>
              <a:rPr lang="en-US" sz="1600" dirty="0">
                <a:solidFill>
                  <a:schemeClr val="tx1"/>
                </a:solidFill>
                <a:latin typeface="Arial" panose="020B0604020202020204" pitchFamily="34" charset="0"/>
                <a:cs typeface="Arial" panose="020B0604020202020204" pitchFamily="34" charset="0"/>
              </a:rPr>
              <a:t> )</a:t>
            </a:r>
          </a:p>
          <a:p>
            <a:r>
              <a:rPr lang="en-US" sz="1600" dirty="0">
                <a:solidFill>
                  <a:schemeClr val="tx1"/>
                </a:solidFill>
                <a:latin typeface="Arial" panose="020B0604020202020204" pitchFamily="34" charset="0"/>
                <a:cs typeface="Arial" panose="020B0604020202020204" pitchFamily="34" charset="0"/>
              </a:rPr>
              <a:t>11. IS/ISO/IEC 30134 - 5 : Part 5  IT Equipment Utilization for Servers (</a:t>
            </a:r>
            <a:r>
              <a:rPr lang="en-US" sz="1600" dirty="0" err="1">
                <a:solidFill>
                  <a:schemeClr val="tx1"/>
                </a:solidFill>
                <a:latin typeface="Arial" panose="020B0604020202020204" pitchFamily="34" charset="0"/>
                <a:cs typeface="Arial" panose="020B0604020202020204" pitchFamily="34" charset="0"/>
              </a:rPr>
              <a:t>ITEUsv</a:t>
            </a:r>
            <a:r>
              <a:rPr lang="en-US" sz="1600" dirty="0">
                <a:solidFill>
                  <a:schemeClr val="tx1"/>
                </a:solidFill>
                <a:latin typeface="Arial" panose="020B0604020202020204" pitchFamily="34" charset="0"/>
                <a:cs typeface="Arial" panose="020B0604020202020204" pitchFamily="34" charset="0"/>
              </a:rPr>
              <a:t> )</a:t>
            </a:r>
          </a:p>
          <a:p>
            <a:r>
              <a:rPr lang="en-US" sz="1600" dirty="0">
                <a:solidFill>
                  <a:schemeClr val="tx1"/>
                </a:solidFill>
                <a:latin typeface="Arial" panose="020B0604020202020204" pitchFamily="34" charset="0"/>
                <a:cs typeface="Arial" panose="020B0604020202020204" pitchFamily="34" charset="0"/>
              </a:rPr>
              <a:t>12. IS/ISO/IEC 30134 - 6 : Part 6  Energy Reuse Factor ERF</a:t>
            </a:r>
          </a:p>
          <a:p>
            <a:r>
              <a:rPr lang="en-US" sz="1600" dirty="0">
                <a:solidFill>
                  <a:schemeClr val="tx1"/>
                </a:solidFill>
                <a:latin typeface="Arial" panose="020B0604020202020204" pitchFamily="34" charset="0"/>
                <a:cs typeface="Arial" panose="020B0604020202020204" pitchFamily="34" charset="0"/>
              </a:rPr>
              <a:t>13. IS/ISO/IEC 30134 - 8 : Part 8  Carbon Usage Effectiveness CUE</a:t>
            </a:r>
          </a:p>
          <a:p>
            <a:r>
              <a:rPr lang="en-US" sz="1600" dirty="0">
                <a:solidFill>
                  <a:schemeClr val="tx1"/>
                </a:solidFill>
                <a:latin typeface="Arial" panose="020B0604020202020204" pitchFamily="34" charset="0"/>
                <a:cs typeface="Arial" panose="020B0604020202020204" pitchFamily="34" charset="0"/>
              </a:rPr>
              <a:t>14. IS/ISO/IEC 30134 - 9 : Part 9  Water Usage Effectiveness WUE</a:t>
            </a:r>
          </a:p>
        </p:txBody>
      </p:sp>
      <p:sp>
        <p:nvSpPr>
          <p:cNvPr id="3" name="Rectangle 2"/>
          <p:cNvSpPr/>
          <p:nvPr/>
        </p:nvSpPr>
        <p:spPr>
          <a:xfrm>
            <a:off x="2298938" y="35411"/>
            <a:ext cx="5218981" cy="4762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b="1" dirty="0">
                <a:solidFill>
                  <a:schemeClr val="bg1"/>
                </a:solidFill>
                <a:latin typeface="Arial" panose="020B0604020202020204" pitchFamily="34" charset="0"/>
                <a:cs typeface="Arial" panose="020B0604020202020204" pitchFamily="34" charset="0"/>
              </a:rPr>
              <a:t>Standards in the field of Data Centre </a:t>
            </a:r>
          </a:p>
        </p:txBody>
      </p:sp>
      <p:sp>
        <p:nvSpPr>
          <p:cNvPr id="6" name="Rectangle 5"/>
          <p:cNvSpPr/>
          <p:nvPr/>
        </p:nvSpPr>
        <p:spPr>
          <a:xfrm>
            <a:off x="603848" y="6116090"/>
            <a:ext cx="8989279" cy="7419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endParaRPr lang="en-US" sz="1400" b="1" dirty="0">
              <a:solidFill>
                <a:schemeClr val="tx1"/>
              </a:solidFill>
              <a:latin typeface="Arial" panose="020B0604020202020204" pitchFamily="34" charset="0"/>
              <a:cs typeface="Arial" panose="020B0604020202020204" pitchFamily="34" charset="0"/>
            </a:endParaRPr>
          </a:p>
          <a:p>
            <a:pPr algn="just"/>
            <a:r>
              <a:rPr lang="en-US" sz="1600" b="1" dirty="0">
                <a:solidFill>
                  <a:schemeClr val="bg1"/>
                </a:solidFill>
                <a:latin typeface="Arial" panose="020B0604020202020204" pitchFamily="34" charset="0"/>
                <a:cs typeface="Arial" panose="020B0604020202020204" pitchFamily="34" charset="0"/>
              </a:rPr>
              <a:t>Please use the following link to access standard and other definitions</a:t>
            </a:r>
            <a:r>
              <a:rPr lang="en-US" sz="1600" b="1" dirty="0">
                <a:solidFill>
                  <a:schemeClr val="tx1"/>
                </a:solidFill>
                <a:latin typeface="Arial" panose="020B0604020202020204" pitchFamily="34" charset="0"/>
                <a:cs typeface="Arial" panose="020B0604020202020204" pitchFamily="34" charset="0"/>
              </a:rPr>
              <a:t>:</a:t>
            </a:r>
          </a:p>
          <a:p>
            <a:pPr algn="just"/>
            <a:r>
              <a:rPr lang="en-US" sz="1600" b="1" u="sng" dirty="0">
                <a:latin typeface="Arial" panose="020B0604020202020204" pitchFamily="34" charset="0"/>
                <a:cs typeface="Arial" panose="020B0604020202020204" pitchFamily="34" charset="0"/>
                <a:hlinkClick r:id="rId3"/>
              </a:rPr>
              <a:t>https://www.services.bis.gov.in/php/BIS_2.0/bisconnect/knowyourstandards/Indian_standards/isdetails/</a:t>
            </a:r>
            <a:r>
              <a:rPr lang="en-US" sz="1600" b="1" u="sng" dirty="0"/>
              <a:t> </a:t>
            </a:r>
            <a:r>
              <a:rPr lang="en-IN" sz="1600" dirty="0"/>
              <a:t> </a:t>
            </a:r>
          </a:p>
          <a:p>
            <a:pPr algn="just"/>
            <a:r>
              <a:rPr lang="en-US" sz="1600" b="1"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379520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9F8535-B4F0-3C24-5159-FD0802B31A33}"/>
              </a:ext>
            </a:extLst>
          </p:cNvPr>
          <p:cNvSpPr txBox="1"/>
          <p:nvPr/>
        </p:nvSpPr>
        <p:spPr>
          <a:xfrm>
            <a:off x="1300947" y="2603635"/>
            <a:ext cx="7109808" cy="1107996"/>
          </a:xfrm>
          <a:prstGeom prst="rect">
            <a:avLst/>
          </a:prstGeom>
          <a:noFill/>
        </p:spPr>
        <p:txBody>
          <a:bodyPr wrap="square" rtlCol="0">
            <a:spAutoFit/>
          </a:bodyPr>
          <a:lstStyle/>
          <a:p>
            <a:pPr algn="ctr"/>
            <a:r>
              <a:rPr lang="en-US" sz="6600"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232055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3376" y="1117600"/>
            <a:ext cx="8609163" cy="50393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2000" dirty="0">
                <a:solidFill>
                  <a:schemeClr val="tx1"/>
                </a:solidFill>
                <a:latin typeface="Arial" panose="020B0604020202020204" pitchFamily="34" charset="0"/>
                <a:cs typeface="Arial" panose="020B0604020202020204" pitchFamily="34" charset="0"/>
              </a:rPr>
              <a:t>Cloud computing  provide organization to successfully adopt and leverage cloud technologies to drive business growth, optimize costs, and improve operational efficiency. </a:t>
            </a:r>
          </a:p>
          <a:p>
            <a:endParaRPr lang="en-US" sz="2000" dirty="0">
              <a:solidFill>
                <a:schemeClr val="tx1"/>
              </a:solidFill>
              <a:latin typeface="Arial" panose="020B0604020202020204" pitchFamily="34" charset="0"/>
              <a:cs typeface="Arial" panose="020B0604020202020204" pitchFamily="34" charset="0"/>
            </a:endParaRPr>
          </a:p>
          <a:p>
            <a:r>
              <a:rPr lang="en-US" sz="2000" b="1" dirty="0">
                <a:solidFill>
                  <a:srgbClr val="00B0F0"/>
                </a:solidFill>
                <a:latin typeface="Arial" panose="020B0604020202020204" pitchFamily="34" charset="0"/>
                <a:cs typeface="Arial" panose="020B0604020202020204" pitchFamily="34" charset="0"/>
              </a:rPr>
              <a:t>Examples:</a:t>
            </a:r>
          </a:p>
          <a:p>
            <a:pPr algn="just"/>
            <a:r>
              <a:rPr lang="en-US" sz="2000" b="1" dirty="0">
                <a:solidFill>
                  <a:schemeClr val="tx1"/>
                </a:solidFill>
                <a:latin typeface="Arial" panose="020B0604020202020204" pitchFamily="34" charset="0"/>
                <a:cs typeface="Arial" panose="020B0604020202020204" pitchFamily="34" charset="0"/>
              </a:rPr>
              <a:t>Netflix</a:t>
            </a: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Leading online streaming service, relies on the Amazon Web Services (AWS) cloud infrastructure to support its massive scale and global reach. </a:t>
            </a:r>
          </a:p>
          <a:p>
            <a:endParaRPr lang="en-US" sz="2000" dirty="0">
              <a:solidFill>
                <a:schemeClr val="tx1"/>
              </a:solidFill>
              <a:latin typeface="Arial" panose="020B0604020202020204" pitchFamily="34" charset="0"/>
              <a:cs typeface="Arial" panose="020B0604020202020204" pitchFamily="34" charset="0"/>
            </a:endParaRPr>
          </a:p>
          <a:p>
            <a:pPr algn="just"/>
            <a:r>
              <a:rPr lang="en-US" sz="2000" b="1" dirty="0">
                <a:solidFill>
                  <a:schemeClr val="tx1"/>
                </a:solidFill>
                <a:latin typeface="Arial" panose="020B0604020202020204" pitchFamily="34" charset="0"/>
                <a:cs typeface="Arial" panose="020B0604020202020204" pitchFamily="34" charset="0"/>
              </a:rPr>
              <a:t>Airbnb/booking.com</a:t>
            </a:r>
            <a:r>
              <a:rPr lang="en-US" sz="2000" dirty="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Popular online marketplace for lodging, primarily uses cloud services to host their applications and manage its massive amounts of data. By leveraging cloud services, have grown rapidly, streamlined its operations, and developed innovative features to enhance user experience and satisfaction.</a:t>
            </a:r>
          </a:p>
          <a:p>
            <a:endParaRPr lang="en-US" sz="2000" dirty="0">
              <a:solidFill>
                <a:schemeClr val="tx1"/>
              </a:solidFill>
              <a:latin typeface="Arial" panose="020B0604020202020204" pitchFamily="34" charset="0"/>
              <a:cs typeface="Arial" panose="020B0604020202020204" pitchFamily="34" charset="0"/>
            </a:endParaRPr>
          </a:p>
          <a:p>
            <a:pPr algn="just"/>
            <a:r>
              <a:rPr lang="en-US" sz="2000" b="1" dirty="0">
                <a:solidFill>
                  <a:schemeClr val="tx1"/>
                </a:solidFill>
                <a:latin typeface="Arial" panose="020B0604020202020204" pitchFamily="34" charset="0"/>
                <a:cs typeface="Arial" panose="020B0604020202020204" pitchFamily="34" charset="0"/>
              </a:rPr>
              <a:t>Coca-Cola/Shell/General Electric</a:t>
            </a:r>
            <a:r>
              <a:rPr lang="en-US" sz="2000" dirty="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By leveraging Google’s cloud services, these companies have enhanced its global data analytics capabilities, improved its supply chain efficiency, and delivered personalized experiences to its customers.</a:t>
            </a:r>
          </a:p>
        </p:txBody>
      </p:sp>
      <p:sp>
        <p:nvSpPr>
          <p:cNvPr id="3" name="Rectangle 2"/>
          <p:cNvSpPr/>
          <p:nvPr/>
        </p:nvSpPr>
        <p:spPr>
          <a:xfrm>
            <a:off x="753376" y="35411"/>
            <a:ext cx="7903927" cy="476269"/>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sz="2400" b="1" dirty="0">
                <a:solidFill>
                  <a:schemeClr val="bg1"/>
                </a:solidFill>
                <a:latin typeface="Arial" panose="020B0604020202020204" pitchFamily="34" charset="0"/>
                <a:cs typeface="Arial" panose="020B0604020202020204" pitchFamily="34" charset="0"/>
              </a:rPr>
              <a:t>Benefits of cloud computing  and Data </a:t>
            </a:r>
            <a:r>
              <a:rPr lang="en-US" sz="2400" b="1" dirty="0" err="1">
                <a:solidFill>
                  <a:schemeClr val="bg1"/>
                </a:solidFill>
                <a:latin typeface="Arial" panose="020B0604020202020204" pitchFamily="34" charset="0"/>
                <a:cs typeface="Arial" panose="020B0604020202020204" pitchFamily="34" charset="0"/>
              </a:rPr>
              <a:t>Centres</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028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196B03-FB91-3D78-4FD8-15A9FD930900}"/>
              </a:ext>
            </a:extLst>
          </p:cNvPr>
          <p:cNvSpPr txBox="1"/>
          <p:nvPr/>
        </p:nvSpPr>
        <p:spPr>
          <a:xfrm>
            <a:off x="913519" y="3718679"/>
            <a:ext cx="10850995" cy="3139321"/>
          </a:xfrm>
          <a:prstGeom prst="rect">
            <a:avLst/>
          </a:prstGeom>
          <a:noFill/>
        </p:spPr>
        <p:txBody>
          <a:bodyPr wrap="square" rtlCol="0">
            <a:spAutoFit/>
          </a:bodyPr>
          <a:lstStyle/>
          <a:p>
            <a:endParaRPr lang="en-IN" b="1" dirty="0"/>
          </a:p>
          <a:p>
            <a:endParaRPr lang="en-IN" b="1" dirty="0"/>
          </a:p>
          <a:p>
            <a:endParaRPr lang="en-IN" b="1" dirty="0"/>
          </a:p>
          <a:p>
            <a:endParaRPr lang="en-US" b="1" dirty="0"/>
          </a:p>
          <a:p>
            <a:endParaRPr lang="en-US" b="1" dirty="0"/>
          </a:p>
          <a:p>
            <a:endParaRPr lang="en-US" b="1" dirty="0"/>
          </a:p>
          <a:p>
            <a:endParaRPr lang="en-US" b="1" dirty="0"/>
          </a:p>
          <a:p>
            <a:endParaRPr lang="en-US" b="1" dirty="0"/>
          </a:p>
          <a:p>
            <a:endParaRPr lang="en-US" b="1" dirty="0"/>
          </a:p>
          <a:p>
            <a:endParaRPr lang="en-IN" dirty="0"/>
          </a:p>
          <a:p>
            <a:endParaRPr lang="en-IN" dirty="0"/>
          </a:p>
        </p:txBody>
      </p:sp>
      <p:pic>
        <p:nvPicPr>
          <p:cNvPr id="1026" name="Picture 2" descr="Cloud computing taxonom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585" y="1080028"/>
            <a:ext cx="8816196" cy="54070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240324" y="141266"/>
            <a:ext cx="6907795" cy="7007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latin typeface="Arial" panose="020B0604020202020204" pitchFamily="34" charset="0"/>
                <a:cs typeface="Arial" panose="020B0604020202020204" pitchFamily="34" charset="0"/>
              </a:rPr>
              <a:t>Structure of Cloud Computing Taxonomy</a:t>
            </a:r>
            <a:endParaRPr lang="en-IN" sz="2400" dirty="0"/>
          </a:p>
        </p:txBody>
      </p:sp>
    </p:spTree>
    <p:extLst>
      <p:ext uri="{BB962C8B-B14F-4D97-AF65-F5344CB8AC3E}">
        <p14:creationId xmlns:p14="http://schemas.microsoft.com/office/powerpoint/2010/main" val="150780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9316" y="17300"/>
            <a:ext cx="8664684" cy="5286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Taxonomy </a:t>
            </a:r>
            <a:r>
              <a:rPr lang="en-US" b="1" dirty="0">
                <a:latin typeface="Arial" panose="020B0604020202020204" pitchFamily="34" charset="0"/>
                <a:cs typeface="Arial" panose="020B0604020202020204" pitchFamily="34" charset="0"/>
              </a:rPr>
              <a:t>Based Data Handling for Cloud Services</a:t>
            </a:r>
          </a:p>
          <a:p>
            <a:endParaRPr lang="en-IN" sz="1600" dirty="0"/>
          </a:p>
        </p:txBody>
      </p:sp>
      <p:sp>
        <p:nvSpPr>
          <p:cNvPr id="6" name="Rectangle 5"/>
          <p:cNvSpPr/>
          <p:nvPr/>
        </p:nvSpPr>
        <p:spPr>
          <a:xfrm>
            <a:off x="479316" y="1538407"/>
            <a:ext cx="8227804" cy="3378662"/>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en-US" dirty="0" smtClean="0">
                <a:solidFill>
                  <a:schemeClr val="tx1"/>
                </a:solidFill>
                <a:latin typeface="Arial" panose="020B0604020202020204" pitchFamily="34" charset="0"/>
                <a:cs typeface="Arial" panose="020B0604020202020204" pitchFamily="34" charset="0"/>
              </a:rPr>
              <a:t>Data polices and practices, at corporate and government level, needs to be crispy expressed with desired degree of precision and clarity. It requires,</a:t>
            </a:r>
          </a:p>
          <a:p>
            <a:pPr algn="just"/>
            <a:endParaRPr lang="en-US" dirty="0">
              <a:solidFill>
                <a:schemeClr val="tx1"/>
              </a:solidFill>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Framework for structured expression of data related policies and practices;</a:t>
            </a:r>
          </a:p>
          <a:p>
            <a:pPr marL="285750" indent="-285750" algn="just">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Guidance for using the framework;</a:t>
            </a:r>
          </a:p>
          <a:p>
            <a:pPr marL="285750" indent="-285750" algn="just">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Use of framework in specific areas of concern;</a:t>
            </a:r>
          </a:p>
          <a:p>
            <a:pPr marL="285750" indent="-285750" algn="just">
              <a:buFont typeface="Wingdings" panose="05000000000000000000" pitchFamily="2" charset="2"/>
              <a:buChar char="§"/>
            </a:pPr>
            <a:r>
              <a:rPr lang="en-US" dirty="0" smtClean="0">
                <a:solidFill>
                  <a:schemeClr val="tx1"/>
                </a:solidFill>
                <a:latin typeface="Arial" panose="020B0604020202020204" pitchFamily="34" charset="0"/>
                <a:cs typeface="Arial" panose="020B0604020202020204" pitchFamily="34" charset="0"/>
              </a:rPr>
              <a:t>Application of framework to code of conduct.</a:t>
            </a:r>
            <a:r>
              <a:rPr lang="en-US" dirty="0" smtClean="0">
                <a:solidFill>
                  <a:schemeClr val="tx1"/>
                </a:solidFill>
                <a:latin typeface="Arial" panose="020B0604020202020204" pitchFamily="34" charset="0"/>
                <a:cs typeface="Arial" panose="020B0604020202020204" pitchFamily="34" charset="0"/>
              </a:rPr>
              <a:t> </a:t>
            </a:r>
          </a:p>
          <a:p>
            <a:pPr marL="285750" indent="-285750" algn="just">
              <a:buFont typeface="Wingdings" panose="05000000000000000000" pitchFamily="2" charset="2"/>
              <a:buChar char="§"/>
            </a:pPr>
            <a:endParaRPr lang="en-US" dirty="0">
              <a:solidFill>
                <a:schemeClr val="tx1"/>
              </a:solidFill>
              <a:latin typeface="Arial" panose="020B0604020202020204" pitchFamily="34" charset="0"/>
              <a:cs typeface="Arial" panose="020B0604020202020204" pitchFamily="34" charset="0"/>
            </a:endParaRPr>
          </a:p>
          <a:p>
            <a:pPr algn="ctr"/>
            <a:endParaRPr lang="en-US" dirty="0">
              <a:solidFill>
                <a:schemeClr val="tx1"/>
              </a:solidFill>
            </a:endParaRPr>
          </a:p>
        </p:txBody>
      </p:sp>
      <p:sp>
        <p:nvSpPr>
          <p:cNvPr id="8" name="Rectangle 7"/>
          <p:cNvSpPr/>
          <p:nvPr/>
        </p:nvSpPr>
        <p:spPr>
          <a:xfrm>
            <a:off x="479316" y="804406"/>
            <a:ext cx="1308844" cy="487687"/>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en-US" sz="2000" dirty="0">
                <a:solidFill>
                  <a:schemeClr val="bg1"/>
                </a:solidFill>
                <a:latin typeface="Arial" panose="020B0604020202020204" pitchFamily="34" charset="0"/>
                <a:cs typeface="Arial" panose="020B0604020202020204" pitchFamily="34" charset="0"/>
              </a:rPr>
              <a:t>Overview</a:t>
            </a:r>
            <a:endParaRPr lang="en-US" sz="2000"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479316" y="5405007"/>
            <a:ext cx="8227804" cy="67324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dirty="0"/>
              <a:t>IS/ISO/IEC 22624 : </a:t>
            </a:r>
            <a:r>
              <a:rPr lang="en-IN" dirty="0" smtClean="0"/>
              <a:t>2020, </a:t>
            </a:r>
            <a:r>
              <a:rPr lang="en-US" dirty="0" smtClean="0"/>
              <a:t>Cloud Computing </a:t>
            </a:r>
            <a:r>
              <a:rPr lang="en-US" dirty="0"/>
              <a:t>Taxonomy Based </a:t>
            </a:r>
            <a:r>
              <a:rPr lang="en-US" dirty="0" smtClean="0"/>
              <a:t>Data Handling </a:t>
            </a:r>
            <a:r>
              <a:rPr lang="en-US" dirty="0"/>
              <a:t>for Cloud Services</a:t>
            </a:r>
            <a:endParaRPr lang="en-IN" dirty="0"/>
          </a:p>
        </p:txBody>
      </p:sp>
    </p:spTree>
    <p:extLst>
      <p:ext uri="{BB962C8B-B14F-4D97-AF65-F5344CB8AC3E}">
        <p14:creationId xmlns:p14="http://schemas.microsoft.com/office/powerpoint/2010/main" val="1746023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9445" y="32734"/>
            <a:ext cx="7017229" cy="3536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IN" sz="2400" b="1" dirty="0" smtClean="0">
                <a:solidFill>
                  <a:schemeClr val="bg1"/>
                </a:solidFill>
                <a:latin typeface="Arial" panose="020B0604020202020204" pitchFamily="34" charset="0"/>
                <a:cs typeface="Arial" panose="020B0604020202020204" pitchFamily="34" charset="0"/>
              </a:rPr>
              <a:t>Important Definitions</a:t>
            </a:r>
            <a:endParaRPr lang="en-IN" sz="2400" dirty="0">
              <a:solidFill>
                <a:schemeClr val="bg1"/>
              </a:solidFill>
            </a:endParaRPr>
          </a:p>
        </p:txBody>
      </p:sp>
      <p:sp>
        <p:nvSpPr>
          <p:cNvPr id="12" name="Rectangle 11"/>
          <p:cNvSpPr/>
          <p:nvPr/>
        </p:nvSpPr>
        <p:spPr>
          <a:xfrm>
            <a:off x="669445" y="508000"/>
            <a:ext cx="9464470" cy="55067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just"/>
            <a:endParaRPr lang="en-US" sz="1400"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Cloud service (clause 3.2.8)</a:t>
            </a:r>
            <a:r>
              <a:rPr lang="en-US" sz="1500" dirty="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One or more capabilities offered via cloud computing invoked using a defined interface. </a:t>
            </a:r>
          </a:p>
          <a:p>
            <a:pPr algn="just"/>
            <a:endParaRPr lang="en-US" sz="1500"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Cloud service customer (clause 3.2.11): </a:t>
            </a:r>
            <a:r>
              <a:rPr lang="en-US" sz="1600" dirty="0">
                <a:solidFill>
                  <a:schemeClr val="tx1"/>
                </a:solidFill>
                <a:latin typeface="Arial" panose="020B0604020202020204" pitchFamily="34" charset="0"/>
                <a:cs typeface="Arial" panose="020B0604020202020204" pitchFamily="34" charset="0"/>
              </a:rPr>
              <a:t>Party which is in a business relationship for the purpose of using cloud services.</a:t>
            </a:r>
          </a:p>
          <a:p>
            <a:pPr algn="just"/>
            <a:endParaRPr lang="en-US" sz="1500"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Cloud service provider (clause 3.2.15): </a:t>
            </a:r>
            <a:r>
              <a:rPr lang="en-US" sz="1600" dirty="0">
                <a:solidFill>
                  <a:schemeClr val="tx1"/>
                </a:solidFill>
                <a:latin typeface="Arial" panose="020B0604020202020204" pitchFamily="34" charset="0"/>
                <a:cs typeface="Arial" panose="020B0604020202020204" pitchFamily="34" charset="0"/>
              </a:rPr>
              <a:t>Party which makes cloud services available.</a:t>
            </a:r>
          </a:p>
          <a:p>
            <a:pPr algn="just"/>
            <a:endParaRPr lang="en-US" b="1" dirty="0" smtClean="0">
              <a:solidFill>
                <a:schemeClr val="tx1"/>
              </a:solidFill>
              <a:latin typeface="Arial" panose="020B0604020202020204" pitchFamily="34" charset="0"/>
              <a:cs typeface="Arial" panose="020B0604020202020204" pitchFamily="34" charset="0"/>
            </a:endParaRPr>
          </a:p>
          <a:p>
            <a:pPr algn="just"/>
            <a:r>
              <a:rPr lang="en-US" b="1" dirty="0" smtClean="0">
                <a:solidFill>
                  <a:schemeClr val="tx1"/>
                </a:solidFill>
                <a:latin typeface="Arial" panose="020B0604020202020204" pitchFamily="34" charset="0"/>
                <a:cs typeface="Arial" panose="020B0604020202020204" pitchFamily="34" charset="0"/>
              </a:rPr>
              <a:t>Private </a:t>
            </a:r>
            <a:r>
              <a:rPr lang="en-US" b="1" dirty="0">
                <a:solidFill>
                  <a:schemeClr val="tx1"/>
                </a:solidFill>
                <a:latin typeface="Arial" panose="020B0604020202020204" pitchFamily="34" charset="0"/>
                <a:cs typeface="Arial" panose="020B0604020202020204" pitchFamily="34" charset="0"/>
              </a:rPr>
              <a:t>cloud (clause 3.2.32):</a:t>
            </a:r>
            <a:r>
              <a:rPr lang="en-US" sz="1500" b="1" dirty="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Cloud deployment model where cloud services are used exclusively by a single cloud service customer and resources are controlled by that cloud service customer</a:t>
            </a:r>
            <a:r>
              <a:rPr lang="en-US" sz="1600" dirty="0" smtClean="0">
                <a:solidFill>
                  <a:schemeClr val="tx1"/>
                </a:solidFill>
                <a:latin typeface="Arial" panose="020B0604020202020204" pitchFamily="34" charset="0"/>
                <a:cs typeface="Arial" panose="020B0604020202020204" pitchFamily="34" charset="0"/>
              </a:rPr>
              <a:t>.</a:t>
            </a:r>
          </a:p>
          <a:p>
            <a:pPr algn="just"/>
            <a:endParaRPr lang="en-US" sz="1600" dirty="0" smtClean="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Public cloud (clause 3.2.33) </a:t>
            </a:r>
            <a:r>
              <a:rPr lang="en-US" sz="1600" dirty="0">
                <a:solidFill>
                  <a:schemeClr val="tx1"/>
                </a:solidFill>
                <a:latin typeface="Arial" panose="020B0604020202020204" pitchFamily="34" charset="0"/>
                <a:cs typeface="Arial" panose="020B0604020202020204" pitchFamily="34" charset="0"/>
              </a:rPr>
              <a:t>: Cloud deployment model where cloud services are potentially available to any cloud service customer and resources are controlled by the cloud service provider.</a:t>
            </a:r>
          </a:p>
          <a:p>
            <a:pPr algn="just"/>
            <a:endParaRPr lang="en-US" sz="1500"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Community cloud (clause </a:t>
            </a:r>
            <a:r>
              <a:rPr lang="en-US" b="1" dirty="0" smtClean="0">
                <a:solidFill>
                  <a:schemeClr val="tx1"/>
                </a:solidFill>
                <a:latin typeface="Arial" panose="020B0604020202020204" pitchFamily="34" charset="0"/>
                <a:cs typeface="Arial" panose="020B0604020202020204" pitchFamily="34" charset="0"/>
              </a:rPr>
              <a:t>3.2.19)</a:t>
            </a:r>
            <a:r>
              <a:rPr lang="en-US" dirty="0" smtClean="0">
                <a:solidFill>
                  <a:schemeClr val="tx1"/>
                </a:solidFill>
                <a:latin typeface="Arial" panose="020B0604020202020204" pitchFamily="34" charset="0"/>
                <a:cs typeface="Arial" panose="020B0604020202020204" pitchFamily="34" charset="0"/>
              </a:rPr>
              <a:t>: </a:t>
            </a:r>
            <a:r>
              <a:rPr lang="en-US" sz="1600" dirty="0">
                <a:solidFill>
                  <a:schemeClr val="tx1"/>
                </a:solidFill>
                <a:latin typeface="Arial" panose="020B0604020202020204" pitchFamily="34" charset="0"/>
                <a:cs typeface="Arial" panose="020B0604020202020204" pitchFamily="34" charset="0"/>
              </a:rPr>
              <a:t>Cloud deployment model where cloud services exclusively support and are shared by a specific collection of cloud service customers who have shared requirements and a relationship with one another, and where resources are controlled by at least one member of this collection.</a:t>
            </a:r>
          </a:p>
          <a:p>
            <a:pPr algn="just"/>
            <a:endParaRPr lang="en-US" sz="1500" dirty="0">
              <a:solidFill>
                <a:schemeClr val="tx1"/>
              </a:solidFill>
              <a:latin typeface="Arial" panose="020B0604020202020204" pitchFamily="34" charset="0"/>
              <a:cs typeface="Arial" panose="020B0604020202020204" pitchFamily="34" charset="0"/>
            </a:endParaRPr>
          </a:p>
          <a:p>
            <a:pPr algn="just"/>
            <a:r>
              <a:rPr lang="en-US" b="1" dirty="0">
                <a:solidFill>
                  <a:schemeClr val="tx1"/>
                </a:solidFill>
                <a:latin typeface="Arial" panose="020B0604020202020204" pitchFamily="34" charset="0"/>
                <a:cs typeface="Arial" panose="020B0604020202020204" pitchFamily="34" charset="0"/>
              </a:rPr>
              <a:t>Service level agreement (SLA) (clause 3.1.7): </a:t>
            </a:r>
            <a:r>
              <a:rPr lang="en-US" sz="1600" dirty="0">
                <a:solidFill>
                  <a:schemeClr val="tx1"/>
                </a:solidFill>
                <a:latin typeface="Arial" panose="020B0604020202020204" pitchFamily="34" charset="0"/>
                <a:cs typeface="Arial" panose="020B0604020202020204" pitchFamily="34" charset="0"/>
              </a:rPr>
              <a:t>Documented agreement between the service provider and customer that identifies services and service targets.</a:t>
            </a:r>
          </a:p>
          <a:p>
            <a:pPr algn="just"/>
            <a:endParaRPr lang="en-US" sz="1400" dirty="0">
              <a:solidFill>
                <a:schemeClr val="tx1"/>
              </a:solidFill>
              <a:latin typeface="Arial" panose="020B0604020202020204" pitchFamily="34" charset="0"/>
              <a:cs typeface="Arial" panose="020B0604020202020204" pitchFamily="34" charset="0"/>
            </a:endParaRPr>
          </a:p>
          <a:p>
            <a:pPr algn="just"/>
            <a:endParaRPr lang="en-US" sz="1400"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669445" y="6014720"/>
            <a:ext cx="9464470" cy="73776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en-US" dirty="0">
                <a:solidFill>
                  <a:schemeClr val="bg1"/>
                </a:solidFill>
                <a:latin typeface="Arial" panose="020B0604020202020204" pitchFamily="34" charset="0"/>
                <a:cs typeface="Arial" panose="020B0604020202020204" pitchFamily="34" charset="0"/>
              </a:rPr>
              <a:t>IS/ISO/IEC 17788: </a:t>
            </a:r>
            <a:r>
              <a:rPr lang="en-US" dirty="0" smtClean="0">
                <a:solidFill>
                  <a:schemeClr val="bg1"/>
                </a:solidFill>
                <a:latin typeface="Arial" panose="020B0604020202020204" pitchFamily="34" charset="0"/>
                <a:cs typeface="Arial" panose="020B0604020202020204" pitchFamily="34" charset="0"/>
              </a:rPr>
              <a:t>2014, “Cloud </a:t>
            </a:r>
            <a:r>
              <a:rPr lang="en-US" dirty="0">
                <a:solidFill>
                  <a:schemeClr val="bg1"/>
                </a:solidFill>
                <a:latin typeface="Arial" panose="020B0604020202020204" pitchFamily="34" charset="0"/>
                <a:cs typeface="Arial" panose="020B0604020202020204" pitchFamily="34" charset="0"/>
              </a:rPr>
              <a:t>Computing — Overview and </a:t>
            </a:r>
            <a:r>
              <a:rPr lang="en-US" dirty="0" smtClean="0">
                <a:solidFill>
                  <a:schemeClr val="bg1"/>
                </a:solidFill>
                <a:latin typeface="Arial" panose="020B0604020202020204" pitchFamily="34" charset="0"/>
                <a:cs typeface="Arial" panose="020B0604020202020204" pitchFamily="34" charset="0"/>
              </a:rPr>
              <a:t>Vocabulary”</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17753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3F7EDC-E5B4-4BBC-9D2A-CBE6D46C37AD}">
  <ds:schemaRefs>
    <ds:schemaRef ds:uri="http://schemas.microsoft.com/sharepoint/v3/contenttype/forms"/>
  </ds:schemaRefs>
</ds:datastoreItem>
</file>

<file path=customXml/itemProps2.xml><?xml version="1.0" encoding="utf-8"?>
<ds:datastoreItem xmlns:ds="http://schemas.openxmlformats.org/officeDocument/2006/customXml" ds:itemID="{A03EEFF0-FB57-4CB4-8BFC-DF397689E2ED}">
  <ds:schemaRefs>
    <ds:schemaRef ds:uri="http://schemas.microsoft.com/office/2006/documentManagement/types"/>
    <ds:schemaRef ds:uri="http://purl.org/dc/dcmitype/"/>
    <ds:schemaRef ds:uri="230e9df3-be65-4c73-a93b-d1236ebd677e"/>
    <ds:schemaRef ds:uri="16c05727-aa75-4e4a-9b5f-8a80a1165891"/>
    <ds:schemaRef ds:uri="http://schemas.microsoft.com/office/infopath/2007/PartnerControls"/>
    <ds:schemaRef ds:uri="http://purl.org/dc/elements/1.1/"/>
    <ds:schemaRef ds:uri="http://purl.org/dc/terms/"/>
    <ds:schemaRef ds:uri="http://schemas.microsoft.com/sharepoint/v3"/>
    <ds:schemaRef ds:uri="http://schemas.openxmlformats.org/package/2006/metadata/core-properties"/>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2957789-34B8-480C-AF9B-3EB54B9E5C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8281</TotalTime>
  <Words>8728</Words>
  <Application>Microsoft Office PowerPoint</Application>
  <PresentationFormat>Widescreen</PresentationFormat>
  <Paragraphs>973</Paragraphs>
  <Slides>54</Slides>
  <Notes>54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Arial</vt:lpstr>
      <vt:lpstr>Book Antiqua</vt:lpstr>
      <vt:lpstr>Calibri</vt:lpstr>
      <vt:lpstr>Mangal</vt:lpstr>
      <vt:lpstr>Trebuchet MS</vt:lpstr>
      <vt:lpstr>Wingdings</vt:lpstr>
      <vt:lpstr>Wingdings 3</vt:lpstr>
      <vt:lpstr>Facet</vt:lpstr>
      <vt:lpstr>Introduction  to Standards in the field  of  Cloud Computing, Multi-cloud &amp; Data Centre </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Series of Indian Standards on SLA: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Dharamsoth Santhosh</dc:creator>
  <cp:lastModifiedBy>BIS</cp:lastModifiedBy>
  <cp:revision>451</cp:revision>
  <cp:lastPrinted>2024-08-23T04:33:47Z</cp:lastPrinted>
  <dcterms:created xsi:type="dcterms:W3CDTF">2024-07-11T09:05:15Z</dcterms:created>
  <dcterms:modified xsi:type="dcterms:W3CDTF">2024-09-30T09:49:35Z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