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65" r:id="rId4"/>
    <p:sldId id="349" r:id="rId5"/>
    <p:sldId id="350" r:id="rId6"/>
    <p:sldId id="266" r:id="rId7"/>
    <p:sldId id="344" r:id="rId8"/>
    <p:sldId id="345" r:id="rId9"/>
    <p:sldId id="346" r:id="rId10"/>
    <p:sldId id="347" r:id="rId11"/>
    <p:sldId id="348" r:id="rId12"/>
    <p:sldId id="313" r:id="rId13"/>
    <p:sldId id="267" r:id="rId14"/>
    <p:sldId id="268" r:id="rId15"/>
    <p:sldId id="339" r:id="rId16"/>
    <p:sldId id="340" r:id="rId17"/>
    <p:sldId id="341" r:id="rId18"/>
    <p:sldId id="342" r:id="rId19"/>
    <p:sldId id="343" r:id="rId20"/>
    <p:sldId id="321" r:id="rId21"/>
    <p:sldId id="269" r:id="rId22"/>
    <p:sldId id="315" r:id="rId23"/>
    <p:sldId id="270" r:id="rId24"/>
    <p:sldId id="271" r:id="rId25"/>
    <p:sldId id="272" r:id="rId26"/>
    <p:sldId id="275" r:id="rId27"/>
    <p:sldId id="276" r:id="rId28"/>
    <p:sldId id="326" r:id="rId29"/>
    <p:sldId id="327" r:id="rId30"/>
    <p:sldId id="328" r:id="rId31"/>
    <p:sldId id="338" r:id="rId32"/>
    <p:sldId id="274" r:id="rId33"/>
    <p:sldId id="279" r:id="rId34"/>
    <p:sldId id="280" r:id="rId35"/>
    <p:sldId id="317" r:id="rId36"/>
    <p:sldId id="281" r:id="rId37"/>
    <p:sldId id="282" r:id="rId38"/>
    <p:sldId id="283" r:id="rId39"/>
    <p:sldId id="284" r:id="rId40"/>
    <p:sldId id="285" r:id="rId41"/>
    <p:sldId id="329" r:id="rId42"/>
    <p:sldId id="287" r:id="rId43"/>
    <p:sldId id="288" r:id="rId44"/>
    <p:sldId id="289" r:id="rId45"/>
    <p:sldId id="319" r:id="rId46"/>
    <p:sldId id="291" r:id="rId47"/>
    <p:sldId id="296" r:id="rId48"/>
    <p:sldId id="299" r:id="rId49"/>
    <p:sldId id="335" r:id="rId50"/>
    <p:sldId id="301" r:id="rId51"/>
    <p:sldId id="302" r:id="rId52"/>
    <p:sldId id="303" r:id="rId53"/>
    <p:sldId id="304" r:id="rId54"/>
    <p:sldId id="308" r:id="rId55"/>
    <p:sldId id="32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7F0DE4-31A9-4AE4-96EF-B51419009875}">
          <p14:sldIdLst>
            <p14:sldId id="256"/>
            <p14:sldId id="257"/>
            <p14:sldId id="265"/>
            <p14:sldId id="349"/>
            <p14:sldId id="350"/>
            <p14:sldId id="266"/>
            <p14:sldId id="344"/>
            <p14:sldId id="345"/>
            <p14:sldId id="346"/>
            <p14:sldId id="347"/>
            <p14:sldId id="348"/>
            <p14:sldId id="313"/>
            <p14:sldId id="267"/>
            <p14:sldId id="268"/>
            <p14:sldId id="339"/>
            <p14:sldId id="340"/>
            <p14:sldId id="341"/>
            <p14:sldId id="342"/>
            <p14:sldId id="343"/>
            <p14:sldId id="321"/>
            <p14:sldId id="269"/>
            <p14:sldId id="315"/>
            <p14:sldId id="270"/>
            <p14:sldId id="271"/>
            <p14:sldId id="272"/>
            <p14:sldId id="275"/>
            <p14:sldId id="276"/>
            <p14:sldId id="326"/>
            <p14:sldId id="327"/>
            <p14:sldId id="328"/>
            <p14:sldId id="338"/>
            <p14:sldId id="274"/>
          </p14:sldIdLst>
        </p14:section>
        <p14:section name="Untitled Section" id="{A26D8DE7-D270-4556-AC37-059E10D5270A}">
          <p14:sldIdLst>
            <p14:sldId id="279"/>
            <p14:sldId id="280"/>
            <p14:sldId id="317"/>
            <p14:sldId id="281"/>
            <p14:sldId id="282"/>
            <p14:sldId id="283"/>
            <p14:sldId id="284"/>
            <p14:sldId id="285"/>
            <p14:sldId id="329"/>
            <p14:sldId id="287"/>
            <p14:sldId id="288"/>
            <p14:sldId id="289"/>
            <p14:sldId id="319"/>
            <p14:sldId id="291"/>
            <p14:sldId id="296"/>
            <p14:sldId id="299"/>
            <p14:sldId id="335"/>
            <p14:sldId id="301"/>
            <p14:sldId id="302"/>
            <p14:sldId id="303"/>
            <p14:sldId id="304"/>
            <p14:sldId id="308"/>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B86"/>
    <a:srgbClr val="186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40" autoAdjust="0"/>
  </p:normalViewPr>
  <p:slideViewPr>
    <p:cSldViewPr snapToGrid="0">
      <p:cViewPr varScale="1">
        <p:scale>
          <a:sx n="109" d="100"/>
          <a:sy n="109" d="100"/>
        </p:scale>
        <p:origin x="6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C2555-50DF-455C-B6C2-5F61C91F0CAF}" type="datetimeFigureOut">
              <a:rPr lang="en-US" smtClean="0"/>
              <a:pPr/>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0AC1C-D9B4-4632-821A-C00BC8385308}" type="slidenum">
              <a:rPr lang="en-US" smtClean="0"/>
              <a:pPr/>
              <a:t>‹#›</a:t>
            </a:fld>
            <a:endParaRPr lang="en-US"/>
          </a:p>
        </p:txBody>
      </p:sp>
    </p:spTree>
    <p:extLst>
      <p:ext uri="{BB962C8B-B14F-4D97-AF65-F5344CB8AC3E}">
        <p14:creationId xmlns:p14="http://schemas.microsoft.com/office/powerpoint/2010/main" val="185186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0AC1C-D9B4-4632-821A-C00BC8385308}" type="slidenum">
              <a:rPr lang="en-US" smtClean="0"/>
              <a:pPr/>
              <a:t>1</a:t>
            </a:fld>
            <a:endParaRPr lang="en-US" dirty="0"/>
          </a:p>
        </p:txBody>
      </p:sp>
    </p:spTree>
    <p:extLst>
      <p:ext uri="{BB962C8B-B14F-4D97-AF65-F5344CB8AC3E}">
        <p14:creationId xmlns:p14="http://schemas.microsoft.com/office/powerpoint/2010/main" val="41994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0AC1C-D9B4-4632-821A-C00BC8385308}" type="slidenum">
              <a:rPr lang="en-US" smtClean="0"/>
              <a:pPr/>
              <a:t>6</a:t>
            </a:fld>
            <a:endParaRPr lang="en-US"/>
          </a:p>
        </p:txBody>
      </p:sp>
    </p:spTree>
    <p:extLst>
      <p:ext uri="{BB962C8B-B14F-4D97-AF65-F5344CB8AC3E}">
        <p14:creationId xmlns:p14="http://schemas.microsoft.com/office/powerpoint/2010/main" val="160087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0AC1C-D9B4-4632-821A-C00BC8385308}" type="slidenum">
              <a:rPr lang="en-US" smtClean="0"/>
              <a:pPr/>
              <a:t>13</a:t>
            </a:fld>
            <a:endParaRPr lang="en-US"/>
          </a:p>
        </p:txBody>
      </p:sp>
    </p:spTree>
    <p:extLst>
      <p:ext uri="{BB962C8B-B14F-4D97-AF65-F5344CB8AC3E}">
        <p14:creationId xmlns:p14="http://schemas.microsoft.com/office/powerpoint/2010/main" val="123602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19DE-4940-468F-832C-607B4AAF3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B8FB1C-7FCB-4C3A-8147-CA21E620D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592BC-E49A-4991-8E0F-DEAB612764CB}"/>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D3F24232-5A5B-48F8-ABE5-4855DC03B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A2398-6BBF-44F7-8573-D1A2DE7E6136}"/>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124223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577B-483A-4488-BB9E-AEE4ED191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6FD1C6-EB44-4B8A-A990-6BC6D5D268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FB326-370E-42F3-85ED-00DD95821C3C}"/>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F86FDAAD-9085-43AA-A4A6-AD6AAB9DE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37C6D-E237-4D86-B99B-C18031188664}"/>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390297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24E0A-ABA0-4A07-8B37-E7E20EF740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AD04B-31F6-46EF-8BEE-CBB593C80E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AA694-F57C-49FF-880B-4ED786045462}"/>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FF064A1E-BC06-4B8E-8F3F-43187229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921B5-8FF2-4C81-A199-3D41FF104C93}"/>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160507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0E6B-1B09-425B-B9B9-F796FD002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BB300-0162-4C28-846F-72FEE274EF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33BA0-5CDB-46EF-8839-DC3F23528730}"/>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226383B2-9C6C-4AAB-8F92-8DB584C8E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105EE-1788-42E3-A584-783483F12C59}"/>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366887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803D-AF4B-4C01-8FD7-64EC819B72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037909-BF38-4E0A-A4CC-BA7C5FA76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A53FBE-06F3-4B0C-8F1B-34C0CF0A35FF}"/>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9C354E28-33C7-497D-9FAC-8F211B88A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F238C-90D6-45A2-BCB7-E84E77BEE9D9}"/>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267405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EE98-3E44-46F1-A695-74A2F21F3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9CDDF-D55A-4C7B-AD1E-E7F8F86B01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3B140-0372-4955-A69F-E1C35C6F7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B156D-575E-43AE-AFF3-8805F54404B2}"/>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6" name="Footer Placeholder 5">
            <a:extLst>
              <a:ext uri="{FF2B5EF4-FFF2-40B4-BE49-F238E27FC236}">
                <a16:creationId xmlns:a16="http://schemas.microsoft.com/office/drawing/2014/main" id="{65EA34E9-83D9-4226-B61C-7D85A06E1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615BE-22B1-492E-AB6B-F248F63D0BA4}"/>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16904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460F-2E9A-4208-9051-DE2BB8ACA9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59B5C-8BB3-4C1D-8987-1558E42E9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14355-9E73-4554-A569-F6E57626F1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FAC4F-D519-4389-B35A-1DB0EB1A3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A9D495-FB39-45F9-9C85-4DD0B057B3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FC845A-09DE-4C16-A227-537CB6330A0C}"/>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8" name="Footer Placeholder 7">
            <a:extLst>
              <a:ext uri="{FF2B5EF4-FFF2-40B4-BE49-F238E27FC236}">
                <a16:creationId xmlns:a16="http://schemas.microsoft.com/office/drawing/2014/main" id="{28E018F6-AD33-4D77-AF78-2D157F771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0E4F48-6917-4856-AA91-516140FDCFCA}"/>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73281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D12D-28AD-4F1A-9981-10A0FFC20D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A9B499-5B97-4B79-A4FC-C386EA104851}"/>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4" name="Footer Placeholder 3">
            <a:extLst>
              <a:ext uri="{FF2B5EF4-FFF2-40B4-BE49-F238E27FC236}">
                <a16:creationId xmlns:a16="http://schemas.microsoft.com/office/drawing/2014/main" id="{44BD1166-74A8-4AB0-866D-747A57FAE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CF916E-5377-44EA-834B-000EAB2B77FE}"/>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230609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BF6A22-2983-4AAF-BC62-911B61C142AE}"/>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3" name="Footer Placeholder 2">
            <a:extLst>
              <a:ext uri="{FF2B5EF4-FFF2-40B4-BE49-F238E27FC236}">
                <a16:creationId xmlns:a16="http://schemas.microsoft.com/office/drawing/2014/main" id="{28941990-6A49-4ADE-A3C8-2A9298567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7C0F3-601E-4EEC-A808-CF4B8BC5636E}"/>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376768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BF66-FFA3-4E16-A585-C82672B4B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A24C11-98C6-47F0-BFF1-37DD393AE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E52667-D046-4C62-8CD4-FB5AA33AC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BCA371-FF0E-460B-B1F3-11A8E1720E31}"/>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6" name="Footer Placeholder 5">
            <a:extLst>
              <a:ext uri="{FF2B5EF4-FFF2-40B4-BE49-F238E27FC236}">
                <a16:creationId xmlns:a16="http://schemas.microsoft.com/office/drawing/2014/main" id="{73224435-567B-405E-A7C1-8312D434D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0ECBA-1C8C-42B7-ABCA-0C78CF4FF3B8}"/>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1126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65F6-00C5-407F-B5F7-03B9727F86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A95F4-158D-4F97-BF43-154BA7241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B6798-87D2-4FF7-A74C-C4B01859C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505C30-C650-48C6-A4B1-4113DFE49D7E}"/>
              </a:ext>
            </a:extLst>
          </p:cNvPr>
          <p:cNvSpPr>
            <a:spLocks noGrp="1"/>
          </p:cNvSpPr>
          <p:nvPr>
            <p:ph type="dt" sz="half" idx="10"/>
          </p:nvPr>
        </p:nvSpPr>
        <p:spPr/>
        <p:txBody>
          <a:bodyPr/>
          <a:lstStyle/>
          <a:p>
            <a:fld id="{FC25FDA6-5946-4E73-8796-EA8FF8A74965}" type="datetimeFigureOut">
              <a:rPr lang="en-US" smtClean="0"/>
              <a:pPr/>
              <a:t>9/19/2024</a:t>
            </a:fld>
            <a:endParaRPr lang="en-US"/>
          </a:p>
        </p:txBody>
      </p:sp>
      <p:sp>
        <p:nvSpPr>
          <p:cNvPr id="6" name="Footer Placeholder 5">
            <a:extLst>
              <a:ext uri="{FF2B5EF4-FFF2-40B4-BE49-F238E27FC236}">
                <a16:creationId xmlns:a16="http://schemas.microsoft.com/office/drawing/2014/main" id="{7DEC1D26-6267-42BE-9A5B-7867544E7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521C-3719-47DD-80FC-E834521788F9}"/>
              </a:ext>
            </a:extLst>
          </p:cNvPr>
          <p:cNvSpPr>
            <a:spLocks noGrp="1"/>
          </p:cNvSpPr>
          <p:nvPr>
            <p:ph type="sldNum" sz="quarter" idx="12"/>
          </p:nvPr>
        </p:nvSpPr>
        <p:spPr/>
        <p:txBody>
          <a:bodyPr/>
          <a:lstStyle/>
          <a:p>
            <a:fld id="{A6771356-8484-4275-A257-8E79ADD0C192}" type="slidenum">
              <a:rPr lang="en-US" smtClean="0"/>
              <a:pPr/>
              <a:t>‹#›</a:t>
            </a:fld>
            <a:endParaRPr lang="en-US"/>
          </a:p>
        </p:txBody>
      </p:sp>
    </p:spTree>
    <p:extLst>
      <p:ext uri="{BB962C8B-B14F-4D97-AF65-F5344CB8AC3E}">
        <p14:creationId xmlns:p14="http://schemas.microsoft.com/office/powerpoint/2010/main" val="68508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4FA2C-B35E-47C1-8D77-D1B377520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04BA12-DF51-442E-B973-BAB4323AE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CD4D2-B1A5-40D6-A07F-303511FC0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5FDA6-5946-4E73-8796-EA8FF8A74965}" type="datetimeFigureOut">
              <a:rPr lang="en-US" smtClean="0"/>
              <a:pPr/>
              <a:t>9/19/2024</a:t>
            </a:fld>
            <a:endParaRPr lang="en-US"/>
          </a:p>
        </p:txBody>
      </p:sp>
      <p:sp>
        <p:nvSpPr>
          <p:cNvPr id="5" name="Footer Placeholder 4">
            <a:extLst>
              <a:ext uri="{FF2B5EF4-FFF2-40B4-BE49-F238E27FC236}">
                <a16:creationId xmlns:a16="http://schemas.microsoft.com/office/drawing/2014/main" id="{FF25EA58-006E-4E8A-8796-7ABE94210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06591-2C5D-488C-90C9-96004E727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71356-8484-4275-A257-8E79ADD0C192}" type="slidenum">
              <a:rPr lang="en-US" smtClean="0"/>
              <a:pPr/>
              <a:t>‹#›</a:t>
            </a:fld>
            <a:endParaRPr lang="en-US"/>
          </a:p>
        </p:txBody>
      </p:sp>
    </p:spTree>
    <p:extLst>
      <p:ext uri="{BB962C8B-B14F-4D97-AF65-F5344CB8AC3E}">
        <p14:creationId xmlns:p14="http://schemas.microsoft.com/office/powerpoint/2010/main" val="210132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pixabay.com/en/cyber-security-encryption-security-253778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56" name="Rectangle 104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Iot Vector Art, Icons, and Graphics for Free Download">
            <a:extLst>
              <a:ext uri="{FF2B5EF4-FFF2-40B4-BE49-F238E27FC236}">
                <a16:creationId xmlns:a16="http://schemas.microsoft.com/office/drawing/2014/main" id="{FE74C973-8DB1-4174-9448-86E400386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52" r="34214" b="283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104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454572-55B6-455C-A833-B003222B6BBD}"/>
              </a:ext>
            </a:extLst>
          </p:cNvPr>
          <p:cNvSpPr>
            <a:spLocks noGrp="1"/>
          </p:cNvSpPr>
          <p:nvPr>
            <p:ph type="ctrTitle"/>
          </p:nvPr>
        </p:nvSpPr>
        <p:spPr>
          <a:xfrm>
            <a:off x="668480" y="1330916"/>
            <a:ext cx="4894120" cy="2908290"/>
          </a:xfrm>
        </p:spPr>
        <p:txBody>
          <a:bodyPr anchor="b">
            <a:normAutofit fontScale="90000"/>
          </a:bodyPr>
          <a:lstStyle/>
          <a:p>
            <a:pPr algn="l"/>
            <a:r>
              <a:rPr lang="en-US" sz="4400" dirty="0">
                <a:solidFill>
                  <a:schemeClr val="bg1"/>
                </a:solidFill>
                <a:latin typeface="Times New Roman" panose="02020603050405020304" pitchFamily="18" charset="0"/>
                <a:cs typeface="Times New Roman" panose="02020603050405020304" pitchFamily="18" charset="0"/>
              </a:rPr>
              <a:t>Brainstorming </a:t>
            </a:r>
            <a:br>
              <a:rPr lang="en-US" sz="4400" dirty="0">
                <a:solidFill>
                  <a:schemeClr val="bg1"/>
                </a:solidFill>
                <a:latin typeface="Times New Roman" panose="02020603050405020304" pitchFamily="18" charset="0"/>
                <a:cs typeface="Times New Roman" panose="02020603050405020304" pitchFamily="18" charset="0"/>
              </a:rPr>
            </a:br>
            <a:r>
              <a:rPr lang="en-US" sz="4400" dirty="0">
                <a:solidFill>
                  <a:schemeClr val="bg1"/>
                </a:solidFill>
                <a:latin typeface="Times New Roman" panose="02020603050405020304" pitchFamily="18" charset="0"/>
                <a:cs typeface="Times New Roman" panose="02020603050405020304" pitchFamily="18" charset="0"/>
              </a:rPr>
              <a:t>about Standards pertaining to </a:t>
            </a:r>
            <a:br>
              <a:rPr lang="en-US" sz="4400" dirty="0">
                <a:solidFill>
                  <a:schemeClr val="bg1"/>
                </a:solidFill>
                <a:latin typeface="Times New Roman" panose="02020603050405020304" pitchFamily="18" charset="0"/>
                <a:cs typeface="Times New Roman" panose="02020603050405020304" pitchFamily="18" charset="0"/>
              </a:rPr>
            </a:br>
            <a:r>
              <a:rPr lang="en-US" sz="4400" dirty="0">
                <a:solidFill>
                  <a:schemeClr val="bg1"/>
                </a:solidFill>
                <a:latin typeface="Times New Roman" panose="02020603050405020304" pitchFamily="18" charset="0"/>
                <a:cs typeface="Times New Roman" panose="02020603050405020304" pitchFamily="18" charset="0"/>
              </a:rPr>
              <a:t>Internet of Things (IoT) &amp; Digital Twins</a:t>
            </a:r>
          </a:p>
        </p:txBody>
      </p:sp>
      <p:sp>
        <p:nvSpPr>
          <p:cNvPr id="1058" name="Rectangle 105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59" name="Rectangle 105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4" name="Rectangle 23">
            <a:extLst>
              <a:ext uri="{FF2B5EF4-FFF2-40B4-BE49-F238E27FC236}">
                <a16:creationId xmlns:a16="http://schemas.microsoft.com/office/drawing/2014/main" id="{B517DED3-C656-4140-970B-A76798F7169A}"/>
              </a:ext>
            </a:extLst>
          </p:cNvPr>
          <p:cNvSpPr/>
          <p:nvPr/>
        </p:nvSpPr>
        <p:spPr>
          <a:xfrm>
            <a:off x="382555" y="438539"/>
            <a:ext cx="933061" cy="5116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30"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5271708-3D4C-444F-AC68-19E40DE805FE}"/>
              </a:ext>
            </a:extLst>
          </p:cNvPr>
          <p:cNvSpPr txBox="1">
            <a:spLocks/>
          </p:cNvSpPr>
          <p:nvPr/>
        </p:nvSpPr>
        <p:spPr>
          <a:xfrm>
            <a:off x="802925" y="230692"/>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dirty="0"/>
              <a:t>IoT System : Reference Architecture</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439142" y="2376116"/>
            <a:ext cx="7085607" cy="4596946"/>
          </a:xfrm>
        </p:spPr>
        <p:txBody>
          <a:bodyPr vert="horz" lIns="91440" tIns="45720" rIns="91440" bIns="45720" rtlCol="0" anchor="t">
            <a:normAutofit/>
          </a:bodyPr>
          <a:lstStyle/>
          <a:p>
            <a:pPr>
              <a:spcBef>
                <a:spcPts val="0"/>
              </a:spcBef>
              <a:spcAft>
                <a:spcPts val="600"/>
              </a:spcAft>
            </a:pPr>
            <a:r>
              <a:rPr lang="en-US" sz="2200" b="1" dirty="0"/>
              <a:t>User</a:t>
            </a:r>
          </a:p>
          <a:p>
            <a:pPr lvl="1">
              <a:spcBef>
                <a:spcPts val="0"/>
              </a:spcBef>
              <a:spcAft>
                <a:spcPts val="1200"/>
              </a:spcAft>
              <a:buFont typeface="Wingdings" panose="05000000000000000000" pitchFamily="2" charset="2"/>
              <a:buChar char="ü"/>
            </a:pPr>
            <a:r>
              <a:rPr lang="en-US" sz="2000" b="1" dirty="0"/>
              <a:t>Lawfully subscribes to an IoT System</a:t>
            </a:r>
          </a:p>
          <a:p>
            <a:pPr>
              <a:spcBef>
                <a:spcPts val="0"/>
              </a:spcBef>
              <a:spcAft>
                <a:spcPts val="600"/>
              </a:spcAft>
            </a:pPr>
            <a:r>
              <a:rPr lang="en-US" sz="2200" b="1" dirty="0"/>
              <a:t>Application service Provider</a:t>
            </a:r>
          </a:p>
          <a:p>
            <a:pPr lvl="1">
              <a:spcBef>
                <a:spcPts val="0"/>
              </a:spcBef>
              <a:spcAft>
                <a:spcPts val="600"/>
              </a:spcAft>
              <a:buFont typeface="Wingdings" panose="05000000000000000000" pitchFamily="2" charset="2"/>
              <a:buChar char="ü"/>
            </a:pPr>
            <a:r>
              <a:rPr lang="en-US" sz="2000" b="1" dirty="0"/>
              <a:t>Registers the application</a:t>
            </a:r>
          </a:p>
          <a:p>
            <a:pPr lvl="1">
              <a:spcBef>
                <a:spcPts val="0"/>
              </a:spcBef>
              <a:spcAft>
                <a:spcPts val="1200"/>
              </a:spcAft>
              <a:buFont typeface="Wingdings" panose="05000000000000000000" pitchFamily="2" charset="2"/>
              <a:buChar char="ü"/>
            </a:pPr>
            <a:r>
              <a:rPr lang="en-US" sz="2000" b="1" dirty="0"/>
              <a:t>Operates IoT/M2M Application service</a:t>
            </a:r>
          </a:p>
          <a:p>
            <a:pPr>
              <a:spcBef>
                <a:spcPts val="0"/>
              </a:spcBef>
              <a:spcAft>
                <a:spcPts val="600"/>
              </a:spcAft>
            </a:pPr>
            <a:r>
              <a:rPr lang="en-US" sz="2200" b="1" dirty="0"/>
              <a:t>The IoT/M2M Service Provider</a:t>
            </a:r>
          </a:p>
          <a:p>
            <a:pPr lvl="1">
              <a:spcBef>
                <a:spcPts val="0"/>
              </a:spcBef>
              <a:spcAft>
                <a:spcPts val="600"/>
              </a:spcAft>
              <a:buFont typeface="Wingdings" panose="05000000000000000000" pitchFamily="2" charset="2"/>
              <a:buChar char="ü"/>
            </a:pPr>
            <a:r>
              <a:rPr lang="en-US" sz="2000" b="1" dirty="0"/>
              <a:t>Obtains the required registrations and certifications  for the provisioning of end to end IoT services </a:t>
            </a:r>
          </a:p>
          <a:p>
            <a:pPr lvl="1">
              <a:spcBef>
                <a:spcPts val="0"/>
              </a:spcBef>
              <a:spcAft>
                <a:spcPts val="600"/>
              </a:spcAft>
              <a:buFont typeface="Wingdings" panose="05000000000000000000" pitchFamily="2" charset="2"/>
              <a:buChar char="ü"/>
            </a:pPr>
            <a:r>
              <a:rPr lang="en-US" sz="2000" b="1" dirty="0"/>
              <a:t>Operates IoT/M2M Services</a:t>
            </a:r>
          </a:p>
        </p:txBody>
      </p:sp>
      <p:pic>
        <p:nvPicPr>
          <p:cNvPr id="4" name="Picture 3">
            <a:extLst>
              <a:ext uri="{FF2B5EF4-FFF2-40B4-BE49-F238E27FC236}">
                <a16:creationId xmlns:a16="http://schemas.microsoft.com/office/drawing/2014/main" id="{F846CA34-2FB0-437B-B6D7-A7489D3FA5D7}"/>
              </a:ext>
            </a:extLst>
          </p:cNvPr>
          <p:cNvPicPr>
            <a:picLocks noChangeAspect="1"/>
          </p:cNvPicPr>
          <p:nvPr/>
        </p:nvPicPr>
        <p:blipFill>
          <a:blip r:embed="rId2">
            <a:extLst>
              <a:ext uri="{28A0092B-C50C-407E-A947-70E740481C1C}">
                <a14:useLocalDpi xmlns:a14="http://schemas.microsoft.com/office/drawing/2010/main" val="0"/>
              </a:ext>
            </a:extLst>
          </a:blip>
          <a:srcRect l="3795" r="-3" b="-3"/>
          <a:stretch/>
        </p:blipFill>
        <p:spPr>
          <a:xfrm>
            <a:off x="7817852" y="2213429"/>
            <a:ext cx="3773161" cy="3921986"/>
          </a:xfrm>
          <a:prstGeom prst="rect">
            <a:avLst/>
          </a:prstGeom>
        </p:spPr>
      </p:pic>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FD762CF0-E6FE-4C3B-BDE3-6FC7A1389B87}"/>
              </a:ext>
            </a:extLst>
          </p:cNvPr>
          <p:cNvSpPr/>
          <p:nvPr/>
        </p:nvSpPr>
        <p:spPr>
          <a:xfrm>
            <a:off x="10769143" y="6250129"/>
            <a:ext cx="976678" cy="369332"/>
          </a:xfrm>
          <a:prstGeom prst="rect">
            <a:avLst/>
          </a:prstGeom>
        </p:spPr>
        <p:txBody>
          <a:bodyPr wrap="none">
            <a:spAutoFit/>
          </a:bodyPr>
          <a:lstStyle/>
          <a:p>
            <a:pPr algn="r">
              <a:spcBef>
                <a:spcPts val="600"/>
              </a:spcBef>
              <a:spcAft>
                <a:spcPts val="1200"/>
              </a:spcAft>
            </a:pPr>
            <a:r>
              <a:rPr lang="en-US" b="1" dirty="0" err="1"/>
              <a:t>Contd</a:t>
            </a:r>
            <a:r>
              <a:rPr lang="en-US" b="1" dirty="0"/>
              <a:t>….</a:t>
            </a:r>
          </a:p>
        </p:txBody>
      </p:sp>
      <p:sp>
        <p:nvSpPr>
          <p:cNvPr id="6" name="Rectangle 5">
            <a:extLst>
              <a:ext uri="{FF2B5EF4-FFF2-40B4-BE49-F238E27FC236}">
                <a16:creationId xmlns:a16="http://schemas.microsoft.com/office/drawing/2014/main" id="{754F69F4-3BBA-4A1C-AD2B-746EB75215F5}"/>
              </a:ext>
            </a:extLst>
          </p:cNvPr>
          <p:cNvSpPr/>
          <p:nvPr/>
        </p:nvSpPr>
        <p:spPr>
          <a:xfrm>
            <a:off x="428626" y="1871187"/>
            <a:ext cx="11401424" cy="492443"/>
          </a:xfrm>
          <a:prstGeom prst="rect">
            <a:avLst/>
          </a:prstGeom>
        </p:spPr>
        <p:txBody>
          <a:bodyPr wrap="square">
            <a:spAutoFit/>
          </a:bodyPr>
          <a:lstStyle/>
          <a:p>
            <a:pPr>
              <a:spcAft>
                <a:spcPts val="600"/>
              </a:spcAft>
            </a:pPr>
            <a:r>
              <a:rPr lang="en-US" sz="2600" b="1" dirty="0"/>
              <a:t>What are the roles to be played by corresponding stakeholders in an IoT system ?</a:t>
            </a:r>
          </a:p>
        </p:txBody>
      </p:sp>
      <p:sp>
        <p:nvSpPr>
          <p:cNvPr id="12" name="Rectangle 11">
            <a:extLst>
              <a:ext uri="{FF2B5EF4-FFF2-40B4-BE49-F238E27FC236}">
                <a16:creationId xmlns:a16="http://schemas.microsoft.com/office/drawing/2014/main" id="{7E654B66-2FB9-41F2-B580-7DB2C29F1C42}"/>
              </a:ext>
            </a:extLst>
          </p:cNvPr>
          <p:cNvSpPr/>
          <p:nvPr/>
        </p:nvSpPr>
        <p:spPr>
          <a:xfrm>
            <a:off x="2464132" y="6310245"/>
            <a:ext cx="8060260" cy="400110"/>
          </a:xfrm>
          <a:prstGeom prst="rect">
            <a:avLst/>
          </a:prstGeom>
        </p:spPr>
        <p:txBody>
          <a:bodyPr wrap="square">
            <a:spAutoFit/>
          </a:bodyPr>
          <a:lstStyle/>
          <a:p>
            <a:pPr>
              <a:spcBef>
                <a:spcPts val="600"/>
              </a:spcBef>
              <a:spcAft>
                <a:spcPts val="1200"/>
              </a:spcAft>
            </a:pPr>
            <a:r>
              <a:rPr lang="en-US" sz="2000" b="1" dirty="0"/>
              <a:t>(IS  18004 (PART 1) : 2021 IoT System : Reference Architecture)</a:t>
            </a:r>
          </a:p>
        </p:txBody>
      </p:sp>
    </p:spTree>
    <p:extLst>
      <p:ext uri="{BB962C8B-B14F-4D97-AF65-F5344CB8AC3E}">
        <p14:creationId xmlns:p14="http://schemas.microsoft.com/office/powerpoint/2010/main" val="9910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5271708-3D4C-444F-AC68-19E40DE805FE}"/>
              </a:ext>
            </a:extLst>
          </p:cNvPr>
          <p:cNvSpPr txBox="1">
            <a:spLocks/>
          </p:cNvSpPr>
          <p:nvPr/>
        </p:nvSpPr>
        <p:spPr>
          <a:xfrm>
            <a:off x="901762" y="246168"/>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dirty="0"/>
              <a:t>IoT System : Reference Architecture</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2" y="2071316"/>
            <a:ext cx="7485657" cy="4119172"/>
          </a:xfrm>
        </p:spPr>
        <p:txBody>
          <a:bodyPr vert="horz" lIns="91440" tIns="45720" rIns="91440" bIns="45720" rtlCol="0" anchor="t">
            <a:normAutofit/>
          </a:bodyPr>
          <a:lstStyle/>
          <a:p>
            <a:pPr>
              <a:spcBef>
                <a:spcPts val="0"/>
              </a:spcBef>
              <a:spcAft>
                <a:spcPts val="600"/>
              </a:spcAft>
            </a:pPr>
            <a:r>
              <a:rPr lang="en-US" sz="2400" b="1" dirty="0"/>
              <a:t>Network Service Provider</a:t>
            </a:r>
          </a:p>
          <a:p>
            <a:pPr lvl="1">
              <a:spcBef>
                <a:spcPts val="0"/>
              </a:spcBef>
              <a:spcAft>
                <a:spcPts val="600"/>
              </a:spcAft>
              <a:buFont typeface="Wingdings" panose="05000000000000000000" pitchFamily="2" charset="2"/>
              <a:buChar char="ü"/>
            </a:pPr>
            <a:r>
              <a:rPr lang="en-US" sz="2200" b="1" dirty="0"/>
              <a:t>Provides connectivity and related services for IoT System</a:t>
            </a:r>
          </a:p>
          <a:p>
            <a:pPr lvl="1">
              <a:spcBef>
                <a:spcPts val="0"/>
              </a:spcBef>
              <a:spcAft>
                <a:spcPts val="600"/>
              </a:spcAft>
              <a:buFont typeface="Wingdings" panose="05000000000000000000" pitchFamily="2" charset="2"/>
              <a:buChar char="ü"/>
            </a:pPr>
            <a:r>
              <a:rPr lang="en-US" sz="2200" b="1" dirty="0"/>
              <a:t>Operates an underlaying Network</a:t>
            </a:r>
          </a:p>
          <a:p>
            <a:pPr marL="457200" lvl="1">
              <a:spcBef>
                <a:spcPts val="0"/>
              </a:spcBef>
              <a:spcAft>
                <a:spcPts val="600"/>
              </a:spcAft>
            </a:pPr>
            <a:endParaRPr lang="en-US" sz="2200" b="1" dirty="0"/>
          </a:p>
          <a:p>
            <a:pPr>
              <a:spcBef>
                <a:spcPts val="0"/>
              </a:spcBef>
              <a:spcAft>
                <a:spcPts val="600"/>
              </a:spcAft>
            </a:pPr>
            <a:r>
              <a:rPr lang="en-US" sz="2400" b="1" dirty="0"/>
              <a:t>Device Manufacturers</a:t>
            </a:r>
          </a:p>
          <a:p>
            <a:pPr lvl="1">
              <a:spcBef>
                <a:spcPts val="0"/>
              </a:spcBef>
              <a:spcAft>
                <a:spcPts val="600"/>
              </a:spcAft>
              <a:buFont typeface="Wingdings" panose="05000000000000000000" pitchFamily="2" charset="2"/>
              <a:buChar char="ü"/>
            </a:pPr>
            <a:r>
              <a:rPr lang="en-US" sz="2200" b="1" dirty="0"/>
              <a:t>Provides/Manufactures the devices in the field</a:t>
            </a:r>
          </a:p>
          <a:p>
            <a:pPr lvl="1">
              <a:spcBef>
                <a:spcPts val="0"/>
              </a:spcBef>
              <a:spcAft>
                <a:spcPts val="600"/>
              </a:spcAft>
              <a:buFont typeface="Wingdings" panose="05000000000000000000" pitchFamily="2" charset="2"/>
              <a:buChar char="ü"/>
            </a:pPr>
            <a:r>
              <a:rPr lang="en-US" sz="2200" b="1" dirty="0"/>
              <a:t>Conforms to the specifications of the standards as applicable in the IoT System</a:t>
            </a:r>
          </a:p>
          <a:p>
            <a:pPr marL="0">
              <a:spcBef>
                <a:spcPts val="600"/>
              </a:spcBef>
              <a:spcAft>
                <a:spcPts val="1200"/>
              </a:spcAft>
            </a:pPr>
            <a:endParaRPr lang="en-US" sz="2200" dirty="0"/>
          </a:p>
          <a:p>
            <a:pPr marL="0">
              <a:spcBef>
                <a:spcPts val="600"/>
              </a:spcBef>
              <a:spcAft>
                <a:spcPts val="1200"/>
              </a:spcAft>
            </a:pPr>
            <a:endParaRPr lang="en-US" sz="2200" dirty="0"/>
          </a:p>
          <a:p>
            <a:pPr marL="0">
              <a:spcBef>
                <a:spcPts val="600"/>
              </a:spcBef>
              <a:spcAft>
                <a:spcPts val="1200"/>
              </a:spcAft>
            </a:pPr>
            <a:endParaRPr lang="en-US" sz="2200" dirty="0"/>
          </a:p>
          <a:p>
            <a:pPr marL="0">
              <a:spcBef>
                <a:spcPts val="600"/>
              </a:spcBef>
              <a:spcAft>
                <a:spcPts val="1200"/>
              </a:spcAft>
            </a:pPr>
            <a:endParaRPr lang="en-US" sz="2200" dirty="0"/>
          </a:p>
          <a:p>
            <a:pPr marL="0">
              <a:spcBef>
                <a:spcPts val="600"/>
              </a:spcBef>
              <a:spcAft>
                <a:spcPts val="1200"/>
              </a:spcAft>
            </a:pPr>
            <a:endParaRPr lang="en-US" sz="2200" dirty="0"/>
          </a:p>
        </p:txBody>
      </p:sp>
      <p:pic>
        <p:nvPicPr>
          <p:cNvPr id="6" name="Picture 5">
            <a:extLst>
              <a:ext uri="{FF2B5EF4-FFF2-40B4-BE49-F238E27FC236}">
                <a16:creationId xmlns:a16="http://schemas.microsoft.com/office/drawing/2014/main" id="{822D054A-C52A-4358-959C-96B199C2154E}"/>
              </a:ext>
            </a:extLst>
          </p:cNvPr>
          <p:cNvPicPr>
            <a:picLocks noChangeAspect="1"/>
          </p:cNvPicPr>
          <p:nvPr/>
        </p:nvPicPr>
        <p:blipFill>
          <a:blip r:embed="rId2">
            <a:extLst>
              <a:ext uri="{28A0092B-C50C-407E-A947-70E740481C1C}">
                <a14:useLocalDpi xmlns:a14="http://schemas.microsoft.com/office/drawing/2010/main" val="0"/>
              </a:ext>
            </a:extLst>
          </a:blip>
          <a:srcRect l="15270" r="17627" b="1"/>
          <a:stretch/>
        </p:blipFill>
        <p:spPr>
          <a:xfrm>
            <a:off x="8058150" y="2379001"/>
            <a:ext cx="3272822" cy="3401912"/>
          </a:xfrm>
          <a:prstGeom prst="rect">
            <a:avLst/>
          </a:prstGeom>
        </p:spPr>
      </p:pic>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2" name="Rectangle 21">
            <a:extLst>
              <a:ext uri="{FF2B5EF4-FFF2-40B4-BE49-F238E27FC236}">
                <a16:creationId xmlns:a16="http://schemas.microsoft.com/office/drawing/2014/main" id="{1F8974E7-8CEF-4E43-8E5D-61B9DE923448}"/>
              </a:ext>
            </a:extLst>
          </p:cNvPr>
          <p:cNvSpPr/>
          <p:nvPr/>
        </p:nvSpPr>
        <p:spPr>
          <a:xfrm>
            <a:off x="2454606" y="6175033"/>
            <a:ext cx="8799547" cy="400110"/>
          </a:xfrm>
          <a:prstGeom prst="rect">
            <a:avLst/>
          </a:prstGeom>
        </p:spPr>
        <p:txBody>
          <a:bodyPr wrap="square">
            <a:spAutoFit/>
          </a:bodyPr>
          <a:lstStyle/>
          <a:p>
            <a:pPr>
              <a:spcBef>
                <a:spcPts val="600"/>
              </a:spcBef>
              <a:spcAft>
                <a:spcPts val="1200"/>
              </a:spcAft>
            </a:pPr>
            <a:r>
              <a:rPr lang="en-US" sz="2000" b="1" dirty="0"/>
              <a:t>(IS 18004 (PART 1) : 2021 IoT System : Reference Architecture)</a:t>
            </a:r>
          </a:p>
        </p:txBody>
      </p:sp>
    </p:spTree>
    <p:extLst>
      <p:ext uri="{BB962C8B-B14F-4D97-AF65-F5344CB8AC3E}">
        <p14:creationId xmlns:p14="http://schemas.microsoft.com/office/powerpoint/2010/main" val="14015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802925" y="260288"/>
            <a:ext cx="10515600" cy="1325563"/>
          </a:xfrm>
        </p:spPr>
        <p:txBody>
          <a:bodyPr>
            <a:noAutofit/>
          </a:bodyPr>
          <a:lstStyle/>
          <a:p>
            <a:r>
              <a:rPr lang="en-US" sz="4800" b="1" dirty="0"/>
              <a:t>DESIRABLE FEATURES IoT MUST POSSESS…</a:t>
            </a: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Aft>
                <a:spcPts val="1200"/>
              </a:spcAft>
              <a:buNone/>
            </a:pPr>
            <a:r>
              <a:rPr lang="en-US" b="1" dirty="0"/>
              <a:t>What are the main features an IoT system/device/application must have?</a:t>
            </a:r>
          </a:p>
          <a:p>
            <a:r>
              <a:rPr lang="en-US" sz="2400" b="1" dirty="0"/>
              <a:t>Interoperability</a:t>
            </a:r>
          </a:p>
          <a:p>
            <a:endParaRPr lang="en-US" sz="2400" b="1" dirty="0"/>
          </a:p>
          <a:p>
            <a:r>
              <a:rPr lang="en-US" sz="2400" b="1" dirty="0"/>
              <a:t>Security &amp; Privacy</a:t>
            </a:r>
          </a:p>
          <a:p>
            <a:endParaRPr lang="en-US" sz="2400" b="1" dirty="0"/>
          </a:p>
          <a:p>
            <a:pPr marL="0" indent="0">
              <a:buNone/>
            </a:pPr>
            <a:endParaRPr lang="en-US" sz="2000" b="1" dirty="0"/>
          </a:p>
          <a:p>
            <a:pPr marL="0" indent="0">
              <a:buNone/>
            </a:pPr>
            <a:endParaRPr lang="en-US" sz="2000" b="1" dirty="0"/>
          </a:p>
          <a:p>
            <a:pPr marL="0" indent="0">
              <a:buNone/>
            </a:pPr>
            <a:endParaRPr lang="en-US" sz="2000"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11458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074643" y="626008"/>
            <a:ext cx="11018520" cy="809612"/>
          </a:xfrm>
        </p:spPr>
        <p:txBody>
          <a:bodyPr anchor="b">
            <a:normAutofit fontScale="90000"/>
          </a:bodyPr>
          <a:lstStyle/>
          <a:p>
            <a:r>
              <a:rPr lang="en-US" sz="5400" b="1" dirty="0"/>
              <a:t>INTEROPERABILITY</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2" y="1966187"/>
            <a:ext cx="7745031" cy="4607537"/>
          </a:xfrm>
        </p:spPr>
        <p:txBody>
          <a:bodyPr anchor="t">
            <a:normAutofit fontScale="77500" lnSpcReduction="20000"/>
          </a:bodyPr>
          <a:lstStyle/>
          <a:p>
            <a:pPr marL="0" indent="0">
              <a:spcAft>
                <a:spcPts val="600"/>
              </a:spcAft>
              <a:buNone/>
            </a:pPr>
            <a:r>
              <a:rPr lang="en-US" sz="3800" b="1" dirty="0"/>
              <a:t>What does “Interoperability” means ? </a:t>
            </a:r>
          </a:p>
          <a:p>
            <a:r>
              <a:rPr lang="en-US" sz="3200" b="1" dirty="0"/>
              <a:t>Entities of IoT system are able to exchange information and mutually use the information in an efficient way</a:t>
            </a:r>
          </a:p>
          <a:p>
            <a:r>
              <a:rPr lang="en-US" sz="3200" b="1" dirty="0"/>
              <a:t>Devices from different manufactures should communicate and work together seamlessly felicitating data exchange between devices</a:t>
            </a:r>
          </a:p>
          <a:p>
            <a:pPr>
              <a:spcAft>
                <a:spcPts val="1200"/>
              </a:spcAft>
            </a:pPr>
            <a:r>
              <a:rPr lang="en-US" sz="3200" b="1" dirty="0"/>
              <a:t>Enabling peer to peer interoperability between separate IoT systems</a:t>
            </a:r>
          </a:p>
          <a:p>
            <a:pPr marL="0" indent="0">
              <a:buNone/>
            </a:pPr>
            <a:r>
              <a:rPr lang="en-US" sz="3800" b="1" dirty="0"/>
              <a:t>Definition</a:t>
            </a:r>
            <a:endParaRPr lang="en-US" sz="3100" b="1" dirty="0"/>
          </a:p>
          <a:p>
            <a:r>
              <a:rPr lang="en-US" sz="3200" b="1" dirty="0"/>
              <a:t>Ability for two or more systems or applications to exchange information and to mutually use the information that has been exchanged</a:t>
            </a:r>
          </a:p>
          <a:p>
            <a:endParaRPr lang="en-US" sz="3200" b="1" dirty="0"/>
          </a:p>
          <a:p>
            <a:pPr marL="0" indent="0">
              <a:buNone/>
            </a:pPr>
            <a:endParaRPr lang="en-US" sz="1700" dirty="0"/>
          </a:p>
          <a:p>
            <a:endParaRPr lang="en-US" sz="1700" dirty="0"/>
          </a:p>
          <a:p>
            <a:pPr marL="0" indent="0">
              <a:buNone/>
            </a:pPr>
            <a:endParaRPr lang="en-US" sz="1700" dirty="0"/>
          </a:p>
        </p:txBody>
      </p:sp>
      <p:pic>
        <p:nvPicPr>
          <p:cNvPr id="4" name="Picture 3">
            <a:extLst>
              <a:ext uri="{FF2B5EF4-FFF2-40B4-BE49-F238E27FC236}">
                <a16:creationId xmlns:a16="http://schemas.microsoft.com/office/drawing/2014/main" id="{90E43552-62CB-4FC8-8C30-541FB7010087}"/>
              </a:ext>
            </a:extLst>
          </p:cNvPr>
          <p:cNvPicPr>
            <a:picLocks noChangeAspect="1"/>
          </p:cNvPicPr>
          <p:nvPr/>
        </p:nvPicPr>
        <p:blipFill>
          <a:blip r:embed="rId3"/>
          <a:srcRect l="24589" r="22978" b="-2"/>
          <a:stretch/>
        </p:blipFill>
        <p:spPr>
          <a:xfrm>
            <a:off x="8316457" y="2512117"/>
            <a:ext cx="3334743" cy="3080704"/>
          </a:xfrm>
          <a:prstGeom prst="rect">
            <a:avLst/>
          </a:prstGeom>
        </p:spPr>
      </p:pic>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92199" y="2108325"/>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1800" dirty="0"/>
          </a:p>
          <a:p>
            <a:pPr marL="0" indent="0" algn="just">
              <a:buFont typeface="Arial" panose="020B0604020202020204" pitchFamily="34" charset="0"/>
              <a:buNone/>
            </a:pPr>
            <a:endParaRPr lang="en-US" sz="1800" dirty="0"/>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82023B18-6BB8-4482-86DB-E4A424B94EA7}"/>
              </a:ext>
            </a:extLst>
          </p:cNvPr>
          <p:cNvSpPr/>
          <p:nvPr/>
        </p:nvSpPr>
        <p:spPr>
          <a:xfrm>
            <a:off x="304801" y="6341048"/>
            <a:ext cx="13268324" cy="569387"/>
          </a:xfrm>
          <a:prstGeom prst="rect">
            <a:avLst/>
          </a:prstGeom>
        </p:spPr>
        <p:txBody>
          <a:bodyPr wrap="square">
            <a:spAutoFit/>
          </a:bodyPr>
          <a:lstStyle/>
          <a:p>
            <a:r>
              <a:rPr lang="en-US" sz="2000" b="1" dirty="0"/>
              <a:t>(ISO/IEC 21823-1 Internet of things (IoT)- Interoperability for IoT systems  – Part-1: Framework)</a:t>
            </a:r>
          </a:p>
          <a:p>
            <a:endParaRPr lang="en-US" sz="1100" dirty="0"/>
          </a:p>
        </p:txBody>
      </p:sp>
    </p:spTree>
    <p:extLst>
      <p:ext uri="{BB962C8B-B14F-4D97-AF65-F5344CB8AC3E}">
        <p14:creationId xmlns:p14="http://schemas.microsoft.com/office/powerpoint/2010/main" val="25102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204835" y="1447425"/>
            <a:ext cx="5455920" cy="881010"/>
          </a:xfrm>
        </p:spPr>
        <p:txBody>
          <a:bodyPr anchor="b">
            <a:normAutofit/>
          </a:bodyPr>
          <a:lstStyle/>
          <a:p>
            <a:r>
              <a:rPr lang="en-US" sz="5400" b="1" dirty="0"/>
              <a:t>INTEROPERABILITY</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640080" y="2872899"/>
            <a:ext cx="4243589" cy="3320668"/>
          </a:xfrm>
        </p:spPr>
        <p:txBody>
          <a:bodyPr>
            <a:normAutofit/>
          </a:bodyPr>
          <a:lstStyle/>
          <a:p>
            <a:pPr marL="0" indent="0">
              <a:buNone/>
            </a:pPr>
            <a:r>
              <a:rPr lang="en-US" sz="2200" b="1" dirty="0"/>
              <a:t>Facets of IoT Interoperability</a:t>
            </a:r>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2200" dirty="0"/>
          </a:p>
          <a:p>
            <a:pPr marL="0" indent="0">
              <a:buNone/>
            </a:pPr>
            <a:endParaRPr lang="en-US" sz="2200" b="1" dirty="0"/>
          </a:p>
          <a:p>
            <a:endParaRPr lang="en-US" sz="2200" dirty="0"/>
          </a:p>
          <a:p>
            <a:pPr marL="0" indent="0">
              <a:buNone/>
            </a:pPr>
            <a:endParaRPr lang="en-US" sz="2200" dirty="0"/>
          </a:p>
        </p:txBody>
      </p:sp>
      <p:pic>
        <p:nvPicPr>
          <p:cNvPr id="4" name="Picture 3">
            <a:extLst>
              <a:ext uri="{FF2B5EF4-FFF2-40B4-BE49-F238E27FC236}">
                <a16:creationId xmlns:a16="http://schemas.microsoft.com/office/drawing/2014/main" id="{153E94FB-AD15-4633-9162-2B1D12ABD7DC}"/>
              </a:ext>
            </a:extLst>
          </p:cNvPr>
          <p:cNvPicPr>
            <a:picLocks noChangeAspect="1"/>
          </p:cNvPicPr>
          <p:nvPr/>
        </p:nvPicPr>
        <p:blipFill>
          <a:blip r:embed="rId2"/>
          <a:srcRect l="12625" r="4626" b="1"/>
          <a:stretch/>
        </p:blipFill>
        <p:spPr>
          <a:xfrm>
            <a:off x="5865589" y="923070"/>
            <a:ext cx="5007157" cy="499202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8" name="Rectangle 17">
            <a:extLst>
              <a:ext uri="{FF2B5EF4-FFF2-40B4-BE49-F238E27FC236}">
                <a16:creationId xmlns:a16="http://schemas.microsoft.com/office/drawing/2014/main" id="{6555672D-6118-43E6-AE32-99C141FEAF58}"/>
              </a:ext>
            </a:extLst>
          </p:cNvPr>
          <p:cNvSpPr/>
          <p:nvPr/>
        </p:nvSpPr>
        <p:spPr>
          <a:xfrm>
            <a:off x="212007" y="6218750"/>
            <a:ext cx="11852261" cy="400110"/>
          </a:xfrm>
          <a:prstGeom prst="rect">
            <a:avLst/>
          </a:prstGeom>
        </p:spPr>
        <p:txBody>
          <a:bodyPr wrap="square">
            <a:spAutoFit/>
          </a:bodyPr>
          <a:lstStyle/>
          <a:p>
            <a:pPr algn="ctr"/>
            <a:r>
              <a:rPr lang="en-US" sz="2000" b="1" dirty="0"/>
              <a:t>(ISO/IEC 21823-1 Internet of things (IoT)- Interoperability for </a:t>
            </a:r>
            <a:r>
              <a:rPr lang="en-US" sz="2000" b="1" dirty="0" err="1"/>
              <a:t>Iot</a:t>
            </a:r>
            <a:r>
              <a:rPr lang="en-US" sz="2000" b="1" dirty="0"/>
              <a:t> systems – Part-1: Framework)</a:t>
            </a:r>
          </a:p>
        </p:txBody>
      </p:sp>
    </p:spTree>
    <p:extLst>
      <p:ext uri="{BB962C8B-B14F-4D97-AF65-F5344CB8AC3E}">
        <p14:creationId xmlns:p14="http://schemas.microsoft.com/office/powerpoint/2010/main" val="122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AEC861-FB60-4D30-9F8C-5FEEA36709D3}"/>
              </a:ext>
            </a:extLst>
          </p:cNvPr>
          <p:cNvSpPr txBox="1">
            <a:spLocks/>
          </p:cNvSpPr>
          <p:nvPr/>
        </p:nvSpPr>
        <p:spPr>
          <a:xfrm>
            <a:off x="1707689" y="457086"/>
            <a:ext cx="10385474" cy="81389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TRANPORT</a:t>
            </a:r>
            <a:r>
              <a:rPr lang="en-US" sz="4200" b="1" dirty="0"/>
              <a:t> </a:t>
            </a:r>
            <a:r>
              <a:rPr lang="en-US" sz="5400" b="1" dirty="0"/>
              <a:t>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762000" y="1586029"/>
            <a:ext cx="10789920" cy="4366363"/>
          </a:xfrm>
        </p:spPr>
        <p:txBody>
          <a:bodyPr vert="horz" lIns="91440" tIns="45720" rIns="91440" bIns="45720" rtlCol="0">
            <a:normAutofit/>
          </a:bodyPr>
          <a:lstStyle/>
          <a:p>
            <a:pPr marL="0" indent="0">
              <a:buNone/>
            </a:pPr>
            <a:r>
              <a:rPr lang="en-US" sz="2400" b="1" dirty="0"/>
              <a:t>I</a:t>
            </a:r>
            <a:r>
              <a:rPr lang="en-US" sz="2000" b="1" dirty="0"/>
              <a:t>nformation exchange uses an established communication infrastructure between the participating systems</a:t>
            </a:r>
          </a:p>
          <a:p>
            <a:pPr marL="0" indent="0">
              <a:buNone/>
            </a:pPr>
            <a:endParaRPr lang="en-US" sz="1900" b="1" dirty="0"/>
          </a:p>
          <a:p>
            <a:r>
              <a:rPr lang="en-US" sz="1900" b="1" dirty="0"/>
              <a:t>Aim: Data Transfer between Systems</a:t>
            </a:r>
          </a:p>
          <a:p>
            <a:endParaRPr lang="en-US" sz="1900" b="1" dirty="0"/>
          </a:p>
          <a:p>
            <a:r>
              <a:rPr lang="en-US" sz="1900" b="1" dirty="0"/>
              <a:t>Objects: Physical Connections, Signals</a:t>
            </a:r>
          </a:p>
          <a:p>
            <a:endParaRPr lang="en-US" sz="1900" b="1" dirty="0"/>
          </a:p>
          <a:p>
            <a:r>
              <a:rPr lang="en-US" sz="1900" b="1" dirty="0"/>
              <a:t>Requirements: Protocols for Data Transfer</a:t>
            </a:r>
          </a:p>
          <a:p>
            <a:endParaRPr lang="en-US" sz="1900" b="1" dirty="0"/>
          </a:p>
          <a:p>
            <a:r>
              <a:rPr lang="en-US" sz="1900" b="1" dirty="0"/>
              <a:t>Examples: HTTP/S, MQTT</a:t>
            </a:r>
          </a:p>
          <a:p>
            <a:pPr marL="0"/>
            <a:endParaRPr lang="en-US" sz="1900" b="1" dirty="0"/>
          </a:p>
          <a:p>
            <a:pPr marL="0"/>
            <a:endParaRPr lang="en-US" sz="1900" b="1" u="sng" dirty="0"/>
          </a:p>
          <a:p>
            <a:pPr marL="0"/>
            <a:endParaRPr lang="en-US" sz="1900" b="1" u="sng" dirty="0"/>
          </a:p>
          <a:p>
            <a:pPr marL="0"/>
            <a:endParaRPr lang="en-US" sz="1900" b="1" u="sng"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8" name="Rectangle 7">
            <a:extLst>
              <a:ext uri="{FF2B5EF4-FFF2-40B4-BE49-F238E27FC236}">
                <a16:creationId xmlns:a16="http://schemas.microsoft.com/office/drawing/2014/main" id="{4471E3B8-923C-4DC8-9B6F-21DFBD742B20}"/>
              </a:ext>
            </a:extLst>
          </p:cNvPr>
          <p:cNvSpPr/>
          <p:nvPr/>
        </p:nvSpPr>
        <p:spPr>
          <a:xfrm>
            <a:off x="212007" y="6218750"/>
            <a:ext cx="11852261" cy="400110"/>
          </a:xfrm>
          <a:prstGeom prst="rect">
            <a:avLst/>
          </a:prstGeom>
        </p:spPr>
        <p:txBody>
          <a:bodyPr wrap="square">
            <a:spAutoFit/>
          </a:bodyPr>
          <a:lstStyle/>
          <a:p>
            <a:pPr algn="ctr"/>
            <a:r>
              <a:rPr lang="en-US" sz="2000" b="1" dirty="0"/>
              <a:t>(ISO/IEC 21823-2 Internet of things (IoT)- Interoperability for </a:t>
            </a:r>
            <a:r>
              <a:rPr lang="en-US" sz="2000" b="1" dirty="0" err="1"/>
              <a:t>iot</a:t>
            </a:r>
            <a:r>
              <a:rPr lang="en-US" sz="2000" b="1" dirty="0"/>
              <a:t> systems – Part-2: Transport Interoperability)</a:t>
            </a:r>
          </a:p>
        </p:txBody>
      </p:sp>
    </p:spTree>
    <p:extLst>
      <p:ext uri="{BB962C8B-B14F-4D97-AF65-F5344CB8AC3E}">
        <p14:creationId xmlns:p14="http://schemas.microsoft.com/office/powerpoint/2010/main" val="24835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AEC861-FB60-4D30-9F8C-5FEEA36709D3}"/>
              </a:ext>
            </a:extLst>
          </p:cNvPr>
          <p:cNvSpPr txBox="1">
            <a:spLocks/>
          </p:cNvSpPr>
          <p:nvPr/>
        </p:nvSpPr>
        <p:spPr>
          <a:xfrm>
            <a:off x="529970" y="0"/>
            <a:ext cx="11018520" cy="1105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t>SYNTACTIC 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79230" y="1380392"/>
            <a:ext cx="10898787" cy="5034056"/>
          </a:xfrm>
        </p:spPr>
        <p:txBody>
          <a:bodyPr vert="horz" lIns="91440" tIns="45720" rIns="91440" bIns="45720" rtlCol="0" anchor="t">
            <a:normAutofit/>
          </a:bodyPr>
          <a:lstStyle/>
          <a:p>
            <a:pPr marL="0" indent="0">
              <a:buNone/>
            </a:pPr>
            <a:r>
              <a:rPr lang="en-US" sz="2400" b="1" dirty="0"/>
              <a:t>The formats of the exchanged information can be understood by the participating systems</a:t>
            </a:r>
          </a:p>
          <a:p>
            <a:endParaRPr lang="en-US" sz="2400" b="1" dirty="0"/>
          </a:p>
          <a:p>
            <a:r>
              <a:rPr lang="en-US" sz="2400" b="1" dirty="0"/>
              <a:t>Aim: Receive Data in an understood Format</a:t>
            </a:r>
          </a:p>
          <a:p>
            <a:pPr>
              <a:buNone/>
            </a:pPr>
            <a:endParaRPr lang="en-US" sz="2400" b="1" dirty="0"/>
          </a:p>
          <a:p>
            <a:r>
              <a:rPr lang="en-US" sz="2400" b="1" dirty="0"/>
              <a:t>Objects: Data</a:t>
            </a:r>
          </a:p>
          <a:p>
            <a:pPr>
              <a:buNone/>
            </a:pPr>
            <a:endParaRPr lang="en-US" sz="2400" b="1" dirty="0"/>
          </a:p>
          <a:p>
            <a:r>
              <a:rPr lang="en-US" sz="2400" b="1" dirty="0"/>
              <a:t>Requirements: Standardized data exchange formats</a:t>
            </a:r>
          </a:p>
          <a:p>
            <a:pPr>
              <a:buNone/>
            </a:pPr>
            <a:endParaRPr lang="en-US" sz="2400" b="1" dirty="0"/>
          </a:p>
          <a:p>
            <a:r>
              <a:rPr lang="en-US" sz="2400" b="1" dirty="0"/>
              <a:t>Examples: JSON, XML, ASN.1 </a:t>
            </a:r>
            <a:endParaRPr lang="en-US" sz="2000" b="1" dirty="0"/>
          </a:p>
          <a:p>
            <a:pPr marL="0" indent="0">
              <a:buNone/>
            </a:pPr>
            <a:endParaRPr lang="en-US" sz="2200" b="1" u="sng" dirty="0"/>
          </a:p>
          <a:p>
            <a:pPr marL="0"/>
            <a:endParaRPr lang="en-US" sz="2200" b="1" u="sng"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27D18280-2813-4BA5-B021-791E3A6B995F}"/>
              </a:ext>
            </a:extLst>
          </p:cNvPr>
          <p:cNvSpPr/>
          <p:nvPr/>
        </p:nvSpPr>
        <p:spPr>
          <a:xfrm>
            <a:off x="529971" y="6229782"/>
            <a:ext cx="11662030" cy="400110"/>
          </a:xfrm>
          <a:prstGeom prst="rect">
            <a:avLst/>
          </a:prstGeom>
        </p:spPr>
        <p:txBody>
          <a:bodyPr wrap="square">
            <a:spAutoFit/>
          </a:bodyPr>
          <a:lstStyle/>
          <a:p>
            <a:r>
              <a:rPr lang="en-US" sz="2000" b="1" dirty="0"/>
              <a:t>(ISO/IEC 21823-4 Internet of things (IoT)- Interoperability for </a:t>
            </a:r>
            <a:r>
              <a:rPr lang="en-US" sz="2000" b="1" dirty="0" err="1"/>
              <a:t>iot</a:t>
            </a:r>
            <a:r>
              <a:rPr lang="en-US" sz="2000" b="1" dirty="0"/>
              <a:t> systems – Part-4: Syntactic Interoperability)</a:t>
            </a:r>
          </a:p>
        </p:txBody>
      </p:sp>
    </p:spTree>
    <p:extLst>
      <p:ext uri="{BB962C8B-B14F-4D97-AF65-F5344CB8AC3E}">
        <p14:creationId xmlns:p14="http://schemas.microsoft.com/office/powerpoint/2010/main" val="7634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AEC861-FB60-4D30-9F8C-5FEEA36709D3}"/>
              </a:ext>
            </a:extLst>
          </p:cNvPr>
          <p:cNvSpPr txBox="1">
            <a:spLocks/>
          </p:cNvSpPr>
          <p:nvPr/>
        </p:nvSpPr>
        <p:spPr>
          <a:xfrm>
            <a:off x="529970" y="0"/>
            <a:ext cx="11018520" cy="1105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t>SEMANTIC 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940776" y="1326171"/>
            <a:ext cx="10837241" cy="5088277"/>
          </a:xfrm>
        </p:spPr>
        <p:txBody>
          <a:bodyPr vert="horz" lIns="91440" tIns="45720" rIns="91440" bIns="45720" rtlCol="0" anchor="t">
            <a:normAutofit/>
          </a:bodyPr>
          <a:lstStyle/>
          <a:p>
            <a:pPr marL="0" indent="0">
              <a:buNone/>
            </a:pPr>
            <a:r>
              <a:rPr lang="en-US" sz="2400" b="1" dirty="0"/>
              <a:t>The meaning of the data model within the context of a subject area is understood by the participating systems</a:t>
            </a:r>
          </a:p>
          <a:p>
            <a:endParaRPr lang="en-US" sz="2400" b="1" dirty="0"/>
          </a:p>
          <a:p>
            <a:r>
              <a:rPr lang="en-US" sz="2400" b="1" dirty="0"/>
              <a:t>Aim: Receive Data using data information model</a:t>
            </a:r>
          </a:p>
          <a:p>
            <a:pPr>
              <a:buNone/>
            </a:pPr>
            <a:endParaRPr lang="en-US" sz="2400" b="1" dirty="0"/>
          </a:p>
          <a:p>
            <a:r>
              <a:rPr lang="en-US" sz="2400" b="1" dirty="0"/>
              <a:t>Objects: Programmatic Interface</a:t>
            </a:r>
          </a:p>
          <a:p>
            <a:pPr>
              <a:buNone/>
            </a:pPr>
            <a:endParaRPr lang="en-US" sz="2400" b="1" dirty="0"/>
          </a:p>
          <a:p>
            <a:r>
              <a:rPr lang="en-US" sz="2400" b="1" dirty="0"/>
              <a:t>Requirements: Common Interpretation of data information model</a:t>
            </a:r>
          </a:p>
          <a:p>
            <a:pPr>
              <a:buNone/>
            </a:pPr>
            <a:endParaRPr lang="en-US" sz="2400" b="1" dirty="0"/>
          </a:p>
          <a:p>
            <a:r>
              <a:rPr lang="en-US" sz="2400" b="1" dirty="0"/>
              <a:t>Examples: Directories, data keys, </a:t>
            </a:r>
            <a:r>
              <a:rPr lang="en-US" sz="2400" b="1" dirty="0" err="1"/>
              <a:t>ontologies</a:t>
            </a:r>
            <a:endParaRPr lang="en-US" sz="2000" b="1" dirty="0"/>
          </a:p>
          <a:p>
            <a:pPr marL="0" indent="0">
              <a:buNone/>
            </a:pPr>
            <a:endParaRPr lang="en-US" sz="2200" b="1" u="sng" dirty="0"/>
          </a:p>
          <a:p>
            <a:pPr marL="0"/>
            <a:endParaRPr lang="en-US" sz="2200" b="1" u="sng"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105469"/>
            <a:ext cx="10557935" cy="54260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AAFD242B-D78E-4567-8986-F9AA0CEF0A57}"/>
              </a:ext>
            </a:extLst>
          </p:cNvPr>
          <p:cNvSpPr/>
          <p:nvPr/>
        </p:nvSpPr>
        <p:spPr>
          <a:xfrm>
            <a:off x="266700" y="6189892"/>
            <a:ext cx="11658600" cy="400110"/>
          </a:xfrm>
          <a:prstGeom prst="rect">
            <a:avLst/>
          </a:prstGeom>
        </p:spPr>
        <p:txBody>
          <a:bodyPr wrap="square">
            <a:spAutoFit/>
          </a:bodyPr>
          <a:lstStyle/>
          <a:p>
            <a:pPr lvl="0">
              <a:defRPr/>
            </a:pPr>
            <a:r>
              <a:rPr lang="en-US" sz="2000" b="1" dirty="0"/>
              <a:t>(ISO/IEC 21823-3 Internet of things (IoT)- Interoperability for </a:t>
            </a:r>
            <a:r>
              <a:rPr lang="en-US" sz="2000" b="1" dirty="0" err="1"/>
              <a:t>iot</a:t>
            </a:r>
            <a:r>
              <a:rPr lang="en-US" sz="2000" b="1" dirty="0"/>
              <a:t> systems – Part-3: Semantic Interoperability)</a:t>
            </a:r>
          </a:p>
        </p:txBody>
      </p:sp>
    </p:spTree>
    <p:extLst>
      <p:ext uri="{BB962C8B-B14F-4D97-AF65-F5344CB8AC3E}">
        <p14:creationId xmlns:p14="http://schemas.microsoft.com/office/powerpoint/2010/main" val="20403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AEC861-FB60-4D30-9F8C-5FEEA36709D3}"/>
              </a:ext>
            </a:extLst>
          </p:cNvPr>
          <p:cNvSpPr txBox="1">
            <a:spLocks/>
          </p:cNvSpPr>
          <p:nvPr/>
        </p:nvSpPr>
        <p:spPr>
          <a:xfrm>
            <a:off x="529970" y="0"/>
            <a:ext cx="11018520" cy="1105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t>BEHAVIOURAL 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1046704" y="1310054"/>
            <a:ext cx="10731313" cy="5104394"/>
          </a:xfrm>
        </p:spPr>
        <p:txBody>
          <a:bodyPr vert="horz" lIns="91440" tIns="45720" rIns="91440" bIns="45720" rtlCol="0" anchor="t">
            <a:normAutofit/>
          </a:bodyPr>
          <a:lstStyle/>
          <a:p>
            <a:pPr marL="0" indent="0">
              <a:buNone/>
            </a:pPr>
            <a:r>
              <a:rPr lang="en-US" sz="2400" b="1" dirty="0"/>
              <a:t>The actual result achieves the expected outcome</a:t>
            </a:r>
          </a:p>
          <a:p>
            <a:endParaRPr lang="en-US" sz="2400" b="1" dirty="0"/>
          </a:p>
          <a:p>
            <a:r>
              <a:rPr lang="en-US" sz="2400" b="1" dirty="0"/>
              <a:t>Aim: Obtain expected outcomes to interface operations</a:t>
            </a:r>
          </a:p>
          <a:p>
            <a:pPr>
              <a:buNone/>
            </a:pPr>
            <a:endParaRPr lang="en-US" sz="2400" b="1" dirty="0"/>
          </a:p>
          <a:p>
            <a:r>
              <a:rPr lang="en-US" sz="2400" b="1" dirty="0"/>
              <a:t>Objects: Information</a:t>
            </a:r>
          </a:p>
          <a:p>
            <a:pPr>
              <a:buNone/>
            </a:pPr>
            <a:endParaRPr lang="en-US" sz="2400" b="1" dirty="0"/>
          </a:p>
          <a:p>
            <a:r>
              <a:rPr lang="en-US" sz="2400" b="1" dirty="0"/>
              <a:t>Requirements: </a:t>
            </a:r>
            <a:r>
              <a:rPr lang="en-US" sz="2400" b="1" dirty="0" err="1"/>
              <a:t>Behavioural</a:t>
            </a:r>
            <a:r>
              <a:rPr lang="en-US" sz="2400" b="1" dirty="0"/>
              <a:t> Model(s) of the invoked </a:t>
            </a:r>
            <a:r>
              <a:rPr lang="en-US" sz="2400" b="1" dirty="0" err="1"/>
              <a:t>IoT</a:t>
            </a:r>
            <a:r>
              <a:rPr lang="en-US" sz="2400" b="1" dirty="0"/>
              <a:t> entity</a:t>
            </a:r>
          </a:p>
          <a:p>
            <a:pPr>
              <a:buNone/>
            </a:pPr>
            <a:endParaRPr lang="en-US" sz="2400" b="1" dirty="0"/>
          </a:p>
          <a:p>
            <a:r>
              <a:rPr lang="en-US" sz="2400" b="1" dirty="0"/>
              <a:t>Examples: UML models, pre and post conditions, constraint </a:t>
            </a:r>
            <a:r>
              <a:rPr lang="en-US" sz="2400" b="1" dirty="0" err="1"/>
              <a:t>specifictions</a:t>
            </a:r>
            <a:endParaRPr lang="en-US" sz="2400" b="1" dirty="0"/>
          </a:p>
          <a:p>
            <a:pPr marL="0"/>
            <a:endParaRPr lang="en-US" sz="2400" b="1" dirty="0"/>
          </a:p>
          <a:p>
            <a:pPr marL="0"/>
            <a:endParaRPr lang="en-US" sz="2200" b="1" u="sng" dirty="0"/>
          </a:p>
          <a:p>
            <a:pPr marL="0"/>
            <a:endParaRPr lang="en-US" sz="2200" b="1" u="sng" dirty="0"/>
          </a:p>
          <a:p>
            <a:pPr marL="0"/>
            <a:endParaRPr lang="en-US" sz="2200" b="1" u="sng"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7" name="Rectangle 6">
            <a:extLst>
              <a:ext uri="{FF2B5EF4-FFF2-40B4-BE49-F238E27FC236}">
                <a16:creationId xmlns:a16="http://schemas.microsoft.com/office/drawing/2014/main" id="{09A96768-F366-49EC-BEE5-36022D4C0EAA}"/>
              </a:ext>
            </a:extLst>
          </p:cNvPr>
          <p:cNvSpPr/>
          <p:nvPr/>
        </p:nvSpPr>
        <p:spPr>
          <a:xfrm>
            <a:off x="342900" y="6229782"/>
            <a:ext cx="11849101" cy="369332"/>
          </a:xfrm>
          <a:prstGeom prst="rect">
            <a:avLst/>
          </a:prstGeom>
        </p:spPr>
        <p:txBody>
          <a:bodyPr wrap="square">
            <a:spAutoFit/>
          </a:bodyPr>
          <a:lstStyle/>
          <a:p>
            <a:r>
              <a:rPr lang="en-US" b="1" dirty="0"/>
              <a:t>(ISO/IEC 21823-5 Internet of things (IoT) — Interoperability for IoT systems Part 5: Behavioural and policy interoperability)</a:t>
            </a:r>
          </a:p>
        </p:txBody>
      </p:sp>
    </p:spTree>
    <p:extLst>
      <p:ext uri="{BB962C8B-B14F-4D97-AF65-F5344CB8AC3E}">
        <p14:creationId xmlns:p14="http://schemas.microsoft.com/office/powerpoint/2010/main" val="610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AEC861-FB60-4D30-9F8C-5FEEA36709D3}"/>
              </a:ext>
            </a:extLst>
          </p:cNvPr>
          <p:cNvSpPr txBox="1">
            <a:spLocks/>
          </p:cNvSpPr>
          <p:nvPr/>
        </p:nvSpPr>
        <p:spPr>
          <a:xfrm>
            <a:off x="529970" y="0"/>
            <a:ext cx="11018520" cy="1105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t>POLICY 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87360" y="1362808"/>
            <a:ext cx="11190657" cy="5051640"/>
          </a:xfrm>
        </p:spPr>
        <p:txBody>
          <a:bodyPr vert="horz" lIns="91440" tIns="45720" rIns="91440" bIns="45720" rtlCol="0" anchor="t">
            <a:normAutofit lnSpcReduction="10000"/>
          </a:bodyPr>
          <a:lstStyle/>
          <a:p>
            <a:pPr marL="0" indent="0">
              <a:buNone/>
            </a:pPr>
            <a:r>
              <a:rPr lang="en-US" sz="2400" b="1" dirty="0"/>
              <a:t>Interoperability while complying with the legal, organizational, and policy frameworks applicable to the participating systems</a:t>
            </a:r>
          </a:p>
          <a:p>
            <a:endParaRPr lang="en-US" sz="2400" b="1" dirty="0"/>
          </a:p>
          <a:p>
            <a:r>
              <a:rPr lang="en-US" sz="2400" b="1" dirty="0"/>
              <a:t>Aim: Assurances that interoperating systems follow applicable regulatory and organizational policies</a:t>
            </a:r>
          </a:p>
          <a:p>
            <a:pPr>
              <a:buNone/>
            </a:pPr>
            <a:endParaRPr lang="en-US" sz="2400" b="1" dirty="0"/>
          </a:p>
          <a:p>
            <a:r>
              <a:rPr lang="en-US" sz="2400" b="1" dirty="0"/>
              <a:t>Objects: Regulatory and organizational policies and interoperation context</a:t>
            </a:r>
          </a:p>
          <a:p>
            <a:pPr>
              <a:buNone/>
            </a:pPr>
            <a:endParaRPr lang="en-US" sz="2400" b="1" dirty="0"/>
          </a:p>
          <a:p>
            <a:r>
              <a:rPr lang="en-US" sz="2400" b="1" dirty="0"/>
              <a:t>Requirements: Conditions and control for use and access</a:t>
            </a:r>
          </a:p>
          <a:p>
            <a:pPr>
              <a:buNone/>
            </a:pPr>
            <a:endParaRPr lang="en-US" sz="2400" b="1" dirty="0"/>
          </a:p>
          <a:p>
            <a:r>
              <a:rPr lang="en-US" sz="2400" b="1" dirty="0"/>
              <a:t>Examples: Security policies of </a:t>
            </a:r>
            <a:r>
              <a:rPr lang="en-US" sz="2400" b="1" dirty="0" err="1"/>
              <a:t>IoT</a:t>
            </a:r>
            <a:r>
              <a:rPr lang="en-US" sz="2400" b="1" dirty="0"/>
              <a:t> system stakeholders, restriction on cross-border data transfer, regulations controlling Personally identifiable information (PII)</a:t>
            </a:r>
            <a:endParaRPr lang="en-US" sz="2000" b="1" dirty="0"/>
          </a:p>
          <a:p>
            <a:pPr marL="0"/>
            <a:endParaRPr lang="en-US" sz="2200" b="1" dirty="0"/>
          </a:p>
          <a:p>
            <a:pPr marL="0"/>
            <a:endParaRPr lang="en-US" sz="2200" b="1" u="sng" dirty="0"/>
          </a:p>
          <a:p>
            <a:pPr marL="0"/>
            <a:endParaRPr lang="en-US" sz="2200" b="1" u="sng" dirty="0"/>
          </a:p>
          <a:p>
            <a:pPr marL="0"/>
            <a:endParaRPr lang="en-US" sz="2200" b="1" u="sng"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7" name="Rectangle 6">
            <a:extLst>
              <a:ext uri="{FF2B5EF4-FFF2-40B4-BE49-F238E27FC236}">
                <a16:creationId xmlns:a16="http://schemas.microsoft.com/office/drawing/2014/main" id="{245369F2-6B89-4A2D-A3C5-073FF4DD74AC}"/>
              </a:ext>
            </a:extLst>
          </p:cNvPr>
          <p:cNvSpPr/>
          <p:nvPr/>
        </p:nvSpPr>
        <p:spPr>
          <a:xfrm>
            <a:off x="342899" y="6302455"/>
            <a:ext cx="11849101" cy="369332"/>
          </a:xfrm>
          <a:prstGeom prst="rect">
            <a:avLst/>
          </a:prstGeom>
        </p:spPr>
        <p:txBody>
          <a:bodyPr wrap="square">
            <a:spAutoFit/>
          </a:bodyPr>
          <a:lstStyle/>
          <a:p>
            <a:r>
              <a:rPr lang="en-US" b="1" dirty="0"/>
              <a:t>(ISO/IEC 21823-5 Internet of things (IoT) — Interoperability for IoT systems Part 5: Behavioural and policy interoperability)</a:t>
            </a:r>
          </a:p>
        </p:txBody>
      </p:sp>
    </p:spTree>
    <p:extLst>
      <p:ext uri="{BB962C8B-B14F-4D97-AF65-F5344CB8AC3E}">
        <p14:creationId xmlns:p14="http://schemas.microsoft.com/office/powerpoint/2010/main" val="1002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449690" y="85009"/>
            <a:ext cx="10515600" cy="1325563"/>
          </a:xfrm>
        </p:spPr>
        <p:txBody>
          <a:bodyPr>
            <a:normAutofit/>
          </a:bodyPr>
          <a:lstStyle/>
          <a:p>
            <a:r>
              <a:rPr lang="en-US" sz="5400" b="1" dirty="0"/>
              <a:t>CONTENTS</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855089"/>
            <a:ext cx="10515600" cy="4863039"/>
          </a:xfrm>
        </p:spPr>
        <p:txBody>
          <a:bodyPr>
            <a:normAutofit/>
          </a:bodyPr>
          <a:lstStyle/>
          <a:p>
            <a:r>
              <a:rPr lang="en-US" b="1" dirty="0"/>
              <a:t>Introduction to IoT</a:t>
            </a:r>
          </a:p>
          <a:p>
            <a:r>
              <a:rPr lang="en-US" b="1" dirty="0"/>
              <a:t>Advent of IoT ERA </a:t>
            </a:r>
          </a:p>
          <a:p>
            <a:r>
              <a:rPr lang="en-US" b="1" dirty="0" err="1"/>
              <a:t>IoT</a:t>
            </a:r>
            <a:r>
              <a:rPr lang="en-US" b="1" dirty="0"/>
              <a:t> System : Reference Architecture</a:t>
            </a:r>
          </a:p>
          <a:p>
            <a:r>
              <a:rPr lang="en-US" b="1" dirty="0"/>
              <a:t>Desirable Features IoT must possess</a:t>
            </a:r>
          </a:p>
          <a:p>
            <a:r>
              <a:rPr lang="en-US" b="1" dirty="0"/>
              <a:t>Interoperability </a:t>
            </a:r>
          </a:p>
          <a:p>
            <a:r>
              <a:rPr lang="en-US" b="1" dirty="0"/>
              <a:t>Security &amp; Privacy</a:t>
            </a:r>
          </a:p>
          <a:p>
            <a:r>
              <a:rPr lang="en-US" b="1" dirty="0"/>
              <a:t>Digital Twin </a:t>
            </a:r>
          </a:p>
          <a:p>
            <a:pPr marL="0" indent="0">
              <a:buNone/>
            </a:pPr>
            <a:endParaRPr lang="en-US"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28889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838201" y="365125"/>
            <a:ext cx="5251316" cy="1807305"/>
          </a:xfrm>
        </p:spPr>
        <p:txBody>
          <a:bodyPr>
            <a:normAutofit/>
          </a:bodyPr>
          <a:lstStyle/>
          <a:p>
            <a:r>
              <a:rPr lang="en-US" sz="5400" b="1" dirty="0"/>
              <a:t>INTEROPERABILITY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923924" y="2144649"/>
            <a:ext cx="6259533" cy="3294126"/>
          </a:xfrm>
        </p:spPr>
        <p:txBody>
          <a:bodyPr>
            <a:normAutofit/>
          </a:bodyPr>
          <a:lstStyle/>
          <a:p>
            <a:pPr marL="0" indent="0">
              <a:spcAft>
                <a:spcPts val="1200"/>
              </a:spcAft>
              <a:buNone/>
            </a:pPr>
            <a:r>
              <a:rPr lang="en-US" b="1" dirty="0"/>
              <a:t>Interoperability with respect to IoT characteristics</a:t>
            </a:r>
          </a:p>
          <a:p>
            <a:r>
              <a:rPr lang="en-US" sz="2400" b="1" dirty="0"/>
              <a:t>IoT System characteristics</a:t>
            </a:r>
          </a:p>
          <a:p>
            <a:r>
              <a:rPr lang="en-US" sz="2400" b="1" dirty="0"/>
              <a:t>IoT Component characteristics</a:t>
            </a:r>
          </a:p>
          <a:p>
            <a:endParaRPr lang="en-US" sz="1700" b="1" dirty="0"/>
          </a:p>
          <a:p>
            <a:endParaRPr lang="en-US" sz="1700" b="1" dirty="0"/>
          </a:p>
          <a:p>
            <a:endParaRPr lang="en-US" sz="1700" b="1" dirty="0"/>
          </a:p>
          <a:p>
            <a:endParaRPr lang="en-US" sz="1700" b="1" dirty="0"/>
          </a:p>
          <a:p>
            <a:endParaRPr lang="en-US" sz="1700" b="1" dirty="0"/>
          </a:p>
          <a:p>
            <a:endParaRPr lang="en-US" sz="1700" b="1" dirty="0"/>
          </a:p>
          <a:p>
            <a:endParaRPr lang="en-US" sz="1700" b="1" dirty="0"/>
          </a:p>
          <a:p>
            <a:pPr marL="0" indent="0">
              <a:buNone/>
            </a:pPr>
            <a:endParaRPr lang="en-US" sz="1600" dirty="0"/>
          </a:p>
        </p:txBody>
      </p:sp>
      <p:pic>
        <p:nvPicPr>
          <p:cNvPr id="4" name="Picture 3">
            <a:extLst>
              <a:ext uri="{FF2B5EF4-FFF2-40B4-BE49-F238E27FC236}">
                <a16:creationId xmlns:a16="http://schemas.microsoft.com/office/drawing/2014/main" id="{9EB78642-4E7A-4C83-A7AC-BBE2120422BE}"/>
              </a:ext>
            </a:extLst>
          </p:cNvPr>
          <p:cNvPicPr>
            <a:picLocks noChangeAspect="1"/>
          </p:cNvPicPr>
          <p:nvPr/>
        </p:nvPicPr>
        <p:blipFill>
          <a:blip r:embed="rId3"/>
          <a:srcRect l="14684" r="923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3C494854-365D-4576-996E-7D994FBA4C90}"/>
              </a:ext>
            </a:extLst>
          </p:cNvPr>
          <p:cNvSpPr/>
          <p:nvPr/>
        </p:nvSpPr>
        <p:spPr>
          <a:xfrm>
            <a:off x="450881" y="6048411"/>
            <a:ext cx="6096000" cy="707886"/>
          </a:xfrm>
          <a:prstGeom prst="rect">
            <a:avLst/>
          </a:prstGeom>
        </p:spPr>
        <p:txBody>
          <a:bodyPr>
            <a:spAutoFit/>
          </a:bodyPr>
          <a:lstStyle/>
          <a:p>
            <a:r>
              <a:rPr lang="en-US" sz="2000" b="1" dirty="0"/>
              <a:t>(ISO/IEC 21823-1 Internet of things (IoT)- Interoperability for </a:t>
            </a:r>
            <a:r>
              <a:rPr lang="en-US" sz="2000" b="1" dirty="0" err="1"/>
              <a:t>Iot</a:t>
            </a:r>
            <a:r>
              <a:rPr lang="en-US" sz="2000" b="1" dirty="0"/>
              <a:t> systems – Part-1: Framework)</a:t>
            </a:r>
          </a:p>
        </p:txBody>
      </p:sp>
    </p:spTree>
    <p:extLst>
      <p:ext uri="{BB962C8B-B14F-4D97-AF65-F5344CB8AC3E}">
        <p14:creationId xmlns:p14="http://schemas.microsoft.com/office/powerpoint/2010/main" val="3467554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838200" y="365125"/>
            <a:ext cx="10515600" cy="1325563"/>
          </a:xfrm>
        </p:spPr>
        <p:txBody>
          <a:bodyPr>
            <a:normAutofit/>
          </a:bodyPr>
          <a:lstStyle/>
          <a:p>
            <a:r>
              <a:rPr lang="en-US" sz="5400" b="1" dirty="0"/>
              <a:t>INTEROPERABILITY</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6428874" cy="4251960"/>
          </a:xfrm>
        </p:spPr>
        <p:txBody>
          <a:bodyPr>
            <a:normAutofit/>
          </a:bodyPr>
          <a:lstStyle/>
          <a:p>
            <a:pPr marL="0" indent="0">
              <a:buNone/>
            </a:pPr>
            <a:r>
              <a:rPr lang="en-US" b="1" dirty="0"/>
              <a:t>IoT System characteristics</a:t>
            </a:r>
          </a:p>
          <a:p>
            <a:r>
              <a:rPr lang="en-US" sz="2400" b="1" dirty="0"/>
              <a:t>Network Communication</a:t>
            </a:r>
          </a:p>
          <a:p>
            <a:pPr marL="640080" lvl="2"/>
            <a:r>
              <a:rPr lang="en-US" sz="2200" b="1" dirty="0"/>
              <a:t>Mainly focused on the transport facet</a:t>
            </a:r>
          </a:p>
          <a:p>
            <a:pPr marL="640080" lvl="2"/>
            <a:r>
              <a:rPr lang="en-US" sz="2200" b="1" dirty="0"/>
              <a:t>Two entities are interoperable if:</a:t>
            </a:r>
          </a:p>
          <a:p>
            <a:pPr marL="914400" lvl="3" algn="just">
              <a:buFont typeface="Wingdings" panose="05000000000000000000" pitchFamily="2" charset="2"/>
              <a:buChar char="ü"/>
            </a:pPr>
            <a:r>
              <a:rPr lang="en-US" sz="2200" b="1" dirty="0"/>
              <a:t>they use same communication infrastructure</a:t>
            </a:r>
          </a:p>
          <a:p>
            <a:pPr marL="914400" lvl="3" algn="just">
              <a:buFont typeface="Wingdings" panose="05000000000000000000" pitchFamily="2" charset="2"/>
              <a:buChar char="ü"/>
            </a:pPr>
            <a:r>
              <a:rPr lang="en-US" sz="2200" b="1" dirty="0"/>
              <a:t>Or with the use of network intermediary devices such as routers and gateways if their physical mediums are different</a:t>
            </a:r>
          </a:p>
          <a:p>
            <a:pPr marL="1371600" lvl="3" indent="0">
              <a:buNone/>
            </a:pPr>
            <a:endParaRPr lang="en-US" sz="2400" b="1" dirty="0"/>
          </a:p>
          <a:p>
            <a:pPr marL="274320" lvl="3" indent="0">
              <a:buNone/>
            </a:pPr>
            <a:endParaRPr lang="en-US" b="1" dirty="0"/>
          </a:p>
          <a:p>
            <a:pPr marL="274320" lvl="3" indent="0">
              <a:buNone/>
            </a:pPr>
            <a:endParaRPr lang="en-US" b="1" dirty="0"/>
          </a:p>
          <a:p>
            <a:pPr marL="1371600" lvl="3" indent="0">
              <a:buNone/>
            </a:pPr>
            <a:endParaRPr lang="en-US" sz="2200" dirty="0"/>
          </a:p>
          <a:p>
            <a:pPr marL="1371600" lvl="3" indent="0">
              <a:buNone/>
            </a:pPr>
            <a:endParaRPr lang="en-US" sz="2200" dirty="0"/>
          </a:p>
          <a:p>
            <a:pPr marL="1371600" lvl="3" indent="0">
              <a:buNone/>
            </a:pPr>
            <a:endParaRPr lang="en-US" sz="2200" dirty="0"/>
          </a:p>
          <a:p>
            <a:pPr marL="1371600" lvl="3" indent="0">
              <a:buNone/>
            </a:pPr>
            <a:endParaRPr lang="en-US" sz="2200" dirty="0"/>
          </a:p>
          <a:p>
            <a:pPr marL="0" indent="0">
              <a:buNone/>
            </a:pPr>
            <a:endParaRPr lang="en-US" sz="2200"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4" name="Rectangle 3">
            <a:extLst>
              <a:ext uri="{FF2B5EF4-FFF2-40B4-BE49-F238E27FC236}">
                <a16:creationId xmlns:a16="http://schemas.microsoft.com/office/drawing/2014/main" id="{499B15C2-FCD3-42DA-A097-9C2724693CCC}"/>
              </a:ext>
            </a:extLst>
          </p:cNvPr>
          <p:cNvSpPr/>
          <p:nvPr/>
        </p:nvSpPr>
        <p:spPr>
          <a:xfrm>
            <a:off x="802925" y="6048411"/>
            <a:ext cx="10427050" cy="400110"/>
          </a:xfrm>
          <a:prstGeom prst="rect">
            <a:avLst/>
          </a:prstGeom>
        </p:spPr>
        <p:txBody>
          <a:bodyPr wrap="square">
            <a:spAutoFit/>
          </a:bodyPr>
          <a:lstStyle/>
          <a:p>
            <a:pPr marL="274320" lvl="3" indent="0">
              <a:buNone/>
            </a:pPr>
            <a:r>
              <a:rPr lang="en-US" sz="2000" b="1" dirty="0"/>
              <a:t>(ISO/IEC 21823-1 Internet of things (IoT)- Interoperability for </a:t>
            </a:r>
            <a:r>
              <a:rPr lang="en-US" sz="2000" b="1" dirty="0" err="1"/>
              <a:t>Iot</a:t>
            </a:r>
            <a:r>
              <a:rPr lang="en-US" sz="2000" b="1" dirty="0"/>
              <a:t> systems – Part-1: Framework)</a:t>
            </a:r>
          </a:p>
        </p:txBody>
      </p:sp>
      <p:pic>
        <p:nvPicPr>
          <p:cNvPr id="6" name="Picture 5">
            <a:extLst>
              <a:ext uri="{FF2B5EF4-FFF2-40B4-BE49-F238E27FC236}">
                <a16:creationId xmlns:a16="http://schemas.microsoft.com/office/drawing/2014/main" id="{321377F9-DE63-4052-8F4F-F7B0D8965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349" y="1811215"/>
            <a:ext cx="4707944" cy="4213934"/>
          </a:xfrm>
          <a:prstGeom prst="rect">
            <a:avLst/>
          </a:prstGeom>
        </p:spPr>
      </p:pic>
    </p:spTree>
    <p:extLst>
      <p:ext uri="{BB962C8B-B14F-4D97-AF65-F5344CB8AC3E}">
        <p14:creationId xmlns:p14="http://schemas.microsoft.com/office/powerpoint/2010/main" val="24221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838200" y="365125"/>
            <a:ext cx="10515600" cy="1325563"/>
          </a:xfrm>
        </p:spPr>
        <p:txBody>
          <a:bodyPr>
            <a:normAutofit/>
          </a:bodyPr>
          <a:lstStyle/>
          <a:p>
            <a:r>
              <a:rPr lang="en-US" sz="5400" b="1" dirty="0"/>
              <a:t>INTEROPERABILITY</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87361" y="1929384"/>
            <a:ext cx="11238292" cy="4251960"/>
          </a:xfrm>
        </p:spPr>
        <p:txBody>
          <a:bodyPr>
            <a:normAutofit/>
          </a:bodyPr>
          <a:lstStyle/>
          <a:p>
            <a:r>
              <a:rPr lang="en-US" b="1" dirty="0"/>
              <a:t>Self Description</a:t>
            </a:r>
          </a:p>
          <a:p>
            <a:pPr lvl="1"/>
            <a:r>
              <a:rPr lang="en-US" b="1" dirty="0"/>
              <a:t>Self-description is mainly focused on the syntactic facet</a:t>
            </a:r>
          </a:p>
          <a:p>
            <a:pPr lvl="1"/>
            <a:r>
              <a:rPr lang="en-US" b="1" dirty="0"/>
              <a:t>To enable communication with an IoT entity from other IoT entities, Self-description of following elements is necessary:  </a:t>
            </a:r>
          </a:p>
          <a:p>
            <a:pPr lvl="1">
              <a:buFont typeface="Wingdings" panose="05000000000000000000" pitchFamily="2" charset="2"/>
              <a:buChar char="ü"/>
            </a:pPr>
            <a:r>
              <a:rPr lang="en-US" sz="2000" b="1" dirty="0"/>
              <a:t> 	</a:t>
            </a:r>
            <a:r>
              <a:rPr lang="en-US" b="1" dirty="0"/>
              <a:t>Interface definition(s) </a:t>
            </a:r>
          </a:p>
          <a:p>
            <a:pPr lvl="1">
              <a:buFont typeface="Wingdings" panose="05000000000000000000" pitchFamily="2" charset="2"/>
              <a:buChar char="ü"/>
            </a:pPr>
            <a:r>
              <a:rPr lang="en-US" b="1" dirty="0"/>
              <a:t> 	Network description (type of network, endpoint identifiers)</a:t>
            </a:r>
          </a:p>
          <a:p>
            <a:pPr lvl="1">
              <a:buFont typeface="Wingdings" panose="05000000000000000000" pitchFamily="2" charset="2"/>
              <a:buChar char="ü"/>
            </a:pPr>
            <a:r>
              <a:rPr lang="en-US" b="1" dirty="0"/>
              <a:t> 	Security capabilities and parameters</a:t>
            </a:r>
          </a:p>
          <a:p>
            <a:pPr lvl="1">
              <a:buFont typeface="Wingdings" panose="05000000000000000000" pitchFamily="2" charset="2"/>
              <a:buChar char="ü"/>
            </a:pPr>
            <a:r>
              <a:rPr lang="en-US" sz="2800" b="1" dirty="0"/>
              <a:t> 	E</a:t>
            </a:r>
            <a:r>
              <a:rPr lang="en-US" b="1" dirty="0"/>
              <a:t>ntity metadata including entity type, capabilities description, constraints</a:t>
            </a:r>
          </a:p>
          <a:p>
            <a:pPr marL="0" indent="0">
              <a:buNone/>
            </a:pPr>
            <a:endParaRPr lang="en-US" b="1" dirty="0"/>
          </a:p>
          <a:p>
            <a:pPr marL="0" indent="0">
              <a:buNone/>
            </a:pPr>
            <a:endParaRPr lang="en-US" sz="2200"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4" name="Rectangle 3">
            <a:extLst>
              <a:ext uri="{FF2B5EF4-FFF2-40B4-BE49-F238E27FC236}">
                <a16:creationId xmlns:a16="http://schemas.microsoft.com/office/drawing/2014/main" id="{BD18C3EE-4B18-4C90-96D4-BF798B9BCED8}"/>
              </a:ext>
            </a:extLst>
          </p:cNvPr>
          <p:cNvSpPr/>
          <p:nvPr/>
        </p:nvSpPr>
        <p:spPr>
          <a:xfrm>
            <a:off x="582829" y="6230401"/>
            <a:ext cx="11485685" cy="400110"/>
          </a:xfrm>
          <a:prstGeom prst="rect">
            <a:avLst/>
          </a:prstGeom>
        </p:spPr>
        <p:txBody>
          <a:bodyPr wrap="square">
            <a:spAutoFit/>
          </a:bodyPr>
          <a:lstStyle/>
          <a:p>
            <a:pPr marL="274320" lvl="3" indent="0">
              <a:buNone/>
            </a:pPr>
            <a:r>
              <a:rPr lang="en-US" sz="2000" b="1" dirty="0"/>
              <a:t>(ISO/IEC 21823-1 Internet of things (IoT)- Interoperability for </a:t>
            </a:r>
            <a:r>
              <a:rPr lang="en-US" sz="2000" b="1" dirty="0" err="1"/>
              <a:t>Iot</a:t>
            </a:r>
            <a:r>
              <a:rPr lang="en-US" sz="2000" b="1" dirty="0"/>
              <a:t> systems – Part-1: Framework)</a:t>
            </a:r>
          </a:p>
        </p:txBody>
      </p:sp>
    </p:spTree>
    <p:extLst>
      <p:ext uri="{BB962C8B-B14F-4D97-AF65-F5344CB8AC3E}">
        <p14:creationId xmlns:p14="http://schemas.microsoft.com/office/powerpoint/2010/main" val="35358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089040" y="298913"/>
            <a:ext cx="10515600" cy="1325563"/>
          </a:xfrm>
        </p:spPr>
        <p:txBody>
          <a:bodyPr>
            <a:normAutofit/>
          </a:bodyPr>
          <a:lstStyle/>
          <a:p>
            <a:r>
              <a:rPr lang="en-US" sz="5400" b="1" dirty="0"/>
              <a:t>INTEROPERABILITY</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1" y="1929384"/>
            <a:ext cx="6644054" cy="4251960"/>
          </a:xfrm>
        </p:spPr>
        <p:txBody>
          <a:bodyPr>
            <a:normAutofit/>
          </a:bodyPr>
          <a:lstStyle/>
          <a:p>
            <a:pPr marL="0" indent="0">
              <a:buNone/>
            </a:pPr>
            <a:r>
              <a:rPr lang="en-US" b="1" dirty="0"/>
              <a:t>IoT Component characteristics</a:t>
            </a:r>
          </a:p>
          <a:p>
            <a:r>
              <a:rPr lang="en-US" sz="2400" b="1" dirty="0"/>
              <a:t>Discoverability</a:t>
            </a:r>
            <a:endParaRPr lang="en-US" sz="2200" b="1" dirty="0"/>
          </a:p>
          <a:p>
            <a:pPr marL="457200" lvl="1" indent="0">
              <a:buNone/>
            </a:pPr>
            <a:r>
              <a:rPr lang="en-US" sz="2000" b="1" dirty="0"/>
              <a:t>Allows users, services, and other devices to find both devices on the network and the capabilities and services they offer at any particular time</a:t>
            </a:r>
          </a:p>
          <a:p>
            <a:r>
              <a:rPr lang="en-US" sz="2400" b="1" dirty="0"/>
              <a:t>Network</a:t>
            </a:r>
            <a:r>
              <a:rPr lang="en-US" sz="2200" b="1" dirty="0"/>
              <a:t> </a:t>
            </a:r>
            <a:r>
              <a:rPr lang="en-US" sz="2400" b="1" dirty="0"/>
              <a:t>connectivity</a:t>
            </a:r>
            <a:endParaRPr lang="en-US" sz="2200" b="1" dirty="0"/>
          </a:p>
          <a:p>
            <a:pPr marL="457200" lvl="1" indent="0">
              <a:buNone/>
            </a:pPr>
            <a:r>
              <a:rPr lang="en-US" sz="2000" b="1" dirty="0"/>
              <a:t>In order to support network communication interoperability, network connectivity should be described as self-description</a:t>
            </a:r>
          </a:p>
          <a:p>
            <a:r>
              <a:rPr lang="en-US" sz="2400" b="1" dirty="0"/>
              <a:t>Unique</a:t>
            </a:r>
            <a:r>
              <a:rPr lang="en-US" sz="2200" b="1" dirty="0"/>
              <a:t> </a:t>
            </a:r>
            <a:r>
              <a:rPr lang="en-US" sz="2400" b="1" dirty="0"/>
              <a:t>identification</a:t>
            </a:r>
            <a:endParaRPr lang="en-US" sz="2200" b="1" dirty="0"/>
          </a:p>
          <a:p>
            <a:pPr marL="457200" lvl="1" indent="0">
              <a:buNone/>
            </a:pPr>
            <a:r>
              <a:rPr lang="en-US" sz="2000" b="1" dirty="0"/>
              <a:t>Unique identification is very important to make one IoT system interoperable with other IoT systems</a:t>
            </a:r>
          </a:p>
          <a:p>
            <a:pPr marL="457200" lvl="1" indent="0">
              <a:buNone/>
            </a:pPr>
            <a:endParaRPr lang="en-US" sz="2200" dirty="0"/>
          </a:p>
          <a:p>
            <a:pPr marL="457200" lvl="1" indent="0">
              <a:buNone/>
            </a:pPr>
            <a:endParaRPr lang="en-US" sz="2200" dirty="0"/>
          </a:p>
          <a:p>
            <a:pPr marL="457200" lvl="1" indent="0">
              <a:buNone/>
            </a:pPr>
            <a:endParaRPr lang="en-US" sz="2200"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7" name="Rectangle 16">
            <a:extLst>
              <a:ext uri="{FF2B5EF4-FFF2-40B4-BE49-F238E27FC236}">
                <a16:creationId xmlns:a16="http://schemas.microsoft.com/office/drawing/2014/main" id="{D01A1BD4-5387-4B9F-BB72-4702DFEFBB5B}"/>
              </a:ext>
            </a:extLst>
          </p:cNvPr>
          <p:cNvSpPr/>
          <p:nvPr/>
        </p:nvSpPr>
        <p:spPr>
          <a:xfrm>
            <a:off x="298308" y="6171363"/>
            <a:ext cx="11852261" cy="6771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1" noProof="0" dirty="0" err="1">
                <a:solidFill>
                  <a:prstClr val="black"/>
                </a:solidFill>
                <a:latin typeface="Calibri" panose="020F0502020204030204"/>
              </a:rPr>
              <a:t>Contd</a:t>
            </a:r>
            <a:r>
              <a:rPr lang="en-US" b="1" noProof="0" dirty="0">
                <a:solidFill>
                  <a:prstClr val="black"/>
                </a:solidFill>
                <a:latin typeface="Calibri" panose="020F0502020204030204"/>
              </a:rPr>
              <a:t>….</a:t>
            </a:r>
            <a:endParaRPr kumimoji="0" lang="en-US" sz="1800" b="1"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a:extLst>
              <a:ext uri="{FF2B5EF4-FFF2-40B4-BE49-F238E27FC236}">
                <a16:creationId xmlns:a16="http://schemas.microsoft.com/office/drawing/2014/main" id="{4636A4D6-04CB-4296-B05B-2D25A6F7E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255" y="2402470"/>
            <a:ext cx="4330889" cy="3268810"/>
          </a:xfrm>
          <a:prstGeom prst="rect">
            <a:avLst/>
          </a:prstGeom>
        </p:spPr>
      </p:pic>
    </p:spTree>
    <p:extLst>
      <p:ext uri="{BB962C8B-B14F-4D97-AF65-F5344CB8AC3E}">
        <p14:creationId xmlns:p14="http://schemas.microsoft.com/office/powerpoint/2010/main" val="36429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158526" y="234948"/>
            <a:ext cx="10515600" cy="1325563"/>
          </a:xfrm>
        </p:spPr>
        <p:txBody>
          <a:bodyPr>
            <a:normAutofit/>
          </a:bodyPr>
          <a:lstStyle/>
          <a:p>
            <a:r>
              <a:rPr lang="en-US" sz="5400" b="1" dirty="0"/>
              <a:t>INTEROPERABILITY</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r>
              <a:rPr lang="en-US" b="1" dirty="0"/>
              <a:t>Security</a:t>
            </a:r>
            <a:endParaRPr lang="en-US" sz="2200" b="1" dirty="0"/>
          </a:p>
          <a:p>
            <a:pPr>
              <a:buFont typeface="Wingdings" panose="05000000000000000000" pitchFamily="2" charset="2"/>
              <a:buChar char="ü"/>
            </a:pPr>
            <a:r>
              <a:rPr lang="en-US" sz="2200" b="1" dirty="0"/>
              <a:t>Confidentiality: Confidentiality should be guaranteed between two interoperating IoT systems</a:t>
            </a:r>
          </a:p>
          <a:p>
            <a:pPr>
              <a:buFont typeface="Wingdings" panose="05000000000000000000" pitchFamily="2" charset="2"/>
              <a:buChar char="ü"/>
            </a:pPr>
            <a:r>
              <a:rPr lang="en-US" sz="2200" b="1" dirty="0"/>
              <a:t>Integrity: Data integrity should be guaranteed between two interoperating IoT systems</a:t>
            </a:r>
          </a:p>
          <a:p>
            <a:pPr>
              <a:buFont typeface="Wingdings" panose="05000000000000000000" pitchFamily="2" charset="2"/>
              <a:buChar char="ü"/>
            </a:pPr>
            <a:r>
              <a:rPr lang="en-US" sz="2200" b="1" dirty="0"/>
              <a:t>Protection of personally identifiable information: Protection of Personally Identifiable Information should be guaranteed over two interoperating IoT systems. Confidentiality may impact the behavioural and policy facets</a:t>
            </a:r>
          </a:p>
          <a:p>
            <a:endParaRPr lang="en-US" sz="2200" b="1" dirty="0"/>
          </a:p>
          <a:p>
            <a:pPr marL="0" indent="0">
              <a:buNone/>
            </a:pPr>
            <a:endParaRPr lang="en-US" sz="2200" b="1" dirty="0"/>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7" name="Rectangle 16">
            <a:extLst>
              <a:ext uri="{FF2B5EF4-FFF2-40B4-BE49-F238E27FC236}">
                <a16:creationId xmlns:a16="http://schemas.microsoft.com/office/drawing/2014/main" id="{6A289628-4970-4340-8E66-C6000F043AA6}"/>
              </a:ext>
            </a:extLst>
          </p:cNvPr>
          <p:cNvSpPr/>
          <p:nvPr/>
        </p:nvSpPr>
        <p:spPr>
          <a:xfrm>
            <a:off x="339739" y="6063574"/>
            <a:ext cx="11852261" cy="6771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1" noProof="0" dirty="0" err="1">
                <a:solidFill>
                  <a:prstClr val="black"/>
                </a:solidFill>
                <a:latin typeface="Calibri" panose="020F0502020204030204"/>
              </a:rPr>
              <a:t>Contd</a:t>
            </a:r>
            <a:r>
              <a:rPr lang="en-US" b="1" noProof="0" dirty="0">
                <a:solidFill>
                  <a:prstClr val="black"/>
                </a:solidFill>
                <a:latin typeface="Calibri" panose="020F0502020204030204"/>
              </a:rPr>
              <a:t>….</a:t>
            </a:r>
            <a:endParaRPr kumimoji="0" lang="en-US" sz="1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552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0565F28-02C8-467D-8CD2-B76F2D4326B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a:solidFill>
                  <a:schemeClr val="tx1"/>
                </a:solidFill>
                <a:latin typeface="+mj-lt"/>
                <a:ea typeface="+mj-ea"/>
                <a:cs typeface="+mj-cs"/>
              </a:rPr>
              <a:t>INTEROPERABILITY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400" b="1" dirty="0"/>
              <a:t>Legacy</a:t>
            </a:r>
            <a:r>
              <a:rPr lang="en-US" sz="2200" b="1" dirty="0"/>
              <a:t> </a:t>
            </a:r>
            <a:r>
              <a:rPr lang="en-US" sz="2400" b="1" dirty="0"/>
              <a:t>support</a:t>
            </a:r>
            <a:endParaRPr lang="en-US" sz="2200" dirty="0"/>
          </a:p>
          <a:p>
            <a:pPr marL="571500" lvl="1" indent="-342900">
              <a:buFont typeface="Wingdings" panose="05000000000000000000" pitchFamily="2" charset="2"/>
              <a:buChar char="ü"/>
            </a:pPr>
            <a:r>
              <a:rPr lang="en-US" sz="2200" b="1" dirty="0"/>
              <a:t>A support for service, protocol, device, system, component, technology, or standard that is  outdated but which is still in current use may be needed for interoperability with backward compatibility</a:t>
            </a:r>
          </a:p>
          <a:p>
            <a:r>
              <a:rPr lang="en-US" sz="2400" b="1" dirty="0"/>
              <a:t>Heterogeneity</a:t>
            </a:r>
            <a:endParaRPr lang="en-US" sz="2200" b="1" dirty="0"/>
          </a:p>
          <a:p>
            <a:pPr marL="571500" lvl="1" indent="-342900">
              <a:buFont typeface="Wingdings" panose="05000000000000000000" pitchFamily="2" charset="2"/>
              <a:buChar char="ü"/>
            </a:pPr>
            <a:r>
              <a:rPr lang="en-US" sz="2200" b="1" dirty="0"/>
              <a:t>Heterogeneity of IoT systems indicates that they may have different interfaces with each other. Heterogeneous IoT systems should be interoperable by means of appropriate mechanisms	</a:t>
            </a:r>
          </a:p>
          <a:p>
            <a:r>
              <a:rPr lang="en-US" sz="2400" b="1" dirty="0"/>
              <a:t>Compliance</a:t>
            </a:r>
            <a:endParaRPr lang="en-US" sz="2200" b="1" dirty="0"/>
          </a:p>
          <a:p>
            <a:pPr marL="571500" lvl="1" indent="-342900">
              <a:buFont typeface="Wingdings" panose="05000000000000000000" pitchFamily="2" charset="2"/>
              <a:buChar char="ü"/>
            </a:pPr>
            <a:r>
              <a:rPr lang="en-US" sz="2200" b="1" dirty="0"/>
              <a:t>In order to support policy interoperability between IoT entities, those IoT entities should conform to the applicable regulations </a:t>
            </a:r>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8" name="Rectangle 17">
            <a:extLst>
              <a:ext uri="{FF2B5EF4-FFF2-40B4-BE49-F238E27FC236}">
                <a16:creationId xmlns:a16="http://schemas.microsoft.com/office/drawing/2014/main" id="{D23D4389-0FF1-496C-9A05-4F22A4F7AA72}"/>
              </a:ext>
            </a:extLst>
          </p:cNvPr>
          <p:cNvSpPr/>
          <p:nvPr/>
        </p:nvSpPr>
        <p:spPr>
          <a:xfrm>
            <a:off x="339735" y="6169392"/>
            <a:ext cx="11852261" cy="6771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1" noProof="0" dirty="0" err="1">
                <a:solidFill>
                  <a:prstClr val="black"/>
                </a:solidFill>
                <a:latin typeface="Calibri" panose="020F0502020204030204"/>
              </a:rPr>
              <a:t>Contd</a:t>
            </a:r>
            <a:r>
              <a:rPr lang="en-US" b="1" noProof="0" dirty="0">
                <a:solidFill>
                  <a:prstClr val="black"/>
                </a:solidFill>
                <a:latin typeface="Calibri" panose="020F0502020204030204"/>
              </a:rPr>
              <a:t>….</a:t>
            </a:r>
            <a:endParaRPr kumimoji="0" lang="en-US" sz="1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7612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B0B3292-BAEE-49C6-B56F-248E1FE94A67}"/>
              </a:ext>
            </a:extLst>
          </p:cNvPr>
          <p:cNvSpPr txBox="1">
            <a:spLocks/>
          </p:cNvSpPr>
          <p:nvPr/>
        </p:nvSpPr>
        <p:spPr>
          <a:xfrm>
            <a:off x="41431" y="921773"/>
            <a:ext cx="5465065" cy="1719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INTEROPERABILITY</a:t>
            </a:r>
          </a:p>
          <a:p>
            <a:pPr>
              <a:spcAft>
                <a:spcPts val="600"/>
              </a:spcAft>
            </a:pPr>
            <a:endParaRPr lang="en-US" sz="1800" b="1" kern="1200" dirty="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630935" y="2807208"/>
            <a:ext cx="3861933" cy="3410712"/>
          </a:xfrm>
        </p:spPr>
        <p:txBody>
          <a:bodyPr vert="horz" lIns="91440" tIns="45720" rIns="91440" bIns="45720" rtlCol="0" anchor="t">
            <a:normAutofit/>
          </a:bodyPr>
          <a:lstStyle/>
          <a:p>
            <a:pPr marL="0" indent="0">
              <a:buNone/>
            </a:pPr>
            <a:r>
              <a:rPr lang="en-US" sz="2400" b="1" dirty="0"/>
              <a:t>Framework for interoperable     IoT systems</a:t>
            </a:r>
          </a:p>
          <a:p>
            <a:pPr marL="0"/>
            <a:endParaRPr lang="en-US" sz="2200" b="1" dirty="0"/>
          </a:p>
          <a:p>
            <a:pPr marL="0"/>
            <a:endParaRPr lang="en-US" sz="2200" b="1" dirty="0"/>
          </a:p>
          <a:p>
            <a:pPr marL="0"/>
            <a:endParaRPr lang="en-US" sz="2200" b="1" dirty="0"/>
          </a:p>
          <a:p>
            <a:pPr marL="0"/>
            <a:endParaRPr lang="en-US" sz="2200" b="1" dirty="0"/>
          </a:p>
          <a:p>
            <a:pPr marL="0"/>
            <a:endParaRPr lang="en-US" sz="2200" b="1" dirty="0"/>
          </a:p>
          <a:p>
            <a:pPr marL="0"/>
            <a:endParaRPr lang="en-US" sz="2200" b="1" dirty="0"/>
          </a:p>
          <a:p>
            <a:pPr marL="0"/>
            <a:endParaRPr lang="en-US" sz="2200" b="1" dirty="0"/>
          </a:p>
          <a:p>
            <a:pPr marL="0"/>
            <a:endParaRPr lang="en-US" sz="2200" b="1" dirty="0"/>
          </a:p>
          <a:p>
            <a:pPr marL="0"/>
            <a:endParaRPr lang="en-US" sz="2200" b="1" u="sng" dirty="0"/>
          </a:p>
        </p:txBody>
      </p:sp>
      <p:pic>
        <p:nvPicPr>
          <p:cNvPr id="4" name="Picture 3">
            <a:extLst>
              <a:ext uri="{FF2B5EF4-FFF2-40B4-BE49-F238E27FC236}">
                <a16:creationId xmlns:a16="http://schemas.microsoft.com/office/drawing/2014/main" id="{8EA0BD8C-A675-47F6-B38D-C071EFAC5B24}"/>
              </a:ext>
            </a:extLst>
          </p:cNvPr>
          <p:cNvPicPr>
            <a:picLocks noChangeAspect="1"/>
          </p:cNvPicPr>
          <p:nvPr/>
        </p:nvPicPr>
        <p:blipFill rotWithShape="1">
          <a:blip r:embed="rId2"/>
          <a:srcRect l="3166" r="5263"/>
          <a:stretch/>
        </p:blipFill>
        <p:spPr>
          <a:xfrm>
            <a:off x="5357278" y="1467865"/>
            <a:ext cx="6663132" cy="4347714"/>
          </a:xfrm>
          <a:prstGeom prst="rect">
            <a:avLst/>
          </a:prstGeom>
        </p:spPr>
      </p:pic>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8" name="Rectangle 17">
            <a:extLst>
              <a:ext uri="{FF2B5EF4-FFF2-40B4-BE49-F238E27FC236}">
                <a16:creationId xmlns:a16="http://schemas.microsoft.com/office/drawing/2014/main" id="{3F47A73E-0902-4690-A32B-C14B745DA535}"/>
              </a:ext>
            </a:extLst>
          </p:cNvPr>
          <p:cNvSpPr/>
          <p:nvPr/>
        </p:nvSpPr>
        <p:spPr>
          <a:xfrm>
            <a:off x="263539" y="6003746"/>
            <a:ext cx="11852261"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p:txBody>
      </p:sp>
    </p:spTree>
    <p:extLst>
      <p:ext uri="{BB962C8B-B14F-4D97-AF65-F5344CB8AC3E}">
        <p14:creationId xmlns:p14="http://schemas.microsoft.com/office/powerpoint/2010/main" val="22866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0C8A327-6912-4925-911E-0B9FC61EC362}"/>
              </a:ext>
            </a:extLst>
          </p:cNvPr>
          <p:cNvSpPr txBox="1">
            <a:spLocks/>
          </p:cNvSpPr>
          <p:nvPr/>
        </p:nvSpPr>
        <p:spPr>
          <a:xfrm>
            <a:off x="1007364" y="2638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INTEROPERABILITY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806295"/>
            <a:ext cx="10515600" cy="4963779"/>
          </a:xfrm>
        </p:spPr>
        <p:txBody>
          <a:bodyPr vert="horz" lIns="91440" tIns="45720" rIns="91440" bIns="45720" rtlCol="0">
            <a:normAutofit lnSpcReduction="10000"/>
          </a:bodyPr>
          <a:lstStyle/>
          <a:p>
            <a:pPr marL="0"/>
            <a:endParaRPr lang="en-US" sz="2000" b="1" dirty="0"/>
          </a:p>
          <a:p>
            <a:pPr marL="0" indent="0">
              <a:spcAft>
                <a:spcPts val="1200"/>
              </a:spcAft>
              <a:buNone/>
            </a:pPr>
            <a:r>
              <a:rPr lang="en-US" b="1" dirty="0"/>
              <a:t>Framework for interoperable IoT systems</a:t>
            </a:r>
          </a:p>
          <a:p>
            <a:pPr marL="0">
              <a:spcAft>
                <a:spcPts val="1200"/>
              </a:spcAft>
            </a:pPr>
            <a:r>
              <a:rPr lang="en-US" sz="2400" b="1" dirty="0"/>
              <a:t>Two Broad Type of Interactions :</a:t>
            </a:r>
          </a:p>
          <a:p>
            <a:pPr lvl="1">
              <a:spcAft>
                <a:spcPts val="600"/>
              </a:spcAft>
              <a:buFont typeface="Wingdings" panose="05000000000000000000" pitchFamily="2" charset="2"/>
              <a:buChar char="ü"/>
            </a:pPr>
            <a:r>
              <a:rPr lang="en-US" sz="2000" b="1" dirty="0"/>
              <a:t>Interactions between two IoT systems, indicated by the arrow linking Peer IoT system and Access and communication</a:t>
            </a:r>
          </a:p>
          <a:p>
            <a:pPr lvl="1">
              <a:spcAft>
                <a:spcPts val="1200"/>
              </a:spcAft>
              <a:buFont typeface="Wingdings" panose="05000000000000000000" pitchFamily="2" charset="2"/>
              <a:buChar char="ü"/>
            </a:pPr>
            <a:r>
              <a:rPr lang="en-US" sz="2000" b="1" dirty="0"/>
              <a:t>Communication between entities within a single IoT system, indicated by all the other arrows</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(ISO/IEC 21823-1 Internet of things (IoT)- Interoperability for </a:t>
            </a:r>
            <a:r>
              <a:rPr lang="en-US" sz="2000" b="1" dirty="0" err="1"/>
              <a:t>Iot</a:t>
            </a:r>
            <a:r>
              <a:rPr lang="en-US" sz="2000" b="1" dirty="0"/>
              <a:t> systems – Part-1: Framework)</a:t>
            </a:r>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7845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18461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0C8A327-6912-4925-911E-0B9FC61EC362}"/>
              </a:ext>
            </a:extLst>
          </p:cNvPr>
          <p:cNvSpPr txBox="1">
            <a:spLocks/>
          </p:cNvSpPr>
          <p:nvPr/>
        </p:nvSpPr>
        <p:spPr>
          <a:xfrm>
            <a:off x="995285" y="210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dirty="0">
                <a:solidFill>
                  <a:schemeClr val="tx1"/>
                </a:solidFill>
                <a:latin typeface="+mj-lt"/>
                <a:ea typeface="+mj-ea"/>
                <a:cs typeface="+mj-cs"/>
              </a:rPr>
              <a:t>INTEROPERABILITY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806295"/>
            <a:ext cx="10515600" cy="4963779"/>
          </a:xfrm>
        </p:spPr>
        <p:txBody>
          <a:bodyPr vert="horz" lIns="91440" tIns="45720" rIns="91440" bIns="45720" rtlCol="0">
            <a:normAutofit lnSpcReduction="10000"/>
          </a:bodyPr>
          <a:lstStyle/>
          <a:p>
            <a:pPr marL="0" indent="0">
              <a:buNone/>
            </a:pPr>
            <a:r>
              <a:rPr lang="en-US" b="1" dirty="0"/>
              <a:t>The major interactions taking place between entities within an IoT system are :</a:t>
            </a:r>
          </a:p>
          <a:p>
            <a:pPr marL="0" indent="0">
              <a:buNone/>
            </a:pPr>
            <a:endParaRPr lang="en-US" sz="2000" b="1" dirty="0"/>
          </a:p>
          <a:p>
            <a:pPr marL="0"/>
            <a:endParaRPr lang="en-US" sz="2000" b="1" dirty="0"/>
          </a:p>
          <a:p>
            <a:pPr marL="0"/>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2000" b="1" dirty="0"/>
              <a:t>(ISO/IEC 21823-1 Internet of things (IoT)- Interoperability for </a:t>
            </a:r>
            <a:r>
              <a:rPr lang="en-US" sz="2000" b="1" dirty="0" err="1"/>
              <a:t>Iot</a:t>
            </a:r>
            <a:r>
              <a:rPr lang="en-US" sz="2000" b="1" dirty="0"/>
              <a:t> systems – Part-1: Framework)</a:t>
            </a:r>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7845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graphicFrame>
        <p:nvGraphicFramePr>
          <p:cNvPr id="20" name="Table 19">
            <a:extLst>
              <a:ext uri="{FF2B5EF4-FFF2-40B4-BE49-F238E27FC236}">
                <a16:creationId xmlns:a16="http://schemas.microsoft.com/office/drawing/2014/main" id="{E9D291E0-1517-4B7A-82F4-92AC83A2F5D9}"/>
              </a:ext>
            </a:extLst>
          </p:cNvPr>
          <p:cNvGraphicFramePr>
            <a:graphicFrameLocks noGrp="1"/>
          </p:cNvGraphicFramePr>
          <p:nvPr>
            <p:extLst>
              <p:ext uri="{D42A27DB-BD31-4B8C-83A1-F6EECF244321}">
                <p14:modId xmlns:p14="http://schemas.microsoft.com/office/powerpoint/2010/main" val="949360952"/>
              </p:ext>
            </p:extLst>
          </p:nvPr>
        </p:nvGraphicFramePr>
        <p:xfrm>
          <a:off x="838200" y="2907753"/>
          <a:ext cx="10893291" cy="3017520"/>
        </p:xfrm>
        <a:graphic>
          <a:graphicData uri="http://schemas.openxmlformats.org/drawingml/2006/table">
            <a:tbl>
              <a:tblPr firstRow="1" bandRow="1">
                <a:tableStyleId>{2D5ABB26-0587-4C30-8999-92F81FD0307C}</a:tableStyleId>
              </a:tblPr>
              <a:tblGrid>
                <a:gridCol w="3631097">
                  <a:extLst>
                    <a:ext uri="{9D8B030D-6E8A-4147-A177-3AD203B41FA5}">
                      <a16:colId xmlns:a16="http://schemas.microsoft.com/office/drawing/2014/main" val="2032060727"/>
                    </a:ext>
                  </a:extLst>
                </a:gridCol>
                <a:gridCol w="3631097">
                  <a:extLst>
                    <a:ext uri="{9D8B030D-6E8A-4147-A177-3AD203B41FA5}">
                      <a16:colId xmlns:a16="http://schemas.microsoft.com/office/drawing/2014/main" val="3438312563"/>
                    </a:ext>
                  </a:extLst>
                </a:gridCol>
                <a:gridCol w="3631097">
                  <a:extLst>
                    <a:ext uri="{9D8B030D-6E8A-4147-A177-3AD203B41FA5}">
                      <a16:colId xmlns:a16="http://schemas.microsoft.com/office/drawing/2014/main" val="255301649"/>
                    </a:ext>
                  </a:extLst>
                </a:gridCol>
              </a:tblGrid>
              <a:tr h="701616">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Applications and services with IoT devices.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Applications and services with IoT gateways.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IoT gateways with IoT devices.</a:t>
                      </a:r>
                    </a:p>
                    <a:p>
                      <a:pPr marL="285750" indent="-285750" algn="l">
                        <a:buFont typeface="Wingdings" panose="05000000000000000000" pitchFamily="2" charset="2"/>
                        <a:buChar char="ü"/>
                      </a:pPr>
                      <a:endParaRPr lang="en-US" sz="2000" b="1" dirty="0"/>
                    </a:p>
                  </a:txBody>
                  <a:tcPr/>
                </a:tc>
                <a:extLst>
                  <a:ext uri="{0D108BD9-81ED-4DB2-BD59-A6C34878D82A}">
                    <a16:rowId xmlns:a16="http://schemas.microsoft.com/office/drawing/2014/main" val="1787814411"/>
                  </a:ext>
                </a:extLst>
              </a:tr>
              <a:tr h="63738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Applications with services.</a:t>
                      </a:r>
                    </a:p>
                    <a:p>
                      <a:pPr marL="285750" indent="-285750" algn="l">
                        <a:buFont typeface="Wingdings" panose="05000000000000000000" pitchFamily="2" charset="2"/>
                        <a:buChar char="ü"/>
                      </a:pPr>
                      <a:endParaRPr lang="en-US" sz="20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Services with services</a:t>
                      </a:r>
                    </a:p>
                    <a:p>
                      <a:pPr marL="285750" indent="-285750" algn="l">
                        <a:buFont typeface="Wingdings" panose="05000000000000000000" pitchFamily="2" charset="2"/>
                        <a:buChar char="ü"/>
                      </a:pPr>
                      <a:endParaRPr lang="en-US" sz="20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a:t>Management systems with IoT devices</a:t>
                      </a:r>
                    </a:p>
                  </a:txBody>
                  <a:tcPr/>
                </a:tc>
                <a:extLst>
                  <a:ext uri="{0D108BD9-81ED-4DB2-BD59-A6C34878D82A}">
                    <a16:rowId xmlns:a16="http://schemas.microsoft.com/office/drawing/2014/main" val="4005529571"/>
                  </a:ext>
                </a:extLst>
              </a:tr>
              <a:tr h="1183707">
                <a:tc>
                  <a:txBody>
                    <a:bodyPr/>
                    <a:lstStyle/>
                    <a:p>
                      <a:pPr marL="285750" indent="-285750" algn="l">
                        <a:buFont typeface="Wingdings" panose="05000000000000000000" pitchFamily="2" charset="2"/>
                        <a:buChar char="ü"/>
                      </a:pPr>
                      <a:r>
                        <a:rPr lang="en-US" sz="2000" b="1" dirty="0"/>
                        <a:t>Management systems with IoT gateways</a:t>
                      </a:r>
                    </a:p>
                  </a:txBody>
                  <a:tcPr/>
                </a:tc>
                <a:tc>
                  <a:txBody>
                    <a:bodyPr/>
                    <a:lstStyle/>
                    <a:p>
                      <a:pPr marL="285750" indent="-285750" algn="l">
                        <a:buFont typeface="Wingdings" panose="05000000000000000000" pitchFamily="2" charset="2"/>
                        <a:buChar char="ü"/>
                      </a:pPr>
                      <a:r>
                        <a:rPr lang="en-US" sz="2000" b="1" dirty="0"/>
                        <a:t>Management systems with applications and services</a:t>
                      </a:r>
                    </a:p>
                  </a:txBody>
                  <a:tcPr/>
                </a:tc>
                <a:tc>
                  <a:txBody>
                    <a:bodyPr/>
                    <a:lstStyle/>
                    <a:p>
                      <a:pPr marL="285750" indent="-285750" algn="l">
                        <a:buFont typeface="Wingdings" panose="05000000000000000000" pitchFamily="2" charset="2"/>
                        <a:buChar char="ü"/>
                      </a:pPr>
                      <a:r>
                        <a:rPr lang="en-US" sz="2000" b="1" dirty="0"/>
                        <a:t>Management systems with user devices</a:t>
                      </a:r>
                    </a:p>
                    <a:p>
                      <a:pPr marL="285750" indent="-285750" algn="l">
                        <a:buFont typeface="Wingdings" panose="05000000000000000000" pitchFamily="2" charset="2"/>
                        <a:buChar char="ü"/>
                      </a:pPr>
                      <a:endParaRPr lang="en-US" sz="2000" b="1" dirty="0"/>
                    </a:p>
                    <a:p>
                      <a:pPr marL="285750" indent="-285750" algn="l">
                        <a:buFont typeface="Wingdings" panose="05000000000000000000" pitchFamily="2" charset="2"/>
                        <a:buChar char="ü"/>
                      </a:pPr>
                      <a:endParaRPr lang="en-US" sz="2000" b="1" dirty="0"/>
                    </a:p>
                  </a:txBody>
                  <a:tcPr/>
                </a:tc>
                <a:extLst>
                  <a:ext uri="{0D108BD9-81ED-4DB2-BD59-A6C34878D82A}">
                    <a16:rowId xmlns:a16="http://schemas.microsoft.com/office/drawing/2014/main" val="2259170221"/>
                  </a:ext>
                </a:extLst>
              </a:tr>
            </a:tbl>
          </a:graphicData>
        </a:graphic>
      </p:graphicFrame>
    </p:spTree>
    <p:extLst>
      <p:ext uri="{BB962C8B-B14F-4D97-AF65-F5344CB8AC3E}">
        <p14:creationId xmlns:p14="http://schemas.microsoft.com/office/powerpoint/2010/main" val="41637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0C8A327-6912-4925-911E-0B9FC61EC36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dirty="0">
                <a:solidFill>
                  <a:schemeClr val="tx1"/>
                </a:solidFill>
                <a:latin typeface="+mj-lt"/>
                <a:ea typeface="+mj-ea"/>
                <a:cs typeface="+mj-cs"/>
              </a:rPr>
              <a:t>INTEROPERABILITY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7845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pic>
        <p:nvPicPr>
          <p:cNvPr id="12" name="Picture 11">
            <a:extLst>
              <a:ext uri="{FF2B5EF4-FFF2-40B4-BE49-F238E27FC236}">
                <a16:creationId xmlns:a16="http://schemas.microsoft.com/office/drawing/2014/main" id="{6FDD2454-112C-45B3-8A40-4C7E5B8408BB}"/>
              </a:ext>
            </a:extLst>
          </p:cNvPr>
          <p:cNvPicPr>
            <a:picLocks noChangeAspect="1"/>
          </p:cNvPicPr>
          <p:nvPr/>
        </p:nvPicPr>
        <p:blipFill>
          <a:blip r:embed="rId4"/>
          <a:stretch>
            <a:fillRect/>
          </a:stretch>
        </p:blipFill>
        <p:spPr>
          <a:xfrm>
            <a:off x="548894" y="2321515"/>
            <a:ext cx="5831627" cy="3442289"/>
          </a:xfrm>
          <a:prstGeom prst="rect">
            <a:avLst/>
          </a:prstGeom>
        </p:spPr>
      </p:pic>
      <p:sp>
        <p:nvSpPr>
          <p:cNvPr id="14" name="Rectangle 13">
            <a:extLst>
              <a:ext uri="{FF2B5EF4-FFF2-40B4-BE49-F238E27FC236}">
                <a16:creationId xmlns:a16="http://schemas.microsoft.com/office/drawing/2014/main" id="{9AB3F7D7-358C-42D8-8A38-68CCA01D319C}"/>
              </a:ext>
            </a:extLst>
          </p:cNvPr>
          <p:cNvSpPr/>
          <p:nvPr/>
        </p:nvSpPr>
        <p:spPr>
          <a:xfrm>
            <a:off x="6926450" y="2734244"/>
            <a:ext cx="5594283" cy="240065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b="1" dirty="0">
                <a:latin typeface="ArialMT"/>
              </a:rPr>
              <a:t>ASD 21Application &amp; Service Domain</a:t>
            </a:r>
          </a:p>
          <a:p>
            <a:pPr marL="285750" indent="-285750">
              <a:spcAft>
                <a:spcPts val="1200"/>
              </a:spcAft>
              <a:buFont typeface="Arial" panose="020B0604020202020204" pitchFamily="34" charset="0"/>
              <a:buChar char="•"/>
            </a:pPr>
            <a:r>
              <a:rPr lang="en-US" sz="1600" b="1" dirty="0">
                <a:latin typeface="ArialMT"/>
              </a:rPr>
              <a:t>OMD Operation &amp; Management Domain</a:t>
            </a:r>
          </a:p>
          <a:p>
            <a:pPr marL="285750" indent="-285750">
              <a:spcAft>
                <a:spcPts val="1200"/>
              </a:spcAft>
              <a:buFont typeface="Arial" panose="020B0604020202020204" pitchFamily="34" charset="0"/>
              <a:buChar char="•"/>
            </a:pPr>
            <a:r>
              <a:rPr lang="en-US" sz="1600" b="1" dirty="0">
                <a:latin typeface="ArialMT"/>
              </a:rPr>
              <a:t>RAID Resource Access &amp; Interchange Domain</a:t>
            </a:r>
          </a:p>
          <a:p>
            <a:pPr marL="285750" indent="-285750">
              <a:spcAft>
                <a:spcPts val="1200"/>
              </a:spcAft>
              <a:buFont typeface="Arial" panose="020B0604020202020204" pitchFamily="34" charset="0"/>
              <a:buChar char="•"/>
            </a:pPr>
            <a:r>
              <a:rPr lang="en-US" sz="1600" b="1" dirty="0">
                <a:latin typeface="ArialMT"/>
              </a:rPr>
              <a:t>SCD Sensing &amp; Controlling Domain</a:t>
            </a:r>
          </a:p>
          <a:p>
            <a:pPr marL="285750" indent="-285750">
              <a:spcAft>
                <a:spcPts val="1200"/>
              </a:spcAft>
              <a:buFont typeface="Arial" panose="020B0604020202020204" pitchFamily="34" charset="0"/>
              <a:buChar char="•"/>
            </a:pPr>
            <a:r>
              <a:rPr lang="en-US" sz="1600" b="1" dirty="0">
                <a:latin typeface="ArialMT"/>
              </a:rPr>
              <a:t>UD User Domain</a:t>
            </a:r>
          </a:p>
          <a:p>
            <a:pPr marL="285750" indent="-285750">
              <a:spcAft>
                <a:spcPts val="1200"/>
              </a:spcAft>
              <a:buFont typeface="Arial" panose="020B0604020202020204" pitchFamily="34" charset="0"/>
              <a:buChar char="•"/>
            </a:pPr>
            <a:r>
              <a:rPr lang="en-US" sz="1600" b="1" dirty="0">
                <a:latin typeface="ArialMT"/>
              </a:rPr>
              <a:t>PED Physical Entity Domain</a:t>
            </a:r>
            <a:endParaRPr lang="en-US" sz="1600" b="1" dirty="0"/>
          </a:p>
        </p:txBody>
      </p:sp>
      <p:sp>
        <p:nvSpPr>
          <p:cNvPr id="5" name="Rectangle 4">
            <a:extLst>
              <a:ext uri="{FF2B5EF4-FFF2-40B4-BE49-F238E27FC236}">
                <a16:creationId xmlns:a16="http://schemas.microsoft.com/office/drawing/2014/main" id="{BCFD4ECA-1ADD-4AAE-90FA-3A87DCFF8DE8}"/>
              </a:ext>
            </a:extLst>
          </p:cNvPr>
          <p:cNvSpPr/>
          <p:nvPr/>
        </p:nvSpPr>
        <p:spPr>
          <a:xfrm>
            <a:off x="2988146" y="1697573"/>
            <a:ext cx="5428089" cy="461665"/>
          </a:xfrm>
          <a:prstGeom prst="rect">
            <a:avLst/>
          </a:prstGeom>
        </p:spPr>
        <p:txBody>
          <a:bodyPr wrap="none">
            <a:spAutoFit/>
          </a:bodyPr>
          <a:lstStyle/>
          <a:p>
            <a:pPr algn="ctr"/>
            <a:r>
              <a:rPr lang="en-US" sz="2400" b="1" dirty="0"/>
              <a:t>Framework for interoperable IoT systems</a:t>
            </a:r>
          </a:p>
        </p:txBody>
      </p:sp>
      <p:sp>
        <p:nvSpPr>
          <p:cNvPr id="6" name="Rectangle 5">
            <a:extLst>
              <a:ext uri="{FF2B5EF4-FFF2-40B4-BE49-F238E27FC236}">
                <a16:creationId xmlns:a16="http://schemas.microsoft.com/office/drawing/2014/main" id="{7F45B859-2EFD-40D8-9111-F4B1E8E57FF8}"/>
              </a:ext>
            </a:extLst>
          </p:cNvPr>
          <p:cNvSpPr/>
          <p:nvPr/>
        </p:nvSpPr>
        <p:spPr>
          <a:xfrm>
            <a:off x="669036" y="5997063"/>
            <a:ext cx="5751190" cy="369332"/>
          </a:xfrm>
          <a:prstGeom prst="rect">
            <a:avLst/>
          </a:prstGeom>
        </p:spPr>
        <p:txBody>
          <a:bodyPr wrap="none">
            <a:spAutoFit/>
          </a:bodyPr>
          <a:lstStyle/>
          <a:p>
            <a:pPr algn="just">
              <a:spcAft>
                <a:spcPts val="1200"/>
              </a:spcAft>
            </a:pPr>
            <a:r>
              <a:rPr lang="en-US" b="1" dirty="0"/>
              <a:t>(Communication and data exchange between IoT Systems)</a:t>
            </a:r>
          </a:p>
        </p:txBody>
      </p:sp>
      <p:sp>
        <p:nvSpPr>
          <p:cNvPr id="16" name="Rectangle 15">
            <a:extLst>
              <a:ext uri="{FF2B5EF4-FFF2-40B4-BE49-F238E27FC236}">
                <a16:creationId xmlns:a16="http://schemas.microsoft.com/office/drawing/2014/main" id="{17B88C41-584D-4D15-916F-402DFCFEEA80}"/>
              </a:ext>
            </a:extLst>
          </p:cNvPr>
          <p:cNvSpPr/>
          <p:nvPr/>
        </p:nvSpPr>
        <p:spPr>
          <a:xfrm>
            <a:off x="298308" y="6461637"/>
            <a:ext cx="11852261"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p:txBody>
      </p:sp>
    </p:spTree>
    <p:extLst>
      <p:ext uri="{BB962C8B-B14F-4D97-AF65-F5344CB8AC3E}">
        <p14:creationId xmlns:p14="http://schemas.microsoft.com/office/powerpoint/2010/main" val="219763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75977" y="1389296"/>
            <a:ext cx="4938046" cy="1063890"/>
          </a:xfrm>
        </p:spPr>
        <p:txBody>
          <a:bodyPr anchor="b">
            <a:normAutofit/>
          </a:bodyPr>
          <a:lstStyle/>
          <a:p>
            <a:r>
              <a:rPr lang="en-US" sz="5400" b="1" dirty="0"/>
              <a:t>INTRODUCTION</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211015" y="2757378"/>
            <a:ext cx="5697416" cy="3436189"/>
          </a:xfrm>
        </p:spPr>
        <p:txBody>
          <a:bodyPr>
            <a:normAutofit/>
          </a:bodyPr>
          <a:lstStyle/>
          <a:p>
            <a:pPr marL="0" indent="0">
              <a:buNone/>
            </a:pPr>
            <a:r>
              <a:rPr lang="en-US" b="1" dirty="0"/>
              <a:t>What do we mean by Internet of Things (IoT) ? </a:t>
            </a:r>
          </a:p>
          <a:p>
            <a:pPr marL="0" indent="0" algn="just">
              <a:buNone/>
            </a:pPr>
            <a:r>
              <a:rPr lang="en-US" sz="2000" b="1" dirty="0"/>
              <a:t>Internet of Things (IoT): Infrastructure of interconnected entities, people, systems and information resources together with services which processes and reacts to information from the physical world and virtual world</a:t>
            </a:r>
          </a:p>
          <a:p>
            <a:pPr marL="0" indent="0">
              <a:buNone/>
            </a:pPr>
            <a:endParaRPr lang="en-US" sz="1700" dirty="0"/>
          </a:p>
          <a:p>
            <a:pPr marL="0" indent="0">
              <a:buNone/>
            </a:pPr>
            <a:endParaRPr lang="en-US" sz="1700" dirty="0"/>
          </a:p>
        </p:txBody>
      </p:sp>
      <p:pic>
        <p:nvPicPr>
          <p:cNvPr id="6" name="Picture 5">
            <a:extLst>
              <a:ext uri="{FF2B5EF4-FFF2-40B4-BE49-F238E27FC236}">
                <a16:creationId xmlns:a16="http://schemas.microsoft.com/office/drawing/2014/main" id="{C994439C-09F0-4F28-BE97-D1B53EE78FA1}"/>
              </a:ext>
            </a:extLst>
          </p:cNvPr>
          <p:cNvPicPr>
            <a:picLocks noChangeAspect="1"/>
          </p:cNvPicPr>
          <p:nvPr/>
        </p:nvPicPr>
        <p:blipFill>
          <a:blip r:embed="rId2"/>
          <a:srcRect l="20170" r="14633"/>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4" name="Rectangle 3">
            <a:extLst>
              <a:ext uri="{FF2B5EF4-FFF2-40B4-BE49-F238E27FC236}">
                <a16:creationId xmlns:a16="http://schemas.microsoft.com/office/drawing/2014/main" id="{8E9D50DC-65BE-40D5-917A-0D24B3E02731}"/>
              </a:ext>
            </a:extLst>
          </p:cNvPr>
          <p:cNvSpPr/>
          <p:nvPr/>
        </p:nvSpPr>
        <p:spPr>
          <a:xfrm>
            <a:off x="187571" y="5925260"/>
            <a:ext cx="6096000" cy="954107"/>
          </a:xfrm>
          <a:prstGeom prst="rect">
            <a:avLst/>
          </a:prstGeom>
        </p:spPr>
        <p:txBody>
          <a:bodyPr>
            <a:spAutoFit/>
          </a:bodyPr>
          <a:lstStyle/>
          <a:p>
            <a:pPr algn="just"/>
            <a:r>
              <a:rPr lang="en-US" sz="2000" b="1" dirty="0"/>
              <a:t>(ISO/IEC 20924:2024 Internet of Things (IoT) and digital twin - Vocabulary</a:t>
            </a:r>
            <a:r>
              <a:rPr lang="en-US" b="1" dirty="0"/>
              <a:t>) </a:t>
            </a:r>
          </a:p>
          <a:p>
            <a:endParaRPr lang="en-US" sz="1600" dirty="0"/>
          </a:p>
        </p:txBody>
      </p:sp>
    </p:spTree>
    <p:extLst>
      <p:ext uri="{BB962C8B-B14F-4D97-AF65-F5344CB8AC3E}">
        <p14:creationId xmlns:p14="http://schemas.microsoft.com/office/powerpoint/2010/main" val="1604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0C8A327-6912-4925-911E-0B9FC61EC36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INTEROPERABILITY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7845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8" name="Content Placeholder 2">
            <a:extLst>
              <a:ext uri="{FF2B5EF4-FFF2-40B4-BE49-F238E27FC236}">
                <a16:creationId xmlns:a16="http://schemas.microsoft.com/office/drawing/2014/main" id="{79451CD4-6419-4C85-B2DD-3BEB31AF88E1}"/>
              </a:ext>
            </a:extLst>
          </p:cNvPr>
          <p:cNvSpPr>
            <a:spLocks noGrp="1"/>
          </p:cNvSpPr>
          <p:nvPr>
            <p:ph idx="1"/>
          </p:nvPr>
        </p:nvSpPr>
        <p:spPr>
          <a:xfrm>
            <a:off x="519118" y="1659467"/>
            <a:ext cx="11341101" cy="4903995"/>
          </a:xfrm>
        </p:spPr>
        <p:txBody>
          <a:bodyPr anchor="ctr">
            <a:normAutofit lnSpcReduction="10000"/>
          </a:bodyPr>
          <a:lstStyle/>
          <a:p>
            <a:pPr marL="0" indent="0" algn="ctr">
              <a:buNone/>
            </a:pPr>
            <a:r>
              <a:rPr lang="en-US" b="1" dirty="0"/>
              <a:t>Framework for interoperable IoT systems</a:t>
            </a:r>
          </a:p>
          <a:p>
            <a:pPr marL="0" indent="0" algn="just">
              <a:buNone/>
            </a:pPr>
            <a:r>
              <a:rPr lang="en-US" sz="2400" b="1" dirty="0"/>
              <a:t>Overall IoT Infrastructure</a:t>
            </a:r>
          </a:p>
          <a:p>
            <a:pPr marL="0" indent="0" algn="just">
              <a:buNone/>
            </a:pPr>
            <a:endParaRPr lang="en-US" b="1" dirty="0"/>
          </a:p>
          <a:p>
            <a:pPr marL="0" indent="0" algn="just">
              <a:buNone/>
            </a:pPr>
            <a:endParaRPr lang="en-US" b="1" dirty="0"/>
          </a:p>
          <a:p>
            <a:pPr marL="0" indent="0" algn="just">
              <a:buNone/>
            </a:pPr>
            <a:endParaRPr lang="en-US" b="1" dirty="0"/>
          </a:p>
          <a:p>
            <a:pPr marL="0" indent="0" algn="just">
              <a:buNone/>
            </a:pPr>
            <a:endParaRPr lang="en-US" b="1" dirty="0"/>
          </a:p>
          <a:p>
            <a:pPr marL="0" indent="0" algn="just">
              <a:buNone/>
            </a:pPr>
            <a:endParaRPr lang="en-US" sz="2600" b="1" dirty="0"/>
          </a:p>
          <a:p>
            <a:pPr marL="0" indent="0" algn="just">
              <a:buNone/>
            </a:pPr>
            <a:endParaRPr lang="en-US" sz="2600" b="1" dirty="0"/>
          </a:p>
          <a:p>
            <a:pPr marL="0" indent="0" algn="just">
              <a:buNone/>
            </a:pPr>
            <a:endParaRPr lang="en-US" sz="1600" b="1" u="sng" dirty="0"/>
          </a:p>
          <a:p>
            <a:pPr marL="0" indent="0" algn="just">
              <a:buNone/>
            </a:pPr>
            <a:endParaRPr lang="en-US" sz="1600" b="1" u="sng" dirty="0"/>
          </a:p>
          <a:p>
            <a:pPr marL="0" indent="0" algn="just">
              <a:spcAft>
                <a:spcPts val="1200"/>
              </a:spcAft>
              <a:buNone/>
            </a:pPr>
            <a:r>
              <a:rPr lang="en-US" sz="1600" b="1" dirty="0"/>
              <a:t>    (Integration of various types of IoT Systems in vertical ASD)</a:t>
            </a:r>
          </a:p>
        </p:txBody>
      </p:sp>
      <p:sp>
        <p:nvSpPr>
          <p:cNvPr id="19" name="Rectangle 18">
            <a:extLst>
              <a:ext uri="{FF2B5EF4-FFF2-40B4-BE49-F238E27FC236}">
                <a16:creationId xmlns:a16="http://schemas.microsoft.com/office/drawing/2014/main" id="{1862BC9E-BA31-46AF-9F06-25728562029F}"/>
              </a:ext>
            </a:extLst>
          </p:cNvPr>
          <p:cNvSpPr/>
          <p:nvPr/>
        </p:nvSpPr>
        <p:spPr>
          <a:xfrm>
            <a:off x="263539" y="6513701"/>
            <a:ext cx="11852261"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21823-1 Internet of things (IoT)- Interoperability for </a:t>
            </a:r>
            <a:r>
              <a:rPr lang="en-US" sz="2000" b="1" dirty="0">
                <a:solidFill>
                  <a:prstClr val="black"/>
                </a:solidFill>
                <a:latin typeface="Calibri" panose="020F0502020204030204"/>
              </a:rPr>
              <a:t>I</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systems – Part-1: Framework)</a:t>
            </a:r>
          </a:p>
        </p:txBody>
      </p:sp>
      <p:pic>
        <p:nvPicPr>
          <p:cNvPr id="20" name="Picture 19">
            <a:extLst>
              <a:ext uri="{FF2B5EF4-FFF2-40B4-BE49-F238E27FC236}">
                <a16:creationId xmlns:a16="http://schemas.microsoft.com/office/drawing/2014/main" id="{89A1DA47-3EB7-4DA2-B0B7-4DA4B5AB7ACA}"/>
              </a:ext>
            </a:extLst>
          </p:cNvPr>
          <p:cNvPicPr>
            <a:picLocks noChangeAspect="1"/>
          </p:cNvPicPr>
          <p:nvPr/>
        </p:nvPicPr>
        <p:blipFill rotWithShape="1">
          <a:blip r:embed="rId4"/>
          <a:srcRect l="3138" t="4421" r="2342" b="7118"/>
          <a:stretch/>
        </p:blipFill>
        <p:spPr>
          <a:xfrm>
            <a:off x="415390" y="2681653"/>
            <a:ext cx="5897488" cy="3262684"/>
          </a:xfrm>
          <a:prstGeom prst="rect">
            <a:avLst/>
          </a:prstGeom>
        </p:spPr>
      </p:pic>
      <p:sp>
        <p:nvSpPr>
          <p:cNvPr id="21" name="Content Placeholder 2">
            <a:extLst>
              <a:ext uri="{FF2B5EF4-FFF2-40B4-BE49-F238E27FC236}">
                <a16:creationId xmlns:a16="http://schemas.microsoft.com/office/drawing/2014/main" id="{2252DE07-1328-445E-B886-8CE35CB7F0DC}"/>
              </a:ext>
            </a:extLst>
          </p:cNvPr>
          <p:cNvSpPr txBox="1">
            <a:spLocks/>
          </p:cNvSpPr>
          <p:nvPr/>
        </p:nvSpPr>
        <p:spPr>
          <a:xfrm>
            <a:off x="6416610" y="2508371"/>
            <a:ext cx="5775390" cy="3609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 </a:t>
            </a:r>
            <a:r>
              <a:rPr lang="en-US" sz="2000" b="1" dirty="0"/>
              <a:t>Interoperability through IoT platforms at different organizational levels</a:t>
            </a:r>
          </a:p>
          <a:p>
            <a:r>
              <a:rPr lang="en-US" sz="2000" b="1" dirty="0">
                <a:solidFill>
                  <a:prstClr val="black"/>
                </a:solidFill>
              </a:rPr>
              <a:t>The lines represent network connectivity and the grey circles represent interoperable access points (e.g. IoT gateways)</a:t>
            </a:r>
            <a:endParaRPr lang="en-US" sz="1800" dirty="0">
              <a:solidFill>
                <a:prstClr val="black"/>
              </a:solidFill>
            </a:endParaRPr>
          </a:p>
          <a:p>
            <a:pPr marL="0" indent="0" algn="just">
              <a:buFont typeface="Arial" panose="020B0604020202020204" pitchFamily="34" charset="0"/>
              <a:buNone/>
            </a:pPr>
            <a:endParaRPr lang="en-US" sz="2600" b="1" dirty="0"/>
          </a:p>
          <a:p>
            <a:pPr marL="0" indent="0" algn="just">
              <a:buFont typeface="Arial" panose="020B0604020202020204" pitchFamily="34" charset="0"/>
              <a:buNone/>
            </a:pPr>
            <a:endParaRPr lang="en-US" sz="1600" b="1" u="sng" dirty="0"/>
          </a:p>
          <a:p>
            <a:pPr marL="0" indent="0" algn="just">
              <a:buFont typeface="Arial" panose="020B0604020202020204" pitchFamily="34" charset="0"/>
              <a:buNone/>
            </a:pPr>
            <a:endParaRPr lang="en-US" sz="1600" b="1" u="sng" dirty="0"/>
          </a:p>
          <a:p>
            <a:pPr marL="0" indent="0" algn="just">
              <a:buFont typeface="Arial" panose="020B0604020202020204" pitchFamily="34" charset="0"/>
              <a:buNone/>
            </a:pPr>
            <a:endParaRPr lang="en-US" sz="1600" b="1" u="sng" dirty="0"/>
          </a:p>
        </p:txBody>
      </p:sp>
    </p:spTree>
    <p:extLst>
      <p:ext uri="{BB962C8B-B14F-4D97-AF65-F5344CB8AC3E}">
        <p14:creationId xmlns:p14="http://schemas.microsoft.com/office/powerpoint/2010/main" val="1200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6AEC861-FB60-4D30-9F8C-5FEEA36709D3}"/>
              </a:ext>
            </a:extLst>
          </p:cNvPr>
          <p:cNvSpPr txBox="1">
            <a:spLocks/>
          </p:cNvSpPr>
          <p:nvPr/>
        </p:nvSpPr>
        <p:spPr>
          <a:xfrm>
            <a:off x="802925" y="162115"/>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INTEROPERABILITY</a:t>
            </a:r>
          </a:p>
        </p:txBody>
      </p:sp>
      <p:sp>
        <p:nvSpPr>
          <p:cNvPr id="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475780" y="2071316"/>
            <a:ext cx="7270245" cy="4119172"/>
          </a:xfrm>
        </p:spPr>
        <p:txBody>
          <a:bodyPr vert="horz" lIns="91440" tIns="45720" rIns="91440" bIns="45720" rtlCol="0" anchor="t">
            <a:normAutofit/>
          </a:bodyPr>
          <a:lstStyle/>
          <a:p>
            <a:r>
              <a:rPr lang="en-US" sz="2400" b="1" dirty="0"/>
              <a:t>Other Standards for detailed study on Interoperability</a:t>
            </a:r>
          </a:p>
          <a:p>
            <a:pPr marL="0"/>
            <a:endParaRPr lang="en-US" sz="2200" b="1" dirty="0"/>
          </a:p>
          <a:p>
            <a:pPr lvl="0">
              <a:buFont typeface="Wingdings" panose="05000000000000000000" pitchFamily="2" charset="2"/>
              <a:buChar char="ü"/>
              <a:defRPr/>
            </a:pPr>
            <a:r>
              <a:rPr lang="en-US" sz="2000" b="1" dirty="0"/>
              <a:t>ISO/IEC 21823-2 Internet of things (IoT)- Interoperability for </a:t>
            </a:r>
            <a:r>
              <a:rPr lang="en-US" sz="2000" b="1" dirty="0" err="1"/>
              <a:t>iot</a:t>
            </a:r>
            <a:r>
              <a:rPr lang="en-US" sz="2000" b="1" dirty="0"/>
              <a:t> systems – Part-2: Transport Interoperability</a:t>
            </a:r>
          </a:p>
          <a:p>
            <a:pPr lvl="0">
              <a:buFont typeface="Wingdings" panose="05000000000000000000" pitchFamily="2" charset="2"/>
              <a:buChar char="ü"/>
              <a:defRPr/>
            </a:pPr>
            <a:r>
              <a:rPr lang="en-US" sz="2000" b="1" dirty="0"/>
              <a:t>ISO/IEC 21823-3 Internet of things (IoT)- Interoperability for </a:t>
            </a:r>
            <a:r>
              <a:rPr lang="en-US" sz="2000" b="1" dirty="0" err="1"/>
              <a:t>iot</a:t>
            </a:r>
            <a:r>
              <a:rPr lang="en-US" sz="2000" b="1" dirty="0"/>
              <a:t> systems – Part-3: Semantic Interoperability</a:t>
            </a:r>
          </a:p>
          <a:p>
            <a:pPr lvl="0">
              <a:buFont typeface="Wingdings" panose="05000000000000000000" pitchFamily="2" charset="2"/>
              <a:buChar char="ü"/>
              <a:defRPr/>
            </a:pPr>
            <a:r>
              <a:rPr lang="en-US" sz="2000" b="1" dirty="0"/>
              <a:t>ISO/IEC 21823-4 Internet of things (IoT)- Interoperability for </a:t>
            </a:r>
            <a:r>
              <a:rPr lang="en-US" sz="2000" b="1" dirty="0" err="1"/>
              <a:t>iot</a:t>
            </a:r>
            <a:r>
              <a:rPr lang="en-US" sz="2000" b="1" dirty="0"/>
              <a:t> systems – Part-4: Syntactic Interoperability</a:t>
            </a:r>
          </a:p>
          <a:p>
            <a:pPr>
              <a:buFont typeface="Wingdings" panose="05000000000000000000" pitchFamily="2" charset="2"/>
              <a:buChar char="ü"/>
              <a:defRPr/>
            </a:pPr>
            <a:r>
              <a:rPr lang="en-US" sz="2000" b="1" dirty="0"/>
              <a:t>(ISO/IEC 21823-5 Internet of things (IoT) — Interoperability for IoT systems Part 5: Behavioural and policy interoperability</a:t>
            </a:r>
          </a:p>
          <a:p>
            <a:pPr lvl="0">
              <a:buFont typeface="Wingdings" panose="05000000000000000000" pitchFamily="2" charset="2"/>
              <a:buChar char="ü"/>
              <a:defRPr/>
            </a:pPr>
            <a:endParaRPr lang="en-US" sz="2000" b="1" dirty="0"/>
          </a:p>
          <a:p>
            <a:pPr marL="0"/>
            <a:endParaRPr lang="en-US" sz="2200" b="1" dirty="0"/>
          </a:p>
          <a:p>
            <a:pPr marL="0"/>
            <a:endParaRPr lang="en-US" sz="2200" b="1" u="sng" dirty="0"/>
          </a:p>
          <a:p>
            <a:pPr marL="0"/>
            <a:endParaRPr lang="en-US" sz="2200" b="1" u="sng" dirty="0"/>
          </a:p>
          <a:p>
            <a:pPr marL="0"/>
            <a:endParaRPr lang="en-US" sz="2200" b="1" u="sng" dirty="0"/>
          </a:p>
        </p:txBody>
      </p:sp>
      <p:pic>
        <p:nvPicPr>
          <p:cNvPr id="2" name="Picture 1">
            <a:extLst>
              <a:ext uri="{FF2B5EF4-FFF2-40B4-BE49-F238E27FC236}">
                <a16:creationId xmlns:a16="http://schemas.microsoft.com/office/drawing/2014/main" id="{E7F16B12-81E7-4DD6-9FE3-2A165E499A53}"/>
              </a:ext>
            </a:extLst>
          </p:cNvPr>
          <p:cNvPicPr>
            <a:picLocks noChangeAspect="1"/>
          </p:cNvPicPr>
          <p:nvPr/>
        </p:nvPicPr>
        <p:blipFill>
          <a:blip r:embed="rId2"/>
          <a:srcRect l="21066" r="17363"/>
          <a:stretch/>
        </p:blipFill>
        <p:spPr>
          <a:xfrm rot="10800000" flipV="1">
            <a:off x="7675658" y="2093976"/>
            <a:ext cx="3941064" cy="4096512"/>
          </a:xfrm>
          <a:prstGeom prst="rect">
            <a:avLst/>
          </a:prstGeom>
        </p:spPr>
      </p:pic>
      <p:sp>
        <p:nvSpPr>
          <p:cNvPr id="9" name="Content Placeholder 2">
            <a:extLst>
              <a:ext uri="{FF2B5EF4-FFF2-40B4-BE49-F238E27FC236}">
                <a16:creationId xmlns:a16="http://schemas.microsoft.com/office/drawing/2014/main" id="{B35A5F01-6B2D-4FDF-9435-F6888440EFB2}"/>
              </a:ext>
            </a:extLst>
          </p:cNvPr>
          <p:cNvSpPr txBox="1">
            <a:spLocks/>
          </p:cNvSpPr>
          <p:nvPr/>
        </p:nvSpPr>
        <p:spPr>
          <a:xfrm>
            <a:off x="1046705" y="1923947"/>
            <a:ext cx="10557935" cy="46075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17816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986678" y="456119"/>
            <a:ext cx="11018520" cy="846188"/>
          </a:xfrm>
        </p:spPr>
        <p:txBody>
          <a:bodyPr anchor="b">
            <a:normAutofit/>
          </a:bodyPr>
          <a:lstStyle/>
          <a:p>
            <a:r>
              <a:rPr lang="en-US" sz="5400" b="1" dirty="0"/>
              <a:t>SECURITY AND PRIVACY</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1" y="2071316"/>
            <a:ext cx="7234315" cy="4444546"/>
          </a:xfrm>
        </p:spPr>
        <p:txBody>
          <a:bodyPr anchor="t">
            <a:normAutofit lnSpcReduction="10000"/>
          </a:bodyPr>
          <a:lstStyle/>
          <a:p>
            <a:pPr marL="0" indent="0">
              <a:buNone/>
            </a:pPr>
            <a:r>
              <a:rPr lang="en-US" b="1" dirty="0"/>
              <a:t>What are the requirements for security and privacy?</a:t>
            </a:r>
          </a:p>
          <a:p>
            <a:r>
              <a:rPr lang="en-US" sz="2000" b="1" dirty="0"/>
              <a:t>Risk Management</a:t>
            </a:r>
          </a:p>
          <a:p>
            <a:pPr marL="0" indent="0">
              <a:buNone/>
            </a:pPr>
            <a:r>
              <a:rPr lang="en-US" sz="2000" b="1" dirty="0"/>
              <a:t>	IoT security and privacy risks should be :</a:t>
            </a:r>
          </a:p>
          <a:p>
            <a:pPr lvl="2"/>
            <a:r>
              <a:rPr lang="en-US" b="1" dirty="0"/>
              <a:t>Identified</a:t>
            </a:r>
          </a:p>
          <a:p>
            <a:pPr lvl="2"/>
            <a:r>
              <a:rPr lang="en-US" b="1" dirty="0"/>
              <a:t>Quantified or qualitatively described</a:t>
            </a:r>
          </a:p>
          <a:p>
            <a:pPr lvl="2"/>
            <a:r>
              <a:rPr lang="en-US" b="1" dirty="0"/>
              <a:t>Prioritized </a:t>
            </a:r>
          </a:p>
          <a:p>
            <a:pPr marL="0" indent="0">
              <a:buNone/>
            </a:pPr>
            <a:r>
              <a:rPr lang="en-US" sz="2000" b="1" dirty="0"/>
              <a:t>	against risk evaluation criteria and objectives relevant to 	the organization.</a:t>
            </a:r>
          </a:p>
          <a:p>
            <a:pPr marL="0" indent="0">
              <a:buNone/>
            </a:pPr>
            <a:endParaRPr lang="en-US" sz="1800" b="1" u="sng" dirty="0"/>
          </a:p>
          <a:p>
            <a:pPr marL="0" indent="0">
              <a:buNone/>
            </a:pPr>
            <a:endParaRPr lang="en-US" sz="1700" b="1" u="sng" dirty="0"/>
          </a:p>
          <a:p>
            <a:pPr marL="0" indent="0">
              <a:buNone/>
            </a:pPr>
            <a:r>
              <a:rPr lang="en-US" sz="2000" b="1" dirty="0"/>
              <a:t>(ISO/IEC 27400:2022(E) Cybersecurity — IoT security and privacy — Guidelines) </a:t>
            </a:r>
          </a:p>
          <a:p>
            <a:pPr marL="0" indent="0">
              <a:buNone/>
            </a:pPr>
            <a:endParaRPr lang="en-US" sz="1700" b="1" u="sng" dirty="0"/>
          </a:p>
        </p:txBody>
      </p:sp>
      <p:pic>
        <p:nvPicPr>
          <p:cNvPr id="5" name="Picture 4">
            <a:extLst>
              <a:ext uri="{FF2B5EF4-FFF2-40B4-BE49-F238E27FC236}">
                <a16:creationId xmlns:a16="http://schemas.microsoft.com/office/drawing/2014/main" id="{D2EC22E9-5A67-488C-8780-B287B4F9D4F2}"/>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9828" r="4" b="4"/>
          <a:stretch/>
        </p:blipFill>
        <p:spPr>
          <a:xfrm>
            <a:off x="8027347" y="2173107"/>
            <a:ext cx="3941064" cy="4096512"/>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20351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2A5559C-3799-4E16-916B-5A162068EAD8}"/>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Aft>
                <a:spcPts val="1200"/>
              </a:spcAft>
              <a:buNone/>
            </a:pPr>
            <a:r>
              <a:rPr lang="en-US" b="1" dirty="0"/>
              <a:t>What could be the sources of Security Risk in an IoT system ?</a:t>
            </a:r>
          </a:p>
          <a:p>
            <a:r>
              <a:rPr lang="en-US" sz="2000" b="1" dirty="0"/>
              <a:t>Vulnerability of the IoT system, application or service</a:t>
            </a:r>
          </a:p>
          <a:p>
            <a:r>
              <a:rPr lang="en-US" sz="2000" b="1" dirty="0"/>
              <a:t>Lack of knowledge and skills of persons who have roles in the provision or use of the IoT system, application or service</a:t>
            </a:r>
          </a:p>
          <a:p>
            <a:r>
              <a:rPr lang="en-US" sz="2000" b="1" dirty="0"/>
              <a:t>Human error of persons who have roles in the provision or use of the IoT system, application or Service</a:t>
            </a:r>
          </a:p>
          <a:p>
            <a:r>
              <a:rPr lang="en-US" sz="2000" b="1" dirty="0"/>
              <a:t>Existence of persons who have malicious intent of attacking the IoT system, application or service</a:t>
            </a:r>
          </a:p>
          <a:p>
            <a:r>
              <a:rPr lang="en-US" sz="2000" b="1" dirty="0"/>
              <a:t>Quality of the IoT system, application or service and components of them</a:t>
            </a:r>
          </a:p>
          <a:p>
            <a:endParaRPr lang="en-US" sz="19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C7755E72-DEBA-4E27-ACCE-80674F9DB4F9}"/>
              </a:ext>
            </a:extLst>
          </p:cNvPr>
          <p:cNvSpPr/>
          <p:nvPr/>
        </p:nvSpPr>
        <p:spPr>
          <a:xfrm>
            <a:off x="903351" y="6123543"/>
            <a:ext cx="10382250" cy="400110"/>
          </a:xfrm>
          <a:prstGeom prst="rect">
            <a:avLst/>
          </a:prstGeom>
        </p:spPr>
        <p:txBody>
          <a:bodyPr wrap="square">
            <a:spAutoFit/>
          </a:bodyPr>
          <a:lstStyle/>
          <a:p>
            <a:r>
              <a:rPr lang="en-US" sz="2000" b="1" dirty="0"/>
              <a:t>(ISO/IEC 27400:2022(E) Cybersecurity — IoT security and privacy — Guidelines) </a:t>
            </a:r>
          </a:p>
        </p:txBody>
      </p:sp>
      <p:sp>
        <p:nvSpPr>
          <p:cNvPr id="4" name="Rectangle 3">
            <a:extLst>
              <a:ext uri="{FF2B5EF4-FFF2-40B4-BE49-F238E27FC236}">
                <a16:creationId xmlns:a16="http://schemas.microsoft.com/office/drawing/2014/main" id="{8CF47055-FB5B-4431-BCBB-3C1166B3C7C1}"/>
              </a:ext>
            </a:extLst>
          </p:cNvPr>
          <p:cNvSpPr/>
          <p:nvPr/>
        </p:nvSpPr>
        <p:spPr>
          <a:xfrm>
            <a:off x="11173891" y="6415067"/>
            <a:ext cx="976678" cy="369332"/>
          </a:xfrm>
          <a:prstGeom prst="rect">
            <a:avLst/>
          </a:prstGeom>
        </p:spPr>
        <p:txBody>
          <a:bodyPr wrap="none">
            <a:spAutoFit/>
          </a:bodyPr>
          <a:lstStyle/>
          <a:p>
            <a:pPr algn="r"/>
            <a:r>
              <a:rPr lang="en-US" b="1" dirty="0" err="1"/>
              <a:t>Contd</a:t>
            </a:r>
            <a:r>
              <a:rPr lang="en-US" b="1" dirty="0"/>
              <a:t>….</a:t>
            </a:r>
          </a:p>
        </p:txBody>
      </p:sp>
    </p:spTree>
    <p:extLst>
      <p:ext uri="{BB962C8B-B14F-4D97-AF65-F5344CB8AC3E}">
        <p14:creationId xmlns:p14="http://schemas.microsoft.com/office/powerpoint/2010/main" val="9634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AB13CD0-18DC-4485-BFB8-D8CBAA5639A6}"/>
              </a:ext>
            </a:extLst>
          </p:cNvPr>
          <p:cNvSpPr>
            <a:spLocks noGrp="1"/>
          </p:cNvSpPr>
          <p:nvPr>
            <p:ph type="title"/>
          </p:nvPr>
        </p:nvSpPr>
        <p:spPr>
          <a:xfrm>
            <a:off x="1238138" y="238696"/>
            <a:ext cx="10515600" cy="1293921"/>
          </a:xfrm>
        </p:spPr>
        <p:txBody>
          <a:bodyPr>
            <a:normAutofit/>
          </a:bodyPr>
          <a:lstStyle/>
          <a:p>
            <a:r>
              <a:rPr lang="en-US" sz="5400" b="1" dirty="0"/>
              <a:t>SECURITY AND PRIVACY</a:t>
            </a:r>
            <a:endParaRPr lang="en-US" sz="5400"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r>
              <a:rPr lang="en-US" sz="2000" b="1" dirty="0"/>
              <a:t>Existence of external systems and devices that can be abused in generating attacks on the IoT system, application or service</a:t>
            </a:r>
          </a:p>
          <a:p>
            <a:r>
              <a:rPr lang="en-US" sz="2000" b="1" dirty="0"/>
              <a:t>Existence of natural phenomena, e.g. lightning, flood and earthquake</a:t>
            </a:r>
          </a:p>
          <a:p>
            <a:r>
              <a:rPr lang="en-US" sz="2000" b="1" dirty="0"/>
              <a:t>Lack of the organizational governance within the stakeholders of the IoT systems.</a:t>
            </a:r>
          </a:p>
          <a:p>
            <a:r>
              <a:rPr lang="en-US" sz="2000" b="1" dirty="0"/>
              <a:t>And many more, which may be classified domain-wise:</a:t>
            </a:r>
          </a:p>
          <a:p>
            <a:pPr marL="0" indent="0">
              <a:buNone/>
            </a:pPr>
            <a:r>
              <a:rPr lang="en-US" sz="2000" b="1" dirty="0"/>
              <a:t>	- Sensing and controlling domain</a:t>
            </a:r>
          </a:p>
          <a:p>
            <a:pPr marL="0" indent="0">
              <a:buNone/>
            </a:pPr>
            <a:r>
              <a:rPr lang="en-US" sz="2000" b="1" dirty="0"/>
              <a:t>	- Operations and Management domain</a:t>
            </a:r>
          </a:p>
          <a:p>
            <a:pPr marL="0" indent="0">
              <a:buNone/>
            </a:pPr>
            <a:r>
              <a:rPr lang="en-US" sz="2000" b="1" dirty="0"/>
              <a:t>	- Application and Service domain</a:t>
            </a:r>
          </a:p>
          <a:p>
            <a:pPr marL="0" indent="0">
              <a:buNone/>
            </a:pPr>
            <a:r>
              <a:rPr lang="en-US" sz="2000" b="1" dirty="0"/>
              <a:t>	- Resource Access and Interchange domain</a:t>
            </a:r>
          </a:p>
          <a:p>
            <a:pPr marL="0" indent="0">
              <a:buNone/>
            </a:pPr>
            <a:r>
              <a:rPr lang="en-US" sz="2000" b="1" dirty="0"/>
              <a:t>	- User domain </a:t>
            </a:r>
          </a:p>
          <a:p>
            <a:pPr marL="0" indent="0">
              <a:buNone/>
            </a:pPr>
            <a:r>
              <a:rPr lang="en-US" sz="2000" b="1" dirty="0"/>
              <a:t>  </a:t>
            </a:r>
          </a:p>
          <a:p>
            <a:endParaRPr lang="en-US" sz="1700" b="1" u="sng" dirty="0"/>
          </a:p>
          <a:p>
            <a:endParaRPr lang="en-US" sz="1700" b="1" u="sng" dirty="0"/>
          </a:p>
          <a:p>
            <a:endParaRPr lang="en-US" sz="1700" b="1" u="sng" dirty="0"/>
          </a:p>
          <a:p>
            <a:pPr marL="0" indent="0">
              <a:buNone/>
            </a:pPr>
            <a:endParaRPr lang="en-US" sz="1700" b="1" u="sng"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4636BEEB-6F77-4B04-9D8D-734E11F2E14B}"/>
              </a:ext>
            </a:extLst>
          </p:cNvPr>
          <p:cNvSpPr/>
          <p:nvPr/>
        </p:nvSpPr>
        <p:spPr>
          <a:xfrm>
            <a:off x="957150" y="6230401"/>
            <a:ext cx="11077575" cy="400110"/>
          </a:xfrm>
          <a:prstGeom prst="rect">
            <a:avLst/>
          </a:prstGeom>
        </p:spPr>
        <p:txBody>
          <a:bodyPr wrap="square">
            <a:spAutoFit/>
          </a:bodyPr>
          <a:lstStyle/>
          <a:p>
            <a:r>
              <a:rPr lang="en-US" sz="2000" b="1" dirty="0"/>
              <a:t>(ISO/IEC 27400:2022(E) Cybersecurity — IoT security and privacy — Guidelines)</a:t>
            </a:r>
          </a:p>
        </p:txBody>
      </p:sp>
    </p:spTree>
    <p:extLst>
      <p:ext uri="{BB962C8B-B14F-4D97-AF65-F5344CB8AC3E}">
        <p14:creationId xmlns:p14="http://schemas.microsoft.com/office/powerpoint/2010/main" val="20202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AB13CD0-18DC-4485-BFB8-D8CBAA5639A6}"/>
              </a:ext>
            </a:extLst>
          </p:cNvPr>
          <p:cNvSpPr>
            <a:spLocks noGrp="1"/>
          </p:cNvSpPr>
          <p:nvPr>
            <p:ph type="title"/>
          </p:nvPr>
        </p:nvSpPr>
        <p:spPr>
          <a:xfrm>
            <a:off x="802925" y="137001"/>
            <a:ext cx="11018520" cy="1434415"/>
          </a:xfrm>
        </p:spPr>
        <p:txBody>
          <a:bodyPr anchor="b">
            <a:normAutofit/>
          </a:bodyPr>
          <a:lstStyle/>
          <a:p>
            <a:r>
              <a:rPr lang="en-US" sz="5400" b="1" dirty="0"/>
              <a:t>SECURITY AND PRIVACY</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3" y="1911493"/>
            <a:ext cx="7868123" cy="4119172"/>
          </a:xfrm>
        </p:spPr>
        <p:txBody>
          <a:bodyPr anchor="t">
            <a:normAutofit lnSpcReduction="10000"/>
          </a:bodyPr>
          <a:lstStyle/>
          <a:p>
            <a:pPr marL="0" indent="0">
              <a:spcAft>
                <a:spcPts val="1200"/>
              </a:spcAft>
              <a:buNone/>
            </a:pPr>
            <a:r>
              <a:rPr lang="en-US" sz="2600" b="1" dirty="0"/>
              <a:t>What could be the sources of Privacy Risk in an IoT system ?</a:t>
            </a:r>
          </a:p>
          <a:p>
            <a:pPr>
              <a:spcBef>
                <a:spcPts val="0"/>
              </a:spcBef>
              <a:spcAft>
                <a:spcPts val="1200"/>
              </a:spcAft>
            </a:pPr>
            <a:r>
              <a:rPr lang="en-US" sz="2200" b="1" dirty="0"/>
              <a:t>IoT sensors collecting tons of data from the users</a:t>
            </a:r>
          </a:p>
          <a:p>
            <a:pPr>
              <a:spcBef>
                <a:spcPts val="0"/>
              </a:spcBef>
              <a:spcAft>
                <a:spcPts val="600"/>
              </a:spcAft>
            </a:pPr>
            <a:r>
              <a:rPr lang="en-US" sz="2200" b="1" dirty="0"/>
              <a:t>Capability of IoT devices to talk to each other and Technical Capability of these devices to share the contextual data between these devices and third parties can aid in:</a:t>
            </a:r>
          </a:p>
          <a:p>
            <a:pPr marL="0" indent="0">
              <a:spcBef>
                <a:spcPts val="0"/>
              </a:spcBef>
              <a:buNone/>
            </a:pPr>
            <a:r>
              <a:rPr lang="en-US" sz="2200" b="1" dirty="0"/>
              <a:t>	</a:t>
            </a:r>
            <a:r>
              <a:rPr lang="en-US" sz="2200" dirty="0"/>
              <a:t>-</a:t>
            </a:r>
            <a:r>
              <a:rPr lang="en-US" sz="2200" b="1" dirty="0"/>
              <a:t> Profiling of users</a:t>
            </a:r>
          </a:p>
          <a:p>
            <a:pPr marL="0" indent="0">
              <a:spcBef>
                <a:spcPts val="0"/>
              </a:spcBef>
              <a:spcAft>
                <a:spcPts val="1200"/>
              </a:spcAft>
              <a:buNone/>
            </a:pPr>
            <a:r>
              <a:rPr lang="en-US" sz="2200" b="1" dirty="0"/>
              <a:t>	- Gauging user behavior by Data Aggression,                      	   Re-identification and Analytic methods </a:t>
            </a:r>
          </a:p>
          <a:p>
            <a:pPr>
              <a:spcAft>
                <a:spcPts val="1200"/>
              </a:spcAft>
            </a:pPr>
            <a:r>
              <a:rPr lang="en-US" sz="2200" b="1" dirty="0"/>
              <a:t>Trail of data left on internet can be used to create digital footprint of devices and device owners</a:t>
            </a:r>
          </a:p>
          <a:p>
            <a:endParaRPr lang="en-US" sz="1700" b="1" u="sng" dirty="0"/>
          </a:p>
          <a:p>
            <a:pPr marL="0" indent="0">
              <a:buNone/>
            </a:pPr>
            <a:endParaRPr lang="en-US" sz="1700" b="1" u="sng" dirty="0"/>
          </a:p>
        </p:txBody>
      </p:sp>
      <p:pic>
        <p:nvPicPr>
          <p:cNvPr id="5" name="Picture 4">
            <a:extLst>
              <a:ext uri="{FF2B5EF4-FFF2-40B4-BE49-F238E27FC236}">
                <a16:creationId xmlns:a16="http://schemas.microsoft.com/office/drawing/2014/main" id="{1121409B-FF97-47A7-8FEE-AD3388197758}"/>
              </a:ext>
            </a:extLst>
          </p:cNvPr>
          <p:cNvPicPr>
            <a:picLocks noChangeAspect="1"/>
          </p:cNvPicPr>
          <p:nvPr/>
        </p:nvPicPr>
        <p:blipFill>
          <a:blip r:embed="rId2"/>
          <a:srcRect r="-4" b="5147"/>
          <a:stretch/>
        </p:blipFill>
        <p:spPr>
          <a:xfrm>
            <a:off x="8590230" y="2445513"/>
            <a:ext cx="3449108" cy="3585152"/>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6B6BCEB4-F0EA-413A-A1BB-C1613C3C0E8E}"/>
              </a:ext>
            </a:extLst>
          </p:cNvPr>
          <p:cNvSpPr/>
          <p:nvPr/>
        </p:nvSpPr>
        <p:spPr>
          <a:xfrm>
            <a:off x="1192497" y="6194782"/>
            <a:ext cx="10239375" cy="830997"/>
          </a:xfrm>
          <a:prstGeom prst="rect">
            <a:avLst/>
          </a:prstGeom>
        </p:spPr>
        <p:txBody>
          <a:bodyPr wrap="square">
            <a:spAutoFit/>
          </a:bodyPr>
          <a:lstStyle/>
          <a:p>
            <a:pPr>
              <a:spcAft>
                <a:spcPts val="1200"/>
              </a:spcAft>
            </a:pPr>
            <a:r>
              <a:rPr lang="en-US" sz="2000" b="1" dirty="0"/>
              <a:t>(ISO/IEC 27400:2022(E) Cybersecurity — IoT security and privacy — Guidelines)</a:t>
            </a:r>
            <a:endParaRPr lang="en-US" sz="2000" b="1" u="sng" dirty="0"/>
          </a:p>
          <a:p>
            <a:endParaRPr lang="en-US" b="1" u="sng" dirty="0"/>
          </a:p>
        </p:txBody>
      </p:sp>
    </p:spTree>
    <p:extLst>
      <p:ext uri="{BB962C8B-B14F-4D97-AF65-F5344CB8AC3E}">
        <p14:creationId xmlns:p14="http://schemas.microsoft.com/office/powerpoint/2010/main" val="5455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C9023EF-731C-44C6-9BEB-612017545260}"/>
              </a:ext>
            </a:extLst>
          </p:cNvPr>
          <p:cNvSpPr>
            <a:spLocks noGrp="1"/>
          </p:cNvSpPr>
          <p:nvPr>
            <p:ph type="title"/>
          </p:nvPr>
        </p:nvSpPr>
        <p:spPr>
          <a:xfrm>
            <a:off x="838200" y="365125"/>
            <a:ext cx="10515600" cy="1325563"/>
          </a:xfrm>
        </p:spPr>
        <p:txBody>
          <a:bodyPr>
            <a:normAutofit/>
          </a:bodyPr>
          <a:lstStyle/>
          <a:p>
            <a:r>
              <a:rPr lang="en-US" sz="5400" b="1" dirty="0"/>
              <a:t>SECURITY AND PRIVACY</a:t>
            </a:r>
            <a:endParaRPr lang="en-US" sz="5400"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Bef>
                <a:spcPts val="600"/>
              </a:spcBef>
              <a:spcAft>
                <a:spcPts val="1200"/>
              </a:spcAft>
              <a:buNone/>
            </a:pPr>
            <a:r>
              <a:rPr lang="en-US" sz="2400" b="1" dirty="0"/>
              <a:t>How to address Security and Privacy through requirements in the Standard?</a:t>
            </a:r>
          </a:p>
          <a:p>
            <a:pPr marL="0" indent="0">
              <a:spcBef>
                <a:spcPts val="600"/>
              </a:spcBef>
              <a:spcAft>
                <a:spcPts val="1200"/>
              </a:spcAft>
              <a:buNone/>
            </a:pPr>
            <a:r>
              <a:rPr lang="en-US" sz="2200" b="1" dirty="0"/>
              <a:t>Requirements divided into two broad categories :</a:t>
            </a:r>
          </a:p>
          <a:p>
            <a:pPr>
              <a:spcBef>
                <a:spcPts val="0"/>
              </a:spcBef>
              <a:spcAft>
                <a:spcPts val="1200"/>
              </a:spcAft>
            </a:pPr>
            <a:r>
              <a:rPr lang="en-US" sz="2000" b="1" dirty="0"/>
              <a:t>Requirements for IoT device policies and documentation</a:t>
            </a:r>
          </a:p>
          <a:p>
            <a:pPr>
              <a:spcBef>
                <a:spcPts val="0"/>
              </a:spcBef>
              <a:spcAft>
                <a:spcPts val="1200"/>
              </a:spcAft>
            </a:pPr>
            <a:r>
              <a:rPr lang="en-US" sz="2000" b="1" dirty="0"/>
              <a:t>Requirements for IoT device capabilities and operations</a:t>
            </a:r>
          </a:p>
          <a:p>
            <a:pPr>
              <a:spcBef>
                <a:spcPts val="600"/>
              </a:spcBef>
              <a:spcAft>
                <a:spcPts val="1200"/>
              </a:spcAft>
            </a:pPr>
            <a:endParaRPr lang="en-US" sz="2200" dirty="0"/>
          </a:p>
          <a:p>
            <a:pPr>
              <a:spcBef>
                <a:spcPts val="600"/>
              </a:spcBef>
              <a:spcAft>
                <a:spcPts val="1200"/>
              </a:spcAft>
            </a:pPr>
            <a:endParaRPr lang="en-US" sz="2200" dirty="0"/>
          </a:p>
          <a:p>
            <a:pPr>
              <a:spcBef>
                <a:spcPts val="600"/>
              </a:spcBef>
              <a:spcAft>
                <a:spcPts val="1200"/>
              </a:spcAft>
            </a:pPr>
            <a:endParaRPr lang="en-US" sz="2200" dirty="0"/>
          </a:p>
          <a:p>
            <a:pPr marL="0" indent="0">
              <a:buNone/>
            </a:pPr>
            <a:endParaRPr lang="en-US" sz="2200" b="1" u="sng"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AD04ADB5-ACA9-42E5-8A6B-3946E051834D}"/>
              </a:ext>
            </a:extLst>
          </p:cNvPr>
          <p:cNvSpPr/>
          <p:nvPr/>
        </p:nvSpPr>
        <p:spPr>
          <a:xfrm>
            <a:off x="669037" y="6194782"/>
            <a:ext cx="11270918" cy="677108"/>
          </a:xfrm>
          <a:prstGeom prst="rect">
            <a:avLst/>
          </a:prstGeom>
        </p:spPr>
        <p:txBody>
          <a:bodyPr wrap="square">
            <a:spAutoFit/>
          </a:bodyPr>
          <a:lstStyle/>
          <a:p>
            <a:pPr>
              <a:spcBef>
                <a:spcPts val="600"/>
              </a:spcBef>
            </a:pPr>
            <a:r>
              <a:rPr lang="en-US" sz="2000" b="1" dirty="0"/>
              <a:t>(ISO/IEC  27402:2023(E) Cybersecurity — IoT security and privacy — Device baseline requirements)</a:t>
            </a:r>
          </a:p>
          <a:p>
            <a:endParaRPr lang="en-US" b="1" u="sng" dirty="0"/>
          </a:p>
        </p:txBody>
      </p:sp>
    </p:spTree>
    <p:extLst>
      <p:ext uri="{BB962C8B-B14F-4D97-AF65-F5344CB8AC3E}">
        <p14:creationId xmlns:p14="http://schemas.microsoft.com/office/powerpoint/2010/main" val="11365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C04B984-3BEA-4641-9B52-43DF39ABC18D}"/>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Bef>
                <a:spcPts val="600"/>
              </a:spcBef>
              <a:spcAft>
                <a:spcPts val="1200"/>
              </a:spcAft>
              <a:buNone/>
            </a:pPr>
            <a:r>
              <a:rPr lang="en-US" b="1" dirty="0"/>
              <a:t>Requirements for IoT device policies and documentation</a:t>
            </a:r>
          </a:p>
          <a:p>
            <a:pPr>
              <a:spcBef>
                <a:spcPts val="600"/>
              </a:spcBef>
              <a:spcAft>
                <a:spcPts val="1200"/>
              </a:spcAft>
            </a:pPr>
            <a:r>
              <a:rPr lang="en-US" sz="2200" b="1" dirty="0"/>
              <a:t>Risk Management </a:t>
            </a:r>
          </a:p>
          <a:p>
            <a:pPr lvl="1">
              <a:spcBef>
                <a:spcPts val="600"/>
              </a:spcBef>
              <a:spcAft>
                <a:spcPts val="1200"/>
              </a:spcAft>
              <a:buFont typeface="Wingdings" panose="05000000000000000000" pitchFamily="2" charset="2"/>
              <a:buChar char="ü"/>
            </a:pPr>
            <a:r>
              <a:rPr lang="en-US" sz="2000" b="1" dirty="0"/>
              <a:t>Documentation recording the results risk assessment process</a:t>
            </a:r>
          </a:p>
          <a:p>
            <a:pPr lvl="1">
              <a:spcBef>
                <a:spcPts val="600"/>
              </a:spcBef>
              <a:spcAft>
                <a:spcPts val="1200"/>
              </a:spcAft>
              <a:buFont typeface="Wingdings" panose="05000000000000000000" pitchFamily="2" charset="2"/>
              <a:buChar char="ü"/>
            </a:pPr>
            <a:r>
              <a:rPr lang="en-US" sz="2000" b="1" dirty="0"/>
              <a:t>Appropriate risk treatment options based on risk assessment results</a:t>
            </a:r>
          </a:p>
          <a:p>
            <a:pPr lvl="1">
              <a:spcBef>
                <a:spcPts val="600"/>
              </a:spcBef>
              <a:spcAft>
                <a:spcPts val="1200"/>
              </a:spcAft>
              <a:buFont typeface="Wingdings" panose="05000000000000000000" pitchFamily="2" charset="2"/>
              <a:buChar char="ü"/>
            </a:pPr>
            <a:r>
              <a:rPr lang="en-US" sz="2000" b="1" dirty="0"/>
              <a:t>Determination of all the controls necessary to implement risk treatment options</a:t>
            </a:r>
          </a:p>
          <a:p>
            <a:pPr lvl="1">
              <a:spcBef>
                <a:spcPts val="600"/>
              </a:spcBef>
              <a:spcAft>
                <a:spcPts val="1200"/>
              </a:spcAft>
              <a:buFont typeface="Wingdings" panose="05000000000000000000" pitchFamily="2" charset="2"/>
              <a:buChar char="ü"/>
            </a:pPr>
            <a:r>
              <a:rPr lang="en-US" sz="2000" b="1" dirty="0"/>
              <a:t>Formulation of risk treatment plan</a:t>
            </a:r>
          </a:p>
          <a:p>
            <a:pPr lvl="1">
              <a:spcBef>
                <a:spcPts val="600"/>
              </a:spcBef>
              <a:spcAft>
                <a:spcPts val="1200"/>
              </a:spcAft>
              <a:buFont typeface="Wingdings" panose="05000000000000000000" pitchFamily="2" charset="2"/>
              <a:buChar char="ü"/>
            </a:pPr>
            <a:r>
              <a:rPr lang="en-US" sz="2000" b="1" dirty="0"/>
              <a:t>Information to the risk owner of the risk treatment plan and any residue risks, or where applicable,  obtain their approval of the plan, and acceptance of the residual plan</a:t>
            </a:r>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B9C4ECF1-8901-4DBF-8C72-31AC74959B4D}"/>
              </a:ext>
            </a:extLst>
          </p:cNvPr>
          <p:cNvSpPr/>
          <p:nvPr/>
        </p:nvSpPr>
        <p:spPr>
          <a:xfrm>
            <a:off x="838200" y="6053429"/>
            <a:ext cx="11112344" cy="784830"/>
          </a:xfrm>
          <a:prstGeom prst="rect">
            <a:avLst/>
          </a:prstGeom>
        </p:spPr>
        <p:txBody>
          <a:bodyPr wrap="square">
            <a:spAutoFit/>
          </a:bodyPr>
          <a:lstStyle/>
          <a:p>
            <a:pPr>
              <a:spcBef>
                <a:spcPts val="600"/>
              </a:spcBef>
            </a:pPr>
            <a:r>
              <a:rPr lang="en-US" sz="2000" b="1" dirty="0"/>
              <a:t>(ISO/IEC  27402:2023(E) Cybersecurity — IoT security and privacy — Device baseline requirements)</a:t>
            </a:r>
          </a:p>
          <a:p>
            <a:pPr>
              <a:spcBef>
                <a:spcPts val="600"/>
              </a:spcBef>
              <a:spcAft>
                <a:spcPts val="1200"/>
              </a:spcAft>
            </a:pPr>
            <a:r>
              <a:rPr lang="en-US" sz="2000" b="1" dirty="0"/>
              <a:t>(ISO/IEC ISO 31000:2018 Risk management — Guidelines)</a:t>
            </a:r>
          </a:p>
        </p:txBody>
      </p:sp>
    </p:spTree>
    <p:extLst>
      <p:ext uri="{BB962C8B-B14F-4D97-AF65-F5344CB8AC3E}">
        <p14:creationId xmlns:p14="http://schemas.microsoft.com/office/powerpoint/2010/main" val="2249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039A506-30E9-4ED2-B10A-0B263B9A386C}"/>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a:spcBef>
                <a:spcPts val="600"/>
              </a:spcBef>
              <a:spcAft>
                <a:spcPts val="1200"/>
              </a:spcAft>
            </a:pPr>
            <a:r>
              <a:rPr lang="en-US" sz="2400" b="1" dirty="0"/>
              <a:t>Information disclosure</a:t>
            </a:r>
          </a:p>
          <a:p>
            <a:pPr lvl="1" algn="just">
              <a:spcBef>
                <a:spcPts val="600"/>
              </a:spcBef>
              <a:spcAft>
                <a:spcPts val="1200"/>
              </a:spcAft>
              <a:buFont typeface="Wingdings" panose="05000000000000000000" pitchFamily="2" charset="2"/>
              <a:buChar char="ü"/>
            </a:pPr>
            <a:r>
              <a:rPr lang="en-US" sz="2000" b="1" dirty="0"/>
              <a:t>IoT devices shall have user documentation that lists the features that the IoT device provides to support controls for security and privacy</a:t>
            </a:r>
          </a:p>
          <a:p>
            <a:pPr lvl="1" algn="just">
              <a:spcBef>
                <a:spcPts val="600"/>
              </a:spcBef>
              <a:spcAft>
                <a:spcPts val="1200"/>
              </a:spcAft>
              <a:buFont typeface="Wingdings" panose="05000000000000000000" pitchFamily="2" charset="2"/>
              <a:buChar char="ü"/>
            </a:pPr>
            <a:r>
              <a:rPr lang="en-US" sz="2000" b="1" dirty="0"/>
              <a:t>Such information shall be publicly available for the period of time the IoT device is supported</a:t>
            </a:r>
          </a:p>
          <a:p>
            <a:pPr lvl="1" algn="just">
              <a:spcBef>
                <a:spcPts val="600"/>
              </a:spcBef>
              <a:spcAft>
                <a:spcPts val="1200"/>
              </a:spcAft>
              <a:buFont typeface="Wingdings" panose="05000000000000000000" pitchFamily="2" charset="2"/>
              <a:buChar char="ü"/>
            </a:pPr>
            <a:r>
              <a:rPr lang="en-US" sz="2000" b="1" dirty="0"/>
              <a:t>IoT devices shall be covered by a security support policy and other supporting documentation wherein users are made aware in advance of when security updates will be discontinued</a:t>
            </a:r>
          </a:p>
          <a:p>
            <a:pPr marL="0" indent="0">
              <a:spcBef>
                <a:spcPts val="600"/>
              </a:spcBef>
              <a:spcAft>
                <a:spcPts val="1200"/>
              </a:spcAft>
              <a:buNone/>
            </a:pPr>
            <a:endParaRPr lang="en-US" sz="20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E6289105-65FC-4216-9D31-7A1C2FECF66F}"/>
              </a:ext>
            </a:extLst>
          </p:cNvPr>
          <p:cNvSpPr/>
          <p:nvPr/>
        </p:nvSpPr>
        <p:spPr>
          <a:xfrm>
            <a:off x="750160" y="6087385"/>
            <a:ext cx="11438792"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spTree>
    <p:extLst>
      <p:ext uri="{BB962C8B-B14F-4D97-AF65-F5344CB8AC3E}">
        <p14:creationId xmlns:p14="http://schemas.microsoft.com/office/powerpoint/2010/main" val="10291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DFC7186-C52C-44C1-920C-AA64DE4EC516}"/>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6441831" cy="4251960"/>
          </a:xfrm>
        </p:spPr>
        <p:txBody>
          <a:bodyPr>
            <a:normAutofit/>
          </a:bodyPr>
          <a:lstStyle/>
          <a:p>
            <a:pPr>
              <a:spcBef>
                <a:spcPts val="600"/>
              </a:spcBef>
              <a:spcAft>
                <a:spcPts val="1200"/>
              </a:spcAft>
            </a:pPr>
            <a:r>
              <a:rPr lang="en-US" sz="2400" b="1" dirty="0"/>
              <a:t>Vulnerability disclosure and handling processes</a:t>
            </a:r>
          </a:p>
          <a:p>
            <a:pPr lvl="1" algn="just">
              <a:spcBef>
                <a:spcPts val="600"/>
              </a:spcBef>
              <a:spcAft>
                <a:spcPts val="1200"/>
              </a:spcAft>
              <a:buFont typeface="Wingdings" panose="05000000000000000000" pitchFamily="2" charset="2"/>
              <a:buChar char="ü"/>
            </a:pPr>
            <a:r>
              <a:rPr lang="en-US" sz="2000" b="1" dirty="0"/>
              <a:t>IoT devices shall have documentation that defines the vulnerability disclosure and handling processes that will apply for the supported lifetime of the device</a:t>
            </a:r>
          </a:p>
          <a:p>
            <a:pPr lvl="1" algn="just">
              <a:spcBef>
                <a:spcPts val="600"/>
              </a:spcBef>
              <a:spcAft>
                <a:spcPts val="1200"/>
              </a:spcAft>
              <a:buFont typeface="Wingdings" panose="05000000000000000000" pitchFamily="2" charset="2"/>
              <a:buChar char="ü"/>
            </a:pPr>
            <a:r>
              <a:rPr lang="en-US" sz="2000" b="1" dirty="0"/>
              <a:t>Vulnerability disclosure and handling processes shall include, at a minimum, a capability to receive reports of potential vulnerabilities from the public</a:t>
            </a:r>
          </a:p>
          <a:p>
            <a:pPr marL="0">
              <a:spcBef>
                <a:spcPts val="600"/>
              </a:spcBef>
              <a:spcAft>
                <a:spcPts val="1200"/>
              </a:spcAft>
              <a:buNone/>
            </a:pPr>
            <a:endParaRPr lang="en-US" sz="2000" b="1" dirty="0"/>
          </a:p>
          <a:p>
            <a:pPr marL="0">
              <a:spcBef>
                <a:spcPts val="600"/>
              </a:spcBef>
              <a:spcAft>
                <a:spcPts val="1200"/>
              </a:spcAft>
              <a:buNone/>
            </a:pPr>
            <a:endParaRPr lang="en-US" sz="2000" b="1" dirty="0"/>
          </a:p>
          <a:p>
            <a:pPr marL="0">
              <a:spcBef>
                <a:spcPts val="600"/>
              </a:spcBef>
              <a:spcAft>
                <a:spcPts val="1200"/>
              </a:spcAft>
              <a:buNone/>
            </a:pPr>
            <a:endParaRPr lang="en-US" sz="20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 name="Rectangle 1">
            <a:extLst>
              <a:ext uri="{FF2B5EF4-FFF2-40B4-BE49-F238E27FC236}">
                <a16:creationId xmlns:a16="http://schemas.microsoft.com/office/drawing/2014/main" id="{3B76E480-EFEC-471D-8AD4-AAEAA987273C}"/>
              </a:ext>
            </a:extLst>
          </p:cNvPr>
          <p:cNvSpPr/>
          <p:nvPr/>
        </p:nvSpPr>
        <p:spPr>
          <a:xfrm>
            <a:off x="1008126" y="5991681"/>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endParaRPr lang="en-US" b="1" dirty="0"/>
          </a:p>
        </p:txBody>
      </p:sp>
      <p:pic>
        <p:nvPicPr>
          <p:cNvPr id="5" name="Picture 4">
            <a:extLst>
              <a:ext uri="{FF2B5EF4-FFF2-40B4-BE49-F238E27FC236}">
                <a16:creationId xmlns:a16="http://schemas.microsoft.com/office/drawing/2014/main" id="{5948F9DA-ECE7-45CC-B7B5-FB7FACC74002}"/>
              </a:ext>
            </a:extLst>
          </p:cNvPr>
          <p:cNvPicPr>
            <a:picLocks noChangeAspect="1"/>
          </p:cNvPicPr>
          <p:nvPr/>
        </p:nvPicPr>
        <p:blipFill rotWithShape="1">
          <a:blip r:embed="rId4">
            <a:extLst>
              <a:ext uri="{28A0092B-C50C-407E-A947-70E740481C1C}">
                <a14:useLocalDpi xmlns:a14="http://schemas.microsoft.com/office/drawing/2010/main" val="0"/>
              </a:ext>
            </a:extLst>
          </a:blip>
          <a:srcRect l="45000" t="11756" r="6585" b="7979"/>
          <a:stretch/>
        </p:blipFill>
        <p:spPr>
          <a:xfrm>
            <a:off x="7465382" y="2104970"/>
            <a:ext cx="4610354" cy="3509342"/>
          </a:xfrm>
          <a:prstGeom prst="rect">
            <a:avLst/>
          </a:prstGeom>
        </p:spPr>
      </p:pic>
    </p:spTree>
    <p:extLst>
      <p:ext uri="{BB962C8B-B14F-4D97-AF65-F5344CB8AC3E}">
        <p14:creationId xmlns:p14="http://schemas.microsoft.com/office/powerpoint/2010/main" val="34099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0" name="Title 1">
            <a:extLst>
              <a:ext uri="{FF2B5EF4-FFF2-40B4-BE49-F238E27FC236}">
                <a16:creationId xmlns:a16="http://schemas.microsoft.com/office/drawing/2014/main" id="{0AEFBBE5-19CE-4137-81FF-89A92400EDFF}"/>
              </a:ext>
            </a:extLst>
          </p:cNvPr>
          <p:cNvSpPr txBox="1">
            <a:spLocks/>
          </p:cNvSpPr>
          <p:nvPr/>
        </p:nvSpPr>
        <p:spPr>
          <a:xfrm>
            <a:off x="3625453" y="112451"/>
            <a:ext cx="4938046" cy="10638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INTRODUCTION</a:t>
            </a:r>
          </a:p>
        </p:txBody>
      </p:sp>
      <p:pic>
        <p:nvPicPr>
          <p:cNvPr id="7" name="Picture 6">
            <a:extLst>
              <a:ext uri="{FF2B5EF4-FFF2-40B4-BE49-F238E27FC236}">
                <a16:creationId xmlns:a16="http://schemas.microsoft.com/office/drawing/2014/main" id="{71EC3681-12B6-493E-9C86-7DD1504F9289}"/>
              </a:ext>
            </a:extLst>
          </p:cNvPr>
          <p:cNvPicPr>
            <a:picLocks noChangeAspect="1"/>
          </p:cNvPicPr>
          <p:nvPr/>
        </p:nvPicPr>
        <p:blipFill>
          <a:blip r:embed="rId4"/>
          <a:stretch>
            <a:fillRect/>
          </a:stretch>
        </p:blipFill>
        <p:spPr>
          <a:xfrm>
            <a:off x="2059371" y="1419240"/>
            <a:ext cx="7416381" cy="4766865"/>
          </a:xfrm>
          <a:prstGeom prst="rect">
            <a:avLst/>
          </a:prstGeom>
        </p:spPr>
      </p:pic>
      <p:pic>
        <p:nvPicPr>
          <p:cNvPr id="12" name="Picture 11">
            <a:extLst>
              <a:ext uri="{FF2B5EF4-FFF2-40B4-BE49-F238E27FC236}">
                <a16:creationId xmlns:a16="http://schemas.microsoft.com/office/drawing/2014/main" id="{319EBBF7-167B-4835-9724-1F4661208018}"/>
              </a:ext>
            </a:extLst>
          </p:cNvPr>
          <p:cNvPicPr>
            <a:picLocks noChangeAspect="1"/>
          </p:cNvPicPr>
          <p:nvPr/>
        </p:nvPicPr>
        <p:blipFill rotWithShape="1">
          <a:blip r:embed="rId4"/>
          <a:srcRect l="80828" t="74923" b="14335"/>
          <a:stretch/>
        </p:blipFill>
        <p:spPr>
          <a:xfrm>
            <a:off x="8279442" y="5438760"/>
            <a:ext cx="1196310" cy="645517"/>
          </a:xfrm>
          <a:prstGeom prst="rect">
            <a:avLst/>
          </a:prstGeom>
        </p:spPr>
      </p:pic>
      <p:pic>
        <p:nvPicPr>
          <p:cNvPr id="13" name="Picture 12">
            <a:extLst>
              <a:ext uri="{FF2B5EF4-FFF2-40B4-BE49-F238E27FC236}">
                <a16:creationId xmlns:a16="http://schemas.microsoft.com/office/drawing/2014/main" id="{097BEE41-C38D-40F9-81CF-90ECB03B39DC}"/>
              </a:ext>
            </a:extLst>
          </p:cNvPr>
          <p:cNvPicPr>
            <a:picLocks noChangeAspect="1"/>
          </p:cNvPicPr>
          <p:nvPr/>
        </p:nvPicPr>
        <p:blipFill rotWithShape="1">
          <a:blip r:embed="rId4"/>
          <a:srcRect b="97161"/>
          <a:stretch/>
        </p:blipFill>
        <p:spPr>
          <a:xfrm>
            <a:off x="2059370" y="1615602"/>
            <a:ext cx="7416381" cy="135323"/>
          </a:xfrm>
          <a:prstGeom prst="rect">
            <a:avLst/>
          </a:prstGeom>
        </p:spPr>
      </p:pic>
    </p:spTree>
    <p:extLst>
      <p:ext uri="{BB962C8B-B14F-4D97-AF65-F5344CB8AC3E}">
        <p14:creationId xmlns:p14="http://schemas.microsoft.com/office/powerpoint/2010/main" val="1604124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FBFCACC-5615-46CB-B241-4912E7E921FA}"/>
              </a:ext>
            </a:extLst>
          </p:cNvPr>
          <p:cNvSpPr>
            <a:spLocks noGrp="1"/>
          </p:cNvSpPr>
          <p:nvPr>
            <p:ph type="title"/>
          </p:nvPr>
        </p:nvSpPr>
        <p:spPr>
          <a:xfrm>
            <a:off x="838200" y="365125"/>
            <a:ext cx="10515600" cy="1325563"/>
          </a:xfrm>
        </p:spPr>
        <p:txBody>
          <a:bodyPr>
            <a:normAutofit/>
          </a:bodyPr>
          <a:lstStyle/>
          <a:p>
            <a:r>
              <a:rPr lang="en-US" sz="5400" b="1" dirty="0"/>
              <a:t>SECURITY AND PRIVACY</a:t>
            </a:r>
            <a:endParaRPr lang="en-US" sz="5400"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Bef>
                <a:spcPts val="600"/>
              </a:spcBef>
              <a:spcAft>
                <a:spcPts val="1200"/>
              </a:spcAft>
              <a:buNone/>
            </a:pPr>
            <a:r>
              <a:rPr lang="en-US" b="1" dirty="0"/>
              <a:t>Requirements for IoT device capabilities and operations</a:t>
            </a:r>
          </a:p>
          <a:p>
            <a:pPr>
              <a:spcBef>
                <a:spcPts val="600"/>
              </a:spcBef>
              <a:spcAft>
                <a:spcPts val="1200"/>
              </a:spcAft>
            </a:pPr>
            <a:r>
              <a:rPr lang="en-US" sz="2400" b="1" dirty="0"/>
              <a:t>Configuration</a:t>
            </a:r>
            <a:endParaRPr lang="en-US" sz="2200" b="1" dirty="0"/>
          </a:p>
          <a:p>
            <a:pPr lvl="1">
              <a:spcBef>
                <a:spcPts val="600"/>
              </a:spcBef>
              <a:spcAft>
                <a:spcPts val="1200"/>
              </a:spcAft>
              <a:buFont typeface="Wingdings" panose="05000000000000000000" pitchFamily="2" charset="2"/>
              <a:buChar char="ü"/>
            </a:pPr>
            <a:r>
              <a:rPr lang="en-US" sz="2000" b="1" dirty="0"/>
              <a:t>If the configuration settings of the IoT device can be modified, only authorized entities shall be able to modify the configuration settings of the IoT device	 </a:t>
            </a:r>
          </a:p>
          <a:p>
            <a:pPr lvl="1">
              <a:spcBef>
                <a:spcPts val="600"/>
              </a:spcBef>
              <a:spcAft>
                <a:spcPts val="1200"/>
              </a:spcAft>
              <a:buFont typeface="Wingdings" panose="05000000000000000000" pitchFamily="2" charset="2"/>
              <a:buChar char="ü"/>
            </a:pPr>
            <a:r>
              <a:rPr lang="en-US" sz="2000" b="1" dirty="0"/>
              <a:t>If IoT devices are capable of changing the configuration of IoT and other devices, they shall only be capable of making such changes when authorized</a:t>
            </a:r>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a:p>
            <a:pPr marL="457200" lvl="1" indent="0">
              <a:spcBef>
                <a:spcPts val="600"/>
              </a:spcBef>
              <a:spcAft>
                <a:spcPts val="1200"/>
              </a:spcAft>
              <a:buNone/>
            </a:pPr>
            <a:endParaRPr lang="en-US" sz="2200" b="1" dirty="0"/>
          </a:p>
          <a:p>
            <a:pPr marL="0" indent="0">
              <a:spcBef>
                <a:spcPts val="600"/>
              </a:spcBef>
              <a:spcAft>
                <a:spcPts val="1200"/>
              </a:spcAft>
              <a:buNone/>
            </a:pPr>
            <a:endParaRPr lang="en-US" sz="2200"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7" name="Rectangle 16">
            <a:extLst>
              <a:ext uri="{FF2B5EF4-FFF2-40B4-BE49-F238E27FC236}">
                <a16:creationId xmlns:a16="http://schemas.microsoft.com/office/drawing/2014/main" id="{F2A0E542-9DB6-439F-90E6-D656A13E466C}"/>
              </a:ext>
            </a:extLst>
          </p:cNvPr>
          <p:cNvSpPr/>
          <p:nvPr/>
        </p:nvSpPr>
        <p:spPr>
          <a:xfrm>
            <a:off x="1008126" y="5991681"/>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endParaRPr lang="en-US" b="1" dirty="0"/>
          </a:p>
        </p:txBody>
      </p:sp>
    </p:spTree>
    <p:extLst>
      <p:ext uri="{BB962C8B-B14F-4D97-AF65-F5344CB8AC3E}">
        <p14:creationId xmlns:p14="http://schemas.microsoft.com/office/powerpoint/2010/main" val="21959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2" name="Content Placeholder 2">
            <a:extLst>
              <a:ext uri="{FF2B5EF4-FFF2-40B4-BE49-F238E27FC236}">
                <a16:creationId xmlns:a16="http://schemas.microsoft.com/office/drawing/2014/main" id="{B9E5FDB3-7092-4729-B9B3-FB09577E12AD}"/>
              </a:ext>
            </a:extLst>
          </p:cNvPr>
          <p:cNvSpPr txBox="1">
            <a:spLocks/>
          </p:cNvSpPr>
          <p:nvPr/>
        </p:nvSpPr>
        <p:spPr>
          <a:xfrm>
            <a:off x="793662" y="2559049"/>
            <a:ext cx="4530898" cy="36394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spcBef>
                <a:spcPts val="600"/>
              </a:spcBef>
              <a:spcAft>
                <a:spcPts val="1200"/>
              </a:spcAft>
            </a:pPr>
            <a:r>
              <a:rPr lang="en-US" b="1" dirty="0"/>
              <a:t>Software reset</a:t>
            </a:r>
          </a:p>
          <a:p>
            <a:pPr lvl="1">
              <a:spcBef>
                <a:spcPts val="600"/>
              </a:spcBef>
              <a:spcAft>
                <a:spcPts val="1200"/>
              </a:spcAft>
              <a:buFont typeface="Wingdings" panose="05000000000000000000" pitchFamily="2" charset="2"/>
              <a:buChar char="ü"/>
            </a:pPr>
            <a:r>
              <a:rPr lang="en-US" sz="2000" b="1" dirty="0"/>
              <a:t>If IoT devices have the capability to be reset, that process shall be secure.</a:t>
            </a:r>
          </a:p>
          <a:p>
            <a:pPr lvl="1">
              <a:spcBef>
                <a:spcPts val="600"/>
              </a:spcBef>
              <a:spcAft>
                <a:spcPts val="1200"/>
              </a:spcAft>
              <a:buFont typeface="Wingdings" panose="05000000000000000000" pitchFamily="2" charset="2"/>
              <a:buChar char="ü"/>
            </a:pPr>
            <a:r>
              <a:rPr lang="en-US" sz="2000" b="1" dirty="0"/>
              <a:t>This capability shall only be executable by an authorized entity.</a:t>
            </a:r>
          </a:p>
          <a:p>
            <a:pPr marL="457200" lvl="1" indent="0">
              <a:spcBef>
                <a:spcPts val="600"/>
              </a:spcBef>
              <a:spcAft>
                <a:spcPts val="1200"/>
              </a:spcAft>
              <a:buNone/>
            </a:pPr>
            <a:endParaRPr lang="en-US" sz="2000" b="1" dirty="0"/>
          </a:p>
          <a:p>
            <a:pPr marL="457200" lvl="1" indent="0">
              <a:spcBef>
                <a:spcPts val="600"/>
              </a:spcBef>
              <a:spcAft>
                <a:spcPts val="1200"/>
              </a:spcAft>
              <a:buNone/>
            </a:pPr>
            <a:endParaRPr lang="en-US" sz="2000" b="1" dirty="0"/>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a:p>
            <a:pPr marL="0" indent="0">
              <a:spcBef>
                <a:spcPts val="600"/>
              </a:spcBef>
              <a:spcAft>
                <a:spcPts val="1200"/>
              </a:spcAft>
              <a:buFont typeface="Arial" panose="020B0604020202020204" pitchFamily="34" charset="0"/>
              <a:buNone/>
            </a:pPr>
            <a:endParaRPr lang="en-US" sz="2000" dirty="0"/>
          </a:p>
        </p:txBody>
      </p:sp>
      <p:pic>
        <p:nvPicPr>
          <p:cNvPr id="14" name="Picture 13">
            <a:extLst>
              <a:ext uri="{FF2B5EF4-FFF2-40B4-BE49-F238E27FC236}">
                <a16:creationId xmlns:a16="http://schemas.microsoft.com/office/drawing/2014/main" id="{86A159FA-0F61-4B4B-B3AA-370619B45567}"/>
              </a:ext>
            </a:extLst>
          </p:cNvPr>
          <p:cNvPicPr>
            <a:picLocks noChangeAspect="1"/>
          </p:cNvPicPr>
          <p:nvPr/>
        </p:nvPicPr>
        <p:blipFill>
          <a:blip r:embed="rId4"/>
          <a:srcRect l="13060" r="11643" b="2"/>
          <a:stretch/>
        </p:blipFill>
        <p:spPr>
          <a:xfrm>
            <a:off x="6318630" y="2484255"/>
            <a:ext cx="4336080" cy="3714244"/>
          </a:xfrm>
          <a:prstGeom prst="rect">
            <a:avLst/>
          </a:prstGeom>
        </p:spPr>
      </p:pic>
      <p:sp>
        <p:nvSpPr>
          <p:cNvPr id="15" name="Title 1">
            <a:extLst>
              <a:ext uri="{FF2B5EF4-FFF2-40B4-BE49-F238E27FC236}">
                <a16:creationId xmlns:a16="http://schemas.microsoft.com/office/drawing/2014/main" id="{4A1D080D-1571-44A3-B021-03626434A9CF}"/>
              </a:ext>
            </a:extLst>
          </p:cNvPr>
          <p:cNvSpPr>
            <a:spLocks noGrp="1"/>
          </p:cNvSpPr>
          <p:nvPr>
            <p:ph type="title"/>
          </p:nvPr>
        </p:nvSpPr>
        <p:spPr>
          <a:xfrm>
            <a:off x="838200" y="365125"/>
            <a:ext cx="10515600" cy="1325563"/>
          </a:xfrm>
        </p:spPr>
        <p:txBody>
          <a:bodyPr>
            <a:normAutofit/>
          </a:bodyPr>
          <a:lstStyle/>
          <a:p>
            <a:r>
              <a:rPr lang="en-US" sz="5400" b="1" dirty="0"/>
              <a:t>SECURITY AND PRIVACY</a:t>
            </a:r>
            <a:endParaRPr lang="en-US" sz="5400" dirty="0"/>
          </a:p>
        </p:txBody>
      </p:sp>
      <p:sp>
        <p:nvSpPr>
          <p:cNvPr id="16" name="Rectangle 15">
            <a:extLst>
              <a:ext uri="{FF2B5EF4-FFF2-40B4-BE49-F238E27FC236}">
                <a16:creationId xmlns:a16="http://schemas.microsoft.com/office/drawing/2014/main" id="{640FAFAF-AE6F-4D5C-8586-C2C77E8CF60E}"/>
              </a:ext>
            </a:extLst>
          </p:cNvPr>
          <p:cNvSpPr/>
          <p:nvPr/>
        </p:nvSpPr>
        <p:spPr>
          <a:xfrm>
            <a:off x="747635" y="6343583"/>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spTree>
    <p:extLst>
      <p:ext uri="{BB962C8B-B14F-4D97-AF65-F5344CB8AC3E}">
        <p14:creationId xmlns:p14="http://schemas.microsoft.com/office/powerpoint/2010/main" val="1254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E17D1AD-C0AD-417A-B386-0CF3FF014B8C}"/>
              </a:ext>
            </a:extLst>
          </p:cNvPr>
          <p:cNvSpPr>
            <a:spLocks noGrp="1"/>
          </p:cNvSpPr>
          <p:nvPr>
            <p:ph type="title"/>
          </p:nvPr>
        </p:nvSpPr>
        <p:spPr>
          <a:xfrm>
            <a:off x="838200" y="365125"/>
            <a:ext cx="10515600" cy="1325563"/>
          </a:xfrm>
        </p:spPr>
        <p:txBody>
          <a:bodyPr>
            <a:normAutofit/>
          </a:bodyPr>
          <a:lstStyle/>
          <a:p>
            <a:r>
              <a:rPr lang="en-US" sz="5400" b="1" dirty="0"/>
              <a:t>SECURITY AND PRIVACY</a:t>
            </a:r>
            <a:endParaRPr lang="en-US" sz="5400"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5879123" cy="4251960"/>
          </a:xfrm>
        </p:spPr>
        <p:txBody>
          <a:bodyPr>
            <a:normAutofit/>
          </a:bodyPr>
          <a:lstStyle/>
          <a:p>
            <a:pPr>
              <a:spcBef>
                <a:spcPts val="600"/>
              </a:spcBef>
              <a:spcAft>
                <a:spcPts val="1200"/>
              </a:spcAft>
            </a:pPr>
            <a:r>
              <a:rPr lang="en-US" b="1" dirty="0"/>
              <a:t>User data removal</a:t>
            </a:r>
          </a:p>
          <a:p>
            <a:pPr lvl="1" algn="just">
              <a:spcBef>
                <a:spcPts val="600"/>
              </a:spcBef>
              <a:spcAft>
                <a:spcPts val="1200"/>
              </a:spcAft>
              <a:buFont typeface="Wingdings" panose="05000000000000000000" pitchFamily="2" charset="2"/>
              <a:buChar char="ü"/>
            </a:pPr>
            <a:r>
              <a:rPr lang="en-US" sz="2200" b="1" dirty="0"/>
              <a:t>If the IoT device stores user data, it shall provide a function for deleting appropriate user data stored on the device in any type of memory</a:t>
            </a:r>
          </a:p>
          <a:p>
            <a:pPr lvl="1" algn="just">
              <a:spcBef>
                <a:spcPts val="600"/>
              </a:spcBef>
              <a:spcAft>
                <a:spcPts val="1200"/>
              </a:spcAft>
              <a:buFont typeface="Wingdings" panose="05000000000000000000" pitchFamily="2" charset="2"/>
              <a:buChar char="ü"/>
            </a:pPr>
            <a:r>
              <a:rPr lang="en-US" sz="2200" b="1" dirty="0"/>
              <a:t>The function shall be restricted to authorized entities only</a:t>
            </a:r>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E12EDA61-B891-41C9-8C4D-5C8CB9152E71}"/>
              </a:ext>
            </a:extLst>
          </p:cNvPr>
          <p:cNvSpPr/>
          <p:nvPr/>
        </p:nvSpPr>
        <p:spPr>
          <a:xfrm>
            <a:off x="1008126" y="5991681"/>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pic>
        <p:nvPicPr>
          <p:cNvPr id="6" name="Picture 5">
            <a:extLst>
              <a:ext uri="{FF2B5EF4-FFF2-40B4-BE49-F238E27FC236}">
                <a16:creationId xmlns:a16="http://schemas.microsoft.com/office/drawing/2014/main" id="{4AF57D19-35A1-4691-A14A-5B8D7DF6E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390" y="2217607"/>
            <a:ext cx="4502574" cy="3271288"/>
          </a:xfrm>
          <a:prstGeom prst="rect">
            <a:avLst/>
          </a:prstGeom>
        </p:spPr>
      </p:pic>
    </p:spTree>
    <p:extLst>
      <p:ext uri="{BB962C8B-B14F-4D97-AF65-F5344CB8AC3E}">
        <p14:creationId xmlns:p14="http://schemas.microsoft.com/office/powerpoint/2010/main" val="4195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41EBCDA-5307-4A6D-A049-181A722BA6C1}"/>
              </a:ext>
            </a:extLst>
          </p:cNvPr>
          <p:cNvSpPr>
            <a:spLocks noGrp="1"/>
          </p:cNvSpPr>
          <p:nvPr>
            <p:ph type="title"/>
          </p:nvPr>
        </p:nvSpPr>
        <p:spPr>
          <a:xfrm>
            <a:off x="325705" y="1133392"/>
            <a:ext cx="6663718" cy="974543"/>
          </a:xfrm>
        </p:spPr>
        <p:txBody>
          <a:bodyPr>
            <a:normAutofit/>
          </a:bodyPr>
          <a:lstStyle/>
          <a:p>
            <a:r>
              <a:rPr lang="en-US" sz="5200" b="1" dirty="0"/>
              <a:t>SECURITY AND PRIVACY</a:t>
            </a:r>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388173" y="2393742"/>
            <a:ext cx="5637081" cy="3843666"/>
          </a:xfrm>
        </p:spPr>
        <p:txBody>
          <a:bodyPr>
            <a:normAutofit/>
          </a:bodyPr>
          <a:lstStyle/>
          <a:p>
            <a:pPr>
              <a:spcBef>
                <a:spcPts val="600"/>
              </a:spcBef>
              <a:spcAft>
                <a:spcPts val="1200"/>
              </a:spcAft>
            </a:pPr>
            <a:r>
              <a:rPr lang="en-US" b="1" dirty="0"/>
              <a:t>Protection of data</a:t>
            </a:r>
          </a:p>
          <a:p>
            <a:pPr lvl="1" algn="just">
              <a:spcBef>
                <a:spcPts val="600"/>
              </a:spcBef>
              <a:spcAft>
                <a:spcPts val="1200"/>
              </a:spcAft>
              <a:buFont typeface="Wingdings" panose="05000000000000000000" pitchFamily="2" charset="2"/>
              <a:buChar char="ü"/>
            </a:pPr>
            <a:r>
              <a:rPr lang="en-US" sz="2000" b="1" dirty="0"/>
              <a:t>IoT devices shall be capable of protecting the data they store and transmit from unauthorized access, modification and disclosure</a:t>
            </a:r>
          </a:p>
          <a:p>
            <a:pPr lvl="1" algn="just">
              <a:spcBef>
                <a:spcPts val="600"/>
              </a:spcBef>
              <a:spcAft>
                <a:spcPts val="1200"/>
              </a:spcAft>
              <a:buFont typeface="Wingdings" panose="05000000000000000000" pitchFamily="2" charset="2"/>
              <a:buChar char="ü"/>
            </a:pPr>
            <a:r>
              <a:rPr lang="en-US" sz="2000" b="1" dirty="0"/>
              <a:t>This shall include configuration settings, identifying data, user data, event logs and sensitive security parameters</a:t>
            </a:r>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p:txBody>
      </p:sp>
      <p:pic>
        <p:nvPicPr>
          <p:cNvPr id="2" name="Picture 1">
            <a:extLst>
              <a:ext uri="{FF2B5EF4-FFF2-40B4-BE49-F238E27FC236}">
                <a16:creationId xmlns:a16="http://schemas.microsoft.com/office/drawing/2014/main" id="{5729AFC9-DB6C-4D73-95AB-06BDFF299D25}"/>
              </a:ext>
            </a:extLst>
          </p:cNvPr>
          <p:cNvPicPr>
            <a:picLocks noChangeAspect="1"/>
          </p:cNvPicPr>
          <p:nvPr/>
        </p:nvPicPr>
        <p:blipFill>
          <a:blip r:embed="rId2"/>
          <a:srcRect l="12464" r="51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CD87B2D2-7F4E-4097-8CA1-DDB8E1CF3302}"/>
              </a:ext>
            </a:extLst>
          </p:cNvPr>
          <p:cNvSpPr/>
          <p:nvPr/>
        </p:nvSpPr>
        <p:spPr>
          <a:xfrm>
            <a:off x="184211" y="6053146"/>
            <a:ext cx="6663718" cy="707886"/>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spTree>
    <p:extLst>
      <p:ext uri="{BB962C8B-B14F-4D97-AF65-F5344CB8AC3E}">
        <p14:creationId xmlns:p14="http://schemas.microsoft.com/office/powerpoint/2010/main" val="19629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1DB0D48-0620-40FB-BE07-769595CB81FC}"/>
              </a:ext>
            </a:extLst>
          </p:cNvPr>
          <p:cNvSpPr>
            <a:spLocks noGrp="1"/>
          </p:cNvSpPr>
          <p:nvPr>
            <p:ph type="title"/>
          </p:nvPr>
        </p:nvSpPr>
        <p:spPr>
          <a:xfrm>
            <a:off x="838200" y="365125"/>
            <a:ext cx="10515600" cy="1325563"/>
          </a:xfrm>
        </p:spPr>
        <p:txBody>
          <a:bodyPr>
            <a:normAutofit/>
          </a:bodyPr>
          <a:lstStyle/>
          <a:p>
            <a:r>
              <a:rPr lang="en-US" sz="5400" b="1" dirty="0"/>
              <a:t>SECURITY AND PRIVACY</a:t>
            </a:r>
            <a:endParaRPr lang="en-US" sz="5400" dirty="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a:spcBef>
                <a:spcPts val="600"/>
              </a:spcBef>
              <a:spcAft>
                <a:spcPts val="1200"/>
              </a:spcAft>
            </a:pPr>
            <a:r>
              <a:rPr lang="en-US" b="1" dirty="0"/>
              <a:t>Interface access</a:t>
            </a:r>
          </a:p>
          <a:p>
            <a:pPr lvl="1">
              <a:spcBef>
                <a:spcPts val="600"/>
              </a:spcBef>
              <a:spcAft>
                <a:spcPts val="1200"/>
              </a:spcAft>
              <a:buFont typeface="Wingdings" panose="05000000000000000000" pitchFamily="2" charset="2"/>
              <a:buChar char="ü"/>
            </a:pPr>
            <a:r>
              <a:rPr lang="en-US" sz="2000" b="1" dirty="0"/>
              <a:t>IoT devices shall have mechanisms to limit logical access to its interfaces to authorized entities only</a:t>
            </a:r>
          </a:p>
          <a:p>
            <a:pPr lvl="1">
              <a:spcBef>
                <a:spcPts val="600"/>
              </a:spcBef>
              <a:spcAft>
                <a:spcPts val="1200"/>
              </a:spcAft>
              <a:buFont typeface="Wingdings" panose="05000000000000000000" pitchFamily="2" charset="2"/>
              <a:buChar char="ü"/>
            </a:pPr>
            <a:r>
              <a:rPr lang="en-US" sz="2000" b="1" dirty="0"/>
              <a:t>IoT devices shall employ appropriate authentication and access control mechanisms</a:t>
            </a:r>
          </a:p>
          <a:p>
            <a:pPr lvl="1">
              <a:spcBef>
                <a:spcPts val="600"/>
              </a:spcBef>
              <a:spcAft>
                <a:spcPts val="1200"/>
              </a:spcAft>
              <a:buFont typeface="Wingdings" panose="05000000000000000000" pitchFamily="2" charset="2"/>
              <a:buChar char="ü"/>
            </a:pPr>
            <a:r>
              <a:rPr lang="en-US" sz="2000" b="1" dirty="0"/>
              <a:t>Security and privacy requirements shall be assessed when designing and implementing the functions of IoT devices regarding creation and use of identifiers</a:t>
            </a:r>
          </a:p>
          <a:p>
            <a:pPr lvl="1">
              <a:spcBef>
                <a:spcPts val="600"/>
              </a:spcBef>
              <a:spcAft>
                <a:spcPts val="1200"/>
              </a:spcAft>
              <a:buFont typeface="Wingdings" panose="05000000000000000000" pitchFamily="2" charset="2"/>
              <a:buChar char="ü"/>
            </a:pPr>
            <a:r>
              <a:rPr lang="en-US" sz="2000" b="1" dirty="0"/>
              <a:t>IoT devices shall ensure that common values for critical security parameters, such as global private keys or standard passwords, are replaced by values that are unique per device or explicitly defined by an appropriate external entity before they are put into operation</a:t>
            </a:r>
          </a:p>
          <a:p>
            <a:pPr lvl="1">
              <a:spcBef>
                <a:spcPts val="600"/>
              </a:spcBef>
              <a:spcAft>
                <a:spcPts val="1200"/>
              </a:spcAft>
              <a:buFont typeface="Wingdings" panose="05000000000000000000" pitchFamily="2" charset="2"/>
              <a:buChar char="ü"/>
            </a:pPr>
            <a:endParaRPr lang="en-US" sz="2000" b="1" dirty="0"/>
          </a:p>
          <a:p>
            <a:pPr lvl="1">
              <a:spcBef>
                <a:spcPts val="600"/>
              </a:spcBef>
              <a:spcAft>
                <a:spcPts val="1200"/>
              </a:spcAft>
              <a:buFont typeface="Wingdings" panose="05000000000000000000" pitchFamily="2" charset="2"/>
              <a:buChar char="ü"/>
            </a:pPr>
            <a:endParaRPr lang="en-US" sz="20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E4BA1C64-93E7-4AC4-9726-53FAE0A0F1B9}"/>
              </a:ext>
            </a:extLst>
          </p:cNvPr>
          <p:cNvSpPr/>
          <p:nvPr/>
        </p:nvSpPr>
        <p:spPr>
          <a:xfrm>
            <a:off x="1008126" y="6150340"/>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spTree>
    <p:extLst>
      <p:ext uri="{BB962C8B-B14F-4D97-AF65-F5344CB8AC3E}">
        <p14:creationId xmlns:p14="http://schemas.microsoft.com/office/powerpoint/2010/main" val="20505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1DB0D48-0620-40FB-BE07-769595CB81FC}"/>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6178062" cy="4251960"/>
          </a:xfrm>
        </p:spPr>
        <p:txBody>
          <a:bodyPr>
            <a:normAutofit lnSpcReduction="10000"/>
          </a:bodyPr>
          <a:lstStyle/>
          <a:p>
            <a:pPr>
              <a:spcBef>
                <a:spcPts val="600"/>
              </a:spcBef>
              <a:spcAft>
                <a:spcPts val="1200"/>
              </a:spcAft>
            </a:pPr>
            <a:r>
              <a:rPr lang="en-US" b="1" dirty="0"/>
              <a:t>Software and firmware updates</a:t>
            </a:r>
          </a:p>
          <a:p>
            <a:pPr lvl="1">
              <a:spcBef>
                <a:spcPts val="600"/>
              </a:spcBef>
              <a:spcAft>
                <a:spcPts val="1200"/>
              </a:spcAft>
              <a:buFont typeface="Wingdings" panose="05000000000000000000" pitchFamily="2" charset="2"/>
              <a:buChar char="ü"/>
            </a:pPr>
            <a:r>
              <a:rPr lang="en-US" sz="2200" b="1" dirty="0"/>
              <a:t>If the IoT device supports software updates, updates shall be performed using a secure procedure</a:t>
            </a:r>
          </a:p>
          <a:p>
            <a:pPr lvl="1">
              <a:spcBef>
                <a:spcPts val="600"/>
              </a:spcBef>
              <a:spcAft>
                <a:spcPts val="1200"/>
              </a:spcAft>
              <a:buFont typeface="Wingdings" panose="05000000000000000000" pitchFamily="2" charset="2"/>
              <a:buChar char="ü"/>
            </a:pPr>
            <a:r>
              <a:rPr lang="en-US" sz="2200" b="1" dirty="0"/>
              <a:t>Updates shall only be initiated by authorized entities</a:t>
            </a:r>
          </a:p>
          <a:p>
            <a:pPr lvl="1">
              <a:spcBef>
                <a:spcPts val="600"/>
              </a:spcBef>
              <a:spcAft>
                <a:spcPts val="1200"/>
              </a:spcAft>
              <a:buFont typeface="Wingdings" panose="05000000000000000000" pitchFamily="2" charset="2"/>
              <a:buChar char="ü"/>
            </a:pPr>
            <a:r>
              <a:rPr lang="en-US" sz="2200" b="1" dirty="0"/>
              <a:t>Unexpected interruption of an update shall leave the IoT device in a state that minimizes potential for harm, taking into account the risks of the IoT device not functioning as expected</a:t>
            </a:r>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a:p>
            <a:pPr lvl="1">
              <a:spcBef>
                <a:spcPts val="600"/>
              </a:spcBef>
              <a:spcAft>
                <a:spcPts val="1200"/>
              </a:spcAft>
              <a:buFont typeface="Wingdings" panose="05000000000000000000" pitchFamily="2" charset="2"/>
              <a:buChar char="ü"/>
            </a:pPr>
            <a:endParaRPr lang="en-US" sz="2200" b="1"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9583F8C7-EEE7-4CA5-BC8B-8D63871ACA8F}"/>
              </a:ext>
            </a:extLst>
          </p:cNvPr>
          <p:cNvSpPr/>
          <p:nvPr/>
        </p:nvSpPr>
        <p:spPr>
          <a:xfrm>
            <a:off x="1008126" y="6123543"/>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pic>
        <p:nvPicPr>
          <p:cNvPr id="4" name="Picture 3">
            <a:extLst>
              <a:ext uri="{FF2B5EF4-FFF2-40B4-BE49-F238E27FC236}">
                <a16:creationId xmlns:a16="http://schemas.microsoft.com/office/drawing/2014/main" id="{3A207612-F14B-4BD5-B86A-FF04E27F683B}"/>
              </a:ext>
            </a:extLst>
          </p:cNvPr>
          <p:cNvPicPr>
            <a:picLocks noChangeAspect="1"/>
          </p:cNvPicPr>
          <p:nvPr/>
        </p:nvPicPr>
        <p:blipFill rotWithShape="1">
          <a:blip r:embed="rId4">
            <a:extLst>
              <a:ext uri="{28A0092B-C50C-407E-A947-70E740481C1C}">
                <a14:useLocalDpi xmlns:a14="http://schemas.microsoft.com/office/drawing/2010/main" val="0"/>
              </a:ext>
            </a:extLst>
          </a:blip>
          <a:srcRect l="12937" r="17828" b="2385"/>
          <a:stretch/>
        </p:blipFill>
        <p:spPr>
          <a:xfrm>
            <a:off x="7016262" y="2310774"/>
            <a:ext cx="4634271" cy="3431380"/>
          </a:xfrm>
          <a:prstGeom prst="rect">
            <a:avLst/>
          </a:prstGeom>
        </p:spPr>
      </p:pic>
    </p:spTree>
    <p:extLst>
      <p:ext uri="{BB962C8B-B14F-4D97-AF65-F5344CB8AC3E}">
        <p14:creationId xmlns:p14="http://schemas.microsoft.com/office/powerpoint/2010/main" val="9777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683BAA1-4AB4-4135-8409-10B7E804C801}"/>
              </a:ext>
            </a:extLst>
          </p:cNvPr>
          <p:cNvSpPr>
            <a:spLocks noGrp="1"/>
          </p:cNvSpPr>
          <p:nvPr>
            <p:ph type="title"/>
          </p:nvPr>
        </p:nvSpPr>
        <p:spPr>
          <a:xfrm>
            <a:off x="838200" y="365125"/>
            <a:ext cx="10515600" cy="1325563"/>
          </a:xfrm>
        </p:spPr>
        <p:txBody>
          <a:bodyPr>
            <a:normAutofit/>
          </a:bodyPr>
          <a:lstStyle/>
          <a:p>
            <a:r>
              <a:rPr lang="en-US" sz="5400" b="1"/>
              <a:t>SECURITY AND PRIVACY</a:t>
            </a:r>
            <a:endParaRPr lang="en-US" sz="5400"/>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a:spcBef>
                <a:spcPts val="600"/>
              </a:spcBef>
              <a:spcAft>
                <a:spcPts val="1200"/>
              </a:spcAft>
            </a:pPr>
            <a:r>
              <a:rPr lang="en-US" sz="3200" b="1" dirty="0"/>
              <a:t>User notifications</a:t>
            </a:r>
          </a:p>
          <a:p>
            <a:pPr lvl="1">
              <a:spcBef>
                <a:spcPts val="600"/>
              </a:spcBef>
              <a:spcAft>
                <a:spcPts val="1200"/>
              </a:spcAft>
              <a:buFont typeface="Wingdings" panose="05000000000000000000" pitchFamily="2" charset="2"/>
              <a:buChar char="ü"/>
            </a:pPr>
            <a:r>
              <a:rPr lang="en-US" sz="2200" b="1" dirty="0"/>
              <a:t>Not a mandatory requirement. </a:t>
            </a:r>
          </a:p>
          <a:p>
            <a:pPr lvl="1">
              <a:spcBef>
                <a:spcPts val="600"/>
              </a:spcBef>
              <a:spcAft>
                <a:spcPts val="1200"/>
              </a:spcAft>
              <a:buFont typeface="Wingdings" panose="05000000000000000000" pitchFamily="2" charset="2"/>
              <a:buChar char="ü"/>
            </a:pPr>
            <a:r>
              <a:rPr lang="en-US" sz="2200" b="1" dirty="0"/>
              <a:t>IoT devices to notify users about to a variety of circumstances including a negative event or condition.</a:t>
            </a:r>
          </a:p>
          <a:p>
            <a:pPr lvl="1">
              <a:spcBef>
                <a:spcPts val="600"/>
              </a:spcBef>
              <a:spcAft>
                <a:spcPts val="1200"/>
              </a:spcAft>
              <a:buFont typeface="Wingdings" panose="05000000000000000000" pitchFamily="2" charset="2"/>
              <a:buChar char="ü"/>
            </a:pPr>
            <a:r>
              <a:rPr lang="en-US" sz="2200" b="1" dirty="0"/>
              <a:t>Some IoT devices do not have capabilities to actively inform the user, but they can respond with a message when query or assessed remotely.</a:t>
            </a:r>
          </a:p>
          <a:p>
            <a:pPr marL="514350" indent="-514350">
              <a:spcBef>
                <a:spcPts val="600"/>
              </a:spcBef>
              <a:spcAft>
                <a:spcPts val="1200"/>
              </a:spcAft>
              <a:buAutoNum type="romanLcParenR"/>
            </a:pPr>
            <a:endParaRPr lang="en-US" sz="2200" dirty="0"/>
          </a:p>
          <a:p>
            <a:pPr marL="514350" indent="-514350">
              <a:spcBef>
                <a:spcPts val="600"/>
              </a:spcBef>
              <a:spcAft>
                <a:spcPts val="1200"/>
              </a:spcAft>
              <a:buAutoNum type="romanLcParenR"/>
            </a:pPr>
            <a:endParaRPr lang="en-US" sz="2200" dirty="0"/>
          </a:p>
          <a:p>
            <a:pPr marL="0" indent="0">
              <a:spcBef>
                <a:spcPts val="600"/>
              </a:spcBef>
              <a:spcAft>
                <a:spcPts val="1200"/>
              </a:spcAft>
              <a:buNone/>
            </a:pPr>
            <a:endParaRPr lang="en-US" sz="2200" dirty="0"/>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9A378E76-9122-4EF8-BBBC-25BFDABE1E20}"/>
              </a:ext>
            </a:extLst>
          </p:cNvPr>
          <p:cNvSpPr/>
          <p:nvPr/>
        </p:nvSpPr>
        <p:spPr>
          <a:xfrm>
            <a:off x="1065276" y="6230401"/>
            <a:ext cx="10763250" cy="400110"/>
          </a:xfrm>
          <a:prstGeom prst="rect">
            <a:avLst/>
          </a:prstGeom>
        </p:spPr>
        <p:txBody>
          <a:bodyPr wrap="square">
            <a:spAutoFit/>
          </a:bodyPr>
          <a:lstStyle/>
          <a:p>
            <a:pPr>
              <a:spcBef>
                <a:spcPts val="600"/>
              </a:spcBef>
              <a:spcAft>
                <a:spcPts val="1200"/>
              </a:spcAft>
            </a:pPr>
            <a:r>
              <a:rPr lang="en-US" sz="2000" b="1" dirty="0"/>
              <a:t>(ISO/IEC  27402:2023(E) Cybersecurity — IoT security and privacy — Device baseline requirements)</a:t>
            </a:r>
          </a:p>
        </p:txBody>
      </p:sp>
    </p:spTree>
    <p:extLst>
      <p:ext uri="{BB962C8B-B14F-4D97-AF65-F5344CB8AC3E}">
        <p14:creationId xmlns:p14="http://schemas.microsoft.com/office/powerpoint/2010/main" val="2895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359773" y="1891960"/>
            <a:ext cx="7069014" cy="4529856"/>
          </a:xfrm>
        </p:spPr>
        <p:txBody>
          <a:bodyPr anchor="t">
            <a:normAutofit fontScale="85000" lnSpcReduction="20000"/>
          </a:bodyPr>
          <a:lstStyle/>
          <a:p>
            <a:pPr marL="0" indent="0">
              <a:spcBef>
                <a:spcPts val="0"/>
              </a:spcBef>
              <a:spcAft>
                <a:spcPts val="600"/>
              </a:spcAft>
              <a:buNone/>
            </a:pPr>
            <a:r>
              <a:rPr lang="en-US" sz="3600" b="1" dirty="0"/>
              <a:t>What do we understand by Digital Twin ?</a:t>
            </a:r>
          </a:p>
          <a:p>
            <a:pPr algn="just"/>
            <a:r>
              <a:rPr lang="en-US" sz="2600" b="1" dirty="0"/>
              <a:t>Virtual representation or digital replica of a physical entity, process, or system</a:t>
            </a:r>
          </a:p>
          <a:p>
            <a:pPr algn="just"/>
            <a:r>
              <a:rPr lang="en-US" sz="2600" b="1" dirty="0"/>
              <a:t>simulates the behavior, characteristics, and functions of its real-world counterpart in a virtual environment</a:t>
            </a:r>
          </a:p>
          <a:p>
            <a:pPr algn="just">
              <a:spcAft>
                <a:spcPts val="1200"/>
              </a:spcAft>
            </a:pPr>
            <a:r>
              <a:rPr lang="en-US" sz="2600" b="1" dirty="0"/>
              <a:t>Involves real-time data integration, allowing the digital twin to mirror the physical entity's current state and behavior accurately</a:t>
            </a:r>
          </a:p>
          <a:p>
            <a:pPr marL="0" indent="0">
              <a:buNone/>
            </a:pPr>
            <a:r>
              <a:rPr lang="en-US" sz="3100" b="1" dirty="0"/>
              <a:t>Definition</a:t>
            </a:r>
            <a:endParaRPr lang="en-US" sz="1500" b="1" dirty="0"/>
          </a:p>
          <a:p>
            <a:pPr algn="just"/>
            <a:r>
              <a:rPr lang="en-US" sz="2600" b="1" dirty="0"/>
              <a:t>Digital representation of a target entity with data connections that enable convergence between the physical and digital states at an appropriate rate of synchronization</a:t>
            </a:r>
          </a:p>
          <a:p>
            <a:pPr marL="0" indent="0">
              <a:spcBef>
                <a:spcPts val="600"/>
              </a:spcBef>
              <a:spcAft>
                <a:spcPts val="1200"/>
              </a:spcAft>
              <a:buNone/>
            </a:pPr>
            <a:endParaRPr lang="en-US" sz="1500" b="1" dirty="0"/>
          </a:p>
        </p:txBody>
      </p:sp>
      <p:pic>
        <p:nvPicPr>
          <p:cNvPr id="4" name="Picture 3">
            <a:extLst>
              <a:ext uri="{FF2B5EF4-FFF2-40B4-BE49-F238E27FC236}">
                <a16:creationId xmlns:a16="http://schemas.microsoft.com/office/drawing/2014/main" id="{B5F0E6AE-2741-4F38-A82C-CCB8ECAEAC5D}"/>
              </a:ext>
            </a:extLst>
          </p:cNvPr>
          <p:cNvPicPr>
            <a:picLocks noChangeAspect="1"/>
          </p:cNvPicPr>
          <p:nvPr/>
        </p:nvPicPr>
        <p:blipFill>
          <a:blip r:embed="rId2"/>
          <a:srcRect l="22387" r="23016" b="-2"/>
          <a:stretch/>
        </p:blipFill>
        <p:spPr>
          <a:xfrm>
            <a:off x="8072446" y="2075689"/>
            <a:ext cx="3472847" cy="3525012"/>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0" name="Title 1">
            <a:extLst>
              <a:ext uri="{FF2B5EF4-FFF2-40B4-BE49-F238E27FC236}">
                <a16:creationId xmlns:a16="http://schemas.microsoft.com/office/drawing/2014/main" id="{44B279BE-D00E-4D39-AB9C-53970A1FE118}"/>
              </a:ext>
            </a:extLst>
          </p:cNvPr>
          <p:cNvSpPr>
            <a:spLocks noGrp="1"/>
          </p:cNvSpPr>
          <p:nvPr>
            <p:ph type="title"/>
          </p:nvPr>
        </p:nvSpPr>
        <p:spPr>
          <a:xfrm>
            <a:off x="838200" y="365125"/>
            <a:ext cx="10515600" cy="1325563"/>
          </a:xfrm>
        </p:spPr>
        <p:txBody>
          <a:bodyPr>
            <a:normAutofit/>
          </a:bodyPr>
          <a:lstStyle/>
          <a:p>
            <a:pPr>
              <a:spcBef>
                <a:spcPts val="1200"/>
              </a:spcBef>
              <a:spcAft>
                <a:spcPts val="1200"/>
              </a:spcAft>
            </a:pPr>
            <a:r>
              <a:rPr lang="en-US" sz="5400" b="1" dirty="0"/>
              <a:t>DIGITAL TWIN</a:t>
            </a:r>
          </a:p>
        </p:txBody>
      </p:sp>
      <p:sp>
        <p:nvSpPr>
          <p:cNvPr id="7" name="Rectangle 6">
            <a:extLst>
              <a:ext uri="{FF2B5EF4-FFF2-40B4-BE49-F238E27FC236}">
                <a16:creationId xmlns:a16="http://schemas.microsoft.com/office/drawing/2014/main" id="{DFDF4A64-637E-470E-AD20-82BC7CAABE18}"/>
              </a:ext>
            </a:extLst>
          </p:cNvPr>
          <p:cNvSpPr/>
          <p:nvPr/>
        </p:nvSpPr>
        <p:spPr>
          <a:xfrm>
            <a:off x="572493" y="6237150"/>
            <a:ext cx="6809043" cy="400110"/>
          </a:xfrm>
          <a:prstGeom prst="rect">
            <a:avLst/>
          </a:prstGeom>
        </p:spPr>
        <p:txBody>
          <a:bodyPr wrap="none">
            <a:spAutoFit/>
          </a:bodyPr>
          <a:lstStyle/>
          <a:p>
            <a:r>
              <a:rPr lang="en-US" b="1" dirty="0"/>
              <a:t> </a:t>
            </a:r>
            <a:r>
              <a:rPr lang="en-US" sz="2000" b="1" dirty="0"/>
              <a:t>(ISO/IEC 30173:2023 Digital twin – Concepts and terminology)</a:t>
            </a:r>
            <a:endParaRPr lang="en-US" dirty="0"/>
          </a:p>
        </p:txBody>
      </p:sp>
    </p:spTree>
    <p:extLst>
      <p:ext uri="{BB962C8B-B14F-4D97-AF65-F5344CB8AC3E}">
        <p14:creationId xmlns:p14="http://schemas.microsoft.com/office/powerpoint/2010/main" val="37126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D5677D5-D030-4D35-A41E-595D8B8CF0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kern="1200">
                <a:solidFill>
                  <a:schemeClr val="tx1"/>
                </a:solidFill>
                <a:latin typeface="+mj-lt"/>
                <a:ea typeface="+mj-ea"/>
                <a:cs typeface="+mj-cs"/>
              </a:rPr>
              <a:t>DIGITAL TWIN</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spcBef>
                <a:spcPts val="0"/>
              </a:spcBef>
              <a:spcAft>
                <a:spcPts val="600"/>
              </a:spcAft>
              <a:buNone/>
            </a:pPr>
            <a:r>
              <a:rPr lang="en-US" sz="2400" b="1" dirty="0"/>
              <a:t>APPLICATIONS OF DIGITAL TWIN</a:t>
            </a:r>
          </a:p>
          <a:p>
            <a:pPr>
              <a:buFont typeface="Wingdings" panose="05000000000000000000" pitchFamily="2" charset="2"/>
              <a:buChar char="ü"/>
            </a:pPr>
            <a:r>
              <a:rPr lang="en-US" sz="2200" b="1" dirty="0"/>
              <a:t>Manufacturing  </a:t>
            </a:r>
          </a:p>
          <a:p>
            <a:pPr>
              <a:buFont typeface="Wingdings" panose="05000000000000000000" pitchFamily="2" charset="2"/>
              <a:buChar char="ü"/>
            </a:pPr>
            <a:r>
              <a:rPr lang="en-US" sz="2200" b="1" dirty="0"/>
              <a:t>Healthcare </a:t>
            </a:r>
          </a:p>
          <a:p>
            <a:pPr>
              <a:buFont typeface="Wingdings" panose="05000000000000000000" pitchFamily="2" charset="2"/>
              <a:buChar char="ü"/>
            </a:pPr>
            <a:r>
              <a:rPr lang="en-US" sz="2200" b="1" dirty="0"/>
              <a:t>Cities </a:t>
            </a:r>
          </a:p>
          <a:p>
            <a:pPr>
              <a:buFont typeface="Wingdings" panose="05000000000000000000" pitchFamily="2" charset="2"/>
              <a:buChar char="ü"/>
            </a:pPr>
            <a:r>
              <a:rPr lang="en-US" sz="2200" b="1" dirty="0"/>
              <a:t>Power-generation Equipment</a:t>
            </a:r>
          </a:p>
          <a:p>
            <a:pPr>
              <a:buFont typeface="Wingdings" panose="05000000000000000000" pitchFamily="2" charset="2"/>
              <a:buChar char="ü"/>
            </a:pPr>
            <a:r>
              <a:rPr lang="en-US" sz="2200" b="1" dirty="0"/>
              <a:t>Automotive Industry</a:t>
            </a:r>
          </a:p>
          <a:p>
            <a:pPr>
              <a:buFont typeface="Wingdings" panose="05000000000000000000" pitchFamily="2" charset="2"/>
              <a:buChar char="ü"/>
            </a:pPr>
            <a:r>
              <a:rPr lang="en-US" sz="2200" b="1" dirty="0"/>
              <a:t>Buildings and Civil Infrastructure</a:t>
            </a:r>
          </a:p>
          <a:p>
            <a:pPr marL="0">
              <a:spcBef>
                <a:spcPts val="600"/>
              </a:spcBef>
              <a:spcAft>
                <a:spcPts val="1200"/>
              </a:spcAft>
            </a:pPr>
            <a:endParaRPr lang="en-US" sz="2200"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pic>
        <p:nvPicPr>
          <p:cNvPr id="2" name="Picture 1">
            <a:extLst>
              <a:ext uri="{FF2B5EF4-FFF2-40B4-BE49-F238E27FC236}">
                <a16:creationId xmlns:a16="http://schemas.microsoft.com/office/drawing/2014/main" id="{896A66E0-8824-4151-96FD-798E7C3642D3}"/>
              </a:ext>
            </a:extLst>
          </p:cNvPr>
          <p:cNvPicPr>
            <a:picLocks noChangeAspect="1"/>
          </p:cNvPicPr>
          <p:nvPr/>
        </p:nvPicPr>
        <p:blipFill>
          <a:blip r:embed="rId4"/>
          <a:stretch>
            <a:fillRect/>
          </a:stretch>
        </p:blipFill>
        <p:spPr>
          <a:xfrm>
            <a:off x="7746111" y="1911727"/>
            <a:ext cx="3607689" cy="3375423"/>
          </a:xfrm>
          <a:prstGeom prst="rect">
            <a:avLst/>
          </a:prstGeom>
        </p:spPr>
      </p:pic>
      <p:sp>
        <p:nvSpPr>
          <p:cNvPr id="4" name="Rectangle 3">
            <a:extLst>
              <a:ext uri="{FF2B5EF4-FFF2-40B4-BE49-F238E27FC236}">
                <a16:creationId xmlns:a16="http://schemas.microsoft.com/office/drawing/2014/main" id="{714E06A1-5E8D-40B5-813E-13444F560C8A}"/>
              </a:ext>
            </a:extLst>
          </p:cNvPr>
          <p:cNvSpPr/>
          <p:nvPr/>
        </p:nvSpPr>
        <p:spPr>
          <a:xfrm>
            <a:off x="838200" y="6123543"/>
            <a:ext cx="6756145" cy="400110"/>
          </a:xfrm>
          <a:prstGeom prst="rect">
            <a:avLst/>
          </a:prstGeom>
        </p:spPr>
        <p:txBody>
          <a:bodyPr wrap="none">
            <a:spAutoFit/>
          </a:bodyPr>
          <a:lstStyle/>
          <a:p>
            <a:pPr>
              <a:spcBef>
                <a:spcPts val="600"/>
              </a:spcBef>
              <a:spcAft>
                <a:spcPts val="1200"/>
              </a:spcAft>
            </a:pPr>
            <a:r>
              <a:rPr lang="en-US" sz="2000" b="1" dirty="0"/>
              <a:t>(ISO/IEC 30173:2023 Digital twin – Concepts and terminology)</a:t>
            </a:r>
          </a:p>
        </p:txBody>
      </p:sp>
    </p:spTree>
    <p:extLst>
      <p:ext uri="{BB962C8B-B14F-4D97-AF65-F5344CB8AC3E}">
        <p14:creationId xmlns:p14="http://schemas.microsoft.com/office/powerpoint/2010/main" val="3551811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3D5677D5-D030-4D35-A41E-595D8B8CF0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5400" b="1" i="0" u="none" strike="noStrike" kern="1200" cap="none" spc="0" normalizeH="0" baseline="0" noProof="0">
                <a:ln>
                  <a:noFill/>
                </a:ln>
                <a:solidFill>
                  <a:prstClr val="black"/>
                </a:solidFill>
                <a:effectLst/>
                <a:uLnTx/>
                <a:uFillTx/>
                <a:latin typeface="Calibri Light" panose="020F0302020204030204"/>
                <a:ea typeface="+mj-ea"/>
                <a:cs typeface="+mj-cs"/>
              </a:rPr>
              <a:t>DIGITAL TWIN</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4" name="Rectangle 3">
            <a:extLst>
              <a:ext uri="{FF2B5EF4-FFF2-40B4-BE49-F238E27FC236}">
                <a16:creationId xmlns:a16="http://schemas.microsoft.com/office/drawing/2014/main" id="{714E06A1-5E8D-40B5-813E-13444F560C8A}"/>
              </a:ext>
            </a:extLst>
          </p:cNvPr>
          <p:cNvSpPr/>
          <p:nvPr/>
        </p:nvSpPr>
        <p:spPr>
          <a:xfrm>
            <a:off x="2289300" y="6429136"/>
            <a:ext cx="6756145" cy="400110"/>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(ISO/IEC 30173:2023 Digital twin – Concepts and terminology)</a:t>
            </a:r>
          </a:p>
        </p:txBody>
      </p:sp>
      <p:pic>
        <p:nvPicPr>
          <p:cNvPr id="12" name="Picture 11">
            <a:extLst>
              <a:ext uri="{FF2B5EF4-FFF2-40B4-BE49-F238E27FC236}">
                <a16:creationId xmlns:a16="http://schemas.microsoft.com/office/drawing/2014/main" id="{9A8AA93B-461F-450C-935F-B3523008811F}"/>
              </a:ext>
            </a:extLst>
          </p:cNvPr>
          <p:cNvPicPr>
            <a:picLocks noChangeAspect="1"/>
          </p:cNvPicPr>
          <p:nvPr/>
        </p:nvPicPr>
        <p:blipFill>
          <a:blip r:embed="rId4"/>
          <a:stretch>
            <a:fillRect/>
          </a:stretch>
        </p:blipFill>
        <p:spPr>
          <a:xfrm>
            <a:off x="1914548" y="2224289"/>
            <a:ext cx="7505653" cy="4291110"/>
          </a:xfrm>
          <a:prstGeom prst="rect">
            <a:avLst/>
          </a:prstGeom>
        </p:spPr>
      </p:pic>
      <p:sp>
        <p:nvSpPr>
          <p:cNvPr id="7" name="Rectangle 6">
            <a:extLst>
              <a:ext uri="{FF2B5EF4-FFF2-40B4-BE49-F238E27FC236}">
                <a16:creationId xmlns:a16="http://schemas.microsoft.com/office/drawing/2014/main" id="{0F917E0E-D1BC-4D08-A854-E259FC1D6470}"/>
              </a:ext>
            </a:extLst>
          </p:cNvPr>
          <p:cNvSpPr/>
          <p:nvPr/>
        </p:nvSpPr>
        <p:spPr>
          <a:xfrm>
            <a:off x="3902595" y="1794203"/>
            <a:ext cx="3529557" cy="523220"/>
          </a:xfrm>
          <a:prstGeom prst="rect">
            <a:avLst/>
          </a:prstGeom>
        </p:spPr>
        <p:txBody>
          <a:bodyPr wrap="none">
            <a:spAutoFit/>
          </a:bodyPr>
          <a:lstStyle/>
          <a:p>
            <a:pPr algn="ctr">
              <a:spcAft>
                <a:spcPts val="600"/>
              </a:spcAft>
            </a:pPr>
            <a:r>
              <a:rPr lang="en-US" sz="2800" b="1" dirty="0"/>
              <a:t>DIGITAL TWIN SYSTEM</a:t>
            </a:r>
          </a:p>
        </p:txBody>
      </p:sp>
    </p:spTree>
    <p:extLst>
      <p:ext uri="{BB962C8B-B14F-4D97-AF65-F5344CB8AC3E}">
        <p14:creationId xmlns:p14="http://schemas.microsoft.com/office/powerpoint/2010/main" val="359843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737887" y="94166"/>
            <a:ext cx="8713177" cy="1063890"/>
          </a:xfrm>
        </p:spPr>
        <p:txBody>
          <a:bodyPr anchor="b">
            <a:normAutofit/>
          </a:bodyPr>
          <a:lstStyle/>
          <a:p>
            <a:pPr algn="ctr"/>
            <a:r>
              <a:rPr lang="en-US" sz="5400" b="1" dirty="0"/>
              <a:t>INTRODUCTION</a:t>
            </a:r>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pic>
        <p:nvPicPr>
          <p:cNvPr id="7" name="Picture 6">
            <a:extLst>
              <a:ext uri="{FF2B5EF4-FFF2-40B4-BE49-F238E27FC236}">
                <a16:creationId xmlns:a16="http://schemas.microsoft.com/office/drawing/2014/main" id="{2C913F49-6DF0-4428-8BBD-3B0FF867B746}"/>
              </a:ext>
            </a:extLst>
          </p:cNvPr>
          <p:cNvPicPr>
            <a:picLocks noChangeAspect="1"/>
          </p:cNvPicPr>
          <p:nvPr/>
        </p:nvPicPr>
        <p:blipFill rotWithShape="1">
          <a:blip r:embed="rId4">
            <a:extLst>
              <a:ext uri="{28A0092B-C50C-407E-A947-70E740481C1C}">
                <a14:useLocalDpi xmlns:a14="http://schemas.microsoft.com/office/drawing/2010/main" val="0"/>
              </a:ext>
            </a:extLst>
          </a:blip>
          <a:srcRect b="5717"/>
          <a:stretch/>
        </p:blipFill>
        <p:spPr>
          <a:xfrm>
            <a:off x="2226801" y="1252222"/>
            <a:ext cx="7489596" cy="5252074"/>
          </a:xfrm>
          <a:prstGeom prst="rect">
            <a:avLst/>
          </a:prstGeom>
        </p:spPr>
      </p:pic>
    </p:spTree>
    <p:extLst>
      <p:ext uri="{BB962C8B-B14F-4D97-AF65-F5344CB8AC3E}">
        <p14:creationId xmlns:p14="http://schemas.microsoft.com/office/powerpoint/2010/main" val="1604124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3" y="2071316"/>
            <a:ext cx="6713552" cy="4119172"/>
          </a:xfrm>
        </p:spPr>
        <p:txBody>
          <a:bodyPr anchor="t">
            <a:normAutofit fontScale="92500"/>
          </a:bodyPr>
          <a:lstStyle/>
          <a:p>
            <a:r>
              <a:rPr lang="en-US" sz="2400" b="1" dirty="0"/>
              <a:t>A hybrid entity, or system of systems, composed of target entities, digital entities, data connection between the two, and models, data and interfaces involved in the data connection process</a:t>
            </a:r>
          </a:p>
          <a:p>
            <a:r>
              <a:rPr lang="en-US" sz="2400" b="1" dirty="0"/>
              <a:t>The target entity to provide modelling data and near real-time operating data to the digital entity, and the digital entity should feedback the analysis results to the target entity, promoting each other</a:t>
            </a:r>
          </a:p>
          <a:p>
            <a:r>
              <a:rPr lang="en-US" sz="2400" b="1" dirty="0"/>
              <a:t>The digital twin system may interact with external modules such as infrastructure through APIs and other interfaces</a:t>
            </a:r>
            <a:endParaRPr lang="en-US" sz="2400" b="1" u="sng" dirty="0"/>
          </a:p>
          <a:p>
            <a:pPr marL="0" indent="0">
              <a:spcBef>
                <a:spcPts val="0"/>
              </a:spcBef>
              <a:spcAft>
                <a:spcPts val="600"/>
              </a:spcAft>
              <a:buNone/>
            </a:pPr>
            <a:endParaRPr lang="en-US" sz="2200" b="1" u="sng" dirty="0"/>
          </a:p>
          <a:p>
            <a:pPr marL="0" indent="0">
              <a:spcBef>
                <a:spcPts val="600"/>
              </a:spcBef>
              <a:spcAft>
                <a:spcPts val="1200"/>
              </a:spcAft>
              <a:buNone/>
            </a:pPr>
            <a:endParaRPr lang="en-US" sz="2200" dirty="0"/>
          </a:p>
        </p:txBody>
      </p:sp>
      <p:pic>
        <p:nvPicPr>
          <p:cNvPr id="2" name="Picture 1">
            <a:extLst>
              <a:ext uri="{FF2B5EF4-FFF2-40B4-BE49-F238E27FC236}">
                <a16:creationId xmlns:a16="http://schemas.microsoft.com/office/drawing/2014/main" id="{E41929D6-4314-4ED3-9A9D-C139A2DAC940}"/>
              </a:ext>
            </a:extLst>
          </p:cNvPr>
          <p:cNvPicPr>
            <a:picLocks noChangeAspect="1"/>
          </p:cNvPicPr>
          <p:nvPr/>
        </p:nvPicPr>
        <p:blipFill>
          <a:blip r:embed="rId2"/>
          <a:srcRect l="10507" r="29481" b="3"/>
          <a:stretch/>
        </p:blipFill>
        <p:spPr>
          <a:xfrm>
            <a:off x="7762875" y="2164583"/>
            <a:ext cx="3611880" cy="3625206"/>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24" name="Title 1">
            <a:extLst>
              <a:ext uri="{FF2B5EF4-FFF2-40B4-BE49-F238E27FC236}">
                <a16:creationId xmlns:a16="http://schemas.microsoft.com/office/drawing/2014/main" id="{8C1BCD10-6069-4C62-AD43-2936C78FA6E5}"/>
              </a:ext>
            </a:extLst>
          </p:cNvPr>
          <p:cNvSpPr>
            <a:spLocks noGrp="1"/>
          </p:cNvSpPr>
          <p:nvPr>
            <p:ph type="title"/>
          </p:nvPr>
        </p:nvSpPr>
        <p:spPr>
          <a:xfrm>
            <a:off x="838200" y="365125"/>
            <a:ext cx="10515600" cy="1325563"/>
          </a:xfrm>
        </p:spPr>
        <p:txBody>
          <a:bodyPr>
            <a:normAutofit/>
          </a:bodyPr>
          <a:lstStyle/>
          <a:p>
            <a:pPr>
              <a:spcBef>
                <a:spcPts val="1200"/>
              </a:spcBef>
              <a:spcAft>
                <a:spcPts val="1200"/>
              </a:spcAft>
            </a:pPr>
            <a:r>
              <a:rPr lang="en-US" sz="5400" b="1" dirty="0"/>
              <a:t>DIGITAL TWIN</a:t>
            </a:r>
          </a:p>
        </p:txBody>
      </p:sp>
      <p:sp>
        <p:nvSpPr>
          <p:cNvPr id="25" name="Rectangle 24">
            <a:extLst>
              <a:ext uri="{FF2B5EF4-FFF2-40B4-BE49-F238E27FC236}">
                <a16:creationId xmlns:a16="http://schemas.microsoft.com/office/drawing/2014/main" id="{D1F9344D-3E91-4DB9-87D5-FAFC779EC7F0}"/>
              </a:ext>
            </a:extLst>
          </p:cNvPr>
          <p:cNvSpPr/>
          <p:nvPr/>
        </p:nvSpPr>
        <p:spPr>
          <a:xfrm>
            <a:off x="802925" y="6308209"/>
            <a:ext cx="6756145" cy="400110"/>
          </a:xfrm>
          <a:prstGeom prst="rect">
            <a:avLst/>
          </a:prstGeom>
        </p:spPr>
        <p:txBody>
          <a:bodyPr wrap="none">
            <a:spAutoFit/>
          </a:bodyPr>
          <a:lstStyle/>
          <a:p>
            <a:pPr>
              <a:spcBef>
                <a:spcPts val="600"/>
              </a:spcBef>
              <a:spcAft>
                <a:spcPts val="1200"/>
              </a:spcAft>
            </a:pPr>
            <a:r>
              <a:rPr lang="en-US" sz="2000" b="1" dirty="0"/>
              <a:t>(ISO/IEC 30173:2023 Digital twin – Concepts and terminology)</a:t>
            </a:r>
          </a:p>
        </p:txBody>
      </p:sp>
    </p:spTree>
    <p:extLst>
      <p:ext uri="{BB962C8B-B14F-4D97-AF65-F5344CB8AC3E}">
        <p14:creationId xmlns:p14="http://schemas.microsoft.com/office/powerpoint/2010/main" val="523553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B1988AB-0A90-4172-9149-F1AE0239788A}"/>
              </a:ext>
            </a:extLst>
          </p:cNvPr>
          <p:cNvSpPr>
            <a:spLocks noGrp="1"/>
          </p:cNvSpPr>
          <p:nvPr>
            <p:ph type="title"/>
          </p:nvPr>
        </p:nvSpPr>
        <p:spPr>
          <a:xfrm>
            <a:off x="141750" y="640823"/>
            <a:ext cx="4050792" cy="5583148"/>
          </a:xfrm>
        </p:spPr>
        <p:txBody>
          <a:bodyPr anchor="ctr">
            <a:normAutofit/>
          </a:bodyPr>
          <a:lstStyle/>
          <a:p>
            <a:pPr>
              <a:spcBef>
                <a:spcPts val="1200"/>
              </a:spcBef>
              <a:spcAft>
                <a:spcPts val="1200"/>
              </a:spcAft>
            </a:pPr>
            <a:r>
              <a:rPr lang="en-US" sz="5400" b="1" dirty="0"/>
              <a:t>DIGITAL TWIN</a:t>
            </a:r>
          </a:p>
        </p:txBody>
      </p:sp>
      <p:sp>
        <p:nvSpPr>
          <p:cNvPr id="30"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E1DFFA-8D9B-4194-B181-09761C7FDA71}"/>
              </a:ext>
            </a:extLst>
          </p:cNvPr>
          <p:cNvPicPr>
            <a:picLocks noChangeAspect="1"/>
          </p:cNvPicPr>
          <p:nvPr/>
        </p:nvPicPr>
        <p:blipFill>
          <a:blip r:embed="rId2"/>
          <a:stretch>
            <a:fillRect/>
          </a:stretch>
        </p:blipFill>
        <p:spPr>
          <a:xfrm>
            <a:off x="4373684" y="1380392"/>
            <a:ext cx="7776885" cy="3674577"/>
          </a:xfrm>
          <a:prstGeom prst="rect">
            <a:avLst/>
          </a:prstGeom>
        </p:spPr>
      </p:pic>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6096000" y="5429513"/>
            <a:ext cx="4638470" cy="1428487"/>
          </a:xfrm>
        </p:spPr>
        <p:txBody>
          <a:bodyPr anchor="t">
            <a:normAutofit/>
          </a:bodyPr>
          <a:lstStyle/>
          <a:p>
            <a:pPr marL="0" indent="0">
              <a:buNone/>
            </a:pPr>
            <a:r>
              <a:rPr lang="en-US" sz="2200" b="1" dirty="0"/>
              <a:t>FUNCTIONAL VIEW OF DIGITAL TWIN</a:t>
            </a:r>
          </a:p>
          <a:p>
            <a:pPr marL="0" indent="0">
              <a:buNone/>
            </a:pPr>
            <a:endParaRPr lang="en-US" sz="2200"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0"/>
              </a:spcBef>
              <a:spcAft>
                <a:spcPts val="600"/>
              </a:spcAft>
              <a:buNone/>
            </a:pPr>
            <a:endParaRPr lang="en-US" sz="2200" b="1" u="sng" dirty="0"/>
          </a:p>
          <a:p>
            <a:pPr marL="0" indent="0">
              <a:spcBef>
                <a:spcPts val="600"/>
              </a:spcBef>
              <a:spcAft>
                <a:spcPts val="1200"/>
              </a:spcAft>
              <a:buNone/>
            </a:pPr>
            <a:endParaRPr lang="en-US" sz="2200" dirty="0"/>
          </a:p>
        </p:txBody>
      </p:sp>
      <p:pic>
        <p:nvPicPr>
          <p:cNvPr id="11"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8" name="Rectangle 17">
            <a:extLst>
              <a:ext uri="{FF2B5EF4-FFF2-40B4-BE49-F238E27FC236}">
                <a16:creationId xmlns:a16="http://schemas.microsoft.com/office/drawing/2014/main" id="{7D60762A-ECAB-4379-991C-24E2AD65E3CE}"/>
              </a:ext>
            </a:extLst>
          </p:cNvPr>
          <p:cNvSpPr/>
          <p:nvPr/>
        </p:nvSpPr>
        <p:spPr>
          <a:xfrm>
            <a:off x="4659923" y="6251975"/>
            <a:ext cx="6717341" cy="677108"/>
          </a:xfrm>
          <a:prstGeom prst="rect">
            <a:avLst/>
          </a:prstGeom>
        </p:spPr>
        <p:txBody>
          <a:bodyPr wrap="square">
            <a:spAutoFit/>
          </a:bodyPr>
          <a:lstStyle/>
          <a:p>
            <a:pPr algn="ctr">
              <a:spcBef>
                <a:spcPts val="600"/>
              </a:spcBef>
              <a:spcAft>
                <a:spcPts val="1200"/>
              </a:spcAft>
            </a:pPr>
            <a:r>
              <a:rPr lang="en-US" sz="2000" b="1" dirty="0"/>
              <a:t>(ISO/IEC 30173:2023 Digital twin – Concepts and terminology)    </a:t>
            </a:r>
            <a:r>
              <a:rPr lang="en-US" b="1" dirty="0"/>
              <a:t>		</a:t>
            </a:r>
          </a:p>
        </p:txBody>
      </p:sp>
    </p:spTree>
    <p:extLst>
      <p:ext uri="{BB962C8B-B14F-4D97-AF65-F5344CB8AC3E}">
        <p14:creationId xmlns:p14="http://schemas.microsoft.com/office/powerpoint/2010/main" val="867277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3" y="2071316"/>
            <a:ext cx="6713552" cy="4119172"/>
          </a:xfrm>
        </p:spPr>
        <p:txBody>
          <a:bodyPr anchor="t">
            <a:normAutofit/>
          </a:bodyPr>
          <a:lstStyle/>
          <a:p>
            <a:pPr marL="0" indent="0" algn="ctr">
              <a:buNone/>
            </a:pPr>
            <a:r>
              <a:rPr lang="en-US" sz="2400" b="1" dirty="0"/>
              <a:t>FUNCTIONAL VIEW OF DIGITAL TWIN</a:t>
            </a:r>
            <a:endParaRPr lang="en-US" sz="2400" dirty="0"/>
          </a:p>
          <a:p>
            <a:pPr marL="0" indent="0" algn="just">
              <a:buNone/>
            </a:pPr>
            <a:r>
              <a:rPr lang="en-US" sz="2200" b="1" dirty="0"/>
              <a:t>Digital twin systems can be created by digitalizing and simulating target entities in the digital domain, establishing connections between the target entities and digital entities, and forming a closed or open loop by gathering data from the physical domain, integrating optimization in the digital domain, then making decisions, and applying adjustments to the physical domain based on those decisions</a:t>
            </a:r>
          </a:p>
          <a:p>
            <a:pPr marL="0" indent="0">
              <a:spcBef>
                <a:spcPts val="0"/>
              </a:spcBef>
              <a:spcAft>
                <a:spcPts val="600"/>
              </a:spcAft>
              <a:buNone/>
            </a:pPr>
            <a:endParaRPr lang="en-US" sz="2200" b="1" u="sng" dirty="0"/>
          </a:p>
          <a:p>
            <a:pPr marL="0" indent="0">
              <a:spcBef>
                <a:spcPts val="600"/>
              </a:spcBef>
              <a:spcAft>
                <a:spcPts val="1200"/>
              </a:spcAft>
              <a:buNone/>
            </a:pPr>
            <a:endParaRPr lang="en-US" sz="2200" dirty="0"/>
          </a:p>
        </p:txBody>
      </p:sp>
      <p:pic>
        <p:nvPicPr>
          <p:cNvPr id="2" name="Picture 1">
            <a:extLst>
              <a:ext uri="{FF2B5EF4-FFF2-40B4-BE49-F238E27FC236}">
                <a16:creationId xmlns:a16="http://schemas.microsoft.com/office/drawing/2014/main" id="{EAA002B1-CAA0-43EC-AC32-570BB6DF76AD}"/>
              </a:ext>
            </a:extLst>
          </p:cNvPr>
          <p:cNvPicPr>
            <a:picLocks noChangeAspect="1"/>
          </p:cNvPicPr>
          <p:nvPr/>
        </p:nvPicPr>
        <p:blipFill rotWithShape="1">
          <a:blip r:embed="rId2"/>
          <a:srcRect l="24128" r="27333"/>
          <a:stretch/>
        </p:blipFill>
        <p:spPr>
          <a:xfrm>
            <a:off x="7383780" y="2071316"/>
            <a:ext cx="4161513" cy="3439005"/>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7" name="Rectangle 16">
            <a:extLst>
              <a:ext uri="{FF2B5EF4-FFF2-40B4-BE49-F238E27FC236}">
                <a16:creationId xmlns:a16="http://schemas.microsoft.com/office/drawing/2014/main" id="{BF12D7AE-BF54-448D-88C4-3FA8D25794E0}"/>
              </a:ext>
            </a:extLst>
          </p:cNvPr>
          <p:cNvSpPr/>
          <p:nvPr/>
        </p:nvSpPr>
        <p:spPr>
          <a:xfrm>
            <a:off x="1714500" y="6169709"/>
            <a:ext cx="7851531" cy="677108"/>
          </a:xfrm>
          <a:prstGeom prst="rect">
            <a:avLst/>
          </a:prstGeom>
        </p:spPr>
        <p:txBody>
          <a:bodyPr wrap="square">
            <a:spAutoFit/>
          </a:bodyPr>
          <a:lstStyle/>
          <a:p>
            <a:pPr algn="ctr">
              <a:spcBef>
                <a:spcPts val="600"/>
              </a:spcBef>
              <a:spcAft>
                <a:spcPts val="1200"/>
              </a:spcAft>
            </a:pPr>
            <a:r>
              <a:rPr lang="en-US" sz="2000" b="1" dirty="0"/>
              <a:t>(ISO/IEC 30173:2023 Digital twin – Concepts and terminology)    </a:t>
            </a:r>
            <a:r>
              <a:rPr lang="en-US" b="1" dirty="0"/>
              <a:t>		</a:t>
            </a:r>
          </a:p>
        </p:txBody>
      </p:sp>
      <p:sp>
        <p:nvSpPr>
          <p:cNvPr id="19" name="Title 1">
            <a:extLst>
              <a:ext uri="{FF2B5EF4-FFF2-40B4-BE49-F238E27FC236}">
                <a16:creationId xmlns:a16="http://schemas.microsoft.com/office/drawing/2014/main" id="{8A938DEF-E5FB-400E-AF53-A3517D8BBFCC}"/>
              </a:ext>
            </a:extLst>
          </p:cNvPr>
          <p:cNvSpPr>
            <a:spLocks noGrp="1"/>
          </p:cNvSpPr>
          <p:nvPr>
            <p:ph type="title"/>
          </p:nvPr>
        </p:nvSpPr>
        <p:spPr>
          <a:xfrm>
            <a:off x="838200" y="365125"/>
            <a:ext cx="10515600" cy="1325563"/>
          </a:xfrm>
        </p:spPr>
        <p:txBody>
          <a:bodyPr>
            <a:normAutofit/>
          </a:bodyPr>
          <a:lstStyle/>
          <a:p>
            <a:pPr>
              <a:spcBef>
                <a:spcPts val="1200"/>
              </a:spcBef>
              <a:spcAft>
                <a:spcPts val="1200"/>
              </a:spcAft>
            </a:pPr>
            <a:r>
              <a:rPr lang="en-US" sz="5400" b="1" dirty="0"/>
              <a:t>DIGITAL TWIN</a:t>
            </a:r>
          </a:p>
        </p:txBody>
      </p:sp>
    </p:spTree>
    <p:extLst>
      <p:ext uri="{BB962C8B-B14F-4D97-AF65-F5344CB8AC3E}">
        <p14:creationId xmlns:p14="http://schemas.microsoft.com/office/powerpoint/2010/main" val="4056066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1D3E4D5-4B88-466D-A97F-B6888DDACBD1}"/>
              </a:ext>
            </a:extLst>
          </p:cNvPr>
          <p:cNvSpPr>
            <a:spLocks noGrp="1"/>
          </p:cNvSpPr>
          <p:nvPr>
            <p:ph type="title"/>
          </p:nvPr>
        </p:nvSpPr>
        <p:spPr>
          <a:xfrm>
            <a:off x="838200" y="365125"/>
            <a:ext cx="10515600" cy="1325563"/>
          </a:xfrm>
        </p:spPr>
        <p:txBody>
          <a:bodyPr>
            <a:normAutofit/>
          </a:bodyPr>
          <a:lstStyle/>
          <a:p>
            <a:pPr>
              <a:spcBef>
                <a:spcPts val="1200"/>
              </a:spcBef>
              <a:spcAft>
                <a:spcPts val="1200"/>
              </a:spcAft>
            </a:pPr>
            <a:r>
              <a:rPr lang="en-US" sz="5400" b="1" dirty="0"/>
              <a:t>DIGITAL TWIN</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199" y="1929384"/>
            <a:ext cx="11001375" cy="4251960"/>
          </a:xfrm>
        </p:spPr>
        <p:txBody>
          <a:bodyPr>
            <a:normAutofit/>
          </a:bodyPr>
          <a:lstStyle/>
          <a:p>
            <a:pPr marL="0" indent="0">
              <a:spcAft>
                <a:spcPts val="1200"/>
              </a:spcAft>
              <a:buNone/>
            </a:pPr>
            <a:r>
              <a:rPr lang="en-US" b="1" dirty="0"/>
              <a:t>Distinguishing Features Compared with Conventional Non-</a:t>
            </a:r>
            <a:r>
              <a:rPr lang="en-US" b="1" dirty="0" err="1"/>
              <a:t>DTw</a:t>
            </a:r>
            <a:r>
              <a:rPr lang="en-US" b="1" dirty="0"/>
              <a:t> Systems</a:t>
            </a:r>
          </a:p>
          <a:p>
            <a:pPr lvl="0">
              <a:buFont typeface="Wingdings" panose="05000000000000000000" pitchFamily="2" charset="2"/>
              <a:buChar char="ü"/>
            </a:pPr>
            <a:r>
              <a:rPr lang="en-US" sz="2200" b="1" dirty="0"/>
              <a:t>Increased Visibility</a:t>
            </a:r>
          </a:p>
          <a:p>
            <a:pPr lvl="0">
              <a:buFont typeface="Wingdings" panose="05000000000000000000" pitchFamily="2" charset="2"/>
              <a:buChar char="ü"/>
            </a:pPr>
            <a:r>
              <a:rPr lang="en-US" sz="2200" b="1" dirty="0"/>
              <a:t>Reduced Time To Market</a:t>
            </a:r>
          </a:p>
          <a:p>
            <a:pPr lvl="0">
              <a:buFont typeface="Wingdings" panose="05000000000000000000" pitchFamily="2" charset="2"/>
              <a:buChar char="ü"/>
            </a:pPr>
            <a:r>
              <a:rPr lang="en-US" sz="2200" b="1" dirty="0"/>
              <a:t>Sustainably Optimized Operation</a:t>
            </a:r>
          </a:p>
          <a:p>
            <a:pPr lvl="0">
              <a:buFont typeface="Wingdings" panose="05000000000000000000" pitchFamily="2" charset="2"/>
              <a:buChar char="ü"/>
            </a:pPr>
            <a:r>
              <a:rPr lang="en-US" sz="2200" b="1" dirty="0"/>
              <a:t>Reduced Energy Consumption</a:t>
            </a:r>
          </a:p>
          <a:p>
            <a:pPr lvl="0">
              <a:buFont typeface="Wingdings" panose="05000000000000000000" pitchFamily="2" charset="2"/>
              <a:buChar char="ü"/>
            </a:pPr>
            <a:r>
              <a:rPr lang="en-US" sz="2200" b="1" dirty="0"/>
              <a:t>Reduced Maintenance Cost</a:t>
            </a:r>
          </a:p>
          <a:p>
            <a:pPr lvl="0">
              <a:buFont typeface="Wingdings" panose="05000000000000000000" pitchFamily="2" charset="2"/>
              <a:buChar char="ü"/>
            </a:pPr>
            <a:r>
              <a:rPr lang="en-US" sz="2200" b="1" dirty="0"/>
              <a:t>Increased User Engagement</a:t>
            </a:r>
          </a:p>
          <a:p>
            <a:pPr lvl="0">
              <a:buFont typeface="Wingdings" panose="05000000000000000000" pitchFamily="2" charset="2"/>
              <a:buChar char="ü"/>
            </a:pPr>
            <a:r>
              <a:rPr lang="en-US" sz="2200" b="1" dirty="0"/>
              <a:t>Fusion Of Information Technologies</a:t>
            </a:r>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BDCC6907-E854-4203-BE34-9C469C2CC018}"/>
              </a:ext>
            </a:extLst>
          </p:cNvPr>
          <p:cNvSpPr/>
          <p:nvPr/>
        </p:nvSpPr>
        <p:spPr>
          <a:xfrm>
            <a:off x="1820008" y="6226831"/>
            <a:ext cx="8229599" cy="677108"/>
          </a:xfrm>
          <a:prstGeom prst="rect">
            <a:avLst/>
          </a:prstGeom>
        </p:spPr>
        <p:txBody>
          <a:bodyPr wrap="square">
            <a:spAutoFit/>
          </a:bodyPr>
          <a:lstStyle/>
          <a:p>
            <a:pPr algn="ctr">
              <a:spcBef>
                <a:spcPts val="600"/>
              </a:spcBef>
              <a:spcAft>
                <a:spcPts val="1200"/>
              </a:spcAft>
            </a:pPr>
            <a:r>
              <a:rPr lang="en-US" sz="2000" b="1" dirty="0"/>
              <a:t>(ISO/IEC 30173:2023 Digital twin – Concepts and terminology)</a:t>
            </a:r>
            <a:r>
              <a:rPr lang="en-US" b="1" dirty="0"/>
              <a:t>    		</a:t>
            </a:r>
          </a:p>
        </p:txBody>
      </p:sp>
    </p:spTree>
    <p:extLst>
      <p:ext uri="{BB962C8B-B14F-4D97-AF65-F5344CB8AC3E}">
        <p14:creationId xmlns:p14="http://schemas.microsoft.com/office/powerpoint/2010/main" val="3611853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81725995-4AC6-4D19-8C4F-A463FD5B3F99}"/>
              </a:ext>
            </a:extLst>
          </p:cNvPr>
          <p:cNvSpPr>
            <a:spLocks noGrp="1"/>
          </p:cNvSpPr>
          <p:nvPr>
            <p:ph type="title"/>
          </p:nvPr>
        </p:nvSpPr>
        <p:spPr>
          <a:xfrm>
            <a:off x="838200" y="365125"/>
            <a:ext cx="10515600" cy="1325563"/>
          </a:xfrm>
        </p:spPr>
        <p:txBody>
          <a:bodyPr>
            <a:normAutofit/>
          </a:bodyPr>
          <a:lstStyle/>
          <a:p>
            <a:pPr>
              <a:spcBef>
                <a:spcPts val="1200"/>
              </a:spcBef>
              <a:spcAft>
                <a:spcPts val="1200"/>
              </a:spcAft>
            </a:pPr>
            <a:r>
              <a:rPr lang="en-US" sz="5400" b="1" dirty="0"/>
              <a:t>DIGITAL TWIN</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838200" y="1929384"/>
            <a:ext cx="10515600" cy="4251960"/>
          </a:xfrm>
        </p:spPr>
        <p:txBody>
          <a:bodyPr>
            <a:normAutofit/>
          </a:bodyPr>
          <a:lstStyle/>
          <a:p>
            <a:pPr marL="0" indent="0">
              <a:spcAft>
                <a:spcPts val="1200"/>
              </a:spcAft>
              <a:buNone/>
            </a:pPr>
            <a:r>
              <a:rPr lang="en-US" b="1" dirty="0">
                <a:latin typeface="Arial" panose="020B0604020202020204" pitchFamily="34" charset="0"/>
              </a:rPr>
              <a:t>What are the limitations for Non-</a:t>
            </a:r>
            <a:r>
              <a:rPr lang="en-US" b="1" dirty="0" err="1">
                <a:latin typeface="Arial" panose="020B0604020202020204" pitchFamily="34" charset="0"/>
              </a:rPr>
              <a:t>DTw</a:t>
            </a:r>
            <a:r>
              <a:rPr lang="en-US" b="1" dirty="0">
                <a:latin typeface="Arial" panose="020B0604020202020204" pitchFamily="34" charset="0"/>
              </a:rPr>
              <a:t> Systems?</a:t>
            </a:r>
          </a:p>
          <a:p>
            <a:pPr lvl="0">
              <a:buFont typeface="Wingdings" panose="05000000000000000000" pitchFamily="2" charset="2"/>
              <a:buChar char="ü"/>
            </a:pPr>
            <a:r>
              <a:rPr lang="en-US" sz="2000" b="1" dirty="0"/>
              <a:t>Network Reliability</a:t>
            </a:r>
          </a:p>
          <a:p>
            <a:pPr lvl="0">
              <a:buFont typeface="Wingdings" panose="05000000000000000000" pitchFamily="2" charset="2"/>
              <a:buChar char="ü"/>
            </a:pPr>
            <a:r>
              <a:rPr lang="en-US" sz="2000" b="1" dirty="0"/>
              <a:t>Low Data Rate</a:t>
            </a:r>
          </a:p>
          <a:p>
            <a:pPr lvl="0">
              <a:buFont typeface="Wingdings" panose="05000000000000000000" pitchFamily="2" charset="2"/>
              <a:buChar char="ü"/>
            </a:pPr>
            <a:r>
              <a:rPr lang="en-US" sz="2000" b="1" dirty="0"/>
              <a:t>Transmission</a:t>
            </a:r>
          </a:p>
          <a:p>
            <a:pPr lvl="0">
              <a:buFont typeface="Wingdings" panose="05000000000000000000" pitchFamily="2" charset="2"/>
              <a:buChar char="ü"/>
            </a:pPr>
            <a:r>
              <a:rPr lang="en-US" sz="2000" b="1" dirty="0"/>
              <a:t>Delay</a:t>
            </a:r>
          </a:p>
          <a:p>
            <a:pPr lvl="0">
              <a:buFont typeface="Wingdings" panose="05000000000000000000" pitchFamily="2" charset="2"/>
              <a:buChar char="ü"/>
            </a:pPr>
            <a:r>
              <a:rPr lang="en-US" sz="2000" b="1" dirty="0"/>
              <a:t>Network Coverage</a:t>
            </a:r>
          </a:p>
          <a:p>
            <a:pPr lvl="0">
              <a:buFont typeface="Wingdings" panose="05000000000000000000" pitchFamily="2" charset="2"/>
              <a:buChar char="ü"/>
            </a:pPr>
            <a:r>
              <a:rPr lang="en-US" sz="2000" b="1" dirty="0"/>
              <a:t>Limited Available Power</a:t>
            </a:r>
          </a:p>
          <a:p>
            <a:pPr lvl="0">
              <a:buFont typeface="Wingdings" panose="05000000000000000000" pitchFamily="2" charset="2"/>
              <a:buChar char="ü"/>
            </a:pPr>
            <a:r>
              <a:rPr lang="en-US" sz="2000" b="1" dirty="0"/>
              <a:t>Deployment</a:t>
            </a:r>
          </a:p>
          <a:p>
            <a:pPr lvl="0">
              <a:buFont typeface="Wingdings" panose="05000000000000000000" pitchFamily="2" charset="2"/>
              <a:buChar char="ü"/>
            </a:pPr>
            <a:r>
              <a:rPr lang="en-US" sz="2000" b="1" dirty="0"/>
              <a:t>Environmental impact </a:t>
            </a:r>
          </a:p>
          <a:p>
            <a:pPr marL="0" indent="0">
              <a:buNone/>
            </a:pPr>
            <a:endParaRPr lang="en-US" sz="2000" dirty="0">
              <a:latin typeface="Arial" panose="020B0604020202020204" pitchFamily="34" charset="0"/>
            </a:endParaRPr>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15" name="Rectangle 14">
            <a:extLst>
              <a:ext uri="{FF2B5EF4-FFF2-40B4-BE49-F238E27FC236}">
                <a16:creationId xmlns:a16="http://schemas.microsoft.com/office/drawing/2014/main" id="{3608E805-1C02-42B8-A1C3-48EB6A655998}"/>
              </a:ext>
            </a:extLst>
          </p:cNvPr>
          <p:cNvSpPr/>
          <p:nvPr/>
        </p:nvSpPr>
        <p:spPr>
          <a:xfrm>
            <a:off x="2004646" y="6329643"/>
            <a:ext cx="7570177" cy="677108"/>
          </a:xfrm>
          <a:prstGeom prst="rect">
            <a:avLst/>
          </a:prstGeom>
        </p:spPr>
        <p:txBody>
          <a:bodyPr wrap="square">
            <a:spAutoFit/>
          </a:bodyPr>
          <a:lstStyle/>
          <a:p>
            <a:pPr algn="ctr">
              <a:spcBef>
                <a:spcPts val="600"/>
              </a:spcBef>
              <a:spcAft>
                <a:spcPts val="1200"/>
              </a:spcAft>
            </a:pPr>
            <a:r>
              <a:rPr lang="en-US" sz="2000" b="1" dirty="0"/>
              <a:t>(ISO/IEC 30173:2023 Digital twin – Concepts and terminology)</a:t>
            </a:r>
            <a:r>
              <a:rPr lang="en-US" b="1" dirty="0"/>
              <a:t>    		</a:t>
            </a:r>
          </a:p>
        </p:txBody>
      </p:sp>
    </p:spTree>
    <p:extLst>
      <p:ext uri="{BB962C8B-B14F-4D97-AF65-F5344CB8AC3E}">
        <p14:creationId xmlns:p14="http://schemas.microsoft.com/office/powerpoint/2010/main" val="1432636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51DE8C49-7A6D-44FD-B561-69BFEDD651ED}"/>
              </a:ext>
            </a:extLst>
          </p:cNvPr>
          <p:cNvSpPr>
            <a:spLocks noGrp="1"/>
          </p:cNvSpPr>
          <p:nvPr>
            <p:ph idx="1"/>
          </p:nvPr>
        </p:nvSpPr>
        <p:spPr>
          <a:xfrm>
            <a:off x="160867" y="1666945"/>
            <a:ext cx="11971860" cy="5267258"/>
          </a:xfrm>
        </p:spPr>
        <p:txBody>
          <a:bodyPr anchor="ctr">
            <a:normAutofit/>
          </a:bodyPr>
          <a:lstStyle/>
          <a:p>
            <a:pPr algn="ctr"/>
            <a:endParaRPr lang="en-US" dirty="0"/>
          </a:p>
          <a:p>
            <a:pPr algn="ctr"/>
            <a:endParaRPr lang="en-US" dirty="0"/>
          </a:p>
          <a:p>
            <a:pPr algn="ctr"/>
            <a:endParaRPr lang="en-US" dirty="0"/>
          </a:p>
          <a:p>
            <a:pPr algn="ctr"/>
            <a:endParaRPr lang="en-US" dirty="0"/>
          </a:p>
        </p:txBody>
      </p:sp>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50" y="3695771"/>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2585" y="4002706"/>
            <a:ext cx="1279368" cy="8827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p:cNvSpPr/>
          <p:nvPr/>
        </p:nvSpPr>
        <p:spPr>
          <a:xfrm>
            <a:off x="2959098" y="3741845"/>
            <a:ext cx="6273800" cy="558729"/>
          </a:xfrm>
          <a:prstGeom prst="rect">
            <a:avLst/>
          </a:prstGeom>
          <a:solidFill>
            <a:srgbClr val="185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Brainstorming  about Standards pertaining to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Internet of Things (</a:t>
            </a:r>
            <a:r>
              <a:rPr lang="en-US" b="1" dirty="0" err="1">
                <a:solidFill>
                  <a:schemeClr val="bg1"/>
                </a:solidFill>
                <a:latin typeface="Times New Roman" panose="02020603050405020304" pitchFamily="18" charset="0"/>
                <a:cs typeface="Times New Roman" panose="02020603050405020304" pitchFamily="18" charset="0"/>
              </a:rPr>
              <a:t>IoT</a:t>
            </a:r>
            <a:r>
              <a:rPr lang="en-US" b="1" dirty="0">
                <a:solidFill>
                  <a:schemeClr val="bg1"/>
                </a:solidFill>
                <a:latin typeface="Times New Roman" panose="02020603050405020304" pitchFamily="18" charset="0"/>
                <a:cs typeface="Times New Roman" panose="02020603050405020304" pitchFamily="18" charset="0"/>
              </a:rPr>
              <a:t>) &amp; Digital Twins</a:t>
            </a:r>
            <a:endParaRPr lang="en-US" b="1" dirty="0"/>
          </a:p>
        </p:txBody>
      </p:sp>
    </p:spTree>
    <p:extLst>
      <p:ext uri="{BB962C8B-B14F-4D97-AF65-F5344CB8AC3E}">
        <p14:creationId xmlns:p14="http://schemas.microsoft.com/office/powerpoint/2010/main" val="2525034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B9384-6056-4936-8488-6AE67E157EBC}"/>
              </a:ext>
            </a:extLst>
          </p:cNvPr>
          <p:cNvSpPr>
            <a:spLocks noGrp="1"/>
          </p:cNvSpPr>
          <p:nvPr>
            <p:ph type="title"/>
          </p:nvPr>
        </p:nvSpPr>
        <p:spPr>
          <a:xfrm>
            <a:off x="1269269" y="353852"/>
            <a:ext cx="11018520" cy="973840"/>
          </a:xfrm>
        </p:spPr>
        <p:txBody>
          <a:bodyPr anchor="b">
            <a:normAutofit/>
          </a:bodyPr>
          <a:lstStyle/>
          <a:p>
            <a:r>
              <a:rPr lang="en-US" sz="5400" b="1" dirty="0"/>
              <a:t>ADVENT OF IoT ERA……..</a:t>
            </a:r>
          </a:p>
        </p:txBody>
      </p:sp>
      <p:sp>
        <p:nvSpPr>
          <p:cNvPr id="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C06D42-75C7-4EAB-8631-1ED6941487C5}"/>
              </a:ext>
            </a:extLst>
          </p:cNvPr>
          <p:cNvSpPr>
            <a:spLocks noGrp="1"/>
          </p:cNvSpPr>
          <p:nvPr>
            <p:ph idx="1"/>
          </p:nvPr>
        </p:nvSpPr>
        <p:spPr>
          <a:xfrm>
            <a:off x="572493" y="1937982"/>
            <a:ext cx="6713552" cy="4920018"/>
          </a:xfrm>
        </p:spPr>
        <p:txBody>
          <a:bodyPr anchor="t">
            <a:normAutofit lnSpcReduction="10000"/>
          </a:bodyPr>
          <a:lstStyle/>
          <a:p>
            <a:r>
              <a:rPr lang="en-US" sz="2400" b="1" dirty="0"/>
              <a:t>In 2008, the number of devices connected to the internet surpassed the global human population, signaling the dawn of a new era where the internet's primary function shifted from connecting people to connecting things</a:t>
            </a:r>
          </a:p>
          <a:p>
            <a:endParaRPr lang="en-US" sz="2400" b="1" dirty="0"/>
          </a:p>
          <a:p>
            <a:r>
              <a:rPr lang="en-US" sz="2400" b="1" dirty="0"/>
              <a:t>In 2030, the number of devices are expected to grow to 40 billion by 2030.</a:t>
            </a:r>
          </a:p>
          <a:p>
            <a:pPr marL="0" indent="0">
              <a:buNone/>
            </a:pPr>
            <a:endParaRPr lang="en-US" sz="500" b="1" dirty="0"/>
          </a:p>
          <a:p>
            <a:r>
              <a:rPr lang="en-US" sz="2400" b="1" dirty="0"/>
              <a:t>Connecting physical and digital realms</a:t>
            </a:r>
          </a:p>
          <a:p>
            <a:endParaRPr lang="en-US" sz="400" b="1" dirty="0"/>
          </a:p>
          <a:p>
            <a:r>
              <a:rPr lang="en-US" sz="2400" b="1" dirty="0"/>
              <a:t>Applications of IoT include Smart Home automation, Industrial IoT, Smart Cities, Health Care, Agriculture, Retails and Logistics, Energy Management, Environment Monitoring </a:t>
            </a:r>
            <a:r>
              <a:rPr lang="en-US" sz="2400" b="1" dirty="0" err="1"/>
              <a:t>etc</a:t>
            </a:r>
            <a:endParaRPr lang="en-US" sz="2400" b="1" dirty="0"/>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769E7B86-0B7B-4960-A333-889A8C61F596}"/>
              </a:ext>
            </a:extLst>
          </p:cNvPr>
          <p:cNvPicPr>
            <a:picLocks noChangeAspect="1"/>
          </p:cNvPicPr>
          <p:nvPr/>
        </p:nvPicPr>
        <p:blipFill>
          <a:blip r:embed="rId3"/>
          <a:srcRect l="22263" r="10927"/>
          <a:stretch/>
        </p:blipFill>
        <p:spPr>
          <a:xfrm>
            <a:off x="7410450" y="2126180"/>
            <a:ext cx="4134844" cy="3988869"/>
          </a:xfrm>
          <a:prstGeom prst="rect">
            <a:avLst/>
          </a:prstGeom>
        </p:spPr>
      </p:pic>
      <p:pic>
        <p:nvPicPr>
          <p:cNvPr id="9"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9A6566-57D8-4E6D-ADA4-04C9BEC8DF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Tree>
    <p:extLst>
      <p:ext uri="{BB962C8B-B14F-4D97-AF65-F5344CB8AC3E}">
        <p14:creationId xmlns:p14="http://schemas.microsoft.com/office/powerpoint/2010/main" val="39212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FD762CF0-E6FE-4C3B-BDE3-6FC7A1389B87}"/>
              </a:ext>
            </a:extLst>
          </p:cNvPr>
          <p:cNvSpPr/>
          <p:nvPr/>
        </p:nvSpPr>
        <p:spPr>
          <a:xfrm>
            <a:off x="10750093" y="6410325"/>
            <a:ext cx="976678" cy="369332"/>
          </a:xfrm>
          <a:prstGeom prst="rect">
            <a:avLst/>
          </a:prstGeom>
        </p:spPr>
        <p:txBody>
          <a:bodyPr wrap="none">
            <a:spAutoFit/>
          </a:bodyPr>
          <a:lstStyle/>
          <a:p>
            <a:pPr algn="r">
              <a:spcBef>
                <a:spcPts val="600"/>
              </a:spcBef>
              <a:spcAft>
                <a:spcPts val="1200"/>
              </a:spcAft>
            </a:pPr>
            <a:r>
              <a:rPr lang="en-US" b="1" dirty="0" err="1"/>
              <a:t>Contd</a:t>
            </a:r>
            <a:r>
              <a:rPr lang="en-US" b="1" dirty="0"/>
              <a:t>….</a:t>
            </a:r>
          </a:p>
        </p:txBody>
      </p:sp>
      <p:sp>
        <p:nvSpPr>
          <p:cNvPr id="39" name="Content Placeholder 2">
            <a:extLst>
              <a:ext uri="{FF2B5EF4-FFF2-40B4-BE49-F238E27FC236}">
                <a16:creationId xmlns:a16="http://schemas.microsoft.com/office/drawing/2014/main" id="{9B87B1CB-2980-4C82-A46C-830DE9D5FE04}"/>
              </a:ext>
            </a:extLst>
          </p:cNvPr>
          <p:cNvSpPr>
            <a:spLocks noGrp="1"/>
          </p:cNvSpPr>
          <p:nvPr>
            <p:ph idx="1"/>
          </p:nvPr>
        </p:nvSpPr>
        <p:spPr>
          <a:xfrm>
            <a:off x="450881" y="3778673"/>
            <a:ext cx="3148503" cy="1082288"/>
          </a:xfrm>
        </p:spPr>
        <p:txBody>
          <a:bodyPr vert="horz" lIns="91440" tIns="45720" rIns="91440" bIns="45720" rtlCol="0" anchor="t">
            <a:normAutofit/>
          </a:bodyPr>
          <a:lstStyle/>
          <a:p>
            <a:pPr marL="0" indent="0">
              <a:spcBef>
                <a:spcPts val="600"/>
              </a:spcBef>
              <a:spcAft>
                <a:spcPts val="1200"/>
              </a:spcAft>
              <a:buNone/>
            </a:pPr>
            <a:r>
              <a:rPr lang="en-US" b="1" dirty="0"/>
              <a:t>IoT ECOSYSTEM</a:t>
            </a:r>
            <a:r>
              <a:rPr lang="en-US" dirty="0"/>
              <a:t>                                              </a:t>
            </a:r>
            <a:endParaRPr lang="en-US" sz="2200" b="1" u="sng" dirty="0"/>
          </a:p>
          <a:p>
            <a:pPr marL="514350">
              <a:spcBef>
                <a:spcPts val="600"/>
              </a:spcBef>
              <a:spcAft>
                <a:spcPts val="1200"/>
              </a:spcAft>
            </a:pPr>
            <a:endParaRPr lang="en-US" sz="2200" dirty="0"/>
          </a:p>
          <a:p>
            <a:pPr marL="0">
              <a:spcBef>
                <a:spcPts val="600"/>
              </a:spcBef>
              <a:spcAft>
                <a:spcPts val="1200"/>
              </a:spcAft>
            </a:pPr>
            <a:endParaRPr lang="en-US" sz="2200" dirty="0"/>
          </a:p>
        </p:txBody>
      </p:sp>
      <p:pic>
        <p:nvPicPr>
          <p:cNvPr id="40" name="Picture 39">
            <a:extLst>
              <a:ext uri="{FF2B5EF4-FFF2-40B4-BE49-F238E27FC236}">
                <a16:creationId xmlns:a16="http://schemas.microsoft.com/office/drawing/2014/main" id="{BC421870-5537-49C6-8FE6-5C9C3ADC4EE6}"/>
              </a:ext>
            </a:extLst>
          </p:cNvPr>
          <p:cNvPicPr>
            <a:picLocks noChangeAspect="1"/>
          </p:cNvPicPr>
          <p:nvPr/>
        </p:nvPicPr>
        <p:blipFill rotWithShape="1">
          <a:blip r:embed="rId4"/>
          <a:srcRect l="2175" t="4724" r="3564" b="6789"/>
          <a:stretch/>
        </p:blipFill>
        <p:spPr>
          <a:xfrm>
            <a:off x="3171825" y="1829752"/>
            <a:ext cx="8877300" cy="4626067"/>
          </a:xfrm>
          <a:prstGeom prst="rect">
            <a:avLst/>
          </a:prstGeom>
        </p:spPr>
      </p:pic>
      <p:sp>
        <p:nvSpPr>
          <p:cNvPr id="42" name="Title 1">
            <a:extLst>
              <a:ext uri="{FF2B5EF4-FFF2-40B4-BE49-F238E27FC236}">
                <a16:creationId xmlns:a16="http://schemas.microsoft.com/office/drawing/2014/main" id="{71D6F30A-AAB9-4E37-9118-87468988363D}"/>
              </a:ext>
            </a:extLst>
          </p:cNvPr>
          <p:cNvSpPr txBox="1">
            <a:spLocks/>
          </p:cNvSpPr>
          <p:nvPr/>
        </p:nvSpPr>
        <p:spPr>
          <a:xfrm>
            <a:off x="802925" y="230692"/>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dirty="0"/>
              <a:t>IoT System : Reference Architecture</a:t>
            </a:r>
          </a:p>
        </p:txBody>
      </p:sp>
      <p:sp>
        <p:nvSpPr>
          <p:cNvPr id="43" name="Rectangle 42">
            <a:extLst>
              <a:ext uri="{FF2B5EF4-FFF2-40B4-BE49-F238E27FC236}">
                <a16:creationId xmlns:a16="http://schemas.microsoft.com/office/drawing/2014/main" id="{948192E5-4A37-49DB-B729-A1B84F414A5E}"/>
              </a:ext>
            </a:extLst>
          </p:cNvPr>
          <p:cNvSpPr/>
          <p:nvPr/>
        </p:nvSpPr>
        <p:spPr>
          <a:xfrm>
            <a:off x="2732151" y="6368962"/>
            <a:ext cx="10763250" cy="400110"/>
          </a:xfrm>
          <a:prstGeom prst="rect">
            <a:avLst/>
          </a:prstGeom>
        </p:spPr>
        <p:txBody>
          <a:bodyPr wrap="square">
            <a:spAutoFit/>
          </a:bodyPr>
          <a:lstStyle/>
          <a:p>
            <a:pPr>
              <a:spcBef>
                <a:spcPts val="600"/>
              </a:spcBef>
              <a:spcAft>
                <a:spcPts val="1200"/>
              </a:spcAft>
            </a:pPr>
            <a:r>
              <a:rPr lang="en-US" sz="2000" b="1" dirty="0"/>
              <a:t>(IS  18004 (PART 1) : 2021 IoT System : Reference Architecture)</a:t>
            </a:r>
          </a:p>
        </p:txBody>
      </p:sp>
    </p:spTree>
    <p:extLst>
      <p:ext uri="{BB962C8B-B14F-4D97-AF65-F5344CB8AC3E}">
        <p14:creationId xmlns:p14="http://schemas.microsoft.com/office/powerpoint/2010/main" val="29144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FD762CF0-E6FE-4C3B-BDE3-6FC7A1389B87}"/>
              </a:ext>
            </a:extLst>
          </p:cNvPr>
          <p:cNvSpPr/>
          <p:nvPr/>
        </p:nvSpPr>
        <p:spPr>
          <a:xfrm>
            <a:off x="10750093" y="6410325"/>
            <a:ext cx="976678" cy="369332"/>
          </a:xfrm>
          <a:prstGeom prst="rect">
            <a:avLst/>
          </a:prstGeom>
        </p:spPr>
        <p:txBody>
          <a:bodyPr wrap="none">
            <a:spAutoFit/>
          </a:bodyPr>
          <a:lstStyle/>
          <a:p>
            <a:pPr algn="r">
              <a:spcBef>
                <a:spcPts val="600"/>
              </a:spcBef>
              <a:spcAft>
                <a:spcPts val="1200"/>
              </a:spcAft>
            </a:pPr>
            <a:r>
              <a:rPr lang="en-US" b="1" dirty="0" err="1"/>
              <a:t>Contd</a:t>
            </a:r>
            <a:r>
              <a:rPr lang="en-US" b="1" dirty="0"/>
              <a:t>….</a:t>
            </a:r>
          </a:p>
        </p:txBody>
      </p:sp>
      <p:sp>
        <p:nvSpPr>
          <p:cNvPr id="33" name="Content Placeholder 2">
            <a:extLst>
              <a:ext uri="{FF2B5EF4-FFF2-40B4-BE49-F238E27FC236}">
                <a16:creationId xmlns:a16="http://schemas.microsoft.com/office/drawing/2014/main" id="{E024A748-B46D-4C3B-9576-50705A7FE9CB}"/>
              </a:ext>
            </a:extLst>
          </p:cNvPr>
          <p:cNvSpPr>
            <a:spLocks noGrp="1"/>
          </p:cNvSpPr>
          <p:nvPr>
            <p:ph idx="1"/>
          </p:nvPr>
        </p:nvSpPr>
        <p:spPr>
          <a:xfrm>
            <a:off x="665701" y="3763279"/>
            <a:ext cx="2994949" cy="1648445"/>
          </a:xfrm>
        </p:spPr>
        <p:txBody>
          <a:bodyPr vert="horz" lIns="91440" tIns="45720" rIns="91440" bIns="45720" rtlCol="0" anchor="ctr">
            <a:normAutofit/>
          </a:bodyPr>
          <a:lstStyle/>
          <a:p>
            <a:pPr marL="0" indent="0">
              <a:spcBef>
                <a:spcPts val="0"/>
              </a:spcBef>
              <a:spcAft>
                <a:spcPts val="600"/>
              </a:spcAft>
              <a:buNone/>
            </a:pPr>
            <a:r>
              <a:rPr lang="en-US" sz="2400" b="1" dirty="0"/>
              <a:t>IoT CONCEPT MODEL</a:t>
            </a:r>
          </a:p>
          <a:p>
            <a:pPr marL="0">
              <a:spcBef>
                <a:spcPts val="600"/>
              </a:spcBef>
              <a:spcAft>
                <a:spcPts val="1200"/>
              </a:spcAft>
            </a:pPr>
            <a:endParaRPr lang="en-US" sz="2000" b="1" u="sng" dirty="0"/>
          </a:p>
          <a:p>
            <a:pPr marL="514350">
              <a:spcBef>
                <a:spcPts val="600"/>
              </a:spcBef>
              <a:spcAft>
                <a:spcPts val="1200"/>
              </a:spcAft>
            </a:pPr>
            <a:endParaRPr lang="en-US" sz="2000" dirty="0"/>
          </a:p>
          <a:p>
            <a:pPr marL="0">
              <a:spcBef>
                <a:spcPts val="600"/>
              </a:spcBef>
              <a:spcAft>
                <a:spcPts val="1200"/>
              </a:spcAft>
            </a:pPr>
            <a:endParaRPr lang="en-US" sz="2000" dirty="0"/>
          </a:p>
        </p:txBody>
      </p:sp>
      <p:pic>
        <p:nvPicPr>
          <p:cNvPr id="34" name="Picture 33">
            <a:extLst>
              <a:ext uri="{FF2B5EF4-FFF2-40B4-BE49-F238E27FC236}">
                <a16:creationId xmlns:a16="http://schemas.microsoft.com/office/drawing/2014/main" id="{0633CA8C-5F4B-414F-8BDA-CA0A17E45395}"/>
              </a:ext>
            </a:extLst>
          </p:cNvPr>
          <p:cNvPicPr>
            <a:picLocks noChangeAspect="1"/>
          </p:cNvPicPr>
          <p:nvPr/>
        </p:nvPicPr>
        <p:blipFill rotWithShape="1">
          <a:blip r:embed="rId4"/>
          <a:srcRect l="1758" r="60" b="4838"/>
          <a:stretch/>
        </p:blipFill>
        <p:spPr>
          <a:xfrm>
            <a:off x="3581400" y="1765241"/>
            <a:ext cx="8382001" cy="4510225"/>
          </a:xfrm>
          <a:prstGeom prst="rect">
            <a:avLst/>
          </a:prstGeom>
        </p:spPr>
      </p:pic>
      <p:sp>
        <p:nvSpPr>
          <p:cNvPr id="10" name="Title 1">
            <a:extLst>
              <a:ext uri="{FF2B5EF4-FFF2-40B4-BE49-F238E27FC236}">
                <a16:creationId xmlns:a16="http://schemas.microsoft.com/office/drawing/2014/main" id="{E6D77B52-CC79-4DAE-9B51-1E2EB33C6AD5}"/>
              </a:ext>
            </a:extLst>
          </p:cNvPr>
          <p:cNvSpPr txBox="1">
            <a:spLocks/>
          </p:cNvSpPr>
          <p:nvPr/>
        </p:nvSpPr>
        <p:spPr>
          <a:xfrm>
            <a:off x="802925" y="230692"/>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dirty="0"/>
              <a:t>IoT System : Reference Architecture</a:t>
            </a:r>
          </a:p>
        </p:txBody>
      </p:sp>
      <p:sp>
        <p:nvSpPr>
          <p:cNvPr id="11" name="Rectangle 10">
            <a:extLst>
              <a:ext uri="{FF2B5EF4-FFF2-40B4-BE49-F238E27FC236}">
                <a16:creationId xmlns:a16="http://schemas.microsoft.com/office/drawing/2014/main" id="{2AADA21F-6151-4351-B955-7EAD2A3855E7}"/>
              </a:ext>
            </a:extLst>
          </p:cNvPr>
          <p:cNvSpPr/>
          <p:nvPr/>
        </p:nvSpPr>
        <p:spPr>
          <a:xfrm>
            <a:off x="2445081" y="6410325"/>
            <a:ext cx="7419887" cy="400110"/>
          </a:xfrm>
          <a:prstGeom prst="rect">
            <a:avLst/>
          </a:prstGeom>
        </p:spPr>
        <p:txBody>
          <a:bodyPr wrap="square">
            <a:spAutoFit/>
          </a:bodyPr>
          <a:lstStyle/>
          <a:p>
            <a:pPr>
              <a:spcBef>
                <a:spcPts val="600"/>
              </a:spcBef>
              <a:spcAft>
                <a:spcPts val="1200"/>
              </a:spcAft>
            </a:pPr>
            <a:r>
              <a:rPr lang="en-US" sz="2000" b="1" dirty="0"/>
              <a:t>(IS  18004 (PART 1) : 2021 IoT System : Reference Architecture)</a:t>
            </a:r>
          </a:p>
        </p:txBody>
      </p:sp>
    </p:spTree>
    <p:extLst>
      <p:ext uri="{BB962C8B-B14F-4D97-AF65-F5344CB8AC3E}">
        <p14:creationId xmlns:p14="http://schemas.microsoft.com/office/powerpoint/2010/main" val="26086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File:Emblem of India (Gold).svg - Wikimedia Commons">
            <a:extLst>
              <a:ext uri="{FF2B5EF4-FFF2-40B4-BE49-F238E27FC236}">
                <a16:creationId xmlns:a16="http://schemas.microsoft.com/office/drawing/2014/main" id="{6DB74040-F5CF-4CAF-B2CB-A25032376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7" y="79882"/>
            <a:ext cx="704088" cy="1063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9A6566-57D8-4E6D-ADA4-04C9BEC8D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01" y="40306"/>
            <a:ext cx="1279368" cy="882764"/>
          </a:xfrm>
          <a:prstGeom prst="rect">
            <a:avLst/>
          </a:prstGeom>
        </p:spPr>
      </p:pic>
      <p:sp>
        <p:nvSpPr>
          <p:cNvPr id="5" name="Rectangle 4">
            <a:extLst>
              <a:ext uri="{FF2B5EF4-FFF2-40B4-BE49-F238E27FC236}">
                <a16:creationId xmlns:a16="http://schemas.microsoft.com/office/drawing/2014/main" id="{FD762CF0-E6FE-4C3B-BDE3-6FC7A1389B87}"/>
              </a:ext>
            </a:extLst>
          </p:cNvPr>
          <p:cNvSpPr/>
          <p:nvPr/>
        </p:nvSpPr>
        <p:spPr>
          <a:xfrm>
            <a:off x="10769143" y="6250129"/>
            <a:ext cx="976678" cy="369332"/>
          </a:xfrm>
          <a:prstGeom prst="rect">
            <a:avLst/>
          </a:prstGeom>
        </p:spPr>
        <p:txBody>
          <a:bodyPr wrap="none">
            <a:spAutoFit/>
          </a:bodyPr>
          <a:lstStyle/>
          <a:p>
            <a:pPr algn="r">
              <a:spcBef>
                <a:spcPts val="600"/>
              </a:spcBef>
              <a:spcAft>
                <a:spcPts val="1200"/>
              </a:spcAft>
            </a:pPr>
            <a:r>
              <a:rPr lang="en-US" b="1" dirty="0" err="1"/>
              <a:t>Contd</a:t>
            </a:r>
            <a:r>
              <a:rPr lang="en-US" b="1" dirty="0"/>
              <a:t>….</a:t>
            </a:r>
          </a:p>
        </p:txBody>
      </p:sp>
      <p:sp>
        <p:nvSpPr>
          <p:cNvPr id="28" name="Content Placeholder 2">
            <a:extLst>
              <a:ext uri="{FF2B5EF4-FFF2-40B4-BE49-F238E27FC236}">
                <a16:creationId xmlns:a16="http://schemas.microsoft.com/office/drawing/2014/main" id="{173345A0-D1D3-4D06-B7EE-3E84F52585EA}"/>
              </a:ext>
            </a:extLst>
          </p:cNvPr>
          <p:cNvSpPr>
            <a:spLocks noGrp="1"/>
          </p:cNvSpPr>
          <p:nvPr>
            <p:ph idx="1"/>
          </p:nvPr>
        </p:nvSpPr>
        <p:spPr>
          <a:xfrm>
            <a:off x="572493" y="2048925"/>
            <a:ext cx="3408957" cy="3352512"/>
          </a:xfrm>
        </p:spPr>
        <p:txBody>
          <a:bodyPr vert="horz" lIns="91440" tIns="45720" rIns="91440" bIns="45720" rtlCol="0" anchor="t">
            <a:normAutofit/>
          </a:bodyPr>
          <a:lstStyle/>
          <a:p>
            <a:pPr marL="0" indent="0" algn="just">
              <a:spcBef>
                <a:spcPts val="0"/>
              </a:spcBef>
              <a:spcAft>
                <a:spcPts val="600"/>
              </a:spcAft>
              <a:buNone/>
            </a:pPr>
            <a:r>
              <a:rPr lang="en-US" sz="2400" b="1" dirty="0"/>
              <a:t>What are the roles to  be played by corresponding stakeholders in an IoT system ?</a:t>
            </a:r>
          </a:p>
          <a:p>
            <a:pPr marL="0">
              <a:spcBef>
                <a:spcPts val="0"/>
              </a:spcBef>
              <a:spcAft>
                <a:spcPts val="600"/>
              </a:spcAft>
            </a:pPr>
            <a:endParaRPr lang="en-US" sz="2200" b="1" dirty="0"/>
          </a:p>
          <a:p>
            <a:pPr marL="0">
              <a:spcBef>
                <a:spcPts val="600"/>
              </a:spcBef>
              <a:spcAft>
                <a:spcPts val="1200"/>
              </a:spcAft>
            </a:pPr>
            <a:endParaRPr lang="en-US" sz="2200" b="1" u="sng" dirty="0"/>
          </a:p>
          <a:p>
            <a:pPr marL="0">
              <a:spcBef>
                <a:spcPts val="600"/>
              </a:spcBef>
              <a:spcAft>
                <a:spcPts val="1200"/>
              </a:spcAft>
            </a:pPr>
            <a:endParaRPr lang="en-US" sz="2200" b="1" u="sng" dirty="0"/>
          </a:p>
          <a:p>
            <a:pPr marL="0">
              <a:spcBef>
                <a:spcPts val="600"/>
              </a:spcBef>
              <a:spcAft>
                <a:spcPts val="1200"/>
              </a:spcAft>
            </a:pPr>
            <a:endParaRPr lang="en-US" sz="2200" b="1" u="sng" dirty="0"/>
          </a:p>
          <a:p>
            <a:pPr marL="0">
              <a:spcBef>
                <a:spcPts val="600"/>
              </a:spcBef>
              <a:spcAft>
                <a:spcPts val="1200"/>
              </a:spcAft>
            </a:pPr>
            <a:endParaRPr lang="en-US" sz="2200" b="1" u="sng" dirty="0"/>
          </a:p>
          <a:p>
            <a:pPr marL="514350">
              <a:spcBef>
                <a:spcPts val="600"/>
              </a:spcBef>
              <a:spcAft>
                <a:spcPts val="1200"/>
              </a:spcAft>
            </a:pPr>
            <a:endParaRPr lang="en-US" sz="2200" dirty="0"/>
          </a:p>
          <a:p>
            <a:pPr marL="0">
              <a:spcBef>
                <a:spcPts val="600"/>
              </a:spcBef>
              <a:spcAft>
                <a:spcPts val="1200"/>
              </a:spcAft>
            </a:pPr>
            <a:endParaRPr lang="en-US" sz="2200" dirty="0"/>
          </a:p>
        </p:txBody>
      </p:sp>
      <p:pic>
        <p:nvPicPr>
          <p:cNvPr id="31" name="Picture 30">
            <a:extLst>
              <a:ext uri="{FF2B5EF4-FFF2-40B4-BE49-F238E27FC236}">
                <a16:creationId xmlns:a16="http://schemas.microsoft.com/office/drawing/2014/main" id="{022658F3-805B-497E-8870-7959CA2FFB3D}"/>
              </a:ext>
            </a:extLst>
          </p:cNvPr>
          <p:cNvPicPr>
            <a:picLocks noChangeAspect="1"/>
          </p:cNvPicPr>
          <p:nvPr/>
        </p:nvPicPr>
        <p:blipFill>
          <a:blip r:embed="rId4"/>
          <a:stretch>
            <a:fillRect/>
          </a:stretch>
        </p:blipFill>
        <p:spPr>
          <a:xfrm>
            <a:off x="3981451" y="1817939"/>
            <a:ext cx="7978028" cy="4495304"/>
          </a:xfrm>
          <a:prstGeom prst="rect">
            <a:avLst/>
          </a:prstGeom>
        </p:spPr>
      </p:pic>
      <p:sp>
        <p:nvSpPr>
          <p:cNvPr id="10" name="Title 1">
            <a:extLst>
              <a:ext uri="{FF2B5EF4-FFF2-40B4-BE49-F238E27FC236}">
                <a16:creationId xmlns:a16="http://schemas.microsoft.com/office/drawing/2014/main" id="{CF848D8B-6756-421A-A61E-438D32C0EA13}"/>
              </a:ext>
            </a:extLst>
          </p:cNvPr>
          <p:cNvSpPr txBox="1">
            <a:spLocks/>
          </p:cNvSpPr>
          <p:nvPr/>
        </p:nvSpPr>
        <p:spPr>
          <a:xfrm>
            <a:off x="1074643" y="112178"/>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5400" b="1" dirty="0"/>
              <a:t>IoT System : Reference Architecture</a:t>
            </a:r>
          </a:p>
        </p:txBody>
      </p:sp>
      <p:sp>
        <p:nvSpPr>
          <p:cNvPr id="11" name="Rectangle 10">
            <a:extLst>
              <a:ext uri="{FF2B5EF4-FFF2-40B4-BE49-F238E27FC236}">
                <a16:creationId xmlns:a16="http://schemas.microsoft.com/office/drawing/2014/main" id="{83E413A1-4E23-4487-9F3F-87696FC35465}"/>
              </a:ext>
            </a:extLst>
          </p:cNvPr>
          <p:cNvSpPr/>
          <p:nvPr/>
        </p:nvSpPr>
        <p:spPr>
          <a:xfrm>
            <a:off x="2521281" y="6313243"/>
            <a:ext cx="7978027" cy="400110"/>
          </a:xfrm>
          <a:prstGeom prst="rect">
            <a:avLst/>
          </a:prstGeom>
        </p:spPr>
        <p:txBody>
          <a:bodyPr wrap="square">
            <a:spAutoFit/>
          </a:bodyPr>
          <a:lstStyle/>
          <a:p>
            <a:pPr>
              <a:spcBef>
                <a:spcPts val="600"/>
              </a:spcBef>
              <a:spcAft>
                <a:spcPts val="1200"/>
              </a:spcAft>
            </a:pPr>
            <a:r>
              <a:rPr lang="en-US" sz="2000" b="1" dirty="0"/>
              <a:t>(IS  18004 (PART 1) : 2021 IoT System : Reference Architecture)</a:t>
            </a:r>
          </a:p>
        </p:txBody>
      </p:sp>
    </p:spTree>
    <p:extLst>
      <p:ext uri="{BB962C8B-B14F-4D97-AF65-F5344CB8AC3E}">
        <p14:creationId xmlns:p14="http://schemas.microsoft.com/office/powerpoint/2010/main" val="316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5">
    <wetp:webextensionref xmlns:r="http://schemas.openxmlformats.org/officeDocument/2006/relationships" r:id="rId2"/>
  </wetp:taskpane>
  <wetp:taskpane dockstate="right" visibility="0" width="350" row="8">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ADBD990A-8E21-421D-80D9-21A14BEF7720}">
  <we:reference id="wa104380518" version="3.7.0.0" store="en-US" storeType="OMEX"/>
  <we:alternateReferences>
    <we:reference id="WA104380518" version="3.7.0.0" store="WA104380518"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4E061F2-E81C-4BBA-8953-04DD77917B1F}">
  <we:reference id="wa200006067" version="1.0.0.5" store="en-US" storeType="OMEX"/>
  <we:alternateReferences>
    <we:reference id="WA200006067" version="1.0.0.5" store="WA20000606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EF716115-3EBE-45A9-A56B-1BE694322042}">
  <we:reference id="wa104380510" version="1.0.0.3" store="en-US"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956</TotalTime>
  <Words>3468</Words>
  <Application>Microsoft Office PowerPoint</Application>
  <PresentationFormat>Widescreen</PresentationFormat>
  <Paragraphs>487</Paragraphs>
  <Slides>55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ArialMT</vt:lpstr>
      <vt:lpstr>Calibri</vt:lpstr>
      <vt:lpstr>Calibri Light</vt:lpstr>
      <vt:lpstr>Times New Roman</vt:lpstr>
      <vt:lpstr>Wingdings</vt:lpstr>
      <vt:lpstr>Office Theme</vt:lpstr>
      <vt:lpstr>Brainstorming  about Standards pertaining to  Internet of Things (IoT) &amp; Digital Twins</vt:lpstr>
      <vt:lpstr>CONTENTS</vt:lpstr>
      <vt:lpstr>INTRODUCTION</vt:lpstr>
      <vt:lpstr>PowerPoint Presentation</vt:lpstr>
      <vt:lpstr>INTRODUCTION</vt:lpstr>
      <vt:lpstr>ADVENT OF IoT ERA……..</vt:lpstr>
      <vt:lpstr>PowerPoint Presentation</vt:lpstr>
      <vt:lpstr>PowerPoint Presentation</vt:lpstr>
      <vt:lpstr>PowerPoint Presentation</vt:lpstr>
      <vt:lpstr>PowerPoint Presentation</vt:lpstr>
      <vt:lpstr>PowerPoint Presentation</vt:lpstr>
      <vt:lpstr>DESIRABLE FEATURES IoT MUST POSSESS…</vt:lpstr>
      <vt:lpstr>INTEROPERABILITY</vt:lpstr>
      <vt:lpstr>INTEROPERABILITY</vt:lpstr>
      <vt:lpstr>PowerPoint Presentation</vt:lpstr>
      <vt:lpstr>PowerPoint Presentation</vt:lpstr>
      <vt:lpstr>PowerPoint Presentation</vt:lpstr>
      <vt:lpstr>PowerPoint Presentation</vt:lpstr>
      <vt:lpstr>PowerPoint Presentation</vt:lpstr>
      <vt:lpstr>INTEROPERABILITY</vt:lpstr>
      <vt:lpstr>INTEROPERABILITY</vt:lpstr>
      <vt:lpstr>INTEROPERABILITY</vt:lpstr>
      <vt:lpstr>INTEROPERABILITY</vt:lpstr>
      <vt:lpstr>INTEROPERABILITY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SECURITY AND PRIVACY</vt:lpstr>
      <vt:lpstr>DIGITAL TWIN</vt:lpstr>
      <vt:lpstr>PowerPoint Presentation</vt:lpstr>
      <vt:lpstr>PowerPoint Presentation</vt:lpstr>
      <vt:lpstr>DIGITAL TWIN</vt:lpstr>
      <vt:lpstr>DIGITAL TWIN</vt:lpstr>
      <vt:lpstr>DIGITAL TWIN</vt:lpstr>
      <vt:lpstr>DIGITAL TWIN</vt:lpstr>
      <vt:lpstr>DIGITAL TWIN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about Standards pertaining to  Internet of Things (IoT) &amp; Digital Twins</dc:title>
  <dc:creator>lenovo</dc:creator>
  <cp:lastModifiedBy>lenovo</cp:lastModifiedBy>
  <cp:revision>130</cp:revision>
  <dcterms:created xsi:type="dcterms:W3CDTF">2024-07-23T06:39:47Z</dcterms:created>
  <dcterms:modified xsi:type="dcterms:W3CDTF">2024-09-19T11:15:08Z</dcterms:modified>
</cp:coreProperties>
</file>