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Lst>
  <p:sldSz cy="6858000" cx="12192000"/>
  <p:notesSz cx="6858000" cy="9144000"/>
  <p:embeddedFontLst>
    <p:embeddedFont>
      <p:font typeface="Play"/>
      <p:regular r:id="rId51"/>
      <p:bold r:id="rId52"/>
    </p:embeddedFont>
    <p:embeddedFont>
      <p:font typeface="Helvetica Neue"/>
      <p:regular r:id="rId53"/>
      <p:bold r:id="rId54"/>
      <p:italic r:id="rId55"/>
      <p:boldItalic r:id="rId5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57" roundtripDataSignature="AMtx7mgnpgB0/qCaEDhvsebTlQoXJ/4zo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font" Target="fonts/Play-regular.fntdata"/><Relationship Id="rId50" Type="http://schemas.openxmlformats.org/officeDocument/2006/relationships/slide" Target="slides/slide46.xml"/><Relationship Id="rId53" Type="http://schemas.openxmlformats.org/officeDocument/2006/relationships/font" Target="fonts/HelveticaNeue-regular.fntdata"/><Relationship Id="rId52" Type="http://schemas.openxmlformats.org/officeDocument/2006/relationships/font" Target="fonts/Play-bold.fntdata"/><Relationship Id="rId11" Type="http://schemas.openxmlformats.org/officeDocument/2006/relationships/slide" Target="slides/slide7.xml"/><Relationship Id="rId55" Type="http://schemas.openxmlformats.org/officeDocument/2006/relationships/font" Target="fonts/HelveticaNeue-italic.fntdata"/><Relationship Id="rId10" Type="http://schemas.openxmlformats.org/officeDocument/2006/relationships/slide" Target="slides/slide6.xml"/><Relationship Id="rId54" Type="http://schemas.openxmlformats.org/officeDocument/2006/relationships/font" Target="fonts/HelveticaNeue-bold.fntdata"/><Relationship Id="rId13" Type="http://schemas.openxmlformats.org/officeDocument/2006/relationships/slide" Target="slides/slide9.xml"/><Relationship Id="rId57" Type="http://customschemas.google.com/relationships/presentationmetadata" Target="metadata"/><Relationship Id="rId12" Type="http://schemas.openxmlformats.org/officeDocument/2006/relationships/slide" Target="slides/slide8.xml"/><Relationship Id="rId56" Type="http://schemas.openxmlformats.org/officeDocument/2006/relationships/font" Target="fonts/HelveticaNeue-boldItalic.fntdata"/><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IN"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2" name="Google Shape;92;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9" name="Google Shape;309;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IN"/>
              <a:t>Following is the explanation in brief for the above stated requirements :</a:t>
            </a:r>
            <a:endParaRPr/>
          </a:p>
          <a:p>
            <a:pPr indent="0" lvl="0" marL="0" rtl="0" algn="l">
              <a:spcBef>
                <a:spcPts val="0"/>
              </a:spcBef>
              <a:spcAft>
                <a:spcPts val="0"/>
              </a:spcAft>
              <a:buNone/>
            </a:pPr>
            <a:r>
              <a:t/>
            </a:r>
            <a:endParaRPr b="1"/>
          </a:p>
          <a:p>
            <a:pPr indent="0" lvl="0" marL="0" rtl="0" algn="l">
              <a:spcBef>
                <a:spcPts val="0"/>
              </a:spcBef>
              <a:spcAft>
                <a:spcPts val="0"/>
              </a:spcAft>
              <a:buNone/>
            </a:pPr>
            <a:r>
              <a:rPr b="1" lang="en-IN"/>
              <a:t>Acquisition Process:</a:t>
            </a:r>
            <a:endParaRPr/>
          </a:p>
          <a:p>
            <a:pPr indent="-76200" lvl="0" marL="0" rtl="0" algn="l">
              <a:spcBef>
                <a:spcPts val="0"/>
              </a:spcBef>
              <a:spcAft>
                <a:spcPts val="0"/>
              </a:spcAft>
              <a:buClr>
                <a:schemeClr val="dk1"/>
              </a:buClr>
              <a:buSzPts val="1200"/>
              <a:buFont typeface="Arial"/>
              <a:buChar char="•"/>
            </a:pPr>
            <a:r>
              <a:rPr lang="en-IN"/>
              <a:t>Define requirements for acquiring software products or services from external sources.</a:t>
            </a:r>
            <a:endParaRPr/>
          </a:p>
          <a:p>
            <a:pPr indent="-76200" lvl="0" marL="0" rtl="0" algn="l">
              <a:spcBef>
                <a:spcPts val="0"/>
              </a:spcBef>
              <a:spcAft>
                <a:spcPts val="0"/>
              </a:spcAft>
              <a:buClr>
                <a:schemeClr val="dk1"/>
              </a:buClr>
              <a:buSzPts val="1200"/>
              <a:buFont typeface="Arial"/>
              <a:buChar char="•"/>
            </a:pPr>
            <a:r>
              <a:rPr lang="en-IN"/>
              <a:t>Specify criteria for selecting suppliers and evaluating their capabilities.</a:t>
            </a:r>
            <a:endParaRPr/>
          </a:p>
          <a:p>
            <a:pPr indent="-76200" lvl="0" marL="0" rtl="0" algn="l">
              <a:spcBef>
                <a:spcPts val="0"/>
              </a:spcBef>
              <a:spcAft>
                <a:spcPts val="0"/>
              </a:spcAft>
              <a:buClr>
                <a:schemeClr val="dk1"/>
              </a:buClr>
              <a:buSzPts val="1200"/>
              <a:buFont typeface="Arial"/>
              <a:buChar char="•"/>
            </a:pPr>
            <a:r>
              <a:rPr lang="en-IN"/>
              <a:t>Include procedures for negotiating contracts and managing supplier relationships.</a:t>
            </a:r>
            <a:endParaRPr/>
          </a:p>
          <a:p>
            <a:pPr indent="0" lvl="0" marL="0" rtl="0" algn="l">
              <a:spcBef>
                <a:spcPts val="0"/>
              </a:spcBef>
              <a:spcAft>
                <a:spcPts val="0"/>
              </a:spcAft>
              <a:buNone/>
            </a:pPr>
            <a:r>
              <a:rPr b="1" lang="en-IN"/>
              <a:t>Supply Process:</a:t>
            </a:r>
            <a:endParaRPr/>
          </a:p>
          <a:p>
            <a:pPr indent="-76200" lvl="0" marL="0" rtl="0" algn="l">
              <a:spcBef>
                <a:spcPts val="0"/>
              </a:spcBef>
              <a:spcAft>
                <a:spcPts val="0"/>
              </a:spcAft>
              <a:buClr>
                <a:schemeClr val="dk1"/>
              </a:buClr>
              <a:buSzPts val="1200"/>
              <a:buFont typeface="Arial"/>
              <a:buChar char="•"/>
            </a:pPr>
            <a:r>
              <a:rPr lang="en-IN"/>
              <a:t>Specify requirements for providing software products or services to customers or users.</a:t>
            </a:r>
            <a:endParaRPr/>
          </a:p>
          <a:p>
            <a:pPr indent="-76200" lvl="0" marL="0" rtl="0" algn="l">
              <a:spcBef>
                <a:spcPts val="0"/>
              </a:spcBef>
              <a:spcAft>
                <a:spcPts val="0"/>
              </a:spcAft>
              <a:buClr>
                <a:schemeClr val="dk1"/>
              </a:buClr>
              <a:buSzPts val="1200"/>
              <a:buFont typeface="Arial"/>
              <a:buChar char="•"/>
            </a:pPr>
            <a:r>
              <a:rPr lang="en-IN"/>
              <a:t>Define procedures for packaging, delivering, and installing software.</a:t>
            </a:r>
            <a:endParaRPr/>
          </a:p>
          <a:p>
            <a:pPr indent="-76200" lvl="0" marL="0" rtl="0" algn="l">
              <a:spcBef>
                <a:spcPts val="0"/>
              </a:spcBef>
              <a:spcAft>
                <a:spcPts val="0"/>
              </a:spcAft>
              <a:buClr>
                <a:schemeClr val="dk1"/>
              </a:buClr>
              <a:buSzPts val="1200"/>
              <a:buFont typeface="Arial"/>
              <a:buChar char="•"/>
            </a:pPr>
            <a:r>
              <a:rPr lang="en-IN"/>
              <a:t>Include criteria for ensuring the compatibility and interoperability of supplied software.</a:t>
            </a:r>
            <a:endParaRPr/>
          </a:p>
          <a:p>
            <a:pPr indent="0" lvl="0" marL="0" rtl="0" algn="l">
              <a:spcBef>
                <a:spcPts val="0"/>
              </a:spcBef>
              <a:spcAft>
                <a:spcPts val="0"/>
              </a:spcAft>
              <a:buNone/>
            </a:pPr>
            <a:r>
              <a:rPr b="1" lang="en-IN"/>
              <a:t>Development Process:</a:t>
            </a:r>
            <a:endParaRPr/>
          </a:p>
          <a:p>
            <a:pPr indent="-76200" lvl="0" marL="0" rtl="0" algn="l">
              <a:spcBef>
                <a:spcPts val="0"/>
              </a:spcBef>
              <a:spcAft>
                <a:spcPts val="0"/>
              </a:spcAft>
              <a:buClr>
                <a:schemeClr val="dk1"/>
              </a:buClr>
              <a:buSzPts val="1200"/>
              <a:buFont typeface="Arial"/>
              <a:buChar char="•"/>
            </a:pPr>
            <a:r>
              <a:rPr lang="en-IN"/>
              <a:t>Define requirements for designing, coding, and testing software products or components.</a:t>
            </a:r>
            <a:endParaRPr/>
          </a:p>
          <a:p>
            <a:pPr indent="-76200" lvl="0" marL="0" rtl="0" algn="l">
              <a:spcBef>
                <a:spcPts val="0"/>
              </a:spcBef>
              <a:spcAft>
                <a:spcPts val="0"/>
              </a:spcAft>
              <a:buClr>
                <a:schemeClr val="dk1"/>
              </a:buClr>
              <a:buSzPts val="1200"/>
              <a:buFont typeface="Arial"/>
              <a:buChar char="•"/>
            </a:pPr>
            <a:r>
              <a:rPr lang="en-IN"/>
              <a:t>Specify procedures for integrating software components and verifying system functionality.</a:t>
            </a:r>
            <a:endParaRPr/>
          </a:p>
          <a:p>
            <a:pPr indent="-76200" lvl="0" marL="0" rtl="0" algn="l">
              <a:spcBef>
                <a:spcPts val="0"/>
              </a:spcBef>
              <a:spcAft>
                <a:spcPts val="0"/>
              </a:spcAft>
              <a:buClr>
                <a:schemeClr val="dk1"/>
              </a:buClr>
              <a:buSzPts val="1200"/>
              <a:buFont typeface="Arial"/>
              <a:buChar char="•"/>
            </a:pPr>
            <a:r>
              <a:rPr lang="en-IN"/>
              <a:t>Include criteria for managing software configuration and ensuring traceability of changes.</a:t>
            </a:r>
            <a:endParaRPr/>
          </a:p>
          <a:p>
            <a:pPr indent="0" lvl="0" marL="0" rtl="0" algn="l">
              <a:spcBef>
                <a:spcPts val="0"/>
              </a:spcBef>
              <a:spcAft>
                <a:spcPts val="0"/>
              </a:spcAft>
              <a:buNone/>
            </a:pPr>
            <a:r>
              <a:rPr b="1" lang="en-IN"/>
              <a:t>Operation Process:</a:t>
            </a:r>
            <a:endParaRPr/>
          </a:p>
          <a:p>
            <a:pPr indent="-76200" lvl="0" marL="0" rtl="0" algn="l">
              <a:spcBef>
                <a:spcPts val="0"/>
              </a:spcBef>
              <a:spcAft>
                <a:spcPts val="0"/>
              </a:spcAft>
              <a:buClr>
                <a:schemeClr val="dk1"/>
              </a:buClr>
              <a:buSzPts val="1200"/>
              <a:buFont typeface="Arial"/>
              <a:buChar char="•"/>
            </a:pPr>
            <a:r>
              <a:rPr lang="en-IN"/>
              <a:t>Specify requirements for deploying, operating, and supporting software products in a production environment.</a:t>
            </a:r>
            <a:endParaRPr/>
          </a:p>
          <a:p>
            <a:pPr indent="-76200" lvl="0" marL="0" rtl="0" algn="l">
              <a:spcBef>
                <a:spcPts val="0"/>
              </a:spcBef>
              <a:spcAft>
                <a:spcPts val="0"/>
              </a:spcAft>
              <a:buClr>
                <a:schemeClr val="dk1"/>
              </a:buClr>
              <a:buSzPts val="1200"/>
              <a:buFont typeface="Arial"/>
              <a:buChar char="•"/>
            </a:pPr>
            <a:r>
              <a:rPr lang="en-IN"/>
              <a:t>Define procedures for monitoring system performance and ensuring availability and reliability.</a:t>
            </a:r>
            <a:endParaRPr/>
          </a:p>
          <a:p>
            <a:pPr indent="-76200" lvl="0" marL="0" rtl="0" algn="l">
              <a:spcBef>
                <a:spcPts val="0"/>
              </a:spcBef>
              <a:spcAft>
                <a:spcPts val="0"/>
              </a:spcAft>
              <a:buClr>
                <a:schemeClr val="dk1"/>
              </a:buClr>
              <a:buSzPts val="1200"/>
              <a:buFont typeface="Arial"/>
              <a:buChar char="•"/>
            </a:pPr>
            <a:r>
              <a:rPr lang="en-IN"/>
              <a:t>Include criteria for managing incidents, problems, and service requests related to software operations.</a:t>
            </a:r>
            <a:endParaRPr/>
          </a:p>
          <a:p>
            <a:pPr indent="0" lvl="0" marL="0" rtl="0" algn="l">
              <a:spcBef>
                <a:spcPts val="0"/>
              </a:spcBef>
              <a:spcAft>
                <a:spcPts val="0"/>
              </a:spcAft>
              <a:buNone/>
            </a:pPr>
            <a:r>
              <a:rPr b="1" lang="en-IN"/>
              <a:t>Maintenance Process:</a:t>
            </a:r>
            <a:endParaRPr/>
          </a:p>
          <a:p>
            <a:pPr indent="-76200" lvl="0" marL="0" rtl="0" algn="l">
              <a:spcBef>
                <a:spcPts val="0"/>
              </a:spcBef>
              <a:spcAft>
                <a:spcPts val="0"/>
              </a:spcAft>
              <a:buClr>
                <a:schemeClr val="dk1"/>
              </a:buClr>
              <a:buSzPts val="1200"/>
              <a:buFont typeface="Arial"/>
              <a:buChar char="•"/>
            </a:pPr>
            <a:r>
              <a:rPr lang="en-IN"/>
              <a:t>Define requirements for modifying, enhancing, and optimizing software products after deployment.</a:t>
            </a:r>
            <a:endParaRPr/>
          </a:p>
          <a:p>
            <a:pPr indent="-76200" lvl="0" marL="0" rtl="0" algn="l">
              <a:spcBef>
                <a:spcPts val="0"/>
              </a:spcBef>
              <a:spcAft>
                <a:spcPts val="0"/>
              </a:spcAft>
              <a:buClr>
                <a:schemeClr val="dk1"/>
              </a:buClr>
              <a:buSzPts val="1200"/>
              <a:buFont typeface="Arial"/>
              <a:buChar char="•"/>
            </a:pPr>
            <a:r>
              <a:rPr lang="en-IN"/>
              <a:t>Specify procedures for diagnosing and fixing software defects and implementing updates.</a:t>
            </a:r>
            <a:endParaRPr/>
          </a:p>
          <a:p>
            <a:pPr indent="-76200" lvl="0" marL="0" rtl="0" algn="l">
              <a:spcBef>
                <a:spcPts val="0"/>
              </a:spcBef>
              <a:spcAft>
                <a:spcPts val="0"/>
              </a:spcAft>
              <a:buClr>
                <a:schemeClr val="dk1"/>
              </a:buClr>
              <a:buSzPts val="1200"/>
              <a:buFont typeface="Arial"/>
              <a:buChar char="•"/>
            </a:pPr>
            <a:r>
              <a:rPr lang="en-IN"/>
              <a:t>Include criteria for managing changes to software baselines and ensuring backward compatibility.</a:t>
            </a:r>
            <a:endParaRPr/>
          </a:p>
          <a:p>
            <a:pPr indent="0" lvl="0" marL="0" rtl="0" algn="l">
              <a:spcBef>
                <a:spcPts val="0"/>
              </a:spcBef>
              <a:spcAft>
                <a:spcPts val="0"/>
              </a:spcAft>
              <a:buNone/>
            </a:pPr>
            <a:r>
              <a:rPr b="1" lang="en-IN"/>
              <a:t>Disposal Process:</a:t>
            </a:r>
            <a:endParaRPr/>
          </a:p>
          <a:p>
            <a:pPr indent="-76200" lvl="0" marL="0" rtl="0" algn="l">
              <a:spcBef>
                <a:spcPts val="0"/>
              </a:spcBef>
              <a:spcAft>
                <a:spcPts val="0"/>
              </a:spcAft>
              <a:buClr>
                <a:schemeClr val="dk1"/>
              </a:buClr>
              <a:buSzPts val="1200"/>
              <a:buFont typeface="Arial"/>
              <a:buChar char="•"/>
            </a:pPr>
            <a:r>
              <a:rPr lang="en-IN"/>
              <a:t>Specify requirements for decommissioning and disposing of software products at the end of their life cycle.</a:t>
            </a:r>
            <a:endParaRPr/>
          </a:p>
          <a:p>
            <a:pPr indent="-76200" lvl="0" marL="0" rtl="0" algn="l">
              <a:spcBef>
                <a:spcPts val="0"/>
              </a:spcBef>
              <a:spcAft>
                <a:spcPts val="0"/>
              </a:spcAft>
              <a:buClr>
                <a:schemeClr val="dk1"/>
              </a:buClr>
              <a:buSzPts val="1200"/>
              <a:buFont typeface="Arial"/>
              <a:buChar char="•"/>
            </a:pPr>
            <a:r>
              <a:rPr lang="en-IN"/>
              <a:t>Define procedures for archiving software artifacts, transferring ownership, and securely disposing of data.</a:t>
            </a:r>
            <a:endParaRPr/>
          </a:p>
          <a:p>
            <a:pPr indent="-76200" lvl="0" marL="0" rtl="0" algn="l">
              <a:spcBef>
                <a:spcPts val="0"/>
              </a:spcBef>
              <a:spcAft>
                <a:spcPts val="0"/>
              </a:spcAft>
              <a:buClr>
                <a:schemeClr val="dk1"/>
              </a:buClr>
              <a:buSzPts val="1200"/>
              <a:buFont typeface="Arial"/>
              <a:buChar char="•"/>
            </a:pPr>
            <a:r>
              <a:rPr lang="en-IN"/>
              <a:t>Include criteria for ensuring compliance with legal and regulatory requirements related to software disposal.</a:t>
            </a:r>
            <a:endParaRPr/>
          </a:p>
          <a:p>
            <a:pPr indent="0" lvl="0" marL="0" rtl="0" algn="l">
              <a:spcBef>
                <a:spcPts val="0"/>
              </a:spcBef>
              <a:spcAft>
                <a:spcPts val="0"/>
              </a:spcAft>
              <a:buNone/>
            </a:pPr>
            <a:r>
              <a:t/>
            </a:r>
            <a:endParaRPr/>
          </a:p>
        </p:txBody>
      </p:sp>
      <p:sp>
        <p:nvSpPr>
          <p:cNvPr id="310" name="Google Shape;310;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4" name="Google Shape;344;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IN"/>
              <a:t>Practical Approach to Implementation:</a:t>
            </a:r>
            <a:endParaRPr/>
          </a:p>
          <a:p>
            <a:pPr indent="-76200" lvl="0" marL="0" rtl="0" algn="l">
              <a:spcBef>
                <a:spcPts val="0"/>
              </a:spcBef>
              <a:spcAft>
                <a:spcPts val="0"/>
              </a:spcAft>
              <a:buClr>
                <a:schemeClr val="dk1"/>
              </a:buClr>
              <a:buSzPts val="1200"/>
              <a:buFont typeface="Play"/>
              <a:buAutoNum type="arabicPeriod"/>
            </a:pPr>
            <a:r>
              <a:rPr b="1" lang="en-IN"/>
              <a:t>Initiation and Planning:</a:t>
            </a:r>
            <a:endParaRPr/>
          </a:p>
          <a:p>
            <a:pPr indent="-285750" lvl="1" marL="742950" rtl="0" algn="l">
              <a:spcBef>
                <a:spcPts val="0"/>
              </a:spcBef>
              <a:spcAft>
                <a:spcPts val="0"/>
              </a:spcAft>
              <a:buClr>
                <a:schemeClr val="dk1"/>
              </a:buClr>
              <a:buSzPts val="1200"/>
              <a:buFont typeface="Play"/>
              <a:buAutoNum type="arabicPeriod"/>
            </a:pPr>
            <a:r>
              <a:rPr b="1" lang="en-IN"/>
              <a:t>Project Planning:</a:t>
            </a:r>
            <a:r>
              <a:rPr lang="en-IN"/>
              <a:t> Define project scope, objectives, and deliverables. Develop a project plan that includes timelines, resources, and budget.</a:t>
            </a:r>
            <a:endParaRPr/>
          </a:p>
          <a:p>
            <a:pPr indent="-285750" lvl="1" marL="742950" rtl="0" algn="l">
              <a:spcBef>
                <a:spcPts val="0"/>
              </a:spcBef>
              <a:spcAft>
                <a:spcPts val="0"/>
              </a:spcAft>
              <a:buClr>
                <a:schemeClr val="dk1"/>
              </a:buClr>
              <a:buSzPts val="1200"/>
              <a:buFont typeface="Play"/>
              <a:buAutoNum type="arabicPeriod"/>
            </a:pPr>
            <a:r>
              <a:rPr b="1" lang="en-IN"/>
              <a:t>Stakeholder Engagement:</a:t>
            </a:r>
            <a:r>
              <a:rPr lang="en-IN"/>
              <a:t> Identify and engage stakeholders. Ensure clear communication of requirements and expectations.</a:t>
            </a:r>
            <a:endParaRPr/>
          </a:p>
          <a:p>
            <a:pPr indent="-76200" lvl="0" marL="0" rtl="0" algn="l">
              <a:spcBef>
                <a:spcPts val="0"/>
              </a:spcBef>
              <a:spcAft>
                <a:spcPts val="0"/>
              </a:spcAft>
              <a:buClr>
                <a:schemeClr val="dk1"/>
              </a:buClr>
              <a:buSzPts val="1200"/>
              <a:buFont typeface="Play"/>
              <a:buAutoNum type="arabicPeriod"/>
            </a:pPr>
            <a:r>
              <a:rPr b="1" lang="en-IN"/>
              <a:t>Requirements Analysis:</a:t>
            </a:r>
            <a:endParaRPr/>
          </a:p>
          <a:p>
            <a:pPr indent="-285750" lvl="1" marL="742950" rtl="0" algn="l">
              <a:spcBef>
                <a:spcPts val="0"/>
              </a:spcBef>
              <a:spcAft>
                <a:spcPts val="0"/>
              </a:spcAft>
              <a:buClr>
                <a:schemeClr val="dk1"/>
              </a:buClr>
              <a:buSzPts val="1200"/>
              <a:buFont typeface="Play"/>
              <a:buAutoNum type="arabicPeriod"/>
            </a:pPr>
            <a:r>
              <a:rPr b="1" lang="en-IN"/>
              <a:t>Requirements Gathering:</a:t>
            </a:r>
            <a:r>
              <a:rPr lang="en-IN"/>
              <a:t> Conduct interviews, surveys, and workshops to gather requirements.</a:t>
            </a:r>
            <a:endParaRPr/>
          </a:p>
          <a:p>
            <a:pPr indent="-285750" lvl="1" marL="742950" rtl="0" algn="l">
              <a:spcBef>
                <a:spcPts val="0"/>
              </a:spcBef>
              <a:spcAft>
                <a:spcPts val="0"/>
              </a:spcAft>
              <a:buClr>
                <a:schemeClr val="dk1"/>
              </a:buClr>
              <a:buSzPts val="1200"/>
              <a:buFont typeface="Play"/>
              <a:buAutoNum type="arabicPeriod"/>
            </a:pPr>
            <a:r>
              <a:rPr b="1" lang="en-IN"/>
              <a:t>Documentation:</a:t>
            </a:r>
            <a:r>
              <a:rPr lang="en-IN"/>
              <a:t> Document requirements using standard templates. Ensure requirements are clear, complete, and testable.</a:t>
            </a:r>
            <a:endParaRPr/>
          </a:p>
          <a:p>
            <a:pPr indent="-285750" lvl="1" marL="742950" rtl="0" algn="l">
              <a:spcBef>
                <a:spcPts val="0"/>
              </a:spcBef>
              <a:spcAft>
                <a:spcPts val="0"/>
              </a:spcAft>
              <a:buClr>
                <a:schemeClr val="dk1"/>
              </a:buClr>
              <a:buSzPts val="1200"/>
              <a:buFont typeface="Play"/>
              <a:buAutoNum type="arabicPeriod"/>
            </a:pPr>
            <a:r>
              <a:rPr b="1" lang="en-IN"/>
              <a:t>Validation:</a:t>
            </a:r>
            <a:r>
              <a:rPr lang="en-IN"/>
              <a:t> Validate requirements with stakeholders to ensure alignment with business needs.</a:t>
            </a:r>
            <a:endParaRPr/>
          </a:p>
          <a:p>
            <a:pPr indent="-76200" lvl="0" marL="0" rtl="0" algn="l">
              <a:spcBef>
                <a:spcPts val="0"/>
              </a:spcBef>
              <a:spcAft>
                <a:spcPts val="0"/>
              </a:spcAft>
              <a:buClr>
                <a:schemeClr val="dk1"/>
              </a:buClr>
              <a:buSzPts val="1200"/>
              <a:buFont typeface="Play"/>
              <a:buAutoNum type="arabicPeriod"/>
            </a:pPr>
            <a:r>
              <a:rPr b="1" lang="en-IN"/>
              <a:t>System Design:</a:t>
            </a:r>
            <a:endParaRPr/>
          </a:p>
          <a:p>
            <a:pPr indent="-285750" lvl="1" marL="742950" rtl="0" algn="l">
              <a:spcBef>
                <a:spcPts val="0"/>
              </a:spcBef>
              <a:spcAft>
                <a:spcPts val="0"/>
              </a:spcAft>
              <a:buClr>
                <a:schemeClr val="dk1"/>
              </a:buClr>
              <a:buSzPts val="1200"/>
              <a:buFont typeface="Play"/>
              <a:buAutoNum type="arabicPeriod"/>
            </a:pPr>
            <a:r>
              <a:rPr b="1" lang="en-IN"/>
              <a:t>Architectural Design:</a:t>
            </a:r>
            <a:r>
              <a:rPr lang="en-IN"/>
              <a:t> Develop a high-level system architecture. Use modeling tools to create system diagrams.</a:t>
            </a:r>
            <a:endParaRPr/>
          </a:p>
          <a:p>
            <a:pPr indent="-285750" lvl="1" marL="742950" rtl="0" algn="l">
              <a:spcBef>
                <a:spcPts val="0"/>
              </a:spcBef>
              <a:spcAft>
                <a:spcPts val="0"/>
              </a:spcAft>
              <a:buClr>
                <a:schemeClr val="dk1"/>
              </a:buClr>
              <a:buSzPts val="1200"/>
              <a:buFont typeface="Play"/>
              <a:buAutoNum type="arabicPeriod"/>
            </a:pPr>
            <a:r>
              <a:rPr b="1" lang="en-IN"/>
              <a:t>Detailed Design:</a:t>
            </a:r>
            <a:r>
              <a:rPr lang="en-IN"/>
              <a:t> Create detailed design specifications. Include data models, interface designs, and system components.</a:t>
            </a:r>
            <a:endParaRPr/>
          </a:p>
          <a:p>
            <a:pPr indent="-285750" lvl="1" marL="742950" rtl="0" algn="l">
              <a:spcBef>
                <a:spcPts val="0"/>
              </a:spcBef>
              <a:spcAft>
                <a:spcPts val="0"/>
              </a:spcAft>
              <a:buClr>
                <a:schemeClr val="dk1"/>
              </a:buClr>
              <a:buSzPts val="1200"/>
              <a:buFont typeface="Play"/>
              <a:buAutoNum type="arabicPeriod"/>
            </a:pPr>
            <a:r>
              <a:rPr b="1" lang="en-IN"/>
              <a:t>Review:</a:t>
            </a:r>
            <a:r>
              <a:rPr lang="en-IN"/>
              <a:t> Conduct design reviews to ensure completeness and correctness.</a:t>
            </a:r>
            <a:endParaRPr/>
          </a:p>
          <a:p>
            <a:pPr indent="-76200" lvl="0" marL="0" rtl="0" algn="l">
              <a:spcBef>
                <a:spcPts val="0"/>
              </a:spcBef>
              <a:spcAft>
                <a:spcPts val="0"/>
              </a:spcAft>
              <a:buClr>
                <a:schemeClr val="dk1"/>
              </a:buClr>
              <a:buSzPts val="1200"/>
              <a:buFont typeface="Play"/>
              <a:buAutoNum type="arabicPeriod"/>
            </a:pPr>
            <a:r>
              <a:rPr b="1" lang="en-IN"/>
              <a:t>Development:</a:t>
            </a:r>
            <a:endParaRPr/>
          </a:p>
          <a:p>
            <a:pPr indent="-285750" lvl="1" marL="742950" rtl="0" algn="l">
              <a:spcBef>
                <a:spcPts val="0"/>
              </a:spcBef>
              <a:spcAft>
                <a:spcPts val="0"/>
              </a:spcAft>
              <a:buClr>
                <a:schemeClr val="dk1"/>
              </a:buClr>
              <a:buSzPts val="1200"/>
              <a:buFont typeface="Play"/>
              <a:buAutoNum type="arabicPeriod"/>
            </a:pPr>
            <a:r>
              <a:rPr b="1" lang="en-IN"/>
              <a:t>Coding Standards:</a:t>
            </a:r>
            <a:r>
              <a:rPr lang="en-IN"/>
              <a:t> Establish and enforce coding standards to ensure consistency and quality.</a:t>
            </a:r>
            <a:endParaRPr/>
          </a:p>
          <a:p>
            <a:pPr indent="-285750" lvl="1" marL="742950" rtl="0" algn="l">
              <a:spcBef>
                <a:spcPts val="0"/>
              </a:spcBef>
              <a:spcAft>
                <a:spcPts val="0"/>
              </a:spcAft>
              <a:buClr>
                <a:schemeClr val="dk1"/>
              </a:buClr>
              <a:buSzPts val="1200"/>
              <a:buFont typeface="Play"/>
              <a:buAutoNum type="arabicPeriod"/>
            </a:pPr>
            <a:r>
              <a:rPr b="1" lang="en-IN"/>
              <a:t>Version Control:</a:t>
            </a:r>
            <a:r>
              <a:rPr lang="en-IN"/>
              <a:t> Use version control systems to manage code changes and track progress.</a:t>
            </a:r>
            <a:endParaRPr/>
          </a:p>
          <a:p>
            <a:pPr indent="-285750" lvl="1" marL="742950" rtl="0" algn="l">
              <a:spcBef>
                <a:spcPts val="0"/>
              </a:spcBef>
              <a:spcAft>
                <a:spcPts val="0"/>
              </a:spcAft>
              <a:buClr>
                <a:schemeClr val="dk1"/>
              </a:buClr>
              <a:buSzPts val="1200"/>
              <a:buFont typeface="Play"/>
              <a:buAutoNum type="arabicPeriod"/>
            </a:pPr>
            <a:r>
              <a:rPr b="1" lang="en-IN"/>
              <a:t>Unit Testing:</a:t>
            </a:r>
            <a:r>
              <a:rPr lang="en-IN"/>
              <a:t> Perform unit testing to ensure individual components function correctly.</a:t>
            </a:r>
            <a:endParaRPr/>
          </a:p>
          <a:p>
            <a:pPr indent="-76200" lvl="0" marL="0" rtl="0" algn="l">
              <a:spcBef>
                <a:spcPts val="0"/>
              </a:spcBef>
              <a:spcAft>
                <a:spcPts val="0"/>
              </a:spcAft>
              <a:buClr>
                <a:schemeClr val="dk1"/>
              </a:buClr>
              <a:buSzPts val="1200"/>
              <a:buFont typeface="Play"/>
              <a:buAutoNum type="arabicPeriod"/>
            </a:pPr>
            <a:r>
              <a:rPr b="1" lang="en-IN"/>
              <a:t>Verification and Validation:</a:t>
            </a:r>
            <a:endParaRPr/>
          </a:p>
          <a:p>
            <a:pPr indent="-285750" lvl="1" marL="742950" rtl="0" algn="l">
              <a:spcBef>
                <a:spcPts val="0"/>
              </a:spcBef>
              <a:spcAft>
                <a:spcPts val="0"/>
              </a:spcAft>
              <a:buClr>
                <a:schemeClr val="dk1"/>
              </a:buClr>
              <a:buSzPts val="1200"/>
              <a:buFont typeface="Play"/>
              <a:buAutoNum type="arabicPeriod"/>
            </a:pPr>
            <a:r>
              <a:rPr b="1" lang="en-IN"/>
              <a:t>Integration Testing:</a:t>
            </a:r>
            <a:r>
              <a:rPr lang="en-IN"/>
              <a:t> Test integrated components to ensure they work together as intended.</a:t>
            </a:r>
            <a:endParaRPr/>
          </a:p>
          <a:p>
            <a:pPr indent="-285750" lvl="1" marL="742950" rtl="0" algn="l">
              <a:spcBef>
                <a:spcPts val="0"/>
              </a:spcBef>
              <a:spcAft>
                <a:spcPts val="0"/>
              </a:spcAft>
              <a:buClr>
                <a:schemeClr val="dk1"/>
              </a:buClr>
              <a:buSzPts val="1200"/>
              <a:buFont typeface="Play"/>
              <a:buAutoNum type="arabicPeriod"/>
            </a:pPr>
            <a:r>
              <a:rPr b="1" lang="en-IN"/>
              <a:t>System Testing:</a:t>
            </a:r>
            <a:r>
              <a:rPr lang="en-IN"/>
              <a:t> Conduct system testing to validate the overall functionality and performance.</a:t>
            </a:r>
            <a:endParaRPr/>
          </a:p>
          <a:p>
            <a:pPr indent="-285750" lvl="1" marL="742950" rtl="0" algn="l">
              <a:spcBef>
                <a:spcPts val="0"/>
              </a:spcBef>
              <a:spcAft>
                <a:spcPts val="0"/>
              </a:spcAft>
              <a:buClr>
                <a:schemeClr val="dk1"/>
              </a:buClr>
              <a:buSzPts val="1200"/>
              <a:buFont typeface="Play"/>
              <a:buAutoNum type="arabicPeriod"/>
            </a:pPr>
            <a:r>
              <a:rPr b="1" lang="en-IN"/>
              <a:t>User Acceptance Testing (UAT):</a:t>
            </a:r>
            <a:r>
              <a:rPr lang="en-IN"/>
              <a:t> Perform UAT with end-users to ensure the system meets their needs.</a:t>
            </a:r>
            <a:endParaRPr/>
          </a:p>
          <a:p>
            <a:pPr indent="-76200" lvl="0" marL="0" rtl="0" algn="l">
              <a:spcBef>
                <a:spcPts val="0"/>
              </a:spcBef>
              <a:spcAft>
                <a:spcPts val="0"/>
              </a:spcAft>
              <a:buClr>
                <a:schemeClr val="dk1"/>
              </a:buClr>
              <a:buSzPts val="1200"/>
              <a:buFont typeface="Play"/>
              <a:buAutoNum type="arabicPeriod"/>
            </a:pPr>
            <a:r>
              <a:rPr b="1" lang="en-IN"/>
              <a:t>Deployment:</a:t>
            </a:r>
            <a:endParaRPr/>
          </a:p>
          <a:p>
            <a:pPr indent="-285750" lvl="1" marL="742950" rtl="0" algn="l">
              <a:spcBef>
                <a:spcPts val="0"/>
              </a:spcBef>
              <a:spcAft>
                <a:spcPts val="0"/>
              </a:spcAft>
              <a:buClr>
                <a:schemeClr val="dk1"/>
              </a:buClr>
              <a:buSzPts val="1200"/>
              <a:buFont typeface="Play"/>
              <a:buAutoNum type="arabicPeriod"/>
            </a:pPr>
            <a:r>
              <a:rPr b="1" lang="en-IN"/>
              <a:t>Deployment Planning:</a:t>
            </a:r>
            <a:r>
              <a:rPr lang="en-IN"/>
              <a:t> Develop a deployment plan that includes installation, configuration, and data migration.</a:t>
            </a:r>
            <a:endParaRPr/>
          </a:p>
          <a:p>
            <a:pPr indent="-285750" lvl="1" marL="742950" rtl="0" algn="l">
              <a:spcBef>
                <a:spcPts val="0"/>
              </a:spcBef>
              <a:spcAft>
                <a:spcPts val="0"/>
              </a:spcAft>
              <a:buClr>
                <a:schemeClr val="dk1"/>
              </a:buClr>
              <a:buSzPts val="1200"/>
              <a:buFont typeface="Play"/>
              <a:buAutoNum type="arabicPeriod"/>
            </a:pPr>
            <a:r>
              <a:rPr b="1" lang="en-IN"/>
              <a:t>Environment Setup:</a:t>
            </a:r>
            <a:r>
              <a:rPr lang="en-IN"/>
              <a:t> Set up production and staging environments. Ensure they are configured correctly and securely.</a:t>
            </a:r>
            <a:endParaRPr/>
          </a:p>
          <a:p>
            <a:pPr indent="-285750" lvl="1" marL="742950" rtl="0" algn="l">
              <a:spcBef>
                <a:spcPts val="0"/>
              </a:spcBef>
              <a:spcAft>
                <a:spcPts val="0"/>
              </a:spcAft>
              <a:buClr>
                <a:schemeClr val="dk1"/>
              </a:buClr>
              <a:buSzPts val="1200"/>
              <a:buFont typeface="Play"/>
              <a:buAutoNum type="arabicPeriod"/>
            </a:pPr>
            <a:r>
              <a:rPr b="1" lang="en-IN"/>
              <a:t>Deployment:</a:t>
            </a:r>
            <a:r>
              <a:rPr lang="en-IN"/>
              <a:t> Deploy the system to the production environment. Monitor the deployment for issues and resolve them promptly.</a:t>
            </a:r>
            <a:endParaRPr/>
          </a:p>
          <a:p>
            <a:pPr indent="-76200" lvl="0" marL="0" rtl="0" algn="l">
              <a:spcBef>
                <a:spcPts val="0"/>
              </a:spcBef>
              <a:spcAft>
                <a:spcPts val="0"/>
              </a:spcAft>
              <a:buClr>
                <a:schemeClr val="dk1"/>
              </a:buClr>
              <a:buSzPts val="1200"/>
              <a:buFont typeface="Play"/>
              <a:buAutoNum type="arabicPeriod"/>
            </a:pPr>
            <a:r>
              <a:rPr b="1" lang="en-IN"/>
              <a:t>Maintenance and Support:</a:t>
            </a:r>
            <a:endParaRPr/>
          </a:p>
          <a:p>
            <a:pPr indent="-285750" lvl="1" marL="742950" rtl="0" algn="l">
              <a:spcBef>
                <a:spcPts val="0"/>
              </a:spcBef>
              <a:spcAft>
                <a:spcPts val="0"/>
              </a:spcAft>
              <a:buClr>
                <a:schemeClr val="dk1"/>
              </a:buClr>
              <a:buSzPts val="1200"/>
              <a:buFont typeface="Play"/>
              <a:buAutoNum type="arabicPeriod"/>
            </a:pPr>
            <a:r>
              <a:rPr b="1" lang="en-IN"/>
              <a:t>Maintenance Plan:</a:t>
            </a:r>
            <a:r>
              <a:rPr lang="en-IN"/>
              <a:t> Develop a maintenance plan that includes regular updates, bug fixes, and performance improvements.</a:t>
            </a:r>
            <a:endParaRPr/>
          </a:p>
          <a:p>
            <a:pPr indent="-285750" lvl="1" marL="742950" rtl="0" algn="l">
              <a:spcBef>
                <a:spcPts val="0"/>
              </a:spcBef>
              <a:spcAft>
                <a:spcPts val="0"/>
              </a:spcAft>
              <a:buClr>
                <a:schemeClr val="dk1"/>
              </a:buClr>
              <a:buSzPts val="1200"/>
              <a:buFont typeface="Play"/>
              <a:buAutoNum type="arabicPeriod"/>
            </a:pPr>
            <a:r>
              <a:rPr b="1" lang="en-IN"/>
              <a:t>Support:</a:t>
            </a:r>
            <a:r>
              <a:rPr lang="en-IN"/>
              <a:t> Establish a support system for end-users. Provide training and documentation to help them use the system effectively.</a:t>
            </a:r>
            <a:endParaRPr/>
          </a:p>
          <a:p>
            <a:pPr indent="-285750" lvl="1" marL="742950" rtl="0" algn="l">
              <a:spcBef>
                <a:spcPts val="0"/>
              </a:spcBef>
              <a:spcAft>
                <a:spcPts val="0"/>
              </a:spcAft>
              <a:buClr>
                <a:schemeClr val="dk1"/>
              </a:buClr>
              <a:buSzPts val="1200"/>
              <a:buFont typeface="Play"/>
              <a:buAutoNum type="arabicPeriod"/>
            </a:pPr>
            <a:r>
              <a:rPr b="1" lang="en-IN"/>
              <a:t>Continuous Improvement:</a:t>
            </a:r>
            <a:r>
              <a:rPr lang="en-IN"/>
              <a:t> Collect feedback from users and stakeholders. Use this feedback to make continuous improvements to the system and processes.</a:t>
            </a:r>
            <a:endParaRPr/>
          </a:p>
          <a:p>
            <a:pPr indent="0" lvl="0" marL="0" rtl="0" algn="l">
              <a:spcBef>
                <a:spcPts val="0"/>
              </a:spcBef>
              <a:spcAft>
                <a:spcPts val="0"/>
              </a:spcAft>
              <a:buNone/>
            </a:pPr>
            <a:r>
              <a:t/>
            </a:r>
            <a:endParaRPr/>
          </a:p>
        </p:txBody>
      </p:sp>
      <p:sp>
        <p:nvSpPr>
          <p:cNvPr id="345" name="Google Shape;345;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8" name="Google Shape;358;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1" name="Google Shape;381;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9" name="Google Shape;399;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2" name="Google Shape;422;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76200" lvl="0" marL="0" rtl="0" algn="l">
              <a:spcBef>
                <a:spcPts val="0"/>
              </a:spcBef>
              <a:spcAft>
                <a:spcPts val="0"/>
              </a:spcAft>
              <a:buClr>
                <a:schemeClr val="dk1"/>
              </a:buClr>
              <a:buSzPts val="1200"/>
              <a:buFont typeface="Play"/>
              <a:buAutoNum type="arabicPeriod"/>
            </a:pPr>
            <a:r>
              <a:rPr b="1" lang="en-IN"/>
              <a:t>Definition of Software Quality Assurance (SQA):</a:t>
            </a:r>
            <a:r>
              <a:rPr lang="en-IN"/>
              <a:t> Software Quality Assurance (SQA) encompasses the entire software development process, focusing on ensuring that the defined standards, processes, and procedures are adhered to throughout the software development lifecycle. It involves systematic monitoring, evaluation, and improvement of the software processes to ensure quality delivery.</a:t>
            </a:r>
            <a:endParaRPr/>
          </a:p>
          <a:p>
            <a:pPr indent="0" lvl="0" marL="0" rtl="0" algn="l">
              <a:spcBef>
                <a:spcPts val="0"/>
              </a:spcBef>
              <a:spcAft>
                <a:spcPts val="0"/>
              </a:spcAft>
              <a:buClr>
                <a:schemeClr val="dk1"/>
              </a:buClr>
              <a:buSzPts val="1200"/>
              <a:buFont typeface="Play"/>
              <a:buNone/>
            </a:pPr>
            <a:r>
              <a:t/>
            </a:r>
            <a:endParaRPr/>
          </a:p>
          <a:p>
            <a:pPr indent="-76200" lvl="0" marL="0" rtl="0" algn="l">
              <a:spcBef>
                <a:spcPts val="0"/>
              </a:spcBef>
              <a:spcAft>
                <a:spcPts val="0"/>
              </a:spcAft>
              <a:buClr>
                <a:schemeClr val="dk1"/>
              </a:buClr>
              <a:buSzPts val="1200"/>
              <a:buFont typeface="Play"/>
              <a:buAutoNum type="arabicPeriod"/>
            </a:pPr>
            <a:r>
              <a:rPr b="1" lang="en-IN"/>
              <a:t>Importance of SQA in Software Development:</a:t>
            </a:r>
            <a:r>
              <a:rPr lang="en-IN"/>
              <a:t> Software Quality Assurance is crucial in software development for several reasons:</a:t>
            </a:r>
            <a:endParaRPr/>
          </a:p>
          <a:p>
            <a:pPr indent="-285750" lvl="1" marL="742950" rtl="0" algn="l">
              <a:spcBef>
                <a:spcPts val="0"/>
              </a:spcBef>
              <a:spcAft>
                <a:spcPts val="0"/>
              </a:spcAft>
              <a:buClr>
                <a:schemeClr val="dk1"/>
              </a:buClr>
              <a:buSzPts val="1200"/>
              <a:buFont typeface="Play"/>
              <a:buAutoNum type="arabicPeriod"/>
            </a:pPr>
            <a:r>
              <a:rPr b="1" lang="en-IN"/>
              <a:t>Risk Management:</a:t>
            </a:r>
            <a:r>
              <a:rPr lang="en-IN"/>
              <a:t> It helps in identifying and mitigating risks early in the development process, thereby reducing the likelihood of costly defects in the final product.</a:t>
            </a:r>
            <a:endParaRPr/>
          </a:p>
          <a:p>
            <a:pPr indent="-285750" lvl="1" marL="742950" rtl="0" algn="l">
              <a:spcBef>
                <a:spcPts val="0"/>
              </a:spcBef>
              <a:spcAft>
                <a:spcPts val="0"/>
              </a:spcAft>
              <a:buClr>
                <a:schemeClr val="dk1"/>
              </a:buClr>
              <a:buSzPts val="1200"/>
              <a:buFont typeface="Play"/>
              <a:buAutoNum type="arabicPeriod"/>
            </a:pPr>
            <a:r>
              <a:rPr b="1" lang="en-IN"/>
              <a:t>Customer Satisfaction:</a:t>
            </a:r>
            <a:r>
              <a:rPr lang="en-IN"/>
              <a:t> By ensuring high-quality software, SQA enhances customer satisfaction and confidence in the product.</a:t>
            </a:r>
            <a:endParaRPr/>
          </a:p>
          <a:p>
            <a:pPr indent="-285750" lvl="1" marL="742950" rtl="0" algn="l">
              <a:spcBef>
                <a:spcPts val="0"/>
              </a:spcBef>
              <a:spcAft>
                <a:spcPts val="0"/>
              </a:spcAft>
              <a:buClr>
                <a:schemeClr val="dk1"/>
              </a:buClr>
              <a:buSzPts val="1200"/>
              <a:buFont typeface="Play"/>
              <a:buAutoNum type="arabicPeriod"/>
            </a:pPr>
            <a:r>
              <a:rPr b="1" lang="en-IN"/>
              <a:t>Cost Efficiency:</a:t>
            </a:r>
            <a:r>
              <a:rPr lang="en-IN"/>
              <a:t> Detecting and fixing defects early in the development process reduces rework and maintenance costs.</a:t>
            </a:r>
            <a:endParaRPr/>
          </a:p>
          <a:p>
            <a:pPr indent="-285750" lvl="1" marL="742950" rtl="0" algn="l">
              <a:spcBef>
                <a:spcPts val="0"/>
              </a:spcBef>
              <a:spcAft>
                <a:spcPts val="0"/>
              </a:spcAft>
              <a:buClr>
                <a:schemeClr val="dk1"/>
              </a:buClr>
              <a:buSzPts val="1200"/>
              <a:buFont typeface="Play"/>
              <a:buAutoNum type="arabicPeriod"/>
            </a:pPr>
            <a:r>
              <a:rPr b="1" lang="en-IN"/>
              <a:t>Compliance:</a:t>
            </a:r>
            <a:r>
              <a:rPr lang="en-IN"/>
              <a:t> It ensures compliance with industry standards, regulations, and organizational policies.</a:t>
            </a:r>
            <a:endParaRPr/>
          </a:p>
          <a:p>
            <a:pPr indent="-285750" lvl="1" marL="742950" rtl="0" algn="l">
              <a:spcBef>
                <a:spcPts val="0"/>
              </a:spcBef>
              <a:spcAft>
                <a:spcPts val="0"/>
              </a:spcAft>
              <a:buClr>
                <a:schemeClr val="dk1"/>
              </a:buClr>
              <a:buSzPts val="1200"/>
              <a:buFont typeface="Play"/>
              <a:buAutoNum type="arabicPeriod"/>
            </a:pPr>
            <a:r>
              <a:rPr b="1" lang="en-IN"/>
              <a:t>Process Improvement:</a:t>
            </a:r>
            <a:r>
              <a:rPr lang="en-IN"/>
              <a:t> SQA facilitates continuous improvement of development processes, leading to more efficient and effective software development cycles.</a:t>
            </a:r>
            <a:endParaRPr/>
          </a:p>
          <a:p>
            <a:pPr indent="-209550" lvl="1" marL="742950" rtl="0" algn="l">
              <a:spcBef>
                <a:spcPts val="0"/>
              </a:spcBef>
              <a:spcAft>
                <a:spcPts val="0"/>
              </a:spcAft>
              <a:buClr>
                <a:schemeClr val="dk1"/>
              </a:buClr>
              <a:buSzPts val="1200"/>
              <a:buFont typeface="Play"/>
              <a:buNone/>
            </a:pPr>
            <a:r>
              <a:t/>
            </a:r>
            <a:endParaRPr/>
          </a:p>
          <a:p>
            <a:pPr indent="-76200" lvl="0" marL="0" rtl="0" algn="l">
              <a:spcBef>
                <a:spcPts val="0"/>
              </a:spcBef>
              <a:spcAft>
                <a:spcPts val="0"/>
              </a:spcAft>
              <a:buClr>
                <a:schemeClr val="dk1"/>
              </a:buClr>
              <a:buSzPts val="1200"/>
              <a:buFont typeface="Play"/>
              <a:buAutoNum type="arabicPeriod"/>
            </a:pPr>
            <a:r>
              <a:rPr b="1" lang="en-IN"/>
              <a:t>Key Activities in Software Quality Assurance:</a:t>
            </a:r>
            <a:r>
              <a:rPr lang="en-IN"/>
              <a:t> The key activities in Software Quality Assurance typically include:</a:t>
            </a:r>
            <a:endParaRPr/>
          </a:p>
          <a:p>
            <a:pPr indent="-285750" lvl="1" marL="742950" rtl="0" algn="l">
              <a:spcBef>
                <a:spcPts val="0"/>
              </a:spcBef>
              <a:spcAft>
                <a:spcPts val="0"/>
              </a:spcAft>
              <a:buClr>
                <a:schemeClr val="dk1"/>
              </a:buClr>
              <a:buSzPts val="1200"/>
              <a:buFont typeface="Play"/>
              <a:buAutoNum type="arabicPeriod"/>
            </a:pPr>
            <a:r>
              <a:rPr b="1" lang="en-IN"/>
              <a:t>Quality Planning:</a:t>
            </a:r>
            <a:r>
              <a:rPr lang="en-IN"/>
              <a:t> Developing a quality management plan that outlines the procedures, tools, and resources necessary for quality assurance activities.</a:t>
            </a:r>
            <a:endParaRPr/>
          </a:p>
          <a:p>
            <a:pPr indent="-285750" lvl="1" marL="742950" rtl="0" algn="l">
              <a:spcBef>
                <a:spcPts val="0"/>
              </a:spcBef>
              <a:spcAft>
                <a:spcPts val="0"/>
              </a:spcAft>
              <a:buClr>
                <a:schemeClr val="dk1"/>
              </a:buClr>
              <a:buSzPts val="1200"/>
              <a:buFont typeface="Play"/>
              <a:buAutoNum type="arabicPeriod"/>
            </a:pPr>
            <a:r>
              <a:rPr b="1" lang="en-IN"/>
              <a:t>Process Audits and Reviews:</a:t>
            </a:r>
            <a:r>
              <a:rPr lang="en-IN"/>
              <a:t> Conducting regular audits and reviews to assess compliance with defined processes and standards.</a:t>
            </a:r>
            <a:endParaRPr/>
          </a:p>
          <a:p>
            <a:pPr indent="-285750" lvl="1" marL="742950" rtl="0" algn="l">
              <a:spcBef>
                <a:spcPts val="0"/>
              </a:spcBef>
              <a:spcAft>
                <a:spcPts val="0"/>
              </a:spcAft>
              <a:buClr>
                <a:schemeClr val="dk1"/>
              </a:buClr>
              <a:buSzPts val="1200"/>
              <a:buFont typeface="Play"/>
              <a:buAutoNum type="arabicPeriod"/>
            </a:pPr>
            <a:r>
              <a:rPr b="1" lang="en-IN"/>
              <a:t>Quality Control:</a:t>
            </a:r>
            <a:r>
              <a:rPr lang="en-IN"/>
              <a:t> Monitoring and evaluating processes and outputs to ensure adherence to quality standards and requirements.</a:t>
            </a:r>
            <a:endParaRPr/>
          </a:p>
          <a:p>
            <a:pPr indent="-285750" lvl="1" marL="742950" rtl="0" algn="l">
              <a:spcBef>
                <a:spcPts val="0"/>
              </a:spcBef>
              <a:spcAft>
                <a:spcPts val="0"/>
              </a:spcAft>
              <a:buClr>
                <a:schemeClr val="dk1"/>
              </a:buClr>
              <a:buSzPts val="1200"/>
              <a:buFont typeface="Play"/>
              <a:buAutoNum type="arabicPeriod"/>
            </a:pPr>
            <a:r>
              <a:rPr b="1" lang="en-IN"/>
              <a:t>Defect Prevention:</a:t>
            </a:r>
            <a:r>
              <a:rPr lang="en-IN"/>
              <a:t> Implementing measures to identify and prevent defects from occurring during the development process.</a:t>
            </a:r>
            <a:endParaRPr/>
          </a:p>
          <a:p>
            <a:pPr indent="-285750" lvl="1" marL="742950" rtl="0" algn="l">
              <a:spcBef>
                <a:spcPts val="0"/>
              </a:spcBef>
              <a:spcAft>
                <a:spcPts val="0"/>
              </a:spcAft>
              <a:buClr>
                <a:schemeClr val="dk1"/>
              </a:buClr>
              <a:buSzPts val="1200"/>
              <a:buFont typeface="Play"/>
              <a:buAutoNum type="arabicPeriod"/>
            </a:pPr>
            <a:r>
              <a:rPr b="1" lang="en-IN"/>
              <a:t>Continuous Improvement:</a:t>
            </a:r>
            <a:r>
              <a:rPr lang="en-IN"/>
              <a:t> Initiating improvements based on metrics, feedback, and lessons learned to enhance overall software quality.</a:t>
            </a:r>
            <a:endParaRPr/>
          </a:p>
        </p:txBody>
      </p:sp>
      <p:sp>
        <p:nvSpPr>
          <p:cNvPr id="423" name="Google Shape;423;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2" name="Google Shape;462;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3" name="Google Shape;463;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2" name="Google Shape;472;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IN"/>
              <a:t>IS 16845 (ISO/IEC 25000), also known as the SQuaRE (Systems and Software Quality Requirements and Evaluation) series, is a set of international standards developed to address the need for consistent and comprehensive methods to evaluate and manage software quality. Here's an overview of what this standard entails and why it exists:</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IN"/>
              <a:t>What is IS 16845 (ISO/IEC 25000) (SQuaRE) Series?</a:t>
            </a:r>
            <a:endParaRPr/>
          </a:p>
          <a:p>
            <a:pPr indent="0" lvl="0" marL="0" rtl="0" algn="l">
              <a:spcBef>
                <a:spcPts val="0"/>
              </a:spcBef>
              <a:spcAft>
                <a:spcPts val="0"/>
              </a:spcAft>
              <a:buNone/>
            </a:pPr>
            <a:r>
              <a:rPr lang="en-IN"/>
              <a:t>The IS 16845 (ISO/IEC 25000 series) comprises a collection of standards that provide a systematic approach to defining, evaluating, and managing software quality. It covers various aspects of software quality assurance and aims to establish a common framework that organizations can use to ensure that their software products meet specified quality requirements.</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IN"/>
              <a:t>Why Does IS 16845 (ISO/IEC 25000) Exist?</a:t>
            </a:r>
            <a:endParaRPr/>
          </a:p>
          <a:p>
            <a:pPr indent="-76200" lvl="0" marL="0" rtl="0" algn="l">
              <a:spcBef>
                <a:spcPts val="0"/>
              </a:spcBef>
              <a:spcAft>
                <a:spcPts val="0"/>
              </a:spcAft>
              <a:buClr>
                <a:schemeClr val="dk1"/>
              </a:buClr>
              <a:buSzPts val="1200"/>
              <a:buFont typeface="Play"/>
              <a:buAutoNum type="arabicPeriod"/>
            </a:pPr>
            <a:r>
              <a:rPr b="1" lang="en-IN"/>
              <a:t>Standardization of Quality Evaluation:</a:t>
            </a:r>
            <a:r>
              <a:rPr lang="en-IN"/>
              <a:t> IS 16845 (ISO/IEC 25000) exists to standardize the methods and metrics used to evaluate software quality across different domains and industries. By defining clear quality models, characteristics, and metrics, it enables consistent assessment and comparison of software products.</a:t>
            </a:r>
            <a:endParaRPr/>
          </a:p>
          <a:p>
            <a:pPr indent="-76200" lvl="0" marL="0" rtl="0" algn="l">
              <a:spcBef>
                <a:spcPts val="0"/>
              </a:spcBef>
              <a:spcAft>
                <a:spcPts val="0"/>
              </a:spcAft>
              <a:buClr>
                <a:schemeClr val="dk1"/>
              </a:buClr>
              <a:buSzPts val="1200"/>
              <a:buFont typeface="Play"/>
              <a:buAutoNum type="arabicPeriod"/>
            </a:pPr>
            <a:r>
              <a:rPr b="1" lang="en-IN"/>
              <a:t>Improving Quality Assurance Processes:</a:t>
            </a:r>
            <a:r>
              <a:rPr lang="en-IN"/>
              <a:t> The series aims to enhance software quality assurance processes by providing guidelines and best practices for quality management throughout the software development life cycle (SDLC). This includes requirements gathering, design, implementation, testing, deployment, and maintenance phases.</a:t>
            </a:r>
            <a:endParaRPr/>
          </a:p>
          <a:p>
            <a:pPr indent="-76200" lvl="0" marL="0" rtl="0" algn="l">
              <a:spcBef>
                <a:spcPts val="0"/>
              </a:spcBef>
              <a:spcAft>
                <a:spcPts val="0"/>
              </a:spcAft>
              <a:buClr>
                <a:schemeClr val="dk1"/>
              </a:buClr>
              <a:buSzPts val="1200"/>
              <a:buFont typeface="Play"/>
              <a:buAutoNum type="arabicPeriod"/>
            </a:pPr>
            <a:r>
              <a:rPr b="1" lang="en-IN"/>
              <a:t>Facilitating International Collaboration:</a:t>
            </a:r>
            <a:r>
              <a:rPr lang="en-IN"/>
              <a:t> IS 16845 promotes collaboration and interoperability among organizations worldwide. It allows stakeholders to communicate effectively about software quality expectations and outcomes, regardless of geographical or organizational boundaries.</a:t>
            </a:r>
            <a:endParaRPr/>
          </a:p>
          <a:p>
            <a:pPr indent="-76200" lvl="0" marL="0" rtl="0" algn="l">
              <a:spcBef>
                <a:spcPts val="0"/>
              </a:spcBef>
              <a:spcAft>
                <a:spcPts val="0"/>
              </a:spcAft>
              <a:buClr>
                <a:schemeClr val="dk1"/>
              </a:buClr>
              <a:buSzPts val="1200"/>
              <a:buFont typeface="Play"/>
              <a:buAutoNum type="arabicPeriod"/>
            </a:pPr>
            <a:r>
              <a:rPr b="1" lang="en-IN"/>
              <a:t>Supporting Regulatory Compliance:</a:t>
            </a:r>
            <a:r>
              <a:rPr lang="en-IN"/>
              <a:t> Compliance with ISO/IEC 25000 helps organizations meet regulatory requirements related to software quality and safety. It provides a structured approach to ensure that software products are reliable, secure, and perform as expected in various operational environments.</a:t>
            </a:r>
            <a:endParaRPr/>
          </a:p>
          <a:p>
            <a:pPr indent="-76200" lvl="0" marL="0" rtl="0" algn="l">
              <a:spcBef>
                <a:spcPts val="0"/>
              </a:spcBef>
              <a:spcAft>
                <a:spcPts val="0"/>
              </a:spcAft>
              <a:buClr>
                <a:schemeClr val="dk1"/>
              </a:buClr>
              <a:buSzPts val="1200"/>
              <a:buFont typeface="Play"/>
              <a:buAutoNum type="arabicPeriod"/>
            </a:pPr>
            <a:r>
              <a:rPr b="1" lang="en-IN"/>
              <a:t>Enhancing Customer Satisfaction:</a:t>
            </a:r>
            <a:r>
              <a:rPr lang="en-IN"/>
              <a:t> By adhering to ISO/IEC 25000 standards, organizations can deliver software products that are more reliable, usable, and efficient. This, in turn, enhances customer satisfaction and builds trust in the software's performance and reliability.</a:t>
            </a:r>
            <a:endParaRPr/>
          </a:p>
          <a:p>
            <a:pPr indent="0" lvl="0" marL="0" rtl="0" algn="l">
              <a:spcBef>
                <a:spcPts val="0"/>
              </a:spcBef>
              <a:spcAft>
                <a:spcPts val="0"/>
              </a:spcAft>
              <a:buClr>
                <a:schemeClr val="dk1"/>
              </a:buClr>
              <a:buSzPts val="1200"/>
              <a:buFont typeface="Play"/>
              <a:buNone/>
            </a:pPr>
            <a:r>
              <a:t/>
            </a:r>
            <a:endParaRPr/>
          </a:p>
          <a:p>
            <a:pPr indent="0" lvl="0" marL="0" rtl="0" algn="l">
              <a:spcBef>
                <a:spcPts val="0"/>
              </a:spcBef>
              <a:spcAft>
                <a:spcPts val="0"/>
              </a:spcAft>
              <a:buNone/>
            </a:pPr>
            <a:r>
              <a:rPr lang="en-IN"/>
              <a:t>In summary, ISO/IEC 25000 (SQuaRE) series exists to standardize, improve, and assure the quality of software products through systematic evaluation, management, and adherence to international best practices. It plays a crucial role in shaping the way software quality is defined, measured, and achieved across global markets and industries.</a:t>
            </a:r>
            <a:endParaRPr/>
          </a:p>
          <a:p>
            <a:pPr indent="0" lvl="0" marL="0" rtl="0" algn="l">
              <a:spcBef>
                <a:spcPts val="0"/>
              </a:spcBef>
              <a:spcAft>
                <a:spcPts val="0"/>
              </a:spcAft>
              <a:buNone/>
            </a:pPr>
            <a:r>
              <a:t/>
            </a:r>
            <a:endParaRPr/>
          </a:p>
        </p:txBody>
      </p:sp>
      <p:sp>
        <p:nvSpPr>
          <p:cNvPr id="473" name="Google Shape;473;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3" name="Google Shape;523;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IN"/>
              <a:t>How IS 16845 (ISO/IEC 25000) (SQuaRE Series) Solves Software Quality Assurance Issues:</a:t>
            </a:r>
            <a:endParaRPr/>
          </a:p>
          <a:p>
            <a:pPr indent="0" lvl="0" marL="0" rtl="0" algn="l">
              <a:spcBef>
                <a:spcPts val="0"/>
              </a:spcBef>
              <a:spcAft>
                <a:spcPts val="0"/>
              </a:spcAft>
              <a:buNone/>
            </a:pPr>
            <a:r>
              <a:t/>
            </a:r>
            <a:endParaRPr b="1"/>
          </a:p>
          <a:p>
            <a:pPr indent="-76200" lvl="0" marL="0" rtl="0" algn="l">
              <a:spcBef>
                <a:spcPts val="0"/>
              </a:spcBef>
              <a:spcAft>
                <a:spcPts val="0"/>
              </a:spcAft>
              <a:buClr>
                <a:schemeClr val="dk1"/>
              </a:buClr>
              <a:buSzPts val="1200"/>
              <a:buFont typeface="Play"/>
              <a:buAutoNum type="arabicPeriod"/>
            </a:pPr>
            <a:r>
              <a:rPr b="1" lang="en-IN"/>
              <a:t>Standardized Quality Models:</a:t>
            </a:r>
            <a:r>
              <a:rPr lang="en-IN"/>
              <a:t> ISO/IEC 25000 defines comprehensive quality models such as </a:t>
            </a:r>
            <a:r>
              <a:rPr lang="en-IN" sz="1200">
                <a:latin typeface="Helvetica Neue"/>
                <a:ea typeface="Helvetica Neue"/>
                <a:cs typeface="Helvetica Neue"/>
                <a:sym typeface="Helvetica Neue"/>
              </a:rPr>
              <a:t>IS 16443 : 2016 </a:t>
            </a:r>
            <a:r>
              <a:rPr lang="en-IN"/>
              <a:t>(System and Software Quality Models), which outline key quality characteristics like functionality, reliability, usability, efficiency, maintainability, and security. These models provide a common framework for evaluating software quality across different projects and organizations.</a:t>
            </a:r>
            <a:endParaRPr/>
          </a:p>
          <a:p>
            <a:pPr indent="-76200" lvl="0" marL="0" rtl="0" algn="l">
              <a:spcBef>
                <a:spcPts val="0"/>
              </a:spcBef>
              <a:spcAft>
                <a:spcPts val="0"/>
              </a:spcAft>
              <a:buClr>
                <a:schemeClr val="dk1"/>
              </a:buClr>
              <a:buSzPts val="1200"/>
              <a:buFont typeface="Play"/>
              <a:buAutoNum type="arabicPeriod"/>
            </a:pPr>
            <a:r>
              <a:rPr b="1" lang="en-IN"/>
              <a:t>Defined Quality Requirements:</a:t>
            </a:r>
            <a:r>
              <a:rPr lang="en-IN"/>
              <a:t> The standard helps in specifying quality requirements early in the software development life cycle (SDLC). By defining clear quality metrics and criteria based on </a:t>
            </a:r>
            <a:r>
              <a:rPr lang="en-IN" sz="1200">
                <a:latin typeface="Helvetica Neue"/>
                <a:ea typeface="Helvetica Neue"/>
                <a:cs typeface="Helvetica Neue"/>
                <a:sym typeface="Helvetica Neue"/>
              </a:rPr>
              <a:t>IS 16443 : 2016</a:t>
            </a:r>
            <a:r>
              <a:rPr lang="en-IN"/>
              <a:t>, organizations can set measurable quality objectives and ensure that software meets user expectations and business needs.</a:t>
            </a:r>
            <a:endParaRPr/>
          </a:p>
          <a:p>
            <a:pPr indent="-76200" lvl="0" marL="0" rtl="0" algn="l">
              <a:spcBef>
                <a:spcPts val="0"/>
              </a:spcBef>
              <a:spcAft>
                <a:spcPts val="0"/>
              </a:spcAft>
              <a:buClr>
                <a:schemeClr val="dk1"/>
              </a:buClr>
              <a:buSzPts val="1200"/>
              <a:buFont typeface="Play"/>
              <a:buAutoNum type="arabicPeriod"/>
            </a:pPr>
            <a:r>
              <a:rPr b="1" lang="en-IN"/>
              <a:t>Structured Evaluation Processes:</a:t>
            </a:r>
            <a:r>
              <a:rPr lang="en-IN"/>
              <a:t> ISO/IEC 25000 offers guidelines and methods for evaluating software quality attributes throughout the development process. It supports systematic evaluation through techniques like quality assessments, testing, and validation against defined quality characteristics.</a:t>
            </a:r>
            <a:endParaRPr/>
          </a:p>
          <a:p>
            <a:pPr indent="-76200" lvl="0" marL="0" rtl="0" algn="l">
              <a:spcBef>
                <a:spcPts val="0"/>
              </a:spcBef>
              <a:spcAft>
                <a:spcPts val="0"/>
              </a:spcAft>
              <a:buClr>
                <a:schemeClr val="dk1"/>
              </a:buClr>
              <a:buSzPts val="1200"/>
              <a:buFont typeface="Play"/>
              <a:buAutoNum type="arabicPeriod"/>
            </a:pPr>
            <a:r>
              <a:rPr b="1" lang="en-IN"/>
              <a:t>Improvement of Development Practices:</a:t>
            </a:r>
            <a:r>
              <a:rPr lang="en-IN"/>
              <a:t> By promoting the adoption of standardized quality assurance practices, ISO/IEC 25000 encourages continuous improvement in software development processes. It emphasizes the importance of incorporating quality considerations from requirements analysis to deployment and maintenance phases.</a:t>
            </a:r>
            <a:endParaRPr/>
          </a:p>
          <a:p>
            <a:pPr indent="-76200" lvl="0" marL="0" rtl="0" algn="l">
              <a:spcBef>
                <a:spcPts val="0"/>
              </a:spcBef>
              <a:spcAft>
                <a:spcPts val="0"/>
              </a:spcAft>
              <a:buClr>
                <a:schemeClr val="dk1"/>
              </a:buClr>
              <a:buSzPts val="1200"/>
              <a:buFont typeface="Play"/>
              <a:buAutoNum type="arabicPeriod"/>
            </a:pPr>
            <a:r>
              <a:rPr b="1" lang="en-IN"/>
              <a:t>Interoperability and Compatibility:</a:t>
            </a:r>
            <a:r>
              <a:rPr lang="en-IN"/>
              <a:t> The standard facilitates interoperability and compatibility among different software components and systems by providing a common language and criteria for assessing quality attributes. This helps in ensuring that software products work together seamlessly and reliably in diverse environments.</a:t>
            </a:r>
            <a:endParaRPr/>
          </a:p>
          <a:p>
            <a:pPr indent="-76200" lvl="0" marL="0" rtl="0" algn="l">
              <a:spcBef>
                <a:spcPts val="0"/>
              </a:spcBef>
              <a:spcAft>
                <a:spcPts val="0"/>
              </a:spcAft>
              <a:buClr>
                <a:schemeClr val="dk1"/>
              </a:buClr>
              <a:buSzPts val="1200"/>
              <a:buFont typeface="Play"/>
              <a:buAutoNum type="arabicPeriod"/>
            </a:pPr>
            <a:r>
              <a:rPr b="1" lang="en-IN"/>
              <a:t>Compliance and Regulatory Alignment:</a:t>
            </a:r>
            <a:r>
              <a:rPr lang="en-IN"/>
              <a:t> ISO/IEC 25000 supports organizations in meeting regulatory requirements related to software quality and safety. By adhering to internationally recognized standards, organizations can demonstrate compliance with industry-specific regulations and standards.</a:t>
            </a:r>
            <a:endParaRPr/>
          </a:p>
          <a:p>
            <a:pPr indent="0" lvl="0" marL="0" rtl="0" algn="l">
              <a:spcBef>
                <a:spcPts val="0"/>
              </a:spcBef>
              <a:spcAft>
                <a:spcPts val="0"/>
              </a:spcAft>
              <a:buNone/>
            </a:pPr>
            <a:r>
              <a:t/>
            </a:r>
            <a:endParaRPr/>
          </a:p>
        </p:txBody>
      </p:sp>
      <p:sp>
        <p:nvSpPr>
          <p:cNvPr id="524" name="Google Shape;524;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6" name="Shape 556"/>
        <p:cNvGrpSpPr/>
        <p:nvPr/>
      </p:nvGrpSpPr>
      <p:grpSpPr>
        <a:xfrm>
          <a:off x="0" y="0"/>
          <a:ext cx="0" cy="0"/>
          <a:chOff x="0" y="0"/>
          <a:chExt cx="0" cy="0"/>
        </a:xfrm>
      </p:grpSpPr>
      <p:sp>
        <p:nvSpPr>
          <p:cNvPr id="557" name="Google Shape;557;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8" name="Google Shape;558;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IN"/>
              <a:t>Purpose:</a:t>
            </a:r>
            <a:endParaRPr/>
          </a:p>
          <a:p>
            <a:pPr indent="-76200" lvl="0" marL="0" rtl="0" algn="l">
              <a:spcBef>
                <a:spcPts val="0"/>
              </a:spcBef>
              <a:spcAft>
                <a:spcPts val="0"/>
              </a:spcAft>
              <a:buClr>
                <a:schemeClr val="dk1"/>
              </a:buClr>
              <a:buSzPts val="1200"/>
              <a:buFont typeface="Play"/>
              <a:buAutoNum type="arabicPeriod"/>
            </a:pPr>
            <a:r>
              <a:rPr b="1" lang="en-IN"/>
              <a:t>Define Software Quality:</a:t>
            </a:r>
            <a:r>
              <a:rPr lang="en-IN"/>
              <a:t> The SQuaRE series aims to establish clear definitions and metrics for software quality across various dimensions, ensuring a common understanding and measurement framework.</a:t>
            </a:r>
            <a:endParaRPr/>
          </a:p>
          <a:p>
            <a:pPr indent="-76200" lvl="0" marL="0" rtl="0" algn="l">
              <a:spcBef>
                <a:spcPts val="0"/>
              </a:spcBef>
              <a:spcAft>
                <a:spcPts val="0"/>
              </a:spcAft>
              <a:buClr>
                <a:schemeClr val="dk1"/>
              </a:buClr>
              <a:buSzPts val="1200"/>
              <a:buFont typeface="Play"/>
              <a:buAutoNum type="arabicPeriod"/>
            </a:pPr>
            <a:r>
              <a:rPr b="1" lang="en-IN"/>
              <a:t>Provide Guidelines:</a:t>
            </a:r>
            <a:r>
              <a:rPr lang="en-IN"/>
              <a:t> It offers guidelines and best practices to organizations for implementing effective software quality management processes, ensuring consistency and reliability in software products.</a:t>
            </a:r>
            <a:endParaRPr/>
          </a:p>
          <a:p>
            <a:pPr indent="-76200" lvl="0" marL="0" rtl="0" algn="l">
              <a:spcBef>
                <a:spcPts val="0"/>
              </a:spcBef>
              <a:spcAft>
                <a:spcPts val="0"/>
              </a:spcAft>
              <a:buClr>
                <a:schemeClr val="dk1"/>
              </a:buClr>
              <a:buSzPts val="1200"/>
              <a:buFont typeface="Play"/>
              <a:buAutoNum type="arabicPeriod"/>
            </a:pPr>
            <a:r>
              <a:rPr b="1" lang="en-IN"/>
              <a:t>Improve Software Processes:</a:t>
            </a:r>
            <a:r>
              <a:rPr lang="en-IN"/>
              <a:t> By providing structured quality models and evaluation methods, SQuaRE helps organizations enhance their software development and maintenance processes, leading to better overall quality outcomes.</a:t>
            </a:r>
            <a:endParaRPr/>
          </a:p>
          <a:p>
            <a:pPr indent="-76200" lvl="0" marL="0" rtl="0" algn="l">
              <a:spcBef>
                <a:spcPts val="0"/>
              </a:spcBef>
              <a:spcAft>
                <a:spcPts val="0"/>
              </a:spcAft>
              <a:buClr>
                <a:schemeClr val="dk1"/>
              </a:buClr>
              <a:buSzPts val="1200"/>
              <a:buFont typeface="Play"/>
              <a:buAutoNum type="arabicPeriod"/>
            </a:pPr>
            <a:r>
              <a:rPr b="1" lang="en-IN"/>
              <a:t>Facilitate Communication:</a:t>
            </a:r>
            <a:r>
              <a:rPr lang="en-IN"/>
              <a:t> SQuaRE provides a standardized vocabulary and framework for discussing and assessing software quality, facilitating communication between stakeholders such as developers, testers, and end-users.</a:t>
            </a:r>
            <a:endParaRPr/>
          </a:p>
          <a:p>
            <a:pPr indent="0" lvl="0" marL="0" rtl="0" algn="l">
              <a:spcBef>
                <a:spcPts val="0"/>
              </a:spcBef>
              <a:spcAft>
                <a:spcPts val="0"/>
              </a:spcAft>
              <a:buClr>
                <a:schemeClr val="dk1"/>
              </a:buClr>
              <a:buSzPts val="1200"/>
              <a:buFont typeface="Play"/>
              <a:buNone/>
            </a:pPr>
            <a:r>
              <a:t/>
            </a:r>
            <a:endParaRPr/>
          </a:p>
          <a:p>
            <a:pPr indent="0" lvl="0" marL="0" rtl="0" algn="l">
              <a:spcBef>
                <a:spcPts val="0"/>
              </a:spcBef>
              <a:spcAft>
                <a:spcPts val="0"/>
              </a:spcAft>
              <a:buNone/>
            </a:pPr>
            <a:r>
              <a:rPr b="1" lang="en-IN"/>
              <a:t>Scope:</a:t>
            </a:r>
            <a:endParaRPr/>
          </a:p>
          <a:p>
            <a:pPr indent="-76200" lvl="0" marL="0" rtl="0" algn="l">
              <a:spcBef>
                <a:spcPts val="0"/>
              </a:spcBef>
              <a:spcAft>
                <a:spcPts val="0"/>
              </a:spcAft>
              <a:buClr>
                <a:schemeClr val="dk1"/>
              </a:buClr>
              <a:buSzPts val="1200"/>
              <a:buFont typeface="Play"/>
              <a:buAutoNum type="arabicPeriod"/>
            </a:pPr>
            <a:r>
              <a:rPr b="1" lang="en-IN"/>
              <a:t>Product Quality:</a:t>
            </a:r>
            <a:r>
              <a:rPr lang="en-IN"/>
              <a:t> Focuses on defining and assessing the inherent quality attributes of software products, such as functionality, reliability, usability, efficiency, maintainability, and portability.</a:t>
            </a:r>
            <a:endParaRPr/>
          </a:p>
          <a:p>
            <a:pPr indent="-76200" lvl="0" marL="0" rtl="0" algn="l">
              <a:spcBef>
                <a:spcPts val="0"/>
              </a:spcBef>
              <a:spcAft>
                <a:spcPts val="0"/>
              </a:spcAft>
              <a:buClr>
                <a:schemeClr val="dk1"/>
              </a:buClr>
              <a:buSzPts val="1200"/>
              <a:buFont typeface="Play"/>
              <a:buAutoNum type="arabicPeriod"/>
            </a:pPr>
            <a:r>
              <a:rPr b="1" lang="en-IN"/>
              <a:t>Data Quality:</a:t>
            </a:r>
            <a:r>
              <a:rPr lang="en-IN"/>
              <a:t> Addresses the quality of data used within software systems, including its accuracy, completeness, consistency, and timeliness, ensuring reliable data-driven decisions and operations.</a:t>
            </a:r>
            <a:endParaRPr/>
          </a:p>
          <a:p>
            <a:pPr indent="-76200" lvl="0" marL="0" rtl="0" algn="l">
              <a:spcBef>
                <a:spcPts val="0"/>
              </a:spcBef>
              <a:spcAft>
                <a:spcPts val="0"/>
              </a:spcAft>
              <a:buClr>
                <a:schemeClr val="dk1"/>
              </a:buClr>
              <a:buSzPts val="1200"/>
              <a:buFont typeface="Play"/>
              <a:buAutoNum type="arabicPeriod"/>
            </a:pPr>
            <a:r>
              <a:rPr b="1" lang="en-IN"/>
              <a:t>Quality in Use:</a:t>
            </a:r>
            <a:r>
              <a:rPr lang="en-IN"/>
              <a:t> Evaluates how well software products satisfy user needs and expectations in specific contexts of use, considering factors like effectiveness, efficiency, satisfaction, safety, and accessibility.</a:t>
            </a:r>
            <a:endParaRPr/>
          </a:p>
          <a:p>
            <a:pPr indent="-76200" lvl="0" marL="0" rtl="0" algn="l">
              <a:spcBef>
                <a:spcPts val="0"/>
              </a:spcBef>
              <a:spcAft>
                <a:spcPts val="0"/>
              </a:spcAft>
              <a:buClr>
                <a:schemeClr val="dk1"/>
              </a:buClr>
              <a:buSzPts val="1200"/>
              <a:buFont typeface="Play"/>
              <a:buAutoNum type="arabicPeriod"/>
            </a:pPr>
            <a:r>
              <a:rPr b="1" lang="en-IN"/>
              <a:t>Measurement and Evaluation:</a:t>
            </a:r>
            <a:r>
              <a:rPr lang="en-IN"/>
              <a:t> Provides standardized methods and models for measuring and evaluating software quality across the defined dimensions, supporting objective assessments and continuous improvement efforts.</a:t>
            </a:r>
            <a:endParaRPr/>
          </a:p>
          <a:p>
            <a:pPr indent="0" lvl="0" marL="0" rtl="0" algn="l">
              <a:spcBef>
                <a:spcPts val="0"/>
              </a:spcBef>
              <a:spcAft>
                <a:spcPts val="0"/>
              </a:spcAft>
              <a:buNone/>
            </a:pPr>
            <a:r>
              <a:rPr lang="en-IN"/>
              <a:t>These elements collectively form the foundation of the SQuaRE series, aiming to enhance software quality management practices and outcomes across the software development lifecycle.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559" name="Google Shape;559;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6" name="Google Shape;116;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IN"/>
              <a:t>Definition of Software Lifecycle:</a:t>
            </a:r>
            <a:endParaRPr/>
          </a:p>
          <a:p>
            <a:pPr indent="0" lvl="0" marL="0" rtl="0" algn="l">
              <a:spcBef>
                <a:spcPts val="0"/>
              </a:spcBef>
              <a:spcAft>
                <a:spcPts val="0"/>
              </a:spcAft>
              <a:buNone/>
            </a:pPr>
            <a:r>
              <a:t/>
            </a:r>
            <a:endParaRPr/>
          </a:p>
          <a:p>
            <a:pPr indent="0" lvl="0" marL="0" rtl="0" algn="l">
              <a:spcBef>
                <a:spcPts val="0"/>
              </a:spcBef>
              <a:spcAft>
                <a:spcPts val="0"/>
              </a:spcAft>
              <a:buNone/>
            </a:pPr>
            <a:r>
              <a:rPr lang="en-IN"/>
              <a:t>The software lifecycle encompasses the stages and activities involved in the development, deployment, maintenance, and eventual retirement of a software product. It represents a structured approach to managing the entire lifespan of software, from its inception through to its decommissioning. This lifecycle typically includes phases such as conceptualization, requirements gathering, design, development, testing, deployment, maintenance, and retirement. Each phase is crucial for ensuring the software meets user needs, quality standards, and operational requirements throughout its existence.</a:t>
            </a:r>
            <a:endParaRPr/>
          </a:p>
          <a:p>
            <a:pPr indent="0" lvl="0" marL="0" rtl="0" algn="l">
              <a:spcBef>
                <a:spcPts val="0"/>
              </a:spcBef>
              <a:spcAft>
                <a:spcPts val="0"/>
              </a:spcAft>
              <a:buNone/>
            </a:pPr>
            <a:r>
              <a:t/>
            </a:r>
            <a:endParaRPr/>
          </a:p>
        </p:txBody>
      </p:sp>
      <p:sp>
        <p:nvSpPr>
          <p:cNvPr id="117" name="Google Shape;117;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7" name="Shape 567"/>
        <p:cNvGrpSpPr/>
        <p:nvPr/>
      </p:nvGrpSpPr>
      <p:grpSpPr>
        <a:xfrm>
          <a:off x="0" y="0"/>
          <a:ext cx="0" cy="0"/>
          <a:chOff x="0" y="0"/>
          <a:chExt cx="0" cy="0"/>
        </a:xfrm>
      </p:grpSpPr>
      <p:sp>
        <p:nvSpPr>
          <p:cNvPr id="568" name="Google Shape;568;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9" name="Google Shape;569;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76200" lvl="0" marL="0" rtl="0" algn="l">
              <a:spcBef>
                <a:spcPts val="0"/>
              </a:spcBef>
              <a:spcAft>
                <a:spcPts val="0"/>
              </a:spcAft>
              <a:buClr>
                <a:schemeClr val="dk1"/>
              </a:buClr>
              <a:buSzPts val="1200"/>
              <a:buFont typeface="Play"/>
              <a:buAutoNum type="arabicPeriod"/>
            </a:pPr>
            <a:r>
              <a:rPr b="1" lang="en-IN"/>
              <a:t>Quality Management Division:</a:t>
            </a:r>
            <a:endParaRPr/>
          </a:p>
          <a:p>
            <a:pPr indent="-285750" lvl="1" marL="742950" rtl="0" algn="l">
              <a:spcBef>
                <a:spcPts val="0"/>
              </a:spcBef>
              <a:spcAft>
                <a:spcPts val="0"/>
              </a:spcAft>
              <a:buClr>
                <a:schemeClr val="dk1"/>
              </a:buClr>
              <a:buSzPts val="1200"/>
              <a:buFont typeface="Play"/>
              <a:buAutoNum type="arabicPeriod"/>
            </a:pPr>
            <a:r>
              <a:rPr b="1" lang="en-IN"/>
              <a:t>Purpose:</a:t>
            </a:r>
            <a:r>
              <a:rPr lang="en-IN"/>
              <a:t> This division focuses on providing guidelines and standards for managing software quality throughout its lifecycle.</a:t>
            </a:r>
            <a:endParaRPr/>
          </a:p>
          <a:p>
            <a:pPr indent="-285750" lvl="1" marL="742950" rtl="0" algn="l">
              <a:spcBef>
                <a:spcPts val="0"/>
              </a:spcBef>
              <a:spcAft>
                <a:spcPts val="0"/>
              </a:spcAft>
              <a:buClr>
                <a:schemeClr val="dk1"/>
              </a:buClr>
              <a:buSzPts val="1200"/>
              <a:buFont typeface="Play"/>
              <a:buAutoNum type="arabicPeriod"/>
            </a:pPr>
            <a:r>
              <a:rPr b="1" lang="en-IN"/>
              <a:t>Key Components:</a:t>
            </a:r>
            <a:endParaRPr/>
          </a:p>
          <a:p>
            <a:pPr indent="-228600" lvl="2" marL="1143000" rtl="0" algn="l">
              <a:spcBef>
                <a:spcPts val="0"/>
              </a:spcBef>
              <a:spcAft>
                <a:spcPts val="0"/>
              </a:spcAft>
              <a:buClr>
                <a:schemeClr val="dk1"/>
              </a:buClr>
              <a:buSzPts val="1200"/>
              <a:buFont typeface="Play"/>
              <a:buAutoNum type="arabicPeriod"/>
            </a:pPr>
            <a:r>
              <a:rPr b="1" lang="en-IN"/>
              <a:t>Quality Management System:</a:t>
            </a:r>
            <a:r>
              <a:rPr lang="en-IN"/>
              <a:t> Defines the framework, policies, and processes for implementing quality management practices within software development organizations.</a:t>
            </a:r>
            <a:endParaRPr/>
          </a:p>
          <a:p>
            <a:pPr indent="-228600" lvl="2" marL="1143000" rtl="0" algn="l">
              <a:spcBef>
                <a:spcPts val="0"/>
              </a:spcBef>
              <a:spcAft>
                <a:spcPts val="0"/>
              </a:spcAft>
              <a:buClr>
                <a:schemeClr val="dk1"/>
              </a:buClr>
              <a:buSzPts val="1200"/>
              <a:buFont typeface="Play"/>
              <a:buAutoNum type="arabicPeriod"/>
            </a:pPr>
            <a:r>
              <a:rPr b="1" lang="en-IN"/>
              <a:t>Quality Assurance:</a:t>
            </a:r>
            <a:r>
              <a:rPr lang="en-IN"/>
              <a:t> Ensures that defined processes and standards are followed throughout the software development lifecycle to meet quality objectives.</a:t>
            </a:r>
            <a:endParaRPr/>
          </a:p>
          <a:p>
            <a:pPr indent="-228600" lvl="2" marL="1143000" rtl="0" algn="l">
              <a:spcBef>
                <a:spcPts val="0"/>
              </a:spcBef>
              <a:spcAft>
                <a:spcPts val="0"/>
              </a:spcAft>
              <a:buClr>
                <a:schemeClr val="dk1"/>
              </a:buClr>
              <a:buSzPts val="1200"/>
              <a:buFont typeface="Play"/>
              <a:buAutoNum type="arabicPeriod"/>
            </a:pPr>
            <a:r>
              <a:rPr b="1" lang="en-IN"/>
              <a:t>Quality Control:</a:t>
            </a:r>
            <a:r>
              <a:rPr lang="en-IN"/>
              <a:t> Involves activities and techniques used to monitor and verify that products and processes meet specified requirements and standards.</a:t>
            </a:r>
            <a:endParaRPr/>
          </a:p>
          <a:p>
            <a:pPr indent="-228600" lvl="2" marL="1143000" rtl="0" algn="l">
              <a:spcBef>
                <a:spcPts val="0"/>
              </a:spcBef>
              <a:spcAft>
                <a:spcPts val="0"/>
              </a:spcAft>
              <a:buClr>
                <a:schemeClr val="dk1"/>
              </a:buClr>
              <a:buSzPts val="1200"/>
              <a:buFont typeface="Play"/>
              <a:buAutoNum type="arabicPeriod"/>
            </a:pPr>
            <a:r>
              <a:rPr b="1" lang="en-IN"/>
              <a:t>Quality Improvement:</a:t>
            </a:r>
            <a:r>
              <a:rPr lang="en-IN"/>
              <a:t> Includes methods and practices for continuously improving software development processes and products based on quality metrics and feedback.</a:t>
            </a:r>
            <a:endParaRPr/>
          </a:p>
          <a:p>
            <a:pPr indent="-76200" lvl="0" marL="0" rtl="0" algn="l">
              <a:spcBef>
                <a:spcPts val="0"/>
              </a:spcBef>
              <a:spcAft>
                <a:spcPts val="0"/>
              </a:spcAft>
              <a:buClr>
                <a:schemeClr val="dk1"/>
              </a:buClr>
              <a:buSzPts val="1200"/>
              <a:buFont typeface="Play"/>
              <a:buAutoNum type="arabicPeriod"/>
            </a:pPr>
            <a:r>
              <a:rPr b="1" lang="en-IN"/>
              <a:t>Quality Model Division:</a:t>
            </a:r>
            <a:endParaRPr/>
          </a:p>
          <a:p>
            <a:pPr indent="-285750" lvl="1" marL="742950" rtl="0" algn="l">
              <a:spcBef>
                <a:spcPts val="0"/>
              </a:spcBef>
              <a:spcAft>
                <a:spcPts val="0"/>
              </a:spcAft>
              <a:buClr>
                <a:schemeClr val="dk1"/>
              </a:buClr>
              <a:buSzPts val="1200"/>
              <a:buFont typeface="Play"/>
              <a:buAutoNum type="arabicPeriod"/>
            </a:pPr>
            <a:r>
              <a:rPr b="1" lang="en-IN"/>
              <a:t>Purpose:</a:t>
            </a:r>
            <a:r>
              <a:rPr lang="en-IN"/>
              <a:t> Defines standard models and frameworks for describing and evaluating software quality attributes.</a:t>
            </a:r>
            <a:endParaRPr/>
          </a:p>
          <a:p>
            <a:pPr indent="-285750" lvl="1" marL="742950" rtl="0" algn="l">
              <a:spcBef>
                <a:spcPts val="0"/>
              </a:spcBef>
              <a:spcAft>
                <a:spcPts val="0"/>
              </a:spcAft>
              <a:buClr>
                <a:schemeClr val="dk1"/>
              </a:buClr>
              <a:buSzPts val="1200"/>
              <a:buFont typeface="Play"/>
              <a:buAutoNum type="arabicPeriod"/>
            </a:pPr>
            <a:r>
              <a:rPr b="1" lang="en-IN"/>
              <a:t>Key Components:</a:t>
            </a:r>
            <a:endParaRPr/>
          </a:p>
          <a:p>
            <a:pPr indent="-228600" lvl="2" marL="1143000" rtl="0" algn="l">
              <a:spcBef>
                <a:spcPts val="0"/>
              </a:spcBef>
              <a:spcAft>
                <a:spcPts val="0"/>
              </a:spcAft>
              <a:buClr>
                <a:schemeClr val="dk1"/>
              </a:buClr>
              <a:buSzPts val="1200"/>
              <a:buFont typeface="Play"/>
              <a:buAutoNum type="arabicPeriod"/>
            </a:pPr>
            <a:r>
              <a:rPr b="1" lang="en-IN"/>
              <a:t>Product Quality Model (</a:t>
            </a:r>
            <a:r>
              <a:rPr lang="en-IN" sz="1200">
                <a:latin typeface="Helvetica Neue"/>
                <a:ea typeface="Helvetica Neue"/>
                <a:cs typeface="Helvetica Neue"/>
                <a:sym typeface="Helvetica Neue"/>
              </a:rPr>
              <a:t>IS 16443 : 2016</a:t>
            </a:r>
            <a:r>
              <a:rPr b="1" lang="en-IN"/>
              <a:t>):</a:t>
            </a:r>
            <a:r>
              <a:rPr lang="en-IN"/>
              <a:t> Specifies quality characteristics (e.g., functionality, reliability, usability) and sub-characteristics that software products should exhibit.</a:t>
            </a:r>
            <a:endParaRPr/>
          </a:p>
          <a:p>
            <a:pPr indent="-228600" lvl="2" marL="1143000" rtl="0" algn="l">
              <a:spcBef>
                <a:spcPts val="0"/>
              </a:spcBef>
              <a:spcAft>
                <a:spcPts val="0"/>
              </a:spcAft>
              <a:buClr>
                <a:schemeClr val="dk1"/>
              </a:buClr>
              <a:buSzPts val="1200"/>
              <a:buFont typeface="Play"/>
              <a:buAutoNum type="arabicPeriod"/>
            </a:pPr>
            <a:r>
              <a:rPr b="1" lang="en-IN"/>
              <a:t>Quality in Use Model (</a:t>
            </a:r>
            <a:r>
              <a:rPr lang="en-IN" sz="1200">
                <a:latin typeface="Helvetica Neue"/>
                <a:ea typeface="Helvetica Neue"/>
                <a:cs typeface="Helvetica Neue"/>
                <a:sym typeface="Helvetica Neue"/>
              </a:rPr>
              <a:t>IS 16443 : 2016</a:t>
            </a:r>
            <a:r>
              <a:rPr b="1" lang="en-IN"/>
              <a:t>):</a:t>
            </a:r>
            <a:r>
              <a:rPr lang="en-IN"/>
              <a:t> Focuses on assessing how well software meets user needs and expectations in specific usage contexts (e.g., effectiveness, efficiency, satisfaction).</a:t>
            </a:r>
            <a:endParaRPr/>
          </a:p>
          <a:p>
            <a:pPr indent="-228600" lvl="2" marL="1143000" rtl="0" algn="l">
              <a:spcBef>
                <a:spcPts val="0"/>
              </a:spcBef>
              <a:spcAft>
                <a:spcPts val="0"/>
              </a:spcAft>
              <a:buClr>
                <a:schemeClr val="dk1"/>
              </a:buClr>
              <a:buSzPts val="1200"/>
              <a:buFont typeface="Play"/>
              <a:buAutoNum type="arabicPeriod"/>
            </a:pPr>
            <a:r>
              <a:rPr b="1" lang="en-IN"/>
              <a:t>Data Quality Model (</a:t>
            </a:r>
            <a:r>
              <a:rPr lang="en-IN" sz="1200">
                <a:latin typeface="Helvetica Neue"/>
                <a:ea typeface="Helvetica Neue"/>
                <a:cs typeface="Helvetica Neue"/>
                <a:sym typeface="Helvetica Neue"/>
              </a:rPr>
              <a:t>IS 16445 : 2016 </a:t>
            </a:r>
            <a:r>
              <a:rPr b="1" lang="en-IN"/>
              <a:t>):</a:t>
            </a:r>
            <a:r>
              <a:rPr lang="en-IN"/>
              <a:t> Provides guidelines for assessing and improving the quality of data used by software systems, covering aspects like accuracy, completeness, consistency, and timeliness.</a:t>
            </a:r>
            <a:endParaRPr/>
          </a:p>
          <a:p>
            <a:pPr indent="-76200" lvl="0" marL="0" rtl="0" algn="l">
              <a:spcBef>
                <a:spcPts val="0"/>
              </a:spcBef>
              <a:spcAft>
                <a:spcPts val="0"/>
              </a:spcAft>
              <a:buClr>
                <a:schemeClr val="dk1"/>
              </a:buClr>
              <a:buSzPts val="1200"/>
              <a:buFont typeface="Play"/>
              <a:buAutoNum type="arabicPeriod"/>
            </a:pPr>
            <a:r>
              <a:rPr b="1" lang="en-IN"/>
              <a:t>Quality Measurement Division:</a:t>
            </a:r>
            <a:endParaRPr/>
          </a:p>
          <a:p>
            <a:pPr indent="-285750" lvl="1" marL="742950" rtl="0" algn="l">
              <a:spcBef>
                <a:spcPts val="0"/>
              </a:spcBef>
              <a:spcAft>
                <a:spcPts val="0"/>
              </a:spcAft>
              <a:buClr>
                <a:schemeClr val="dk1"/>
              </a:buClr>
              <a:buSzPts val="1200"/>
              <a:buFont typeface="Play"/>
              <a:buAutoNum type="arabicPeriod"/>
            </a:pPr>
            <a:r>
              <a:rPr b="1" lang="en-IN"/>
              <a:t>Purpose:</a:t>
            </a:r>
            <a:r>
              <a:rPr lang="en-IN"/>
              <a:t> Provides standards and guidelines for measuring and quantifying software quality attributes and characteristics.</a:t>
            </a:r>
            <a:endParaRPr/>
          </a:p>
          <a:p>
            <a:pPr indent="-285750" lvl="1" marL="742950" rtl="0" algn="l">
              <a:spcBef>
                <a:spcPts val="0"/>
              </a:spcBef>
              <a:spcAft>
                <a:spcPts val="0"/>
              </a:spcAft>
              <a:buClr>
                <a:schemeClr val="dk1"/>
              </a:buClr>
              <a:buSzPts val="1200"/>
              <a:buFont typeface="Play"/>
              <a:buAutoNum type="arabicPeriod"/>
            </a:pPr>
            <a:r>
              <a:rPr b="1" lang="en-IN"/>
              <a:t>Key Components:</a:t>
            </a:r>
            <a:endParaRPr/>
          </a:p>
          <a:p>
            <a:pPr indent="-228600" lvl="2" marL="1143000" rtl="0" algn="l">
              <a:spcBef>
                <a:spcPts val="0"/>
              </a:spcBef>
              <a:spcAft>
                <a:spcPts val="0"/>
              </a:spcAft>
              <a:buClr>
                <a:schemeClr val="dk1"/>
              </a:buClr>
              <a:buSzPts val="1200"/>
              <a:buFont typeface="Play"/>
              <a:buAutoNum type="arabicPeriod"/>
            </a:pPr>
            <a:r>
              <a:rPr b="1" lang="en-IN"/>
              <a:t>Measurement Process (</a:t>
            </a:r>
            <a:r>
              <a:rPr lang="en-IN" sz="1200">
                <a:latin typeface="Helvetica Neue"/>
                <a:ea typeface="Helvetica Neue"/>
                <a:cs typeface="Helvetica Neue"/>
                <a:sym typeface="Helvetica Neue"/>
              </a:rPr>
              <a:t>IS 16446 : 2016 </a:t>
            </a:r>
            <a:r>
              <a:rPr b="1" lang="en-IN"/>
              <a:t>):</a:t>
            </a:r>
            <a:r>
              <a:rPr lang="en-IN"/>
              <a:t> Defines processes for planning, executing, and analyzing measurements to assess software quality.</a:t>
            </a:r>
            <a:endParaRPr/>
          </a:p>
          <a:p>
            <a:pPr indent="-228600" lvl="2" marL="1143000" rtl="0" algn="l">
              <a:spcBef>
                <a:spcPts val="0"/>
              </a:spcBef>
              <a:spcAft>
                <a:spcPts val="0"/>
              </a:spcAft>
              <a:buClr>
                <a:schemeClr val="dk1"/>
              </a:buClr>
              <a:buSzPts val="1200"/>
              <a:buFont typeface="Play"/>
              <a:buAutoNum type="arabicPeriod"/>
            </a:pPr>
            <a:r>
              <a:rPr b="1" lang="en-IN"/>
              <a:t>Measurement Reference Model (</a:t>
            </a:r>
            <a:r>
              <a:rPr lang="en-IN" sz="1200">
                <a:solidFill>
                  <a:srgbClr val="141413"/>
                </a:solidFill>
                <a:latin typeface="Helvetica Neue"/>
                <a:ea typeface="Helvetica Neue"/>
                <a:cs typeface="Helvetica Neue"/>
                <a:sym typeface="Helvetica Neue"/>
              </a:rPr>
              <a:t>IS 16447 : 2016</a:t>
            </a:r>
            <a:r>
              <a:rPr b="1" lang="en-IN"/>
              <a:t>):</a:t>
            </a:r>
            <a:r>
              <a:rPr lang="en-IN"/>
              <a:t> Provides a framework for organizing and categorizing measurement information related to software quality.</a:t>
            </a:r>
            <a:endParaRPr/>
          </a:p>
          <a:p>
            <a:pPr indent="-228600" lvl="2" marL="1143000" rtl="0" algn="l">
              <a:spcBef>
                <a:spcPts val="0"/>
              </a:spcBef>
              <a:spcAft>
                <a:spcPts val="0"/>
              </a:spcAft>
              <a:buClr>
                <a:schemeClr val="dk1"/>
              </a:buClr>
              <a:buSzPts val="1200"/>
              <a:buFont typeface="Play"/>
              <a:buAutoNum type="arabicPeriod"/>
            </a:pPr>
            <a:r>
              <a:rPr b="1" lang="en-IN"/>
              <a:t>Measurement Primitives (ISO/IEC 25022):</a:t>
            </a:r>
            <a:r>
              <a:rPr lang="en-IN"/>
              <a:t> Specifies fundamental units or entities used in software quality measurement processes.</a:t>
            </a:r>
            <a:endParaRPr/>
          </a:p>
          <a:p>
            <a:pPr indent="-228600" lvl="2" marL="1143000" rtl="0" algn="l">
              <a:spcBef>
                <a:spcPts val="0"/>
              </a:spcBef>
              <a:spcAft>
                <a:spcPts val="0"/>
              </a:spcAft>
              <a:buClr>
                <a:schemeClr val="dk1"/>
              </a:buClr>
              <a:buSzPts val="1200"/>
              <a:buFont typeface="Play"/>
              <a:buAutoNum type="arabicPeriod"/>
            </a:pPr>
            <a:r>
              <a:rPr b="1" lang="en-IN"/>
              <a:t>Measurement of Quality in Use (ISO/IEC 25023):</a:t>
            </a:r>
            <a:r>
              <a:rPr lang="en-IN"/>
              <a:t> Focuses on measuring software quality attributes related to user interactions and experiences during actual use.</a:t>
            </a:r>
            <a:endParaRPr/>
          </a:p>
          <a:p>
            <a:pPr indent="-76200" lvl="0" marL="0" rtl="0" algn="l">
              <a:spcBef>
                <a:spcPts val="0"/>
              </a:spcBef>
              <a:spcAft>
                <a:spcPts val="0"/>
              </a:spcAft>
              <a:buClr>
                <a:schemeClr val="dk1"/>
              </a:buClr>
              <a:buSzPts val="1200"/>
              <a:buFont typeface="Play"/>
              <a:buAutoNum type="arabicPeriod"/>
            </a:pPr>
            <a:r>
              <a:rPr b="1" lang="en-IN"/>
              <a:t>Quality Requirements Division:</a:t>
            </a:r>
            <a:endParaRPr/>
          </a:p>
          <a:p>
            <a:pPr indent="-285750" lvl="1" marL="742950" rtl="0" algn="l">
              <a:spcBef>
                <a:spcPts val="0"/>
              </a:spcBef>
              <a:spcAft>
                <a:spcPts val="0"/>
              </a:spcAft>
              <a:buClr>
                <a:schemeClr val="dk1"/>
              </a:buClr>
              <a:buSzPts val="1200"/>
              <a:buFont typeface="Play"/>
              <a:buAutoNum type="arabicPeriod"/>
            </a:pPr>
            <a:r>
              <a:rPr b="1" lang="en-IN"/>
              <a:t>Purpose:</a:t>
            </a:r>
            <a:r>
              <a:rPr lang="en-IN"/>
              <a:t> Specifies requirements and criteria that software products must meet to achieve desired quality levels.</a:t>
            </a:r>
            <a:endParaRPr/>
          </a:p>
          <a:p>
            <a:pPr indent="-285750" lvl="1" marL="742950" rtl="0" algn="l">
              <a:spcBef>
                <a:spcPts val="0"/>
              </a:spcBef>
              <a:spcAft>
                <a:spcPts val="0"/>
              </a:spcAft>
              <a:buClr>
                <a:schemeClr val="dk1"/>
              </a:buClr>
              <a:buSzPts val="1200"/>
              <a:buFont typeface="Play"/>
              <a:buAutoNum type="arabicPeriod"/>
            </a:pPr>
            <a:r>
              <a:rPr b="1" lang="en-IN"/>
              <a:t>Key Components:</a:t>
            </a:r>
            <a:endParaRPr/>
          </a:p>
          <a:p>
            <a:pPr indent="-228600" lvl="2" marL="1143000" rtl="0" algn="l">
              <a:spcBef>
                <a:spcPts val="0"/>
              </a:spcBef>
              <a:spcAft>
                <a:spcPts val="0"/>
              </a:spcAft>
              <a:buClr>
                <a:schemeClr val="dk1"/>
              </a:buClr>
              <a:buSzPts val="1200"/>
              <a:buFont typeface="Play"/>
              <a:buAutoNum type="arabicPeriod"/>
            </a:pPr>
            <a:r>
              <a:rPr b="1" lang="en-IN"/>
              <a:t>Requirements for Quality (</a:t>
            </a:r>
            <a:r>
              <a:rPr lang="en-IN" sz="1200">
                <a:latin typeface="Helvetica Neue"/>
                <a:ea typeface="Helvetica Neue"/>
                <a:cs typeface="Helvetica Neue"/>
                <a:sym typeface="Helvetica Neue"/>
              </a:rPr>
              <a:t>IS 16448 : 2016 </a:t>
            </a:r>
            <a:r>
              <a:rPr b="1" lang="en-IN"/>
              <a:t>):</a:t>
            </a:r>
            <a:r>
              <a:rPr lang="en-IN"/>
              <a:t> Defines requirements and criteria that software products must satisfy to meet quality objectives across different dimensions.</a:t>
            </a:r>
            <a:endParaRPr/>
          </a:p>
          <a:p>
            <a:pPr indent="-228600" lvl="2" marL="1143000" rtl="0" algn="l">
              <a:spcBef>
                <a:spcPts val="0"/>
              </a:spcBef>
              <a:spcAft>
                <a:spcPts val="0"/>
              </a:spcAft>
              <a:buClr>
                <a:schemeClr val="dk1"/>
              </a:buClr>
              <a:buSzPts val="1200"/>
              <a:buFont typeface="Play"/>
              <a:buAutoNum type="arabicPeriod"/>
            </a:pPr>
            <a:r>
              <a:rPr b="1" lang="en-IN"/>
              <a:t>Quality Requirements Engineering:</a:t>
            </a:r>
            <a:r>
              <a:rPr lang="en-IN"/>
              <a:t> Involves processes and techniques for eliciting, documenting, and managing quality requirements throughout the software development lifecycle.</a:t>
            </a:r>
            <a:endParaRPr/>
          </a:p>
          <a:p>
            <a:pPr indent="-76200" lvl="0" marL="0" rtl="0" algn="l">
              <a:spcBef>
                <a:spcPts val="0"/>
              </a:spcBef>
              <a:spcAft>
                <a:spcPts val="0"/>
              </a:spcAft>
              <a:buClr>
                <a:schemeClr val="dk1"/>
              </a:buClr>
              <a:buSzPts val="1200"/>
              <a:buFont typeface="Play"/>
              <a:buAutoNum type="arabicPeriod"/>
            </a:pPr>
            <a:r>
              <a:rPr b="1" lang="en-IN"/>
              <a:t>Quality Evaluation Division:</a:t>
            </a:r>
            <a:endParaRPr/>
          </a:p>
          <a:p>
            <a:pPr indent="-285750" lvl="1" marL="742950" rtl="0" algn="l">
              <a:spcBef>
                <a:spcPts val="0"/>
              </a:spcBef>
              <a:spcAft>
                <a:spcPts val="0"/>
              </a:spcAft>
              <a:buClr>
                <a:schemeClr val="dk1"/>
              </a:buClr>
              <a:buSzPts val="1200"/>
              <a:buFont typeface="Play"/>
              <a:buAutoNum type="arabicPeriod"/>
            </a:pPr>
            <a:r>
              <a:rPr b="1" lang="en-IN"/>
              <a:t>Purpose:</a:t>
            </a:r>
            <a:r>
              <a:rPr lang="en-IN"/>
              <a:t> Provides standards and processes for evaluating software products against specified quality requirements.</a:t>
            </a:r>
            <a:endParaRPr/>
          </a:p>
          <a:p>
            <a:pPr indent="-285750" lvl="1" marL="742950" rtl="0" algn="l">
              <a:spcBef>
                <a:spcPts val="0"/>
              </a:spcBef>
              <a:spcAft>
                <a:spcPts val="0"/>
              </a:spcAft>
              <a:buClr>
                <a:schemeClr val="dk1"/>
              </a:buClr>
              <a:buSzPts val="1200"/>
              <a:buFont typeface="Play"/>
              <a:buAutoNum type="arabicPeriod"/>
            </a:pPr>
            <a:r>
              <a:rPr b="1" lang="en-IN"/>
              <a:t>Key Components:</a:t>
            </a:r>
            <a:endParaRPr/>
          </a:p>
          <a:p>
            <a:pPr indent="-228600" lvl="2" marL="1143000" rtl="0" algn="l">
              <a:spcBef>
                <a:spcPts val="0"/>
              </a:spcBef>
              <a:spcAft>
                <a:spcPts val="0"/>
              </a:spcAft>
              <a:buClr>
                <a:schemeClr val="dk1"/>
              </a:buClr>
              <a:buSzPts val="1200"/>
              <a:buFont typeface="Play"/>
              <a:buAutoNum type="arabicPeriod"/>
            </a:pPr>
            <a:r>
              <a:rPr b="1" lang="en-IN"/>
              <a:t>Evaluation Process (ISO/IEC 25040):</a:t>
            </a:r>
            <a:r>
              <a:rPr lang="en-IN"/>
              <a:t> Defines processes and methods for systematically evaluating software products against predefined quality criteria.</a:t>
            </a:r>
            <a:endParaRPr/>
          </a:p>
          <a:p>
            <a:pPr indent="-228600" lvl="2" marL="1143000" rtl="0" algn="l">
              <a:spcBef>
                <a:spcPts val="0"/>
              </a:spcBef>
              <a:spcAft>
                <a:spcPts val="0"/>
              </a:spcAft>
              <a:buClr>
                <a:schemeClr val="dk1"/>
              </a:buClr>
              <a:buSzPts val="1200"/>
              <a:buFont typeface="Play"/>
              <a:buAutoNum type="arabicPeriod"/>
            </a:pPr>
            <a:r>
              <a:rPr b="1" lang="en-IN"/>
              <a:t>Evaluation Modules (ISO/IEC 25041):</a:t>
            </a:r>
            <a:r>
              <a:rPr lang="en-IN"/>
              <a:t> Offers modular components or guidelines for conducting specific aspects of software quality evaluations.</a:t>
            </a:r>
            <a:endParaRPr/>
          </a:p>
          <a:p>
            <a:pPr indent="-228600" lvl="2" marL="1143000" rtl="0" algn="l">
              <a:spcBef>
                <a:spcPts val="0"/>
              </a:spcBef>
              <a:spcAft>
                <a:spcPts val="0"/>
              </a:spcAft>
              <a:buClr>
                <a:schemeClr val="dk1"/>
              </a:buClr>
              <a:buSzPts val="1200"/>
              <a:buFont typeface="Play"/>
              <a:buAutoNum type="arabicPeriod"/>
            </a:pPr>
            <a:r>
              <a:rPr b="1" lang="en-IN"/>
              <a:t>Evaluation of Quality in Use (ISO/IEC 25045):</a:t>
            </a:r>
            <a:r>
              <a:rPr lang="en-IN"/>
              <a:t> Focuses on evaluating how well software products satisfy user needs and expectations in specific usage contexts.</a:t>
            </a:r>
            <a:endParaRPr/>
          </a:p>
          <a:p>
            <a:pPr indent="0" lvl="0" marL="0" rtl="0" algn="l">
              <a:spcBef>
                <a:spcPts val="0"/>
              </a:spcBef>
              <a:spcAft>
                <a:spcPts val="0"/>
              </a:spcAft>
              <a:buNone/>
            </a:pPr>
            <a:r>
              <a:rPr lang="en-IN"/>
              <a:t>These divisions collectively form the Software Quality Requirements and Evaluation (SQuaRE) series, providing comprehensive guidance and standards for managing, measuring, and evaluating software quality throughout its lifecycle.</a:t>
            </a:r>
            <a:endParaRPr/>
          </a:p>
          <a:p>
            <a:pPr indent="0" lvl="0" marL="0" rtl="0" algn="l">
              <a:spcBef>
                <a:spcPts val="0"/>
              </a:spcBef>
              <a:spcAft>
                <a:spcPts val="0"/>
              </a:spcAft>
              <a:buNone/>
            </a:pPr>
            <a:r>
              <a:t/>
            </a:r>
            <a:endParaRPr/>
          </a:p>
        </p:txBody>
      </p:sp>
      <p:sp>
        <p:nvSpPr>
          <p:cNvPr id="570" name="Google Shape;570;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8" name="Shape 598"/>
        <p:cNvGrpSpPr/>
        <p:nvPr/>
      </p:nvGrpSpPr>
      <p:grpSpPr>
        <a:xfrm>
          <a:off x="0" y="0"/>
          <a:ext cx="0" cy="0"/>
          <a:chOff x="0" y="0"/>
          <a:chExt cx="0" cy="0"/>
        </a:xfrm>
      </p:grpSpPr>
      <p:sp>
        <p:nvSpPr>
          <p:cNvPr id="599" name="Google Shape;599;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0" name="Google Shape;600;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IN"/>
              <a:t>Quality Model Requirements:</a:t>
            </a:r>
            <a:endParaRPr/>
          </a:p>
          <a:p>
            <a:pPr indent="-76200" lvl="0" marL="0" marR="0" rtl="0" algn="l">
              <a:lnSpc>
                <a:spcPct val="100000"/>
              </a:lnSpc>
              <a:spcBef>
                <a:spcPts val="0"/>
              </a:spcBef>
              <a:spcAft>
                <a:spcPts val="0"/>
              </a:spcAft>
              <a:buClr>
                <a:schemeClr val="dk1"/>
              </a:buClr>
              <a:buSzPts val="1200"/>
              <a:buFont typeface="Play"/>
              <a:buAutoNum type="arabicPeriod"/>
            </a:pPr>
            <a:r>
              <a:rPr b="1" lang="en-IN"/>
              <a:t>Product Quality Model (</a:t>
            </a:r>
            <a:r>
              <a:rPr lang="en-IN" sz="1800">
                <a:latin typeface="Helvetica Neue"/>
                <a:ea typeface="Helvetica Neue"/>
                <a:cs typeface="Helvetica Neue"/>
                <a:sym typeface="Helvetica Neue"/>
              </a:rPr>
              <a:t>IS 16443 : 2016 </a:t>
            </a:r>
            <a:r>
              <a:rPr b="1" lang="en-IN"/>
              <a:t>):</a:t>
            </a:r>
            <a:r>
              <a:rPr lang="en-IN"/>
              <a:t> Defines a set of quality characteristics (such as functionality, reliability, usability, etc.) and sub-characteristics that are essential for assessing the overall quality of software products.</a:t>
            </a:r>
            <a:endParaRPr/>
          </a:p>
          <a:p>
            <a:pPr indent="-76200" lvl="0" marL="0" marR="0" rtl="0" algn="l">
              <a:lnSpc>
                <a:spcPct val="100000"/>
              </a:lnSpc>
              <a:spcBef>
                <a:spcPts val="0"/>
              </a:spcBef>
              <a:spcAft>
                <a:spcPts val="0"/>
              </a:spcAft>
              <a:buClr>
                <a:schemeClr val="dk1"/>
              </a:buClr>
              <a:buSzPts val="1200"/>
              <a:buFont typeface="Play"/>
              <a:buAutoNum type="arabicPeriod"/>
            </a:pPr>
            <a:r>
              <a:rPr b="1" lang="en-IN"/>
              <a:t>Quality in Use Model (</a:t>
            </a:r>
            <a:r>
              <a:rPr lang="en-IN" sz="1800">
                <a:latin typeface="Helvetica Neue"/>
                <a:ea typeface="Helvetica Neue"/>
                <a:cs typeface="Helvetica Neue"/>
                <a:sym typeface="Helvetica Neue"/>
              </a:rPr>
              <a:t>IS 16443 : 2016 </a:t>
            </a:r>
            <a:r>
              <a:rPr b="1" lang="en-IN"/>
              <a:t>):</a:t>
            </a:r>
            <a:r>
              <a:rPr lang="en-IN"/>
              <a:t> Focuses on evaluating how well software products meet user needs in specific contexts of use, covering aspects like effectiveness, efficiency, satisfaction, safety, and accessibility.</a:t>
            </a:r>
            <a:endParaRPr/>
          </a:p>
          <a:p>
            <a:pPr indent="-76200" lvl="0" marL="0" rtl="0" algn="l">
              <a:spcBef>
                <a:spcPts val="0"/>
              </a:spcBef>
              <a:spcAft>
                <a:spcPts val="0"/>
              </a:spcAft>
              <a:buClr>
                <a:schemeClr val="dk1"/>
              </a:buClr>
              <a:buSzPts val="1200"/>
              <a:buFont typeface="Play"/>
              <a:buAutoNum type="arabicPeriod"/>
            </a:pPr>
            <a:r>
              <a:rPr b="1" lang="en-IN"/>
              <a:t>Data Quality Model (</a:t>
            </a:r>
            <a:r>
              <a:rPr lang="en-IN" sz="1200">
                <a:latin typeface="Helvetica Neue"/>
                <a:ea typeface="Helvetica Neue"/>
                <a:cs typeface="Helvetica Neue"/>
                <a:sym typeface="Helvetica Neue"/>
              </a:rPr>
              <a:t>IS 16445 : 2016 </a:t>
            </a:r>
            <a:r>
              <a:rPr b="1" lang="en-IN"/>
              <a:t>):</a:t>
            </a:r>
            <a:r>
              <a:rPr lang="en-IN"/>
              <a:t> Provides guidelines and metrics for evaluating the quality of data used within software systems, including attributes such as accuracy, completeness, consistency, and timeliness.</a:t>
            </a:r>
            <a:endParaRPr/>
          </a:p>
          <a:p>
            <a:pPr indent="0" lvl="0" marL="0" rtl="0" algn="l">
              <a:spcBef>
                <a:spcPts val="0"/>
              </a:spcBef>
              <a:spcAft>
                <a:spcPts val="0"/>
              </a:spcAft>
              <a:buNone/>
            </a:pPr>
            <a:r>
              <a:rPr b="1" lang="en-IN"/>
              <a:t>Measurement and Evaluation:</a:t>
            </a:r>
            <a:endParaRPr/>
          </a:p>
          <a:p>
            <a:pPr indent="-76200" lvl="0" marL="0" marR="0" rtl="0" algn="l">
              <a:lnSpc>
                <a:spcPct val="100000"/>
              </a:lnSpc>
              <a:spcBef>
                <a:spcPts val="0"/>
              </a:spcBef>
              <a:spcAft>
                <a:spcPts val="0"/>
              </a:spcAft>
              <a:buClr>
                <a:schemeClr val="dk1"/>
              </a:buClr>
              <a:buSzPts val="1200"/>
              <a:buFont typeface="Play"/>
              <a:buAutoNum type="arabicPeriod"/>
            </a:pPr>
            <a:r>
              <a:rPr b="1" lang="en-IN"/>
              <a:t>Measurement Process (</a:t>
            </a:r>
            <a:r>
              <a:rPr lang="en-IN" sz="1800">
                <a:latin typeface="Helvetica Neue"/>
                <a:ea typeface="Helvetica Neue"/>
                <a:cs typeface="Helvetica Neue"/>
                <a:sym typeface="Helvetica Neue"/>
              </a:rPr>
              <a:t>IS 16446 : 2016 </a:t>
            </a:r>
            <a:r>
              <a:rPr b="1" lang="en-IN"/>
              <a:t>):</a:t>
            </a:r>
            <a:r>
              <a:rPr lang="en-IN"/>
              <a:t> Defines standardized processes for measuring software quality characteristics and sub-characteristics, ensuring consistency and reliability in measurement practices.</a:t>
            </a:r>
            <a:endParaRPr/>
          </a:p>
          <a:p>
            <a:pPr indent="-76200" lvl="0" marL="0" marR="0" rtl="0" algn="l">
              <a:lnSpc>
                <a:spcPct val="100000"/>
              </a:lnSpc>
              <a:spcBef>
                <a:spcPts val="0"/>
              </a:spcBef>
              <a:spcAft>
                <a:spcPts val="0"/>
              </a:spcAft>
              <a:buClr>
                <a:schemeClr val="dk1"/>
              </a:buClr>
              <a:buSzPts val="1200"/>
              <a:buFont typeface="Play"/>
              <a:buAutoNum type="arabicPeriod"/>
            </a:pPr>
            <a:r>
              <a:rPr b="1" lang="en-IN"/>
              <a:t>Measurement Reference Model (</a:t>
            </a:r>
            <a:r>
              <a:rPr lang="en-IN">
                <a:solidFill>
                  <a:srgbClr val="141413"/>
                </a:solidFill>
                <a:latin typeface="Helvetica Neue"/>
                <a:ea typeface="Helvetica Neue"/>
                <a:cs typeface="Helvetica Neue"/>
                <a:sym typeface="Helvetica Neue"/>
              </a:rPr>
              <a:t>IS 16447 : 2016</a:t>
            </a:r>
            <a:r>
              <a:rPr b="1" lang="en-IN"/>
              <a:t>):</a:t>
            </a:r>
            <a:r>
              <a:rPr lang="en-IN"/>
              <a:t> Offers a reference framework for organizing and categorizing measurement information related to software quality, facilitating effective measurement planning and execution.</a:t>
            </a:r>
            <a:endParaRPr/>
          </a:p>
          <a:p>
            <a:pPr indent="-76200" lvl="0" marL="0" rtl="0" algn="l">
              <a:spcBef>
                <a:spcPts val="0"/>
              </a:spcBef>
              <a:spcAft>
                <a:spcPts val="0"/>
              </a:spcAft>
              <a:buClr>
                <a:schemeClr val="dk1"/>
              </a:buClr>
              <a:buSzPts val="1200"/>
              <a:buFont typeface="Play"/>
              <a:buAutoNum type="arabicPeriod"/>
            </a:pPr>
            <a:r>
              <a:rPr b="1" lang="en-IN"/>
              <a:t>Measurement Primitives (ISO/IEC 25022):</a:t>
            </a:r>
            <a:r>
              <a:rPr lang="en-IN"/>
              <a:t> Specifies fundamental units or entities used in software quality measurement processes, enabling standardized and comparable measurement results.</a:t>
            </a:r>
            <a:endParaRPr/>
          </a:p>
          <a:p>
            <a:pPr indent="-76200" lvl="0" marL="0" rtl="0" algn="l">
              <a:spcBef>
                <a:spcPts val="0"/>
              </a:spcBef>
              <a:spcAft>
                <a:spcPts val="0"/>
              </a:spcAft>
              <a:buClr>
                <a:schemeClr val="dk1"/>
              </a:buClr>
              <a:buSzPts val="1200"/>
              <a:buFont typeface="Play"/>
              <a:buAutoNum type="arabicPeriod"/>
            </a:pPr>
            <a:r>
              <a:rPr b="1" lang="en-IN"/>
              <a:t>Measurement of Quality in Use (ISO/IEC 25023):</a:t>
            </a:r>
            <a:r>
              <a:rPr lang="en-IN"/>
              <a:t> Focuses on assessing software quality attributes related to user interactions and experiences, including effectiveness, efficiency, and satisfaction during actual use scenarios.</a:t>
            </a:r>
            <a:endParaRPr/>
          </a:p>
          <a:p>
            <a:pPr indent="-76200" lvl="0" marL="0" rtl="0" algn="l">
              <a:spcBef>
                <a:spcPts val="0"/>
              </a:spcBef>
              <a:spcAft>
                <a:spcPts val="0"/>
              </a:spcAft>
              <a:buClr>
                <a:schemeClr val="dk1"/>
              </a:buClr>
              <a:buSzPts val="1200"/>
              <a:buFont typeface="Play"/>
              <a:buAutoNum type="arabicPeriod"/>
            </a:pPr>
            <a:r>
              <a:rPr b="1" lang="en-IN"/>
              <a:t>Measurement of Data Quality (ISO/IEC 25024):</a:t>
            </a:r>
            <a:r>
              <a:rPr lang="en-IN"/>
              <a:t> Provides guidelines and metrics for evaluating the quality of data within software systems, ensuring that data meets defined quality requirements and expectations.</a:t>
            </a:r>
            <a:endParaRPr/>
          </a:p>
          <a:p>
            <a:pPr indent="0" lvl="0" marL="0" rtl="0" algn="l">
              <a:spcBef>
                <a:spcPts val="0"/>
              </a:spcBef>
              <a:spcAft>
                <a:spcPts val="0"/>
              </a:spcAft>
              <a:buNone/>
            </a:pPr>
            <a:r>
              <a:rPr b="1" lang="en-IN"/>
              <a:t>Quality Requirements and Evaluation:</a:t>
            </a:r>
            <a:endParaRPr/>
          </a:p>
          <a:p>
            <a:pPr indent="-76200" lvl="0" marL="0" marR="0" rtl="0" algn="l">
              <a:lnSpc>
                <a:spcPct val="100000"/>
              </a:lnSpc>
              <a:spcBef>
                <a:spcPts val="0"/>
              </a:spcBef>
              <a:spcAft>
                <a:spcPts val="0"/>
              </a:spcAft>
              <a:buClr>
                <a:schemeClr val="dk1"/>
              </a:buClr>
              <a:buSzPts val="1200"/>
              <a:buFont typeface="Play"/>
              <a:buAutoNum type="arabicPeriod"/>
            </a:pPr>
            <a:r>
              <a:rPr b="1" lang="en-IN"/>
              <a:t>Requirements for Quality (</a:t>
            </a:r>
            <a:r>
              <a:rPr lang="en-IN" sz="1800">
                <a:latin typeface="Helvetica Neue"/>
                <a:ea typeface="Helvetica Neue"/>
                <a:cs typeface="Helvetica Neue"/>
                <a:sym typeface="Helvetica Neue"/>
              </a:rPr>
              <a:t>IS 16448 : 2016 </a:t>
            </a:r>
            <a:r>
              <a:rPr b="1" lang="en-IN"/>
              <a:t>):</a:t>
            </a:r>
            <a:r>
              <a:rPr lang="en-IN"/>
              <a:t> Specifies requirements and criteria that software products must meet to achieve desired quality levels across various dimensions, guiding quality planning and assurance activities.</a:t>
            </a:r>
            <a:endParaRPr/>
          </a:p>
          <a:p>
            <a:pPr indent="-76200" lvl="0" marL="0" rtl="0" algn="l">
              <a:spcBef>
                <a:spcPts val="0"/>
              </a:spcBef>
              <a:spcAft>
                <a:spcPts val="0"/>
              </a:spcAft>
              <a:buClr>
                <a:schemeClr val="dk1"/>
              </a:buClr>
              <a:buSzPts val="1200"/>
              <a:buFont typeface="Play"/>
              <a:buAutoNum type="arabicPeriod"/>
            </a:pPr>
            <a:r>
              <a:rPr b="1" lang="en-IN"/>
              <a:t>Evaluation Process (ISO/IEC 25040):</a:t>
            </a:r>
            <a:r>
              <a:rPr lang="en-IN"/>
              <a:t> Defines processes and methods for systematically evaluating software products against specified quality requirements, ensuring objective and consistent evaluation outcomes.</a:t>
            </a:r>
            <a:endParaRPr/>
          </a:p>
          <a:p>
            <a:pPr indent="-76200" lvl="0" marL="0" rtl="0" algn="l">
              <a:spcBef>
                <a:spcPts val="0"/>
              </a:spcBef>
              <a:spcAft>
                <a:spcPts val="0"/>
              </a:spcAft>
              <a:buClr>
                <a:schemeClr val="dk1"/>
              </a:buClr>
              <a:buSzPts val="1200"/>
              <a:buFont typeface="Play"/>
              <a:buAutoNum type="arabicPeriod"/>
            </a:pPr>
            <a:r>
              <a:rPr b="1" lang="en-IN"/>
              <a:t>Evaluation Modules (ISO/IEC 25041):</a:t>
            </a:r>
            <a:r>
              <a:rPr lang="en-IN"/>
              <a:t> Provides modular components or guidelines for conducting specific aspects of software quality evaluations, facilitating structured and comprehensive evaluation activities.</a:t>
            </a:r>
            <a:endParaRPr/>
          </a:p>
          <a:p>
            <a:pPr indent="-76200" lvl="0" marL="0" rtl="0" algn="l">
              <a:spcBef>
                <a:spcPts val="0"/>
              </a:spcBef>
              <a:spcAft>
                <a:spcPts val="0"/>
              </a:spcAft>
              <a:buClr>
                <a:schemeClr val="dk1"/>
              </a:buClr>
              <a:buSzPts val="1200"/>
              <a:buFont typeface="Play"/>
              <a:buAutoNum type="arabicPeriod"/>
            </a:pPr>
            <a:r>
              <a:rPr b="1" lang="en-IN"/>
              <a:t>Evaluation of Quality in Use (ISO/IEC 25045):</a:t>
            </a:r>
            <a:r>
              <a:rPr lang="en-IN"/>
              <a:t> Focuses on assessing how well software products satisfy user needs and expectations in specific contexts of use, ensuring that quality in use criteria are adequately evaluated and addressed.</a:t>
            </a:r>
            <a:endParaRPr/>
          </a:p>
          <a:p>
            <a:pPr indent="0" lvl="0" marL="0" rtl="0" algn="l">
              <a:spcBef>
                <a:spcPts val="0"/>
              </a:spcBef>
              <a:spcAft>
                <a:spcPts val="0"/>
              </a:spcAft>
              <a:buNone/>
            </a:pPr>
            <a:r>
              <a:rPr lang="en-IN"/>
              <a:t>These standards collectively form the basis for implementing structured and effective software quality management practices, covering all aspects from defining quality models to conducting rigorous measurement, evaluation, and assurance processes throughout the software lifecycle.</a:t>
            </a:r>
            <a:endParaRPr/>
          </a:p>
          <a:p>
            <a:pPr indent="0" lvl="0" marL="0" rtl="0" algn="l">
              <a:spcBef>
                <a:spcPts val="0"/>
              </a:spcBef>
              <a:spcAft>
                <a:spcPts val="0"/>
              </a:spcAft>
              <a:buNone/>
            </a:pPr>
            <a:r>
              <a:t/>
            </a:r>
            <a:endParaRPr/>
          </a:p>
        </p:txBody>
      </p:sp>
      <p:sp>
        <p:nvSpPr>
          <p:cNvPr id="601" name="Google Shape;601;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8" name="Shape 608"/>
        <p:cNvGrpSpPr/>
        <p:nvPr/>
      </p:nvGrpSpPr>
      <p:grpSpPr>
        <a:xfrm>
          <a:off x="0" y="0"/>
          <a:ext cx="0" cy="0"/>
          <a:chOff x="0" y="0"/>
          <a:chExt cx="0" cy="0"/>
        </a:xfrm>
      </p:grpSpPr>
      <p:sp>
        <p:nvSpPr>
          <p:cNvPr id="609" name="Google Shape;609;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0" name="Google Shape;610;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IN"/>
              <a:t>Steps for Implementation:</a:t>
            </a:r>
            <a:endParaRPr/>
          </a:p>
          <a:p>
            <a:pPr indent="0" lvl="0" marL="0" rtl="0" algn="l">
              <a:spcBef>
                <a:spcPts val="0"/>
              </a:spcBef>
              <a:spcAft>
                <a:spcPts val="0"/>
              </a:spcAft>
              <a:buNone/>
            </a:pPr>
            <a:r>
              <a:rPr b="1" lang="en-IN"/>
              <a:t>Step 1: Define Quality Objectives</a:t>
            </a:r>
            <a:endParaRPr/>
          </a:p>
          <a:p>
            <a:pPr indent="-76200" lvl="0" marL="0" rtl="0" algn="l">
              <a:spcBef>
                <a:spcPts val="0"/>
              </a:spcBef>
              <a:spcAft>
                <a:spcPts val="0"/>
              </a:spcAft>
              <a:buClr>
                <a:schemeClr val="dk1"/>
              </a:buClr>
              <a:buSzPts val="1200"/>
              <a:buFont typeface="Arial"/>
              <a:buChar char="•"/>
            </a:pPr>
            <a:r>
              <a:rPr b="1" lang="en-IN"/>
              <a:t>Objective:</a:t>
            </a:r>
            <a:r>
              <a:rPr lang="en-IN"/>
              <a:t> Enhance the reliability, usability, and performance of the ShopEZ web application.</a:t>
            </a:r>
            <a:endParaRPr/>
          </a:p>
          <a:p>
            <a:pPr indent="0" lvl="0" marL="0" rtl="0" algn="l">
              <a:spcBef>
                <a:spcPts val="0"/>
              </a:spcBef>
              <a:spcAft>
                <a:spcPts val="0"/>
              </a:spcAft>
              <a:buNone/>
            </a:pPr>
            <a:r>
              <a:rPr b="1" lang="en-IN"/>
              <a:t>Step 2: Select Relevant SQuaRE Standards</a:t>
            </a:r>
            <a:endParaRPr/>
          </a:p>
          <a:p>
            <a:pPr indent="-76200" lvl="0" marL="0" rtl="0" algn="l">
              <a:spcBef>
                <a:spcPts val="0"/>
              </a:spcBef>
              <a:spcAft>
                <a:spcPts val="0"/>
              </a:spcAft>
              <a:buClr>
                <a:schemeClr val="dk1"/>
              </a:buClr>
              <a:buSzPts val="1200"/>
              <a:buFont typeface="Arial"/>
              <a:buChar char="•"/>
            </a:pPr>
            <a:r>
              <a:rPr b="1" lang="en-IN"/>
              <a:t>Standards:</a:t>
            </a:r>
            <a:endParaRPr/>
          </a:p>
          <a:p>
            <a:pPr indent="-285750" lvl="1" marL="742950" marR="0" rtl="0" algn="l">
              <a:lnSpc>
                <a:spcPct val="100000"/>
              </a:lnSpc>
              <a:spcBef>
                <a:spcPts val="0"/>
              </a:spcBef>
              <a:spcAft>
                <a:spcPts val="0"/>
              </a:spcAft>
              <a:buClr>
                <a:schemeClr val="dk1"/>
              </a:buClr>
              <a:buSzPts val="1800"/>
              <a:buFont typeface="Arial"/>
              <a:buChar char="•"/>
            </a:pPr>
            <a:r>
              <a:rPr lang="en-IN" sz="1800">
                <a:latin typeface="Helvetica Neue"/>
                <a:ea typeface="Helvetica Neue"/>
                <a:cs typeface="Helvetica Neue"/>
                <a:sym typeface="Helvetica Neue"/>
              </a:rPr>
              <a:t>IS 16443 : 2016 </a:t>
            </a:r>
            <a:r>
              <a:rPr b="1" lang="en-IN"/>
              <a:t>:</a:t>
            </a:r>
            <a:r>
              <a:rPr lang="en-IN"/>
              <a:t> For defining quality characteristics such as functionality, reliability, usability, and performance efficiency.</a:t>
            </a:r>
            <a:endParaRPr/>
          </a:p>
          <a:p>
            <a:pPr indent="-285750" lvl="1" marL="742950" rtl="0" algn="l">
              <a:spcBef>
                <a:spcPts val="0"/>
              </a:spcBef>
              <a:spcAft>
                <a:spcPts val="0"/>
              </a:spcAft>
              <a:buClr>
                <a:schemeClr val="dk1"/>
              </a:buClr>
              <a:buSzPts val="1200"/>
              <a:buFont typeface="Arial"/>
              <a:buChar char="•"/>
            </a:pPr>
            <a:r>
              <a:rPr b="1" lang="en-IN"/>
              <a:t>ISO/IEC 25023:</a:t>
            </a:r>
            <a:r>
              <a:rPr lang="en-IN"/>
              <a:t> For measurement and metrics of software quality.</a:t>
            </a:r>
            <a:endParaRPr/>
          </a:p>
          <a:p>
            <a:pPr indent="0" lvl="0" marL="0" rtl="0" algn="l">
              <a:spcBef>
                <a:spcPts val="0"/>
              </a:spcBef>
              <a:spcAft>
                <a:spcPts val="0"/>
              </a:spcAft>
              <a:buNone/>
            </a:pPr>
            <a:r>
              <a:rPr b="1" lang="en-IN"/>
              <a:t>Step 3: Establish Quality Metrics</a:t>
            </a:r>
            <a:endParaRPr/>
          </a:p>
          <a:p>
            <a:pPr indent="-76200" lvl="0" marL="0" rtl="0" algn="l">
              <a:spcBef>
                <a:spcPts val="0"/>
              </a:spcBef>
              <a:spcAft>
                <a:spcPts val="0"/>
              </a:spcAft>
              <a:buClr>
                <a:schemeClr val="dk1"/>
              </a:buClr>
              <a:buSzPts val="1200"/>
              <a:buFont typeface="Arial"/>
              <a:buChar char="•"/>
            </a:pPr>
            <a:r>
              <a:rPr b="1" lang="en-IN"/>
              <a:t>Metrics:</a:t>
            </a:r>
            <a:endParaRPr/>
          </a:p>
          <a:p>
            <a:pPr indent="-285750" lvl="1" marL="742950" rtl="0" algn="l">
              <a:spcBef>
                <a:spcPts val="0"/>
              </a:spcBef>
              <a:spcAft>
                <a:spcPts val="0"/>
              </a:spcAft>
              <a:buClr>
                <a:schemeClr val="dk1"/>
              </a:buClr>
              <a:buSzPts val="1200"/>
              <a:buFont typeface="Arial"/>
              <a:buChar char="•"/>
            </a:pPr>
            <a:r>
              <a:rPr b="1" lang="en-IN"/>
              <a:t>Response Time:</a:t>
            </a:r>
            <a:r>
              <a:rPr lang="en-IN"/>
              <a:t> Measure the average response time for key user actions.</a:t>
            </a:r>
            <a:endParaRPr/>
          </a:p>
          <a:p>
            <a:pPr indent="-285750" lvl="1" marL="742950" rtl="0" algn="l">
              <a:spcBef>
                <a:spcPts val="0"/>
              </a:spcBef>
              <a:spcAft>
                <a:spcPts val="0"/>
              </a:spcAft>
              <a:buClr>
                <a:schemeClr val="dk1"/>
              </a:buClr>
              <a:buSzPts val="1200"/>
              <a:buFont typeface="Arial"/>
              <a:buChar char="•"/>
            </a:pPr>
            <a:r>
              <a:rPr b="1" lang="en-IN"/>
              <a:t>System Reliability:</a:t>
            </a:r>
            <a:r>
              <a:rPr lang="en-IN"/>
              <a:t> Track the number of system crashes or failures per month.</a:t>
            </a:r>
            <a:endParaRPr/>
          </a:p>
          <a:p>
            <a:pPr indent="-285750" lvl="1" marL="742950" rtl="0" algn="l">
              <a:spcBef>
                <a:spcPts val="0"/>
              </a:spcBef>
              <a:spcAft>
                <a:spcPts val="0"/>
              </a:spcAft>
              <a:buClr>
                <a:schemeClr val="dk1"/>
              </a:buClr>
              <a:buSzPts val="1200"/>
              <a:buFont typeface="Arial"/>
              <a:buChar char="•"/>
            </a:pPr>
            <a:r>
              <a:rPr b="1" lang="en-IN"/>
              <a:t>User Satisfaction:</a:t>
            </a:r>
            <a:r>
              <a:rPr lang="en-IN"/>
              <a:t> Conduct surveys to measure user satisfaction scores.</a:t>
            </a:r>
            <a:endParaRPr/>
          </a:p>
          <a:p>
            <a:pPr indent="-285750" lvl="1" marL="742950" rtl="0" algn="l">
              <a:spcBef>
                <a:spcPts val="0"/>
              </a:spcBef>
              <a:spcAft>
                <a:spcPts val="0"/>
              </a:spcAft>
              <a:buClr>
                <a:schemeClr val="dk1"/>
              </a:buClr>
              <a:buSzPts val="1200"/>
              <a:buFont typeface="Arial"/>
              <a:buChar char="•"/>
            </a:pPr>
            <a:r>
              <a:rPr b="1" lang="en-IN"/>
              <a:t>Error Rate:</a:t>
            </a:r>
            <a:r>
              <a:rPr lang="en-IN"/>
              <a:t> Calculate the number of errors found per 1000 lines of code.</a:t>
            </a:r>
            <a:endParaRPr/>
          </a:p>
          <a:p>
            <a:pPr indent="0" lvl="0" marL="0" rtl="0" algn="l">
              <a:spcBef>
                <a:spcPts val="0"/>
              </a:spcBef>
              <a:spcAft>
                <a:spcPts val="0"/>
              </a:spcAft>
              <a:buNone/>
            </a:pPr>
            <a:r>
              <a:rPr b="1" lang="en-IN"/>
              <a:t>Step 4: Integrate SQuaRE into SDLC</a:t>
            </a:r>
            <a:endParaRPr/>
          </a:p>
          <a:p>
            <a:pPr indent="-76200" lvl="0" marL="0" rtl="0" algn="l">
              <a:spcBef>
                <a:spcPts val="0"/>
              </a:spcBef>
              <a:spcAft>
                <a:spcPts val="0"/>
              </a:spcAft>
              <a:buClr>
                <a:schemeClr val="dk1"/>
              </a:buClr>
              <a:buSzPts val="1200"/>
              <a:buFont typeface="Arial"/>
              <a:buChar char="•"/>
            </a:pPr>
            <a:r>
              <a:rPr b="1" lang="en-IN"/>
              <a:t>Integration:</a:t>
            </a:r>
            <a:endParaRPr/>
          </a:p>
          <a:p>
            <a:pPr indent="-285750" lvl="1" marL="742950" marR="0" rtl="0" algn="l">
              <a:lnSpc>
                <a:spcPct val="100000"/>
              </a:lnSpc>
              <a:spcBef>
                <a:spcPts val="0"/>
              </a:spcBef>
              <a:spcAft>
                <a:spcPts val="0"/>
              </a:spcAft>
              <a:buClr>
                <a:schemeClr val="dk1"/>
              </a:buClr>
              <a:buSzPts val="1200"/>
              <a:buFont typeface="Arial"/>
              <a:buChar char="•"/>
            </a:pPr>
            <a:r>
              <a:rPr lang="en-IN"/>
              <a:t>During the </a:t>
            </a:r>
            <a:r>
              <a:rPr b="1" lang="en-IN"/>
              <a:t>requirements phase</a:t>
            </a:r>
            <a:r>
              <a:rPr lang="en-IN"/>
              <a:t>, ensure that quality requirements are clearly defined and aligned with </a:t>
            </a:r>
            <a:r>
              <a:rPr lang="en-IN" sz="1800">
                <a:latin typeface="Helvetica Neue"/>
                <a:ea typeface="Helvetica Neue"/>
                <a:cs typeface="Helvetica Neue"/>
                <a:sym typeface="Helvetica Neue"/>
              </a:rPr>
              <a:t>IS 16443 : 2016 </a:t>
            </a:r>
            <a:r>
              <a:rPr lang="en-IN"/>
              <a:t> characteristics.</a:t>
            </a:r>
            <a:endParaRPr/>
          </a:p>
          <a:p>
            <a:pPr indent="-285750" lvl="1" marL="742950" rtl="0" algn="l">
              <a:spcBef>
                <a:spcPts val="0"/>
              </a:spcBef>
              <a:spcAft>
                <a:spcPts val="0"/>
              </a:spcAft>
              <a:buClr>
                <a:schemeClr val="dk1"/>
              </a:buClr>
              <a:buSzPts val="1200"/>
              <a:buFont typeface="Arial"/>
              <a:buChar char="•"/>
            </a:pPr>
            <a:r>
              <a:rPr lang="en-IN"/>
              <a:t>In the </a:t>
            </a:r>
            <a:r>
              <a:rPr b="1" lang="en-IN"/>
              <a:t>design phase</a:t>
            </a:r>
            <a:r>
              <a:rPr lang="en-IN"/>
              <a:t>, conduct design reviews to ensure adherence to quality standards.</a:t>
            </a:r>
            <a:endParaRPr/>
          </a:p>
          <a:p>
            <a:pPr indent="-285750" lvl="1" marL="742950" rtl="0" algn="l">
              <a:spcBef>
                <a:spcPts val="0"/>
              </a:spcBef>
              <a:spcAft>
                <a:spcPts val="0"/>
              </a:spcAft>
              <a:buClr>
                <a:schemeClr val="dk1"/>
              </a:buClr>
              <a:buSzPts val="1200"/>
              <a:buFont typeface="Arial"/>
              <a:buChar char="•"/>
            </a:pPr>
            <a:r>
              <a:rPr lang="en-IN"/>
              <a:t>During </a:t>
            </a:r>
            <a:r>
              <a:rPr b="1" lang="en-IN"/>
              <a:t>development</a:t>
            </a:r>
            <a:r>
              <a:rPr lang="en-IN"/>
              <a:t>, implement coding standards and practices that align with quality objectives.</a:t>
            </a:r>
            <a:endParaRPr/>
          </a:p>
          <a:p>
            <a:pPr indent="-285750" lvl="1" marL="742950" rtl="0" algn="l">
              <a:spcBef>
                <a:spcPts val="0"/>
              </a:spcBef>
              <a:spcAft>
                <a:spcPts val="0"/>
              </a:spcAft>
              <a:buClr>
                <a:schemeClr val="dk1"/>
              </a:buClr>
              <a:buSzPts val="1200"/>
              <a:buFont typeface="Arial"/>
              <a:buChar char="•"/>
            </a:pPr>
            <a:r>
              <a:rPr lang="en-IN"/>
              <a:t>In the </a:t>
            </a:r>
            <a:r>
              <a:rPr b="1" lang="en-IN"/>
              <a:t>testing phase</a:t>
            </a:r>
            <a:r>
              <a:rPr lang="en-IN"/>
              <a:t>, use ISO/IEC 25023 metrics to evaluate software quality.</a:t>
            </a:r>
            <a:endParaRPr/>
          </a:p>
          <a:p>
            <a:pPr indent="-285750" lvl="1" marL="742950" rtl="0" algn="l">
              <a:spcBef>
                <a:spcPts val="0"/>
              </a:spcBef>
              <a:spcAft>
                <a:spcPts val="0"/>
              </a:spcAft>
              <a:buClr>
                <a:schemeClr val="dk1"/>
              </a:buClr>
              <a:buSzPts val="1200"/>
              <a:buFont typeface="Arial"/>
              <a:buChar char="•"/>
            </a:pPr>
            <a:r>
              <a:rPr lang="en-IN"/>
              <a:t>During </a:t>
            </a:r>
            <a:r>
              <a:rPr b="1" lang="en-IN"/>
              <a:t>deployment</a:t>
            </a:r>
            <a:r>
              <a:rPr lang="en-IN"/>
              <a:t>, monitor key quality metrics in the production environment.</a:t>
            </a:r>
            <a:endParaRPr/>
          </a:p>
          <a:p>
            <a:pPr indent="0" lvl="0" marL="0" rtl="0" algn="l">
              <a:spcBef>
                <a:spcPts val="0"/>
              </a:spcBef>
              <a:spcAft>
                <a:spcPts val="0"/>
              </a:spcAft>
              <a:buNone/>
            </a:pPr>
            <a:r>
              <a:rPr b="1" lang="en-IN"/>
              <a:t>Step 5: Conduct Quality Reviews and Audits</a:t>
            </a:r>
            <a:endParaRPr/>
          </a:p>
          <a:p>
            <a:pPr indent="-76200" lvl="0" marL="0" rtl="0" algn="l">
              <a:spcBef>
                <a:spcPts val="0"/>
              </a:spcBef>
              <a:spcAft>
                <a:spcPts val="0"/>
              </a:spcAft>
              <a:buClr>
                <a:schemeClr val="dk1"/>
              </a:buClr>
              <a:buSzPts val="1200"/>
              <a:buFont typeface="Arial"/>
              <a:buChar char="•"/>
            </a:pPr>
            <a:r>
              <a:rPr b="1" lang="en-IN"/>
              <a:t>Reviews:</a:t>
            </a:r>
            <a:r>
              <a:rPr lang="en-IN"/>
              <a:t> Perform regular quality reviews at the end of each development sprint to assess compliance with SQuaRE standards.</a:t>
            </a:r>
            <a:endParaRPr/>
          </a:p>
          <a:p>
            <a:pPr indent="-76200" lvl="0" marL="0" rtl="0" algn="l">
              <a:spcBef>
                <a:spcPts val="0"/>
              </a:spcBef>
              <a:spcAft>
                <a:spcPts val="0"/>
              </a:spcAft>
              <a:buClr>
                <a:schemeClr val="dk1"/>
              </a:buClr>
              <a:buSzPts val="1200"/>
              <a:buFont typeface="Arial"/>
              <a:buChar char="•"/>
            </a:pPr>
            <a:r>
              <a:rPr b="1" lang="en-IN"/>
              <a:t>Audits:</a:t>
            </a:r>
            <a:r>
              <a:rPr lang="en-IN"/>
              <a:t> Conduct bi-annual audits to evaluate the overall effectiveness of the SQA framework and identify areas for improvement.</a:t>
            </a:r>
            <a:endParaRPr/>
          </a:p>
          <a:p>
            <a:pPr indent="0" lvl="0" marL="0" rtl="0" algn="l">
              <a:spcBef>
                <a:spcPts val="0"/>
              </a:spcBef>
              <a:spcAft>
                <a:spcPts val="0"/>
              </a:spcAft>
              <a:buNone/>
            </a:pPr>
            <a:r>
              <a:rPr b="1" lang="en-IN"/>
              <a:t>Step 6: Implement Continuous Improvement</a:t>
            </a:r>
            <a:endParaRPr/>
          </a:p>
          <a:p>
            <a:pPr indent="-76200" lvl="0" marL="0" rtl="0" algn="l">
              <a:spcBef>
                <a:spcPts val="0"/>
              </a:spcBef>
              <a:spcAft>
                <a:spcPts val="0"/>
              </a:spcAft>
              <a:buClr>
                <a:schemeClr val="dk1"/>
              </a:buClr>
              <a:buSzPts val="1200"/>
              <a:buFont typeface="Arial"/>
              <a:buChar char="•"/>
            </a:pPr>
            <a:r>
              <a:rPr b="1" lang="en-IN"/>
              <a:t>Improvement:</a:t>
            </a:r>
            <a:r>
              <a:rPr lang="en-IN"/>
              <a:t> Use feedback from reviews and audits to refine processes, address identified issues, and continuously improve software quality.</a:t>
            </a:r>
            <a:endParaRPr/>
          </a:p>
          <a:p>
            <a:pPr indent="0" lvl="0" marL="0" rtl="0" algn="l">
              <a:spcBef>
                <a:spcPts val="0"/>
              </a:spcBef>
              <a:spcAft>
                <a:spcPts val="0"/>
              </a:spcAft>
              <a:buNone/>
            </a:pPr>
            <a:r>
              <a:rPr b="1" lang="en-IN"/>
              <a:t>Step 7: Monitor and Report Quality</a:t>
            </a:r>
            <a:endParaRPr/>
          </a:p>
          <a:p>
            <a:pPr indent="-76200" lvl="0" marL="0" rtl="0" algn="l">
              <a:spcBef>
                <a:spcPts val="0"/>
              </a:spcBef>
              <a:spcAft>
                <a:spcPts val="0"/>
              </a:spcAft>
              <a:buClr>
                <a:schemeClr val="dk1"/>
              </a:buClr>
              <a:buSzPts val="1200"/>
              <a:buFont typeface="Arial"/>
              <a:buChar char="•"/>
            </a:pPr>
            <a:r>
              <a:rPr b="1" lang="en-IN"/>
              <a:t>Monitoring:</a:t>
            </a:r>
            <a:r>
              <a:rPr lang="en-IN"/>
              <a:t> Implement automated monitoring tools to track quality metrics in real-time.</a:t>
            </a:r>
            <a:endParaRPr/>
          </a:p>
          <a:p>
            <a:pPr indent="-76200" lvl="0" marL="0" rtl="0" algn="l">
              <a:spcBef>
                <a:spcPts val="0"/>
              </a:spcBef>
              <a:spcAft>
                <a:spcPts val="0"/>
              </a:spcAft>
              <a:buClr>
                <a:schemeClr val="dk1"/>
              </a:buClr>
              <a:buSzPts val="1200"/>
              <a:buFont typeface="Arial"/>
              <a:buChar char="•"/>
            </a:pPr>
            <a:r>
              <a:rPr b="1" lang="en-IN"/>
              <a:t>Reporting:</a:t>
            </a:r>
            <a:r>
              <a:rPr lang="en-IN"/>
              <a:t> Generate monthly quality reports for stakeholders to highlight progress and areas needing attention.</a:t>
            </a:r>
            <a:endParaRPr/>
          </a:p>
          <a:p>
            <a:pPr indent="0" lvl="0" marL="0" rtl="0" algn="l">
              <a:spcBef>
                <a:spcPts val="0"/>
              </a:spcBef>
              <a:spcAft>
                <a:spcPts val="0"/>
              </a:spcAft>
              <a:buNone/>
            </a:pPr>
            <a:r>
              <a:rPr b="1" lang="en-IN"/>
              <a:t>Step 8: Training and Awareness</a:t>
            </a:r>
            <a:endParaRPr/>
          </a:p>
          <a:p>
            <a:pPr indent="-76200" lvl="0" marL="0" rtl="0" algn="l">
              <a:spcBef>
                <a:spcPts val="0"/>
              </a:spcBef>
              <a:spcAft>
                <a:spcPts val="0"/>
              </a:spcAft>
              <a:buClr>
                <a:schemeClr val="dk1"/>
              </a:buClr>
              <a:buSzPts val="1200"/>
              <a:buFont typeface="Arial"/>
              <a:buChar char="•"/>
            </a:pPr>
            <a:r>
              <a:rPr b="1" lang="en-IN"/>
              <a:t>Training:</a:t>
            </a:r>
            <a:r>
              <a:rPr lang="en-IN"/>
              <a:t> Provide training sessions for development and QA teams on SQuaRE principles, metrics, and best practices.</a:t>
            </a:r>
            <a:endParaRPr/>
          </a:p>
          <a:p>
            <a:pPr indent="0" lvl="0" marL="0" rtl="0" algn="l">
              <a:spcBef>
                <a:spcPts val="0"/>
              </a:spcBef>
              <a:spcAft>
                <a:spcPts val="0"/>
              </a:spcAft>
              <a:buNone/>
            </a:pPr>
            <a:r>
              <a:rPr b="1" lang="en-IN"/>
              <a:t>Step 9: Stakeholder Engagement</a:t>
            </a:r>
            <a:endParaRPr/>
          </a:p>
          <a:p>
            <a:pPr indent="-76200" lvl="0" marL="0" rtl="0" algn="l">
              <a:spcBef>
                <a:spcPts val="0"/>
              </a:spcBef>
              <a:spcAft>
                <a:spcPts val="0"/>
              </a:spcAft>
              <a:buClr>
                <a:schemeClr val="dk1"/>
              </a:buClr>
              <a:buSzPts val="1200"/>
              <a:buFont typeface="Arial"/>
              <a:buChar char="•"/>
            </a:pPr>
            <a:r>
              <a:rPr b="1" lang="en-IN"/>
              <a:t>Engagement:</a:t>
            </a:r>
            <a:r>
              <a:rPr lang="en-IN"/>
              <a:t> Involve key stakeholders in quality assessments to ensure that their requirements and expectations are met.</a:t>
            </a:r>
            <a:endParaRPr/>
          </a:p>
          <a:p>
            <a:pPr indent="0" lvl="0" marL="0" rtl="0" algn="l">
              <a:spcBef>
                <a:spcPts val="0"/>
              </a:spcBef>
              <a:spcAft>
                <a:spcPts val="0"/>
              </a:spcAft>
              <a:buNone/>
            </a:pPr>
            <a:r>
              <a:rPr b="1" lang="en-IN"/>
              <a:t>Step 10: Feedback Loop</a:t>
            </a:r>
            <a:endParaRPr/>
          </a:p>
          <a:p>
            <a:pPr indent="-76200" lvl="0" marL="0" rtl="0" algn="l">
              <a:spcBef>
                <a:spcPts val="0"/>
              </a:spcBef>
              <a:spcAft>
                <a:spcPts val="0"/>
              </a:spcAft>
              <a:buClr>
                <a:schemeClr val="dk1"/>
              </a:buClr>
              <a:buSzPts val="1200"/>
              <a:buFont typeface="Arial"/>
              <a:buChar char="•"/>
            </a:pPr>
            <a:r>
              <a:rPr b="1" lang="en-IN"/>
              <a:t>Feedback:</a:t>
            </a:r>
            <a:r>
              <a:rPr lang="en-IN"/>
              <a:t> Establish a mechanism for collecting and incorporating feedback from users and stakeholders into the development process.</a:t>
            </a:r>
            <a:endParaRPr/>
          </a:p>
          <a:p>
            <a:pPr indent="0" lvl="0" marL="0" rtl="0" algn="l">
              <a:spcBef>
                <a:spcPts val="0"/>
              </a:spcBef>
              <a:spcAft>
                <a:spcPts val="0"/>
              </a:spcAft>
              <a:buClr>
                <a:schemeClr val="dk1"/>
              </a:buClr>
              <a:buSzPts val="1200"/>
              <a:buFont typeface="Arial"/>
              <a:buNone/>
            </a:pPr>
            <a:r>
              <a:t/>
            </a:r>
            <a:endParaRPr/>
          </a:p>
          <a:p>
            <a:pPr indent="0" lvl="0" marL="0" rtl="0" algn="l">
              <a:spcBef>
                <a:spcPts val="0"/>
              </a:spcBef>
              <a:spcAft>
                <a:spcPts val="0"/>
              </a:spcAft>
              <a:buNone/>
            </a:pPr>
            <a:r>
              <a:rPr b="1" lang="en-IN"/>
              <a:t>Results:</a:t>
            </a:r>
            <a:endParaRPr/>
          </a:p>
          <a:p>
            <a:pPr indent="0" lvl="0" marL="0" rtl="0" algn="l">
              <a:spcBef>
                <a:spcPts val="0"/>
              </a:spcBef>
              <a:spcAft>
                <a:spcPts val="0"/>
              </a:spcAft>
              <a:buNone/>
            </a:pPr>
            <a:r>
              <a:rPr lang="en-IN"/>
              <a:t>After one year of implementing the ISO/IEC 25000 (SQuaRE) series, ShopEZ observed the following improvements:</a:t>
            </a:r>
            <a:endParaRPr/>
          </a:p>
          <a:p>
            <a:pPr indent="-76200" lvl="0" marL="0" rtl="0" algn="l">
              <a:spcBef>
                <a:spcPts val="0"/>
              </a:spcBef>
              <a:spcAft>
                <a:spcPts val="0"/>
              </a:spcAft>
              <a:buClr>
                <a:schemeClr val="dk1"/>
              </a:buClr>
              <a:buSzPts val="1200"/>
              <a:buFont typeface="Play"/>
              <a:buAutoNum type="arabicPeriod"/>
            </a:pPr>
            <a:r>
              <a:rPr b="1" lang="en-IN"/>
              <a:t>Reliability:</a:t>
            </a:r>
            <a:r>
              <a:rPr lang="en-IN"/>
              <a:t> System crashes reduced by 50%, significantly improving uptime.</a:t>
            </a:r>
            <a:endParaRPr/>
          </a:p>
          <a:p>
            <a:pPr indent="-76200" lvl="0" marL="0" rtl="0" algn="l">
              <a:spcBef>
                <a:spcPts val="0"/>
              </a:spcBef>
              <a:spcAft>
                <a:spcPts val="0"/>
              </a:spcAft>
              <a:buClr>
                <a:schemeClr val="dk1"/>
              </a:buClr>
              <a:buSzPts val="1200"/>
              <a:buFont typeface="Play"/>
              <a:buAutoNum type="arabicPeriod"/>
            </a:pPr>
            <a:r>
              <a:rPr b="1" lang="en-IN"/>
              <a:t>Usability:</a:t>
            </a:r>
            <a:r>
              <a:rPr lang="en-IN"/>
              <a:t> User satisfaction scores increased by 20%, reflecting a better user experience.</a:t>
            </a:r>
            <a:endParaRPr/>
          </a:p>
          <a:p>
            <a:pPr indent="-76200" lvl="0" marL="0" rtl="0" algn="l">
              <a:spcBef>
                <a:spcPts val="0"/>
              </a:spcBef>
              <a:spcAft>
                <a:spcPts val="0"/>
              </a:spcAft>
              <a:buClr>
                <a:schemeClr val="dk1"/>
              </a:buClr>
              <a:buSzPts val="1200"/>
              <a:buFont typeface="Play"/>
              <a:buAutoNum type="arabicPeriod"/>
            </a:pPr>
            <a:r>
              <a:rPr b="1" lang="en-IN"/>
              <a:t>Performance Efficiency:</a:t>
            </a:r>
            <a:r>
              <a:rPr lang="en-IN"/>
              <a:t> Average response time for key user actions decreased by 30%.</a:t>
            </a:r>
            <a:endParaRPr/>
          </a:p>
          <a:p>
            <a:pPr indent="-76200" lvl="0" marL="0" rtl="0" algn="l">
              <a:spcBef>
                <a:spcPts val="0"/>
              </a:spcBef>
              <a:spcAft>
                <a:spcPts val="0"/>
              </a:spcAft>
              <a:buClr>
                <a:schemeClr val="dk1"/>
              </a:buClr>
              <a:buSzPts val="1200"/>
              <a:buFont typeface="Play"/>
              <a:buAutoNum type="arabicPeriod"/>
            </a:pPr>
            <a:r>
              <a:rPr b="1" lang="en-IN"/>
              <a:t>Error Rate:</a:t>
            </a:r>
            <a:r>
              <a:rPr lang="en-IN"/>
              <a:t> The number of errors found per 1000 lines of code decreased by 40%.</a:t>
            </a:r>
            <a:endParaRPr/>
          </a:p>
          <a:p>
            <a:pPr indent="0" lvl="0" marL="0" rtl="0" algn="l">
              <a:spcBef>
                <a:spcPts val="0"/>
              </a:spcBef>
              <a:spcAft>
                <a:spcPts val="0"/>
              </a:spcAft>
              <a:buNone/>
            </a:pPr>
            <a:r>
              <a:rPr b="1" lang="en-IN"/>
              <a:t>Conclusion:</a:t>
            </a:r>
            <a:endParaRPr/>
          </a:p>
          <a:p>
            <a:pPr indent="0" lvl="0" marL="0" rtl="0" algn="l">
              <a:spcBef>
                <a:spcPts val="0"/>
              </a:spcBef>
              <a:spcAft>
                <a:spcPts val="0"/>
              </a:spcAft>
              <a:buNone/>
            </a:pPr>
            <a:r>
              <a:rPr lang="en-IN"/>
              <a:t>By implementing the ISO/IEC 25000 (SQuaRE) series, ShopEZ successfully established a structured approach to software quality assurance. The use of standardized quality metrics and continuous improvement processes led to significant improvements in software reliability, usability, and performance, ultimately enhancing customer satisfaction and achieving business objectives.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611" name="Google Shape;611;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7" name="Shape 617"/>
        <p:cNvGrpSpPr/>
        <p:nvPr/>
      </p:nvGrpSpPr>
      <p:grpSpPr>
        <a:xfrm>
          <a:off x="0" y="0"/>
          <a:ext cx="0" cy="0"/>
          <a:chOff x="0" y="0"/>
          <a:chExt cx="0" cy="0"/>
        </a:xfrm>
      </p:grpSpPr>
      <p:sp>
        <p:nvSpPr>
          <p:cNvPr id="618" name="Google Shape;618;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9" name="Google Shape;619;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1" name="Shape 631"/>
        <p:cNvGrpSpPr/>
        <p:nvPr/>
      </p:nvGrpSpPr>
      <p:grpSpPr>
        <a:xfrm>
          <a:off x="0" y="0"/>
          <a:ext cx="0" cy="0"/>
          <a:chOff x="0" y="0"/>
          <a:chExt cx="0" cy="0"/>
        </a:xfrm>
      </p:grpSpPr>
      <p:sp>
        <p:nvSpPr>
          <p:cNvPr id="632" name="Google Shape;632;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3" name="Google Shape;633;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1" name="Shape 661"/>
        <p:cNvGrpSpPr/>
        <p:nvPr/>
      </p:nvGrpSpPr>
      <p:grpSpPr>
        <a:xfrm>
          <a:off x="0" y="0"/>
          <a:ext cx="0" cy="0"/>
          <a:chOff x="0" y="0"/>
          <a:chExt cx="0" cy="0"/>
        </a:xfrm>
      </p:grpSpPr>
      <p:sp>
        <p:nvSpPr>
          <p:cNvPr id="662" name="Google Shape;662;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3" name="Google Shape;663;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4" name="Google Shape;664;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0" name="Shape 670"/>
        <p:cNvGrpSpPr/>
        <p:nvPr/>
      </p:nvGrpSpPr>
      <p:grpSpPr>
        <a:xfrm>
          <a:off x="0" y="0"/>
          <a:ext cx="0" cy="0"/>
          <a:chOff x="0" y="0"/>
          <a:chExt cx="0" cy="0"/>
        </a:xfrm>
      </p:grpSpPr>
      <p:sp>
        <p:nvSpPr>
          <p:cNvPr id="671" name="Google Shape;671;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2" name="Google Shape;672;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IN"/>
              <a:t>Key Aspects of Software Testing:</a:t>
            </a:r>
            <a:endParaRPr/>
          </a:p>
          <a:p>
            <a:pPr indent="-76200" lvl="0" marL="0" rtl="0" algn="l">
              <a:spcBef>
                <a:spcPts val="0"/>
              </a:spcBef>
              <a:spcAft>
                <a:spcPts val="0"/>
              </a:spcAft>
              <a:buClr>
                <a:schemeClr val="dk1"/>
              </a:buClr>
              <a:buSzPts val="1200"/>
              <a:buFont typeface="Play"/>
              <a:buAutoNum type="arabicPeriod"/>
            </a:pPr>
            <a:r>
              <a:rPr b="1" lang="en-IN"/>
              <a:t>Verification and Validation:</a:t>
            </a:r>
            <a:r>
              <a:rPr lang="en-IN"/>
              <a:t> Ensures that the software meets the requirements specified by the client (validation) and that it correctly implements the desired functionalities (verification).</a:t>
            </a:r>
            <a:endParaRPr/>
          </a:p>
          <a:p>
            <a:pPr indent="-76200" lvl="0" marL="0" rtl="0" algn="l">
              <a:spcBef>
                <a:spcPts val="0"/>
              </a:spcBef>
              <a:spcAft>
                <a:spcPts val="0"/>
              </a:spcAft>
              <a:buClr>
                <a:schemeClr val="dk1"/>
              </a:buClr>
              <a:buSzPts val="1200"/>
              <a:buFont typeface="Play"/>
              <a:buAutoNum type="arabicPeriod"/>
            </a:pPr>
            <a:r>
              <a:rPr b="1" lang="en-IN"/>
              <a:t>Bug Detection:</a:t>
            </a:r>
            <a:r>
              <a:rPr lang="en-IN"/>
              <a:t> Identifies and documents defects or errors in the software to be fixed by developers.</a:t>
            </a:r>
            <a:endParaRPr/>
          </a:p>
          <a:p>
            <a:pPr indent="-76200" lvl="0" marL="0" rtl="0" algn="l">
              <a:spcBef>
                <a:spcPts val="0"/>
              </a:spcBef>
              <a:spcAft>
                <a:spcPts val="0"/>
              </a:spcAft>
              <a:buClr>
                <a:schemeClr val="dk1"/>
              </a:buClr>
              <a:buSzPts val="1200"/>
              <a:buFont typeface="Play"/>
              <a:buAutoNum type="arabicPeriod"/>
            </a:pPr>
            <a:r>
              <a:rPr b="1" lang="en-IN"/>
              <a:t>Quality Assurance:</a:t>
            </a:r>
            <a:r>
              <a:rPr lang="en-IN"/>
              <a:t> Provides an objective assessment of the software's quality, helping to ensure it meets the defined standards and criteria.</a:t>
            </a:r>
            <a:endParaRPr/>
          </a:p>
          <a:p>
            <a:pPr indent="-76200" lvl="0" marL="0" rtl="0" algn="l">
              <a:spcBef>
                <a:spcPts val="0"/>
              </a:spcBef>
              <a:spcAft>
                <a:spcPts val="0"/>
              </a:spcAft>
              <a:buClr>
                <a:schemeClr val="dk1"/>
              </a:buClr>
              <a:buSzPts val="1200"/>
              <a:buFont typeface="Play"/>
              <a:buAutoNum type="arabicPeriod"/>
            </a:pPr>
            <a:r>
              <a:rPr b="1" lang="en-IN"/>
              <a:t>Performance Testing:</a:t>
            </a:r>
            <a:r>
              <a:rPr lang="en-IN"/>
              <a:t> Assesses how well the software performs under various conditions, including load and stress testing.</a:t>
            </a:r>
            <a:endParaRPr/>
          </a:p>
          <a:p>
            <a:pPr indent="-76200" lvl="0" marL="0" rtl="0" algn="l">
              <a:spcBef>
                <a:spcPts val="0"/>
              </a:spcBef>
              <a:spcAft>
                <a:spcPts val="0"/>
              </a:spcAft>
              <a:buClr>
                <a:schemeClr val="dk1"/>
              </a:buClr>
              <a:buSzPts val="1200"/>
              <a:buFont typeface="Play"/>
              <a:buAutoNum type="arabicPeriod"/>
            </a:pPr>
            <a:r>
              <a:rPr b="1" lang="en-IN"/>
              <a:t>Usability Testing:</a:t>
            </a:r>
            <a:r>
              <a:rPr lang="en-IN"/>
              <a:t> Evaluates the user-friendliness of the application, ensuring it provides a good user experience.</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IN"/>
              <a:t>Why is Software Testing Needed?</a:t>
            </a:r>
            <a:endParaRPr/>
          </a:p>
          <a:p>
            <a:pPr indent="-76200" lvl="0" marL="0" rtl="0" algn="l">
              <a:spcBef>
                <a:spcPts val="0"/>
              </a:spcBef>
              <a:spcAft>
                <a:spcPts val="0"/>
              </a:spcAft>
              <a:buClr>
                <a:schemeClr val="dk1"/>
              </a:buClr>
              <a:buSzPts val="1200"/>
              <a:buFont typeface="Play"/>
              <a:buAutoNum type="arabicPeriod"/>
            </a:pPr>
            <a:r>
              <a:rPr b="1" lang="en-IN"/>
              <a:t>Identify and Fix Bugs Early:</a:t>
            </a:r>
            <a:endParaRPr/>
          </a:p>
          <a:p>
            <a:pPr indent="-285750" lvl="1" marL="742950" rtl="0" algn="l">
              <a:spcBef>
                <a:spcPts val="0"/>
              </a:spcBef>
              <a:spcAft>
                <a:spcPts val="0"/>
              </a:spcAft>
              <a:buClr>
                <a:schemeClr val="dk1"/>
              </a:buClr>
              <a:buSzPts val="1200"/>
              <a:buFont typeface="Play"/>
              <a:buAutoNum type="arabicPeriod"/>
            </a:pPr>
            <a:r>
              <a:rPr b="1" lang="en-IN"/>
              <a:t>Cost-Effective:</a:t>
            </a:r>
            <a:r>
              <a:rPr lang="en-IN"/>
              <a:t> Detecting and fixing bugs early in the development process is more cost-effective than fixing them after the software has been released.</a:t>
            </a:r>
            <a:endParaRPr/>
          </a:p>
          <a:p>
            <a:pPr indent="-285750" lvl="1" marL="742950" rtl="0" algn="l">
              <a:spcBef>
                <a:spcPts val="0"/>
              </a:spcBef>
              <a:spcAft>
                <a:spcPts val="0"/>
              </a:spcAft>
              <a:buClr>
                <a:schemeClr val="dk1"/>
              </a:buClr>
              <a:buSzPts val="1200"/>
              <a:buFont typeface="Play"/>
              <a:buAutoNum type="arabicPeriod"/>
            </a:pPr>
            <a:r>
              <a:rPr b="1" lang="en-IN"/>
              <a:t>Prevents Failures:</a:t>
            </a:r>
            <a:r>
              <a:rPr lang="en-IN"/>
              <a:t> Helps to prevent software failures that could lead to significant financial and reputational damage.</a:t>
            </a:r>
            <a:endParaRPr/>
          </a:p>
          <a:p>
            <a:pPr indent="-76200" lvl="0" marL="0" rtl="0" algn="l">
              <a:spcBef>
                <a:spcPts val="0"/>
              </a:spcBef>
              <a:spcAft>
                <a:spcPts val="0"/>
              </a:spcAft>
              <a:buClr>
                <a:schemeClr val="dk1"/>
              </a:buClr>
              <a:buSzPts val="1200"/>
              <a:buFont typeface="Play"/>
              <a:buAutoNum type="arabicPeriod"/>
            </a:pPr>
            <a:r>
              <a:rPr b="1" lang="en-IN"/>
              <a:t>Ensure Product Quality:</a:t>
            </a:r>
            <a:endParaRPr/>
          </a:p>
          <a:p>
            <a:pPr indent="-285750" lvl="1" marL="742950" rtl="0" algn="l">
              <a:spcBef>
                <a:spcPts val="0"/>
              </a:spcBef>
              <a:spcAft>
                <a:spcPts val="0"/>
              </a:spcAft>
              <a:buClr>
                <a:schemeClr val="dk1"/>
              </a:buClr>
              <a:buSzPts val="1200"/>
              <a:buFont typeface="Play"/>
              <a:buAutoNum type="arabicPeriod"/>
            </a:pPr>
            <a:r>
              <a:rPr b="1" lang="en-IN"/>
              <a:t>Reliability:</a:t>
            </a:r>
            <a:r>
              <a:rPr lang="en-IN"/>
              <a:t> Testing ensures that the software performs reliably under various conditions and usage scenarios.</a:t>
            </a:r>
            <a:endParaRPr/>
          </a:p>
          <a:p>
            <a:pPr indent="-285750" lvl="1" marL="742950" rtl="0" algn="l">
              <a:spcBef>
                <a:spcPts val="0"/>
              </a:spcBef>
              <a:spcAft>
                <a:spcPts val="0"/>
              </a:spcAft>
              <a:buClr>
                <a:schemeClr val="dk1"/>
              </a:buClr>
              <a:buSzPts val="1200"/>
              <a:buFont typeface="Play"/>
              <a:buAutoNum type="arabicPeriod"/>
            </a:pPr>
            <a:r>
              <a:rPr b="1" lang="en-IN"/>
              <a:t>Functionality:</a:t>
            </a:r>
            <a:r>
              <a:rPr lang="en-IN"/>
              <a:t> Verifies that all functionalities work as intended and meet the specified requirements.</a:t>
            </a:r>
            <a:endParaRPr/>
          </a:p>
          <a:p>
            <a:pPr indent="-76200" lvl="0" marL="0" rtl="0" algn="l">
              <a:spcBef>
                <a:spcPts val="0"/>
              </a:spcBef>
              <a:spcAft>
                <a:spcPts val="0"/>
              </a:spcAft>
              <a:buClr>
                <a:schemeClr val="dk1"/>
              </a:buClr>
              <a:buSzPts val="1200"/>
              <a:buFont typeface="Play"/>
              <a:buAutoNum type="arabicPeriod"/>
            </a:pPr>
            <a:r>
              <a:rPr b="1" lang="en-IN"/>
              <a:t>Enhance User Satisfaction:</a:t>
            </a:r>
            <a:endParaRPr/>
          </a:p>
          <a:p>
            <a:pPr indent="-285750" lvl="1" marL="742950" rtl="0" algn="l">
              <a:spcBef>
                <a:spcPts val="0"/>
              </a:spcBef>
              <a:spcAft>
                <a:spcPts val="0"/>
              </a:spcAft>
              <a:buClr>
                <a:schemeClr val="dk1"/>
              </a:buClr>
              <a:buSzPts val="1200"/>
              <a:buFont typeface="Play"/>
              <a:buAutoNum type="arabicPeriod"/>
            </a:pPr>
            <a:r>
              <a:rPr b="1" lang="en-IN"/>
              <a:t>User Experience:</a:t>
            </a:r>
            <a:r>
              <a:rPr lang="en-IN"/>
              <a:t> Usability testing helps ensure the software is easy to use, enhancing user satisfaction and adoption.</a:t>
            </a:r>
            <a:endParaRPr/>
          </a:p>
          <a:p>
            <a:pPr indent="-285750" lvl="1" marL="742950" rtl="0" algn="l">
              <a:spcBef>
                <a:spcPts val="0"/>
              </a:spcBef>
              <a:spcAft>
                <a:spcPts val="0"/>
              </a:spcAft>
              <a:buClr>
                <a:schemeClr val="dk1"/>
              </a:buClr>
              <a:buSzPts val="1200"/>
              <a:buFont typeface="Play"/>
              <a:buAutoNum type="arabicPeriod"/>
            </a:pPr>
            <a:r>
              <a:rPr b="1" lang="en-IN"/>
              <a:t>Performance:</a:t>
            </a:r>
            <a:r>
              <a:rPr lang="en-IN"/>
              <a:t> Performance testing ensures that the software responds quickly and efficiently, providing a smooth user experience.</a:t>
            </a:r>
            <a:endParaRPr/>
          </a:p>
          <a:p>
            <a:pPr indent="-76200" lvl="0" marL="0" rtl="0" algn="l">
              <a:spcBef>
                <a:spcPts val="0"/>
              </a:spcBef>
              <a:spcAft>
                <a:spcPts val="0"/>
              </a:spcAft>
              <a:buClr>
                <a:schemeClr val="dk1"/>
              </a:buClr>
              <a:buSzPts val="1200"/>
              <a:buFont typeface="Play"/>
              <a:buAutoNum type="arabicPeriod"/>
            </a:pPr>
            <a:r>
              <a:rPr b="1" lang="en-IN"/>
              <a:t>Compliance and Standards:</a:t>
            </a:r>
            <a:endParaRPr/>
          </a:p>
          <a:p>
            <a:pPr indent="-285750" lvl="1" marL="742950" rtl="0" algn="l">
              <a:spcBef>
                <a:spcPts val="0"/>
              </a:spcBef>
              <a:spcAft>
                <a:spcPts val="0"/>
              </a:spcAft>
              <a:buClr>
                <a:schemeClr val="dk1"/>
              </a:buClr>
              <a:buSzPts val="1200"/>
              <a:buFont typeface="Play"/>
              <a:buAutoNum type="arabicPeriod"/>
            </a:pPr>
            <a:r>
              <a:rPr b="1" lang="en-IN"/>
              <a:t>Regulatory Compliance:</a:t>
            </a:r>
            <a:r>
              <a:rPr lang="en-IN"/>
              <a:t> Ensures the software complies with industry regulations and standards, which is critical in sectors like healthcare, finance, and automotive.</a:t>
            </a:r>
            <a:endParaRPr/>
          </a:p>
          <a:p>
            <a:pPr indent="-285750" lvl="1" marL="742950" rtl="0" algn="l">
              <a:spcBef>
                <a:spcPts val="0"/>
              </a:spcBef>
              <a:spcAft>
                <a:spcPts val="0"/>
              </a:spcAft>
              <a:buClr>
                <a:schemeClr val="dk1"/>
              </a:buClr>
              <a:buSzPts val="1200"/>
              <a:buFont typeface="Play"/>
              <a:buAutoNum type="arabicPeriod"/>
            </a:pPr>
            <a:r>
              <a:rPr b="1" lang="en-IN"/>
              <a:t>Quality Standards:</a:t>
            </a:r>
            <a:r>
              <a:rPr lang="en-IN"/>
              <a:t> Adheres to international quality standards such as ISO/IEC 25000 (SQuaRE) and </a:t>
            </a:r>
            <a:r>
              <a:rPr lang="en-IN" sz="1200">
                <a:solidFill>
                  <a:srgbClr val="FFFFFF"/>
                </a:solidFill>
                <a:latin typeface="Play"/>
                <a:ea typeface="Play"/>
                <a:cs typeface="Play"/>
                <a:sym typeface="Play"/>
              </a:rPr>
              <a:t>IS 11291 : 2023, </a:t>
            </a:r>
            <a:r>
              <a:rPr lang="en-IN"/>
              <a:t>ensuring a high level of quality assurance.</a:t>
            </a:r>
            <a:endParaRPr/>
          </a:p>
          <a:p>
            <a:pPr indent="-76200" lvl="0" marL="0" rtl="0" algn="l">
              <a:spcBef>
                <a:spcPts val="0"/>
              </a:spcBef>
              <a:spcAft>
                <a:spcPts val="0"/>
              </a:spcAft>
              <a:buClr>
                <a:schemeClr val="dk1"/>
              </a:buClr>
              <a:buSzPts val="1200"/>
              <a:buFont typeface="Play"/>
              <a:buAutoNum type="arabicPeriod"/>
            </a:pPr>
            <a:r>
              <a:rPr b="1" lang="en-IN"/>
              <a:t>Risk Mitigation:</a:t>
            </a:r>
            <a:endParaRPr/>
          </a:p>
          <a:p>
            <a:pPr indent="-285750" lvl="1" marL="742950" rtl="0" algn="l">
              <a:spcBef>
                <a:spcPts val="0"/>
              </a:spcBef>
              <a:spcAft>
                <a:spcPts val="0"/>
              </a:spcAft>
              <a:buClr>
                <a:schemeClr val="dk1"/>
              </a:buClr>
              <a:buSzPts val="1200"/>
              <a:buFont typeface="Play"/>
              <a:buAutoNum type="arabicPeriod"/>
            </a:pPr>
            <a:r>
              <a:rPr b="1" lang="en-IN"/>
              <a:t>Risk Identification:</a:t>
            </a:r>
            <a:r>
              <a:rPr lang="en-IN"/>
              <a:t> Identifies potential risks and vulnerabilities in the software, allowing for proactive mitigation.</a:t>
            </a:r>
            <a:endParaRPr/>
          </a:p>
          <a:p>
            <a:pPr indent="-285750" lvl="1" marL="742950" rtl="0" algn="l">
              <a:spcBef>
                <a:spcPts val="0"/>
              </a:spcBef>
              <a:spcAft>
                <a:spcPts val="0"/>
              </a:spcAft>
              <a:buClr>
                <a:schemeClr val="dk1"/>
              </a:buClr>
              <a:buSzPts val="1200"/>
              <a:buFont typeface="Play"/>
              <a:buAutoNum type="arabicPeriod"/>
            </a:pPr>
            <a:r>
              <a:rPr b="1" lang="en-IN"/>
              <a:t>Security:</a:t>
            </a:r>
            <a:r>
              <a:rPr lang="en-IN"/>
              <a:t> Ensures that the software is secure and protects against potential threats and attacks.</a:t>
            </a:r>
            <a:endParaRPr/>
          </a:p>
          <a:p>
            <a:pPr indent="-76200" lvl="0" marL="0" rtl="0" algn="l">
              <a:spcBef>
                <a:spcPts val="0"/>
              </a:spcBef>
              <a:spcAft>
                <a:spcPts val="0"/>
              </a:spcAft>
              <a:buClr>
                <a:schemeClr val="dk1"/>
              </a:buClr>
              <a:buSzPts val="1200"/>
              <a:buFont typeface="Play"/>
              <a:buAutoNum type="arabicPeriod"/>
            </a:pPr>
            <a:r>
              <a:rPr b="1" lang="en-IN"/>
              <a:t>Improve Development Process:</a:t>
            </a:r>
            <a:endParaRPr/>
          </a:p>
          <a:p>
            <a:pPr indent="-285750" lvl="1" marL="742950" rtl="0" algn="l">
              <a:spcBef>
                <a:spcPts val="0"/>
              </a:spcBef>
              <a:spcAft>
                <a:spcPts val="0"/>
              </a:spcAft>
              <a:buClr>
                <a:schemeClr val="dk1"/>
              </a:buClr>
              <a:buSzPts val="1200"/>
              <a:buFont typeface="Play"/>
              <a:buAutoNum type="arabicPeriod"/>
            </a:pPr>
            <a:r>
              <a:rPr b="1" lang="en-IN"/>
              <a:t>Continuous Improvement:</a:t>
            </a:r>
            <a:r>
              <a:rPr lang="en-IN"/>
              <a:t> Provides feedback to developers, helping to improve the software development process and reduce the occurrence of defects in future releases.</a:t>
            </a:r>
            <a:endParaRPr/>
          </a:p>
          <a:p>
            <a:pPr indent="-285750" lvl="1" marL="742950" rtl="0" algn="l">
              <a:spcBef>
                <a:spcPts val="0"/>
              </a:spcBef>
              <a:spcAft>
                <a:spcPts val="0"/>
              </a:spcAft>
              <a:buClr>
                <a:schemeClr val="dk1"/>
              </a:buClr>
              <a:buSzPts val="1200"/>
              <a:buFont typeface="Play"/>
              <a:buAutoNum type="arabicPeriod"/>
            </a:pPr>
            <a:r>
              <a:rPr b="1" lang="en-IN"/>
              <a:t>Documentation:</a:t>
            </a:r>
            <a:r>
              <a:rPr lang="en-IN"/>
              <a:t> Ensures thorough documentation of the testing process and results, which can be used for future reference and improvement.</a:t>
            </a:r>
            <a:endParaRPr/>
          </a:p>
          <a:p>
            <a:pPr indent="0" lvl="0" marL="0" rtl="0" algn="l">
              <a:spcBef>
                <a:spcPts val="0"/>
              </a:spcBef>
              <a:spcAft>
                <a:spcPts val="0"/>
              </a:spcAft>
              <a:buNone/>
            </a:pPr>
            <a:r>
              <a:t/>
            </a:r>
            <a:endParaRPr/>
          </a:p>
        </p:txBody>
      </p:sp>
      <p:sp>
        <p:nvSpPr>
          <p:cNvPr id="673" name="Google Shape;673;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5" name="Shape 685"/>
        <p:cNvGrpSpPr/>
        <p:nvPr/>
      </p:nvGrpSpPr>
      <p:grpSpPr>
        <a:xfrm>
          <a:off x="0" y="0"/>
          <a:ext cx="0" cy="0"/>
          <a:chOff x="0" y="0"/>
          <a:chExt cx="0" cy="0"/>
        </a:xfrm>
      </p:grpSpPr>
      <p:sp>
        <p:nvSpPr>
          <p:cNvPr id="686" name="Google Shape;686;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7" name="Google Shape;687;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4" name="Shape 694"/>
        <p:cNvGrpSpPr/>
        <p:nvPr/>
      </p:nvGrpSpPr>
      <p:grpSpPr>
        <a:xfrm>
          <a:off x="0" y="0"/>
          <a:ext cx="0" cy="0"/>
          <a:chOff x="0" y="0"/>
          <a:chExt cx="0" cy="0"/>
        </a:xfrm>
      </p:grpSpPr>
      <p:sp>
        <p:nvSpPr>
          <p:cNvPr id="695" name="Google Shape;695;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6" name="Google Shape;696;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7" name="Google Shape;697;p2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8" name="Shape 708"/>
        <p:cNvGrpSpPr/>
        <p:nvPr/>
      </p:nvGrpSpPr>
      <p:grpSpPr>
        <a:xfrm>
          <a:off x="0" y="0"/>
          <a:ext cx="0" cy="0"/>
          <a:chOff x="0" y="0"/>
          <a:chExt cx="0" cy="0"/>
        </a:xfrm>
      </p:grpSpPr>
      <p:sp>
        <p:nvSpPr>
          <p:cNvPr id="709" name="Google Shape;709;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0" name="Google Shape;710;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lang="en-IN"/>
              <a:t>In essence, IS 11291  : 2023 is needed to provide a structured, systematic approach to software testing. It sets clear expectations, improves testing efficiency, enhances software quality, and ultimately contributes to reliable and robust software products that meet user expectations and business objectives. By adhering to this standard, organizations can mitigate risks, optimize resources, and deliver high-quality software products consistently.     </a:t>
            </a:r>
            <a:endParaRPr/>
          </a:p>
          <a:p>
            <a:pPr indent="0" lvl="0" marL="0" rtl="0" algn="l">
              <a:spcBef>
                <a:spcPts val="0"/>
              </a:spcBef>
              <a:spcAft>
                <a:spcPts val="0"/>
              </a:spcAft>
              <a:buNone/>
            </a:pPr>
            <a:r>
              <a:rPr b="1" lang="en-IN" sz="1200"/>
              <a:t>Lack of Consistency</a:t>
            </a:r>
            <a:r>
              <a:rPr lang="en-IN" sz="1200"/>
              <a:t>: Without standardized processes and terminology provided by IS 11291:2023 , there would be inconsistency in how testing activities are planned, executed, and documented across different organizations. This inconsistency can lead to misunderstandings, errors, and inefficiencies in testing practices.</a:t>
            </a:r>
            <a:endParaRPr/>
          </a:p>
          <a:p>
            <a:pPr indent="0" lvl="0" marL="0" rtl="0" algn="l">
              <a:spcBef>
                <a:spcPts val="0"/>
              </a:spcBef>
              <a:spcAft>
                <a:spcPts val="0"/>
              </a:spcAft>
              <a:buNone/>
            </a:pPr>
            <a:r>
              <a:rPr b="1" lang="en-IN" sz="1200"/>
              <a:t>Quality Risks</a:t>
            </a:r>
            <a:r>
              <a:rPr lang="en-IN" sz="1200"/>
              <a:t>: Testing is crucial for identifying defects and ensuring software quality. Without a standardized framework like IS 11291:2023 , there is a higher risk of overlooking critical defects or failing to adequately test software functionalities. This could result in poor software quality, leading to customer dissatisfaction, increased support costs, and potential business losses.</a:t>
            </a:r>
            <a:endParaRPr/>
          </a:p>
          <a:p>
            <a:pPr indent="0" lvl="0" marL="0" rtl="0" algn="l">
              <a:spcBef>
                <a:spcPts val="0"/>
              </a:spcBef>
              <a:spcAft>
                <a:spcPts val="0"/>
              </a:spcAft>
              <a:buNone/>
            </a:pPr>
            <a:r>
              <a:rPr b="1" lang="en-IN" sz="1200"/>
              <a:t>Resource Wastage</a:t>
            </a:r>
            <a:r>
              <a:rPr lang="en-IN" sz="1200"/>
              <a:t>: Effective testing requires careful planning, resource allocation, and execution. Without clear guidelines on test processes, techniques, and documentation (as provided by IS 11291:2023 ), organizations may waste resources on inefficient testing practices. This includes unnecessary rework, redundant testing efforts, and longer testing cycles.</a:t>
            </a:r>
            <a:endParaRPr/>
          </a:p>
          <a:p>
            <a:pPr indent="0" lvl="0" marL="0" marR="0" rtl="0" algn="l">
              <a:lnSpc>
                <a:spcPct val="100000"/>
              </a:lnSpc>
              <a:spcBef>
                <a:spcPts val="0"/>
              </a:spcBef>
              <a:spcAft>
                <a:spcPts val="0"/>
              </a:spcAft>
              <a:buClr>
                <a:schemeClr val="dk1"/>
              </a:buClr>
              <a:buSzPts val="1200"/>
              <a:buFont typeface="Arial"/>
              <a:buNone/>
            </a:pPr>
            <a:r>
              <a:t/>
            </a:r>
            <a:endParaRPr/>
          </a:p>
        </p:txBody>
      </p:sp>
      <p:sp>
        <p:nvSpPr>
          <p:cNvPr id="711" name="Google Shape;711;p2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9" name="Google Shape;139;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IN"/>
              <a:t>Phases of Software Lifecycle:</a:t>
            </a:r>
            <a:r>
              <a:rPr lang="en-IN"/>
              <a:t> The phases of the software lifecycle typically include:</a:t>
            </a:r>
            <a:endParaRPr/>
          </a:p>
          <a:p>
            <a:pPr indent="-76200" lvl="0" marL="0" rtl="0" algn="l">
              <a:spcBef>
                <a:spcPts val="0"/>
              </a:spcBef>
              <a:spcAft>
                <a:spcPts val="0"/>
              </a:spcAft>
              <a:buClr>
                <a:schemeClr val="dk1"/>
              </a:buClr>
              <a:buSzPts val="1200"/>
              <a:buFont typeface="Arial"/>
              <a:buChar char="•"/>
            </a:pPr>
            <a:r>
              <a:rPr b="1" lang="en-IN"/>
              <a:t>1. Concept and Initiation:</a:t>
            </a:r>
            <a:r>
              <a:rPr lang="en-IN"/>
              <a:t> Initial planning and conceptualization of the software project.</a:t>
            </a:r>
            <a:endParaRPr/>
          </a:p>
          <a:p>
            <a:pPr indent="-76200" lvl="0" marL="0" rtl="0" algn="l">
              <a:spcBef>
                <a:spcPts val="0"/>
              </a:spcBef>
              <a:spcAft>
                <a:spcPts val="0"/>
              </a:spcAft>
              <a:buClr>
                <a:schemeClr val="dk1"/>
              </a:buClr>
              <a:buSzPts val="1200"/>
              <a:buFont typeface="Arial"/>
              <a:buChar char="•"/>
            </a:pPr>
            <a:r>
              <a:rPr b="1" lang="en-IN"/>
              <a:t>2. Requirements Analysis:</a:t>
            </a:r>
            <a:r>
              <a:rPr lang="en-IN"/>
              <a:t> Gathering and documenting user requirements for the software.</a:t>
            </a:r>
            <a:endParaRPr/>
          </a:p>
          <a:p>
            <a:pPr indent="-76200" lvl="0" marL="0" rtl="0" algn="l">
              <a:spcBef>
                <a:spcPts val="0"/>
              </a:spcBef>
              <a:spcAft>
                <a:spcPts val="0"/>
              </a:spcAft>
              <a:buClr>
                <a:schemeClr val="dk1"/>
              </a:buClr>
              <a:buSzPts val="1200"/>
              <a:buFont typeface="Arial"/>
              <a:buChar char="•"/>
            </a:pPr>
            <a:r>
              <a:rPr b="1" lang="en-IN"/>
              <a:t>3. Design:</a:t>
            </a:r>
            <a:r>
              <a:rPr lang="en-IN"/>
              <a:t> Creating a blueprint or architectural design for the software system.</a:t>
            </a:r>
            <a:endParaRPr/>
          </a:p>
          <a:p>
            <a:pPr indent="-76200" lvl="0" marL="0" rtl="0" algn="l">
              <a:spcBef>
                <a:spcPts val="0"/>
              </a:spcBef>
              <a:spcAft>
                <a:spcPts val="0"/>
              </a:spcAft>
              <a:buClr>
                <a:schemeClr val="dk1"/>
              </a:buClr>
              <a:buSzPts val="1200"/>
              <a:buFont typeface="Arial"/>
              <a:buChar char="•"/>
            </a:pPr>
            <a:r>
              <a:rPr b="1" lang="en-IN"/>
              <a:t>4. Development:</a:t>
            </a:r>
            <a:r>
              <a:rPr lang="en-IN"/>
              <a:t> Writing code, integrating components, and testing individual modules.</a:t>
            </a:r>
            <a:endParaRPr/>
          </a:p>
          <a:p>
            <a:pPr indent="-76200" lvl="0" marL="0" rtl="0" algn="l">
              <a:spcBef>
                <a:spcPts val="0"/>
              </a:spcBef>
              <a:spcAft>
                <a:spcPts val="0"/>
              </a:spcAft>
              <a:buClr>
                <a:schemeClr val="dk1"/>
              </a:buClr>
              <a:buSzPts val="1200"/>
              <a:buFont typeface="Arial"/>
              <a:buChar char="•"/>
            </a:pPr>
            <a:r>
              <a:rPr b="1" lang="en-IN"/>
              <a:t>5. Testing:</a:t>
            </a:r>
            <a:r>
              <a:rPr lang="en-IN"/>
              <a:t> Evaluating the software to identify and fix defects and ensure it meets requirements.</a:t>
            </a:r>
            <a:endParaRPr/>
          </a:p>
          <a:p>
            <a:pPr indent="-76200" lvl="0" marL="0" rtl="0" algn="l">
              <a:spcBef>
                <a:spcPts val="0"/>
              </a:spcBef>
              <a:spcAft>
                <a:spcPts val="0"/>
              </a:spcAft>
              <a:buClr>
                <a:schemeClr val="dk1"/>
              </a:buClr>
              <a:buSzPts val="1200"/>
              <a:buFont typeface="Arial"/>
              <a:buChar char="•"/>
            </a:pPr>
            <a:r>
              <a:rPr b="1" lang="en-IN"/>
              <a:t>6. Deployment:</a:t>
            </a:r>
            <a:r>
              <a:rPr lang="en-IN"/>
              <a:t> Releasing the software for use by end-users.</a:t>
            </a:r>
            <a:endParaRPr/>
          </a:p>
          <a:p>
            <a:pPr indent="-76200" lvl="0" marL="0" rtl="0" algn="l">
              <a:spcBef>
                <a:spcPts val="0"/>
              </a:spcBef>
              <a:spcAft>
                <a:spcPts val="0"/>
              </a:spcAft>
              <a:buClr>
                <a:schemeClr val="dk1"/>
              </a:buClr>
              <a:buSzPts val="1200"/>
              <a:buFont typeface="Arial"/>
              <a:buChar char="•"/>
            </a:pPr>
            <a:r>
              <a:rPr b="1" lang="en-IN"/>
              <a:t>7. Maintenance:</a:t>
            </a:r>
            <a:r>
              <a:rPr lang="en-IN"/>
              <a:t> Updating and enhancing the software to address bugs, add new features, or adapt to changes in the environment.</a:t>
            </a:r>
            <a:endParaRPr/>
          </a:p>
          <a:p>
            <a:pPr indent="-76200" lvl="0" marL="0" rtl="0" algn="l">
              <a:spcBef>
                <a:spcPts val="0"/>
              </a:spcBef>
              <a:spcAft>
                <a:spcPts val="0"/>
              </a:spcAft>
              <a:buClr>
                <a:schemeClr val="dk1"/>
              </a:buClr>
              <a:buSzPts val="1200"/>
              <a:buFont typeface="Arial"/>
              <a:buChar char="•"/>
            </a:pPr>
            <a:r>
              <a:rPr b="1" lang="en-IN"/>
              <a:t>8. Retirement:</a:t>
            </a:r>
            <a:r>
              <a:rPr lang="en-IN"/>
              <a:t> Phasing out the software when it becomes obsolete or is replaced by newer systems.</a:t>
            </a:r>
            <a:endParaRPr/>
          </a:p>
          <a:p>
            <a:pPr indent="0" lvl="0" marL="0" rtl="0" algn="l">
              <a:spcBef>
                <a:spcPts val="0"/>
              </a:spcBef>
              <a:spcAft>
                <a:spcPts val="0"/>
              </a:spcAft>
              <a:buNone/>
            </a:pPr>
            <a:r>
              <a:t/>
            </a:r>
            <a:endParaRPr/>
          </a:p>
        </p:txBody>
      </p:sp>
      <p:sp>
        <p:nvSpPr>
          <p:cNvPr id="140" name="Google Shape;140;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8" name="Shape 718"/>
        <p:cNvGrpSpPr/>
        <p:nvPr/>
      </p:nvGrpSpPr>
      <p:grpSpPr>
        <a:xfrm>
          <a:off x="0" y="0"/>
          <a:ext cx="0" cy="0"/>
          <a:chOff x="0" y="0"/>
          <a:chExt cx="0" cy="0"/>
        </a:xfrm>
      </p:grpSpPr>
      <p:sp>
        <p:nvSpPr>
          <p:cNvPr id="719" name="Google Shape;719;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20" name="Google Shape;720;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Play"/>
              <a:buNone/>
            </a:pPr>
            <a:r>
              <a:rPr lang="en-IN" sz="1200"/>
              <a:t>The relationship between IS 11291:2023 and software testing is intrinsic, as the standard directly addresses and supports every aspect of the software testing lifecycle. Here are the key points explaining their relationship:</a:t>
            </a:r>
            <a:endParaRPr/>
          </a:p>
          <a:p>
            <a:pPr indent="0" lvl="0" marL="0" rtl="0" algn="l">
              <a:spcBef>
                <a:spcPts val="0"/>
              </a:spcBef>
              <a:spcAft>
                <a:spcPts val="0"/>
              </a:spcAft>
              <a:buClr>
                <a:schemeClr val="dk1"/>
              </a:buClr>
              <a:buSzPts val="1200"/>
              <a:buFont typeface="Play"/>
              <a:buNone/>
            </a:pPr>
            <a:r>
              <a:t/>
            </a:r>
            <a:endParaRPr b="1"/>
          </a:p>
          <a:p>
            <a:pPr indent="-76200" lvl="0" marL="0" rtl="0" algn="l">
              <a:spcBef>
                <a:spcPts val="0"/>
              </a:spcBef>
              <a:spcAft>
                <a:spcPts val="0"/>
              </a:spcAft>
              <a:buClr>
                <a:schemeClr val="dk1"/>
              </a:buClr>
              <a:buSzPts val="1200"/>
              <a:buFont typeface="Play"/>
              <a:buAutoNum type="arabicPeriod"/>
            </a:pPr>
            <a:r>
              <a:rPr b="1" lang="en-IN"/>
              <a:t>Framework for Testing Processes:</a:t>
            </a:r>
            <a:endParaRPr/>
          </a:p>
          <a:p>
            <a:pPr indent="-285750" lvl="1" marL="742950" rtl="0" algn="l">
              <a:spcBef>
                <a:spcPts val="0"/>
              </a:spcBef>
              <a:spcAft>
                <a:spcPts val="0"/>
              </a:spcAft>
              <a:buClr>
                <a:schemeClr val="dk1"/>
              </a:buClr>
              <a:buSzPts val="1200"/>
              <a:buFont typeface="Play"/>
              <a:buAutoNum type="arabicPeriod"/>
            </a:pPr>
            <a:r>
              <a:rPr lang="en-IN"/>
              <a:t>IS 11291:2023 establishes a structured framework for testing processes, ensuring that all necessary steps are followed systematically.</a:t>
            </a:r>
            <a:endParaRPr/>
          </a:p>
          <a:p>
            <a:pPr indent="-285750" lvl="1" marL="742950" rtl="0" algn="l">
              <a:spcBef>
                <a:spcPts val="0"/>
              </a:spcBef>
              <a:spcAft>
                <a:spcPts val="0"/>
              </a:spcAft>
              <a:buClr>
                <a:schemeClr val="dk1"/>
              </a:buClr>
              <a:buSzPts val="1200"/>
              <a:buFont typeface="Play"/>
              <a:buAutoNum type="arabicPeriod"/>
            </a:pPr>
            <a:r>
              <a:rPr lang="en-IN"/>
              <a:t>This includes planning, designing, executing, and evaluating tests, which are crucial for identifying defects and ensuring software quality.</a:t>
            </a:r>
            <a:endParaRPr/>
          </a:p>
          <a:p>
            <a:pPr indent="-76200" lvl="0" marL="0" rtl="0" algn="l">
              <a:spcBef>
                <a:spcPts val="0"/>
              </a:spcBef>
              <a:spcAft>
                <a:spcPts val="0"/>
              </a:spcAft>
              <a:buClr>
                <a:schemeClr val="dk1"/>
              </a:buClr>
              <a:buSzPts val="1200"/>
              <a:buFont typeface="Play"/>
              <a:buAutoNum type="arabicPeriod"/>
            </a:pPr>
            <a:r>
              <a:rPr b="1" lang="en-IN"/>
              <a:t>Standardized Terminology and Definitions:</a:t>
            </a:r>
            <a:endParaRPr/>
          </a:p>
          <a:p>
            <a:pPr indent="-285750" lvl="1" marL="742950" rtl="0" algn="l">
              <a:spcBef>
                <a:spcPts val="0"/>
              </a:spcBef>
              <a:spcAft>
                <a:spcPts val="0"/>
              </a:spcAft>
              <a:buClr>
                <a:schemeClr val="dk1"/>
              </a:buClr>
              <a:buSzPts val="1200"/>
              <a:buFont typeface="Play"/>
              <a:buAutoNum type="arabicPeriod"/>
            </a:pPr>
            <a:r>
              <a:rPr lang="en-IN"/>
              <a:t>The standard provides a common language for software testing, which helps in reducing misunderstandings and inconsistencies across different teams and organizations.</a:t>
            </a:r>
            <a:endParaRPr/>
          </a:p>
          <a:p>
            <a:pPr indent="-285750" lvl="1" marL="742950" rtl="0" algn="l">
              <a:spcBef>
                <a:spcPts val="0"/>
              </a:spcBef>
              <a:spcAft>
                <a:spcPts val="0"/>
              </a:spcAft>
              <a:buClr>
                <a:schemeClr val="dk1"/>
              </a:buClr>
              <a:buSzPts val="1200"/>
              <a:buFont typeface="Play"/>
              <a:buAutoNum type="arabicPeriod"/>
            </a:pPr>
            <a:r>
              <a:rPr lang="en-IN"/>
              <a:t>Standardized terminology ensures that all stakeholders have a clear understanding of testing concepts, processes, and deliverables.</a:t>
            </a:r>
            <a:endParaRPr/>
          </a:p>
          <a:p>
            <a:pPr indent="-76200" lvl="0" marL="0" rtl="0" algn="l">
              <a:spcBef>
                <a:spcPts val="0"/>
              </a:spcBef>
              <a:spcAft>
                <a:spcPts val="0"/>
              </a:spcAft>
              <a:buClr>
                <a:schemeClr val="dk1"/>
              </a:buClr>
              <a:buSzPts val="1200"/>
              <a:buFont typeface="Play"/>
              <a:buAutoNum type="arabicPeriod"/>
            </a:pPr>
            <a:r>
              <a:rPr b="1" lang="en-IN"/>
              <a:t>Guidelines for Test Documentation:</a:t>
            </a:r>
            <a:endParaRPr/>
          </a:p>
          <a:p>
            <a:pPr indent="-285750" lvl="1" marL="742950" rtl="0" algn="l">
              <a:spcBef>
                <a:spcPts val="0"/>
              </a:spcBef>
              <a:spcAft>
                <a:spcPts val="0"/>
              </a:spcAft>
              <a:buClr>
                <a:schemeClr val="dk1"/>
              </a:buClr>
              <a:buSzPts val="1200"/>
              <a:buFont typeface="Play"/>
              <a:buAutoNum type="arabicPeriod"/>
            </a:pPr>
            <a:r>
              <a:rPr b="1" lang="en-IN"/>
              <a:t>IS 11291:2023 </a:t>
            </a:r>
            <a:r>
              <a:rPr lang="en-IN"/>
              <a:t>outlines the required documentation for various stages of testing, such as test plans, test cases, test procedures, and test reports.</a:t>
            </a:r>
            <a:endParaRPr/>
          </a:p>
          <a:p>
            <a:pPr indent="-285750" lvl="1" marL="742950" rtl="0" algn="l">
              <a:spcBef>
                <a:spcPts val="0"/>
              </a:spcBef>
              <a:spcAft>
                <a:spcPts val="0"/>
              </a:spcAft>
              <a:buClr>
                <a:schemeClr val="dk1"/>
              </a:buClr>
              <a:buSzPts val="1200"/>
              <a:buFont typeface="Play"/>
              <a:buAutoNum type="arabicPeriod"/>
            </a:pPr>
            <a:r>
              <a:rPr lang="en-IN"/>
              <a:t>Proper documentation is essential for traceability, repeatability, and auditing purposes, ensuring that testing activities are transparent and verifiable.</a:t>
            </a:r>
            <a:endParaRPr/>
          </a:p>
          <a:p>
            <a:pPr indent="-76200" lvl="0" marL="0" rtl="0" algn="l">
              <a:spcBef>
                <a:spcPts val="0"/>
              </a:spcBef>
              <a:spcAft>
                <a:spcPts val="0"/>
              </a:spcAft>
              <a:buClr>
                <a:schemeClr val="dk1"/>
              </a:buClr>
              <a:buSzPts val="1200"/>
              <a:buFont typeface="Play"/>
              <a:buAutoNum type="arabicPeriod"/>
            </a:pPr>
            <a:r>
              <a:rPr b="1" lang="en-IN"/>
              <a:t>Improved Test Techniques:</a:t>
            </a:r>
            <a:endParaRPr/>
          </a:p>
          <a:p>
            <a:pPr indent="-285750" lvl="1" marL="742950" rtl="0" algn="l">
              <a:spcBef>
                <a:spcPts val="0"/>
              </a:spcBef>
              <a:spcAft>
                <a:spcPts val="0"/>
              </a:spcAft>
              <a:buClr>
                <a:schemeClr val="dk1"/>
              </a:buClr>
              <a:buSzPts val="1200"/>
              <a:buFont typeface="Play"/>
              <a:buAutoNum type="arabicPeriod"/>
            </a:pPr>
            <a:r>
              <a:rPr lang="en-IN"/>
              <a:t>The standard provides detailed guidelines on various test techniques, both static and dynamic.</a:t>
            </a:r>
            <a:endParaRPr/>
          </a:p>
          <a:p>
            <a:pPr indent="-285750" lvl="1" marL="742950" rtl="0" algn="l">
              <a:spcBef>
                <a:spcPts val="0"/>
              </a:spcBef>
              <a:spcAft>
                <a:spcPts val="0"/>
              </a:spcAft>
              <a:buClr>
                <a:schemeClr val="dk1"/>
              </a:buClr>
              <a:buSzPts val="1200"/>
              <a:buFont typeface="Play"/>
              <a:buAutoNum type="arabicPeriod"/>
            </a:pPr>
            <a:r>
              <a:rPr lang="en-IN"/>
              <a:t>This helps testers select and apply the most appropriate techniques for different testing scenarios, improving the effectiveness and efficiency of the testing process.</a:t>
            </a:r>
            <a:endParaRPr/>
          </a:p>
          <a:p>
            <a:pPr indent="-76200" lvl="0" marL="0" rtl="0" algn="l">
              <a:spcBef>
                <a:spcPts val="0"/>
              </a:spcBef>
              <a:spcAft>
                <a:spcPts val="0"/>
              </a:spcAft>
              <a:buClr>
                <a:schemeClr val="dk1"/>
              </a:buClr>
              <a:buSzPts val="1200"/>
              <a:buFont typeface="Play"/>
              <a:buAutoNum type="arabicPeriod"/>
            </a:pPr>
            <a:r>
              <a:rPr b="1" lang="en-IN"/>
              <a:t>Ensuring Quality and Compliance:</a:t>
            </a:r>
            <a:endParaRPr/>
          </a:p>
          <a:p>
            <a:pPr indent="-285750" lvl="1" marL="742950" rtl="0" algn="l">
              <a:spcBef>
                <a:spcPts val="0"/>
              </a:spcBef>
              <a:spcAft>
                <a:spcPts val="0"/>
              </a:spcAft>
              <a:buClr>
                <a:schemeClr val="dk1"/>
              </a:buClr>
              <a:buSzPts val="1200"/>
              <a:buFont typeface="Play"/>
              <a:buAutoNum type="arabicPeriod"/>
            </a:pPr>
            <a:r>
              <a:rPr lang="en-IN"/>
              <a:t>By adhering to </a:t>
            </a:r>
            <a:r>
              <a:rPr b="1" lang="en-IN"/>
              <a:t>IS 11291:2023 </a:t>
            </a:r>
            <a:r>
              <a:rPr lang="en-IN"/>
              <a:t>, organizations can ensure that their testing processes meet international best practices and quality standards.</a:t>
            </a:r>
            <a:endParaRPr/>
          </a:p>
          <a:p>
            <a:pPr indent="-285750" lvl="1" marL="742950" rtl="0" algn="l">
              <a:spcBef>
                <a:spcPts val="0"/>
              </a:spcBef>
              <a:spcAft>
                <a:spcPts val="0"/>
              </a:spcAft>
              <a:buClr>
                <a:schemeClr val="dk1"/>
              </a:buClr>
              <a:buSzPts val="1200"/>
              <a:buFont typeface="Play"/>
              <a:buAutoNum type="arabicPeriod"/>
            </a:pPr>
            <a:r>
              <a:rPr lang="en-IN"/>
              <a:t>Compliance with the standard demonstrates a commitment to quality, which can enhance an organization’s reputation and customer trust.</a:t>
            </a:r>
            <a:endParaRPr/>
          </a:p>
          <a:p>
            <a:pPr indent="-76200" lvl="0" marL="0" rtl="0" algn="l">
              <a:spcBef>
                <a:spcPts val="0"/>
              </a:spcBef>
              <a:spcAft>
                <a:spcPts val="0"/>
              </a:spcAft>
              <a:buClr>
                <a:schemeClr val="dk1"/>
              </a:buClr>
              <a:buSzPts val="1200"/>
              <a:buFont typeface="Play"/>
              <a:buAutoNum type="arabicPeriod"/>
            </a:pPr>
            <a:r>
              <a:rPr b="1" lang="en-IN"/>
              <a:t>Scalability and Flexibility:</a:t>
            </a:r>
            <a:endParaRPr/>
          </a:p>
          <a:p>
            <a:pPr indent="-285750" lvl="1" marL="742950" rtl="0" algn="l">
              <a:spcBef>
                <a:spcPts val="0"/>
              </a:spcBef>
              <a:spcAft>
                <a:spcPts val="0"/>
              </a:spcAft>
              <a:buClr>
                <a:schemeClr val="dk1"/>
              </a:buClr>
              <a:buSzPts val="1200"/>
              <a:buFont typeface="Play"/>
              <a:buAutoNum type="arabicPeriod"/>
            </a:pPr>
            <a:r>
              <a:rPr lang="en-IN"/>
              <a:t>The standard is designed to be applicable to all types of software and all sizes of projects, from small-scale developments to large, complex systems.</a:t>
            </a:r>
            <a:endParaRPr/>
          </a:p>
          <a:p>
            <a:pPr indent="-285750" lvl="1" marL="742950" rtl="0" algn="l">
              <a:spcBef>
                <a:spcPts val="0"/>
              </a:spcBef>
              <a:spcAft>
                <a:spcPts val="0"/>
              </a:spcAft>
              <a:buClr>
                <a:schemeClr val="dk1"/>
              </a:buClr>
              <a:buSzPts val="1200"/>
              <a:buFont typeface="Play"/>
              <a:buAutoNum type="arabicPeriod"/>
            </a:pPr>
            <a:r>
              <a:rPr lang="en-IN"/>
              <a:t>This scalability and flexibility make it suitable for diverse testing environments and organizational needs.</a:t>
            </a:r>
            <a:endParaRPr/>
          </a:p>
          <a:p>
            <a:pPr indent="-76200" lvl="0" marL="0" rtl="0" algn="l">
              <a:spcBef>
                <a:spcPts val="0"/>
              </a:spcBef>
              <a:spcAft>
                <a:spcPts val="0"/>
              </a:spcAft>
              <a:buClr>
                <a:schemeClr val="dk1"/>
              </a:buClr>
              <a:buSzPts val="1200"/>
              <a:buFont typeface="Play"/>
              <a:buAutoNum type="arabicPeriod"/>
            </a:pPr>
            <a:r>
              <a:rPr b="1" lang="en-IN"/>
              <a:t>Risk-Based Testing:</a:t>
            </a:r>
            <a:endParaRPr/>
          </a:p>
          <a:p>
            <a:pPr indent="-285750" lvl="1" marL="742950" marR="0" rtl="0" algn="l">
              <a:lnSpc>
                <a:spcPct val="100000"/>
              </a:lnSpc>
              <a:spcBef>
                <a:spcPts val="0"/>
              </a:spcBef>
              <a:spcAft>
                <a:spcPts val="0"/>
              </a:spcAft>
              <a:buClr>
                <a:schemeClr val="dk1"/>
              </a:buClr>
              <a:buSzPts val="1200"/>
              <a:buFont typeface="Play"/>
              <a:buAutoNum type="arabicPeriod"/>
            </a:pPr>
            <a:r>
              <a:rPr lang="en-IN"/>
              <a:t>IS 11291  : 2023 emphasizes the importance of risk-based testing, where testing efforts are focused on the most critical areas of the software.</a:t>
            </a:r>
            <a:endParaRPr/>
          </a:p>
          <a:p>
            <a:pPr indent="-285750" lvl="1" marL="742950" rtl="0" algn="l">
              <a:spcBef>
                <a:spcPts val="0"/>
              </a:spcBef>
              <a:spcAft>
                <a:spcPts val="0"/>
              </a:spcAft>
              <a:buClr>
                <a:schemeClr val="dk1"/>
              </a:buClr>
              <a:buSzPts val="1200"/>
              <a:buFont typeface="Play"/>
              <a:buAutoNum type="arabicPeriod"/>
            </a:pPr>
            <a:r>
              <a:rPr lang="en-IN"/>
              <a:t>This approach helps in efficiently allocating resources and prioritizing testing activities based on potential risks and impacts.</a:t>
            </a:r>
            <a:endParaRPr/>
          </a:p>
          <a:p>
            <a:pPr indent="-76200" lvl="0" marL="0" rtl="0" algn="l">
              <a:spcBef>
                <a:spcPts val="0"/>
              </a:spcBef>
              <a:spcAft>
                <a:spcPts val="0"/>
              </a:spcAft>
              <a:buClr>
                <a:schemeClr val="dk1"/>
              </a:buClr>
              <a:buSzPts val="1200"/>
              <a:buFont typeface="Play"/>
              <a:buAutoNum type="arabicPeriod"/>
            </a:pPr>
            <a:r>
              <a:rPr b="1" lang="en-IN"/>
              <a:t>Lifecycle Integration:</a:t>
            </a:r>
            <a:endParaRPr/>
          </a:p>
          <a:p>
            <a:pPr indent="-285750" lvl="1" marL="742950" rtl="0" algn="l">
              <a:spcBef>
                <a:spcPts val="0"/>
              </a:spcBef>
              <a:spcAft>
                <a:spcPts val="0"/>
              </a:spcAft>
              <a:buClr>
                <a:schemeClr val="dk1"/>
              </a:buClr>
              <a:buSzPts val="1200"/>
              <a:buFont typeface="Play"/>
              <a:buAutoNum type="arabicPeriod"/>
            </a:pPr>
            <a:r>
              <a:rPr lang="en-IN"/>
              <a:t>The standard integrates with the overall software development lifecycle, ensuring that testing is not an isolated activity but is seamlessly incorporated into all phases of development.</a:t>
            </a:r>
            <a:endParaRPr/>
          </a:p>
          <a:p>
            <a:pPr indent="-285750" lvl="1" marL="742950" rtl="0" algn="l">
              <a:spcBef>
                <a:spcPts val="0"/>
              </a:spcBef>
              <a:spcAft>
                <a:spcPts val="0"/>
              </a:spcAft>
              <a:buClr>
                <a:schemeClr val="dk1"/>
              </a:buClr>
              <a:buSzPts val="1200"/>
              <a:buFont typeface="Play"/>
              <a:buAutoNum type="arabicPeriod"/>
            </a:pPr>
            <a:r>
              <a:rPr lang="en-IN"/>
              <a:t>This holistic approach ensures continuous quality assurance and early detection of defects.</a:t>
            </a:r>
            <a:endParaRPr/>
          </a:p>
          <a:p>
            <a:pPr indent="-76200" lvl="0" marL="0" rtl="0" algn="l">
              <a:spcBef>
                <a:spcPts val="0"/>
              </a:spcBef>
              <a:spcAft>
                <a:spcPts val="0"/>
              </a:spcAft>
              <a:buClr>
                <a:schemeClr val="dk1"/>
              </a:buClr>
              <a:buSzPts val="1200"/>
              <a:buFont typeface="Play"/>
              <a:buAutoNum type="arabicPeriod"/>
            </a:pPr>
            <a:r>
              <a:rPr b="1" lang="en-IN"/>
              <a:t>Continuous Improvement:</a:t>
            </a:r>
            <a:endParaRPr/>
          </a:p>
          <a:p>
            <a:pPr indent="-285750" lvl="1" marL="742950" marR="0" rtl="0" algn="l">
              <a:lnSpc>
                <a:spcPct val="100000"/>
              </a:lnSpc>
              <a:spcBef>
                <a:spcPts val="0"/>
              </a:spcBef>
              <a:spcAft>
                <a:spcPts val="0"/>
              </a:spcAft>
              <a:buClr>
                <a:schemeClr val="dk1"/>
              </a:buClr>
              <a:buSzPts val="1200"/>
              <a:buFont typeface="Play"/>
              <a:buAutoNum type="arabicPeriod"/>
            </a:pPr>
            <a:r>
              <a:rPr lang="en-IN"/>
              <a:t>IS 11291  : 2023 encourages continuous improvement in testing processes through regular reviews, feedback, and updates.</a:t>
            </a:r>
            <a:endParaRPr/>
          </a:p>
          <a:p>
            <a:pPr indent="-285750" lvl="1" marL="742950" rtl="0" algn="l">
              <a:spcBef>
                <a:spcPts val="0"/>
              </a:spcBef>
              <a:spcAft>
                <a:spcPts val="0"/>
              </a:spcAft>
              <a:buClr>
                <a:schemeClr val="dk1"/>
              </a:buClr>
              <a:buSzPts val="1200"/>
              <a:buFont typeface="Play"/>
              <a:buAutoNum type="arabicPeriod"/>
            </a:pPr>
            <a:r>
              <a:rPr lang="en-IN"/>
              <a:t>Organizations can use the standard to benchmark their testing practices and strive for ongoing enhancements in quality and efficiency.</a:t>
            </a:r>
            <a:endParaRPr/>
          </a:p>
          <a:p>
            <a:pPr indent="-76200" lvl="0" marL="0" rtl="0" algn="l">
              <a:spcBef>
                <a:spcPts val="0"/>
              </a:spcBef>
              <a:spcAft>
                <a:spcPts val="0"/>
              </a:spcAft>
              <a:buClr>
                <a:schemeClr val="dk1"/>
              </a:buClr>
              <a:buSzPts val="1200"/>
              <a:buFont typeface="Play"/>
              <a:buAutoNum type="arabicPeriod"/>
            </a:pPr>
            <a:r>
              <a:rPr b="1" lang="en-IN"/>
              <a:t>Global Acceptance and Recognition: </a:t>
            </a:r>
            <a:endParaRPr/>
          </a:p>
          <a:p>
            <a:pPr indent="-285750" lvl="1" marL="742950" marR="0" rtl="0" algn="l">
              <a:lnSpc>
                <a:spcPct val="100000"/>
              </a:lnSpc>
              <a:spcBef>
                <a:spcPts val="0"/>
              </a:spcBef>
              <a:spcAft>
                <a:spcPts val="0"/>
              </a:spcAft>
              <a:buClr>
                <a:schemeClr val="dk1"/>
              </a:buClr>
              <a:buSzPts val="1200"/>
              <a:buFont typeface="Play"/>
              <a:buAutoNum type="arabicPeriod"/>
            </a:pPr>
            <a:r>
              <a:rPr lang="en-IN"/>
              <a:t>As an internationally recognized standard, IS 11291  : 2023 facilitates global collaboration and alignment in software testing practices.</a:t>
            </a:r>
            <a:endParaRPr/>
          </a:p>
          <a:p>
            <a:pPr indent="-285750" lvl="1" marL="742950" rtl="0" algn="l">
              <a:spcBef>
                <a:spcPts val="0"/>
              </a:spcBef>
              <a:spcAft>
                <a:spcPts val="0"/>
              </a:spcAft>
              <a:buClr>
                <a:schemeClr val="dk1"/>
              </a:buClr>
              <a:buSzPts val="1200"/>
              <a:buFont typeface="Play"/>
              <a:buAutoNum type="arabicPeriod"/>
            </a:pPr>
            <a:r>
              <a:rPr lang="en-IN"/>
              <a:t>It enables organizations to work with international partners and clients more effectively by adhering to a universally accepted testing framework.</a:t>
            </a:r>
            <a:endParaRPr/>
          </a:p>
          <a:p>
            <a:pPr indent="-209550" lvl="1" marL="742950" rtl="0" algn="l">
              <a:spcBef>
                <a:spcPts val="0"/>
              </a:spcBef>
              <a:spcAft>
                <a:spcPts val="0"/>
              </a:spcAft>
              <a:buClr>
                <a:schemeClr val="dk1"/>
              </a:buClr>
              <a:buSzPts val="1200"/>
              <a:buFont typeface="Play"/>
              <a:buNone/>
            </a:pPr>
            <a:r>
              <a:t/>
            </a:r>
            <a:endParaRPr/>
          </a:p>
          <a:p>
            <a:pPr indent="0" lvl="0" marL="0" marR="0" rtl="0" algn="l">
              <a:lnSpc>
                <a:spcPct val="100000"/>
              </a:lnSpc>
              <a:spcBef>
                <a:spcPts val="0"/>
              </a:spcBef>
              <a:spcAft>
                <a:spcPts val="0"/>
              </a:spcAft>
              <a:buClr>
                <a:schemeClr val="dk1"/>
              </a:buClr>
              <a:buSzPts val="1200"/>
              <a:buFont typeface="Arial"/>
              <a:buNone/>
            </a:pPr>
            <a:r>
              <a:rPr lang="en-IN"/>
              <a:t>By implementing IS 11291  : 2023 organizations can achieve a higher level of consistency, reliability, and quality in their software testing processes, leading to better software products and increased customer satisfaction.</a:t>
            </a:r>
            <a:endParaRPr/>
          </a:p>
          <a:p>
            <a:pPr indent="0" lvl="0" marL="0" rtl="0" algn="l">
              <a:spcBef>
                <a:spcPts val="0"/>
              </a:spcBef>
              <a:spcAft>
                <a:spcPts val="0"/>
              </a:spcAft>
              <a:buNone/>
            </a:pPr>
            <a:r>
              <a:t/>
            </a:r>
            <a:endParaRPr/>
          </a:p>
        </p:txBody>
      </p:sp>
      <p:sp>
        <p:nvSpPr>
          <p:cNvPr id="721" name="Google Shape;721;p3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8" name="Shape 728"/>
        <p:cNvGrpSpPr/>
        <p:nvPr/>
      </p:nvGrpSpPr>
      <p:grpSpPr>
        <a:xfrm>
          <a:off x="0" y="0"/>
          <a:ext cx="0" cy="0"/>
          <a:chOff x="0" y="0"/>
          <a:chExt cx="0" cy="0"/>
        </a:xfrm>
      </p:grpSpPr>
      <p:sp>
        <p:nvSpPr>
          <p:cNvPr id="729" name="Google Shape;729;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0" name="Google Shape;730;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8" name="Shape 738"/>
        <p:cNvGrpSpPr/>
        <p:nvPr/>
      </p:nvGrpSpPr>
      <p:grpSpPr>
        <a:xfrm>
          <a:off x="0" y="0"/>
          <a:ext cx="0" cy="0"/>
          <a:chOff x="0" y="0"/>
          <a:chExt cx="0" cy="0"/>
        </a:xfrm>
      </p:grpSpPr>
      <p:sp>
        <p:nvSpPr>
          <p:cNvPr id="739" name="Google Shape;739;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0" name="Google Shape;740;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9" name="Shape 759"/>
        <p:cNvGrpSpPr/>
        <p:nvPr/>
      </p:nvGrpSpPr>
      <p:grpSpPr>
        <a:xfrm>
          <a:off x="0" y="0"/>
          <a:ext cx="0" cy="0"/>
          <a:chOff x="0" y="0"/>
          <a:chExt cx="0" cy="0"/>
        </a:xfrm>
      </p:grpSpPr>
      <p:sp>
        <p:nvSpPr>
          <p:cNvPr id="760" name="Google Shape;760;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61" name="Google Shape;761;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IN"/>
              <a:t>Part 1: Concepts and Definitions</a:t>
            </a:r>
            <a:endParaRPr/>
          </a:p>
          <a:p>
            <a:pPr indent="-76200" lvl="0" marL="0" rtl="0" algn="l">
              <a:spcBef>
                <a:spcPts val="0"/>
              </a:spcBef>
              <a:spcAft>
                <a:spcPts val="0"/>
              </a:spcAft>
              <a:buClr>
                <a:schemeClr val="dk1"/>
              </a:buClr>
              <a:buSzPts val="1200"/>
              <a:buFont typeface="Arial"/>
              <a:buChar char="•"/>
            </a:pPr>
            <a:r>
              <a:rPr b="1" lang="en-IN"/>
              <a:t>Purpose:</a:t>
            </a:r>
            <a:r>
              <a:rPr lang="en-IN"/>
              <a:t> Defines fundamental concepts, terminology, and definitions related to software testing.</a:t>
            </a:r>
            <a:endParaRPr/>
          </a:p>
          <a:p>
            <a:pPr indent="-76200" lvl="0" marL="0" rtl="0" algn="l">
              <a:spcBef>
                <a:spcPts val="0"/>
              </a:spcBef>
              <a:spcAft>
                <a:spcPts val="0"/>
              </a:spcAft>
              <a:buClr>
                <a:schemeClr val="dk1"/>
              </a:buClr>
              <a:buSzPts val="1200"/>
              <a:buFont typeface="Arial"/>
              <a:buChar char="•"/>
            </a:pPr>
            <a:r>
              <a:rPr b="1" lang="en-IN"/>
              <a:t>Key Elements:</a:t>
            </a:r>
            <a:endParaRPr/>
          </a:p>
          <a:p>
            <a:pPr indent="-285750" lvl="1" marL="742950" rtl="0" algn="l">
              <a:spcBef>
                <a:spcPts val="0"/>
              </a:spcBef>
              <a:spcAft>
                <a:spcPts val="0"/>
              </a:spcAft>
              <a:buClr>
                <a:schemeClr val="dk1"/>
              </a:buClr>
              <a:buSzPts val="1200"/>
              <a:buFont typeface="Arial"/>
              <a:buChar char="•"/>
            </a:pPr>
            <a:r>
              <a:rPr b="1" lang="en-IN"/>
              <a:t>Testing Terminology:</a:t>
            </a:r>
            <a:r>
              <a:rPr lang="en-IN"/>
              <a:t> Standardizes terminology used in software testing to ensure clarity and consistency.</a:t>
            </a:r>
            <a:endParaRPr/>
          </a:p>
          <a:p>
            <a:pPr indent="-285750" lvl="1" marL="742950" rtl="0" algn="l">
              <a:spcBef>
                <a:spcPts val="0"/>
              </a:spcBef>
              <a:spcAft>
                <a:spcPts val="0"/>
              </a:spcAft>
              <a:buClr>
                <a:schemeClr val="dk1"/>
              </a:buClr>
              <a:buSzPts val="1200"/>
              <a:buFont typeface="Arial"/>
              <a:buChar char="•"/>
            </a:pPr>
            <a:r>
              <a:rPr b="1" lang="en-IN"/>
              <a:t>Testing Concepts:</a:t>
            </a:r>
            <a:r>
              <a:rPr lang="en-IN"/>
              <a:t> Introduces fundamental concepts such as test case, test plan, test strategy, etc., providing a common understanding across the industry.</a:t>
            </a:r>
            <a:endParaRPr/>
          </a:p>
          <a:p>
            <a:pPr indent="-285750" lvl="1" marL="742950" rtl="0" algn="l">
              <a:spcBef>
                <a:spcPts val="0"/>
              </a:spcBef>
              <a:spcAft>
                <a:spcPts val="0"/>
              </a:spcAft>
              <a:buClr>
                <a:schemeClr val="dk1"/>
              </a:buClr>
              <a:buSzPts val="1200"/>
              <a:buFont typeface="Arial"/>
              <a:buChar char="•"/>
            </a:pPr>
            <a:r>
              <a:rPr b="1" lang="en-IN"/>
              <a:t>Role Definitions:</a:t>
            </a:r>
            <a:r>
              <a:rPr lang="en-IN"/>
              <a:t> Clarifies roles and responsibilities within the testing process, ensuring stakeholders understand their roles in testing activities.</a:t>
            </a:r>
            <a:endParaRPr/>
          </a:p>
          <a:p>
            <a:pPr indent="-76200" lvl="0" marL="0" rtl="0" algn="l">
              <a:spcBef>
                <a:spcPts val="0"/>
              </a:spcBef>
              <a:spcAft>
                <a:spcPts val="0"/>
              </a:spcAft>
              <a:buClr>
                <a:schemeClr val="dk1"/>
              </a:buClr>
              <a:buSzPts val="1200"/>
              <a:buFont typeface="Arial"/>
              <a:buChar char="•"/>
            </a:pPr>
            <a:r>
              <a:rPr b="1" lang="en-IN"/>
              <a:t>Importance:</a:t>
            </a:r>
            <a:r>
              <a:rPr lang="en-IN"/>
              <a:t> Establishes a common language and foundational understanding of testing concepts, essential for effective communication and collaboration among project teams and stakeholders.</a:t>
            </a:r>
            <a:endParaRPr/>
          </a:p>
          <a:p>
            <a:pPr indent="0" lvl="0" marL="0" rtl="0" algn="l">
              <a:spcBef>
                <a:spcPts val="0"/>
              </a:spcBef>
              <a:spcAft>
                <a:spcPts val="0"/>
              </a:spcAft>
              <a:buNone/>
            </a:pPr>
            <a:r>
              <a:t/>
            </a:r>
            <a:endParaRPr/>
          </a:p>
        </p:txBody>
      </p:sp>
      <p:sp>
        <p:nvSpPr>
          <p:cNvPr id="762" name="Google Shape;762;p3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2" name="Shape 772"/>
        <p:cNvGrpSpPr/>
        <p:nvPr/>
      </p:nvGrpSpPr>
      <p:grpSpPr>
        <a:xfrm>
          <a:off x="0" y="0"/>
          <a:ext cx="0" cy="0"/>
          <a:chOff x="0" y="0"/>
          <a:chExt cx="0" cy="0"/>
        </a:xfrm>
      </p:grpSpPr>
      <p:sp>
        <p:nvSpPr>
          <p:cNvPr id="773" name="Google Shape;773;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4" name="Google Shape;774;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76200" lvl="0" marL="0" rtl="0" algn="l">
              <a:spcBef>
                <a:spcPts val="0"/>
              </a:spcBef>
              <a:spcAft>
                <a:spcPts val="0"/>
              </a:spcAft>
              <a:buClr>
                <a:schemeClr val="dk1"/>
              </a:buClr>
              <a:buSzPts val="1200"/>
              <a:buFont typeface="Play"/>
              <a:buAutoNum type="arabicPeriod"/>
            </a:pPr>
            <a:r>
              <a:rPr b="1" lang="en-IN"/>
              <a:t>Test Planning:</a:t>
            </a:r>
            <a:endParaRPr/>
          </a:p>
          <a:p>
            <a:pPr indent="-285750" lvl="1" marL="742950" rtl="0" algn="l">
              <a:spcBef>
                <a:spcPts val="0"/>
              </a:spcBef>
              <a:spcAft>
                <a:spcPts val="0"/>
              </a:spcAft>
              <a:buClr>
                <a:schemeClr val="dk1"/>
              </a:buClr>
              <a:buSzPts val="1200"/>
              <a:buFont typeface="Play"/>
              <a:buAutoNum type="arabicPeriod"/>
            </a:pPr>
            <a:r>
              <a:rPr b="1" lang="en-IN"/>
              <a:t>Definition:</a:t>
            </a:r>
            <a:r>
              <a:rPr lang="en-IN"/>
              <a:t> The process of defining test objectives, test strategies, and test plans for achieving those objectives.</a:t>
            </a:r>
            <a:endParaRPr/>
          </a:p>
          <a:p>
            <a:pPr indent="-285750" lvl="1" marL="742950" rtl="0" algn="l">
              <a:spcBef>
                <a:spcPts val="0"/>
              </a:spcBef>
              <a:spcAft>
                <a:spcPts val="0"/>
              </a:spcAft>
              <a:buClr>
                <a:schemeClr val="dk1"/>
              </a:buClr>
              <a:buSzPts val="1200"/>
              <a:buFont typeface="Play"/>
              <a:buAutoNum type="arabicPeriod"/>
            </a:pPr>
            <a:r>
              <a:rPr b="1" lang="en-IN"/>
              <a:t>Purpose:</a:t>
            </a:r>
            <a:r>
              <a:rPr lang="en-IN"/>
              <a:t> To establish a roadmap for testing activities, including scope, resources, schedule, and risks.</a:t>
            </a:r>
            <a:endParaRPr/>
          </a:p>
          <a:p>
            <a:pPr indent="-76200" lvl="0" marL="0" rtl="0" algn="l">
              <a:spcBef>
                <a:spcPts val="0"/>
              </a:spcBef>
              <a:spcAft>
                <a:spcPts val="0"/>
              </a:spcAft>
              <a:buClr>
                <a:schemeClr val="dk1"/>
              </a:buClr>
              <a:buSzPts val="1200"/>
              <a:buFont typeface="Play"/>
              <a:buAutoNum type="arabicPeriod"/>
            </a:pPr>
            <a:r>
              <a:rPr b="1" lang="en-IN"/>
              <a:t>Test Monitoring and Control:</a:t>
            </a:r>
            <a:endParaRPr/>
          </a:p>
          <a:p>
            <a:pPr indent="-285750" lvl="1" marL="742950" rtl="0" algn="l">
              <a:spcBef>
                <a:spcPts val="0"/>
              </a:spcBef>
              <a:spcAft>
                <a:spcPts val="0"/>
              </a:spcAft>
              <a:buClr>
                <a:schemeClr val="dk1"/>
              </a:buClr>
              <a:buSzPts val="1200"/>
              <a:buFont typeface="Play"/>
              <a:buAutoNum type="arabicPeriod"/>
            </a:pPr>
            <a:r>
              <a:rPr b="1" lang="en-IN"/>
              <a:t>Definition:</a:t>
            </a:r>
            <a:r>
              <a:rPr lang="en-IN"/>
              <a:t> The process of tracking and overseeing the progress, status, and metrics of testing activities against the plan.</a:t>
            </a:r>
            <a:endParaRPr/>
          </a:p>
          <a:p>
            <a:pPr indent="-285750" lvl="1" marL="742950" rtl="0" algn="l">
              <a:spcBef>
                <a:spcPts val="0"/>
              </a:spcBef>
              <a:spcAft>
                <a:spcPts val="0"/>
              </a:spcAft>
              <a:buClr>
                <a:schemeClr val="dk1"/>
              </a:buClr>
              <a:buSzPts val="1200"/>
              <a:buFont typeface="Play"/>
              <a:buAutoNum type="arabicPeriod"/>
            </a:pPr>
            <a:r>
              <a:rPr b="1" lang="en-IN"/>
              <a:t>Purpose:</a:t>
            </a:r>
            <a:r>
              <a:rPr lang="en-IN"/>
              <a:t> To ensure that testing stays on track, meets objectives, and adapts to changes in the project or environment.</a:t>
            </a:r>
            <a:endParaRPr/>
          </a:p>
          <a:p>
            <a:pPr indent="-76200" lvl="0" marL="0" rtl="0" algn="l">
              <a:spcBef>
                <a:spcPts val="0"/>
              </a:spcBef>
              <a:spcAft>
                <a:spcPts val="0"/>
              </a:spcAft>
              <a:buClr>
                <a:schemeClr val="dk1"/>
              </a:buClr>
              <a:buSzPts val="1200"/>
              <a:buFont typeface="Play"/>
              <a:buAutoNum type="arabicPeriod"/>
            </a:pPr>
            <a:r>
              <a:rPr b="1" lang="en-IN"/>
              <a:t>Test Analysis:</a:t>
            </a:r>
            <a:endParaRPr/>
          </a:p>
          <a:p>
            <a:pPr indent="-285750" lvl="1" marL="742950" rtl="0" algn="l">
              <a:spcBef>
                <a:spcPts val="0"/>
              </a:spcBef>
              <a:spcAft>
                <a:spcPts val="0"/>
              </a:spcAft>
              <a:buClr>
                <a:schemeClr val="dk1"/>
              </a:buClr>
              <a:buSzPts val="1200"/>
              <a:buFont typeface="Play"/>
              <a:buAutoNum type="arabicPeriod"/>
            </a:pPr>
            <a:r>
              <a:rPr b="1" lang="en-IN"/>
              <a:t>Definition:</a:t>
            </a:r>
            <a:r>
              <a:rPr lang="en-IN"/>
              <a:t> The process of reviewing test basis documentation to identify test conditions and prioritize test cases.</a:t>
            </a:r>
            <a:endParaRPr/>
          </a:p>
          <a:p>
            <a:pPr indent="-285750" lvl="1" marL="742950" rtl="0" algn="l">
              <a:spcBef>
                <a:spcPts val="0"/>
              </a:spcBef>
              <a:spcAft>
                <a:spcPts val="0"/>
              </a:spcAft>
              <a:buClr>
                <a:schemeClr val="dk1"/>
              </a:buClr>
              <a:buSzPts val="1200"/>
              <a:buFont typeface="Play"/>
              <a:buAutoNum type="arabicPeriod"/>
            </a:pPr>
            <a:r>
              <a:rPr b="1" lang="en-IN"/>
              <a:t>Purpose:</a:t>
            </a:r>
            <a:r>
              <a:rPr lang="en-IN"/>
              <a:t> To derive test cases from requirements, specifications, and other sources, ensuring comprehensive coverage of the software under test.</a:t>
            </a:r>
            <a:endParaRPr/>
          </a:p>
          <a:p>
            <a:pPr indent="-76200" lvl="0" marL="0" rtl="0" algn="l">
              <a:spcBef>
                <a:spcPts val="0"/>
              </a:spcBef>
              <a:spcAft>
                <a:spcPts val="0"/>
              </a:spcAft>
              <a:buClr>
                <a:schemeClr val="dk1"/>
              </a:buClr>
              <a:buSzPts val="1200"/>
              <a:buFont typeface="Play"/>
              <a:buAutoNum type="arabicPeriod"/>
            </a:pPr>
            <a:r>
              <a:rPr b="1" lang="en-IN"/>
              <a:t>Test Design:</a:t>
            </a:r>
            <a:endParaRPr/>
          </a:p>
          <a:p>
            <a:pPr indent="-285750" lvl="1" marL="742950" rtl="0" algn="l">
              <a:spcBef>
                <a:spcPts val="0"/>
              </a:spcBef>
              <a:spcAft>
                <a:spcPts val="0"/>
              </a:spcAft>
              <a:buClr>
                <a:schemeClr val="dk1"/>
              </a:buClr>
              <a:buSzPts val="1200"/>
              <a:buFont typeface="Play"/>
              <a:buAutoNum type="arabicPeriod"/>
            </a:pPr>
            <a:r>
              <a:rPr b="1" lang="en-IN"/>
              <a:t>Definition:</a:t>
            </a:r>
            <a:r>
              <a:rPr lang="en-IN"/>
              <a:t> The process of specifying and detailing the test cases based on test conditions and test cases identified during test analysis.</a:t>
            </a:r>
            <a:endParaRPr/>
          </a:p>
          <a:p>
            <a:pPr indent="-285750" lvl="1" marL="742950" rtl="0" algn="l">
              <a:spcBef>
                <a:spcPts val="0"/>
              </a:spcBef>
              <a:spcAft>
                <a:spcPts val="0"/>
              </a:spcAft>
              <a:buClr>
                <a:schemeClr val="dk1"/>
              </a:buClr>
              <a:buSzPts val="1200"/>
              <a:buFont typeface="Play"/>
              <a:buAutoNum type="arabicPeriod"/>
            </a:pPr>
            <a:r>
              <a:rPr b="1" lang="en-IN"/>
              <a:t>Purpose:</a:t>
            </a:r>
            <a:r>
              <a:rPr lang="en-IN"/>
              <a:t> To create detailed test cases that are clear, executable, and verify the expected behavior of the software.</a:t>
            </a:r>
            <a:endParaRPr/>
          </a:p>
          <a:p>
            <a:pPr indent="-76200" lvl="0" marL="0" rtl="0" algn="l">
              <a:spcBef>
                <a:spcPts val="0"/>
              </a:spcBef>
              <a:spcAft>
                <a:spcPts val="0"/>
              </a:spcAft>
              <a:buClr>
                <a:schemeClr val="dk1"/>
              </a:buClr>
              <a:buSzPts val="1200"/>
              <a:buFont typeface="Play"/>
              <a:buAutoNum type="arabicPeriod"/>
            </a:pPr>
            <a:r>
              <a:rPr b="1" lang="en-IN"/>
              <a:t>Test Implementation:</a:t>
            </a:r>
            <a:endParaRPr/>
          </a:p>
          <a:p>
            <a:pPr indent="-285750" lvl="1" marL="742950" rtl="0" algn="l">
              <a:spcBef>
                <a:spcPts val="0"/>
              </a:spcBef>
              <a:spcAft>
                <a:spcPts val="0"/>
              </a:spcAft>
              <a:buClr>
                <a:schemeClr val="dk1"/>
              </a:buClr>
              <a:buSzPts val="1200"/>
              <a:buFont typeface="Play"/>
              <a:buAutoNum type="arabicPeriod"/>
            </a:pPr>
            <a:r>
              <a:rPr b="1" lang="en-IN"/>
              <a:t>Definition:</a:t>
            </a:r>
            <a:r>
              <a:rPr lang="en-IN"/>
              <a:t> The process of developing and prioritizing test procedures, test scripts, and test data based on test design.</a:t>
            </a:r>
            <a:endParaRPr/>
          </a:p>
          <a:p>
            <a:pPr indent="-285750" lvl="1" marL="742950" rtl="0" algn="l">
              <a:spcBef>
                <a:spcPts val="0"/>
              </a:spcBef>
              <a:spcAft>
                <a:spcPts val="0"/>
              </a:spcAft>
              <a:buClr>
                <a:schemeClr val="dk1"/>
              </a:buClr>
              <a:buSzPts val="1200"/>
              <a:buFont typeface="Play"/>
              <a:buAutoNum type="arabicPeriod"/>
            </a:pPr>
            <a:r>
              <a:rPr b="1" lang="en-IN"/>
              <a:t>Purpose:</a:t>
            </a:r>
            <a:r>
              <a:rPr lang="en-IN"/>
              <a:t> To prepare for executing the tests by ensuring that all necessary resources and environments are set up correctly.</a:t>
            </a:r>
            <a:endParaRPr/>
          </a:p>
          <a:p>
            <a:pPr indent="-76200" lvl="0" marL="0" rtl="0" algn="l">
              <a:spcBef>
                <a:spcPts val="0"/>
              </a:spcBef>
              <a:spcAft>
                <a:spcPts val="0"/>
              </a:spcAft>
              <a:buClr>
                <a:schemeClr val="dk1"/>
              </a:buClr>
              <a:buSzPts val="1200"/>
              <a:buFont typeface="Play"/>
              <a:buAutoNum type="arabicPeriod"/>
            </a:pPr>
            <a:r>
              <a:rPr b="1" lang="en-IN"/>
              <a:t>Test Execution:</a:t>
            </a:r>
            <a:endParaRPr/>
          </a:p>
          <a:p>
            <a:pPr indent="-285750" lvl="1" marL="742950" rtl="0" algn="l">
              <a:spcBef>
                <a:spcPts val="0"/>
              </a:spcBef>
              <a:spcAft>
                <a:spcPts val="0"/>
              </a:spcAft>
              <a:buClr>
                <a:schemeClr val="dk1"/>
              </a:buClr>
              <a:buSzPts val="1200"/>
              <a:buFont typeface="Play"/>
              <a:buAutoNum type="arabicPeriod"/>
            </a:pPr>
            <a:r>
              <a:rPr b="1" lang="en-IN"/>
              <a:t>Definition:</a:t>
            </a:r>
            <a:r>
              <a:rPr lang="en-IN"/>
              <a:t> The process of running test procedures, test scripts, and test cases using specified test data in the identified test environment.</a:t>
            </a:r>
            <a:endParaRPr/>
          </a:p>
          <a:p>
            <a:pPr indent="-285750" lvl="1" marL="742950" rtl="0" algn="l">
              <a:spcBef>
                <a:spcPts val="0"/>
              </a:spcBef>
              <a:spcAft>
                <a:spcPts val="0"/>
              </a:spcAft>
              <a:buClr>
                <a:schemeClr val="dk1"/>
              </a:buClr>
              <a:buSzPts val="1200"/>
              <a:buFont typeface="Play"/>
              <a:buAutoNum type="arabicPeriod"/>
            </a:pPr>
            <a:r>
              <a:rPr b="1" lang="en-IN"/>
              <a:t>Purpose:</a:t>
            </a:r>
            <a:r>
              <a:rPr lang="en-IN"/>
              <a:t> To validate the behavior of the software and identify defects by comparing actual outcomes against expected results.</a:t>
            </a:r>
            <a:endParaRPr/>
          </a:p>
          <a:p>
            <a:pPr indent="-76200" lvl="0" marL="0" rtl="0" algn="l">
              <a:spcBef>
                <a:spcPts val="0"/>
              </a:spcBef>
              <a:spcAft>
                <a:spcPts val="0"/>
              </a:spcAft>
              <a:buClr>
                <a:schemeClr val="dk1"/>
              </a:buClr>
              <a:buSzPts val="1200"/>
              <a:buFont typeface="Play"/>
              <a:buAutoNum type="arabicPeriod"/>
            </a:pPr>
            <a:r>
              <a:rPr b="1" lang="en-IN"/>
              <a:t>Test Completion:</a:t>
            </a:r>
            <a:endParaRPr/>
          </a:p>
          <a:p>
            <a:pPr indent="-285750" lvl="1" marL="742950" rtl="0" algn="l">
              <a:spcBef>
                <a:spcPts val="0"/>
              </a:spcBef>
              <a:spcAft>
                <a:spcPts val="0"/>
              </a:spcAft>
              <a:buClr>
                <a:schemeClr val="dk1"/>
              </a:buClr>
              <a:buSzPts val="1200"/>
              <a:buFont typeface="Play"/>
              <a:buAutoNum type="arabicPeriod"/>
            </a:pPr>
            <a:r>
              <a:rPr b="1" lang="en-IN"/>
              <a:t>Definition:</a:t>
            </a:r>
            <a:r>
              <a:rPr lang="en-IN"/>
              <a:t> The process of finalizing testing activities, including evaluating test completion criteria and preparing test closure reports.</a:t>
            </a:r>
            <a:endParaRPr/>
          </a:p>
          <a:p>
            <a:pPr indent="-285750" lvl="1" marL="742950" rtl="0" algn="l">
              <a:spcBef>
                <a:spcPts val="0"/>
              </a:spcBef>
              <a:spcAft>
                <a:spcPts val="0"/>
              </a:spcAft>
              <a:buClr>
                <a:schemeClr val="dk1"/>
              </a:buClr>
              <a:buSzPts val="1200"/>
              <a:buFont typeface="Play"/>
              <a:buAutoNum type="arabicPeriod"/>
            </a:pPr>
            <a:r>
              <a:rPr b="1" lang="en-IN"/>
              <a:t>Purpose:</a:t>
            </a:r>
            <a:r>
              <a:rPr lang="en-IN"/>
              <a:t> To formally conclude testing, summarize results, document lessons learned, and ensure readiness for the next phase or release.</a:t>
            </a:r>
            <a:endParaRPr/>
          </a:p>
          <a:p>
            <a:pPr indent="-209550" lvl="1" marL="742950" rtl="0" algn="l">
              <a:spcBef>
                <a:spcPts val="0"/>
              </a:spcBef>
              <a:spcAft>
                <a:spcPts val="0"/>
              </a:spcAft>
              <a:buClr>
                <a:schemeClr val="dk1"/>
              </a:buClr>
              <a:buSzPts val="1200"/>
              <a:buFont typeface="Play"/>
              <a:buNone/>
            </a:pPr>
            <a:r>
              <a:t/>
            </a:r>
            <a:endParaRPr/>
          </a:p>
          <a:p>
            <a:pPr indent="0" lvl="0" marL="0" rtl="0" algn="l">
              <a:spcBef>
                <a:spcPts val="0"/>
              </a:spcBef>
              <a:spcAft>
                <a:spcPts val="0"/>
              </a:spcAft>
              <a:buNone/>
            </a:pPr>
            <a:r>
              <a:rPr lang="en-IN"/>
              <a:t>These processes within </a:t>
            </a:r>
            <a:r>
              <a:rPr lang="en-IN" sz="1200">
                <a:solidFill>
                  <a:schemeClr val="dk1"/>
                </a:solidFill>
                <a:latin typeface="Play"/>
                <a:ea typeface="Play"/>
                <a:cs typeface="Play"/>
                <a:sym typeface="Play"/>
              </a:rPr>
              <a:t>IS 11291:2023 </a:t>
            </a:r>
            <a:r>
              <a:rPr lang="en-IN"/>
              <a:t>Part 2 ensure systematic and structured testing practices throughout the software development lifecycle, aiming to enhance software quality, reliability, and stakeholder confidence in the delivered product. Each component plays a crucial role in achieving comprehensive test coverage and ensuring that software meets its quality objectives.</a:t>
            </a:r>
            <a:endParaRPr/>
          </a:p>
          <a:p>
            <a:pPr indent="0" lvl="0" marL="0" rtl="0" algn="l">
              <a:spcBef>
                <a:spcPts val="0"/>
              </a:spcBef>
              <a:spcAft>
                <a:spcPts val="0"/>
              </a:spcAft>
              <a:buNone/>
            </a:pPr>
            <a:r>
              <a:t/>
            </a:r>
            <a:endParaRPr/>
          </a:p>
        </p:txBody>
      </p:sp>
      <p:sp>
        <p:nvSpPr>
          <p:cNvPr id="775" name="Google Shape;775;p3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2" name="Shape 812"/>
        <p:cNvGrpSpPr/>
        <p:nvPr/>
      </p:nvGrpSpPr>
      <p:grpSpPr>
        <a:xfrm>
          <a:off x="0" y="0"/>
          <a:ext cx="0" cy="0"/>
          <a:chOff x="0" y="0"/>
          <a:chExt cx="0" cy="0"/>
        </a:xfrm>
      </p:grpSpPr>
      <p:sp>
        <p:nvSpPr>
          <p:cNvPr id="813" name="Google Shape;813;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14" name="Google Shape;814;p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IN"/>
              <a:t>Part 3: Test Documentation</a:t>
            </a:r>
            <a:endParaRPr/>
          </a:p>
          <a:p>
            <a:pPr indent="-76200" lvl="0" marL="0" rtl="0" algn="l">
              <a:spcBef>
                <a:spcPts val="0"/>
              </a:spcBef>
              <a:spcAft>
                <a:spcPts val="0"/>
              </a:spcAft>
              <a:buClr>
                <a:schemeClr val="dk1"/>
              </a:buClr>
              <a:buSzPts val="1200"/>
              <a:buFont typeface="Arial"/>
              <a:buChar char="•"/>
            </a:pPr>
            <a:r>
              <a:rPr b="1" lang="en-IN"/>
              <a:t>Purpose:</a:t>
            </a:r>
            <a:r>
              <a:rPr lang="en-IN"/>
              <a:t> Defines standards for documenting test artifacts and deliverables throughout the testing lifecycle.</a:t>
            </a:r>
            <a:endParaRPr/>
          </a:p>
          <a:p>
            <a:pPr indent="-76200" lvl="0" marL="0" rtl="0" algn="l">
              <a:spcBef>
                <a:spcPts val="0"/>
              </a:spcBef>
              <a:spcAft>
                <a:spcPts val="0"/>
              </a:spcAft>
              <a:buClr>
                <a:schemeClr val="dk1"/>
              </a:buClr>
              <a:buSzPts val="1200"/>
              <a:buFont typeface="Arial"/>
              <a:buChar char="•"/>
            </a:pPr>
            <a:r>
              <a:rPr b="1" lang="en-IN"/>
              <a:t>Key Elements:</a:t>
            </a:r>
            <a:endParaRPr/>
          </a:p>
          <a:p>
            <a:pPr indent="-285750" lvl="1" marL="742950" rtl="0" algn="l">
              <a:spcBef>
                <a:spcPts val="0"/>
              </a:spcBef>
              <a:spcAft>
                <a:spcPts val="0"/>
              </a:spcAft>
              <a:buClr>
                <a:schemeClr val="dk1"/>
              </a:buClr>
              <a:buSzPts val="1200"/>
              <a:buFont typeface="Arial"/>
              <a:buChar char="•"/>
            </a:pPr>
            <a:r>
              <a:rPr b="1" lang="en-IN"/>
              <a:t>Test Plan:</a:t>
            </a:r>
            <a:r>
              <a:rPr lang="en-IN"/>
              <a:t> Specifies the approach, resources, and schedule for testing activities.</a:t>
            </a:r>
            <a:endParaRPr/>
          </a:p>
          <a:p>
            <a:pPr indent="-285750" lvl="1" marL="742950" rtl="0" algn="l">
              <a:spcBef>
                <a:spcPts val="0"/>
              </a:spcBef>
              <a:spcAft>
                <a:spcPts val="0"/>
              </a:spcAft>
              <a:buClr>
                <a:schemeClr val="dk1"/>
              </a:buClr>
              <a:buSzPts val="1200"/>
              <a:buFont typeface="Arial"/>
              <a:buChar char="•"/>
            </a:pPr>
            <a:r>
              <a:rPr b="1" lang="en-IN"/>
              <a:t>Test Cases:</a:t>
            </a:r>
            <a:r>
              <a:rPr lang="en-IN"/>
              <a:t> Describes individual test scenarios, including inputs, expected outcomes, and execution conditions.</a:t>
            </a:r>
            <a:endParaRPr/>
          </a:p>
          <a:p>
            <a:pPr indent="-285750" lvl="1" marL="742950" rtl="0" algn="l">
              <a:spcBef>
                <a:spcPts val="0"/>
              </a:spcBef>
              <a:spcAft>
                <a:spcPts val="0"/>
              </a:spcAft>
              <a:buClr>
                <a:schemeClr val="dk1"/>
              </a:buClr>
              <a:buSzPts val="1200"/>
              <a:buFont typeface="Arial"/>
              <a:buChar char="•"/>
            </a:pPr>
            <a:r>
              <a:rPr b="1" lang="en-IN"/>
              <a:t>Test Reports:</a:t>
            </a:r>
            <a:r>
              <a:rPr lang="en-IN"/>
              <a:t> Documents test results, findings, defects, and recommendations for further actions.</a:t>
            </a:r>
            <a:endParaRPr/>
          </a:p>
          <a:p>
            <a:pPr indent="-76200" lvl="0" marL="0" rtl="0" algn="l">
              <a:spcBef>
                <a:spcPts val="0"/>
              </a:spcBef>
              <a:spcAft>
                <a:spcPts val="0"/>
              </a:spcAft>
              <a:buClr>
                <a:schemeClr val="dk1"/>
              </a:buClr>
              <a:buSzPts val="1200"/>
              <a:buFont typeface="Arial"/>
              <a:buChar char="•"/>
            </a:pPr>
            <a:r>
              <a:rPr b="1" lang="en-IN"/>
              <a:t>Importance:</a:t>
            </a:r>
            <a:r>
              <a:rPr lang="en-IN"/>
              <a:t> Ensures comprehensive and consistent documentation of testing activities, facilitating traceability, auditability, and knowledge transfer within the project team and to stakeholders.</a:t>
            </a:r>
            <a:endParaRPr/>
          </a:p>
          <a:p>
            <a:pPr indent="0" lvl="0" marL="0" rtl="0" algn="l">
              <a:spcBef>
                <a:spcPts val="0"/>
              </a:spcBef>
              <a:spcAft>
                <a:spcPts val="0"/>
              </a:spcAft>
              <a:buNone/>
            </a:pPr>
            <a:r>
              <a:t/>
            </a:r>
            <a:endParaRPr/>
          </a:p>
        </p:txBody>
      </p:sp>
      <p:sp>
        <p:nvSpPr>
          <p:cNvPr id="815" name="Google Shape;815;p3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2" name="Shape 832"/>
        <p:cNvGrpSpPr/>
        <p:nvPr/>
      </p:nvGrpSpPr>
      <p:grpSpPr>
        <a:xfrm>
          <a:off x="0" y="0"/>
          <a:ext cx="0" cy="0"/>
          <a:chOff x="0" y="0"/>
          <a:chExt cx="0" cy="0"/>
        </a:xfrm>
      </p:grpSpPr>
      <p:sp>
        <p:nvSpPr>
          <p:cNvPr id="833" name="Google Shape;833;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34" name="Google Shape;834;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IN"/>
              <a:t>Part 4: Test Techniques</a:t>
            </a:r>
            <a:endParaRPr/>
          </a:p>
          <a:p>
            <a:pPr indent="-76200" lvl="0" marL="0" rtl="0" algn="l">
              <a:spcBef>
                <a:spcPts val="0"/>
              </a:spcBef>
              <a:spcAft>
                <a:spcPts val="0"/>
              </a:spcAft>
              <a:buClr>
                <a:schemeClr val="dk1"/>
              </a:buClr>
              <a:buSzPts val="1200"/>
              <a:buFont typeface="Arial"/>
              <a:buChar char="•"/>
            </a:pPr>
            <a:r>
              <a:rPr b="1" lang="en-IN"/>
              <a:t>Purpose:</a:t>
            </a:r>
            <a:r>
              <a:rPr lang="en-IN"/>
              <a:t> Provides guidelines and methods for designing and executing effective test techniques.</a:t>
            </a:r>
            <a:endParaRPr/>
          </a:p>
          <a:p>
            <a:pPr indent="-76200" lvl="0" marL="0" rtl="0" algn="l">
              <a:spcBef>
                <a:spcPts val="0"/>
              </a:spcBef>
              <a:spcAft>
                <a:spcPts val="0"/>
              </a:spcAft>
              <a:buClr>
                <a:schemeClr val="dk1"/>
              </a:buClr>
              <a:buSzPts val="1200"/>
              <a:buFont typeface="Arial"/>
              <a:buChar char="•"/>
            </a:pPr>
            <a:r>
              <a:rPr b="1" lang="en-IN"/>
              <a:t>Key Elements:</a:t>
            </a:r>
            <a:endParaRPr/>
          </a:p>
          <a:p>
            <a:pPr indent="-285750" lvl="1" marL="742950" rtl="0" algn="l">
              <a:spcBef>
                <a:spcPts val="0"/>
              </a:spcBef>
              <a:spcAft>
                <a:spcPts val="0"/>
              </a:spcAft>
              <a:buClr>
                <a:schemeClr val="dk1"/>
              </a:buClr>
              <a:buSzPts val="1200"/>
              <a:buFont typeface="Arial"/>
              <a:buChar char="•"/>
            </a:pPr>
            <a:r>
              <a:rPr b="1" lang="en-IN"/>
              <a:t>Black Box Testing:</a:t>
            </a:r>
            <a:r>
              <a:rPr lang="en-IN"/>
              <a:t> Techniques focused on testing software functionality without knowledge of internal code structure.</a:t>
            </a:r>
            <a:endParaRPr/>
          </a:p>
          <a:p>
            <a:pPr indent="-285750" lvl="1" marL="742950" rtl="0" algn="l">
              <a:spcBef>
                <a:spcPts val="0"/>
              </a:spcBef>
              <a:spcAft>
                <a:spcPts val="0"/>
              </a:spcAft>
              <a:buClr>
                <a:schemeClr val="dk1"/>
              </a:buClr>
              <a:buSzPts val="1200"/>
              <a:buFont typeface="Arial"/>
              <a:buChar char="•"/>
            </a:pPr>
            <a:r>
              <a:rPr b="1" lang="en-IN"/>
              <a:t>White Box Testing:</a:t>
            </a:r>
            <a:r>
              <a:rPr lang="en-IN"/>
              <a:t> Techniques that examine internal structures or workings of an application.</a:t>
            </a:r>
            <a:endParaRPr/>
          </a:p>
          <a:p>
            <a:pPr indent="-285750" lvl="1" marL="742950" rtl="0" algn="l">
              <a:spcBef>
                <a:spcPts val="0"/>
              </a:spcBef>
              <a:spcAft>
                <a:spcPts val="0"/>
              </a:spcAft>
              <a:buClr>
                <a:schemeClr val="dk1"/>
              </a:buClr>
              <a:buSzPts val="1200"/>
              <a:buFont typeface="Arial"/>
              <a:buChar char="•"/>
            </a:pPr>
            <a:r>
              <a:rPr b="1" lang="en-IN"/>
              <a:t>Static Testing:</a:t>
            </a:r>
            <a:r>
              <a:rPr lang="en-IN"/>
              <a:t> Techniques used to identify defects in software without executing code.</a:t>
            </a:r>
            <a:endParaRPr/>
          </a:p>
          <a:p>
            <a:pPr indent="-285750" lvl="1" marL="742950" rtl="0" algn="l">
              <a:spcBef>
                <a:spcPts val="0"/>
              </a:spcBef>
              <a:spcAft>
                <a:spcPts val="0"/>
              </a:spcAft>
              <a:buClr>
                <a:schemeClr val="dk1"/>
              </a:buClr>
              <a:buSzPts val="1200"/>
              <a:buFont typeface="Arial"/>
              <a:buChar char="•"/>
            </a:pPr>
            <a:r>
              <a:rPr b="1" lang="en-IN"/>
              <a:t>Dynamic Testing:</a:t>
            </a:r>
            <a:r>
              <a:rPr lang="en-IN"/>
              <a:t> Techniques involving the execution of code to validate software behavior.</a:t>
            </a:r>
            <a:endParaRPr/>
          </a:p>
          <a:p>
            <a:pPr indent="-76200" lvl="0" marL="0" rtl="0" algn="l">
              <a:spcBef>
                <a:spcPts val="0"/>
              </a:spcBef>
              <a:spcAft>
                <a:spcPts val="0"/>
              </a:spcAft>
              <a:buClr>
                <a:schemeClr val="dk1"/>
              </a:buClr>
              <a:buSzPts val="1200"/>
              <a:buFont typeface="Arial"/>
              <a:buChar char="•"/>
            </a:pPr>
            <a:r>
              <a:rPr b="1" lang="en-IN"/>
              <a:t>Importance:</a:t>
            </a:r>
            <a:r>
              <a:rPr lang="en-IN"/>
              <a:t> Offers a variety of proven techniques to verify and validate software functionalities, ensuring thorough testing coverage and defect detection.</a:t>
            </a:r>
            <a:endParaRPr/>
          </a:p>
          <a:p>
            <a:pPr indent="0" lvl="0" marL="0" rtl="0" algn="l">
              <a:spcBef>
                <a:spcPts val="0"/>
              </a:spcBef>
              <a:spcAft>
                <a:spcPts val="0"/>
              </a:spcAft>
              <a:buNone/>
            </a:pPr>
            <a:r>
              <a:t/>
            </a:r>
            <a:endParaRPr/>
          </a:p>
        </p:txBody>
      </p:sp>
      <p:sp>
        <p:nvSpPr>
          <p:cNvPr id="835" name="Google Shape;835;p3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2" name="Shape 852"/>
        <p:cNvGrpSpPr/>
        <p:nvPr/>
      </p:nvGrpSpPr>
      <p:grpSpPr>
        <a:xfrm>
          <a:off x="0" y="0"/>
          <a:ext cx="0" cy="0"/>
          <a:chOff x="0" y="0"/>
          <a:chExt cx="0" cy="0"/>
        </a:xfrm>
      </p:grpSpPr>
      <p:sp>
        <p:nvSpPr>
          <p:cNvPr id="853" name="Google Shape;853;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54" name="Google Shape;854;p3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76200" lvl="0" marL="0" rtl="0" algn="l">
              <a:spcBef>
                <a:spcPts val="0"/>
              </a:spcBef>
              <a:spcAft>
                <a:spcPts val="0"/>
              </a:spcAft>
              <a:buClr>
                <a:schemeClr val="dk1"/>
              </a:buClr>
              <a:buSzPts val="1200"/>
              <a:buFont typeface="Play"/>
              <a:buAutoNum type="arabicPeriod"/>
            </a:pPr>
            <a:r>
              <a:rPr b="1" lang="en-IN"/>
              <a:t>Specification-Based Techniques:</a:t>
            </a:r>
            <a:endParaRPr/>
          </a:p>
          <a:p>
            <a:pPr indent="-285750" lvl="1" marL="742950" rtl="0" algn="l">
              <a:spcBef>
                <a:spcPts val="0"/>
              </a:spcBef>
              <a:spcAft>
                <a:spcPts val="0"/>
              </a:spcAft>
              <a:buClr>
                <a:schemeClr val="dk1"/>
              </a:buClr>
              <a:buSzPts val="1200"/>
              <a:buFont typeface="Play"/>
              <a:buAutoNum type="arabicPeriod"/>
            </a:pPr>
            <a:r>
              <a:rPr b="1" lang="en-IN"/>
              <a:t>Definition:</a:t>
            </a:r>
            <a:r>
              <a:rPr lang="en-IN"/>
              <a:t> These techniques derive test cases directly from specifications, requirements, or other documentation describing the expected behavior of the software.</a:t>
            </a:r>
            <a:endParaRPr/>
          </a:p>
          <a:p>
            <a:pPr indent="-285750" lvl="1" marL="742950" rtl="0" algn="l">
              <a:spcBef>
                <a:spcPts val="0"/>
              </a:spcBef>
              <a:spcAft>
                <a:spcPts val="0"/>
              </a:spcAft>
              <a:buClr>
                <a:schemeClr val="dk1"/>
              </a:buClr>
              <a:buSzPts val="1200"/>
              <a:buFont typeface="Play"/>
              <a:buAutoNum type="arabicPeriod"/>
            </a:pPr>
            <a:r>
              <a:rPr b="1" lang="en-IN"/>
              <a:t>Purpose:</a:t>
            </a:r>
            <a:r>
              <a:rPr lang="en-IN"/>
              <a:t> They ensure that test cases are aligned with stakeholder expectations and cover functional and non-functional requirements effectively.</a:t>
            </a:r>
            <a:endParaRPr/>
          </a:p>
          <a:p>
            <a:pPr indent="-285750" lvl="1" marL="742950" rtl="0" algn="l">
              <a:spcBef>
                <a:spcPts val="0"/>
              </a:spcBef>
              <a:spcAft>
                <a:spcPts val="0"/>
              </a:spcAft>
              <a:buClr>
                <a:schemeClr val="dk1"/>
              </a:buClr>
              <a:buSzPts val="1200"/>
              <a:buFont typeface="Play"/>
              <a:buAutoNum type="arabicPeriod"/>
            </a:pPr>
            <a:r>
              <a:rPr b="1" lang="en-IN"/>
              <a:t>Examples:</a:t>
            </a:r>
            <a:r>
              <a:rPr lang="en-IN"/>
              <a:t> Equivalence partitioning, boundary value analysis, decision tables, state transition testing.</a:t>
            </a:r>
            <a:endParaRPr/>
          </a:p>
          <a:p>
            <a:pPr indent="-76200" lvl="0" marL="0" rtl="0" algn="l">
              <a:spcBef>
                <a:spcPts val="0"/>
              </a:spcBef>
              <a:spcAft>
                <a:spcPts val="0"/>
              </a:spcAft>
              <a:buClr>
                <a:schemeClr val="dk1"/>
              </a:buClr>
              <a:buSzPts val="1200"/>
              <a:buFont typeface="Play"/>
              <a:buAutoNum type="arabicPeriod"/>
            </a:pPr>
            <a:r>
              <a:rPr b="1" lang="en-IN"/>
              <a:t>Structure-Based Techniques:</a:t>
            </a:r>
            <a:endParaRPr/>
          </a:p>
          <a:p>
            <a:pPr indent="-285750" lvl="1" marL="742950" rtl="0" algn="l">
              <a:spcBef>
                <a:spcPts val="0"/>
              </a:spcBef>
              <a:spcAft>
                <a:spcPts val="0"/>
              </a:spcAft>
              <a:buClr>
                <a:schemeClr val="dk1"/>
              </a:buClr>
              <a:buSzPts val="1200"/>
              <a:buFont typeface="Play"/>
              <a:buAutoNum type="arabicPeriod"/>
            </a:pPr>
            <a:r>
              <a:rPr b="1" lang="en-IN"/>
              <a:t>Definition:</a:t>
            </a:r>
            <a:r>
              <a:rPr lang="en-IN"/>
              <a:t> Also known as white-box or code-based techniques, these derive test cases based on the internal structure or design of the software.</a:t>
            </a:r>
            <a:endParaRPr/>
          </a:p>
          <a:p>
            <a:pPr indent="-285750" lvl="1" marL="742950" rtl="0" algn="l">
              <a:spcBef>
                <a:spcPts val="0"/>
              </a:spcBef>
              <a:spcAft>
                <a:spcPts val="0"/>
              </a:spcAft>
              <a:buClr>
                <a:schemeClr val="dk1"/>
              </a:buClr>
              <a:buSzPts val="1200"/>
              <a:buFont typeface="Play"/>
              <a:buAutoNum type="arabicPeriod"/>
            </a:pPr>
            <a:r>
              <a:rPr b="1" lang="en-IN"/>
              <a:t>Purpose:</a:t>
            </a:r>
            <a:r>
              <a:rPr lang="en-IN"/>
              <a:t> They aim to uncover errors or vulnerabilities within the structure of the software, ensuring thorough coverage of code paths and logical conditions.</a:t>
            </a:r>
            <a:endParaRPr/>
          </a:p>
          <a:p>
            <a:pPr indent="-285750" lvl="1" marL="742950" rtl="0" algn="l">
              <a:spcBef>
                <a:spcPts val="0"/>
              </a:spcBef>
              <a:spcAft>
                <a:spcPts val="0"/>
              </a:spcAft>
              <a:buClr>
                <a:schemeClr val="dk1"/>
              </a:buClr>
              <a:buSzPts val="1200"/>
              <a:buFont typeface="Play"/>
              <a:buAutoNum type="arabicPeriod"/>
            </a:pPr>
            <a:r>
              <a:rPr b="1" lang="en-IN"/>
              <a:t>Examples:</a:t>
            </a:r>
            <a:r>
              <a:rPr lang="en-IN"/>
              <a:t> Statement coverage, decision coverage, condition coverage, branch coverage, path coverage.</a:t>
            </a:r>
            <a:endParaRPr/>
          </a:p>
          <a:p>
            <a:pPr indent="-76200" lvl="0" marL="0" rtl="0" algn="l">
              <a:spcBef>
                <a:spcPts val="0"/>
              </a:spcBef>
              <a:spcAft>
                <a:spcPts val="0"/>
              </a:spcAft>
              <a:buClr>
                <a:schemeClr val="dk1"/>
              </a:buClr>
              <a:buSzPts val="1200"/>
              <a:buFont typeface="Play"/>
              <a:buAutoNum type="arabicPeriod"/>
            </a:pPr>
            <a:r>
              <a:rPr b="1" lang="en-IN"/>
              <a:t>Experience-Based Techniques:</a:t>
            </a:r>
            <a:endParaRPr/>
          </a:p>
          <a:p>
            <a:pPr indent="-285750" lvl="1" marL="742950" rtl="0" algn="l">
              <a:spcBef>
                <a:spcPts val="0"/>
              </a:spcBef>
              <a:spcAft>
                <a:spcPts val="0"/>
              </a:spcAft>
              <a:buClr>
                <a:schemeClr val="dk1"/>
              </a:buClr>
              <a:buSzPts val="1200"/>
              <a:buFont typeface="Play"/>
              <a:buAutoNum type="arabicPeriod"/>
            </a:pPr>
            <a:r>
              <a:rPr b="1" lang="en-IN"/>
              <a:t>Definition:</a:t>
            </a:r>
            <a:r>
              <a:rPr lang="en-IN"/>
              <a:t> These techniques rely on the tester’s knowledge, intuition, and experience to design test cases.</a:t>
            </a:r>
            <a:endParaRPr/>
          </a:p>
          <a:p>
            <a:pPr indent="-285750" lvl="1" marL="742950" rtl="0" algn="l">
              <a:spcBef>
                <a:spcPts val="0"/>
              </a:spcBef>
              <a:spcAft>
                <a:spcPts val="0"/>
              </a:spcAft>
              <a:buClr>
                <a:schemeClr val="dk1"/>
              </a:buClr>
              <a:buSzPts val="1200"/>
              <a:buFont typeface="Play"/>
              <a:buAutoNum type="arabicPeriod"/>
            </a:pPr>
            <a:r>
              <a:rPr b="1" lang="en-IN"/>
              <a:t>Purpose:</a:t>
            </a:r>
            <a:r>
              <a:rPr lang="en-IN"/>
              <a:t> They complement specification-based and structure-based techniques by leveraging human insight and domain expertise to identify critical test scenarios.</a:t>
            </a:r>
            <a:endParaRPr/>
          </a:p>
          <a:p>
            <a:pPr indent="-285750" lvl="1" marL="742950" rtl="0" algn="l">
              <a:spcBef>
                <a:spcPts val="0"/>
              </a:spcBef>
              <a:spcAft>
                <a:spcPts val="0"/>
              </a:spcAft>
              <a:buClr>
                <a:schemeClr val="dk1"/>
              </a:buClr>
              <a:buSzPts val="1200"/>
              <a:buFont typeface="Play"/>
              <a:buAutoNum type="arabicPeriod"/>
            </a:pPr>
            <a:r>
              <a:rPr b="1" lang="en-IN"/>
              <a:t>Examples:</a:t>
            </a:r>
            <a:r>
              <a:rPr lang="en-IN"/>
              <a:t> Exploratory testing, error guessing, checklists, scenario-based testing.</a:t>
            </a:r>
            <a:endParaRPr/>
          </a:p>
          <a:p>
            <a:pPr indent="-76200" lvl="0" marL="0" rtl="0" algn="l">
              <a:spcBef>
                <a:spcPts val="0"/>
              </a:spcBef>
              <a:spcAft>
                <a:spcPts val="0"/>
              </a:spcAft>
              <a:buClr>
                <a:schemeClr val="dk1"/>
              </a:buClr>
              <a:buSzPts val="1200"/>
              <a:buFont typeface="Play"/>
              <a:buAutoNum type="arabicPeriod"/>
            </a:pPr>
            <a:r>
              <a:rPr b="1" lang="en-IN"/>
              <a:t>Use of Test Techniques:</a:t>
            </a:r>
            <a:endParaRPr/>
          </a:p>
          <a:p>
            <a:pPr indent="-285750" lvl="1" marL="742950" rtl="0" algn="l">
              <a:spcBef>
                <a:spcPts val="0"/>
              </a:spcBef>
              <a:spcAft>
                <a:spcPts val="0"/>
              </a:spcAft>
              <a:buClr>
                <a:schemeClr val="dk1"/>
              </a:buClr>
              <a:buSzPts val="1200"/>
              <a:buFont typeface="Play"/>
              <a:buAutoNum type="arabicPeriod"/>
            </a:pPr>
            <a:r>
              <a:rPr b="1" lang="en-IN"/>
              <a:t>Definition:</a:t>
            </a:r>
            <a:r>
              <a:rPr lang="en-IN"/>
              <a:t> This requirement emphasizes the application and selection of appropriate test techniques based on project-specific factors such as complexity, risk, and available resources.</a:t>
            </a:r>
            <a:endParaRPr/>
          </a:p>
          <a:p>
            <a:pPr indent="-285750" lvl="1" marL="742950" rtl="0" algn="l">
              <a:spcBef>
                <a:spcPts val="0"/>
              </a:spcBef>
              <a:spcAft>
                <a:spcPts val="0"/>
              </a:spcAft>
              <a:buClr>
                <a:schemeClr val="dk1"/>
              </a:buClr>
              <a:buSzPts val="1200"/>
              <a:buFont typeface="Play"/>
              <a:buAutoNum type="arabicPeriod"/>
            </a:pPr>
            <a:r>
              <a:rPr b="1" lang="en-IN"/>
              <a:t>Purpose:</a:t>
            </a:r>
            <a:r>
              <a:rPr lang="en-IN"/>
              <a:t> It ensures that testing efforts are efficient, effective, and aligned with project goals, delivering valuable insights into software quality and reliability.</a:t>
            </a:r>
            <a:endParaRPr/>
          </a:p>
          <a:p>
            <a:pPr indent="-285750" lvl="1" marL="742950" rtl="0" algn="l">
              <a:spcBef>
                <a:spcPts val="0"/>
              </a:spcBef>
              <a:spcAft>
                <a:spcPts val="0"/>
              </a:spcAft>
              <a:buClr>
                <a:schemeClr val="dk1"/>
              </a:buClr>
              <a:buSzPts val="1200"/>
              <a:buFont typeface="Play"/>
              <a:buAutoNum type="arabicPeriod"/>
            </a:pPr>
            <a:r>
              <a:rPr b="1" lang="en-IN"/>
              <a:t>Examples:</a:t>
            </a:r>
            <a:r>
              <a:rPr lang="en-IN"/>
              <a:t> Tailoring test techniques to suit the software’s characteristics, combining multiple techniques for comprehensive coverage.</a:t>
            </a:r>
            <a:endParaRPr/>
          </a:p>
          <a:p>
            <a:pPr indent="-209550" lvl="1" marL="742950" rtl="0" algn="l">
              <a:spcBef>
                <a:spcPts val="0"/>
              </a:spcBef>
              <a:spcAft>
                <a:spcPts val="0"/>
              </a:spcAft>
              <a:buClr>
                <a:schemeClr val="dk1"/>
              </a:buClr>
              <a:buSzPts val="1200"/>
              <a:buFont typeface="Play"/>
              <a:buNone/>
            </a:pPr>
            <a:r>
              <a:t/>
            </a:r>
            <a:endParaRPr/>
          </a:p>
          <a:p>
            <a:pPr indent="0" lvl="0" marL="0" rtl="0" algn="l">
              <a:spcBef>
                <a:spcPts val="0"/>
              </a:spcBef>
              <a:spcAft>
                <a:spcPts val="0"/>
              </a:spcAft>
              <a:buNone/>
            </a:pPr>
            <a:r>
              <a:rPr lang="en-IN" sz="1200">
                <a:solidFill>
                  <a:schemeClr val="dk1"/>
                </a:solidFill>
                <a:latin typeface="Play"/>
                <a:ea typeface="Play"/>
                <a:cs typeface="Play"/>
                <a:sym typeface="Play"/>
              </a:rPr>
              <a:t>IS 11291:2023 </a:t>
            </a:r>
            <a:r>
              <a:rPr lang="en-IN"/>
              <a:t>Part 4 provides a structured approach to selecting and applying test techniques throughout the testing process. By combining different techniques—specification-based, structure-based, and experience-based—testing teams can identify defects early, validate software functionality, and ensure that the software meets quality expectations before release. These requirements promote thorough testing practices that enhance software reliability, performance, and user satisfaction.</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855" name="Google Shape;855;p3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3" name="Shape 873"/>
        <p:cNvGrpSpPr/>
        <p:nvPr/>
      </p:nvGrpSpPr>
      <p:grpSpPr>
        <a:xfrm>
          <a:off x="0" y="0"/>
          <a:ext cx="0" cy="0"/>
          <a:chOff x="0" y="0"/>
          <a:chExt cx="0" cy="0"/>
        </a:xfrm>
      </p:grpSpPr>
      <p:sp>
        <p:nvSpPr>
          <p:cNvPr id="874" name="Google Shape;874;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75" name="Google Shape;875;p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IN"/>
              <a:t>Part 5: Keyword-Driven Testing</a:t>
            </a:r>
            <a:endParaRPr/>
          </a:p>
          <a:p>
            <a:pPr indent="-76200" lvl="0" marL="0" rtl="0" algn="l">
              <a:spcBef>
                <a:spcPts val="0"/>
              </a:spcBef>
              <a:spcAft>
                <a:spcPts val="0"/>
              </a:spcAft>
              <a:buClr>
                <a:schemeClr val="dk1"/>
              </a:buClr>
              <a:buSzPts val="1200"/>
              <a:buFont typeface="Arial"/>
              <a:buChar char="•"/>
            </a:pPr>
            <a:r>
              <a:rPr b="1" lang="en-IN"/>
              <a:t>Purpose:</a:t>
            </a:r>
            <a:r>
              <a:rPr lang="en-IN"/>
              <a:t> Introduces an approach where test scripts are developed using keywords that represent actions or operations within the software.</a:t>
            </a:r>
            <a:endParaRPr/>
          </a:p>
          <a:p>
            <a:pPr indent="-76200" lvl="0" marL="0" rtl="0" algn="l">
              <a:spcBef>
                <a:spcPts val="0"/>
              </a:spcBef>
              <a:spcAft>
                <a:spcPts val="0"/>
              </a:spcAft>
              <a:buClr>
                <a:schemeClr val="dk1"/>
              </a:buClr>
              <a:buSzPts val="1200"/>
              <a:buFont typeface="Arial"/>
              <a:buChar char="•"/>
            </a:pPr>
            <a:r>
              <a:rPr b="1" lang="en-IN"/>
              <a:t>Key Elements:</a:t>
            </a:r>
            <a:endParaRPr/>
          </a:p>
          <a:p>
            <a:pPr indent="-285750" lvl="1" marL="742950" rtl="0" algn="l">
              <a:spcBef>
                <a:spcPts val="0"/>
              </a:spcBef>
              <a:spcAft>
                <a:spcPts val="0"/>
              </a:spcAft>
              <a:buClr>
                <a:schemeClr val="dk1"/>
              </a:buClr>
              <a:buSzPts val="1200"/>
              <a:buFont typeface="Arial"/>
              <a:buChar char="•"/>
            </a:pPr>
            <a:r>
              <a:rPr b="1" lang="en-IN"/>
              <a:t>Keyword Framework:</a:t>
            </a:r>
            <a:r>
              <a:rPr lang="en-IN"/>
              <a:t> Defines a set of keywords that represent test actions or operations.</a:t>
            </a:r>
            <a:endParaRPr/>
          </a:p>
          <a:p>
            <a:pPr indent="-285750" lvl="1" marL="742950" rtl="0" algn="l">
              <a:spcBef>
                <a:spcPts val="0"/>
              </a:spcBef>
              <a:spcAft>
                <a:spcPts val="0"/>
              </a:spcAft>
              <a:buClr>
                <a:schemeClr val="dk1"/>
              </a:buClr>
              <a:buSzPts val="1200"/>
              <a:buFont typeface="Arial"/>
              <a:buChar char="•"/>
            </a:pPr>
            <a:r>
              <a:rPr b="1" lang="en-IN"/>
              <a:t>Test Script Design:</a:t>
            </a:r>
            <a:r>
              <a:rPr lang="en-IN"/>
              <a:t> Specifies how keywords are combined to create test scripts.</a:t>
            </a:r>
            <a:endParaRPr/>
          </a:p>
          <a:p>
            <a:pPr indent="-285750" lvl="1" marL="742950" rtl="0" algn="l">
              <a:spcBef>
                <a:spcPts val="0"/>
              </a:spcBef>
              <a:spcAft>
                <a:spcPts val="0"/>
              </a:spcAft>
              <a:buClr>
                <a:schemeClr val="dk1"/>
              </a:buClr>
              <a:buSzPts val="1200"/>
              <a:buFont typeface="Arial"/>
              <a:buChar char="•"/>
            </a:pPr>
            <a:r>
              <a:rPr b="1" lang="en-IN"/>
              <a:t>Automation Integration:</a:t>
            </a:r>
            <a:r>
              <a:rPr lang="en-IN"/>
              <a:t> Guidelines for integrating keyword-driven testing with test automation tools.</a:t>
            </a:r>
            <a:endParaRPr/>
          </a:p>
          <a:p>
            <a:pPr indent="-76200" lvl="0" marL="0" rtl="0" algn="l">
              <a:spcBef>
                <a:spcPts val="0"/>
              </a:spcBef>
              <a:spcAft>
                <a:spcPts val="0"/>
              </a:spcAft>
              <a:buClr>
                <a:schemeClr val="dk1"/>
              </a:buClr>
              <a:buSzPts val="1200"/>
              <a:buFont typeface="Arial"/>
              <a:buChar char="•"/>
            </a:pPr>
            <a:r>
              <a:rPr b="1" lang="en-IN"/>
              <a:t>Importance:</a:t>
            </a:r>
            <a:r>
              <a:rPr lang="en-IN"/>
              <a:t> Promotes reusability, maintainability, and scalability in test automation efforts by abstracting test logic into reusable components (keywords). Facilitates easier adaptation to changes in software functionality and requirements.</a:t>
            </a:r>
            <a:endParaRPr/>
          </a:p>
          <a:p>
            <a:pPr indent="0" lvl="0" marL="0" rtl="0" algn="l">
              <a:spcBef>
                <a:spcPts val="0"/>
              </a:spcBef>
              <a:spcAft>
                <a:spcPts val="0"/>
              </a:spcAft>
              <a:buNone/>
            </a:pPr>
            <a:r>
              <a:t/>
            </a:r>
            <a:endParaRPr/>
          </a:p>
          <a:p>
            <a:pPr indent="0" lvl="0" marL="0" rtl="0" algn="l">
              <a:spcBef>
                <a:spcPts val="0"/>
              </a:spcBef>
              <a:spcAft>
                <a:spcPts val="0"/>
              </a:spcAft>
              <a:buNone/>
            </a:pPr>
            <a:r>
              <a:rPr lang="en-IN"/>
              <a:t>Note : Each part of </a:t>
            </a:r>
            <a:r>
              <a:rPr lang="en-IN" sz="1200">
                <a:solidFill>
                  <a:schemeClr val="dk1"/>
                </a:solidFill>
                <a:latin typeface="Play"/>
                <a:ea typeface="Play"/>
                <a:cs typeface="Play"/>
                <a:sym typeface="Play"/>
              </a:rPr>
              <a:t>IS 11291:2023 </a:t>
            </a:r>
            <a:r>
              <a:rPr lang="en-IN"/>
              <a:t>contributes to establishing standardized practices that enhance software testing quality, reliability, and effectiveness across different types of software development projects and methodologies.</a:t>
            </a:r>
            <a:endParaRPr/>
          </a:p>
        </p:txBody>
      </p:sp>
      <p:sp>
        <p:nvSpPr>
          <p:cNvPr id="876" name="Google Shape;876;p3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3" name="Shape 893"/>
        <p:cNvGrpSpPr/>
        <p:nvPr/>
      </p:nvGrpSpPr>
      <p:grpSpPr>
        <a:xfrm>
          <a:off x="0" y="0"/>
          <a:ext cx="0" cy="0"/>
          <a:chOff x="0" y="0"/>
          <a:chExt cx="0" cy="0"/>
        </a:xfrm>
      </p:grpSpPr>
      <p:sp>
        <p:nvSpPr>
          <p:cNvPr id="894" name="Google Shape;894;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95" name="Google Shape;895;p3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IN"/>
              <a:t>Implementation Steps:</a:t>
            </a:r>
            <a:endParaRPr/>
          </a:p>
          <a:p>
            <a:pPr indent="0" lvl="0" marL="0" rtl="0" algn="l">
              <a:spcBef>
                <a:spcPts val="0"/>
              </a:spcBef>
              <a:spcAft>
                <a:spcPts val="0"/>
              </a:spcAft>
              <a:buNone/>
            </a:pPr>
            <a:r>
              <a:t/>
            </a:r>
            <a:endParaRPr/>
          </a:p>
          <a:p>
            <a:pPr indent="-76200" lvl="0" marL="0" rtl="0" algn="l">
              <a:spcBef>
                <a:spcPts val="0"/>
              </a:spcBef>
              <a:spcAft>
                <a:spcPts val="0"/>
              </a:spcAft>
              <a:buClr>
                <a:schemeClr val="dk1"/>
              </a:buClr>
              <a:buSzPts val="1200"/>
              <a:buFont typeface="Play"/>
              <a:buAutoNum type="arabicPeriod"/>
            </a:pPr>
            <a:r>
              <a:rPr b="1" lang="en-IN"/>
              <a:t>Test Planning (Part 2):</a:t>
            </a:r>
            <a:endParaRPr/>
          </a:p>
          <a:p>
            <a:pPr indent="-285750" lvl="1" marL="742950" rtl="0" algn="l">
              <a:spcBef>
                <a:spcPts val="0"/>
              </a:spcBef>
              <a:spcAft>
                <a:spcPts val="0"/>
              </a:spcAft>
              <a:buClr>
                <a:schemeClr val="dk1"/>
              </a:buClr>
              <a:buSzPts val="1200"/>
              <a:buFont typeface="Play"/>
              <a:buAutoNum type="arabicPeriod"/>
            </a:pPr>
            <a:r>
              <a:rPr b="1" lang="en-IN"/>
              <a:t>Objective:</a:t>
            </a:r>
            <a:r>
              <a:rPr lang="en-IN"/>
              <a:t> Define the testing objectives, scope, and resources required for the e-commerce platform.</a:t>
            </a:r>
            <a:endParaRPr/>
          </a:p>
          <a:p>
            <a:pPr indent="-285750" lvl="1" marL="742950" rtl="0" algn="l">
              <a:spcBef>
                <a:spcPts val="0"/>
              </a:spcBef>
              <a:spcAft>
                <a:spcPts val="0"/>
              </a:spcAft>
              <a:buClr>
                <a:schemeClr val="dk1"/>
              </a:buClr>
              <a:buSzPts val="1200"/>
              <a:buFont typeface="Play"/>
              <a:buAutoNum type="arabicPeriod"/>
            </a:pPr>
            <a:r>
              <a:rPr b="1" lang="en-IN"/>
              <a:t>Activities:</a:t>
            </a:r>
            <a:r>
              <a:rPr lang="en-IN"/>
              <a:t> Develop a comprehensive test plan that outlines test strategies, test environments, and timelines for different phases of testing (unit testing, integration testing, system testing, and acceptance testing).</a:t>
            </a:r>
            <a:endParaRPr/>
          </a:p>
          <a:p>
            <a:pPr indent="-285750" lvl="1" marL="742950" rtl="0" algn="l">
              <a:spcBef>
                <a:spcPts val="0"/>
              </a:spcBef>
              <a:spcAft>
                <a:spcPts val="0"/>
              </a:spcAft>
              <a:buClr>
                <a:schemeClr val="dk1"/>
              </a:buClr>
              <a:buSzPts val="1200"/>
              <a:buFont typeface="Play"/>
              <a:buAutoNum type="arabicPeriod"/>
            </a:pPr>
            <a:r>
              <a:rPr b="1" lang="en-IN"/>
              <a:t>Outcome:</a:t>
            </a:r>
            <a:r>
              <a:rPr lang="en-IN"/>
              <a:t> A well-documented test plan that serves as a roadmap for testing activities throughout the project lifecycle.</a:t>
            </a:r>
            <a:endParaRPr/>
          </a:p>
          <a:p>
            <a:pPr indent="-76200" lvl="0" marL="0" rtl="0" algn="l">
              <a:spcBef>
                <a:spcPts val="0"/>
              </a:spcBef>
              <a:spcAft>
                <a:spcPts val="0"/>
              </a:spcAft>
              <a:buClr>
                <a:schemeClr val="dk1"/>
              </a:buClr>
              <a:buSzPts val="1200"/>
              <a:buFont typeface="Play"/>
              <a:buAutoNum type="arabicPeriod"/>
            </a:pPr>
            <a:r>
              <a:rPr b="1" lang="en-IN"/>
              <a:t>Test Design (Part 2):</a:t>
            </a:r>
            <a:endParaRPr/>
          </a:p>
          <a:p>
            <a:pPr indent="-285750" lvl="1" marL="742950" rtl="0" algn="l">
              <a:spcBef>
                <a:spcPts val="0"/>
              </a:spcBef>
              <a:spcAft>
                <a:spcPts val="0"/>
              </a:spcAft>
              <a:buClr>
                <a:schemeClr val="dk1"/>
              </a:buClr>
              <a:buSzPts val="1200"/>
              <a:buFont typeface="Play"/>
              <a:buAutoNum type="arabicPeriod"/>
            </a:pPr>
            <a:r>
              <a:rPr b="1" lang="en-IN"/>
              <a:t>Objective:</a:t>
            </a:r>
            <a:r>
              <a:rPr lang="en-IN"/>
              <a:t> Derive test cases from functional and non-functional requirements of the e-commerce platform.</a:t>
            </a:r>
            <a:endParaRPr/>
          </a:p>
          <a:p>
            <a:pPr indent="-285750" lvl="1" marL="742950" rtl="0" algn="l">
              <a:spcBef>
                <a:spcPts val="0"/>
              </a:spcBef>
              <a:spcAft>
                <a:spcPts val="0"/>
              </a:spcAft>
              <a:buClr>
                <a:schemeClr val="dk1"/>
              </a:buClr>
              <a:buSzPts val="1200"/>
              <a:buFont typeface="Play"/>
              <a:buAutoNum type="arabicPeriod"/>
            </a:pPr>
            <a:r>
              <a:rPr b="1" lang="en-IN"/>
              <a:t>Activities:</a:t>
            </a:r>
            <a:r>
              <a:rPr lang="en-IN"/>
              <a:t> Use techniques specified in Part 4 (Test Techniques) to design test cases covering critical functionalities such as user registration, product search, order processing, payment gateway integration, and security testing.</a:t>
            </a:r>
            <a:endParaRPr/>
          </a:p>
          <a:p>
            <a:pPr indent="-285750" lvl="1" marL="742950" rtl="0" algn="l">
              <a:spcBef>
                <a:spcPts val="0"/>
              </a:spcBef>
              <a:spcAft>
                <a:spcPts val="0"/>
              </a:spcAft>
              <a:buClr>
                <a:schemeClr val="dk1"/>
              </a:buClr>
              <a:buSzPts val="1200"/>
              <a:buFont typeface="Play"/>
              <a:buAutoNum type="arabicPeriod"/>
            </a:pPr>
            <a:r>
              <a:rPr b="1" lang="en-IN"/>
              <a:t>Outcome:</a:t>
            </a:r>
            <a:r>
              <a:rPr lang="en-IN"/>
              <a:t> Detailed test cases specifying inputs, expected outputs, preconditions, and postconditions for each test scenario.</a:t>
            </a:r>
            <a:endParaRPr/>
          </a:p>
          <a:p>
            <a:pPr indent="-76200" lvl="0" marL="0" rtl="0" algn="l">
              <a:spcBef>
                <a:spcPts val="0"/>
              </a:spcBef>
              <a:spcAft>
                <a:spcPts val="0"/>
              </a:spcAft>
              <a:buClr>
                <a:schemeClr val="dk1"/>
              </a:buClr>
              <a:buSzPts val="1200"/>
              <a:buFont typeface="Play"/>
              <a:buAutoNum type="arabicPeriod"/>
            </a:pPr>
            <a:r>
              <a:rPr b="1" lang="en-IN"/>
              <a:t>Test Execution (Part 2):</a:t>
            </a:r>
            <a:endParaRPr/>
          </a:p>
          <a:p>
            <a:pPr indent="-285750" lvl="1" marL="742950" rtl="0" algn="l">
              <a:spcBef>
                <a:spcPts val="0"/>
              </a:spcBef>
              <a:spcAft>
                <a:spcPts val="0"/>
              </a:spcAft>
              <a:buClr>
                <a:schemeClr val="dk1"/>
              </a:buClr>
              <a:buSzPts val="1200"/>
              <a:buFont typeface="Play"/>
              <a:buAutoNum type="arabicPeriod"/>
            </a:pPr>
            <a:r>
              <a:rPr b="1" lang="en-IN"/>
              <a:t>Objective:</a:t>
            </a:r>
            <a:r>
              <a:rPr lang="en-IN"/>
              <a:t> Execute test cases to validate the functionality, performance, and security aspects of the e-commerce platform.</a:t>
            </a:r>
            <a:endParaRPr/>
          </a:p>
          <a:p>
            <a:pPr indent="-285750" lvl="1" marL="742950" rtl="0" algn="l">
              <a:spcBef>
                <a:spcPts val="0"/>
              </a:spcBef>
              <a:spcAft>
                <a:spcPts val="0"/>
              </a:spcAft>
              <a:buClr>
                <a:schemeClr val="dk1"/>
              </a:buClr>
              <a:buSzPts val="1200"/>
              <a:buFont typeface="Play"/>
              <a:buAutoNum type="arabicPeriod"/>
            </a:pPr>
            <a:r>
              <a:rPr b="1" lang="en-IN"/>
              <a:t>Activities:</a:t>
            </a:r>
            <a:r>
              <a:rPr lang="en-IN"/>
              <a:t> Follow the defined procedures for executing tests, recording test results, and reporting defects using Part 3 (Test Documentation) standards.</a:t>
            </a:r>
            <a:endParaRPr/>
          </a:p>
          <a:p>
            <a:pPr indent="-285750" lvl="1" marL="742950" rtl="0" algn="l">
              <a:spcBef>
                <a:spcPts val="0"/>
              </a:spcBef>
              <a:spcAft>
                <a:spcPts val="0"/>
              </a:spcAft>
              <a:buClr>
                <a:schemeClr val="dk1"/>
              </a:buClr>
              <a:buSzPts val="1200"/>
              <a:buFont typeface="Play"/>
              <a:buAutoNum type="arabicPeriod"/>
            </a:pPr>
            <a:r>
              <a:rPr b="1" lang="en-IN"/>
              <a:t>Outcome:</a:t>
            </a:r>
            <a:r>
              <a:rPr lang="en-IN"/>
              <a:t> Execution logs, test reports, and defect reports documenting the results of test execution and identified issues.</a:t>
            </a:r>
            <a:endParaRPr/>
          </a:p>
          <a:p>
            <a:pPr indent="-76200" lvl="0" marL="0" rtl="0" algn="l">
              <a:spcBef>
                <a:spcPts val="0"/>
              </a:spcBef>
              <a:spcAft>
                <a:spcPts val="0"/>
              </a:spcAft>
              <a:buClr>
                <a:schemeClr val="dk1"/>
              </a:buClr>
              <a:buSzPts val="1200"/>
              <a:buFont typeface="Play"/>
              <a:buAutoNum type="arabicPeriod"/>
            </a:pPr>
            <a:r>
              <a:rPr b="1" lang="en-IN"/>
              <a:t>Test Documentation (Part 3):</a:t>
            </a:r>
            <a:endParaRPr/>
          </a:p>
          <a:p>
            <a:pPr indent="-285750" lvl="1" marL="742950" rtl="0" algn="l">
              <a:spcBef>
                <a:spcPts val="0"/>
              </a:spcBef>
              <a:spcAft>
                <a:spcPts val="0"/>
              </a:spcAft>
              <a:buClr>
                <a:schemeClr val="dk1"/>
              </a:buClr>
              <a:buSzPts val="1200"/>
              <a:buFont typeface="Play"/>
              <a:buAutoNum type="arabicPeriod"/>
            </a:pPr>
            <a:r>
              <a:rPr b="1" lang="en-IN"/>
              <a:t>Objective:</a:t>
            </a:r>
            <a:r>
              <a:rPr lang="en-IN"/>
              <a:t> Maintain comprehensive documentation of testing activities and artifacts.</a:t>
            </a:r>
            <a:endParaRPr/>
          </a:p>
          <a:p>
            <a:pPr indent="-285750" lvl="1" marL="742950" rtl="0" algn="l">
              <a:spcBef>
                <a:spcPts val="0"/>
              </a:spcBef>
              <a:spcAft>
                <a:spcPts val="0"/>
              </a:spcAft>
              <a:buClr>
                <a:schemeClr val="dk1"/>
              </a:buClr>
              <a:buSzPts val="1200"/>
              <a:buFont typeface="Play"/>
              <a:buAutoNum type="arabicPeriod"/>
            </a:pPr>
            <a:r>
              <a:rPr b="1" lang="en-IN"/>
              <a:t>Activities:</a:t>
            </a:r>
            <a:r>
              <a:rPr lang="en-IN"/>
              <a:t> Document test plans, test cases, test scripts, test results, and defect reports according to the guidelines specified in Part 3.</a:t>
            </a:r>
            <a:endParaRPr/>
          </a:p>
          <a:p>
            <a:pPr indent="-285750" lvl="1" marL="742950" rtl="0" algn="l">
              <a:spcBef>
                <a:spcPts val="0"/>
              </a:spcBef>
              <a:spcAft>
                <a:spcPts val="0"/>
              </a:spcAft>
              <a:buClr>
                <a:schemeClr val="dk1"/>
              </a:buClr>
              <a:buSzPts val="1200"/>
              <a:buFont typeface="Play"/>
              <a:buAutoNum type="arabicPeriod"/>
            </a:pPr>
            <a:r>
              <a:rPr b="1" lang="en-IN"/>
              <a:t>Outcome:</a:t>
            </a:r>
            <a:r>
              <a:rPr lang="en-IN"/>
              <a:t> Traceable and auditable documentation that ensures transparency and facilitates knowledge sharing among team members and stakeholders.</a:t>
            </a:r>
            <a:endParaRPr/>
          </a:p>
          <a:p>
            <a:pPr indent="-76200" lvl="0" marL="0" rtl="0" algn="l">
              <a:spcBef>
                <a:spcPts val="0"/>
              </a:spcBef>
              <a:spcAft>
                <a:spcPts val="0"/>
              </a:spcAft>
              <a:buClr>
                <a:schemeClr val="dk1"/>
              </a:buClr>
              <a:buSzPts val="1200"/>
              <a:buFont typeface="Play"/>
              <a:buAutoNum type="arabicPeriod"/>
            </a:pPr>
            <a:r>
              <a:rPr b="1" lang="en-IN"/>
              <a:t>Keyword-Driven Testing (Part 5):</a:t>
            </a:r>
            <a:endParaRPr/>
          </a:p>
          <a:p>
            <a:pPr indent="-285750" lvl="1" marL="742950" rtl="0" algn="l">
              <a:spcBef>
                <a:spcPts val="0"/>
              </a:spcBef>
              <a:spcAft>
                <a:spcPts val="0"/>
              </a:spcAft>
              <a:buClr>
                <a:schemeClr val="dk1"/>
              </a:buClr>
              <a:buSzPts val="1200"/>
              <a:buFont typeface="Play"/>
              <a:buAutoNum type="arabicPeriod"/>
            </a:pPr>
            <a:r>
              <a:rPr b="1" lang="en-IN"/>
              <a:t>Objective:</a:t>
            </a:r>
            <a:r>
              <a:rPr lang="en-IN"/>
              <a:t> Automate test scenarios using keyword-driven testing approach to enhance test coverage and efficiency.</a:t>
            </a:r>
            <a:endParaRPr/>
          </a:p>
          <a:p>
            <a:pPr indent="-285750" lvl="1" marL="742950" rtl="0" algn="l">
              <a:spcBef>
                <a:spcPts val="0"/>
              </a:spcBef>
              <a:spcAft>
                <a:spcPts val="0"/>
              </a:spcAft>
              <a:buClr>
                <a:schemeClr val="dk1"/>
              </a:buClr>
              <a:buSzPts val="1200"/>
              <a:buFont typeface="Play"/>
              <a:buAutoNum type="arabicPeriod"/>
            </a:pPr>
            <a:r>
              <a:rPr b="1" lang="en-IN"/>
              <a:t>Activities:</a:t>
            </a:r>
            <a:r>
              <a:rPr lang="en-IN"/>
              <a:t> Develop reusable keywords representing common actions and operations within the e-commerce application.</a:t>
            </a:r>
            <a:endParaRPr/>
          </a:p>
          <a:p>
            <a:pPr indent="-285750" lvl="1" marL="742950" rtl="0" algn="l">
              <a:spcBef>
                <a:spcPts val="0"/>
              </a:spcBef>
              <a:spcAft>
                <a:spcPts val="0"/>
              </a:spcAft>
              <a:buClr>
                <a:schemeClr val="dk1"/>
              </a:buClr>
              <a:buSzPts val="1200"/>
              <a:buFont typeface="Play"/>
              <a:buAutoNum type="arabicPeriod"/>
            </a:pPr>
            <a:r>
              <a:rPr b="1" lang="en-IN"/>
              <a:t>Outcome:</a:t>
            </a:r>
            <a:r>
              <a:rPr lang="en-IN"/>
              <a:t> Automated test scripts that leverage keyword-driven testing for regression testing, ensuring consistent and reliable validation of software functionalities.</a:t>
            </a:r>
            <a:endParaRPr/>
          </a:p>
          <a:p>
            <a:pPr indent="-209550" lvl="1" marL="742950" rtl="0" algn="l">
              <a:spcBef>
                <a:spcPts val="0"/>
              </a:spcBef>
              <a:spcAft>
                <a:spcPts val="0"/>
              </a:spcAft>
              <a:buClr>
                <a:schemeClr val="dk1"/>
              </a:buClr>
              <a:buSzPts val="1200"/>
              <a:buFont typeface="Play"/>
              <a:buNone/>
            </a:pPr>
            <a:r>
              <a:t/>
            </a:r>
            <a:endParaRPr/>
          </a:p>
          <a:p>
            <a:pPr indent="0" lvl="0" marL="0" rtl="0" algn="l">
              <a:spcBef>
                <a:spcPts val="0"/>
              </a:spcBef>
              <a:spcAft>
                <a:spcPts val="0"/>
              </a:spcAft>
              <a:buNone/>
            </a:pPr>
            <a:r>
              <a:rPr lang="en-IN"/>
              <a:t>By implementing </a:t>
            </a:r>
            <a:r>
              <a:rPr lang="en-IN" sz="1200">
                <a:solidFill>
                  <a:schemeClr val="dk1"/>
                </a:solidFill>
                <a:latin typeface="Play"/>
                <a:ea typeface="Play"/>
                <a:cs typeface="Play"/>
                <a:sym typeface="Play"/>
              </a:rPr>
              <a:t>IS 11291:2023 </a:t>
            </a:r>
            <a:r>
              <a:rPr lang="en-IN"/>
              <a:t>standards, XYZ Software Solutions successfully ensures rigorous testing practices that contribute to delivering a reliable and high-quality e-commerce platform to its customers.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896" name="Google Shape;896;p3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1" name="Google Shape;171;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IN"/>
              <a:t>Software lifecycle processes play a crucial role in ensuring the success and quality of software development projects. Here’s how they are important:</a:t>
            </a:r>
            <a:endParaRPr/>
          </a:p>
          <a:p>
            <a:pPr indent="0" lvl="0" marL="0" rtl="0" algn="l">
              <a:spcBef>
                <a:spcPts val="0"/>
              </a:spcBef>
              <a:spcAft>
                <a:spcPts val="0"/>
              </a:spcAft>
              <a:buNone/>
            </a:pPr>
            <a:r>
              <a:t/>
            </a:r>
            <a:endParaRPr/>
          </a:p>
          <a:p>
            <a:pPr indent="-76200" lvl="0" marL="0" rtl="0" algn="l">
              <a:spcBef>
                <a:spcPts val="0"/>
              </a:spcBef>
              <a:spcAft>
                <a:spcPts val="0"/>
              </a:spcAft>
              <a:buClr>
                <a:schemeClr val="dk1"/>
              </a:buClr>
              <a:buSzPts val="1200"/>
              <a:buFont typeface="Play"/>
              <a:buAutoNum type="arabicPeriod"/>
            </a:pPr>
            <a:r>
              <a:rPr b="1" lang="en-IN"/>
              <a:t>Ensures a Structured Approach to Software Development:</a:t>
            </a:r>
            <a:r>
              <a:rPr lang="en-IN"/>
              <a:t> Software lifecycle processes provide a systematic framework for managing the development, deployment, and maintenance of software. By following predefined phases such as requirements gathering, design, implementation, testing, deployment, and maintenance, teams can ensure that each stage is well-defined and executed. This structured approach minimizes risks, improves predictability, and helps in delivering software products on time and within budget.</a:t>
            </a:r>
            <a:endParaRPr/>
          </a:p>
          <a:p>
            <a:pPr indent="0" lvl="0" marL="0" rtl="0" algn="l">
              <a:spcBef>
                <a:spcPts val="0"/>
              </a:spcBef>
              <a:spcAft>
                <a:spcPts val="0"/>
              </a:spcAft>
              <a:buClr>
                <a:schemeClr val="dk1"/>
              </a:buClr>
              <a:buSzPts val="1200"/>
              <a:buFont typeface="Play"/>
              <a:buNone/>
            </a:pPr>
            <a:r>
              <a:t/>
            </a:r>
            <a:endParaRPr b="1"/>
          </a:p>
          <a:p>
            <a:pPr indent="-76200" lvl="0" marL="0" rtl="0" algn="l">
              <a:spcBef>
                <a:spcPts val="0"/>
              </a:spcBef>
              <a:spcAft>
                <a:spcPts val="0"/>
              </a:spcAft>
              <a:buClr>
                <a:schemeClr val="dk1"/>
              </a:buClr>
              <a:buSzPts val="1200"/>
              <a:buFont typeface="Play"/>
              <a:buAutoNum type="arabicPeriod"/>
            </a:pPr>
            <a:r>
              <a:rPr b="1" lang="en-IN"/>
              <a:t>Enhances Software Quality and Reliability:</a:t>
            </a:r>
            <a:r>
              <a:rPr lang="en-IN"/>
              <a:t> The structured nature of software lifecycle processes emphasizes rigorous testing, quality assurance, and validation throughout the development cycle. Each phase is designed to detect and address defects early, ensuring that the final product meets quality standards and user expectations. By adhering to quality processes defined in standards like IS 16124 (ISO/IEC/IEEE 12207), software development teams can improve reliability, reduce bugs, and enhance overall product quality.</a:t>
            </a:r>
            <a:endParaRPr/>
          </a:p>
          <a:p>
            <a:pPr indent="0" lvl="0" marL="0" rtl="0" algn="l">
              <a:spcBef>
                <a:spcPts val="0"/>
              </a:spcBef>
              <a:spcAft>
                <a:spcPts val="0"/>
              </a:spcAft>
              <a:buClr>
                <a:schemeClr val="dk1"/>
              </a:buClr>
              <a:buSzPts val="1200"/>
              <a:buFont typeface="Play"/>
              <a:buNone/>
            </a:pPr>
            <a:r>
              <a:t/>
            </a:r>
            <a:endParaRPr/>
          </a:p>
          <a:p>
            <a:pPr indent="-76200" lvl="0" marL="0" rtl="0" algn="l">
              <a:spcBef>
                <a:spcPts val="0"/>
              </a:spcBef>
              <a:spcAft>
                <a:spcPts val="0"/>
              </a:spcAft>
              <a:buClr>
                <a:schemeClr val="dk1"/>
              </a:buClr>
              <a:buSzPts val="1200"/>
              <a:buFont typeface="Play"/>
              <a:buAutoNum type="arabicPeriod"/>
            </a:pPr>
            <a:r>
              <a:rPr b="1" lang="en-IN"/>
              <a:t>Facilitates Process Improvement and Capability Determination:</a:t>
            </a:r>
            <a:r>
              <a:rPr lang="en-IN"/>
              <a:t> Software lifecycle processes provide a baseline for assessing and improving development practices. By measuring performance against predefined process models, such as those outlined in IS 16124, organizations can identify areas for improvement, implement best practices, and enhance their capability to consistently deliver high-quality software. This continuous improvement cycle not only boosts efficiency but also ensures that software development practices evolve to meet changing business needs and technological advancements.</a:t>
            </a:r>
            <a:endParaRPr/>
          </a:p>
          <a:p>
            <a:pPr indent="0" lvl="0" marL="0" rtl="0" algn="l">
              <a:spcBef>
                <a:spcPts val="0"/>
              </a:spcBef>
              <a:spcAft>
                <a:spcPts val="0"/>
              </a:spcAft>
              <a:buClr>
                <a:schemeClr val="dk1"/>
              </a:buClr>
              <a:buSzPts val="1200"/>
              <a:buFont typeface="Play"/>
              <a:buNone/>
            </a:pPr>
            <a:r>
              <a:t/>
            </a:r>
            <a:endParaRPr/>
          </a:p>
          <a:p>
            <a:pPr indent="0" lvl="0" marL="0" rtl="0" algn="l">
              <a:spcBef>
                <a:spcPts val="0"/>
              </a:spcBef>
              <a:spcAft>
                <a:spcPts val="0"/>
              </a:spcAft>
              <a:buNone/>
            </a:pPr>
            <a:r>
              <a:rPr lang="en-IN"/>
              <a:t>In essence, software lifecycle processes are fundamental to achieving efficient, high-quality software development. They establish a roadmap for development teams, ensure rigorous quality control, and enable continuous improvement, ultimately contributing to the success of software projects and the satisfaction of stakeholders.</a:t>
            </a:r>
            <a:endParaRPr/>
          </a:p>
          <a:p>
            <a:pPr indent="0" lvl="0" marL="0" rtl="0" algn="l">
              <a:spcBef>
                <a:spcPts val="0"/>
              </a:spcBef>
              <a:spcAft>
                <a:spcPts val="0"/>
              </a:spcAft>
              <a:buNone/>
            </a:pPr>
            <a:r>
              <a:t/>
            </a:r>
            <a:endParaRPr/>
          </a:p>
        </p:txBody>
      </p:sp>
      <p:sp>
        <p:nvSpPr>
          <p:cNvPr id="172" name="Google Shape;172;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IN"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2" name="Shape 902"/>
        <p:cNvGrpSpPr/>
        <p:nvPr/>
      </p:nvGrpSpPr>
      <p:grpSpPr>
        <a:xfrm>
          <a:off x="0" y="0"/>
          <a:ext cx="0" cy="0"/>
          <a:chOff x="0" y="0"/>
          <a:chExt cx="0" cy="0"/>
        </a:xfrm>
      </p:grpSpPr>
      <p:sp>
        <p:nvSpPr>
          <p:cNvPr id="903" name="Google Shape;903;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04" name="Google Shape;904;p4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IN" sz="1200"/>
              <a:t>Improved Quality:</a:t>
            </a:r>
            <a:r>
              <a:rPr lang="en-IN" sz="1200"/>
              <a:t> Standardized testing processes lead to improved software quality through systematic testing activities and comprehensive test coverage.</a:t>
            </a:r>
            <a:endParaRPr/>
          </a:p>
          <a:p>
            <a:pPr indent="0" lvl="0" marL="0" rtl="0" algn="l">
              <a:spcBef>
                <a:spcPts val="0"/>
              </a:spcBef>
              <a:spcAft>
                <a:spcPts val="0"/>
              </a:spcAft>
              <a:buNone/>
            </a:pPr>
            <a:r>
              <a:rPr b="1" lang="en-IN" sz="1200"/>
              <a:t>Efficiency:</a:t>
            </a:r>
            <a:r>
              <a:rPr lang="en-IN" sz="1200"/>
              <a:t> Reduced time and effort in test planning, design, execution, and documentation, resulting in efficient project delivery.</a:t>
            </a:r>
            <a:endParaRPr/>
          </a:p>
          <a:p>
            <a:pPr indent="0" lvl="0" marL="0" rtl="0" algn="l">
              <a:spcBef>
                <a:spcPts val="0"/>
              </a:spcBef>
              <a:spcAft>
                <a:spcPts val="0"/>
              </a:spcAft>
              <a:buNone/>
            </a:pPr>
            <a:r>
              <a:rPr b="1" lang="en-IN" sz="1200"/>
              <a:t>Compliance:</a:t>
            </a:r>
            <a:r>
              <a:rPr lang="en-IN" sz="1200"/>
              <a:t> Ensured compliance with industry standards and regulations, enhancing trust and credibility with clients and stakeholders.</a:t>
            </a:r>
            <a:endParaRPr/>
          </a:p>
          <a:p>
            <a:pPr indent="0" lvl="0" marL="0" rtl="0" algn="l">
              <a:spcBef>
                <a:spcPts val="0"/>
              </a:spcBef>
              <a:spcAft>
                <a:spcPts val="0"/>
              </a:spcAft>
              <a:buNone/>
            </a:pPr>
            <a:r>
              <a:rPr b="1" lang="en-IN" sz="1200"/>
              <a:t>Scalability:</a:t>
            </a:r>
            <a:r>
              <a:rPr lang="en-IN" sz="1200"/>
              <a:t> Scalable testing framework that adapts to changes in requirements and software updates, ensuring continuous improvement in software quality assurance practices.</a:t>
            </a:r>
            <a:endParaRPr/>
          </a:p>
          <a:p>
            <a:pPr indent="0" lvl="0" marL="0" rtl="0" algn="l">
              <a:spcBef>
                <a:spcPts val="0"/>
              </a:spcBef>
              <a:spcAft>
                <a:spcPts val="0"/>
              </a:spcAft>
              <a:buNone/>
            </a:pPr>
            <a:r>
              <a:t/>
            </a:r>
            <a:endParaRPr/>
          </a:p>
        </p:txBody>
      </p:sp>
      <p:sp>
        <p:nvSpPr>
          <p:cNvPr id="905" name="Google Shape;905;p4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1" name="Shape 911"/>
        <p:cNvGrpSpPr/>
        <p:nvPr/>
      </p:nvGrpSpPr>
      <p:grpSpPr>
        <a:xfrm>
          <a:off x="0" y="0"/>
          <a:ext cx="0" cy="0"/>
          <a:chOff x="0" y="0"/>
          <a:chExt cx="0" cy="0"/>
        </a:xfrm>
      </p:grpSpPr>
      <p:sp>
        <p:nvSpPr>
          <p:cNvPr id="912" name="Google Shape;912;p4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3" name="Google Shape;913;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0" name="Shape 920"/>
        <p:cNvGrpSpPr/>
        <p:nvPr/>
      </p:nvGrpSpPr>
      <p:grpSpPr>
        <a:xfrm>
          <a:off x="0" y="0"/>
          <a:ext cx="0" cy="0"/>
          <a:chOff x="0" y="0"/>
          <a:chExt cx="0" cy="0"/>
        </a:xfrm>
      </p:grpSpPr>
      <p:sp>
        <p:nvSpPr>
          <p:cNvPr id="921" name="Google Shape;921;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22" name="Google Shape;922;p4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76200" lvl="0" marL="0" rtl="0" algn="l">
              <a:spcBef>
                <a:spcPts val="0"/>
              </a:spcBef>
              <a:spcAft>
                <a:spcPts val="0"/>
              </a:spcAft>
              <a:buClr>
                <a:schemeClr val="dk1"/>
              </a:buClr>
              <a:buSzPts val="1200"/>
              <a:buFont typeface="Play"/>
              <a:buAutoNum type="arabicPeriod"/>
            </a:pPr>
            <a:r>
              <a:rPr b="1" lang="en-IN"/>
              <a:t>Resistance to Change:</a:t>
            </a:r>
            <a:endParaRPr/>
          </a:p>
          <a:p>
            <a:pPr indent="-285750" lvl="1" marL="742950" rtl="0" algn="l">
              <a:spcBef>
                <a:spcPts val="0"/>
              </a:spcBef>
              <a:spcAft>
                <a:spcPts val="0"/>
              </a:spcAft>
              <a:buClr>
                <a:schemeClr val="dk1"/>
              </a:buClr>
              <a:buSzPts val="1200"/>
              <a:buFont typeface="Play"/>
              <a:buAutoNum type="arabicPeriod"/>
            </a:pPr>
            <a:r>
              <a:rPr b="1" lang="en-IN"/>
              <a:t>Description:</a:t>
            </a:r>
            <a:r>
              <a:rPr lang="en-IN"/>
              <a:t> Implementing new standards often faces resistance from stakeholders accustomed to existing practices or skeptical about the benefits of change.</a:t>
            </a:r>
            <a:endParaRPr/>
          </a:p>
          <a:p>
            <a:pPr indent="-285750" lvl="1" marL="742950" rtl="0" algn="l">
              <a:spcBef>
                <a:spcPts val="0"/>
              </a:spcBef>
              <a:spcAft>
                <a:spcPts val="0"/>
              </a:spcAft>
              <a:buClr>
                <a:schemeClr val="dk1"/>
              </a:buClr>
              <a:buSzPts val="1200"/>
              <a:buFont typeface="Play"/>
              <a:buAutoNum type="arabicPeriod"/>
            </a:pPr>
            <a:r>
              <a:rPr b="1" lang="en-IN"/>
              <a:t>Impact:</a:t>
            </a:r>
            <a:r>
              <a:rPr lang="en-IN"/>
              <a:t> Resistance can slow down adoption, hinder cooperation, and lead to incomplete or half-hearted implementation efforts.</a:t>
            </a:r>
            <a:endParaRPr/>
          </a:p>
          <a:p>
            <a:pPr indent="-285750" lvl="1" marL="742950" rtl="0" algn="l">
              <a:spcBef>
                <a:spcPts val="0"/>
              </a:spcBef>
              <a:spcAft>
                <a:spcPts val="0"/>
              </a:spcAft>
              <a:buClr>
                <a:schemeClr val="dk1"/>
              </a:buClr>
              <a:buSzPts val="1200"/>
              <a:buFont typeface="Play"/>
              <a:buAutoNum type="arabicPeriod"/>
            </a:pPr>
            <a:r>
              <a:rPr b="1" lang="en-IN"/>
              <a:t>Mitigation:</a:t>
            </a:r>
            <a:r>
              <a:rPr lang="en-IN"/>
              <a:t> Effective change management strategies, clear communication of benefits, and involving stakeholders in decision-making can help overcome resistance.</a:t>
            </a:r>
            <a:endParaRPr/>
          </a:p>
          <a:p>
            <a:pPr indent="-76200" lvl="0" marL="0" rtl="0" algn="l">
              <a:spcBef>
                <a:spcPts val="0"/>
              </a:spcBef>
              <a:spcAft>
                <a:spcPts val="0"/>
              </a:spcAft>
              <a:buClr>
                <a:schemeClr val="dk1"/>
              </a:buClr>
              <a:buSzPts val="1200"/>
              <a:buFont typeface="Play"/>
              <a:buAutoNum type="arabicPeriod"/>
            </a:pPr>
            <a:r>
              <a:rPr b="1" lang="en-IN"/>
              <a:t>Cost of Implementation:</a:t>
            </a:r>
            <a:endParaRPr/>
          </a:p>
          <a:p>
            <a:pPr indent="-285750" lvl="1" marL="742950" rtl="0" algn="l">
              <a:spcBef>
                <a:spcPts val="0"/>
              </a:spcBef>
              <a:spcAft>
                <a:spcPts val="0"/>
              </a:spcAft>
              <a:buClr>
                <a:schemeClr val="dk1"/>
              </a:buClr>
              <a:buSzPts val="1200"/>
              <a:buFont typeface="Play"/>
              <a:buAutoNum type="arabicPeriod"/>
            </a:pPr>
            <a:r>
              <a:rPr b="1" lang="en-IN"/>
              <a:t>Description:</a:t>
            </a:r>
            <a:r>
              <a:rPr lang="en-IN"/>
              <a:t> Adopting and integrating standards can incur significant costs, including investments in technology, training, consultancy services, and compliance audits.</a:t>
            </a:r>
            <a:endParaRPr/>
          </a:p>
          <a:p>
            <a:pPr indent="-285750" lvl="1" marL="742950" rtl="0" algn="l">
              <a:spcBef>
                <a:spcPts val="0"/>
              </a:spcBef>
              <a:spcAft>
                <a:spcPts val="0"/>
              </a:spcAft>
              <a:buClr>
                <a:schemeClr val="dk1"/>
              </a:buClr>
              <a:buSzPts val="1200"/>
              <a:buFont typeface="Play"/>
              <a:buAutoNum type="arabicPeriod"/>
            </a:pPr>
            <a:r>
              <a:rPr b="1" lang="en-IN"/>
              <a:t>Impact:</a:t>
            </a:r>
            <a:r>
              <a:rPr lang="en-IN"/>
              <a:t> High costs may strain budgets, delay implementation, or lead to compromises in other areas of project planning.</a:t>
            </a:r>
            <a:endParaRPr/>
          </a:p>
          <a:p>
            <a:pPr indent="-285750" lvl="1" marL="742950" rtl="0" algn="l">
              <a:spcBef>
                <a:spcPts val="0"/>
              </a:spcBef>
              <a:spcAft>
                <a:spcPts val="0"/>
              </a:spcAft>
              <a:buClr>
                <a:schemeClr val="dk1"/>
              </a:buClr>
              <a:buSzPts val="1200"/>
              <a:buFont typeface="Play"/>
              <a:buAutoNum type="arabicPeriod"/>
            </a:pPr>
            <a:r>
              <a:rPr b="1" lang="en-IN"/>
              <a:t>Mitigation:</a:t>
            </a:r>
            <a:r>
              <a:rPr lang="en-IN"/>
              <a:t> Prioritize implementation phases, seek cost-effective solutions, explore funding opportunities, and calculate long-term benefits to justify initial expenditures.</a:t>
            </a:r>
            <a:endParaRPr/>
          </a:p>
          <a:p>
            <a:pPr indent="-76200" lvl="0" marL="0" rtl="0" algn="l">
              <a:spcBef>
                <a:spcPts val="0"/>
              </a:spcBef>
              <a:spcAft>
                <a:spcPts val="0"/>
              </a:spcAft>
              <a:buClr>
                <a:schemeClr val="dk1"/>
              </a:buClr>
              <a:buSzPts val="1200"/>
              <a:buFont typeface="Play"/>
              <a:buAutoNum type="arabicPeriod"/>
            </a:pPr>
            <a:r>
              <a:rPr b="1" lang="en-IN"/>
              <a:t>Need for Training and Awareness:</a:t>
            </a:r>
            <a:endParaRPr/>
          </a:p>
          <a:p>
            <a:pPr indent="-285750" lvl="1" marL="742950" rtl="0" algn="l">
              <a:spcBef>
                <a:spcPts val="0"/>
              </a:spcBef>
              <a:spcAft>
                <a:spcPts val="0"/>
              </a:spcAft>
              <a:buClr>
                <a:schemeClr val="dk1"/>
              </a:buClr>
              <a:buSzPts val="1200"/>
              <a:buFont typeface="Play"/>
              <a:buAutoNum type="arabicPeriod"/>
            </a:pPr>
            <a:r>
              <a:rPr b="1" lang="en-IN"/>
              <a:t>Description:</a:t>
            </a:r>
            <a:r>
              <a:rPr lang="en-IN"/>
              <a:t> Standards often require new skills, knowledge, and understanding among team members, necessitating training and awareness programs.</a:t>
            </a:r>
            <a:endParaRPr/>
          </a:p>
          <a:p>
            <a:pPr indent="-285750" lvl="1" marL="742950" rtl="0" algn="l">
              <a:spcBef>
                <a:spcPts val="0"/>
              </a:spcBef>
              <a:spcAft>
                <a:spcPts val="0"/>
              </a:spcAft>
              <a:buClr>
                <a:schemeClr val="dk1"/>
              </a:buClr>
              <a:buSzPts val="1200"/>
              <a:buFont typeface="Play"/>
              <a:buAutoNum type="arabicPeriod"/>
            </a:pPr>
            <a:r>
              <a:rPr b="1" lang="en-IN"/>
              <a:t>Impact:</a:t>
            </a:r>
            <a:r>
              <a:rPr lang="en-IN"/>
              <a:t> Lack of training can result in incorrect implementation, inefficiencies, and a gap between intended and actual compliance.</a:t>
            </a:r>
            <a:endParaRPr/>
          </a:p>
          <a:p>
            <a:pPr indent="-285750" lvl="1" marL="742950" rtl="0" algn="l">
              <a:spcBef>
                <a:spcPts val="0"/>
              </a:spcBef>
              <a:spcAft>
                <a:spcPts val="0"/>
              </a:spcAft>
              <a:buClr>
                <a:schemeClr val="dk1"/>
              </a:buClr>
              <a:buSzPts val="1200"/>
              <a:buFont typeface="Play"/>
              <a:buAutoNum type="arabicPeriod"/>
            </a:pPr>
            <a:r>
              <a:rPr b="1" lang="en-IN"/>
              <a:t>Mitigation:</a:t>
            </a:r>
            <a:r>
              <a:rPr lang="en-IN"/>
              <a:t> Develop comprehensive training plans, provide accessible resources, conduct workshops, and foster a culture of continuous learning and improvement.</a:t>
            </a:r>
            <a:endParaRPr/>
          </a:p>
          <a:p>
            <a:pPr indent="-76200" lvl="0" marL="0" rtl="0" algn="l">
              <a:spcBef>
                <a:spcPts val="0"/>
              </a:spcBef>
              <a:spcAft>
                <a:spcPts val="0"/>
              </a:spcAft>
              <a:buClr>
                <a:schemeClr val="dk1"/>
              </a:buClr>
              <a:buSzPts val="1200"/>
              <a:buFont typeface="Play"/>
              <a:buAutoNum type="arabicPeriod"/>
            </a:pPr>
            <a:r>
              <a:rPr b="1" lang="en-IN"/>
              <a:t>Complexity of Processes:</a:t>
            </a:r>
            <a:endParaRPr/>
          </a:p>
          <a:p>
            <a:pPr indent="-285750" lvl="1" marL="742950" rtl="0" algn="l">
              <a:spcBef>
                <a:spcPts val="0"/>
              </a:spcBef>
              <a:spcAft>
                <a:spcPts val="0"/>
              </a:spcAft>
              <a:buClr>
                <a:schemeClr val="dk1"/>
              </a:buClr>
              <a:buSzPts val="1200"/>
              <a:buFont typeface="Play"/>
              <a:buAutoNum type="arabicPeriod"/>
            </a:pPr>
            <a:r>
              <a:rPr b="1" lang="en-IN"/>
              <a:t>Description:</a:t>
            </a:r>
            <a:r>
              <a:rPr lang="en-IN"/>
              <a:t> Standards can introduce complex processes, documentation requirements, and compliance criteria that may overwhelm teams.</a:t>
            </a:r>
            <a:endParaRPr/>
          </a:p>
          <a:p>
            <a:pPr indent="-285750" lvl="1" marL="742950" rtl="0" algn="l">
              <a:spcBef>
                <a:spcPts val="0"/>
              </a:spcBef>
              <a:spcAft>
                <a:spcPts val="0"/>
              </a:spcAft>
              <a:buClr>
                <a:schemeClr val="dk1"/>
              </a:buClr>
              <a:buSzPts val="1200"/>
              <a:buFont typeface="Play"/>
              <a:buAutoNum type="arabicPeriod"/>
            </a:pPr>
            <a:r>
              <a:rPr b="1" lang="en-IN"/>
              <a:t>Impact:</a:t>
            </a:r>
            <a:r>
              <a:rPr lang="en-IN"/>
              <a:t> Complexity can lead to confusion, errors in implementation, and inefficiencies in workflow management.</a:t>
            </a:r>
            <a:endParaRPr/>
          </a:p>
          <a:p>
            <a:pPr indent="-285750" lvl="1" marL="742950" rtl="0" algn="l">
              <a:spcBef>
                <a:spcPts val="0"/>
              </a:spcBef>
              <a:spcAft>
                <a:spcPts val="0"/>
              </a:spcAft>
              <a:buClr>
                <a:schemeClr val="dk1"/>
              </a:buClr>
              <a:buSzPts val="1200"/>
              <a:buFont typeface="Play"/>
              <a:buAutoNum type="arabicPeriod"/>
            </a:pPr>
            <a:r>
              <a:rPr b="1" lang="en-IN"/>
              <a:t>Mitigation:</a:t>
            </a:r>
            <a:r>
              <a:rPr lang="en-IN"/>
              <a:t> Break down implementation into manageable phases, provide clear guidelines and templates, simplify documentation where possible, and offer expert guidance.</a:t>
            </a:r>
            <a:endParaRPr/>
          </a:p>
          <a:p>
            <a:pPr indent="-76200" lvl="0" marL="0" rtl="0" algn="l">
              <a:spcBef>
                <a:spcPts val="0"/>
              </a:spcBef>
              <a:spcAft>
                <a:spcPts val="0"/>
              </a:spcAft>
              <a:buClr>
                <a:schemeClr val="dk1"/>
              </a:buClr>
              <a:buSzPts val="1200"/>
              <a:buFont typeface="Play"/>
              <a:buAutoNum type="arabicPeriod"/>
            </a:pPr>
            <a:r>
              <a:rPr b="1" lang="en-IN"/>
              <a:t>Ongoing Maintenance and Updates:</a:t>
            </a:r>
            <a:endParaRPr/>
          </a:p>
          <a:p>
            <a:pPr indent="-285750" lvl="1" marL="742950" rtl="0" algn="l">
              <a:spcBef>
                <a:spcPts val="0"/>
              </a:spcBef>
              <a:spcAft>
                <a:spcPts val="0"/>
              </a:spcAft>
              <a:buClr>
                <a:schemeClr val="dk1"/>
              </a:buClr>
              <a:buSzPts val="1200"/>
              <a:buFont typeface="Play"/>
              <a:buAutoNum type="arabicPeriod"/>
            </a:pPr>
            <a:r>
              <a:rPr b="1" lang="en-IN"/>
              <a:t>Description:</a:t>
            </a:r>
            <a:r>
              <a:rPr lang="en-IN"/>
              <a:t> Standards evolve over time with updates, amendments, and new versions, requiring ongoing maintenance to ensure continued compliance.</a:t>
            </a:r>
            <a:endParaRPr/>
          </a:p>
          <a:p>
            <a:pPr indent="-285750" lvl="1" marL="742950" rtl="0" algn="l">
              <a:spcBef>
                <a:spcPts val="0"/>
              </a:spcBef>
              <a:spcAft>
                <a:spcPts val="0"/>
              </a:spcAft>
              <a:buClr>
                <a:schemeClr val="dk1"/>
              </a:buClr>
              <a:buSzPts val="1200"/>
              <a:buFont typeface="Play"/>
              <a:buAutoNum type="arabicPeriod"/>
            </a:pPr>
            <a:r>
              <a:rPr b="1" lang="en-IN"/>
              <a:t>Impact:</a:t>
            </a:r>
            <a:r>
              <a:rPr lang="en-IN"/>
              <a:t> Neglecting updates can result in non-compliance, reduced effectiveness of processes, and missed opportunities for improvement.</a:t>
            </a:r>
            <a:endParaRPr/>
          </a:p>
          <a:p>
            <a:pPr indent="-285750" lvl="1" marL="742950" rtl="0" algn="l">
              <a:spcBef>
                <a:spcPts val="0"/>
              </a:spcBef>
              <a:spcAft>
                <a:spcPts val="0"/>
              </a:spcAft>
              <a:buClr>
                <a:schemeClr val="dk1"/>
              </a:buClr>
              <a:buSzPts val="1200"/>
              <a:buFont typeface="Play"/>
              <a:buAutoNum type="arabicPeriod"/>
            </a:pPr>
            <a:r>
              <a:rPr b="1" lang="en-IN"/>
              <a:t>Mitigation:</a:t>
            </a:r>
            <a:r>
              <a:rPr lang="en-IN"/>
              <a:t> Establish a robust change management process, stay informed about updates through subscriptions and forums, allocate resources for periodic reviews, and integrate updates into existing workflows smoothly.</a:t>
            </a:r>
            <a:endParaRPr/>
          </a:p>
          <a:p>
            <a:pPr indent="0" lvl="0" marL="0" rtl="0" algn="l">
              <a:spcBef>
                <a:spcPts val="0"/>
              </a:spcBef>
              <a:spcAft>
                <a:spcPts val="0"/>
              </a:spcAft>
              <a:buNone/>
            </a:pPr>
            <a:r>
              <a:rPr lang="en-IN"/>
              <a:t>Addressing these challenges proactively ensures that the implementation of standards is effective, sustainable, and aligned with organizational goals. By mitigating resistance, managing costs, investing in training, simplifying processes, and staying updated, organizations can navigate the complexities and derive maximum benefit from adopting and maintaining standards.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923" name="Google Shape;923;p4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1" name="Shape 951"/>
        <p:cNvGrpSpPr/>
        <p:nvPr/>
      </p:nvGrpSpPr>
      <p:grpSpPr>
        <a:xfrm>
          <a:off x="0" y="0"/>
          <a:ext cx="0" cy="0"/>
          <a:chOff x="0" y="0"/>
          <a:chExt cx="0" cy="0"/>
        </a:xfrm>
      </p:grpSpPr>
      <p:sp>
        <p:nvSpPr>
          <p:cNvPr id="952" name="Google Shape;952;p4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3" name="Google Shape;953;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2" name="Shape 972"/>
        <p:cNvGrpSpPr/>
        <p:nvPr/>
      </p:nvGrpSpPr>
      <p:grpSpPr>
        <a:xfrm>
          <a:off x="0" y="0"/>
          <a:ext cx="0" cy="0"/>
          <a:chOff x="0" y="0"/>
          <a:chExt cx="0" cy="0"/>
        </a:xfrm>
      </p:grpSpPr>
      <p:sp>
        <p:nvSpPr>
          <p:cNvPr id="973" name="Google Shape;973;p4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4" name="Google Shape;974;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1" name="Shape 991"/>
        <p:cNvGrpSpPr/>
        <p:nvPr/>
      </p:nvGrpSpPr>
      <p:grpSpPr>
        <a:xfrm>
          <a:off x="0" y="0"/>
          <a:ext cx="0" cy="0"/>
          <a:chOff x="0" y="0"/>
          <a:chExt cx="0" cy="0"/>
        </a:xfrm>
      </p:grpSpPr>
      <p:sp>
        <p:nvSpPr>
          <p:cNvPr id="992" name="Google Shape;992;p4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3" name="Google Shape;993;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4" name="Shape 1004"/>
        <p:cNvGrpSpPr/>
        <p:nvPr/>
      </p:nvGrpSpPr>
      <p:grpSpPr>
        <a:xfrm>
          <a:off x="0" y="0"/>
          <a:ext cx="0" cy="0"/>
          <a:chOff x="0" y="0"/>
          <a:chExt cx="0" cy="0"/>
        </a:xfrm>
      </p:grpSpPr>
      <p:sp>
        <p:nvSpPr>
          <p:cNvPr id="1005" name="Google Shape;1005;p4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6" name="Google Shape;1006;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1" name="Google Shape;211;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5" name="Google Shape;225;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76200" lvl="0" marL="0" rtl="0" algn="l">
              <a:spcBef>
                <a:spcPts val="0"/>
              </a:spcBef>
              <a:spcAft>
                <a:spcPts val="0"/>
              </a:spcAft>
              <a:buClr>
                <a:schemeClr val="dk1"/>
              </a:buClr>
              <a:buSzPts val="1200"/>
              <a:buFont typeface="Arial"/>
              <a:buChar char="•"/>
            </a:pPr>
            <a:r>
              <a:rPr b="1" lang="en-IN"/>
              <a:t>What is IS 16124: 2020 ?</a:t>
            </a:r>
            <a:endParaRPr/>
          </a:p>
          <a:p>
            <a:pPr indent="-76200" lvl="0" marL="0" rtl="0" algn="l">
              <a:spcBef>
                <a:spcPts val="0"/>
              </a:spcBef>
              <a:spcAft>
                <a:spcPts val="0"/>
              </a:spcAft>
              <a:buClr>
                <a:schemeClr val="dk1"/>
              </a:buClr>
              <a:buSzPts val="1200"/>
              <a:buFont typeface="Arial"/>
              <a:buChar char="•"/>
            </a:pPr>
            <a:r>
              <a:rPr lang="en-IN"/>
              <a:t>It is an international standard that provides a comprehensive framework for the software life cycle processes.</a:t>
            </a:r>
            <a:endParaRPr/>
          </a:p>
          <a:p>
            <a:pPr indent="-76200" lvl="0" marL="0" rtl="0" algn="l">
              <a:spcBef>
                <a:spcPts val="0"/>
              </a:spcBef>
              <a:spcAft>
                <a:spcPts val="0"/>
              </a:spcAft>
              <a:buClr>
                <a:schemeClr val="dk1"/>
              </a:buClr>
              <a:buSzPts val="1200"/>
              <a:buFont typeface="Arial"/>
              <a:buChar char="•"/>
            </a:pPr>
            <a:r>
              <a:rPr lang="en-IN"/>
              <a:t>This standard is jointly developed by the International Organization for Standardization (ISO), the International Electrotechnical Commission (IEC), and the Institute of Electrical and Electronics Engineers (IEEE).</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IN"/>
              <a:t>Provide Guidelines for Improving Process Maturity</a:t>
            </a:r>
            <a:endParaRPr/>
          </a:p>
          <a:p>
            <a:pPr indent="-76200" lvl="0" marL="0" rtl="0" algn="l">
              <a:spcBef>
                <a:spcPts val="0"/>
              </a:spcBef>
              <a:spcAft>
                <a:spcPts val="0"/>
              </a:spcAft>
              <a:buClr>
                <a:schemeClr val="dk1"/>
              </a:buClr>
              <a:buSzPts val="1200"/>
              <a:buFont typeface="Arial"/>
              <a:buChar char="•"/>
            </a:pPr>
            <a:r>
              <a:rPr lang="en-IN"/>
              <a:t>It offers detailed guidelines to help organizations assess and enhance the maturity of their software processes.</a:t>
            </a:r>
            <a:endParaRPr/>
          </a:p>
          <a:p>
            <a:pPr indent="-76200" lvl="0" marL="0" rtl="0" algn="l">
              <a:spcBef>
                <a:spcPts val="0"/>
              </a:spcBef>
              <a:spcAft>
                <a:spcPts val="0"/>
              </a:spcAft>
              <a:buClr>
                <a:schemeClr val="dk1"/>
              </a:buClr>
              <a:buSzPts val="1200"/>
              <a:buFont typeface="Arial"/>
              <a:buChar char="•"/>
            </a:pPr>
            <a:r>
              <a:rPr lang="en-IN"/>
              <a:t>The standard encourages continuous improvement and alignment with best practices to achieve higher levels of quality and predictability.</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26" name="Google Shape;226;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1" name="Google Shape;241;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2" name="Google Shape;242;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4" name="Google Shape;254;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IN"/>
              <a:t>Purpose:</a:t>
            </a:r>
            <a:endParaRPr/>
          </a:p>
          <a:p>
            <a:pPr indent="-76200" lvl="0" marL="0" rtl="0" algn="l">
              <a:spcBef>
                <a:spcPts val="0"/>
              </a:spcBef>
              <a:spcAft>
                <a:spcPts val="0"/>
              </a:spcAft>
              <a:buClr>
                <a:schemeClr val="dk1"/>
              </a:buClr>
              <a:buSzPts val="1200"/>
              <a:buFont typeface="Play"/>
              <a:buAutoNum type="arabicPeriod"/>
            </a:pPr>
            <a:r>
              <a:rPr b="1" lang="en-IN"/>
              <a:t>Define Processes for Software Life Cycle:</a:t>
            </a:r>
            <a:endParaRPr/>
          </a:p>
          <a:p>
            <a:pPr indent="-285750" lvl="1" marL="742950" rtl="0" algn="l">
              <a:spcBef>
                <a:spcPts val="0"/>
              </a:spcBef>
              <a:spcAft>
                <a:spcPts val="0"/>
              </a:spcAft>
              <a:buClr>
                <a:schemeClr val="dk1"/>
              </a:buClr>
              <a:buSzPts val="1200"/>
              <a:buFont typeface="Play"/>
              <a:buAutoNum type="arabicPeriod"/>
            </a:pPr>
            <a:r>
              <a:rPr b="1" lang="en-IN"/>
              <a:t>Comprehensive Framework:</a:t>
            </a:r>
            <a:r>
              <a:rPr lang="en-IN"/>
              <a:t> The standard defines a structured approach to managing the software life cycle, covering all critical phases from initial conception to final retirement.</a:t>
            </a:r>
            <a:endParaRPr/>
          </a:p>
          <a:p>
            <a:pPr indent="-285750" lvl="1" marL="742950" rtl="0" algn="l">
              <a:spcBef>
                <a:spcPts val="0"/>
              </a:spcBef>
              <a:spcAft>
                <a:spcPts val="0"/>
              </a:spcAft>
              <a:buClr>
                <a:schemeClr val="dk1"/>
              </a:buClr>
              <a:buSzPts val="1200"/>
              <a:buFont typeface="Play"/>
              <a:buAutoNum type="arabicPeriod"/>
            </a:pPr>
            <a:r>
              <a:rPr b="1" lang="en-IN"/>
              <a:t>Standardized Processes:</a:t>
            </a:r>
            <a:r>
              <a:rPr lang="en-IN"/>
              <a:t> Establishes standardized processes to ensure consistency, efficiency, and quality throughout the software development and maintenance activities.</a:t>
            </a:r>
            <a:endParaRPr/>
          </a:p>
          <a:p>
            <a:pPr indent="-285750" lvl="1" marL="742950" rtl="0" algn="l">
              <a:spcBef>
                <a:spcPts val="0"/>
              </a:spcBef>
              <a:spcAft>
                <a:spcPts val="0"/>
              </a:spcAft>
              <a:buClr>
                <a:schemeClr val="dk1"/>
              </a:buClr>
              <a:buSzPts val="1200"/>
              <a:buFont typeface="Play"/>
              <a:buAutoNum type="arabicPeriod"/>
            </a:pPr>
            <a:r>
              <a:rPr b="1" lang="en-IN"/>
              <a:t>Lifecycle Management:</a:t>
            </a:r>
            <a:r>
              <a:rPr lang="en-IN"/>
              <a:t> Ensures proper planning, execution, monitoring, and control of software projects, facilitating better management and coordination.</a:t>
            </a:r>
            <a:endParaRPr/>
          </a:p>
          <a:p>
            <a:pPr indent="-76200" lvl="0" marL="0" rtl="0" algn="l">
              <a:spcBef>
                <a:spcPts val="0"/>
              </a:spcBef>
              <a:spcAft>
                <a:spcPts val="0"/>
              </a:spcAft>
              <a:buClr>
                <a:schemeClr val="dk1"/>
              </a:buClr>
              <a:buSzPts val="1200"/>
              <a:buFont typeface="Play"/>
              <a:buAutoNum type="arabicPeriod"/>
            </a:pPr>
            <a:r>
              <a:rPr b="1" lang="en-IN"/>
              <a:t>Provide Guidelines for Improving Process Maturity:</a:t>
            </a:r>
            <a:endParaRPr/>
          </a:p>
          <a:p>
            <a:pPr indent="-285750" lvl="1" marL="742950" rtl="0" algn="l">
              <a:spcBef>
                <a:spcPts val="0"/>
              </a:spcBef>
              <a:spcAft>
                <a:spcPts val="0"/>
              </a:spcAft>
              <a:buClr>
                <a:schemeClr val="dk1"/>
              </a:buClr>
              <a:buSzPts val="1200"/>
              <a:buFont typeface="Play"/>
              <a:buAutoNum type="arabicPeriod"/>
            </a:pPr>
            <a:r>
              <a:rPr b="1" lang="en-IN"/>
              <a:t>Process Maturity Models:</a:t>
            </a:r>
            <a:r>
              <a:rPr lang="en-IN"/>
              <a:t> Offers guidelines to assess and improve the maturity of software development processes, helping organizations to evolve from ad-hoc practices to more disciplined and predictable methodologies.</a:t>
            </a:r>
            <a:endParaRPr/>
          </a:p>
          <a:p>
            <a:pPr indent="-285750" lvl="1" marL="742950" rtl="0" algn="l">
              <a:spcBef>
                <a:spcPts val="0"/>
              </a:spcBef>
              <a:spcAft>
                <a:spcPts val="0"/>
              </a:spcAft>
              <a:buClr>
                <a:schemeClr val="dk1"/>
              </a:buClr>
              <a:buSzPts val="1200"/>
              <a:buFont typeface="Play"/>
              <a:buAutoNum type="arabicPeriod"/>
            </a:pPr>
            <a:r>
              <a:rPr b="1" lang="en-IN"/>
              <a:t>Continuous Improvement:</a:t>
            </a:r>
            <a:r>
              <a:rPr lang="en-IN"/>
              <a:t> Encourages continuous process improvement through iterative assessments and enhancements, aiming for higher levels of process maturity and quality.</a:t>
            </a:r>
            <a:endParaRPr/>
          </a:p>
          <a:p>
            <a:pPr indent="-285750" lvl="1" marL="742950" rtl="0" algn="l">
              <a:spcBef>
                <a:spcPts val="0"/>
              </a:spcBef>
              <a:spcAft>
                <a:spcPts val="0"/>
              </a:spcAft>
              <a:buClr>
                <a:schemeClr val="dk1"/>
              </a:buClr>
              <a:buSzPts val="1200"/>
              <a:buFont typeface="Play"/>
              <a:buAutoNum type="arabicPeriod"/>
            </a:pPr>
            <a:r>
              <a:rPr b="1" lang="en-IN"/>
              <a:t>Best Practices:</a:t>
            </a:r>
            <a:r>
              <a:rPr lang="en-IN"/>
              <a:t> Incorporates industry best practices, providing a benchmark for organizations to align their processes with globally recognized standards.</a:t>
            </a:r>
            <a:endParaRPr/>
          </a:p>
          <a:p>
            <a:pPr indent="0" lvl="0" marL="0" rtl="0" algn="l">
              <a:spcBef>
                <a:spcPts val="0"/>
              </a:spcBef>
              <a:spcAft>
                <a:spcPts val="0"/>
              </a:spcAft>
              <a:buNone/>
            </a:pPr>
            <a:r>
              <a:rPr b="1" lang="en-IN"/>
              <a:t>Scope:</a:t>
            </a:r>
            <a:endParaRPr/>
          </a:p>
          <a:p>
            <a:pPr indent="-76200" lvl="0" marL="0" rtl="0" algn="l">
              <a:spcBef>
                <a:spcPts val="0"/>
              </a:spcBef>
              <a:spcAft>
                <a:spcPts val="0"/>
              </a:spcAft>
              <a:buClr>
                <a:schemeClr val="dk1"/>
              </a:buClr>
              <a:buSzPts val="1200"/>
              <a:buFont typeface="Play"/>
              <a:buAutoNum type="arabicPeriod"/>
            </a:pPr>
            <a:r>
              <a:rPr b="1" lang="en-IN"/>
              <a:t>Applicable to All Types of Software:</a:t>
            </a:r>
            <a:endParaRPr/>
          </a:p>
          <a:p>
            <a:pPr indent="-285750" lvl="1" marL="742950" rtl="0" algn="l">
              <a:spcBef>
                <a:spcPts val="0"/>
              </a:spcBef>
              <a:spcAft>
                <a:spcPts val="0"/>
              </a:spcAft>
              <a:buClr>
                <a:schemeClr val="dk1"/>
              </a:buClr>
              <a:buSzPts val="1200"/>
              <a:buFont typeface="Play"/>
              <a:buAutoNum type="arabicPeriod" startAt="2"/>
            </a:pPr>
            <a:r>
              <a:rPr b="1" lang="en-IN"/>
              <a:t>Universal Applicability:</a:t>
            </a:r>
            <a:r>
              <a:rPr lang="en-IN"/>
              <a:t> The standard is designed to be applicable to all types of software, regardless of the domain, technology, or application area.</a:t>
            </a:r>
            <a:endParaRPr/>
          </a:p>
          <a:p>
            <a:pPr indent="-285750" lvl="1" marL="742950" rtl="0" algn="l">
              <a:spcBef>
                <a:spcPts val="0"/>
              </a:spcBef>
              <a:spcAft>
                <a:spcPts val="0"/>
              </a:spcAft>
              <a:buClr>
                <a:schemeClr val="dk1"/>
              </a:buClr>
              <a:buSzPts val="1200"/>
              <a:buFont typeface="Play"/>
              <a:buAutoNum type="arabicPeriod" startAt="2"/>
            </a:pPr>
            <a:r>
              <a:rPr b="1" lang="en-IN"/>
              <a:t>Flexibility:</a:t>
            </a:r>
            <a:r>
              <a:rPr lang="en-IN"/>
              <a:t> Provides a flexible framework that can be tailored to meet the specific needs and constraints of different software projects, whether they are small-scale or large-scale.</a:t>
            </a:r>
            <a:endParaRPr/>
          </a:p>
          <a:p>
            <a:pPr indent="-285750" lvl="1" marL="742950" rtl="0" algn="l">
              <a:spcBef>
                <a:spcPts val="0"/>
              </a:spcBef>
              <a:spcAft>
                <a:spcPts val="0"/>
              </a:spcAft>
              <a:buClr>
                <a:schemeClr val="dk1"/>
              </a:buClr>
              <a:buSzPts val="1200"/>
              <a:buFont typeface="Play"/>
              <a:buAutoNum type="arabicPeriod" startAt="2"/>
            </a:pPr>
            <a:r>
              <a:rPr b="1" lang="en-IN"/>
              <a:t>Industry Neutral:</a:t>
            </a:r>
            <a:r>
              <a:rPr lang="en-IN"/>
              <a:t> Applicable across various industries, including but not limited to, information technology, telecommunications, finance, healthcare, and manufacturing.</a:t>
            </a:r>
            <a:endParaRPr/>
          </a:p>
          <a:p>
            <a:pPr indent="-76200" lvl="0" marL="0" rtl="0" algn="l">
              <a:spcBef>
                <a:spcPts val="0"/>
              </a:spcBef>
              <a:spcAft>
                <a:spcPts val="0"/>
              </a:spcAft>
              <a:buClr>
                <a:schemeClr val="dk1"/>
              </a:buClr>
              <a:buSzPts val="1200"/>
              <a:buFont typeface="Play"/>
              <a:buAutoNum type="arabicPeriod"/>
            </a:pPr>
            <a:r>
              <a:rPr b="1" lang="en-IN"/>
              <a:t>Covers Processes from Acquisition to Disposal:</a:t>
            </a:r>
            <a:endParaRPr/>
          </a:p>
          <a:p>
            <a:pPr indent="-285750" lvl="1" marL="742950" rtl="0" algn="l">
              <a:spcBef>
                <a:spcPts val="0"/>
              </a:spcBef>
              <a:spcAft>
                <a:spcPts val="0"/>
              </a:spcAft>
              <a:buClr>
                <a:schemeClr val="dk1"/>
              </a:buClr>
              <a:buSzPts val="1200"/>
              <a:buFont typeface="Play"/>
              <a:buAutoNum type="arabicPeriod" startAt="2"/>
            </a:pPr>
            <a:r>
              <a:rPr b="1" lang="en-IN"/>
              <a:t>End-to-End Coverage:</a:t>
            </a:r>
            <a:r>
              <a:rPr lang="en-IN"/>
              <a:t> Encompasses all phases of the software life cycle, from initial acquisition and requirements definition, through development, testing, deployment, operation, maintenance, and ultimately disposal.</a:t>
            </a:r>
            <a:endParaRPr/>
          </a:p>
          <a:p>
            <a:pPr indent="-285750" lvl="1" marL="742950" rtl="0" algn="l">
              <a:spcBef>
                <a:spcPts val="0"/>
              </a:spcBef>
              <a:spcAft>
                <a:spcPts val="0"/>
              </a:spcAft>
              <a:buClr>
                <a:schemeClr val="dk1"/>
              </a:buClr>
              <a:buSzPts val="1200"/>
              <a:buFont typeface="Play"/>
              <a:buAutoNum type="arabicPeriod" startAt="2"/>
            </a:pPr>
            <a:r>
              <a:rPr b="1" lang="en-IN"/>
              <a:t>Acquisition:</a:t>
            </a:r>
            <a:r>
              <a:rPr lang="en-IN"/>
              <a:t> Includes processes for procuring software products and services, ensuring that acquired software meets specified requirements and quality standards.</a:t>
            </a:r>
            <a:endParaRPr/>
          </a:p>
          <a:p>
            <a:pPr indent="-285750" lvl="1" marL="742950" rtl="0" algn="l">
              <a:spcBef>
                <a:spcPts val="0"/>
              </a:spcBef>
              <a:spcAft>
                <a:spcPts val="0"/>
              </a:spcAft>
              <a:buClr>
                <a:schemeClr val="dk1"/>
              </a:buClr>
              <a:buSzPts val="1200"/>
              <a:buFont typeface="Play"/>
              <a:buAutoNum type="arabicPeriod" startAt="2"/>
            </a:pPr>
            <a:r>
              <a:rPr b="1" lang="en-IN"/>
              <a:t>Development and Maintenance:</a:t>
            </a:r>
            <a:r>
              <a:rPr lang="en-IN"/>
              <a:t> Covers the entire development process, from design and coding to testing and maintenance, ensuring the delivery of high-quality software products.</a:t>
            </a:r>
            <a:endParaRPr/>
          </a:p>
          <a:p>
            <a:pPr indent="-285750" lvl="1" marL="742950" rtl="0" algn="l">
              <a:spcBef>
                <a:spcPts val="0"/>
              </a:spcBef>
              <a:spcAft>
                <a:spcPts val="0"/>
              </a:spcAft>
              <a:buClr>
                <a:schemeClr val="dk1"/>
              </a:buClr>
              <a:buSzPts val="1200"/>
              <a:buFont typeface="Play"/>
              <a:buAutoNum type="arabicPeriod" startAt="2"/>
            </a:pPr>
            <a:r>
              <a:rPr b="1" lang="en-IN"/>
              <a:t>Disposal:</a:t>
            </a:r>
            <a:r>
              <a:rPr lang="en-IN"/>
              <a:t> Addresses the final phase of the software life cycle, ensuring that software is retired in a controlled and secure manner, considering aspects such as data migration, archiving, and decommissioning.</a:t>
            </a:r>
            <a:endParaRPr/>
          </a:p>
          <a:p>
            <a:pPr indent="0" lvl="0" marL="0" rtl="0" algn="l">
              <a:spcBef>
                <a:spcPts val="0"/>
              </a:spcBef>
              <a:spcAft>
                <a:spcPts val="0"/>
              </a:spcAft>
              <a:buNone/>
            </a:pPr>
            <a:r>
              <a:t/>
            </a:r>
            <a:endParaRPr/>
          </a:p>
        </p:txBody>
      </p:sp>
      <p:sp>
        <p:nvSpPr>
          <p:cNvPr id="255" name="Google Shape;255;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8" name="Google Shape;288;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76200" lvl="0" marL="0" rtl="0" algn="l">
              <a:spcBef>
                <a:spcPts val="0"/>
              </a:spcBef>
              <a:spcAft>
                <a:spcPts val="0"/>
              </a:spcAft>
              <a:buClr>
                <a:schemeClr val="dk1"/>
              </a:buClr>
              <a:buSzPts val="1200"/>
              <a:buFont typeface="Play"/>
              <a:buAutoNum type="arabicPeriod"/>
            </a:pPr>
            <a:r>
              <a:rPr b="1" lang="en-IN"/>
              <a:t>Software System Concepts:</a:t>
            </a:r>
            <a:endParaRPr/>
          </a:p>
          <a:p>
            <a:pPr indent="-285750" lvl="1" marL="742950" rtl="0" algn="l">
              <a:spcBef>
                <a:spcPts val="0"/>
              </a:spcBef>
              <a:spcAft>
                <a:spcPts val="0"/>
              </a:spcAft>
              <a:buClr>
                <a:schemeClr val="dk1"/>
              </a:buClr>
              <a:buSzPts val="1200"/>
              <a:buFont typeface="Play"/>
              <a:buAutoNum type="arabicPeriod"/>
            </a:pPr>
            <a:r>
              <a:rPr b="1" lang="en-IN"/>
              <a:t>Software Systems:</a:t>
            </a:r>
            <a:r>
              <a:rPr lang="en-IN"/>
              <a:t> Refers to the complete set of software, hardware, and data that provide functionalities needed to achieve specific objectives.</a:t>
            </a:r>
            <a:endParaRPr/>
          </a:p>
          <a:p>
            <a:pPr indent="-285750" lvl="1" marL="742950" rtl="0" algn="l">
              <a:spcBef>
                <a:spcPts val="0"/>
              </a:spcBef>
              <a:spcAft>
                <a:spcPts val="0"/>
              </a:spcAft>
              <a:buClr>
                <a:schemeClr val="dk1"/>
              </a:buClr>
              <a:buSzPts val="1200"/>
              <a:buFont typeface="Play"/>
              <a:buAutoNum type="arabicPeriod"/>
            </a:pPr>
            <a:r>
              <a:rPr b="1" lang="en-IN"/>
              <a:t>Software System Structure:</a:t>
            </a:r>
            <a:r>
              <a:rPr lang="en-IN"/>
              <a:t> Describes how components of a software system are organized and interact to fulfill system requirements.</a:t>
            </a:r>
            <a:endParaRPr/>
          </a:p>
          <a:p>
            <a:pPr indent="-285750" lvl="1" marL="742950" rtl="0" algn="l">
              <a:spcBef>
                <a:spcPts val="0"/>
              </a:spcBef>
              <a:spcAft>
                <a:spcPts val="0"/>
              </a:spcAft>
              <a:buClr>
                <a:schemeClr val="dk1"/>
              </a:buClr>
              <a:buSzPts val="1200"/>
              <a:buFont typeface="Play"/>
              <a:buAutoNum type="arabicPeriod"/>
            </a:pPr>
            <a:r>
              <a:rPr b="1" lang="en-IN"/>
              <a:t>Enabling Systems:</a:t>
            </a:r>
            <a:r>
              <a:rPr lang="en-IN"/>
              <a:t> Includes hardware, software, and human resources that support or are necessary for the operation of the software system.</a:t>
            </a:r>
            <a:endParaRPr/>
          </a:p>
          <a:p>
            <a:pPr indent="-76200" lvl="0" marL="0" rtl="0" algn="l">
              <a:spcBef>
                <a:spcPts val="0"/>
              </a:spcBef>
              <a:spcAft>
                <a:spcPts val="0"/>
              </a:spcAft>
              <a:buClr>
                <a:schemeClr val="dk1"/>
              </a:buClr>
              <a:buSzPts val="1200"/>
              <a:buFont typeface="Play"/>
              <a:buAutoNum type="arabicPeriod"/>
            </a:pPr>
            <a:r>
              <a:rPr b="1" lang="en-IN"/>
              <a:t>Life Cycle Concepts:</a:t>
            </a:r>
            <a:endParaRPr/>
          </a:p>
          <a:p>
            <a:pPr indent="-285750" lvl="1" marL="742950" rtl="0" algn="l">
              <a:spcBef>
                <a:spcPts val="0"/>
              </a:spcBef>
              <a:spcAft>
                <a:spcPts val="0"/>
              </a:spcAft>
              <a:buClr>
                <a:schemeClr val="dk1"/>
              </a:buClr>
              <a:buSzPts val="1200"/>
              <a:buFont typeface="Play"/>
              <a:buAutoNum type="arabicPeriod"/>
            </a:pPr>
            <a:r>
              <a:rPr b="1" lang="en-IN"/>
              <a:t>Software Life Cycle Stages:</a:t>
            </a:r>
            <a:r>
              <a:rPr lang="en-IN"/>
              <a:t> These are distinct phases or stages through which a software product progresses, from conception through retirement or replacement.</a:t>
            </a:r>
            <a:endParaRPr/>
          </a:p>
          <a:p>
            <a:pPr indent="-285750" lvl="1" marL="742950" rtl="0" algn="l">
              <a:spcBef>
                <a:spcPts val="0"/>
              </a:spcBef>
              <a:spcAft>
                <a:spcPts val="0"/>
              </a:spcAft>
              <a:buClr>
                <a:schemeClr val="dk1"/>
              </a:buClr>
              <a:buSzPts val="1200"/>
              <a:buFont typeface="Play"/>
              <a:buAutoNum type="arabicPeriod"/>
            </a:pPr>
            <a:r>
              <a:rPr b="1" lang="en-IN"/>
              <a:t>Life Cycle Model for the Software System:</a:t>
            </a:r>
            <a:r>
              <a:rPr lang="en-IN"/>
              <a:t> Describes the framework or methodology used to manage the software life cycle stages, such as waterfall, iterative, or agile models.</a:t>
            </a:r>
            <a:endParaRPr/>
          </a:p>
          <a:p>
            <a:pPr indent="-76200" lvl="0" marL="0" rtl="0" algn="l">
              <a:spcBef>
                <a:spcPts val="0"/>
              </a:spcBef>
              <a:spcAft>
                <a:spcPts val="0"/>
              </a:spcAft>
              <a:buClr>
                <a:schemeClr val="dk1"/>
              </a:buClr>
              <a:buSzPts val="1200"/>
              <a:buFont typeface="Play"/>
              <a:buAutoNum type="arabicPeriod"/>
            </a:pPr>
            <a:r>
              <a:rPr b="1" lang="en-IN"/>
              <a:t>Process Concepts:</a:t>
            </a:r>
            <a:endParaRPr/>
          </a:p>
          <a:p>
            <a:pPr indent="-285750" lvl="1" marL="742950" rtl="0" algn="l">
              <a:spcBef>
                <a:spcPts val="0"/>
              </a:spcBef>
              <a:spcAft>
                <a:spcPts val="0"/>
              </a:spcAft>
              <a:buClr>
                <a:schemeClr val="dk1"/>
              </a:buClr>
              <a:buSzPts val="1200"/>
              <a:buFont typeface="Play"/>
              <a:buAutoNum type="arabicPeriod"/>
            </a:pPr>
            <a:r>
              <a:rPr b="1" lang="en-IN"/>
              <a:t>Criteria for Processes:</a:t>
            </a:r>
            <a:r>
              <a:rPr lang="en-IN"/>
              <a:t> Defines the attributes and characteristics that processes should exhibit, such as effectiveness, efficiency, and adherence to standards.</a:t>
            </a:r>
            <a:endParaRPr/>
          </a:p>
          <a:p>
            <a:pPr indent="-285750" lvl="1" marL="742950" rtl="0" algn="l">
              <a:spcBef>
                <a:spcPts val="0"/>
              </a:spcBef>
              <a:spcAft>
                <a:spcPts val="0"/>
              </a:spcAft>
              <a:buClr>
                <a:schemeClr val="dk1"/>
              </a:buClr>
              <a:buSzPts val="1200"/>
              <a:buFont typeface="Play"/>
              <a:buAutoNum type="arabicPeriod"/>
            </a:pPr>
            <a:r>
              <a:rPr b="1" lang="en-IN"/>
              <a:t>Description of Processes:</a:t>
            </a:r>
            <a:r>
              <a:rPr lang="en-IN"/>
              <a:t> Provides detailed information about the activities, tasks, inputs, outputs, and roles involved in executing a specific process.</a:t>
            </a:r>
            <a:endParaRPr/>
          </a:p>
          <a:p>
            <a:pPr indent="-285750" lvl="1" marL="742950" rtl="0" algn="l">
              <a:spcBef>
                <a:spcPts val="0"/>
              </a:spcBef>
              <a:spcAft>
                <a:spcPts val="0"/>
              </a:spcAft>
              <a:buClr>
                <a:schemeClr val="dk1"/>
              </a:buClr>
              <a:buSzPts val="1200"/>
              <a:buFont typeface="Play"/>
              <a:buAutoNum type="arabicPeriod"/>
            </a:pPr>
            <a:r>
              <a:rPr b="1" lang="en-IN"/>
              <a:t>General Characteristics of Processes:</a:t>
            </a:r>
            <a:r>
              <a:rPr lang="en-IN"/>
              <a:t> Specifies qualities like repeatability, scalability, and adaptability that processes should possess.</a:t>
            </a:r>
            <a:endParaRPr/>
          </a:p>
          <a:p>
            <a:pPr indent="-285750" lvl="1" marL="742950" rtl="0" algn="l">
              <a:spcBef>
                <a:spcPts val="0"/>
              </a:spcBef>
              <a:spcAft>
                <a:spcPts val="0"/>
              </a:spcAft>
              <a:buClr>
                <a:schemeClr val="dk1"/>
              </a:buClr>
              <a:buSzPts val="1200"/>
              <a:buFont typeface="Play"/>
              <a:buAutoNum type="arabicPeriod"/>
            </a:pPr>
            <a:r>
              <a:rPr b="1" lang="en-IN"/>
              <a:t>Tailoring:</a:t>
            </a:r>
            <a:r>
              <a:rPr lang="en-IN"/>
              <a:t> Refers to adapting or customizing processes to fit specific project needs, organizational constraints, or environmental conditions.</a:t>
            </a:r>
            <a:endParaRPr/>
          </a:p>
          <a:p>
            <a:pPr indent="-76200" lvl="0" marL="0" rtl="0" algn="l">
              <a:spcBef>
                <a:spcPts val="0"/>
              </a:spcBef>
              <a:spcAft>
                <a:spcPts val="0"/>
              </a:spcAft>
              <a:buClr>
                <a:schemeClr val="dk1"/>
              </a:buClr>
              <a:buSzPts val="1200"/>
              <a:buFont typeface="Play"/>
              <a:buAutoNum type="arabicPeriod"/>
            </a:pPr>
            <a:r>
              <a:rPr b="1" lang="en-IN"/>
              <a:t>Process Groups:</a:t>
            </a:r>
            <a:endParaRPr/>
          </a:p>
          <a:p>
            <a:pPr indent="-285750" lvl="1" marL="742950" rtl="0" algn="l">
              <a:spcBef>
                <a:spcPts val="0"/>
              </a:spcBef>
              <a:spcAft>
                <a:spcPts val="0"/>
              </a:spcAft>
              <a:buClr>
                <a:schemeClr val="dk1"/>
              </a:buClr>
              <a:buSzPts val="1200"/>
              <a:buFont typeface="Play"/>
              <a:buAutoNum type="arabicPeriod"/>
            </a:pPr>
            <a:r>
              <a:rPr b="1" lang="en-IN"/>
              <a:t>Introduction:</a:t>
            </a:r>
            <a:r>
              <a:rPr lang="en-IN"/>
              <a:t> Describes groups or categories into which processes are organized based on their purpose and focus within the software life cycle.</a:t>
            </a:r>
            <a:endParaRPr/>
          </a:p>
          <a:p>
            <a:pPr indent="-285750" lvl="1" marL="742950" rtl="0" algn="l">
              <a:spcBef>
                <a:spcPts val="0"/>
              </a:spcBef>
              <a:spcAft>
                <a:spcPts val="0"/>
              </a:spcAft>
              <a:buClr>
                <a:schemeClr val="dk1"/>
              </a:buClr>
              <a:buSzPts val="1200"/>
              <a:buFont typeface="Play"/>
              <a:buAutoNum type="arabicPeriod"/>
            </a:pPr>
            <a:r>
              <a:rPr b="1" lang="en-IN"/>
              <a:t>Agreement Processes:</a:t>
            </a:r>
            <a:r>
              <a:rPr lang="en-IN"/>
              <a:t> Includes processes related to establishing and maintaining agreements between stakeholders regarding software products and services.</a:t>
            </a:r>
            <a:endParaRPr/>
          </a:p>
          <a:p>
            <a:pPr indent="-285750" lvl="1" marL="742950" rtl="0" algn="l">
              <a:spcBef>
                <a:spcPts val="0"/>
              </a:spcBef>
              <a:spcAft>
                <a:spcPts val="0"/>
              </a:spcAft>
              <a:buClr>
                <a:schemeClr val="dk1"/>
              </a:buClr>
              <a:buSzPts val="1200"/>
              <a:buFont typeface="Play"/>
              <a:buAutoNum type="arabicPeriod"/>
            </a:pPr>
            <a:r>
              <a:rPr b="1" lang="en-IN"/>
              <a:t>Organizational Project-Enabling Processes:</a:t>
            </a:r>
            <a:r>
              <a:rPr lang="en-IN"/>
              <a:t> Supports project execution and management within an organization, including infrastructure, planning, and resource management.</a:t>
            </a:r>
            <a:endParaRPr/>
          </a:p>
          <a:p>
            <a:pPr indent="-285750" lvl="1" marL="742950" rtl="0" algn="l">
              <a:spcBef>
                <a:spcPts val="0"/>
              </a:spcBef>
              <a:spcAft>
                <a:spcPts val="0"/>
              </a:spcAft>
              <a:buClr>
                <a:schemeClr val="dk1"/>
              </a:buClr>
              <a:buSzPts val="1200"/>
              <a:buFont typeface="Play"/>
              <a:buAutoNum type="arabicPeriod"/>
            </a:pPr>
            <a:r>
              <a:rPr b="1" lang="en-IN"/>
              <a:t>Technical Management Processes:</a:t>
            </a:r>
            <a:r>
              <a:rPr lang="en-IN"/>
              <a:t> Focuses on overseeing technical aspects of software development and maintenance, such as configuration management and quality assurance.</a:t>
            </a:r>
            <a:endParaRPr/>
          </a:p>
          <a:p>
            <a:pPr indent="-285750" lvl="1" marL="742950" rtl="0" algn="l">
              <a:spcBef>
                <a:spcPts val="0"/>
              </a:spcBef>
              <a:spcAft>
                <a:spcPts val="0"/>
              </a:spcAft>
              <a:buClr>
                <a:schemeClr val="dk1"/>
              </a:buClr>
              <a:buSzPts val="1200"/>
              <a:buFont typeface="Play"/>
              <a:buAutoNum type="arabicPeriod"/>
            </a:pPr>
            <a:r>
              <a:rPr b="1" lang="en-IN"/>
              <a:t>Technical Processes:</a:t>
            </a:r>
            <a:r>
              <a:rPr lang="en-IN"/>
              <a:t> Includes processes directly involved in creating or modifying software products, such as requirements development, design, implementation, and testing.</a:t>
            </a:r>
            <a:endParaRPr/>
          </a:p>
          <a:p>
            <a:pPr indent="-76200" lvl="0" marL="0" rtl="0" algn="l">
              <a:spcBef>
                <a:spcPts val="0"/>
              </a:spcBef>
              <a:spcAft>
                <a:spcPts val="0"/>
              </a:spcAft>
              <a:buClr>
                <a:schemeClr val="dk1"/>
              </a:buClr>
              <a:buSzPts val="1200"/>
              <a:buFont typeface="Play"/>
              <a:buAutoNum type="arabicPeriod"/>
            </a:pPr>
            <a:r>
              <a:rPr b="1" lang="en-IN"/>
              <a:t>Process Application and Process Reference Model:</a:t>
            </a:r>
            <a:endParaRPr/>
          </a:p>
          <a:p>
            <a:pPr indent="-285750" lvl="1" marL="742950" rtl="0" algn="l">
              <a:spcBef>
                <a:spcPts val="0"/>
              </a:spcBef>
              <a:spcAft>
                <a:spcPts val="0"/>
              </a:spcAft>
              <a:buClr>
                <a:schemeClr val="dk1"/>
              </a:buClr>
              <a:buSzPts val="1200"/>
              <a:buFont typeface="Play"/>
              <a:buAutoNum type="arabicPeriod"/>
            </a:pPr>
            <a:r>
              <a:rPr b="1" lang="en-IN"/>
              <a:t>Process Application:</a:t>
            </a:r>
            <a:r>
              <a:rPr lang="en-IN"/>
              <a:t> Refers to the practical implementation and execution of processes within specific projects or organizational contexts.</a:t>
            </a:r>
            <a:endParaRPr/>
          </a:p>
          <a:p>
            <a:pPr indent="-285750" lvl="1" marL="742950" rtl="0" algn="l">
              <a:spcBef>
                <a:spcPts val="0"/>
              </a:spcBef>
              <a:spcAft>
                <a:spcPts val="0"/>
              </a:spcAft>
              <a:buClr>
                <a:schemeClr val="dk1"/>
              </a:buClr>
              <a:buSzPts val="1200"/>
              <a:buFont typeface="Play"/>
              <a:buAutoNum type="arabicPeriod"/>
            </a:pPr>
            <a:r>
              <a:rPr b="1" lang="en-IN"/>
              <a:t>Process Reference Model:</a:t>
            </a:r>
            <a:r>
              <a:rPr lang="en-IN"/>
              <a:t> Provides a structured framework that defines a set of standard processes and their interrelationships, serving as a basis for tailoring and adapting processes to different projects or organizations.</a:t>
            </a:r>
            <a:endParaRPr/>
          </a:p>
          <a:p>
            <a:pPr indent="0" lvl="0" marL="0" rtl="0" algn="l">
              <a:spcBef>
                <a:spcPts val="0"/>
              </a:spcBef>
              <a:spcAft>
                <a:spcPts val="0"/>
              </a:spcAft>
              <a:buNone/>
            </a:pPr>
            <a:r>
              <a:rPr lang="en-IN"/>
              <a:t>These concepts within IS 16124:2020 help establish a common understanding and framework for managing software development and maintenance processes effectively across different projects and organizations.</a:t>
            </a:r>
            <a:endParaRPr/>
          </a:p>
          <a:p>
            <a:pPr indent="0" lvl="0" marL="0" rtl="0" algn="l">
              <a:spcBef>
                <a:spcPts val="0"/>
              </a:spcBef>
              <a:spcAft>
                <a:spcPts val="0"/>
              </a:spcAft>
              <a:buNone/>
            </a:pPr>
            <a:r>
              <a:t/>
            </a:r>
            <a:endParaRPr/>
          </a:p>
        </p:txBody>
      </p:sp>
      <p:sp>
        <p:nvSpPr>
          <p:cNvPr id="289" name="Google Shape;289;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48"/>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48"/>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4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4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4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1" name="Shape 71"/>
        <p:cNvGrpSpPr/>
        <p:nvPr/>
      </p:nvGrpSpPr>
      <p:grpSpPr>
        <a:xfrm>
          <a:off x="0" y="0"/>
          <a:ext cx="0" cy="0"/>
          <a:chOff x="0" y="0"/>
          <a:chExt cx="0" cy="0"/>
        </a:xfrm>
      </p:grpSpPr>
      <p:sp>
        <p:nvSpPr>
          <p:cNvPr id="72" name="Google Shape;72;p5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 name="Google Shape;73;p57"/>
          <p:cNvSpPr/>
          <p:nvPr>
            <p:ph idx="2" type="pic"/>
          </p:nvPr>
        </p:nvSpPr>
        <p:spPr>
          <a:xfrm>
            <a:off x="5183188" y="987425"/>
            <a:ext cx="6172200" cy="4873625"/>
          </a:xfrm>
          <a:prstGeom prst="rect">
            <a:avLst/>
          </a:prstGeom>
          <a:noFill/>
          <a:ln>
            <a:noFill/>
          </a:ln>
        </p:spPr>
      </p:sp>
      <p:sp>
        <p:nvSpPr>
          <p:cNvPr id="74" name="Google Shape;74;p57"/>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5" name="Google Shape;75;p5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5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5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8" name="Shape 78"/>
        <p:cNvGrpSpPr/>
        <p:nvPr/>
      </p:nvGrpSpPr>
      <p:grpSpPr>
        <a:xfrm>
          <a:off x="0" y="0"/>
          <a:ext cx="0" cy="0"/>
          <a:chOff x="0" y="0"/>
          <a:chExt cx="0" cy="0"/>
        </a:xfrm>
      </p:grpSpPr>
      <p:sp>
        <p:nvSpPr>
          <p:cNvPr id="79" name="Google Shape;79;p5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58"/>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5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5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5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4" name="Shape 84"/>
        <p:cNvGrpSpPr/>
        <p:nvPr/>
      </p:nvGrpSpPr>
      <p:grpSpPr>
        <a:xfrm>
          <a:off x="0" y="0"/>
          <a:ext cx="0" cy="0"/>
          <a:chOff x="0" y="0"/>
          <a:chExt cx="0" cy="0"/>
        </a:xfrm>
      </p:grpSpPr>
      <p:sp>
        <p:nvSpPr>
          <p:cNvPr id="85" name="Google Shape;85;p59"/>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6" name="Google Shape;86;p59"/>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7" name="Google Shape;87;p5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5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5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type="tx">
  <p:cSld name="TITLE_AND_BODY">
    <p:spTree>
      <p:nvGrpSpPr>
        <p:cNvPr id="21" name="Shape 21"/>
        <p:cNvGrpSpPr/>
        <p:nvPr/>
      </p:nvGrpSpPr>
      <p:grpSpPr>
        <a:xfrm>
          <a:off x="0" y="0"/>
          <a:ext cx="0" cy="0"/>
          <a:chOff x="0" y="0"/>
          <a:chExt cx="0" cy="0"/>
        </a:xfrm>
      </p:grpSpPr>
      <p:sp>
        <p:nvSpPr>
          <p:cNvPr id="22" name="Google Shape;22;p4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4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7" name="Shape 27"/>
        <p:cNvGrpSpPr/>
        <p:nvPr/>
      </p:nvGrpSpPr>
      <p:grpSpPr>
        <a:xfrm>
          <a:off x="0" y="0"/>
          <a:ext cx="0" cy="0"/>
          <a:chOff x="0" y="0"/>
          <a:chExt cx="0" cy="0"/>
        </a:xfrm>
      </p:grpSpPr>
      <p:sp>
        <p:nvSpPr>
          <p:cNvPr id="28" name="Google Shape;28;p5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 name="Google Shape;30;p5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3" name="Shape 33"/>
        <p:cNvGrpSpPr/>
        <p:nvPr/>
      </p:nvGrpSpPr>
      <p:grpSpPr>
        <a:xfrm>
          <a:off x="0" y="0"/>
          <a:ext cx="0" cy="0"/>
          <a:chOff x="0" y="0"/>
          <a:chExt cx="0" cy="0"/>
        </a:xfrm>
      </p:grpSpPr>
      <p:sp>
        <p:nvSpPr>
          <p:cNvPr id="34" name="Google Shape;34;p51"/>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51"/>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57575"/>
              </a:buClr>
              <a:buSzPts val="2400"/>
              <a:buNone/>
              <a:defRPr sz="2400">
                <a:solidFill>
                  <a:srgbClr val="757575"/>
                </a:solidFill>
              </a:defRPr>
            </a:lvl1pPr>
            <a:lvl2pPr indent="-228600" lvl="1" marL="914400" algn="l">
              <a:lnSpc>
                <a:spcPct val="90000"/>
              </a:lnSpc>
              <a:spcBef>
                <a:spcPts val="500"/>
              </a:spcBef>
              <a:spcAft>
                <a:spcPts val="0"/>
              </a:spcAft>
              <a:buClr>
                <a:srgbClr val="757575"/>
              </a:buClr>
              <a:buSzPts val="2000"/>
              <a:buNone/>
              <a:defRPr sz="2000">
                <a:solidFill>
                  <a:srgbClr val="757575"/>
                </a:solidFill>
              </a:defRPr>
            </a:lvl2pPr>
            <a:lvl3pPr indent="-228600" lvl="2" marL="1371600" algn="l">
              <a:lnSpc>
                <a:spcPct val="90000"/>
              </a:lnSpc>
              <a:spcBef>
                <a:spcPts val="500"/>
              </a:spcBef>
              <a:spcAft>
                <a:spcPts val="0"/>
              </a:spcAft>
              <a:buClr>
                <a:srgbClr val="757575"/>
              </a:buClr>
              <a:buSzPts val="1800"/>
              <a:buNone/>
              <a:defRPr sz="1800">
                <a:solidFill>
                  <a:srgbClr val="757575"/>
                </a:solidFill>
              </a:defRPr>
            </a:lvl3pPr>
            <a:lvl4pPr indent="-228600" lvl="3" marL="1828800" algn="l">
              <a:lnSpc>
                <a:spcPct val="90000"/>
              </a:lnSpc>
              <a:spcBef>
                <a:spcPts val="500"/>
              </a:spcBef>
              <a:spcAft>
                <a:spcPts val="0"/>
              </a:spcAft>
              <a:buClr>
                <a:srgbClr val="757575"/>
              </a:buClr>
              <a:buSzPts val="1600"/>
              <a:buNone/>
              <a:defRPr sz="1600">
                <a:solidFill>
                  <a:srgbClr val="757575"/>
                </a:solidFill>
              </a:defRPr>
            </a:lvl4pPr>
            <a:lvl5pPr indent="-228600" lvl="4" marL="2286000" algn="l">
              <a:lnSpc>
                <a:spcPct val="90000"/>
              </a:lnSpc>
              <a:spcBef>
                <a:spcPts val="500"/>
              </a:spcBef>
              <a:spcAft>
                <a:spcPts val="0"/>
              </a:spcAft>
              <a:buClr>
                <a:srgbClr val="757575"/>
              </a:buClr>
              <a:buSzPts val="1600"/>
              <a:buNone/>
              <a:defRPr sz="1600">
                <a:solidFill>
                  <a:srgbClr val="757575"/>
                </a:solidFill>
              </a:defRPr>
            </a:lvl5pPr>
            <a:lvl6pPr indent="-228600" lvl="5" marL="2743200" algn="l">
              <a:lnSpc>
                <a:spcPct val="90000"/>
              </a:lnSpc>
              <a:spcBef>
                <a:spcPts val="500"/>
              </a:spcBef>
              <a:spcAft>
                <a:spcPts val="0"/>
              </a:spcAft>
              <a:buClr>
                <a:srgbClr val="757575"/>
              </a:buClr>
              <a:buSzPts val="1600"/>
              <a:buNone/>
              <a:defRPr sz="1600">
                <a:solidFill>
                  <a:srgbClr val="757575"/>
                </a:solidFill>
              </a:defRPr>
            </a:lvl6pPr>
            <a:lvl7pPr indent="-228600" lvl="6" marL="3200400" algn="l">
              <a:lnSpc>
                <a:spcPct val="90000"/>
              </a:lnSpc>
              <a:spcBef>
                <a:spcPts val="500"/>
              </a:spcBef>
              <a:spcAft>
                <a:spcPts val="0"/>
              </a:spcAft>
              <a:buClr>
                <a:srgbClr val="757575"/>
              </a:buClr>
              <a:buSzPts val="1600"/>
              <a:buNone/>
              <a:defRPr sz="1600">
                <a:solidFill>
                  <a:srgbClr val="757575"/>
                </a:solidFill>
              </a:defRPr>
            </a:lvl7pPr>
            <a:lvl8pPr indent="-228600" lvl="7" marL="3657600" algn="l">
              <a:lnSpc>
                <a:spcPct val="90000"/>
              </a:lnSpc>
              <a:spcBef>
                <a:spcPts val="500"/>
              </a:spcBef>
              <a:spcAft>
                <a:spcPts val="0"/>
              </a:spcAft>
              <a:buClr>
                <a:srgbClr val="757575"/>
              </a:buClr>
              <a:buSzPts val="1600"/>
              <a:buNone/>
              <a:defRPr sz="1600">
                <a:solidFill>
                  <a:srgbClr val="757575"/>
                </a:solidFill>
              </a:defRPr>
            </a:lvl8pPr>
            <a:lvl9pPr indent="-228600" lvl="8" marL="4114800" algn="l">
              <a:lnSpc>
                <a:spcPct val="90000"/>
              </a:lnSpc>
              <a:spcBef>
                <a:spcPts val="500"/>
              </a:spcBef>
              <a:spcAft>
                <a:spcPts val="0"/>
              </a:spcAft>
              <a:buClr>
                <a:srgbClr val="757575"/>
              </a:buClr>
              <a:buSzPts val="1600"/>
              <a:buNone/>
              <a:defRPr sz="1600">
                <a:solidFill>
                  <a:srgbClr val="757575"/>
                </a:solidFill>
              </a:defRPr>
            </a:lvl9pPr>
          </a:lstStyle>
          <a:p/>
        </p:txBody>
      </p:sp>
      <p:sp>
        <p:nvSpPr>
          <p:cNvPr id="36" name="Google Shape;36;p5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5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5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9" name="Shape 39"/>
        <p:cNvGrpSpPr/>
        <p:nvPr/>
      </p:nvGrpSpPr>
      <p:grpSpPr>
        <a:xfrm>
          <a:off x="0" y="0"/>
          <a:ext cx="0" cy="0"/>
          <a:chOff x="0" y="0"/>
          <a:chExt cx="0" cy="0"/>
        </a:xfrm>
      </p:grpSpPr>
      <p:sp>
        <p:nvSpPr>
          <p:cNvPr id="40" name="Google Shape;40;p5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52"/>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52"/>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5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5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5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6" name="Shape 46"/>
        <p:cNvGrpSpPr/>
        <p:nvPr/>
      </p:nvGrpSpPr>
      <p:grpSpPr>
        <a:xfrm>
          <a:off x="0" y="0"/>
          <a:ext cx="0" cy="0"/>
          <a:chOff x="0" y="0"/>
          <a:chExt cx="0" cy="0"/>
        </a:xfrm>
      </p:grpSpPr>
      <p:sp>
        <p:nvSpPr>
          <p:cNvPr id="47" name="Google Shape;47;p53"/>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 name="Google Shape;48;p53"/>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53"/>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53"/>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1" name="Google Shape;51;p53"/>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 name="Google Shape;52;p5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5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5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5" name="Shape 55"/>
        <p:cNvGrpSpPr/>
        <p:nvPr/>
      </p:nvGrpSpPr>
      <p:grpSpPr>
        <a:xfrm>
          <a:off x="0" y="0"/>
          <a:ext cx="0" cy="0"/>
          <a:chOff x="0" y="0"/>
          <a:chExt cx="0" cy="0"/>
        </a:xfrm>
      </p:grpSpPr>
      <p:sp>
        <p:nvSpPr>
          <p:cNvPr id="56" name="Google Shape;56;p5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5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5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5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0" name="Shape 60"/>
        <p:cNvGrpSpPr/>
        <p:nvPr/>
      </p:nvGrpSpPr>
      <p:grpSpPr>
        <a:xfrm>
          <a:off x="0" y="0"/>
          <a:ext cx="0" cy="0"/>
          <a:chOff x="0" y="0"/>
          <a:chExt cx="0" cy="0"/>
        </a:xfrm>
      </p:grpSpPr>
      <p:sp>
        <p:nvSpPr>
          <p:cNvPr id="61" name="Google Shape;61;p5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5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5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4" name="Shape 64"/>
        <p:cNvGrpSpPr/>
        <p:nvPr/>
      </p:nvGrpSpPr>
      <p:grpSpPr>
        <a:xfrm>
          <a:off x="0" y="0"/>
          <a:ext cx="0" cy="0"/>
          <a:chOff x="0" y="0"/>
          <a:chExt cx="0" cy="0"/>
        </a:xfrm>
      </p:grpSpPr>
      <p:sp>
        <p:nvSpPr>
          <p:cNvPr id="65" name="Google Shape;65;p5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6" name="Google Shape;66;p56"/>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7" name="Google Shape;67;p56"/>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8" name="Google Shape;68;p5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5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5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4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Play"/>
              <a:buNone/>
              <a:defRPr b="0" i="0" sz="4400" u="none" cap="none" strike="noStrik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4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4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757575"/>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4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757575"/>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4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757575"/>
                </a:solidFill>
                <a:latin typeface="Arial"/>
                <a:ea typeface="Arial"/>
                <a:cs typeface="Arial"/>
                <a:sym typeface="Arial"/>
              </a:defRPr>
            </a:lvl1pPr>
            <a:lvl2pPr indent="0" lvl="1" marL="0" marR="0" rtl="0" algn="r">
              <a:spcBef>
                <a:spcPts val="0"/>
              </a:spcBef>
              <a:buNone/>
              <a:defRPr b="0" i="0" sz="1200" u="none" cap="none" strike="noStrike">
                <a:solidFill>
                  <a:srgbClr val="757575"/>
                </a:solidFill>
                <a:latin typeface="Arial"/>
                <a:ea typeface="Arial"/>
                <a:cs typeface="Arial"/>
                <a:sym typeface="Arial"/>
              </a:defRPr>
            </a:lvl2pPr>
            <a:lvl3pPr indent="0" lvl="2" marL="0" marR="0" rtl="0" algn="r">
              <a:spcBef>
                <a:spcPts val="0"/>
              </a:spcBef>
              <a:buNone/>
              <a:defRPr b="0" i="0" sz="1200" u="none" cap="none" strike="noStrike">
                <a:solidFill>
                  <a:srgbClr val="757575"/>
                </a:solidFill>
                <a:latin typeface="Arial"/>
                <a:ea typeface="Arial"/>
                <a:cs typeface="Arial"/>
                <a:sym typeface="Arial"/>
              </a:defRPr>
            </a:lvl3pPr>
            <a:lvl4pPr indent="0" lvl="3" marL="0" marR="0" rtl="0" algn="r">
              <a:spcBef>
                <a:spcPts val="0"/>
              </a:spcBef>
              <a:buNone/>
              <a:defRPr b="0" i="0" sz="1200" u="none" cap="none" strike="noStrike">
                <a:solidFill>
                  <a:srgbClr val="757575"/>
                </a:solidFill>
                <a:latin typeface="Arial"/>
                <a:ea typeface="Arial"/>
                <a:cs typeface="Arial"/>
                <a:sym typeface="Arial"/>
              </a:defRPr>
            </a:lvl4pPr>
            <a:lvl5pPr indent="0" lvl="4" marL="0" marR="0" rtl="0" algn="r">
              <a:spcBef>
                <a:spcPts val="0"/>
              </a:spcBef>
              <a:buNone/>
              <a:defRPr b="0" i="0" sz="1200" u="none" cap="none" strike="noStrike">
                <a:solidFill>
                  <a:srgbClr val="757575"/>
                </a:solidFill>
                <a:latin typeface="Arial"/>
                <a:ea typeface="Arial"/>
                <a:cs typeface="Arial"/>
                <a:sym typeface="Arial"/>
              </a:defRPr>
            </a:lvl5pPr>
            <a:lvl6pPr indent="0" lvl="5" marL="0" marR="0" rtl="0" algn="r">
              <a:spcBef>
                <a:spcPts val="0"/>
              </a:spcBef>
              <a:buNone/>
              <a:defRPr b="0" i="0" sz="1200" u="none" cap="none" strike="noStrike">
                <a:solidFill>
                  <a:srgbClr val="757575"/>
                </a:solidFill>
                <a:latin typeface="Arial"/>
                <a:ea typeface="Arial"/>
                <a:cs typeface="Arial"/>
                <a:sym typeface="Arial"/>
              </a:defRPr>
            </a:lvl6pPr>
            <a:lvl7pPr indent="0" lvl="6" marL="0" marR="0" rtl="0" algn="r">
              <a:spcBef>
                <a:spcPts val="0"/>
              </a:spcBef>
              <a:buNone/>
              <a:defRPr b="0" i="0" sz="1200" u="none" cap="none" strike="noStrike">
                <a:solidFill>
                  <a:srgbClr val="757575"/>
                </a:solidFill>
                <a:latin typeface="Arial"/>
                <a:ea typeface="Arial"/>
                <a:cs typeface="Arial"/>
                <a:sym typeface="Arial"/>
              </a:defRPr>
            </a:lvl7pPr>
            <a:lvl8pPr indent="0" lvl="7" marL="0" marR="0" rtl="0" algn="r">
              <a:spcBef>
                <a:spcPts val="0"/>
              </a:spcBef>
              <a:buNone/>
              <a:defRPr b="0" i="0" sz="1200" u="none" cap="none" strike="noStrike">
                <a:solidFill>
                  <a:srgbClr val="757575"/>
                </a:solidFill>
                <a:latin typeface="Arial"/>
                <a:ea typeface="Arial"/>
                <a:cs typeface="Arial"/>
                <a:sym typeface="Arial"/>
              </a:defRPr>
            </a:lvl8pPr>
            <a:lvl9pPr indent="0" lvl="8" marL="0" marR="0" rtl="0" algn="r">
              <a:spcBef>
                <a:spcPts val="0"/>
              </a:spcBef>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2.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18.png"/><Relationship Id="rId7" Type="http://schemas.openxmlformats.org/officeDocument/2006/relationships/image" Target="../media/image19.png"/><Relationship Id="rId8" Type="http://schemas.openxmlformats.org/officeDocument/2006/relationships/image" Target="../media/image3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45.png"/><Relationship Id="rId4" Type="http://schemas.openxmlformats.org/officeDocument/2006/relationships/image" Target="../media/image7.png"/><Relationship Id="rId5" Type="http://schemas.openxmlformats.org/officeDocument/2006/relationships/image" Target="../media/image3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3.png"/><Relationship Id="rId4" Type="http://schemas.openxmlformats.org/officeDocument/2006/relationships/image" Target="../media/image28.png"/><Relationship Id="rId5" Type="http://schemas.openxmlformats.org/officeDocument/2006/relationships/image" Target="../media/image6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0.png"/><Relationship Id="rId4" Type="http://schemas.openxmlformats.org/officeDocument/2006/relationships/image" Target="../media/image41.png"/><Relationship Id="rId5" Type="http://schemas.openxmlformats.org/officeDocument/2006/relationships/image" Target="../media/image3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4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6.png"/><Relationship Id="rId4" Type="http://schemas.openxmlformats.org/officeDocument/2006/relationships/image" Target="../media/image3.png"/><Relationship Id="rId5"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4.png"/><Relationship Id="rId4" Type="http://schemas.openxmlformats.org/officeDocument/2006/relationships/image" Target="../media/image46.png"/><Relationship Id="rId5" Type="http://schemas.openxmlformats.org/officeDocument/2006/relationships/image" Target="../media/image49.png"/><Relationship Id="rId6" Type="http://schemas.openxmlformats.org/officeDocument/2006/relationships/image" Target="../media/image54.png"/><Relationship Id="rId7" Type="http://schemas.openxmlformats.org/officeDocument/2006/relationships/image" Target="../media/image5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7.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35.png"/><Relationship Id="rId4" Type="http://schemas.openxmlformats.org/officeDocument/2006/relationships/image" Target="../media/image47.png"/><Relationship Id="rId5" Type="http://schemas.openxmlformats.org/officeDocument/2006/relationships/image" Target="../media/image52.png"/><Relationship Id="rId6" Type="http://schemas.openxmlformats.org/officeDocument/2006/relationships/image" Target="../media/image12.png"/><Relationship Id="rId7" Type="http://schemas.openxmlformats.org/officeDocument/2006/relationships/image" Target="../media/image5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4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7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53.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11.png"/><Relationship Id="rId9" Type="http://schemas.openxmlformats.org/officeDocument/2006/relationships/image" Target="../media/image6.png"/><Relationship Id="rId5" Type="http://schemas.openxmlformats.org/officeDocument/2006/relationships/image" Target="../media/image39.png"/><Relationship Id="rId6" Type="http://schemas.openxmlformats.org/officeDocument/2006/relationships/image" Target="../media/image21.png"/><Relationship Id="rId7" Type="http://schemas.openxmlformats.org/officeDocument/2006/relationships/image" Target="../media/image13.png"/><Relationship Id="rId8" Type="http://schemas.openxmlformats.org/officeDocument/2006/relationships/image" Target="../media/image4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62.png"/><Relationship Id="rId4" Type="http://schemas.openxmlformats.org/officeDocument/2006/relationships/image" Target="../media/image7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65.png"/><Relationship Id="rId4" Type="http://schemas.openxmlformats.org/officeDocument/2006/relationships/image" Target="../media/image5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56.png"/><Relationship Id="rId4" Type="http://schemas.openxmlformats.org/officeDocument/2006/relationships/image" Target="../media/image7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6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7.png"/><Relationship Id="rId5" Type="http://schemas.openxmlformats.org/officeDocument/2006/relationships/image" Target="../media/image10.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29.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66.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75.png"/><Relationship Id="rId4" Type="http://schemas.openxmlformats.org/officeDocument/2006/relationships/image" Target="../media/image67.png"/><Relationship Id="rId5" Type="http://schemas.openxmlformats.org/officeDocument/2006/relationships/image" Target="../media/image61.png"/><Relationship Id="rId6" Type="http://schemas.openxmlformats.org/officeDocument/2006/relationships/image" Target="../media/image63.png"/><Relationship Id="rId7" Type="http://schemas.openxmlformats.org/officeDocument/2006/relationships/image" Target="../media/image1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64.png"/><Relationship Id="rId4" Type="http://schemas.openxmlformats.org/officeDocument/2006/relationships/image" Target="../media/image73.png"/><Relationship Id="rId5" Type="http://schemas.openxmlformats.org/officeDocument/2006/relationships/image" Target="../media/image3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69.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7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2.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7.png"/><Relationship Id="rId4" Type="http://schemas.openxmlformats.org/officeDocument/2006/relationships/image" Target="../media/image14.png"/><Relationship Id="rId5" Type="http://schemas.openxmlformats.org/officeDocument/2006/relationships/image" Target="../media/image8.png"/><Relationship Id="rId6" Type="http://schemas.openxmlformats.org/officeDocument/2006/relationships/image" Target="../media/image15.png"/><Relationship Id="rId7" Type="http://schemas.openxmlformats.org/officeDocument/2006/relationships/image" Target="../media/image23.png"/><Relationship Id="rId8" Type="http://schemas.openxmlformats.org/officeDocument/2006/relationships/image" Target="../media/image4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3" name="Shape 93"/>
        <p:cNvGrpSpPr/>
        <p:nvPr/>
      </p:nvGrpSpPr>
      <p:grpSpPr>
        <a:xfrm>
          <a:off x="0" y="0"/>
          <a:ext cx="0" cy="0"/>
          <a:chOff x="0" y="0"/>
          <a:chExt cx="0" cy="0"/>
        </a:xfrm>
      </p:grpSpPr>
      <p:sp>
        <p:nvSpPr>
          <p:cNvPr id="94" name="Google Shape;94;p1"/>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grpSp>
        <p:nvGrpSpPr>
          <p:cNvPr id="95" name="Google Shape;95;p1"/>
          <p:cNvGrpSpPr/>
          <p:nvPr/>
        </p:nvGrpSpPr>
        <p:grpSpPr>
          <a:xfrm>
            <a:off x="0" y="1479558"/>
            <a:ext cx="1861854" cy="717514"/>
            <a:chOff x="0" y="1479558"/>
            <a:chExt cx="1861854" cy="717514"/>
          </a:xfrm>
        </p:grpSpPr>
        <p:sp>
          <p:nvSpPr>
            <p:cNvPr id="96" name="Google Shape;96;p1"/>
            <p:cNvSpPr/>
            <p:nvPr/>
          </p:nvSpPr>
          <p:spPr>
            <a:xfrm>
              <a:off x="0" y="1479558"/>
              <a:ext cx="1861854" cy="277779"/>
            </a:xfrm>
            <a:custGeom>
              <a:rect b="b" l="l" r="r" t="t"/>
              <a:pathLst>
                <a:path extrusionOk="0" h="277779" w="1861854">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97" name="Google Shape;97;p1"/>
            <p:cNvSpPr/>
            <p:nvPr/>
          </p:nvSpPr>
          <p:spPr>
            <a:xfrm>
              <a:off x="0" y="1919293"/>
              <a:ext cx="1861854" cy="277779"/>
            </a:xfrm>
            <a:custGeom>
              <a:rect b="b" l="l" r="r" t="t"/>
              <a:pathLst>
                <a:path extrusionOk="0" h="277779" w="1861854">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sp>
        <p:nvSpPr>
          <p:cNvPr id="98" name="Google Shape;98;p1"/>
          <p:cNvSpPr/>
          <p:nvPr/>
        </p:nvSpPr>
        <p:spPr>
          <a:xfrm>
            <a:off x="2018992" y="-34538"/>
            <a:ext cx="6655405" cy="6335470"/>
          </a:xfrm>
          <a:custGeom>
            <a:rect b="b" l="l" r="r" t="t"/>
            <a:pathLst>
              <a:path extrusionOk="0" h="6050127" w="6355652">
                <a:moveTo>
                  <a:pt x="1825048" y="0"/>
                </a:moveTo>
                <a:lnTo>
                  <a:pt x="4530604" y="0"/>
                </a:lnTo>
                <a:lnTo>
                  <a:pt x="4692567" y="78022"/>
                </a:lnTo>
                <a:cubicBezTo>
                  <a:pt x="5683175" y="616152"/>
                  <a:pt x="6355652" y="1665694"/>
                  <a:pt x="6355652" y="2872301"/>
                </a:cubicBezTo>
                <a:cubicBezTo>
                  <a:pt x="6355652" y="4627366"/>
                  <a:pt x="4932891" y="6050127"/>
                  <a:pt x="3177826" y="6050127"/>
                </a:cubicBezTo>
                <a:cubicBezTo>
                  <a:pt x="1422761" y="6050127"/>
                  <a:pt x="0" y="4627366"/>
                  <a:pt x="0" y="2872301"/>
                </a:cubicBezTo>
                <a:cubicBezTo>
                  <a:pt x="0" y="1665694"/>
                  <a:pt x="672477" y="616152"/>
                  <a:pt x="1663086" y="78022"/>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9" name="Google Shape;99;p1"/>
          <p:cNvSpPr/>
          <p:nvPr/>
        </p:nvSpPr>
        <p:spPr>
          <a:xfrm>
            <a:off x="1955194" y="-23905"/>
            <a:ext cx="6705251" cy="6318526"/>
          </a:xfrm>
          <a:custGeom>
            <a:rect b="b" l="l" r="r" t="t"/>
            <a:pathLst>
              <a:path extrusionOk="0" h="6050127" w="6355652">
                <a:moveTo>
                  <a:pt x="1825048" y="0"/>
                </a:moveTo>
                <a:lnTo>
                  <a:pt x="4530604" y="0"/>
                </a:lnTo>
                <a:lnTo>
                  <a:pt x="4692567" y="78022"/>
                </a:lnTo>
                <a:cubicBezTo>
                  <a:pt x="5683175" y="616152"/>
                  <a:pt x="6355652" y="1665694"/>
                  <a:pt x="6355652" y="2872301"/>
                </a:cubicBezTo>
                <a:cubicBezTo>
                  <a:pt x="6355652" y="4627366"/>
                  <a:pt x="4932891" y="6050127"/>
                  <a:pt x="3177826" y="6050127"/>
                </a:cubicBezTo>
                <a:cubicBezTo>
                  <a:pt x="1422761" y="6050127"/>
                  <a:pt x="0" y="4627366"/>
                  <a:pt x="0" y="2872301"/>
                </a:cubicBezTo>
                <a:cubicBezTo>
                  <a:pt x="0" y="1665694"/>
                  <a:pt x="672477" y="616152"/>
                  <a:pt x="1663086" y="78022"/>
                </a:cubicBezTo>
                <a:close/>
              </a:path>
            </a:pathLst>
          </a:custGeom>
          <a:solidFill>
            <a:schemeClr val="accent6">
              <a:alpha val="29803"/>
            </a:schemeClr>
          </a:solidFill>
          <a:ln cap="flat" cmpd="sng" w="28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0" name="Google Shape;100;p1"/>
          <p:cNvSpPr/>
          <p:nvPr/>
        </p:nvSpPr>
        <p:spPr>
          <a:xfrm>
            <a:off x="1786886" y="-23905"/>
            <a:ext cx="6705251" cy="6215019"/>
          </a:xfrm>
          <a:custGeom>
            <a:rect b="b" l="l" r="r" t="t"/>
            <a:pathLst>
              <a:path extrusionOk="0" h="5890980" w="6355652">
                <a:moveTo>
                  <a:pt x="1529549" y="0"/>
                </a:moveTo>
                <a:lnTo>
                  <a:pt x="4826104" y="0"/>
                </a:lnTo>
                <a:lnTo>
                  <a:pt x="4954579" y="78051"/>
                </a:lnTo>
                <a:cubicBezTo>
                  <a:pt x="5799886" y="649129"/>
                  <a:pt x="6355652" y="1616239"/>
                  <a:pt x="6355652" y="2713154"/>
                </a:cubicBezTo>
                <a:cubicBezTo>
                  <a:pt x="6355652" y="4468219"/>
                  <a:pt x="4932891" y="5890980"/>
                  <a:pt x="3177826" y="5890980"/>
                </a:cubicBezTo>
                <a:cubicBezTo>
                  <a:pt x="1422761" y="5890980"/>
                  <a:pt x="0" y="4468219"/>
                  <a:pt x="0" y="2713154"/>
                </a:cubicBezTo>
                <a:cubicBezTo>
                  <a:pt x="0" y="1616239"/>
                  <a:pt x="555766" y="649129"/>
                  <a:pt x="1401073" y="78051"/>
                </a:cubicBezTo>
                <a:close/>
              </a:path>
            </a:pathLst>
          </a:custGeom>
          <a:solidFill>
            <a:schemeClr val="dk1"/>
          </a:solidFill>
          <a:ln cap="flat" cmpd="sng" w="28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1" name="Google Shape;101;p1"/>
          <p:cNvSpPr txBox="1"/>
          <p:nvPr>
            <p:ph type="ctrTitle"/>
          </p:nvPr>
        </p:nvSpPr>
        <p:spPr>
          <a:xfrm>
            <a:off x="2242409" y="895483"/>
            <a:ext cx="5786232" cy="301119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lt1"/>
              </a:buClr>
              <a:buSzPct val="100000"/>
              <a:buFont typeface="Play"/>
              <a:buNone/>
            </a:pPr>
            <a:r>
              <a:rPr lang="en-IN" sz="4200">
                <a:solidFill>
                  <a:schemeClr val="lt1"/>
                </a:solidFill>
              </a:rPr>
              <a:t>Introduction to Software Life Cycle Processes, Quality Assurance and Software Testing</a:t>
            </a:r>
            <a:endParaRPr/>
          </a:p>
        </p:txBody>
      </p:sp>
      <p:sp>
        <p:nvSpPr>
          <p:cNvPr id="102" name="Google Shape;102;p1"/>
          <p:cNvSpPr/>
          <p:nvPr/>
        </p:nvSpPr>
        <p:spPr>
          <a:xfrm>
            <a:off x="8534716" y="188494"/>
            <a:ext cx="1048371" cy="1048371"/>
          </a:xfrm>
          <a:custGeom>
            <a:rect b="b" l="l" r="r" t="t"/>
            <a:pathLst>
              <a:path extrusionOk="0" h="807148" w="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3" name="Google Shape;103;p1"/>
          <p:cNvSpPr/>
          <p:nvPr/>
        </p:nvSpPr>
        <p:spPr>
          <a:xfrm>
            <a:off x="8534716" y="188494"/>
            <a:ext cx="1048371" cy="1048371"/>
          </a:xfrm>
          <a:custGeom>
            <a:rect b="b" l="l" r="r" t="t"/>
            <a:pathLst>
              <a:path extrusionOk="0" h="807148" w="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29803"/>
            </a:schemeClr>
          </a:solidFill>
          <a:ln cap="flat" cmpd="sng" w="28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104" name="Google Shape;104;p1"/>
          <p:cNvGrpSpPr/>
          <p:nvPr/>
        </p:nvGrpSpPr>
        <p:grpSpPr>
          <a:xfrm>
            <a:off x="9583101" y="3578317"/>
            <a:ext cx="1054466" cy="469689"/>
            <a:chOff x="9841624" y="4115729"/>
            <a:chExt cx="602169" cy="268223"/>
          </a:xfrm>
        </p:grpSpPr>
        <p:sp>
          <p:nvSpPr>
            <p:cNvPr id="105" name="Google Shape;105;p1"/>
            <p:cNvSpPr/>
            <p:nvPr/>
          </p:nvSpPr>
          <p:spPr>
            <a:xfrm>
              <a:off x="9841624" y="4115729"/>
              <a:ext cx="202882" cy="268223"/>
            </a:xfrm>
            <a:custGeom>
              <a:rect b="b" l="l" r="r" t="t"/>
              <a:pathLst>
                <a:path extrusionOk="0" h="268223" w="202882">
                  <a:moveTo>
                    <a:pt x="20765" y="268224"/>
                  </a:moveTo>
                  <a:lnTo>
                    <a:pt x="0" y="268224"/>
                  </a:lnTo>
                  <a:lnTo>
                    <a:pt x="182118" y="0"/>
                  </a:lnTo>
                  <a:lnTo>
                    <a:pt x="202883"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06" name="Google Shape;106;p1"/>
            <p:cNvSpPr/>
            <p:nvPr/>
          </p:nvSpPr>
          <p:spPr>
            <a:xfrm>
              <a:off x="9941445" y="4115729"/>
              <a:ext cx="202882" cy="268223"/>
            </a:xfrm>
            <a:custGeom>
              <a:rect b="b" l="l" r="r" t="t"/>
              <a:pathLst>
                <a:path extrusionOk="0" h="268223" w="202882">
                  <a:moveTo>
                    <a:pt x="20765" y="268224"/>
                  </a:moveTo>
                  <a:lnTo>
                    <a:pt x="0" y="268224"/>
                  </a:lnTo>
                  <a:lnTo>
                    <a:pt x="182118" y="0"/>
                  </a:lnTo>
                  <a:lnTo>
                    <a:pt x="202883"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07" name="Google Shape;107;p1"/>
            <p:cNvSpPr/>
            <p:nvPr/>
          </p:nvSpPr>
          <p:spPr>
            <a:xfrm>
              <a:off x="10041267" y="4115729"/>
              <a:ext cx="202882" cy="268223"/>
            </a:xfrm>
            <a:custGeom>
              <a:rect b="b" l="l" r="r" t="t"/>
              <a:pathLst>
                <a:path extrusionOk="0" h="268223" w="202882">
                  <a:moveTo>
                    <a:pt x="20669" y="268224"/>
                  </a:moveTo>
                  <a:lnTo>
                    <a:pt x="0" y="268224"/>
                  </a:lnTo>
                  <a:lnTo>
                    <a:pt x="182118" y="0"/>
                  </a:lnTo>
                  <a:lnTo>
                    <a:pt x="202883"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08" name="Google Shape;108;p1"/>
            <p:cNvSpPr/>
            <p:nvPr/>
          </p:nvSpPr>
          <p:spPr>
            <a:xfrm>
              <a:off x="10141090" y="4115729"/>
              <a:ext cx="202882" cy="268223"/>
            </a:xfrm>
            <a:custGeom>
              <a:rect b="b" l="l" r="r" t="t"/>
              <a:pathLst>
                <a:path extrusionOk="0" h="268223" w="202882">
                  <a:moveTo>
                    <a:pt x="20669" y="268224"/>
                  </a:moveTo>
                  <a:lnTo>
                    <a:pt x="0" y="268224"/>
                  </a:lnTo>
                  <a:lnTo>
                    <a:pt x="182118" y="0"/>
                  </a:lnTo>
                  <a:lnTo>
                    <a:pt x="202883"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09" name="Google Shape;109;p1"/>
            <p:cNvSpPr/>
            <p:nvPr/>
          </p:nvSpPr>
          <p:spPr>
            <a:xfrm>
              <a:off x="10240911" y="4115729"/>
              <a:ext cx="202882" cy="268223"/>
            </a:xfrm>
            <a:custGeom>
              <a:rect b="b" l="l" r="r" t="t"/>
              <a:pathLst>
                <a:path extrusionOk="0" h="268223" w="202882">
                  <a:moveTo>
                    <a:pt x="20669" y="268224"/>
                  </a:moveTo>
                  <a:lnTo>
                    <a:pt x="0" y="268224"/>
                  </a:lnTo>
                  <a:lnTo>
                    <a:pt x="182118" y="0"/>
                  </a:lnTo>
                  <a:lnTo>
                    <a:pt x="202883"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sp>
        <p:nvSpPr>
          <p:cNvPr id="110" name="Google Shape;110;p1"/>
          <p:cNvSpPr/>
          <p:nvPr/>
        </p:nvSpPr>
        <p:spPr>
          <a:xfrm>
            <a:off x="1444525" y="4910353"/>
            <a:ext cx="468090" cy="468090"/>
          </a:xfrm>
          <a:prstGeom prst="ellipse">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1" name="Google Shape;111;p1"/>
          <p:cNvSpPr/>
          <p:nvPr/>
        </p:nvSpPr>
        <p:spPr>
          <a:xfrm>
            <a:off x="1444525" y="4910353"/>
            <a:ext cx="468090" cy="468090"/>
          </a:xfrm>
          <a:prstGeom prst="ellipse">
            <a:avLst/>
          </a:prstGeom>
          <a:solidFill>
            <a:schemeClr val="accent2">
              <a:alpha val="29803"/>
            </a:schemeClr>
          </a:solidFill>
          <a:ln cap="flat" cmpd="sng" w="28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2" name="Google Shape;112;p1"/>
          <p:cNvSpPr/>
          <p:nvPr/>
        </p:nvSpPr>
        <p:spPr>
          <a:xfrm>
            <a:off x="9422467" y="4200769"/>
            <a:ext cx="2769534" cy="2657232"/>
          </a:xfrm>
          <a:custGeom>
            <a:rect b="b" l="l" r="r" t="t"/>
            <a:pathLst>
              <a:path extrusionOk="0" h="3293393" w="3432581">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3" name="Google Shape;113;p1"/>
          <p:cNvSpPr/>
          <p:nvPr/>
        </p:nvSpPr>
        <p:spPr>
          <a:xfrm>
            <a:off x="9422467" y="4200769"/>
            <a:ext cx="2769534" cy="2657232"/>
          </a:xfrm>
          <a:custGeom>
            <a:rect b="b" l="l" r="r" t="t"/>
            <a:pathLst>
              <a:path extrusionOk="0" h="3293393" w="3432581">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2">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11" name="Shape 311"/>
        <p:cNvGrpSpPr/>
        <p:nvPr/>
      </p:nvGrpSpPr>
      <p:grpSpPr>
        <a:xfrm>
          <a:off x="0" y="0"/>
          <a:ext cx="0" cy="0"/>
          <a:chOff x="0" y="0"/>
          <a:chExt cx="0" cy="0"/>
        </a:xfrm>
      </p:grpSpPr>
      <p:sp>
        <p:nvSpPr>
          <p:cNvPr id="312" name="Google Shape;312;p10"/>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13" name="Google Shape;313;p10"/>
          <p:cNvSpPr/>
          <p:nvPr/>
        </p:nvSpPr>
        <p:spPr>
          <a:xfrm flipH="1">
            <a:off x="2" y="0"/>
            <a:ext cx="12191998" cy="2170031"/>
          </a:xfrm>
          <a:prstGeom prst="rect">
            <a:avLst/>
          </a:prstGeom>
          <a:gradFill>
            <a:gsLst>
              <a:gs pos="0">
                <a:srgbClr val="000000">
                  <a:alpha val="95686"/>
                </a:srgbClr>
              </a:gs>
              <a:gs pos="100000">
                <a:srgbClr val="0F4861"/>
              </a:gs>
            </a:gsLst>
            <a:lin ang="19799999"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14" name="Google Shape;314;p10"/>
          <p:cNvSpPr/>
          <p:nvPr/>
        </p:nvSpPr>
        <p:spPr>
          <a:xfrm flipH="1">
            <a:off x="8082819" y="0"/>
            <a:ext cx="4097211" cy="2170661"/>
          </a:xfrm>
          <a:prstGeom prst="rect">
            <a:avLst/>
          </a:prstGeom>
          <a:gradFill>
            <a:gsLst>
              <a:gs pos="0">
                <a:srgbClr val="0A3041">
                  <a:alpha val="67843"/>
                </a:srgbClr>
              </a:gs>
              <a:gs pos="19000">
                <a:srgbClr val="0A3041">
                  <a:alpha val="67843"/>
                </a:srgbClr>
              </a:gs>
              <a:gs pos="100000">
                <a:srgbClr val="156082">
                  <a:alpha val="47843"/>
                </a:srgbClr>
              </a:gs>
            </a:gsLst>
            <a:lin ang="19199999"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15" name="Google Shape;315;p10"/>
          <p:cNvSpPr/>
          <p:nvPr/>
        </p:nvSpPr>
        <p:spPr>
          <a:xfrm flipH="1" rot="-5400000">
            <a:off x="5010646" y="-5010043"/>
            <a:ext cx="2170709" cy="12192000"/>
          </a:xfrm>
          <a:prstGeom prst="rect">
            <a:avLst/>
          </a:prstGeom>
          <a:gradFill>
            <a:gsLst>
              <a:gs pos="0">
                <a:srgbClr val="0F4861">
                  <a:alpha val="15686"/>
                </a:srgbClr>
              </a:gs>
              <a:gs pos="23000">
                <a:srgbClr val="0F4861">
                  <a:alpha val="15686"/>
                </a:srgbClr>
              </a:gs>
              <a:gs pos="99000">
                <a:srgbClr val="000000">
                  <a:alpha val="44705"/>
                </a:srgbClr>
              </a:gs>
              <a:gs pos="100000">
                <a:srgbClr val="000000">
                  <a:alpha val="44705"/>
                </a:srgbClr>
              </a:gs>
            </a:gsLst>
            <a:lin ang="21000001"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16" name="Google Shape;316;p10"/>
          <p:cNvSpPr txBox="1"/>
          <p:nvPr>
            <p:ph type="title"/>
          </p:nvPr>
        </p:nvSpPr>
        <p:spPr>
          <a:xfrm>
            <a:off x="1383564" y="348865"/>
            <a:ext cx="9718111" cy="157644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4000"/>
              <a:buFont typeface="Play"/>
              <a:buNone/>
            </a:pPr>
            <a:r>
              <a:rPr lang="en-IN" sz="4000">
                <a:solidFill>
                  <a:srgbClr val="FFFFFF"/>
                </a:solidFill>
                <a:latin typeface="Play"/>
                <a:ea typeface="Play"/>
                <a:cs typeface="Play"/>
                <a:sym typeface="Play"/>
              </a:rPr>
              <a:t>IS 16124: 2020 </a:t>
            </a:r>
            <a:br>
              <a:rPr lang="en-IN" sz="4000">
                <a:solidFill>
                  <a:srgbClr val="FFFFFF"/>
                </a:solidFill>
                <a:latin typeface="Play"/>
                <a:ea typeface="Play"/>
                <a:cs typeface="Play"/>
                <a:sym typeface="Play"/>
              </a:rPr>
            </a:br>
            <a:r>
              <a:rPr lang="en-IN" sz="4000">
                <a:solidFill>
                  <a:srgbClr val="FFFFFF"/>
                </a:solidFill>
                <a:latin typeface="Play"/>
                <a:ea typeface="Play"/>
                <a:cs typeface="Play"/>
                <a:sym typeface="Play"/>
              </a:rPr>
              <a:t>Requirements</a:t>
            </a:r>
            <a:endParaRPr/>
          </a:p>
        </p:txBody>
      </p:sp>
      <p:grpSp>
        <p:nvGrpSpPr>
          <p:cNvPr id="317" name="Google Shape;317;p10"/>
          <p:cNvGrpSpPr/>
          <p:nvPr/>
        </p:nvGrpSpPr>
        <p:grpSpPr>
          <a:xfrm>
            <a:off x="645568" y="3507243"/>
            <a:ext cx="10924804" cy="1906876"/>
            <a:chOff x="1512" y="891264"/>
            <a:chExt cx="10924804" cy="1906876"/>
          </a:xfrm>
        </p:grpSpPr>
        <p:sp>
          <p:nvSpPr>
            <p:cNvPr id="318" name="Google Shape;318;p10"/>
            <p:cNvSpPr/>
            <p:nvPr/>
          </p:nvSpPr>
          <p:spPr>
            <a:xfrm>
              <a:off x="311379" y="891264"/>
              <a:ext cx="969328" cy="969328"/>
            </a:xfrm>
            <a:prstGeom prst="ellipse">
              <a:avLst/>
            </a:prstGeom>
            <a:solidFill>
              <a:srgbClr val="E971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10"/>
            <p:cNvSpPr/>
            <p:nvPr/>
          </p:nvSpPr>
          <p:spPr>
            <a:xfrm>
              <a:off x="517957" y="1097843"/>
              <a:ext cx="556171" cy="556171"/>
            </a:xfrm>
            <a:prstGeom prst="rect">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10"/>
            <p:cNvSpPr/>
            <p:nvPr/>
          </p:nvSpPr>
          <p:spPr>
            <a:xfrm>
              <a:off x="1512" y="2162515"/>
              <a:ext cx="1589062" cy="63562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10"/>
            <p:cNvSpPr txBox="1"/>
            <p:nvPr/>
          </p:nvSpPr>
          <p:spPr>
            <a:xfrm>
              <a:off x="1512" y="2162515"/>
              <a:ext cx="1589062" cy="635625"/>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None/>
              </a:pPr>
              <a:r>
                <a:rPr lang="en-IN" sz="1400" cap="none">
                  <a:solidFill>
                    <a:schemeClr val="dk1"/>
                  </a:solidFill>
                  <a:latin typeface="Arial"/>
                  <a:ea typeface="Arial"/>
                  <a:cs typeface="Arial"/>
                  <a:sym typeface="Arial"/>
                </a:rPr>
                <a:t>1. ACQUISITION PROCESS</a:t>
              </a:r>
              <a:br>
                <a:rPr lang="en-IN" sz="1400" cap="none">
                  <a:solidFill>
                    <a:schemeClr val="dk1"/>
                  </a:solidFill>
                  <a:latin typeface="Arial"/>
                  <a:ea typeface="Arial"/>
                  <a:cs typeface="Arial"/>
                  <a:sym typeface="Arial"/>
                </a:rPr>
              </a:br>
              <a:endParaRPr sz="1400">
                <a:solidFill>
                  <a:schemeClr val="dk1"/>
                </a:solidFill>
                <a:latin typeface="Arial"/>
                <a:ea typeface="Arial"/>
                <a:cs typeface="Arial"/>
                <a:sym typeface="Arial"/>
              </a:endParaRPr>
            </a:p>
          </p:txBody>
        </p:sp>
        <p:sp>
          <p:nvSpPr>
            <p:cNvPr id="322" name="Google Shape;322;p10"/>
            <p:cNvSpPr/>
            <p:nvPr/>
          </p:nvSpPr>
          <p:spPr>
            <a:xfrm>
              <a:off x="2178527" y="891264"/>
              <a:ext cx="969328" cy="969328"/>
            </a:xfrm>
            <a:prstGeom prst="ellipse">
              <a:avLst/>
            </a:prstGeom>
            <a:solidFill>
              <a:srgbClr val="176B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10"/>
            <p:cNvSpPr/>
            <p:nvPr/>
          </p:nvSpPr>
          <p:spPr>
            <a:xfrm>
              <a:off x="2385105" y="1097843"/>
              <a:ext cx="556171" cy="556171"/>
            </a:xfrm>
            <a:prstGeom prst="rect">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10"/>
            <p:cNvSpPr/>
            <p:nvPr/>
          </p:nvSpPr>
          <p:spPr>
            <a:xfrm>
              <a:off x="1868660" y="2162515"/>
              <a:ext cx="1589062" cy="63562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10"/>
            <p:cNvSpPr txBox="1"/>
            <p:nvPr/>
          </p:nvSpPr>
          <p:spPr>
            <a:xfrm>
              <a:off x="1868660" y="2162515"/>
              <a:ext cx="1589062" cy="635625"/>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None/>
              </a:pPr>
              <a:r>
                <a:rPr lang="en-IN" sz="1400" cap="none">
                  <a:solidFill>
                    <a:schemeClr val="dk1"/>
                  </a:solidFill>
                  <a:latin typeface="Arial"/>
                  <a:ea typeface="Arial"/>
                  <a:cs typeface="Arial"/>
                  <a:sym typeface="Arial"/>
                </a:rPr>
                <a:t>2. SUPPLY PROCESS</a:t>
              </a:r>
              <a:br>
                <a:rPr lang="en-IN" sz="1400" cap="none">
                  <a:solidFill>
                    <a:schemeClr val="dk1"/>
                  </a:solidFill>
                  <a:latin typeface="Arial"/>
                  <a:ea typeface="Arial"/>
                  <a:cs typeface="Arial"/>
                  <a:sym typeface="Arial"/>
                </a:rPr>
              </a:br>
              <a:endParaRPr sz="1400">
                <a:solidFill>
                  <a:schemeClr val="dk1"/>
                </a:solidFill>
                <a:latin typeface="Arial"/>
                <a:ea typeface="Arial"/>
                <a:cs typeface="Arial"/>
                <a:sym typeface="Arial"/>
              </a:endParaRPr>
            </a:p>
          </p:txBody>
        </p:sp>
        <p:sp>
          <p:nvSpPr>
            <p:cNvPr id="326" name="Google Shape;326;p10"/>
            <p:cNvSpPr/>
            <p:nvPr/>
          </p:nvSpPr>
          <p:spPr>
            <a:xfrm>
              <a:off x="4045676" y="891264"/>
              <a:ext cx="969328" cy="969328"/>
            </a:xfrm>
            <a:prstGeom prst="ellipse">
              <a:avLst/>
            </a:prstGeom>
            <a:solidFill>
              <a:srgbClr val="0C9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10"/>
            <p:cNvSpPr/>
            <p:nvPr/>
          </p:nvSpPr>
          <p:spPr>
            <a:xfrm>
              <a:off x="4252254" y="1097843"/>
              <a:ext cx="556171" cy="556171"/>
            </a:xfrm>
            <a:prstGeom prst="rect">
              <a:avLst/>
            </a:prstGeom>
            <a:blipFill rotWithShape="1">
              <a:blip r:embed="rId5">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10"/>
            <p:cNvSpPr/>
            <p:nvPr/>
          </p:nvSpPr>
          <p:spPr>
            <a:xfrm>
              <a:off x="3735809" y="2162515"/>
              <a:ext cx="1589062" cy="63562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10"/>
            <p:cNvSpPr txBox="1"/>
            <p:nvPr/>
          </p:nvSpPr>
          <p:spPr>
            <a:xfrm>
              <a:off x="3735809" y="2162515"/>
              <a:ext cx="1589062" cy="635625"/>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None/>
              </a:pPr>
              <a:r>
                <a:rPr lang="en-IN" sz="1400" cap="none">
                  <a:solidFill>
                    <a:schemeClr val="dk1"/>
                  </a:solidFill>
                  <a:latin typeface="Arial"/>
                  <a:ea typeface="Arial"/>
                  <a:cs typeface="Arial"/>
                  <a:sym typeface="Arial"/>
                </a:rPr>
                <a:t>3. DEVELOPMENT PROCESS</a:t>
              </a:r>
              <a:br>
                <a:rPr lang="en-IN" sz="1400" cap="none">
                  <a:solidFill>
                    <a:schemeClr val="dk1"/>
                  </a:solidFill>
                  <a:latin typeface="Arial"/>
                  <a:ea typeface="Arial"/>
                  <a:cs typeface="Arial"/>
                  <a:sym typeface="Arial"/>
                </a:rPr>
              </a:br>
              <a:endParaRPr sz="1400">
                <a:solidFill>
                  <a:schemeClr val="dk1"/>
                </a:solidFill>
                <a:latin typeface="Arial"/>
                <a:ea typeface="Arial"/>
                <a:cs typeface="Arial"/>
                <a:sym typeface="Arial"/>
              </a:endParaRPr>
            </a:p>
          </p:txBody>
        </p:sp>
        <p:sp>
          <p:nvSpPr>
            <p:cNvPr id="330" name="Google Shape;330;p10"/>
            <p:cNvSpPr/>
            <p:nvPr/>
          </p:nvSpPr>
          <p:spPr>
            <a:xfrm>
              <a:off x="5912824" y="891264"/>
              <a:ext cx="969328" cy="969328"/>
            </a:xfrm>
            <a:prstGeom prst="ellipse">
              <a:avLst/>
            </a:prstGeom>
            <a:solidFill>
              <a:srgbClr val="A0289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10"/>
            <p:cNvSpPr/>
            <p:nvPr/>
          </p:nvSpPr>
          <p:spPr>
            <a:xfrm>
              <a:off x="6119402" y="1097843"/>
              <a:ext cx="556171" cy="556171"/>
            </a:xfrm>
            <a:prstGeom prst="rect">
              <a:avLst/>
            </a:prstGeom>
            <a:blipFill rotWithShape="1">
              <a:blip r:embed="rId6">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10"/>
            <p:cNvSpPr/>
            <p:nvPr/>
          </p:nvSpPr>
          <p:spPr>
            <a:xfrm>
              <a:off x="5602957" y="2162515"/>
              <a:ext cx="1589062" cy="63562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10"/>
            <p:cNvSpPr txBox="1"/>
            <p:nvPr/>
          </p:nvSpPr>
          <p:spPr>
            <a:xfrm>
              <a:off x="5602957" y="2162515"/>
              <a:ext cx="1589062" cy="635625"/>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None/>
              </a:pPr>
              <a:r>
                <a:rPr lang="en-IN" sz="1400" cap="none">
                  <a:solidFill>
                    <a:schemeClr val="dk1"/>
                  </a:solidFill>
                  <a:latin typeface="Arial"/>
                  <a:ea typeface="Arial"/>
                  <a:cs typeface="Arial"/>
                  <a:sym typeface="Arial"/>
                </a:rPr>
                <a:t>4. OPERATION PROCESS</a:t>
              </a:r>
              <a:br>
                <a:rPr lang="en-IN" sz="1400" cap="none">
                  <a:solidFill>
                    <a:schemeClr val="dk1"/>
                  </a:solidFill>
                  <a:latin typeface="Arial"/>
                  <a:ea typeface="Arial"/>
                  <a:cs typeface="Arial"/>
                  <a:sym typeface="Arial"/>
                </a:rPr>
              </a:br>
              <a:endParaRPr sz="1400">
                <a:solidFill>
                  <a:schemeClr val="dk1"/>
                </a:solidFill>
                <a:latin typeface="Arial"/>
                <a:ea typeface="Arial"/>
                <a:cs typeface="Arial"/>
                <a:sym typeface="Arial"/>
              </a:endParaRPr>
            </a:p>
          </p:txBody>
        </p:sp>
        <p:sp>
          <p:nvSpPr>
            <p:cNvPr id="334" name="Google Shape;334;p10"/>
            <p:cNvSpPr/>
            <p:nvPr/>
          </p:nvSpPr>
          <p:spPr>
            <a:xfrm>
              <a:off x="7779973" y="891264"/>
              <a:ext cx="969328" cy="969328"/>
            </a:xfrm>
            <a:prstGeom prst="ellipse">
              <a:avLst/>
            </a:prstGeom>
            <a:solidFill>
              <a:srgbClr val="4EA62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10"/>
            <p:cNvSpPr/>
            <p:nvPr/>
          </p:nvSpPr>
          <p:spPr>
            <a:xfrm>
              <a:off x="7986551" y="1097843"/>
              <a:ext cx="556171" cy="556171"/>
            </a:xfrm>
            <a:prstGeom prst="rect">
              <a:avLst/>
            </a:prstGeom>
            <a:blipFill rotWithShape="1">
              <a:blip r:embed="rId7">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10"/>
            <p:cNvSpPr/>
            <p:nvPr/>
          </p:nvSpPr>
          <p:spPr>
            <a:xfrm>
              <a:off x="7470105" y="2162515"/>
              <a:ext cx="1589062" cy="63562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10"/>
            <p:cNvSpPr txBox="1"/>
            <p:nvPr/>
          </p:nvSpPr>
          <p:spPr>
            <a:xfrm>
              <a:off x="7470105" y="2162515"/>
              <a:ext cx="1589062" cy="635625"/>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None/>
              </a:pPr>
              <a:r>
                <a:rPr lang="en-IN" sz="1400" cap="none">
                  <a:solidFill>
                    <a:schemeClr val="dk1"/>
                  </a:solidFill>
                  <a:latin typeface="Arial"/>
                  <a:ea typeface="Arial"/>
                  <a:cs typeface="Arial"/>
                  <a:sym typeface="Arial"/>
                </a:rPr>
                <a:t>5. MAINTENANCE PROCESS</a:t>
              </a:r>
              <a:br>
                <a:rPr lang="en-IN" sz="1400" cap="none">
                  <a:solidFill>
                    <a:schemeClr val="dk1"/>
                  </a:solidFill>
                  <a:latin typeface="Arial"/>
                  <a:ea typeface="Arial"/>
                  <a:cs typeface="Arial"/>
                  <a:sym typeface="Arial"/>
                </a:rPr>
              </a:br>
              <a:endParaRPr sz="1400">
                <a:solidFill>
                  <a:schemeClr val="dk1"/>
                </a:solidFill>
                <a:latin typeface="Arial"/>
                <a:ea typeface="Arial"/>
                <a:cs typeface="Arial"/>
                <a:sym typeface="Arial"/>
              </a:endParaRPr>
            </a:p>
          </p:txBody>
        </p:sp>
        <p:sp>
          <p:nvSpPr>
            <p:cNvPr id="338" name="Google Shape;338;p10"/>
            <p:cNvSpPr/>
            <p:nvPr/>
          </p:nvSpPr>
          <p:spPr>
            <a:xfrm>
              <a:off x="9647121" y="891264"/>
              <a:ext cx="969328" cy="969328"/>
            </a:xfrm>
            <a:prstGeom prst="ellipse">
              <a:avLst/>
            </a:prstGeom>
            <a:solidFill>
              <a:srgbClr val="E971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10"/>
            <p:cNvSpPr/>
            <p:nvPr/>
          </p:nvSpPr>
          <p:spPr>
            <a:xfrm>
              <a:off x="9853699" y="1097843"/>
              <a:ext cx="556171" cy="556171"/>
            </a:xfrm>
            <a:prstGeom prst="rect">
              <a:avLst/>
            </a:prstGeom>
            <a:blipFill rotWithShape="1">
              <a:blip r:embed="rId8">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10"/>
            <p:cNvSpPr/>
            <p:nvPr/>
          </p:nvSpPr>
          <p:spPr>
            <a:xfrm>
              <a:off x="9337254" y="2162515"/>
              <a:ext cx="1589062" cy="63562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10"/>
            <p:cNvSpPr txBox="1"/>
            <p:nvPr/>
          </p:nvSpPr>
          <p:spPr>
            <a:xfrm>
              <a:off x="9337254" y="2162515"/>
              <a:ext cx="1589062" cy="635625"/>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None/>
              </a:pPr>
              <a:r>
                <a:rPr lang="en-IN" sz="1400" cap="none">
                  <a:solidFill>
                    <a:schemeClr val="dk1"/>
                  </a:solidFill>
                  <a:latin typeface="Arial"/>
                  <a:ea typeface="Arial"/>
                  <a:cs typeface="Arial"/>
                  <a:sym typeface="Arial"/>
                </a:rPr>
                <a:t>6. DISPOSAL PROCESS</a:t>
              </a: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46" name="Shape 346"/>
        <p:cNvGrpSpPr/>
        <p:nvPr/>
      </p:nvGrpSpPr>
      <p:grpSpPr>
        <a:xfrm>
          <a:off x="0" y="0"/>
          <a:ext cx="0" cy="0"/>
          <a:chOff x="0" y="0"/>
          <a:chExt cx="0" cy="0"/>
        </a:xfrm>
      </p:grpSpPr>
      <p:sp>
        <p:nvSpPr>
          <p:cNvPr id="347" name="Google Shape;347;p11"/>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48" name="Google Shape;348;p11"/>
          <p:cNvSpPr/>
          <p:nvPr/>
        </p:nvSpPr>
        <p:spPr>
          <a:xfrm>
            <a:off x="0" y="0"/>
            <a:ext cx="5779911" cy="6858000"/>
          </a:xfrm>
          <a:prstGeom prst="rect">
            <a:avLst/>
          </a:prstGeom>
          <a:gradFill>
            <a:gsLst>
              <a:gs pos="0">
                <a:schemeClr val="accent1"/>
              </a:gs>
              <a:gs pos="100000">
                <a:schemeClr val="accent2"/>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349" name="Google Shape;349;p11"/>
          <p:cNvSpPr txBox="1"/>
          <p:nvPr>
            <p:ph type="title"/>
          </p:nvPr>
        </p:nvSpPr>
        <p:spPr>
          <a:xfrm>
            <a:off x="1188069" y="381935"/>
            <a:ext cx="4008583" cy="597441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4400"/>
              <a:buFont typeface="Play"/>
              <a:buNone/>
            </a:pPr>
            <a:r>
              <a:rPr lang="en-IN">
                <a:solidFill>
                  <a:srgbClr val="FFFFFF"/>
                </a:solidFill>
                <a:latin typeface="Play"/>
                <a:ea typeface="Play"/>
                <a:cs typeface="Play"/>
                <a:sym typeface="Play"/>
              </a:rPr>
              <a:t>A Practical Approach to understand it better !</a:t>
            </a:r>
            <a:br>
              <a:rPr lang="en-IN">
                <a:solidFill>
                  <a:srgbClr val="FFFFFF"/>
                </a:solidFill>
                <a:latin typeface="Play"/>
                <a:ea typeface="Play"/>
                <a:cs typeface="Play"/>
                <a:sym typeface="Play"/>
              </a:rPr>
            </a:br>
            <a:r>
              <a:rPr lang="en-IN">
                <a:solidFill>
                  <a:srgbClr val="FFFFFF"/>
                </a:solidFill>
                <a:latin typeface="Play"/>
                <a:ea typeface="Play"/>
                <a:cs typeface="Play"/>
                <a:sym typeface="Play"/>
              </a:rPr>
              <a:t>Case Study: Implementation Example</a:t>
            </a:r>
            <a:endParaRPr/>
          </a:p>
        </p:txBody>
      </p:sp>
      <p:grpSp>
        <p:nvGrpSpPr>
          <p:cNvPr id="350" name="Google Shape;350;p11"/>
          <p:cNvGrpSpPr/>
          <p:nvPr/>
        </p:nvGrpSpPr>
        <p:grpSpPr>
          <a:xfrm>
            <a:off x="613892" y="554152"/>
            <a:ext cx="574177" cy="1075866"/>
            <a:chOff x="613892" y="554152"/>
            <a:chExt cx="574177" cy="1075866"/>
          </a:xfrm>
        </p:grpSpPr>
        <p:sp>
          <p:nvSpPr>
            <p:cNvPr id="351" name="Google Shape;351;p11"/>
            <p:cNvSpPr/>
            <p:nvPr/>
          </p:nvSpPr>
          <p:spPr>
            <a:xfrm>
              <a:off x="633061" y="554152"/>
              <a:ext cx="171515" cy="171515"/>
            </a:xfrm>
            <a:custGeom>
              <a:rect b="b" l="l" r="r" t="t"/>
              <a:pathLst>
                <a:path extrusionOk="0" h="171515" w="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52" name="Google Shape;352;p11"/>
            <p:cNvSpPr/>
            <p:nvPr/>
          </p:nvSpPr>
          <p:spPr>
            <a:xfrm>
              <a:off x="1075643" y="837005"/>
              <a:ext cx="112426" cy="112426"/>
            </a:xfrm>
            <a:custGeom>
              <a:rect b="b" l="l" r="r" t="t"/>
              <a:pathLst>
                <a:path extrusionOk="0" h="112426" w="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53" name="Google Shape;353;p11"/>
            <p:cNvSpPr/>
            <p:nvPr/>
          </p:nvSpPr>
          <p:spPr>
            <a:xfrm>
              <a:off x="613892" y="1472473"/>
              <a:ext cx="157545" cy="157545"/>
            </a:xfrm>
            <a:custGeom>
              <a:rect b="b" l="l" r="r" t="t"/>
              <a:pathLst>
                <a:path extrusionOk="0" h="157545" w="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sp>
        <p:nvSpPr>
          <p:cNvPr id="354" name="Google Shape;354;p11"/>
          <p:cNvSpPr txBox="1"/>
          <p:nvPr>
            <p:ph idx="1" type="body"/>
          </p:nvPr>
        </p:nvSpPr>
        <p:spPr>
          <a:xfrm>
            <a:off x="6297233" y="381935"/>
            <a:ext cx="4771607" cy="6223581"/>
          </a:xfrm>
          <a:prstGeom prst="rect">
            <a:avLst/>
          </a:prstGeom>
          <a:noFill/>
          <a:ln>
            <a:noFill/>
          </a:ln>
        </p:spPr>
        <p:txBody>
          <a:bodyPr anchorCtr="0" anchor="ctr" bIns="45700" lIns="91425" spcFirstLastPara="1" rIns="91425" wrap="square" tIns="45700">
            <a:normAutofit fontScale="77500" lnSpcReduction="20000"/>
          </a:bodyPr>
          <a:lstStyle/>
          <a:p>
            <a:pPr indent="-228600" lvl="0" marL="228600" rtl="0" algn="l">
              <a:lnSpc>
                <a:spcPct val="90000"/>
              </a:lnSpc>
              <a:spcBef>
                <a:spcPts val="0"/>
              </a:spcBef>
              <a:spcAft>
                <a:spcPts val="0"/>
              </a:spcAft>
              <a:buClr>
                <a:schemeClr val="dk1"/>
              </a:buClr>
              <a:buSzPct val="100000"/>
              <a:buChar char="•"/>
            </a:pPr>
            <a:r>
              <a:rPr b="1" lang="en-IN" sz="1400">
                <a:solidFill>
                  <a:schemeClr val="dk1"/>
                </a:solidFill>
              </a:rPr>
              <a:t>Scenario:</a:t>
            </a:r>
            <a:endParaRPr sz="1400">
              <a:solidFill>
                <a:schemeClr val="dk1"/>
              </a:solidFill>
            </a:endParaRPr>
          </a:p>
          <a:p>
            <a:pPr indent="-228600" lvl="0" marL="228600" rtl="0" algn="just">
              <a:lnSpc>
                <a:spcPct val="90000"/>
              </a:lnSpc>
              <a:spcBef>
                <a:spcPts val="1000"/>
              </a:spcBef>
              <a:spcAft>
                <a:spcPts val="0"/>
              </a:spcAft>
              <a:buClr>
                <a:schemeClr val="dk1"/>
              </a:buClr>
              <a:buSzPct val="100000"/>
              <a:buChar char="•"/>
            </a:pPr>
            <a:r>
              <a:rPr lang="en-IN" sz="1400">
                <a:solidFill>
                  <a:schemeClr val="dk1"/>
                </a:solidFill>
              </a:rPr>
              <a:t>A software development company is developing a customer relationship management (CRM) system for a client. The company decides to follow IS 16124: 2020 to ensure a structured and high-quality development process.</a:t>
            </a:r>
            <a:endParaRPr/>
          </a:p>
          <a:p>
            <a:pPr indent="-228600" lvl="0" marL="228600" rtl="0" algn="l">
              <a:lnSpc>
                <a:spcPct val="90000"/>
              </a:lnSpc>
              <a:spcBef>
                <a:spcPts val="1000"/>
              </a:spcBef>
              <a:spcAft>
                <a:spcPts val="0"/>
              </a:spcAft>
              <a:buClr>
                <a:schemeClr val="dk1"/>
              </a:buClr>
              <a:buSzPct val="100000"/>
              <a:buChar char="•"/>
            </a:pPr>
            <a:r>
              <a:rPr b="1" lang="en-IN" sz="1600">
                <a:solidFill>
                  <a:schemeClr val="dk1"/>
                </a:solidFill>
              </a:rPr>
              <a:t>Steps:</a:t>
            </a:r>
            <a:endParaRPr sz="1600">
              <a:solidFill>
                <a:schemeClr val="dk1"/>
              </a:solidFill>
            </a:endParaRPr>
          </a:p>
          <a:p>
            <a:pPr indent="-228600" lvl="0" marL="228600" rtl="0" algn="l">
              <a:lnSpc>
                <a:spcPct val="90000"/>
              </a:lnSpc>
              <a:spcBef>
                <a:spcPts val="1000"/>
              </a:spcBef>
              <a:spcAft>
                <a:spcPts val="0"/>
              </a:spcAft>
              <a:buClr>
                <a:schemeClr val="dk1"/>
              </a:buClr>
              <a:buSzPct val="100000"/>
              <a:buChar char="•"/>
            </a:pPr>
            <a:r>
              <a:rPr b="1" lang="en-IN" sz="1200">
                <a:solidFill>
                  <a:schemeClr val="dk1"/>
                </a:solidFill>
              </a:rPr>
              <a:t>Project Planning:</a:t>
            </a:r>
            <a:endParaRPr sz="1200">
              <a:solidFill>
                <a:schemeClr val="dk1"/>
              </a:solidFill>
            </a:endParaRPr>
          </a:p>
          <a:p>
            <a:pPr indent="-228600" lvl="1" marL="742950" rtl="0" algn="l">
              <a:lnSpc>
                <a:spcPct val="90000"/>
              </a:lnSpc>
              <a:spcBef>
                <a:spcPts val="500"/>
              </a:spcBef>
              <a:spcAft>
                <a:spcPts val="0"/>
              </a:spcAft>
              <a:buClr>
                <a:schemeClr val="dk1"/>
              </a:buClr>
              <a:buSzPct val="100000"/>
              <a:buChar char="•"/>
            </a:pPr>
            <a:r>
              <a:rPr lang="en-IN" sz="1200">
                <a:solidFill>
                  <a:schemeClr val="dk1"/>
                </a:solidFill>
              </a:rPr>
              <a:t>Define the project scope and objectives with the client.</a:t>
            </a:r>
            <a:endParaRPr/>
          </a:p>
          <a:p>
            <a:pPr indent="-228600" lvl="1" marL="742950" rtl="0" algn="l">
              <a:lnSpc>
                <a:spcPct val="90000"/>
              </a:lnSpc>
              <a:spcBef>
                <a:spcPts val="500"/>
              </a:spcBef>
              <a:spcAft>
                <a:spcPts val="0"/>
              </a:spcAft>
              <a:buClr>
                <a:schemeClr val="dk1"/>
              </a:buClr>
              <a:buSzPct val="100000"/>
              <a:buChar char="•"/>
            </a:pPr>
            <a:r>
              <a:rPr lang="en-IN" sz="1200">
                <a:solidFill>
                  <a:schemeClr val="dk1"/>
                </a:solidFill>
              </a:rPr>
              <a:t>Develop a detailed project plan with timelines and resources.</a:t>
            </a:r>
            <a:endParaRPr/>
          </a:p>
          <a:p>
            <a:pPr indent="-228600" lvl="0" marL="228600" rtl="0" algn="l">
              <a:lnSpc>
                <a:spcPct val="90000"/>
              </a:lnSpc>
              <a:spcBef>
                <a:spcPts val="1000"/>
              </a:spcBef>
              <a:spcAft>
                <a:spcPts val="0"/>
              </a:spcAft>
              <a:buClr>
                <a:schemeClr val="dk1"/>
              </a:buClr>
              <a:buSzPct val="100000"/>
              <a:buChar char="•"/>
            </a:pPr>
            <a:r>
              <a:rPr b="1" lang="en-IN" sz="1200">
                <a:solidFill>
                  <a:schemeClr val="dk1"/>
                </a:solidFill>
              </a:rPr>
              <a:t>Requirements Analysis:</a:t>
            </a:r>
            <a:endParaRPr sz="1200">
              <a:solidFill>
                <a:schemeClr val="dk1"/>
              </a:solidFill>
            </a:endParaRPr>
          </a:p>
          <a:p>
            <a:pPr indent="-228600" lvl="1" marL="742950" rtl="0" algn="l">
              <a:lnSpc>
                <a:spcPct val="90000"/>
              </a:lnSpc>
              <a:spcBef>
                <a:spcPts val="500"/>
              </a:spcBef>
              <a:spcAft>
                <a:spcPts val="0"/>
              </a:spcAft>
              <a:buClr>
                <a:schemeClr val="dk1"/>
              </a:buClr>
              <a:buSzPct val="100000"/>
              <a:buChar char="•"/>
            </a:pPr>
            <a:r>
              <a:rPr lang="en-IN" sz="1200">
                <a:solidFill>
                  <a:schemeClr val="dk1"/>
                </a:solidFill>
              </a:rPr>
              <a:t>Conduct workshops with the client to gather CRM system requirements.</a:t>
            </a:r>
            <a:endParaRPr/>
          </a:p>
          <a:p>
            <a:pPr indent="-228600" lvl="1" marL="742950" rtl="0" algn="l">
              <a:lnSpc>
                <a:spcPct val="90000"/>
              </a:lnSpc>
              <a:spcBef>
                <a:spcPts val="500"/>
              </a:spcBef>
              <a:spcAft>
                <a:spcPts val="0"/>
              </a:spcAft>
              <a:buClr>
                <a:schemeClr val="dk1"/>
              </a:buClr>
              <a:buSzPct val="100000"/>
              <a:buChar char="•"/>
            </a:pPr>
            <a:r>
              <a:rPr lang="en-IN" sz="1200">
                <a:solidFill>
                  <a:schemeClr val="dk1"/>
                </a:solidFill>
              </a:rPr>
              <a:t>Document and validate requirements with the client.</a:t>
            </a:r>
            <a:endParaRPr/>
          </a:p>
          <a:p>
            <a:pPr indent="-228600" lvl="0" marL="228600" rtl="0" algn="l">
              <a:lnSpc>
                <a:spcPct val="90000"/>
              </a:lnSpc>
              <a:spcBef>
                <a:spcPts val="1000"/>
              </a:spcBef>
              <a:spcAft>
                <a:spcPts val="0"/>
              </a:spcAft>
              <a:buClr>
                <a:schemeClr val="dk1"/>
              </a:buClr>
              <a:buSzPct val="100000"/>
              <a:buChar char="•"/>
            </a:pPr>
            <a:r>
              <a:rPr b="1" lang="en-IN" sz="1200">
                <a:solidFill>
                  <a:schemeClr val="dk1"/>
                </a:solidFill>
              </a:rPr>
              <a:t>System Design:</a:t>
            </a:r>
            <a:endParaRPr sz="1200">
              <a:solidFill>
                <a:schemeClr val="dk1"/>
              </a:solidFill>
            </a:endParaRPr>
          </a:p>
          <a:p>
            <a:pPr indent="-228600" lvl="1" marL="742950" rtl="0" algn="l">
              <a:lnSpc>
                <a:spcPct val="90000"/>
              </a:lnSpc>
              <a:spcBef>
                <a:spcPts val="500"/>
              </a:spcBef>
              <a:spcAft>
                <a:spcPts val="0"/>
              </a:spcAft>
              <a:buClr>
                <a:schemeClr val="dk1"/>
              </a:buClr>
              <a:buSzPct val="100000"/>
              <a:buChar char="•"/>
            </a:pPr>
            <a:r>
              <a:rPr lang="en-IN" sz="1200">
                <a:solidFill>
                  <a:schemeClr val="dk1"/>
                </a:solidFill>
              </a:rPr>
              <a:t>Develop an architectural design for the CRM system.</a:t>
            </a:r>
            <a:endParaRPr/>
          </a:p>
          <a:p>
            <a:pPr indent="-228600" lvl="1" marL="742950" rtl="0" algn="l">
              <a:lnSpc>
                <a:spcPct val="90000"/>
              </a:lnSpc>
              <a:spcBef>
                <a:spcPts val="500"/>
              </a:spcBef>
              <a:spcAft>
                <a:spcPts val="0"/>
              </a:spcAft>
              <a:buClr>
                <a:schemeClr val="dk1"/>
              </a:buClr>
              <a:buSzPct val="100000"/>
              <a:buChar char="•"/>
            </a:pPr>
            <a:r>
              <a:rPr lang="en-IN" sz="1200">
                <a:solidFill>
                  <a:schemeClr val="dk1"/>
                </a:solidFill>
              </a:rPr>
              <a:t>Create detailed design specifications and conduct design reviews.</a:t>
            </a:r>
            <a:endParaRPr/>
          </a:p>
          <a:p>
            <a:pPr indent="-228600" lvl="0" marL="228600" rtl="0" algn="l">
              <a:lnSpc>
                <a:spcPct val="90000"/>
              </a:lnSpc>
              <a:spcBef>
                <a:spcPts val="1000"/>
              </a:spcBef>
              <a:spcAft>
                <a:spcPts val="0"/>
              </a:spcAft>
              <a:buClr>
                <a:schemeClr val="dk1"/>
              </a:buClr>
              <a:buSzPct val="100000"/>
              <a:buChar char="•"/>
            </a:pPr>
            <a:r>
              <a:rPr b="1" lang="en-IN" sz="1200">
                <a:solidFill>
                  <a:schemeClr val="dk1"/>
                </a:solidFill>
              </a:rPr>
              <a:t>Development:</a:t>
            </a:r>
            <a:endParaRPr sz="1200">
              <a:solidFill>
                <a:schemeClr val="dk1"/>
              </a:solidFill>
            </a:endParaRPr>
          </a:p>
          <a:p>
            <a:pPr indent="-228600" lvl="1" marL="742950" rtl="0" algn="l">
              <a:lnSpc>
                <a:spcPct val="90000"/>
              </a:lnSpc>
              <a:spcBef>
                <a:spcPts val="500"/>
              </a:spcBef>
              <a:spcAft>
                <a:spcPts val="0"/>
              </a:spcAft>
              <a:buClr>
                <a:schemeClr val="dk1"/>
              </a:buClr>
              <a:buSzPct val="100000"/>
              <a:buChar char="•"/>
            </a:pPr>
            <a:r>
              <a:rPr lang="en-IN" sz="1200">
                <a:solidFill>
                  <a:schemeClr val="dk1"/>
                </a:solidFill>
              </a:rPr>
              <a:t>Implement coding standards and use a version control system.</a:t>
            </a:r>
            <a:endParaRPr/>
          </a:p>
          <a:p>
            <a:pPr indent="-228600" lvl="1" marL="742950" rtl="0" algn="l">
              <a:lnSpc>
                <a:spcPct val="90000"/>
              </a:lnSpc>
              <a:spcBef>
                <a:spcPts val="500"/>
              </a:spcBef>
              <a:spcAft>
                <a:spcPts val="0"/>
              </a:spcAft>
              <a:buClr>
                <a:schemeClr val="dk1"/>
              </a:buClr>
              <a:buSzPct val="100000"/>
              <a:buChar char="•"/>
            </a:pPr>
            <a:r>
              <a:rPr lang="en-IN" sz="1200">
                <a:solidFill>
                  <a:schemeClr val="dk1"/>
                </a:solidFill>
              </a:rPr>
              <a:t>Perform unit testing on individual CRM modules.</a:t>
            </a:r>
            <a:endParaRPr/>
          </a:p>
          <a:p>
            <a:pPr indent="-228600" lvl="0" marL="228600" rtl="0" algn="l">
              <a:lnSpc>
                <a:spcPct val="90000"/>
              </a:lnSpc>
              <a:spcBef>
                <a:spcPts val="1000"/>
              </a:spcBef>
              <a:spcAft>
                <a:spcPts val="0"/>
              </a:spcAft>
              <a:buClr>
                <a:schemeClr val="dk1"/>
              </a:buClr>
              <a:buSzPct val="100000"/>
              <a:buChar char="•"/>
            </a:pPr>
            <a:r>
              <a:rPr b="1" lang="en-IN" sz="1200">
                <a:solidFill>
                  <a:schemeClr val="dk1"/>
                </a:solidFill>
              </a:rPr>
              <a:t>Verification and Validation:</a:t>
            </a:r>
            <a:endParaRPr sz="1200">
              <a:solidFill>
                <a:schemeClr val="dk1"/>
              </a:solidFill>
            </a:endParaRPr>
          </a:p>
          <a:p>
            <a:pPr indent="-228600" lvl="1" marL="742950" rtl="0" algn="l">
              <a:lnSpc>
                <a:spcPct val="90000"/>
              </a:lnSpc>
              <a:spcBef>
                <a:spcPts val="500"/>
              </a:spcBef>
              <a:spcAft>
                <a:spcPts val="0"/>
              </a:spcAft>
              <a:buClr>
                <a:schemeClr val="dk1"/>
              </a:buClr>
              <a:buSzPct val="100000"/>
              <a:buChar char="•"/>
            </a:pPr>
            <a:r>
              <a:rPr lang="en-IN" sz="1200">
                <a:solidFill>
                  <a:schemeClr val="dk1"/>
                </a:solidFill>
              </a:rPr>
              <a:t>Conduct integration testing on CRM modules.</a:t>
            </a:r>
            <a:endParaRPr/>
          </a:p>
          <a:p>
            <a:pPr indent="-228600" lvl="1" marL="742950" rtl="0" algn="l">
              <a:lnSpc>
                <a:spcPct val="90000"/>
              </a:lnSpc>
              <a:spcBef>
                <a:spcPts val="500"/>
              </a:spcBef>
              <a:spcAft>
                <a:spcPts val="0"/>
              </a:spcAft>
              <a:buClr>
                <a:schemeClr val="dk1"/>
              </a:buClr>
              <a:buSzPct val="100000"/>
              <a:buChar char="•"/>
            </a:pPr>
            <a:r>
              <a:rPr lang="en-IN" sz="1200">
                <a:solidFill>
                  <a:schemeClr val="dk1"/>
                </a:solidFill>
              </a:rPr>
              <a:t>Perform system testing and user acceptance testing with the client.</a:t>
            </a:r>
            <a:endParaRPr/>
          </a:p>
          <a:p>
            <a:pPr indent="-228600" lvl="0" marL="228600" rtl="0" algn="l">
              <a:lnSpc>
                <a:spcPct val="90000"/>
              </a:lnSpc>
              <a:spcBef>
                <a:spcPts val="1000"/>
              </a:spcBef>
              <a:spcAft>
                <a:spcPts val="0"/>
              </a:spcAft>
              <a:buClr>
                <a:schemeClr val="dk1"/>
              </a:buClr>
              <a:buSzPct val="100000"/>
              <a:buChar char="•"/>
            </a:pPr>
            <a:r>
              <a:rPr b="1" lang="en-IN" sz="1200">
                <a:solidFill>
                  <a:schemeClr val="dk1"/>
                </a:solidFill>
              </a:rPr>
              <a:t>Deployment:</a:t>
            </a:r>
            <a:endParaRPr sz="1200">
              <a:solidFill>
                <a:schemeClr val="dk1"/>
              </a:solidFill>
            </a:endParaRPr>
          </a:p>
          <a:p>
            <a:pPr indent="-228600" lvl="1" marL="742950" rtl="0" algn="l">
              <a:lnSpc>
                <a:spcPct val="90000"/>
              </a:lnSpc>
              <a:spcBef>
                <a:spcPts val="500"/>
              </a:spcBef>
              <a:spcAft>
                <a:spcPts val="0"/>
              </a:spcAft>
              <a:buClr>
                <a:schemeClr val="dk1"/>
              </a:buClr>
              <a:buSzPct val="100000"/>
              <a:buChar char="•"/>
            </a:pPr>
            <a:r>
              <a:rPr lang="en-IN" sz="1200">
                <a:solidFill>
                  <a:schemeClr val="dk1"/>
                </a:solidFill>
              </a:rPr>
              <a:t>Develop a deployment plan and set up the production environment.</a:t>
            </a:r>
            <a:endParaRPr/>
          </a:p>
          <a:p>
            <a:pPr indent="-228600" lvl="1" marL="742950" rtl="0" algn="l">
              <a:lnSpc>
                <a:spcPct val="90000"/>
              </a:lnSpc>
              <a:spcBef>
                <a:spcPts val="500"/>
              </a:spcBef>
              <a:spcAft>
                <a:spcPts val="0"/>
              </a:spcAft>
              <a:buClr>
                <a:schemeClr val="dk1"/>
              </a:buClr>
              <a:buSzPct val="100000"/>
              <a:buChar char="•"/>
            </a:pPr>
            <a:r>
              <a:rPr lang="en-IN" sz="1200">
                <a:solidFill>
                  <a:schemeClr val="dk1"/>
                </a:solidFill>
              </a:rPr>
              <a:t>Deploy the CRM system and monitor for issues.</a:t>
            </a:r>
            <a:endParaRPr/>
          </a:p>
          <a:p>
            <a:pPr indent="-228600" lvl="0" marL="228600" rtl="0" algn="l">
              <a:lnSpc>
                <a:spcPct val="90000"/>
              </a:lnSpc>
              <a:spcBef>
                <a:spcPts val="1000"/>
              </a:spcBef>
              <a:spcAft>
                <a:spcPts val="0"/>
              </a:spcAft>
              <a:buClr>
                <a:schemeClr val="dk1"/>
              </a:buClr>
              <a:buSzPct val="100000"/>
              <a:buChar char="•"/>
            </a:pPr>
            <a:r>
              <a:rPr b="1" lang="en-IN" sz="1200">
                <a:solidFill>
                  <a:schemeClr val="dk1"/>
                </a:solidFill>
              </a:rPr>
              <a:t>Maintenance and Support:</a:t>
            </a:r>
            <a:endParaRPr sz="1200">
              <a:solidFill>
                <a:schemeClr val="dk1"/>
              </a:solidFill>
            </a:endParaRPr>
          </a:p>
          <a:p>
            <a:pPr indent="-228600" lvl="1" marL="742950" rtl="0" algn="l">
              <a:lnSpc>
                <a:spcPct val="90000"/>
              </a:lnSpc>
              <a:spcBef>
                <a:spcPts val="500"/>
              </a:spcBef>
              <a:spcAft>
                <a:spcPts val="0"/>
              </a:spcAft>
              <a:buClr>
                <a:schemeClr val="dk1"/>
              </a:buClr>
              <a:buSzPct val="100000"/>
              <a:buChar char="•"/>
            </a:pPr>
            <a:r>
              <a:rPr lang="en-IN" sz="1200">
                <a:solidFill>
                  <a:schemeClr val="dk1"/>
                </a:solidFill>
              </a:rPr>
              <a:t>Establish a maintenance plan and provide support to the client.</a:t>
            </a:r>
            <a:endParaRPr/>
          </a:p>
          <a:p>
            <a:pPr indent="-228600" lvl="1" marL="742950" rtl="0" algn="l">
              <a:lnSpc>
                <a:spcPct val="90000"/>
              </a:lnSpc>
              <a:spcBef>
                <a:spcPts val="500"/>
              </a:spcBef>
              <a:spcAft>
                <a:spcPts val="0"/>
              </a:spcAft>
              <a:buClr>
                <a:schemeClr val="dk1"/>
              </a:buClr>
              <a:buSzPct val="100000"/>
              <a:buChar char="•"/>
            </a:pPr>
            <a:r>
              <a:rPr lang="en-IN" sz="1200">
                <a:solidFill>
                  <a:schemeClr val="dk1"/>
                </a:solidFill>
              </a:rPr>
              <a:t>Collect feedback and make continuous improvements to the CRM system.</a:t>
            </a:r>
            <a:endParaRPr/>
          </a:p>
          <a:p>
            <a:pPr indent="39370" lvl="0" marL="0" rtl="0" algn="l">
              <a:lnSpc>
                <a:spcPct val="90000"/>
              </a:lnSpc>
              <a:spcBef>
                <a:spcPts val="1000"/>
              </a:spcBef>
              <a:spcAft>
                <a:spcPts val="0"/>
              </a:spcAft>
              <a:buClr>
                <a:schemeClr val="dk1"/>
              </a:buClr>
              <a:buSzPct val="100000"/>
              <a:buNone/>
            </a:pPr>
            <a:r>
              <a:t/>
            </a:r>
            <a:endParaRPr sz="800">
              <a:solidFill>
                <a:schemeClr val="dk1"/>
              </a:solidFill>
            </a:endParaRPr>
          </a:p>
        </p:txBody>
      </p:sp>
      <p:cxnSp>
        <p:nvCxnSpPr>
          <p:cNvPr id="355" name="Google Shape;355;p11"/>
          <p:cNvCxnSpPr/>
          <p:nvPr/>
        </p:nvCxnSpPr>
        <p:spPr>
          <a:xfrm>
            <a:off x="11586162" y="3610394"/>
            <a:ext cx="0" cy="3238728"/>
          </a:xfrm>
          <a:prstGeom prst="straightConnector1">
            <a:avLst/>
          </a:prstGeom>
          <a:noFill/>
          <a:ln cap="sq" cmpd="sng" w="25400">
            <a:solidFill>
              <a:schemeClr val="accent1"/>
            </a:solidFill>
            <a:prstDash val="solid"/>
            <a:bevel/>
            <a:headEnd len="sm" w="sm" type="none"/>
            <a:tailEnd len="sm" w="sm" type="non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59" name="Shape 359"/>
        <p:cNvGrpSpPr/>
        <p:nvPr/>
      </p:nvGrpSpPr>
      <p:grpSpPr>
        <a:xfrm>
          <a:off x="0" y="0"/>
          <a:ext cx="0" cy="0"/>
          <a:chOff x="0" y="0"/>
          <a:chExt cx="0" cy="0"/>
        </a:xfrm>
      </p:grpSpPr>
      <p:sp>
        <p:nvSpPr>
          <p:cNvPr id="360" name="Google Shape;360;p12"/>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61" name="Google Shape;361;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200"/>
              <a:buFont typeface="Play"/>
              <a:buNone/>
            </a:pPr>
            <a:r>
              <a:rPr lang="en-IN" sz="4200">
                <a:solidFill>
                  <a:schemeClr val="dk1"/>
                </a:solidFill>
                <a:latin typeface="Play"/>
                <a:ea typeface="Play"/>
                <a:cs typeface="Play"/>
                <a:sym typeface="Play"/>
              </a:rPr>
              <a:t>Benefits of Implementing IS 16124: 2020</a:t>
            </a:r>
            <a:endParaRPr/>
          </a:p>
        </p:txBody>
      </p:sp>
      <p:sp>
        <p:nvSpPr>
          <p:cNvPr id="362" name="Google Shape;362;p12"/>
          <p:cNvSpPr/>
          <p:nvPr/>
        </p:nvSpPr>
        <p:spPr>
          <a:xfrm>
            <a:off x="838200" y="1865313"/>
            <a:ext cx="10424160" cy="18288"/>
          </a:xfrm>
          <a:custGeom>
            <a:rect b="b" l="l" r="r" t="t"/>
            <a:pathLst>
              <a:path extrusionOk="0" fill="none" h="18288" w="1042416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extrusionOk="0" h="18288" w="1042416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cap="rnd" cmpd="sng" w="4127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363" name="Google Shape;363;p12"/>
          <p:cNvGrpSpPr/>
          <p:nvPr/>
        </p:nvGrpSpPr>
        <p:grpSpPr>
          <a:xfrm>
            <a:off x="843727" y="2509695"/>
            <a:ext cx="10504544" cy="3385659"/>
            <a:chOff x="5527" y="281608"/>
            <a:chExt cx="10504544" cy="3385659"/>
          </a:xfrm>
        </p:grpSpPr>
        <p:sp>
          <p:nvSpPr>
            <p:cNvPr id="364" name="Google Shape;364;p12"/>
            <p:cNvSpPr/>
            <p:nvPr/>
          </p:nvSpPr>
          <p:spPr>
            <a:xfrm>
              <a:off x="5527" y="281608"/>
              <a:ext cx="1097489" cy="1097489"/>
            </a:xfrm>
            <a:prstGeom prst="rect">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12"/>
            <p:cNvSpPr/>
            <p:nvPr/>
          </p:nvSpPr>
          <p:spPr>
            <a:xfrm>
              <a:off x="5527" y="1524681"/>
              <a:ext cx="3135684" cy="470352"/>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12"/>
            <p:cNvSpPr txBox="1"/>
            <p:nvPr/>
          </p:nvSpPr>
          <p:spPr>
            <a:xfrm>
              <a:off x="5527" y="1524681"/>
              <a:ext cx="3135684" cy="470352"/>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b="1" lang="en-IN" sz="1700">
                  <a:solidFill>
                    <a:schemeClr val="dk1"/>
                  </a:solidFill>
                  <a:latin typeface="Arial"/>
                  <a:ea typeface="Arial"/>
                  <a:cs typeface="Arial"/>
                  <a:sym typeface="Arial"/>
                </a:rPr>
                <a:t>Enhanced Quality and Efficiency</a:t>
              </a:r>
              <a:endParaRPr sz="1700">
                <a:solidFill>
                  <a:schemeClr val="dk1"/>
                </a:solidFill>
                <a:latin typeface="Arial"/>
                <a:ea typeface="Arial"/>
                <a:cs typeface="Arial"/>
                <a:sym typeface="Arial"/>
              </a:endParaRPr>
            </a:p>
          </p:txBody>
        </p:sp>
        <p:sp>
          <p:nvSpPr>
            <p:cNvPr id="367" name="Google Shape;367;p12"/>
            <p:cNvSpPr/>
            <p:nvPr/>
          </p:nvSpPr>
          <p:spPr>
            <a:xfrm>
              <a:off x="5527" y="2062747"/>
              <a:ext cx="3135684" cy="160452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12"/>
            <p:cNvSpPr txBox="1"/>
            <p:nvPr/>
          </p:nvSpPr>
          <p:spPr>
            <a:xfrm>
              <a:off x="5527" y="2062747"/>
              <a:ext cx="3135684" cy="160452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IN" sz="1300">
                  <a:solidFill>
                    <a:schemeClr val="dk1"/>
                  </a:solidFill>
                  <a:latin typeface="Arial"/>
                  <a:ea typeface="Arial"/>
                  <a:cs typeface="Arial"/>
                  <a:sym typeface="Arial"/>
                </a:rPr>
                <a:t>By following the standardized processes, organizations can achieve higher quality and efficiency in their software projects.</a:t>
              </a:r>
              <a:endParaRPr sz="1300">
                <a:solidFill>
                  <a:schemeClr val="dk1"/>
                </a:solidFill>
                <a:latin typeface="Arial"/>
                <a:ea typeface="Arial"/>
                <a:cs typeface="Arial"/>
                <a:sym typeface="Arial"/>
              </a:endParaRPr>
            </a:p>
            <a:p>
              <a:pPr indent="0" lvl="0" marL="0" marR="0" rtl="0" algn="l">
                <a:lnSpc>
                  <a:spcPct val="90000"/>
                </a:lnSpc>
                <a:spcBef>
                  <a:spcPts val="455"/>
                </a:spcBef>
                <a:spcAft>
                  <a:spcPts val="0"/>
                </a:spcAft>
                <a:buNone/>
              </a:pPr>
              <a:r>
                <a:rPr lang="en-IN" sz="1300">
                  <a:solidFill>
                    <a:schemeClr val="dk1"/>
                  </a:solidFill>
                  <a:latin typeface="Arial"/>
                  <a:ea typeface="Arial"/>
                  <a:cs typeface="Arial"/>
                  <a:sym typeface="Arial"/>
                </a:rPr>
                <a:t>The standard helps in identifying and mitigating risks, ensuring better project outcomes.</a:t>
              </a:r>
              <a:endParaRPr sz="1300">
                <a:solidFill>
                  <a:schemeClr val="dk1"/>
                </a:solidFill>
                <a:latin typeface="Arial"/>
                <a:ea typeface="Arial"/>
                <a:cs typeface="Arial"/>
                <a:sym typeface="Arial"/>
              </a:endParaRPr>
            </a:p>
          </p:txBody>
        </p:sp>
        <p:sp>
          <p:nvSpPr>
            <p:cNvPr id="369" name="Google Shape;369;p12"/>
            <p:cNvSpPr/>
            <p:nvPr/>
          </p:nvSpPr>
          <p:spPr>
            <a:xfrm>
              <a:off x="3689957" y="281608"/>
              <a:ext cx="1097489" cy="1097489"/>
            </a:xfrm>
            <a:prstGeom prst="rect">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12"/>
            <p:cNvSpPr/>
            <p:nvPr/>
          </p:nvSpPr>
          <p:spPr>
            <a:xfrm>
              <a:off x="3689957" y="1524681"/>
              <a:ext cx="3135684" cy="470352"/>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12"/>
            <p:cNvSpPr txBox="1"/>
            <p:nvPr/>
          </p:nvSpPr>
          <p:spPr>
            <a:xfrm>
              <a:off x="3689957" y="1524681"/>
              <a:ext cx="3135684" cy="470352"/>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b="1" lang="en-IN" sz="1700">
                  <a:solidFill>
                    <a:schemeClr val="dk1"/>
                  </a:solidFill>
                  <a:latin typeface="Arial"/>
                  <a:ea typeface="Arial"/>
                  <a:cs typeface="Arial"/>
                  <a:sym typeface="Arial"/>
                </a:rPr>
                <a:t>Consistency and Predictability</a:t>
              </a:r>
              <a:endParaRPr sz="1700">
                <a:solidFill>
                  <a:schemeClr val="dk1"/>
                </a:solidFill>
                <a:latin typeface="Arial"/>
                <a:ea typeface="Arial"/>
                <a:cs typeface="Arial"/>
                <a:sym typeface="Arial"/>
              </a:endParaRPr>
            </a:p>
          </p:txBody>
        </p:sp>
        <p:sp>
          <p:nvSpPr>
            <p:cNvPr id="372" name="Google Shape;372;p12"/>
            <p:cNvSpPr/>
            <p:nvPr/>
          </p:nvSpPr>
          <p:spPr>
            <a:xfrm>
              <a:off x="3689957" y="2062747"/>
              <a:ext cx="3135684" cy="160452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12"/>
            <p:cNvSpPr txBox="1"/>
            <p:nvPr/>
          </p:nvSpPr>
          <p:spPr>
            <a:xfrm>
              <a:off x="3689957" y="2062747"/>
              <a:ext cx="3135684" cy="160452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IN" sz="1300">
                  <a:solidFill>
                    <a:schemeClr val="dk1"/>
                  </a:solidFill>
                  <a:latin typeface="Arial"/>
                  <a:ea typeface="Arial"/>
                  <a:cs typeface="Arial"/>
                  <a:sym typeface="Arial"/>
                </a:rPr>
                <a:t>The standard promotes consistency in software development and maintenance activities, leading to more predictable results.</a:t>
              </a:r>
              <a:endParaRPr sz="1300">
                <a:solidFill>
                  <a:schemeClr val="dk1"/>
                </a:solidFill>
                <a:latin typeface="Arial"/>
                <a:ea typeface="Arial"/>
                <a:cs typeface="Arial"/>
                <a:sym typeface="Arial"/>
              </a:endParaRPr>
            </a:p>
            <a:p>
              <a:pPr indent="0" lvl="0" marL="0" marR="0" rtl="0" algn="l">
                <a:lnSpc>
                  <a:spcPct val="90000"/>
                </a:lnSpc>
                <a:spcBef>
                  <a:spcPts val="455"/>
                </a:spcBef>
                <a:spcAft>
                  <a:spcPts val="0"/>
                </a:spcAft>
                <a:buNone/>
              </a:pPr>
              <a:r>
                <a:rPr lang="en-IN" sz="1300">
                  <a:solidFill>
                    <a:schemeClr val="dk1"/>
                  </a:solidFill>
                  <a:latin typeface="Arial"/>
                  <a:ea typeface="Arial"/>
                  <a:cs typeface="Arial"/>
                  <a:sym typeface="Arial"/>
                </a:rPr>
                <a:t>It helps in establishing a common language and understanding among stakeholders.</a:t>
              </a:r>
              <a:endParaRPr sz="1300">
                <a:solidFill>
                  <a:schemeClr val="dk1"/>
                </a:solidFill>
                <a:latin typeface="Arial"/>
                <a:ea typeface="Arial"/>
                <a:cs typeface="Arial"/>
                <a:sym typeface="Arial"/>
              </a:endParaRPr>
            </a:p>
          </p:txBody>
        </p:sp>
        <p:sp>
          <p:nvSpPr>
            <p:cNvPr id="374" name="Google Shape;374;p12"/>
            <p:cNvSpPr/>
            <p:nvPr/>
          </p:nvSpPr>
          <p:spPr>
            <a:xfrm>
              <a:off x="7374387" y="281608"/>
              <a:ext cx="1097489" cy="1097489"/>
            </a:xfrm>
            <a:prstGeom prst="rect">
              <a:avLst/>
            </a:prstGeom>
            <a:blipFill rotWithShape="1">
              <a:blip r:embed="rId5">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12"/>
            <p:cNvSpPr/>
            <p:nvPr/>
          </p:nvSpPr>
          <p:spPr>
            <a:xfrm>
              <a:off x="7374387" y="1524681"/>
              <a:ext cx="3135684" cy="470352"/>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12"/>
            <p:cNvSpPr txBox="1"/>
            <p:nvPr/>
          </p:nvSpPr>
          <p:spPr>
            <a:xfrm>
              <a:off x="7374387" y="1524681"/>
              <a:ext cx="3135684" cy="470352"/>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b="1" lang="en-IN" sz="1700">
                  <a:solidFill>
                    <a:schemeClr val="dk1"/>
                  </a:solidFill>
                  <a:latin typeface="Arial"/>
                  <a:ea typeface="Arial"/>
                  <a:cs typeface="Arial"/>
                  <a:sym typeface="Arial"/>
                </a:rPr>
                <a:t>Global Recognition and Compliance</a:t>
              </a:r>
              <a:endParaRPr sz="1700">
                <a:solidFill>
                  <a:schemeClr val="dk1"/>
                </a:solidFill>
                <a:latin typeface="Arial"/>
                <a:ea typeface="Arial"/>
                <a:cs typeface="Arial"/>
                <a:sym typeface="Arial"/>
              </a:endParaRPr>
            </a:p>
          </p:txBody>
        </p:sp>
        <p:sp>
          <p:nvSpPr>
            <p:cNvPr id="377" name="Google Shape;377;p12"/>
            <p:cNvSpPr/>
            <p:nvPr/>
          </p:nvSpPr>
          <p:spPr>
            <a:xfrm>
              <a:off x="7374387" y="2062747"/>
              <a:ext cx="3135684" cy="160452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12"/>
            <p:cNvSpPr txBox="1"/>
            <p:nvPr/>
          </p:nvSpPr>
          <p:spPr>
            <a:xfrm>
              <a:off x="7374387" y="2062747"/>
              <a:ext cx="3135684" cy="160452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IN" sz="1300">
                  <a:solidFill>
                    <a:schemeClr val="dk1"/>
                  </a:solidFill>
                  <a:latin typeface="Arial"/>
                  <a:ea typeface="Arial"/>
                  <a:cs typeface="Arial"/>
                  <a:sym typeface="Arial"/>
                </a:rPr>
                <a:t>Adhering to this internationally recognized standard can enhance an organization's reputation and credibility.</a:t>
              </a:r>
              <a:endParaRPr sz="1300">
                <a:solidFill>
                  <a:schemeClr val="dk1"/>
                </a:solidFill>
                <a:latin typeface="Arial"/>
                <a:ea typeface="Arial"/>
                <a:cs typeface="Arial"/>
                <a:sym typeface="Arial"/>
              </a:endParaRPr>
            </a:p>
            <a:p>
              <a:pPr indent="0" lvl="0" marL="0" marR="0" rtl="0" algn="l">
                <a:lnSpc>
                  <a:spcPct val="90000"/>
                </a:lnSpc>
                <a:spcBef>
                  <a:spcPts val="455"/>
                </a:spcBef>
                <a:spcAft>
                  <a:spcPts val="0"/>
                </a:spcAft>
                <a:buNone/>
              </a:pPr>
              <a:r>
                <a:rPr lang="en-IN" sz="1300">
                  <a:solidFill>
                    <a:schemeClr val="dk1"/>
                  </a:solidFill>
                  <a:latin typeface="Arial"/>
                  <a:ea typeface="Arial"/>
                  <a:cs typeface="Arial"/>
                  <a:sym typeface="Arial"/>
                </a:rPr>
                <a:t>It facilitates compliance with industry regulations and customer requirements.</a:t>
              </a:r>
              <a:endParaRPr sz="1300">
                <a:solidFill>
                  <a:schemeClr val="dk1"/>
                </a:solidFill>
                <a:latin typeface="Arial"/>
                <a:ea typeface="Arial"/>
                <a:cs typeface="Arial"/>
                <a:sym typeface="Arial"/>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Play"/>
              <a:buNone/>
            </a:pPr>
            <a:br>
              <a:rPr lang="en-IN"/>
            </a:br>
            <a:r>
              <a:rPr lang="en-IN"/>
              <a:t>Here’s a Fun to do Activity for All :</a:t>
            </a:r>
            <a:br>
              <a:rPr lang="en-IN"/>
            </a:br>
            <a:r>
              <a:rPr lang="en-IN"/>
              <a:t> </a:t>
            </a:r>
            <a:endParaRPr/>
          </a:p>
        </p:txBody>
      </p:sp>
      <p:grpSp>
        <p:nvGrpSpPr>
          <p:cNvPr id="384" name="Google Shape;384;p13"/>
          <p:cNvGrpSpPr/>
          <p:nvPr/>
        </p:nvGrpSpPr>
        <p:grpSpPr>
          <a:xfrm>
            <a:off x="838200" y="1826156"/>
            <a:ext cx="10515600" cy="4350274"/>
            <a:chOff x="0" y="531"/>
            <a:chExt cx="10515600" cy="4350274"/>
          </a:xfrm>
        </p:grpSpPr>
        <p:sp>
          <p:nvSpPr>
            <p:cNvPr id="385" name="Google Shape;385;p13"/>
            <p:cNvSpPr/>
            <p:nvPr/>
          </p:nvSpPr>
          <p:spPr>
            <a:xfrm>
              <a:off x="0" y="531"/>
              <a:ext cx="10515600" cy="1242935"/>
            </a:xfrm>
            <a:prstGeom prst="roundRect">
              <a:avLst>
                <a:gd fmla="val 10000" name="adj"/>
              </a:avLst>
            </a:prstGeom>
            <a:solidFill>
              <a:srgbClr val="CAD1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13"/>
            <p:cNvSpPr/>
            <p:nvPr/>
          </p:nvSpPr>
          <p:spPr>
            <a:xfrm>
              <a:off x="375988" y="280191"/>
              <a:ext cx="683614" cy="683614"/>
            </a:xfrm>
            <a:prstGeom prst="rect">
              <a:avLst/>
            </a:prstGeom>
            <a:blipFill rotWithShape="1">
              <a:blip r:embed="rId3">
                <a:alphaModFix/>
              </a:blip>
              <a:stretch>
                <a:fillRect b="0" l="0" r="0" t="0"/>
              </a:stretch>
            </a:blip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13"/>
            <p:cNvSpPr/>
            <p:nvPr/>
          </p:nvSpPr>
          <p:spPr>
            <a:xfrm>
              <a:off x="1435590" y="531"/>
              <a:ext cx="9080009" cy="124293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13"/>
            <p:cNvSpPr txBox="1"/>
            <p:nvPr/>
          </p:nvSpPr>
          <p:spPr>
            <a:xfrm>
              <a:off x="1435590" y="531"/>
              <a:ext cx="9080009" cy="1242935"/>
            </a:xfrm>
            <a:prstGeom prst="rect">
              <a:avLst/>
            </a:prstGeom>
            <a:noFill/>
            <a:ln>
              <a:noFill/>
            </a:ln>
          </p:spPr>
          <p:txBody>
            <a:bodyPr anchorCtr="0" anchor="ctr" bIns="131525" lIns="131525" spcFirstLastPara="1" rIns="131525" wrap="square" tIns="131525">
              <a:noAutofit/>
            </a:bodyPr>
            <a:lstStyle/>
            <a:p>
              <a:pPr indent="0" lvl="0" marL="0" marR="0" rtl="0" algn="l">
                <a:lnSpc>
                  <a:spcPct val="100000"/>
                </a:lnSpc>
                <a:spcBef>
                  <a:spcPts val="0"/>
                </a:spcBef>
                <a:spcAft>
                  <a:spcPts val="0"/>
                </a:spcAft>
                <a:buNone/>
              </a:pPr>
              <a:r>
                <a:rPr lang="en-IN" sz="2200">
                  <a:solidFill>
                    <a:schemeClr val="dk1"/>
                  </a:solidFill>
                  <a:latin typeface="Arial"/>
                  <a:ea typeface="Arial"/>
                  <a:cs typeface="Arial"/>
                  <a:sym typeface="Arial"/>
                </a:rPr>
                <a:t>Go through the Standard IS 16124: 2020 . The steps are : BIS Website -&gt; Know your standard and search by ISO number</a:t>
              </a:r>
              <a:endParaRPr sz="2200">
                <a:solidFill>
                  <a:schemeClr val="dk1"/>
                </a:solidFill>
                <a:latin typeface="Arial"/>
                <a:ea typeface="Arial"/>
                <a:cs typeface="Arial"/>
                <a:sym typeface="Arial"/>
              </a:endParaRPr>
            </a:p>
          </p:txBody>
        </p:sp>
        <p:sp>
          <p:nvSpPr>
            <p:cNvPr id="389" name="Google Shape;389;p13"/>
            <p:cNvSpPr/>
            <p:nvPr/>
          </p:nvSpPr>
          <p:spPr>
            <a:xfrm>
              <a:off x="0" y="1554201"/>
              <a:ext cx="10515600" cy="1242935"/>
            </a:xfrm>
            <a:prstGeom prst="roundRect">
              <a:avLst>
                <a:gd fmla="val 10000" name="adj"/>
              </a:avLst>
            </a:prstGeom>
            <a:solidFill>
              <a:srgbClr val="CAD1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13"/>
            <p:cNvSpPr/>
            <p:nvPr/>
          </p:nvSpPr>
          <p:spPr>
            <a:xfrm>
              <a:off x="375988" y="1833861"/>
              <a:ext cx="683614" cy="683614"/>
            </a:xfrm>
            <a:prstGeom prst="rect">
              <a:avLst/>
            </a:prstGeom>
            <a:blipFill rotWithShape="1">
              <a:blip r:embed="rId4">
                <a:alphaModFix/>
              </a:blip>
              <a:stretch>
                <a:fillRect b="0" l="0" r="0" t="0"/>
              </a:stretch>
            </a:blip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13"/>
            <p:cNvSpPr/>
            <p:nvPr/>
          </p:nvSpPr>
          <p:spPr>
            <a:xfrm>
              <a:off x="1435590" y="1554201"/>
              <a:ext cx="9080009" cy="124293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13"/>
            <p:cNvSpPr txBox="1"/>
            <p:nvPr/>
          </p:nvSpPr>
          <p:spPr>
            <a:xfrm>
              <a:off x="1435590" y="1554201"/>
              <a:ext cx="9080009" cy="1242935"/>
            </a:xfrm>
            <a:prstGeom prst="rect">
              <a:avLst/>
            </a:prstGeom>
            <a:noFill/>
            <a:ln>
              <a:noFill/>
            </a:ln>
          </p:spPr>
          <p:txBody>
            <a:bodyPr anchorCtr="0" anchor="ctr" bIns="131525" lIns="131525" spcFirstLastPara="1" rIns="131525" wrap="square" tIns="131525">
              <a:noAutofit/>
            </a:bodyPr>
            <a:lstStyle/>
            <a:p>
              <a:pPr indent="0" lvl="0" marL="0" marR="0" rtl="0" algn="l">
                <a:lnSpc>
                  <a:spcPct val="100000"/>
                </a:lnSpc>
                <a:spcBef>
                  <a:spcPts val="0"/>
                </a:spcBef>
                <a:spcAft>
                  <a:spcPts val="0"/>
                </a:spcAft>
                <a:buNone/>
              </a:pPr>
              <a:r>
                <a:rPr lang="en-IN" sz="2200">
                  <a:solidFill>
                    <a:schemeClr val="dk1"/>
                  </a:solidFill>
                  <a:latin typeface="Arial"/>
                  <a:ea typeface="Arial"/>
                  <a:cs typeface="Arial"/>
                  <a:sym typeface="Arial"/>
                </a:rPr>
                <a:t>Do you feel any gaps or shortcomings that need to be addressed in this standard ?</a:t>
              </a:r>
              <a:endParaRPr sz="2200">
                <a:solidFill>
                  <a:schemeClr val="dk1"/>
                </a:solidFill>
                <a:latin typeface="Arial"/>
                <a:ea typeface="Arial"/>
                <a:cs typeface="Arial"/>
                <a:sym typeface="Arial"/>
              </a:endParaRPr>
            </a:p>
          </p:txBody>
        </p:sp>
        <p:sp>
          <p:nvSpPr>
            <p:cNvPr id="393" name="Google Shape;393;p13"/>
            <p:cNvSpPr/>
            <p:nvPr/>
          </p:nvSpPr>
          <p:spPr>
            <a:xfrm>
              <a:off x="0" y="3107870"/>
              <a:ext cx="10515600" cy="1242935"/>
            </a:xfrm>
            <a:prstGeom prst="roundRect">
              <a:avLst>
                <a:gd fmla="val 10000" name="adj"/>
              </a:avLst>
            </a:prstGeom>
            <a:solidFill>
              <a:srgbClr val="CAD1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13"/>
            <p:cNvSpPr/>
            <p:nvPr/>
          </p:nvSpPr>
          <p:spPr>
            <a:xfrm>
              <a:off x="375988" y="3387531"/>
              <a:ext cx="683614" cy="683614"/>
            </a:xfrm>
            <a:prstGeom prst="rect">
              <a:avLst/>
            </a:prstGeom>
            <a:blipFill rotWithShape="1">
              <a:blip r:embed="rId5">
                <a:alphaModFix/>
              </a:blip>
              <a:stretch>
                <a:fillRect b="0" l="0" r="0" t="0"/>
              </a:stretch>
            </a:blip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13"/>
            <p:cNvSpPr/>
            <p:nvPr/>
          </p:nvSpPr>
          <p:spPr>
            <a:xfrm>
              <a:off x="1435590" y="3107870"/>
              <a:ext cx="9080009" cy="124293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13"/>
            <p:cNvSpPr txBox="1"/>
            <p:nvPr/>
          </p:nvSpPr>
          <p:spPr>
            <a:xfrm>
              <a:off x="1435590" y="3107870"/>
              <a:ext cx="9080009" cy="1242935"/>
            </a:xfrm>
            <a:prstGeom prst="rect">
              <a:avLst/>
            </a:prstGeom>
            <a:noFill/>
            <a:ln>
              <a:noFill/>
            </a:ln>
          </p:spPr>
          <p:txBody>
            <a:bodyPr anchorCtr="0" anchor="ctr" bIns="131525" lIns="131525" spcFirstLastPara="1" rIns="131525" wrap="square" tIns="131525">
              <a:noAutofit/>
            </a:bodyPr>
            <a:lstStyle/>
            <a:p>
              <a:pPr indent="0" lvl="0" marL="0" marR="0" rtl="0" algn="l">
                <a:lnSpc>
                  <a:spcPct val="100000"/>
                </a:lnSpc>
                <a:spcBef>
                  <a:spcPts val="0"/>
                </a:spcBef>
                <a:spcAft>
                  <a:spcPts val="0"/>
                </a:spcAft>
                <a:buNone/>
              </a:pPr>
              <a:r>
                <a:rPr lang="en-IN" sz="2200">
                  <a:solidFill>
                    <a:schemeClr val="dk1"/>
                  </a:solidFill>
                  <a:latin typeface="Arial"/>
                  <a:ea typeface="Arial"/>
                  <a:cs typeface="Arial"/>
                  <a:sym typeface="Arial"/>
                </a:rPr>
                <a:t>Discuss amongst your peers and feel free to share your ideas through BIS Website</a:t>
              </a:r>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00" name="Shape 400"/>
        <p:cNvGrpSpPr/>
        <p:nvPr/>
      </p:nvGrpSpPr>
      <p:grpSpPr>
        <a:xfrm>
          <a:off x="0" y="0"/>
          <a:ext cx="0" cy="0"/>
          <a:chOff x="0" y="0"/>
          <a:chExt cx="0" cy="0"/>
        </a:xfrm>
      </p:grpSpPr>
      <p:sp>
        <p:nvSpPr>
          <p:cNvPr id="401" name="Google Shape;401;p14"/>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02" name="Google Shape;402;p14"/>
          <p:cNvSpPr/>
          <p:nvPr/>
        </p:nvSpPr>
        <p:spPr>
          <a:xfrm>
            <a:off x="888395" y="1040837"/>
            <a:ext cx="4754948" cy="4754948"/>
          </a:xfrm>
          <a:prstGeom prst="ellipse">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03" name="Google Shape;403;p14"/>
          <p:cNvSpPr/>
          <p:nvPr/>
        </p:nvSpPr>
        <p:spPr>
          <a:xfrm>
            <a:off x="879411" y="1029607"/>
            <a:ext cx="4754948" cy="4754948"/>
          </a:xfrm>
          <a:prstGeom prst="ellipse">
            <a:avLst/>
          </a:prstGeom>
          <a:solidFill>
            <a:schemeClr val="accent6">
              <a:alpha val="29803"/>
            </a:schemeClr>
          </a:solidFill>
          <a:ln cap="flat" cmpd="sng" w="28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04" name="Google Shape;404;p14"/>
          <p:cNvSpPr/>
          <p:nvPr/>
        </p:nvSpPr>
        <p:spPr>
          <a:xfrm>
            <a:off x="739960" y="934855"/>
            <a:ext cx="4754948" cy="4754948"/>
          </a:xfrm>
          <a:prstGeom prst="ellipse">
            <a:avLst/>
          </a:prstGeom>
          <a:solidFill>
            <a:schemeClr val="dk1"/>
          </a:solidFill>
          <a:ln cap="flat" cmpd="sng" w="28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05" name="Google Shape;405;p14"/>
          <p:cNvSpPr txBox="1"/>
          <p:nvPr>
            <p:ph type="title"/>
          </p:nvPr>
        </p:nvSpPr>
        <p:spPr>
          <a:xfrm>
            <a:off x="1102368" y="1877492"/>
            <a:ext cx="4030132" cy="321537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400"/>
              <a:buFont typeface="Play"/>
              <a:buNone/>
            </a:pPr>
            <a:r>
              <a:rPr lang="en-IN">
                <a:solidFill>
                  <a:schemeClr val="lt1"/>
                </a:solidFill>
                <a:latin typeface="Play"/>
                <a:ea typeface="Play"/>
                <a:cs typeface="Play"/>
                <a:sym typeface="Play"/>
              </a:rPr>
              <a:t>Conclusion</a:t>
            </a:r>
            <a:endParaRPr/>
          </a:p>
        </p:txBody>
      </p:sp>
      <p:grpSp>
        <p:nvGrpSpPr>
          <p:cNvPr id="406" name="Google Shape;406;p14"/>
          <p:cNvGrpSpPr/>
          <p:nvPr/>
        </p:nvGrpSpPr>
        <p:grpSpPr>
          <a:xfrm>
            <a:off x="0" y="377893"/>
            <a:ext cx="1861854" cy="717514"/>
            <a:chOff x="0" y="377893"/>
            <a:chExt cx="1861854" cy="717514"/>
          </a:xfrm>
        </p:grpSpPr>
        <p:sp>
          <p:nvSpPr>
            <p:cNvPr id="407" name="Google Shape;407;p14"/>
            <p:cNvSpPr/>
            <p:nvPr/>
          </p:nvSpPr>
          <p:spPr>
            <a:xfrm>
              <a:off x="0" y="377893"/>
              <a:ext cx="1861854" cy="277779"/>
            </a:xfrm>
            <a:custGeom>
              <a:rect b="b" l="l" r="r" t="t"/>
              <a:pathLst>
                <a:path extrusionOk="0" h="277779" w="1861854">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08" name="Google Shape;408;p14"/>
            <p:cNvSpPr/>
            <p:nvPr/>
          </p:nvSpPr>
          <p:spPr>
            <a:xfrm>
              <a:off x="0" y="817628"/>
              <a:ext cx="1861854" cy="277779"/>
            </a:xfrm>
            <a:custGeom>
              <a:rect b="b" l="l" r="r" t="t"/>
              <a:pathLst>
                <a:path extrusionOk="0" h="277779" w="1861854">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sp>
        <p:nvSpPr>
          <p:cNvPr id="409" name="Google Shape;409;p14"/>
          <p:cNvSpPr/>
          <p:nvPr/>
        </p:nvSpPr>
        <p:spPr>
          <a:xfrm>
            <a:off x="4588524" y="457812"/>
            <a:ext cx="914565" cy="914565"/>
          </a:xfrm>
          <a:custGeom>
            <a:rect b="b" l="l" r="r" t="t"/>
            <a:pathLst>
              <a:path extrusionOk="0" h="807148" w="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10" name="Google Shape;410;p14"/>
          <p:cNvSpPr/>
          <p:nvPr/>
        </p:nvSpPr>
        <p:spPr>
          <a:xfrm>
            <a:off x="4588524" y="457812"/>
            <a:ext cx="914565" cy="914565"/>
          </a:xfrm>
          <a:custGeom>
            <a:rect b="b" l="l" r="r" t="t"/>
            <a:pathLst>
              <a:path extrusionOk="0" h="807148" w="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29803"/>
            </a:schemeClr>
          </a:solidFill>
          <a:ln cap="flat" cmpd="sng" w="28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11" name="Google Shape;411;p14"/>
          <p:cNvSpPr/>
          <p:nvPr/>
        </p:nvSpPr>
        <p:spPr>
          <a:xfrm>
            <a:off x="642976" y="4946663"/>
            <a:ext cx="319941" cy="319941"/>
          </a:xfrm>
          <a:prstGeom prst="ellipse">
            <a:avLst/>
          </a:prstGeom>
          <a:solidFill>
            <a:srgbClr val="FFFFFF"/>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12" name="Google Shape;412;p14"/>
          <p:cNvSpPr/>
          <p:nvPr/>
        </p:nvSpPr>
        <p:spPr>
          <a:xfrm>
            <a:off x="642976" y="4946663"/>
            <a:ext cx="319941" cy="319941"/>
          </a:xfrm>
          <a:prstGeom prst="ellipse">
            <a:avLst/>
          </a:prstGeom>
          <a:solidFill>
            <a:schemeClr val="accent2">
              <a:alpha val="29803"/>
            </a:schemeClr>
          </a:solidFill>
          <a:ln cap="flat" cmpd="sng" w="28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13" name="Google Shape;413;p14"/>
          <p:cNvSpPr txBox="1"/>
          <p:nvPr>
            <p:ph idx="1" type="body"/>
          </p:nvPr>
        </p:nvSpPr>
        <p:spPr>
          <a:xfrm>
            <a:off x="6234868" y="1130846"/>
            <a:ext cx="5217173" cy="4351338"/>
          </a:xfrm>
          <a:prstGeom prst="rect">
            <a:avLst/>
          </a:prstGeom>
          <a:noFill/>
          <a:ln>
            <a:noFill/>
          </a:ln>
        </p:spPr>
        <p:txBody>
          <a:bodyPr anchorCtr="0" anchor="t" bIns="45700" lIns="91425" spcFirstLastPara="1" rIns="91425" wrap="square" tIns="45700">
            <a:normAutofit fontScale="92500" lnSpcReduction="10000"/>
          </a:bodyPr>
          <a:lstStyle/>
          <a:p>
            <a:pPr indent="-228600" lvl="0" marL="228600" rtl="0" algn="l">
              <a:lnSpc>
                <a:spcPct val="90000"/>
              </a:lnSpc>
              <a:spcBef>
                <a:spcPts val="0"/>
              </a:spcBef>
              <a:spcAft>
                <a:spcPts val="0"/>
              </a:spcAft>
              <a:buClr>
                <a:schemeClr val="lt1"/>
              </a:buClr>
              <a:buSzPct val="100000"/>
              <a:buChar char="•"/>
            </a:pPr>
            <a:r>
              <a:rPr b="1" lang="en-IN" sz="2600">
                <a:solidFill>
                  <a:schemeClr val="lt1"/>
                </a:solidFill>
              </a:rPr>
              <a:t>IS 16124 : 2020</a:t>
            </a:r>
            <a:endParaRPr/>
          </a:p>
          <a:p>
            <a:pPr indent="-228600" lvl="0" marL="228600" rtl="0" algn="l">
              <a:lnSpc>
                <a:spcPct val="90000"/>
              </a:lnSpc>
              <a:spcBef>
                <a:spcPts val="1000"/>
              </a:spcBef>
              <a:spcAft>
                <a:spcPts val="0"/>
              </a:spcAft>
              <a:buClr>
                <a:schemeClr val="lt1"/>
              </a:buClr>
              <a:buSzPct val="100000"/>
              <a:buChar char="•"/>
            </a:pPr>
            <a:r>
              <a:rPr lang="en-IN" sz="2600">
                <a:solidFill>
                  <a:schemeClr val="lt1"/>
                </a:solidFill>
              </a:rPr>
              <a:t>Establishes Common Framework for Software Life Cycle Processes</a:t>
            </a:r>
            <a:endParaRPr/>
          </a:p>
          <a:p>
            <a:pPr indent="-228600" lvl="0" marL="228600" rtl="0" algn="l">
              <a:lnSpc>
                <a:spcPct val="90000"/>
              </a:lnSpc>
              <a:spcBef>
                <a:spcPts val="1000"/>
              </a:spcBef>
              <a:spcAft>
                <a:spcPts val="0"/>
              </a:spcAft>
              <a:buClr>
                <a:schemeClr val="lt1"/>
              </a:buClr>
              <a:buSzPct val="100000"/>
              <a:buChar char="•"/>
            </a:pPr>
            <a:r>
              <a:rPr lang="en-IN" sz="2600">
                <a:solidFill>
                  <a:schemeClr val="lt1"/>
                </a:solidFill>
              </a:rPr>
              <a:t>Guides Development, Operation, Maintenance, and Disposal of Software</a:t>
            </a:r>
            <a:endParaRPr/>
          </a:p>
          <a:p>
            <a:pPr indent="-228600" lvl="0" marL="228600" rtl="0" algn="l">
              <a:lnSpc>
                <a:spcPct val="90000"/>
              </a:lnSpc>
              <a:spcBef>
                <a:spcPts val="1000"/>
              </a:spcBef>
              <a:spcAft>
                <a:spcPts val="0"/>
              </a:spcAft>
              <a:buClr>
                <a:schemeClr val="lt1"/>
              </a:buClr>
              <a:buSzPct val="100000"/>
              <a:buChar char="•"/>
            </a:pPr>
            <a:r>
              <a:rPr lang="en-IN" sz="2600">
                <a:solidFill>
                  <a:schemeClr val="lt1"/>
                </a:solidFill>
              </a:rPr>
              <a:t>Enhances Process Maturity and Product Quality</a:t>
            </a:r>
            <a:endParaRPr/>
          </a:p>
          <a:p>
            <a:pPr indent="-228600" lvl="0" marL="228600" rtl="0" algn="l">
              <a:lnSpc>
                <a:spcPct val="90000"/>
              </a:lnSpc>
              <a:spcBef>
                <a:spcPts val="1000"/>
              </a:spcBef>
              <a:spcAft>
                <a:spcPts val="0"/>
              </a:spcAft>
              <a:buClr>
                <a:schemeClr val="lt1"/>
              </a:buClr>
              <a:buSzPct val="100000"/>
              <a:buChar char="•"/>
            </a:pPr>
            <a:r>
              <a:rPr lang="en-IN" sz="2600">
                <a:solidFill>
                  <a:schemeClr val="lt1"/>
                </a:solidFill>
              </a:rPr>
              <a:t>Globally Recognized Standard for Software Management</a:t>
            </a:r>
            <a:endParaRPr/>
          </a:p>
          <a:p>
            <a:pPr indent="-75882" lvl="0" marL="228600" rtl="0" algn="l">
              <a:lnSpc>
                <a:spcPct val="90000"/>
              </a:lnSpc>
              <a:spcBef>
                <a:spcPts val="1000"/>
              </a:spcBef>
              <a:spcAft>
                <a:spcPts val="0"/>
              </a:spcAft>
              <a:buClr>
                <a:schemeClr val="dk1"/>
              </a:buClr>
              <a:buSzPct val="100000"/>
              <a:buNone/>
            </a:pPr>
            <a:r>
              <a:t/>
            </a:r>
            <a:endParaRPr sz="2600">
              <a:solidFill>
                <a:schemeClr val="lt1"/>
              </a:solidFill>
            </a:endParaRPr>
          </a:p>
        </p:txBody>
      </p:sp>
      <p:grpSp>
        <p:nvGrpSpPr>
          <p:cNvPr id="414" name="Google Shape;414;p14"/>
          <p:cNvGrpSpPr/>
          <p:nvPr/>
        </p:nvGrpSpPr>
        <p:grpSpPr>
          <a:xfrm>
            <a:off x="9812239" y="6139464"/>
            <a:ext cx="1054466" cy="469689"/>
            <a:chOff x="9841624" y="4115729"/>
            <a:chExt cx="602169" cy="268223"/>
          </a:xfrm>
        </p:grpSpPr>
        <p:sp>
          <p:nvSpPr>
            <p:cNvPr id="415" name="Google Shape;415;p14"/>
            <p:cNvSpPr/>
            <p:nvPr/>
          </p:nvSpPr>
          <p:spPr>
            <a:xfrm>
              <a:off x="9841624" y="4115729"/>
              <a:ext cx="202882" cy="268223"/>
            </a:xfrm>
            <a:custGeom>
              <a:rect b="b" l="l" r="r" t="t"/>
              <a:pathLst>
                <a:path extrusionOk="0" h="268223" w="202882">
                  <a:moveTo>
                    <a:pt x="20765" y="268224"/>
                  </a:moveTo>
                  <a:lnTo>
                    <a:pt x="0" y="268224"/>
                  </a:lnTo>
                  <a:lnTo>
                    <a:pt x="182118" y="0"/>
                  </a:lnTo>
                  <a:lnTo>
                    <a:pt x="202883"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16" name="Google Shape;416;p14"/>
            <p:cNvSpPr/>
            <p:nvPr/>
          </p:nvSpPr>
          <p:spPr>
            <a:xfrm>
              <a:off x="9941445" y="4115729"/>
              <a:ext cx="202882" cy="268223"/>
            </a:xfrm>
            <a:custGeom>
              <a:rect b="b" l="l" r="r" t="t"/>
              <a:pathLst>
                <a:path extrusionOk="0" h="268223" w="202882">
                  <a:moveTo>
                    <a:pt x="20765" y="268224"/>
                  </a:moveTo>
                  <a:lnTo>
                    <a:pt x="0" y="268224"/>
                  </a:lnTo>
                  <a:lnTo>
                    <a:pt x="182118" y="0"/>
                  </a:lnTo>
                  <a:lnTo>
                    <a:pt x="202883"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17" name="Google Shape;417;p14"/>
            <p:cNvSpPr/>
            <p:nvPr/>
          </p:nvSpPr>
          <p:spPr>
            <a:xfrm>
              <a:off x="10041267" y="4115729"/>
              <a:ext cx="202882" cy="268223"/>
            </a:xfrm>
            <a:custGeom>
              <a:rect b="b" l="l" r="r" t="t"/>
              <a:pathLst>
                <a:path extrusionOk="0" h="268223" w="202882">
                  <a:moveTo>
                    <a:pt x="20669" y="268224"/>
                  </a:moveTo>
                  <a:lnTo>
                    <a:pt x="0" y="268224"/>
                  </a:lnTo>
                  <a:lnTo>
                    <a:pt x="182118" y="0"/>
                  </a:lnTo>
                  <a:lnTo>
                    <a:pt x="202883"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18" name="Google Shape;418;p14"/>
            <p:cNvSpPr/>
            <p:nvPr/>
          </p:nvSpPr>
          <p:spPr>
            <a:xfrm>
              <a:off x="10141090" y="4115729"/>
              <a:ext cx="202882" cy="268223"/>
            </a:xfrm>
            <a:custGeom>
              <a:rect b="b" l="l" r="r" t="t"/>
              <a:pathLst>
                <a:path extrusionOk="0" h="268223" w="202882">
                  <a:moveTo>
                    <a:pt x="20669" y="268224"/>
                  </a:moveTo>
                  <a:lnTo>
                    <a:pt x="0" y="268224"/>
                  </a:lnTo>
                  <a:lnTo>
                    <a:pt x="182118" y="0"/>
                  </a:lnTo>
                  <a:lnTo>
                    <a:pt x="202883"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19" name="Google Shape;419;p14"/>
            <p:cNvSpPr/>
            <p:nvPr/>
          </p:nvSpPr>
          <p:spPr>
            <a:xfrm>
              <a:off x="10240911" y="4115729"/>
              <a:ext cx="202882" cy="268223"/>
            </a:xfrm>
            <a:custGeom>
              <a:rect b="b" l="l" r="r" t="t"/>
              <a:pathLst>
                <a:path extrusionOk="0" h="268223" w="202882">
                  <a:moveTo>
                    <a:pt x="20669" y="268224"/>
                  </a:moveTo>
                  <a:lnTo>
                    <a:pt x="0" y="268224"/>
                  </a:lnTo>
                  <a:lnTo>
                    <a:pt x="182118" y="0"/>
                  </a:lnTo>
                  <a:lnTo>
                    <a:pt x="202883"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24" name="Shape 424"/>
        <p:cNvGrpSpPr/>
        <p:nvPr/>
      </p:nvGrpSpPr>
      <p:grpSpPr>
        <a:xfrm>
          <a:off x="0" y="0"/>
          <a:ext cx="0" cy="0"/>
          <a:chOff x="0" y="0"/>
          <a:chExt cx="0" cy="0"/>
        </a:xfrm>
      </p:grpSpPr>
      <p:sp>
        <p:nvSpPr>
          <p:cNvPr id="425" name="Google Shape;425;p15"/>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26" name="Google Shape;426;p15"/>
          <p:cNvSpPr/>
          <p:nvPr/>
        </p:nvSpPr>
        <p:spPr>
          <a:xfrm>
            <a:off x="0" y="0"/>
            <a:ext cx="4890596"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27" name="Google Shape;427;p15"/>
          <p:cNvSpPr txBox="1"/>
          <p:nvPr>
            <p:ph type="title"/>
          </p:nvPr>
        </p:nvSpPr>
        <p:spPr>
          <a:xfrm>
            <a:off x="838200" y="1195697"/>
            <a:ext cx="3200400" cy="423811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Play"/>
              <a:buNone/>
            </a:pPr>
            <a:r>
              <a:rPr lang="en-IN">
                <a:solidFill>
                  <a:schemeClr val="lt1"/>
                </a:solidFill>
                <a:latin typeface="Play"/>
                <a:ea typeface="Play"/>
                <a:cs typeface="Play"/>
                <a:sym typeface="Play"/>
              </a:rPr>
              <a:t>Introduction to Software Quality Assurance</a:t>
            </a:r>
            <a:endParaRPr/>
          </a:p>
        </p:txBody>
      </p:sp>
      <p:grpSp>
        <p:nvGrpSpPr>
          <p:cNvPr id="428" name="Google Shape;428;p15"/>
          <p:cNvGrpSpPr/>
          <p:nvPr/>
        </p:nvGrpSpPr>
        <p:grpSpPr>
          <a:xfrm>
            <a:off x="0" y="202912"/>
            <a:ext cx="1910252" cy="709660"/>
            <a:chOff x="2267504" y="2540250"/>
            <a:chExt cx="1990951" cy="739640"/>
          </a:xfrm>
        </p:grpSpPr>
        <p:sp>
          <p:nvSpPr>
            <p:cNvPr id="429" name="Google Shape;429;p15"/>
            <p:cNvSpPr/>
            <p:nvPr/>
          </p:nvSpPr>
          <p:spPr>
            <a:xfrm>
              <a:off x="2267504" y="2540250"/>
              <a:ext cx="1990951" cy="286230"/>
            </a:xfrm>
            <a:custGeom>
              <a:rect b="b" l="l" r="r" t="t"/>
              <a:pathLst>
                <a:path extrusionOk="0" h="286230" w="1990951">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30" name="Google Shape;430;p15"/>
            <p:cNvSpPr/>
            <p:nvPr/>
          </p:nvSpPr>
          <p:spPr>
            <a:xfrm>
              <a:off x="2267504" y="2993660"/>
              <a:ext cx="1990951" cy="286230"/>
            </a:xfrm>
            <a:custGeom>
              <a:rect b="b" l="l" r="r" t="t"/>
              <a:pathLst>
                <a:path extrusionOk="0" h="286230" w="1990951">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sp>
        <p:nvSpPr>
          <p:cNvPr id="431" name="Google Shape;431;p15"/>
          <p:cNvSpPr/>
          <p:nvPr/>
        </p:nvSpPr>
        <p:spPr>
          <a:xfrm>
            <a:off x="406260" y="4752208"/>
            <a:ext cx="365021" cy="365021"/>
          </a:xfrm>
          <a:prstGeom prst="ellipse">
            <a:avLst/>
          </a:prstGeom>
          <a:solidFill>
            <a:srgbClr val="FFFFFF"/>
          </a:solidFill>
          <a:ln cap="flat" cmpd="sng" w="28575">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32" name="Google Shape;432;p15"/>
          <p:cNvSpPr/>
          <p:nvPr/>
        </p:nvSpPr>
        <p:spPr>
          <a:xfrm>
            <a:off x="406260" y="4752208"/>
            <a:ext cx="365021" cy="365021"/>
          </a:xfrm>
          <a:prstGeom prst="ellipse">
            <a:avLst/>
          </a:prstGeom>
          <a:solidFill>
            <a:schemeClr val="accent6">
              <a:alpha val="29803"/>
            </a:schemeClr>
          </a:solidFill>
          <a:ln cap="flat" cmpd="sng" w="28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433" name="Google Shape;433;p15"/>
          <p:cNvGrpSpPr/>
          <p:nvPr/>
        </p:nvGrpSpPr>
        <p:grpSpPr>
          <a:xfrm>
            <a:off x="4109667" y="5539935"/>
            <a:ext cx="975169" cy="975171"/>
            <a:chOff x="5829300" y="3162300"/>
            <a:chExt cx="532256" cy="532257"/>
          </a:xfrm>
        </p:grpSpPr>
        <p:sp>
          <p:nvSpPr>
            <p:cNvPr id="434" name="Google Shape;434;p15"/>
            <p:cNvSpPr/>
            <p:nvPr/>
          </p:nvSpPr>
          <p:spPr>
            <a:xfrm>
              <a:off x="5859208" y="3192208"/>
              <a:ext cx="112966" cy="112966"/>
            </a:xfrm>
            <a:custGeom>
              <a:rect b="b" l="l" r="r" t="t"/>
              <a:pathLst>
                <a:path extrusionOk="0" h="112966" w="112966">
                  <a:moveTo>
                    <a:pt x="112967" y="0"/>
                  </a:moveTo>
                  <a:lnTo>
                    <a:pt x="0" y="112967"/>
                  </a:lnTo>
                  <a:cubicBezTo>
                    <a:pt x="25356" y="64747"/>
                    <a:pt x="64747" y="25356"/>
                    <a:pt x="112967"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35" name="Google Shape;435;p15"/>
            <p:cNvSpPr/>
            <p:nvPr/>
          </p:nvSpPr>
          <p:spPr>
            <a:xfrm>
              <a:off x="5831205" y="3164205"/>
              <a:ext cx="230314" cy="230314"/>
            </a:xfrm>
            <a:custGeom>
              <a:rect b="b" l="l" r="r" t="t"/>
              <a:pathLst>
                <a:path extrusionOk="0" h="230314" w="230314">
                  <a:moveTo>
                    <a:pt x="230314" y="0"/>
                  </a:moveTo>
                  <a:lnTo>
                    <a:pt x="0" y="230314"/>
                  </a:lnTo>
                  <a:cubicBezTo>
                    <a:pt x="953" y="223361"/>
                    <a:pt x="2095" y="216408"/>
                    <a:pt x="3524" y="209550"/>
                  </a:cubicBezTo>
                  <a:lnTo>
                    <a:pt x="209550" y="3524"/>
                  </a:lnTo>
                  <a:cubicBezTo>
                    <a:pt x="216408" y="2095"/>
                    <a:pt x="223361" y="953"/>
                    <a:pt x="230314"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36" name="Google Shape;436;p15"/>
            <p:cNvSpPr/>
            <p:nvPr/>
          </p:nvSpPr>
          <p:spPr>
            <a:xfrm>
              <a:off x="5829300" y="3162300"/>
              <a:ext cx="294131" cy="294131"/>
            </a:xfrm>
            <a:custGeom>
              <a:rect b="b" l="l" r="r" t="t"/>
              <a:pathLst>
                <a:path extrusionOk="0" h="294131" w="294131">
                  <a:moveTo>
                    <a:pt x="294132" y="1238"/>
                  </a:moveTo>
                  <a:lnTo>
                    <a:pt x="1238" y="294132"/>
                  </a:lnTo>
                  <a:cubicBezTo>
                    <a:pt x="667" y="288893"/>
                    <a:pt x="0" y="283559"/>
                    <a:pt x="0" y="278225"/>
                  </a:cubicBezTo>
                  <a:lnTo>
                    <a:pt x="278225" y="0"/>
                  </a:lnTo>
                  <a:cubicBezTo>
                    <a:pt x="283559" y="0"/>
                    <a:pt x="288893" y="667"/>
                    <a:pt x="294132" y="12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37" name="Google Shape;437;p15"/>
            <p:cNvSpPr/>
            <p:nvPr/>
          </p:nvSpPr>
          <p:spPr>
            <a:xfrm>
              <a:off x="5837205" y="3170110"/>
              <a:ext cx="337184" cy="337280"/>
            </a:xfrm>
            <a:custGeom>
              <a:rect b="b" l="l" r="r" t="t"/>
              <a:pathLst>
                <a:path extrusionOk="0" h="337280" w="337184">
                  <a:moveTo>
                    <a:pt x="337185" y="3905"/>
                  </a:moveTo>
                  <a:lnTo>
                    <a:pt x="3810" y="337280"/>
                  </a:lnTo>
                  <a:cubicBezTo>
                    <a:pt x="2381" y="332899"/>
                    <a:pt x="1143" y="328422"/>
                    <a:pt x="0" y="323850"/>
                  </a:cubicBezTo>
                  <a:lnTo>
                    <a:pt x="323850" y="0"/>
                  </a:lnTo>
                  <a:cubicBezTo>
                    <a:pt x="328327" y="1715"/>
                    <a:pt x="332804" y="2477"/>
                    <a:pt x="337185" y="390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38" name="Google Shape;438;p15"/>
            <p:cNvSpPr/>
            <p:nvPr/>
          </p:nvSpPr>
          <p:spPr>
            <a:xfrm>
              <a:off x="5853207" y="3186207"/>
              <a:ext cx="364617" cy="364617"/>
            </a:xfrm>
            <a:custGeom>
              <a:rect b="b" l="l" r="r" t="t"/>
              <a:pathLst>
                <a:path extrusionOk="0" h="364617" w="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39" name="Google Shape;439;p15"/>
            <p:cNvSpPr/>
            <p:nvPr/>
          </p:nvSpPr>
          <p:spPr>
            <a:xfrm>
              <a:off x="5875305" y="3208305"/>
              <a:ext cx="380238" cy="380238"/>
            </a:xfrm>
            <a:custGeom>
              <a:rect b="b" l="l" r="r" t="t"/>
              <a:pathLst>
                <a:path extrusionOk="0" h="380238" w="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40" name="Google Shape;440;p15"/>
            <p:cNvSpPr/>
            <p:nvPr/>
          </p:nvSpPr>
          <p:spPr>
            <a:xfrm>
              <a:off x="5902832" y="3235832"/>
              <a:ext cx="385191" cy="385191"/>
            </a:xfrm>
            <a:custGeom>
              <a:rect b="b" l="l" r="r" t="t"/>
              <a:pathLst>
                <a:path extrusionOk="0" h="385191" w="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41" name="Google Shape;441;p15"/>
            <p:cNvSpPr/>
            <p:nvPr/>
          </p:nvSpPr>
          <p:spPr>
            <a:xfrm>
              <a:off x="5935789" y="3268313"/>
              <a:ext cx="379761" cy="380237"/>
            </a:xfrm>
            <a:custGeom>
              <a:rect b="b" l="l" r="r" t="t"/>
              <a:pathLst>
                <a:path extrusionOk="0" h="380237" w="379761">
                  <a:moveTo>
                    <a:pt x="372428" y="0"/>
                  </a:moveTo>
                  <a:cubicBezTo>
                    <a:pt x="374999" y="3239"/>
                    <a:pt x="377381" y="6572"/>
                    <a:pt x="379762" y="9525"/>
                  </a:cubicBezTo>
                  <a:lnTo>
                    <a:pt x="9525" y="380238"/>
                  </a:lnTo>
                  <a:cubicBezTo>
                    <a:pt x="6096" y="377857"/>
                    <a:pt x="2762" y="375476"/>
                    <a:pt x="0" y="37290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42" name="Google Shape;442;p15"/>
            <p:cNvSpPr/>
            <p:nvPr/>
          </p:nvSpPr>
          <p:spPr>
            <a:xfrm>
              <a:off x="5972841" y="3305841"/>
              <a:ext cx="364807" cy="364807"/>
            </a:xfrm>
            <a:custGeom>
              <a:rect b="b" l="l" r="r" t="t"/>
              <a:pathLst>
                <a:path extrusionOk="0" h="364807" w="364807">
                  <a:moveTo>
                    <a:pt x="359188" y="0"/>
                  </a:moveTo>
                  <a:cubicBezTo>
                    <a:pt x="361188" y="3905"/>
                    <a:pt x="362998" y="7715"/>
                    <a:pt x="364808" y="11621"/>
                  </a:cubicBezTo>
                  <a:lnTo>
                    <a:pt x="11621" y="364808"/>
                  </a:lnTo>
                  <a:cubicBezTo>
                    <a:pt x="7715" y="362998"/>
                    <a:pt x="3905" y="361188"/>
                    <a:pt x="0" y="35918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43" name="Google Shape;443;p15"/>
            <p:cNvSpPr/>
            <p:nvPr/>
          </p:nvSpPr>
          <p:spPr>
            <a:xfrm>
              <a:off x="6016370" y="3349466"/>
              <a:ext cx="337280" cy="337280"/>
            </a:xfrm>
            <a:custGeom>
              <a:rect b="b" l="l" r="r" t="t"/>
              <a:pathLst>
                <a:path extrusionOk="0" h="337280" w="337280">
                  <a:moveTo>
                    <a:pt x="333470" y="0"/>
                  </a:moveTo>
                  <a:cubicBezTo>
                    <a:pt x="334899" y="4382"/>
                    <a:pt x="336137" y="8858"/>
                    <a:pt x="337280" y="13430"/>
                  </a:cubicBezTo>
                  <a:lnTo>
                    <a:pt x="13430" y="337280"/>
                  </a:lnTo>
                  <a:cubicBezTo>
                    <a:pt x="8858" y="336137"/>
                    <a:pt x="4382" y="334899"/>
                    <a:pt x="0" y="33347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44" name="Google Shape;444;p15"/>
            <p:cNvSpPr/>
            <p:nvPr/>
          </p:nvSpPr>
          <p:spPr>
            <a:xfrm>
              <a:off x="6067329" y="3400425"/>
              <a:ext cx="294227" cy="294132"/>
            </a:xfrm>
            <a:custGeom>
              <a:rect b="b" l="l" r="r" t="t"/>
              <a:pathLst>
                <a:path extrusionOk="0" h="294132" w="294227">
                  <a:moveTo>
                    <a:pt x="292989" y="0"/>
                  </a:moveTo>
                  <a:cubicBezTo>
                    <a:pt x="293561" y="5334"/>
                    <a:pt x="293942" y="10668"/>
                    <a:pt x="294227" y="15907"/>
                  </a:cubicBezTo>
                  <a:lnTo>
                    <a:pt x="15907" y="294132"/>
                  </a:lnTo>
                  <a:cubicBezTo>
                    <a:pt x="10668" y="294132"/>
                    <a:pt x="5334" y="293465"/>
                    <a:pt x="0" y="29289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45" name="Google Shape;445;p15"/>
            <p:cNvSpPr/>
            <p:nvPr/>
          </p:nvSpPr>
          <p:spPr>
            <a:xfrm>
              <a:off x="6129337" y="3462337"/>
              <a:ext cx="230314" cy="230314"/>
            </a:xfrm>
            <a:custGeom>
              <a:rect b="b" l="l" r="r" t="t"/>
              <a:pathLst>
                <a:path extrusionOk="0" h="230314" w="230314">
                  <a:moveTo>
                    <a:pt x="230315" y="0"/>
                  </a:moveTo>
                  <a:cubicBezTo>
                    <a:pt x="229457" y="6953"/>
                    <a:pt x="228314" y="13716"/>
                    <a:pt x="226886" y="20574"/>
                  </a:cubicBezTo>
                  <a:lnTo>
                    <a:pt x="20669" y="226790"/>
                  </a:lnTo>
                  <a:cubicBezTo>
                    <a:pt x="13811" y="228314"/>
                    <a:pt x="6953" y="229457"/>
                    <a:pt x="0" y="23031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46" name="Google Shape;446;p15"/>
            <p:cNvSpPr/>
            <p:nvPr/>
          </p:nvSpPr>
          <p:spPr>
            <a:xfrm>
              <a:off x="6218682" y="3551682"/>
              <a:ext cx="112871" cy="112871"/>
            </a:xfrm>
            <a:custGeom>
              <a:rect b="b" l="l" r="r" t="t"/>
              <a:pathLst>
                <a:path extrusionOk="0" h="112871" w="112871">
                  <a:moveTo>
                    <a:pt x="112871" y="0"/>
                  </a:moveTo>
                  <a:cubicBezTo>
                    <a:pt x="87618" y="48239"/>
                    <a:pt x="48239" y="87618"/>
                    <a:pt x="0" y="11287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nvGrpSpPr>
          <p:cNvPr id="447" name="Google Shape;447;p15"/>
          <p:cNvGrpSpPr/>
          <p:nvPr/>
        </p:nvGrpSpPr>
        <p:grpSpPr>
          <a:xfrm>
            <a:off x="5484139" y="478257"/>
            <a:ext cx="6301601" cy="5877373"/>
            <a:chOff x="0" y="717"/>
            <a:chExt cx="6301601" cy="5877373"/>
          </a:xfrm>
        </p:grpSpPr>
        <p:sp>
          <p:nvSpPr>
            <p:cNvPr id="448" name="Google Shape;448;p15"/>
            <p:cNvSpPr/>
            <p:nvPr/>
          </p:nvSpPr>
          <p:spPr>
            <a:xfrm>
              <a:off x="0" y="717"/>
              <a:ext cx="6301601" cy="1679249"/>
            </a:xfrm>
            <a:prstGeom prst="roundRect">
              <a:avLst>
                <a:gd fmla="val 10000" name="adj"/>
              </a:avLst>
            </a:pr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15"/>
            <p:cNvSpPr/>
            <p:nvPr/>
          </p:nvSpPr>
          <p:spPr>
            <a:xfrm>
              <a:off x="507973" y="378548"/>
              <a:ext cx="923587" cy="923587"/>
            </a:xfrm>
            <a:prstGeom prst="rect">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15"/>
            <p:cNvSpPr/>
            <p:nvPr/>
          </p:nvSpPr>
          <p:spPr>
            <a:xfrm>
              <a:off x="1939533" y="717"/>
              <a:ext cx="4362067" cy="1679249"/>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15"/>
            <p:cNvSpPr txBox="1"/>
            <p:nvPr/>
          </p:nvSpPr>
          <p:spPr>
            <a:xfrm>
              <a:off x="1939533" y="717"/>
              <a:ext cx="4362067" cy="1679249"/>
            </a:xfrm>
            <a:prstGeom prst="rect">
              <a:avLst/>
            </a:prstGeom>
            <a:noFill/>
            <a:ln>
              <a:noFill/>
            </a:ln>
          </p:spPr>
          <p:txBody>
            <a:bodyPr anchorCtr="0" anchor="ctr" bIns="177700" lIns="177700" spcFirstLastPara="1" rIns="177700" wrap="square" tIns="177700">
              <a:noAutofit/>
            </a:bodyPr>
            <a:lstStyle/>
            <a:p>
              <a:pPr indent="0" lvl="0" marL="0" marR="0" rtl="0" algn="l">
                <a:lnSpc>
                  <a:spcPct val="90000"/>
                </a:lnSpc>
                <a:spcBef>
                  <a:spcPts val="0"/>
                </a:spcBef>
                <a:spcAft>
                  <a:spcPts val="0"/>
                </a:spcAft>
                <a:buNone/>
              </a:pPr>
              <a:r>
                <a:rPr lang="en-IN" sz="2500">
                  <a:solidFill>
                    <a:schemeClr val="dk1"/>
                  </a:solidFill>
                  <a:latin typeface="Arial"/>
                  <a:ea typeface="Arial"/>
                  <a:cs typeface="Arial"/>
                  <a:sym typeface="Arial"/>
                </a:rPr>
                <a:t>Definition of Software Quality Assurance (SQA)</a:t>
              </a:r>
              <a:br>
                <a:rPr lang="en-IN" sz="2500">
                  <a:solidFill>
                    <a:schemeClr val="dk1"/>
                  </a:solidFill>
                  <a:latin typeface="Arial"/>
                  <a:ea typeface="Arial"/>
                  <a:cs typeface="Arial"/>
                  <a:sym typeface="Arial"/>
                </a:rPr>
              </a:br>
              <a:endParaRPr sz="2500">
                <a:solidFill>
                  <a:schemeClr val="dk1"/>
                </a:solidFill>
                <a:latin typeface="Arial"/>
                <a:ea typeface="Arial"/>
                <a:cs typeface="Arial"/>
                <a:sym typeface="Arial"/>
              </a:endParaRPr>
            </a:p>
          </p:txBody>
        </p:sp>
        <p:sp>
          <p:nvSpPr>
            <p:cNvPr id="452" name="Google Shape;452;p15"/>
            <p:cNvSpPr/>
            <p:nvPr/>
          </p:nvSpPr>
          <p:spPr>
            <a:xfrm>
              <a:off x="0" y="2099779"/>
              <a:ext cx="6301601" cy="1679249"/>
            </a:xfrm>
            <a:prstGeom prst="roundRect">
              <a:avLst>
                <a:gd fmla="val 10000" name="adj"/>
              </a:avLst>
            </a:pr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15"/>
            <p:cNvSpPr/>
            <p:nvPr/>
          </p:nvSpPr>
          <p:spPr>
            <a:xfrm>
              <a:off x="507973" y="2477610"/>
              <a:ext cx="923587" cy="923587"/>
            </a:xfrm>
            <a:prstGeom prst="rect">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15"/>
            <p:cNvSpPr/>
            <p:nvPr/>
          </p:nvSpPr>
          <p:spPr>
            <a:xfrm>
              <a:off x="1939533" y="2099779"/>
              <a:ext cx="4362067" cy="1679249"/>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15"/>
            <p:cNvSpPr txBox="1"/>
            <p:nvPr/>
          </p:nvSpPr>
          <p:spPr>
            <a:xfrm>
              <a:off x="1939533" y="2099779"/>
              <a:ext cx="4362067" cy="1679249"/>
            </a:xfrm>
            <a:prstGeom prst="rect">
              <a:avLst/>
            </a:prstGeom>
            <a:noFill/>
            <a:ln>
              <a:noFill/>
            </a:ln>
          </p:spPr>
          <p:txBody>
            <a:bodyPr anchorCtr="0" anchor="ctr" bIns="177700" lIns="177700" spcFirstLastPara="1" rIns="177700" wrap="square" tIns="177700">
              <a:noAutofit/>
            </a:bodyPr>
            <a:lstStyle/>
            <a:p>
              <a:pPr indent="0" lvl="0" marL="0" marR="0" rtl="0" algn="l">
                <a:lnSpc>
                  <a:spcPct val="90000"/>
                </a:lnSpc>
                <a:spcBef>
                  <a:spcPts val="0"/>
                </a:spcBef>
                <a:spcAft>
                  <a:spcPts val="0"/>
                </a:spcAft>
                <a:buNone/>
              </a:pPr>
              <a:r>
                <a:rPr lang="en-IN" sz="2500">
                  <a:solidFill>
                    <a:schemeClr val="dk1"/>
                  </a:solidFill>
                  <a:latin typeface="Arial"/>
                  <a:ea typeface="Arial"/>
                  <a:cs typeface="Arial"/>
                  <a:sym typeface="Arial"/>
                </a:rPr>
                <a:t>Importance of SQA in software development</a:t>
              </a:r>
              <a:br>
                <a:rPr lang="en-IN" sz="2500">
                  <a:solidFill>
                    <a:schemeClr val="dk1"/>
                  </a:solidFill>
                  <a:latin typeface="Arial"/>
                  <a:ea typeface="Arial"/>
                  <a:cs typeface="Arial"/>
                  <a:sym typeface="Arial"/>
                </a:rPr>
              </a:br>
              <a:endParaRPr sz="2500">
                <a:solidFill>
                  <a:schemeClr val="dk1"/>
                </a:solidFill>
                <a:latin typeface="Arial"/>
                <a:ea typeface="Arial"/>
                <a:cs typeface="Arial"/>
                <a:sym typeface="Arial"/>
              </a:endParaRPr>
            </a:p>
          </p:txBody>
        </p:sp>
        <p:sp>
          <p:nvSpPr>
            <p:cNvPr id="456" name="Google Shape;456;p15"/>
            <p:cNvSpPr/>
            <p:nvPr/>
          </p:nvSpPr>
          <p:spPr>
            <a:xfrm>
              <a:off x="0" y="4198841"/>
              <a:ext cx="6301601" cy="1679249"/>
            </a:xfrm>
            <a:prstGeom prst="roundRect">
              <a:avLst>
                <a:gd fmla="val 10000" name="adj"/>
              </a:avLst>
            </a:pr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15"/>
            <p:cNvSpPr/>
            <p:nvPr/>
          </p:nvSpPr>
          <p:spPr>
            <a:xfrm>
              <a:off x="507973" y="4576672"/>
              <a:ext cx="923587" cy="923587"/>
            </a:xfrm>
            <a:prstGeom prst="rect">
              <a:avLst/>
            </a:prstGeom>
            <a:blipFill rotWithShape="1">
              <a:blip r:embed="rId5">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15"/>
            <p:cNvSpPr/>
            <p:nvPr/>
          </p:nvSpPr>
          <p:spPr>
            <a:xfrm>
              <a:off x="1939533" y="4198841"/>
              <a:ext cx="4362067" cy="1679249"/>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15"/>
            <p:cNvSpPr txBox="1"/>
            <p:nvPr/>
          </p:nvSpPr>
          <p:spPr>
            <a:xfrm>
              <a:off x="1939533" y="4198841"/>
              <a:ext cx="4362067" cy="1679249"/>
            </a:xfrm>
            <a:prstGeom prst="rect">
              <a:avLst/>
            </a:prstGeom>
            <a:noFill/>
            <a:ln>
              <a:noFill/>
            </a:ln>
          </p:spPr>
          <p:txBody>
            <a:bodyPr anchorCtr="0" anchor="ctr" bIns="177700" lIns="177700" spcFirstLastPara="1" rIns="177700" wrap="square" tIns="177700">
              <a:noAutofit/>
            </a:bodyPr>
            <a:lstStyle/>
            <a:p>
              <a:pPr indent="0" lvl="0" marL="0" marR="0" rtl="0" algn="l">
                <a:lnSpc>
                  <a:spcPct val="90000"/>
                </a:lnSpc>
                <a:spcBef>
                  <a:spcPts val="0"/>
                </a:spcBef>
                <a:spcAft>
                  <a:spcPts val="0"/>
                </a:spcAft>
                <a:buNone/>
              </a:pPr>
              <a:r>
                <a:rPr lang="en-IN" sz="2500">
                  <a:solidFill>
                    <a:schemeClr val="dk1"/>
                  </a:solidFill>
                  <a:latin typeface="Arial"/>
                  <a:ea typeface="Arial"/>
                  <a:cs typeface="Arial"/>
                  <a:sym typeface="Arial"/>
                </a:rPr>
                <a:t>Key activities in SQA</a:t>
              </a:r>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64" name="Shape 464"/>
        <p:cNvGrpSpPr/>
        <p:nvPr/>
      </p:nvGrpSpPr>
      <p:grpSpPr>
        <a:xfrm>
          <a:off x="0" y="0"/>
          <a:ext cx="0" cy="0"/>
          <a:chOff x="0" y="0"/>
          <a:chExt cx="0" cy="0"/>
        </a:xfrm>
      </p:grpSpPr>
      <p:sp>
        <p:nvSpPr>
          <p:cNvPr id="465" name="Google Shape;465;p16"/>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Question mark on green pastel background" id="466" name="Google Shape;466;p16"/>
          <p:cNvPicPr preferRelativeResize="0"/>
          <p:nvPr/>
        </p:nvPicPr>
        <p:blipFill rotWithShape="1">
          <a:blip r:embed="rId3">
            <a:alphaModFix/>
          </a:blip>
          <a:srcRect b="0" l="40413" r="421" t="0"/>
          <a:stretch/>
        </p:blipFill>
        <p:spPr>
          <a:xfrm>
            <a:off x="-1" y="-2"/>
            <a:ext cx="5410198" cy="6858002"/>
          </a:xfrm>
          <a:prstGeom prst="rect">
            <a:avLst/>
          </a:prstGeom>
          <a:noFill/>
          <a:ln>
            <a:noFill/>
          </a:ln>
        </p:spPr>
      </p:pic>
      <p:sp>
        <p:nvSpPr>
          <p:cNvPr id="467" name="Google Shape;467;p16"/>
          <p:cNvSpPr/>
          <p:nvPr/>
        </p:nvSpPr>
        <p:spPr>
          <a:xfrm>
            <a:off x="5410197" y="-1"/>
            <a:ext cx="6781802" cy="2286000"/>
          </a:xfrm>
          <a:prstGeom prst="rect">
            <a:avLst/>
          </a:prstGeom>
          <a:solidFill>
            <a:schemeClr val="lt1"/>
          </a:solidFill>
          <a:ln>
            <a:noFill/>
          </a:ln>
          <a:effectLst>
            <a:outerShdw blurRad="355600" sx="95000" rotWithShape="0" algn="t" dist="152400" sy="95000">
              <a:srgbClr val="000000">
                <a:alpha val="2862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68" name="Google Shape;468;p16"/>
          <p:cNvSpPr txBox="1"/>
          <p:nvPr>
            <p:ph type="title"/>
          </p:nvPr>
        </p:nvSpPr>
        <p:spPr>
          <a:xfrm>
            <a:off x="6115317" y="405685"/>
            <a:ext cx="5464968" cy="155930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400"/>
              <a:buFont typeface="Play"/>
              <a:buNone/>
            </a:pPr>
            <a:r>
              <a:rPr lang="en-IN" sz="3400"/>
              <a:t>Let’s explore another Standard IS 16845(SQuaRE) Series</a:t>
            </a:r>
            <a:endParaRPr/>
          </a:p>
        </p:txBody>
      </p:sp>
      <p:sp>
        <p:nvSpPr>
          <p:cNvPr id="469" name="Google Shape;469;p16"/>
          <p:cNvSpPr txBox="1"/>
          <p:nvPr>
            <p:ph idx="1" type="body"/>
          </p:nvPr>
        </p:nvSpPr>
        <p:spPr>
          <a:xfrm>
            <a:off x="6115317" y="2743200"/>
            <a:ext cx="5247340" cy="3496878"/>
          </a:xfrm>
          <a:prstGeom prst="rect">
            <a:avLst/>
          </a:prstGeom>
          <a:noFill/>
          <a:ln>
            <a:noFill/>
          </a:ln>
        </p:spPr>
        <p:txBody>
          <a:bodyPr anchorCtr="0" anchor="ctr" bIns="45700" lIns="91425" spcFirstLastPara="1" rIns="91425" wrap="square" tIns="45700">
            <a:normAutofit fontScale="92500" lnSpcReduction="10000"/>
          </a:bodyPr>
          <a:lstStyle/>
          <a:p>
            <a:pPr indent="-228600" lvl="0" marL="228600" rtl="0" algn="l">
              <a:lnSpc>
                <a:spcPct val="90000"/>
              </a:lnSpc>
              <a:spcBef>
                <a:spcPts val="0"/>
              </a:spcBef>
              <a:spcAft>
                <a:spcPts val="0"/>
              </a:spcAft>
              <a:buClr>
                <a:schemeClr val="dk1"/>
              </a:buClr>
              <a:buSzPct val="100000"/>
              <a:buChar char="•"/>
            </a:pPr>
            <a:r>
              <a:rPr lang="en-IN" sz="2000"/>
              <a:t>In coming slides we will get to know about it further.</a:t>
            </a:r>
            <a:endParaRPr/>
          </a:p>
          <a:p>
            <a:pPr indent="-228600" lvl="0" marL="228600" rtl="0" algn="l">
              <a:lnSpc>
                <a:spcPct val="90000"/>
              </a:lnSpc>
              <a:spcBef>
                <a:spcPts val="1000"/>
              </a:spcBef>
              <a:spcAft>
                <a:spcPts val="0"/>
              </a:spcAft>
              <a:buClr>
                <a:schemeClr val="dk1"/>
              </a:buClr>
              <a:buSzPct val="100000"/>
              <a:buChar char="•"/>
            </a:pPr>
            <a:r>
              <a:rPr b="1" lang="en-IN" sz="2000"/>
              <a:t>But the first thing that should come into your mind is :</a:t>
            </a:r>
            <a:endParaRPr/>
          </a:p>
          <a:p>
            <a:pPr indent="-228600" lvl="0" marL="228600" rtl="0" algn="l">
              <a:lnSpc>
                <a:spcPct val="90000"/>
              </a:lnSpc>
              <a:spcBef>
                <a:spcPts val="1000"/>
              </a:spcBef>
              <a:spcAft>
                <a:spcPts val="0"/>
              </a:spcAft>
              <a:buClr>
                <a:schemeClr val="dk1"/>
              </a:buClr>
              <a:buSzPct val="100000"/>
              <a:buChar char="•"/>
            </a:pPr>
            <a:r>
              <a:rPr lang="en-IN" sz="2000"/>
              <a:t>What Is this Standard All About ?</a:t>
            </a:r>
            <a:endParaRPr/>
          </a:p>
          <a:p>
            <a:pPr indent="-228600" lvl="0" marL="228600" rtl="0" algn="l">
              <a:lnSpc>
                <a:spcPct val="90000"/>
              </a:lnSpc>
              <a:spcBef>
                <a:spcPts val="1000"/>
              </a:spcBef>
              <a:spcAft>
                <a:spcPts val="0"/>
              </a:spcAft>
              <a:buClr>
                <a:schemeClr val="dk1"/>
              </a:buClr>
              <a:buSzPct val="100000"/>
              <a:buChar char="•"/>
            </a:pPr>
            <a:r>
              <a:rPr lang="en-IN" sz="2000"/>
              <a:t>Why do we need this/Why it even exists ?</a:t>
            </a:r>
            <a:endParaRPr/>
          </a:p>
          <a:p>
            <a:pPr indent="-111125" lvl="0" marL="228600" rtl="0" algn="l">
              <a:lnSpc>
                <a:spcPct val="90000"/>
              </a:lnSpc>
              <a:spcBef>
                <a:spcPts val="1000"/>
              </a:spcBef>
              <a:spcAft>
                <a:spcPts val="0"/>
              </a:spcAft>
              <a:buClr>
                <a:schemeClr val="dk1"/>
              </a:buClr>
              <a:buSzPct val="100000"/>
              <a:buNone/>
            </a:pPr>
            <a:r>
              <a:t/>
            </a:r>
            <a:endParaRPr sz="2000"/>
          </a:p>
          <a:p>
            <a:pPr indent="-228600" lvl="0" marL="228600" rtl="0" algn="l">
              <a:lnSpc>
                <a:spcPct val="90000"/>
              </a:lnSpc>
              <a:spcBef>
                <a:spcPts val="1000"/>
              </a:spcBef>
              <a:spcAft>
                <a:spcPts val="0"/>
              </a:spcAft>
              <a:buClr>
                <a:schemeClr val="dk1"/>
              </a:buClr>
              <a:buSzPct val="100000"/>
              <a:buChar char="•"/>
            </a:pPr>
            <a:r>
              <a:rPr lang="en-IN" sz="2000"/>
              <a:t>Try to Answer these questions on your own by hunting about it on various sources ☺</a:t>
            </a:r>
            <a:endParaRPr sz="20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74" name="Shape 474"/>
        <p:cNvGrpSpPr/>
        <p:nvPr/>
      </p:nvGrpSpPr>
      <p:grpSpPr>
        <a:xfrm>
          <a:off x="0" y="0"/>
          <a:ext cx="0" cy="0"/>
          <a:chOff x="0" y="0"/>
          <a:chExt cx="0" cy="0"/>
        </a:xfrm>
      </p:grpSpPr>
      <p:sp>
        <p:nvSpPr>
          <p:cNvPr id="475" name="Google Shape;475;p17"/>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76" name="Google Shape;476;p17"/>
          <p:cNvSpPr/>
          <p:nvPr/>
        </p:nvSpPr>
        <p:spPr>
          <a:xfrm>
            <a:off x="0" y="0"/>
            <a:ext cx="4890596"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77" name="Google Shape;477;p17"/>
          <p:cNvSpPr txBox="1"/>
          <p:nvPr>
            <p:ph type="title"/>
          </p:nvPr>
        </p:nvSpPr>
        <p:spPr>
          <a:xfrm>
            <a:off x="838200" y="1195697"/>
            <a:ext cx="3200400" cy="4238118"/>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lt1"/>
              </a:buClr>
              <a:buSzPct val="100000"/>
              <a:buFont typeface="Play"/>
              <a:buNone/>
            </a:pPr>
            <a:r>
              <a:rPr lang="en-IN">
                <a:solidFill>
                  <a:schemeClr val="lt1"/>
                </a:solidFill>
                <a:latin typeface="Play"/>
                <a:ea typeface="Play"/>
                <a:cs typeface="Play"/>
                <a:sym typeface="Play"/>
              </a:rPr>
              <a:t>IS 16845</a:t>
            </a:r>
            <a:br>
              <a:rPr lang="en-IN">
                <a:solidFill>
                  <a:schemeClr val="lt1"/>
                </a:solidFill>
                <a:latin typeface="Play"/>
                <a:ea typeface="Play"/>
                <a:cs typeface="Play"/>
                <a:sym typeface="Play"/>
              </a:rPr>
            </a:br>
            <a:r>
              <a:rPr lang="en-IN">
                <a:solidFill>
                  <a:schemeClr val="lt1"/>
                </a:solidFill>
                <a:latin typeface="Play"/>
                <a:ea typeface="Play"/>
                <a:cs typeface="Play"/>
                <a:sym typeface="Play"/>
              </a:rPr>
              <a:t>(SQuaRE) Series for Software Quality Assurance </a:t>
            </a:r>
            <a:endParaRPr/>
          </a:p>
        </p:txBody>
      </p:sp>
      <p:grpSp>
        <p:nvGrpSpPr>
          <p:cNvPr id="478" name="Google Shape;478;p17"/>
          <p:cNvGrpSpPr/>
          <p:nvPr/>
        </p:nvGrpSpPr>
        <p:grpSpPr>
          <a:xfrm>
            <a:off x="0" y="202912"/>
            <a:ext cx="1910252" cy="709660"/>
            <a:chOff x="2267504" y="2540250"/>
            <a:chExt cx="1990951" cy="739640"/>
          </a:xfrm>
        </p:grpSpPr>
        <p:sp>
          <p:nvSpPr>
            <p:cNvPr id="479" name="Google Shape;479;p17"/>
            <p:cNvSpPr/>
            <p:nvPr/>
          </p:nvSpPr>
          <p:spPr>
            <a:xfrm>
              <a:off x="2267504" y="2540250"/>
              <a:ext cx="1990951" cy="286230"/>
            </a:xfrm>
            <a:custGeom>
              <a:rect b="b" l="l" r="r" t="t"/>
              <a:pathLst>
                <a:path extrusionOk="0" h="286230" w="1990951">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80" name="Google Shape;480;p17"/>
            <p:cNvSpPr/>
            <p:nvPr/>
          </p:nvSpPr>
          <p:spPr>
            <a:xfrm>
              <a:off x="2267504" y="2993660"/>
              <a:ext cx="1990951" cy="286230"/>
            </a:xfrm>
            <a:custGeom>
              <a:rect b="b" l="l" r="r" t="t"/>
              <a:pathLst>
                <a:path extrusionOk="0" h="286230" w="1990951">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sp>
        <p:nvSpPr>
          <p:cNvPr id="481" name="Google Shape;481;p17"/>
          <p:cNvSpPr/>
          <p:nvPr/>
        </p:nvSpPr>
        <p:spPr>
          <a:xfrm>
            <a:off x="406260" y="4752208"/>
            <a:ext cx="365021" cy="365021"/>
          </a:xfrm>
          <a:prstGeom prst="ellipse">
            <a:avLst/>
          </a:prstGeom>
          <a:solidFill>
            <a:srgbClr val="FFFFFF"/>
          </a:solidFill>
          <a:ln cap="flat" cmpd="sng" w="28575">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82" name="Google Shape;482;p17"/>
          <p:cNvSpPr/>
          <p:nvPr/>
        </p:nvSpPr>
        <p:spPr>
          <a:xfrm>
            <a:off x="406260" y="4752208"/>
            <a:ext cx="365021" cy="365021"/>
          </a:xfrm>
          <a:prstGeom prst="ellipse">
            <a:avLst/>
          </a:prstGeom>
          <a:solidFill>
            <a:schemeClr val="accent6">
              <a:alpha val="29803"/>
            </a:schemeClr>
          </a:solidFill>
          <a:ln cap="flat" cmpd="sng" w="28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483" name="Google Shape;483;p17"/>
          <p:cNvGrpSpPr/>
          <p:nvPr/>
        </p:nvGrpSpPr>
        <p:grpSpPr>
          <a:xfrm>
            <a:off x="4109667" y="5539935"/>
            <a:ext cx="975169" cy="975171"/>
            <a:chOff x="5829300" y="3162300"/>
            <a:chExt cx="532256" cy="532257"/>
          </a:xfrm>
        </p:grpSpPr>
        <p:sp>
          <p:nvSpPr>
            <p:cNvPr id="484" name="Google Shape;484;p17"/>
            <p:cNvSpPr/>
            <p:nvPr/>
          </p:nvSpPr>
          <p:spPr>
            <a:xfrm>
              <a:off x="5859208" y="3192208"/>
              <a:ext cx="112966" cy="112966"/>
            </a:xfrm>
            <a:custGeom>
              <a:rect b="b" l="l" r="r" t="t"/>
              <a:pathLst>
                <a:path extrusionOk="0" h="112966" w="112966">
                  <a:moveTo>
                    <a:pt x="112967" y="0"/>
                  </a:moveTo>
                  <a:lnTo>
                    <a:pt x="0" y="112967"/>
                  </a:lnTo>
                  <a:cubicBezTo>
                    <a:pt x="25356" y="64747"/>
                    <a:pt x="64747" y="25356"/>
                    <a:pt x="112967"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85" name="Google Shape;485;p17"/>
            <p:cNvSpPr/>
            <p:nvPr/>
          </p:nvSpPr>
          <p:spPr>
            <a:xfrm>
              <a:off x="5831205" y="3164205"/>
              <a:ext cx="230314" cy="230314"/>
            </a:xfrm>
            <a:custGeom>
              <a:rect b="b" l="l" r="r" t="t"/>
              <a:pathLst>
                <a:path extrusionOk="0" h="230314" w="230314">
                  <a:moveTo>
                    <a:pt x="230314" y="0"/>
                  </a:moveTo>
                  <a:lnTo>
                    <a:pt x="0" y="230314"/>
                  </a:lnTo>
                  <a:cubicBezTo>
                    <a:pt x="953" y="223361"/>
                    <a:pt x="2095" y="216408"/>
                    <a:pt x="3524" y="209550"/>
                  </a:cubicBezTo>
                  <a:lnTo>
                    <a:pt x="209550" y="3524"/>
                  </a:lnTo>
                  <a:cubicBezTo>
                    <a:pt x="216408" y="2095"/>
                    <a:pt x="223361" y="953"/>
                    <a:pt x="230314"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86" name="Google Shape;486;p17"/>
            <p:cNvSpPr/>
            <p:nvPr/>
          </p:nvSpPr>
          <p:spPr>
            <a:xfrm>
              <a:off x="5829300" y="3162300"/>
              <a:ext cx="294131" cy="294131"/>
            </a:xfrm>
            <a:custGeom>
              <a:rect b="b" l="l" r="r" t="t"/>
              <a:pathLst>
                <a:path extrusionOk="0" h="294131" w="294131">
                  <a:moveTo>
                    <a:pt x="294132" y="1238"/>
                  </a:moveTo>
                  <a:lnTo>
                    <a:pt x="1238" y="294132"/>
                  </a:lnTo>
                  <a:cubicBezTo>
                    <a:pt x="667" y="288893"/>
                    <a:pt x="0" y="283559"/>
                    <a:pt x="0" y="278225"/>
                  </a:cubicBezTo>
                  <a:lnTo>
                    <a:pt x="278225" y="0"/>
                  </a:lnTo>
                  <a:cubicBezTo>
                    <a:pt x="283559" y="0"/>
                    <a:pt x="288893" y="667"/>
                    <a:pt x="294132" y="12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87" name="Google Shape;487;p17"/>
            <p:cNvSpPr/>
            <p:nvPr/>
          </p:nvSpPr>
          <p:spPr>
            <a:xfrm>
              <a:off x="5837205" y="3170110"/>
              <a:ext cx="337184" cy="337280"/>
            </a:xfrm>
            <a:custGeom>
              <a:rect b="b" l="l" r="r" t="t"/>
              <a:pathLst>
                <a:path extrusionOk="0" h="337280" w="337184">
                  <a:moveTo>
                    <a:pt x="337185" y="3905"/>
                  </a:moveTo>
                  <a:lnTo>
                    <a:pt x="3810" y="337280"/>
                  </a:lnTo>
                  <a:cubicBezTo>
                    <a:pt x="2381" y="332899"/>
                    <a:pt x="1143" y="328422"/>
                    <a:pt x="0" y="323850"/>
                  </a:cubicBezTo>
                  <a:lnTo>
                    <a:pt x="323850" y="0"/>
                  </a:lnTo>
                  <a:cubicBezTo>
                    <a:pt x="328327" y="1715"/>
                    <a:pt x="332804" y="2477"/>
                    <a:pt x="337185" y="390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88" name="Google Shape;488;p17"/>
            <p:cNvSpPr/>
            <p:nvPr/>
          </p:nvSpPr>
          <p:spPr>
            <a:xfrm>
              <a:off x="5853207" y="3186207"/>
              <a:ext cx="364617" cy="364617"/>
            </a:xfrm>
            <a:custGeom>
              <a:rect b="b" l="l" r="r" t="t"/>
              <a:pathLst>
                <a:path extrusionOk="0" h="364617" w="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89" name="Google Shape;489;p17"/>
            <p:cNvSpPr/>
            <p:nvPr/>
          </p:nvSpPr>
          <p:spPr>
            <a:xfrm>
              <a:off x="5875305" y="3208305"/>
              <a:ext cx="380238" cy="380238"/>
            </a:xfrm>
            <a:custGeom>
              <a:rect b="b" l="l" r="r" t="t"/>
              <a:pathLst>
                <a:path extrusionOk="0" h="380238" w="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90" name="Google Shape;490;p17"/>
            <p:cNvSpPr/>
            <p:nvPr/>
          </p:nvSpPr>
          <p:spPr>
            <a:xfrm>
              <a:off x="5902832" y="3235832"/>
              <a:ext cx="385191" cy="385191"/>
            </a:xfrm>
            <a:custGeom>
              <a:rect b="b" l="l" r="r" t="t"/>
              <a:pathLst>
                <a:path extrusionOk="0" h="385191" w="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91" name="Google Shape;491;p17"/>
            <p:cNvSpPr/>
            <p:nvPr/>
          </p:nvSpPr>
          <p:spPr>
            <a:xfrm>
              <a:off x="5935789" y="3268313"/>
              <a:ext cx="379761" cy="380237"/>
            </a:xfrm>
            <a:custGeom>
              <a:rect b="b" l="l" r="r" t="t"/>
              <a:pathLst>
                <a:path extrusionOk="0" h="380237" w="379761">
                  <a:moveTo>
                    <a:pt x="372428" y="0"/>
                  </a:moveTo>
                  <a:cubicBezTo>
                    <a:pt x="374999" y="3239"/>
                    <a:pt x="377381" y="6572"/>
                    <a:pt x="379762" y="9525"/>
                  </a:cubicBezTo>
                  <a:lnTo>
                    <a:pt x="9525" y="380238"/>
                  </a:lnTo>
                  <a:cubicBezTo>
                    <a:pt x="6096" y="377857"/>
                    <a:pt x="2762" y="375476"/>
                    <a:pt x="0" y="37290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92" name="Google Shape;492;p17"/>
            <p:cNvSpPr/>
            <p:nvPr/>
          </p:nvSpPr>
          <p:spPr>
            <a:xfrm>
              <a:off x="5972841" y="3305841"/>
              <a:ext cx="364807" cy="364807"/>
            </a:xfrm>
            <a:custGeom>
              <a:rect b="b" l="l" r="r" t="t"/>
              <a:pathLst>
                <a:path extrusionOk="0" h="364807" w="364807">
                  <a:moveTo>
                    <a:pt x="359188" y="0"/>
                  </a:moveTo>
                  <a:cubicBezTo>
                    <a:pt x="361188" y="3905"/>
                    <a:pt x="362998" y="7715"/>
                    <a:pt x="364808" y="11621"/>
                  </a:cubicBezTo>
                  <a:lnTo>
                    <a:pt x="11621" y="364808"/>
                  </a:lnTo>
                  <a:cubicBezTo>
                    <a:pt x="7715" y="362998"/>
                    <a:pt x="3905" y="361188"/>
                    <a:pt x="0" y="35918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93" name="Google Shape;493;p17"/>
            <p:cNvSpPr/>
            <p:nvPr/>
          </p:nvSpPr>
          <p:spPr>
            <a:xfrm>
              <a:off x="6016370" y="3349466"/>
              <a:ext cx="337280" cy="337280"/>
            </a:xfrm>
            <a:custGeom>
              <a:rect b="b" l="l" r="r" t="t"/>
              <a:pathLst>
                <a:path extrusionOk="0" h="337280" w="337280">
                  <a:moveTo>
                    <a:pt x="333470" y="0"/>
                  </a:moveTo>
                  <a:cubicBezTo>
                    <a:pt x="334899" y="4382"/>
                    <a:pt x="336137" y="8858"/>
                    <a:pt x="337280" y="13430"/>
                  </a:cubicBezTo>
                  <a:lnTo>
                    <a:pt x="13430" y="337280"/>
                  </a:lnTo>
                  <a:cubicBezTo>
                    <a:pt x="8858" y="336137"/>
                    <a:pt x="4382" y="334899"/>
                    <a:pt x="0" y="33347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94" name="Google Shape;494;p17"/>
            <p:cNvSpPr/>
            <p:nvPr/>
          </p:nvSpPr>
          <p:spPr>
            <a:xfrm>
              <a:off x="6067329" y="3400425"/>
              <a:ext cx="294227" cy="294132"/>
            </a:xfrm>
            <a:custGeom>
              <a:rect b="b" l="l" r="r" t="t"/>
              <a:pathLst>
                <a:path extrusionOk="0" h="294132" w="294227">
                  <a:moveTo>
                    <a:pt x="292989" y="0"/>
                  </a:moveTo>
                  <a:cubicBezTo>
                    <a:pt x="293561" y="5334"/>
                    <a:pt x="293942" y="10668"/>
                    <a:pt x="294227" y="15907"/>
                  </a:cubicBezTo>
                  <a:lnTo>
                    <a:pt x="15907" y="294132"/>
                  </a:lnTo>
                  <a:cubicBezTo>
                    <a:pt x="10668" y="294132"/>
                    <a:pt x="5334" y="293465"/>
                    <a:pt x="0" y="29289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95" name="Google Shape;495;p17"/>
            <p:cNvSpPr/>
            <p:nvPr/>
          </p:nvSpPr>
          <p:spPr>
            <a:xfrm>
              <a:off x="6129337" y="3462337"/>
              <a:ext cx="230314" cy="230314"/>
            </a:xfrm>
            <a:custGeom>
              <a:rect b="b" l="l" r="r" t="t"/>
              <a:pathLst>
                <a:path extrusionOk="0" h="230314" w="230314">
                  <a:moveTo>
                    <a:pt x="230315" y="0"/>
                  </a:moveTo>
                  <a:cubicBezTo>
                    <a:pt x="229457" y="6953"/>
                    <a:pt x="228314" y="13716"/>
                    <a:pt x="226886" y="20574"/>
                  </a:cubicBezTo>
                  <a:lnTo>
                    <a:pt x="20669" y="226790"/>
                  </a:lnTo>
                  <a:cubicBezTo>
                    <a:pt x="13811" y="228314"/>
                    <a:pt x="6953" y="229457"/>
                    <a:pt x="0" y="23031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96" name="Google Shape;496;p17"/>
            <p:cNvSpPr/>
            <p:nvPr/>
          </p:nvSpPr>
          <p:spPr>
            <a:xfrm>
              <a:off x="6218682" y="3551682"/>
              <a:ext cx="112871" cy="112871"/>
            </a:xfrm>
            <a:custGeom>
              <a:rect b="b" l="l" r="r" t="t"/>
              <a:pathLst>
                <a:path extrusionOk="0" h="112871" w="112871">
                  <a:moveTo>
                    <a:pt x="112871" y="0"/>
                  </a:moveTo>
                  <a:cubicBezTo>
                    <a:pt x="87618" y="48239"/>
                    <a:pt x="48239" y="87618"/>
                    <a:pt x="0" y="11287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nvGrpSpPr>
          <p:cNvPr id="497" name="Google Shape;497;p17"/>
          <p:cNvGrpSpPr/>
          <p:nvPr/>
        </p:nvGrpSpPr>
        <p:grpSpPr>
          <a:xfrm>
            <a:off x="5834980" y="477540"/>
            <a:ext cx="5437714" cy="940967"/>
            <a:chOff x="350841" y="0"/>
            <a:chExt cx="5437714" cy="940967"/>
          </a:xfrm>
        </p:grpSpPr>
        <p:sp>
          <p:nvSpPr>
            <p:cNvPr id="498" name="Google Shape;498;p17"/>
            <p:cNvSpPr/>
            <p:nvPr/>
          </p:nvSpPr>
          <p:spPr>
            <a:xfrm>
              <a:off x="350841" y="0"/>
              <a:ext cx="5437714" cy="940967"/>
            </a:xfrm>
            <a:prstGeom prst="roundRect">
              <a:avLst>
                <a:gd fmla="val 16667" name="adj"/>
              </a:avLst>
            </a:prstGeom>
            <a:solidFill>
              <a:srgbClr val="E97131"/>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17"/>
            <p:cNvSpPr txBox="1"/>
            <p:nvPr/>
          </p:nvSpPr>
          <p:spPr>
            <a:xfrm>
              <a:off x="396775" y="45934"/>
              <a:ext cx="5345846" cy="849099"/>
            </a:xfrm>
            <a:prstGeom prst="rect">
              <a:avLst/>
            </a:prstGeom>
            <a:noFill/>
            <a:ln>
              <a:noFill/>
            </a:ln>
          </p:spPr>
          <p:txBody>
            <a:bodyPr anchorCtr="0" anchor="ctr" bIns="76200" lIns="76200" spcFirstLastPara="1" rIns="76200" wrap="square" tIns="76200">
              <a:noAutofit/>
            </a:bodyPr>
            <a:lstStyle/>
            <a:p>
              <a:pPr indent="0" lvl="0" marL="0" marR="0" rtl="0" algn="l">
                <a:lnSpc>
                  <a:spcPct val="90000"/>
                </a:lnSpc>
                <a:spcBef>
                  <a:spcPts val="0"/>
                </a:spcBef>
                <a:spcAft>
                  <a:spcPts val="0"/>
                </a:spcAft>
                <a:buNone/>
              </a:pPr>
              <a:r>
                <a:rPr lang="en-IN" sz="2000">
                  <a:solidFill>
                    <a:schemeClr val="lt1"/>
                  </a:solidFill>
                  <a:latin typeface="Arial"/>
                  <a:ea typeface="Arial"/>
                  <a:cs typeface="Arial"/>
                  <a:sym typeface="Arial"/>
                </a:rPr>
                <a:t>Introduction to the SQuaRE series</a:t>
              </a:r>
              <a:br>
                <a:rPr lang="en-IN" sz="2000">
                  <a:solidFill>
                    <a:schemeClr val="lt1"/>
                  </a:solidFill>
                  <a:latin typeface="Arial"/>
                  <a:ea typeface="Arial"/>
                  <a:cs typeface="Arial"/>
                  <a:sym typeface="Arial"/>
                </a:rPr>
              </a:br>
              <a:endParaRPr sz="2000">
                <a:solidFill>
                  <a:schemeClr val="lt1"/>
                </a:solidFill>
                <a:latin typeface="Arial"/>
                <a:ea typeface="Arial"/>
                <a:cs typeface="Arial"/>
                <a:sym typeface="Arial"/>
              </a:endParaRPr>
            </a:p>
          </p:txBody>
        </p:sp>
      </p:grpSp>
      <p:grpSp>
        <p:nvGrpSpPr>
          <p:cNvPr id="500" name="Google Shape;500;p17"/>
          <p:cNvGrpSpPr/>
          <p:nvPr/>
        </p:nvGrpSpPr>
        <p:grpSpPr>
          <a:xfrm>
            <a:off x="5484140" y="1543797"/>
            <a:ext cx="6120032" cy="5163776"/>
            <a:chOff x="0" y="150426"/>
            <a:chExt cx="6120032" cy="5163776"/>
          </a:xfrm>
        </p:grpSpPr>
        <p:sp>
          <p:nvSpPr>
            <p:cNvPr id="501" name="Google Shape;501;p17"/>
            <p:cNvSpPr/>
            <p:nvPr/>
          </p:nvSpPr>
          <p:spPr>
            <a:xfrm>
              <a:off x="0" y="150426"/>
              <a:ext cx="1912510" cy="1147505"/>
            </a:xfrm>
            <a:prstGeom prst="rect">
              <a:avLst/>
            </a:prstGeom>
            <a:solidFill>
              <a:srgbClr val="126082"/>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17"/>
            <p:cNvSpPr txBox="1"/>
            <p:nvPr/>
          </p:nvSpPr>
          <p:spPr>
            <a:xfrm>
              <a:off x="0" y="150426"/>
              <a:ext cx="1912510" cy="1147505"/>
            </a:xfrm>
            <a:prstGeom prst="rect">
              <a:avLst/>
            </a:prstGeom>
            <a:noFill/>
            <a:ln>
              <a:noFill/>
            </a:ln>
          </p:spPr>
          <p:txBody>
            <a:bodyPr anchorCtr="0" anchor="ctr" bIns="34275" lIns="34275" spcFirstLastPara="1" rIns="34275" wrap="square" tIns="34275">
              <a:noAutofit/>
            </a:bodyPr>
            <a:lstStyle/>
            <a:p>
              <a:pPr indent="0" lvl="0" marL="0" marR="0" rtl="0" algn="ctr">
                <a:lnSpc>
                  <a:spcPct val="90000"/>
                </a:lnSpc>
                <a:spcBef>
                  <a:spcPts val="0"/>
                </a:spcBef>
                <a:spcAft>
                  <a:spcPts val="0"/>
                </a:spcAft>
                <a:buNone/>
              </a:pPr>
              <a:r>
                <a:rPr b="1" lang="en-IN" sz="900">
                  <a:solidFill>
                    <a:schemeClr val="lt1"/>
                  </a:solidFill>
                  <a:latin typeface="Arial"/>
                  <a:ea typeface="Arial"/>
                  <a:cs typeface="Arial"/>
                  <a:sym typeface="Arial"/>
                </a:rPr>
                <a:t>Comprehensive Framework</a:t>
              </a:r>
              <a:endParaRPr sz="900">
                <a:solidFill>
                  <a:schemeClr val="lt1"/>
                </a:solidFill>
                <a:latin typeface="Arial"/>
                <a:ea typeface="Arial"/>
                <a:cs typeface="Arial"/>
                <a:sym typeface="Arial"/>
              </a:endParaRPr>
            </a:p>
          </p:txBody>
        </p:sp>
        <p:sp>
          <p:nvSpPr>
            <p:cNvPr id="503" name="Google Shape;503;p17"/>
            <p:cNvSpPr/>
            <p:nvPr/>
          </p:nvSpPr>
          <p:spPr>
            <a:xfrm>
              <a:off x="2103760" y="150426"/>
              <a:ext cx="1912510" cy="1147505"/>
            </a:xfrm>
            <a:prstGeom prst="rect">
              <a:avLst/>
            </a:prstGeom>
            <a:solidFill>
              <a:srgbClr val="126082"/>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17"/>
            <p:cNvSpPr txBox="1"/>
            <p:nvPr/>
          </p:nvSpPr>
          <p:spPr>
            <a:xfrm>
              <a:off x="2103760" y="150426"/>
              <a:ext cx="1912510" cy="1147505"/>
            </a:xfrm>
            <a:prstGeom prst="rect">
              <a:avLst/>
            </a:prstGeom>
            <a:noFill/>
            <a:ln>
              <a:noFill/>
            </a:ln>
          </p:spPr>
          <p:txBody>
            <a:bodyPr anchorCtr="0" anchor="ctr" bIns="34275" lIns="34275" spcFirstLastPara="1" rIns="34275" wrap="square" tIns="34275">
              <a:noAutofit/>
            </a:bodyPr>
            <a:lstStyle/>
            <a:p>
              <a:pPr indent="0" lvl="0" marL="0" marR="0" rtl="0" algn="ctr">
                <a:lnSpc>
                  <a:spcPct val="90000"/>
                </a:lnSpc>
                <a:spcBef>
                  <a:spcPts val="0"/>
                </a:spcBef>
                <a:spcAft>
                  <a:spcPts val="0"/>
                </a:spcAft>
                <a:buNone/>
              </a:pPr>
              <a:r>
                <a:rPr lang="en-IN" sz="900">
                  <a:solidFill>
                    <a:schemeClr val="lt1"/>
                  </a:solidFill>
                  <a:latin typeface="Arial"/>
                  <a:ea typeface="Arial"/>
                  <a:cs typeface="Arial"/>
                  <a:sym typeface="Arial"/>
                </a:rPr>
                <a:t>The SQuaRE series provides a comprehensive framework for software quality assurance, helping organizations systematically define, measure, and evaluate software quality.</a:t>
              </a:r>
              <a:endParaRPr sz="900">
                <a:solidFill>
                  <a:schemeClr val="lt1"/>
                </a:solidFill>
                <a:latin typeface="Arial"/>
                <a:ea typeface="Arial"/>
                <a:cs typeface="Arial"/>
                <a:sym typeface="Arial"/>
              </a:endParaRPr>
            </a:p>
          </p:txBody>
        </p:sp>
        <p:sp>
          <p:nvSpPr>
            <p:cNvPr id="505" name="Google Shape;505;p17"/>
            <p:cNvSpPr/>
            <p:nvPr/>
          </p:nvSpPr>
          <p:spPr>
            <a:xfrm>
              <a:off x="4207522" y="150426"/>
              <a:ext cx="1912510" cy="1147505"/>
            </a:xfrm>
            <a:prstGeom prst="rect">
              <a:avLst/>
            </a:prstGeom>
            <a:solidFill>
              <a:srgbClr val="126082"/>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17"/>
            <p:cNvSpPr txBox="1"/>
            <p:nvPr/>
          </p:nvSpPr>
          <p:spPr>
            <a:xfrm>
              <a:off x="4207522" y="150426"/>
              <a:ext cx="1912510" cy="1147505"/>
            </a:xfrm>
            <a:prstGeom prst="rect">
              <a:avLst/>
            </a:prstGeom>
            <a:noFill/>
            <a:ln>
              <a:noFill/>
            </a:ln>
          </p:spPr>
          <p:txBody>
            <a:bodyPr anchorCtr="0" anchor="ctr" bIns="34275" lIns="34275" spcFirstLastPara="1" rIns="34275" wrap="square" tIns="34275">
              <a:noAutofit/>
            </a:bodyPr>
            <a:lstStyle/>
            <a:p>
              <a:pPr indent="0" lvl="0" marL="0" marR="0" rtl="0" algn="ctr">
                <a:lnSpc>
                  <a:spcPct val="90000"/>
                </a:lnSpc>
                <a:spcBef>
                  <a:spcPts val="0"/>
                </a:spcBef>
                <a:spcAft>
                  <a:spcPts val="0"/>
                </a:spcAft>
                <a:buNone/>
              </a:pPr>
              <a:r>
                <a:rPr b="1" lang="en-IN" sz="900">
                  <a:solidFill>
                    <a:schemeClr val="lt1"/>
                  </a:solidFill>
                  <a:latin typeface="Arial"/>
                  <a:ea typeface="Arial"/>
                  <a:cs typeface="Arial"/>
                  <a:sym typeface="Arial"/>
                </a:rPr>
                <a:t>International Standards</a:t>
              </a:r>
              <a:endParaRPr sz="900">
                <a:solidFill>
                  <a:schemeClr val="lt1"/>
                </a:solidFill>
                <a:latin typeface="Arial"/>
                <a:ea typeface="Arial"/>
                <a:cs typeface="Arial"/>
                <a:sym typeface="Arial"/>
              </a:endParaRPr>
            </a:p>
          </p:txBody>
        </p:sp>
        <p:sp>
          <p:nvSpPr>
            <p:cNvPr id="507" name="Google Shape;507;p17"/>
            <p:cNvSpPr/>
            <p:nvPr/>
          </p:nvSpPr>
          <p:spPr>
            <a:xfrm>
              <a:off x="0" y="1489183"/>
              <a:ext cx="1912510" cy="1147505"/>
            </a:xfrm>
            <a:prstGeom prst="rect">
              <a:avLst/>
            </a:prstGeom>
            <a:solidFill>
              <a:srgbClr val="126082"/>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17"/>
            <p:cNvSpPr txBox="1"/>
            <p:nvPr/>
          </p:nvSpPr>
          <p:spPr>
            <a:xfrm>
              <a:off x="0" y="1489183"/>
              <a:ext cx="1912510" cy="1147505"/>
            </a:xfrm>
            <a:prstGeom prst="rect">
              <a:avLst/>
            </a:prstGeom>
            <a:noFill/>
            <a:ln>
              <a:noFill/>
            </a:ln>
          </p:spPr>
          <p:txBody>
            <a:bodyPr anchorCtr="0" anchor="ctr" bIns="34275" lIns="34275" spcFirstLastPara="1" rIns="34275" wrap="square" tIns="34275">
              <a:noAutofit/>
            </a:bodyPr>
            <a:lstStyle/>
            <a:p>
              <a:pPr indent="0" lvl="0" marL="0" marR="0" rtl="0" algn="ctr">
                <a:lnSpc>
                  <a:spcPct val="90000"/>
                </a:lnSpc>
                <a:spcBef>
                  <a:spcPts val="0"/>
                </a:spcBef>
                <a:spcAft>
                  <a:spcPts val="0"/>
                </a:spcAft>
                <a:buNone/>
              </a:pPr>
              <a:r>
                <a:rPr lang="en-IN" sz="900">
                  <a:solidFill>
                    <a:schemeClr val="lt1"/>
                  </a:solidFill>
                  <a:latin typeface="Arial"/>
                  <a:ea typeface="Arial"/>
                  <a:cs typeface="Arial"/>
                  <a:sym typeface="Arial"/>
                </a:rPr>
                <a:t>Developed by ISO/IEC, the SQuaRE series aligns with international best practices, ensuring consistency and reliability in software quality assurance processes.</a:t>
              </a:r>
              <a:endParaRPr sz="900">
                <a:solidFill>
                  <a:schemeClr val="lt1"/>
                </a:solidFill>
                <a:latin typeface="Arial"/>
                <a:ea typeface="Arial"/>
                <a:cs typeface="Arial"/>
                <a:sym typeface="Arial"/>
              </a:endParaRPr>
            </a:p>
          </p:txBody>
        </p:sp>
        <p:sp>
          <p:nvSpPr>
            <p:cNvPr id="509" name="Google Shape;509;p17"/>
            <p:cNvSpPr/>
            <p:nvPr/>
          </p:nvSpPr>
          <p:spPr>
            <a:xfrm>
              <a:off x="2103760" y="1489183"/>
              <a:ext cx="1912510" cy="1147505"/>
            </a:xfrm>
            <a:prstGeom prst="rect">
              <a:avLst/>
            </a:prstGeom>
            <a:solidFill>
              <a:srgbClr val="126082"/>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17"/>
            <p:cNvSpPr txBox="1"/>
            <p:nvPr/>
          </p:nvSpPr>
          <p:spPr>
            <a:xfrm>
              <a:off x="2103760" y="1489183"/>
              <a:ext cx="1912510" cy="1147505"/>
            </a:xfrm>
            <a:prstGeom prst="rect">
              <a:avLst/>
            </a:prstGeom>
            <a:noFill/>
            <a:ln>
              <a:noFill/>
            </a:ln>
          </p:spPr>
          <p:txBody>
            <a:bodyPr anchorCtr="0" anchor="ctr" bIns="34275" lIns="34275" spcFirstLastPara="1" rIns="34275" wrap="square" tIns="34275">
              <a:noAutofit/>
            </a:bodyPr>
            <a:lstStyle/>
            <a:p>
              <a:pPr indent="0" lvl="0" marL="0" marR="0" rtl="0" algn="ctr">
                <a:lnSpc>
                  <a:spcPct val="90000"/>
                </a:lnSpc>
                <a:spcBef>
                  <a:spcPts val="0"/>
                </a:spcBef>
                <a:spcAft>
                  <a:spcPts val="0"/>
                </a:spcAft>
                <a:buNone/>
              </a:pPr>
              <a:r>
                <a:rPr b="1" lang="en-IN" sz="900">
                  <a:solidFill>
                    <a:schemeClr val="lt1"/>
                  </a:solidFill>
                  <a:latin typeface="Arial"/>
                  <a:ea typeface="Arial"/>
                  <a:cs typeface="Arial"/>
                  <a:sym typeface="Arial"/>
                </a:rPr>
                <a:t>Quality Characteristics</a:t>
              </a:r>
              <a:endParaRPr sz="900">
                <a:solidFill>
                  <a:schemeClr val="lt1"/>
                </a:solidFill>
                <a:latin typeface="Arial"/>
                <a:ea typeface="Arial"/>
                <a:cs typeface="Arial"/>
                <a:sym typeface="Arial"/>
              </a:endParaRPr>
            </a:p>
          </p:txBody>
        </p:sp>
        <p:sp>
          <p:nvSpPr>
            <p:cNvPr id="511" name="Google Shape;511;p17"/>
            <p:cNvSpPr/>
            <p:nvPr/>
          </p:nvSpPr>
          <p:spPr>
            <a:xfrm>
              <a:off x="4207522" y="1489183"/>
              <a:ext cx="1912510" cy="1147505"/>
            </a:xfrm>
            <a:prstGeom prst="rect">
              <a:avLst/>
            </a:prstGeom>
            <a:solidFill>
              <a:srgbClr val="126082"/>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17"/>
            <p:cNvSpPr txBox="1"/>
            <p:nvPr/>
          </p:nvSpPr>
          <p:spPr>
            <a:xfrm>
              <a:off x="4207522" y="1489183"/>
              <a:ext cx="1912510" cy="1147505"/>
            </a:xfrm>
            <a:prstGeom prst="rect">
              <a:avLst/>
            </a:prstGeom>
            <a:noFill/>
            <a:ln>
              <a:noFill/>
            </a:ln>
          </p:spPr>
          <p:txBody>
            <a:bodyPr anchorCtr="0" anchor="ctr" bIns="34275" lIns="34275" spcFirstLastPara="1" rIns="34275" wrap="square" tIns="34275">
              <a:noAutofit/>
            </a:bodyPr>
            <a:lstStyle/>
            <a:p>
              <a:pPr indent="0" lvl="0" marL="0" marR="0" rtl="0" algn="ctr">
                <a:lnSpc>
                  <a:spcPct val="90000"/>
                </a:lnSpc>
                <a:spcBef>
                  <a:spcPts val="0"/>
                </a:spcBef>
                <a:spcAft>
                  <a:spcPts val="0"/>
                </a:spcAft>
                <a:buNone/>
              </a:pPr>
              <a:r>
                <a:rPr lang="en-IN" sz="900">
                  <a:solidFill>
                    <a:schemeClr val="lt1"/>
                  </a:solidFill>
                  <a:latin typeface="Arial"/>
                  <a:ea typeface="Arial"/>
                  <a:cs typeface="Arial"/>
                  <a:sym typeface="Arial"/>
                </a:rPr>
                <a:t>The series defines key quality characteristics and sub-characteristics, providing a common understanding and terminology for software quality.</a:t>
              </a:r>
              <a:endParaRPr sz="900">
                <a:solidFill>
                  <a:schemeClr val="lt1"/>
                </a:solidFill>
                <a:latin typeface="Arial"/>
                <a:ea typeface="Arial"/>
                <a:cs typeface="Arial"/>
                <a:sym typeface="Arial"/>
              </a:endParaRPr>
            </a:p>
          </p:txBody>
        </p:sp>
        <p:sp>
          <p:nvSpPr>
            <p:cNvPr id="513" name="Google Shape;513;p17"/>
            <p:cNvSpPr/>
            <p:nvPr/>
          </p:nvSpPr>
          <p:spPr>
            <a:xfrm>
              <a:off x="0" y="2827939"/>
              <a:ext cx="1912510" cy="1147505"/>
            </a:xfrm>
            <a:prstGeom prst="rect">
              <a:avLst/>
            </a:prstGeom>
            <a:solidFill>
              <a:srgbClr val="126082"/>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17"/>
            <p:cNvSpPr txBox="1"/>
            <p:nvPr/>
          </p:nvSpPr>
          <p:spPr>
            <a:xfrm>
              <a:off x="0" y="2827939"/>
              <a:ext cx="1912510" cy="1147505"/>
            </a:xfrm>
            <a:prstGeom prst="rect">
              <a:avLst/>
            </a:prstGeom>
            <a:noFill/>
            <a:ln>
              <a:noFill/>
            </a:ln>
          </p:spPr>
          <p:txBody>
            <a:bodyPr anchorCtr="0" anchor="ctr" bIns="34275" lIns="34275" spcFirstLastPara="1" rIns="34275" wrap="square" tIns="34275">
              <a:noAutofit/>
            </a:bodyPr>
            <a:lstStyle/>
            <a:p>
              <a:pPr indent="0" lvl="0" marL="0" marR="0" rtl="0" algn="ctr">
                <a:lnSpc>
                  <a:spcPct val="90000"/>
                </a:lnSpc>
                <a:spcBef>
                  <a:spcPts val="0"/>
                </a:spcBef>
                <a:spcAft>
                  <a:spcPts val="0"/>
                </a:spcAft>
                <a:buNone/>
              </a:pPr>
              <a:r>
                <a:rPr b="1" lang="en-IN" sz="900">
                  <a:solidFill>
                    <a:schemeClr val="lt1"/>
                  </a:solidFill>
                  <a:latin typeface="Arial"/>
                  <a:ea typeface="Arial"/>
                  <a:cs typeface="Arial"/>
                  <a:sym typeface="Arial"/>
                </a:rPr>
                <a:t>Guidelines and Measurement</a:t>
              </a:r>
              <a:endParaRPr sz="900">
                <a:solidFill>
                  <a:schemeClr val="lt1"/>
                </a:solidFill>
                <a:latin typeface="Arial"/>
                <a:ea typeface="Arial"/>
                <a:cs typeface="Arial"/>
                <a:sym typeface="Arial"/>
              </a:endParaRPr>
            </a:p>
          </p:txBody>
        </p:sp>
        <p:sp>
          <p:nvSpPr>
            <p:cNvPr id="515" name="Google Shape;515;p17"/>
            <p:cNvSpPr/>
            <p:nvPr/>
          </p:nvSpPr>
          <p:spPr>
            <a:xfrm>
              <a:off x="2103760" y="2827939"/>
              <a:ext cx="1912510" cy="1147505"/>
            </a:xfrm>
            <a:prstGeom prst="rect">
              <a:avLst/>
            </a:prstGeom>
            <a:solidFill>
              <a:srgbClr val="126082"/>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17"/>
            <p:cNvSpPr txBox="1"/>
            <p:nvPr/>
          </p:nvSpPr>
          <p:spPr>
            <a:xfrm>
              <a:off x="2103760" y="2827939"/>
              <a:ext cx="1912510" cy="1147505"/>
            </a:xfrm>
            <a:prstGeom prst="rect">
              <a:avLst/>
            </a:prstGeom>
            <a:noFill/>
            <a:ln>
              <a:noFill/>
            </a:ln>
          </p:spPr>
          <p:txBody>
            <a:bodyPr anchorCtr="0" anchor="ctr" bIns="34275" lIns="34275" spcFirstLastPara="1" rIns="34275" wrap="square" tIns="34275">
              <a:noAutofit/>
            </a:bodyPr>
            <a:lstStyle/>
            <a:p>
              <a:pPr indent="0" lvl="0" marL="0" marR="0" rtl="0" algn="ctr">
                <a:lnSpc>
                  <a:spcPct val="90000"/>
                </a:lnSpc>
                <a:spcBef>
                  <a:spcPts val="0"/>
                </a:spcBef>
                <a:spcAft>
                  <a:spcPts val="0"/>
                </a:spcAft>
                <a:buNone/>
              </a:pPr>
              <a:r>
                <a:rPr lang="en-IN" sz="900">
                  <a:solidFill>
                    <a:schemeClr val="lt1"/>
                  </a:solidFill>
                  <a:latin typeface="Arial"/>
                  <a:ea typeface="Arial"/>
                  <a:cs typeface="Arial"/>
                  <a:sym typeface="Arial"/>
                </a:rPr>
                <a:t>It includes guidelines for specifying quality requirements, measurement techniques, and evaluation processes, ensuring thorough and objective quality assessments.</a:t>
              </a:r>
              <a:endParaRPr sz="900">
                <a:solidFill>
                  <a:schemeClr val="lt1"/>
                </a:solidFill>
                <a:latin typeface="Arial"/>
                <a:ea typeface="Arial"/>
                <a:cs typeface="Arial"/>
                <a:sym typeface="Arial"/>
              </a:endParaRPr>
            </a:p>
          </p:txBody>
        </p:sp>
        <p:sp>
          <p:nvSpPr>
            <p:cNvPr id="517" name="Google Shape;517;p17"/>
            <p:cNvSpPr/>
            <p:nvPr/>
          </p:nvSpPr>
          <p:spPr>
            <a:xfrm>
              <a:off x="4207522" y="2827939"/>
              <a:ext cx="1912510" cy="1147505"/>
            </a:xfrm>
            <a:prstGeom prst="rect">
              <a:avLst/>
            </a:prstGeom>
            <a:solidFill>
              <a:srgbClr val="126082"/>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17"/>
            <p:cNvSpPr txBox="1"/>
            <p:nvPr/>
          </p:nvSpPr>
          <p:spPr>
            <a:xfrm>
              <a:off x="4207522" y="2827939"/>
              <a:ext cx="1912510" cy="1147505"/>
            </a:xfrm>
            <a:prstGeom prst="rect">
              <a:avLst/>
            </a:prstGeom>
            <a:noFill/>
            <a:ln>
              <a:noFill/>
            </a:ln>
          </p:spPr>
          <p:txBody>
            <a:bodyPr anchorCtr="0" anchor="ctr" bIns="34275" lIns="34275" spcFirstLastPara="1" rIns="34275" wrap="square" tIns="34275">
              <a:noAutofit/>
            </a:bodyPr>
            <a:lstStyle/>
            <a:p>
              <a:pPr indent="0" lvl="0" marL="0" marR="0" rtl="0" algn="ctr">
                <a:lnSpc>
                  <a:spcPct val="90000"/>
                </a:lnSpc>
                <a:spcBef>
                  <a:spcPts val="0"/>
                </a:spcBef>
                <a:spcAft>
                  <a:spcPts val="0"/>
                </a:spcAft>
                <a:buNone/>
              </a:pPr>
              <a:r>
                <a:rPr b="1" lang="en-IN" sz="900">
                  <a:solidFill>
                    <a:schemeClr val="lt1"/>
                  </a:solidFill>
                  <a:latin typeface="Arial"/>
                  <a:ea typeface="Arial"/>
                  <a:cs typeface="Arial"/>
                  <a:sym typeface="Arial"/>
                </a:rPr>
                <a:t>Continuous Improvement</a:t>
              </a:r>
              <a:endParaRPr sz="900">
                <a:solidFill>
                  <a:schemeClr val="lt1"/>
                </a:solidFill>
                <a:latin typeface="Arial"/>
                <a:ea typeface="Arial"/>
                <a:cs typeface="Arial"/>
                <a:sym typeface="Arial"/>
              </a:endParaRPr>
            </a:p>
          </p:txBody>
        </p:sp>
        <p:sp>
          <p:nvSpPr>
            <p:cNvPr id="519" name="Google Shape;519;p17"/>
            <p:cNvSpPr/>
            <p:nvPr/>
          </p:nvSpPr>
          <p:spPr>
            <a:xfrm>
              <a:off x="2103760" y="4166697"/>
              <a:ext cx="1912510" cy="1147505"/>
            </a:xfrm>
            <a:prstGeom prst="rect">
              <a:avLst/>
            </a:prstGeom>
            <a:solidFill>
              <a:srgbClr val="126082"/>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17"/>
            <p:cNvSpPr txBox="1"/>
            <p:nvPr/>
          </p:nvSpPr>
          <p:spPr>
            <a:xfrm>
              <a:off x="2103760" y="4166697"/>
              <a:ext cx="1912510" cy="1147505"/>
            </a:xfrm>
            <a:prstGeom prst="rect">
              <a:avLst/>
            </a:prstGeom>
            <a:noFill/>
            <a:ln>
              <a:noFill/>
            </a:ln>
          </p:spPr>
          <p:txBody>
            <a:bodyPr anchorCtr="0" anchor="ctr" bIns="34275" lIns="34275" spcFirstLastPara="1" rIns="34275" wrap="square" tIns="34275">
              <a:noAutofit/>
            </a:bodyPr>
            <a:lstStyle/>
            <a:p>
              <a:pPr indent="0" lvl="0" marL="0" marR="0" rtl="0" algn="ctr">
                <a:lnSpc>
                  <a:spcPct val="90000"/>
                </a:lnSpc>
                <a:spcBef>
                  <a:spcPts val="0"/>
                </a:spcBef>
                <a:spcAft>
                  <a:spcPts val="0"/>
                </a:spcAft>
                <a:buNone/>
              </a:pPr>
              <a:r>
                <a:rPr lang="en-IN" sz="900">
                  <a:solidFill>
                    <a:schemeClr val="lt1"/>
                  </a:solidFill>
                  <a:latin typeface="Arial"/>
                  <a:ea typeface="Arial"/>
                  <a:cs typeface="Arial"/>
                  <a:sym typeface="Arial"/>
                </a:rPr>
                <a:t>Emphasizes the importance of continuous improvement in software quality, supporting organizations in enhancing their software development and maintenance processes over time.</a:t>
              </a:r>
              <a:endParaRPr sz="900">
                <a:solidFill>
                  <a:schemeClr val="lt1"/>
                </a:solidFill>
                <a:latin typeface="Arial"/>
                <a:ea typeface="Arial"/>
                <a:cs typeface="Arial"/>
                <a:sym typeface="Arial"/>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25" name="Shape 525"/>
        <p:cNvGrpSpPr/>
        <p:nvPr/>
      </p:nvGrpSpPr>
      <p:grpSpPr>
        <a:xfrm>
          <a:off x="0" y="0"/>
          <a:ext cx="0" cy="0"/>
          <a:chOff x="0" y="0"/>
          <a:chExt cx="0" cy="0"/>
        </a:xfrm>
      </p:grpSpPr>
      <p:sp>
        <p:nvSpPr>
          <p:cNvPr id="526" name="Google Shape;526;p18"/>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27" name="Google Shape;527;p18"/>
          <p:cNvSpPr txBox="1"/>
          <p:nvPr>
            <p:ph type="title"/>
          </p:nvPr>
        </p:nvSpPr>
        <p:spPr>
          <a:xfrm>
            <a:off x="838200" y="698643"/>
            <a:ext cx="5243394" cy="2225532"/>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Play"/>
              <a:buNone/>
            </a:pPr>
            <a:r>
              <a:rPr lang="en-IN" sz="3900">
                <a:solidFill>
                  <a:schemeClr val="dk1"/>
                </a:solidFill>
                <a:latin typeface="Play"/>
                <a:ea typeface="Play"/>
                <a:cs typeface="Play"/>
                <a:sym typeface="Play"/>
              </a:rPr>
              <a:t>How does </a:t>
            </a:r>
            <a:r>
              <a:rPr lang="en-IN" sz="4000"/>
              <a:t>IS 16845 (ISO/IEC 25000) </a:t>
            </a:r>
            <a:r>
              <a:rPr lang="en-IN" sz="3900">
                <a:solidFill>
                  <a:schemeClr val="dk1"/>
                </a:solidFill>
                <a:latin typeface="Play"/>
                <a:ea typeface="Play"/>
                <a:cs typeface="Play"/>
                <a:sym typeface="Play"/>
              </a:rPr>
              <a:t>helps in Software Quality “Assurance” ?</a:t>
            </a:r>
            <a:endParaRPr/>
          </a:p>
        </p:txBody>
      </p:sp>
      <p:cxnSp>
        <p:nvCxnSpPr>
          <p:cNvPr id="528" name="Google Shape;528;p18"/>
          <p:cNvCxnSpPr/>
          <p:nvPr/>
        </p:nvCxnSpPr>
        <p:spPr>
          <a:xfrm>
            <a:off x="623622" y="381934"/>
            <a:ext cx="0" cy="6476066"/>
          </a:xfrm>
          <a:prstGeom prst="straightConnector1">
            <a:avLst/>
          </a:prstGeom>
          <a:noFill/>
          <a:ln cap="sq" cmpd="sng" w="25400">
            <a:solidFill>
              <a:schemeClr val="accent1"/>
            </a:solidFill>
            <a:prstDash val="solid"/>
            <a:bevel/>
            <a:headEnd len="sm" w="sm" type="none"/>
            <a:tailEnd len="sm" w="sm" type="none"/>
          </a:ln>
        </p:spPr>
      </p:cxnSp>
      <p:grpSp>
        <p:nvGrpSpPr>
          <p:cNvPr id="529" name="Google Shape;529;p18"/>
          <p:cNvGrpSpPr/>
          <p:nvPr/>
        </p:nvGrpSpPr>
        <p:grpSpPr>
          <a:xfrm>
            <a:off x="6110408" y="740316"/>
            <a:ext cx="465458" cy="872153"/>
            <a:chOff x="6110408" y="740316"/>
            <a:chExt cx="465458" cy="872153"/>
          </a:xfrm>
        </p:grpSpPr>
        <p:sp>
          <p:nvSpPr>
            <p:cNvPr id="530" name="Google Shape;530;p18"/>
            <p:cNvSpPr/>
            <p:nvPr/>
          </p:nvSpPr>
          <p:spPr>
            <a:xfrm>
              <a:off x="6125948" y="740316"/>
              <a:ext cx="139039" cy="139039"/>
            </a:xfrm>
            <a:custGeom>
              <a:rect b="b" l="l" r="r" t="t"/>
              <a:pathLst>
                <a:path extrusionOk="0" h="139039" w="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31" name="Google Shape;531;p18"/>
            <p:cNvSpPr/>
            <p:nvPr/>
          </p:nvSpPr>
          <p:spPr>
            <a:xfrm>
              <a:off x="6484728" y="969611"/>
              <a:ext cx="91138" cy="91138"/>
            </a:xfrm>
            <a:custGeom>
              <a:rect b="b" l="l" r="r" t="t"/>
              <a:pathLst>
                <a:path extrusionOk="0" h="91138" w="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32" name="Google Shape;532;p18"/>
            <p:cNvSpPr/>
            <p:nvPr/>
          </p:nvSpPr>
          <p:spPr>
            <a:xfrm>
              <a:off x="6110408" y="1484755"/>
              <a:ext cx="127714" cy="127714"/>
            </a:xfrm>
            <a:custGeom>
              <a:rect b="b" l="l" r="r" t="t"/>
              <a:pathLst>
                <a:path extrusionOk="0" h="127714" w="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pic>
        <p:nvPicPr>
          <p:cNvPr descr="A close-up of a blue and yellow striped wall&#10;&#10;Description automatically generated" id="533" name="Google Shape;533;p18"/>
          <p:cNvPicPr preferRelativeResize="0"/>
          <p:nvPr/>
        </p:nvPicPr>
        <p:blipFill rotWithShape="1">
          <a:blip r:embed="rId3">
            <a:alphaModFix/>
          </a:blip>
          <a:srcRect b="12791" l="0" r="0" t="0"/>
          <a:stretch/>
        </p:blipFill>
        <p:spPr>
          <a:xfrm>
            <a:off x="838200" y="3025841"/>
            <a:ext cx="5243391" cy="2949396"/>
          </a:xfrm>
          <a:prstGeom prst="rect">
            <a:avLst/>
          </a:prstGeom>
          <a:noFill/>
          <a:ln>
            <a:noFill/>
          </a:ln>
        </p:spPr>
      </p:pic>
      <p:grpSp>
        <p:nvGrpSpPr>
          <p:cNvPr id="534" name="Google Shape;534;p18"/>
          <p:cNvGrpSpPr/>
          <p:nvPr/>
        </p:nvGrpSpPr>
        <p:grpSpPr>
          <a:xfrm>
            <a:off x="7229042" y="879980"/>
            <a:ext cx="4124758" cy="5119504"/>
            <a:chOff x="0" y="625"/>
            <a:chExt cx="4124758" cy="5119504"/>
          </a:xfrm>
        </p:grpSpPr>
        <p:cxnSp>
          <p:nvCxnSpPr>
            <p:cNvPr id="535" name="Google Shape;535;p18"/>
            <p:cNvCxnSpPr/>
            <p:nvPr/>
          </p:nvCxnSpPr>
          <p:spPr>
            <a:xfrm>
              <a:off x="0" y="625"/>
              <a:ext cx="4124758" cy="0"/>
            </a:xfrm>
            <a:prstGeom prst="straightConnector1">
              <a:avLst/>
            </a:prstGeom>
            <a:gradFill>
              <a:gsLst>
                <a:gs pos="0">
                  <a:srgbClr val="EC8154"/>
                </a:gs>
                <a:gs pos="50000">
                  <a:srgbClr val="F16E27"/>
                </a:gs>
                <a:gs pos="100000">
                  <a:srgbClr val="DF5D18"/>
                </a:gs>
              </a:gsLst>
              <a:lin ang="5400000" scaled="0"/>
            </a:gradFill>
            <a:ln cap="flat" cmpd="sng" w="12700">
              <a:solidFill>
                <a:srgbClr val="E97131"/>
              </a:solidFill>
              <a:prstDash val="solid"/>
              <a:miter lim="800000"/>
              <a:headEnd len="sm" w="sm" type="none"/>
              <a:tailEnd len="sm" w="sm" type="none"/>
            </a:ln>
          </p:spPr>
        </p:cxnSp>
        <p:sp>
          <p:nvSpPr>
            <p:cNvPr id="536" name="Google Shape;536;p18"/>
            <p:cNvSpPr/>
            <p:nvPr/>
          </p:nvSpPr>
          <p:spPr>
            <a:xfrm>
              <a:off x="0" y="625"/>
              <a:ext cx="4124758" cy="73135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18"/>
            <p:cNvSpPr txBox="1"/>
            <p:nvPr/>
          </p:nvSpPr>
          <p:spPr>
            <a:xfrm>
              <a:off x="0" y="625"/>
              <a:ext cx="4124758" cy="731357"/>
            </a:xfrm>
            <a:prstGeom prst="rect">
              <a:avLst/>
            </a:prstGeom>
            <a:noFill/>
            <a:ln>
              <a:noFill/>
            </a:ln>
          </p:spPr>
          <p:txBody>
            <a:bodyPr anchorCtr="0" anchor="t" bIns="57150" lIns="57150" spcFirstLastPara="1" rIns="57150" wrap="square" tIns="57150">
              <a:noAutofit/>
            </a:bodyPr>
            <a:lstStyle/>
            <a:p>
              <a:pPr indent="0" lvl="0" marL="0" marR="0" rtl="0" algn="l">
                <a:lnSpc>
                  <a:spcPct val="90000"/>
                </a:lnSpc>
                <a:spcBef>
                  <a:spcPts val="0"/>
                </a:spcBef>
                <a:spcAft>
                  <a:spcPts val="0"/>
                </a:spcAft>
                <a:buNone/>
              </a:pPr>
              <a:r>
                <a:rPr lang="en-IN" sz="1500">
                  <a:solidFill>
                    <a:schemeClr val="dk1"/>
                  </a:solidFill>
                  <a:latin typeface="Arial"/>
                  <a:ea typeface="Arial"/>
                  <a:cs typeface="Arial"/>
                  <a:sym typeface="Arial"/>
                </a:rPr>
                <a:t>Here is how IS 16845 (SQuaRE Series) Solves Software Quality Assurance Issues:</a:t>
              </a:r>
              <a:endParaRPr sz="1500">
                <a:solidFill>
                  <a:schemeClr val="dk1"/>
                </a:solidFill>
                <a:latin typeface="Arial"/>
                <a:ea typeface="Arial"/>
                <a:cs typeface="Arial"/>
                <a:sym typeface="Arial"/>
              </a:endParaRPr>
            </a:p>
          </p:txBody>
        </p:sp>
        <p:cxnSp>
          <p:nvCxnSpPr>
            <p:cNvPr id="538" name="Google Shape;538;p18"/>
            <p:cNvCxnSpPr/>
            <p:nvPr/>
          </p:nvCxnSpPr>
          <p:spPr>
            <a:xfrm>
              <a:off x="0" y="731982"/>
              <a:ext cx="4124758" cy="0"/>
            </a:xfrm>
            <a:prstGeom prst="straightConnector1">
              <a:avLst/>
            </a:prstGeom>
            <a:gradFill>
              <a:gsLst>
                <a:gs pos="0">
                  <a:srgbClr val="EC8154"/>
                </a:gs>
                <a:gs pos="50000">
                  <a:srgbClr val="F16E27"/>
                </a:gs>
                <a:gs pos="100000">
                  <a:srgbClr val="DF5D18"/>
                </a:gs>
              </a:gsLst>
              <a:lin ang="5400000" scaled="0"/>
            </a:gradFill>
            <a:ln cap="flat" cmpd="sng" w="12700">
              <a:solidFill>
                <a:srgbClr val="E97131"/>
              </a:solidFill>
              <a:prstDash val="solid"/>
              <a:miter lim="800000"/>
              <a:headEnd len="sm" w="sm" type="none"/>
              <a:tailEnd len="sm" w="sm" type="none"/>
            </a:ln>
          </p:spPr>
        </p:cxnSp>
        <p:sp>
          <p:nvSpPr>
            <p:cNvPr id="539" name="Google Shape;539;p18"/>
            <p:cNvSpPr/>
            <p:nvPr/>
          </p:nvSpPr>
          <p:spPr>
            <a:xfrm>
              <a:off x="0" y="731982"/>
              <a:ext cx="4124758" cy="73135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18"/>
            <p:cNvSpPr txBox="1"/>
            <p:nvPr/>
          </p:nvSpPr>
          <p:spPr>
            <a:xfrm>
              <a:off x="0" y="731982"/>
              <a:ext cx="4124758" cy="731357"/>
            </a:xfrm>
            <a:prstGeom prst="rect">
              <a:avLst/>
            </a:prstGeom>
            <a:noFill/>
            <a:ln>
              <a:noFill/>
            </a:ln>
          </p:spPr>
          <p:txBody>
            <a:bodyPr anchorCtr="0" anchor="t" bIns="57150" lIns="57150" spcFirstLastPara="1" rIns="57150" wrap="square" tIns="57150">
              <a:noAutofit/>
            </a:bodyPr>
            <a:lstStyle/>
            <a:p>
              <a:pPr indent="0" lvl="0" marL="0" marR="0" rtl="0" algn="l">
                <a:lnSpc>
                  <a:spcPct val="90000"/>
                </a:lnSpc>
                <a:spcBef>
                  <a:spcPts val="0"/>
                </a:spcBef>
                <a:spcAft>
                  <a:spcPts val="0"/>
                </a:spcAft>
                <a:buNone/>
              </a:pPr>
              <a:r>
                <a:rPr lang="en-IN" sz="1500">
                  <a:solidFill>
                    <a:schemeClr val="dk1"/>
                  </a:solidFill>
                  <a:latin typeface="Arial"/>
                  <a:ea typeface="Arial"/>
                  <a:cs typeface="Arial"/>
                  <a:sym typeface="Arial"/>
                </a:rPr>
                <a:t>Standardized Quality Models</a:t>
              </a:r>
              <a:endParaRPr sz="1500">
                <a:solidFill>
                  <a:schemeClr val="dk1"/>
                </a:solidFill>
                <a:latin typeface="Arial"/>
                <a:ea typeface="Arial"/>
                <a:cs typeface="Arial"/>
                <a:sym typeface="Arial"/>
              </a:endParaRPr>
            </a:p>
          </p:txBody>
        </p:sp>
        <p:cxnSp>
          <p:nvCxnSpPr>
            <p:cNvPr id="541" name="Google Shape;541;p18"/>
            <p:cNvCxnSpPr/>
            <p:nvPr/>
          </p:nvCxnSpPr>
          <p:spPr>
            <a:xfrm>
              <a:off x="0" y="1463340"/>
              <a:ext cx="4124758" cy="0"/>
            </a:xfrm>
            <a:prstGeom prst="straightConnector1">
              <a:avLst/>
            </a:prstGeom>
            <a:gradFill>
              <a:gsLst>
                <a:gs pos="0">
                  <a:srgbClr val="EC8154"/>
                </a:gs>
                <a:gs pos="50000">
                  <a:srgbClr val="F16E27"/>
                </a:gs>
                <a:gs pos="100000">
                  <a:srgbClr val="DF5D18"/>
                </a:gs>
              </a:gsLst>
              <a:lin ang="5400000" scaled="0"/>
            </a:gradFill>
            <a:ln cap="flat" cmpd="sng" w="12700">
              <a:solidFill>
                <a:srgbClr val="E97131"/>
              </a:solidFill>
              <a:prstDash val="solid"/>
              <a:miter lim="800000"/>
              <a:headEnd len="sm" w="sm" type="none"/>
              <a:tailEnd len="sm" w="sm" type="none"/>
            </a:ln>
          </p:spPr>
        </p:cxnSp>
        <p:sp>
          <p:nvSpPr>
            <p:cNvPr id="542" name="Google Shape;542;p18"/>
            <p:cNvSpPr/>
            <p:nvPr/>
          </p:nvSpPr>
          <p:spPr>
            <a:xfrm>
              <a:off x="0" y="1463340"/>
              <a:ext cx="4124758" cy="73135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18"/>
            <p:cNvSpPr txBox="1"/>
            <p:nvPr/>
          </p:nvSpPr>
          <p:spPr>
            <a:xfrm>
              <a:off x="0" y="1463340"/>
              <a:ext cx="4124758" cy="731357"/>
            </a:xfrm>
            <a:prstGeom prst="rect">
              <a:avLst/>
            </a:prstGeom>
            <a:noFill/>
            <a:ln>
              <a:noFill/>
            </a:ln>
          </p:spPr>
          <p:txBody>
            <a:bodyPr anchorCtr="0" anchor="t" bIns="57150" lIns="57150" spcFirstLastPara="1" rIns="57150" wrap="square" tIns="57150">
              <a:noAutofit/>
            </a:bodyPr>
            <a:lstStyle/>
            <a:p>
              <a:pPr indent="0" lvl="0" marL="0" marR="0" rtl="0" algn="l">
                <a:lnSpc>
                  <a:spcPct val="90000"/>
                </a:lnSpc>
                <a:spcBef>
                  <a:spcPts val="0"/>
                </a:spcBef>
                <a:spcAft>
                  <a:spcPts val="0"/>
                </a:spcAft>
                <a:buNone/>
              </a:pPr>
              <a:r>
                <a:rPr lang="en-IN" sz="1500">
                  <a:solidFill>
                    <a:schemeClr val="dk1"/>
                  </a:solidFill>
                  <a:latin typeface="Arial"/>
                  <a:ea typeface="Arial"/>
                  <a:cs typeface="Arial"/>
                  <a:sym typeface="Arial"/>
                </a:rPr>
                <a:t>Defined Quality Requirements</a:t>
              </a:r>
              <a:endParaRPr sz="1500">
                <a:solidFill>
                  <a:schemeClr val="dk1"/>
                </a:solidFill>
                <a:latin typeface="Arial"/>
                <a:ea typeface="Arial"/>
                <a:cs typeface="Arial"/>
                <a:sym typeface="Arial"/>
              </a:endParaRPr>
            </a:p>
          </p:txBody>
        </p:sp>
        <p:cxnSp>
          <p:nvCxnSpPr>
            <p:cNvPr id="544" name="Google Shape;544;p18"/>
            <p:cNvCxnSpPr/>
            <p:nvPr/>
          </p:nvCxnSpPr>
          <p:spPr>
            <a:xfrm>
              <a:off x="0" y="2194698"/>
              <a:ext cx="4124758" cy="0"/>
            </a:xfrm>
            <a:prstGeom prst="straightConnector1">
              <a:avLst/>
            </a:prstGeom>
            <a:gradFill>
              <a:gsLst>
                <a:gs pos="0">
                  <a:srgbClr val="EC8154"/>
                </a:gs>
                <a:gs pos="50000">
                  <a:srgbClr val="F16E27"/>
                </a:gs>
                <a:gs pos="100000">
                  <a:srgbClr val="DF5D18"/>
                </a:gs>
              </a:gsLst>
              <a:lin ang="5400000" scaled="0"/>
            </a:gradFill>
            <a:ln cap="flat" cmpd="sng" w="12700">
              <a:solidFill>
                <a:srgbClr val="E97131"/>
              </a:solidFill>
              <a:prstDash val="solid"/>
              <a:miter lim="800000"/>
              <a:headEnd len="sm" w="sm" type="none"/>
              <a:tailEnd len="sm" w="sm" type="none"/>
            </a:ln>
          </p:spPr>
        </p:cxnSp>
        <p:sp>
          <p:nvSpPr>
            <p:cNvPr id="545" name="Google Shape;545;p18"/>
            <p:cNvSpPr/>
            <p:nvPr/>
          </p:nvSpPr>
          <p:spPr>
            <a:xfrm>
              <a:off x="0" y="2194698"/>
              <a:ext cx="4124758" cy="73135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18"/>
            <p:cNvSpPr txBox="1"/>
            <p:nvPr/>
          </p:nvSpPr>
          <p:spPr>
            <a:xfrm>
              <a:off x="0" y="2194698"/>
              <a:ext cx="4124758" cy="731357"/>
            </a:xfrm>
            <a:prstGeom prst="rect">
              <a:avLst/>
            </a:prstGeom>
            <a:noFill/>
            <a:ln>
              <a:noFill/>
            </a:ln>
          </p:spPr>
          <p:txBody>
            <a:bodyPr anchorCtr="0" anchor="t" bIns="57150" lIns="57150" spcFirstLastPara="1" rIns="57150" wrap="square" tIns="57150">
              <a:noAutofit/>
            </a:bodyPr>
            <a:lstStyle/>
            <a:p>
              <a:pPr indent="0" lvl="0" marL="0" marR="0" rtl="0" algn="l">
                <a:lnSpc>
                  <a:spcPct val="90000"/>
                </a:lnSpc>
                <a:spcBef>
                  <a:spcPts val="0"/>
                </a:spcBef>
                <a:spcAft>
                  <a:spcPts val="0"/>
                </a:spcAft>
                <a:buNone/>
              </a:pPr>
              <a:r>
                <a:rPr lang="en-IN" sz="1500">
                  <a:solidFill>
                    <a:schemeClr val="dk1"/>
                  </a:solidFill>
                  <a:latin typeface="Arial"/>
                  <a:ea typeface="Arial"/>
                  <a:cs typeface="Arial"/>
                  <a:sym typeface="Arial"/>
                </a:rPr>
                <a:t>Structured Evaluation Processes</a:t>
              </a:r>
              <a:endParaRPr sz="1500">
                <a:solidFill>
                  <a:schemeClr val="dk1"/>
                </a:solidFill>
                <a:latin typeface="Arial"/>
                <a:ea typeface="Arial"/>
                <a:cs typeface="Arial"/>
                <a:sym typeface="Arial"/>
              </a:endParaRPr>
            </a:p>
          </p:txBody>
        </p:sp>
        <p:cxnSp>
          <p:nvCxnSpPr>
            <p:cNvPr id="547" name="Google Shape;547;p18"/>
            <p:cNvCxnSpPr/>
            <p:nvPr/>
          </p:nvCxnSpPr>
          <p:spPr>
            <a:xfrm>
              <a:off x="0" y="2926056"/>
              <a:ext cx="4124758" cy="0"/>
            </a:xfrm>
            <a:prstGeom prst="straightConnector1">
              <a:avLst/>
            </a:prstGeom>
            <a:gradFill>
              <a:gsLst>
                <a:gs pos="0">
                  <a:srgbClr val="EC8154"/>
                </a:gs>
                <a:gs pos="50000">
                  <a:srgbClr val="F16E27"/>
                </a:gs>
                <a:gs pos="100000">
                  <a:srgbClr val="DF5D18"/>
                </a:gs>
              </a:gsLst>
              <a:lin ang="5400000" scaled="0"/>
            </a:gradFill>
            <a:ln cap="flat" cmpd="sng" w="12700">
              <a:solidFill>
                <a:srgbClr val="E97131"/>
              </a:solidFill>
              <a:prstDash val="solid"/>
              <a:miter lim="800000"/>
              <a:headEnd len="sm" w="sm" type="none"/>
              <a:tailEnd len="sm" w="sm" type="none"/>
            </a:ln>
          </p:spPr>
        </p:cxnSp>
        <p:sp>
          <p:nvSpPr>
            <p:cNvPr id="548" name="Google Shape;548;p18"/>
            <p:cNvSpPr/>
            <p:nvPr/>
          </p:nvSpPr>
          <p:spPr>
            <a:xfrm>
              <a:off x="0" y="2926056"/>
              <a:ext cx="4124758" cy="73135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18"/>
            <p:cNvSpPr txBox="1"/>
            <p:nvPr/>
          </p:nvSpPr>
          <p:spPr>
            <a:xfrm>
              <a:off x="0" y="2926056"/>
              <a:ext cx="4124758" cy="731357"/>
            </a:xfrm>
            <a:prstGeom prst="rect">
              <a:avLst/>
            </a:prstGeom>
            <a:noFill/>
            <a:ln>
              <a:noFill/>
            </a:ln>
          </p:spPr>
          <p:txBody>
            <a:bodyPr anchorCtr="0" anchor="t" bIns="57150" lIns="57150" spcFirstLastPara="1" rIns="57150" wrap="square" tIns="57150">
              <a:noAutofit/>
            </a:bodyPr>
            <a:lstStyle/>
            <a:p>
              <a:pPr indent="0" lvl="0" marL="0" marR="0" rtl="0" algn="l">
                <a:lnSpc>
                  <a:spcPct val="90000"/>
                </a:lnSpc>
                <a:spcBef>
                  <a:spcPts val="0"/>
                </a:spcBef>
                <a:spcAft>
                  <a:spcPts val="0"/>
                </a:spcAft>
                <a:buNone/>
              </a:pPr>
              <a:r>
                <a:rPr lang="en-IN" sz="1500">
                  <a:solidFill>
                    <a:schemeClr val="dk1"/>
                  </a:solidFill>
                  <a:latin typeface="Arial"/>
                  <a:ea typeface="Arial"/>
                  <a:cs typeface="Arial"/>
                  <a:sym typeface="Arial"/>
                </a:rPr>
                <a:t>Improvement of Development Practices</a:t>
              </a:r>
              <a:endParaRPr sz="1500">
                <a:solidFill>
                  <a:schemeClr val="dk1"/>
                </a:solidFill>
                <a:latin typeface="Arial"/>
                <a:ea typeface="Arial"/>
                <a:cs typeface="Arial"/>
                <a:sym typeface="Arial"/>
              </a:endParaRPr>
            </a:p>
          </p:txBody>
        </p:sp>
        <p:cxnSp>
          <p:nvCxnSpPr>
            <p:cNvPr id="550" name="Google Shape;550;p18"/>
            <p:cNvCxnSpPr/>
            <p:nvPr/>
          </p:nvCxnSpPr>
          <p:spPr>
            <a:xfrm>
              <a:off x="0" y="3657414"/>
              <a:ext cx="4124758" cy="0"/>
            </a:xfrm>
            <a:prstGeom prst="straightConnector1">
              <a:avLst/>
            </a:prstGeom>
            <a:gradFill>
              <a:gsLst>
                <a:gs pos="0">
                  <a:srgbClr val="EC8154"/>
                </a:gs>
                <a:gs pos="50000">
                  <a:srgbClr val="F16E27"/>
                </a:gs>
                <a:gs pos="100000">
                  <a:srgbClr val="DF5D18"/>
                </a:gs>
              </a:gsLst>
              <a:lin ang="5400000" scaled="0"/>
            </a:gradFill>
            <a:ln cap="flat" cmpd="sng" w="12700">
              <a:solidFill>
                <a:srgbClr val="E97131"/>
              </a:solidFill>
              <a:prstDash val="solid"/>
              <a:miter lim="800000"/>
              <a:headEnd len="sm" w="sm" type="none"/>
              <a:tailEnd len="sm" w="sm" type="none"/>
            </a:ln>
          </p:spPr>
        </p:cxnSp>
        <p:sp>
          <p:nvSpPr>
            <p:cNvPr id="551" name="Google Shape;551;p18"/>
            <p:cNvSpPr/>
            <p:nvPr/>
          </p:nvSpPr>
          <p:spPr>
            <a:xfrm>
              <a:off x="0" y="3657414"/>
              <a:ext cx="4124758" cy="73135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18"/>
            <p:cNvSpPr txBox="1"/>
            <p:nvPr/>
          </p:nvSpPr>
          <p:spPr>
            <a:xfrm>
              <a:off x="0" y="3657414"/>
              <a:ext cx="4124758" cy="731357"/>
            </a:xfrm>
            <a:prstGeom prst="rect">
              <a:avLst/>
            </a:prstGeom>
            <a:noFill/>
            <a:ln>
              <a:noFill/>
            </a:ln>
          </p:spPr>
          <p:txBody>
            <a:bodyPr anchorCtr="0" anchor="t" bIns="57150" lIns="57150" spcFirstLastPara="1" rIns="57150" wrap="square" tIns="57150">
              <a:noAutofit/>
            </a:bodyPr>
            <a:lstStyle/>
            <a:p>
              <a:pPr indent="0" lvl="0" marL="0" marR="0" rtl="0" algn="l">
                <a:lnSpc>
                  <a:spcPct val="90000"/>
                </a:lnSpc>
                <a:spcBef>
                  <a:spcPts val="0"/>
                </a:spcBef>
                <a:spcAft>
                  <a:spcPts val="0"/>
                </a:spcAft>
                <a:buNone/>
              </a:pPr>
              <a:r>
                <a:rPr lang="en-IN" sz="1500">
                  <a:solidFill>
                    <a:schemeClr val="dk1"/>
                  </a:solidFill>
                  <a:latin typeface="Arial"/>
                  <a:ea typeface="Arial"/>
                  <a:cs typeface="Arial"/>
                  <a:sym typeface="Arial"/>
                </a:rPr>
                <a:t>Interoperability and Compatibility</a:t>
              </a:r>
              <a:endParaRPr sz="1500">
                <a:solidFill>
                  <a:schemeClr val="dk1"/>
                </a:solidFill>
                <a:latin typeface="Arial"/>
                <a:ea typeface="Arial"/>
                <a:cs typeface="Arial"/>
                <a:sym typeface="Arial"/>
              </a:endParaRPr>
            </a:p>
          </p:txBody>
        </p:sp>
        <p:cxnSp>
          <p:nvCxnSpPr>
            <p:cNvPr id="553" name="Google Shape;553;p18"/>
            <p:cNvCxnSpPr/>
            <p:nvPr/>
          </p:nvCxnSpPr>
          <p:spPr>
            <a:xfrm>
              <a:off x="0" y="4388772"/>
              <a:ext cx="4124758" cy="0"/>
            </a:xfrm>
            <a:prstGeom prst="straightConnector1">
              <a:avLst/>
            </a:prstGeom>
            <a:gradFill>
              <a:gsLst>
                <a:gs pos="0">
                  <a:srgbClr val="EC8154"/>
                </a:gs>
                <a:gs pos="50000">
                  <a:srgbClr val="F16E27"/>
                </a:gs>
                <a:gs pos="100000">
                  <a:srgbClr val="DF5D18"/>
                </a:gs>
              </a:gsLst>
              <a:lin ang="5400000" scaled="0"/>
            </a:gradFill>
            <a:ln cap="flat" cmpd="sng" w="12700">
              <a:solidFill>
                <a:srgbClr val="E97131"/>
              </a:solidFill>
              <a:prstDash val="solid"/>
              <a:miter lim="800000"/>
              <a:headEnd len="sm" w="sm" type="none"/>
              <a:tailEnd len="sm" w="sm" type="none"/>
            </a:ln>
          </p:spPr>
        </p:cxnSp>
        <p:sp>
          <p:nvSpPr>
            <p:cNvPr id="554" name="Google Shape;554;p18"/>
            <p:cNvSpPr/>
            <p:nvPr/>
          </p:nvSpPr>
          <p:spPr>
            <a:xfrm>
              <a:off x="0" y="4388772"/>
              <a:ext cx="4124758" cy="73135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18"/>
            <p:cNvSpPr txBox="1"/>
            <p:nvPr/>
          </p:nvSpPr>
          <p:spPr>
            <a:xfrm>
              <a:off x="0" y="4388772"/>
              <a:ext cx="4124758" cy="731357"/>
            </a:xfrm>
            <a:prstGeom prst="rect">
              <a:avLst/>
            </a:prstGeom>
            <a:noFill/>
            <a:ln>
              <a:noFill/>
            </a:ln>
          </p:spPr>
          <p:txBody>
            <a:bodyPr anchorCtr="0" anchor="t" bIns="57150" lIns="57150" spcFirstLastPara="1" rIns="57150" wrap="square" tIns="57150">
              <a:noAutofit/>
            </a:bodyPr>
            <a:lstStyle/>
            <a:p>
              <a:pPr indent="0" lvl="0" marL="0" marR="0" rtl="0" algn="l">
                <a:lnSpc>
                  <a:spcPct val="90000"/>
                </a:lnSpc>
                <a:spcBef>
                  <a:spcPts val="0"/>
                </a:spcBef>
                <a:spcAft>
                  <a:spcPts val="0"/>
                </a:spcAft>
                <a:buNone/>
              </a:pPr>
              <a:r>
                <a:rPr lang="en-IN" sz="1500">
                  <a:solidFill>
                    <a:schemeClr val="dk1"/>
                  </a:solidFill>
                  <a:latin typeface="Arial"/>
                  <a:ea typeface="Arial"/>
                  <a:cs typeface="Arial"/>
                  <a:sym typeface="Arial"/>
                </a:rPr>
                <a:t>Compliance and Regulatory Alignment</a:t>
              </a:r>
              <a:endParaRPr sz="1500">
                <a:solidFill>
                  <a:schemeClr val="dk1"/>
                </a:solidFill>
                <a:latin typeface="Arial"/>
                <a:ea typeface="Arial"/>
                <a:cs typeface="Arial"/>
                <a:sym typeface="Arial"/>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60" name="Shape 560"/>
        <p:cNvGrpSpPr/>
        <p:nvPr/>
      </p:nvGrpSpPr>
      <p:grpSpPr>
        <a:xfrm>
          <a:off x="0" y="0"/>
          <a:ext cx="0" cy="0"/>
          <a:chOff x="0" y="0"/>
          <a:chExt cx="0" cy="0"/>
        </a:xfrm>
      </p:grpSpPr>
      <p:sp>
        <p:nvSpPr>
          <p:cNvPr id="561" name="Google Shape;561;p19"/>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62" name="Google Shape;562;p19"/>
          <p:cNvSpPr/>
          <p:nvPr/>
        </p:nvSpPr>
        <p:spPr>
          <a:xfrm>
            <a:off x="0" y="-1"/>
            <a:ext cx="11766176" cy="2061837"/>
          </a:xfrm>
          <a:custGeom>
            <a:rect b="b" l="l" r="r" t="t"/>
            <a:pathLst>
              <a:path extrusionOk="0" h="1978172" w="10768629">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63" name="Google Shape;563;p19"/>
          <p:cNvSpPr txBox="1"/>
          <p:nvPr>
            <p:ph type="title"/>
          </p:nvPr>
        </p:nvSpPr>
        <p:spPr>
          <a:xfrm>
            <a:off x="1137034" y="609597"/>
            <a:ext cx="9392421" cy="133084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Font typeface="Play"/>
              <a:buNone/>
            </a:pPr>
            <a:br>
              <a:rPr b="1" lang="en-IN" sz="2800">
                <a:solidFill>
                  <a:schemeClr val="dk1"/>
                </a:solidFill>
                <a:latin typeface="Play"/>
                <a:ea typeface="Play"/>
                <a:cs typeface="Play"/>
                <a:sym typeface="Play"/>
              </a:rPr>
            </a:br>
            <a:r>
              <a:rPr b="1" lang="en-IN" sz="2800">
                <a:solidFill>
                  <a:schemeClr val="dk1"/>
                </a:solidFill>
                <a:latin typeface="Play"/>
                <a:ea typeface="Play"/>
                <a:cs typeface="Play"/>
                <a:sym typeface="Play"/>
              </a:rPr>
              <a:t>Purpose and Scope of SQuaRE Series</a:t>
            </a:r>
            <a:br>
              <a:rPr lang="en-IN" sz="2800">
                <a:solidFill>
                  <a:schemeClr val="dk1"/>
                </a:solidFill>
                <a:latin typeface="Play"/>
                <a:ea typeface="Play"/>
                <a:cs typeface="Play"/>
                <a:sym typeface="Play"/>
              </a:rPr>
            </a:br>
            <a:endParaRPr sz="2800">
              <a:solidFill>
                <a:schemeClr val="dk1"/>
              </a:solidFill>
              <a:latin typeface="Play"/>
              <a:ea typeface="Play"/>
              <a:cs typeface="Play"/>
              <a:sym typeface="Play"/>
            </a:endParaRPr>
          </a:p>
        </p:txBody>
      </p:sp>
      <p:sp>
        <p:nvSpPr>
          <p:cNvPr id="564" name="Google Shape;564;p19"/>
          <p:cNvSpPr txBox="1"/>
          <p:nvPr>
            <p:ph idx="1" type="body"/>
          </p:nvPr>
        </p:nvSpPr>
        <p:spPr>
          <a:xfrm>
            <a:off x="1137034" y="2198362"/>
            <a:ext cx="4958966" cy="3917773"/>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1900"/>
              <a:buChar char="•"/>
            </a:pPr>
            <a:r>
              <a:rPr b="1" lang="en-IN" sz="1900"/>
              <a:t>Purpose:</a:t>
            </a:r>
            <a:endParaRPr sz="1900"/>
          </a:p>
          <a:p>
            <a:pPr indent="-228600" lvl="0" marL="228600" rtl="0" algn="l">
              <a:lnSpc>
                <a:spcPct val="90000"/>
              </a:lnSpc>
              <a:spcBef>
                <a:spcPts val="1000"/>
              </a:spcBef>
              <a:spcAft>
                <a:spcPts val="0"/>
              </a:spcAft>
              <a:buClr>
                <a:schemeClr val="dk1"/>
              </a:buClr>
              <a:buSzPts val="1900"/>
              <a:buChar char="•"/>
            </a:pPr>
            <a:r>
              <a:rPr lang="en-IN" sz="1900"/>
              <a:t>Define Software Quality</a:t>
            </a:r>
            <a:endParaRPr/>
          </a:p>
          <a:p>
            <a:pPr indent="-228600" lvl="0" marL="228600" rtl="0" algn="l">
              <a:lnSpc>
                <a:spcPct val="90000"/>
              </a:lnSpc>
              <a:spcBef>
                <a:spcPts val="1000"/>
              </a:spcBef>
              <a:spcAft>
                <a:spcPts val="0"/>
              </a:spcAft>
              <a:buClr>
                <a:schemeClr val="dk1"/>
              </a:buClr>
              <a:buSzPts val="1900"/>
              <a:buChar char="•"/>
            </a:pPr>
            <a:r>
              <a:rPr lang="en-IN" sz="1900"/>
              <a:t>Provide Guidelines</a:t>
            </a:r>
            <a:endParaRPr/>
          </a:p>
          <a:p>
            <a:pPr indent="-228600" lvl="0" marL="228600" rtl="0" algn="l">
              <a:lnSpc>
                <a:spcPct val="90000"/>
              </a:lnSpc>
              <a:spcBef>
                <a:spcPts val="1000"/>
              </a:spcBef>
              <a:spcAft>
                <a:spcPts val="0"/>
              </a:spcAft>
              <a:buClr>
                <a:schemeClr val="dk1"/>
              </a:buClr>
              <a:buSzPts val="1900"/>
              <a:buChar char="•"/>
            </a:pPr>
            <a:r>
              <a:rPr lang="en-IN" sz="1900"/>
              <a:t>Improve Software Processes</a:t>
            </a:r>
            <a:endParaRPr/>
          </a:p>
          <a:p>
            <a:pPr indent="-228600" lvl="0" marL="228600" rtl="0" algn="l">
              <a:lnSpc>
                <a:spcPct val="90000"/>
              </a:lnSpc>
              <a:spcBef>
                <a:spcPts val="1000"/>
              </a:spcBef>
              <a:spcAft>
                <a:spcPts val="0"/>
              </a:spcAft>
              <a:buClr>
                <a:schemeClr val="dk1"/>
              </a:buClr>
              <a:buSzPts val="1900"/>
              <a:buChar char="•"/>
            </a:pPr>
            <a:r>
              <a:rPr lang="en-IN" sz="1900"/>
              <a:t>Facilitate Communication</a:t>
            </a:r>
            <a:endParaRPr/>
          </a:p>
          <a:p>
            <a:pPr indent="-228600" lvl="0" marL="228600" rtl="0" algn="l">
              <a:lnSpc>
                <a:spcPct val="90000"/>
              </a:lnSpc>
              <a:spcBef>
                <a:spcPts val="1000"/>
              </a:spcBef>
              <a:spcAft>
                <a:spcPts val="0"/>
              </a:spcAft>
              <a:buClr>
                <a:schemeClr val="dk1"/>
              </a:buClr>
              <a:buSzPts val="1900"/>
              <a:buChar char="•"/>
            </a:pPr>
            <a:r>
              <a:rPr b="1" lang="en-IN" sz="1900"/>
              <a:t>Scope:</a:t>
            </a:r>
            <a:endParaRPr sz="1900"/>
          </a:p>
          <a:p>
            <a:pPr indent="-228600" lvl="0" marL="228600" rtl="0" algn="l">
              <a:lnSpc>
                <a:spcPct val="90000"/>
              </a:lnSpc>
              <a:spcBef>
                <a:spcPts val="1000"/>
              </a:spcBef>
              <a:spcAft>
                <a:spcPts val="0"/>
              </a:spcAft>
              <a:buClr>
                <a:schemeClr val="dk1"/>
              </a:buClr>
              <a:buSzPts val="1900"/>
              <a:buChar char="•"/>
            </a:pPr>
            <a:r>
              <a:rPr lang="en-IN" sz="1900"/>
              <a:t>Product Quality</a:t>
            </a:r>
            <a:endParaRPr/>
          </a:p>
          <a:p>
            <a:pPr indent="-228600" lvl="0" marL="228600" rtl="0" algn="l">
              <a:lnSpc>
                <a:spcPct val="90000"/>
              </a:lnSpc>
              <a:spcBef>
                <a:spcPts val="1000"/>
              </a:spcBef>
              <a:spcAft>
                <a:spcPts val="0"/>
              </a:spcAft>
              <a:buClr>
                <a:schemeClr val="dk1"/>
              </a:buClr>
              <a:buSzPts val="1900"/>
              <a:buChar char="•"/>
            </a:pPr>
            <a:r>
              <a:rPr lang="en-IN" sz="1900"/>
              <a:t>Data Quality</a:t>
            </a:r>
            <a:endParaRPr/>
          </a:p>
          <a:p>
            <a:pPr indent="-228600" lvl="0" marL="228600" rtl="0" algn="l">
              <a:lnSpc>
                <a:spcPct val="90000"/>
              </a:lnSpc>
              <a:spcBef>
                <a:spcPts val="1000"/>
              </a:spcBef>
              <a:spcAft>
                <a:spcPts val="0"/>
              </a:spcAft>
              <a:buClr>
                <a:schemeClr val="dk1"/>
              </a:buClr>
              <a:buSzPts val="1900"/>
              <a:buChar char="•"/>
            </a:pPr>
            <a:r>
              <a:rPr lang="en-IN" sz="1900"/>
              <a:t>Quality in Use</a:t>
            </a:r>
            <a:endParaRPr/>
          </a:p>
          <a:p>
            <a:pPr indent="-228600" lvl="0" marL="228600" rtl="0" algn="l">
              <a:lnSpc>
                <a:spcPct val="90000"/>
              </a:lnSpc>
              <a:spcBef>
                <a:spcPts val="1000"/>
              </a:spcBef>
              <a:spcAft>
                <a:spcPts val="0"/>
              </a:spcAft>
              <a:buClr>
                <a:schemeClr val="dk1"/>
              </a:buClr>
              <a:buSzPts val="1900"/>
              <a:buChar char="•"/>
            </a:pPr>
            <a:r>
              <a:rPr lang="en-IN" sz="1900"/>
              <a:t>Measurement and Evaluation</a:t>
            </a:r>
            <a:endParaRPr/>
          </a:p>
          <a:p>
            <a:pPr indent="-107950" lvl="0" marL="228600" rtl="0" algn="l">
              <a:lnSpc>
                <a:spcPct val="90000"/>
              </a:lnSpc>
              <a:spcBef>
                <a:spcPts val="1000"/>
              </a:spcBef>
              <a:spcAft>
                <a:spcPts val="0"/>
              </a:spcAft>
              <a:buClr>
                <a:schemeClr val="dk1"/>
              </a:buClr>
              <a:buSzPts val="1900"/>
              <a:buNone/>
            </a:pPr>
            <a:r>
              <a:t/>
            </a:r>
            <a:endParaRPr sz="1900"/>
          </a:p>
        </p:txBody>
      </p:sp>
      <p:pic>
        <p:nvPicPr>
          <p:cNvPr descr="Light bulb on yellow background with sketched light beams and cord" id="565" name="Google Shape;565;p19"/>
          <p:cNvPicPr preferRelativeResize="0"/>
          <p:nvPr/>
        </p:nvPicPr>
        <p:blipFill rotWithShape="1">
          <a:blip r:embed="rId3">
            <a:alphaModFix/>
          </a:blip>
          <a:srcRect b="0" l="53241" r="8880" t="0"/>
          <a:stretch/>
        </p:blipFill>
        <p:spPr>
          <a:xfrm>
            <a:off x="7956982" y="2184914"/>
            <a:ext cx="2313275" cy="3755915"/>
          </a:xfrm>
          <a:prstGeom prst="rect">
            <a:avLst/>
          </a:prstGeom>
          <a:noFill/>
          <a:ln>
            <a:noFill/>
          </a:ln>
        </p:spPr>
      </p:pic>
      <p:sp>
        <p:nvSpPr>
          <p:cNvPr id="566" name="Google Shape;566;p19"/>
          <p:cNvSpPr/>
          <p:nvPr/>
        </p:nvSpPr>
        <p:spPr>
          <a:xfrm rot="10800000">
            <a:off x="5381624" y="6209414"/>
            <a:ext cx="6810375" cy="648586"/>
          </a:xfrm>
          <a:custGeom>
            <a:rect b="b" l="l" r="r" t="t"/>
            <a:pathLst>
              <a:path extrusionOk="0" h="1027260" w="10753706">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8" name="Shape 118"/>
        <p:cNvGrpSpPr/>
        <p:nvPr/>
      </p:nvGrpSpPr>
      <p:grpSpPr>
        <a:xfrm>
          <a:off x="0" y="0"/>
          <a:ext cx="0" cy="0"/>
          <a:chOff x="0" y="0"/>
          <a:chExt cx="0" cy="0"/>
        </a:xfrm>
      </p:grpSpPr>
      <p:sp>
        <p:nvSpPr>
          <p:cNvPr id="119" name="Google Shape;119;p2"/>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0" name="Google Shape;120;p2"/>
          <p:cNvSpPr/>
          <p:nvPr/>
        </p:nvSpPr>
        <p:spPr>
          <a:xfrm flipH="1">
            <a:off x="2" y="0"/>
            <a:ext cx="12191998" cy="1575955"/>
          </a:xfrm>
          <a:prstGeom prst="rect">
            <a:avLst/>
          </a:prstGeom>
          <a:gradFill>
            <a:gsLst>
              <a:gs pos="0">
                <a:srgbClr val="000000">
                  <a:alpha val="95686"/>
                </a:srgbClr>
              </a:gs>
              <a:gs pos="100000">
                <a:srgbClr val="0F4861"/>
              </a:gs>
            </a:gsLst>
            <a:lin ang="8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1" name="Google Shape;121;p2"/>
          <p:cNvSpPr/>
          <p:nvPr/>
        </p:nvSpPr>
        <p:spPr>
          <a:xfrm flipH="1" rot="10800000">
            <a:off x="8128857" y="0"/>
            <a:ext cx="4063143" cy="1576412"/>
          </a:xfrm>
          <a:prstGeom prst="rect">
            <a:avLst/>
          </a:prstGeom>
          <a:gradFill>
            <a:gsLst>
              <a:gs pos="0">
                <a:srgbClr val="0A3041">
                  <a:alpha val="67843"/>
                </a:srgbClr>
              </a:gs>
              <a:gs pos="19000">
                <a:srgbClr val="0A3041">
                  <a:alpha val="67843"/>
                </a:srgbClr>
              </a:gs>
              <a:gs pos="100000">
                <a:srgbClr val="156082">
                  <a:alpha val="78823"/>
                </a:srgbClr>
              </a:gs>
            </a:gsLst>
            <a:lin ang="19199999"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2" name="Google Shape;122;p2"/>
          <p:cNvSpPr/>
          <p:nvPr/>
        </p:nvSpPr>
        <p:spPr>
          <a:xfrm rot="5400000">
            <a:off x="5307777" y="-5307778"/>
            <a:ext cx="1576446" cy="12192002"/>
          </a:xfrm>
          <a:prstGeom prst="rect">
            <a:avLst/>
          </a:prstGeom>
          <a:gradFill>
            <a:gsLst>
              <a:gs pos="0">
                <a:srgbClr val="156082">
                  <a:alpha val="0"/>
                </a:srgbClr>
              </a:gs>
              <a:gs pos="23000">
                <a:srgbClr val="156082">
                  <a:alpha val="0"/>
                </a:srgbClr>
              </a:gs>
              <a:gs pos="99000">
                <a:srgbClr val="000000">
                  <a:alpha val="73725"/>
                </a:srgbClr>
              </a:gs>
              <a:gs pos="100000">
                <a:srgbClr val="000000">
                  <a:alpha val="73725"/>
                </a:srgbClr>
              </a:gs>
            </a:gsLst>
            <a:lin ang="20399999"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3" name="Google Shape;123;p2"/>
          <p:cNvSpPr txBox="1"/>
          <p:nvPr>
            <p:ph type="title"/>
          </p:nvPr>
        </p:nvSpPr>
        <p:spPr>
          <a:xfrm>
            <a:off x="1371597" y="348865"/>
            <a:ext cx="10044023" cy="87772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4000"/>
              <a:buFont typeface="Play"/>
              <a:buNone/>
            </a:pPr>
            <a:r>
              <a:rPr lang="en-IN" sz="4000">
                <a:solidFill>
                  <a:srgbClr val="FFFFFF"/>
                </a:solidFill>
                <a:latin typeface="Play"/>
                <a:ea typeface="Play"/>
                <a:cs typeface="Play"/>
                <a:sym typeface="Play"/>
              </a:rPr>
              <a:t>Overview of Software Life Cycle</a:t>
            </a:r>
            <a:endParaRPr/>
          </a:p>
        </p:txBody>
      </p:sp>
      <p:grpSp>
        <p:nvGrpSpPr>
          <p:cNvPr id="124" name="Google Shape;124;p2"/>
          <p:cNvGrpSpPr/>
          <p:nvPr/>
        </p:nvGrpSpPr>
        <p:grpSpPr>
          <a:xfrm>
            <a:off x="737501" y="2566481"/>
            <a:ext cx="10740938" cy="3285000"/>
            <a:chOff x="93445" y="453902"/>
            <a:chExt cx="10740938" cy="3285000"/>
          </a:xfrm>
        </p:grpSpPr>
        <p:sp>
          <p:nvSpPr>
            <p:cNvPr id="125" name="Google Shape;125;p2"/>
            <p:cNvSpPr/>
            <p:nvPr/>
          </p:nvSpPr>
          <p:spPr>
            <a:xfrm>
              <a:off x="718664" y="453902"/>
              <a:ext cx="1955812" cy="1955812"/>
            </a:xfrm>
            <a:prstGeom prst="round2DiagRect">
              <a:avLst>
                <a:gd fmla="val 29727" name="adj1"/>
                <a:gd fmla="val 0" name="adj2"/>
              </a:avLst>
            </a:pr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2"/>
            <p:cNvSpPr/>
            <p:nvPr/>
          </p:nvSpPr>
          <p:spPr>
            <a:xfrm>
              <a:off x="1135476" y="870714"/>
              <a:ext cx="1122187" cy="1122187"/>
            </a:xfrm>
            <a:prstGeom prst="rect">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2"/>
            <p:cNvSpPr/>
            <p:nvPr/>
          </p:nvSpPr>
          <p:spPr>
            <a:xfrm>
              <a:off x="93445" y="3018902"/>
              <a:ext cx="3206250" cy="7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2"/>
            <p:cNvSpPr txBox="1"/>
            <p:nvPr/>
          </p:nvSpPr>
          <p:spPr>
            <a:xfrm>
              <a:off x="93445" y="3018902"/>
              <a:ext cx="3206250" cy="720000"/>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None/>
              </a:pPr>
              <a:r>
                <a:rPr lang="en-IN" sz="1800" cap="none">
                  <a:solidFill>
                    <a:schemeClr val="dk1"/>
                  </a:solidFill>
                  <a:latin typeface="Arial"/>
                  <a:ea typeface="Arial"/>
                  <a:cs typeface="Arial"/>
                  <a:sym typeface="Arial"/>
                </a:rPr>
                <a:t>DEFINITION OF SOFTWARE LIFE CYCLE</a:t>
              </a:r>
              <a:br>
                <a:rPr lang="en-IN" sz="1800" cap="none">
                  <a:solidFill>
                    <a:schemeClr val="dk1"/>
                  </a:solidFill>
                  <a:latin typeface="Arial"/>
                  <a:ea typeface="Arial"/>
                  <a:cs typeface="Arial"/>
                  <a:sym typeface="Arial"/>
                </a:rPr>
              </a:br>
              <a:endParaRPr sz="1800">
                <a:solidFill>
                  <a:schemeClr val="dk1"/>
                </a:solidFill>
                <a:latin typeface="Arial"/>
                <a:ea typeface="Arial"/>
                <a:cs typeface="Arial"/>
                <a:sym typeface="Arial"/>
              </a:endParaRPr>
            </a:p>
          </p:txBody>
        </p:sp>
        <p:sp>
          <p:nvSpPr>
            <p:cNvPr id="129" name="Google Shape;129;p2"/>
            <p:cNvSpPr/>
            <p:nvPr/>
          </p:nvSpPr>
          <p:spPr>
            <a:xfrm>
              <a:off x="4486008" y="453902"/>
              <a:ext cx="1955812" cy="1955812"/>
            </a:xfrm>
            <a:prstGeom prst="round2DiagRect">
              <a:avLst>
                <a:gd fmla="val 29727" name="adj1"/>
                <a:gd fmla="val 0" name="adj2"/>
              </a:avLst>
            </a:pr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2"/>
            <p:cNvSpPr/>
            <p:nvPr/>
          </p:nvSpPr>
          <p:spPr>
            <a:xfrm>
              <a:off x="4902820" y="870714"/>
              <a:ext cx="1122187" cy="1122187"/>
            </a:xfrm>
            <a:prstGeom prst="rect">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2"/>
            <p:cNvSpPr/>
            <p:nvPr/>
          </p:nvSpPr>
          <p:spPr>
            <a:xfrm>
              <a:off x="3860789" y="3018902"/>
              <a:ext cx="3206250" cy="7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2"/>
            <p:cNvSpPr txBox="1"/>
            <p:nvPr/>
          </p:nvSpPr>
          <p:spPr>
            <a:xfrm>
              <a:off x="3860789" y="3018902"/>
              <a:ext cx="3206250" cy="720000"/>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None/>
              </a:pPr>
              <a:r>
                <a:rPr lang="en-IN" sz="1800" cap="none">
                  <a:solidFill>
                    <a:schemeClr val="dk1"/>
                  </a:solidFill>
                  <a:latin typeface="Arial"/>
                  <a:ea typeface="Arial"/>
                  <a:cs typeface="Arial"/>
                  <a:sym typeface="Arial"/>
                </a:rPr>
                <a:t>PHASES OF SOFTWARE LIFE CYCLE</a:t>
              </a:r>
              <a:br>
                <a:rPr lang="en-IN" sz="1800" cap="none">
                  <a:solidFill>
                    <a:schemeClr val="dk1"/>
                  </a:solidFill>
                  <a:latin typeface="Arial"/>
                  <a:ea typeface="Arial"/>
                  <a:cs typeface="Arial"/>
                  <a:sym typeface="Arial"/>
                </a:rPr>
              </a:br>
              <a:endParaRPr sz="1800">
                <a:solidFill>
                  <a:schemeClr val="dk1"/>
                </a:solidFill>
                <a:latin typeface="Arial"/>
                <a:ea typeface="Arial"/>
                <a:cs typeface="Arial"/>
                <a:sym typeface="Arial"/>
              </a:endParaRPr>
            </a:p>
          </p:txBody>
        </p:sp>
        <p:sp>
          <p:nvSpPr>
            <p:cNvPr id="133" name="Google Shape;133;p2"/>
            <p:cNvSpPr/>
            <p:nvPr/>
          </p:nvSpPr>
          <p:spPr>
            <a:xfrm>
              <a:off x="8253352" y="453902"/>
              <a:ext cx="1955812" cy="1955812"/>
            </a:xfrm>
            <a:prstGeom prst="round2DiagRect">
              <a:avLst>
                <a:gd fmla="val 29727" name="adj1"/>
                <a:gd fmla="val 0" name="adj2"/>
              </a:avLst>
            </a:pr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2"/>
            <p:cNvSpPr/>
            <p:nvPr/>
          </p:nvSpPr>
          <p:spPr>
            <a:xfrm>
              <a:off x="8670164" y="870714"/>
              <a:ext cx="1122187" cy="1122187"/>
            </a:xfrm>
            <a:prstGeom prst="rect">
              <a:avLst/>
            </a:prstGeom>
            <a:blipFill rotWithShape="1">
              <a:blip r:embed="rId5">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2"/>
            <p:cNvSpPr/>
            <p:nvPr/>
          </p:nvSpPr>
          <p:spPr>
            <a:xfrm>
              <a:off x="7628133" y="3018902"/>
              <a:ext cx="3206250" cy="7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2"/>
            <p:cNvSpPr txBox="1"/>
            <p:nvPr/>
          </p:nvSpPr>
          <p:spPr>
            <a:xfrm>
              <a:off x="7628133" y="3018902"/>
              <a:ext cx="3206250" cy="720000"/>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None/>
              </a:pPr>
              <a:r>
                <a:rPr lang="en-IN" sz="1800" cap="none">
                  <a:solidFill>
                    <a:schemeClr val="dk1"/>
                  </a:solidFill>
                  <a:latin typeface="Arial"/>
                  <a:ea typeface="Arial"/>
                  <a:cs typeface="Arial"/>
                  <a:sym typeface="Arial"/>
                </a:rPr>
                <a:t>IMPORTANCE OF LIFE CYCLE PROCESSES</a:t>
              </a:r>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71" name="Shape 571"/>
        <p:cNvGrpSpPr/>
        <p:nvPr/>
      </p:nvGrpSpPr>
      <p:grpSpPr>
        <a:xfrm>
          <a:off x="0" y="0"/>
          <a:ext cx="0" cy="0"/>
          <a:chOff x="0" y="0"/>
          <a:chExt cx="0" cy="0"/>
        </a:xfrm>
      </p:grpSpPr>
      <p:sp>
        <p:nvSpPr>
          <p:cNvPr id="572" name="Google Shape;572;p20"/>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73" name="Google Shape;573;p20"/>
          <p:cNvSpPr/>
          <p:nvPr/>
        </p:nvSpPr>
        <p:spPr>
          <a:xfrm>
            <a:off x="-1" y="0"/>
            <a:ext cx="4818889" cy="6858000"/>
          </a:xfrm>
          <a:custGeom>
            <a:rect b="b" l="l" r="r" t="t"/>
            <a:pathLst>
              <a:path extrusionOk="0" h="6858000" w="4818889">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solidFill>
            <a:schemeClr val="lt1"/>
          </a:solidFill>
          <a:ln cap="flat" cmpd="sng" w="9525">
            <a:solidFill>
              <a:srgbClr val="EFEFEF"/>
            </a:solidFill>
            <a:prstDash val="solid"/>
            <a:miter lim="800000"/>
            <a:headEnd len="sm" w="sm" type="none"/>
            <a:tailEnd len="sm" w="sm" type="none"/>
          </a:ln>
          <a:effectLst>
            <a:outerShdw blurRad="88900" rotWithShape="0" algn="l" dist="38100">
              <a:srgbClr val="D8D8D8">
                <a:alpha val="4980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574" name="Google Shape;574;p20"/>
          <p:cNvSpPr/>
          <p:nvPr/>
        </p:nvSpPr>
        <p:spPr>
          <a:xfrm>
            <a:off x="1" y="0"/>
            <a:ext cx="4811477" cy="6858000"/>
          </a:xfrm>
          <a:custGeom>
            <a:rect b="b" l="l" r="r" t="t"/>
            <a:pathLst>
              <a:path extrusionOk="0" h="6858000" w="4811477">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575" name="Google Shape;575;p20"/>
          <p:cNvSpPr txBox="1"/>
          <p:nvPr>
            <p:ph type="title"/>
          </p:nvPr>
        </p:nvSpPr>
        <p:spPr>
          <a:xfrm>
            <a:off x="621792" y="1161288"/>
            <a:ext cx="3602736" cy="452628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Play"/>
              <a:buNone/>
            </a:pPr>
            <a:r>
              <a:rPr lang="en-IN" sz="4000">
                <a:solidFill>
                  <a:schemeClr val="dk1"/>
                </a:solidFill>
                <a:latin typeface="Play"/>
                <a:ea typeface="Play"/>
                <a:cs typeface="Play"/>
                <a:sym typeface="Play"/>
              </a:rPr>
              <a:t>IS 16845 (SQuaRE) Series Components/ Structure</a:t>
            </a:r>
            <a:endParaRPr/>
          </a:p>
        </p:txBody>
      </p:sp>
      <p:sp>
        <p:nvSpPr>
          <p:cNvPr id="576" name="Google Shape;576;p20"/>
          <p:cNvSpPr/>
          <p:nvPr/>
        </p:nvSpPr>
        <p:spPr>
          <a:xfrm>
            <a:off x="0" y="3081528"/>
            <a:ext cx="128016" cy="704088"/>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nvGrpSpPr>
          <p:cNvPr id="577" name="Google Shape;577;p20"/>
          <p:cNvGrpSpPr/>
          <p:nvPr/>
        </p:nvGrpSpPr>
        <p:grpSpPr>
          <a:xfrm>
            <a:off x="5303520" y="680963"/>
            <a:ext cx="6364224" cy="5505217"/>
            <a:chOff x="0" y="4307"/>
            <a:chExt cx="6364224" cy="5505217"/>
          </a:xfrm>
        </p:grpSpPr>
        <p:sp>
          <p:nvSpPr>
            <p:cNvPr id="578" name="Google Shape;578;p20"/>
            <p:cNvSpPr/>
            <p:nvPr/>
          </p:nvSpPr>
          <p:spPr>
            <a:xfrm>
              <a:off x="0" y="4307"/>
              <a:ext cx="6364224" cy="917536"/>
            </a:xfrm>
            <a:prstGeom prst="roundRect">
              <a:avLst>
                <a:gd fmla="val 10000" name="adj"/>
              </a:avLst>
            </a:pr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20"/>
            <p:cNvSpPr/>
            <p:nvPr/>
          </p:nvSpPr>
          <p:spPr>
            <a:xfrm>
              <a:off x="277554" y="210753"/>
              <a:ext cx="504644" cy="504644"/>
            </a:xfrm>
            <a:prstGeom prst="rect">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20"/>
            <p:cNvSpPr/>
            <p:nvPr/>
          </p:nvSpPr>
          <p:spPr>
            <a:xfrm>
              <a:off x="1059754" y="4307"/>
              <a:ext cx="5304469" cy="91753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20"/>
            <p:cNvSpPr txBox="1"/>
            <p:nvPr/>
          </p:nvSpPr>
          <p:spPr>
            <a:xfrm>
              <a:off x="1059754" y="4307"/>
              <a:ext cx="5304469" cy="917536"/>
            </a:xfrm>
            <a:prstGeom prst="rect">
              <a:avLst/>
            </a:prstGeom>
            <a:noFill/>
            <a:ln>
              <a:noFill/>
            </a:ln>
          </p:spPr>
          <p:txBody>
            <a:bodyPr anchorCtr="0" anchor="ctr" bIns="97100" lIns="97100" spcFirstLastPara="1" rIns="97100" wrap="square" tIns="97100">
              <a:noAutofit/>
            </a:bodyPr>
            <a:lstStyle/>
            <a:p>
              <a:pPr indent="0" lvl="0" marL="0" marR="0" rtl="0" algn="l">
                <a:lnSpc>
                  <a:spcPct val="90000"/>
                </a:lnSpc>
                <a:spcBef>
                  <a:spcPts val="0"/>
                </a:spcBef>
                <a:spcAft>
                  <a:spcPts val="0"/>
                </a:spcAft>
                <a:buNone/>
              </a:pPr>
              <a:r>
                <a:rPr lang="en-IN" sz="1900">
                  <a:solidFill>
                    <a:schemeClr val="dk1"/>
                  </a:solidFill>
                  <a:latin typeface="Arial"/>
                  <a:ea typeface="Arial"/>
                  <a:cs typeface="Arial"/>
                  <a:sym typeface="Arial"/>
                </a:rPr>
                <a:t>1. Quality Management Division</a:t>
              </a:r>
              <a:br>
                <a:rPr lang="en-IN" sz="1900">
                  <a:solidFill>
                    <a:schemeClr val="dk1"/>
                  </a:solidFill>
                  <a:latin typeface="Arial"/>
                  <a:ea typeface="Arial"/>
                  <a:cs typeface="Arial"/>
                  <a:sym typeface="Arial"/>
                </a:rPr>
              </a:br>
              <a:endParaRPr sz="1900">
                <a:solidFill>
                  <a:schemeClr val="dk1"/>
                </a:solidFill>
                <a:latin typeface="Arial"/>
                <a:ea typeface="Arial"/>
                <a:cs typeface="Arial"/>
                <a:sym typeface="Arial"/>
              </a:endParaRPr>
            </a:p>
          </p:txBody>
        </p:sp>
        <p:sp>
          <p:nvSpPr>
            <p:cNvPr id="582" name="Google Shape;582;p20"/>
            <p:cNvSpPr/>
            <p:nvPr/>
          </p:nvSpPr>
          <p:spPr>
            <a:xfrm>
              <a:off x="0" y="1151227"/>
              <a:ext cx="6364224" cy="917536"/>
            </a:xfrm>
            <a:prstGeom prst="roundRect">
              <a:avLst>
                <a:gd fmla="val 10000" name="adj"/>
              </a:avLst>
            </a:pr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20"/>
            <p:cNvSpPr/>
            <p:nvPr/>
          </p:nvSpPr>
          <p:spPr>
            <a:xfrm>
              <a:off x="277554" y="1357673"/>
              <a:ext cx="504644" cy="504644"/>
            </a:xfrm>
            <a:prstGeom prst="rect">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20"/>
            <p:cNvSpPr/>
            <p:nvPr/>
          </p:nvSpPr>
          <p:spPr>
            <a:xfrm>
              <a:off x="1059754" y="1151227"/>
              <a:ext cx="5304469" cy="91753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20"/>
            <p:cNvSpPr txBox="1"/>
            <p:nvPr/>
          </p:nvSpPr>
          <p:spPr>
            <a:xfrm>
              <a:off x="1059754" y="1151227"/>
              <a:ext cx="5304469" cy="917536"/>
            </a:xfrm>
            <a:prstGeom prst="rect">
              <a:avLst/>
            </a:prstGeom>
            <a:noFill/>
            <a:ln>
              <a:noFill/>
            </a:ln>
          </p:spPr>
          <p:txBody>
            <a:bodyPr anchorCtr="0" anchor="ctr" bIns="97100" lIns="97100" spcFirstLastPara="1" rIns="97100" wrap="square" tIns="97100">
              <a:noAutofit/>
            </a:bodyPr>
            <a:lstStyle/>
            <a:p>
              <a:pPr indent="0" lvl="0" marL="0" marR="0" rtl="0" algn="l">
                <a:lnSpc>
                  <a:spcPct val="90000"/>
                </a:lnSpc>
                <a:spcBef>
                  <a:spcPts val="0"/>
                </a:spcBef>
                <a:spcAft>
                  <a:spcPts val="0"/>
                </a:spcAft>
                <a:buNone/>
              </a:pPr>
              <a:r>
                <a:rPr lang="en-IN" sz="1900">
                  <a:solidFill>
                    <a:schemeClr val="dk1"/>
                  </a:solidFill>
                  <a:latin typeface="Arial"/>
                  <a:ea typeface="Arial"/>
                  <a:cs typeface="Arial"/>
                  <a:sym typeface="Arial"/>
                </a:rPr>
                <a:t>2. Quality Model Division</a:t>
              </a:r>
              <a:br>
                <a:rPr lang="en-IN" sz="1900">
                  <a:solidFill>
                    <a:schemeClr val="dk1"/>
                  </a:solidFill>
                  <a:latin typeface="Arial"/>
                  <a:ea typeface="Arial"/>
                  <a:cs typeface="Arial"/>
                  <a:sym typeface="Arial"/>
                </a:rPr>
              </a:br>
              <a:endParaRPr sz="1900">
                <a:solidFill>
                  <a:schemeClr val="dk1"/>
                </a:solidFill>
                <a:latin typeface="Arial"/>
                <a:ea typeface="Arial"/>
                <a:cs typeface="Arial"/>
                <a:sym typeface="Arial"/>
              </a:endParaRPr>
            </a:p>
          </p:txBody>
        </p:sp>
        <p:sp>
          <p:nvSpPr>
            <p:cNvPr id="586" name="Google Shape;586;p20"/>
            <p:cNvSpPr/>
            <p:nvPr/>
          </p:nvSpPr>
          <p:spPr>
            <a:xfrm>
              <a:off x="0" y="2298147"/>
              <a:ext cx="6364224" cy="917536"/>
            </a:xfrm>
            <a:prstGeom prst="roundRect">
              <a:avLst>
                <a:gd fmla="val 10000" name="adj"/>
              </a:avLst>
            </a:pr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20"/>
            <p:cNvSpPr/>
            <p:nvPr/>
          </p:nvSpPr>
          <p:spPr>
            <a:xfrm>
              <a:off x="277554" y="2504593"/>
              <a:ext cx="504644" cy="504644"/>
            </a:xfrm>
            <a:prstGeom prst="rect">
              <a:avLst/>
            </a:prstGeom>
            <a:blipFill rotWithShape="1">
              <a:blip r:embed="rId5">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20"/>
            <p:cNvSpPr/>
            <p:nvPr/>
          </p:nvSpPr>
          <p:spPr>
            <a:xfrm>
              <a:off x="1059754" y="2298147"/>
              <a:ext cx="5304469" cy="91753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20"/>
            <p:cNvSpPr txBox="1"/>
            <p:nvPr/>
          </p:nvSpPr>
          <p:spPr>
            <a:xfrm>
              <a:off x="1059754" y="2298147"/>
              <a:ext cx="5304469" cy="917536"/>
            </a:xfrm>
            <a:prstGeom prst="rect">
              <a:avLst/>
            </a:prstGeom>
            <a:noFill/>
            <a:ln>
              <a:noFill/>
            </a:ln>
          </p:spPr>
          <p:txBody>
            <a:bodyPr anchorCtr="0" anchor="ctr" bIns="97100" lIns="97100" spcFirstLastPara="1" rIns="97100" wrap="square" tIns="97100">
              <a:noAutofit/>
            </a:bodyPr>
            <a:lstStyle/>
            <a:p>
              <a:pPr indent="0" lvl="0" marL="0" marR="0" rtl="0" algn="l">
                <a:lnSpc>
                  <a:spcPct val="90000"/>
                </a:lnSpc>
                <a:spcBef>
                  <a:spcPts val="0"/>
                </a:spcBef>
                <a:spcAft>
                  <a:spcPts val="0"/>
                </a:spcAft>
                <a:buNone/>
              </a:pPr>
              <a:r>
                <a:rPr lang="en-IN" sz="1900">
                  <a:solidFill>
                    <a:schemeClr val="dk1"/>
                  </a:solidFill>
                  <a:latin typeface="Arial"/>
                  <a:ea typeface="Arial"/>
                  <a:cs typeface="Arial"/>
                  <a:sym typeface="Arial"/>
                </a:rPr>
                <a:t>3. Quality Measurement Division</a:t>
              </a:r>
              <a:br>
                <a:rPr lang="en-IN" sz="1900">
                  <a:solidFill>
                    <a:schemeClr val="dk1"/>
                  </a:solidFill>
                  <a:latin typeface="Arial"/>
                  <a:ea typeface="Arial"/>
                  <a:cs typeface="Arial"/>
                  <a:sym typeface="Arial"/>
                </a:rPr>
              </a:br>
              <a:endParaRPr sz="1900">
                <a:solidFill>
                  <a:schemeClr val="dk1"/>
                </a:solidFill>
                <a:latin typeface="Arial"/>
                <a:ea typeface="Arial"/>
                <a:cs typeface="Arial"/>
                <a:sym typeface="Arial"/>
              </a:endParaRPr>
            </a:p>
          </p:txBody>
        </p:sp>
        <p:sp>
          <p:nvSpPr>
            <p:cNvPr id="590" name="Google Shape;590;p20"/>
            <p:cNvSpPr/>
            <p:nvPr/>
          </p:nvSpPr>
          <p:spPr>
            <a:xfrm>
              <a:off x="0" y="3445068"/>
              <a:ext cx="6364224" cy="917536"/>
            </a:xfrm>
            <a:prstGeom prst="roundRect">
              <a:avLst>
                <a:gd fmla="val 10000" name="adj"/>
              </a:avLst>
            </a:pr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20"/>
            <p:cNvSpPr/>
            <p:nvPr/>
          </p:nvSpPr>
          <p:spPr>
            <a:xfrm>
              <a:off x="277554" y="3651513"/>
              <a:ext cx="504644" cy="504644"/>
            </a:xfrm>
            <a:prstGeom prst="rect">
              <a:avLst/>
            </a:prstGeom>
            <a:blipFill rotWithShape="1">
              <a:blip r:embed="rId6">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20"/>
            <p:cNvSpPr/>
            <p:nvPr/>
          </p:nvSpPr>
          <p:spPr>
            <a:xfrm>
              <a:off x="1059754" y="3445068"/>
              <a:ext cx="5304469" cy="91753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20"/>
            <p:cNvSpPr txBox="1"/>
            <p:nvPr/>
          </p:nvSpPr>
          <p:spPr>
            <a:xfrm>
              <a:off x="1059754" y="3445068"/>
              <a:ext cx="5304469" cy="917536"/>
            </a:xfrm>
            <a:prstGeom prst="rect">
              <a:avLst/>
            </a:prstGeom>
            <a:noFill/>
            <a:ln>
              <a:noFill/>
            </a:ln>
          </p:spPr>
          <p:txBody>
            <a:bodyPr anchorCtr="0" anchor="ctr" bIns="97100" lIns="97100" spcFirstLastPara="1" rIns="97100" wrap="square" tIns="97100">
              <a:noAutofit/>
            </a:bodyPr>
            <a:lstStyle/>
            <a:p>
              <a:pPr indent="0" lvl="0" marL="0" marR="0" rtl="0" algn="l">
                <a:lnSpc>
                  <a:spcPct val="90000"/>
                </a:lnSpc>
                <a:spcBef>
                  <a:spcPts val="0"/>
                </a:spcBef>
                <a:spcAft>
                  <a:spcPts val="0"/>
                </a:spcAft>
                <a:buNone/>
              </a:pPr>
              <a:r>
                <a:rPr lang="en-IN" sz="1900">
                  <a:solidFill>
                    <a:schemeClr val="dk1"/>
                  </a:solidFill>
                  <a:latin typeface="Arial"/>
                  <a:ea typeface="Arial"/>
                  <a:cs typeface="Arial"/>
                  <a:sym typeface="Arial"/>
                </a:rPr>
                <a:t>4. Quality Requirements Division</a:t>
              </a:r>
              <a:br>
                <a:rPr lang="en-IN" sz="1900">
                  <a:solidFill>
                    <a:schemeClr val="dk1"/>
                  </a:solidFill>
                  <a:latin typeface="Arial"/>
                  <a:ea typeface="Arial"/>
                  <a:cs typeface="Arial"/>
                  <a:sym typeface="Arial"/>
                </a:rPr>
              </a:br>
              <a:endParaRPr sz="1900">
                <a:solidFill>
                  <a:schemeClr val="dk1"/>
                </a:solidFill>
                <a:latin typeface="Arial"/>
                <a:ea typeface="Arial"/>
                <a:cs typeface="Arial"/>
                <a:sym typeface="Arial"/>
              </a:endParaRPr>
            </a:p>
          </p:txBody>
        </p:sp>
        <p:sp>
          <p:nvSpPr>
            <p:cNvPr id="594" name="Google Shape;594;p20"/>
            <p:cNvSpPr/>
            <p:nvPr/>
          </p:nvSpPr>
          <p:spPr>
            <a:xfrm>
              <a:off x="0" y="4591988"/>
              <a:ext cx="6364224" cy="917536"/>
            </a:xfrm>
            <a:prstGeom prst="roundRect">
              <a:avLst>
                <a:gd fmla="val 10000" name="adj"/>
              </a:avLst>
            </a:pr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20"/>
            <p:cNvSpPr/>
            <p:nvPr/>
          </p:nvSpPr>
          <p:spPr>
            <a:xfrm>
              <a:off x="277554" y="4798433"/>
              <a:ext cx="504644" cy="504644"/>
            </a:xfrm>
            <a:prstGeom prst="rect">
              <a:avLst/>
            </a:prstGeom>
            <a:blipFill rotWithShape="1">
              <a:blip r:embed="rId7">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20"/>
            <p:cNvSpPr/>
            <p:nvPr/>
          </p:nvSpPr>
          <p:spPr>
            <a:xfrm>
              <a:off x="1059754" y="4591988"/>
              <a:ext cx="5304469" cy="91753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20"/>
            <p:cNvSpPr txBox="1"/>
            <p:nvPr/>
          </p:nvSpPr>
          <p:spPr>
            <a:xfrm>
              <a:off x="1059754" y="4591988"/>
              <a:ext cx="5304469" cy="917536"/>
            </a:xfrm>
            <a:prstGeom prst="rect">
              <a:avLst/>
            </a:prstGeom>
            <a:noFill/>
            <a:ln>
              <a:noFill/>
            </a:ln>
          </p:spPr>
          <p:txBody>
            <a:bodyPr anchorCtr="0" anchor="ctr" bIns="97100" lIns="97100" spcFirstLastPara="1" rIns="97100" wrap="square" tIns="97100">
              <a:noAutofit/>
            </a:bodyPr>
            <a:lstStyle/>
            <a:p>
              <a:pPr indent="0" lvl="0" marL="0" marR="0" rtl="0" algn="l">
                <a:lnSpc>
                  <a:spcPct val="90000"/>
                </a:lnSpc>
                <a:spcBef>
                  <a:spcPts val="0"/>
                </a:spcBef>
                <a:spcAft>
                  <a:spcPts val="0"/>
                </a:spcAft>
                <a:buNone/>
              </a:pPr>
              <a:r>
                <a:rPr lang="en-IN" sz="1900">
                  <a:solidFill>
                    <a:schemeClr val="dk1"/>
                  </a:solidFill>
                  <a:latin typeface="Arial"/>
                  <a:ea typeface="Arial"/>
                  <a:cs typeface="Arial"/>
                  <a:sym typeface="Arial"/>
                </a:rPr>
                <a:t>5. Quality Evaluation Division</a:t>
              </a:r>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02" name="Shape 602"/>
        <p:cNvGrpSpPr/>
        <p:nvPr/>
      </p:nvGrpSpPr>
      <p:grpSpPr>
        <a:xfrm>
          <a:off x="0" y="0"/>
          <a:ext cx="0" cy="0"/>
          <a:chOff x="0" y="0"/>
          <a:chExt cx="0" cy="0"/>
        </a:xfrm>
      </p:grpSpPr>
      <p:sp>
        <p:nvSpPr>
          <p:cNvPr id="603" name="Google Shape;603;p21"/>
          <p:cNvSpPr/>
          <p:nvPr/>
        </p:nvSpPr>
        <p:spPr>
          <a:xfrm>
            <a:off x="3048"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04" name="Google Shape;604;p21"/>
          <p:cNvSpPr/>
          <p:nvPr/>
        </p:nvSpPr>
        <p:spPr>
          <a:xfrm>
            <a:off x="1" y="0"/>
            <a:ext cx="4167271" cy="6858000"/>
          </a:xfrm>
          <a:custGeom>
            <a:rect b="b" l="l" r="r" t="t"/>
            <a:pathLst>
              <a:path extrusionOk="0" h="6858000" w="4167271">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05" name="Google Shape;605;p21"/>
          <p:cNvSpPr txBox="1"/>
          <p:nvPr>
            <p:ph type="title"/>
          </p:nvPr>
        </p:nvSpPr>
        <p:spPr>
          <a:xfrm>
            <a:off x="686834" y="1153572"/>
            <a:ext cx="3200400" cy="44611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700"/>
              <a:buFont typeface="Play"/>
              <a:buNone/>
            </a:pPr>
            <a:r>
              <a:rPr b="1" lang="en-IN" sz="3700">
                <a:solidFill>
                  <a:srgbClr val="FFFFFF"/>
                </a:solidFill>
                <a:latin typeface="Play"/>
                <a:ea typeface="Play"/>
                <a:cs typeface="Play"/>
                <a:sym typeface="Play"/>
              </a:rPr>
              <a:t>Requirements of SQuaRE Series</a:t>
            </a:r>
            <a:br>
              <a:rPr b="1" lang="en-IN" sz="3700">
                <a:solidFill>
                  <a:srgbClr val="FFFFFF"/>
                </a:solidFill>
                <a:latin typeface="Play"/>
                <a:ea typeface="Play"/>
                <a:cs typeface="Play"/>
                <a:sym typeface="Play"/>
              </a:rPr>
            </a:br>
            <a:endParaRPr sz="3700">
              <a:solidFill>
                <a:srgbClr val="FFFFFF"/>
              </a:solidFill>
              <a:latin typeface="Play"/>
              <a:ea typeface="Play"/>
              <a:cs typeface="Play"/>
              <a:sym typeface="Play"/>
            </a:endParaRPr>
          </a:p>
        </p:txBody>
      </p:sp>
      <p:sp>
        <p:nvSpPr>
          <p:cNvPr id="606" name="Google Shape;606;p21"/>
          <p:cNvSpPr/>
          <p:nvPr/>
        </p:nvSpPr>
        <p:spPr>
          <a:xfrm flipH="1" rot="10800000">
            <a:off x="7550402" y="2455479"/>
            <a:ext cx="4083433" cy="4083433"/>
          </a:xfrm>
          <a:prstGeom prst="arc">
            <a:avLst>
              <a:gd fmla="val 16200000"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607" name="Google Shape;607;p21"/>
          <p:cNvSpPr txBox="1"/>
          <p:nvPr>
            <p:ph idx="1" type="body"/>
          </p:nvPr>
        </p:nvSpPr>
        <p:spPr>
          <a:xfrm>
            <a:off x="4447308" y="591344"/>
            <a:ext cx="6906491" cy="5585619"/>
          </a:xfrm>
          <a:prstGeom prst="rect">
            <a:avLst/>
          </a:prstGeom>
          <a:noFill/>
          <a:ln>
            <a:noFill/>
          </a:ln>
        </p:spPr>
        <p:txBody>
          <a:bodyPr anchorCtr="0" anchor="ctr"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1800"/>
              <a:buChar char="•"/>
            </a:pPr>
            <a:r>
              <a:rPr b="1" lang="en-IN" sz="1800"/>
              <a:t>Quality Model Requirements:</a:t>
            </a:r>
            <a:endParaRPr sz="1800"/>
          </a:p>
          <a:p>
            <a:pPr indent="-228600" lvl="0" marL="228600" rtl="0" algn="l">
              <a:lnSpc>
                <a:spcPct val="90000"/>
              </a:lnSpc>
              <a:spcBef>
                <a:spcPts val="1000"/>
              </a:spcBef>
              <a:spcAft>
                <a:spcPts val="0"/>
              </a:spcAft>
              <a:buClr>
                <a:schemeClr val="dk1"/>
              </a:buClr>
              <a:buSzPts val="1800"/>
              <a:buChar char="•"/>
            </a:pPr>
            <a:r>
              <a:rPr lang="en-IN" sz="1800"/>
              <a:t>Product Quality Model (</a:t>
            </a:r>
            <a:r>
              <a:rPr lang="en-IN" sz="1800">
                <a:latin typeface="Helvetica Neue"/>
                <a:ea typeface="Helvetica Neue"/>
                <a:cs typeface="Helvetica Neue"/>
                <a:sym typeface="Helvetica Neue"/>
              </a:rPr>
              <a:t>IS 16443 : 2016</a:t>
            </a:r>
            <a:r>
              <a:rPr lang="en-IN" sz="1800"/>
              <a:t>)</a:t>
            </a:r>
            <a:endParaRPr/>
          </a:p>
          <a:p>
            <a:pPr indent="-228600" lvl="0" marL="228600" rtl="0" algn="l">
              <a:lnSpc>
                <a:spcPct val="90000"/>
              </a:lnSpc>
              <a:spcBef>
                <a:spcPts val="1000"/>
              </a:spcBef>
              <a:spcAft>
                <a:spcPts val="0"/>
              </a:spcAft>
              <a:buClr>
                <a:schemeClr val="dk1"/>
              </a:buClr>
              <a:buSzPts val="1800"/>
              <a:buChar char="•"/>
            </a:pPr>
            <a:r>
              <a:rPr lang="en-IN" sz="1800"/>
              <a:t>Quality in Use Model (</a:t>
            </a:r>
            <a:r>
              <a:rPr lang="en-IN" sz="1800">
                <a:latin typeface="Helvetica Neue"/>
                <a:ea typeface="Helvetica Neue"/>
                <a:cs typeface="Helvetica Neue"/>
                <a:sym typeface="Helvetica Neue"/>
              </a:rPr>
              <a:t>IS 16443 : 2016 </a:t>
            </a:r>
            <a:r>
              <a:rPr lang="en-IN" sz="1800"/>
              <a:t>)</a:t>
            </a:r>
            <a:endParaRPr/>
          </a:p>
          <a:p>
            <a:pPr indent="-228600" lvl="0" marL="228600" rtl="0" algn="l">
              <a:lnSpc>
                <a:spcPct val="90000"/>
              </a:lnSpc>
              <a:spcBef>
                <a:spcPts val="1000"/>
              </a:spcBef>
              <a:spcAft>
                <a:spcPts val="0"/>
              </a:spcAft>
              <a:buClr>
                <a:schemeClr val="dk1"/>
              </a:buClr>
              <a:buSzPts val="1800"/>
              <a:buChar char="•"/>
            </a:pPr>
            <a:r>
              <a:rPr lang="en-IN" sz="1800"/>
              <a:t>Data Quality Model (</a:t>
            </a:r>
            <a:r>
              <a:rPr lang="en-IN" sz="1800">
                <a:latin typeface="Helvetica Neue"/>
                <a:ea typeface="Helvetica Neue"/>
                <a:cs typeface="Helvetica Neue"/>
                <a:sym typeface="Helvetica Neue"/>
              </a:rPr>
              <a:t>IS 16445 : 2016 </a:t>
            </a:r>
            <a:r>
              <a:rPr lang="en-IN" sz="1800"/>
              <a:t>)</a:t>
            </a:r>
            <a:endParaRPr/>
          </a:p>
          <a:p>
            <a:pPr indent="-228600" lvl="0" marL="228600" rtl="0" algn="l">
              <a:lnSpc>
                <a:spcPct val="90000"/>
              </a:lnSpc>
              <a:spcBef>
                <a:spcPts val="1000"/>
              </a:spcBef>
              <a:spcAft>
                <a:spcPts val="0"/>
              </a:spcAft>
              <a:buClr>
                <a:schemeClr val="dk1"/>
              </a:buClr>
              <a:buSzPts val="1800"/>
              <a:buChar char="•"/>
            </a:pPr>
            <a:r>
              <a:rPr b="1" lang="en-IN" sz="1800"/>
              <a:t>Measurement and Evaluation:</a:t>
            </a:r>
            <a:endParaRPr sz="1800"/>
          </a:p>
          <a:p>
            <a:pPr indent="-228600" lvl="0" marL="228600" rtl="0" algn="l">
              <a:lnSpc>
                <a:spcPct val="90000"/>
              </a:lnSpc>
              <a:spcBef>
                <a:spcPts val="1000"/>
              </a:spcBef>
              <a:spcAft>
                <a:spcPts val="0"/>
              </a:spcAft>
              <a:buClr>
                <a:schemeClr val="dk1"/>
              </a:buClr>
              <a:buSzPts val="1800"/>
              <a:buChar char="•"/>
            </a:pPr>
            <a:r>
              <a:rPr lang="en-IN" sz="1800"/>
              <a:t>Measurement Process (</a:t>
            </a:r>
            <a:r>
              <a:rPr lang="en-IN" sz="1800">
                <a:latin typeface="Helvetica Neue"/>
                <a:ea typeface="Helvetica Neue"/>
                <a:cs typeface="Helvetica Neue"/>
                <a:sym typeface="Helvetica Neue"/>
              </a:rPr>
              <a:t>IS 16446 : 2016 </a:t>
            </a:r>
            <a:r>
              <a:rPr lang="en-IN" sz="1800"/>
              <a:t>)</a:t>
            </a:r>
            <a:endParaRPr/>
          </a:p>
          <a:p>
            <a:pPr indent="-228600" lvl="0" marL="228600" rtl="0" algn="l">
              <a:lnSpc>
                <a:spcPct val="90000"/>
              </a:lnSpc>
              <a:spcBef>
                <a:spcPts val="1000"/>
              </a:spcBef>
              <a:spcAft>
                <a:spcPts val="0"/>
              </a:spcAft>
              <a:buClr>
                <a:schemeClr val="dk1"/>
              </a:buClr>
              <a:buSzPts val="1800"/>
              <a:buChar char="•"/>
            </a:pPr>
            <a:r>
              <a:rPr lang="en-IN" sz="1800"/>
              <a:t>Measurement Reference Model (</a:t>
            </a:r>
            <a:r>
              <a:rPr lang="en-IN" sz="1800">
                <a:solidFill>
                  <a:srgbClr val="141413"/>
                </a:solidFill>
                <a:latin typeface="Helvetica Neue"/>
                <a:ea typeface="Helvetica Neue"/>
                <a:cs typeface="Helvetica Neue"/>
                <a:sym typeface="Helvetica Neue"/>
              </a:rPr>
              <a:t>IS 16447 : 2016</a:t>
            </a:r>
            <a:r>
              <a:rPr lang="en-IN" sz="1800"/>
              <a:t>)</a:t>
            </a:r>
            <a:endParaRPr/>
          </a:p>
          <a:p>
            <a:pPr indent="-228600" lvl="0" marL="228600" rtl="0" algn="l">
              <a:lnSpc>
                <a:spcPct val="90000"/>
              </a:lnSpc>
              <a:spcBef>
                <a:spcPts val="1000"/>
              </a:spcBef>
              <a:spcAft>
                <a:spcPts val="0"/>
              </a:spcAft>
              <a:buClr>
                <a:schemeClr val="dk1"/>
              </a:buClr>
              <a:buSzPts val="1800"/>
              <a:buChar char="•"/>
            </a:pPr>
            <a:r>
              <a:rPr lang="en-IN" sz="1800"/>
              <a:t>Measurement Primitives (ISO/IEC 25022)</a:t>
            </a:r>
            <a:endParaRPr/>
          </a:p>
          <a:p>
            <a:pPr indent="-228600" lvl="0" marL="228600" rtl="0" algn="l">
              <a:lnSpc>
                <a:spcPct val="90000"/>
              </a:lnSpc>
              <a:spcBef>
                <a:spcPts val="1000"/>
              </a:spcBef>
              <a:spcAft>
                <a:spcPts val="0"/>
              </a:spcAft>
              <a:buClr>
                <a:schemeClr val="dk1"/>
              </a:buClr>
              <a:buSzPts val="1800"/>
              <a:buChar char="•"/>
            </a:pPr>
            <a:r>
              <a:rPr lang="en-IN" sz="1800"/>
              <a:t>Measurement of Quality in Use (ISO/IEC 25023)</a:t>
            </a:r>
            <a:endParaRPr/>
          </a:p>
          <a:p>
            <a:pPr indent="-228600" lvl="0" marL="228600" rtl="0" algn="l">
              <a:lnSpc>
                <a:spcPct val="90000"/>
              </a:lnSpc>
              <a:spcBef>
                <a:spcPts val="1000"/>
              </a:spcBef>
              <a:spcAft>
                <a:spcPts val="0"/>
              </a:spcAft>
              <a:buClr>
                <a:schemeClr val="dk1"/>
              </a:buClr>
              <a:buSzPts val="1800"/>
              <a:buChar char="•"/>
            </a:pPr>
            <a:r>
              <a:rPr lang="en-IN" sz="1800"/>
              <a:t>Measurement of Data Quality (ISO/IEC 25024)</a:t>
            </a:r>
            <a:endParaRPr/>
          </a:p>
          <a:p>
            <a:pPr indent="-228600" lvl="0" marL="228600" rtl="0" algn="l">
              <a:lnSpc>
                <a:spcPct val="90000"/>
              </a:lnSpc>
              <a:spcBef>
                <a:spcPts val="1000"/>
              </a:spcBef>
              <a:spcAft>
                <a:spcPts val="0"/>
              </a:spcAft>
              <a:buClr>
                <a:schemeClr val="dk1"/>
              </a:buClr>
              <a:buSzPts val="1800"/>
              <a:buChar char="•"/>
            </a:pPr>
            <a:r>
              <a:rPr b="1" lang="en-IN" sz="1800"/>
              <a:t>Quality Requirements and Evaluation:</a:t>
            </a:r>
            <a:endParaRPr sz="1800"/>
          </a:p>
          <a:p>
            <a:pPr indent="-228600" lvl="0" marL="228600" rtl="0" algn="l">
              <a:lnSpc>
                <a:spcPct val="90000"/>
              </a:lnSpc>
              <a:spcBef>
                <a:spcPts val="1000"/>
              </a:spcBef>
              <a:spcAft>
                <a:spcPts val="0"/>
              </a:spcAft>
              <a:buClr>
                <a:schemeClr val="dk1"/>
              </a:buClr>
              <a:buSzPts val="1800"/>
              <a:buChar char="•"/>
            </a:pPr>
            <a:r>
              <a:rPr lang="en-IN" sz="1800"/>
              <a:t>Requirements for Quality (</a:t>
            </a:r>
            <a:r>
              <a:rPr lang="en-IN" sz="1800">
                <a:latin typeface="Helvetica Neue"/>
                <a:ea typeface="Helvetica Neue"/>
                <a:cs typeface="Helvetica Neue"/>
                <a:sym typeface="Helvetica Neue"/>
              </a:rPr>
              <a:t>IS 16448 : 2016 </a:t>
            </a:r>
            <a:r>
              <a:rPr lang="en-IN" sz="1800"/>
              <a:t>)</a:t>
            </a:r>
            <a:endParaRPr/>
          </a:p>
          <a:p>
            <a:pPr indent="-228600" lvl="0" marL="228600" rtl="0" algn="l">
              <a:lnSpc>
                <a:spcPct val="90000"/>
              </a:lnSpc>
              <a:spcBef>
                <a:spcPts val="1000"/>
              </a:spcBef>
              <a:spcAft>
                <a:spcPts val="0"/>
              </a:spcAft>
              <a:buClr>
                <a:schemeClr val="dk1"/>
              </a:buClr>
              <a:buSzPts val="1800"/>
              <a:buChar char="•"/>
            </a:pPr>
            <a:r>
              <a:rPr lang="en-IN" sz="1800"/>
              <a:t>Evaluation Process (ISO/IEC 25040)</a:t>
            </a:r>
            <a:endParaRPr/>
          </a:p>
          <a:p>
            <a:pPr indent="-228600" lvl="0" marL="228600" rtl="0" algn="l">
              <a:lnSpc>
                <a:spcPct val="90000"/>
              </a:lnSpc>
              <a:spcBef>
                <a:spcPts val="1000"/>
              </a:spcBef>
              <a:spcAft>
                <a:spcPts val="0"/>
              </a:spcAft>
              <a:buClr>
                <a:schemeClr val="dk1"/>
              </a:buClr>
              <a:buSzPts val="1800"/>
              <a:buChar char="•"/>
            </a:pPr>
            <a:r>
              <a:rPr lang="en-IN" sz="1800"/>
              <a:t>Evaluation Modules (ISO/IEC 25041)</a:t>
            </a:r>
            <a:endParaRPr/>
          </a:p>
          <a:p>
            <a:pPr indent="-228600" lvl="0" marL="228600" rtl="0" algn="l">
              <a:lnSpc>
                <a:spcPct val="90000"/>
              </a:lnSpc>
              <a:spcBef>
                <a:spcPts val="1000"/>
              </a:spcBef>
              <a:spcAft>
                <a:spcPts val="0"/>
              </a:spcAft>
              <a:buClr>
                <a:schemeClr val="dk1"/>
              </a:buClr>
              <a:buSzPts val="1800"/>
              <a:buChar char="•"/>
            </a:pPr>
            <a:r>
              <a:rPr lang="en-IN" sz="1800"/>
              <a:t>Evaluation of Quality in Use (ISO/IEC 25045)</a:t>
            </a:r>
            <a:endParaRPr/>
          </a:p>
          <a:p>
            <a:pPr indent="-114300" lvl="0" marL="228600" rtl="0" algn="l">
              <a:lnSpc>
                <a:spcPct val="90000"/>
              </a:lnSpc>
              <a:spcBef>
                <a:spcPts val="1000"/>
              </a:spcBef>
              <a:spcAft>
                <a:spcPts val="0"/>
              </a:spcAft>
              <a:buClr>
                <a:schemeClr val="dk1"/>
              </a:buClr>
              <a:buSzPts val="1800"/>
              <a:buNone/>
            </a:pPr>
            <a:r>
              <a:t/>
            </a:r>
            <a:endParaRPr sz="18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12" name="Shape 612"/>
        <p:cNvGrpSpPr/>
        <p:nvPr/>
      </p:nvGrpSpPr>
      <p:grpSpPr>
        <a:xfrm>
          <a:off x="0" y="0"/>
          <a:ext cx="0" cy="0"/>
          <a:chOff x="0" y="0"/>
          <a:chExt cx="0" cy="0"/>
        </a:xfrm>
      </p:grpSpPr>
      <p:sp>
        <p:nvSpPr>
          <p:cNvPr id="613" name="Google Shape;613;p22"/>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14" name="Google Shape;614;p22"/>
          <p:cNvSpPr txBox="1"/>
          <p:nvPr>
            <p:ph type="title"/>
          </p:nvPr>
        </p:nvSpPr>
        <p:spPr>
          <a:xfrm>
            <a:off x="761800" y="762001"/>
            <a:ext cx="5334197" cy="1708242"/>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Play"/>
              <a:buNone/>
            </a:pPr>
            <a:r>
              <a:rPr lang="en-IN" sz="4000"/>
              <a:t>Practical Approach to ISO/IEC 25000(SQuaRE) Series : Case Study Example</a:t>
            </a:r>
            <a:endParaRPr/>
          </a:p>
        </p:txBody>
      </p:sp>
      <p:sp>
        <p:nvSpPr>
          <p:cNvPr id="615" name="Google Shape;615;p22"/>
          <p:cNvSpPr txBox="1"/>
          <p:nvPr>
            <p:ph idx="1" type="body"/>
          </p:nvPr>
        </p:nvSpPr>
        <p:spPr>
          <a:xfrm>
            <a:off x="761800" y="2470244"/>
            <a:ext cx="5334197" cy="3769835"/>
          </a:xfrm>
          <a:prstGeom prst="rect">
            <a:avLst/>
          </a:prstGeom>
          <a:noFill/>
          <a:ln>
            <a:noFill/>
          </a:ln>
        </p:spPr>
        <p:txBody>
          <a:bodyPr anchorCtr="0" anchor="ctr" bIns="45700" lIns="91425" spcFirstLastPara="1" rIns="91425" wrap="square" tIns="45700">
            <a:normAutofit lnSpcReduction="10000"/>
          </a:bodyPr>
          <a:lstStyle/>
          <a:p>
            <a:pPr indent="-228600" lvl="0" marL="228600" rtl="0" algn="l">
              <a:lnSpc>
                <a:spcPct val="90000"/>
              </a:lnSpc>
              <a:spcBef>
                <a:spcPts val="0"/>
              </a:spcBef>
              <a:spcAft>
                <a:spcPts val="0"/>
              </a:spcAft>
              <a:buClr>
                <a:schemeClr val="dk1"/>
              </a:buClr>
              <a:buSzPts val="1400"/>
              <a:buChar char="•"/>
            </a:pPr>
            <a:r>
              <a:rPr b="1" lang="en-IN" sz="1400"/>
              <a:t>Background:</a:t>
            </a:r>
            <a:endParaRPr/>
          </a:p>
          <a:p>
            <a:pPr indent="-228600" lvl="0" marL="228600" rtl="0" algn="l">
              <a:lnSpc>
                <a:spcPct val="90000"/>
              </a:lnSpc>
              <a:spcBef>
                <a:spcPts val="1000"/>
              </a:spcBef>
              <a:spcAft>
                <a:spcPts val="0"/>
              </a:spcAft>
              <a:buClr>
                <a:schemeClr val="dk1"/>
              </a:buClr>
              <a:buSzPts val="1400"/>
              <a:buChar char="•"/>
            </a:pPr>
            <a:r>
              <a:rPr lang="en-IN" sz="1400"/>
              <a:t>An e-commerce company, "ShopEZ," aims to enhance the quality of its web application to improve customer satisfaction and reduce the number of defects in production. The company decides to implement the ISO/IEC 25000 (SQuaRE) series to establish a robust software quality assurance (SQA) framework.</a:t>
            </a:r>
            <a:endParaRPr/>
          </a:p>
          <a:p>
            <a:pPr indent="-228600" lvl="0" marL="228600" rtl="0" algn="l">
              <a:lnSpc>
                <a:spcPct val="90000"/>
              </a:lnSpc>
              <a:spcBef>
                <a:spcPts val="1000"/>
              </a:spcBef>
              <a:spcAft>
                <a:spcPts val="0"/>
              </a:spcAft>
              <a:buClr>
                <a:schemeClr val="dk1"/>
              </a:buClr>
              <a:buSzPts val="1400"/>
              <a:buChar char="•"/>
            </a:pPr>
            <a:r>
              <a:rPr b="1" lang="en-IN" sz="1400"/>
              <a:t>Objectives:</a:t>
            </a:r>
            <a:endParaRPr/>
          </a:p>
          <a:p>
            <a:pPr indent="-228600" lvl="0" marL="228600" rtl="0" algn="l">
              <a:lnSpc>
                <a:spcPct val="90000"/>
              </a:lnSpc>
              <a:spcBef>
                <a:spcPts val="1000"/>
              </a:spcBef>
              <a:spcAft>
                <a:spcPts val="0"/>
              </a:spcAft>
              <a:buClr>
                <a:schemeClr val="dk1"/>
              </a:buClr>
              <a:buSzPts val="1400"/>
              <a:buChar char="•"/>
            </a:pPr>
            <a:r>
              <a:rPr lang="en-IN" sz="1400"/>
              <a:t>Improve the reliability and usability of the ShopEZ web application.</a:t>
            </a:r>
            <a:endParaRPr/>
          </a:p>
          <a:p>
            <a:pPr indent="-228600" lvl="0" marL="228600" rtl="0" algn="l">
              <a:lnSpc>
                <a:spcPct val="90000"/>
              </a:lnSpc>
              <a:spcBef>
                <a:spcPts val="1000"/>
              </a:spcBef>
              <a:spcAft>
                <a:spcPts val="0"/>
              </a:spcAft>
              <a:buClr>
                <a:schemeClr val="dk1"/>
              </a:buClr>
              <a:buSzPts val="1400"/>
              <a:buChar char="•"/>
            </a:pPr>
            <a:r>
              <a:rPr lang="en-IN" sz="1400"/>
              <a:t>Establish measurable quality metrics to monitor and improve software quality.</a:t>
            </a:r>
            <a:endParaRPr/>
          </a:p>
          <a:p>
            <a:pPr indent="-228600" lvl="0" marL="228600" rtl="0" algn="l">
              <a:lnSpc>
                <a:spcPct val="90000"/>
              </a:lnSpc>
              <a:spcBef>
                <a:spcPts val="1000"/>
              </a:spcBef>
              <a:spcAft>
                <a:spcPts val="0"/>
              </a:spcAft>
              <a:buClr>
                <a:schemeClr val="dk1"/>
              </a:buClr>
              <a:buSzPts val="1400"/>
              <a:buChar char="•"/>
            </a:pPr>
            <a:r>
              <a:rPr lang="en-IN" sz="1400"/>
              <a:t>Align the development process with international standards to ensure best practices.</a:t>
            </a:r>
            <a:endParaRPr/>
          </a:p>
          <a:p>
            <a:pPr indent="-139700" lvl="0" marL="228600" rtl="0" algn="l">
              <a:lnSpc>
                <a:spcPct val="90000"/>
              </a:lnSpc>
              <a:spcBef>
                <a:spcPts val="1000"/>
              </a:spcBef>
              <a:spcAft>
                <a:spcPts val="0"/>
              </a:spcAft>
              <a:buClr>
                <a:schemeClr val="dk1"/>
              </a:buClr>
              <a:buSzPts val="1400"/>
              <a:buNone/>
            </a:pPr>
            <a:r>
              <a:t/>
            </a:r>
            <a:endParaRPr sz="1400"/>
          </a:p>
        </p:txBody>
      </p:sp>
      <p:pic>
        <p:nvPicPr>
          <p:cNvPr descr="Top view of cubes connected with black lines" id="616" name="Google Shape;616;p22"/>
          <p:cNvPicPr preferRelativeResize="0"/>
          <p:nvPr/>
        </p:nvPicPr>
        <p:blipFill rotWithShape="1">
          <a:blip r:embed="rId3">
            <a:alphaModFix/>
          </a:blip>
          <a:srcRect b="-1" l="25840" r="15915" t="0"/>
          <a:stretch/>
        </p:blipFill>
        <p:spPr>
          <a:xfrm>
            <a:off x="6857797" y="-10886"/>
            <a:ext cx="5334204" cy="6868886"/>
          </a:xfrm>
          <a:prstGeom prst="rect">
            <a:avLst/>
          </a:prstGeom>
          <a:noFill/>
          <a:ln>
            <a:noFill/>
          </a:ln>
          <a:effectLst>
            <a:outerShdw blurRad="127000" sx="99000" rotWithShape="0" algn="r" dir="10800000" dist="50800" sy="99000">
              <a:srgbClr val="000000">
                <a:alpha val="40000"/>
              </a:srgbClr>
            </a:outerShdw>
          </a:effectLst>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20" name="Shape 620"/>
        <p:cNvGrpSpPr/>
        <p:nvPr/>
      </p:nvGrpSpPr>
      <p:grpSpPr>
        <a:xfrm>
          <a:off x="0" y="0"/>
          <a:ext cx="0" cy="0"/>
          <a:chOff x="0" y="0"/>
          <a:chExt cx="0" cy="0"/>
        </a:xfrm>
      </p:grpSpPr>
      <p:sp>
        <p:nvSpPr>
          <p:cNvPr id="621" name="Google Shape;621;p23"/>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22" name="Google Shape;622;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200"/>
              <a:buFont typeface="Play"/>
              <a:buNone/>
            </a:pPr>
            <a:r>
              <a:rPr lang="en-IN" sz="4200">
                <a:solidFill>
                  <a:schemeClr val="dk1"/>
                </a:solidFill>
                <a:latin typeface="Play"/>
                <a:ea typeface="Play"/>
                <a:cs typeface="Play"/>
                <a:sym typeface="Play"/>
              </a:rPr>
              <a:t>Fascinated with Square Series ?</a:t>
            </a:r>
            <a:br>
              <a:rPr lang="en-IN" sz="4200">
                <a:solidFill>
                  <a:schemeClr val="dk1"/>
                </a:solidFill>
                <a:latin typeface="Play"/>
                <a:ea typeface="Play"/>
                <a:cs typeface="Play"/>
                <a:sym typeface="Play"/>
              </a:rPr>
            </a:br>
            <a:endParaRPr sz="4200">
              <a:solidFill>
                <a:schemeClr val="dk1"/>
              </a:solidFill>
              <a:latin typeface="Play"/>
              <a:ea typeface="Play"/>
              <a:cs typeface="Play"/>
              <a:sym typeface="Play"/>
            </a:endParaRPr>
          </a:p>
        </p:txBody>
      </p:sp>
      <p:sp>
        <p:nvSpPr>
          <p:cNvPr id="623" name="Google Shape;623;p23"/>
          <p:cNvSpPr/>
          <p:nvPr/>
        </p:nvSpPr>
        <p:spPr>
          <a:xfrm>
            <a:off x="838200" y="1865313"/>
            <a:ext cx="10424160" cy="18288"/>
          </a:xfrm>
          <a:custGeom>
            <a:rect b="b" l="l" r="r" t="t"/>
            <a:pathLst>
              <a:path extrusionOk="0" fill="none" h="18288" w="1042416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extrusionOk="0" h="18288" w="1042416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cap="rnd" cmpd="sng" w="4127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624" name="Google Shape;624;p23"/>
          <p:cNvGrpSpPr/>
          <p:nvPr/>
        </p:nvGrpSpPr>
        <p:grpSpPr>
          <a:xfrm>
            <a:off x="838200" y="2317880"/>
            <a:ext cx="10515600" cy="3769289"/>
            <a:chOff x="0" y="89793"/>
            <a:chExt cx="10515600" cy="3769289"/>
          </a:xfrm>
        </p:grpSpPr>
        <p:sp>
          <p:nvSpPr>
            <p:cNvPr id="625" name="Google Shape;625;p23"/>
            <p:cNvSpPr/>
            <p:nvPr/>
          </p:nvSpPr>
          <p:spPr>
            <a:xfrm>
              <a:off x="0" y="89793"/>
              <a:ext cx="10515600" cy="1196909"/>
            </a:xfrm>
            <a:prstGeom prst="roundRect">
              <a:avLst>
                <a:gd fmla="val 16667" name="adj"/>
              </a:avLst>
            </a:prstGeom>
            <a:solidFill>
              <a:srgbClr val="A02891"/>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23"/>
            <p:cNvSpPr txBox="1"/>
            <p:nvPr/>
          </p:nvSpPr>
          <p:spPr>
            <a:xfrm>
              <a:off x="58428" y="148221"/>
              <a:ext cx="10398744" cy="1080053"/>
            </a:xfrm>
            <a:prstGeom prst="rect">
              <a:avLst/>
            </a:prstGeom>
            <a:noFill/>
            <a:ln>
              <a:noFill/>
            </a:ln>
          </p:spPr>
          <p:txBody>
            <a:bodyPr anchorCtr="0" anchor="ctr" bIns="118100" lIns="118100" spcFirstLastPara="1" rIns="118100" wrap="square" tIns="118100">
              <a:noAutofit/>
            </a:bodyPr>
            <a:lstStyle/>
            <a:p>
              <a:pPr indent="0" lvl="0" marL="0" marR="0" rtl="0" algn="l">
                <a:lnSpc>
                  <a:spcPct val="90000"/>
                </a:lnSpc>
                <a:spcBef>
                  <a:spcPts val="0"/>
                </a:spcBef>
                <a:spcAft>
                  <a:spcPts val="0"/>
                </a:spcAft>
                <a:buNone/>
              </a:pPr>
              <a:r>
                <a:rPr lang="en-IN" sz="3100">
                  <a:solidFill>
                    <a:schemeClr val="lt1"/>
                  </a:solidFill>
                  <a:latin typeface="Arial"/>
                  <a:ea typeface="Arial"/>
                  <a:cs typeface="Arial"/>
                  <a:sym typeface="Arial"/>
                </a:rPr>
                <a:t>Now it’s your time to explore this massive and beautifully crafted Square Series !</a:t>
              </a:r>
              <a:endParaRPr/>
            </a:p>
          </p:txBody>
        </p:sp>
        <p:sp>
          <p:nvSpPr>
            <p:cNvPr id="627" name="Google Shape;627;p23"/>
            <p:cNvSpPr/>
            <p:nvPr/>
          </p:nvSpPr>
          <p:spPr>
            <a:xfrm>
              <a:off x="0" y="1375983"/>
              <a:ext cx="10515600" cy="1196909"/>
            </a:xfrm>
            <a:prstGeom prst="roundRect">
              <a:avLst>
                <a:gd fmla="val 16667" name="adj"/>
              </a:avLst>
            </a:prstGeom>
            <a:solidFill>
              <a:srgbClr val="2B6FA2"/>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23"/>
            <p:cNvSpPr txBox="1"/>
            <p:nvPr/>
          </p:nvSpPr>
          <p:spPr>
            <a:xfrm>
              <a:off x="58428" y="1434411"/>
              <a:ext cx="10398744" cy="1080053"/>
            </a:xfrm>
            <a:prstGeom prst="rect">
              <a:avLst/>
            </a:prstGeom>
            <a:noFill/>
            <a:ln>
              <a:noFill/>
            </a:ln>
          </p:spPr>
          <p:txBody>
            <a:bodyPr anchorCtr="0" anchor="ctr" bIns="118100" lIns="118100" spcFirstLastPara="1" rIns="118100" wrap="square" tIns="118100">
              <a:noAutofit/>
            </a:bodyPr>
            <a:lstStyle/>
            <a:p>
              <a:pPr indent="0" lvl="0" marL="0" marR="0" rtl="0" algn="l">
                <a:lnSpc>
                  <a:spcPct val="90000"/>
                </a:lnSpc>
                <a:spcBef>
                  <a:spcPts val="0"/>
                </a:spcBef>
                <a:spcAft>
                  <a:spcPts val="0"/>
                </a:spcAft>
                <a:buNone/>
              </a:pPr>
              <a:r>
                <a:rPr lang="en-IN" sz="3100">
                  <a:solidFill>
                    <a:schemeClr val="lt1"/>
                  </a:solidFill>
                  <a:latin typeface="Arial"/>
                  <a:ea typeface="Arial"/>
                  <a:cs typeface="Arial"/>
                  <a:sym typeface="Arial"/>
                </a:rPr>
                <a:t>Do you feel any shortcomings in this series of standards ?</a:t>
              </a:r>
              <a:endParaRPr/>
            </a:p>
          </p:txBody>
        </p:sp>
        <p:sp>
          <p:nvSpPr>
            <p:cNvPr id="629" name="Google Shape;629;p23"/>
            <p:cNvSpPr/>
            <p:nvPr/>
          </p:nvSpPr>
          <p:spPr>
            <a:xfrm>
              <a:off x="0" y="2662173"/>
              <a:ext cx="10515600" cy="1196909"/>
            </a:xfrm>
            <a:prstGeom prst="roundRect">
              <a:avLst>
                <a:gd fmla="val 16667" name="adj"/>
              </a:avLst>
            </a:prstGeom>
            <a:solidFill>
              <a:srgbClr val="4CA62C"/>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23"/>
            <p:cNvSpPr txBox="1"/>
            <p:nvPr/>
          </p:nvSpPr>
          <p:spPr>
            <a:xfrm>
              <a:off x="58428" y="2720601"/>
              <a:ext cx="10398744" cy="1080053"/>
            </a:xfrm>
            <a:prstGeom prst="rect">
              <a:avLst/>
            </a:prstGeom>
            <a:noFill/>
            <a:ln>
              <a:noFill/>
            </a:ln>
          </p:spPr>
          <p:txBody>
            <a:bodyPr anchorCtr="0" anchor="ctr" bIns="118100" lIns="118100" spcFirstLastPara="1" rIns="118100" wrap="square" tIns="118100">
              <a:noAutofit/>
            </a:bodyPr>
            <a:lstStyle/>
            <a:p>
              <a:pPr indent="0" lvl="0" marL="0" marR="0" rtl="0" algn="l">
                <a:lnSpc>
                  <a:spcPct val="90000"/>
                </a:lnSpc>
                <a:spcBef>
                  <a:spcPts val="0"/>
                </a:spcBef>
                <a:spcAft>
                  <a:spcPts val="0"/>
                </a:spcAft>
                <a:buNone/>
              </a:pPr>
              <a:r>
                <a:rPr lang="en-IN" sz="3100">
                  <a:solidFill>
                    <a:schemeClr val="lt1"/>
                  </a:solidFill>
                  <a:latin typeface="Arial"/>
                  <a:ea typeface="Arial"/>
                  <a:cs typeface="Arial"/>
                  <a:sym typeface="Arial"/>
                </a:rPr>
                <a:t>Discuss amongst your peers how this series can be improved further </a:t>
              </a:r>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34" name="Shape 634"/>
        <p:cNvGrpSpPr/>
        <p:nvPr/>
      </p:nvGrpSpPr>
      <p:grpSpPr>
        <a:xfrm>
          <a:off x="0" y="0"/>
          <a:ext cx="0" cy="0"/>
          <a:chOff x="0" y="0"/>
          <a:chExt cx="0" cy="0"/>
        </a:xfrm>
      </p:grpSpPr>
      <p:sp>
        <p:nvSpPr>
          <p:cNvPr id="635" name="Google Shape;635;p24"/>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36" name="Google Shape;636;p24"/>
          <p:cNvSpPr/>
          <p:nvPr/>
        </p:nvSpPr>
        <p:spPr>
          <a:xfrm flipH="1">
            <a:off x="2" y="0"/>
            <a:ext cx="12191998" cy="1575955"/>
          </a:xfrm>
          <a:prstGeom prst="rect">
            <a:avLst/>
          </a:prstGeom>
          <a:gradFill>
            <a:gsLst>
              <a:gs pos="0">
                <a:srgbClr val="000000">
                  <a:alpha val="95686"/>
                </a:srgbClr>
              </a:gs>
              <a:gs pos="100000">
                <a:srgbClr val="0F4861"/>
              </a:gs>
            </a:gsLst>
            <a:lin ang="8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37" name="Google Shape;637;p24"/>
          <p:cNvSpPr/>
          <p:nvPr/>
        </p:nvSpPr>
        <p:spPr>
          <a:xfrm flipH="1" rot="10800000">
            <a:off x="8128857" y="0"/>
            <a:ext cx="4063143" cy="1576412"/>
          </a:xfrm>
          <a:prstGeom prst="rect">
            <a:avLst/>
          </a:prstGeom>
          <a:gradFill>
            <a:gsLst>
              <a:gs pos="0">
                <a:srgbClr val="0A3041">
                  <a:alpha val="67843"/>
                </a:srgbClr>
              </a:gs>
              <a:gs pos="19000">
                <a:srgbClr val="0A3041">
                  <a:alpha val="67843"/>
                </a:srgbClr>
              </a:gs>
              <a:gs pos="100000">
                <a:srgbClr val="156082">
                  <a:alpha val="78823"/>
                </a:srgbClr>
              </a:gs>
            </a:gsLst>
            <a:lin ang="19199999"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38" name="Google Shape;638;p24"/>
          <p:cNvSpPr/>
          <p:nvPr/>
        </p:nvSpPr>
        <p:spPr>
          <a:xfrm rot="5400000">
            <a:off x="5307777" y="-5307778"/>
            <a:ext cx="1576446" cy="12192002"/>
          </a:xfrm>
          <a:prstGeom prst="rect">
            <a:avLst/>
          </a:prstGeom>
          <a:gradFill>
            <a:gsLst>
              <a:gs pos="0">
                <a:srgbClr val="156082">
                  <a:alpha val="0"/>
                </a:srgbClr>
              </a:gs>
              <a:gs pos="23000">
                <a:srgbClr val="156082">
                  <a:alpha val="0"/>
                </a:srgbClr>
              </a:gs>
              <a:gs pos="99000">
                <a:srgbClr val="000000">
                  <a:alpha val="73725"/>
                </a:srgbClr>
              </a:gs>
              <a:gs pos="100000">
                <a:srgbClr val="000000">
                  <a:alpha val="73725"/>
                </a:srgbClr>
              </a:gs>
            </a:gsLst>
            <a:lin ang="20399999"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39" name="Google Shape;639;p24"/>
          <p:cNvSpPr txBox="1"/>
          <p:nvPr>
            <p:ph type="title"/>
          </p:nvPr>
        </p:nvSpPr>
        <p:spPr>
          <a:xfrm>
            <a:off x="1371597" y="348865"/>
            <a:ext cx="10044023" cy="102799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FFFFFF"/>
              </a:buClr>
              <a:buSzPct val="100000"/>
              <a:buFont typeface="Play"/>
              <a:buNone/>
            </a:pPr>
            <a:r>
              <a:rPr lang="en-IN" sz="2800">
                <a:solidFill>
                  <a:srgbClr val="FFFFFF"/>
                </a:solidFill>
                <a:latin typeface="Play"/>
                <a:ea typeface="Play"/>
                <a:cs typeface="Play"/>
                <a:sym typeface="Play"/>
              </a:rPr>
              <a:t>Conclusion of SQuaRE Series (Quality Assurance)</a:t>
            </a:r>
            <a:br>
              <a:rPr lang="en-IN" sz="2800">
                <a:solidFill>
                  <a:srgbClr val="FFFFFF"/>
                </a:solidFill>
                <a:latin typeface="Play"/>
                <a:ea typeface="Play"/>
                <a:cs typeface="Play"/>
                <a:sym typeface="Play"/>
              </a:rPr>
            </a:br>
            <a:endParaRPr sz="2800">
              <a:solidFill>
                <a:srgbClr val="FFFFFF"/>
              </a:solidFill>
              <a:latin typeface="Play"/>
              <a:ea typeface="Play"/>
              <a:cs typeface="Play"/>
              <a:sym typeface="Play"/>
            </a:endParaRPr>
          </a:p>
        </p:txBody>
      </p:sp>
      <p:grpSp>
        <p:nvGrpSpPr>
          <p:cNvPr id="640" name="Google Shape;640;p24"/>
          <p:cNvGrpSpPr/>
          <p:nvPr/>
        </p:nvGrpSpPr>
        <p:grpSpPr>
          <a:xfrm>
            <a:off x="977970" y="3128981"/>
            <a:ext cx="10260000" cy="2160000"/>
            <a:chOff x="333914" y="1016402"/>
            <a:chExt cx="10260000" cy="2160000"/>
          </a:xfrm>
        </p:grpSpPr>
        <p:sp>
          <p:nvSpPr>
            <p:cNvPr id="641" name="Google Shape;641;p24"/>
            <p:cNvSpPr/>
            <p:nvPr/>
          </p:nvSpPr>
          <p:spPr>
            <a:xfrm>
              <a:off x="684914" y="1016402"/>
              <a:ext cx="1098000" cy="1098000"/>
            </a:xfrm>
            <a:prstGeom prst="ellipse">
              <a:avLst/>
            </a:prstGeom>
            <a:solidFill>
              <a:srgbClr val="E971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24"/>
            <p:cNvSpPr/>
            <p:nvPr/>
          </p:nvSpPr>
          <p:spPr>
            <a:xfrm>
              <a:off x="918914" y="1250402"/>
              <a:ext cx="630000" cy="630000"/>
            </a:xfrm>
            <a:prstGeom prst="rect">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24"/>
            <p:cNvSpPr/>
            <p:nvPr/>
          </p:nvSpPr>
          <p:spPr>
            <a:xfrm>
              <a:off x="333914" y="2456402"/>
              <a:ext cx="1800000" cy="7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24"/>
            <p:cNvSpPr txBox="1"/>
            <p:nvPr/>
          </p:nvSpPr>
          <p:spPr>
            <a:xfrm>
              <a:off x="333914" y="2456402"/>
              <a:ext cx="1800000" cy="7200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None/>
              </a:pPr>
              <a:r>
                <a:rPr lang="en-IN" sz="1100" cap="none">
                  <a:solidFill>
                    <a:schemeClr val="dk1"/>
                  </a:solidFill>
                  <a:latin typeface="Arial"/>
                  <a:ea typeface="Arial"/>
                  <a:cs typeface="Arial"/>
                  <a:sym typeface="Arial"/>
                </a:rPr>
                <a:t>ENSURES COMPREHENSIVE SOFTWARE QUALITY MANAGEMENT</a:t>
              </a:r>
              <a:endParaRPr sz="1100">
                <a:solidFill>
                  <a:schemeClr val="dk1"/>
                </a:solidFill>
                <a:latin typeface="Arial"/>
                <a:ea typeface="Arial"/>
                <a:cs typeface="Arial"/>
                <a:sym typeface="Arial"/>
              </a:endParaRPr>
            </a:p>
          </p:txBody>
        </p:sp>
        <p:sp>
          <p:nvSpPr>
            <p:cNvPr id="645" name="Google Shape;645;p24"/>
            <p:cNvSpPr/>
            <p:nvPr/>
          </p:nvSpPr>
          <p:spPr>
            <a:xfrm>
              <a:off x="2799914" y="1016402"/>
              <a:ext cx="1098000" cy="1098000"/>
            </a:xfrm>
            <a:prstGeom prst="ellipse">
              <a:avLst/>
            </a:prstGeom>
            <a:solidFill>
              <a:srgbClr val="176B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24"/>
            <p:cNvSpPr/>
            <p:nvPr/>
          </p:nvSpPr>
          <p:spPr>
            <a:xfrm>
              <a:off x="3033914" y="1250402"/>
              <a:ext cx="630000" cy="630000"/>
            </a:xfrm>
            <a:prstGeom prst="rect">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24"/>
            <p:cNvSpPr/>
            <p:nvPr/>
          </p:nvSpPr>
          <p:spPr>
            <a:xfrm>
              <a:off x="2448914" y="2456402"/>
              <a:ext cx="1800000" cy="7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24"/>
            <p:cNvSpPr txBox="1"/>
            <p:nvPr/>
          </p:nvSpPr>
          <p:spPr>
            <a:xfrm>
              <a:off x="2448914" y="2456402"/>
              <a:ext cx="1800000" cy="7200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None/>
              </a:pPr>
              <a:r>
                <a:rPr lang="en-IN" sz="1100" cap="none">
                  <a:solidFill>
                    <a:schemeClr val="dk1"/>
                  </a:solidFill>
                  <a:latin typeface="Arial"/>
                  <a:ea typeface="Arial"/>
                  <a:cs typeface="Arial"/>
                  <a:sym typeface="Arial"/>
                </a:rPr>
                <a:t>ENHANCES CONSISTENCY AND RELIABILITY</a:t>
              </a:r>
              <a:endParaRPr sz="1100">
                <a:solidFill>
                  <a:schemeClr val="dk1"/>
                </a:solidFill>
                <a:latin typeface="Arial"/>
                <a:ea typeface="Arial"/>
                <a:cs typeface="Arial"/>
                <a:sym typeface="Arial"/>
              </a:endParaRPr>
            </a:p>
          </p:txBody>
        </p:sp>
        <p:sp>
          <p:nvSpPr>
            <p:cNvPr id="649" name="Google Shape;649;p24"/>
            <p:cNvSpPr/>
            <p:nvPr/>
          </p:nvSpPr>
          <p:spPr>
            <a:xfrm>
              <a:off x="4914914" y="1016402"/>
              <a:ext cx="1098000" cy="1098000"/>
            </a:xfrm>
            <a:prstGeom prst="ellipse">
              <a:avLst/>
            </a:prstGeom>
            <a:solidFill>
              <a:srgbClr val="0C9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24"/>
            <p:cNvSpPr/>
            <p:nvPr/>
          </p:nvSpPr>
          <p:spPr>
            <a:xfrm>
              <a:off x="5148914" y="1250402"/>
              <a:ext cx="630000" cy="630000"/>
            </a:xfrm>
            <a:prstGeom prst="rect">
              <a:avLst/>
            </a:prstGeom>
            <a:blipFill rotWithShape="1">
              <a:blip r:embed="rId5">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24"/>
            <p:cNvSpPr/>
            <p:nvPr/>
          </p:nvSpPr>
          <p:spPr>
            <a:xfrm>
              <a:off x="4563914" y="2456402"/>
              <a:ext cx="1800000" cy="7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24"/>
            <p:cNvSpPr txBox="1"/>
            <p:nvPr/>
          </p:nvSpPr>
          <p:spPr>
            <a:xfrm>
              <a:off x="4563914" y="2456402"/>
              <a:ext cx="1800000" cy="7200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None/>
              </a:pPr>
              <a:r>
                <a:rPr lang="en-IN" sz="1100" cap="none">
                  <a:solidFill>
                    <a:schemeClr val="dk1"/>
                  </a:solidFill>
                  <a:latin typeface="Arial"/>
                  <a:ea typeface="Arial"/>
                  <a:cs typeface="Arial"/>
                  <a:sym typeface="Arial"/>
                </a:rPr>
                <a:t>FACILITATES CONTINUOUS IMPROVEMENT</a:t>
              </a:r>
              <a:endParaRPr sz="1100">
                <a:solidFill>
                  <a:schemeClr val="dk1"/>
                </a:solidFill>
                <a:latin typeface="Arial"/>
                <a:ea typeface="Arial"/>
                <a:cs typeface="Arial"/>
                <a:sym typeface="Arial"/>
              </a:endParaRPr>
            </a:p>
          </p:txBody>
        </p:sp>
        <p:sp>
          <p:nvSpPr>
            <p:cNvPr id="653" name="Google Shape;653;p24"/>
            <p:cNvSpPr/>
            <p:nvPr/>
          </p:nvSpPr>
          <p:spPr>
            <a:xfrm>
              <a:off x="7029914" y="1016402"/>
              <a:ext cx="1098000" cy="1098000"/>
            </a:xfrm>
            <a:prstGeom prst="ellipse">
              <a:avLst/>
            </a:prstGeom>
            <a:solidFill>
              <a:srgbClr val="A0289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24"/>
            <p:cNvSpPr/>
            <p:nvPr/>
          </p:nvSpPr>
          <p:spPr>
            <a:xfrm>
              <a:off x="7263914" y="1250402"/>
              <a:ext cx="630000" cy="630000"/>
            </a:xfrm>
            <a:prstGeom prst="rect">
              <a:avLst/>
            </a:prstGeom>
            <a:blipFill rotWithShape="1">
              <a:blip r:embed="rId6">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24"/>
            <p:cNvSpPr/>
            <p:nvPr/>
          </p:nvSpPr>
          <p:spPr>
            <a:xfrm>
              <a:off x="6678914" y="2456402"/>
              <a:ext cx="1800000" cy="7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24"/>
            <p:cNvSpPr txBox="1"/>
            <p:nvPr/>
          </p:nvSpPr>
          <p:spPr>
            <a:xfrm>
              <a:off x="6678914" y="2456402"/>
              <a:ext cx="1800000" cy="7200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None/>
              </a:pPr>
              <a:r>
                <a:rPr lang="en-IN" sz="1100" cap="none">
                  <a:solidFill>
                    <a:schemeClr val="dk1"/>
                  </a:solidFill>
                  <a:latin typeface="Arial"/>
                  <a:ea typeface="Arial"/>
                  <a:cs typeface="Arial"/>
                  <a:sym typeface="Arial"/>
                </a:rPr>
                <a:t>SUPPORTS EFFECTIVE DECISION-MAKING</a:t>
              </a:r>
              <a:endParaRPr sz="1100">
                <a:solidFill>
                  <a:schemeClr val="dk1"/>
                </a:solidFill>
                <a:latin typeface="Arial"/>
                <a:ea typeface="Arial"/>
                <a:cs typeface="Arial"/>
                <a:sym typeface="Arial"/>
              </a:endParaRPr>
            </a:p>
          </p:txBody>
        </p:sp>
        <p:sp>
          <p:nvSpPr>
            <p:cNvPr id="657" name="Google Shape;657;p24"/>
            <p:cNvSpPr/>
            <p:nvPr/>
          </p:nvSpPr>
          <p:spPr>
            <a:xfrm>
              <a:off x="9144914" y="1016402"/>
              <a:ext cx="1098000" cy="1098000"/>
            </a:xfrm>
            <a:prstGeom prst="ellipse">
              <a:avLst/>
            </a:prstGeom>
            <a:solidFill>
              <a:srgbClr val="4EA62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24"/>
            <p:cNvSpPr/>
            <p:nvPr/>
          </p:nvSpPr>
          <p:spPr>
            <a:xfrm>
              <a:off x="9378914" y="1250402"/>
              <a:ext cx="630000" cy="630000"/>
            </a:xfrm>
            <a:prstGeom prst="rect">
              <a:avLst/>
            </a:prstGeom>
            <a:blipFill rotWithShape="1">
              <a:blip r:embed="rId7">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24"/>
            <p:cNvSpPr/>
            <p:nvPr/>
          </p:nvSpPr>
          <p:spPr>
            <a:xfrm>
              <a:off x="8793914" y="2456402"/>
              <a:ext cx="1800000" cy="7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24"/>
            <p:cNvSpPr txBox="1"/>
            <p:nvPr/>
          </p:nvSpPr>
          <p:spPr>
            <a:xfrm>
              <a:off x="8793914" y="2456402"/>
              <a:ext cx="1800000" cy="7200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None/>
              </a:pPr>
              <a:r>
                <a:rPr lang="en-IN" sz="1100" cap="none">
                  <a:solidFill>
                    <a:schemeClr val="dk1"/>
                  </a:solidFill>
                  <a:latin typeface="Arial"/>
                  <a:ea typeface="Arial"/>
                  <a:cs typeface="Arial"/>
                  <a:sym typeface="Arial"/>
                </a:rPr>
                <a:t>ALIGNS WITH INTERNATIONAL STANDARDS FOR GLOBAL COMPETITIVENESS</a:t>
              </a:r>
              <a:endParaRPr sz="1100">
                <a:solidFill>
                  <a:schemeClr val="dk1"/>
                </a:solidFill>
                <a:latin typeface="Arial"/>
                <a:ea typeface="Arial"/>
                <a:cs typeface="Arial"/>
                <a:sym typeface="Arial"/>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65" name="Shape 665"/>
        <p:cNvGrpSpPr/>
        <p:nvPr/>
      </p:nvGrpSpPr>
      <p:grpSpPr>
        <a:xfrm>
          <a:off x="0" y="0"/>
          <a:ext cx="0" cy="0"/>
          <a:chOff x="0" y="0"/>
          <a:chExt cx="0" cy="0"/>
        </a:xfrm>
      </p:grpSpPr>
      <p:sp>
        <p:nvSpPr>
          <p:cNvPr id="666" name="Google Shape;666;p25"/>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67" name="Google Shape;667;p25"/>
          <p:cNvSpPr txBox="1"/>
          <p:nvPr>
            <p:ph type="title"/>
          </p:nvPr>
        </p:nvSpPr>
        <p:spPr>
          <a:xfrm>
            <a:off x="1195458" y="2212258"/>
            <a:ext cx="9808067" cy="1113503"/>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3700"/>
              <a:buFont typeface="Play"/>
              <a:buNone/>
            </a:pPr>
            <a:r>
              <a:rPr lang="en-IN" sz="3700">
                <a:solidFill>
                  <a:schemeClr val="dk1"/>
                </a:solidFill>
                <a:latin typeface="Play"/>
                <a:ea typeface="Play"/>
                <a:cs typeface="Play"/>
                <a:sym typeface="Play"/>
              </a:rPr>
              <a:t>SOFTWARE TESTING</a:t>
            </a:r>
            <a:br>
              <a:rPr lang="en-IN" sz="3700">
                <a:solidFill>
                  <a:schemeClr val="dk1"/>
                </a:solidFill>
                <a:latin typeface="Play"/>
                <a:ea typeface="Play"/>
                <a:cs typeface="Play"/>
                <a:sym typeface="Play"/>
              </a:rPr>
            </a:br>
            <a:endParaRPr sz="3700">
              <a:solidFill>
                <a:schemeClr val="dk1"/>
              </a:solidFill>
              <a:latin typeface="Play"/>
              <a:ea typeface="Play"/>
              <a:cs typeface="Play"/>
              <a:sym typeface="Play"/>
            </a:endParaRPr>
          </a:p>
        </p:txBody>
      </p:sp>
      <p:pic>
        <p:nvPicPr>
          <p:cNvPr descr="Test tubes" id="668" name="Google Shape;668;p25"/>
          <p:cNvPicPr preferRelativeResize="0"/>
          <p:nvPr/>
        </p:nvPicPr>
        <p:blipFill rotWithShape="1">
          <a:blip r:embed="rId3">
            <a:alphaModFix/>
          </a:blip>
          <a:srcRect b="0" l="0" r="0" t="0"/>
          <a:stretch/>
        </p:blipFill>
        <p:spPr>
          <a:xfrm>
            <a:off x="5598389" y="1122553"/>
            <a:ext cx="995221" cy="995221"/>
          </a:xfrm>
          <a:prstGeom prst="rect">
            <a:avLst/>
          </a:prstGeom>
          <a:noFill/>
          <a:ln>
            <a:noFill/>
          </a:ln>
        </p:spPr>
      </p:pic>
      <p:sp>
        <p:nvSpPr>
          <p:cNvPr id="669" name="Google Shape;669;p25"/>
          <p:cNvSpPr txBox="1"/>
          <p:nvPr/>
        </p:nvSpPr>
        <p:spPr>
          <a:xfrm>
            <a:off x="1195459" y="3532240"/>
            <a:ext cx="9804575" cy="2596847"/>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2000"/>
              <a:buFont typeface="Arial"/>
              <a:buChar char="•"/>
            </a:pPr>
            <a:r>
              <a:rPr lang="en-IN" sz="2000">
                <a:solidFill>
                  <a:schemeClr val="dk1"/>
                </a:solidFill>
                <a:latin typeface="Arial"/>
                <a:ea typeface="Arial"/>
                <a:cs typeface="Arial"/>
                <a:sym typeface="Arial"/>
              </a:rPr>
              <a:t>Now that software is built, we can’t just deploy it directly for use. Without thorough testing, there’s a risk of undetected bugs, performance issues, and security vulnerabilities that could cause the software to fail in real-world scenarios.</a:t>
            </a:r>
            <a:endParaRPr/>
          </a:p>
          <a:p>
            <a:pPr indent="127000" lvl="0" marL="0" marR="0" rtl="0" algn="ctr">
              <a:lnSpc>
                <a:spcPct val="90000"/>
              </a:lnSpc>
              <a:spcBef>
                <a:spcPts val="600"/>
              </a:spcBef>
              <a:spcAft>
                <a:spcPts val="0"/>
              </a:spcAft>
              <a:buClr>
                <a:schemeClr val="dk1"/>
              </a:buClr>
              <a:buSzPts val="2000"/>
              <a:buFont typeface="Arial"/>
              <a:buNone/>
            </a:pPr>
            <a:r>
              <a:t/>
            </a:r>
            <a:endParaRPr sz="2000">
              <a:solidFill>
                <a:schemeClr val="dk1"/>
              </a:solidFill>
              <a:latin typeface="Arial"/>
              <a:ea typeface="Arial"/>
              <a:cs typeface="Arial"/>
              <a:sym typeface="Arial"/>
            </a:endParaRPr>
          </a:p>
          <a:p>
            <a:pPr indent="0" lvl="0" marL="0" marR="0" rtl="0" algn="ctr">
              <a:lnSpc>
                <a:spcPct val="90000"/>
              </a:lnSpc>
              <a:spcBef>
                <a:spcPts val="600"/>
              </a:spcBef>
              <a:spcAft>
                <a:spcPts val="0"/>
              </a:spcAft>
              <a:buClr>
                <a:schemeClr val="dk1"/>
              </a:buClr>
              <a:buSzPts val="2000"/>
              <a:buFont typeface="Arial"/>
              <a:buChar char="•"/>
            </a:pPr>
            <a:r>
              <a:rPr lang="en-IN" sz="2000">
                <a:solidFill>
                  <a:schemeClr val="dk1"/>
                </a:solidFill>
                <a:latin typeface="Arial"/>
                <a:ea typeface="Arial"/>
                <a:cs typeface="Arial"/>
                <a:sym typeface="Arial"/>
              </a:rPr>
              <a:t>Let’s dive into the world of Software Testing and get to know it better ☺</a:t>
            </a:r>
            <a:endParaRPr sz="2000">
              <a:solidFill>
                <a:schemeClr val="dk1"/>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74" name="Shape 674"/>
        <p:cNvGrpSpPr/>
        <p:nvPr/>
      </p:nvGrpSpPr>
      <p:grpSpPr>
        <a:xfrm>
          <a:off x="0" y="0"/>
          <a:ext cx="0" cy="0"/>
          <a:chOff x="0" y="0"/>
          <a:chExt cx="0" cy="0"/>
        </a:xfrm>
      </p:grpSpPr>
      <p:pic>
        <p:nvPicPr>
          <p:cNvPr descr="A blue and yellow background&#10;&#10;Description automatically generated" id="675" name="Google Shape;675;p26"/>
          <p:cNvPicPr preferRelativeResize="0"/>
          <p:nvPr/>
        </p:nvPicPr>
        <p:blipFill rotWithShape="1">
          <a:blip r:embed="rId3">
            <a:alphaModFix/>
          </a:blip>
          <a:srcRect b="6781" l="0" r="0" t="6010"/>
          <a:stretch/>
        </p:blipFill>
        <p:spPr>
          <a:xfrm>
            <a:off x="20" y="10"/>
            <a:ext cx="12191980" cy="6857990"/>
          </a:xfrm>
          <a:prstGeom prst="rect">
            <a:avLst/>
          </a:prstGeom>
          <a:noFill/>
          <a:ln>
            <a:noFill/>
          </a:ln>
        </p:spPr>
      </p:pic>
      <p:sp>
        <p:nvSpPr>
          <p:cNvPr id="676" name="Google Shape;676;p26"/>
          <p:cNvSpPr/>
          <p:nvPr/>
        </p:nvSpPr>
        <p:spPr>
          <a:xfrm>
            <a:off x="0" y="0"/>
            <a:ext cx="12192000" cy="6858000"/>
          </a:xfrm>
          <a:prstGeom prst="rect">
            <a:avLst/>
          </a:prstGeom>
          <a:gradFill>
            <a:gsLst>
              <a:gs pos="0">
                <a:srgbClr val="E8E8E8">
                  <a:alpha val="67843"/>
                </a:srgbClr>
              </a:gs>
              <a:gs pos="10000">
                <a:srgbClr val="E8E8E8">
                  <a:alpha val="67843"/>
                </a:srgbClr>
              </a:gs>
              <a:gs pos="85000">
                <a:srgbClr val="E8E8E8">
                  <a:alpha val="96862"/>
                </a:srgbClr>
              </a:gs>
              <a:gs pos="100000">
                <a:srgbClr val="E8E8E8">
                  <a:alpha val="96862"/>
                </a:srgbClr>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77" name="Google Shape;677;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rPr lang="en-IN"/>
              <a:t>What is Software Testing &amp; Why Is it needed ?</a:t>
            </a:r>
            <a:endParaRPr/>
          </a:p>
        </p:txBody>
      </p:sp>
      <p:grpSp>
        <p:nvGrpSpPr>
          <p:cNvPr id="678" name="Google Shape;678;p26"/>
          <p:cNvGrpSpPr/>
          <p:nvPr/>
        </p:nvGrpSpPr>
        <p:grpSpPr>
          <a:xfrm>
            <a:off x="840253" y="1886677"/>
            <a:ext cx="10511492" cy="4229233"/>
            <a:chOff x="2053" y="61052"/>
            <a:chExt cx="10511492" cy="4229233"/>
          </a:xfrm>
        </p:grpSpPr>
        <p:sp>
          <p:nvSpPr>
            <p:cNvPr id="679" name="Google Shape;679;p26"/>
            <p:cNvSpPr/>
            <p:nvPr/>
          </p:nvSpPr>
          <p:spPr>
            <a:xfrm>
              <a:off x="2053" y="61052"/>
              <a:ext cx="4379788" cy="4229233"/>
            </a:xfrm>
            <a:prstGeom prst="roundRect">
              <a:avLst>
                <a:gd fmla="val 10000" name="adj"/>
              </a:avLst>
            </a:prstGeom>
            <a:solidFill>
              <a:srgbClr val="A02891"/>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26"/>
            <p:cNvSpPr txBox="1"/>
            <p:nvPr/>
          </p:nvSpPr>
          <p:spPr>
            <a:xfrm>
              <a:off x="125923" y="184922"/>
              <a:ext cx="4132048" cy="3981493"/>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None/>
              </a:pPr>
              <a:r>
                <a:rPr b="1" lang="en-IN" sz="1400">
                  <a:solidFill>
                    <a:schemeClr val="lt1"/>
                  </a:solidFill>
                  <a:latin typeface="Arial"/>
                  <a:ea typeface="Arial"/>
                  <a:cs typeface="Arial"/>
                  <a:sym typeface="Arial"/>
                </a:rPr>
                <a:t>Software Testing</a:t>
              </a:r>
              <a:r>
                <a:rPr lang="en-IN" sz="1400">
                  <a:solidFill>
                    <a:schemeClr val="lt1"/>
                  </a:solidFill>
                  <a:latin typeface="Arial"/>
                  <a:ea typeface="Arial"/>
                  <a:cs typeface="Arial"/>
                  <a:sym typeface="Arial"/>
                </a:rPr>
                <a:t> is a systematic process of evaluating and verifying that a software application or system meets the specified requirements and works as intended. It involves executing a program or application with the intent of identifying bugs, defects, or issues to ensure that the product is reliable and performs as expected.</a:t>
              </a:r>
              <a:endParaRPr sz="1400">
                <a:solidFill>
                  <a:schemeClr val="lt1"/>
                </a:solidFill>
                <a:latin typeface="Arial"/>
                <a:ea typeface="Arial"/>
                <a:cs typeface="Arial"/>
                <a:sym typeface="Arial"/>
              </a:endParaRPr>
            </a:p>
          </p:txBody>
        </p:sp>
        <p:sp>
          <p:nvSpPr>
            <p:cNvPr id="681" name="Google Shape;681;p26"/>
            <p:cNvSpPr/>
            <p:nvPr/>
          </p:nvSpPr>
          <p:spPr>
            <a:xfrm>
              <a:off x="4819821" y="1632575"/>
              <a:ext cx="928515" cy="1086187"/>
            </a:xfrm>
            <a:prstGeom prst="rightArrow">
              <a:avLst>
                <a:gd fmla="val 60000" name="adj1"/>
                <a:gd fmla="val 50000" name="adj2"/>
              </a:avLst>
            </a:prstGeom>
            <a:solidFill>
              <a:srgbClr val="A0289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26"/>
            <p:cNvSpPr txBox="1"/>
            <p:nvPr/>
          </p:nvSpPr>
          <p:spPr>
            <a:xfrm>
              <a:off x="4819821" y="1849812"/>
              <a:ext cx="649961" cy="651713"/>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sz="1100">
                <a:solidFill>
                  <a:schemeClr val="lt1"/>
                </a:solidFill>
                <a:latin typeface="Arial"/>
                <a:ea typeface="Arial"/>
                <a:cs typeface="Arial"/>
                <a:sym typeface="Arial"/>
              </a:endParaRPr>
            </a:p>
          </p:txBody>
        </p:sp>
        <p:sp>
          <p:nvSpPr>
            <p:cNvPr id="683" name="Google Shape;683;p26"/>
            <p:cNvSpPr/>
            <p:nvPr/>
          </p:nvSpPr>
          <p:spPr>
            <a:xfrm>
              <a:off x="6133757" y="61052"/>
              <a:ext cx="4379788" cy="4229233"/>
            </a:xfrm>
            <a:prstGeom prst="roundRect">
              <a:avLst>
                <a:gd fmla="val 10000" name="adj"/>
              </a:avLst>
            </a:prstGeom>
            <a:solidFill>
              <a:srgbClr val="4CA62C"/>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26"/>
            <p:cNvSpPr txBox="1"/>
            <p:nvPr/>
          </p:nvSpPr>
          <p:spPr>
            <a:xfrm>
              <a:off x="6257627" y="184922"/>
              <a:ext cx="4132048" cy="3981493"/>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None/>
              </a:pPr>
              <a:r>
                <a:rPr lang="en-IN" sz="1400">
                  <a:solidFill>
                    <a:schemeClr val="lt1"/>
                  </a:solidFill>
                  <a:latin typeface="Arial"/>
                  <a:ea typeface="Arial"/>
                  <a:cs typeface="Arial"/>
                  <a:sym typeface="Arial"/>
                </a:rPr>
                <a:t>Software testing is essential for detecting and fixing bugs early in the development process, which significantly reduces costs and prevents potential failures. It ensures that the software meets the specified requirements and functions reliably, thereby guaranteeing quality assurance. Testing also enhances the usability and performance of the software, leading to improved user satisfaction. Additionally, it ensures compliance with regulatory and industry standards, which is crucial for the credibility and legality of the software. Overall, software testing mitigates risks associated with software deployment, making it a critical component of the software development lifecycle.</a:t>
              </a:r>
              <a:endParaRPr sz="1400">
                <a:solidFill>
                  <a:schemeClr val="lt1"/>
                </a:solidFill>
                <a:latin typeface="Arial"/>
                <a:ea typeface="Arial"/>
                <a:cs typeface="Arial"/>
                <a:sym typeface="Arial"/>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88" name="Shape 688"/>
        <p:cNvGrpSpPr/>
        <p:nvPr/>
      </p:nvGrpSpPr>
      <p:grpSpPr>
        <a:xfrm>
          <a:off x="0" y="0"/>
          <a:ext cx="0" cy="0"/>
          <a:chOff x="0" y="0"/>
          <a:chExt cx="0" cy="0"/>
        </a:xfrm>
      </p:grpSpPr>
      <p:sp>
        <p:nvSpPr>
          <p:cNvPr id="689" name="Google Shape;689;p27"/>
          <p:cNvSpPr/>
          <p:nvPr/>
        </p:nvSpPr>
        <p:spPr>
          <a:xfrm>
            <a:off x="-1" y="0"/>
            <a:ext cx="12191999"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90" name="Google Shape;690;p27"/>
          <p:cNvSpPr/>
          <p:nvPr/>
        </p:nvSpPr>
        <p:spPr>
          <a:xfrm>
            <a:off x="1" y="0"/>
            <a:ext cx="8522446" cy="2285999"/>
          </a:xfrm>
          <a:prstGeom prst="rect">
            <a:avLst/>
          </a:prstGeom>
          <a:solidFill>
            <a:schemeClr val="lt1"/>
          </a:solidFill>
          <a:ln>
            <a:noFill/>
          </a:ln>
          <a:effectLst>
            <a:outerShdw blurRad="596900" sx="90000" rotWithShape="0" algn="t" dir="7140000" dist="304800" sy="90000">
              <a:srgbClr val="000000">
                <a:alpha val="1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91" name="Google Shape;691;p27"/>
          <p:cNvSpPr txBox="1"/>
          <p:nvPr>
            <p:ph type="title"/>
          </p:nvPr>
        </p:nvSpPr>
        <p:spPr>
          <a:xfrm>
            <a:off x="761803" y="350196"/>
            <a:ext cx="4646904" cy="162452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Play"/>
              <a:buNone/>
            </a:pPr>
            <a:r>
              <a:rPr lang="en-IN" sz="3700"/>
              <a:t>What is</a:t>
            </a:r>
            <a:r>
              <a:rPr lang="en-IN" sz="4000"/>
              <a:t> IS 11291: 2023    ?</a:t>
            </a:r>
            <a:br>
              <a:rPr lang="en-IN" sz="4000"/>
            </a:br>
            <a:endParaRPr sz="3700"/>
          </a:p>
        </p:txBody>
      </p:sp>
      <p:sp>
        <p:nvSpPr>
          <p:cNvPr id="692" name="Google Shape;692;p27"/>
          <p:cNvSpPr txBox="1"/>
          <p:nvPr>
            <p:ph idx="1" type="body"/>
          </p:nvPr>
        </p:nvSpPr>
        <p:spPr>
          <a:xfrm>
            <a:off x="761802" y="2743200"/>
            <a:ext cx="4646905" cy="3613149"/>
          </a:xfrm>
          <a:prstGeom prst="rect">
            <a:avLst/>
          </a:prstGeom>
          <a:noFill/>
          <a:ln>
            <a:noFill/>
          </a:ln>
        </p:spPr>
        <p:txBody>
          <a:bodyPr anchorCtr="0" anchor="ctr"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000"/>
              <a:buChar char="•"/>
            </a:pPr>
            <a:r>
              <a:rPr lang="en-IN" sz="2000"/>
              <a:t>Now since you have a basic idea of what is Software testing and why is it needed, think of what can be the benchmarks to establish its Standard !</a:t>
            </a:r>
            <a:endParaRPr/>
          </a:p>
          <a:p>
            <a:pPr indent="-228600" lvl="0" marL="228600" rtl="0" algn="l">
              <a:lnSpc>
                <a:spcPct val="90000"/>
              </a:lnSpc>
              <a:spcBef>
                <a:spcPts val="1000"/>
              </a:spcBef>
              <a:spcAft>
                <a:spcPts val="0"/>
              </a:spcAft>
              <a:buClr>
                <a:schemeClr val="dk1"/>
              </a:buClr>
              <a:buSzPts val="2000"/>
              <a:buChar char="•"/>
            </a:pPr>
            <a:r>
              <a:rPr lang="en-IN" sz="2000"/>
              <a:t>Explore it on your own and discuss with your peers ☺</a:t>
            </a:r>
            <a:endParaRPr sz="2000"/>
          </a:p>
        </p:txBody>
      </p:sp>
      <p:pic>
        <p:nvPicPr>
          <p:cNvPr descr="Question mark boxes" id="693" name="Google Shape;693;p27"/>
          <p:cNvPicPr preferRelativeResize="0"/>
          <p:nvPr/>
        </p:nvPicPr>
        <p:blipFill rotWithShape="1">
          <a:blip r:embed="rId3">
            <a:alphaModFix/>
          </a:blip>
          <a:srcRect b="0" l="27913" r="22030" t="0"/>
          <a:stretch/>
        </p:blipFill>
        <p:spPr>
          <a:xfrm>
            <a:off x="6096000" y="1"/>
            <a:ext cx="6102825" cy="68580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98" name="Shape 698"/>
        <p:cNvGrpSpPr/>
        <p:nvPr/>
      </p:nvGrpSpPr>
      <p:grpSpPr>
        <a:xfrm>
          <a:off x="0" y="0"/>
          <a:ext cx="0" cy="0"/>
          <a:chOff x="0" y="0"/>
          <a:chExt cx="0" cy="0"/>
        </a:xfrm>
      </p:grpSpPr>
      <p:sp>
        <p:nvSpPr>
          <p:cNvPr id="699" name="Google Shape;699;p28"/>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00" name="Google Shape;700;p28"/>
          <p:cNvSpPr/>
          <p:nvPr/>
        </p:nvSpPr>
        <p:spPr>
          <a:xfrm>
            <a:off x="558209" y="260019"/>
            <a:ext cx="11167447" cy="5933012"/>
          </a:xfrm>
          <a:prstGeom prst="rect">
            <a:avLst/>
          </a:prstGeom>
          <a:solidFill>
            <a:schemeClr val="lt1"/>
          </a:solidFill>
          <a:ln cap="flat" cmpd="sng" w="12700">
            <a:solidFill>
              <a:srgbClr val="DEDEDE"/>
            </a:solidFill>
            <a:prstDash val="solid"/>
            <a:miter lim="800000"/>
            <a:headEnd len="sm" w="sm" type="none"/>
            <a:tailEnd len="sm" w="sm" type="none"/>
          </a:ln>
          <a:effectLst>
            <a:outerShdw blurRad="50800" rotWithShape="0" algn="tl" dir="2700000" dist="38100">
              <a:srgbClr val="C5C5C5">
                <a:alpha val="4980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701" name="Google Shape;701;p28"/>
          <p:cNvSpPr txBox="1"/>
          <p:nvPr>
            <p:ph type="title"/>
          </p:nvPr>
        </p:nvSpPr>
        <p:spPr>
          <a:xfrm>
            <a:off x="1045029" y="507160"/>
            <a:ext cx="2993571" cy="543873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Play"/>
              <a:buNone/>
            </a:pPr>
            <a:r>
              <a:rPr lang="en-IN" sz="3200">
                <a:solidFill>
                  <a:schemeClr val="dk1"/>
                </a:solidFill>
                <a:latin typeface="Play"/>
                <a:ea typeface="Play"/>
                <a:cs typeface="Play"/>
                <a:sym typeface="Play"/>
              </a:rPr>
              <a:t>Overview of </a:t>
            </a:r>
            <a:r>
              <a:rPr lang="en-IN" sz="3200"/>
              <a:t>IS 11291: 2023</a:t>
            </a:r>
            <a:endParaRPr sz="3200">
              <a:solidFill>
                <a:schemeClr val="dk1"/>
              </a:solidFill>
              <a:latin typeface="Play"/>
              <a:ea typeface="Play"/>
              <a:cs typeface="Play"/>
              <a:sym typeface="Play"/>
            </a:endParaRPr>
          </a:p>
        </p:txBody>
      </p:sp>
      <p:sp>
        <p:nvSpPr>
          <p:cNvPr id="702" name="Google Shape;702;p28"/>
          <p:cNvSpPr/>
          <p:nvPr/>
        </p:nvSpPr>
        <p:spPr>
          <a:xfrm>
            <a:off x="498834" y="2874481"/>
            <a:ext cx="128016" cy="704088"/>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nvGrpSpPr>
          <p:cNvPr id="703" name="Google Shape;703;p28"/>
          <p:cNvGrpSpPr/>
          <p:nvPr/>
        </p:nvGrpSpPr>
        <p:grpSpPr>
          <a:xfrm>
            <a:off x="4950372" y="866387"/>
            <a:ext cx="6196599" cy="4339261"/>
            <a:chOff x="0" y="354323"/>
            <a:chExt cx="6196599" cy="4339261"/>
          </a:xfrm>
        </p:grpSpPr>
        <p:sp>
          <p:nvSpPr>
            <p:cNvPr id="704" name="Google Shape;704;p28"/>
            <p:cNvSpPr/>
            <p:nvPr/>
          </p:nvSpPr>
          <p:spPr>
            <a:xfrm>
              <a:off x="0" y="354323"/>
              <a:ext cx="6196599" cy="2123550"/>
            </a:xfrm>
            <a:prstGeom prst="roundRect">
              <a:avLst>
                <a:gd fmla="val 16667" name="adj"/>
              </a:avLst>
            </a:prstGeom>
            <a:solidFill>
              <a:srgbClr val="A02891"/>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28"/>
            <p:cNvSpPr txBox="1"/>
            <p:nvPr/>
          </p:nvSpPr>
          <p:spPr>
            <a:xfrm>
              <a:off x="103663" y="457986"/>
              <a:ext cx="5989273" cy="1916224"/>
            </a:xfrm>
            <a:prstGeom prst="rect">
              <a:avLst/>
            </a:prstGeom>
            <a:noFill/>
            <a:ln>
              <a:noFill/>
            </a:ln>
          </p:spPr>
          <p:txBody>
            <a:bodyPr anchorCtr="0" anchor="ctr" bIns="121900" lIns="121900" spcFirstLastPara="1" rIns="121900" wrap="square" tIns="121900">
              <a:noAutofit/>
            </a:bodyPr>
            <a:lstStyle/>
            <a:p>
              <a:pPr indent="0" lvl="0" marL="0" marR="0" rtl="0" algn="l">
                <a:lnSpc>
                  <a:spcPct val="90000"/>
                </a:lnSpc>
                <a:spcBef>
                  <a:spcPts val="0"/>
                </a:spcBef>
                <a:spcAft>
                  <a:spcPts val="0"/>
                </a:spcAft>
                <a:buNone/>
              </a:pPr>
              <a:r>
                <a:rPr lang="en-IN" sz="3200">
                  <a:solidFill>
                    <a:schemeClr val="lt1"/>
                  </a:solidFill>
                  <a:latin typeface="Arial"/>
                  <a:ea typeface="Arial"/>
                  <a:cs typeface="Arial"/>
                  <a:sym typeface="Arial"/>
                </a:rPr>
                <a:t>Indian standard for software testing.</a:t>
              </a:r>
              <a:endParaRPr/>
            </a:p>
          </p:txBody>
        </p:sp>
        <p:sp>
          <p:nvSpPr>
            <p:cNvPr id="706" name="Google Shape;706;p28"/>
            <p:cNvSpPr/>
            <p:nvPr/>
          </p:nvSpPr>
          <p:spPr>
            <a:xfrm>
              <a:off x="0" y="2570034"/>
              <a:ext cx="6196599" cy="2123550"/>
            </a:xfrm>
            <a:prstGeom prst="roundRect">
              <a:avLst>
                <a:gd fmla="val 16667" name="adj"/>
              </a:avLst>
            </a:prstGeom>
            <a:solidFill>
              <a:srgbClr val="4CA62C"/>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28"/>
            <p:cNvSpPr txBox="1"/>
            <p:nvPr/>
          </p:nvSpPr>
          <p:spPr>
            <a:xfrm>
              <a:off x="103663" y="2673697"/>
              <a:ext cx="5989273" cy="1916224"/>
            </a:xfrm>
            <a:prstGeom prst="rect">
              <a:avLst/>
            </a:prstGeom>
            <a:noFill/>
            <a:ln>
              <a:noFill/>
            </a:ln>
          </p:spPr>
          <p:txBody>
            <a:bodyPr anchorCtr="0" anchor="ctr" bIns="121900" lIns="121900" spcFirstLastPara="1" rIns="121900" wrap="square" tIns="121900">
              <a:noAutofit/>
            </a:bodyPr>
            <a:lstStyle/>
            <a:p>
              <a:pPr indent="0" lvl="0" marL="0" marR="0" rtl="0" algn="l">
                <a:lnSpc>
                  <a:spcPct val="90000"/>
                </a:lnSpc>
                <a:spcBef>
                  <a:spcPts val="0"/>
                </a:spcBef>
                <a:spcAft>
                  <a:spcPts val="0"/>
                </a:spcAft>
                <a:buNone/>
              </a:pPr>
              <a:r>
                <a:rPr lang="en-IN" sz="3200">
                  <a:solidFill>
                    <a:schemeClr val="lt1"/>
                  </a:solidFill>
                  <a:latin typeface="Arial"/>
                  <a:ea typeface="Arial"/>
                  <a:cs typeface="Arial"/>
                  <a:sym typeface="Arial"/>
                </a:rPr>
                <a:t>Provides a comprehensive framework for testing activities and processes.</a:t>
              </a:r>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12" name="Shape 712"/>
        <p:cNvGrpSpPr/>
        <p:nvPr/>
      </p:nvGrpSpPr>
      <p:grpSpPr>
        <a:xfrm>
          <a:off x="0" y="0"/>
          <a:ext cx="0" cy="0"/>
          <a:chOff x="0" y="0"/>
          <a:chExt cx="0" cy="0"/>
        </a:xfrm>
      </p:grpSpPr>
      <p:sp>
        <p:nvSpPr>
          <p:cNvPr id="713" name="Google Shape;713;p29"/>
          <p:cNvSpPr/>
          <p:nvPr/>
        </p:nvSpPr>
        <p:spPr>
          <a:xfrm>
            <a:off x="3048"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14" name="Google Shape;714;p29"/>
          <p:cNvSpPr/>
          <p:nvPr/>
        </p:nvSpPr>
        <p:spPr>
          <a:xfrm>
            <a:off x="10208695" y="1"/>
            <a:ext cx="1135066" cy="477997"/>
          </a:xfrm>
          <a:custGeom>
            <a:rect b="b" l="l" r="r" t="t"/>
            <a:pathLst>
              <a:path extrusionOk="0" h="477997" w="1135066">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15" name="Google Shape;715;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rPr lang="en-IN">
                <a:solidFill>
                  <a:schemeClr val="dk1"/>
                </a:solidFill>
                <a:latin typeface="Play"/>
                <a:ea typeface="Play"/>
                <a:cs typeface="Play"/>
                <a:sym typeface="Play"/>
              </a:rPr>
              <a:t>Why </a:t>
            </a:r>
            <a:r>
              <a:rPr lang="en-IN"/>
              <a:t>IS 11291  : 2023</a:t>
            </a:r>
            <a:br>
              <a:rPr lang="en-IN"/>
            </a:br>
            <a:r>
              <a:rPr lang="en-IN">
                <a:solidFill>
                  <a:schemeClr val="dk1"/>
                </a:solidFill>
                <a:latin typeface="Play"/>
                <a:ea typeface="Play"/>
                <a:cs typeface="Play"/>
                <a:sym typeface="Play"/>
              </a:rPr>
              <a:t>is needed?</a:t>
            </a:r>
            <a:endParaRPr/>
          </a:p>
        </p:txBody>
      </p:sp>
      <p:sp>
        <p:nvSpPr>
          <p:cNvPr id="716" name="Google Shape;716;p29"/>
          <p:cNvSpPr/>
          <p:nvPr/>
        </p:nvSpPr>
        <p:spPr>
          <a:xfrm flipH="1" rot="-5400000">
            <a:off x="555710" y="2183223"/>
            <a:ext cx="4083433" cy="4083433"/>
          </a:xfrm>
          <a:prstGeom prst="arc">
            <a:avLst>
              <a:gd fmla="val 16200000"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717" name="Google Shape;717;p2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1800"/>
              <a:buChar char="•"/>
            </a:pPr>
            <a:r>
              <a:rPr lang="en-IN" sz="1800"/>
              <a:t>If IS 11291:2023 standard was not available, several challenges and drawbacks could arise in the domain of software testing:</a:t>
            </a:r>
            <a:endParaRPr/>
          </a:p>
          <a:p>
            <a:pPr indent="-228600" lvl="1" marL="685800" rtl="0" algn="l">
              <a:lnSpc>
                <a:spcPct val="90000"/>
              </a:lnSpc>
              <a:spcBef>
                <a:spcPts val="500"/>
              </a:spcBef>
              <a:spcAft>
                <a:spcPts val="0"/>
              </a:spcAft>
              <a:buClr>
                <a:schemeClr val="dk1"/>
              </a:buClr>
              <a:buSzPts val="2800"/>
              <a:buChar char="•"/>
            </a:pPr>
            <a:r>
              <a:rPr lang="en-IN" sz="2800"/>
              <a:t>Lack of Consistency</a:t>
            </a:r>
            <a:endParaRPr sz="2800"/>
          </a:p>
          <a:p>
            <a:pPr indent="-228600" lvl="1" marL="685800" rtl="0" algn="l">
              <a:lnSpc>
                <a:spcPct val="90000"/>
              </a:lnSpc>
              <a:spcBef>
                <a:spcPts val="500"/>
              </a:spcBef>
              <a:spcAft>
                <a:spcPts val="0"/>
              </a:spcAft>
              <a:buClr>
                <a:schemeClr val="dk1"/>
              </a:buClr>
              <a:buSzPts val="2800"/>
              <a:buChar char="•"/>
            </a:pPr>
            <a:r>
              <a:rPr lang="en-IN" sz="2800"/>
              <a:t>Quality Risks</a:t>
            </a:r>
            <a:endParaRPr sz="2800"/>
          </a:p>
          <a:p>
            <a:pPr indent="-228600" lvl="1" marL="685800" rtl="0" algn="l">
              <a:lnSpc>
                <a:spcPct val="90000"/>
              </a:lnSpc>
              <a:spcBef>
                <a:spcPts val="500"/>
              </a:spcBef>
              <a:spcAft>
                <a:spcPts val="0"/>
              </a:spcAft>
              <a:buClr>
                <a:schemeClr val="dk1"/>
              </a:buClr>
              <a:buSzPts val="2800"/>
              <a:buChar char="•"/>
            </a:pPr>
            <a:r>
              <a:rPr lang="en-IN" sz="2800"/>
              <a:t>Resource Wastage</a:t>
            </a:r>
            <a:endParaRPr sz="28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1" name="Shape 141"/>
        <p:cNvGrpSpPr/>
        <p:nvPr/>
      </p:nvGrpSpPr>
      <p:grpSpPr>
        <a:xfrm>
          <a:off x="0" y="0"/>
          <a:ext cx="0" cy="0"/>
          <a:chOff x="0" y="0"/>
          <a:chExt cx="0" cy="0"/>
        </a:xfrm>
      </p:grpSpPr>
      <p:sp>
        <p:nvSpPr>
          <p:cNvPr id="142" name="Google Shape;142;p3"/>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3" name="Google Shape;143;p3"/>
          <p:cNvSpPr/>
          <p:nvPr/>
        </p:nvSpPr>
        <p:spPr>
          <a:xfrm flipH="1">
            <a:off x="2" y="0"/>
            <a:ext cx="12191998" cy="1575955"/>
          </a:xfrm>
          <a:prstGeom prst="rect">
            <a:avLst/>
          </a:prstGeom>
          <a:gradFill>
            <a:gsLst>
              <a:gs pos="0">
                <a:srgbClr val="000000">
                  <a:alpha val="95686"/>
                </a:srgbClr>
              </a:gs>
              <a:gs pos="100000">
                <a:srgbClr val="0F4861"/>
              </a:gs>
            </a:gsLst>
            <a:lin ang="8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4" name="Google Shape;144;p3"/>
          <p:cNvSpPr/>
          <p:nvPr/>
        </p:nvSpPr>
        <p:spPr>
          <a:xfrm flipH="1" rot="10800000">
            <a:off x="8128857" y="0"/>
            <a:ext cx="4063143" cy="1576412"/>
          </a:xfrm>
          <a:prstGeom prst="rect">
            <a:avLst/>
          </a:prstGeom>
          <a:gradFill>
            <a:gsLst>
              <a:gs pos="0">
                <a:srgbClr val="0A3041">
                  <a:alpha val="67843"/>
                </a:srgbClr>
              </a:gs>
              <a:gs pos="19000">
                <a:srgbClr val="0A3041">
                  <a:alpha val="67843"/>
                </a:srgbClr>
              </a:gs>
              <a:gs pos="100000">
                <a:srgbClr val="156082">
                  <a:alpha val="78823"/>
                </a:srgbClr>
              </a:gs>
            </a:gsLst>
            <a:lin ang="19199999"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5" name="Google Shape;145;p3"/>
          <p:cNvSpPr/>
          <p:nvPr/>
        </p:nvSpPr>
        <p:spPr>
          <a:xfrm rot="5400000">
            <a:off x="5307777" y="-5307778"/>
            <a:ext cx="1576446" cy="12192002"/>
          </a:xfrm>
          <a:prstGeom prst="rect">
            <a:avLst/>
          </a:prstGeom>
          <a:gradFill>
            <a:gsLst>
              <a:gs pos="0">
                <a:srgbClr val="156082">
                  <a:alpha val="0"/>
                </a:srgbClr>
              </a:gs>
              <a:gs pos="23000">
                <a:srgbClr val="156082">
                  <a:alpha val="0"/>
                </a:srgbClr>
              </a:gs>
              <a:gs pos="99000">
                <a:srgbClr val="000000">
                  <a:alpha val="73725"/>
                </a:srgbClr>
              </a:gs>
              <a:gs pos="100000">
                <a:srgbClr val="000000">
                  <a:alpha val="73725"/>
                </a:srgbClr>
              </a:gs>
            </a:gsLst>
            <a:lin ang="20399999"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6" name="Google Shape;146;p3"/>
          <p:cNvSpPr txBox="1"/>
          <p:nvPr>
            <p:ph type="title"/>
          </p:nvPr>
        </p:nvSpPr>
        <p:spPr>
          <a:xfrm>
            <a:off x="1371597" y="348865"/>
            <a:ext cx="10044023" cy="87772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4000"/>
              <a:buFont typeface="Play"/>
              <a:buNone/>
            </a:pPr>
            <a:r>
              <a:rPr lang="en-IN" sz="4000">
                <a:solidFill>
                  <a:srgbClr val="FFFFFF"/>
                </a:solidFill>
                <a:latin typeface="Play"/>
                <a:ea typeface="Play"/>
                <a:cs typeface="Play"/>
                <a:sym typeface="Play"/>
              </a:rPr>
              <a:t>Software Life Cycle Phases</a:t>
            </a:r>
            <a:endParaRPr/>
          </a:p>
        </p:txBody>
      </p:sp>
      <p:grpSp>
        <p:nvGrpSpPr>
          <p:cNvPr id="147" name="Google Shape;147;p3"/>
          <p:cNvGrpSpPr/>
          <p:nvPr/>
        </p:nvGrpSpPr>
        <p:grpSpPr>
          <a:xfrm>
            <a:off x="1394835" y="2620596"/>
            <a:ext cx="9426269" cy="3176769"/>
            <a:chOff x="750779" y="508017"/>
            <a:chExt cx="9426269" cy="3176769"/>
          </a:xfrm>
        </p:grpSpPr>
        <p:sp>
          <p:nvSpPr>
            <p:cNvPr id="148" name="Google Shape;148;p3"/>
            <p:cNvSpPr/>
            <p:nvPr/>
          </p:nvSpPr>
          <p:spPr>
            <a:xfrm>
              <a:off x="1127830" y="508017"/>
              <a:ext cx="616992" cy="616992"/>
            </a:xfrm>
            <a:prstGeom prst="rect">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3"/>
            <p:cNvSpPr/>
            <p:nvPr/>
          </p:nvSpPr>
          <p:spPr>
            <a:xfrm>
              <a:off x="750779" y="1376578"/>
              <a:ext cx="1371093" cy="54843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3"/>
            <p:cNvSpPr txBox="1"/>
            <p:nvPr/>
          </p:nvSpPr>
          <p:spPr>
            <a:xfrm>
              <a:off x="750779" y="1376578"/>
              <a:ext cx="1371093" cy="548437"/>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None/>
              </a:pPr>
              <a:r>
                <a:rPr lang="en-IN" sz="1200">
                  <a:solidFill>
                    <a:schemeClr val="dk1"/>
                  </a:solidFill>
                  <a:latin typeface="Arial"/>
                  <a:ea typeface="Arial"/>
                  <a:cs typeface="Arial"/>
                  <a:sym typeface="Arial"/>
                </a:rPr>
                <a:t>1. Concept and Initiation</a:t>
              </a:r>
              <a:br>
                <a:rPr lang="en-IN" sz="1200">
                  <a:solidFill>
                    <a:schemeClr val="dk1"/>
                  </a:solidFill>
                  <a:latin typeface="Arial"/>
                  <a:ea typeface="Arial"/>
                  <a:cs typeface="Arial"/>
                  <a:sym typeface="Arial"/>
                </a:rPr>
              </a:br>
              <a:endParaRPr sz="1200">
                <a:solidFill>
                  <a:schemeClr val="dk1"/>
                </a:solidFill>
                <a:latin typeface="Arial"/>
                <a:ea typeface="Arial"/>
                <a:cs typeface="Arial"/>
                <a:sym typeface="Arial"/>
              </a:endParaRPr>
            </a:p>
          </p:txBody>
        </p:sp>
        <p:sp>
          <p:nvSpPr>
            <p:cNvPr id="151" name="Google Shape;151;p3"/>
            <p:cNvSpPr/>
            <p:nvPr/>
          </p:nvSpPr>
          <p:spPr>
            <a:xfrm>
              <a:off x="2738865" y="508017"/>
              <a:ext cx="616992" cy="616992"/>
            </a:xfrm>
            <a:prstGeom prst="rect">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3"/>
            <p:cNvSpPr/>
            <p:nvPr/>
          </p:nvSpPr>
          <p:spPr>
            <a:xfrm>
              <a:off x="2361814" y="1376578"/>
              <a:ext cx="1371093" cy="54843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3"/>
            <p:cNvSpPr txBox="1"/>
            <p:nvPr/>
          </p:nvSpPr>
          <p:spPr>
            <a:xfrm>
              <a:off x="2361814" y="1376578"/>
              <a:ext cx="1371093" cy="548437"/>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None/>
              </a:pPr>
              <a:r>
                <a:rPr lang="en-IN" sz="1200">
                  <a:solidFill>
                    <a:schemeClr val="dk1"/>
                  </a:solidFill>
                  <a:latin typeface="Arial"/>
                  <a:ea typeface="Arial"/>
                  <a:cs typeface="Arial"/>
                  <a:sym typeface="Arial"/>
                </a:rPr>
                <a:t>2. Planning</a:t>
              </a:r>
              <a:br>
                <a:rPr lang="en-IN" sz="1200">
                  <a:solidFill>
                    <a:schemeClr val="dk1"/>
                  </a:solidFill>
                  <a:latin typeface="Arial"/>
                  <a:ea typeface="Arial"/>
                  <a:cs typeface="Arial"/>
                  <a:sym typeface="Arial"/>
                </a:rPr>
              </a:br>
              <a:endParaRPr sz="1200">
                <a:solidFill>
                  <a:schemeClr val="dk1"/>
                </a:solidFill>
                <a:latin typeface="Arial"/>
                <a:ea typeface="Arial"/>
                <a:cs typeface="Arial"/>
                <a:sym typeface="Arial"/>
              </a:endParaRPr>
            </a:p>
          </p:txBody>
        </p:sp>
        <p:sp>
          <p:nvSpPr>
            <p:cNvPr id="154" name="Google Shape;154;p3"/>
            <p:cNvSpPr/>
            <p:nvPr/>
          </p:nvSpPr>
          <p:spPr>
            <a:xfrm>
              <a:off x="4349900" y="508017"/>
              <a:ext cx="616992" cy="616992"/>
            </a:xfrm>
            <a:prstGeom prst="rect">
              <a:avLst/>
            </a:prstGeom>
            <a:blipFill rotWithShape="1">
              <a:blip r:embed="rId5">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3"/>
            <p:cNvSpPr/>
            <p:nvPr/>
          </p:nvSpPr>
          <p:spPr>
            <a:xfrm>
              <a:off x="3972850" y="1376578"/>
              <a:ext cx="1371093" cy="54843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3"/>
            <p:cNvSpPr txBox="1"/>
            <p:nvPr/>
          </p:nvSpPr>
          <p:spPr>
            <a:xfrm>
              <a:off x="3972850" y="1376578"/>
              <a:ext cx="1371093" cy="548437"/>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None/>
              </a:pPr>
              <a:r>
                <a:rPr lang="en-IN" sz="1200">
                  <a:solidFill>
                    <a:schemeClr val="dk1"/>
                  </a:solidFill>
                  <a:latin typeface="Arial"/>
                  <a:ea typeface="Arial"/>
                  <a:cs typeface="Arial"/>
                  <a:sym typeface="Arial"/>
                </a:rPr>
                <a:t>3. Development</a:t>
              </a:r>
              <a:br>
                <a:rPr lang="en-IN" sz="1200">
                  <a:solidFill>
                    <a:schemeClr val="dk1"/>
                  </a:solidFill>
                  <a:latin typeface="Arial"/>
                  <a:ea typeface="Arial"/>
                  <a:cs typeface="Arial"/>
                  <a:sym typeface="Arial"/>
                </a:rPr>
              </a:br>
              <a:endParaRPr sz="1200">
                <a:solidFill>
                  <a:schemeClr val="dk1"/>
                </a:solidFill>
                <a:latin typeface="Arial"/>
                <a:ea typeface="Arial"/>
                <a:cs typeface="Arial"/>
                <a:sym typeface="Arial"/>
              </a:endParaRPr>
            </a:p>
          </p:txBody>
        </p:sp>
        <p:sp>
          <p:nvSpPr>
            <p:cNvPr id="157" name="Google Shape;157;p3"/>
            <p:cNvSpPr/>
            <p:nvPr/>
          </p:nvSpPr>
          <p:spPr>
            <a:xfrm>
              <a:off x="5960935" y="508017"/>
              <a:ext cx="616992" cy="616992"/>
            </a:xfrm>
            <a:prstGeom prst="rect">
              <a:avLst/>
            </a:prstGeom>
            <a:blipFill rotWithShape="1">
              <a:blip r:embed="rId6">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3"/>
            <p:cNvSpPr/>
            <p:nvPr/>
          </p:nvSpPr>
          <p:spPr>
            <a:xfrm>
              <a:off x="5583885" y="1376578"/>
              <a:ext cx="1371093" cy="54843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3"/>
            <p:cNvSpPr txBox="1"/>
            <p:nvPr/>
          </p:nvSpPr>
          <p:spPr>
            <a:xfrm>
              <a:off x="5583885" y="1376578"/>
              <a:ext cx="1371093" cy="548437"/>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None/>
              </a:pPr>
              <a:r>
                <a:rPr lang="en-IN" sz="1200">
                  <a:solidFill>
                    <a:schemeClr val="dk1"/>
                  </a:solidFill>
                  <a:latin typeface="Arial"/>
                  <a:ea typeface="Arial"/>
                  <a:cs typeface="Arial"/>
                  <a:sym typeface="Arial"/>
                </a:rPr>
                <a:t>4. Testing</a:t>
              </a:r>
              <a:br>
                <a:rPr lang="en-IN" sz="1200">
                  <a:solidFill>
                    <a:schemeClr val="dk1"/>
                  </a:solidFill>
                  <a:latin typeface="Arial"/>
                  <a:ea typeface="Arial"/>
                  <a:cs typeface="Arial"/>
                  <a:sym typeface="Arial"/>
                </a:rPr>
              </a:br>
              <a:endParaRPr sz="1200">
                <a:solidFill>
                  <a:schemeClr val="dk1"/>
                </a:solidFill>
                <a:latin typeface="Arial"/>
                <a:ea typeface="Arial"/>
                <a:cs typeface="Arial"/>
                <a:sym typeface="Arial"/>
              </a:endParaRPr>
            </a:p>
          </p:txBody>
        </p:sp>
        <p:sp>
          <p:nvSpPr>
            <p:cNvPr id="160" name="Google Shape;160;p3"/>
            <p:cNvSpPr/>
            <p:nvPr/>
          </p:nvSpPr>
          <p:spPr>
            <a:xfrm>
              <a:off x="7571971" y="508017"/>
              <a:ext cx="616992" cy="616992"/>
            </a:xfrm>
            <a:prstGeom prst="rect">
              <a:avLst/>
            </a:prstGeom>
            <a:blipFill rotWithShape="1">
              <a:blip r:embed="rId7">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3"/>
            <p:cNvSpPr/>
            <p:nvPr/>
          </p:nvSpPr>
          <p:spPr>
            <a:xfrm>
              <a:off x="7194920" y="1376578"/>
              <a:ext cx="1371093" cy="54843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3"/>
            <p:cNvSpPr txBox="1"/>
            <p:nvPr/>
          </p:nvSpPr>
          <p:spPr>
            <a:xfrm>
              <a:off x="7194920" y="1376578"/>
              <a:ext cx="1371093" cy="548437"/>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None/>
              </a:pPr>
              <a:r>
                <a:rPr lang="en-IN" sz="1200">
                  <a:solidFill>
                    <a:schemeClr val="dk1"/>
                  </a:solidFill>
                  <a:latin typeface="Arial"/>
                  <a:ea typeface="Arial"/>
                  <a:cs typeface="Arial"/>
                  <a:sym typeface="Arial"/>
                </a:rPr>
                <a:t>5. Deployment</a:t>
              </a:r>
              <a:br>
                <a:rPr lang="en-IN" sz="1200">
                  <a:solidFill>
                    <a:schemeClr val="dk1"/>
                  </a:solidFill>
                  <a:latin typeface="Arial"/>
                  <a:ea typeface="Arial"/>
                  <a:cs typeface="Arial"/>
                  <a:sym typeface="Arial"/>
                </a:rPr>
              </a:br>
              <a:endParaRPr sz="1200">
                <a:solidFill>
                  <a:schemeClr val="dk1"/>
                </a:solidFill>
                <a:latin typeface="Arial"/>
                <a:ea typeface="Arial"/>
                <a:cs typeface="Arial"/>
                <a:sym typeface="Arial"/>
              </a:endParaRPr>
            </a:p>
          </p:txBody>
        </p:sp>
        <p:sp>
          <p:nvSpPr>
            <p:cNvPr id="163" name="Google Shape;163;p3"/>
            <p:cNvSpPr/>
            <p:nvPr/>
          </p:nvSpPr>
          <p:spPr>
            <a:xfrm>
              <a:off x="9183006" y="508017"/>
              <a:ext cx="616992" cy="616992"/>
            </a:xfrm>
            <a:prstGeom prst="rect">
              <a:avLst/>
            </a:prstGeom>
            <a:blipFill rotWithShape="1">
              <a:blip r:embed="rId8">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3"/>
            <p:cNvSpPr/>
            <p:nvPr/>
          </p:nvSpPr>
          <p:spPr>
            <a:xfrm>
              <a:off x="8805955" y="1376578"/>
              <a:ext cx="1371093" cy="54843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3"/>
            <p:cNvSpPr txBox="1"/>
            <p:nvPr/>
          </p:nvSpPr>
          <p:spPr>
            <a:xfrm>
              <a:off x="8805955" y="1376578"/>
              <a:ext cx="1371093" cy="548437"/>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None/>
              </a:pPr>
              <a:r>
                <a:rPr lang="en-IN" sz="1200">
                  <a:solidFill>
                    <a:schemeClr val="dk1"/>
                  </a:solidFill>
                  <a:latin typeface="Arial"/>
                  <a:ea typeface="Arial"/>
                  <a:cs typeface="Arial"/>
                  <a:sym typeface="Arial"/>
                </a:rPr>
                <a:t>6. Maintenance</a:t>
              </a:r>
              <a:br>
                <a:rPr lang="en-IN" sz="1200">
                  <a:solidFill>
                    <a:schemeClr val="dk1"/>
                  </a:solidFill>
                  <a:latin typeface="Arial"/>
                  <a:ea typeface="Arial"/>
                  <a:cs typeface="Arial"/>
                  <a:sym typeface="Arial"/>
                </a:rPr>
              </a:br>
              <a:endParaRPr sz="1200">
                <a:solidFill>
                  <a:schemeClr val="dk1"/>
                </a:solidFill>
                <a:latin typeface="Arial"/>
                <a:ea typeface="Arial"/>
                <a:cs typeface="Arial"/>
                <a:sym typeface="Arial"/>
              </a:endParaRPr>
            </a:p>
          </p:txBody>
        </p:sp>
        <p:sp>
          <p:nvSpPr>
            <p:cNvPr id="166" name="Google Shape;166;p3"/>
            <p:cNvSpPr/>
            <p:nvPr/>
          </p:nvSpPr>
          <p:spPr>
            <a:xfrm>
              <a:off x="5155418" y="2267789"/>
              <a:ext cx="616992" cy="616992"/>
            </a:xfrm>
            <a:prstGeom prst="rect">
              <a:avLst/>
            </a:prstGeom>
            <a:blipFill rotWithShape="1">
              <a:blip r:embed="rId9">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3"/>
            <p:cNvSpPr/>
            <p:nvPr/>
          </p:nvSpPr>
          <p:spPr>
            <a:xfrm>
              <a:off x="4778367" y="3136349"/>
              <a:ext cx="1371093" cy="54843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3"/>
            <p:cNvSpPr txBox="1"/>
            <p:nvPr/>
          </p:nvSpPr>
          <p:spPr>
            <a:xfrm>
              <a:off x="4778367" y="3136349"/>
              <a:ext cx="1371093" cy="548437"/>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None/>
              </a:pPr>
              <a:r>
                <a:rPr lang="en-IN" sz="1200">
                  <a:solidFill>
                    <a:schemeClr val="dk1"/>
                  </a:solidFill>
                  <a:latin typeface="Arial"/>
                  <a:ea typeface="Arial"/>
                  <a:cs typeface="Arial"/>
                  <a:sym typeface="Arial"/>
                </a:rPr>
                <a:t>7. Retirement</a:t>
              </a:r>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22" name="Shape 722"/>
        <p:cNvGrpSpPr/>
        <p:nvPr/>
      </p:nvGrpSpPr>
      <p:grpSpPr>
        <a:xfrm>
          <a:off x="0" y="0"/>
          <a:ext cx="0" cy="0"/>
          <a:chOff x="0" y="0"/>
          <a:chExt cx="0" cy="0"/>
        </a:xfrm>
      </p:grpSpPr>
      <p:sp>
        <p:nvSpPr>
          <p:cNvPr id="723" name="Google Shape;723;p30"/>
          <p:cNvSpPr/>
          <p:nvPr/>
        </p:nvSpPr>
        <p:spPr>
          <a:xfrm>
            <a:off x="3048"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24" name="Google Shape;724;p30"/>
          <p:cNvSpPr/>
          <p:nvPr/>
        </p:nvSpPr>
        <p:spPr>
          <a:xfrm>
            <a:off x="1" y="0"/>
            <a:ext cx="4167271" cy="6858000"/>
          </a:xfrm>
          <a:custGeom>
            <a:rect b="b" l="l" r="r" t="t"/>
            <a:pathLst>
              <a:path extrusionOk="0" h="6858000" w="4167271">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25" name="Google Shape;725;p30"/>
          <p:cNvSpPr txBox="1"/>
          <p:nvPr>
            <p:ph type="title"/>
          </p:nvPr>
        </p:nvSpPr>
        <p:spPr>
          <a:xfrm>
            <a:off x="686834" y="1153572"/>
            <a:ext cx="3200400" cy="44611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700"/>
              <a:buFont typeface="Play"/>
              <a:buNone/>
            </a:pPr>
            <a:r>
              <a:rPr lang="en-IN" sz="3700">
                <a:solidFill>
                  <a:srgbClr val="FFFFFF"/>
                </a:solidFill>
                <a:latin typeface="Play"/>
                <a:ea typeface="Play"/>
                <a:cs typeface="Play"/>
                <a:sym typeface="Play"/>
              </a:rPr>
              <a:t>How is IS 11291:2023 relevant in world of Software Testing ?</a:t>
            </a:r>
            <a:endParaRPr/>
          </a:p>
        </p:txBody>
      </p:sp>
      <p:sp>
        <p:nvSpPr>
          <p:cNvPr id="726" name="Google Shape;726;p30"/>
          <p:cNvSpPr/>
          <p:nvPr/>
        </p:nvSpPr>
        <p:spPr>
          <a:xfrm flipH="1" rot="10800000">
            <a:off x="7550402" y="2455479"/>
            <a:ext cx="4083433" cy="4083433"/>
          </a:xfrm>
          <a:prstGeom prst="arc">
            <a:avLst>
              <a:gd fmla="val 16200000"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727" name="Google Shape;727;p30"/>
          <p:cNvSpPr txBox="1"/>
          <p:nvPr>
            <p:ph idx="1" type="body"/>
          </p:nvPr>
        </p:nvSpPr>
        <p:spPr>
          <a:xfrm>
            <a:off x="4447308" y="591344"/>
            <a:ext cx="6906491" cy="5585619"/>
          </a:xfrm>
          <a:prstGeom prst="rect">
            <a:avLst/>
          </a:prstGeom>
          <a:noFill/>
          <a:ln>
            <a:noFill/>
          </a:ln>
        </p:spPr>
        <p:txBody>
          <a:bodyPr anchorCtr="0" anchor="ctr" bIns="45700" lIns="91425" spcFirstLastPara="1" rIns="91425" wrap="square" tIns="45700">
            <a:normAutofit/>
          </a:bodyPr>
          <a:lstStyle/>
          <a:p>
            <a:pPr indent="-228600" lvl="0" marL="228600" rtl="0" algn="just">
              <a:lnSpc>
                <a:spcPct val="90000"/>
              </a:lnSpc>
              <a:spcBef>
                <a:spcPts val="0"/>
              </a:spcBef>
              <a:spcAft>
                <a:spcPts val="0"/>
              </a:spcAft>
              <a:buClr>
                <a:schemeClr val="dk1"/>
              </a:buClr>
              <a:buSzPts val="1800"/>
              <a:buChar char="•"/>
            </a:pPr>
            <a:r>
              <a:rPr b="1" lang="en-IN" sz="1800"/>
              <a:t>IS 11291:2023 </a:t>
            </a:r>
            <a:r>
              <a:rPr lang="en-IN" sz="1800"/>
              <a:t>standard for software testing that provides a comprehensive framework for the testing process, ensuring quality and reliability in software products. Framework for Testing Processes</a:t>
            </a:r>
            <a:endParaRPr/>
          </a:p>
          <a:p>
            <a:pPr indent="-228600" lvl="0" marL="228600" rtl="0" algn="l">
              <a:lnSpc>
                <a:spcPct val="90000"/>
              </a:lnSpc>
              <a:spcBef>
                <a:spcPts val="1000"/>
              </a:spcBef>
              <a:spcAft>
                <a:spcPts val="0"/>
              </a:spcAft>
              <a:buClr>
                <a:schemeClr val="dk1"/>
              </a:buClr>
              <a:buSzPts val="1800"/>
              <a:buChar char="•"/>
            </a:pPr>
            <a:r>
              <a:rPr lang="en-IN" sz="1800"/>
              <a:t>Standardized Terminology and Definitions</a:t>
            </a:r>
            <a:endParaRPr/>
          </a:p>
          <a:p>
            <a:pPr indent="-228600" lvl="0" marL="228600" rtl="0" algn="l">
              <a:lnSpc>
                <a:spcPct val="90000"/>
              </a:lnSpc>
              <a:spcBef>
                <a:spcPts val="1000"/>
              </a:spcBef>
              <a:spcAft>
                <a:spcPts val="0"/>
              </a:spcAft>
              <a:buClr>
                <a:schemeClr val="dk1"/>
              </a:buClr>
              <a:buSzPts val="1800"/>
              <a:buChar char="•"/>
            </a:pPr>
            <a:r>
              <a:rPr lang="en-IN" sz="1800"/>
              <a:t>Guidelines for Test Documentation</a:t>
            </a:r>
            <a:endParaRPr/>
          </a:p>
          <a:p>
            <a:pPr indent="-228600" lvl="0" marL="228600" rtl="0" algn="l">
              <a:lnSpc>
                <a:spcPct val="90000"/>
              </a:lnSpc>
              <a:spcBef>
                <a:spcPts val="1000"/>
              </a:spcBef>
              <a:spcAft>
                <a:spcPts val="0"/>
              </a:spcAft>
              <a:buClr>
                <a:schemeClr val="dk1"/>
              </a:buClr>
              <a:buSzPts val="1800"/>
              <a:buChar char="•"/>
            </a:pPr>
            <a:r>
              <a:rPr lang="en-IN" sz="1800"/>
              <a:t>Improved Test Techniques</a:t>
            </a:r>
            <a:endParaRPr/>
          </a:p>
          <a:p>
            <a:pPr indent="-228600" lvl="0" marL="228600" rtl="0" algn="l">
              <a:lnSpc>
                <a:spcPct val="90000"/>
              </a:lnSpc>
              <a:spcBef>
                <a:spcPts val="1000"/>
              </a:spcBef>
              <a:spcAft>
                <a:spcPts val="0"/>
              </a:spcAft>
              <a:buClr>
                <a:schemeClr val="dk1"/>
              </a:buClr>
              <a:buSzPts val="1800"/>
              <a:buChar char="•"/>
            </a:pPr>
            <a:r>
              <a:rPr lang="en-IN" sz="1800"/>
              <a:t>Ensuring Quality and Compliance</a:t>
            </a:r>
            <a:endParaRPr/>
          </a:p>
          <a:p>
            <a:pPr indent="-228600" lvl="0" marL="228600" rtl="0" algn="l">
              <a:lnSpc>
                <a:spcPct val="90000"/>
              </a:lnSpc>
              <a:spcBef>
                <a:spcPts val="1000"/>
              </a:spcBef>
              <a:spcAft>
                <a:spcPts val="0"/>
              </a:spcAft>
              <a:buClr>
                <a:schemeClr val="dk1"/>
              </a:buClr>
              <a:buSzPts val="1800"/>
              <a:buChar char="•"/>
            </a:pPr>
            <a:r>
              <a:rPr lang="en-IN" sz="1800"/>
              <a:t>Scalability and Flexibility</a:t>
            </a:r>
            <a:endParaRPr/>
          </a:p>
          <a:p>
            <a:pPr indent="-228600" lvl="0" marL="228600" rtl="0" algn="l">
              <a:lnSpc>
                <a:spcPct val="90000"/>
              </a:lnSpc>
              <a:spcBef>
                <a:spcPts val="1000"/>
              </a:spcBef>
              <a:spcAft>
                <a:spcPts val="0"/>
              </a:spcAft>
              <a:buClr>
                <a:schemeClr val="dk1"/>
              </a:buClr>
              <a:buSzPts val="1800"/>
              <a:buChar char="•"/>
            </a:pPr>
            <a:r>
              <a:rPr lang="en-IN" sz="1800"/>
              <a:t>Risk-Based Testing</a:t>
            </a:r>
            <a:endParaRPr/>
          </a:p>
          <a:p>
            <a:pPr indent="-228600" lvl="0" marL="228600" rtl="0" algn="l">
              <a:lnSpc>
                <a:spcPct val="90000"/>
              </a:lnSpc>
              <a:spcBef>
                <a:spcPts val="1000"/>
              </a:spcBef>
              <a:spcAft>
                <a:spcPts val="0"/>
              </a:spcAft>
              <a:buClr>
                <a:schemeClr val="dk1"/>
              </a:buClr>
              <a:buSzPts val="1800"/>
              <a:buChar char="•"/>
            </a:pPr>
            <a:r>
              <a:rPr lang="en-IN" sz="1800"/>
              <a:t>Lifecycle Integration</a:t>
            </a:r>
            <a:endParaRPr/>
          </a:p>
          <a:p>
            <a:pPr indent="-228600" lvl="0" marL="228600" rtl="0" algn="l">
              <a:lnSpc>
                <a:spcPct val="90000"/>
              </a:lnSpc>
              <a:spcBef>
                <a:spcPts val="1000"/>
              </a:spcBef>
              <a:spcAft>
                <a:spcPts val="0"/>
              </a:spcAft>
              <a:buClr>
                <a:schemeClr val="dk1"/>
              </a:buClr>
              <a:buSzPts val="1800"/>
              <a:buChar char="•"/>
            </a:pPr>
            <a:r>
              <a:rPr lang="en-IN" sz="1800"/>
              <a:t>Continuous Improvement</a:t>
            </a:r>
            <a:endParaRPr/>
          </a:p>
          <a:p>
            <a:pPr indent="-228600" lvl="0" marL="228600" rtl="0" algn="l">
              <a:lnSpc>
                <a:spcPct val="90000"/>
              </a:lnSpc>
              <a:spcBef>
                <a:spcPts val="1000"/>
              </a:spcBef>
              <a:spcAft>
                <a:spcPts val="0"/>
              </a:spcAft>
              <a:buClr>
                <a:schemeClr val="dk1"/>
              </a:buClr>
              <a:buSzPts val="1800"/>
              <a:buChar char="•"/>
            </a:pPr>
            <a:r>
              <a:rPr lang="en-IN" sz="1800"/>
              <a:t>Global Acceptance and Recognition</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31" name="Shape 731"/>
        <p:cNvGrpSpPr/>
        <p:nvPr/>
      </p:nvGrpSpPr>
      <p:grpSpPr>
        <a:xfrm>
          <a:off x="0" y="0"/>
          <a:ext cx="0" cy="0"/>
          <a:chOff x="0" y="0"/>
          <a:chExt cx="0" cy="0"/>
        </a:xfrm>
      </p:grpSpPr>
      <p:sp>
        <p:nvSpPr>
          <p:cNvPr id="732" name="Google Shape;732;p31"/>
          <p:cNvSpPr/>
          <p:nvPr/>
        </p:nvSpPr>
        <p:spPr>
          <a:xfrm>
            <a:off x="0" y="0"/>
            <a:ext cx="1219200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33" name="Google Shape;733;p31"/>
          <p:cNvSpPr/>
          <p:nvPr/>
        </p:nvSpPr>
        <p:spPr>
          <a:xfrm>
            <a:off x="-1" y="0"/>
            <a:ext cx="4818889" cy="6858000"/>
          </a:xfrm>
          <a:custGeom>
            <a:rect b="b" l="l" r="r" t="t"/>
            <a:pathLst>
              <a:path extrusionOk="0" h="6858000" w="4818889">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solidFill>
            <a:schemeClr val="lt1"/>
          </a:solidFill>
          <a:ln cap="flat" cmpd="sng" w="9525">
            <a:solidFill>
              <a:srgbClr val="E6E6E6"/>
            </a:solidFill>
            <a:prstDash val="solid"/>
            <a:miter lim="800000"/>
            <a:headEnd len="sm" w="sm" type="none"/>
            <a:tailEnd len="sm" w="sm" type="none"/>
          </a:ln>
          <a:effectLst>
            <a:outerShdw blurRad="50800" rotWithShape="0" algn="l" dist="38100">
              <a:srgbClr val="D8D8D8">
                <a:alpha val="4980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734" name="Google Shape;734;p31"/>
          <p:cNvSpPr/>
          <p:nvPr/>
        </p:nvSpPr>
        <p:spPr>
          <a:xfrm>
            <a:off x="1" y="0"/>
            <a:ext cx="4811477" cy="6858000"/>
          </a:xfrm>
          <a:custGeom>
            <a:rect b="b" l="l" r="r" t="t"/>
            <a:pathLst>
              <a:path extrusionOk="0" h="6858000" w="4811477">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735" name="Google Shape;735;p31"/>
          <p:cNvSpPr txBox="1"/>
          <p:nvPr>
            <p:ph type="title"/>
          </p:nvPr>
        </p:nvSpPr>
        <p:spPr>
          <a:xfrm>
            <a:off x="621792" y="1161288"/>
            <a:ext cx="3602736" cy="452628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Play"/>
              <a:buNone/>
            </a:pPr>
            <a:r>
              <a:rPr lang="en-IN" sz="4000">
                <a:solidFill>
                  <a:schemeClr val="dk1"/>
                </a:solidFill>
                <a:latin typeface="Play"/>
                <a:ea typeface="Play"/>
                <a:cs typeface="Play"/>
                <a:sym typeface="Play"/>
              </a:rPr>
              <a:t>IS 11291 : An Example ☺</a:t>
            </a:r>
            <a:endParaRPr sz="4000">
              <a:solidFill>
                <a:schemeClr val="dk1"/>
              </a:solidFill>
              <a:latin typeface="Play"/>
              <a:ea typeface="Play"/>
              <a:cs typeface="Play"/>
              <a:sym typeface="Play"/>
            </a:endParaRPr>
          </a:p>
        </p:txBody>
      </p:sp>
      <p:sp>
        <p:nvSpPr>
          <p:cNvPr id="736" name="Google Shape;736;p31"/>
          <p:cNvSpPr/>
          <p:nvPr/>
        </p:nvSpPr>
        <p:spPr>
          <a:xfrm>
            <a:off x="0" y="3102049"/>
            <a:ext cx="128016" cy="653903"/>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37" name="Google Shape;737;p31"/>
          <p:cNvSpPr txBox="1"/>
          <p:nvPr>
            <p:ph idx="1" type="body"/>
          </p:nvPr>
        </p:nvSpPr>
        <p:spPr>
          <a:xfrm>
            <a:off x="4381501" y="932688"/>
            <a:ext cx="6969252" cy="4992624"/>
          </a:xfrm>
          <a:prstGeom prst="rect">
            <a:avLst/>
          </a:prstGeom>
          <a:noFill/>
          <a:ln>
            <a:noFill/>
          </a:ln>
        </p:spPr>
        <p:txBody>
          <a:bodyPr anchorCtr="0" anchor="ctr" bIns="45700" lIns="91425" spcFirstLastPara="1" rIns="91425" wrap="square" tIns="45700">
            <a:normAutofit lnSpcReduction="10000"/>
          </a:bodyPr>
          <a:lstStyle/>
          <a:p>
            <a:pPr indent="-228600" lvl="0" marL="228600" rtl="0" algn="just">
              <a:lnSpc>
                <a:spcPct val="90000"/>
              </a:lnSpc>
              <a:spcBef>
                <a:spcPts val="0"/>
              </a:spcBef>
              <a:spcAft>
                <a:spcPts val="0"/>
              </a:spcAft>
              <a:buClr>
                <a:schemeClr val="dk1"/>
              </a:buClr>
              <a:buSzPts val="1600"/>
              <a:buChar char="•"/>
            </a:pPr>
            <a:r>
              <a:rPr lang="en-IN" sz="1600"/>
              <a:t>Consider a software development company creating a new banking application. To ensure the application meets high-quality standards, they follow the guidelines provided by IS 11291. This standard helps them establish comprehensive testing processes from the early stages of development through to deployment.</a:t>
            </a:r>
            <a:endParaRPr/>
          </a:p>
          <a:p>
            <a:pPr indent="-228600" lvl="0" marL="228600" rtl="0" algn="just">
              <a:lnSpc>
                <a:spcPct val="90000"/>
              </a:lnSpc>
              <a:spcBef>
                <a:spcPts val="1000"/>
              </a:spcBef>
              <a:spcAft>
                <a:spcPts val="0"/>
              </a:spcAft>
              <a:buClr>
                <a:schemeClr val="dk1"/>
              </a:buClr>
              <a:buSzPts val="1600"/>
              <a:buChar char="•"/>
            </a:pPr>
            <a:r>
              <a:rPr lang="en-IN" sz="1600"/>
              <a:t>For instance, during the test planning phase, the team uses IS 11291 to outline their testing objectives, strategies, and resources. As they move into the test design phase, the standard guides them in creating detailed test cases that cover all functional and non-functional requirements. During test execution, IS 11291 ensures they systematically execute these tests and document the results. Finally, in the test closure phase, the standard helps the team ensure that all test activities are completed, and the results are reviewed to confirm that the application is ready for release.</a:t>
            </a:r>
            <a:endParaRPr/>
          </a:p>
          <a:p>
            <a:pPr indent="-228600" lvl="0" marL="228600" rtl="0" algn="just">
              <a:lnSpc>
                <a:spcPct val="90000"/>
              </a:lnSpc>
              <a:spcBef>
                <a:spcPts val="1000"/>
              </a:spcBef>
              <a:spcAft>
                <a:spcPts val="0"/>
              </a:spcAft>
              <a:buClr>
                <a:schemeClr val="dk1"/>
              </a:buClr>
              <a:buSzPts val="1600"/>
              <a:buChar char="•"/>
            </a:pPr>
            <a:r>
              <a:rPr lang="en-IN" sz="1600"/>
              <a:t>By following IS 11291, the company ensures that their banking application is thoroughly tested for functionality, security, and performance, leading to a reliable and robust product for end-users.</a:t>
            </a:r>
            <a:endParaRPr/>
          </a:p>
          <a:p>
            <a:pPr indent="-127000" lvl="0" marL="228600" rtl="0" algn="l">
              <a:lnSpc>
                <a:spcPct val="90000"/>
              </a:lnSpc>
              <a:spcBef>
                <a:spcPts val="1000"/>
              </a:spcBef>
              <a:spcAft>
                <a:spcPts val="0"/>
              </a:spcAft>
              <a:buClr>
                <a:schemeClr val="dk1"/>
              </a:buClr>
              <a:buSzPts val="1600"/>
              <a:buNone/>
            </a:pPr>
            <a:r>
              <a:t/>
            </a:r>
            <a:endParaRPr sz="160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41" name="Shape 741"/>
        <p:cNvGrpSpPr/>
        <p:nvPr/>
      </p:nvGrpSpPr>
      <p:grpSpPr>
        <a:xfrm>
          <a:off x="0" y="0"/>
          <a:ext cx="0" cy="0"/>
          <a:chOff x="0" y="0"/>
          <a:chExt cx="0" cy="0"/>
        </a:xfrm>
      </p:grpSpPr>
      <p:sp>
        <p:nvSpPr>
          <p:cNvPr id="742" name="Google Shape;742;p32"/>
          <p:cNvSpPr/>
          <p:nvPr/>
        </p:nvSpPr>
        <p:spPr>
          <a:xfrm>
            <a:off x="0" y="0"/>
            <a:ext cx="12191999" cy="685736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743" name="Google Shape;743;p32"/>
          <p:cNvSpPr txBox="1"/>
          <p:nvPr>
            <p:ph type="title"/>
          </p:nvPr>
        </p:nvSpPr>
        <p:spPr>
          <a:xfrm>
            <a:off x="645065" y="1097280"/>
            <a:ext cx="3796306" cy="466620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800"/>
              <a:buFont typeface="Play"/>
              <a:buNone/>
            </a:pPr>
            <a:r>
              <a:rPr lang="en-IN" sz="4800"/>
              <a:t>IS 11291 </a:t>
            </a:r>
            <a:r>
              <a:rPr lang="en-IN" sz="4800">
                <a:solidFill>
                  <a:schemeClr val="dk1"/>
                </a:solidFill>
                <a:latin typeface="Play"/>
                <a:ea typeface="Play"/>
                <a:cs typeface="Play"/>
                <a:sym typeface="Play"/>
              </a:rPr>
              <a:t>: 2023 Parts</a:t>
            </a:r>
            <a:endParaRPr/>
          </a:p>
        </p:txBody>
      </p:sp>
      <p:grpSp>
        <p:nvGrpSpPr>
          <p:cNvPr id="744" name="Google Shape;744;p32"/>
          <p:cNvGrpSpPr/>
          <p:nvPr/>
        </p:nvGrpSpPr>
        <p:grpSpPr>
          <a:xfrm>
            <a:off x="82576" y="5945955"/>
            <a:ext cx="12109423" cy="525780"/>
            <a:chOff x="82576" y="5945955"/>
            <a:chExt cx="12109423" cy="525780"/>
          </a:xfrm>
        </p:grpSpPr>
        <p:sp>
          <p:nvSpPr>
            <p:cNvPr id="745" name="Google Shape;745;p32"/>
            <p:cNvSpPr/>
            <p:nvPr/>
          </p:nvSpPr>
          <p:spPr>
            <a:xfrm rot="5400000">
              <a:off x="-103361" y="6131892"/>
              <a:ext cx="524256" cy="15238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746" name="Google Shape;746;p32"/>
            <p:cNvSpPr/>
            <p:nvPr/>
          </p:nvSpPr>
          <p:spPr>
            <a:xfrm flipH="1" rot="-5400000">
              <a:off x="5998176" y="277912"/>
              <a:ext cx="524256" cy="1186339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grpSp>
      <p:sp>
        <p:nvSpPr>
          <p:cNvPr id="747" name="Google Shape;747;p32"/>
          <p:cNvSpPr/>
          <p:nvPr/>
        </p:nvSpPr>
        <p:spPr>
          <a:xfrm>
            <a:off x="5133706" y="587829"/>
            <a:ext cx="6505300" cy="5682342"/>
          </a:xfrm>
          <a:prstGeom prst="rect">
            <a:avLst/>
          </a:prstGeom>
          <a:solidFill>
            <a:schemeClr val="lt1"/>
          </a:solidFill>
          <a:ln>
            <a:noFill/>
          </a:ln>
          <a:effectLst>
            <a:outerShdw blurRad="139700" rotWithShape="0" algn="t" dir="5400000" dist="127000">
              <a:srgbClr val="000000">
                <a:alpha val="1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grpSp>
        <p:nvGrpSpPr>
          <p:cNvPr id="748" name="Google Shape;748;p32"/>
          <p:cNvGrpSpPr/>
          <p:nvPr/>
        </p:nvGrpSpPr>
        <p:grpSpPr>
          <a:xfrm>
            <a:off x="5431536" y="1151259"/>
            <a:ext cx="5918184" cy="4705111"/>
            <a:chOff x="0" y="137106"/>
            <a:chExt cx="5918184" cy="4705111"/>
          </a:xfrm>
        </p:grpSpPr>
        <p:sp>
          <p:nvSpPr>
            <p:cNvPr id="749" name="Google Shape;749;p32"/>
            <p:cNvSpPr/>
            <p:nvPr/>
          </p:nvSpPr>
          <p:spPr>
            <a:xfrm>
              <a:off x="0" y="137106"/>
              <a:ext cx="5918184" cy="888030"/>
            </a:xfrm>
            <a:prstGeom prst="roundRect">
              <a:avLst>
                <a:gd fmla="val 16667" name="adj"/>
              </a:avLst>
            </a:prstGeom>
            <a:solidFill>
              <a:srgbClr val="A02891"/>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32"/>
            <p:cNvSpPr txBox="1"/>
            <p:nvPr/>
          </p:nvSpPr>
          <p:spPr>
            <a:xfrm>
              <a:off x="43350" y="180456"/>
              <a:ext cx="5831484" cy="801330"/>
            </a:xfrm>
            <a:prstGeom prst="rect">
              <a:avLst/>
            </a:prstGeom>
            <a:noFill/>
            <a:ln>
              <a:noFill/>
            </a:ln>
          </p:spPr>
          <p:txBody>
            <a:bodyPr anchorCtr="0" anchor="ctr" bIns="87625" lIns="87625" spcFirstLastPara="1" rIns="87625" wrap="square" tIns="87625">
              <a:noAutofit/>
            </a:bodyPr>
            <a:lstStyle/>
            <a:p>
              <a:pPr indent="0" lvl="0" marL="0" marR="0" rtl="0" algn="l">
                <a:lnSpc>
                  <a:spcPct val="90000"/>
                </a:lnSpc>
                <a:spcBef>
                  <a:spcPts val="0"/>
                </a:spcBef>
                <a:spcAft>
                  <a:spcPts val="0"/>
                </a:spcAft>
                <a:buNone/>
              </a:pPr>
              <a:r>
                <a:rPr lang="en-IN" sz="2300">
                  <a:solidFill>
                    <a:schemeClr val="lt1"/>
                  </a:solidFill>
                  <a:latin typeface="Arial"/>
                  <a:ea typeface="Arial"/>
                  <a:cs typeface="Arial"/>
                  <a:sym typeface="Arial"/>
                </a:rPr>
                <a:t>Part 1: Concepts and Definitions</a:t>
              </a:r>
              <a:br>
                <a:rPr lang="en-IN" sz="2300">
                  <a:solidFill>
                    <a:schemeClr val="lt1"/>
                  </a:solidFill>
                  <a:latin typeface="Arial"/>
                  <a:ea typeface="Arial"/>
                  <a:cs typeface="Arial"/>
                  <a:sym typeface="Arial"/>
                </a:rPr>
              </a:br>
              <a:endParaRPr sz="2300">
                <a:solidFill>
                  <a:schemeClr val="lt1"/>
                </a:solidFill>
                <a:latin typeface="Arial"/>
                <a:ea typeface="Arial"/>
                <a:cs typeface="Arial"/>
                <a:sym typeface="Arial"/>
              </a:endParaRPr>
            </a:p>
          </p:txBody>
        </p:sp>
        <p:sp>
          <p:nvSpPr>
            <p:cNvPr id="751" name="Google Shape;751;p32"/>
            <p:cNvSpPr/>
            <p:nvPr/>
          </p:nvSpPr>
          <p:spPr>
            <a:xfrm>
              <a:off x="0" y="1091376"/>
              <a:ext cx="5918184" cy="888030"/>
            </a:xfrm>
            <a:prstGeom prst="roundRect">
              <a:avLst>
                <a:gd fmla="val 16667" name="adj"/>
              </a:avLst>
            </a:prstGeom>
            <a:solidFill>
              <a:srgbClr val="4A2AA0"/>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32"/>
            <p:cNvSpPr txBox="1"/>
            <p:nvPr/>
          </p:nvSpPr>
          <p:spPr>
            <a:xfrm>
              <a:off x="43350" y="1134726"/>
              <a:ext cx="5831484" cy="801330"/>
            </a:xfrm>
            <a:prstGeom prst="rect">
              <a:avLst/>
            </a:prstGeom>
            <a:noFill/>
            <a:ln>
              <a:noFill/>
            </a:ln>
          </p:spPr>
          <p:txBody>
            <a:bodyPr anchorCtr="0" anchor="ctr" bIns="87625" lIns="87625" spcFirstLastPara="1" rIns="87625" wrap="square" tIns="87625">
              <a:noAutofit/>
            </a:bodyPr>
            <a:lstStyle/>
            <a:p>
              <a:pPr indent="0" lvl="0" marL="0" marR="0" rtl="0" algn="l">
                <a:lnSpc>
                  <a:spcPct val="90000"/>
                </a:lnSpc>
                <a:spcBef>
                  <a:spcPts val="0"/>
                </a:spcBef>
                <a:spcAft>
                  <a:spcPts val="0"/>
                </a:spcAft>
                <a:buNone/>
              </a:pPr>
              <a:r>
                <a:rPr lang="en-IN" sz="2300">
                  <a:solidFill>
                    <a:schemeClr val="lt1"/>
                  </a:solidFill>
                  <a:latin typeface="Arial"/>
                  <a:ea typeface="Arial"/>
                  <a:cs typeface="Arial"/>
                  <a:sym typeface="Arial"/>
                </a:rPr>
                <a:t>Part 2: Test Processes</a:t>
              </a:r>
              <a:br>
                <a:rPr lang="en-IN" sz="2300">
                  <a:solidFill>
                    <a:schemeClr val="lt1"/>
                  </a:solidFill>
                  <a:latin typeface="Arial"/>
                  <a:ea typeface="Arial"/>
                  <a:cs typeface="Arial"/>
                  <a:sym typeface="Arial"/>
                </a:rPr>
              </a:br>
              <a:endParaRPr sz="2300">
                <a:solidFill>
                  <a:schemeClr val="lt1"/>
                </a:solidFill>
                <a:latin typeface="Arial"/>
                <a:ea typeface="Arial"/>
                <a:cs typeface="Arial"/>
                <a:sym typeface="Arial"/>
              </a:endParaRPr>
            </a:p>
          </p:txBody>
        </p:sp>
        <p:sp>
          <p:nvSpPr>
            <p:cNvPr id="753" name="Google Shape;753;p32"/>
            <p:cNvSpPr/>
            <p:nvPr/>
          </p:nvSpPr>
          <p:spPr>
            <a:xfrm>
              <a:off x="0" y="2045646"/>
              <a:ext cx="5918184" cy="888030"/>
            </a:xfrm>
            <a:prstGeom prst="roundRect">
              <a:avLst>
                <a:gd fmla="val 16667" name="adj"/>
              </a:avLst>
            </a:prstGeom>
            <a:solidFill>
              <a:srgbClr val="2B6FA2"/>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32"/>
            <p:cNvSpPr txBox="1"/>
            <p:nvPr/>
          </p:nvSpPr>
          <p:spPr>
            <a:xfrm>
              <a:off x="43350" y="2088996"/>
              <a:ext cx="5831484" cy="801330"/>
            </a:xfrm>
            <a:prstGeom prst="rect">
              <a:avLst/>
            </a:prstGeom>
            <a:noFill/>
            <a:ln>
              <a:noFill/>
            </a:ln>
          </p:spPr>
          <p:txBody>
            <a:bodyPr anchorCtr="0" anchor="ctr" bIns="87625" lIns="87625" spcFirstLastPara="1" rIns="87625" wrap="square" tIns="87625">
              <a:noAutofit/>
            </a:bodyPr>
            <a:lstStyle/>
            <a:p>
              <a:pPr indent="0" lvl="0" marL="0" marR="0" rtl="0" algn="l">
                <a:lnSpc>
                  <a:spcPct val="90000"/>
                </a:lnSpc>
                <a:spcBef>
                  <a:spcPts val="0"/>
                </a:spcBef>
                <a:spcAft>
                  <a:spcPts val="0"/>
                </a:spcAft>
                <a:buNone/>
              </a:pPr>
              <a:r>
                <a:rPr lang="en-IN" sz="2300">
                  <a:solidFill>
                    <a:schemeClr val="lt1"/>
                  </a:solidFill>
                  <a:latin typeface="Arial"/>
                  <a:ea typeface="Arial"/>
                  <a:cs typeface="Arial"/>
                  <a:sym typeface="Arial"/>
                </a:rPr>
                <a:t>Part 3: Test Documentation</a:t>
              </a:r>
              <a:br>
                <a:rPr lang="en-IN" sz="2300">
                  <a:solidFill>
                    <a:schemeClr val="lt1"/>
                  </a:solidFill>
                  <a:latin typeface="Arial"/>
                  <a:ea typeface="Arial"/>
                  <a:cs typeface="Arial"/>
                  <a:sym typeface="Arial"/>
                </a:rPr>
              </a:br>
              <a:endParaRPr sz="2300">
                <a:solidFill>
                  <a:schemeClr val="lt1"/>
                </a:solidFill>
                <a:latin typeface="Arial"/>
                <a:ea typeface="Arial"/>
                <a:cs typeface="Arial"/>
                <a:sym typeface="Arial"/>
              </a:endParaRPr>
            </a:p>
          </p:txBody>
        </p:sp>
        <p:sp>
          <p:nvSpPr>
            <p:cNvPr id="755" name="Google Shape;755;p32"/>
            <p:cNvSpPr/>
            <p:nvPr/>
          </p:nvSpPr>
          <p:spPr>
            <a:xfrm>
              <a:off x="0" y="2999917"/>
              <a:ext cx="5918184" cy="888030"/>
            </a:xfrm>
            <a:prstGeom prst="roundRect">
              <a:avLst>
                <a:gd fmla="val 16667" name="adj"/>
              </a:avLst>
            </a:prstGeom>
            <a:solidFill>
              <a:srgbClr val="2BA471"/>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32"/>
            <p:cNvSpPr txBox="1"/>
            <p:nvPr/>
          </p:nvSpPr>
          <p:spPr>
            <a:xfrm>
              <a:off x="43350" y="3043267"/>
              <a:ext cx="5831484" cy="801330"/>
            </a:xfrm>
            <a:prstGeom prst="rect">
              <a:avLst/>
            </a:prstGeom>
            <a:noFill/>
            <a:ln>
              <a:noFill/>
            </a:ln>
          </p:spPr>
          <p:txBody>
            <a:bodyPr anchorCtr="0" anchor="ctr" bIns="87625" lIns="87625" spcFirstLastPara="1" rIns="87625" wrap="square" tIns="87625">
              <a:noAutofit/>
            </a:bodyPr>
            <a:lstStyle/>
            <a:p>
              <a:pPr indent="0" lvl="0" marL="0" marR="0" rtl="0" algn="l">
                <a:lnSpc>
                  <a:spcPct val="90000"/>
                </a:lnSpc>
                <a:spcBef>
                  <a:spcPts val="0"/>
                </a:spcBef>
                <a:spcAft>
                  <a:spcPts val="0"/>
                </a:spcAft>
                <a:buNone/>
              </a:pPr>
              <a:r>
                <a:rPr lang="en-IN" sz="2300">
                  <a:solidFill>
                    <a:schemeClr val="lt1"/>
                  </a:solidFill>
                  <a:latin typeface="Arial"/>
                  <a:ea typeface="Arial"/>
                  <a:cs typeface="Arial"/>
                  <a:sym typeface="Arial"/>
                </a:rPr>
                <a:t>Part 4: Test Techniques</a:t>
              </a:r>
              <a:br>
                <a:rPr lang="en-IN" sz="2300">
                  <a:solidFill>
                    <a:schemeClr val="lt1"/>
                  </a:solidFill>
                  <a:latin typeface="Arial"/>
                  <a:ea typeface="Arial"/>
                  <a:cs typeface="Arial"/>
                  <a:sym typeface="Arial"/>
                </a:rPr>
              </a:br>
              <a:endParaRPr sz="2300">
                <a:solidFill>
                  <a:schemeClr val="lt1"/>
                </a:solidFill>
                <a:latin typeface="Arial"/>
                <a:ea typeface="Arial"/>
                <a:cs typeface="Arial"/>
                <a:sym typeface="Arial"/>
              </a:endParaRPr>
            </a:p>
          </p:txBody>
        </p:sp>
        <p:sp>
          <p:nvSpPr>
            <p:cNvPr id="757" name="Google Shape;757;p32"/>
            <p:cNvSpPr/>
            <p:nvPr/>
          </p:nvSpPr>
          <p:spPr>
            <a:xfrm>
              <a:off x="0" y="3954187"/>
              <a:ext cx="5918184" cy="888030"/>
            </a:xfrm>
            <a:prstGeom prst="roundRect">
              <a:avLst>
                <a:gd fmla="val 16667" name="adj"/>
              </a:avLst>
            </a:prstGeom>
            <a:solidFill>
              <a:srgbClr val="4CA62C"/>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32"/>
            <p:cNvSpPr txBox="1"/>
            <p:nvPr/>
          </p:nvSpPr>
          <p:spPr>
            <a:xfrm>
              <a:off x="43350" y="3997537"/>
              <a:ext cx="5831484" cy="801330"/>
            </a:xfrm>
            <a:prstGeom prst="rect">
              <a:avLst/>
            </a:prstGeom>
            <a:noFill/>
            <a:ln>
              <a:noFill/>
            </a:ln>
          </p:spPr>
          <p:txBody>
            <a:bodyPr anchorCtr="0" anchor="ctr" bIns="87625" lIns="87625" spcFirstLastPara="1" rIns="87625" wrap="square" tIns="87625">
              <a:noAutofit/>
            </a:bodyPr>
            <a:lstStyle/>
            <a:p>
              <a:pPr indent="0" lvl="0" marL="0" marR="0" rtl="0" algn="l">
                <a:lnSpc>
                  <a:spcPct val="90000"/>
                </a:lnSpc>
                <a:spcBef>
                  <a:spcPts val="0"/>
                </a:spcBef>
                <a:spcAft>
                  <a:spcPts val="0"/>
                </a:spcAft>
                <a:buNone/>
              </a:pPr>
              <a:r>
                <a:rPr lang="en-IN" sz="2300">
                  <a:solidFill>
                    <a:schemeClr val="lt1"/>
                  </a:solidFill>
                  <a:latin typeface="Arial"/>
                  <a:ea typeface="Arial"/>
                  <a:cs typeface="Arial"/>
                  <a:sym typeface="Arial"/>
                </a:rPr>
                <a:t>Part 5: Keyword-Driven Testing</a:t>
              </a:r>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63" name="Shape 763"/>
        <p:cNvGrpSpPr/>
        <p:nvPr/>
      </p:nvGrpSpPr>
      <p:grpSpPr>
        <a:xfrm>
          <a:off x="0" y="0"/>
          <a:ext cx="0" cy="0"/>
          <a:chOff x="0" y="0"/>
          <a:chExt cx="0" cy="0"/>
        </a:xfrm>
      </p:grpSpPr>
      <p:sp>
        <p:nvSpPr>
          <p:cNvPr id="764" name="Google Shape;764;p33"/>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765" name="Google Shape;765;p33"/>
          <p:cNvSpPr txBox="1"/>
          <p:nvPr>
            <p:ph type="title"/>
          </p:nvPr>
        </p:nvSpPr>
        <p:spPr>
          <a:xfrm>
            <a:off x="0" y="640823"/>
            <a:ext cx="4053659" cy="5583148"/>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0"/>
              </a:spcAft>
              <a:buClr>
                <a:srgbClr val="000000"/>
              </a:buClr>
              <a:buSzPts val="1800"/>
              <a:buFont typeface="Play"/>
              <a:buNone/>
            </a:pPr>
            <a:br>
              <a:rPr b="0" i="0" lang="en-IN" sz="1800" u="none" cap="none" strike="noStrike">
                <a:solidFill>
                  <a:srgbClr val="000000"/>
                </a:solidFill>
              </a:rPr>
            </a:br>
            <a:r>
              <a:rPr lang="en-IN" sz="4600">
                <a:solidFill>
                  <a:schemeClr val="dk1"/>
                </a:solidFill>
                <a:latin typeface="Play"/>
                <a:ea typeface="Play"/>
                <a:cs typeface="Play"/>
                <a:sym typeface="Play"/>
              </a:rPr>
              <a:t>IS 11291:2023 : Part 1 Concepts and Definitions</a:t>
            </a:r>
            <a:endParaRPr/>
          </a:p>
        </p:txBody>
      </p:sp>
      <p:sp>
        <p:nvSpPr>
          <p:cNvPr id="766" name="Google Shape;766;p33"/>
          <p:cNvSpPr/>
          <p:nvPr/>
        </p:nvSpPr>
        <p:spPr>
          <a:xfrm rot="5400000">
            <a:off x="1627450" y="3462719"/>
            <a:ext cx="5410200" cy="18288"/>
          </a:xfrm>
          <a:custGeom>
            <a:rect b="b" l="l" r="r" t="t"/>
            <a:pathLst>
              <a:path extrusionOk="0" fill="none" h="18288" w="541020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extrusionOk="0" h="18288" w="541020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cap="rnd" cmpd="sng" w="4127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grpSp>
        <p:nvGrpSpPr>
          <p:cNvPr id="767" name="Google Shape;767;p33"/>
          <p:cNvGrpSpPr/>
          <p:nvPr/>
        </p:nvGrpSpPr>
        <p:grpSpPr>
          <a:xfrm>
            <a:off x="4654082" y="2683799"/>
            <a:ext cx="6888382" cy="1450185"/>
            <a:chOff x="6064" y="2042977"/>
            <a:chExt cx="6888382" cy="1450185"/>
          </a:xfrm>
        </p:grpSpPr>
        <p:sp>
          <p:nvSpPr>
            <p:cNvPr id="768" name="Google Shape;768;p33"/>
            <p:cNvSpPr/>
            <p:nvPr/>
          </p:nvSpPr>
          <p:spPr>
            <a:xfrm>
              <a:off x="6064" y="2042977"/>
              <a:ext cx="3625464" cy="1450185"/>
            </a:xfrm>
            <a:prstGeom prst="chevron">
              <a:avLst>
                <a:gd fmla="val 50000" name="adj"/>
              </a:avLst>
            </a:prstGeom>
            <a:solidFill>
              <a:srgbClr val="0C9ED5"/>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33"/>
            <p:cNvSpPr txBox="1"/>
            <p:nvPr/>
          </p:nvSpPr>
          <p:spPr>
            <a:xfrm>
              <a:off x="731157" y="2042977"/>
              <a:ext cx="2175279" cy="1450185"/>
            </a:xfrm>
            <a:prstGeom prst="rect">
              <a:avLst/>
            </a:prstGeom>
            <a:noFill/>
            <a:ln>
              <a:noFill/>
            </a:ln>
          </p:spPr>
          <p:txBody>
            <a:bodyPr anchorCtr="0" anchor="ctr" bIns="24000" lIns="72000" spcFirstLastPara="1" rIns="24000" wrap="square" tIns="24000">
              <a:noAutofit/>
            </a:bodyPr>
            <a:lstStyle/>
            <a:p>
              <a:pPr indent="0" lvl="0" marL="0" marR="0" rtl="0" algn="ctr">
                <a:lnSpc>
                  <a:spcPct val="90000"/>
                </a:lnSpc>
                <a:spcBef>
                  <a:spcPts val="0"/>
                </a:spcBef>
                <a:spcAft>
                  <a:spcPts val="0"/>
                </a:spcAft>
                <a:buNone/>
              </a:pPr>
              <a:r>
                <a:rPr lang="en-IN" sz="1800">
                  <a:solidFill>
                    <a:schemeClr val="lt1"/>
                  </a:solidFill>
                  <a:latin typeface="Arial"/>
                  <a:ea typeface="Arial"/>
                  <a:cs typeface="Arial"/>
                  <a:sym typeface="Arial"/>
                </a:rPr>
                <a:t>Provides common terminology for software testing.</a:t>
              </a:r>
              <a:br>
                <a:rPr lang="en-IN" sz="1800">
                  <a:solidFill>
                    <a:schemeClr val="lt1"/>
                  </a:solidFill>
                  <a:latin typeface="Arial"/>
                  <a:ea typeface="Arial"/>
                  <a:cs typeface="Arial"/>
                  <a:sym typeface="Arial"/>
                </a:rPr>
              </a:br>
              <a:endParaRPr sz="1800">
                <a:solidFill>
                  <a:schemeClr val="lt1"/>
                </a:solidFill>
                <a:latin typeface="Arial"/>
                <a:ea typeface="Arial"/>
                <a:cs typeface="Arial"/>
                <a:sym typeface="Arial"/>
              </a:endParaRPr>
            </a:p>
          </p:txBody>
        </p:sp>
        <p:sp>
          <p:nvSpPr>
            <p:cNvPr id="770" name="Google Shape;770;p33"/>
            <p:cNvSpPr/>
            <p:nvPr/>
          </p:nvSpPr>
          <p:spPr>
            <a:xfrm>
              <a:off x="3268982" y="2042977"/>
              <a:ext cx="3625464" cy="1450185"/>
            </a:xfrm>
            <a:prstGeom prst="chevron">
              <a:avLst>
                <a:gd fmla="val 50000" name="adj"/>
              </a:avLst>
            </a:prstGeom>
            <a:solidFill>
              <a:srgbClr val="0C9ED5"/>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33"/>
            <p:cNvSpPr txBox="1"/>
            <p:nvPr/>
          </p:nvSpPr>
          <p:spPr>
            <a:xfrm>
              <a:off x="3994075" y="2042977"/>
              <a:ext cx="2175279" cy="1450185"/>
            </a:xfrm>
            <a:prstGeom prst="rect">
              <a:avLst/>
            </a:prstGeom>
            <a:noFill/>
            <a:ln>
              <a:noFill/>
            </a:ln>
          </p:spPr>
          <p:txBody>
            <a:bodyPr anchorCtr="0" anchor="ctr" bIns="24000" lIns="72000" spcFirstLastPara="1" rIns="24000" wrap="square" tIns="24000">
              <a:noAutofit/>
            </a:bodyPr>
            <a:lstStyle/>
            <a:p>
              <a:pPr indent="0" lvl="0" marL="0" marR="0" rtl="0" algn="ctr">
                <a:lnSpc>
                  <a:spcPct val="90000"/>
                </a:lnSpc>
                <a:spcBef>
                  <a:spcPts val="0"/>
                </a:spcBef>
                <a:spcAft>
                  <a:spcPts val="0"/>
                </a:spcAft>
                <a:buNone/>
              </a:pPr>
              <a:r>
                <a:rPr lang="en-IN" sz="1800">
                  <a:solidFill>
                    <a:schemeClr val="lt1"/>
                  </a:solidFill>
                  <a:latin typeface="Arial"/>
                  <a:ea typeface="Arial"/>
                  <a:cs typeface="Arial"/>
                  <a:sym typeface="Arial"/>
                </a:rPr>
                <a:t>Defines key concepts used throughout the standard.</a:t>
              </a:r>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76" name="Shape 776"/>
        <p:cNvGrpSpPr/>
        <p:nvPr/>
      </p:nvGrpSpPr>
      <p:grpSpPr>
        <a:xfrm>
          <a:off x="0" y="0"/>
          <a:ext cx="0" cy="0"/>
          <a:chOff x="0" y="0"/>
          <a:chExt cx="0" cy="0"/>
        </a:xfrm>
      </p:grpSpPr>
      <p:sp>
        <p:nvSpPr>
          <p:cNvPr id="777" name="Google Shape;777;p34"/>
          <p:cNvSpPr/>
          <p:nvPr/>
        </p:nvSpPr>
        <p:spPr>
          <a:xfrm>
            <a:off x="0" y="0"/>
            <a:ext cx="12191999" cy="685736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778" name="Google Shape;778;p34"/>
          <p:cNvSpPr txBox="1"/>
          <p:nvPr>
            <p:ph type="title"/>
          </p:nvPr>
        </p:nvSpPr>
        <p:spPr>
          <a:xfrm>
            <a:off x="645065" y="1097280"/>
            <a:ext cx="3796306" cy="4666207"/>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Play"/>
              <a:buNone/>
            </a:pPr>
            <a:r>
              <a:rPr lang="en-IN" sz="4800">
                <a:solidFill>
                  <a:schemeClr val="dk1"/>
                </a:solidFill>
                <a:latin typeface="Play"/>
                <a:ea typeface="Play"/>
                <a:cs typeface="Play"/>
                <a:sym typeface="Play"/>
              </a:rPr>
              <a:t>IS 11291:2023 Part 2: Test Process Requirements</a:t>
            </a:r>
            <a:endParaRPr/>
          </a:p>
        </p:txBody>
      </p:sp>
      <p:grpSp>
        <p:nvGrpSpPr>
          <p:cNvPr id="779" name="Google Shape;779;p34"/>
          <p:cNvGrpSpPr/>
          <p:nvPr/>
        </p:nvGrpSpPr>
        <p:grpSpPr>
          <a:xfrm>
            <a:off x="82576" y="5945955"/>
            <a:ext cx="12109423" cy="525780"/>
            <a:chOff x="82576" y="5945955"/>
            <a:chExt cx="12109423" cy="525780"/>
          </a:xfrm>
        </p:grpSpPr>
        <p:sp>
          <p:nvSpPr>
            <p:cNvPr id="780" name="Google Shape;780;p34"/>
            <p:cNvSpPr/>
            <p:nvPr/>
          </p:nvSpPr>
          <p:spPr>
            <a:xfrm rot="5400000">
              <a:off x="-103361" y="6131892"/>
              <a:ext cx="524256" cy="15238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781" name="Google Shape;781;p34"/>
            <p:cNvSpPr/>
            <p:nvPr/>
          </p:nvSpPr>
          <p:spPr>
            <a:xfrm flipH="1" rot="-5400000">
              <a:off x="5998176" y="277912"/>
              <a:ext cx="524256" cy="1186339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grpSp>
      <p:sp>
        <p:nvSpPr>
          <p:cNvPr id="782" name="Google Shape;782;p34"/>
          <p:cNvSpPr/>
          <p:nvPr/>
        </p:nvSpPr>
        <p:spPr>
          <a:xfrm>
            <a:off x="5133706" y="587829"/>
            <a:ext cx="6505300" cy="5682342"/>
          </a:xfrm>
          <a:prstGeom prst="rect">
            <a:avLst/>
          </a:prstGeom>
          <a:solidFill>
            <a:schemeClr val="lt1"/>
          </a:solidFill>
          <a:ln>
            <a:noFill/>
          </a:ln>
          <a:effectLst>
            <a:outerShdw blurRad="139700" rotWithShape="0" algn="t" dir="5400000" dist="127000">
              <a:srgbClr val="000000">
                <a:alpha val="1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grpSp>
        <p:nvGrpSpPr>
          <p:cNvPr id="783" name="Google Shape;783;p34"/>
          <p:cNvGrpSpPr/>
          <p:nvPr/>
        </p:nvGrpSpPr>
        <p:grpSpPr>
          <a:xfrm>
            <a:off x="5431536" y="1014303"/>
            <a:ext cx="5918184" cy="4979022"/>
            <a:chOff x="0" y="150"/>
            <a:chExt cx="5918184" cy="4979022"/>
          </a:xfrm>
        </p:grpSpPr>
        <p:sp>
          <p:nvSpPr>
            <p:cNvPr id="784" name="Google Shape;784;p34"/>
            <p:cNvSpPr/>
            <p:nvPr/>
          </p:nvSpPr>
          <p:spPr>
            <a:xfrm>
              <a:off x="0" y="4488048"/>
              <a:ext cx="1479546" cy="491124"/>
            </a:xfrm>
            <a:prstGeom prst="rect">
              <a:avLst/>
            </a:prstGeom>
            <a:solidFill>
              <a:srgbClr val="A02891"/>
            </a:solidFill>
            <a:ln cap="flat" cmpd="sng" w="19050">
              <a:solidFill>
                <a:srgbClr val="A0289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34"/>
            <p:cNvSpPr txBox="1"/>
            <p:nvPr/>
          </p:nvSpPr>
          <p:spPr>
            <a:xfrm>
              <a:off x="0" y="4488048"/>
              <a:ext cx="1479546" cy="491124"/>
            </a:xfrm>
            <a:prstGeom prst="rect">
              <a:avLst/>
            </a:prstGeom>
            <a:noFill/>
            <a:ln>
              <a:noFill/>
            </a:ln>
          </p:spPr>
          <p:txBody>
            <a:bodyPr anchorCtr="0" anchor="ctr" bIns="120900" lIns="105225" spcFirstLastPara="1" rIns="105225" wrap="square" tIns="120900">
              <a:noAutofit/>
            </a:bodyPr>
            <a:lstStyle/>
            <a:p>
              <a:pPr indent="0" lvl="0" marL="0" marR="0" rtl="0" algn="ctr">
                <a:lnSpc>
                  <a:spcPct val="90000"/>
                </a:lnSpc>
                <a:spcBef>
                  <a:spcPts val="0"/>
                </a:spcBef>
                <a:spcAft>
                  <a:spcPts val="0"/>
                </a:spcAft>
                <a:buNone/>
              </a:pPr>
              <a:r>
                <a:rPr lang="en-IN" sz="1700">
                  <a:solidFill>
                    <a:schemeClr val="lt1"/>
                  </a:solidFill>
                  <a:latin typeface="Arial"/>
                  <a:ea typeface="Arial"/>
                  <a:cs typeface="Arial"/>
                  <a:sym typeface="Arial"/>
                </a:rPr>
                <a:t>Test</a:t>
              </a:r>
              <a:endParaRPr/>
            </a:p>
          </p:txBody>
        </p:sp>
        <p:sp>
          <p:nvSpPr>
            <p:cNvPr id="786" name="Google Shape;786;p34"/>
            <p:cNvSpPr/>
            <p:nvPr/>
          </p:nvSpPr>
          <p:spPr>
            <a:xfrm>
              <a:off x="1479546" y="4488048"/>
              <a:ext cx="4438638" cy="491124"/>
            </a:xfrm>
            <a:prstGeom prst="rect">
              <a:avLst/>
            </a:prstGeom>
            <a:solidFill>
              <a:srgbClr val="DFCADB">
                <a:alpha val="89803"/>
              </a:srgbClr>
            </a:solidFill>
            <a:ln cap="flat" cmpd="sng" w="19050">
              <a:solidFill>
                <a:srgbClr val="DFCADB">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34"/>
            <p:cNvSpPr txBox="1"/>
            <p:nvPr/>
          </p:nvSpPr>
          <p:spPr>
            <a:xfrm>
              <a:off x="1479546" y="4488048"/>
              <a:ext cx="4438638" cy="491124"/>
            </a:xfrm>
            <a:prstGeom prst="rect">
              <a:avLst/>
            </a:prstGeom>
            <a:noFill/>
            <a:ln>
              <a:noFill/>
            </a:ln>
          </p:spPr>
          <p:txBody>
            <a:bodyPr anchorCtr="0" anchor="ctr" bIns="139700" lIns="90025" spcFirstLastPara="1" rIns="90025" wrap="square" tIns="139700">
              <a:noAutofit/>
            </a:bodyPr>
            <a:lstStyle/>
            <a:p>
              <a:pPr indent="0" lvl="0" marL="0" marR="0" rtl="0" algn="l">
                <a:lnSpc>
                  <a:spcPct val="90000"/>
                </a:lnSpc>
                <a:spcBef>
                  <a:spcPts val="0"/>
                </a:spcBef>
                <a:spcAft>
                  <a:spcPts val="0"/>
                </a:spcAft>
                <a:buNone/>
              </a:pPr>
              <a:r>
                <a:rPr lang="en-IN" sz="1100">
                  <a:solidFill>
                    <a:schemeClr val="dk1"/>
                  </a:solidFill>
                  <a:latin typeface="Arial"/>
                  <a:ea typeface="Arial"/>
                  <a:cs typeface="Arial"/>
                  <a:sym typeface="Arial"/>
                </a:rPr>
                <a:t>Test Completion</a:t>
              </a:r>
              <a:endParaRPr/>
            </a:p>
          </p:txBody>
        </p:sp>
        <p:sp>
          <p:nvSpPr>
            <p:cNvPr id="788" name="Google Shape;788;p34"/>
            <p:cNvSpPr/>
            <p:nvPr/>
          </p:nvSpPr>
          <p:spPr>
            <a:xfrm rot="10800000">
              <a:off x="0" y="3740065"/>
              <a:ext cx="1479546" cy="755349"/>
            </a:xfrm>
            <a:prstGeom prst="upArrowCallout">
              <a:avLst>
                <a:gd fmla="val 5000" name="adj1"/>
                <a:gd fmla="val 10000" name="adj2"/>
                <a:gd fmla="val 15000" name="adj3"/>
                <a:gd fmla="val 64977" name="adj4"/>
              </a:avLst>
            </a:prstGeom>
            <a:solidFill>
              <a:srgbClr val="6A2AA0"/>
            </a:solidFill>
            <a:ln cap="flat" cmpd="sng" w="19050">
              <a:solidFill>
                <a:srgbClr val="6A2AA0"/>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34"/>
            <p:cNvSpPr txBox="1"/>
            <p:nvPr/>
          </p:nvSpPr>
          <p:spPr>
            <a:xfrm>
              <a:off x="0" y="3740065"/>
              <a:ext cx="1479546" cy="490977"/>
            </a:xfrm>
            <a:prstGeom prst="rect">
              <a:avLst/>
            </a:prstGeom>
            <a:noFill/>
            <a:ln>
              <a:noFill/>
            </a:ln>
          </p:spPr>
          <p:txBody>
            <a:bodyPr anchorCtr="0" anchor="ctr" bIns="120900" lIns="105225" spcFirstLastPara="1" rIns="105225" wrap="square" tIns="120900">
              <a:noAutofit/>
            </a:bodyPr>
            <a:lstStyle/>
            <a:p>
              <a:pPr indent="0" lvl="0" marL="0" marR="0" rtl="0" algn="ctr">
                <a:lnSpc>
                  <a:spcPct val="90000"/>
                </a:lnSpc>
                <a:spcBef>
                  <a:spcPts val="0"/>
                </a:spcBef>
                <a:spcAft>
                  <a:spcPts val="0"/>
                </a:spcAft>
                <a:buNone/>
              </a:pPr>
              <a:r>
                <a:rPr lang="en-IN" sz="1700">
                  <a:solidFill>
                    <a:schemeClr val="lt1"/>
                  </a:solidFill>
                  <a:latin typeface="Arial"/>
                  <a:ea typeface="Arial"/>
                  <a:cs typeface="Arial"/>
                  <a:sym typeface="Arial"/>
                </a:rPr>
                <a:t>Test</a:t>
              </a:r>
              <a:endParaRPr/>
            </a:p>
          </p:txBody>
        </p:sp>
        <p:sp>
          <p:nvSpPr>
            <p:cNvPr id="790" name="Google Shape;790;p34"/>
            <p:cNvSpPr/>
            <p:nvPr/>
          </p:nvSpPr>
          <p:spPr>
            <a:xfrm>
              <a:off x="1479546" y="3740065"/>
              <a:ext cx="4438638" cy="490977"/>
            </a:xfrm>
            <a:prstGeom prst="rect">
              <a:avLst/>
            </a:prstGeom>
            <a:solidFill>
              <a:srgbClr val="D7C9DF">
                <a:alpha val="89803"/>
              </a:srgbClr>
            </a:solidFill>
            <a:ln cap="flat" cmpd="sng" w="19050">
              <a:solidFill>
                <a:srgbClr val="D7C9DF">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34"/>
            <p:cNvSpPr txBox="1"/>
            <p:nvPr/>
          </p:nvSpPr>
          <p:spPr>
            <a:xfrm>
              <a:off x="1479546" y="3740065"/>
              <a:ext cx="4438638" cy="490977"/>
            </a:xfrm>
            <a:prstGeom prst="rect">
              <a:avLst/>
            </a:prstGeom>
            <a:noFill/>
            <a:ln>
              <a:noFill/>
            </a:ln>
          </p:spPr>
          <p:txBody>
            <a:bodyPr anchorCtr="0" anchor="ctr" bIns="139700" lIns="90025" spcFirstLastPara="1" rIns="90025" wrap="square" tIns="139700">
              <a:noAutofit/>
            </a:bodyPr>
            <a:lstStyle/>
            <a:p>
              <a:pPr indent="0" lvl="0" marL="0" marR="0" rtl="0" algn="l">
                <a:lnSpc>
                  <a:spcPct val="90000"/>
                </a:lnSpc>
                <a:spcBef>
                  <a:spcPts val="0"/>
                </a:spcBef>
                <a:spcAft>
                  <a:spcPts val="0"/>
                </a:spcAft>
                <a:buNone/>
              </a:pPr>
              <a:r>
                <a:rPr lang="en-IN" sz="1100">
                  <a:solidFill>
                    <a:schemeClr val="dk1"/>
                  </a:solidFill>
                  <a:latin typeface="Arial"/>
                  <a:ea typeface="Arial"/>
                  <a:cs typeface="Arial"/>
                  <a:sym typeface="Arial"/>
                </a:rPr>
                <a:t>Test Execution</a:t>
              </a:r>
              <a:br>
                <a:rPr lang="en-IN" sz="1100">
                  <a:solidFill>
                    <a:schemeClr val="dk1"/>
                  </a:solidFill>
                  <a:latin typeface="Arial"/>
                  <a:ea typeface="Arial"/>
                  <a:cs typeface="Arial"/>
                  <a:sym typeface="Arial"/>
                </a:rPr>
              </a:br>
              <a:endParaRPr sz="1100">
                <a:solidFill>
                  <a:schemeClr val="dk1"/>
                </a:solidFill>
                <a:latin typeface="Arial"/>
                <a:ea typeface="Arial"/>
                <a:cs typeface="Arial"/>
                <a:sym typeface="Arial"/>
              </a:endParaRPr>
            </a:p>
          </p:txBody>
        </p:sp>
        <p:sp>
          <p:nvSpPr>
            <p:cNvPr id="792" name="Google Shape;792;p34"/>
            <p:cNvSpPr/>
            <p:nvPr/>
          </p:nvSpPr>
          <p:spPr>
            <a:xfrm rot="10800000">
              <a:off x="0" y="2992082"/>
              <a:ext cx="1479546" cy="755349"/>
            </a:xfrm>
            <a:prstGeom prst="upArrowCallout">
              <a:avLst>
                <a:gd fmla="val 5000" name="adj1"/>
                <a:gd fmla="val 10000" name="adj2"/>
                <a:gd fmla="val 15000" name="adj3"/>
                <a:gd fmla="val 64977" name="adj4"/>
              </a:avLst>
            </a:prstGeom>
            <a:solidFill>
              <a:srgbClr val="2A2CA1"/>
            </a:solidFill>
            <a:ln cap="flat" cmpd="sng" w="19050">
              <a:solidFill>
                <a:srgbClr val="2A2CA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34"/>
            <p:cNvSpPr txBox="1"/>
            <p:nvPr/>
          </p:nvSpPr>
          <p:spPr>
            <a:xfrm>
              <a:off x="0" y="2992082"/>
              <a:ext cx="1479546" cy="490977"/>
            </a:xfrm>
            <a:prstGeom prst="rect">
              <a:avLst/>
            </a:prstGeom>
            <a:noFill/>
            <a:ln>
              <a:noFill/>
            </a:ln>
          </p:spPr>
          <p:txBody>
            <a:bodyPr anchorCtr="0" anchor="ctr" bIns="120900" lIns="105225" spcFirstLastPara="1" rIns="105225" wrap="square" tIns="120900">
              <a:noAutofit/>
            </a:bodyPr>
            <a:lstStyle/>
            <a:p>
              <a:pPr indent="0" lvl="0" marL="0" marR="0" rtl="0" algn="ctr">
                <a:lnSpc>
                  <a:spcPct val="90000"/>
                </a:lnSpc>
                <a:spcBef>
                  <a:spcPts val="0"/>
                </a:spcBef>
                <a:spcAft>
                  <a:spcPts val="0"/>
                </a:spcAft>
                <a:buNone/>
              </a:pPr>
              <a:r>
                <a:rPr lang="en-IN" sz="1700">
                  <a:solidFill>
                    <a:schemeClr val="lt1"/>
                  </a:solidFill>
                  <a:latin typeface="Arial"/>
                  <a:ea typeface="Arial"/>
                  <a:cs typeface="Arial"/>
                  <a:sym typeface="Arial"/>
                </a:rPr>
                <a:t>Test</a:t>
              </a:r>
              <a:endParaRPr/>
            </a:p>
          </p:txBody>
        </p:sp>
        <p:sp>
          <p:nvSpPr>
            <p:cNvPr id="794" name="Google Shape;794;p34"/>
            <p:cNvSpPr/>
            <p:nvPr/>
          </p:nvSpPr>
          <p:spPr>
            <a:xfrm>
              <a:off x="1479546" y="2992082"/>
              <a:ext cx="4438638" cy="490977"/>
            </a:xfrm>
            <a:prstGeom prst="rect">
              <a:avLst/>
            </a:prstGeom>
            <a:solidFill>
              <a:srgbClr val="CBC9DF">
                <a:alpha val="89803"/>
              </a:srgbClr>
            </a:solidFill>
            <a:ln cap="flat" cmpd="sng" w="19050">
              <a:solidFill>
                <a:srgbClr val="CBC9DF">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34"/>
            <p:cNvSpPr txBox="1"/>
            <p:nvPr/>
          </p:nvSpPr>
          <p:spPr>
            <a:xfrm>
              <a:off x="1479546" y="2992082"/>
              <a:ext cx="4438638" cy="490977"/>
            </a:xfrm>
            <a:prstGeom prst="rect">
              <a:avLst/>
            </a:prstGeom>
            <a:noFill/>
            <a:ln>
              <a:noFill/>
            </a:ln>
          </p:spPr>
          <p:txBody>
            <a:bodyPr anchorCtr="0" anchor="ctr" bIns="139700" lIns="90025" spcFirstLastPara="1" rIns="90025" wrap="square" tIns="139700">
              <a:noAutofit/>
            </a:bodyPr>
            <a:lstStyle/>
            <a:p>
              <a:pPr indent="0" lvl="0" marL="0" marR="0" rtl="0" algn="l">
                <a:lnSpc>
                  <a:spcPct val="90000"/>
                </a:lnSpc>
                <a:spcBef>
                  <a:spcPts val="0"/>
                </a:spcBef>
                <a:spcAft>
                  <a:spcPts val="0"/>
                </a:spcAft>
                <a:buNone/>
              </a:pPr>
              <a:r>
                <a:rPr lang="en-IN" sz="1100">
                  <a:solidFill>
                    <a:schemeClr val="dk1"/>
                  </a:solidFill>
                  <a:latin typeface="Arial"/>
                  <a:ea typeface="Arial"/>
                  <a:cs typeface="Arial"/>
                  <a:sym typeface="Arial"/>
                </a:rPr>
                <a:t>Test Implementation</a:t>
              </a:r>
              <a:br>
                <a:rPr lang="en-IN" sz="1100">
                  <a:solidFill>
                    <a:schemeClr val="dk1"/>
                  </a:solidFill>
                  <a:latin typeface="Arial"/>
                  <a:ea typeface="Arial"/>
                  <a:cs typeface="Arial"/>
                  <a:sym typeface="Arial"/>
                </a:rPr>
              </a:br>
              <a:endParaRPr sz="1100">
                <a:solidFill>
                  <a:schemeClr val="dk1"/>
                </a:solidFill>
                <a:latin typeface="Arial"/>
                <a:ea typeface="Arial"/>
                <a:cs typeface="Arial"/>
                <a:sym typeface="Arial"/>
              </a:endParaRPr>
            </a:p>
          </p:txBody>
        </p:sp>
        <p:sp>
          <p:nvSpPr>
            <p:cNvPr id="796" name="Google Shape;796;p34"/>
            <p:cNvSpPr/>
            <p:nvPr/>
          </p:nvSpPr>
          <p:spPr>
            <a:xfrm rot="10800000">
              <a:off x="0" y="2244099"/>
              <a:ext cx="1479546" cy="755349"/>
            </a:xfrm>
            <a:prstGeom prst="upArrowCallout">
              <a:avLst>
                <a:gd fmla="val 5000" name="adj1"/>
                <a:gd fmla="val 10000" name="adj2"/>
                <a:gd fmla="val 15000" name="adj3"/>
                <a:gd fmla="val 64977" name="adj4"/>
              </a:avLst>
            </a:prstGeom>
            <a:solidFill>
              <a:srgbClr val="2B6FA2"/>
            </a:solidFill>
            <a:ln cap="flat" cmpd="sng" w="19050">
              <a:solidFill>
                <a:srgbClr val="2B6FA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34"/>
            <p:cNvSpPr txBox="1"/>
            <p:nvPr/>
          </p:nvSpPr>
          <p:spPr>
            <a:xfrm>
              <a:off x="0" y="2244099"/>
              <a:ext cx="1479546" cy="490977"/>
            </a:xfrm>
            <a:prstGeom prst="rect">
              <a:avLst/>
            </a:prstGeom>
            <a:noFill/>
            <a:ln>
              <a:noFill/>
            </a:ln>
          </p:spPr>
          <p:txBody>
            <a:bodyPr anchorCtr="0" anchor="ctr" bIns="120900" lIns="105225" spcFirstLastPara="1" rIns="105225" wrap="square" tIns="120900">
              <a:noAutofit/>
            </a:bodyPr>
            <a:lstStyle/>
            <a:p>
              <a:pPr indent="0" lvl="0" marL="0" marR="0" rtl="0" algn="ctr">
                <a:lnSpc>
                  <a:spcPct val="90000"/>
                </a:lnSpc>
                <a:spcBef>
                  <a:spcPts val="0"/>
                </a:spcBef>
                <a:spcAft>
                  <a:spcPts val="0"/>
                </a:spcAft>
                <a:buNone/>
              </a:pPr>
              <a:r>
                <a:rPr lang="en-IN" sz="1700">
                  <a:solidFill>
                    <a:schemeClr val="lt1"/>
                  </a:solidFill>
                  <a:latin typeface="Arial"/>
                  <a:ea typeface="Arial"/>
                  <a:cs typeface="Arial"/>
                  <a:sym typeface="Arial"/>
                </a:rPr>
                <a:t>Test</a:t>
              </a:r>
              <a:endParaRPr/>
            </a:p>
          </p:txBody>
        </p:sp>
        <p:sp>
          <p:nvSpPr>
            <p:cNvPr id="798" name="Google Shape;798;p34"/>
            <p:cNvSpPr/>
            <p:nvPr/>
          </p:nvSpPr>
          <p:spPr>
            <a:xfrm>
              <a:off x="1479546" y="2244099"/>
              <a:ext cx="4438638" cy="490977"/>
            </a:xfrm>
            <a:prstGeom prst="rect">
              <a:avLst/>
            </a:prstGeom>
            <a:solidFill>
              <a:srgbClr val="C9D3DF">
                <a:alpha val="89803"/>
              </a:srgbClr>
            </a:solidFill>
            <a:ln cap="flat" cmpd="sng" w="19050">
              <a:solidFill>
                <a:srgbClr val="C9D3DF">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34"/>
            <p:cNvSpPr txBox="1"/>
            <p:nvPr/>
          </p:nvSpPr>
          <p:spPr>
            <a:xfrm>
              <a:off x="1479546" y="2244099"/>
              <a:ext cx="4438638" cy="490977"/>
            </a:xfrm>
            <a:prstGeom prst="rect">
              <a:avLst/>
            </a:prstGeom>
            <a:noFill/>
            <a:ln>
              <a:noFill/>
            </a:ln>
          </p:spPr>
          <p:txBody>
            <a:bodyPr anchorCtr="0" anchor="ctr" bIns="139700" lIns="90025" spcFirstLastPara="1" rIns="90025" wrap="square" tIns="139700">
              <a:noAutofit/>
            </a:bodyPr>
            <a:lstStyle/>
            <a:p>
              <a:pPr indent="0" lvl="0" marL="0" marR="0" rtl="0" algn="l">
                <a:lnSpc>
                  <a:spcPct val="90000"/>
                </a:lnSpc>
                <a:spcBef>
                  <a:spcPts val="0"/>
                </a:spcBef>
                <a:spcAft>
                  <a:spcPts val="0"/>
                </a:spcAft>
                <a:buNone/>
              </a:pPr>
              <a:r>
                <a:rPr lang="en-IN" sz="1100">
                  <a:solidFill>
                    <a:schemeClr val="dk1"/>
                  </a:solidFill>
                  <a:latin typeface="Arial"/>
                  <a:ea typeface="Arial"/>
                  <a:cs typeface="Arial"/>
                  <a:sym typeface="Arial"/>
                </a:rPr>
                <a:t>Test Design</a:t>
              </a:r>
              <a:br>
                <a:rPr lang="en-IN" sz="1100">
                  <a:solidFill>
                    <a:schemeClr val="dk1"/>
                  </a:solidFill>
                  <a:latin typeface="Arial"/>
                  <a:ea typeface="Arial"/>
                  <a:cs typeface="Arial"/>
                  <a:sym typeface="Arial"/>
                </a:rPr>
              </a:br>
              <a:endParaRPr sz="1100">
                <a:solidFill>
                  <a:schemeClr val="dk1"/>
                </a:solidFill>
                <a:latin typeface="Arial"/>
                <a:ea typeface="Arial"/>
                <a:cs typeface="Arial"/>
                <a:sym typeface="Arial"/>
              </a:endParaRPr>
            </a:p>
          </p:txBody>
        </p:sp>
        <p:sp>
          <p:nvSpPr>
            <p:cNvPr id="800" name="Google Shape;800;p34"/>
            <p:cNvSpPr/>
            <p:nvPr/>
          </p:nvSpPr>
          <p:spPr>
            <a:xfrm rot="10800000">
              <a:off x="0" y="1496116"/>
              <a:ext cx="1479546" cy="755349"/>
            </a:xfrm>
            <a:prstGeom prst="upArrowCallout">
              <a:avLst>
                <a:gd fmla="val 5000" name="adj1"/>
                <a:gd fmla="val 10000" name="adj2"/>
                <a:gd fmla="val 15000" name="adj3"/>
                <a:gd fmla="val 64977" name="adj4"/>
              </a:avLst>
            </a:prstGeom>
            <a:solidFill>
              <a:srgbClr val="2BA492"/>
            </a:solidFill>
            <a:ln cap="flat" cmpd="sng" w="19050">
              <a:solidFill>
                <a:srgbClr val="2BA49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34"/>
            <p:cNvSpPr txBox="1"/>
            <p:nvPr/>
          </p:nvSpPr>
          <p:spPr>
            <a:xfrm>
              <a:off x="0" y="1496116"/>
              <a:ext cx="1479546" cy="490977"/>
            </a:xfrm>
            <a:prstGeom prst="rect">
              <a:avLst/>
            </a:prstGeom>
            <a:noFill/>
            <a:ln>
              <a:noFill/>
            </a:ln>
          </p:spPr>
          <p:txBody>
            <a:bodyPr anchorCtr="0" anchor="ctr" bIns="120900" lIns="105225" spcFirstLastPara="1" rIns="105225" wrap="square" tIns="120900">
              <a:noAutofit/>
            </a:bodyPr>
            <a:lstStyle/>
            <a:p>
              <a:pPr indent="0" lvl="0" marL="0" marR="0" rtl="0" algn="ctr">
                <a:lnSpc>
                  <a:spcPct val="90000"/>
                </a:lnSpc>
                <a:spcBef>
                  <a:spcPts val="0"/>
                </a:spcBef>
                <a:spcAft>
                  <a:spcPts val="0"/>
                </a:spcAft>
                <a:buNone/>
              </a:pPr>
              <a:r>
                <a:rPr lang="en-IN" sz="1700">
                  <a:solidFill>
                    <a:schemeClr val="lt1"/>
                  </a:solidFill>
                  <a:latin typeface="Arial"/>
                  <a:ea typeface="Arial"/>
                  <a:cs typeface="Arial"/>
                  <a:sym typeface="Arial"/>
                </a:rPr>
                <a:t>Test</a:t>
              </a:r>
              <a:endParaRPr/>
            </a:p>
          </p:txBody>
        </p:sp>
        <p:sp>
          <p:nvSpPr>
            <p:cNvPr id="802" name="Google Shape;802;p34"/>
            <p:cNvSpPr/>
            <p:nvPr/>
          </p:nvSpPr>
          <p:spPr>
            <a:xfrm>
              <a:off x="1479546" y="1496116"/>
              <a:ext cx="4438638" cy="490977"/>
            </a:xfrm>
            <a:prstGeom prst="rect">
              <a:avLst/>
            </a:prstGeom>
            <a:solidFill>
              <a:srgbClr val="C9DFDE">
                <a:alpha val="89803"/>
              </a:srgbClr>
            </a:solidFill>
            <a:ln cap="flat" cmpd="sng" w="19050">
              <a:solidFill>
                <a:srgbClr val="C9DFDE">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34"/>
            <p:cNvSpPr txBox="1"/>
            <p:nvPr/>
          </p:nvSpPr>
          <p:spPr>
            <a:xfrm>
              <a:off x="1479546" y="1496116"/>
              <a:ext cx="4438638" cy="490977"/>
            </a:xfrm>
            <a:prstGeom prst="rect">
              <a:avLst/>
            </a:prstGeom>
            <a:noFill/>
            <a:ln>
              <a:noFill/>
            </a:ln>
          </p:spPr>
          <p:txBody>
            <a:bodyPr anchorCtr="0" anchor="ctr" bIns="139700" lIns="90025" spcFirstLastPara="1" rIns="90025" wrap="square" tIns="139700">
              <a:noAutofit/>
            </a:bodyPr>
            <a:lstStyle/>
            <a:p>
              <a:pPr indent="0" lvl="0" marL="0" marR="0" rtl="0" algn="l">
                <a:lnSpc>
                  <a:spcPct val="90000"/>
                </a:lnSpc>
                <a:spcBef>
                  <a:spcPts val="0"/>
                </a:spcBef>
                <a:spcAft>
                  <a:spcPts val="0"/>
                </a:spcAft>
                <a:buNone/>
              </a:pPr>
              <a:r>
                <a:rPr lang="en-IN" sz="1100">
                  <a:solidFill>
                    <a:schemeClr val="dk1"/>
                  </a:solidFill>
                  <a:latin typeface="Arial"/>
                  <a:ea typeface="Arial"/>
                  <a:cs typeface="Arial"/>
                  <a:sym typeface="Arial"/>
                </a:rPr>
                <a:t>Test Analysis</a:t>
              </a:r>
              <a:br>
                <a:rPr lang="en-IN" sz="1100">
                  <a:solidFill>
                    <a:schemeClr val="dk1"/>
                  </a:solidFill>
                  <a:latin typeface="Arial"/>
                  <a:ea typeface="Arial"/>
                  <a:cs typeface="Arial"/>
                  <a:sym typeface="Arial"/>
                </a:rPr>
              </a:br>
              <a:endParaRPr sz="1100">
                <a:solidFill>
                  <a:schemeClr val="dk1"/>
                </a:solidFill>
                <a:latin typeface="Arial"/>
                <a:ea typeface="Arial"/>
                <a:cs typeface="Arial"/>
                <a:sym typeface="Arial"/>
              </a:endParaRPr>
            </a:p>
          </p:txBody>
        </p:sp>
        <p:sp>
          <p:nvSpPr>
            <p:cNvPr id="804" name="Google Shape;804;p34"/>
            <p:cNvSpPr/>
            <p:nvPr/>
          </p:nvSpPr>
          <p:spPr>
            <a:xfrm rot="10800000">
              <a:off x="0" y="748133"/>
              <a:ext cx="1479546" cy="755349"/>
            </a:xfrm>
            <a:prstGeom prst="upArrowCallout">
              <a:avLst>
                <a:gd fmla="val 5000" name="adj1"/>
                <a:gd fmla="val 10000" name="adj2"/>
                <a:gd fmla="val 15000" name="adj3"/>
                <a:gd fmla="val 64977" name="adj4"/>
              </a:avLst>
            </a:prstGeom>
            <a:solidFill>
              <a:srgbClr val="2BA550"/>
            </a:solidFill>
            <a:ln cap="flat" cmpd="sng" w="19050">
              <a:solidFill>
                <a:srgbClr val="2BA550"/>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34"/>
            <p:cNvSpPr txBox="1"/>
            <p:nvPr/>
          </p:nvSpPr>
          <p:spPr>
            <a:xfrm>
              <a:off x="0" y="748133"/>
              <a:ext cx="1479546" cy="490977"/>
            </a:xfrm>
            <a:prstGeom prst="rect">
              <a:avLst/>
            </a:prstGeom>
            <a:noFill/>
            <a:ln>
              <a:noFill/>
            </a:ln>
          </p:spPr>
          <p:txBody>
            <a:bodyPr anchorCtr="0" anchor="ctr" bIns="120900" lIns="105225" spcFirstLastPara="1" rIns="105225" wrap="square" tIns="120900">
              <a:noAutofit/>
            </a:bodyPr>
            <a:lstStyle/>
            <a:p>
              <a:pPr indent="0" lvl="0" marL="0" marR="0" rtl="0" algn="ctr">
                <a:lnSpc>
                  <a:spcPct val="90000"/>
                </a:lnSpc>
                <a:spcBef>
                  <a:spcPts val="0"/>
                </a:spcBef>
                <a:spcAft>
                  <a:spcPts val="0"/>
                </a:spcAft>
                <a:buNone/>
              </a:pPr>
              <a:r>
                <a:rPr lang="en-IN" sz="1700">
                  <a:solidFill>
                    <a:schemeClr val="lt1"/>
                  </a:solidFill>
                  <a:latin typeface="Arial"/>
                  <a:ea typeface="Arial"/>
                  <a:cs typeface="Arial"/>
                  <a:sym typeface="Arial"/>
                </a:rPr>
                <a:t>Test</a:t>
              </a:r>
              <a:endParaRPr/>
            </a:p>
          </p:txBody>
        </p:sp>
        <p:sp>
          <p:nvSpPr>
            <p:cNvPr id="806" name="Google Shape;806;p34"/>
            <p:cNvSpPr/>
            <p:nvPr/>
          </p:nvSpPr>
          <p:spPr>
            <a:xfrm>
              <a:off x="1479546" y="748133"/>
              <a:ext cx="4438638" cy="490977"/>
            </a:xfrm>
            <a:prstGeom prst="rect">
              <a:avLst/>
            </a:prstGeom>
            <a:solidFill>
              <a:srgbClr val="CADFD2">
                <a:alpha val="89803"/>
              </a:srgbClr>
            </a:solidFill>
            <a:ln cap="flat" cmpd="sng" w="19050">
              <a:solidFill>
                <a:srgbClr val="CADFD2">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34"/>
            <p:cNvSpPr txBox="1"/>
            <p:nvPr/>
          </p:nvSpPr>
          <p:spPr>
            <a:xfrm>
              <a:off x="1479546" y="748133"/>
              <a:ext cx="4438638" cy="490977"/>
            </a:xfrm>
            <a:prstGeom prst="rect">
              <a:avLst/>
            </a:prstGeom>
            <a:noFill/>
            <a:ln>
              <a:noFill/>
            </a:ln>
          </p:spPr>
          <p:txBody>
            <a:bodyPr anchorCtr="0" anchor="ctr" bIns="139700" lIns="90025" spcFirstLastPara="1" rIns="90025" wrap="square" tIns="139700">
              <a:noAutofit/>
            </a:bodyPr>
            <a:lstStyle/>
            <a:p>
              <a:pPr indent="0" lvl="0" marL="0" marR="0" rtl="0" algn="l">
                <a:lnSpc>
                  <a:spcPct val="90000"/>
                </a:lnSpc>
                <a:spcBef>
                  <a:spcPts val="0"/>
                </a:spcBef>
                <a:spcAft>
                  <a:spcPts val="0"/>
                </a:spcAft>
                <a:buNone/>
              </a:pPr>
              <a:r>
                <a:rPr lang="en-IN" sz="1100">
                  <a:solidFill>
                    <a:schemeClr val="dk1"/>
                  </a:solidFill>
                  <a:latin typeface="Arial"/>
                  <a:ea typeface="Arial"/>
                  <a:cs typeface="Arial"/>
                  <a:sym typeface="Arial"/>
                </a:rPr>
                <a:t>Test Monitoring and Control</a:t>
              </a:r>
              <a:br>
                <a:rPr lang="en-IN" sz="1100">
                  <a:solidFill>
                    <a:schemeClr val="dk1"/>
                  </a:solidFill>
                  <a:latin typeface="Arial"/>
                  <a:ea typeface="Arial"/>
                  <a:cs typeface="Arial"/>
                  <a:sym typeface="Arial"/>
                </a:rPr>
              </a:br>
              <a:endParaRPr sz="1100">
                <a:solidFill>
                  <a:schemeClr val="dk1"/>
                </a:solidFill>
                <a:latin typeface="Arial"/>
                <a:ea typeface="Arial"/>
                <a:cs typeface="Arial"/>
                <a:sym typeface="Arial"/>
              </a:endParaRPr>
            </a:p>
          </p:txBody>
        </p:sp>
        <p:sp>
          <p:nvSpPr>
            <p:cNvPr id="808" name="Google Shape;808;p34"/>
            <p:cNvSpPr/>
            <p:nvPr/>
          </p:nvSpPr>
          <p:spPr>
            <a:xfrm rot="10800000">
              <a:off x="0" y="150"/>
              <a:ext cx="1479546" cy="755349"/>
            </a:xfrm>
            <a:prstGeom prst="upArrowCallout">
              <a:avLst>
                <a:gd fmla="val 5000" name="adj1"/>
                <a:gd fmla="val 10000" name="adj2"/>
                <a:gd fmla="val 15000" name="adj3"/>
                <a:gd fmla="val 64977" name="adj4"/>
              </a:avLst>
            </a:prstGeom>
            <a:solidFill>
              <a:srgbClr val="4CA62C"/>
            </a:solidFill>
            <a:ln cap="flat" cmpd="sng" w="19050">
              <a:solidFill>
                <a:srgbClr val="4CA62C"/>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p34"/>
            <p:cNvSpPr txBox="1"/>
            <p:nvPr/>
          </p:nvSpPr>
          <p:spPr>
            <a:xfrm>
              <a:off x="0" y="150"/>
              <a:ext cx="1479546" cy="490977"/>
            </a:xfrm>
            <a:prstGeom prst="rect">
              <a:avLst/>
            </a:prstGeom>
            <a:noFill/>
            <a:ln>
              <a:noFill/>
            </a:ln>
          </p:spPr>
          <p:txBody>
            <a:bodyPr anchorCtr="0" anchor="ctr" bIns="120900" lIns="105225" spcFirstLastPara="1" rIns="105225" wrap="square" tIns="120900">
              <a:noAutofit/>
            </a:bodyPr>
            <a:lstStyle/>
            <a:p>
              <a:pPr indent="0" lvl="0" marL="0" marR="0" rtl="0" algn="ctr">
                <a:lnSpc>
                  <a:spcPct val="90000"/>
                </a:lnSpc>
                <a:spcBef>
                  <a:spcPts val="0"/>
                </a:spcBef>
                <a:spcAft>
                  <a:spcPts val="0"/>
                </a:spcAft>
                <a:buNone/>
              </a:pPr>
              <a:r>
                <a:rPr lang="en-IN" sz="1700">
                  <a:solidFill>
                    <a:schemeClr val="lt1"/>
                  </a:solidFill>
                  <a:latin typeface="Arial"/>
                  <a:ea typeface="Arial"/>
                  <a:cs typeface="Arial"/>
                  <a:sym typeface="Arial"/>
                </a:rPr>
                <a:t>Planning</a:t>
              </a:r>
              <a:endParaRPr/>
            </a:p>
          </p:txBody>
        </p:sp>
        <p:sp>
          <p:nvSpPr>
            <p:cNvPr id="810" name="Google Shape;810;p34"/>
            <p:cNvSpPr/>
            <p:nvPr/>
          </p:nvSpPr>
          <p:spPr>
            <a:xfrm>
              <a:off x="1479546" y="150"/>
              <a:ext cx="4438638" cy="490977"/>
            </a:xfrm>
            <a:prstGeom prst="rect">
              <a:avLst/>
            </a:prstGeom>
            <a:solidFill>
              <a:srgbClr val="CDE0C9">
                <a:alpha val="89803"/>
              </a:srgbClr>
            </a:solidFill>
            <a:ln cap="flat" cmpd="sng" w="19050">
              <a:solidFill>
                <a:srgbClr val="CDE0C9">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34"/>
            <p:cNvSpPr txBox="1"/>
            <p:nvPr/>
          </p:nvSpPr>
          <p:spPr>
            <a:xfrm>
              <a:off x="1479546" y="150"/>
              <a:ext cx="4438638" cy="490977"/>
            </a:xfrm>
            <a:prstGeom prst="rect">
              <a:avLst/>
            </a:prstGeom>
            <a:noFill/>
            <a:ln>
              <a:noFill/>
            </a:ln>
          </p:spPr>
          <p:txBody>
            <a:bodyPr anchorCtr="0" anchor="ctr" bIns="139700" lIns="90025" spcFirstLastPara="1" rIns="90025" wrap="square" tIns="139700">
              <a:noAutofit/>
            </a:bodyPr>
            <a:lstStyle/>
            <a:p>
              <a:pPr indent="0" lvl="0" marL="0" marR="0" rtl="0" algn="l">
                <a:lnSpc>
                  <a:spcPct val="90000"/>
                </a:lnSpc>
                <a:spcBef>
                  <a:spcPts val="0"/>
                </a:spcBef>
                <a:spcAft>
                  <a:spcPts val="0"/>
                </a:spcAft>
                <a:buNone/>
              </a:pPr>
              <a:r>
                <a:rPr lang="en-IN" sz="1100">
                  <a:solidFill>
                    <a:schemeClr val="dk1"/>
                  </a:solidFill>
                  <a:latin typeface="Arial"/>
                  <a:ea typeface="Arial"/>
                  <a:cs typeface="Arial"/>
                  <a:sym typeface="Arial"/>
                </a:rPr>
                <a:t>Test Planning</a:t>
              </a:r>
              <a:br>
                <a:rPr lang="en-IN" sz="1100">
                  <a:solidFill>
                    <a:schemeClr val="dk1"/>
                  </a:solidFill>
                  <a:latin typeface="Arial"/>
                  <a:ea typeface="Arial"/>
                  <a:cs typeface="Arial"/>
                  <a:sym typeface="Arial"/>
                </a:rPr>
              </a:br>
              <a:endParaRPr sz="1100">
                <a:solidFill>
                  <a:schemeClr val="dk1"/>
                </a:solidFill>
                <a:latin typeface="Arial"/>
                <a:ea typeface="Arial"/>
                <a:cs typeface="Arial"/>
                <a:sym typeface="Arial"/>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16" name="Shape 816"/>
        <p:cNvGrpSpPr/>
        <p:nvPr/>
      </p:nvGrpSpPr>
      <p:grpSpPr>
        <a:xfrm>
          <a:off x="0" y="0"/>
          <a:ext cx="0" cy="0"/>
          <a:chOff x="0" y="0"/>
          <a:chExt cx="0" cy="0"/>
        </a:xfrm>
      </p:grpSpPr>
      <p:sp>
        <p:nvSpPr>
          <p:cNvPr id="817" name="Google Shape;817;p35"/>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818" name="Google Shape;818;p35"/>
          <p:cNvSpPr txBox="1"/>
          <p:nvPr>
            <p:ph type="title"/>
          </p:nvPr>
        </p:nvSpPr>
        <p:spPr>
          <a:xfrm>
            <a:off x="1256522" y="591829"/>
            <a:ext cx="3939688" cy="558312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rPr lang="en-IN" sz="4400">
                <a:solidFill>
                  <a:schemeClr val="dk1"/>
                </a:solidFill>
                <a:latin typeface="Play"/>
                <a:ea typeface="Play"/>
                <a:cs typeface="Play"/>
                <a:sym typeface="Play"/>
              </a:rPr>
              <a:t>IS 11291:2023 </a:t>
            </a:r>
            <a:r>
              <a:rPr lang="en-IN">
                <a:solidFill>
                  <a:schemeClr val="dk1"/>
                </a:solidFill>
                <a:latin typeface="Play"/>
                <a:ea typeface="Play"/>
                <a:cs typeface="Play"/>
                <a:sym typeface="Play"/>
              </a:rPr>
              <a:t>: Part 3 Test Documentation</a:t>
            </a:r>
            <a:endParaRPr/>
          </a:p>
        </p:txBody>
      </p:sp>
      <p:cxnSp>
        <p:nvCxnSpPr>
          <p:cNvPr id="819" name="Google Shape;819;p35"/>
          <p:cNvCxnSpPr/>
          <p:nvPr/>
        </p:nvCxnSpPr>
        <p:spPr>
          <a:xfrm>
            <a:off x="715890" y="356812"/>
            <a:ext cx="0" cy="6492875"/>
          </a:xfrm>
          <a:prstGeom prst="straightConnector1">
            <a:avLst/>
          </a:prstGeom>
          <a:noFill/>
          <a:ln cap="sq" cmpd="sng" w="25400">
            <a:solidFill>
              <a:schemeClr val="accent1"/>
            </a:solidFill>
            <a:prstDash val="solid"/>
            <a:bevel/>
            <a:headEnd len="sm" w="sm" type="none"/>
            <a:tailEnd len="sm" w="sm" type="none"/>
          </a:ln>
        </p:spPr>
      </p:cxnSp>
      <p:sp>
        <p:nvSpPr>
          <p:cNvPr id="820" name="Google Shape;820;p35"/>
          <p:cNvSpPr/>
          <p:nvPr/>
        </p:nvSpPr>
        <p:spPr>
          <a:xfrm>
            <a:off x="11433111" y="591829"/>
            <a:ext cx="139039" cy="139039"/>
          </a:xfrm>
          <a:custGeom>
            <a:rect b="b" l="l" r="r" t="t"/>
            <a:pathLst>
              <a:path extrusionOk="0" h="139039" w="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21" name="Google Shape;821;p35"/>
          <p:cNvSpPr/>
          <p:nvPr/>
        </p:nvSpPr>
        <p:spPr>
          <a:xfrm>
            <a:off x="11791891" y="821124"/>
            <a:ext cx="91138" cy="91138"/>
          </a:xfrm>
          <a:custGeom>
            <a:rect b="b" l="l" r="r" t="t"/>
            <a:pathLst>
              <a:path extrusionOk="0" h="91138" w="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22" name="Google Shape;822;p35"/>
          <p:cNvSpPr/>
          <p:nvPr/>
        </p:nvSpPr>
        <p:spPr>
          <a:xfrm>
            <a:off x="11417571" y="1336268"/>
            <a:ext cx="127714" cy="127714"/>
          </a:xfrm>
          <a:custGeom>
            <a:rect b="b" l="l" r="r" t="t"/>
            <a:pathLst>
              <a:path extrusionOk="0" h="127714" w="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nvGrpSpPr>
          <p:cNvPr id="823" name="Google Shape;823;p35"/>
          <p:cNvGrpSpPr/>
          <p:nvPr/>
        </p:nvGrpSpPr>
        <p:grpSpPr>
          <a:xfrm>
            <a:off x="5492710" y="1566066"/>
            <a:ext cx="5861090" cy="3714627"/>
            <a:chOff x="0" y="894261"/>
            <a:chExt cx="5861090" cy="3714627"/>
          </a:xfrm>
        </p:grpSpPr>
        <p:sp>
          <p:nvSpPr>
            <p:cNvPr id="824" name="Google Shape;824;p35"/>
            <p:cNvSpPr/>
            <p:nvPr/>
          </p:nvSpPr>
          <p:spPr>
            <a:xfrm>
              <a:off x="0" y="894261"/>
              <a:ext cx="5861090" cy="1650945"/>
            </a:xfrm>
            <a:prstGeom prst="roundRect">
              <a:avLst>
                <a:gd fmla="val 10000" name="adj"/>
              </a:avLst>
            </a:pr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35"/>
            <p:cNvSpPr/>
            <p:nvPr/>
          </p:nvSpPr>
          <p:spPr>
            <a:xfrm>
              <a:off x="499410" y="1265724"/>
              <a:ext cx="908019" cy="908019"/>
            </a:xfrm>
            <a:prstGeom prst="rect">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 name="Google Shape;826;p35"/>
            <p:cNvSpPr/>
            <p:nvPr/>
          </p:nvSpPr>
          <p:spPr>
            <a:xfrm>
              <a:off x="1906841" y="894261"/>
              <a:ext cx="3954248" cy="165094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 name="Google Shape;827;p35"/>
            <p:cNvSpPr txBox="1"/>
            <p:nvPr/>
          </p:nvSpPr>
          <p:spPr>
            <a:xfrm>
              <a:off x="1906841" y="894261"/>
              <a:ext cx="3954248" cy="1650945"/>
            </a:xfrm>
            <a:prstGeom prst="rect">
              <a:avLst/>
            </a:prstGeom>
            <a:noFill/>
            <a:ln>
              <a:noFill/>
            </a:ln>
          </p:spPr>
          <p:txBody>
            <a:bodyPr anchorCtr="0" anchor="ctr" bIns="174725" lIns="174725" spcFirstLastPara="1" rIns="174725" wrap="square" tIns="174725">
              <a:noAutofit/>
            </a:bodyPr>
            <a:lstStyle/>
            <a:p>
              <a:pPr indent="0" lvl="0" marL="0" marR="0" rtl="0" algn="l">
                <a:lnSpc>
                  <a:spcPct val="90000"/>
                </a:lnSpc>
                <a:spcBef>
                  <a:spcPts val="0"/>
                </a:spcBef>
                <a:spcAft>
                  <a:spcPts val="0"/>
                </a:spcAft>
                <a:buNone/>
              </a:pPr>
              <a:r>
                <a:rPr lang="en-IN" sz="2000">
                  <a:solidFill>
                    <a:schemeClr val="dk1"/>
                  </a:solidFill>
                  <a:latin typeface="Arial"/>
                  <a:ea typeface="Arial"/>
                  <a:cs typeface="Arial"/>
                  <a:sym typeface="Arial"/>
                </a:rPr>
                <a:t>Specifies templates for test documentation.</a:t>
              </a:r>
              <a:br>
                <a:rPr lang="en-IN" sz="2000">
                  <a:solidFill>
                    <a:schemeClr val="dk1"/>
                  </a:solidFill>
                  <a:latin typeface="Arial"/>
                  <a:ea typeface="Arial"/>
                  <a:cs typeface="Arial"/>
                  <a:sym typeface="Arial"/>
                </a:rPr>
              </a:br>
              <a:endParaRPr sz="2000">
                <a:solidFill>
                  <a:schemeClr val="dk1"/>
                </a:solidFill>
                <a:latin typeface="Arial"/>
                <a:ea typeface="Arial"/>
                <a:cs typeface="Arial"/>
                <a:sym typeface="Arial"/>
              </a:endParaRPr>
            </a:p>
          </p:txBody>
        </p:sp>
        <p:sp>
          <p:nvSpPr>
            <p:cNvPr id="828" name="Google Shape;828;p35"/>
            <p:cNvSpPr/>
            <p:nvPr/>
          </p:nvSpPr>
          <p:spPr>
            <a:xfrm>
              <a:off x="0" y="2957943"/>
              <a:ext cx="5861090" cy="1650945"/>
            </a:xfrm>
            <a:prstGeom prst="roundRect">
              <a:avLst>
                <a:gd fmla="val 10000" name="adj"/>
              </a:avLst>
            </a:pr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35"/>
            <p:cNvSpPr/>
            <p:nvPr/>
          </p:nvSpPr>
          <p:spPr>
            <a:xfrm>
              <a:off x="499410" y="3329405"/>
              <a:ext cx="908019" cy="908019"/>
            </a:xfrm>
            <a:prstGeom prst="rect">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 name="Google Shape;830;p35"/>
            <p:cNvSpPr/>
            <p:nvPr/>
          </p:nvSpPr>
          <p:spPr>
            <a:xfrm>
              <a:off x="1906841" y="2957943"/>
              <a:ext cx="3954248" cy="165094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35"/>
            <p:cNvSpPr txBox="1"/>
            <p:nvPr/>
          </p:nvSpPr>
          <p:spPr>
            <a:xfrm>
              <a:off x="1906841" y="2957943"/>
              <a:ext cx="3954248" cy="1650945"/>
            </a:xfrm>
            <a:prstGeom prst="rect">
              <a:avLst/>
            </a:prstGeom>
            <a:noFill/>
            <a:ln>
              <a:noFill/>
            </a:ln>
          </p:spPr>
          <p:txBody>
            <a:bodyPr anchorCtr="0" anchor="ctr" bIns="174725" lIns="174725" spcFirstLastPara="1" rIns="174725" wrap="square" tIns="174725">
              <a:noAutofit/>
            </a:bodyPr>
            <a:lstStyle/>
            <a:p>
              <a:pPr indent="0" lvl="0" marL="0" marR="0" rtl="0" algn="l">
                <a:lnSpc>
                  <a:spcPct val="90000"/>
                </a:lnSpc>
                <a:spcBef>
                  <a:spcPts val="0"/>
                </a:spcBef>
                <a:spcAft>
                  <a:spcPts val="0"/>
                </a:spcAft>
                <a:buNone/>
              </a:pPr>
              <a:r>
                <a:rPr lang="en-IN" sz="2000">
                  <a:solidFill>
                    <a:schemeClr val="dk1"/>
                  </a:solidFill>
                  <a:latin typeface="Arial"/>
                  <a:ea typeface="Arial"/>
                  <a:cs typeface="Arial"/>
                  <a:sym typeface="Arial"/>
                </a:rPr>
                <a:t>Provides guidelines for creating consistent and comprehensive test documents.</a:t>
              </a:r>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36" name="Shape 836"/>
        <p:cNvGrpSpPr/>
        <p:nvPr/>
      </p:nvGrpSpPr>
      <p:grpSpPr>
        <a:xfrm>
          <a:off x="0" y="0"/>
          <a:ext cx="0" cy="0"/>
          <a:chOff x="0" y="0"/>
          <a:chExt cx="0" cy="0"/>
        </a:xfrm>
      </p:grpSpPr>
      <p:sp>
        <p:nvSpPr>
          <p:cNvPr id="837" name="Google Shape;837;p36"/>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838" name="Google Shape;838;p36"/>
          <p:cNvSpPr txBox="1"/>
          <p:nvPr>
            <p:ph type="title"/>
          </p:nvPr>
        </p:nvSpPr>
        <p:spPr>
          <a:xfrm>
            <a:off x="1256522" y="591829"/>
            <a:ext cx="3939688" cy="558312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5400"/>
              <a:buFont typeface="Play"/>
              <a:buNone/>
            </a:pPr>
            <a:r>
              <a:rPr lang="en-IN" sz="5400">
                <a:solidFill>
                  <a:schemeClr val="dk1"/>
                </a:solidFill>
                <a:latin typeface="Play"/>
                <a:ea typeface="Play"/>
                <a:cs typeface="Play"/>
                <a:sym typeface="Play"/>
              </a:rPr>
              <a:t>IS 11291:2023 </a:t>
            </a:r>
            <a:r>
              <a:rPr lang="en-IN" sz="5000">
                <a:solidFill>
                  <a:schemeClr val="dk1"/>
                </a:solidFill>
                <a:latin typeface="Play"/>
                <a:ea typeface="Play"/>
                <a:cs typeface="Play"/>
                <a:sym typeface="Play"/>
              </a:rPr>
              <a:t>: Part 4 Test Techniques</a:t>
            </a:r>
            <a:endParaRPr/>
          </a:p>
        </p:txBody>
      </p:sp>
      <p:cxnSp>
        <p:nvCxnSpPr>
          <p:cNvPr id="839" name="Google Shape;839;p36"/>
          <p:cNvCxnSpPr/>
          <p:nvPr/>
        </p:nvCxnSpPr>
        <p:spPr>
          <a:xfrm>
            <a:off x="715890" y="356812"/>
            <a:ext cx="0" cy="6492875"/>
          </a:xfrm>
          <a:prstGeom prst="straightConnector1">
            <a:avLst/>
          </a:prstGeom>
          <a:noFill/>
          <a:ln cap="sq" cmpd="sng" w="25400">
            <a:solidFill>
              <a:schemeClr val="accent1"/>
            </a:solidFill>
            <a:prstDash val="solid"/>
            <a:bevel/>
            <a:headEnd len="sm" w="sm" type="none"/>
            <a:tailEnd len="sm" w="sm" type="none"/>
          </a:ln>
        </p:spPr>
      </p:cxnSp>
      <p:sp>
        <p:nvSpPr>
          <p:cNvPr id="840" name="Google Shape;840;p36"/>
          <p:cNvSpPr/>
          <p:nvPr/>
        </p:nvSpPr>
        <p:spPr>
          <a:xfrm>
            <a:off x="11433111" y="591829"/>
            <a:ext cx="139039" cy="139039"/>
          </a:xfrm>
          <a:custGeom>
            <a:rect b="b" l="l" r="r" t="t"/>
            <a:pathLst>
              <a:path extrusionOk="0" h="139039" w="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41" name="Google Shape;841;p36"/>
          <p:cNvSpPr/>
          <p:nvPr/>
        </p:nvSpPr>
        <p:spPr>
          <a:xfrm>
            <a:off x="11791891" y="821124"/>
            <a:ext cx="91138" cy="91138"/>
          </a:xfrm>
          <a:custGeom>
            <a:rect b="b" l="l" r="r" t="t"/>
            <a:pathLst>
              <a:path extrusionOk="0" h="91138" w="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42" name="Google Shape;842;p36"/>
          <p:cNvSpPr/>
          <p:nvPr/>
        </p:nvSpPr>
        <p:spPr>
          <a:xfrm>
            <a:off x="11417571" y="1336268"/>
            <a:ext cx="127714" cy="127714"/>
          </a:xfrm>
          <a:custGeom>
            <a:rect b="b" l="l" r="r" t="t"/>
            <a:pathLst>
              <a:path extrusionOk="0" h="127714" w="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nvGrpSpPr>
          <p:cNvPr id="843" name="Google Shape;843;p36"/>
          <p:cNvGrpSpPr/>
          <p:nvPr/>
        </p:nvGrpSpPr>
        <p:grpSpPr>
          <a:xfrm>
            <a:off x="5492710" y="1566066"/>
            <a:ext cx="5861090" cy="3714627"/>
            <a:chOff x="0" y="894261"/>
            <a:chExt cx="5861090" cy="3714627"/>
          </a:xfrm>
        </p:grpSpPr>
        <p:sp>
          <p:nvSpPr>
            <p:cNvPr id="844" name="Google Shape;844;p36"/>
            <p:cNvSpPr/>
            <p:nvPr/>
          </p:nvSpPr>
          <p:spPr>
            <a:xfrm>
              <a:off x="0" y="894261"/>
              <a:ext cx="5861090" cy="1650945"/>
            </a:xfrm>
            <a:prstGeom prst="roundRect">
              <a:avLst>
                <a:gd fmla="val 10000" name="adj"/>
              </a:avLst>
            </a:pr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36"/>
            <p:cNvSpPr/>
            <p:nvPr/>
          </p:nvSpPr>
          <p:spPr>
            <a:xfrm>
              <a:off x="499410" y="1265724"/>
              <a:ext cx="908019" cy="908019"/>
            </a:xfrm>
            <a:prstGeom prst="rect">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36"/>
            <p:cNvSpPr/>
            <p:nvPr/>
          </p:nvSpPr>
          <p:spPr>
            <a:xfrm>
              <a:off x="1906841" y="894261"/>
              <a:ext cx="3954248" cy="165094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36"/>
            <p:cNvSpPr txBox="1"/>
            <p:nvPr/>
          </p:nvSpPr>
          <p:spPr>
            <a:xfrm>
              <a:off x="1906841" y="894261"/>
              <a:ext cx="3954248" cy="1650945"/>
            </a:xfrm>
            <a:prstGeom prst="rect">
              <a:avLst/>
            </a:prstGeom>
            <a:noFill/>
            <a:ln>
              <a:noFill/>
            </a:ln>
          </p:spPr>
          <p:txBody>
            <a:bodyPr anchorCtr="0" anchor="ctr" bIns="174725" lIns="174725" spcFirstLastPara="1" rIns="174725" wrap="square" tIns="174725">
              <a:noAutofit/>
            </a:bodyPr>
            <a:lstStyle/>
            <a:p>
              <a:pPr indent="0" lvl="0" marL="0" marR="0" rtl="0" algn="l">
                <a:lnSpc>
                  <a:spcPct val="90000"/>
                </a:lnSpc>
                <a:spcBef>
                  <a:spcPts val="0"/>
                </a:spcBef>
                <a:spcAft>
                  <a:spcPts val="0"/>
                </a:spcAft>
                <a:buNone/>
              </a:pPr>
              <a:r>
                <a:rPr lang="en-IN" sz="2400">
                  <a:solidFill>
                    <a:schemeClr val="dk1"/>
                  </a:solidFill>
                  <a:latin typeface="Arial"/>
                  <a:ea typeface="Arial"/>
                  <a:cs typeface="Arial"/>
                  <a:sym typeface="Arial"/>
                </a:rPr>
                <a:t>Describes various test techniques.</a:t>
              </a:r>
              <a:br>
                <a:rPr lang="en-IN" sz="2400">
                  <a:solidFill>
                    <a:schemeClr val="dk1"/>
                  </a:solidFill>
                  <a:latin typeface="Arial"/>
                  <a:ea typeface="Arial"/>
                  <a:cs typeface="Arial"/>
                  <a:sym typeface="Arial"/>
                </a:rPr>
              </a:br>
              <a:endParaRPr sz="2400">
                <a:solidFill>
                  <a:schemeClr val="dk1"/>
                </a:solidFill>
                <a:latin typeface="Arial"/>
                <a:ea typeface="Arial"/>
                <a:cs typeface="Arial"/>
                <a:sym typeface="Arial"/>
              </a:endParaRPr>
            </a:p>
          </p:txBody>
        </p:sp>
        <p:sp>
          <p:nvSpPr>
            <p:cNvPr id="848" name="Google Shape;848;p36"/>
            <p:cNvSpPr/>
            <p:nvPr/>
          </p:nvSpPr>
          <p:spPr>
            <a:xfrm>
              <a:off x="0" y="2957943"/>
              <a:ext cx="5861090" cy="1650945"/>
            </a:xfrm>
            <a:prstGeom prst="roundRect">
              <a:avLst>
                <a:gd fmla="val 10000" name="adj"/>
              </a:avLst>
            </a:pr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 name="Google Shape;849;p36"/>
            <p:cNvSpPr/>
            <p:nvPr/>
          </p:nvSpPr>
          <p:spPr>
            <a:xfrm>
              <a:off x="499410" y="3329405"/>
              <a:ext cx="908019" cy="908019"/>
            </a:xfrm>
            <a:prstGeom prst="rect">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p36"/>
            <p:cNvSpPr/>
            <p:nvPr/>
          </p:nvSpPr>
          <p:spPr>
            <a:xfrm>
              <a:off x="1906841" y="2957943"/>
              <a:ext cx="3954248" cy="165094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 name="Google Shape;851;p36"/>
            <p:cNvSpPr txBox="1"/>
            <p:nvPr/>
          </p:nvSpPr>
          <p:spPr>
            <a:xfrm>
              <a:off x="1906841" y="2957943"/>
              <a:ext cx="3954248" cy="1650945"/>
            </a:xfrm>
            <a:prstGeom prst="rect">
              <a:avLst/>
            </a:prstGeom>
            <a:noFill/>
            <a:ln>
              <a:noFill/>
            </a:ln>
          </p:spPr>
          <p:txBody>
            <a:bodyPr anchorCtr="0" anchor="ctr" bIns="174725" lIns="174725" spcFirstLastPara="1" rIns="174725" wrap="square" tIns="174725">
              <a:noAutofit/>
            </a:bodyPr>
            <a:lstStyle/>
            <a:p>
              <a:pPr indent="0" lvl="0" marL="0" marR="0" rtl="0" algn="l">
                <a:lnSpc>
                  <a:spcPct val="90000"/>
                </a:lnSpc>
                <a:spcBef>
                  <a:spcPts val="0"/>
                </a:spcBef>
                <a:spcAft>
                  <a:spcPts val="0"/>
                </a:spcAft>
                <a:buNone/>
              </a:pPr>
              <a:r>
                <a:rPr lang="en-IN" sz="2400">
                  <a:solidFill>
                    <a:schemeClr val="dk1"/>
                  </a:solidFill>
                  <a:latin typeface="Arial"/>
                  <a:ea typeface="Arial"/>
                  <a:cs typeface="Arial"/>
                  <a:sym typeface="Arial"/>
                </a:rPr>
                <a:t>Provides guidelines for selecting and applying test techniques.</a:t>
              </a:r>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56" name="Shape 856"/>
        <p:cNvGrpSpPr/>
        <p:nvPr/>
      </p:nvGrpSpPr>
      <p:grpSpPr>
        <a:xfrm>
          <a:off x="0" y="0"/>
          <a:ext cx="0" cy="0"/>
          <a:chOff x="0" y="0"/>
          <a:chExt cx="0" cy="0"/>
        </a:xfrm>
      </p:grpSpPr>
      <p:sp>
        <p:nvSpPr>
          <p:cNvPr id="857" name="Google Shape;857;p37"/>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858" name="Google Shape;858;p37"/>
          <p:cNvSpPr txBox="1"/>
          <p:nvPr>
            <p:ph type="title"/>
          </p:nvPr>
        </p:nvSpPr>
        <p:spPr>
          <a:xfrm>
            <a:off x="635000" y="640823"/>
            <a:ext cx="3418659" cy="558314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rPr lang="en-IN" sz="4400">
                <a:solidFill>
                  <a:schemeClr val="dk1"/>
                </a:solidFill>
                <a:latin typeface="Play"/>
                <a:ea typeface="Play"/>
                <a:cs typeface="Play"/>
                <a:sym typeface="Play"/>
              </a:rPr>
              <a:t>IS 11291:2023 </a:t>
            </a:r>
            <a:r>
              <a:rPr lang="en-IN" sz="4200">
                <a:solidFill>
                  <a:schemeClr val="dk1"/>
                </a:solidFill>
                <a:latin typeface="Play"/>
                <a:ea typeface="Play"/>
                <a:cs typeface="Play"/>
                <a:sym typeface="Play"/>
              </a:rPr>
              <a:t>Part 4: Test Techniques Requirements</a:t>
            </a:r>
            <a:endParaRPr/>
          </a:p>
        </p:txBody>
      </p:sp>
      <p:sp>
        <p:nvSpPr>
          <p:cNvPr id="859" name="Google Shape;859;p37"/>
          <p:cNvSpPr/>
          <p:nvPr/>
        </p:nvSpPr>
        <p:spPr>
          <a:xfrm rot="5400000">
            <a:off x="1627450" y="3462719"/>
            <a:ext cx="5410200" cy="18288"/>
          </a:xfrm>
          <a:custGeom>
            <a:rect b="b" l="l" r="r" t="t"/>
            <a:pathLst>
              <a:path extrusionOk="0" fill="none" h="18288" w="541020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extrusionOk="0" h="18288" w="541020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cap="rnd" cmpd="sng" w="4127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grpSp>
        <p:nvGrpSpPr>
          <p:cNvPr id="860" name="Google Shape;860;p37"/>
          <p:cNvGrpSpPr/>
          <p:nvPr/>
        </p:nvGrpSpPr>
        <p:grpSpPr>
          <a:xfrm>
            <a:off x="4648018" y="640822"/>
            <a:ext cx="6900512" cy="5536140"/>
            <a:chOff x="0" y="0"/>
            <a:chExt cx="6900512" cy="5536140"/>
          </a:xfrm>
        </p:grpSpPr>
        <p:cxnSp>
          <p:nvCxnSpPr>
            <p:cNvPr id="861" name="Google Shape;861;p37"/>
            <p:cNvCxnSpPr/>
            <p:nvPr/>
          </p:nvCxnSpPr>
          <p:spPr>
            <a:xfrm>
              <a:off x="0" y="0"/>
              <a:ext cx="6900512" cy="0"/>
            </a:xfrm>
            <a:prstGeom prst="straightConnector1">
              <a:avLst/>
            </a:prstGeom>
            <a:solidFill>
              <a:srgbClr val="E97131"/>
            </a:solidFill>
            <a:ln cap="flat" cmpd="sng" w="19050">
              <a:solidFill>
                <a:srgbClr val="E97131"/>
              </a:solidFill>
              <a:prstDash val="solid"/>
              <a:miter lim="800000"/>
              <a:headEnd len="sm" w="sm" type="none"/>
              <a:tailEnd len="sm" w="sm" type="none"/>
            </a:ln>
          </p:spPr>
        </p:cxnSp>
        <p:sp>
          <p:nvSpPr>
            <p:cNvPr id="862" name="Google Shape;862;p37"/>
            <p:cNvSpPr/>
            <p:nvPr/>
          </p:nvSpPr>
          <p:spPr>
            <a:xfrm>
              <a:off x="0" y="0"/>
              <a:ext cx="6900512" cy="138403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37"/>
            <p:cNvSpPr txBox="1"/>
            <p:nvPr/>
          </p:nvSpPr>
          <p:spPr>
            <a:xfrm>
              <a:off x="0" y="0"/>
              <a:ext cx="6900512" cy="1384035"/>
            </a:xfrm>
            <a:prstGeom prst="rect">
              <a:avLst/>
            </a:prstGeom>
            <a:noFill/>
            <a:ln>
              <a:noFill/>
            </a:ln>
          </p:spPr>
          <p:txBody>
            <a:bodyPr anchorCtr="0" anchor="t" bIns="110475" lIns="110475" spcFirstLastPara="1" rIns="110475" wrap="square" tIns="110475">
              <a:noAutofit/>
            </a:bodyPr>
            <a:lstStyle/>
            <a:p>
              <a:pPr indent="0" lvl="0" marL="0" marR="0" rtl="0" algn="l">
                <a:lnSpc>
                  <a:spcPct val="90000"/>
                </a:lnSpc>
                <a:spcBef>
                  <a:spcPts val="0"/>
                </a:spcBef>
                <a:spcAft>
                  <a:spcPts val="0"/>
                </a:spcAft>
                <a:buNone/>
              </a:pPr>
              <a:r>
                <a:rPr lang="en-IN" sz="2900">
                  <a:solidFill>
                    <a:schemeClr val="dk1"/>
                  </a:solidFill>
                  <a:latin typeface="Arial"/>
                  <a:ea typeface="Arial"/>
                  <a:cs typeface="Arial"/>
                  <a:sym typeface="Arial"/>
                </a:rPr>
                <a:t>1. Specification-Based Techniques</a:t>
              </a:r>
              <a:br>
                <a:rPr lang="en-IN" sz="2900">
                  <a:solidFill>
                    <a:schemeClr val="dk1"/>
                  </a:solidFill>
                  <a:latin typeface="Arial"/>
                  <a:ea typeface="Arial"/>
                  <a:cs typeface="Arial"/>
                  <a:sym typeface="Arial"/>
                </a:rPr>
              </a:br>
              <a:endParaRPr sz="2900">
                <a:solidFill>
                  <a:schemeClr val="dk1"/>
                </a:solidFill>
                <a:latin typeface="Arial"/>
                <a:ea typeface="Arial"/>
                <a:cs typeface="Arial"/>
                <a:sym typeface="Arial"/>
              </a:endParaRPr>
            </a:p>
          </p:txBody>
        </p:sp>
        <p:cxnSp>
          <p:nvCxnSpPr>
            <p:cNvPr id="864" name="Google Shape;864;p37"/>
            <p:cNvCxnSpPr/>
            <p:nvPr/>
          </p:nvCxnSpPr>
          <p:spPr>
            <a:xfrm>
              <a:off x="0" y="1384035"/>
              <a:ext cx="6900512" cy="0"/>
            </a:xfrm>
            <a:prstGeom prst="straightConnector1">
              <a:avLst/>
            </a:prstGeom>
            <a:solidFill>
              <a:srgbClr val="C8BE1E"/>
            </a:solidFill>
            <a:ln cap="flat" cmpd="sng" w="19050">
              <a:solidFill>
                <a:srgbClr val="C8BE1E"/>
              </a:solidFill>
              <a:prstDash val="solid"/>
              <a:miter lim="800000"/>
              <a:headEnd len="sm" w="sm" type="none"/>
              <a:tailEnd len="sm" w="sm" type="none"/>
            </a:ln>
          </p:spPr>
        </p:cxnSp>
        <p:sp>
          <p:nvSpPr>
            <p:cNvPr id="865" name="Google Shape;865;p37"/>
            <p:cNvSpPr/>
            <p:nvPr/>
          </p:nvSpPr>
          <p:spPr>
            <a:xfrm>
              <a:off x="0" y="1384035"/>
              <a:ext cx="6900512" cy="138403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 name="Google Shape;866;p37"/>
            <p:cNvSpPr txBox="1"/>
            <p:nvPr/>
          </p:nvSpPr>
          <p:spPr>
            <a:xfrm>
              <a:off x="0" y="1384035"/>
              <a:ext cx="6900512" cy="1384035"/>
            </a:xfrm>
            <a:prstGeom prst="rect">
              <a:avLst/>
            </a:prstGeom>
            <a:noFill/>
            <a:ln>
              <a:noFill/>
            </a:ln>
          </p:spPr>
          <p:txBody>
            <a:bodyPr anchorCtr="0" anchor="t" bIns="110475" lIns="110475" spcFirstLastPara="1" rIns="110475" wrap="square" tIns="110475">
              <a:noAutofit/>
            </a:bodyPr>
            <a:lstStyle/>
            <a:p>
              <a:pPr indent="0" lvl="0" marL="0" marR="0" rtl="0" algn="l">
                <a:lnSpc>
                  <a:spcPct val="90000"/>
                </a:lnSpc>
                <a:spcBef>
                  <a:spcPts val="0"/>
                </a:spcBef>
                <a:spcAft>
                  <a:spcPts val="0"/>
                </a:spcAft>
                <a:buNone/>
              </a:pPr>
              <a:r>
                <a:rPr lang="en-IN" sz="2900">
                  <a:solidFill>
                    <a:schemeClr val="dk1"/>
                  </a:solidFill>
                  <a:latin typeface="Arial"/>
                  <a:ea typeface="Arial"/>
                  <a:cs typeface="Arial"/>
                  <a:sym typeface="Arial"/>
                </a:rPr>
                <a:t>2. Structure-Based Techniques</a:t>
              </a:r>
              <a:br>
                <a:rPr lang="en-IN" sz="2900">
                  <a:solidFill>
                    <a:schemeClr val="dk1"/>
                  </a:solidFill>
                  <a:latin typeface="Arial"/>
                  <a:ea typeface="Arial"/>
                  <a:cs typeface="Arial"/>
                  <a:sym typeface="Arial"/>
                </a:rPr>
              </a:br>
              <a:endParaRPr sz="2900">
                <a:solidFill>
                  <a:schemeClr val="dk1"/>
                </a:solidFill>
                <a:latin typeface="Arial"/>
                <a:ea typeface="Arial"/>
                <a:cs typeface="Arial"/>
                <a:sym typeface="Arial"/>
              </a:endParaRPr>
            </a:p>
          </p:txBody>
        </p:sp>
        <p:cxnSp>
          <p:nvCxnSpPr>
            <p:cNvPr id="867" name="Google Shape;867;p37"/>
            <p:cNvCxnSpPr/>
            <p:nvPr/>
          </p:nvCxnSpPr>
          <p:spPr>
            <a:xfrm>
              <a:off x="0" y="2768070"/>
              <a:ext cx="6900512" cy="0"/>
            </a:xfrm>
            <a:prstGeom prst="straightConnector1">
              <a:avLst/>
            </a:prstGeom>
            <a:solidFill>
              <a:srgbClr val="55971D"/>
            </a:solidFill>
            <a:ln cap="flat" cmpd="sng" w="19050">
              <a:solidFill>
                <a:srgbClr val="55971D"/>
              </a:solidFill>
              <a:prstDash val="solid"/>
              <a:miter lim="800000"/>
              <a:headEnd len="sm" w="sm" type="none"/>
              <a:tailEnd len="sm" w="sm" type="none"/>
            </a:ln>
          </p:spPr>
        </p:cxnSp>
        <p:sp>
          <p:nvSpPr>
            <p:cNvPr id="868" name="Google Shape;868;p37"/>
            <p:cNvSpPr/>
            <p:nvPr/>
          </p:nvSpPr>
          <p:spPr>
            <a:xfrm>
              <a:off x="0" y="2768070"/>
              <a:ext cx="6900512" cy="138403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 name="Google Shape;869;p37"/>
            <p:cNvSpPr txBox="1"/>
            <p:nvPr/>
          </p:nvSpPr>
          <p:spPr>
            <a:xfrm>
              <a:off x="0" y="2768070"/>
              <a:ext cx="6900512" cy="1384035"/>
            </a:xfrm>
            <a:prstGeom prst="rect">
              <a:avLst/>
            </a:prstGeom>
            <a:noFill/>
            <a:ln>
              <a:noFill/>
            </a:ln>
          </p:spPr>
          <p:txBody>
            <a:bodyPr anchorCtr="0" anchor="t" bIns="110475" lIns="110475" spcFirstLastPara="1" rIns="110475" wrap="square" tIns="110475">
              <a:noAutofit/>
            </a:bodyPr>
            <a:lstStyle/>
            <a:p>
              <a:pPr indent="0" lvl="0" marL="0" marR="0" rtl="0" algn="l">
                <a:lnSpc>
                  <a:spcPct val="90000"/>
                </a:lnSpc>
                <a:spcBef>
                  <a:spcPts val="0"/>
                </a:spcBef>
                <a:spcAft>
                  <a:spcPts val="0"/>
                </a:spcAft>
                <a:buNone/>
              </a:pPr>
              <a:r>
                <a:rPr lang="en-IN" sz="2900">
                  <a:solidFill>
                    <a:schemeClr val="dk1"/>
                  </a:solidFill>
                  <a:latin typeface="Arial"/>
                  <a:ea typeface="Arial"/>
                  <a:cs typeface="Arial"/>
                  <a:sym typeface="Arial"/>
                </a:rPr>
                <a:t>3. Experience-Based Techniques</a:t>
              </a:r>
              <a:br>
                <a:rPr lang="en-IN" sz="2900">
                  <a:solidFill>
                    <a:schemeClr val="dk1"/>
                  </a:solidFill>
                  <a:latin typeface="Arial"/>
                  <a:ea typeface="Arial"/>
                  <a:cs typeface="Arial"/>
                  <a:sym typeface="Arial"/>
                </a:rPr>
              </a:br>
              <a:endParaRPr sz="2900">
                <a:solidFill>
                  <a:schemeClr val="dk1"/>
                </a:solidFill>
                <a:latin typeface="Arial"/>
                <a:ea typeface="Arial"/>
                <a:cs typeface="Arial"/>
                <a:sym typeface="Arial"/>
              </a:endParaRPr>
            </a:p>
          </p:txBody>
        </p:sp>
        <p:cxnSp>
          <p:nvCxnSpPr>
            <p:cNvPr id="870" name="Google Shape;870;p37"/>
            <p:cNvCxnSpPr/>
            <p:nvPr/>
          </p:nvCxnSpPr>
          <p:spPr>
            <a:xfrm>
              <a:off x="0" y="4152105"/>
              <a:ext cx="6900512" cy="0"/>
            </a:xfrm>
            <a:prstGeom prst="straightConnector1">
              <a:avLst/>
            </a:prstGeom>
            <a:solidFill>
              <a:srgbClr val="186923"/>
            </a:solidFill>
            <a:ln cap="flat" cmpd="sng" w="19050">
              <a:solidFill>
                <a:srgbClr val="186923"/>
              </a:solidFill>
              <a:prstDash val="solid"/>
              <a:miter lim="800000"/>
              <a:headEnd len="sm" w="sm" type="none"/>
              <a:tailEnd len="sm" w="sm" type="none"/>
            </a:ln>
          </p:spPr>
        </p:cxnSp>
        <p:sp>
          <p:nvSpPr>
            <p:cNvPr id="871" name="Google Shape;871;p37"/>
            <p:cNvSpPr/>
            <p:nvPr/>
          </p:nvSpPr>
          <p:spPr>
            <a:xfrm>
              <a:off x="0" y="4152105"/>
              <a:ext cx="6900512" cy="138403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p37"/>
            <p:cNvSpPr txBox="1"/>
            <p:nvPr/>
          </p:nvSpPr>
          <p:spPr>
            <a:xfrm>
              <a:off x="0" y="4152105"/>
              <a:ext cx="6900512" cy="1384035"/>
            </a:xfrm>
            <a:prstGeom prst="rect">
              <a:avLst/>
            </a:prstGeom>
            <a:noFill/>
            <a:ln>
              <a:noFill/>
            </a:ln>
          </p:spPr>
          <p:txBody>
            <a:bodyPr anchorCtr="0" anchor="t" bIns="110475" lIns="110475" spcFirstLastPara="1" rIns="110475" wrap="square" tIns="110475">
              <a:noAutofit/>
            </a:bodyPr>
            <a:lstStyle/>
            <a:p>
              <a:pPr indent="0" lvl="0" marL="0" marR="0" rtl="0" algn="l">
                <a:lnSpc>
                  <a:spcPct val="90000"/>
                </a:lnSpc>
                <a:spcBef>
                  <a:spcPts val="0"/>
                </a:spcBef>
                <a:spcAft>
                  <a:spcPts val="0"/>
                </a:spcAft>
                <a:buNone/>
              </a:pPr>
              <a:r>
                <a:rPr lang="en-IN" sz="2900">
                  <a:solidFill>
                    <a:schemeClr val="dk1"/>
                  </a:solidFill>
                  <a:latin typeface="Arial"/>
                  <a:ea typeface="Arial"/>
                  <a:cs typeface="Arial"/>
                  <a:sym typeface="Arial"/>
                </a:rPr>
                <a:t>4. Use of Test Techniques</a:t>
              </a:r>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77" name="Shape 877"/>
        <p:cNvGrpSpPr/>
        <p:nvPr/>
      </p:nvGrpSpPr>
      <p:grpSpPr>
        <a:xfrm>
          <a:off x="0" y="0"/>
          <a:ext cx="0" cy="0"/>
          <a:chOff x="0" y="0"/>
          <a:chExt cx="0" cy="0"/>
        </a:xfrm>
      </p:grpSpPr>
      <p:sp>
        <p:nvSpPr>
          <p:cNvPr id="878" name="Google Shape;878;p38"/>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879" name="Google Shape;879;p38"/>
          <p:cNvSpPr txBox="1"/>
          <p:nvPr>
            <p:ph type="title"/>
          </p:nvPr>
        </p:nvSpPr>
        <p:spPr>
          <a:xfrm>
            <a:off x="838200" y="591829"/>
            <a:ext cx="4358010" cy="558312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5400"/>
              <a:buFont typeface="Play"/>
              <a:buNone/>
            </a:pPr>
            <a:r>
              <a:rPr lang="en-IN" sz="5400">
                <a:solidFill>
                  <a:schemeClr val="dk1"/>
                </a:solidFill>
                <a:latin typeface="Play"/>
                <a:ea typeface="Play"/>
                <a:cs typeface="Play"/>
                <a:sym typeface="Play"/>
              </a:rPr>
              <a:t>IS 11291:2023 </a:t>
            </a:r>
            <a:r>
              <a:rPr lang="en-IN" sz="5000">
                <a:solidFill>
                  <a:schemeClr val="dk1"/>
                </a:solidFill>
                <a:latin typeface="Play"/>
                <a:ea typeface="Play"/>
                <a:cs typeface="Play"/>
                <a:sym typeface="Play"/>
              </a:rPr>
              <a:t>: Part 5 Keyword-Driven Testing</a:t>
            </a:r>
            <a:endParaRPr/>
          </a:p>
        </p:txBody>
      </p:sp>
      <p:cxnSp>
        <p:nvCxnSpPr>
          <p:cNvPr id="880" name="Google Shape;880;p38"/>
          <p:cNvCxnSpPr/>
          <p:nvPr/>
        </p:nvCxnSpPr>
        <p:spPr>
          <a:xfrm>
            <a:off x="715890" y="356812"/>
            <a:ext cx="0" cy="6492875"/>
          </a:xfrm>
          <a:prstGeom prst="straightConnector1">
            <a:avLst/>
          </a:prstGeom>
          <a:noFill/>
          <a:ln cap="sq" cmpd="sng" w="25400">
            <a:solidFill>
              <a:schemeClr val="accent1"/>
            </a:solidFill>
            <a:prstDash val="solid"/>
            <a:bevel/>
            <a:headEnd len="sm" w="sm" type="none"/>
            <a:tailEnd len="sm" w="sm" type="none"/>
          </a:ln>
        </p:spPr>
      </p:cxnSp>
      <p:sp>
        <p:nvSpPr>
          <p:cNvPr id="881" name="Google Shape;881;p38"/>
          <p:cNvSpPr/>
          <p:nvPr/>
        </p:nvSpPr>
        <p:spPr>
          <a:xfrm>
            <a:off x="11433111" y="591829"/>
            <a:ext cx="139039" cy="139039"/>
          </a:xfrm>
          <a:custGeom>
            <a:rect b="b" l="l" r="r" t="t"/>
            <a:pathLst>
              <a:path extrusionOk="0" h="139039" w="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82" name="Google Shape;882;p38"/>
          <p:cNvSpPr/>
          <p:nvPr/>
        </p:nvSpPr>
        <p:spPr>
          <a:xfrm>
            <a:off x="11791891" y="821124"/>
            <a:ext cx="91138" cy="91138"/>
          </a:xfrm>
          <a:custGeom>
            <a:rect b="b" l="l" r="r" t="t"/>
            <a:pathLst>
              <a:path extrusionOk="0" h="91138" w="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83" name="Google Shape;883;p38"/>
          <p:cNvSpPr/>
          <p:nvPr/>
        </p:nvSpPr>
        <p:spPr>
          <a:xfrm>
            <a:off x="11417571" y="1336268"/>
            <a:ext cx="127714" cy="127714"/>
          </a:xfrm>
          <a:custGeom>
            <a:rect b="b" l="l" r="r" t="t"/>
            <a:pathLst>
              <a:path extrusionOk="0" h="127714" w="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nvGrpSpPr>
          <p:cNvPr id="884" name="Google Shape;884;p38"/>
          <p:cNvGrpSpPr/>
          <p:nvPr/>
        </p:nvGrpSpPr>
        <p:grpSpPr>
          <a:xfrm>
            <a:off x="5492710" y="1566066"/>
            <a:ext cx="5861090" cy="3714627"/>
            <a:chOff x="0" y="894261"/>
            <a:chExt cx="5861090" cy="3714627"/>
          </a:xfrm>
        </p:grpSpPr>
        <p:sp>
          <p:nvSpPr>
            <p:cNvPr id="885" name="Google Shape;885;p38"/>
            <p:cNvSpPr/>
            <p:nvPr/>
          </p:nvSpPr>
          <p:spPr>
            <a:xfrm>
              <a:off x="0" y="894261"/>
              <a:ext cx="5861090" cy="1650945"/>
            </a:xfrm>
            <a:prstGeom prst="roundRect">
              <a:avLst>
                <a:gd fmla="val 10000" name="adj"/>
              </a:avLst>
            </a:pr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p38"/>
            <p:cNvSpPr/>
            <p:nvPr/>
          </p:nvSpPr>
          <p:spPr>
            <a:xfrm>
              <a:off x="499410" y="1265724"/>
              <a:ext cx="908019" cy="908019"/>
            </a:xfrm>
            <a:prstGeom prst="rect">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 name="Google Shape;887;p38"/>
            <p:cNvSpPr/>
            <p:nvPr/>
          </p:nvSpPr>
          <p:spPr>
            <a:xfrm>
              <a:off x="1906841" y="894261"/>
              <a:ext cx="3954248" cy="165094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 name="Google Shape;888;p38"/>
            <p:cNvSpPr txBox="1"/>
            <p:nvPr/>
          </p:nvSpPr>
          <p:spPr>
            <a:xfrm>
              <a:off x="1906841" y="894261"/>
              <a:ext cx="3954248" cy="1650945"/>
            </a:xfrm>
            <a:prstGeom prst="rect">
              <a:avLst/>
            </a:prstGeom>
            <a:noFill/>
            <a:ln>
              <a:noFill/>
            </a:ln>
          </p:spPr>
          <p:txBody>
            <a:bodyPr anchorCtr="0" anchor="ctr" bIns="174725" lIns="174725" spcFirstLastPara="1" rIns="174725" wrap="square" tIns="174725">
              <a:noAutofit/>
            </a:bodyPr>
            <a:lstStyle/>
            <a:p>
              <a:pPr indent="0" lvl="0" marL="0" marR="0" rtl="0" algn="l">
                <a:lnSpc>
                  <a:spcPct val="90000"/>
                </a:lnSpc>
                <a:spcBef>
                  <a:spcPts val="0"/>
                </a:spcBef>
                <a:spcAft>
                  <a:spcPts val="0"/>
                </a:spcAft>
                <a:buNone/>
              </a:pPr>
              <a:r>
                <a:rPr lang="en-IN" sz="2300">
                  <a:solidFill>
                    <a:schemeClr val="dk1"/>
                  </a:solidFill>
                  <a:latin typeface="Arial"/>
                  <a:ea typeface="Arial"/>
                  <a:cs typeface="Arial"/>
                  <a:sym typeface="Arial"/>
                </a:rPr>
                <a:t>Provides a framework for keyword-driven testing.</a:t>
              </a:r>
              <a:br>
                <a:rPr lang="en-IN" sz="2300">
                  <a:solidFill>
                    <a:schemeClr val="dk1"/>
                  </a:solidFill>
                  <a:latin typeface="Arial"/>
                  <a:ea typeface="Arial"/>
                  <a:cs typeface="Arial"/>
                  <a:sym typeface="Arial"/>
                </a:rPr>
              </a:br>
              <a:endParaRPr sz="2300">
                <a:solidFill>
                  <a:schemeClr val="dk1"/>
                </a:solidFill>
                <a:latin typeface="Arial"/>
                <a:ea typeface="Arial"/>
                <a:cs typeface="Arial"/>
                <a:sym typeface="Arial"/>
              </a:endParaRPr>
            </a:p>
          </p:txBody>
        </p:sp>
        <p:sp>
          <p:nvSpPr>
            <p:cNvPr id="889" name="Google Shape;889;p38"/>
            <p:cNvSpPr/>
            <p:nvPr/>
          </p:nvSpPr>
          <p:spPr>
            <a:xfrm>
              <a:off x="0" y="2957943"/>
              <a:ext cx="5861090" cy="1650945"/>
            </a:xfrm>
            <a:prstGeom prst="roundRect">
              <a:avLst>
                <a:gd fmla="val 10000" name="adj"/>
              </a:avLst>
            </a:pr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 name="Google Shape;890;p38"/>
            <p:cNvSpPr/>
            <p:nvPr/>
          </p:nvSpPr>
          <p:spPr>
            <a:xfrm>
              <a:off x="499410" y="3329405"/>
              <a:ext cx="908019" cy="908019"/>
            </a:xfrm>
            <a:prstGeom prst="rect">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 name="Google Shape;891;p38"/>
            <p:cNvSpPr/>
            <p:nvPr/>
          </p:nvSpPr>
          <p:spPr>
            <a:xfrm>
              <a:off x="1906841" y="2957943"/>
              <a:ext cx="3954248" cy="165094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 name="Google Shape;892;p38"/>
            <p:cNvSpPr txBox="1"/>
            <p:nvPr/>
          </p:nvSpPr>
          <p:spPr>
            <a:xfrm>
              <a:off x="1906841" y="2957943"/>
              <a:ext cx="3954248" cy="1650945"/>
            </a:xfrm>
            <a:prstGeom prst="rect">
              <a:avLst/>
            </a:prstGeom>
            <a:noFill/>
            <a:ln>
              <a:noFill/>
            </a:ln>
          </p:spPr>
          <p:txBody>
            <a:bodyPr anchorCtr="0" anchor="ctr" bIns="174725" lIns="174725" spcFirstLastPara="1" rIns="174725" wrap="square" tIns="174725">
              <a:noAutofit/>
            </a:bodyPr>
            <a:lstStyle/>
            <a:p>
              <a:pPr indent="0" lvl="0" marL="0" marR="0" rtl="0" algn="l">
                <a:lnSpc>
                  <a:spcPct val="90000"/>
                </a:lnSpc>
                <a:spcBef>
                  <a:spcPts val="0"/>
                </a:spcBef>
                <a:spcAft>
                  <a:spcPts val="0"/>
                </a:spcAft>
                <a:buNone/>
              </a:pPr>
              <a:r>
                <a:rPr lang="en-IN" sz="2300">
                  <a:solidFill>
                    <a:schemeClr val="dk1"/>
                  </a:solidFill>
                  <a:latin typeface="Arial"/>
                  <a:ea typeface="Arial"/>
                  <a:cs typeface="Arial"/>
                  <a:sym typeface="Arial"/>
                </a:rPr>
                <a:t>Describes how to create and use keywords for testing.</a:t>
              </a:r>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97" name="Shape 897"/>
        <p:cNvGrpSpPr/>
        <p:nvPr/>
      </p:nvGrpSpPr>
      <p:grpSpPr>
        <a:xfrm>
          <a:off x="0" y="0"/>
          <a:ext cx="0" cy="0"/>
          <a:chOff x="0" y="0"/>
          <a:chExt cx="0" cy="0"/>
        </a:xfrm>
      </p:grpSpPr>
      <p:sp>
        <p:nvSpPr>
          <p:cNvPr id="898" name="Google Shape;898;p39"/>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99" name="Google Shape;899;p39"/>
          <p:cNvSpPr txBox="1"/>
          <p:nvPr>
            <p:ph type="title"/>
          </p:nvPr>
        </p:nvSpPr>
        <p:spPr>
          <a:xfrm>
            <a:off x="761800" y="762001"/>
            <a:ext cx="5334197" cy="1708242"/>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Play"/>
              <a:buNone/>
            </a:pPr>
            <a:r>
              <a:rPr lang="en-IN" sz="3700"/>
              <a:t>Practical Implementation of </a:t>
            </a:r>
            <a:r>
              <a:rPr lang="en-IN" sz="4000">
                <a:solidFill>
                  <a:schemeClr val="dk1"/>
                </a:solidFill>
                <a:latin typeface="Play"/>
                <a:ea typeface="Play"/>
                <a:cs typeface="Play"/>
                <a:sym typeface="Play"/>
              </a:rPr>
              <a:t>IS 11291:2023 </a:t>
            </a:r>
            <a:r>
              <a:rPr lang="en-IN" sz="3700"/>
              <a:t>: Case Study </a:t>
            </a:r>
            <a:endParaRPr/>
          </a:p>
        </p:txBody>
      </p:sp>
      <p:sp>
        <p:nvSpPr>
          <p:cNvPr id="900" name="Google Shape;900;p39"/>
          <p:cNvSpPr txBox="1"/>
          <p:nvPr>
            <p:ph idx="1" type="body"/>
          </p:nvPr>
        </p:nvSpPr>
        <p:spPr>
          <a:xfrm>
            <a:off x="761800" y="2470244"/>
            <a:ext cx="5334197" cy="3769835"/>
          </a:xfrm>
          <a:prstGeom prst="rect">
            <a:avLst/>
          </a:prstGeom>
          <a:noFill/>
          <a:ln>
            <a:noFill/>
          </a:ln>
        </p:spPr>
        <p:txBody>
          <a:bodyPr anchorCtr="0" anchor="ctr" bIns="45700" lIns="91425" spcFirstLastPara="1" rIns="91425" wrap="square" tIns="45700">
            <a:normAutofit fontScale="92500" lnSpcReduction="20000"/>
          </a:bodyPr>
          <a:lstStyle/>
          <a:p>
            <a:pPr indent="-228600" lvl="0" marL="228600" rtl="0" algn="l">
              <a:lnSpc>
                <a:spcPct val="90000"/>
              </a:lnSpc>
              <a:spcBef>
                <a:spcPts val="0"/>
              </a:spcBef>
              <a:spcAft>
                <a:spcPts val="0"/>
              </a:spcAft>
              <a:buClr>
                <a:schemeClr val="dk1"/>
              </a:buClr>
              <a:buSzPct val="100000"/>
              <a:buChar char="•"/>
            </a:pPr>
            <a:r>
              <a:rPr b="1" lang="en-IN" sz="2000"/>
              <a:t>Scenario Overview:</a:t>
            </a:r>
            <a:r>
              <a:rPr lang="en-IN" sz="2000"/>
              <a:t> </a:t>
            </a:r>
            <a:endParaRPr/>
          </a:p>
          <a:p>
            <a:pPr indent="-228600" lvl="0" marL="228600" rtl="0" algn="l">
              <a:lnSpc>
                <a:spcPct val="90000"/>
              </a:lnSpc>
              <a:spcBef>
                <a:spcPts val="1000"/>
              </a:spcBef>
              <a:spcAft>
                <a:spcPts val="0"/>
              </a:spcAft>
              <a:buClr>
                <a:schemeClr val="dk1"/>
              </a:buClr>
              <a:buSzPct val="100000"/>
              <a:buChar char="•"/>
            </a:pPr>
            <a:r>
              <a:rPr lang="en-IN" sz="2000"/>
              <a:t>XYZ Software Solutions is developing a new e-commerce platform. The project aims to deliver a robust and user-friendly application to handle online transactions securely. To ensure the quality and reliability of the software, XYZ Software Solutions decides to implement IS 11291 :2023 standards across its testing processes.</a:t>
            </a:r>
            <a:endParaRPr/>
          </a:p>
          <a:p>
            <a:pPr indent="-228600" lvl="0" marL="228600" rtl="0" algn="l">
              <a:lnSpc>
                <a:spcPct val="90000"/>
              </a:lnSpc>
              <a:spcBef>
                <a:spcPts val="1000"/>
              </a:spcBef>
              <a:spcAft>
                <a:spcPts val="0"/>
              </a:spcAft>
              <a:buClr>
                <a:schemeClr val="dk1"/>
              </a:buClr>
              <a:buSzPct val="100000"/>
              <a:buChar char="•"/>
            </a:pPr>
            <a:r>
              <a:rPr lang="en-IN" sz="2000"/>
              <a:t>Try to think how this can be done for XYZ Company  to implement the standard ! ☺</a:t>
            </a:r>
            <a:endParaRPr sz="2000"/>
          </a:p>
        </p:txBody>
      </p:sp>
      <p:pic>
        <p:nvPicPr>
          <p:cNvPr descr="Computer script on a screen" id="901" name="Google Shape;901;p39"/>
          <p:cNvPicPr preferRelativeResize="0"/>
          <p:nvPr/>
        </p:nvPicPr>
        <p:blipFill rotWithShape="1">
          <a:blip r:embed="rId3">
            <a:alphaModFix/>
          </a:blip>
          <a:srcRect b="-1" l="4195" r="43967" t="0"/>
          <a:stretch/>
        </p:blipFill>
        <p:spPr>
          <a:xfrm>
            <a:off x="6857797" y="-10886"/>
            <a:ext cx="5334204" cy="6868886"/>
          </a:xfrm>
          <a:prstGeom prst="rect">
            <a:avLst/>
          </a:prstGeom>
          <a:noFill/>
          <a:ln>
            <a:noFill/>
          </a:ln>
          <a:effectLst>
            <a:outerShdw blurRad="127000" sx="99000" rotWithShape="0" algn="r" dir="10800000" dist="50800" sy="99000">
              <a:srgbClr val="000000">
                <a:alpha val="40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3" name="Shape 173"/>
        <p:cNvGrpSpPr/>
        <p:nvPr/>
      </p:nvGrpSpPr>
      <p:grpSpPr>
        <a:xfrm>
          <a:off x="0" y="0"/>
          <a:ext cx="0" cy="0"/>
          <a:chOff x="0" y="0"/>
          <a:chExt cx="0" cy="0"/>
        </a:xfrm>
      </p:grpSpPr>
      <p:sp>
        <p:nvSpPr>
          <p:cNvPr id="174" name="Google Shape;174;p4"/>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175" name="Google Shape;175;p4"/>
          <p:cNvSpPr/>
          <p:nvPr/>
        </p:nvSpPr>
        <p:spPr>
          <a:xfrm>
            <a:off x="0" y="0"/>
            <a:ext cx="4890596"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176" name="Google Shape;176;p4"/>
          <p:cNvSpPr txBox="1"/>
          <p:nvPr>
            <p:ph type="title"/>
          </p:nvPr>
        </p:nvSpPr>
        <p:spPr>
          <a:xfrm>
            <a:off x="838200" y="1195697"/>
            <a:ext cx="3200400" cy="423811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Play"/>
              <a:buNone/>
            </a:pPr>
            <a:r>
              <a:rPr lang="en-IN">
                <a:solidFill>
                  <a:schemeClr val="lt1"/>
                </a:solidFill>
                <a:latin typeface="Play"/>
                <a:ea typeface="Play"/>
                <a:cs typeface="Play"/>
                <a:sym typeface="Play"/>
              </a:rPr>
              <a:t>Importance of Life Cycle Processes</a:t>
            </a:r>
            <a:endParaRPr/>
          </a:p>
        </p:txBody>
      </p:sp>
      <p:grpSp>
        <p:nvGrpSpPr>
          <p:cNvPr id="177" name="Google Shape;177;p4"/>
          <p:cNvGrpSpPr/>
          <p:nvPr/>
        </p:nvGrpSpPr>
        <p:grpSpPr>
          <a:xfrm>
            <a:off x="0" y="202912"/>
            <a:ext cx="1910252" cy="709660"/>
            <a:chOff x="2267504" y="2540250"/>
            <a:chExt cx="1990951" cy="739640"/>
          </a:xfrm>
        </p:grpSpPr>
        <p:sp>
          <p:nvSpPr>
            <p:cNvPr id="178" name="Google Shape;178;p4"/>
            <p:cNvSpPr/>
            <p:nvPr/>
          </p:nvSpPr>
          <p:spPr>
            <a:xfrm>
              <a:off x="2267504" y="2540250"/>
              <a:ext cx="1990951" cy="286230"/>
            </a:xfrm>
            <a:custGeom>
              <a:rect b="b" l="l" r="r" t="t"/>
              <a:pathLst>
                <a:path extrusionOk="0" h="286230" w="1990951">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9" name="Google Shape;179;p4"/>
            <p:cNvSpPr/>
            <p:nvPr/>
          </p:nvSpPr>
          <p:spPr>
            <a:xfrm>
              <a:off x="2267504" y="2993660"/>
              <a:ext cx="1990951" cy="286230"/>
            </a:xfrm>
            <a:custGeom>
              <a:rect b="b" l="l" r="r" t="t"/>
              <a:pathLst>
                <a:path extrusionOk="0" h="286230" w="1990951">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180" name="Google Shape;180;p4"/>
          <p:cNvSpPr/>
          <p:nvPr/>
        </p:nvSpPr>
        <p:spPr>
          <a:xfrm>
            <a:off x="406260" y="4752208"/>
            <a:ext cx="365021" cy="365021"/>
          </a:xfrm>
          <a:prstGeom prst="ellipse">
            <a:avLst/>
          </a:prstGeom>
          <a:solidFill>
            <a:srgbClr val="FFFFFF"/>
          </a:solidFill>
          <a:ln cap="flat" cmpd="sng" w="28575">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181" name="Google Shape;181;p4"/>
          <p:cNvSpPr/>
          <p:nvPr/>
        </p:nvSpPr>
        <p:spPr>
          <a:xfrm>
            <a:off x="406260" y="4752208"/>
            <a:ext cx="365021" cy="365021"/>
          </a:xfrm>
          <a:prstGeom prst="ellipse">
            <a:avLst/>
          </a:prstGeom>
          <a:solidFill>
            <a:schemeClr val="accent6">
              <a:alpha val="29803"/>
            </a:schemeClr>
          </a:solidFill>
          <a:ln cap="flat" cmpd="sng" w="28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grpSp>
        <p:nvGrpSpPr>
          <p:cNvPr id="182" name="Google Shape;182;p4"/>
          <p:cNvGrpSpPr/>
          <p:nvPr/>
        </p:nvGrpSpPr>
        <p:grpSpPr>
          <a:xfrm>
            <a:off x="4109667" y="5539935"/>
            <a:ext cx="975169" cy="975171"/>
            <a:chOff x="5829300" y="3162300"/>
            <a:chExt cx="532256" cy="532257"/>
          </a:xfrm>
        </p:grpSpPr>
        <p:sp>
          <p:nvSpPr>
            <p:cNvPr id="183" name="Google Shape;183;p4"/>
            <p:cNvSpPr/>
            <p:nvPr/>
          </p:nvSpPr>
          <p:spPr>
            <a:xfrm>
              <a:off x="5859208" y="3192208"/>
              <a:ext cx="112966" cy="112966"/>
            </a:xfrm>
            <a:custGeom>
              <a:rect b="b" l="l" r="r" t="t"/>
              <a:pathLst>
                <a:path extrusionOk="0" h="112966" w="112966">
                  <a:moveTo>
                    <a:pt x="112967" y="0"/>
                  </a:moveTo>
                  <a:lnTo>
                    <a:pt x="0" y="112967"/>
                  </a:lnTo>
                  <a:cubicBezTo>
                    <a:pt x="25356" y="64747"/>
                    <a:pt x="64747" y="25356"/>
                    <a:pt x="112967"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4" name="Google Shape;184;p4"/>
            <p:cNvSpPr/>
            <p:nvPr/>
          </p:nvSpPr>
          <p:spPr>
            <a:xfrm>
              <a:off x="5831205" y="3164205"/>
              <a:ext cx="230314" cy="230314"/>
            </a:xfrm>
            <a:custGeom>
              <a:rect b="b" l="l" r="r" t="t"/>
              <a:pathLst>
                <a:path extrusionOk="0" h="230314" w="230314">
                  <a:moveTo>
                    <a:pt x="230314" y="0"/>
                  </a:moveTo>
                  <a:lnTo>
                    <a:pt x="0" y="230314"/>
                  </a:lnTo>
                  <a:cubicBezTo>
                    <a:pt x="953" y="223361"/>
                    <a:pt x="2095" y="216408"/>
                    <a:pt x="3524" y="209550"/>
                  </a:cubicBezTo>
                  <a:lnTo>
                    <a:pt x="209550" y="3524"/>
                  </a:lnTo>
                  <a:cubicBezTo>
                    <a:pt x="216408" y="2095"/>
                    <a:pt x="223361" y="953"/>
                    <a:pt x="230314"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5" name="Google Shape;185;p4"/>
            <p:cNvSpPr/>
            <p:nvPr/>
          </p:nvSpPr>
          <p:spPr>
            <a:xfrm>
              <a:off x="5829300" y="3162300"/>
              <a:ext cx="294131" cy="294131"/>
            </a:xfrm>
            <a:custGeom>
              <a:rect b="b" l="l" r="r" t="t"/>
              <a:pathLst>
                <a:path extrusionOk="0" h="294131" w="294131">
                  <a:moveTo>
                    <a:pt x="294132" y="1238"/>
                  </a:moveTo>
                  <a:lnTo>
                    <a:pt x="1238" y="294132"/>
                  </a:lnTo>
                  <a:cubicBezTo>
                    <a:pt x="667" y="288893"/>
                    <a:pt x="0" y="283559"/>
                    <a:pt x="0" y="278225"/>
                  </a:cubicBezTo>
                  <a:lnTo>
                    <a:pt x="278225" y="0"/>
                  </a:lnTo>
                  <a:cubicBezTo>
                    <a:pt x="283559" y="0"/>
                    <a:pt x="288893" y="667"/>
                    <a:pt x="294132" y="12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6" name="Google Shape;186;p4"/>
            <p:cNvSpPr/>
            <p:nvPr/>
          </p:nvSpPr>
          <p:spPr>
            <a:xfrm>
              <a:off x="5837205" y="3170110"/>
              <a:ext cx="337184" cy="337280"/>
            </a:xfrm>
            <a:custGeom>
              <a:rect b="b" l="l" r="r" t="t"/>
              <a:pathLst>
                <a:path extrusionOk="0" h="337280" w="337184">
                  <a:moveTo>
                    <a:pt x="337185" y="3905"/>
                  </a:moveTo>
                  <a:lnTo>
                    <a:pt x="3810" y="337280"/>
                  </a:lnTo>
                  <a:cubicBezTo>
                    <a:pt x="2381" y="332899"/>
                    <a:pt x="1143" y="328422"/>
                    <a:pt x="0" y="323850"/>
                  </a:cubicBezTo>
                  <a:lnTo>
                    <a:pt x="323850" y="0"/>
                  </a:lnTo>
                  <a:cubicBezTo>
                    <a:pt x="328327" y="1715"/>
                    <a:pt x="332804" y="2477"/>
                    <a:pt x="337185" y="390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7" name="Google Shape;187;p4"/>
            <p:cNvSpPr/>
            <p:nvPr/>
          </p:nvSpPr>
          <p:spPr>
            <a:xfrm>
              <a:off x="5853207" y="3186207"/>
              <a:ext cx="364617" cy="364617"/>
            </a:xfrm>
            <a:custGeom>
              <a:rect b="b" l="l" r="r" t="t"/>
              <a:pathLst>
                <a:path extrusionOk="0" h="364617" w="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8" name="Google Shape;188;p4"/>
            <p:cNvSpPr/>
            <p:nvPr/>
          </p:nvSpPr>
          <p:spPr>
            <a:xfrm>
              <a:off x="5875305" y="3208305"/>
              <a:ext cx="380238" cy="380238"/>
            </a:xfrm>
            <a:custGeom>
              <a:rect b="b" l="l" r="r" t="t"/>
              <a:pathLst>
                <a:path extrusionOk="0" h="380238" w="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9" name="Google Shape;189;p4"/>
            <p:cNvSpPr/>
            <p:nvPr/>
          </p:nvSpPr>
          <p:spPr>
            <a:xfrm>
              <a:off x="5902832" y="3235832"/>
              <a:ext cx="385191" cy="385191"/>
            </a:xfrm>
            <a:custGeom>
              <a:rect b="b" l="l" r="r" t="t"/>
              <a:pathLst>
                <a:path extrusionOk="0" h="385191" w="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0" name="Google Shape;190;p4"/>
            <p:cNvSpPr/>
            <p:nvPr/>
          </p:nvSpPr>
          <p:spPr>
            <a:xfrm>
              <a:off x="5935789" y="3268313"/>
              <a:ext cx="379761" cy="380237"/>
            </a:xfrm>
            <a:custGeom>
              <a:rect b="b" l="l" r="r" t="t"/>
              <a:pathLst>
                <a:path extrusionOk="0" h="380237" w="379761">
                  <a:moveTo>
                    <a:pt x="372428" y="0"/>
                  </a:moveTo>
                  <a:cubicBezTo>
                    <a:pt x="374999" y="3239"/>
                    <a:pt x="377381" y="6572"/>
                    <a:pt x="379762" y="9525"/>
                  </a:cubicBezTo>
                  <a:lnTo>
                    <a:pt x="9525" y="380238"/>
                  </a:lnTo>
                  <a:cubicBezTo>
                    <a:pt x="6096" y="377857"/>
                    <a:pt x="2762" y="375476"/>
                    <a:pt x="0" y="37290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1" name="Google Shape;191;p4"/>
            <p:cNvSpPr/>
            <p:nvPr/>
          </p:nvSpPr>
          <p:spPr>
            <a:xfrm>
              <a:off x="5972841" y="3305841"/>
              <a:ext cx="364807" cy="364807"/>
            </a:xfrm>
            <a:custGeom>
              <a:rect b="b" l="l" r="r" t="t"/>
              <a:pathLst>
                <a:path extrusionOk="0" h="364807" w="364807">
                  <a:moveTo>
                    <a:pt x="359188" y="0"/>
                  </a:moveTo>
                  <a:cubicBezTo>
                    <a:pt x="361188" y="3905"/>
                    <a:pt x="362998" y="7715"/>
                    <a:pt x="364808" y="11621"/>
                  </a:cubicBezTo>
                  <a:lnTo>
                    <a:pt x="11621" y="364808"/>
                  </a:lnTo>
                  <a:cubicBezTo>
                    <a:pt x="7715" y="362998"/>
                    <a:pt x="3905" y="361188"/>
                    <a:pt x="0" y="35918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2" name="Google Shape;192;p4"/>
            <p:cNvSpPr/>
            <p:nvPr/>
          </p:nvSpPr>
          <p:spPr>
            <a:xfrm>
              <a:off x="6016370" y="3349466"/>
              <a:ext cx="337280" cy="337280"/>
            </a:xfrm>
            <a:custGeom>
              <a:rect b="b" l="l" r="r" t="t"/>
              <a:pathLst>
                <a:path extrusionOk="0" h="337280" w="337280">
                  <a:moveTo>
                    <a:pt x="333470" y="0"/>
                  </a:moveTo>
                  <a:cubicBezTo>
                    <a:pt x="334899" y="4382"/>
                    <a:pt x="336137" y="8858"/>
                    <a:pt x="337280" y="13430"/>
                  </a:cubicBezTo>
                  <a:lnTo>
                    <a:pt x="13430" y="337280"/>
                  </a:lnTo>
                  <a:cubicBezTo>
                    <a:pt x="8858" y="336137"/>
                    <a:pt x="4382" y="334899"/>
                    <a:pt x="0" y="33347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3" name="Google Shape;193;p4"/>
            <p:cNvSpPr/>
            <p:nvPr/>
          </p:nvSpPr>
          <p:spPr>
            <a:xfrm>
              <a:off x="6067329" y="3400425"/>
              <a:ext cx="294227" cy="294132"/>
            </a:xfrm>
            <a:custGeom>
              <a:rect b="b" l="l" r="r" t="t"/>
              <a:pathLst>
                <a:path extrusionOk="0" h="294132" w="294227">
                  <a:moveTo>
                    <a:pt x="292989" y="0"/>
                  </a:moveTo>
                  <a:cubicBezTo>
                    <a:pt x="293561" y="5334"/>
                    <a:pt x="293942" y="10668"/>
                    <a:pt x="294227" y="15907"/>
                  </a:cubicBezTo>
                  <a:lnTo>
                    <a:pt x="15907" y="294132"/>
                  </a:lnTo>
                  <a:cubicBezTo>
                    <a:pt x="10668" y="294132"/>
                    <a:pt x="5334" y="293465"/>
                    <a:pt x="0" y="29289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4" name="Google Shape;194;p4"/>
            <p:cNvSpPr/>
            <p:nvPr/>
          </p:nvSpPr>
          <p:spPr>
            <a:xfrm>
              <a:off x="6129337" y="3462337"/>
              <a:ext cx="230314" cy="230314"/>
            </a:xfrm>
            <a:custGeom>
              <a:rect b="b" l="l" r="r" t="t"/>
              <a:pathLst>
                <a:path extrusionOk="0" h="230314" w="230314">
                  <a:moveTo>
                    <a:pt x="230315" y="0"/>
                  </a:moveTo>
                  <a:cubicBezTo>
                    <a:pt x="229457" y="6953"/>
                    <a:pt x="228314" y="13716"/>
                    <a:pt x="226886" y="20574"/>
                  </a:cubicBezTo>
                  <a:lnTo>
                    <a:pt x="20669" y="226790"/>
                  </a:lnTo>
                  <a:cubicBezTo>
                    <a:pt x="13811" y="228314"/>
                    <a:pt x="6953" y="229457"/>
                    <a:pt x="0" y="23031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5" name="Google Shape;195;p4"/>
            <p:cNvSpPr/>
            <p:nvPr/>
          </p:nvSpPr>
          <p:spPr>
            <a:xfrm>
              <a:off x="6218682" y="3551682"/>
              <a:ext cx="112871" cy="112871"/>
            </a:xfrm>
            <a:custGeom>
              <a:rect b="b" l="l" r="r" t="t"/>
              <a:pathLst>
                <a:path extrusionOk="0" h="112871" w="112871">
                  <a:moveTo>
                    <a:pt x="112871" y="0"/>
                  </a:moveTo>
                  <a:cubicBezTo>
                    <a:pt x="87618" y="48239"/>
                    <a:pt x="48239" y="87618"/>
                    <a:pt x="0" y="11287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196" name="Google Shape;196;p4"/>
          <p:cNvGrpSpPr/>
          <p:nvPr/>
        </p:nvGrpSpPr>
        <p:grpSpPr>
          <a:xfrm>
            <a:off x="5484139" y="478257"/>
            <a:ext cx="6301601" cy="5877373"/>
            <a:chOff x="0" y="717"/>
            <a:chExt cx="6301601" cy="5877373"/>
          </a:xfrm>
        </p:grpSpPr>
        <p:sp>
          <p:nvSpPr>
            <p:cNvPr id="197" name="Google Shape;197;p4"/>
            <p:cNvSpPr/>
            <p:nvPr/>
          </p:nvSpPr>
          <p:spPr>
            <a:xfrm>
              <a:off x="0" y="717"/>
              <a:ext cx="6301601" cy="1679249"/>
            </a:xfrm>
            <a:prstGeom prst="roundRect">
              <a:avLst>
                <a:gd fmla="val 10000" name="adj"/>
              </a:avLst>
            </a:pr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4"/>
            <p:cNvSpPr/>
            <p:nvPr/>
          </p:nvSpPr>
          <p:spPr>
            <a:xfrm>
              <a:off x="507973" y="378548"/>
              <a:ext cx="923587" cy="923587"/>
            </a:xfrm>
            <a:prstGeom prst="rect">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4"/>
            <p:cNvSpPr/>
            <p:nvPr/>
          </p:nvSpPr>
          <p:spPr>
            <a:xfrm>
              <a:off x="1939533" y="717"/>
              <a:ext cx="4362067" cy="1679249"/>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4"/>
            <p:cNvSpPr txBox="1"/>
            <p:nvPr/>
          </p:nvSpPr>
          <p:spPr>
            <a:xfrm>
              <a:off x="1939533" y="717"/>
              <a:ext cx="4362067" cy="1679249"/>
            </a:xfrm>
            <a:prstGeom prst="rect">
              <a:avLst/>
            </a:prstGeom>
            <a:noFill/>
            <a:ln>
              <a:noFill/>
            </a:ln>
          </p:spPr>
          <p:txBody>
            <a:bodyPr anchorCtr="0" anchor="ctr" bIns="177700" lIns="177700" spcFirstLastPara="1" rIns="177700" wrap="square" tIns="177700">
              <a:noAutofit/>
            </a:bodyPr>
            <a:lstStyle/>
            <a:p>
              <a:pPr indent="0" lvl="0" marL="0" marR="0" rtl="0" algn="l">
                <a:lnSpc>
                  <a:spcPct val="90000"/>
                </a:lnSpc>
                <a:spcBef>
                  <a:spcPts val="0"/>
                </a:spcBef>
                <a:spcAft>
                  <a:spcPts val="0"/>
                </a:spcAft>
                <a:buNone/>
              </a:pPr>
              <a:r>
                <a:rPr lang="en-IN" sz="2500">
                  <a:solidFill>
                    <a:schemeClr val="dk1"/>
                  </a:solidFill>
                  <a:latin typeface="Arial"/>
                  <a:ea typeface="Arial"/>
                  <a:cs typeface="Arial"/>
                  <a:sym typeface="Arial"/>
                </a:rPr>
                <a:t>Ensures a structured approach to software development.</a:t>
              </a:r>
              <a:br>
                <a:rPr lang="en-IN" sz="2500">
                  <a:solidFill>
                    <a:schemeClr val="dk1"/>
                  </a:solidFill>
                  <a:latin typeface="Arial"/>
                  <a:ea typeface="Arial"/>
                  <a:cs typeface="Arial"/>
                  <a:sym typeface="Arial"/>
                </a:rPr>
              </a:br>
              <a:endParaRPr sz="2500">
                <a:solidFill>
                  <a:schemeClr val="dk1"/>
                </a:solidFill>
                <a:latin typeface="Arial"/>
                <a:ea typeface="Arial"/>
                <a:cs typeface="Arial"/>
                <a:sym typeface="Arial"/>
              </a:endParaRPr>
            </a:p>
          </p:txBody>
        </p:sp>
        <p:sp>
          <p:nvSpPr>
            <p:cNvPr id="201" name="Google Shape;201;p4"/>
            <p:cNvSpPr/>
            <p:nvPr/>
          </p:nvSpPr>
          <p:spPr>
            <a:xfrm>
              <a:off x="0" y="2099779"/>
              <a:ext cx="6301601" cy="1679249"/>
            </a:xfrm>
            <a:prstGeom prst="roundRect">
              <a:avLst>
                <a:gd fmla="val 10000" name="adj"/>
              </a:avLst>
            </a:pr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4"/>
            <p:cNvSpPr/>
            <p:nvPr/>
          </p:nvSpPr>
          <p:spPr>
            <a:xfrm>
              <a:off x="507973" y="2477610"/>
              <a:ext cx="923587" cy="923587"/>
            </a:xfrm>
            <a:prstGeom prst="rect">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4"/>
            <p:cNvSpPr/>
            <p:nvPr/>
          </p:nvSpPr>
          <p:spPr>
            <a:xfrm>
              <a:off x="1939533" y="2099779"/>
              <a:ext cx="4362067" cy="1679249"/>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4"/>
            <p:cNvSpPr txBox="1"/>
            <p:nvPr/>
          </p:nvSpPr>
          <p:spPr>
            <a:xfrm>
              <a:off x="1939533" y="2099779"/>
              <a:ext cx="4362067" cy="1679249"/>
            </a:xfrm>
            <a:prstGeom prst="rect">
              <a:avLst/>
            </a:prstGeom>
            <a:noFill/>
            <a:ln>
              <a:noFill/>
            </a:ln>
          </p:spPr>
          <p:txBody>
            <a:bodyPr anchorCtr="0" anchor="ctr" bIns="177700" lIns="177700" spcFirstLastPara="1" rIns="177700" wrap="square" tIns="177700">
              <a:noAutofit/>
            </a:bodyPr>
            <a:lstStyle/>
            <a:p>
              <a:pPr indent="0" lvl="0" marL="0" marR="0" rtl="0" algn="l">
                <a:lnSpc>
                  <a:spcPct val="90000"/>
                </a:lnSpc>
                <a:spcBef>
                  <a:spcPts val="0"/>
                </a:spcBef>
                <a:spcAft>
                  <a:spcPts val="0"/>
                </a:spcAft>
                <a:buNone/>
              </a:pPr>
              <a:r>
                <a:rPr lang="en-IN" sz="2500">
                  <a:solidFill>
                    <a:schemeClr val="dk1"/>
                  </a:solidFill>
                  <a:latin typeface="Arial"/>
                  <a:ea typeface="Arial"/>
                  <a:cs typeface="Arial"/>
                  <a:sym typeface="Arial"/>
                </a:rPr>
                <a:t>Enhances software quality and reliability.</a:t>
              </a:r>
              <a:br>
                <a:rPr lang="en-IN" sz="2500">
                  <a:solidFill>
                    <a:schemeClr val="dk1"/>
                  </a:solidFill>
                  <a:latin typeface="Arial"/>
                  <a:ea typeface="Arial"/>
                  <a:cs typeface="Arial"/>
                  <a:sym typeface="Arial"/>
                </a:rPr>
              </a:br>
              <a:endParaRPr sz="2500">
                <a:solidFill>
                  <a:schemeClr val="dk1"/>
                </a:solidFill>
                <a:latin typeface="Arial"/>
                <a:ea typeface="Arial"/>
                <a:cs typeface="Arial"/>
                <a:sym typeface="Arial"/>
              </a:endParaRPr>
            </a:p>
          </p:txBody>
        </p:sp>
        <p:sp>
          <p:nvSpPr>
            <p:cNvPr id="205" name="Google Shape;205;p4"/>
            <p:cNvSpPr/>
            <p:nvPr/>
          </p:nvSpPr>
          <p:spPr>
            <a:xfrm>
              <a:off x="0" y="4198841"/>
              <a:ext cx="6301601" cy="1679249"/>
            </a:xfrm>
            <a:prstGeom prst="roundRect">
              <a:avLst>
                <a:gd fmla="val 10000" name="adj"/>
              </a:avLst>
            </a:pr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4"/>
            <p:cNvSpPr/>
            <p:nvPr/>
          </p:nvSpPr>
          <p:spPr>
            <a:xfrm>
              <a:off x="507973" y="4576672"/>
              <a:ext cx="923587" cy="923587"/>
            </a:xfrm>
            <a:prstGeom prst="rect">
              <a:avLst/>
            </a:prstGeom>
            <a:blipFill rotWithShape="1">
              <a:blip r:embed="rId5">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4"/>
            <p:cNvSpPr/>
            <p:nvPr/>
          </p:nvSpPr>
          <p:spPr>
            <a:xfrm>
              <a:off x="1939533" y="4198841"/>
              <a:ext cx="4362067" cy="1679249"/>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4"/>
            <p:cNvSpPr txBox="1"/>
            <p:nvPr/>
          </p:nvSpPr>
          <p:spPr>
            <a:xfrm>
              <a:off x="1939533" y="4198841"/>
              <a:ext cx="4362067" cy="1679249"/>
            </a:xfrm>
            <a:prstGeom prst="rect">
              <a:avLst/>
            </a:prstGeom>
            <a:noFill/>
            <a:ln>
              <a:noFill/>
            </a:ln>
          </p:spPr>
          <p:txBody>
            <a:bodyPr anchorCtr="0" anchor="ctr" bIns="177700" lIns="177700" spcFirstLastPara="1" rIns="177700" wrap="square" tIns="177700">
              <a:noAutofit/>
            </a:bodyPr>
            <a:lstStyle/>
            <a:p>
              <a:pPr indent="0" lvl="0" marL="0" marR="0" rtl="0" algn="l">
                <a:lnSpc>
                  <a:spcPct val="90000"/>
                </a:lnSpc>
                <a:spcBef>
                  <a:spcPts val="0"/>
                </a:spcBef>
                <a:spcAft>
                  <a:spcPts val="0"/>
                </a:spcAft>
                <a:buNone/>
              </a:pPr>
              <a:r>
                <a:rPr lang="en-IN" sz="2500">
                  <a:solidFill>
                    <a:schemeClr val="dk1"/>
                  </a:solidFill>
                  <a:latin typeface="Arial"/>
                  <a:ea typeface="Arial"/>
                  <a:cs typeface="Arial"/>
                  <a:sym typeface="Arial"/>
                </a:rPr>
                <a:t>Facilitates process improvement and capability determination.</a:t>
              </a:r>
              <a:endParaRPr/>
            </a:p>
          </p:txBody>
        </p:sp>
      </p:gr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06" name="Shape 906"/>
        <p:cNvGrpSpPr/>
        <p:nvPr/>
      </p:nvGrpSpPr>
      <p:grpSpPr>
        <a:xfrm>
          <a:off x="0" y="0"/>
          <a:ext cx="0" cy="0"/>
          <a:chOff x="0" y="0"/>
          <a:chExt cx="0" cy="0"/>
        </a:xfrm>
      </p:grpSpPr>
      <p:pic>
        <p:nvPicPr>
          <p:cNvPr descr="Light bulb on yellow background with sketched light beams and cord" id="907" name="Google Shape;907;p40"/>
          <p:cNvPicPr preferRelativeResize="0"/>
          <p:nvPr/>
        </p:nvPicPr>
        <p:blipFill rotWithShape="1">
          <a:blip r:embed="rId3">
            <a:alphaModFix/>
          </a:blip>
          <a:srcRect b="8536" l="0" r="0" t="0"/>
          <a:stretch/>
        </p:blipFill>
        <p:spPr>
          <a:xfrm>
            <a:off x="20" y="10"/>
            <a:ext cx="12191980" cy="6857990"/>
          </a:xfrm>
          <a:prstGeom prst="rect">
            <a:avLst/>
          </a:prstGeom>
          <a:noFill/>
          <a:ln>
            <a:noFill/>
          </a:ln>
        </p:spPr>
      </p:pic>
      <p:sp>
        <p:nvSpPr>
          <p:cNvPr id="908" name="Google Shape;908;p40"/>
          <p:cNvSpPr/>
          <p:nvPr/>
        </p:nvSpPr>
        <p:spPr>
          <a:xfrm>
            <a:off x="0" y="0"/>
            <a:ext cx="12196802" cy="6858000"/>
          </a:xfrm>
          <a:prstGeom prst="rect">
            <a:avLst/>
          </a:prstGeom>
          <a:gradFill>
            <a:gsLst>
              <a:gs pos="0">
                <a:srgbClr val="E8E8E8">
                  <a:alpha val="83921"/>
                </a:srgbClr>
              </a:gs>
              <a:gs pos="28000">
                <a:srgbClr val="E8E8E8">
                  <a:alpha val="83921"/>
                </a:srgbClr>
              </a:gs>
              <a:gs pos="74000">
                <a:schemeClr val="lt1"/>
              </a:gs>
              <a:gs pos="100000">
                <a:schemeClr val="lt1"/>
              </a:gs>
            </a:gsLst>
            <a:path path="circle">
              <a:fillToRect l="100%" t="100%"/>
            </a:path>
            <a:tileRect b="-100%" r="-10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909" name="Google Shape;909;p4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rPr lang="en-IN"/>
              <a:t>Benefits of Implementing </a:t>
            </a:r>
            <a:r>
              <a:rPr lang="en-IN" sz="4400">
                <a:solidFill>
                  <a:schemeClr val="dk1"/>
                </a:solidFill>
                <a:latin typeface="Play"/>
                <a:ea typeface="Play"/>
                <a:cs typeface="Play"/>
                <a:sym typeface="Play"/>
              </a:rPr>
              <a:t>IS 11291:2023</a:t>
            </a:r>
            <a:r>
              <a:rPr lang="en-IN"/>
              <a:t> in Industry :</a:t>
            </a:r>
            <a:endParaRPr/>
          </a:p>
        </p:txBody>
      </p:sp>
      <p:sp>
        <p:nvSpPr>
          <p:cNvPr id="910" name="Google Shape;910;p4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400"/>
              <a:buChar char="•"/>
            </a:pPr>
            <a:r>
              <a:rPr b="1" lang="en-IN" sz="2400"/>
              <a:t>Improved Quality</a:t>
            </a:r>
            <a:endParaRPr/>
          </a:p>
          <a:p>
            <a:pPr indent="-228600" lvl="0" marL="228600" rtl="0" algn="l">
              <a:lnSpc>
                <a:spcPct val="90000"/>
              </a:lnSpc>
              <a:spcBef>
                <a:spcPts val="1000"/>
              </a:spcBef>
              <a:spcAft>
                <a:spcPts val="0"/>
              </a:spcAft>
              <a:buClr>
                <a:schemeClr val="dk1"/>
              </a:buClr>
              <a:buSzPts val="2400"/>
              <a:buChar char="•"/>
            </a:pPr>
            <a:r>
              <a:rPr b="1" lang="en-IN" sz="2400"/>
              <a:t>Efficiency</a:t>
            </a:r>
            <a:endParaRPr/>
          </a:p>
          <a:p>
            <a:pPr indent="-228600" lvl="0" marL="228600" rtl="0" algn="l">
              <a:lnSpc>
                <a:spcPct val="90000"/>
              </a:lnSpc>
              <a:spcBef>
                <a:spcPts val="1000"/>
              </a:spcBef>
              <a:spcAft>
                <a:spcPts val="0"/>
              </a:spcAft>
              <a:buClr>
                <a:schemeClr val="dk1"/>
              </a:buClr>
              <a:buSzPts val="2400"/>
              <a:buChar char="•"/>
            </a:pPr>
            <a:r>
              <a:rPr b="1" lang="en-IN" sz="2400"/>
              <a:t>Compliances</a:t>
            </a:r>
            <a:endParaRPr/>
          </a:p>
          <a:p>
            <a:pPr indent="-228600" lvl="0" marL="228600" rtl="0" algn="l">
              <a:lnSpc>
                <a:spcPct val="90000"/>
              </a:lnSpc>
              <a:spcBef>
                <a:spcPts val="1000"/>
              </a:spcBef>
              <a:spcAft>
                <a:spcPts val="0"/>
              </a:spcAft>
              <a:buClr>
                <a:schemeClr val="dk1"/>
              </a:buClr>
              <a:buSzPts val="2400"/>
              <a:buChar char="•"/>
            </a:pPr>
            <a:r>
              <a:rPr b="1" lang="en-IN" sz="2400"/>
              <a:t>Scalability</a:t>
            </a:r>
            <a:endParaRPr sz="2400"/>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14" name="Shape 914"/>
        <p:cNvGrpSpPr/>
        <p:nvPr/>
      </p:nvGrpSpPr>
      <p:grpSpPr>
        <a:xfrm>
          <a:off x="0" y="0"/>
          <a:ext cx="0" cy="0"/>
          <a:chOff x="0" y="0"/>
          <a:chExt cx="0" cy="0"/>
        </a:xfrm>
      </p:grpSpPr>
      <p:sp>
        <p:nvSpPr>
          <p:cNvPr id="915" name="Google Shape;915;p41"/>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One in a crowd" id="916" name="Google Shape;916;p41"/>
          <p:cNvPicPr preferRelativeResize="0"/>
          <p:nvPr/>
        </p:nvPicPr>
        <p:blipFill rotWithShape="1">
          <a:blip r:embed="rId3">
            <a:alphaModFix/>
          </a:blip>
          <a:srcRect b="0" l="24512" r="16320" t="0"/>
          <a:stretch/>
        </p:blipFill>
        <p:spPr>
          <a:xfrm>
            <a:off x="-1" y="-2"/>
            <a:ext cx="5410198" cy="6858002"/>
          </a:xfrm>
          <a:prstGeom prst="rect">
            <a:avLst/>
          </a:prstGeom>
          <a:noFill/>
          <a:ln>
            <a:noFill/>
          </a:ln>
        </p:spPr>
      </p:pic>
      <p:sp>
        <p:nvSpPr>
          <p:cNvPr id="917" name="Google Shape;917;p41"/>
          <p:cNvSpPr/>
          <p:nvPr/>
        </p:nvSpPr>
        <p:spPr>
          <a:xfrm>
            <a:off x="5410197" y="-1"/>
            <a:ext cx="6781802" cy="2286000"/>
          </a:xfrm>
          <a:prstGeom prst="rect">
            <a:avLst/>
          </a:prstGeom>
          <a:solidFill>
            <a:schemeClr val="lt1"/>
          </a:solidFill>
          <a:ln>
            <a:noFill/>
          </a:ln>
          <a:effectLst>
            <a:outerShdw blurRad="355600" sx="95000" rotWithShape="0" algn="t" dist="152400" sy="95000">
              <a:srgbClr val="000000">
                <a:alpha val="2862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18" name="Google Shape;918;p41"/>
          <p:cNvSpPr txBox="1"/>
          <p:nvPr>
            <p:ph type="title"/>
          </p:nvPr>
        </p:nvSpPr>
        <p:spPr>
          <a:xfrm>
            <a:off x="6115317" y="405685"/>
            <a:ext cx="5464968" cy="1559301"/>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Play"/>
              <a:buNone/>
            </a:pPr>
            <a:r>
              <a:rPr lang="en-IN" sz="4000"/>
              <a:t>Standards are so Easy to implement ?</a:t>
            </a:r>
            <a:endParaRPr/>
          </a:p>
        </p:txBody>
      </p:sp>
      <p:sp>
        <p:nvSpPr>
          <p:cNvPr id="919" name="Google Shape;919;p41"/>
          <p:cNvSpPr txBox="1"/>
          <p:nvPr>
            <p:ph idx="1" type="body"/>
          </p:nvPr>
        </p:nvSpPr>
        <p:spPr>
          <a:xfrm>
            <a:off x="6115317" y="2743200"/>
            <a:ext cx="5247340" cy="3496878"/>
          </a:xfrm>
          <a:prstGeom prst="rect">
            <a:avLst/>
          </a:prstGeom>
          <a:noFill/>
          <a:ln>
            <a:noFill/>
          </a:ln>
        </p:spPr>
        <p:txBody>
          <a:bodyPr anchorCtr="0" anchor="ctr"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000"/>
              <a:buChar char="•"/>
            </a:pPr>
            <a:r>
              <a:rPr lang="en-IN" sz="2000"/>
              <a:t>While it is true that by implementing Standards, an Organization can streamline its process and smoothen the workflow there are certain challenges to it.</a:t>
            </a:r>
            <a:endParaRPr/>
          </a:p>
          <a:p>
            <a:pPr indent="-228600" lvl="0" marL="228600" rtl="0" algn="l">
              <a:lnSpc>
                <a:spcPct val="90000"/>
              </a:lnSpc>
              <a:spcBef>
                <a:spcPts val="1000"/>
              </a:spcBef>
              <a:spcAft>
                <a:spcPts val="0"/>
              </a:spcAft>
              <a:buClr>
                <a:schemeClr val="dk1"/>
              </a:buClr>
              <a:buSzPts val="2000"/>
              <a:buChar char="•"/>
            </a:pPr>
            <a:r>
              <a:rPr lang="en-IN" sz="2000"/>
              <a:t>Can you think some of them ?</a:t>
            </a:r>
            <a:endParaRPr/>
          </a:p>
          <a:p>
            <a:pPr indent="-101600" lvl="0" marL="228600" rtl="0" algn="l">
              <a:lnSpc>
                <a:spcPct val="90000"/>
              </a:lnSpc>
              <a:spcBef>
                <a:spcPts val="1000"/>
              </a:spcBef>
              <a:spcAft>
                <a:spcPts val="0"/>
              </a:spcAft>
              <a:buClr>
                <a:schemeClr val="dk1"/>
              </a:buClr>
              <a:buSzPts val="2000"/>
              <a:buNone/>
            </a:pPr>
            <a:r>
              <a:t/>
            </a:r>
            <a:endParaRPr sz="2000"/>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24" name="Shape 924"/>
        <p:cNvGrpSpPr/>
        <p:nvPr/>
      </p:nvGrpSpPr>
      <p:grpSpPr>
        <a:xfrm>
          <a:off x="0" y="0"/>
          <a:ext cx="0" cy="0"/>
          <a:chOff x="0" y="0"/>
          <a:chExt cx="0" cy="0"/>
        </a:xfrm>
      </p:grpSpPr>
      <p:sp>
        <p:nvSpPr>
          <p:cNvPr id="925" name="Google Shape;925;p42"/>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926" name="Google Shape;926;p42"/>
          <p:cNvSpPr/>
          <p:nvPr/>
        </p:nvSpPr>
        <p:spPr>
          <a:xfrm flipH="1">
            <a:off x="2" y="0"/>
            <a:ext cx="12191998" cy="1575955"/>
          </a:xfrm>
          <a:prstGeom prst="rect">
            <a:avLst/>
          </a:prstGeom>
          <a:gradFill>
            <a:gsLst>
              <a:gs pos="0">
                <a:srgbClr val="000000">
                  <a:alpha val="95686"/>
                </a:srgbClr>
              </a:gs>
              <a:gs pos="100000">
                <a:srgbClr val="0F4861"/>
              </a:gs>
            </a:gsLst>
            <a:lin ang="8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927" name="Google Shape;927;p42"/>
          <p:cNvSpPr/>
          <p:nvPr/>
        </p:nvSpPr>
        <p:spPr>
          <a:xfrm flipH="1" rot="10800000">
            <a:off x="8128857" y="0"/>
            <a:ext cx="4063143" cy="1576412"/>
          </a:xfrm>
          <a:prstGeom prst="rect">
            <a:avLst/>
          </a:prstGeom>
          <a:gradFill>
            <a:gsLst>
              <a:gs pos="0">
                <a:srgbClr val="0A3041">
                  <a:alpha val="67843"/>
                </a:srgbClr>
              </a:gs>
              <a:gs pos="19000">
                <a:srgbClr val="0A3041">
                  <a:alpha val="67843"/>
                </a:srgbClr>
              </a:gs>
              <a:gs pos="100000">
                <a:srgbClr val="156082">
                  <a:alpha val="78823"/>
                </a:srgbClr>
              </a:gs>
            </a:gsLst>
            <a:lin ang="19199999"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928" name="Google Shape;928;p42"/>
          <p:cNvSpPr/>
          <p:nvPr/>
        </p:nvSpPr>
        <p:spPr>
          <a:xfrm rot="5400000">
            <a:off x="5307777" y="-5307778"/>
            <a:ext cx="1576446" cy="12192002"/>
          </a:xfrm>
          <a:prstGeom prst="rect">
            <a:avLst/>
          </a:prstGeom>
          <a:gradFill>
            <a:gsLst>
              <a:gs pos="0">
                <a:srgbClr val="156082">
                  <a:alpha val="0"/>
                </a:srgbClr>
              </a:gs>
              <a:gs pos="23000">
                <a:srgbClr val="156082">
                  <a:alpha val="0"/>
                </a:srgbClr>
              </a:gs>
              <a:gs pos="99000">
                <a:srgbClr val="000000">
                  <a:alpha val="73725"/>
                </a:srgbClr>
              </a:gs>
              <a:gs pos="100000">
                <a:srgbClr val="000000">
                  <a:alpha val="73725"/>
                </a:srgbClr>
              </a:gs>
            </a:gsLst>
            <a:lin ang="20399999"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929" name="Google Shape;929;p42"/>
          <p:cNvSpPr txBox="1"/>
          <p:nvPr>
            <p:ph type="title"/>
          </p:nvPr>
        </p:nvSpPr>
        <p:spPr>
          <a:xfrm>
            <a:off x="1371597" y="348865"/>
            <a:ext cx="10044023" cy="877729"/>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FFFFFF"/>
              </a:buClr>
              <a:buSzPct val="100000"/>
              <a:buFont typeface="Play"/>
              <a:buNone/>
            </a:pPr>
            <a:r>
              <a:rPr lang="en-IN" sz="4000">
                <a:solidFill>
                  <a:srgbClr val="FFFFFF"/>
                </a:solidFill>
                <a:latin typeface="Play"/>
                <a:ea typeface="Play"/>
                <a:cs typeface="Play"/>
                <a:sym typeface="Play"/>
              </a:rPr>
              <a:t>Challenges in Implementing Standards</a:t>
            </a:r>
            <a:endParaRPr/>
          </a:p>
        </p:txBody>
      </p:sp>
      <p:grpSp>
        <p:nvGrpSpPr>
          <p:cNvPr id="930" name="Google Shape;930;p42"/>
          <p:cNvGrpSpPr/>
          <p:nvPr/>
        </p:nvGrpSpPr>
        <p:grpSpPr>
          <a:xfrm>
            <a:off x="977970" y="3128981"/>
            <a:ext cx="10260000" cy="2160000"/>
            <a:chOff x="333914" y="1016402"/>
            <a:chExt cx="10260000" cy="2160000"/>
          </a:xfrm>
        </p:grpSpPr>
        <p:sp>
          <p:nvSpPr>
            <p:cNvPr id="931" name="Google Shape;931;p42"/>
            <p:cNvSpPr/>
            <p:nvPr/>
          </p:nvSpPr>
          <p:spPr>
            <a:xfrm>
              <a:off x="684914" y="1016402"/>
              <a:ext cx="1098000" cy="1098000"/>
            </a:xfrm>
            <a:prstGeom prst="round2DiagRect">
              <a:avLst>
                <a:gd fmla="val 29727" name="adj1"/>
                <a:gd fmla="val 0" name="adj2"/>
              </a:avLst>
            </a:prstGeom>
            <a:solidFill>
              <a:srgbClr val="12608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 name="Google Shape;932;p42"/>
            <p:cNvSpPr/>
            <p:nvPr/>
          </p:nvSpPr>
          <p:spPr>
            <a:xfrm>
              <a:off x="918914" y="1250402"/>
              <a:ext cx="630000" cy="630000"/>
            </a:xfrm>
            <a:prstGeom prst="rect">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 name="Google Shape;933;p42"/>
            <p:cNvSpPr/>
            <p:nvPr/>
          </p:nvSpPr>
          <p:spPr>
            <a:xfrm>
              <a:off x="333914" y="2456402"/>
              <a:ext cx="1800000" cy="7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p42"/>
            <p:cNvSpPr txBox="1"/>
            <p:nvPr/>
          </p:nvSpPr>
          <p:spPr>
            <a:xfrm>
              <a:off x="333914" y="2456402"/>
              <a:ext cx="1800000" cy="720000"/>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None/>
              </a:pPr>
              <a:r>
                <a:rPr lang="en-IN" sz="1300" cap="none">
                  <a:solidFill>
                    <a:schemeClr val="dk1"/>
                  </a:solidFill>
                  <a:latin typeface="Arial"/>
                  <a:ea typeface="Arial"/>
                  <a:cs typeface="Arial"/>
                  <a:sym typeface="Arial"/>
                </a:rPr>
                <a:t>1. RESISTANCE TO CHANGE</a:t>
              </a:r>
              <a:br>
                <a:rPr lang="en-IN" sz="1300" cap="none">
                  <a:solidFill>
                    <a:schemeClr val="dk1"/>
                  </a:solidFill>
                  <a:latin typeface="Arial"/>
                  <a:ea typeface="Arial"/>
                  <a:cs typeface="Arial"/>
                  <a:sym typeface="Arial"/>
                </a:rPr>
              </a:br>
              <a:endParaRPr sz="1300">
                <a:solidFill>
                  <a:schemeClr val="dk1"/>
                </a:solidFill>
                <a:latin typeface="Arial"/>
                <a:ea typeface="Arial"/>
                <a:cs typeface="Arial"/>
                <a:sym typeface="Arial"/>
              </a:endParaRPr>
            </a:p>
          </p:txBody>
        </p:sp>
        <p:sp>
          <p:nvSpPr>
            <p:cNvPr id="935" name="Google Shape;935;p42"/>
            <p:cNvSpPr/>
            <p:nvPr/>
          </p:nvSpPr>
          <p:spPr>
            <a:xfrm>
              <a:off x="2799914" y="1016402"/>
              <a:ext cx="1098000" cy="1098000"/>
            </a:xfrm>
            <a:prstGeom prst="round2DiagRect">
              <a:avLst>
                <a:gd fmla="val 29727" name="adj1"/>
                <a:gd fmla="val 0" name="adj2"/>
              </a:avLst>
            </a:prstGeom>
            <a:solidFill>
              <a:srgbClr val="12608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 name="Google Shape;936;p42"/>
            <p:cNvSpPr/>
            <p:nvPr/>
          </p:nvSpPr>
          <p:spPr>
            <a:xfrm>
              <a:off x="3033914" y="1250402"/>
              <a:ext cx="630000" cy="630000"/>
            </a:xfrm>
            <a:prstGeom prst="rect">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 name="Google Shape;937;p42"/>
            <p:cNvSpPr/>
            <p:nvPr/>
          </p:nvSpPr>
          <p:spPr>
            <a:xfrm>
              <a:off x="2448914" y="2456402"/>
              <a:ext cx="1800000" cy="7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42"/>
            <p:cNvSpPr txBox="1"/>
            <p:nvPr/>
          </p:nvSpPr>
          <p:spPr>
            <a:xfrm>
              <a:off x="2448914" y="2456402"/>
              <a:ext cx="1800000" cy="720000"/>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None/>
              </a:pPr>
              <a:r>
                <a:rPr lang="en-IN" sz="1300" cap="none">
                  <a:solidFill>
                    <a:schemeClr val="dk1"/>
                  </a:solidFill>
                  <a:latin typeface="Arial"/>
                  <a:ea typeface="Arial"/>
                  <a:cs typeface="Arial"/>
                  <a:sym typeface="Arial"/>
                </a:rPr>
                <a:t>2. COST OF IMPLEMENTATION</a:t>
              </a:r>
              <a:br>
                <a:rPr lang="en-IN" sz="1300" cap="none">
                  <a:solidFill>
                    <a:schemeClr val="dk1"/>
                  </a:solidFill>
                  <a:latin typeface="Arial"/>
                  <a:ea typeface="Arial"/>
                  <a:cs typeface="Arial"/>
                  <a:sym typeface="Arial"/>
                </a:rPr>
              </a:br>
              <a:endParaRPr sz="1300">
                <a:solidFill>
                  <a:schemeClr val="dk1"/>
                </a:solidFill>
                <a:latin typeface="Arial"/>
                <a:ea typeface="Arial"/>
                <a:cs typeface="Arial"/>
                <a:sym typeface="Arial"/>
              </a:endParaRPr>
            </a:p>
          </p:txBody>
        </p:sp>
        <p:sp>
          <p:nvSpPr>
            <p:cNvPr id="939" name="Google Shape;939;p42"/>
            <p:cNvSpPr/>
            <p:nvPr/>
          </p:nvSpPr>
          <p:spPr>
            <a:xfrm>
              <a:off x="4914914" y="1016402"/>
              <a:ext cx="1098000" cy="1098000"/>
            </a:xfrm>
            <a:prstGeom prst="round2DiagRect">
              <a:avLst>
                <a:gd fmla="val 29727" name="adj1"/>
                <a:gd fmla="val 0" name="adj2"/>
              </a:avLst>
            </a:prstGeom>
            <a:solidFill>
              <a:srgbClr val="12608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 name="Google Shape;940;p42"/>
            <p:cNvSpPr/>
            <p:nvPr/>
          </p:nvSpPr>
          <p:spPr>
            <a:xfrm>
              <a:off x="5148914" y="1250402"/>
              <a:ext cx="630000" cy="630000"/>
            </a:xfrm>
            <a:prstGeom prst="rect">
              <a:avLst/>
            </a:prstGeom>
            <a:blipFill rotWithShape="1">
              <a:blip r:embed="rId5">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 name="Google Shape;941;p42"/>
            <p:cNvSpPr/>
            <p:nvPr/>
          </p:nvSpPr>
          <p:spPr>
            <a:xfrm>
              <a:off x="4563914" y="2456402"/>
              <a:ext cx="1800000" cy="7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 name="Google Shape;942;p42"/>
            <p:cNvSpPr txBox="1"/>
            <p:nvPr/>
          </p:nvSpPr>
          <p:spPr>
            <a:xfrm>
              <a:off x="4563914" y="2456402"/>
              <a:ext cx="1800000" cy="720000"/>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None/>
              </a:pPr>
              <a:r>
                <a:rPr lang="en-IN" sz="1300" cap="none">
                  <a:solidFill>
                    <a:schemeClr val="dk1"/>
                  </a:solidFill>
                  <a:latin typeface="Arial"/>
                  <a:ea typeface="Arial"/>
                  <a:cs typeface="Arial"/>
                  <a:sym typeface="Arial"/>
                </a:rPr>
                <a:t>3. NEED FOR TRAINING AND AWARENESS</a:t>
              </a:r>
              <a:br>
                <a:rPr lang="en-IN" sz="1300" cap="none">
                  <a:solidFill>
                    <a:schemeClr val="dk1"/>
                  </a:solidFill>
                  <a:latin typeface="Arial"/>
                  <a:ea typeface="Arial"/>
                  <a:cs typeface="Arial"/>
                  <a:sym typeface="Arial"/>
                </a:rPr>
              </a:br>
              <a:endParaRPr sz="1300">
                <a:solidFill>
                  <a:schemeClr val="dk1"/>
                </a:solidFill>
                <a:latin typeface="Arial"/>
                <a:ea typeface="Arial"/>
                <a:cs typeface="Arial"/>
                <a:sym typeface="Arial"/>
              </a:endParaRPr>
            </a:p>
          </p:txBody>
        </p:sp>
        <p:sp>
          <p:nvSpPr>
            <p:cNvPr id="943" name="Google Shape;943;p42"/>
            <p:cNvSpPr/>
            <p:nvPr/>
          </p:nvSpPr>
          <p:spPr>
            <a:xfrm>
              <a:off x="7029914" y="1016402"/>
              <a:ext cx="1098000" cy="1098000"/>
            </a:xfrm>
            <a:prstGeom prst="round2DiagRect">
              <a:avLst>
                <a:gd fmla="val 29727" name="adj1"/>
                <a:gd fmla="val 0" name="adj2"/>
              </a:avLst>
            </a:prstGeom>
            <a:solidFill>
              <a:srgbClr val="12608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 name="Google Shape;944;p42"/>
            <p:cNvSpPr/>
            <p:nvPr/>
          </p:nvSpPr>
          <p:spPr>
            <a:xfrm>
              <a:off x="7263914" y="1250402"/>
              <a:ext cx="630000" cy="630000"/>
            </a:xfrm>
            <a:prstGeom prst="rect">
              <a:avLst/>
            </a:prstGeom>
            <a:blipFill rotWithShape="1">
              <a:blip r:embed="rId6">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 name="Google Shape;945;p42"/>
            <p:cNvSpPr/>
            <p:nvPr/>
          </p:nvSpPr>
          <p:spPr>
            <a:xfrm>
              <a:off x="6678914" y="2456402"/>
              <a:ext cx="1800000" cy="7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42"/>
            <p:cNvSpPr txBox="1"/>
            <p:nvPr/>
          </p:nvSpPr>
          <p:spPr>
            <a:xfrm>
              <a:off x="6678914" y="2456402"/>
              <a:ext cx="1800000" cy="720000"/>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None/>
              </a:pPr>
              <a:r>
                <a:rPr lang="en-IN" sz="1300" cap="none">
                  <a:solidFill>
                    <a:schemeClr val="dk1"/>
                  </a:solidFill>
                  <a:latin typeface="Arial"/>
                  <a:ea typeface="Arial"/>
                  <a:cs typeface="Arial"/>
                  <a:sym typeface="Arial"/>
                </a:rPr>
                <a:t>4. COMPLEXITY OF PROCESSES</a:t>
              </a:r>
              <a:br>
                <a:rPr lang="en-IN" sz="1300" cap="none">
                  <a:solidFill>
                    <a:schemeClr val="dk1"/>
                  </a:solidFill>
                  <a:latin typeface="Arial"/>
                  <a:ea typeface="Arial"/>
                  <a:cs typeface="Arial"/>
                  <a:sym typeface="Arial"/>
                </a:rPr>
              </a:br>
              <a:endParaRPr sz="1300">
                <a:solidFill>
                  <a:schemeClr val="dk1"/>
                </a:solidFill>
                <a:latin typeface="Arial"/>
                <a:ea typeface="Arial"/>
                <a:cs typeface="Arial"/>
                <a:sym typeface="Arial"/>
              </a:endParaRPr>
            </a:p>
          </p:txBody>
        </p:sp>
        <p:sp>
          <p:nvSpPr>
            <p:cNvPr id="947" name="Google Shape;947;p42"/>
            <p:cNvSpPr/>
            <p:nvPr/>
          </p:nvSpPr>
          <p:spPr>
            <a:xfrm>
              <a:off x="9144914" y="1016402"/>
              <a:ext cx="1098000" cy="1098000"/>
            </a:xfrm>
            <a:prstGeom prst="round2DiagRect">
              <a:avLst>
                <a:gd fmla="val 29727" name="adj1"/>
                <a:gd fmla="val 0" name="adj2"/>
              </a:avLst>
            </a:prstGeom>
            <a:solidFill>
              <a:srgbClr val="12608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42"/>
            <p:cNvSpPr/>
            <p:nvPr/>
          </p:nvSpPr>
          <p:spPr>
            <a:xfrm>
              <a:off x="9378914" y="1250402"/>
              <a:ext cx="630000" cy="630000"/>
            </a:xfrm>
            <a:prstGeom prst="rect">
              <a:avLst/>
            </a:prstGeom>
            <a:blipFill rotWithShape="1">
              <a:blip r:embed="rId7">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 name="Google Shape;949;p42"/>
            <p:cNvSpPr/>
            <p:nvPr/>
          </p:nvSpPr>
          <p:spPr>
            <a:xfrm>
              <a:off x="8793914" y="2456402"/>
              <a:ext cx="1800000" cy="7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 name="Google Shape;950;p42"/>
            <p:cNvSpPr txBox="1"/>
            <p:nvPr/>
          </p:nvSpPr>
          <p:spPr>
            <a:xfrm>
              <a:off x="8793914" y="2456402"/>
              <a:ext cx="1800000" cy="720000"/>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None/>
              </a:pPr>
              <a:r>
                <a:rPr lang="en-IN" sz="1300" cap="none">
                  <a:solidFill>
                    <a:schemeClr val="dk1"/>
                  </a:solidFill>
                  <a:latin typeface="Arial"/>
                  <a:ea typeface="Arial"/>
                  <a:cs typeface="Arial"/>
                  <a:sym typeface="Arial"/>
                </a:rPr>
                <a:t>5. ONGOING MAINTENANCE AND UPDATES</a:t>
              </a:r>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54" name="Shape 954"/>
        <p:cNvGrpSpPr/>
        <p:nvPr/>
      </p:nvGrpSpPr>
      <p:grpSpPr>
        <a:xfrm>
          <a:off x="0" y="0"/>
          <a:ext cx="0" cy="0"/>
          <a:chOff x="0" y="0"/>
          <a:chExt cx="0" cy="0"/>
        </a:xfrm>
      </p:grpSpPr>
      <p:sp>
        <p:nvSpPr>
          <p:cNvPr id="955" name="Google Shape;955;p43"/>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956" name="Google Shape;956;p43"/>
          <p:cNvSpPr txBox="1"/>
          <p:nvPr>
            <p:ph type="title"/>
          </p:nvPr>
        </p:nvSpPr>
        <p:spPr>
          <a:xfrm>
            <a:off x="1256522" y="591829"/>
            <a:ext cx="3939688" cy="5583126"/>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Play"/>
              <a:buNone/>
            </a:pPr>
            <a:r>
              <a:rPr lang="en-IN" sz="6800">
                <a:solidFill>
                  <a:schemeClr val="dk1"/>
                </a:solidFill>
                <a:latin typeface="Play"/>
                <a:ea typeface="Play"/>
                <a:cs typeface="Play"/>
                <a:sym typeface="Play"/>
              </a:rPr>
              <a:t>Benefits of Adopting Standards</a:t>
            </a:r>
            <a:endParaRPr/>
          </a:p>
        </p:txBody>
      </p:sp>
      <p:cxnSp>
        <p:nvCxnSpPr>
          <p:cNvPr id="957" name="Google Shape;957;p43"/>
          <p:cNvCxnSpPr/>
          <p:nvPr/>
        </p:nvCxnSpPr>
        <p:spPr>
          <a:xfrm>
            <a:off x="715890" y="356812"/>
            <a:ext cx="0" cy="6492875"/>
          </a:xfrm>
          <a:prstGeom prst="straightConnector1">
            <a:avLst/>
          </a:prstGeom>
          <a:noFill/>
          <a:ln cap="sq" cmpd="sng" w="25400">
            <a:solidFill>
              <a:schemeClr val="accent1"/>
            </a:solidFill>
            <a:prstDash val="solid"/>
            <a:bevel/>
            <a:headEnd len="sm" w="sm" type="none"/>
            <a:tailEnd len="sm" w="sm" type="none"/>
          </a:ln>
        </p:spPr>
      </p:cxnSp>
      <p:sp>
        <p:nvSpPr>
          <p:cNvPr id="958" name="Google Shape;958;p43"/>
          <p:cNvSpPr/>
          <p:nvPr/>
        </p:nvSpPr>
        <p:spPr>
          <a:xfrm>
            <a:off x="11433111" y="591829"/>
            <a:ext cx="139039" cy="139039"/>
          </a:xfrm>
          <a:custGeom>
            <a:rect b="b" l="l" r="r" t="t"/>
            <a:pathLst>
              <a:path extrusionOk="0" h="139039" w="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59" name="Google Shape;959;p43"/>
          <p:cNvSpPr/>
          <p:nvPr/>
        </p:nvSpPr>
        <p:spPr>
          <a:xfrm>
            <a:off x="11791891" y="821124"/>
            <a:ext cx="91138" cy="91138"/>
          </a:xfrm>
          <a:custGeom>
            <a:rect b="b" l="l" r="r" t="t"/>
            <a:pathLst>
              <a:path extrusionOk="0" h="91138" w="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60" name="Google Shape;960;p43"/>
          <p:cNvSpPr/>
          <p:nvPr/>
        </p:nvSpPr>
        <p:spPr>
          <a:xfrm>
            <a:off x="11417571" y="1336268"/>
            <a:ext cx="127714" cy="127714"/>
          </a:xfrm>
          <a:custGeom>
            <a:rect b="b" l="l" r="r" t="t"/>
            <a:pathLst>
              <a:path extrusionOk="0" h="127714" w="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nvGrpSpPr>
          <p:cNvPr id="961" name="Google Shape;961;p43"/>
          <p:cNvGrpSpPr/>
          <p:nvPr/>
        </p:nvGrpSpPr>
        <p:grpSpPr>
          <a:xfrm>
            <a:off x="5492710" y="849536"/>
            <a:ext cx="5861090" cy="5147687"/>
            <a:chOff x="0" y="177731"/>
            <a:chExt cx="5861090" cy="5147687"/>
          </a:xfrm>
        </p:grpSpPr>
        <p:sp>
          <p:nvSpPr>
            <p:cNvPr id="962" name="Google Shape;962;p43"/>
            <p:cNvSpPr/>
            <p:nvPr/>
          </p:nvSpPr>
          <p:spPr>
            <a:xfrm>
              <a:off x="0" y="177731"/>
              <a:ext cx="5861090" cy="985761"/>
            </a:xfrm>
            <a:prstGeom prst="roundRect">
              <a:avLst>
                <a:gd fmla="val 16667" name="adj"/>
              </a:avLst>
            </a:prstGeom>
            <a:solidFill>
              <a:srgbClr val="E97131"/>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3" name="Google Shape;963;p43"/>
            <p:cNvSpPr txBox="1"/>
            <p:nvPr/>
          </p:nvSpPr>
          <p:spPr>
            <a:xfrm>
              <a:off x="48121" y="225852"/>
              <a:ext cx="5764848" cy="889519"/>
            </a:xfrm>
            <a:prstGeom prst="rect">
              <a:avLst/>
            </a:prstGeom>
            <a:noFill/>
            <a:ln>
              <a:noFill/>
            </a:ln>
          </p:spPr>
          <p:txBody>
            <a:bodyPr anchorCtr="0" anchor="ctr" bIns="72375" lIns="72375" spcFirstLastPara="1" rIns="72375" wrap="square" tIns="72375">
              <a:noAutofit/>
            </a:bodyPr>
            <a:lstStyle/>
            <a:p>
              <a:pPr indent="0" lvl="0" marL="0" marR="0" rtl="0" algn="l">
                <a:lnSpc>
                  <a:spcPct val="90000"/>
                </a:lnSpc>
                <a:spcBef>
                  <a:spcPts val="0"/>
                </a:spcBef>
                <a:spcAft>
                  <a:spcPts val="0"/>
                </a:spcAft>
                <a:buNone/>
              </a:pPr>
              <a:r>
                <a:rPr lang="en-IN" sz="1900">
                  <a:solidFill>
                    <a:schemeClr val="lt1"/>
                  </a:solidFill>
                  <a:latin typeface="Arial"/>
                  <a:ea typeface="Arial"/>
                  <a:cs typeface="Arial"/>
                  <a:sym typeface="Arial"/>
                </a:rPr>
                <a:t>1. Consistency in Processes</a:t>
              </a:r>
              <a:br>
                <a:rPr lang="en-IN" sz="1900">
                  <a:solidFill>
                    <a:schemeClr val="lt1"/>
                  </a:solidFill>
                  <a:latin typeface="Arial"/>
                  <a:ea typeface="Arial"/>
                  <a:cs typeface="Arial"/>
                  <a:sym typeface="Arial"/>
                </a:rPr>
              </a:br>
              <a:endParaRPr sz="1900">
                <a:solidFill>
                  <a:schemeClr val="lt1"/>
                </a:solidFill>
                <a:latin typeface="Arial"/>
                <a:ea typeface="Arial"/>
                <a:cs typeface="Arial"/>
                <a:sym typeface="Arial"/>
              </a:endParaRPr>
            </a:p>
          </p:txBody>
        </p:sp>
        <p:sp>
          <p:nvSpPr>
            <p:cNvPr id="964" name="Google Shape;964;p43"/>
            <p:cNvSpPr/>
            <p:nvPr/>
          </p:nvSpPr>
          <p:spPr>
            <a:xfrm>
              <a:off x="0" y="1218212"/>
              <a:ext cx="5861090" cy="985761"/>
            </a:xfrm>
            <a:prstGeom prst="roundRect">
              <a:avLst>
                <a:gd fmla="val 16667" name="adj"/>
              </a:avLst>
            </a:prstGeom>
            <a:solidFill>
              <a:srgbClr val="D5AE1D"/>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 name="Google Shape;965;p43"/>
            <p:cNvSpPr txBox="1"/>
            <p:nvPr/>
          </p:nvSpPr>
          <p:spPr>
            <a:xfrm>
              <a:off x="48121" y="1266333"/>
              <a:ext cx="5764848" cy="889519"/>
            </a:xfrm>
            <a:prstGeom prst="rect">
              <a:avLst/>
            </a:prstGeom>
            <a:noFill/>
            <a:ln>
              <a:noFill/>
            </a:ln>
          </p:spPr>
          <p:txBody>
            <a:bodyPr anchorCtr="0" anchor="ctr" bIns="72375" lIns="72375" spcFirstLastPara="1" rIns="72375" wrap="square" tIns="72375">
              <a:noAutofit/>
            </a:bodyPr>
            <a:lstStyle/>
            <a:p>
              <a:pPr indent="0" lvl="0" marL="0" marR="0" rtl="0" algn="l">
                <a:lnSpc>
                  <a:spcPct val="90000"/>
                </a:lnSpc>
                <a:spcBef>
                  <a:spcPts val="0"/>
                </a:spcBef>
                <a:spcAft>
                  <a:spcPts val="0"/>
                </a:spcAft>
                <a:buNone/>
              </a:pPr>
              <a:r>
                <a:rPr lang="en-IN" sz="1900">
                  <a:solidFill>
                    <a:schemeClr val="lt1"/>
                  </a:solidFill>
                  <a:latin typeface="Arial"/>
                  <a:ea typeface="Arial"/>
                  <a:cs typeface="Arial"/>
                  <a:sym typeface="Arial"/>
                </a:rPr>
                <a:t>2. Improved Quality and Reliability</a:t>
              </a:r>
              <a:br>
                <a:rPr lang="en-IN" sz="1900">
                  <a:solidFill>
                    <a:schemeClr val="lt1"/>
                  </a:solidFill>
                  <a:latin typeface="Arial"/>
                  <a:ea typeface="Arial"/>
                  <a:cs typeface="Arial"/>
                  <a:sym typeface="Arial"/>
                </a:rPr>
              </a:br>
              <a:endParaRPr sz="1900">
                <a:solidFill>
                  <a:schemeClr val="lt1"/>
                </a:solidFill>
                <a:latin typeface="Arial"/>
                <a:ea typeface="Arial"/>
                <a:cs typeface="Arial"/>
                <a:sym typeface="Arial"/>
              </a:endParaRPr>
            </a:p>
          </p:txBody>
        </p:sp>
        <p:sp>
          <p:nvSpPr>
            <p:cNvPr id="966" name="Google Shape;966;p43"/>
            <p:cNvSpPr/>
            <p:nvPr/>
          </p:nvSpPr>
          <p:spPr>
            <a:xfrm>
              <a:off x="0" y="2258694"/>
              <a:ext cx="5861090" cy="985761"/>
            </a:xfrm>
            <a:prstGeom prst="roundRect">
              <a:avLst>
                <a:gd fmla="val 16667" name="adj"/>
              </a:avLst>
            </a:prstGeom>
            <a:solidFill>
              <a:srgbClr val="8CAF1D"/>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7" name="Google Shape;967;p43"/>
            <p:cNvSpPr txBox="1"/>
            <p:nvPr/>
          </p:nvSpPr>
          <p:spPr>
            <a:xfrm>
              <a:off x="48121" y="2306815"/>
              <a:ext cx="5764848" cy="889519"/>
            </a:xfrm>
            <a:prstGeom prst="rect">
              <a:avLst/>
            </a:prstGeom>
            <a:noFill/>
            <a:ln>
              <a:noFill/>
            </a:ln>
          </p:spPr>
          <p:txBody>
            <a:bodyPr anchorCtr="0" anchor="ctr" bIns="72375" lIns="72375" spcFirstLastPara="1" rIns="72375" wrap="square" tIns="72375">
              <a:noAutofit/>
            </a:bodyPr>
            <a:lstStyle/>
            <a:p>
              <a:pPr indent="0" lvl="0" marL="0" marR="0" rtl="0" algn="l">
                <a:lnSpc>
                  <a:spcPct val="90000"/>
                </a:lnSpc>
                <a:spcBef>
                  <a:spcPts val="0"/>
                </a:spcBef>
                <a:spcAft>
                  <a:spcPts val="0"/>
                </a:spcAft>
                <a:buNone/>
              </a:pPr>
              <a:r>
                <a:rPr lang="en-IN" sz="1900">
                  <a:solidFill>
                    <a:schemeClr val="lt1"/>
                  </a:solidFill>
                  <a:latin typeface="Arial"/>
                  <a:ea typeface="Arial"/>
                  <a:cs typeface="Arial"/>
                  <a:sym typeface="Arial"/>
                </a:rPr>
                <a:t>3. Enhanced Communication and Understanding</a:t>
              </a:r>
              <a:br>
                <a:rPr lang="en-IN" sz="1900">
                  <a:solidFill>
                    <a:schemeClr val="lt1"/>
                  </a:solidFill>
                  <a:latin typeface="Arial"/>
                  <a:ea typeface="Arial"/>
                  <a:cs typeface="Arial"/>
                  <a:sym typeface="Arial"/>
                </a:rPr>
              </a:br>
              <a:endParaRPr sz="1900">
                <a:solidFill>
                  <a:schemeClr val="lt1"/>
                </a:solidFill>
                <a:latin typeface="Arial"/>
                <a:ea typeface="Arial"/>
                <a:cs typeface="Arial"/>
                <a:sym typeface="Arial"/>
              </a:endParaRPr>
            </a:p>
          </p:txBody>
        </p:sp>
        <p:sp>
          <p:nvSpPr>
            <p:cNvPr id="968" name="Google Shape;968;p43"/>
            <p:cNvSpPr/>
            <p:nvPr/>
          </p:nvSpPr>
          <p:spPr>
            <a:xfrm>
              <a:off x="0" y="3299175"/>
              <a:ext cx="5861090" cy="985761"/>
            </a:xfrm>
            <a:prstGeom prst="roundRect">
              <a:avLst>
                <a:gd fmla="val 16667" name="adj"/>
              </a:avLst>
            </a:prstGeom>
            <a:solidFill>
              <a:srgbClr val="3E8B1B"/>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 name="Google Shape;969;p43"/>
            <p:cNvSpPr txBox="1"/>
            <p:nvPr/>
          </p:nvSpPr>
          <p:spPr>
            <a:xfrm>
              <a:off x="48121" y="3347296"/>
              <a:ext cx="5764848" cy="889519"/>
            </a:xfrm>
            <a:prstGeom prst="rect">
              <a:avLst/>
            </a:prstGeom>
            <a:noFill/>
            <a:ln>
              <a:noFill/>
            </a:ln>
          </p:spPr>
          <p:txBody>
            <a:bodyPr anchorCtr="0" anchor="ctr" bIns="72375" lIns="72375" spcFirstLastPara="1" rIns="72375" wrap="square" tIns="72375">
              <a:noAutofit/>
            </a:bodyPr>
            <a:lstStyle/>
            <a:p>
              <a:pPr indent="0" lvl="0" marL="0" marR="0" rtl="0" algn="l">
                <a:lnSpc>
                  <a:spcPct val="90000"/>
                </a:lnSpc>
                <a:spcBef>
                  <a:spcPts val="0"/>
                </a:spcBef>
                <a:spcAft>
                  <a:spcPts val="0"/>
                </a:spcAft>
                <a:buNone/>
              </a:pPr>
              <a:r>
                <a:rPr lang="en-IN" sz="1900">
                  <a:solidFill>
                    <a:schemeClr val="lt1"/>
                  </a:solidFill>
                  <a:latin typeface="Arial"/>
                  <a:ea typeface="Arial"/>
                  <a:cs typeface="Arial"/>
                  <a:sym typeface="Arial"/>
                </a:rPr>
                <a:t>4. Facilitation of Process Improvement</a:t>
              </a:r>
              <a:br>
                <a:rPr lang="en-IN" sz="1900">
                  <a:solidFill>
                    <a:schemeClr val="lt1"/>
                  </a:solidFill>
                  <a:latin typeface="Arial"/>
                  <a:ea typeface="Arial"/>
                  <a:cs typeface="Arial"/>
                  <a:sym typeface="Arial"/>
                </a:rPr>
              </a:br>
              <a:endParaRPr sz="1900">
                <a:solidFill>
                  <a:schemeClr val="lt1"/>
                </a:solidFill>
                <a:latin typeface="Arial"/>
                <a:ea typeface="Arial"/>
                <a:cs typeface="Arial"/>
                <a:sym typeface="Arial"/>
              </a:endParaRPr>
            </a:p>
          </p:txBody>
        </p:sp>
        <p:sp>
          <p:nvSpPr>
            <p:cNvPr id="970" name="Google Shape;970;p43"/>
            <p:cNvSpPr/>
            <p:nvPr/>
          </p:nvSpPr>
          <p:spPr>
            <a:xfrm>
              <a:off x="0" y="4339657"/>
              <a:ext cx="5861090" cy="985761"/>
            </a:xfrm>
            <a:prstGeom prst="roundRect">
              <a:avLst>
                <a:gd fmla="val 16667" name="adj"/>
              </a:avLst>
            </a:prstGeom>
            <a:solidFill>
              <a:srgbClr val="186923"/>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1" name="Google Shape;971;p43"/>
            <p:cNvSpPr txBox="1"/>
            <p:nvPr/>
          </p:nvSpPr>
          <p:spPr>
            <a:xfrm>
              <a:off x="48121" y="4387778"/>
              <a:ext cx="5764848" cy="889519"/>
            </a:xfrm>
            <a:prstGeom prst="rect">
              <a:avLst/>
            </a:prstGeom>
            <a:noFill/>
            <a:ln>
              <a:noFill/>
            </a:ln>
          </p:spPr>
          <p:txBody>
            <a:bodyPr anchorCtr="0" anchor="ctr" bIns="72375" lIns="72375" spcFirstLastPara="1" rIns="72375" wrap="square" tIns="72375">
              <a:noAutofit/>
            </a:bodyPr>
            <a:lstStyle/>
            <a:p>
              <a:pPr indent="0" lvl="0" marL="0" marR="0" rtl="0" algn="l">
                <a:lnSpc>
                  <a:spcPct val="90000"/>
                </a:lnSpc>
                <a:spcBef>
                  <a:spcPts val="0"/>
                </a:spcBef>
                <a:spcAft>
                  <a:spcPts val="0"/>
                </a:spcAft>
                <a:buNone/>
              </a:pPr>
              <a:r>
                <a:rPr lang="en-IN" sz="1900">
                  <a:solidFill>
                    <a:schemeClr val="lt1"/>
                  </a:solidFill>
                  <a:latin typeface="Arial"/>
                  <a:ea typeface="Arial"/>
                  <a:cs typeface="Arial"/>
                  <a:sym typeface="Arial"/>
                </a:rPr>
                <a:t>5. Support for Regulatory Compliance</a:t>
              </a:r>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75" name="Shape 975"/>
        <p:cNvGrpSpPr/>
        <p:nvPr/>
      </p:nvGrpSpPr>
      <p:grpSpPr>
        <a:xfrm>
          <a:off x="0" y="0"/>
          <a:ext cx="0" cy="0"/>
          <a:chOff x="0" y="0"/>
          <a:chExt cx="0" cy="0"/>
        </a:xfrm>
      </p:grpSpPr>
      <p:sp>
        <p:nvSpPr>
          <p:cNvPr id="976" name="Google Shape;976;p44"/>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977" name="Google Shape;977;p44"/>
          <p:cNvSpPr/>
          <p:nvPr/>
        </p:nvSpPr>
        <p:spPr>
          <a:xfrm flipH="1">
            <a:off x="2" y="0"/>
            <a:ext cx="12191998" cy="1575955"/>
          </a:xfrm>
          <a:prstGeom prst="rect">
            <a:avLst/>
          </a:prstGeom>
          <a:gradFill>
            <a:gsLst>
              <a:gs pos="0">
                <a:srgbClr val="000000">
                  <a:alpha val="95686"/>
                </a:srgbClr>
              </a:gs>
              <a:gs pos="100000">
                <a:srgbClr val="0F4861"/>
              </a:gs>
            </a:gsLst>
            <a:lin ang="8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978" name="Google Shape;978;p44"/>
          <p:cNvSpPr/>
          <p:nvPr/>
        </p:nvSpPr>
        <p:spPr>
          <a:xfrm flipH="1" rot="10800000">
            <a:off x="8128857" y="0"/>
            <a:ext cx="4063143" cy="1576412"/>
          </a:xfrm>
          <a:prstGeom prst="rect">
            <a:avLst/>
          </a:prstGeom>
          <a:gradFill>
            <a:gsLst>
              <a:gs pos="0">
                <a:srgbClr val="0A3041">
                  <a:alpha val="67843"/>
                </a:srgbClr>
              </a:gs>
              <a:gs pos="19000">
                <a:srgbClr val="0A3041">
                  <a:alpha val="67843"/>
                </a:srgbClr>
              </a:gs>
              <a:gs pos="100000">
                <a:srgbClr val="156082">
                  <a:alpha val="78823"/>
                </a:srgbClr>
              </a:gs>
            </a:gsLst>
            <a:lin ang="19199999"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979" name="Google Shape;979;p44"/>
          <p:cNvSpPr/>
          <p:nvPr/>
        </p:nvSpPr>
        <p:spPr>
          <a:xfrm rot="5400000">
            <a:off x="5307777" y="-5307778"/>
            <a:ext cx="1576446" cy="12192002"/>
          </a:xfrm>
          <a:prstGeom prst="rect">
            <a:avLst/>
          </a:prstGeom>
          <a:gradFill>
            <a:gsLst>
              <a:gs pos="0">
                <a:srgbClr val="156082">
                  <a:alpha val="0"/>
                </a:srgbClr>
              </a:gs>
              <a:gs pos="23000">
                <a:srgbClr val="156082">
                  <a:alpha val="0"/>
                </a:srgbClr>
              </a:gs>
              <a:gs pos="99000">
                <a:srgbClr val="000000">
                  <a:alpha val="73725"/>
                </a:srgbClr>
              </a:gs>
              <a:gs pos="100000">
                <a:srgbClr val="000000">
                  <a:alpha val="73725"/>
                </a:srgbClr>
              </a:gs>
            </a:gsLst>
            <a:lin ang="20399999"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980" name="Google Shape;980;p44"/>
          <p:cNvSpPr txBox="1"/>
          <p:nvPr>
            <p:ph type="title"/>
          </p:nvPr>
        </p:nvSpPr>
        <p:spPr>
          <a:xfrm>
            <a:off x="1371597" y="348865"/>
            <a:ext cx="10044023" cy="87772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4000"/>
              <a:buFont typeface="Play"/>
              <a:buNone/>
            </a:pPr>
            <a:r>
              <a:rPr lang="en-IN" sz="4000">
                <a:solidFill>
                  <a:srgbClr val="FFFFFF"/>
                </a:solidFill>
                <a:latin typeface="Play"/>
                <a:ea typeface="Play"/>
                <a:cs typeface="Play"/>
                <a:sym typeface="Play"/>
              </a:rPr>
              <a:t>Conclusion</a:t>
            </a:r>
            <a:endParaRPr/>
          </a:p>
        </p:txBody>
      </p:sp>
      <p:grpSp>
        <p:nvGrpSpPr>
          <p:cNvPr id="981" name="Google Shape;981;p44"/>
          <p:cNvGrpSpPr/>
          <p:nvPr/>
        </p:nvGrpSpPr>
        <p:grpSpPr>
          <a:xfrm>
            <a:off x="704046" y="2931334"/>
            <a:ext cx="10807848" cy="2555294"/>
            <a:chOff x="59990" y="818755"/>
            <a:chExt cx="10807848" cy="2555294"/>
          </a:xfrm>
        </p:grpSpPr>
        <p:sp>
          <p:nvSpPr>
            <p:cNvPr id="982" name="Google Shape;982;p44"/>
            <p:cNvSpPr/>
            <p:nvPr/>
          </p:nvSpPr>
          <p:spPr>
            <a:xfrm>
              <a:off x="947201" y="818755"/>
              <a:ext cx="1451800" cy="1451800"/>
            </a:xfrm>
            <a:prstGeom prst="rect">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3" name="Google Shape;983;p44"/>
            <p:cNvSpPr/>
            <p:nvPr/>
          </p:nvSpPr>
          <p:spPr>
            <a:xfrm>
              <a:off x="59990" y="2654049"/>
              <a:ext cx="3226223" cy="7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4" name="Google Shape;984;p44"/>
            <p:cNvSpPr txBox="1"/>
            <p:nvPr/>
          </p:nvSpPr>
          <p:spPr>
            <a:xfrm>
              <a:off x="59990" y="2654049"/>
              <a:ext cx="3226223" cy="720000"/>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None/>
              </a:pPr>
              <a:r>
                <a:rPr lang="en-IN" sz="1200">
                  <a:solidFill>
                    <a:schemeClr val="dk1"/>
                  </a:solidFill>
                  <a:latin typeface="Arial"/>
                  <a:ea typeface="Arial"/>
                  <a:cs typeface="Arial"/>
                  <a:sym typeface="Arial"/>
                </a:rPr>
                <a:t>Software Quality Assurance, Life Cycle, and Testing are crucial for ensuring high-quality software.</a:t>
              </a:r>
              <a:br>
                <a:rPr lang="en-IN" sz="1200">
                  <a:solidFill>
                    <a:schemeClr val="dk1"/>
                  </a:solidFill>
                  <a:latin typeface="Arial"/>
                  <a:ea typeface="Arial"/>
                  <a:cs typeface="Arial"/>
                  <a:sym typeface="Arial"/>
                </a:rPr>
              </a:br>
              <a:endParaRPr sz="1200">
                <a:solidFill>
                  <a:schemeClr val="dk1"/>
                </a:solidFill>
                <a:latin typeface="Arial"/>
                <a:ea typeface="Arial"/>
                <a:cs typeface="Arial"/>
                <a:sym typeface="Arial"/>
              </a:endParaRPr>
            </a:p>
          </p:txBody>
        </p:sp>
        <p:sp>
          <p:nvSpPr>
            <p:cNvPr id="985" name="Google Shape;985;p44"/>
            <p:cNvSpPr/>
            <p:nvPr/>
          </p:nvSpPr>
          <p:spPr>
            <a:xfrm>
              <a:off x="4738014" y="818755"/>
              <a:ext cx="1451800" cy="1451800"/>
            </a:xfrm>
            <a:prstGeom prst="rect">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6" name="Google Shape;986;p44"/>
            <p:cNvSpPr/>
            <p:nvPr/>
          </p:nvSpPr>
          <p:spPr>
            <a:xfrm>
              <a:off x="3850802" y="2654049"/>
              <a:ext cx="3226223" cy="7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7" name="Google Shape;987;p44"/>
            <p:cNvSpPr txBox="1"/>
            <p:nvPr/>
          </p:nvSpPr>
          <p:spPr>
            <a:xfrm>
              <a:off x="3850802" y="2654049"/>
              <a:ext cx="3226223" cy="720000"/>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None/>
              </a:pPr>
              <a:r>
                <a:rPr lang="en-IN" sz="1200">
                  <a:solidFill>
                    <a:schemeClr val="dk1"/>
                  </a:solidFill>
                  <a:latin typeface="Arial"/>
                  <a:ea typeface="Arial"/>
                  <a:cs typeface="Arial"/>
                  <a:sym typeface="Arial"/>
                </a:rPr>
                <a:t>Adopting standards like IS 16124 and IS 11291 helps in achieving consistent and reliable processes.</a:t>
              </a:r>
              <a:br>
                <a:rPr lang="en-IN" sz="1200">
                  <a:solidFill>
                    <a:schemeClr val="dk1"/>
                  </a:solidFill>
                  <a:latin typeface="Arial"/>
                  <a:ea typeface="Arial"/>
                  <a:cs typeface="Arial"/>
                  <a:sym typeface="Arial"/>
                </a:rPr>
              </a:br>
              <a:endParaRPr sz="1200">
                <a:solidFill>
                  <a:schemeClr val="dk1"/>
                </a:solidFill>
                <a:latin typeface="Arial"/>
                <a:ea typeface="Arial"/>
                <a:cs typeface="Arial"/>
                <a:sym typeface="Arial"/>
              </a:endParaRPr>
            </a:p>
          </p:txBody>
        </p:sp>
        <p:sp>
          <p:nvSpPr>
            <p:cNvPr id="988" name="Google Shape;988;p44"/>
            <p:cNvSpPr/>
            <p:nvPr/>
          </p:nvSpPr>
          <p:spPr>
            <a:xfrm>
              <a:off x="8528826" y="818755"/>
              <a:ext cx="1451800" cy="1451800"/>
            </a:xfrm>
            <a:prstGeom prst="rect">
              <a:avLst/>
            </a:prstGeom>
            <a:blipFill rotWithShape="1">
              <a:blip r:embed="rId5">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9" name="Google Shape;989;p44"/>
            <p:cNvSpPr/>
            <p:nvPr/>
          </p:nvSpPr>
          <p:spPr>
            <a:xfrm>
              <a:off x="7641615" y="2654049"/>
              <a:ext cx="3226223" cy="7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0" name="Google Shape;990;p44"/>
            <p:cNvSpPr txBox="1"/>
            <p:nvPr/>
          </p:nvSpPr>
          <p:spPr>
            <a:xfrm>
              <a:off x="7641615" y="2654049"/>
              <a:ext cx="3226223" cy="720000"/>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None/>
              </a:pPr>
              <a:r>
                <a:rPr lang="en-IN" sz="1200">
                  <a:solidFill>
                    <a:schemeClr val="dk1"/>
                  </a:solidFill>
                  <a:latin typeface="Arial"/>
                  <a:ea typeface="Arial"/>
                  <a:cs typeface="Arial"/>
                  <a:sym typeface="Arial"/>
                </a:rPr>
                <a:t>Continual improvement and adherence to standards contribute to successful software projects.</a:t>
              </a:r>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94" name="Shape 994"/>
        <p:cNvGrpSpPr/>
        <p:nvPr/>
      </p:nvGrpSpPr>
      <p:grpSpPr>
        <a:xfrm>
          <a:off x="0" y="0"/>
          <a:ext cx="0" cy="0"/>
          <a:chOff x="0" y="0"/>
          <a:chExt cx="0" cy="0"/>
        </a:xfrm>
      </p:grpSpPr>
      <p:sp>
        <p:nvSpPr>
          <p:cNvPr id="995" name="Google Shape;995;p45"/>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96" name="Google Shape;996;p45"/>
          <p:cNvSpPr/>
          <p:nvPr/>
        </p:nvSpPr>
        <p:spPr>
          <a:xfrm>
            <a:off x="0" y="0"/>
            <a:ext cx="12192000" cy="6858000"/>
          </a:xfrm>
          <a:prstGeom prst="rect">
            <a:avLst/>
          </a:prstGeom>
          <a:gradFill>
            <a:gsLst>
              <a:gs pos="0">
                <a:schemeClr val="accent1"/>
              </a:gs>
              <a:gs pos="100000">
                <a:schemeClr val="accent2"/>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997" name="Google Shape;997;p45"/>
          <p:cNvSpPr txBox="1"/>
          <p:nvPr>
            <p:ph type="title"/>
          </p:nvPr>
        </p:nvSpPr>
        <p:spPr>
          <a:xfrm>
            <a:off x="457200" y="1598246"/>
            <a:ext cx="4412419" cy="3626217"/>
          </a:xfrm>
          <a:prstGeom prst="rect">
            <a:avLst/>
          </a:prstGeom>
          <a:noFill/>
          <a:ln>
            <a:noFill/>
          </a:ln>
        </p:spPr>
        <p:txBody>
          <a:bodyPr anchorCtr="0" anchor="t" bIns="45700" lIns="91425" spcFirstLastPara="1" rIns="91425" wrap="square" tIns="45700">
            <a:normAutofit fontScale="90000"/>
          </a:bodyPr>
          <a:lstStyle/>
          <a:p>
            <a:pPr indent="0" lvl="0" marL="0" rtl="0" algn="r">
              <a:lnSpc>
                <a:spcPct val="90000"/>
              </a:lnSpc>
              <a:spcBef>
                <a:spcPts val="0"/>
              </a:spcBef>
              <a:spcAft>
                <a:spcPts val="0"/>
              </a:spcAft>
              <a:buClr>
                <a:srgbClr val="FFFFFF"/>
              </a:buClr>
              <a:buSzPct val="100000"/>
              <a:buFont typeface="Play"/>
              <a:buNone/>
            </a:pPr>
            <a:r>
              <a:rPr lang="en-IN" sz="6200">
                <a:solidFill>
                  <a:srgbClr val="FFFFFF"/>
                </a:solidFill>
                <a:latin typeface="Play"/>
                <a:ea typeface="Play"/>
                <a:cs typeface="Play"/>
                <a:sym typeface="Play"/>
              </a:rPr>
              <a:t>Do you Know who makes these standards ?</a:t>
            </a:r>
            <a:endParaRPr/>
          </a:p>
        </p:txBody>
      </p:sp>
      <p:sp>
        <p:nvSpPr>
          <p:cNvPr id="998" name="Google Shape;998;p45"/>
          <p:cNvSpPr txBox="1"/>
          <p:nvPr>
            <p:ph idx="1" type="body"/>
          </p:nvPr>
        </p:nvSpPr>
        <p:spPr>
          <a:xfrm>
            <a:off x="457200" y="5350213"/>
            <a:ext cx="4412417" cy="1031537"/>
          </a:xfrm>
          <a:prstGeom prst="rect">
            <a:avLst/>
          </a:prstGeom>
          <a:noFill/>
          <a:ln>
            <a:noFill/>
          </a:ln>
        </p:spPr>
        <p:txBody>
          <a:bodyPr anchorCtr="0" anchor="t" bIns="45700" lIns="91425" spcFirstLastPara="1" rIns="91425" wrap="square" tIns="45700">
            <a:normAutofit fontScale="85000" lnSpcReduction="20000"/>
          </a:bodyPr>
          <a:lstStyle/>
          <a:p>
            <a:pPr indent="0" lvl="0" marL="0" rtl="0" algn="r">
              <a:lnSpc>
                <a:spcPct val="90000"/>
              </a:lnSpc>
              <a:spcBef>
                <a:spcPts val="0"/>
              </a:spcBef>
              <a:spcAft>
                <a:spcPts val="0"/>
              </a:spcAft>
              <a:buClr>
                <a:srgbClr val="FFFFFF"/>
              </a:buClr>
              <a:buSzPct val="100000"/>
              <a:buNone/>
            </a:pPr>
            <a:r>
              <a:rPr lang="en-IN" sz="3200">
                <a:solidFill>
                  <a:srgbClr val="FFFFFF"/>
                </a:solidFill>
                <a:latin typeface="Arial"/>
                <a:ea typeface="Arial"/>
                <a:cs typeface="Arial"/>
                <a:sym typeface="Arial"/>
              </a:rPr>
              <a:t>If You Identified this logo, well done ! ☺</a:t>
            </a:r>
            <a:endParaRPr sz="3200">
              <a:solidFill>
                <a:srgbClr val="FFFFFF"/>
              </a:solidFill>
              <a:latin typeface="Arial"/>
              <a:ea typeface="Arial"/>
              <a:cs typeface="Arial"/>
              <a:sym typeface="Arial"/>
            </a:endParaRPr>
          </a:p>
        </p:txBody>
      </p:sp>
      <p:cxnSp>
        <p:nvCxnSpPr>
          <p:cNvPr id="999" name="Google Shape;999;p45"/>
          <p:cNvCxnSpPr/>
          <p:nvPr/>
        </p:nvCxnSpPr>
        <p:spPr>
          <a:xfrm>
            <a:off x="5447322" y="1589368"/>
            <a:ext cx="0" cy="5259754"/>
          </a:xfrm>
          <a:prstGeom prst="straightConnector1">
            <a:avLst/>
          </a:prstGeom>
          <a:noFill/>
          <a:ln cap="sq" cmpd="sng" w="25400">
            <a:solidFill>
              <a:srgbClr val="FFFFFF"/>
            </a:solidFill>
            <a:prstDash val="solid"/>
            <a:bevel/>
            <a:headEnd len="sm" w="sm" type="none"/>
            <a:tailEnd len="sm" w="sm" type="none"/>
          </a:ln>
        </p:spPr>
      </p:cxnSp>
      <p:pic>
        <p:nvPicPr>
          <p:cNvPr descr="A blue triangle with red circle and white text&#10;&#10;Description automatically generated" id="1000" name="Google Shape;1000;p45"/>
          <p:cNvPicPr preferRelativeResize="0"/>
          <p:nvPr/>
        </p:nvPicPr>
        <p:blipFill rotWithShape="1">
          <a:blip r:embed="rId3">
            <a:alphaModFix/>
          </a:blip>
          <a:srcRect b="0" l="0" r="0" t="0"/>
          <a:stretch/>
        </p:blipFill>
        <p:spPr>
          <a:xfrm>
            <a:off x="5986925" y="1964009"/>
            <a:ext cx="5664133" cy="3988228"/>
          </a:xfrm>
          <a:prstGeom prst="rect">
            <a:avLst/>
          </a:prstGeom>
          <a:noFill/>
          <a:ln>
            <a:noFill/>
          </a:ln>
        </p:spPr>
      </p:pic>
      <p:grpSp>
        <p:nvGrpSpPr>
          <p:cNvPr id="1001" name="Google Shape;1001;p45"/>
          <p:cNvGrpSpPr/>
          <p:nvPr/>
        </p:nvGrpSpPr>
        <p:grpSpPr>
          <a:xfrm>
            <a:off x="11512034" y="1267063"/>
            <a:ext cx="368480" cy="519967"/>
            <a:chOff x="11512034" y="1267063"/>
            <a:chExt cx="368480" cy="519967"/>
          </a:xfrm>
        </p:grpSpPr>
        <p:sp>
          <p:nvSpPr>
            <p:cNvPr id="1002" name="Google Shape;1002;p45"/>
            <p:cNvSpPr/>
            <p:nvPr/>
          </p:nvSpPr>
          <p:spPr>
            <a:xfrm>
              <a:off x="11512034" y="1267063"/>
              <a:ext cx="139037" cy="139039"/>
            </a:xfrm>
            <a:custGeom>
              <a:rect b="b" l="l" r="r" t="t"/>
              <a:pathLst>
                <a:path extrusionOk="0" h="139039" w="139037">
                  <a:moveTo>
                    <a:pt x="129600" y="60082"/>
                  </a:moveTo>
                  <a:lnTo>
                    <a:pt x="78955" y="60082"/>
                  </a:lnTo>
                  <a:lnTo>
                    <a:pt x="78955" y="9437"/>
                  </a:lnTo>
                  <a:cubicBezTo>
                    <a:pt x="78955" y="4225"/>
                    <a:pt x="74730" y="0"/>
                    <a:pt x="69519" y="0"/>
                  </a:cubicBezTo>
                  <a:cubicBezTo>
                    <a:pt x="64307"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7" y="139039"/>
                    <a:pt x="69519" y="139039"/>
                  </a:cubicBezTo>
                  <a:cubicBezTo>
                    <a:pt x="74730" y="139039"/>
                    <a:pt x="78955" y="134814"/>
                    <a:pt x="78955" y="129602"/>
                  </a:cubicBezTo>
                  <a:lnTo>
                    <a:pt x="78955" y="78957"/>
                  </a:lnTo>
                  <a:lnTo>
                    <a:pt x="129600" y="78957"/>
                  </a:lnTo>
                  <a:cubicBezTo>
                    <a:pt x="134812" y="78957"/>
                    <a:pt x="139037" y="74731"/>
                    <a:pt x="139037" y="69520"/>
                  </a:cubicBezTo>
                  <a:cubicBezTo>
                    <a:pt x="139037" y="64308"/>
                    <a:pt x="134812" y="60082"/>
                    <a:pt x="129600" y="60082"/>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Arial"/>
                <a:ea typeface="Arial"/>
                <a:cs typeface="Arial"/>
                <a:sym typeface="Arial"/>
              </a:endParaRPr>
            </a:p>
          </p:txBody>
        </p:sp>
        <p:sp>
          <p:nvSpPr>
            <p:cNvPr id="1003" name="Google Shape;1003;p45"/>
            <p:cNvSpPr/>
            <p:nvPr/>
          </p:nvSpPr>
          <p:spPr>
            <a:xfrm>
              <a:off x="11752801" y="1659316"/>
              <a:ext cx="127713" cy="127714"/>
            </a:xfrm>
            <a:custGeom>
              <a:rect b="b" l="l" r="r" t="t"/>
              <a:pathLst>
                <a:path extrusionOk="0" h="127714" w="127713">
                  <a:moveTo>
                    <a:pt x="63857" y="18874"/>
                  </a:moveTo>
                  <a:cubicBezTo>
                    <a:pt x="88700" y="18874"/>
                    <a:pt x="108839" y="39014"/>
                    <a:pt x="108839" y="63857"/>
                  </a:cubicBezTo>
                  <a:cubicBezTo>
                    <a:pt x="108839" y="88700"/>
                    <a:pt x="88700" y="108840"/>
                    <a:pt x="63857" y="108840"/>
                  </a:cubicBezTo>
                  <a:cubicBezTo>
                    <a:pt x="39013" y="108840"/>
                    <a:pt x="18874" y="88700"/>
                    <a:pt x="18874" y="63857"/>
                  </a:cubicBezTo>
                  <a:cubicBezTo>
                    <a:pt x="18898" y="39024"/>
                    <a:pt x="39023" y="18898"/>
                    <a:pt x="63857" y="18874"/>
                  </a:cubicBezTo>
                  <a:moveTo>
                    <a:pt x="63857" y="0"/>
                  </a:moveTo>
                  <a:cubicBezTo>
                    <a:pt x="28590" y="0"/>
                    <a:pt x="0" y="28590"/>
                    <a:pt x="0" y="63857"/>
                  </a:cubicBezTo>
                  <a:cubicBezTo>
                    <a:pt x="0" y="99124"/>
                    <a:pt x="28590" y="127714"/>
                    <a:pt x="63857" y="127714"/>
                  </a:cubicBezTo>
                  <a:cubicBezTo>
                    <a:pt x="99124" y="127714"/>
                    <a:pt x="127713" y="99124"/>
                    <a:pt x="127713" y="63857"/>
                  </a:cubicBezTo>
                  <a:cubicBezTo>
                    <a:pt x="127713" y="28590"/>
                    <a:pt x="99124" y="0"/>
                    <a:pt x="63857" y="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Arial"/>
                <a:ea typeface="Arial"/>
                <a:cs typeface="Arial"/>
                <a:sym typeface="Arial"/>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07" name="Shape 1007"/>
        <p:cNvGrpSpPr/>
        <p:nvPr/>
      </p:nvGrpSpPr>
      <p:grpSpPr>
        <a:xfrm>
          <a:off x="0" y="0"/>
          <a:ext cx="0" cy="0"/>
          <a:chOff x="0" y="0"/>
          <a:chExt cx="0" cy="0"/>
        </a:xfrm>
      </p:grpSpPr>
      <p:sp>
        <p:nvSpPr>
          <p:cNvPr id="1008" name="Google Shape;1008;p46"/>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1009" name="Google Shape;1009;p46"/>
          <p:cNvSpPr txBox="1"/>
          <p:nvPr>
            <p:ph type="title"/>
          </p:nvPr>
        </p:nvSpPr>
        <p:spPr>
          <a:xfrm>
            <a:off x="2197101" y="735283"/>
            <a:ext cx="4978399" cy="316504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5200"/>
              <a:buFont typeface="Play"/>
              <a:buNone/>
            </a:pPr>
            <a:r>
              <a:rPr lang="en-IN" sz="5200">
                <a:solidFill>
                  <a:schemeClr val="dk1"/>
                </a:solidFill>
                <a:latin typeface="Play"/>
                <a:ea typeface="Play"/>
                <a:cs typeface="Play"/>
                <a:sym typeface="Play"/>
              </a:rPr>
              <a:t>Thank you</a:t>
            </a:r>
            <a:br>
              <a:rPr lang="en-IN" sz="5200">
                <a:solidFill>
                  <a:schemeClr val="dk1"/>
                </a:solidFill>
                <a:latin typeface="Play"/>
                <a:ea typeface="Play"/>
                <a:cs typeface="Play"/>
                <a:sym typeface="Play"/>
              </a:rPr>
            </a:br>
            <a:endParaRPr sz="5200">
              <a:solidFill>
                <a:schemeClr val="dk1"/>
              </a:solidFill>
              <a:latin typeface="Play"/>
              <a:ea typeface="Play"/>
              <a:cs typeface="Play"/>
              <a:sym typeface="Play"/>
            </a:endParaRPr>
          </a:p>
        </p:txBody>
      </p:sp>
      <p:pic>
        <p:nvPicPr>
          <p:cNvPr descr="Smiling Face with No Fill" id="1010" name="Google Shape;1010;p46"/>
          <p:cNvPicPr preferRelativeResize="0"/>
          <p:nvPr/>
        </p:nvPicPr>
        <p:blipFill rotWithShape="1">
          <a:blip r:embed="rId3">
            <a:alphaModFix/>
          </a:blip>
          <a:srcRect b="0" l="0" r="0" t="0"/>
          <a:stretch/>
        </p:blipFill>
        <p:spPr>
          <a:xfrm>
            <a:off x="717549" y="2776619"/>
            <a:ext cx="1289051" cy="1289051"/>
          </a:xfrm>
          <a:prstGeom prst="rect">
            <a:avLst/>
          </a:prstGeom>
          <a:noFill/>
          <a:ln>
            <a:noFill/>
          </a:ln>
        </p:spPr>
      </p:pic>
      <p:pic>
        <p:nvPicPr>
          <p:cNvPr descr="Smiling Face with No Fill" id="1011" name="Google Shape;1011;p46"/>
          <p:cNvPicPr preferRelativeResize="0"/>
          <p:nvPr/>
        </p:nvPicPr>
        <p:blipFill rotWithShape="1">
          <a:blip r:embed="rId3">
            <a:alphaModFix amt="15000"/>
          </a:blip>
          <a:srcRect b="0" l="0" r="0" t="0"/>
          <a:stretch/>
        </p:blipFill>
        <p:spPr>
          <a:xfrm>
            <a:off x="6607815" y="716407"/>
            <a:ext cx="5411343" cy="541134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2" name="Shape 212"/>
        <p:cNvGrpSpPr/>
        <p:nvPr/>
      </p:nvGrpSpPr>
      <p:grpSpPr>
        <a:xfrm>
          <a:off x="0" y="0"/>
          <a:ext cx="0" cy="0"/>
          <a:chOff x="0" y="0"/>
          <a:chExt cx="0" cy="0"/>
        </a:xfrm>
      </p:grpSpPr>
      <p:sp>
        <p:nvSpPr>
          <p:cNvPr id="213" name="Google Shape;213;p5"/>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14" name="Google Shape;214;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5400"/>
              <a:buFont typeface="Play"/>
              <a:buNone/>
            </a:pPr>
            <a:r>
              <a:rPr lang="en-IN" sz="5400">
                <a:solidFill>
                  <a:schemeClr val="dk1"/>
                </a:solidFill>
                <a:latin typeface="Play"/>
                <a:ea typeface="Play"/>
                <a:cs typeface="Play"/>
                <a:sym typeface="Play"/>
              </a:rPr>
              <a:t>Standard ?</a:t>
            </a:r>
            <a:endParaRPr/>
          </a:p>
        </p:txBody>
      </p:sp>
      <p:sp>
        <p:nvSpPr>
          <p:cNvPr id="215" name="Google Shape;215;p5"/>
          <p:cNvSpPr/>
          <p:nvPr/>
        </p:nvSpPr>
        <p:spPr>
          <a:xfrm>
            <a:off x="838200" y="1865313"/>
            <a:ext cx="10424160" cy="18288"/>
          </a:xfrm>
          <a:custGeom>
            <a:rect b="b" l="l" r="r" t="t"/>
            <a:pathLst>
              <a:path extrusionOk="0" fill="none" h="18288" w="1042416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extrusionOk="0" h="18288" w="1042416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cap="rnd" cmpd="sng" w="4127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216" name="Google Shape;216;p5"/>
          <p:cNvGrpSpPr/>
          <p:nvPr/>
        </p:nvGrpSpPr>
        <p:grpSpPr>
          <a:xfrm>
            <a:off x="1398000" y="2635443"/>
            <a:ext cx="9396000" cy="3134163"/>
            <a:chOff x="559800" y="407356"/>
            <a:chExt cx="9396000" cy="3134163"/>
          </a:xfrm>
        </p:grpSpPr>
        <p:sp>
          <p:nvSpPr>
            <p:cNvPr id="217" name="Google Shape;217;p5"/>
            <p:cNvSpPr/>
            <p:nvPr/>
          </p:nvSpPr>
          <p:spPr>
            <a:xfrm>
              <a:off x="1747800" y="407356"/>
              <a:ext cx="1944000" cy="1944000"/>
            </a:xfrm>
            <a:prstGeom prst="rect">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5"/>
            <p:cNvSpPr/>
            <p:nvPr/>
          </p:nvSpPr>
          <p:spPr>
            <a:xfrm>
              <a:off x="559800" y="2821519"/>
              <a:ext cx="4320000" cy="7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5"/>
            <p:cNvSpPr txBox="1"/>
            <p:nvPr/>
          </p:nvSpPr>
          <p:spPr>
            <a:xfrm>
              <a:off x="559800" y="2821519"/>
              <a:ext cx="4320000" cy="720000"/>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None/>
              </a:pPr>
              <a:r>
                <a:rPr lang="en-IN" sz="1500">
                  <a:solidFill>
                    <a:schemeClr val="dk1"/>
                  </a:solidFill>
                  <a:latin typeface="Arial"/>
                  <a:ea typeface="Arial"/>
                  <a:cs typeface="Arial"/>
                  <a:sym typeface="Arial"/>
                </a:rPr>
                <a:t>Now as you have a fair idea of Software Life Cycle Processes, let’s get into knowing about Standards </a:t>
              </a:r>
              <a:endParaRPr/>
            </a:p>
          </p:txBody>
        </p:sp>
        <p:sp>
          <p:nvSpPr>
            <p:cNvPr id="220" name="Google Shape;220;p5"/>
            <p:cNvSpPr/>
            <p:nvPr/>
          </p:nvSpPr>
          <p:spPr>
            <a:xfrm>
              <a:off x="6823800" y="407356"/>
              <a:ext cx="1944000" cy="1944000"/>
            </a:xfrm>
            <a:prstGeom prst="rect">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5"/>
            <p:cNvSpPr/>
            <p:nvPr/>
          </p:nvSpPr>
          <p:spPr>
            <a:xfrm>
              <a:off x="5635800" y="2821519"/>
              <a:ext cx="4320000" cy="7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5"/>
            <p:cNvSpPr txBox="1"/>
            <p:nvPr/>
          </p:nvSpPr>
          <p:spPr>
            <a:xfrm>
              <a:off x="5635800" y="2821519"/>
              <a:ext cx="4320000" cy="720000"/>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None/>
              </a:pPr>
              <a:r>
                <a:rPr lang="en-IN" sz="1500">
                  <a:solidFill>
                    <a:schemeClr val="dk1"/>
                  </a:solidFill>
                  <a:latin typeface="Arial"/>
                  <a:ea typeface="Arial"/>
                  <a:cs typeface="Arial"/>
                  <a:sym typeface="Arial"/>
                </a:rPr>
                <a:t>Wait, have you never heard of it ? Don’t worry let’s start by knowing that what is “Standard” All About ?</a:t>
              </a: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7" name="Shape 227"/>
        <p:cNvGrpSpPr/>
        <p:nvPr/>
      </p:nvGrpSpPr>
      <p:grpSpPr>
        <a:xfrm>
          <a:off x="0" y="0"/>
          <a:ext cx="0" cy="0"/>
          <a:chOff x="0" y="0"/>
          <a:chExt cx="0" cy="0"/>
        </a:xfrm>
      </p:grpSpPr>
      <p:sp>
        <p:nvSpPr>
          <p:cNvPr id="228" name="Google Shape;228;p6"/>
          <p:cNvSpPr/>
          <p:nvPr/>
        </p:nvSpPr>
        <p:spPr>
          <a:xfrm>
            <a:off x="-1"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29" name="Google Shape;229;p6"/>
          <p:cNvSpPr txBox="1"/>
          <p:nvPr>
            <p:ph type="title"/>
          </p:nvPr>
        </p:nvSpPr>
        <p:spPr>
          <a:xfrm>
            <a:off x="838200" y="557189"/>
            <a:ext cx="3374136" cy="556789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rPr lang="en-IN">
                <a:solidFill>
                  <a:schemeClr val="dk1"/>
                </a:solidFill>
                <a:latin typeface="Play"/>
                <a:ea typeface="Play"/>
                <a:cs typeface="Play"/>
                <a:sym typeface="Play"/>
              </a:rPr>
              <a:t>IS 16124: 2020 </a:t>
            </a:r>
            <a:br>
              <a:rPr lang="en-IN">
                <a:solidFill>
                  <a:schemeClr val="dk1"/>
                </a:solidFill>
                <a:latin typeface="Play"/>
                <a:ea typeface="Play"/>
                <a:cs typeface="Play"/>
                <a:sym typeface="Play"/>
              </a:rPr>
            </a:br>
            <a:r>
              <a:rPr lang="en-IN">
                <a:solidFill>
                  <a:schemeClr val="dk1"/>
                </a:solidFill>
                <a:latin typeface="Play"/>
                <a:ea typeface="Play"/>
                <a:cs typeface="Play"/>
                <a:sym typeface="Play"/>
              </a:rPr>
              <a:t>Overview</a:t>
            </a:r>
            <a:endParaRPr/>
          </a:p>
        </p:txBody>
      </p:sp>
      <p:grpSp>
        <p:nvGrpSpPr>
          <p:cNvPr id="230" name="Google Shape;230;p6"/>
          <p:cNvGrpSpPr/>
          <p:nvPr/>
        </p:nvGrpSpPr>
        <p:grpSpPr>
          <a:xfrm>
            <a:off x="5093208" y="1514903"/>
            <a:ext cx="6263640" cy="3715664"/>
            <a:chOff x="0" y="894511"/>
            <a:chExt cx="6263640" cy="3715664"/>
          </a:xfrm>
        </p:grpSpPr>
        <p:sp>
          <p:nvSpPr>
            <p:cNvPr id="231" name="Google Shape;231;p6"/>
            <p:cNvSpPr/>
            <p:nvPr/>
          </p:nvSpPr>
          <p:spPr>
            <a:xfrm>
              <a:off x="0" y="894511"/>
              <a:ext cx="6263640" cy="1651406"/>
            </a:xfrm>
            <a:prstGeom prst="roundRect">
              <a:avLst>
                <a:gd fmla="val 10000" name="adj"/>
              </a:avLst>
            </a:prstGeom>
            <a:solidFill>
              <a:srgbClr val="0B274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6"/>
            <p:cNvSpPr/>
            <p:nvPr/>
          </p:nvSpPr>
          <p:spPr>
            <a:xfrm>
              <a:off x="499550" y="1266078"/>
              <a:ext cx="908273" cy="908273"/>
            </a:xfrm>
            <a:prstGeom prst="rect">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6"/>
            <p:cNvSpPr/>
            <p:nvPr/>
          </p:nvSpPr>
          <p:spPr>
            <a:xfrm>
              <a:off x="1907374" y="894511"/>
              <a:ext cx="4356265" cy="165140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6"/>
            <p:cNvSpPr txBox="1"/>
            <p:nvPr/>
          </p:nvSpPr>
          <p:spPr>
            <a:xfrm>
              <a:off x="1907374" y="894511"/>
              <a:ext cx="4356265" cy="1651406"/>
            </a:xfrm>
            <a:prstGeom prst="rect">
              <a:avLst/>
            </a:prstGeom>
            <a:noFill/>
            <a:ln>
              <a:noFill/>
            </a:ln>
          </p:spPr>
          <p:txBody>
            <a:bodyPr anchorCtr="0" anchor="ctr" bIns="174750" lIns="174750" spcFirstLastPara="1" rIns="174750" wrap="square" tIns="174750">
              <a:noAutofit/>
            </a:bodyPr>
            <a:lstStyle/>
            <a:p>
              <a:pPr indent="0" lvl="0" marL="0" marR="0" rtl="0" algn="l">
                <a:lnSpc>
                  <a:spcPct val="90000"/>
                </a:lnSpc>
                <a:spcBef>
                  <a:spcPts val="0"/>
                </a:spcBef>
                <a:spcAft>
                  <a:spcPts val="0"/>
                </a:spcAft>
                <a:buNone/>
              </a:pPr>
              <a:r>
                <a:rPr lang="en-IN" sz="2100">
                  <a:solidFill>
                    <a:schemeClr val="dk1"/>
                  </a:solidFill>
                  <a:latin typeface="Arial"/>
                  <a:ea typeface="Arial"/>
                  <a:cs typeface="Arial"/>
                  <a:sym typeface="Arial"/>
                </a:rPr>
                <a:t>Provides a common framework for software life cycle processes.</a:t>
              </a:r>
              <a:br>
                <a:rPr lang="en-IN" sz="2100">
                  <a:solidFill>
                    <a:schemeClr val="dk1"/>
                  </a:solidFill>
                  <a:latin typeface="Arial"/>
                  <a:ea typeface="Arial"/>
                  <a:cs typeface="Arial"/>
                  <a:sym typeface="Arial"/>
                </a:rPr>
              </a:br>
              <a:endParaRPr sz="2100">
                <a:solidFill>
                  <a:schemeClr val="dk1"/>
                </a:solidFill>
                <a:latin typeface="Arial"/>
                <a:ea typeface="Arial"/>
                <a:cs typeface="Arial"/>
                <a:sym typeface="Arial"/>
              </a:endParaRPr>
            </a:p>
          </p:txBody>
        </p:sp>
        <p:sp>
          <p:nvSpPr>
            <p:cNvPr id="235" name="Google Shape;235;p6"/>
            <p:cNvSpPr/>
            <p:nvPr/>
          </p:nvSpPr>
          <p:spPr>
            <a:xfrm>
              <a:off x="0" y="2958769"/>
              <a:ext cx="6263640" cy="1651406"/>
            </a:xfrm>
            <a:prstGeom prst="roundRect">
              <a:avLst>
                <a:gd fmla="val 10000" name="adj"/>
              </a:avLst>
            </a:prstGeom>
            <a:solidFill>
              <a:srgbClr val="0B274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6"/>
            <p:cNvSpPr/>
            <p:nvPr/>
          </p:nvSpPr>
          <p:spPr>
            <a:xfrm>
              <a:off x="499550" y="3330336"/>
              <a:ext cx="908273" cy="908273"/>
            </a:xfrm>
            <a:prstGeom prst="rect">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6"/>
            <p:cNvSpPr/>
            <p:nvPr/>
          </p:nvSpPr>
          <p:spPr>
            <a:xfrm>
              <a:off x="1907374" y="2958769"/>
              <a:ext cx="4356265" cy="165140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6"/>
            <p:cNvSpPr txBox="1"/>
            <p:nvPr/>
          </p:nvSpPr>
          <p:spPr>
            <a:xfrm>
              <a:off x="1907374" y="2958769"/>
              <a:ext cx="4356265" cy="1651406"/>
            </a:xfrm>
            <a:prstGeom prst="rect">
              <a:avLst/>
            </a:prstGeom>
            <a:noFill/>
            <a:ln>
              <a:noFill/>
            </a:ln>
          </p:spPr>
          <p:txBody>
            <a:bodyPr anchorCtr="0" anchor="ctr" bIns="174750" lIns="174750" spcFirstLastPara="1" rIns="174750" wrap="square" tIns="174750">
              <a:noAutofit/>
            </a:bodyPr>
            <a:lstStyle/>
            <a:p>
              <a:pPr indent="0" lvl="0" marL="0" marR="0" rtl="0" algn="l">
                <a:lnSpc>
                  <a:spcPct val="90000"/>
                </a:lnSpc>
                <a:spcBef>
                  <a:spcPts val="0"/>
                </a:spcBef>
                <a:spcAft>
                  <a:spcPts val="0"/>
                </a:spcAft>
                <a:buNone/>
              </a:pPr>
              <a:r>
                <a:rPr lang="en-IN" sz="2100">
                  <a:solidFill>
                    <a:schemeClr val="dk1"/>
                  </a:solidFill>
                  <a:latin typeface="Arial"/>
                  <a:ea typeface="Arial"/>
                  <a:cs typeface="Arial"/>
                  <a:sym typeface="Arial"/>
                </a:rPr>
                <a:t>Guidelines for managing development, operation, maintenance, and disposal of software products.</a:t>
              </a: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3" name="Shape 243"/>
        <p:cNvGrpSpPr/>
        <p:nvPr/>
      </p:nvGrpSpPr>
      <p:grpSpPr>
        <a:xfrm>
          <a:off x="0" y="0"/>
          <a:ext cx="0" cy="0"/>
          <a:chOff x="0" y="0"/>
          <a:chExt cx="0" cy="0"/>
        </a:xfrm>
      </p:grpSpPr>
      <p:sp>
        <p:nvSpPr>
          <p:cNvPr id="244" name="Google Shape;244;p7"/>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45" name="Google Shape;245;p7"/>
          <p:cNvSpPr/>
          <p:nvPr/>
        </p:nvSpPr>
        <p:spPr>
          <a:xfrm>
            <a:off x="199528" y="554152"/>
            <a:ext cx="5742189" cy="5742189"/>
          </a:xfrm>
          <a:prstGeom prst="ellipse">
            <a:avLst/>
          </a:prstGeom>
          <a:gradFill>
            <a:gsLst>
              <a:gs pos="0">
                <a:schemeClr val="accent1"/>
              </a:gs>
              <a:gs pos="100000">
                <a:schemeClr val="accent2"/>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46" name="Google Shape;246;p7"/>
          <p:cNvSpPr txBox="1"/>
          <p:nvPr>
            <p:ph type="title"/>
          </p:nvPr>
        </p:nvSpPr>
        <p:spPr>
          <a:xfrm>
            <a:off x="1245072" y="1289765"/>
            <a:ext cx="3651101" cy="4270963"/>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FFFFFF"/>
              </a:buClr>
              <a:buSzPct val="100000"/>
              <a:buFont typeface="Play"/>
              <a:buNone/>
            </a:pPr>
            <a:r>
              <a:rPr lang="en-IN" sz="5600">
                <a:solidFill>
                  <a:srgbClr val="FFFFFF"/>
                </a:solidFill>
                <a:latin typeface="Play"/>
                <a:ea typeface="Play"/>
                <a:cs typeface="Play"/>
                <a:sym typeface="Play"/>
              </a:rPr>
              <a:t>But what is relevance of this standard ?</a:t>
            </a:r>
            <a:br>
              <a:rPr lang="en-IN" sz="5600">
                <a:solidFill>
                  <a:srgbClr val="FFFFFF"/>
                </a:solidFill>
                <a:latin typeface="Play"/>
                <a:ea typeface="Play"/>
                <a:cs typeface="Play"/>
                <a:sym typeface="Play"/>
              </a:rPr>
            </a:br>
            <a:r>
              <a:rPr b="0" i="0" lang="en-IN" sz="4400" u="none" cap="none" strike="noStrike">
                <a:solidFill>
                  <a:srgbClr val="000000"/>
                </a:solidFill>
                <a:latin typeface="Play"/>
                <a:ea typeface="Play"/>
                <a:cs typeface="Play"/>
                <a:sym typeface="Play"/>
              </a:rPr>
              <a:t>IS 16124: 2020 </a:t>
            </a:r>
            <a:br>
              <a:rPr b="0" i="0" lang="en-IN" sz="4400" u="none" cap="none" strike="noStrike">
                <a:solidFill>
                  <a:srgbClr val="000000"/>
                </a:solidFill>
                <a:latin typeface="Play"/>
                <a:ea typeface="Play"/>
                <a:cs typeface="Play"/>
                <a:sym typeface="Play"/>
              </a:rPr>
            </a:br>
            <a:endParaRPr sz="5600">
              <a:solidFill>
                <a:srgbClr val="FFFFFF"/>
              </a:solidFill>
              <a:latin typeface="Play"/>
              <a:ea typeface="Play"/>
              <a:cs typeface="Play"/>
              <a:sym typeface="Play"/>
            </a:endParaRPr>
          </a:p>
        </p:txBody>
      </p:sp>
      <p:sp>
        <p:nvSpPr>
          <p:cNvPr id="247" name="Google Shape;247;p7"/>
          <p:cNvSpPr/>
          <p:nvPr/>
        </p:nvSpPr>
        <p:spPr>
          <a:xfrm>
            <a:off x="1123493" y="374394"/>
            <a:ext cx="171515" cy="171515"/>
          </a:xfrm>
          <a:custGeom>
            <a:rect b="b" l="l" r="r" t="t"/>
            <a:pathLst>
              <a:path extrusionOk="0" h="171515" w="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8" name="Google Shape;248;p7"/>
          <p:cNvSpPr/>
          <p:nvPr/>
        </p:nvSpPr>
        <p:spPr>
          <a:xfrm>
            <a:off x="550109" y="1084507"/>
            <a:ext cx="157545" cy="157545"/>
          </a:xfrm>
          <a:custGeom>
            <a:rect b="b" l="l" r="r" t="t"/>
            <a:pathLst>
              <a:path extrusionOk="0" h="157545" w="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9" name="Google Shape;249;p7"/>
          <p:cNvSpPr txBox="1"/>
          <p:nvPr>
            <p:ph idx="1" type="body"/>
          </p:nvPr>
        </p:nvSpPr>
        <p:spPr>
          <a:xfrm>
            <a:off x="6297233" y="518400"/>
            <a:ext cx="4771607" cy="5837949"/>
          </a:xfrm>
          <a:prstGeom prst="rect">
            <a:avLst/>
          </a:prstGeom>
          <a:noFill/>
          <a:ln>
            <a:noFill/>
          </a:ln>
        </p:spPr>
        <p:txBody>
          <a:bodyPr anchorCtr="0" anchor="ctr" bIns="45700" lIns="91425" spcFirstLastPara="1" rIns="91425" wrap="square" tIns="45700">
            <a:normAutofit lnSpcReduction="10000"/>
          </a:bodyPr>
          <a:lstStyle/>
          <a:p>
            <a:pPr indent="-228600" lvl="0" marL="228600" rtl="0" algn="l">
              <a:lnSpc>
                <a:spcPct val="90000"/>
              </a:lnSpc>
              <a:spcBef>
                <a:spcPts val="0"/>
              </a:spcBef>
              <a:spcAft>
                <a:spcPts val="0"/>
              </a:spcAft>
              <a:buClr>
                <a:schemeClr val="dk1"/>
              </a:buClr>
              <a:buSzPts val="1700"/>
              <a:buChar char="•"/>
            </a:pPr>
            <a:r>
              <a:rPr lang="en-IN" sz="1700">
                <a:solidFill>
                  <a:schemeClr val="dk1"/>
                </a:solidFill>
              </a:rPr>
              <a:t>Here is the answer :</a:t>
            </a:r>
            <a:endParaRPr/>
          </a:p>
          <a:p>
            <a:pPr indent="-228600" lvl="0" marL="228600" rtl="0" algn="l">
              <a:lnSpc>
                <a:spcPct val="90000"/>
              </a:lnSpc>
              <a:spcBef>
                <a:spcPts val="1000"/>
              </a:spcBef>
              <a:spcAft>
                <a:spcPts val="0"/>
              </a:spcAft>
              <a:buClr>
                <a:schemeClr val="dk1"/>
              </a:buClr>
              <a:buSzPts val="1700"/>
              <a:buChar char="•"/>
            </a:pPr>
            <a:r>
              <a:rPr b="1" lang="en-IN" sz="1700">
                <a:solidFill>
                  <a:schemeClr val="dk1"/>
                </a:solidFill>
              </a:rPr>
              <a:t>With regards to Software Life Cycle Processes this standard helps in following :</a:t>
            </a:r>
            <a:endParaRPr/>
          </a:p>
          <a:p>
            <a:pPr indent="-228600" lvl="0" marL="228600" rtl="0" algn="l">
              <a:lnSpc>
                <a:spcPct val="90000"/>
              </a:lnSpc>
              <a:spcBef>
                <a:spcPts val="1000"/>
              </a:spcBef>
              <a:spcAft>
                <a:spcPts val="0"/>
              </a:spcAft>
              <a:buClr>
                <a:schemeClr val="dk1"/>
              </a:buClr>
              <a:buSzPts val="1700"/>
              <a:buChar char="•"/>
            </a:pPr>
            <a:r>
              <a:rPr b="1" lang="en-IN" sz="1700">
                <a:solidFill>
                  <a:schemeClr val="dk1"/>
                </a:solidFill>
              </a:rPr>
              <a:t>Software Development:</a:t>
            </a:r>
            <a:r>
              <a:rPr lang="en-IN" sz="1700">
                <a:solidFill>
                  <a:schemeClr val="dk1"/>
                </a:solidFill>
              </a:rPr>
              <a:t> Guides the entire software development life cycle (SDLC) from requirements gathering to design, coding, testing, deployment, and maintenance.</a:t>
            </a:r>
            <a:endParaRPr/>
          </a:p>
          <a:p>
            <a:pPr indent="-228600" lvl="0" marL="228600" rtl="0" algn="l">
              <a:lnSpc>
                <a:spcPct val="90000"/>
              </a:lnSpc>
              <a:spcBef>
                <a:spcPts val="1000"/>
              </a:spcBef>
              <a:spcAft>
                <a:spcPts val="0"/>
              </a:spcAft>
              <a:buClr>
                <a:schemeClr val="dk1"/>
              </a:buClr>
              <a:buSzPts val="1700"/>
              <a:buChar char="•"/>
            </a:pPr>
            <a:r>
              <a:rPr b="1" lang="en-IN" sz="1700">
                <a:solidFill>
                  <a:schemeClr val="dk1"/>
                </a:solidFill>
              </a:rPr>
              <a:t>Project Management:</a:t>
            </a:r>
            <a:r>
              <a:rPr lang="en-IN" sz="1700">
                <a:solidFill>
                  <a:schemeClr val="dk1"/>
                </a:solidFill>
              </a:rPr>
              <a:t> Assists in project planning, tracking, and management, ensuring that projects are delivered on time and within budget.</a:t>
            </a:r>
            <a:endParaRPr/>
          </a:p>
          <a:p>
            <a:pPr indent="-228600" lvl="0" marL="228600" rtl="0" algn="l">
              <a:lnSpc>
                <a:spcPct val="90000"/>
              </a:lnSpc>
              <a:spcBef>
                <a:spcPts val="1000"/>
              </a:spcBef>
              <a:spcAft>
                <a:spcPts val="0"/>
              </a:spcAft>
              <a:buClr>
                <a:schemeClr val="dk1"/>
              </a:buClr>
              <a:buSzPts val="1700"/>
              <a:buChar char="•"/>
            </a:pPr>
            <a:r>
              <a:rPr b="1" lang="en-IN" sz="1700">
                <a:solidFill>
                  <a:schemeClr val="dk1"/>
                </a:solidFill>
              </a:rPr>
              <a:t>Quality Assurance:</a:t>
            </a:r>
            <a:r>
              <a:rPr lang="en-IN" sz="1700">
                <a:solidFill>
                  <a:schemeClr val="dk1"/>
                </a:solidFill>
              </a:rPr>
              <a:t> Provides processes for verifying and validating software products to ensure they meet quality standards and user expectations.</a:t>
            </a:r>
            <a:endParaRPr/>
          </a:p>
          <a:p>
            <a:pPr indent="-228600" lvl="0" marL="228600" rtl="0" algn="l">
              <a:lnSpc>
                <a:spcPct val="90000"/>
              </a:lnSpc>
              <a:spcBef>
                <a:spcPts val="1000"/>
              </a:spcBef>
              <a:spcAft>
                <a:spcPts val="0"/>
              </a:spcAft>
              <a:buClr>
                <a:schemeClr val="dk1"/>
              </a:buClr>
              <a:buSzPts val="1700"/>
              <a:buChar char="•"/>
            </a:pPr>
            <a:r>
              <a:rPr b="1" lang="en-IN" sz="1700">
                <a:solidFill>
                  <a:schemeClr val="dk1"/>
                </a:solidFill>
              </a:rPr>
              <a:t>Process Improvement:</a:t>
            </a:r>
            <a:r>
              <a:rPr lang="en-IN" sz="1700">
                <a:solidFill>
                  <a:schemeClr val="dk1"/>
                </a:solidFill>
              </a:rPr>
              <a:t> Helps in identifying areas for process improvement, enhancing efficiency, and reducing defects.</a:t>
            </a:r>
            <a:endParaRPr/>
          </a:p>
          <a:p>
            <a:pPr indent="-120650" lvl="0" marL="228600" rtl="0" algn="l">
              <a:lnSpc>
                <a:spcPct val="90000"/>
              </a:lnSpc>
              <a:spcBef>
                <a:spcPts val="1000"/>
              </a:spcBef>
              <a:spcAft>
                <a:spcPts val="0"/>
              </a:spcAft>
              <a:buClr>
                <a:schemeClr val="dk1"/>
              </a:buClr>
              <a:buSzPts val="1700"/>
              <a:buNone/>
            </a:pPr>
            <a:r>
              <a:t/>
            </a:r>
            <a:endParaRPr sz="1700">
              <a:solidFill>
                <a:schemeClr val="dk1"/>
              </a:solidFill>
            </a:endParaRPr>
          </a:p>
        </p:txBody>
      </p:sp>
      <p:sp>
        <p:nvSpPr>
          <p:cNvPr id="250" name="Google Shape;250;p7"/>
          <p:cNvSpPr/>
          <p:nvPr/>
        </p:nvSpPr>
        <p:spPr>
          <a:xfrm>
            <a:off x="5436547" y="5751820"/>
            <a:ext cx="112426" cy="112426"/>
          </a:xfrm>
          <a:custGeom>
            <a:rect b="b" l="l" r="r" t="t"/>
            <a:pathLst>
              <a:path extrusionOk="0" h="112426" w="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cxnSp>
        <p:nvCxnSpPr>
          <p:cNvPr id="251" name="Google Shape;251;p7"/>
          <p:cNvCxnSpPr/>
          <p:nvPr/>
        </p:nvCxnSpPr>
        <p:spPr>
          <a:xfrm>
            <a:off x="11586162" y="3610394"/>
            <a:ext cx="0" cy="3238728"/>
          </a:xfrm>
          <a:prstGeom prst="straightConnector1">
            <a:avLst/>
          </a:prstGeom>
          <a:noFill/>
          <a:ln cap="sq" cmpd="sng" w="25400">
            <a:solidFill>
              <a:schemeClr val="accent1"/>
            </a:solidFill>
            <a:prstDash val="solid"/>
            <a:bevel/>
            <a:headEnd len="sm" w="sm" type="none"/>
            <a:tailEnd len="sm" w="sm" type="non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6" name="Shape 256"/>
        <p:cNvGrpSpPr/>
        <p:nvPr/>
      </p:nvGrpSpPr>
      <p:grpSpPr>
        <a:xfrm>
          <a:off x="0" y="0"/>
          <a:ext cx="0" cy="0"/>
          <a:chOff x="0" y="0"/>
          <a:chExt cx="0" cy="0"/>
        </a:xfrm>
      </p:grpSpPr>
      <p:sp>
        <p:nvSpPr>
          <p:cNvPr id="257" name="Google Shape;257;p8"/>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58" name="Google Shape;258;p8"/>
          <p:cNvSpPr/>
          <p:nvPr/>
        </p:nvSpPr>
        <p:spPr>
          <a:xfrm>
            <a:off x="558209" y="260019"/>
            <a:ext cx="11167447" cy="5933012"/>
          </a:xfrm>
          <a:prstGeom prst="rect">
            <a:avLst/>
          </a:prstGeom>
          <a:solidFill>
            <a:schemeClr val="lt1"/>
          </a:solidFill>
          <a:ln cap="flat" cmpd="sng" w="12700">
            <a:solidFill>
              <a:srgbClr val="DEDEDE"/>
            </a:solidFill>
            <a:prstDash val="solid"/>
            <a:miter lim="800000"/>
            <a:headEnd len="sm" w="sm" type="none"/>
            <a:tailEnd len="sm" w="sm" type="none"/>
          </a:ln>
          <a:effectLst>
            <a:outerShdw blurRad="50800" rotWithShape="0" algn="tl" dir="2700000" dist="38100">
              <a:srgbClr val="C5C5C5">
                <a:alpha val="4980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59" name="Google Shape;259;p8"/>
          <p:cNvSpPr txBox="1"/>
          <p:nvPr>
            <p:ph type="title"/>
          </p:nvPr>
        </p:nvSpPr>
        <p:spPr>
          <a:xfrm>
            <a:off x="1045029" y="507160"/>
            <a:ext cx="2993571" cy="543873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Play"/>
              <a:buNone/>
            </a:pPr>
            <a:r>
              <a:rPr lang="en-IN" sz="3200">
                <a:solidFill>
                  <a:schemeClr val="dk1"/>
                </a:solidFill>
                <a:latin typeface="Play"/>
                <a:ea typeface="Play"/>
                <a:cs typeface="Play"/>
                <a:sym typeface="Play"/>
              </a:rPr>
              <a:t>IS 16124: 2020 </a:t>
            </a:r>
            <a:br>
              <a:rPr lang="en-IN" sz="3200">
                <a:solidFill>
                  <a:schemeClr val="dk1"/>
                </a:solidFill>
                <a:latin typeface="Play"/>
                <a:ea typeface="Play"/>
                <a:cs typeface="Play"/>
                <a:sym typeface="Play"/>
              </a:rPr>
            </a:br>
            <a:r>
              <a:rPr lang="en-IN" sz="3200">
                <a:solidFill>
                  <a:schemeClr val="dk1"/>
                </a:solidFill>
                <a:latin typeface="Play"/>
                <a:ea typeface="Play"/>
                <a:cs typeface="Play"/>
                <a:sym typeface="Play"/>
              </a:rPr>
              <a:t>Purpose and Scope</a:t>
            </a:r>
            <a:endParaRPr/>
          </a:p>
        </p:txBody>
      </p:sp>
      <p:sp>
        <p:nvSpPr>
          <p:cNvPr id="260" name="Google Shape;260;p8"/>
          <p:cNvSpPr/>
          <p:nvPr/>
        </p:nvSpPr>
        <p:spPr>
          <a:xfrm>
            <a:off x="498834" y="2874481"/>
            <a:ext cx="128016" cy="704088"/>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nvGrpSpPr>
          <p:cNvPr id="261" name="Google Shape;261;p8"/>
          <p:cNvGrpSpPr/>
          <p:nvPr/>
        </p:nvGrpSpPr>
        <p:grpSpPr>
          <a:xfrm>
            <a:off x="4526280" y="513823"/>
            <a:ext cx="6830568" cy="5437160"/>
            <a:chOff x="0" y="1759"/>
            <a:chExt cx="6830568" cy="5437160"/>
          </a:xfrm>
        </p:grpSpPr>
        <p:sp>
          <p:nvSpPr>
            <p:cNvPr id="262" name="Google Shape;262;p8"/>
            <p:cNvSpPr/>
            <p:nvPr/>
          </p:nvSpPr>
          <p:spPr>
            <a:xfrm>
              <a:off x="0" y="1759"/>
              <a:ext cx="6830568" cy="749953"/>
            </a:xfrm>
            <a:prstGeom prst="roundRect">
              <a:avLst>
                <a:gd fmla="val 10000" name="adj"/>
              </a:avLst>
            </a:pr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8"/>
            <p:cNvSpPr/>
            <p:nvPr/>
          </p:nvSpPr>
          <p:spPr>
            <a:xfrm>
              <a:off x="226860" y="170499"/>
              <a:ext cx="412474" cy="412474"/>
            </a:xfrm>
            <a:prstGeom prst="rect">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8"/>
            <p:cNvSpPr/>
            <p:nvPr/>
          </p:nvSpPr>
          <p:spPr>
            <a:xfrm>
              <a:off x="866195" y="1759"/>
              <a:ext cx="5964372" cy="74995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8"/>
            <p:cNvSpPr txBox="1"/>
            <p:nvPr/>
          </p:nvSpPr>
          <p:spPr>
            <a:xfrm>
              <a:off x="866195" y="1759"/>
              <a:ext cx="5964372" cy="749953"/>
            </a:xfrm>
            <a:prstGeom prst="rect">
              <a:avLst/>
            </a:prstGeom>
            <a:noFill/>
            <a:ln>
              <a:noFill/>
            </a:ln>
          </p:spPr>
          <p:txBody>
            <a:bodyPr anchorCtr="0" anchor="ctr" bIns="79350" lIns="79350" spcFirstLastPara="1" rIns="79350" wrap="square" tIns="79350">
              <a:noAutofit/>
            </a:bodyPr>
            <a:lstStyle/>
            <a:p>
              <a:pPr indent="0" lvl="0" marL="0" marR="0" rtl="0" algn="l">
                <a:lnSpc>
                  <a:spcPct val="90000"/>
                </a:lnSpc>
                <a:spcBef>
                  <a:spcPts val="0"/>
                </a:spcBef>
                <a:spcAft>
                  <a:spcPts val="0"/>
                </a:spcAft>
                <a:buNone/>
              </a:pPr>
              <a:r>
                <a:rPr lang="en-IN" sz="1500">
                  <a:solidFill>
                    <a:schemeClr val="dk1"/>
                  </a:solidFill>
                  <a:latin typeface="Arial"/>
                  <a:ea typeface="Arial"/>
                  <a:cs typeface="Arial"/>
                  <a:sym typeface="Arial"/>
                </a:rPr>
                <a:t>Purpose:</a:t>
              </a:r>
              <a:br>
                <a:rPr lang="en-IN" sz="1500">
                  <a:solidFill>
                    <a:schemeClr val="dk1"/>
                  </a:solidFill>
                  <a:latin typeface="Arial"/>
                  <a:ea typeface="Arial"/>
                  <a:cs typeface="Arial"/>
                  <a:sym typeface="Arial"/>
                </a:rPr>
              </a:br>
              <a:endParaRPr sz="1500">
                <a:solidFill>
                  <a:schemeClr val="dk1"/>
                </a:solidFill>
                <a:latin typeface="Arial"/>
                <a:ea typeface="Arial"/>
                <a:cs typeface="Arial"/>
                <a:sym typeface="Arial"/>
              </a:endParaRPr>
            </a:p>
          </p:txBody>
        </p:sp>
        <p:sp>
          <p:nvSpPr>
            <p:cNvPr id="266" name="Google Shape;266;p8"/>
            <p:cNvSpPr/>
            <p:nvPr/>
          </p:nvSpPr>
          <p:spPr>
            <a:xfrm>
              <a:off x="0" y="939201"/>
              <a:ext cx="6830568" cy="749953"/>
            </a:xfrm>
            <a:prstGeom prst="roundRect">
              <a:avLst>
                <a:gd fmla="val 10000" name="adj"/>
              </a:avLst>
            </a:pr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8"/>
            <p:cNvSpPr/>
            <p:nvPr/>
          </p:nvSpPr>
          <p:spPr>
            <a:xfrm>
              <a:off x="226860" y="1107940"/>
              <a:ext cx="412474" cy="412474"/>
            </a:xfrm>
            <a:prstGeom prst="rect">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8"/>
            <p:cNvSpPr/>
            <p:nvPr/>
          </p:nvSpPr>
          <p:spPr>
            <a:xfrm>
              <a:off x="866195" y="939201"/>
              <a:ext cx="5964372" cy="74995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8"/>
            <p:cNvSpPr txBox="1"/>
            <p:nvPr/>
          </p:nvSpPr>
          <p:spPr>
            <a:xfrm>
              <a:off x="866195" y="939201"/>
              <a:ext cx="5964372" cy="749953"/>
            </a:xfrm>
            <a:prstGeom prst="rect">
              <a:avLst/>
            </a:prstGeom>
            <a:noFill/>
            <a:ln>
              <a:noFill/>
            </a:ln>
          </p:spPr>
          <p:txBody>
            <a:bodyPr anchorCtr="0" anchor="ctr" bIns="79350" lIns="79350" spcFirstLastPara="1" rIns="79350" wrap="square" tIns="79350">
              <a:noAutofit/>
            </a:bodyPr>
            <a:lstStyle/>
            <a:p>
              <a:pPr indent="0" lvl="0" marL="0" marR="0" rtl="0" algn="l">
                <a:lnSpc>
                  <a:spcPct val="90000"/>
                </a:lnSpc>
                <a:spcBef>
                  <a:spcPts val="0"/>
                </a:spcBef>
                <a:spcAft>
                  <a:spcPts val="0"/>
                </a:spcAft>
                <a:buNone/>
              </a:pPr>
              <a:r>
                <a:rPr lang="en-IN" sz="1500">
                  <a:solidFill>
                    <a:schemeClr val="dk1"/>
                  </a:solidFill>
                  <a:latin typeface="Arial"/>
                  <a:ea typeface="Arial"/>
                  <a:cs typeface="Arial"/>
                  <a:sym typeface="Arial"/>
                </a:rPr>
                <a:t>- Define processes for software life cycle</a:t>
              </a:r>
              <a:br>
                <a:rPr lang="en-IN" sz="1500">
                  <a:solidFill>
                    <a:schemeClr val="dk1"/>
                  </a:solidFill>
                  <a:latin typeface="Arial"/>
                  <a:ea typeface="Arial"/>
                  <a:cs typeface="Arial"/>
                  <a:sym typeface="Arial"/>
                </a:rPr>
              </a:br>
              <a:endParaRPr sz="1500">
                <a:solidFill>
                  <a:schemeClr val="dk1"/>
                </a:solidFill>
                <a:latin typeface="Arial"/>
                <a:ea typeface="Arial"/>
                <a:cs typeface="Arial"/>
                <a:sym typeface="Arial"/>
              </a:endParaRPr>
            </a:p>
          </p:txBody>
        </p:sp>
        <p:sp>
          <p:nvSpPr>
            <p:cNvPr id="270" name="Google Shape;270;p8"/>
            <p:cNvSpPr/>
            <p:nvPr/>
          </p:nvSpPr>
          <p:spPr>
            <a:xfrm>
              <a:off x="0" y="1876642"/>
              <a:ext cx="6830568" cy="749953"/>
            </a:xfrm>
            <a:prstGeom prst="roundRect">
              <a:avLst>
                <a:gd fmla="val 10000" name="adj"/>
              </a:avLst>
            </a:pr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8"/>
            <p:cNvSpPr/>
            <p:nvPr/>
          </p:nvSpPr>
          <p:spPr>
            <a:xfrm>
              <a:off x="226860" y="2045382"/>
              <a:ext cx="412474" cy="412474"/>
            </a:xfrm>
            <a:prstGeom prst="rect">
              <a:avLst/>
            </a:prstGeom>
            <a:blipFill rotWithShape="1">
              <a:blip r:embed="rId5">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8"/>
            <p:cNvSpPr/>
            <p:nvPr/>
          </p:nvSpPr>
          <p:spPr>
            <a:xfrm>
              <a:off x="866195" y="1876642"/>
              <a:ext cx="5964372" cy="74995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8"/>
            <p:cNvSpPr txBox="1"/>
            <p:nvPr/>
          </p:nvSpPr>
          <p:spPr>
            <a:xfrm>
              <a:off x="866195" y="1876642"/>
              <a:ext cx="5964372" cy="749953"/>
            </a:xfrm>
            <a:prstGeom prst="rect">
              <a:avLst/>
            </a:prstGeom>
            <a:noFill/>
            <a:ln>
              <a:noFill/>
            </a:ln>
          </p:spPr>
          <p:txBody>
            <a:bodyPr anchorCtr="0" anchor="ctr" bIns="79350" lIns="79350" spcFirstLastPara="1" rIns="79350" wrap="square" tIns="79350">
              <a:noAutofit/>
            </a:bodyPr>
            <a:lstStyle/>
            <a:p>
              <a:pPr indent="0" lvl="0" marL="0" marR="0" rtl="0" algn="l">
                <a:lnSpc>
                  <a:spcPct val="90000"/>
                </a:lnSpc>
                <a:spcBef>
                  <a:spcPts val="0"/>
                </a:spcBef>
                <a:spcAft>
                  <a:spcPts val="0"/>
                </a:spcAft>
                <a:buNone/>
              </a:pPr>
              <a:r>
                <a:rPr lang="en-IN" sz="1500">
                  <a:solidFill>
                    <a:schemeClr val="dk1"/>
                  </a:solidFill>
                  <a:latin typeface="Arial"/>
                  <a:ea typeface="Arial"/>
                  <a:cs typeface="Arial"/>
                  <a:sym typeface="Arial"/>
                </a:rPr>
                <a:t>- Provide guidelines for improving process maturity</a:t>
              </a:r>
              <a:br>
                <a:rPr lang="en-IN" sz="1500">
                  <a:solidFill>
                    <a:schemeClr val="dk1"/>
                  </a:solidFill>
                  <a:latin typeface="Arial"/>
                  <a:ea typeface="Arial"/>
                  <a:cs typeface="Arial"/>
                  <a:sym typeface="Arial"/>
                </a:rPr>
              </a:br>
              <a:endParaRPr sz="1500">
                <a:solidFill>
                  <a:schemeClr val="dk1"/>
                </a:solidFill>
                <a:latin typeface="Arial"/>
                <a:ea typeface="Arial"/>
                <a:cs typeface="Arial"/>
                <a:sym typeface="Arial"/>
              </a:endParaRPr>
            </a:p>
          </p:txBody>
        </p:sp>
        <p:sp>
          <p:nvSpPr>
            <p:cNvPr id="274" name="Google Shape;274;p8"/>
            <p:cNvSpPr/>
            <p:nvPr/>
          </p:nvSpPr>
          <p:spPr>
            <a:xfrm>
              <a:off x="0" y="2814084"/>
              <a:ext cx="6830568" cy="749953"/>
            </a:xfrm>
            <a:prstGeom prst="roundRect">
              <a:avLst>
                <a:gd fmla="val 10000" name="adj"/>
              </a:avLst>
            </a:pr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8"/>
            <p:cNvSpPr/>
            <p:nvPr/>
          </p:nvSpPr>
          <p:spPr>
            <a:xfrm>
              <a:off x="226860" y="2982823"/>
              <a:ext cx="412474" cy="412474"/>
            </a:xfrm>
            <a:prstGeom prst="rect">
              <a:avLst/>
            </a:prstGeom>
            <a:blipFill rotWithShape="1">
              <a:blip r:embed="rId6">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8"/>
            <p:cNvSpPr/>
            <p:nvPr/>
          </p:nvSpPr>
          <p:spPr>
            <a:xfrm>
              <a:off x="866195" y="2814084"/>
              <a:ext cx="5964372" cy="74995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8"/>
            <p:cNvSpPr txBox="1"/>
            <p:nvPr/>
          </p:nvSpPr>
          <p:spPr>
            <a:xfrm>
              <a:off x="866195" y="2814084"/>
              <a:ext cx="5964372" cy="749953"/>
            </a:xfrm>
            <a:prstGeom prst="rect">
              <a:avLst/>
            </a:prstGeom>
            <a:noFill/>
            <a:ln>
              <a:noFill/>
            </a:ln>
          </p:spPr>
          <p:txBody>
            <a:bodyPr anchorCtr="0" anchor="ctr" bIns="79350" lIns="79350" spcFirstLastPara="1" rIns="79350" wrap="square" tIns="79350">
              <a:noAutofit/>
            </a:bodyPr>
            <a:lstStyle/>
            <a:p>
              <a:pPr indent="0" lvl="0" marL="0" marR="0" rtl="0" algn="l">
                <a:lnSpc>
                  <a:spcPct val="90000"/>
                </a:lnSpc>
                <a:spcBef>
                  <a:spcPts val="0"/>
                </a:spcBef>
                <a:spcAft>
                  <a:spcPts val="0"/>
                </a:spcAft>
                <a:buNone/>
              </a:pPr>
              <a:r>
                <a:rPr lang="en-IN" sz="1500">
                  <a:solidFill>
                    <a:schemeClr val="dk1"/>
                  </a:solidFill>
                  <a:latin typeface="Arial"/>
                  <a:ea typeface="Arial"/>
                  <a:cs typeface="Arial"/>
                  <a:sym typeface="Arial"/>
                </a:rPr>
                <a:t>Scope:</a:t>
              </a:r>
              <a:br>
                <a:rPr lang="en-IN" sz="1500">
                  <a:solidFill>
                    <a:schemeClr val="dk1"/>
                  </a:solidFill>
                  <a:latin typeface="Arial"/>
                  <a:ea typeface="Arial"/>
                  <a:cs typeface="Arial"/>
                  <a:sym typeface="Arial"/>
                </a:rPr>
              </a:br>
              <a:endParaRPr sz="1500">
                <a:solidFill>
                  <a:schemeClr val="dk1"/>
                </a:solidFill>
                <a:latin typeface="Arial"/>
                <a:ea typeface="Arial"/>
                <a:cs typeface="Arial"/>
                <a:sym typeface="Arial"/>
              </a:endParaRPr>
            </a:p>
          </p:txBody>
        </p:sp>
        <p:sp>
          <p:nvSpPr>
            <p:cNvPr id="278" name="Google Shape;278;p8"/>
            <p:cNvSpPr/>
            <p:nvPr/>
          </p:nvSpPr>
          <p:spPr>
            <a:xfrm>
              <a:off x="0" y="3751525"/>
              <a:ext cx="6830568" cy="749953"/>
            </a:xfrm>
            <a:prstGeom prst="roundRect">
              <a:avLst>
                <a:gd fmla="val 10000" name="adj"/>
              </a:avLst>
            </a:pr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8"/>
            <p:cNvSpPr/>
            <p:nvPr/>
          </p:nvSpPr>
          <p:spPr>
            <a:xfrm>
              <a:off x="226860" y="3920264"/>
              <a:ext cx="412474" cy="412474"/>
            </a:xfrm>
            <a:prstGeom prst="rect">
              <a:avLst/>
            </a:prstGeom>
            <a:blipFill rotWithShape="1">
              <a:blip r:embed="rId7">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8"/>
            <p:cNvSpPr/>
            <p:nvPr/>
          </p:nvSpPr>
          <p:spPr>
            <a:xfrm>
              <a:off x="866195" y="3751525"/>
              <a:ext cx="5964372" cy="74995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8"/>
            <p:cNvSpPr txBox="1"/>
            <p:nvPr/>
          </p:nvSpPr>
          <p:spPr>
            <a:xfrm>
              <a:off x="866195" y="3751525"/>
              <a:ext cx="5964372" cy="749953"/>
            </a:xfrm>
            <a:prstGeom prst="rect">
              <a:avLst/>
            </a:prstGeom>
            <a:noFill/>
            <a:ln>
              <a:noFill/>
            </a:ln>
          </p:spPr>
          <p:txBody>
            <a:bodyPr anchorCtr="0" anchor="ctr" bIns="79350" lIns="79350" spcFirstLastPara="1" rIns="79350" wrap="square" tIns="79350">
              <a:noAutofit/>
            </a:bodyPr>
            <a:lstStyle/>
            <a:p>
              <a:pPr indent="0" lvl="0" marL="0" marR="0" rtl="0" algn="l">
                <a:lnSpc>
                  <a:spcPct val="90000"/>
                </a:lnSpc>
                <a:spcBef>
                  <a:spcPts val="0"/>
                </a:spcBef>
                <a:spcAft>
                  <a:spcPts val="0"/>
                </a:spcAft>
                <a:buNone/>
              </a:pPr>
              <a:r>
                <a:rPr lang="en-IN" sz="1500">
                  <a:solidFill>
                    <a:schemeClr val="dk1"/>
                  </a:solidFill>
                  <a:latin typeface="Arial"/>
                  <a:ea typeface="Arial"/>
                  <a:cs typeface="Arial"/>
                  <a:sym typeface="Arial"/>
                </a:rPr>
                <a:t>- Applicable to all types of software</a:t>
              </a:r>
              <a:br>
                <a:rPr lang="en-IN" sz="1500">
                  <a:solidFill>
                    <a:schemeClr val="dk1"/>
                  </a:solidFill>
                  <a:latin typeface="Arial"/>
                  <a:ea typeface="Arial"/>
                  <a:cs typeface="Arial"/>
                  <a:sym typeface="Arial"/>
                </a:rPr>
              </a:br>
              <a:endParaRPr sz="1500">
                <a:solidFill>
                  <a:schemeClr val="dk1"/>
                </a:solidFill>
                <a:latin typeface="Arial"/>
                <a:ea typeface="Arial"/>
                <a:cs typeface="Arial"/>
                <a:sym typeface="Arial"/>
              </a:endParaRPr>
            </a:p>
          </p:txBody>
        </p:sp>
        <p:sp>
          <p:nvSpPr>
            <p:cNvPr id="282" name="Google Shape;282;p8"/>
            <p:cNvSpPr/>
            <p:nvPr/>
          </p:nvSpPr>
          <p:spPr>
            <a:xfrm>
              <a:off x="0" y="4688966"/>
              <a:ext cx="6830568" cy="749953"/>
            </a:xfrm>
            <a:prstGeom prst="roundRect">
              <a:avLst>
                <a:gd fmla="val 10000" name="adj"/>
              </a:avLst>
            </a:pr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8"/>
            <p:cNvSpPr/>
            <p:nvPr/>
          </p:nvSpPr>
          <p:spPr>
            <a:xfrm>
              <a:off x="226860" y="4857706"/>
              <a:ext cx="412474" cy="412474"/>
            </a:xfrm>
            <a:prstGeom prst="rect">
              <a:avLst/>
            </a:prstGeom>
            <a:blipFill rotWithShape="1">
              <a:blip r:embed="rId8">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8"/>
            <p:cNvSpPr/>
            <p:nvPr/>
          </p:nvSpPr>
          <p:spPr>
            <a:xfrm>
              <a:off x="866195" y="4688966"/>
              <a:ext cx="5964372" cy="74995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8"/>
            <p:cNvSpPr txBox="1"/>
            <p:nvPr/>
          </p:nvSpPr>
          <p:spPr>
            <a:xfrm>
              <a:off x="866195" y="4688966"/>
              <a:ext cx="5964372" cy="749953"/>
            </a:xfrm>
            <a:prstGeom prst="rect">
              <a:avLst/>
            </a:prstGeom>
            <a:noFill/>
            <a:ln>
              <a:noFill/>
            </a:ln>
          </p:spPr>
          <p:txBody>
            <a:bodyPr anchorCtr="0" anchor="ctr" bIns="79350" lIns="79350" spcFirstLastPara="1" rIns="79350" wrap="square" tIns="79350">
              <a:noAutofit/>
            </a:bodyPr>
            <a:lstStyle/>
            <a:p>
              <a:pPr indent="0" lvl="0" marL="0" marR="0" rtl="0" algn="l">
                <a:lnSpc>
                  <a:spcPct val="90000"/>
                </a:lnSpc>
                <a:spcBef>
                  <a:spcPts val="0"/>
                </a:spcBef>
                <a:spcAft>
                  <a:spcPts val="0"/>
                </a:spcAft>
                <a:buNone/>
              </a:pPr>
              <a:r>
                <a:rPr lang="en-IN" sz="1500">
                  <a:solidFill>
                    <a:schemeClr val="dk1"/>
                  </a:solidFill>
                  <a:latin typeface="Arial"/>
                  <a:ea typeface="Arial"/>
                  <a:cs typeface="Arial"/>
                  <a:sym typeface="Arial"/>
                </a:rPr>
                <a:t>- Covers processes from acquisition to disposal</a:t>
              </a: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0" name="Shape 290"/>
        <p:cNvGrpSpPr/>
        <p:nvPr/>
      </p:nvGrpSpPr>
      <p:grpSpPr>
        <a:xfrm>
          <a:off x="0" y="0"/>
          <a:ext cx="0" cy="0"/>
          <a:chOff x="0" y="0"/>
          <a:chExt cx="0" cy="0"/>
        </a:xfrm>
      </p:grpSpPr>
      <p:sp>
        <p:nvSpPr>
          <p:cNvPr id="291" name="Google Shape;291;p9"/>
          <p:cNvSpPr/>
          <p:nvPr/>
        </p:nvSpPr>
        <p:spPr>
          <a:xfrm>
            <a:off x="0" y="0"/>
            <a:ext cx="12188949"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2" name="Google Shape;292;p9"/>
          <p:cNvSpPr/>
          <p:nvPr/>
        </p:nvSpPr>
        <p:spPr>
          <a:xfrm>
            <a:off x="0" y="0"/>
            <a:ext cx="12188949" cy="68580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293" name="Google Shape;293;p9"/>
          <p:cNvGrpSpPr/>
          <p:nvPr/>
        </p:nvGrpSpPr>
        <p:grpSpPr>
          <a:xfrm>
            <a:off x="0" y="12929"/>
            <a:ext cx="12188952" cy="3490956"/>
            <a:chOff x="651279" y="598259"/>
            <a:chExt cx="10889442" cy="5680742"/>
          </a:xfrm>
        </p:grpSpPr>
        <p:sp>
          <p:nvSpPr>
            <p:cNvPr id="294" name="Google Shape;294;p9"/>
            <p:cNvSpPr/>
            <p:nvPr/>
          </p:nvSpPr>
          <p:spPr>
            <a:xfrm>
              <a:off x="651279" y="598259"/>
              <a:ext cx="10889442" cy="5680742"/>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5" name="Google Shape;295;p9"/>
            <p:cNvSpPr/>
            <p:nvPr/>
          </p:nvSpPr>
          <p:spPr>
            <a:xfrm>
              <a:off x="651279" y="598259"/>
              <a:ext cx="10889442" cy="5680742"/>
            </a:xfrm>
            <a:prstGeom prst="rect">
              <a:avLst/>
            </a:prstGeom>
            <a:solidFill>
              <a:schemeClr val="accent6">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pic>
        <p:nvPicPr>
          <p:cNvPr descr="Gears" id="296" name="Google Shape;296;p9"/>
          <p:cNvPicPr preferRelativeResize="0"/>
          <p:nvPr/>
        </p:nvPicPr>
        <p:blipFill rotWithShape="1">
          <a:blip r:embed="rId3">
            <a:alphaModFix/>
          </a:blip>
          <a:srcRect b="0" l="0" r="0" t="0"/>
          <a:stretch/>
        </p:blipFill>
        <p:spPr>
          <a:xfrm>
            <a:off x="6805030" y="1065276"/>
            <a:ext cx="4727448" cy="4727448"/>
          </a:xfrm>
          <a:prstGeom prst="rect">
            <a:avLst/>
          </a:prstGeom>
          <a:noFill/>
          <a:ln>
            <a:noFill/>
          </a:ln>
        </p:spPr>
      </p:pic>
      <p:grpSp>
        <p:nvGrpSpPr>
          <p:cNvPr id="297" name="Google Shape;297;p9"/>
          <p:cNvGrpSpPr/>
          <p:nvPr/>
        </p:nvGrpSpPr>
        <p:grpSpPr>
          <a:xfrm>
            <a:off x="1524" y="0"/>
            <a:ext cx="12188952" cy="6858000"/>
            <a:chOff x="0" y="0"/>
            <a:chExt cx="12188952" cy="6858000"/>
          </a:xfrm>
        </p:grpSpPr>
        <p:sp>
          <p:nvSpPr>
            <p:cNvPr id="298" name="Google Shape;298;p9"/>
            <p:cNvSpPr/>
            <p:nvPr/>
          </p:nvSpPr>
          <p:spPr>
            <a:xfrm>
              <a:off x="26122" y="6015669"/>
              <a:ext cx="2605762" cy="842331"/>
            </a:xfrm>
            <a:custGeom>
              <a:rect b="b" l="l" r="r" t="t"/>
              <a:pathLst>
                <a:path extrusionOk="0" h="1033951" w="3180577">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9" name="Google Shape;299;p9"/>
            <p:cNvSpPr/>
            <p:nvPr/>
          </p:nvSpPr>
          <p:spPr>
            <a:xfrm>
              <a:off x="655184" y="5798001"/>
              <a:ext cx="2485581" cy="1059999"/>
            </a:xfrm>
            <a:custGeom>
              <a:rect b="b" l="l" r="r" t="t"/>
              <a:pathLst>
                <a:path extrusionOk="0" h="1050628" w="244976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0" name="Google Shape;300;p9"/>
            <p:cNvSpPr/>
            <p:nvPr/>
          </p:nvSpPr>
          <p:spPr>
            <a:xfrm>
              <a:off x="3474720" y="0"/>
              <a:ext cx="6177282" cy="1778750"/>
            </a:xfrm>
            <a:custGeom>
              <a:rect b="b" l="l" r="r" t="t"/>
              <a:pathLst>
                <a:path extrusionOk="0" h="1849426" w="6386648">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lt1">
                <a:alpha val="4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1" name="Google Shape;301;p9"/>
            <p:cNvSpPr/>
            <p:nvPr/>
          </p:nvSpPr>
          <p:spPr>
            <a:xfrm>
              <a:off x="0" y="2390523"/>
              <a:ext cx="611491" cy="1421482"/>
            </a:xfrm>
            <a:custGeom>
              <a:rect b="b" l="l" r="r" t="t"/>
              <a:pathLst>
                <a:path extrusionOk="0" h="1429512" w="611491">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lt1">
                <a:alpha val="2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2" name="Google Shape;302;p9"/>
            <p:cNvSpPr/>
            <p:nvPr/>
          </p:nvSpPr>
          <p:spPr>
            <a:xfrm>
              <a:off x="3792772" y="0"/>
              <a:ext cx="2423863" cy="1343767"/>
            </a:xfrm>
            <a:custGeom>
              <a:rect b="b" l="l" r="r" t="t"/>
              <a:pathLst>
                <a:path extrusionOk="0" h="1681468" w="3015964">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3" name="Google Shape;303;p9"/>
            <p:cNvSpPr/>
            <p:nvPr/>
          </p:nvSpPr>
          <p:spPr>
            <a:xfrm>
              <a:off x="10946850" y="0"/>
              <a:ext cx="1242102" cy="2620884"/>
            </a:xfrm>
            <a:custGeom>
              <a:rect b="b" l="l" r="r" t="t"/>
              <a:pathLst>
                <a:path extrusionOk="0" h="2635689" w="1242102">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4" name="Google Shape;304;p9"/>
            <p:cNvSpPr/>
            <p:nvPr/>
          </p:nvSpPr>
          <p:spPr>
            <a:xfrm>
              <a:off x="0" y="0"/>
              <a:ext cx="1577788" cy="980141"/>
            </a:xfrm>
            <a:custGeom>
              <a:rect b="b" l="l" r="r" t="t"/>
              <a:pathLst>
                <a:path extrusionOk="0" h="795676" w="1471018">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lt1">
                <a:alpha val="6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305" name="Google Shape;305;p9"/>
          <p:cNvSpPr txBox="1"/>
          <p:nvPr>
            <p:ph type="title"/>
          </p:nvPr>
        </p:nvSpPr>
        <p:spPr>
          <a:xfrm>
            <a:off x="786384" y="841249"/>
            <a:ext cx="5692953" cy="2587131"/>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Play"/>
              <a:buNone/>
            </a:pPr>
            <a:r>
              <a:rPr lang="en-IN">
                <a:solidFill>
                  <a:schemeClr val="lt1"/>
                </a:solidFill>
                <a:latin typeface="Play"/>
                <a:ea typeface="Play"/>
                <a:cs typeface="Play"/>
                <a:sym typeface="Play"/>
              </a:rPr>
              <a:t>Key Concepts and Application of IS 16124:2020</a:t>
            </a:r>
            <a:r>
              <a:rPr b="0" i="0" lang="en-IN" sz="4000" u="none" cap="none" strike="noStrike">
                <a:solidFill>
                  <a:srgbClr val="000000"/>
                </a:solidFill>
                <a:latin typeface="Play"/>
                <a:ea typeface="Play"/>
                <a:cs typeface="Play"/>
                <a:sym typeface="Play"/>
              </a:rPr>
              <a:t> </a:t>
            </a:r>
            <a:r>
              <a:rPr lang="en-IN">
                <a:solidFill>
                  <a:schemeClr val="lt1"/>
                </a:solidFill>
                <a:latin typeface="Play"/>
                <a:ea typeface="Play"/>
                <a:cs typeface="Play"/>
                <a:sym typeface="Play"/>
              </a:rPr>
              <a:t>(Clause 5)</a:t>
            </a:r>
            <a:endParaRPr/>
          </a:p>
        </p:txBody>
      </p:sp>
      <p:sp>
        <p:nvSpPr>
          <p:cNvPr id="306" name="Google Shape;306;p9"/>
          <p:cNvSpPr txBox="1"/>
          <p:nvPr>
            <p:ph idx="1" type="body"/>
          </p:nvPr>
        </p:nvSpPr>
        <p:spPr>
          <a:xfrm>
            <a:off x="786383" y="3566810"/>
            <a:ext cx="5692953" cy="2651110"/>
          </a:xfrm>
          <a:prstGeom prst="rect">
            <a:avLst/>
          </a:prstGeom>
          <a:noFill/>
          <a:ln>
            <a:noFill/>
          </a:ln>
        </p:spPr>
        <p:txBody>
          <a:bodyPr anchorCtr="0" anchor="ctr" bIns="45700" lIns="91425" spcFirstLastPara="1" rIns="91425" wrap="square" tIns="45700">
            <a:normAutofit/>
          </a:bodyPr>
          <a:lstStyle/>
          <a:p>
            <a:pPr indent="-228600" lvl="0" marL="228600" rtl="0" algn="l">
              <a:lnSpc>
                <a:spcPct val="90000"/>
              </a:lnSpc>
              <a:spcBef>
                <a:spcPts val="0"/>
              </a:spcBef>
              <a:spcAft>
                <a:spcPts val="0"/>
              </a:spcAft>
              <a:buClr>
                <a:schemeClr val="dk2"/>
              </a:buClr>
              <a:buSzPts val="1800"/>
              <a:buChar char="•"/>
            </a:pPr>
            <a:r>
              <a:rPr b="1" lang="en-IN" sz="1800">
                <a:solidFill>
                  <a:schemeClr val="dk2"/>
                </a:solidFill>
              </a:rPr>
              <a:t>Software System Concepts</a:t>
            </a:r>
            <a:endParaRPr sz="1800">
              <a:solidFill>
                <a:schemeClr val="dk2"/>
              </a:solidFill>
            </a:endParaRPr>
          </a:p>
          <a:p>
            <a:pPr indent="-228600" lvl="0" marL="228600" rtl="0" algn="l">
              <a:lnSpc>
                <a:spcPct val="90000"/>
              </a:lnSpc>
              <a:spcBef>
                <a:spcPts val="1000"/>
              </a:spcBef>
              <a:spcAft>
                <a:spcPts val="0"/>
              </a:spcAft>
              <a:buClr>
                <a:schemeClr val="dk2"/>
              </a:buClr>
              <a:buSzPts val="1800"/>
              <a:buChar char="•"/>
            </a:pPr>
            <a:r>
              <a:rPr b="1" lang="en-IN" sz="1800">
                <a:solidFill>
                  <a:schemeClr val="dk2"/>
                </a:solidFill>
              </a:rPr>
              <a:t>Life Cycle Concepts</a:t>
            </a:r>
            <a:endParaRPr sz="1800">
              <a:solidFill>
                <a:schemeClr val="dk2"/>
              </a:solidFill>
            </a:endParaRPr>
          </a:p>
          <a:p>
            <a:pPr indent="-228600" lvl="0" marL="228600" rtl="0" algn="l">
              <a:lnSpc>
                <a:spcPct val="90000"/>
              </a:lnSpc>
              <a:spcBef>
                <a:spcPts val="1000"/>
              </a:spcBef>
              <a:spcAft>
                <a:spcPts val="0"/>
              </a:spcAft>
              <a:buClr>
                <a:schemeClr val="dk2"/>
              </a:buClr>
              <a:buSzPts val="1800"/>
              <a:buChar char="•"/>
            </a:pPr>
            <a:r>
              <a:rPr b="1" lang="en-IN" sz="1800">
                <a:solidFill>
                  <a:schemeClr val="dk2"/>
                </a:solidFill>
              </a:rPr>
              <a:t>Process Concepts</a:t>
            </a:r>
            <a:endParaRPr sz="1800">
              <a:solidFill>
                <a:schemeClr val="dk2"/>
              </a:solidFill>
            </a:endParaRPr>
          </a:p>
          <a:p>
            <a:pPr indent="-228600" lvl="0" marL="228600" rtl="0" algn="l">
              <a:lnSpc>
                <a:spcPct val="90000"/>
              </a:lnSpc>
              <a:spcBef>
                <a:spcPts val="1000"/>
              </a:spcBef>
              <a:spcAft>
                <a:spcPts val="0"/>
              </a:spcAft>
              <a:buClr>
                <a:schemeClr val="dk2"/>
              </a:buClr>
              <a:buSzPts val="1800"/>
              <a:buChar char="•"/>
            </a:pPr>
            <a:r>
              <a:rPr b="1" lang="en-IN" sz="1800">
                <a:solidFill>
                  <a:schemeClr val="dk2"/>
                </a:solidFill>
              </a:rPr>
              <a:t>Process Groups</a:t>
            </a:r>
            <a:endParaRPr sz="1800">
              <a:solidFill>
                <a:schemeClr val="dk2"/>
              </a:solidFill>
            </a:endParaRPr>
          </a:p>
          <a:p>
            <a:pPr indent="-228600" lvl="0" marL="228600" rtl="0" algn="l">
              <a:lnSpc>
                <a:spcPct val="90000"/>
              </a:lnSpc>
              <a:spcBef>
                <a:spcPts val="1000"/>
              </a:spcBef>
              <a:spcAft>
                <a:spcPts val="0"/>
              </a:spcAft>
              <a:buClr>
                <a:schemeClr val="dk2"/>
              </a:buClr>
              <a:buSzPts val="1800"/>
              <a:buChar char="•"/>
            </a:pPr>
            <a:r>
              <a:rPr b="1" lang="en-IN" sz="1800">
                <a:solidFill>
                  <a:schemeClr val="dk2"/>
                </a:solidFill>
              </a:rPr>
              <a:t>Process Application and Process Reference Model</a:t>
            </a:r>
            <a:endParaRPr sz="1800">
              <a:solidFill>
                <a:schemeClr val="dk2"/>
              </a:solidFill>
            </a:endParaRPr>
          </a:p>
          <a:p>
            <a:pPr indent="-114300" lvl="0" marL="228600" rtl="0" algn="l">
              <a:lnSpc>
                <a:spcPct val="90000"/>
              </a:lnSpc>
              <a:spcBef>
                <a:spcPts val="1000"/>
              </a:spcBef>
              <a:spcAft>
                <a:spcPts val="0"/>
              </a:spcAft>
              <a:buClr>
                <a:schemeClr val="dk1"/>
              </a:buClr>
              <a:buSzPts val="1800"/>
              <a:buNone/>
            </a:pPr>
            <a:r>
              <a:t/>
            </a:r>
            <a:endParaRPr sz="1800">
              <a:solidFill>
                <a:schemeClr val="dk2"/>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2024-07-07T08:18:16Z</dcterms:created>
  <dc:creator>Aman Verma</dc:creator>
</cp:coreProperties>
</file>