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5.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4" r:id="rId3"/>
    <p:sldId id="257" r:id="rId4"/>
    <p:sldId id="272" r:id="rId5"/>
    <p:sldId id="273" r:id="rId6"/>
    <p:sldId id="265" r:id="rId7"/>
    <p:sldId id="264" r:id="rId8"/>
    <p:sldId id="263" r:id="rId9"/>
    <p:sldId id="275" r:id="rId10"/>
    <p:sldId id="284" r:id="rId11"/>
    <p:sldId id="268" r:id="rId12"/>
    <p:sldId id="277" r:id="rId13"/>
    <p:sldId id="279" r:id="rId14"/>
    <p:sldId id="278" r:id="rId15"/>
    <p:sldId id="281" r:id="rId16"/>
    <p:sldId id="282" r:id="rId17"/>
    <p:sldId id="283" r:id="rId18"/>
    <p:sldId id="280" r:id="rId19"/>
    <p:sldId id="285" r:id="rId20"/>
    <p:sldId id="286" r:id="rId21"/>
    <p:sldId id="287" r:id="rId22"/>
    <p:sldId id="288" r:id="rId23"/>
    <p:sldId id="289" r:id="rId24"/>
    <p:sldId id="290" r:id="rId25"/>
    <p:sldId id="292" r:id="rId26"/>
    <p:sldId id="293" r:id="rId27"/>
    <p:sldId id="291" r:id="rId28"/>
    <p:sldId id="294" r:id="rId29"/>
    <p:sldId id="295" r:id="rId30"/>
    <p:sldId id="269" r:id="rId31"/>
    <p:sldId id="296" r:id="rId32"/>
    <p:sldId id="2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66"/>
    <a:srgbClr val="33CC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80692" autoAdjust="0"/>
  </p:normalViewPr>
  <p:slideViewPr>
    <p:cSldViewPr snapToGrid="0">
      <p:cViewPr varScale="1">
        <p:scale>
          <a:sx n="59" d="100"/>
          <a:sy n="59" d="100"/>
        </p:scale>
        <p:origin x="9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28A63-F54B-4325-BBEC-8078CF6BE100}" type="datetimeFigureOut">
              <a:rPr lang="en-IN" smtClean="0"/>
              <a:t>26-07-2024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47A30-1381-4BE4-A263-8EB712B36229}" type="slidenum">
              <a:rPr lang="en-IN" smtClean="0"/>
              <a:t>‹#›</a:t>
            </a:fld>
            <a:endParaRPr lang="en-IN"/>
          </a:p>
        </p:txBody>
      </p:sp>
    </p:spTree>
    <p:extLst>
      <p:ext uri="{BB962C8B-B14F-4D97-AF65-F5344CB8AC3E}">
        <p14:creationId xmlns:p14="http://schemas.microsoft.com/office/powerpoint/2010/main" val="47913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1</a:t>
            </a:fld>
            <a:endParaRPr lang="en-IN"/>
          </a:p>
        </p:txBody>
      </p:sp>
    </p:spTree>
    <p:extLst>
      <p:ext uri="{BB962C8B-B14F-4D97-AF65-F5344CB8AC3E}">
        <p14:creationId xmlns:p14="http://schemas.microsoft.com/office/powerpoint/2010/main" val="420437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25</a:t>
            </a:fld>
            <a:endParaRPr lang="en-IN"/>
          </a:p>
        </p:txBody>
      </p:sp>
    </p:spTree>
    <p:extLst>
      <p:ext uri="{BB962C8B-B14F-4D97-AF65-F5344CB8AC3E}">
        <p14:creationId xmlns:p14="http://schemas.microsoft.com/office/powerpoint/2010/main" val="181154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 value -</a:t>
            </a:r>
            <a:r>
              <a:rPr lang="en-US" baseline="0" dirty="0" smtClean="0"/>
              <a:t> </a:t>
            </a:r>
            <a:r>
              <a:rPr lang="en-US" sz="1200" b="0" i="0" kern="1200" dirty="0" smtClean="0">
                <a:solidFill>
                  <a:schemeClr val="tx1"/>
                </a:solidFill>
                <a:effectLst/>
                <a:latin typeface="+mn-lt"/>
                <a:ea typeface="+mn-ea"/>
                <a:cs typeface="+mn-cs"/>
              </a:rPr>
              <a:t>he number of degrees (Celsius or Fahrenheit) required to change a D-value by one factor of ten</a:t>
            </a:r>
          </a:p>
          <a:p>
            <a:r>
              <a:rPr lang="en-US" sz="1200" b="0" i="0" kern="1200" dirty="0" smtClean="0">
                <a:solidFill>
                  <a:schemeClr val="tx1"/>
                </a:solidFill>
                <a:effectLst/>
                <a:latin typeface="+mn-lt"/>
                <a:ea typeface="+mn-ea"/>
                <a:cs typeface="+mn-cs"/>
              </a:rPr>
              <a:t>D-value - the time it takes to reduce a microbial population by 1 logarithm, or 90% of its initial value, under specified conditions </a:t>
            </a:r>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26</a:t>
            </a:fld>
            <a:endParaRPr lang="en-IN"/>
          </a:p>
        </p:txBody>
      </p:sp>
    </p:spTree>
    <p:extLst>
      <p:ext uri="{BB962C8B-B14F-4D97-AF65-F5344CB8AC3E}">
        <p14:creationId xmlns:p14="http://schemas.microsoft.com/office/powerpoint/2010/main" val="422776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27</a:t>
            </a:fld>
            <a:endParaRPr lang="en-IN"/>
          </a:p>
        </p:txBody>
      </p:sp>
    </p:spTree>
    <p:extLst>
      <p:ext uri="{BB962C8B-B14F-4D97-AF65-F5344CB8AC3E}">
        <p14:creationId xmlns:p14="http://schemas.microsoft.com/office/powerpoint/2010/main" val="406501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28</a:t>
            </a:fld>
            <a:endParaRPr lang="en-IN"/>
          </a:p>
        </p:txBody>
      </p:sp>
    </p:spTree>
    <p:extLst>
      <p:ext uri="{BB962C8B-B14F-4D97-AF65-F5344CB8AC3E}">
        <p14:creationId xmlns:p14="http://schemas.microsoft.com/office/powerpoint/2010/main" val="329906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29</a:t>
            </a:fld>
            <a:endParaRPr lang="en-IN"/>
          </a:p>
        </p:txBody>
      </p:sp>
    </p:spTree>
    <p:extLst>
      <p:ext uri="{BB962C8B-B14F-4D97-AF65-F5344CB8AC3E}">
        <p14:creationId xmlns:p14="http://schemas.microsoft.com/office/powerpoint/2010/main" val="259808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32</a:t>
            </a:fld>
            <a:endParaRPr lang="en-IN"/>
          </a:p>
        </p:txBody>
      </p:sp>
    </p:spTree>
    <p:extLst>
      <p:ext uri="{BB962C8B-B14F-4D97-AF65-F5344CB8AC3E}">
        <p14:creationId xmlns:p14="http://schemas.microsoft.com/office/powerpoint/2010/main" val="220328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Explanation for the figure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Principle of the Brinell hardness test method is to press a tungsten carbide ball with a diameter of D (mm) into the surface of the test piece under the action of a specified load P (Kgf) and stay for a certain period of time to cause plastic deformation.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After stabilization, remove the load and measure the diameter d of the indentation formed on the metal surface to be tested. From this, calculate the indentation ball area F (mm2), and then calculate the average load per unit area of ​​the indentation ( P/F), as the Brinell hardness value of the tested metal.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When the indenter is a hardened steel ball, the hardness symbol is indicated by HBS, which is suitable for metal materials with a hardness value of less than 450. When the indenter is a tungsten carbide ball, the hardness symbol is indicated by HBW, which is suitable for the metal materials with a hardness value of 450-650. </a:t>
            </a:r>
            <a:endParaRPr lang="en-US" dirty="0" smtClean="0"/>
          </a:p>
        </p:txBody>
      </p:sp>
      <p:sp>
        <p:nvSpPr>
          <p:cNvPr id="4" name="Slide Number Placeholder 3"/>
          <p:cNvSpPr>
            <a:spLocks noGrp="1"/>
          </p:cNvSpPr>
          <p:nvPr>
            <p:ph type="sldNum" sz="quarter" idx="10"/>
          </p:nvPr>
        </p:nvSpPr>
        <p:spPr/>
        <p:txBody>
          <a:bodyPr/>
          <a:lstStyle/>
          <a:p>
            <a:fld id="{B5B47A30-1381-4BE4-A263-8EB712B36229}" type="slidenum">
              <a:rPr lang="en-IN" smtClean="0"/>
              <a:t>10</a:t>
            </a:fld>
            <a:endParaRPr lang="en-IN"/>
          </a:p>
        </p:txBody>
      </p:sp>
    </p:spTree>
    <p:extLst>
      <p:ext uri="{BB962C8B-B14F-4D97-AF65-F5344CB8AC3E}">
        <p14:creationId xmlns:p14="http://schemas.microsoft.com/office/powerpoint/2010/main" val="249745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temperature retention is detrimental because it accelerates the growth of harmful bacteria as well as it increases the energy</a:t>
            </a:r>
            <a:r>
              <a:rPr lang="en-US" sz="1200" baseline="0" dirty="0" smtClean="0"/>
              <a:t> consumption for chilling.</a:t>
            </a:r>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11</a:t>
            </a:fld>
            <a:endParaRPr lang="en-IN"/>
          </a:p>
        </p:txBody>
      </p:sp>
    </p:spTree>
    <p:extLst>
      <p:ext uri="{BB962C8B-B14F-4D97-AF65-F5344CB8AC3E}">
        <p14:creationId xmlns:p14="http://schemas.microsoft.com/office/powerpoint/2010/main" val="58377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19</a:t>
            </a:fld>
            <a:endParaRPr lang="en-IN"/>
          </a:p>
        </p:txBody>
      </p:sp>
    </p:spTree>
    <p:extLst>
      <p:ext uri="{BB962C8B-B14F-4D97-AF65-F5344CB8AC3E}">
        <p14:creationId xmlns:p14="http://schemas.microsoft.com/office/powerpoint/2010/main" val="400414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Interesting Story behind Centrifugal Separators</a:t>
            </a:r>
          </a:p>
          <a:p>
            <a:r>
              <a:rPr lang="en-US" sz="1200" b="0" i="0" u="none" strike="noStrike" kern="1200" baseline="0" dirty="0" smtClean="0">
                <a:solidFill>
                  <a:schemeClr val="tx1"/>
                </a:solidFill>
                <a:latin typeface="+mn-lt"/>
                <a:ea typeface="+mn-ea"/>
                <a:cs typeface="+mn-cs"/>
              </a:rPr>
              <a:t>Newly invented appliance for separating cream from milk was described in the German trade journal “</a:t>
            </a:r>
            <a:r>
              <a:rPr lang="en-US" sz="1200" b="0" i="0" u="none" strike="noStrike" kern="1200" baseline="0" dirty="0" err="1" smtClean="0">
                <a:solidFill>
                  <a:schemeClr val="tx1"/>
                </a:solidFill>
                <a:latin typeface="+mn-lt"/>
                <a:ea typeface="+mn-ea"/>
                <a:cs typeface="+mn-cs"/>
              </a:rPr>
              <a:t>Milch</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Zeitung</a:t>
            </a:r>
            <a:r>
              <a:rPr lang="en-US" sz="1200" b="0" i="0" u="none" strike="noStrike" kern="1200" baseline="0" dirty="0" smtClean="0">
                <a:solidFill>
                  <a:schemeClr val="tx1"/>
                </a:solidFill>
                <a:latin typeface="+mn-lt"/>
                <a:ea typeface="+mn-ea"/>
                <a:cs typeface="+mn-cs"/>
              </a:rPr>
              <a:t>” dated the 18th of April 1877. This was “a drum which is made to rotate and which, after turning for a time, leaves the cream floating on the surface so that it can be skimmed off in the </a:t>
            </a:r>
            <a:r>
              <a:rPr lang="en-IN" sz="1200" b="0" i="0" u="none" strike="noStrike" kern="1200" baseline="0" dirty="0" smtClean="0">
                <a:solidFill>
                  <a:schemeClr val="tx1"/>
                </a:solidFill>
                <a:latin typeface="+mn-lt"/>
                <a:ea typeface="+mn-ea"/>
                <a:cs typeface="+mn-cs"/>
              </a:rPr>
              <a:t>usual fashion”. </a:t>
            </a:r>
            <a:r>
              <a:rPr lang="en-US" sz="1200" b="0" i="0" u="none" strike="noStrike" kern="1200" baseline="0" dirty="0" smtClean="0">
                <a:solidFill>
                  <a:schemeClr val="tx1"/>
                </a:solidFill>
                <a:latin typeface="+mn-lt"/>
                <a:ea typeface="+mn-ea"/>
                <a:cs typeface="+mn-cs"/>
              </a:rPr>
              <a:t>After having read this article a young Swedish engineer, </a:t>
            </a:r>
            <a:r>
              <a:rPr lang="en-US" sz="1200" b="0" i="0" u="none" strike="noStrike" kern="1200" baseline="0" dirty="0" err="1" smtClean="0">
                <a:solidFill>
                  <a:schemeClr val="tx1"/>
                </a:solidFill>
                <a:latin typeface="+mn-lt"/>
                <a:ea typeface="+mn-ea"/>
                <a:cs typeface="+mn-cs"/>
              </a:rPr>
              <a:t>Gustaf</a:t>
            </a:r>
            <a:r>
              <a:rPr lang="en-US" sz="1200" b="0" i="0" u="none" strike="noStrike" kern="1200" baseline="0" dirty="0" smtClean="0">
                <a:solidFill>
                  <a:schemeClr val="tx1"/>
                </a:solidFill>
                <a:latin typeface="+mn-lt"/>
                <a:ea typeface="+mn-ea"/>
                <a:cs typeface="+mn-cs"/>
              </a:rPr>
              <a:t> de Laval said, “I will show that centrifugal force will act in Sweden as well as in Germany”.</a:t>
            </a:r>
          </a:p>
          <a:p>
            <a:r>
              <a:rPr lang="en-US" sz="1200" b="0" i="0" u="none" strike="noStrike" kern="1200" baseline="0" dirty="0" smtClean="0">
                <a:solidFill>
                  <a:schemeClr val="tx1"/>
                </a:solidFill>
                <a:latin typeface="+mn-lt"/>
                <a:ea typeface="+mn-ea"/>
                <a:cs typeface="+mn-cs"/>
              </a:rPr>
              <a:t>The daily newspaper “</a:t>
            </a:r>
            <a:r>
              <a:rPr lang="en-US" sz="1200" b="0" i="0" u="none" strike="noStrike" kern="1200" baseline="0" dirty="0" err="1" smtClean="0">
                <a:solidFill>
                  <a:schemeClr val="tx1"/>
                </a:solidFill>
                <a:latin typeface="+mn-lt"/>
                <a:ea typeface="+mn-ea"/>
                <a:cs typeface="+mn-cs"/>
              </a:rPr>
              <a:t>Stockholms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Dagblad</a:t>
            </a:r>
            <a:r>
              <a:rPr lang="en-US" sz="1200" b="0" i="0" u="none" strike="noStrike" kern="1200" baseline="0" dirty="0" smtClean="0">
                <a:solidFill>
                  <a:schemeClr val="tx1"/>
                </a:solidFill>
                <a:latin typeface="+mn-lt"/>
                <a:ea typeface="+mn-ea"/>
                <a:cs typeface="+mn-cs"/>
              </a:rPr>
              <a:t>” of 15th January 1879 reported: “A centrifugal separator for cream skimming has been on show here since yesterday and will be demonstrated every day between 11 a.m. and 12 noon on the first floor of the house of number 41, </a:t>
            </a:r>
            <a:r>
              <a:rPr lang="en-US" sz="1200" b="0" i="0" u="none" strike="noStrike" kern="1200" baseline="0" dirty="0" err="1" smtClean="0">
                <a:solidFill>
                  <a:schemeClr val="tx1"/>
                </a:solidFill>
                <a:latin typeface="+mn-lt"/>
                <a:ea typeface="+mn-ea"/>
                <a:cs typeface="+mn-cs"/>
              </a:rPr>
              <a:t>Regeringsgatan</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machine can be likened to a drum which is driven round by a belt and pulley. The cream, which is lighter than the milk, is driven by centrifugal force to the surface of the milk and flows off into a channel from which it is led into a collection vessel; under it, the milk is forced out to the periphery of the drum and is collected in another channel whence it is led to a separate collecting vessel.” Today most makes of similar machines are equipped with conical disc stacks.</a:t>
            </a:r>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20</a:t>
            </a:fld>
            <a:endParaRPr lang="en-IN"/>
          </a:p>
        </p:txBody>
      </p:sp>
    </p:spTree>
    <p:extLst>
      <p:ext uri="{BB962C8B-B14F-4D97-AF65-F5344CB8AC3E}">
        <p14:creationId xmlns:p14="http://schemas.microsoft.com/office/powerpoint/2010/main" val="329571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21</a:t>
            </a:fld>
            <a:endParaRPr lang="en-IN"/>
          </a:p>
        </p:txBody>
      </p:sp>
    </p:spTree>
    <p:extLst>
      <p:ext uri="{BB962C8B-B14F-4D97-AF65-F5344CB8AC3E}">
        <p14:creationId xmlns:p14="http://schemas.microsoft.com/office/powerpoint/2010/main" val="328204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kern="1200" baseline="0" dirty="0" smtClean="0">
                <a:solidFill>
                  <a:schemeClr val="tx1"/>
                </a:solidFill>
                <a:latin typeface="+mn-lt"/>
                <a:ea typeface="+mn-ea"/>
                <a:cs typeface="+mn-cs"/>
              </a:rPr>
              <a:t>Figure Explanation</a:t>
            </a:r>
          </a:p>
          <a:p>
            <a:r>
              <a:rPr lang="en-US" sz="1200" b="0" i="0" u="none" strike="noStrike" kern="1200" baseline="0" dirty="0" smtClean="0">
                <a:solidFill>
                  <a:schemeClr val="tx1"/>
                </a:solidFill>
                <a:latin typeface="+mn-lt"/>
                <a:ea typeface="+mn-ea"/>
                <a:cs typeface="+mn-cs"/>
              </a:rPr>
              <a:t>A Cream fat content 40%</a:t>
            </a:r>
          </a:p>
          <a:p>
            <a:r>
              <a:rPr lang="en-US" sz="1200" b="0" i="0" u="none" strike="noStrike" kern="1200" baseline="0" dirty="0" smtClean="0">
                <a:solidFill>
                  <a:schemeClr val="tx1"/>
                </a:solidFill>
                <a:latin typeface="+mn-lt"/>
                <a:ea typeface="+mn-ea"/>
                <a:cs typeface="+mn-cs"/>
              </a:rPr>
              <a:t>B Skim milk fat content 0.05%</a:t>
            </a:r>
          </a:p>
          <a:p>
            <a:r>
              <a:rPr lang="en-US" sz="1200" b="0" i="0" u="none" strike="noStrike" kern="1200" baseline="0" dirty="0" smtClean="0">
                <a:solidFill>
                  <a:schemeClr val="tx1"/>
                </a:solidFill>
                <a:latin typeface="+mn-lt"/>
                <a:ea typeface="+mn-ea"/>
                <a:cs typeface="+mn-cs"/>
              </a:rPr>
              <a:t>C Fat content of the end product 3%</a:t>
            </a:r>
          </a:p>
          <a:p>
            <a:r>
              <a:rPr lang="en-US" sz="1200" b="0" i="0" u="none" strike="noStrike" kern="1200" baseline="0" dirty="0" smtClean="0">
                <a:solidFill>
                  <a:schemeClr val="tx1"/>
                </a:solidFill>
                <a:latin typeface="+mn-lt"/>
                <a:ea typeface="+mn-ea"/>
                <a:cs typeface="+mn-cs"/>
              </a:rPr>
              <a:t>Subtract the fat content values on the diagonals to give C – B = 2.95 </a:t>
            </a:r>
            <a:r>
              <a:rPr lang="en-IN" sz="1200" b="0" i="0" u="none" strike="noStrike" kern="1200" baseline="0" dirty="0" smtClean="0">
                <a:solidFill>
                  <a:schemeClr val="tx1"/>
                </a:solidFill>
                <a:latin typeface="+mn-lt"/>
                <a:ea typeface="+mn-ea"/>
                <a:cs typeface="+mn-cs"/>
              </a:rPr>
              <a:t>and A – C = 37.</a:t>
            </a:r>
          </a:p>
          <a:p>
            <a:r>
              <a:rPr lang="en-US" sz="1200" b="0" i="0" u="none" strike="noStrike" kern="1200" baseline="0" dirty="0" smtClean="0">
                <a:solidFill>
                  <a:schemeClr val="tx1"/>
                </a:solidFill>
                <a:latin typeface="+mn-lt"/>
                <a:ea typeface="+mn-ea"/>
                <a:cs typeface="+mn-cs"/>
              </a:rPr>
              <a:t>The mixture is then 2.95 kg of 40% cream and 37 kg of 0.05 % skim milk to obtain 39.95 kg of a standardized product containing 3% fat.</a:t>
            </a:r>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22</a:t>
            </a:fld>
            <a:endParaRPr lang="en-IN"/>
          </a:p>
        </p:txBody>
      </p:sp>
    </p:spTree>
    <p:extLst>
      <p:ext uri="{BB962C8B-B14F-4D97-AF65-F5344CB8AC3E}">
        <p14:creationId xmlns:p14="http://schemas.microsoft.com/office/powerpoint/2010/main" val="103265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invented it?</a:t>
            </a:r>
          </a:p>
          <a:p>
            <a:r>
              <a:rPr lang="en-US" sz="1200" b="0" i="0" u="none" strike="noStrike" kern="1200" baseline="0" dirty="0" err="1" smtClean="0">
                <a:solidFill>
                  <a:schemeClr val="tx1"/>
                </a:solidFill>
                <a:latin typeface="+mn-lt"/>
                <a:ea typeface="+mn-ea"/>
                <a:cs typeface="+mn-cs"/>
              </a:rPr>
              <a:t>Gaulin</a:t>
            </a:r>
            <a:r>
              <a:rPr lang="en-US" sz="1200" b="0" i="0" u="none" strike="noStrike" kern="1200" baseline="0" dirty="0" smtClean="0">
                <a:solidFill>
                  <a:schemeClr val="tx1"/>
                </a:solidFill>
                <a:latin typeface="+mn-lt"/>
                <a:ea typeface="+mn-ea"/>
                <a:cs typeface="+mn-cs"/>
              </a:rPr>
              <a:t>, who invented the process in 1899,</a:t>
            </a:r>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23</a:t>
            </a:fld>
            <a:endParaRPr lang="en-IN"/>
          </a:p>
        </p:txBody>
      </p:sp>
    </p:spTree>
    <p:extLst>
      <p:ext uri="{BB962C8B-B14F-4D97-AF65-F5344CB8AC3E}">
        <p14:creationId xmlns:p14="http://schemas.microsoft.com/office/powerpoint/2010/main" val="293613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invented it?</a:t>
            </a:r>
          </a:p>
          <a:p>
            <a:r>
              <a:rPr lang="en-US" sz="1200" b="0" i="0" u="none" strike="noStrike" kern="1200" baseline="0" dirty="0" err="1" smtClean="0">
                <a:solidFill>
                  <a:schemeClr val="tx1"/>
                </a:solidFill>
                <a:latin typeface="+mn-lt"/>
                <a:ea typeface="+mn-ea"/>
                <a:cs typeface="+mn-cs"/>
              </a:rPr>
              <a:t>Gaulin</a:t>
            </a:r>
            <a:r>
              <a:rPr lang="en-US" sz="1200" b="0" i="0" u="none" strike="noStrike" kern="1200" baseline="0" dirty="0" smtClean="0">
                <a:solidFill>
                  <a:schemeClr val="tx1"/>
                </a:solidFill>
                <a:latin typeface="+mn-lt"/>
                <a:ea typeface="+mn-ea"/>
                <a:cs typeface="+mn-cs"/>
              </a:rPr>
              <a:t>, who invented the process in 1899,</a:t>
            </a:r>
            <a:endParaRPr lang="en-IN" dirty="0"/>
          </a:p>
        </p:txBody>
      </p:sp>
      <p:sp>
        <p:nvSpPr>
          <p:cNvPr id="4" name="Slide Number Placeholder 3"/>
          <p:cNvSpPr>
            <a:spLocks noGrp="1"/>
          </p:cNvSpPr>
          <p:nvPr>
            <p:ph type="sldNum" sz="quarter" idx="10"/>
          </p:nvPr>
        </p:nvSpPr>
        <p:spPr/>
        <p:txBody>
          <a:bodyPr/>
          <a:lstStyle/>
          <a:p>
            <a:fld id="{B5B47A30-1381-4BE4-A263-8EB712B36229}" type="slidenum">
              <a:rPr lang="en-IN" smtClean="0"/>
              <a:t>24</a:t>
            </a:fld>
            <a:endParaRPr lang="en-IN"/>
          </a:p>
        </p:txBody>
      </p:sp>
    </p:spTree>
    <p:extLst>
      <p:ext uri="{BB962C8B-B14F-4D97-AF65-F5344CB8AC3E}">
        <p14:creationId xmlns:p14="http://schemas.microsoft.com/office/powerpoint/2010/main" val="318934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0821ADA-7FE8-445B-9F69-881CB826D499}" type="datetimeFigureOut">
              <a:rPr lang="en-IN" smtClean="0"/>
              <a:t>26-07-2024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1AA34DC-C14E-4D14-8CF9-6BFB281A86CE}" type="slidenum">
              <a:rPr lang="en-IN" smtClean="0"/>
              <a:t>‹#›</a:t>
            </a:fld>
            <a:endParaRPr lang="en-IN"/>
          </a:p>
        </p:txBody>
      </p:sp>
    </p:spTree>
    <p:extLst>
      <p:ext uri="{BB962C8B-B14F-4D97-AF65-F5344CB8AC3E}">
        <p14:creationId xmlns:p14="http://schemas.microsoft.com/office/powerpoint/2010/main" val="167932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0821ADA-7FE8-445B-9F69-881CB826D499}" type="datetimeFigureOut">
              <a:rPr lang="en-IN" smtClean="0"/>
              <a:t>26-07-2024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1AA34DC-C14E-4D14-8CF9-6BFB281A86CE}" type="slidenum">
              <a:rPr lang="en-IN" smtClean="0"/>
              <a:t>‹#›</a:t>
            </a:fld>
            <a:endParaRPr lang="en-IN"/>
          </a:p>
        </p:txBody>
      </p:sp>
    </p:spTree>
    <p:extLst>
      <p:ext uri="{BB962C8B-B14F-4D97-AF65-F5344CB8AC3E}">
        <p14:creationId xmlns:p14="http://schemas.microsoft.com/office/powerpoint/2010/main" val="306337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0821ADA-7FE8-445B-9F69-881CB826D499}" type="datetimeFigureOut">
              <a:rPr lang="en-IN" smtClean="0"/>
              <a:t>26-07-2024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1AA34DC-C14E-4D14-8CF9-6BFB281A86CE}" type="slidenum">
              <a:rPr lang="en-IN" smtClean="0"/>
              <a:t>‹#›</a:t>
            </a:fld>
            <a:endParaRPr lang="en-IN"/>
          </a:p>
        </p:txBody>
      </p:sp>
    </p:spTree>
    <p:extLst>
      <p:ext uri="{BB962C8B-B14F-4D97-AF65-F5344CB8AC3E}">
        <p14:creationId xmlns:p14="http://schemas.microsoft.com/office/powerpoint/2010/main" val="427255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0821ADA-7FE8-445B-9F69-881CB826D499}" type="datetimeFigureOut">
              <a:rPr lang="en-IN" smtClean="0"/>
              <a:t>26-07-2024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1AA34DC-C14E-4D14-8CF9-6BFB281A86CE}" type="slidenum">
              <a:rPr lang="en-IN" smtClean="0"/>
              <a:t>‹#›</a:t>
            </a:fld>
            <a:endParaRPr lang="en-IN"/>
          </a:p>
        </p:txBody>
      </p:sp>
    </p:spTree>
    <p:extLst>
      <p:ext uri="{BB962C8B-B14F-4D97-AF65-F5344CB8AC3E}">
        <p14:creationId xmlns:p14="http://schemas.microsoft.com/office/powerpoint/2010/main" val="111745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21ADA-7FE8-445B-9F69-881CB826D499}" type="datetimeFigureOut">
              <a:rPr lang="en-IN" smtClean="0"/>
              <a:t>26-07-2024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1AA34DC-C14E-4D14-8CF9-6BFB281A86CE}" type="slidenum">
              <a:rPr lang="en-IN" smtClean="0"/>
              <a:t>‹#›</a:t>
            </a:fld>
            <a:endParaRPr lang="en-IN"/>
          </a:p>
        </p:txBody>
      </p:sp>
    </p:spTree>
    <p:extLst>
      <p:ext uri="{BB962C8B-B14F-4D97-AF65-F5344CB8AC3E}">
        <p14:creationId xmlns:p14="http://schemas.microsoft.com/office/powerpoint/2010/main" val="20333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0821ADA-7FE8-445B-9F69-881CB826D499}" type="datetimeFigureOut">
              <a:rPr lang="en-IN" smtClean="0"/>
              <a:t>26-07-2024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1AA34DC-C14E-4D14-8CF9-6BFB281A86CE}" type="slidenum">
              <a:rPr lang="en-IN" smtClean="0"/>
              <a:t>‹#›</a:t>
            </a:fld>
            <a:endParaRPr lang="en-IN"/>
          </a:p>
        </p:txBody>
      </p:sp>
    </p:spTree>
    <p:extLst>
      <p:ext uri="{BB962C8B-B14F-4D97-AF65-F5344CB8AC3E}">
        <p14:creationId xmlns:p14="http://schemas.microsoft.com/office/powerpoint/2010/main" val="194834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0821ADA-7FE8-445B-9F69-881CB826D499}" type="datetimeFigureOut">
              <a:rPr lang="en-IN" smtClean="0"/>
              <a:t>26-07-2024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1AA34DC-C14E-4D14-8CF9-6BFB281A86CE}" type="slidenum">
              <a:rPr lang="en-IN" smtClean="0"/>
              <a:t>‹#›</a:t>
            </a:fld>
            <a:endParaRPr lang="en-IN"/>
          </a:p>
        </p:txBody>
      </p:sp>
    </p:spTree>
    <p:extLst>
      <p:ext uri="{BB962C8B-B14F-4D97-AF65-F5344CB8AC3E}">
        <p14:creationId xmlns:p14="http://schemas.microsoft.com/office/powerpoint/2010/main" val="14679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0821ADA-7FE8-445B-9F69-881CB826D499}" type="datetimeFigureOut">
              <a:rPr lang="en-IN" smtClean="0"/>
              <a:t>26-07-2024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1AA34DC-C14E-4D14-8CF9-6BFB281A86CE}" type="slidenum">
              <a:rPr lang="en-IN" smtClean="0"/>
              <a:t>‹#›</a:t>
            </a:fld>
            <a:endParaRPr lang="en-IN"/>
          </a:p>
        </p:txBody>
      </p:sp>
    </p:spTree>
    <p:extLst>
      <p:ext uri="{BB962C8B-B14F-4D97-AF65-F5344CB8AC3E}">
        <p14:creationId xmlns:p14="http://schemas.microsoft.com/office/powerpoint/2010/main" val="12324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21ADA-7FE8-445B-9F69-881CB826D499}" type="datetimeFigureOut">
              <a:rPr lang="en-IN" smtClean="0"/>
              <a:t>26-07-2024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1AA34DC-C14E-4D14-8CF9-6BFB281A86CE}" type="slidenum">
              <a:rPr lang="en-IN" smtClean="0"/>
              <a:t>‹#›</a:t>
            </a:fld>
            <a:endParaRPr lang="en-IN"/>
          </a:p>
        </p:txBody>
      </p:sp>
    </p:spTree>
    <p:extLst>
      <p:ext uri="{BB962C8B-B14F-4D97-AF65-F5344CB8AC3E}">
        <p14:creationId xmlns:p14="http://schemas.microsoft.com/office/powerpoint/2010/main" val="352826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21ADA-7FE8-445B-9F69-881CB826D499}" type="datetimeFigureOut">
              <a:rPr lang="en-IN" smtClean="0"/>
              <a:t>26-07-2024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1AA34DC-C14E-4D14-8CF9-6BFB281A86CE}" type="slidenum">
              <a:rPr lang="en-IN" smtClean="0"/>
              <a:t>‹#›</a:t>
            </a:fld>
            <a:endParaRPr lang="en-IN"/>
          </a:p>
        </p:txBody>
      </p:sp>
    </p:spTree>
    <p:extLst>
      <p:ext uri="{BB962C8B-B14F-4D97-AF65-F5344CB8AC3E}">
        <p14:creationId xmlns:p14="http://schemas.microsoft.com/office/powerpoint/2010/main" val="222460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21ADA-7FE8-445B-9F69-881CB826D499}" type="datetimeFigureOut">
              <a:rPr lang="en-IN" smtClean="0"/>
              <a:t>26-07-2024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1AA34DC-C14E-4D14-8CF9-6BFB281A86CE}" type="slidenum">
              <a:rPr lang="en-IN" smtClean="0"/>
              <a:t>‹#›</a:t>
            </a:fld>
            <a:endParaRPr lang="en-IN"/>
          </a:p>
        </p:txBody>
      </p:sp>
    </p:spTree>
    <p:extLst>
      <p:ext uri="{BB962C8B-B14F-4D97-AF65-F5344CB8AC3E}">
        <p14:creationId xmlns:p14="http://schemas.microsoft.com/office/powerpoint/2010/main" val="265907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21ADA-7FE8-445B-9F69-881CB826D499}" type="datetimeFigureOut">
              <a:rPr lang="en-IN" smtClean="0"/>
              <a:t>26-07-2024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A34DC-C14E-4D14-8CF9-6BFB281A86CE}" type="slidenum">
              <a:rPr lang="en-IN" smtClean="0"/>
              <a:t>‹#›</a:t>
            </a:fld>
            <a:endParaRPr lang="en-IN"/>
          </a:p>
        </p:txBody>
      </p:sp>
    </p:spTree>
    <p:extLst>
      <p:ext uri="{BB962C8B-B14F-4D97-AF65-F5344CB8AC3E}">
        <p14:creationId xmlns:p14="http://schemas.microsoft.com/office/powerpoint/2010/main" val="29733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35000">
              <a:schemeClr val="accent1">
                <a:lumMod val="89000"/>
              </a:schemeClr>
            </a:gs>
            <a:gs pos="69000">
              <a:schemeClr val="accent1">
                <a:lumMod val="75000"/>
              </a:schemeClr>
            </a:gs>
            <a:gs pos="97000">
              <a:schemeClr val="accent1">
                <a:lumMod val="7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610" y="1671593"/>
            <a:ext cx="6730585" cy="4204358"/>
          </a:xfrm>
        </p:spPr>
        <p:txBody>
          <a:bodyPr>
            <a:noAutofit/>
          </a:bodyPr>
          <a:lstStyle/>
          <a:p>
            <a:r>
              <a:rPr lang="en-US" b="1" dirty="0" smtClean="0">
                <a:solidFill>
                  <a:schemeClr val="bg1"/>
                </a:solidFill>
                <a:latin typeface="Bahnschrift" panose="020B0502040204020203" pitchFamily="34" charset="0"/>
              </a:rPr>
              <a:t>Indian </a:t>
            </a:r>
            <a:br>
              <a:rPr lang="en-US" b="1" dirty="0" smtClean="0">
                <a:solidFill>
                  <a:schemeClr val="bg1"/>
                </a:solidFill>
                <a:latin typeface="Bahnschrift" panose="020B0502040204020203" pitchFamily="34" charset="0"/>
              </a:rPr>
            </a:br>
            <a:r>
              <a:rPr lang="en-US" b="1" dirty="0" smtClean="0">
                <a:solidFill>
                  <a:schemeClr val="bg1"/>
                </a:solidFill>
                <a:latin typeface="Bahnschrift" panose="020B0502040204020203" pitchFamily="34" charset="0"/>
              </a:rPr>
              <a:t>Standards </a:t>
            </a:r>
            <a:r>
              <a:rPr lang="en-US" b="1" dirty="0" smtClean="0">
                <a:solidFill>
                  <a:schemeClr val="bg1"/>
                </a:solidFill>
                <a:latin typeface="Bahnschrift" panose="020B0502040204020203" pitchFamily="34" charset="0"/>
              </a:rPr>
              <a:t/>
            </a:r>
            <a:br>
              <a:rPr lang="en-US" b="1" dirty="0" smtClean="0">
                <a:solidFill>
                  <a:schemeClr val="bg1"/>
                </a:solidFill>
                <a:latin typeface="Bahnschrift" panose="020B0502040204020203" pitchFamily="34" charset="0"/>
              </a:rPr>
            </a:br>
            <a:r>
              <a:rPr lang="en-US" b="1" dirty="0" smtClean="0">
                <a:solidFill>
                  <a:schemeClr val="bg1"/>
                </a:solidFill>
                <a:latin typeface="Bahnschrift" panose="020B0502040204020203" pitchFamily="34" charset="0"/>
              </a:rPr>
              <a:t>and</a:t>
            </a:r>
            <a:r>
              <a:rPr lang="en-US" b="1" dirty="0" smtClean="0">
                <a:solidFill>
                  <a:schemeClr val="bg1"/>
                </a:solidFill>
                <a:latin typeface="Bahnschrift" panose="020B0502040204020203" pitchFamily="34" charset="0"/>
              </a:rPr>
              <a:t> </a:t>
            </a:r>
            <a:r>
              <a:rPr lang="en-US" b="1" dirty="0" smtClean="0">
                <a:solidFill>
                  <a:schemeClr val="bg1"/>
                </a:solidFill>
                <a:latin typeface="Bahnschrift" panose="020B0502040204020203" pitchFamily="34" charset="0"/>
              </a:rPr>
              <a:t/>
            </a:r>
            <a:br>
              <a:rPr lang="en-US" b="1" dirty="0" smtClean="0">
                <a:solidFill>
                  <a:schemeClr val="bg1"/>
                </a:solidFill>
                <a:latin typeface="Bahnschrift" panose="020B0502040204020203" pitchFamily="34" charset="0"/>
              </a:rPr>
            </a:br>
            <a:r>
              <a:rPr lang="en-US" b="1" dirty="0" smtClean="0">
                <a:solidFill>
                  <a:schemeClr val="bg1"/>
                </a:solidFill>
                <a:latin typeface="Bahnschrift" panose="020B0502040204020203" pitchFamily="34" charset="0"/>
              </a:rPr>
              <a:t>Milk Processing </a:t>
            </a:r>
            <a:r>
              <a:rPr lang="en-US" b="1" dirty="0" smtClean="0">
                <a:solidFill>
                  <a:schemeClr val="bg1"/>
                </a:solidFill>
                <a:latin typeface="Bahnschrift" panose="020B0502040204020203" pitchFamily="34" charset="0"/>
              </a:rPr>
              <a:t>Equipments</a:t>
            </a:r>
            <a:endParaRPr lang="en-IN" b="1" dirty="0">
              <a:solidFill>
                <a:schemeClr val="bg1"/>
              </a:solidFill>
              <a:latin typeface="Bahnschrift" panose="020B05020402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1239" y="0"/>
            <a:ext cx="6460761" cy="6858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6674" b="23181"/>
          <a:stretch/>
        </p:blipFill>
        <p:spPr>
          <a:xfrm>
            <a:off x="8401152" y="4804217"/>
            <a:ext cx="1210874" cy="68891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3" y="154147"/>
            <a:ext cx="2149865" cy="1517446"/>
          </a:xfrm>
          <a:prstGeom prst="rect">
            <a:avLst/>
          </a:prstGeom>
        </p:spPr>
      </p:pic>
    </p:spTree>
    <p:extLst>
      <p:ext uri="{BB962C8B-B14F-4D97-AF65-F5344CB8AC3E}">
        <p14:creationId xmlns:p14="http://schemas.microsoft.com/office/powerpoint/2010/main" val="380330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smtClean="0">
                <a:solidFill>
                  <a:schemeClr val="bg1"/>
                </a:solidFill>
                <a:latin typeface="Bahnschrift" panose="020B0502040204020203" pitchFamily="34" charset="0"/>
              </a:rPr>
              <a:t>Significance of Brinell Hardness Test</a:t>
            </a:r>
            <a:endParaRPr lang="en-IN" sz="3300" b="1" dirty="0">
              <a:solidFill>
                <a:schemeClr val="bg1"/>
              </a:solidFill>
              <a:latin typeface="Bahnschrift" panose="020B0502040204020203" pitchFamily="34" charset="0"/>
            </a:endParaRPr>
          </a:p>
        </p:txBody>
      </p:sp>
      <p:pic>
        <p:nvPicPr>
          <p:cNvPr id="2050" name="Picture 2" descr="Aluminium Milk Can Capacity: 40 Litre at Best Price in New Delhi | Gopal Ji  Dairy Equi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0212" y="3326335"/>
            <a:ext cx="2174255" cy="27178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838200" y="1267813"/>
            <a:ext cx="10515600" cy="5347560"/>
          </a:xfrm>
        </p:spPr>
        <p:txBody>
          <a:bodyPr>
            <a:noAutofit/>
          </a:bodyPr>
          <a:lstStyle/>
          <a:p>
            <a:pPr algn="just"/>
            <a:r>
              <a:rPr lang="en-US" dirty="0" smtClean="0"/>
              <a:t>Milk cans often undergo rough handling in the hands of users.</a:t>
            </a:r>
          </a:p>
          <a:p>
            <a:pPr algn="just"/>
            <a:r>
              <a:rPr lang="en-US" dirty="0" smtClean="0"/>
              <a:t>Strength of the Cans is very essential for its capability to withstand mishandling.</a:t>
            </a:r>
          </a:p>
          <a:p>
            <a:pPr algn="just"/>
            <a:r>
              <a:rPr lang="en-US" dirty="0" smtClean="0"/>
              <a:t>Brinell Hardness Test - </a:t>
            </a:r>
            <a:r>
              <a:rPr lang="en-US" dirty="0"/>
              <a:t> it is a hardness test method with high </a:t>
            </a:r>
            <a:r>
              <a:rPr lang="en-US" dirty="0" smtClean="0"/>
              <a:t>precision.</a:t>
            </a:r>
          </a:p>
          <a:p>
            <a:pPr algn="just"/>
            <a:endParaRPr lang="en-US" dirty="0"/>
          </a:p>
          <a:p>
            <a:pPr algn="just"/>
            <a:endParaRPr lang="en-US" dirty="0" smtClean="0"/>
          </a:p>
          <a:p>
            <a:pPr algn="just"/>
            <a:endParaRPr lang="en-US" dirty="0"/>
          </a:p>
          <a:p>
            <a:pPr algn="just"/>
            <a:endParaRPr lang="en-US" dirty="0" smtClean="0"/>
          </a:p>
          <a:p>
            <a:pPr marL="0" indent="0" algn="just">
              <a:buNone/>
            </a:pPr>
            <a:r>
              <a:rPr lang="en-US" dirty="0"/>
              <a:t> </a:t>
            </a:r>
            <a:r>
              <a:rPr lang="en-US" dirty="0" smtClean="0"/>
              <a:t>    d value     the </a:t>
            </a:r>
            <a:r>
              <a:rPr lang="en-US" dirty="0"/>
              <a:t>Brinell hardness value, the softer the </a:t>
            </a:r>
            <a:r>
              <a:rPr lang="en-US" dirty="0" smtClean="0"/>
              <a:t>material</a:t>
            </a:r>
          </a:p>
          <a:p>
            <a:pPr marL="0" indent="0" algn="just">
              <a:buNone/>
            </a:pPr>
            <a:r>
              <a:rPr lang="en-US" dirty="0"/>
              <a:t> </a:t>
            </a:r>
            <a:r>
              <a:rPr lang="en-US" dirty="0" smtClean="0"/>
              <a:t>    d value     the </a:t>
            </a:r>
            <a:r>
              <a:rPr lang="en-US" dirty="0"/>
              <a:t>Brinell hardness value, and the harder the material.</a:t>
            </a:r>
            <a:endParaRPr lang="en-US" dirty="0" smtClean="0"/>
          </a:p>
        </p:txBody>
      </p:sp>
      <p:pic>
        <p:nvPicPr>
          <p:cNvPr id="2" name="Picture 1"/>
          <p:cNvPicPr>
            <a:picLocks noChangeAspect="1"/>
          </p:cNvPicPr>
          <p:nvPr/>
        </p:nvPicPr>
        <p:blipFill rotWithShape="1">
          <a:blip r:embed="rId4"/>
          <a:srcRect l="5586" t="3649" r="57269" b="8946"/>
          <a:stretch/>
        </p:blipFill>
        <p:spPr>
          <a:xfrm>
            <a:off x="2927465" y="3215696"/>
            <a:ext cx="2403071" cy="2385004"/>
          </a:xfrm>
          <a:prstGeom prst="rect">
            <a:avLst/>
          </a:prstGeom>
        </p:spPr>
      </p:pic>
      <p:pic>
        <p:nvPicPr>
          <p:cNvPr id="7" name="Picture 6"/>
          <p:cNvPicPr>
            <a:picLocks noChangeAspect="1"/>
          </p:cNvPicPr>
          <p:nvPr/>
        </p:nvPicPr>
        <p:blipFill rotWithShape="1">
          <a:blip r:embed="rId4"/>
          <a:srcRect l="58852" t="4311" r="2885" b="6959"/>
          <a:stretch/>
        </p:blipFill>
        <p:spPr>
          <a:xfrm>
            <a:off x="5330536" y="3215696"/>
            <a:ext cx="2507675" cy="2452762"/>
          </a:xfrm>
          <a:prstGeom prst="rect">
            <a:avLst/>
          </a:prstGeom>
        </p:spPr>
      </p:pic>
      <p:sp>
        <p:nvSpPr>
          <p:cNvPr id="3" name="Up Arrow 2"/>
          <p:cNvSpPr/>
          <p:nvPr/>
        </p:nvSpPr>
        <p:spPr>
          <a:xfrm>
            <a:off x="1011383" y="5483262"/>
            <a:ext cx="264967" cy="5037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2415894" y="5471410"/>
            <a:ext cx="252356" cy="5262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1006537" y="6158032"/>
            <a:ext cx="269813" cy="457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Up Arrow 11"/>
          <p:cNvSpPr/>
          <p:nvPr/>
        </p:nvSpPr>
        <p:spPr>
          <a:xfrm>
            <a:off x="2415893" y="6084601"/>
            <a:ext cx="264967" cy="5037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a:blip r:embed="rId5"/>
          <a:stretch>
            <a:fillRect/>
          </a:stretch>
        </p:blipFill>
        <p:spPr>
          <a:xfrm>
            <a:off x="7577210" y="3782349"/>
            <a:ext cx="2534004" cy="933580"/>
          </a:xfrm>
          <a:prstGeom prst="rect">
            <a:avLst/>
          </a:prstGeom>
        </p:spPr>
      </p:pic>
    </p:spTree>
    <p:extLst>
      <p:ext uri="{BB962C8B-B14F-4D97-AF65-F5344CB8AC3E}">
        <p14:creationId xmlns:p14="http://schemas.microsoft.com/office/powerpoint/2010/main" val="4077355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stic Milk Can - Modern Milk Can 20 Liter Manufacturer from Chhatral"/>
          <p:cNvPicPr>
            <a:picLocks noChangeAspect="1" noChangeArrowheads="1"/>
          </p:cNvPicPr>
          <p:nvPr/>
        </p:nvPicPr>
        <p:blipFill rotWithShape="1">
          <a:blip r:embed="rId3">
            <a:extLst>
              <a:ext uri="{28A0092B-C50C-407E-A947-70E740481C1C}">
                <a14:useLocalDpi xmlns:a14="http://schemas.microsoft.com/office/drawing/2010/main" val="0"/>
              </a:ext>
            </a:extLst>
          </a:blip>
          <a:srcRect l="11924" t="6215" r="16229" b="4850"/>
          <a:stretch/>
        </p:blipFill>
        <p:spPr bwMode="auto">
          <a:xfrm>
            <a:off x="824459" y="1064301"/>
            <a:ext cx="3657600" cy="500833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4290253" y="1504222"/>
            <a:ext cx="7223566" cy="1343910"/>
          </a:xfrm>
        </p:spPr>
        <p:txBody>
          <a:bodyPr>
            <a:noAutofit/>
          </a:bodyPr>
          <a:lstStyle/>
          <a:p>
            <a:pPr marL="457200" lvl="1" indent="0" algn="just">
              <a:buNone/>
            </a:pPr>
            <a:r>
              <a:rPr lang="en-US" sz="2800" dirty="0" smtClean="0"/>
              <a:t>Though HDPE cans are less expensive, </a:t>
            </a:r>
            <a:r>
              <a:rPr lang="en-US" sz="2800" dirty="0"/>
              <a:t>l</a:t>
            </a:r>
            <a:r>
              <a:rPr lang="en-US" sz="2800" dirty="0" smtClean="0"/>
              <a:t>ess in weight, easy to handle</a:t>
            </a:r>
            <a:r>
              <a:rPr lang="en-US" sz="2800" dirty="0"/>
              <a:t>.</a:t>
            </a:r>
            <a:r>
              <a:rPr lang="en-US" sz="2800" dirty="0" smtClean="0"/>
              <a:t> Why Dairies don’t encourage its usage ?</a:t>
            </a:r>
          </a:p>
        </p:txBody>
      </p:sp>
      <p:sp>
        <p:nvSpPr>
          <p:cNvPr id="9" name="Rectangle 8"/>
          <p:cNvSpPr/>
          <p:nvPr/>
        </p:nvSpPr>
        <p:spPr>
          <a:xfrm>
            <a:off x="3846794" y="4305039"/>
            <a:ext cx="7667025" cy="954107"/>
          </a:xfrm>
          <a:prstGeom prst="rect">
            <a:avLst/>
          </a:prstGeom>
        </p:spPr>
        <p:txBody>
          <a:bodyPr wrap="square">
            <a:spAutoFit/>
          </a:bodyPr>
          <a:lstStyle/>
          <a:p>
            <a:pPr lvl="1" algn="ctr"/>
            <a:r>
              <a:rPr lang="en-US" sz="2800" dirty="0" smtClean="0"/>
              <a:t>Can anyone guess!</a:t>
            </a:r>
          </a:p>
          <a:p>
            <a:pPr lvl="1" algn="ctr"/>
            <a:r>
              <a:rPr lang="en-US" sz="2800" dirty="0" smtClean="0"/>
              <a:t>Why temperature retention is detrimental here? </a:t>
            </a:r>
            <a:endParaRPr lang="en-US" sz="2800" dirty="0"/>
          </a:p>
        </p:txBody>
      </p:sp>
      <p:sp>
        <p:nvSpPr>
          <p:cNvPr id="6" name="Title 1"/>
          <p:cNvSpPr txBox="1">
            <a:spLocks/>
          </p:cNvSpPr>
          <p:nvPr/>
        </p:nvSpPr>
        <p:spPr>
          <a:xfrm>
            <a:off x="0" y="468"/>
            <a:ext cx="12192000" cy="899715"/>
          </a:xfrm>
          <a:prstGeom prst="rect">
            <a:avLst/>
          </a:prstGeom>
          <a:solidFill>
            <a:srgbClr val="002060"/>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Bahnschrift" panose="020B0502040204020203" pitchFamily="34" charset="0"/>
              </a:rPr>
              <a:t>Why HDPE Cans are not encouraged in </a:t>
            </a:r>
            <a:r>
              <a:rPr lang="en-US" b="1" dirty="0" smtClean="0">
                <a:solidFill>
                  <a:schemeClr val="bg1"/>
                </a:solidFill>
                <a:latin typeface="Bahnschrift" panose="020B0502040204020203" pitchFamily="34" charset="0"/>
              </a:rPr>
              <a:t>Milk handling?</a:t>
            </a:r>
            <a:endParaRPr lang="en-IN" b="1" dirty="0">
              <a:solidFill>
                <a:schemeClr val="bg1"/>
              </a:solidFill>
              <a:latin typeface="Bahnschrift" panose="020B0502040204020203" pitchFamily="34" charset="0"/>
            </a:endParaRPr>
          </a:p>
        </p:txBody>
      </p:sp>
      <p:sp>
        <p:nvSpPr>
          <p:cNvPr id="3" name="Rectangle 2"/>
          <p:cNvSpPr/>
          <p:nvPr/>
        </p:nvSpPr>
        <p:spPr>
          <a:xfrm>
            <a:off x="4290253" y="2799055"/>
            <a:ext cx="6096000" cy="1384995"/>
          </a:xfrm>
          <a:prstGeom prst="rect">
            <a:avLst/>
          </a:prstGeom>
        </p:spPr>
        <p:txBody>
          <a:bodyPr>
            <a:spAutoFit/>
          </a:bodyPr>
          <a:lstStyle/>
          <a:p>
            <a:pPr marL="914400" lvl="1" indent="-457200" algn="just">
              <a:buFont typeface="Wingdings" panose="05000000000000000000" pitchFamily="2" charset="2"/>
              <a:buChar char="ü"/>
            </a:pPr>
            <a:r>
              <a:rPr lang="en-US" sz="2800" dirty="0"/>
              <a:t>Difficulty in cleaning</a:t>
            </a:r>
          </a:p>
          <a:p>
            <a:pPr marL="914400" lvl="1" indent="-457200" algn="just">
              <a:buFont typeface="Wingdings" panose="05000000000000000000" pitchFamily="2" charset="2"/>
              <a:buChar char="ü"/>
            </a:pPr>
            <a:r>
              <a:rPr lang="en-US" sz="2800" dirty="0"/>
              <a:t>Better Insulation properties resulting in temperature retention </a:t>
            </a:r>
          </a:p>
        </p:txBody>
      </p:sp>
    </p:spTree>
    <p:extLst>
      <p:ext uri="{BB962C8B-B14F-4D97-AF65-F5344CB8AC3E}">
        <p14:creationId xmlns:p14="http://schemas.microsoft.com/office/powerpoint/2010/main" val="272019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28274" y="3743962"/>
            <a:ext cx="5063726" cy="3114038"/>
          </a:xfrm>
          <a:prstGeom prst="rect">
            <a:avLst/>
          </a:prstGeom>
        </p:spPr>
      </p:pic>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smtClean="0">
                <a:solidFill>
                  <a:schemeClr val="bg1"/>
                </a:solidFill>
                <a:latin typeface="Bahnschrift" panose="020B0502040204020203" pitchFamily="34" charset="0"/>
              </a:rPr>
              <a:t>Importance of Keeping </a:t>
            </a:r>
            <a:r>
              <a:rPr lang="en-IN" b="1" dirty="0">
                <a:solidFill>
                  <a:schemeClr val="bg1"/>
                </a:solidFill>
                <a:latin typeface="Bahnschrift" panose="020B0502040204020203" pitchFamily="34" charset="0"/>
              </a:rPr>
              <a:t>the milk cool</a:t>
            </a:r>
          </a:p>
        </p:txBody>
      </p:sp>
      <p:sp>
        <p:nvSpPr>
          <p:cNvPr id="6" name="Content Placeholder 2"/>
          <p:cNvSpPr>
            <a:spLocks noGrp="1"/>
          </p:cNvSpPr>
          <p:nvPr>
            <p:ph idx="1"/>
          </p:nvPr>
        </p:nvSpPr>
        <p:spPr>
          <a:xfrm>
            <a:off x="774031" y="1404764"/>
            <a:ext cx="10896194" cy="3327657"/>
          </a:xfrm>
        </p:spPr>
        <p:txBody>
          <a:bodyPr>
            <a:noAutofit/>
          </a:bodyPr>
          <a:lstStyle/>
          <a:p>
            <a:pPr algn="just"/>
            <a:r>
              <a:rPr lang="en-US" dirty="0"/>
              <a:t>M</a:t>
            </a:r>
            <a:r>
              <a:rPr lang="en-US" dirty="0" smtClean="0"/>
              <a:t>ilk </a:t>
            </a:r>
            <a:r>
              <a:rPr lang="en-US" dirty="0"/>
              <a:t>should be chilled to below + 4°C immediately after milking and </a:t>
            </a:r>
            <a:r>
              <a:rPr lang="en-US" dirty="0" smtClean="0"/>
              <a:t>be kept </a:t>
            </a:r>
            <a:r>
              <a:rPr lang="en-US" dirty="0"/>
              <a:t>at this temperature all the way to the </a:t>
            </a:r>
            <a:r>
              <a:rPr lang="en-US" dirty="0" smtClean="0"/>
              <a:t>dairy</a:t>
            </a:r>
          </a:p>
          <a:p>
            <a:pPr algn="just"/>
            <a:r>
              <a:rPr lang="en-US" dirty="0" smtClean="0"/>
              <a:t>If the cold chain is broken, then the </a:t>
            </a:r>
            <a:r>
              <a:rPr lang="en-US" dirty="0"/>
              <a:t>micro-organisms in the milk will start to </a:t>
            </a:r>
            <a:r>
              <a:rPr lang="en-US" dirty="0" smtClean="0"/>
              <a:t>multiply, resulting </a:t>
            </a:r>
            <a:r>
              <a:rPr lang="en-US" dirty="0"/>
              <a:t>in the development of various metabolic products and enzymes.</a:t>
            </a:r>
          </a:p>
          <a:p>
            <a:pPr algn="just"/>
            <a:r>
              <a:rPr lang="en-US" dirty="0"/>
              <a:t>S</a:t>
            </a:r>
            <a:r>
              <a:rPr lang="en-US" dirty="0" smtClean="0"/>
              <a:t>ubsequent </a:t>
            </a:r>
            <a:r>
              <a:rPr lang="en-US" dirty="0"/>
              <a:t>chilling will arrest this development, but the damage has </a:t>
            </a:r>
            <a:r>
              <a:rPr lang="en-US" dirty="0" smtClean="0"/>
              <a:t>already been </a:t>
            </a:r>
            <a:r>
              <a:rPr lang="en-US" dirty="0"/>
              <a:t>done. </a:t>
            </a:r>
            <a:endParaRPr lang="en-US" dirty="0" smtClean="0"/>
          </a:p>
          <a:p>
            <a:pPr algn="just"/>
            <a:r>
              <a:rPr lang="en-US" dirty="0" smtClean="0"/>
              <a:t>It is imperative to chill the milk as quick as </a:t>
            </a:r>
          </a:p>
          <a:p>
            <a:pPr marL="0" indent="0" algn="just">
              <a:buNone/>
            </a:pPr>
            <a:r>
              <a:rPr lang="en-US" dirty="0"/>
              <a:t> </a:t>
            </a:r>
            <a:r>
              <a:rPr lang="en-US" dirty="0" smtClean="0"/>
              <a:t>  possible after milking.</a:t>
            </a:r>
            <a:endParaRPr lang="en-US" dirty="0" smtClean="0"/>
          </a:p>
          <a:p>
            <a:pPr algn="just"/>
            <a:endParaRPr lang="en-US" dirty="0" smtClean="0"/>
          </a:p>
        </p:txBody>
      </p:sp>
    </p:spTree>
    <p:extLst>
      <p:ext uri="{BB962C8B-B14F-4D97-AF65-F5344CB8AC3E}">
        <p14:creationId xmlns:p14="http://schemas.microsoft.com/office/powerpoint/2010/main" val="2681309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Milk Collection</a:t>
            </a:r>
            <a:endParaRPr lang="en-IN" b="1" dirty="0">
              <a:solidFill>
                <a:schemeClr val="bg1"/>
              </a:solidFill>
              <a:latin typeface="Bahnschrift" panose="020B0502040204020203" pitchFamily="34" charset="0"/>
            </a:endParaRPr>
          </a:p>
        </p:txBody>
      </p:sp>
      <p:sp>
        <p:nvSpPr>
          <p:cNvPr id="6" name="Content Placeholder 2"/>
          <p:cNvSpPr>
            <a:spLocks noGrp="1"/>
          </p:cNvSpPr>
          <p:nvPr>
            <p:ph idx="1"/>
          </p:nvPr>
        </p:nvSpPr>
        <p:spPr>
          <a:xfrm>
            <a:off x="774030" y="1404764"/>
            <a:ext cx="11035678" cy="5089026"/>
          </a:xfrm>
        </p:spPr>
        <p:txBody>
          <a:bodyPr>
            <a:noAutofit/>
          </a:bodyPr>
          <a:lstStyle/>
          <a:p>
            <a:pPr marL="0" indent="0">
              <a:buNone/>
            </a:pPr>
            <a:r>
              <a:rPr lang="en-US" b="1" i="1" dirty="0"/>
              <a:t>IS </a:t>
            </a:r>
            <a:r>
              <a:rPr lang="en-US" b="1" i="1" dirty="0" smtClean="0"/>
              <a:t>9853 : 2018 </a:t>
            </a:r>
            <a:r>
              <a:rPr lang="en-IN" b="1" i="1" dirty="0" smtClean="0"/>
              <a:t>Stainless </a:t>
            </a:r>
            <a:r>
              <a:rPr lang="en-IN" b="1" i="1" dirty="0"/>
              <a:t>steel accessories for village milk collection </a:t>
            </a:r>
            <a:r>
              <a:rPr lang="en-IN" b="1" i="1" dirty="0" smtClean="0"/>
              <a:t>centre.</a:t>
            </a:r>
          </a:p>
          <a:p>
            <a:r>
              <a:rPr lang="en-US" dirty="0"/>
              <a:t>milk collection tray, plunger, sampler, sample bottle, sample bottle stand, milk measures set, funnel for can, lactometer </a:t>
            </a:r>
            <a:r>
              <a:rPr lang="en-US" dirty="0" smtClean="0"/>
              <a:t>cylinder</a:t>
            </a:r>
          </a:p>
          <a:p>
            <a:r>
              <a:rPr lang="en-US" dirty="0" smtClean="0"/>
              <a:t>for </a:t>
            </a:r>
            <a:r>
              <a:rPr lang="en-US" dirty="0"/>
              <a:t>facilitating collection and pouring of milk through strainer, directly into the cans, for quick measurement of milk and sample testing</a:t>
            </a:r>
            <a:endParaRPr lang="en-IN" dirty="0" smtClean="0"/>
          </a:p>
          <a:p>
            <a:r>
              <a:rPr lang="en-US" dirty="0" smtClean="0"/>
              <a:t>In our country, milk </a:t>
            </a:r>
            <a:r>
              <a:rPr lang="en-US" dirty="0"/>
              <a:t>collection accessories in use are made of </a:t>
            </a:r>
            <a:r>
              <a:rPr lang="en-US" dirty="0" smtClean="0"/>
              <a:t>aluminium, </a:t>
            </a:r>
            <a:r>
              <a:rPr lang="en-US" dirty="0"/>
              <a:t>stainless steel or tinned mild </a:t>
            </a:r>
            <a:r>
              <a:rPr lang="en-US" dirty="0" smtClean="0"/>
              <a:t>steel.</a:t>
            </a:r>
          </a:p>
          <a:p>
            <a:r>
              <a:rPr lang="en-US" dirty="0"/>
              <a:t>to ensure hygienic handling of </a:t>
            </a:r>
            <a:r>
              <a:rPr lang="en-US" dirty="0" smtClean="0"/>
              <a:t>milk, only Stainless Steel is covered in this Standard.</a:t>
            </a:r>
          </a:p>
          <a:p>
            <a:r>
              <a:rPr lang="en-IN" dirty="0"/>
              <a:t>conformity to </a:t>
            </a:r>
            <a:r>
              <a:rPr lang="en-IN" dirty="0" smtClean="0"/>
              <a:t>grade designation X04Cr19Ni9</a:t>
            </a:r>
            <a:endParaRPr lang="en-US" dirty="0"/>
          </a:p>
        </p:txBody>
      </p:sp>
    </p:spTree>
    <p:extLst>
      <p:ext uri="{BB962C8B-B14F-4D97-AF65-F5344CB8AC3E}">
        <p14:creationId xmlns:p14="http://schemas.microsoft.com/office/powerpoint/2010/main" val="1541704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866274"/>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Milk Storage at Collection Point</a:t>
            </a:r>
            <a:endParaRPr lang="en-IN" b="1" dirty="0">
              <a:solidFill>
                <a:schemeClr val="bg1"/>
              </a:solidFill>
              <a:latin typeface="Bahnschrift" panose="020B0502040204020203" pitchFamily="34" charset="0"/>
            </a:endParaRPr>
          </a:p>
        </p:txBody>
      </p:sp>
      <p:sp>
        <p:nvSpPr>
          <p:cNvPr id="6" name="Content Placeholder 2"/>
          <p:cNvSpPr>
            <a:spLocks noGrp="1"/>
          </p:cNvSpPr>
          <p:nvPr>
            <p:ph idx="1"/>
          </p:nvPr>
        </p:nvSpPr>
        <p:spPr>
          <a:xfrm>
            <a:off x="570497" y="1067879"/>
            <a:ext cx="11006737" cy="5365005"/>
          </a:xfrm>
        </p:spPr>
        <p:txBody>
          <a:bodyPr>
            <a:noAutofit/>
          </a:bodyPr>
          <a:lstStyle/>
          <a:p>
            <a:pPr marL="0" indent="0" algn="just">
              <a:buNone/>
            </a:pPr>
            <a:r>
              <a:rPr lang="en-IN" b="1" i="1" dirty="0"/>
              <a:t>IS 2688 : 2009 Insulated stainless steel horizontal milk storage tank</a:t>
            </a:r>
            <a:endParaRPr lang="en-IN" b="1" i="1" dirty="0" smtClean="0"/>
          </a:p>
          <a:p>
            <a:pPr marL="0" indent="0" algn="just">
              <a:buNone/>
            </a:pPr>
            <a:r>
              <a:rPr lang="en-IN" b="1" i="1" dirty="0" smtClean="0"/>
              <a:t>IS </a:t>
            </a:r>
            <a:r>
              <a:rPr lang="en-IN" b="1" i="1" dirty="0"/>
              <a:t>4938 : </a:t>
            </a:r>
            <a:r>
              <a:rPr lang="en-IN" b="1" i="1" dirty="0" smtClean="0"/>
              <a:t>2009 </a:t>
            </a:r>
            <a:r>
              <a:rPr lang="en-US" b="1" i="1" dirty="0"/>
              <a:t>Insulated stainless steel milk storage tank vertical </a:t>
            </a:r>
            <a:r>
              <a:rPr lang="en-US" b="1" i="1" dirty="0" smtClean="0"/>
              <a:t>type</a:t>
            </a:r>
          </a:p>
          <a:p>
            <a:pPr algn="just"/>
            <a:r>
              <a:rPr lang="en-US" dirty="0" smtClean="0"/>
              <a:t>Covers </a:t>
            </a:r>
            <a:r>
              <a:rPr lang="en-US" dirty="0"/>
              <a:t>milk storage tanks of vertical cylindrical shape of capacity 5 000, 10 000 and 15 000 litre. </a:t>
            </a:r>
            <a:endParaRPr lang="en-US" dirty="0" smtClean="0"/>
          </a:p>
          <a:p>
            <a:pPr algn="just"/>
            <a:r>
              <a:rPr lang="en-US" dirty="0" smtClean="0"/>
              <a:t>Stainless </a:t>
            </a:r>
            <a:r>
              <a:rPr lang="en-US" dirty="0"/>
              <a:t>steel conforming to designation </a:t>
            </a:r>
            <a:r>
              <a:rPr lang="en-US" dirty="0" smtClean="0"/>
              <a:t>X04Cr19Ni9.</a:t>
            </a:r>
          </a:p>
          <a:p>
            <a:pPr algn="just"/>
            <a:r>
              <a:rPr lang="en-US" dirty="0" smtClean="0"/>
              <a:t>Agitator shall be constructed with TEFC </a:t>
            </a:r>
            <a:r>
              <a:rPr lang="en-US" dirty="0"/>
              <a:t>squirrel cage flanged induction motor with IP 55 protection and an oil drip proof reduction </a:t>
            </a:r>
            <a:r>
              <a:rPr lang="en-US" dirty="0" smtClean="0"/>
              <a:t>gearbox.</a:t>
            </a:r>
          </a:p>
          <a:p>
            <a:pPr algn="just"/>
            <a:r>
              <a:rPr lang="en-US" dirty="0" smtClean="0"/>
              <a:t>Agitator </a:t>
            </a:r>
            <a:r>
              <a:rPr lang="en-US" dirty="0"/>
              <a:t>shall run on slow speed, generally around 32 rpm, to ensure non-separation of fat and uniform mixing of milk in the tank within 10 </a:t>
            </a:r>
            <a:r>
              <a:rPr lang="en-US" dirty="0" smtClean="0"/>
              <a:t>min.</a:t>
            </a:r>
          </a:p>
          <a:p>
            <a:pPr algn="just"/>
            <a:r>
              <a:rPr lang="en-IN" dirty="0"/>
              <a:t>Dye penetration </a:t>
            </a:r>
            <a:r>
              <a:rPr lang="en-IN" dirty="0" smtClean="0"/>
              <a:t>test for weld joints.</a:t>
            </a:r>
          </a:p>
          <a:p>
            <a:pPr marL="0" indent="0" algn="just">
              <a:buNone/>
            </a:pPr>
            <a:endParaRPr lang="en-US" dirty="0"/>
          </a:p>
        </p:txBody>
      </p:sp>
    </p:spTree>
    <p:extLst>
      <p:ext uri="{BB962C8B-B14F-4D97-AF65-F5344CB8AC3E}">
        <p14:creationId xmlns:p14="http://schemas.microsoft.com/office/powerpoint/2010/main" val="3218353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866274"/>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Milk Reception at Plant</a:t>
            </a:r>
            <a:endParaRPr lang="en-IN" b="1" dirty="0">
              <a:solidFill>
                <a:schemeClr val="bg1"/>
              </a:solidFill>
              <a:latin typeface="Bahnschrift" panose="020B0502040204020203" pitchFamily="34" charset="0"/>
            </a:endParaRPr>
          </a:p>
        </p:txBody>
      </p:sp>
      <p:sp>
        <p:nvSpPr>
          <p:cNvPr id="6" name="Content Placeholder 2"/>
          <p:cNvSpPr>
            <a:spLocks noGrp="1"/>
          </p:cNvSpPr>
          <p:nvPr>
            <p:ph idx="1"/>
          </p:nvPr>
        </p:nvSpPr>
        <p:spPr>
          <a:xfrm>
            <a:off x="570497" y="1067880"/>
            <a:ext cx="11051006" cy="5146940"/>
          </a:xfrm>
        </p:spPr>
        <p:txBody>
          <a:bodyPr>
            <a:noAutofit/>
          </a:bodyPr>
          <a:lstStyle/>
          <a:p>
            <a:pPr algn="just"/>
            <a:r>
              <a:rPr lang="en-IN" dirty="0"/>
              <a:t>IS </a:t>
            </a:r>
            <a:r>
              <a:rPr lang="en-IN" dirty="0" smtClean="0"/>
              <a:t>11585 </a:t>
            </a:r>
            <a:r>
              <a:rPr lang="en-IN" dirty="0"/>
              <a:t>: 2009 </a:t>
            </a:r>
            <a:r>
              <a:rPr lang="en-US" dirty="0"/>
              <a:t>insulated, stainless steel vertical cylindrical milk silos </a:t>
            </a:r>
            <a:r>
              <a:rPr lang="en-US" dirty="0" smtClean="0"/>
              <a:t>of 30,000</a:t>
            </a:r>
            <a:r>
              <a:rPr lang="en-US" dirty="0"/>
              <a:t>, </a:t>
            </a:r>
            <a:r>
              <a:rPr lang="en-US" dirty="0" smtClean="0"/>
              <a:t>40,000</a:t>
            </a:r>
            <a:r>
              <a:rPr lang="en-US" dirty="0"/>
              <a:t>, </a:t>
            </a:r>
            <a:r>
              <a:rPr lang="en-US" dirty="0" smtClean="0"/>
              <a:t>60,000 </a:t>
            </a:r>
            <a:r>
              <a:rPr lang="en-US" dirty="0"/>
              <a:t>and </a:t>
            </a:r>
            <a:r>
              <a:rPr lang="en-US" dirty="0" smtClean="0"/>
              <a:t>100,000 litres capacities.</a:t>
            </a:r>
            <a:endParaRPr lang="en-IN" dirty="0" smtClean="0"/>
          </a:p>
          <a:p>
            <a:pPr algn="just"/>
            <a:r>
              <a:rPr lang="en-US" dirty="0" smtClean="0"/>
              <a:t>Stainless </a:t>
            </a:r>
            <a:r>
              <a:rPr lang="en-US" dirty="0"/>
              <a:t>steel conforming to designation </a:t>
            </a:r>
            <a:r>
              <a:rPr lang="en-US" dirty="0" smtClean="0"/>
              <a:t>X04Cr19Ni9.</a:t>
            </a:r>
          </a:p>
          <a:p>
            <a:pPr algn="just"/>
            <a:r>
              <a:rPr lang="en-US" dirty="0" smtClean="0"/>
              <a:t>Agitator shall be constructed with TEFC </a:t>
            </a:r>
            <a:r>
              <a:rPr lang="en-US" dirty="0"/>
              <a:t>squirrel cage flanged induction motor with IP 55 protection and an oil drip proof reduction </a:t>
            </a:r>
            <a:r>
              <a:rPr lang="en-US" dirty="0" smtClean="0"/>
              <a:t>gearbox.</a:t>
            </a:r>
          </a:p>
          <a:p>
            <a:pPr algn="just"/>
            <a:r>
              <a:rPr lang="en-US" dirty="0"/>
              <a:t>A</a:t>
            </a:r>
            <a:r>
              <a:rPr lang="en-US" dirty="0" smtClean="0"/>
              <a:t>gitator </a:t>
            </a:r>
            <a:r>
              <a:rPr lang="en-US" dirty="0"/>
              <a:t>shall run on slow speed, generally around 32 rpm, to ensure non-separation of fat and uniform mixing of milk in the tank within 10 </a:t>
            </a:r>
            <a:r>
              <a:rPr lang="en-US" dirty="0" smtClean="0"/>
              <a:t>min</a:t>
            </a:r>
          </a:p>
          <a:p>
            <a:pPr algn="just"/>
            <a:r>
              <a:rPr lang="en-IN" dirty="0"/>
              <a:t>Dye penetration </a:t>
            </a:r>
            <a:r>
              <a:rPr lang="en-IN" dirty="0" smtClean="0"/>
              <a:t>test for weld joints.</a:t>
            </a:r>
          </a:p>
          <a:p>
            <a:pPr algn="just"/>
            <a:r>
              <a:rPr lang="en-US" dirty="0"/>
              <a:t>The common tests carried </a:t>
            </a:r>
            <a:r>
              <a:rPr lang="en-US" dirty="0" smtClean="0"/>
              <a:t>out </a:t>
            </a:r>
            <a:r>
              <a:rPr lang="en-IN" dirty="0" smtClean="0"/>
              <a:t>on </a:t>
            </a:r>
            <a:r>
              <a:rPr lang="en-IN" dirty="0"/>
              <a:t>milk </a:t>
            </a:r>
            <a:r>
              <a:rPr lang="en-IN" dirty="0" smtClean="0"/>
              <a:t>upon receipt </a:t>
            </a:r>
            <a:r>
              <a:rPr lang="en-IN" dirty="0"/>
              <a:t>are: taste and smell, cleaning, sediment, hygiene, somatic cell count, bacteria count, protein content, fat content, freezing </a:t>
            </a:r>
            <a:r>
              <a:rPr lang="en-IN" dirty="0" smtClean="0"/>
              <a:t>point.</a:t>
            </a:r>
            <a:endParaRPr lang="en-IN" dirty="0"/>
          </a:p>
          <a:p>
            <a:pPr marL="0" indent="0" algn="just">
              <a:buNone/>
            </a:pPr>
            <a:endParaRPr lang="en-US" dirty="0"/>
          </a:p>
        </p:txBody>
      </p:sp>
    </p:spTree>
    <p:extLst>
      <p:ext uri="{BB962C8B-B14F-4D97-AF65-F5344CB8AC3E}">
        <p14:creationId xmlns:p14="http://schemas.microsoft.com/office/powerpoint/2010/main" val="4217439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866274"/>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Milk </a:t>
            </a:r>
            <a:r>
              <a:rPr lang="en-US" b="1" dirty="0">
                <a:solidFill>
                  <a:schemeClr val="bg1"/>
                </a:solidFill>
                <a:latin typeface="Bahnschrift" panose="020B0502040204020203" pitchFamily="34" charset="0"/>
              </a:rPr>
              <a:t>Reception at Plant</a:t>
            </a:r>
            <a:endParaRPr lang="en-IN" b="1" dirty="0">
              <a:solidFill>
                <a:schemeClr val="bg1"/>
              </a:solidFill>
              <a:latin typeface="Bahnschrift" panose="020B0502040204020203" pitchFamily="34" charset="0"/>
            </a:endParaRPr>
          </a:p>
        </p:txBody>
      </p:sp>
      <p:sp>
        <p:nvSpPr>
          <p:cNvPr id="6" name="Content Placeholder 2"/>
          <p:cNvSpPr>
            <a:spLocks noGrp="1"/>
          </p:cNvSpPr>
          <p:nvPr>
            <p:ph idx="1"/>
          </p:nvPr>
        </p:nvSpPr>
        <p:spPr>
          <a:xfrm>
            <a:off x="570497" y="1212258"/>
            <a:ext cx="11051006" cy="4546858"/>
          </a:xfrm>
        </p:spPr>
        <p:txBody>
          <a:bodyPr>
            <a:noAutofit/>
          </a:bodyPr>
          <a:lstStyle/>
          <a:p>
            <a:pPr algn="just"/>
            <a:r>
              <a:rPr lang="en-IN" dirty="0"/>
              <a:t>T</a:t>
            </a:r>
            <a:r>
              <a:rPr lang="en-IN" dirty="0" smtClean="0"/>
              <a:t>aste </a:t>
            </a:r>
            <a:r>
              <a:rPr lang="en-IN" dirty="0"/>
              <a:t>and </a:t>
            </a:r>
            <a:r>
              <a:rPr lang="en-IN" dirty="0" smtClean="0"/>
              <a:t>smell – </a:t>
            </a:r>
            <a:r>
              <a:rPr lang="en-US" dirty="0"/>
              <a:t>significant deviations in taste and smell should be rejected by </a:t>
            </a:r>
            <a:r>
              <a:rPr lang="en-US" dirty="0" smtClean="0"/>
              <a:t>the </a:t>
            </a:r>
            <a:r>
              <a:rPr lang="en-IN" dirty="0" smtClean="0"/>
              <a:t>dairy</a:t>
            </a:r>
            <a:r>
              <a:rPr lang="en-IN" dirty="0"/>
              <a:t>.</a:t>
            </a:r>
            <a:endParaRPr lang="en-IN" dirty="0" smtClean="0"/>
          </a:p>
          <a:p>
            <a:pPr algn="just"/>
            <a:r>
              <a:rPr lang="en-IN" dirty="0"/>
              <a:t>C</a:t>
            </a:r>
            <a:r>
              <a:rPr lang="en-IN" dirty="0" smtClean="0"/>
              <a:t>leaning – </a:t>
            </a:r>
            <a:r>
              <a:rPr lang="en-US" dirty="0"/>
              <a:t>milk residue is evidence of inefficient </a:t>
            </a:r>
            <a:r>
              <a:rPr lang="en-US" dirty="0" smtClean="0"/>
              <a:t>cleaning of cans.</a:t>
            </a:r>
            <a:endParaRPr lang="en-IN" dirty="0" smtClean="0"/>
          </a:p>
          <a:p>
            <a:pPr algn="just"/>
            <a:r>
              <a:rPr lang="en-IN" dirty="0" smtClean="0"/>
              <a:t>Sediment – bottom </a:t>
            </a:r>
            <a:r>
              <a:rPr lang="en-US" dirty="0" smtClean="0"/>
              <a:t>of </a:t>
            </a:r>
            <a:r>
              <a:rPr lang="en-US" dirty="0"/>
              <a:t>a </a:t>
            </a:r>
            <a:r>
              <a:rPr lang="en-US" dirty="0" smtClean="0"/>
              <a:t>cans </a:t>
            </a:r>
            <a:r>
              <a:rPr lang="en-US" dirty="0"/>
              <a:t>and is then passed through a </a:t>
            </a:r>
            <a:r>
              <a:rPr lang="en-US" dirty="0" smtClean="0"/>
              <a:t>filter.</a:t>
            </a:r>
            <a:endParaRPr lang="en-IN" dirty="0" smtClean="0"/>
          </a:p>
          <a:p>
            <a:pPr algn="just"/>
            <a:r>
              <a:rPr lang="en-IN" dirty="0" smtClean="0"/>
              <a:t>Hygiene or </a:t>
            </a:r>
            <a:r>
              <a:rPr lang="en-IN" dirty="0"/>
              <a:t>Resazurin </a:t>
            </a:r>
            <a:r>
              <a:rPr lang="en-IN" dirty="0" smtClean="0"/>
              <a:t>tests – </a:t>
            </a:r>
            <a:r>
              <a:rPr lang="en-US" dirty="0"/>
              <a:t>bacteria content of the milk is a measure of its hygienic </a:t>
            </a:r>
            <a:r>
              <a:rPr lang="en-US" dirty="0" smtClean="0"/>
              <a:t>quality, </a:t>
            </a:r>
            <a:r>
              <a:rPr lang="en-US" dirty="0"/>
              <a:t>Resazurin is a blue dye which </a:t>
            </a:r>
            <a:r>
              <a:rPr lang="en-US" dirty="0" smtClean="0"/>
              <a:t>becomes colorless </a:t>
            </a:r>
            <a:r>
              <a:rPr lang="en-US" dirty="0"/>
              <a:t>when it is chemically reduced by the removal of </a:t>
            </a:r>
            <a:r>
              <a:rPr lang="en-US" dirty="0" smtClean="0"/>
              <a:t>oxygen. </a:t>
            </a:r>
            <a:r>
              <a:rPr lang="en-IN" dirty="0"/>
              <a:t>If the </a:t>
            </a:r>
            <a:r>
              <a:rPr lang="en-IN" dirty="0" smtClean="0"/>
              <a:t>sample </a:t>
            </a:r>
            <a:r>
              <a:rPr lang="en-US" dirty="0" smtClean="0"/>
              <a:t>starts </a:t>
            </a:r>
            <a:r>
              <a:rPr lang="en-US" dirty="0"/>
              <a:t>to change shade immediately, the consignment is considered unfit </a:t>
            </a:r>
            <a:r>
              <a:rPr lang="en-US" dirty="0" smtClean="0"/>
              <a:t>for </a:t>
            </a:r>
            <a:r>
              <a:rPr lang="en-IN" dirty="0" smtClean="0"/>
              <a:t>human </a:t>
            </a:r>
            <a:r>
              <a:rPr lang="en-IN" dirty="0"/>
              <a:t>consumption.</a:t>
            </a:r>
            <a:endParaRPr lang="en-IN" dirty="0" smtClean="0"/>
          </a:p>
          <a:p>
            <a:pPr marL="0" indent="0" algn="just">
              <a:buNone/>
            </a:pPr>
            <a:endParaRPr lang="en-US" dirty="0"/>
          </a:p>
        </p:txBody>
      </p:sp>
    </p:spTree>
    <p:extLst>
      <p:ext uri="{BB962C8B-B14F-4D97-AF65-F5344CB8AC3E}">
        <p14:creationId xmlns:p14="http://schemas.microsoft.com/office/powerpoint/2010/main" val="105035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866274"/>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Milk </a:t>
            </a:r>
            <a:r>
              <a:rPr lang="en-US" b="1" dirty="0">
                <a:solidFill>
                  <a:schemeClr val="bg1"/>
                </a:solidFill>
                <a:latin typeface="Bahnschrift" panose="020B0502040204020203" pitchFamily="34" charset="0"/>
              </a:rPr>
              <a:t>Reception at Plant</a:t>
            </a:r>
            <a:endParaRPr lang="en-IN" b="1" dirty="0">
              <a:solidFill>
                <a:schemeClr val="bg1"/>
              </a:solidFill>
              <a:latin typeface="Bahnschrift" panose="020B0502040204020203" pitchFamily="34" charset="0"/>
            </a:endParaRPr>
          </a:p>
        </p:txBody>
      </p:sp>
      <p:sp>
        <p:nvSpPr>
          <p:cNvPr id="6" name="Content Placeholder 2"/>
          <p:cNvSpPr>
            <a:spLocks noGrp="1"/>
          </p:cNvSpPr>
          <p:nvPr>
            <p:ph idx="1"/>
          </p:nvPr>
        </p:nvSpPr>
        <p:spPr>
          <a:xfrm>
            <a:off x="570497" y="1212258"/>
            <a:ext cx="11051006" cy="4546858"/>
          </a:xfrm>
        </p:spPr>
        <p:txBody>
          <a:bodyPr>
            <a:noAutofit/>
          </a:bodyPr>
          <a:lstStyle/>
          <a:p>
            <a:r>
              <a:rPr lang="en-IN" dirty="0"/>
              <a:t>S</a:t>
            </a:r>
            <a:r>
              <a:rPr lang="en-IN" dirty="0" smtClean="0"/>
              <a:t>omatic </a:t>
            </a:r>
            <a:r>
              <a:rPr lang="en-IN" dirty="0"/>
              <a:t>cell </a:t>
            </a:r>
            <a:r>
              <a:rPr lang="en-IN" dirty="0" smtClean="0"/>
              <a:t>count – </a:t>
            </a:r>
            <a:r>
              <a:rPr lang="en-US" dirty="0"/>
              <a:t>A large number (more than 500 000/ml of milk) of somatic cells in the </a:t>
            </a:r>
            <a:r>
              <a:rPr lang="en-US" dirty="0" smtClean="0"/>
              <a:t>milk indicates </a:t>
            </a:r>
            <a:r>
              <a:rPr lang="en-US" dirty="0"/>
              <a:t>that the cows are suffering from udder diseases.</a:t>
            </a:r>
            <a:endParaRPr lang="en-IN" dirty="0"/>
          </a:p>
          <a:p>
            <a:pPr algn="just"/>
            <a:r>
              <a:rPr lang="en-IN" dirty="0"/>
              <a:t>P</a:t>
            </a:r>
            <a:r>
              <a:rPr lang="en-IN" dirty="0" smtClean="0"/>
              <a:t>rotein and fat content – </a:t>
            </a:r>
            <a:r>
              <a:rPr lang="en-US" dirty="0"/>
              <a:t>the farmers </a:t>
            </a:r>
            <a:r>
              <a:rPr lang="en-US" dirty="0" smtClean="0"/>
              <a:t>gets paid according </a:t>
            </a:r>
            <a:r>
              <a:rPr lang="en-US" dirty="0"/>
              <a:t>to the </a:t>
            </a:r>
            <a:r>
              <a:rPr lang="en-US" dirty="0" smtClean="0"/>
              <a:t>fat protein </a:t>
            </a:r>
            <a:r>
              <a:rPr lang="en-US" dirty="0"/>
              <a:t>content of the </a:t>
            </a:r>
            <a:r>
              <a:rPr lang="en-US" dirty="0" smtClean="0"/>
              <a:t>milk. </a:t>
            </a:r>
            <a:endParaRPr lang="en-IN" dirty="0"/>
          </a:p>
          <a:p>
            <a:r>
              <a:rPr lang="en-IN" dirty="0"/>
              <a:t>F</a:t>
            </a:r>
            <a:r>
              <a:rPr lang="en-IN" dirty="0" smtClean="0"/>
              <a:t>reezing point –</a:t>
            </a:r>
            <a:r>
              <a:rPr lang="en-IN" dirty="0"/>
              <a:t> to determine whether </a:t>
            </a:r>
            <a:r>
              <a:rPr lang="en-IN" dirty="0" smtClean="0"/>
              <a:t>or </a:t>
            </a:r>
            <a:r>
              <a:rPr lang="en-US" dirty="0" smtClean="0"/>
              <a:t>not </a:t>
            </a:r>
            <a:r>
              <a:rPr lang="en-US" dirty="0"/>
              <a:t>it has been diluted with water</a:t>
            </a:r>
            <a:r>
              <a:rPr lang="en-US" dirty="0" smtClean="0"/>
              <a:t>. </a:t>
            </a:r>
            <a:r>
              <a:rPr lang="en-US" dirty="0"/>
              <a:t>Milk of normal composition has a </a:t>
            </a:r>
            <a:r>
              <a:rPr lang="en-US" dirty="0" smtClean="0"/>
              <a:t>freezing </a:t>
            </a:r>
            <a:r>
              <a:rPr lang="en-US" dirty="0"/>
              <a:t>point of </a:t>
            </a:r>
            <a:r>
              <a:rPr lang="en-US" dirty="0" smtClean="0"/>
              <a:t>- 0.54 </a:t>
            </a:r>
            <a:r>
              <a:rPr lang="en-US" dirty="0"/>
              <a:t>to -0.59 °C. The freezing point will </a:t>
            </a:r>
            <a:r>
              <a:rPr lang="en-US" dirty="0" smtClean="0"/>
              <a:t>rise if </a:t>
            </a:r>
            <a:r>
              <a:rPr lang="en-US" dirty="0"/>
              <a:t>water is added to the </a:t>
            </a:r>
            <a:r>
              <a:rPr lang="en-US" dirty="0" smtClean="0"/>
              <a:t>milk.</a:t>
            </a:r>
            <a:endParaRPr lang="en-IN" dirty="0" smtClean="0"/>
          </a:p>
        </p:txBody>
      </p:sp>
    </p:spTree>
    <p:extLst>
      <p:ext uri="{BB962C8B-B14F-4D97-AF65-F5344CB8AC3E}">
        <p14:creationId xmlns:p14="http://schemas.microsoft.com/office/powerpoint/2010/main" val="3898926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Milk Storage at Plant</a:t>
            </a:r>
            <a:endParaRPr lang="en-IN" b="1" dirty="0">
              <a:solidFill>
                <a:schemeClr val="bg1"/>
              </a:solidFill>
              <a:latin typeface="Bahnschrift" panose="020B0502040204020203" pitchFamily="34" charset="0"/>
            </a:endParaRPr>
          </a:p>
        </p:txBody>
      </p:sp>
      <p:sp>
        <p:nvSpPr>
          <p:cNvPr id="6" name="Content Placeholder 2"/>
          <p:cNvSpPr>
            <a:spLocks noGrp="1"/>
          </p:cNvSpPr>
          <p:nvPr>
            <p:ph idx="1"/>
          </p:nvPr>
        </p:nvSpPr>
        <p:spPr>
          <a:xfrm>
            <a:off x="570411" y="1389266"/>
            <a:ext cx="11051177" cy="5045656"/>
          </a:xfrm>
        </p:spPr>
        <p:txBody>
          <a:bodyPr>
            <a:noAutofit/>
          </a:bodyPr>
          <a:lstStyle/>
          <a:p>
            <a:pPr marL="0" indent="0">
              <a:buNone/>
            </a:pPr>
            <a:r>
              <a:rPr lang="en-US" b="1" i="1" dirty="0"/>
              <a:t>IS 11585 : 2009 </a:t>
            </a:r>
            <a:r>
              <a:rPr lang="en-IN" b="1" i="1" dirty="0"/>
              <a:t>Insulated stainless steel silos for milk storage capacity </a:t>
            </a:r>
            <a:r>
              <a:rPr lang="en-IN" b="1" i="1" dirty="0" smtClean="0"/>
              <a:t>30, 40, 60 </a:t>
            </a:r>
            <a:r>
              <a:rPr lang="en-IN" b="1" i="1" dirty="0"/>
              <a:t>and 100 kilo litres. </a:t>
            </a:r>
            <a:endParaRPr lang="en-IN" b="1" i="1" dirty="0" smtClean="0"/>
          </a:p>
          <a:p>
            <a:pPr algn="just"/>
            <a:r>
              <a:rPr lang="en-US" dirty="0"/>
              <a:t>S</a:t>
            </a:r>
            <a:r>
              <a:rPr lang="en-US" dirty="0" smtClean="0"/>
              <a:t>ilos </a:t>
            </a:r>
            <a:r>
              <a:rPr lang="en-US" dirty="0"/>
              <a:t>for milk storage shall be of </a:t>
            </a:r>
            <a:r>
              <a:rPr lang="en-US" dirty="0" smtClean="0"/>
              <a:t>vertical cylindrical </a:t>
            </a:r>
            <a:r>
              <a:rPr lang="en-US" dirty="0"/>
              <a:t>shape for the body with flat </a:t>
            </a:r>
            <a:r>
              <a:rPr lang="en-US" dirty="0" smtClean="0"/>
              <a:t>bottom sloping </a:t>
            </a:r>
            <a:r>
              <a:rPr lang="en-US" dirty="0"/>
              <a:t>towards the outlet and conical (</a:t>
            </a:r>
            <a:r>
              <a:rPr lang="en-US" dirty="0" smtClean="0"/>
              <a:t>15° </a:t>
            </a:r>
            <a:r>
              <a:rPr lang="en-IN" dirty="0" smtClean="0"/>
              <a:t>approximate</a:t>
            </a:r>
            <a:r>
              <a:rPr lang="en-IN" dirty="0"/>
              <a:t>) top</a:t>
            </a:r>
            <a:r>
              <a:rPr lang="en-IN" dirty="0" smtClean="0"/>
              <a:t>.</a:t>
            </a:r>
          </a:p>
          <a:p>
            <a:r>
              <a:rPr lang="en-US" dirty="0"/>
              <a:t>The cradle provided to the bottom of </a:t>
            </a:r>
            <a:r>
              <a:rPr lang="en-US" dirty="0" smtClean="0"/>
              <a:t>the milk </a:t>
            </a:r>
            <a:r>
              <a:rPr lang="en-US" dirty="0"/>
              <a:t>silo shall be so designed as to take the </a:t>
            </a:r>
            <a:r>
              <a:rPr lang="en-US" dirty="0" smtClean="0"/>
              <a:t>weight of </a:t>
            </a:r>
            <a:r>
              <a:rPr lang="en-US" dirty="0"/>
              <a:t>the silo when filled with </a:t>
            </a:r>
            <a:r>
              <a:rPr lang="en-US" dirty="0" smtClean="0"/>
              <a:t>milk.</a:t>
            </a:r>
          </a:p>
          <a:p>
            <a:r>
              <a:rPr lang="en-US" dirty="0"/>
              <a:t>The agitator shall be of sanitary </a:t>
            </a:r>
            <a:r>
              <a:rPr lang="en-US" dirty="0" smtClean="0"/>
              <a:t>construction.</a:t>
            </a:r>
          </a:p>
          <a:p>
            <a:r>
              <a:rPr lang="en-US" dirty="0" smtClean="0"/>
              <a:t>All openings shall be constructed in a manner that there is no </a:t>
            </a:r>
            <a:r>
              <a:rPr lang="en-US" dirty="0"/>
              <a:t>possibility of accumulation of </a:t>
            </a:r>
            <a:r>
              <a:rPr lang="en-US" dirty="0" smtClean="0"/>
              <a:t>liquid </a:t>
            </a:r>
            <a:r>
              <a:rPr lang="en-IN" dirty="0" smtClean="0"/>
              <a:t>or </a:t>
            </a:r>
            <a:r>
              <a:rPr lang="en-IN" dirty="0"/>
              <a:t>other foreign </a:t>
            </a:r>
            <a:r>
              <a:rPr lang="en-IN" dirty="0" smtClean="0"/>
              <a:t>matters.</a:t>
            </a:r>
          </a:p>
          <a:p>
            <a:r>
              <a:rPr lang="en-US" dirty="0"/>
              <a:t>L</a:t>
            </a:r>
            <a:r>
              <a:rPr lang="en-US" dirty="0" smtClean="0"/>
              <a:t>arger </a:t>
            </a:r>
            <a:r>
              <a:rPr lang="en-US" dirty="0"/>
              <a:t>tanks are placed </a:t>
            </a:r>
            <a:r>
              <a:rPr lang="en-US" i="1" dirty="0"/>
              <a:t>outdoors </a:t>
            </a:r>
            <a:r>
              <a:rPr lang="en-US" dirty="0" smtClean="0"/>
              <a:t>to </a:t>
            </a:r>
            <a:r>
              <a:rPr lang="en-IN" dirty="0" smtClean="0"/>
              <a:t>reduce </a:t>
            </a:r>
            <a:r>
              <a:rPr lang="en-IN" dirty="0"/>
              <a:t>building costs</a:t>
            </a:r>
            <a:endParaRPr lang="en-IN" b="1" i="1" dirty="0" smtClean="0"/>
          </a:p>
          <a:p>
            <a:pPr marL="0" indent="0">
              <a:buNone/>
            </a:pPr>
            <a:endParaRPr lang="en-IN" b="1" i="1" dirty="0" smtClean="0"/>
          </a:p>
          <a:p>
            <a:pPr marL="0" indent="0">
              <a:buNone/>
            </a:pPr>
            <a:endParaRPr lang="en-US" dirty="0"/>
          </a:p>
        </p:txBody>
      </p:sp>
    </p:spTree>
    <p:extLst>
      <p:ext uri="{BB962C8B-B14F-4D97-AF65-F5344CB8AC3E}">
        <p14:creationId xmlns:p14="http://schemas.microsoft.com/office/powerpoint/2010/main" val="857502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Why Agitation </a:t>
            </a:r>
            <a:r>
              <a:rPr lang="en-US" b="1" dirty="0" smtClean="0">
                <a:solidFill>
                  <a:schemeClr val="bg1"/>
                </a:solidFill>
                <a:latin typeface="Bahnschrift" panose="020B0502040204020203" pitchFamily="34" charset="0"/>
              </a:rPr>
              <a:t>in Silo </a:t>
            </a:r>
            <a:r>
              <a:rPr lang="en-US" b="1" dirty="0" smtClean="0">
                <a:solidFill>
                  <a:schemeClr val="bg1"/>
                </a:solidFill>
                <a:latin typeface="Bahnschrift" panose="020B0502040204020203" pitchFamily="34" charset="0"/>
              </a:rPr>
              <a:t>Tanks?</a:t>
            </a:r>
            <a:endParaRPr lang="en-IN" b="1" dirty="0">
              <a:solidFill>
                <a:schemeClr val="bg1"/>
              </a:solidFill>
              <a:latin typeface="Bahnschrift" panose="020B0502040204020203" pitchFamily="34" charset="0"/>
            </a:endParaRPr>
          </a:p>
        </p:txBody>
      </p:sp>
      <p:pic>
        <p:nvPicPr>
          <p:cNvPr id="2" name="Picture 1"/>
          <p:cNvPicPr>
            <a:picLocks noChangeAspect="1"/>
          </p:cNvPicPr>
          <p:nvPr/>
        </p:nvPicPr>
        <p:blipFill>
          <a:blip r:embed="rId3"/>
          <a:stretch>
            <a:fillRect/>
          </a:stretch>
        </p:blipFill>
        <p:spPr>
          <a:xfrm>
            <a:off x="8934138" y="1169232"/>
            <a:ext cx="3033010" cy="5610138"/>
          </a:xfrm>
          <a:prstGeom prst="rect">
            <a:avLst/>
          </a:prstGeom>
        </p:spPr>
      </p:pic>
      <p:sp>
        <p:nvSpPr>
          <p:cNvPr id="6" name="Content Placeholder 2"/>
          <p:cNvSpPr>
            <a:spLocks noGrp="1"/>
          </p:cNvSpPr>
          <p:nvPr>
            <p:ph idx="1"/>
          </p:nvPr>
        </p:nvSpPr>
        <p:spPr>
          <a:xfrm>
            <a:off x="523918" y="1521345"/>
            <a:ext cx="8994836" cy="4332734"/>
          </a:xfrm>
        </p:spPr>
        <p:txBody>
          <a:bodyPr>
            <a:noAutofit/>
          </a:bodyPr>
          <a:lstStyle/>
          <a:p>
            <a:r>
              <a:rPr lang="en-IN" dirty="0"/>
              <a:t>T</a:t>
            </a:r>
            <a:r>
              <a:rPr lang="en-IN" dirty="0" smtClean="0"/>
              <a:t>o prevent cream </a:t>
            </a:r>
            <a:r>
              <a:rPr lang="en-IN" dirty="0"/>
              <a:t>separation by </a:t>
            </a:r>
            <a:r>
              <a:rPr lang="en-IN" dirty="0" smtClean="0"/>
              <a:t>gravity.</a:t>
            </a:r>
          </a:p>
          <a:p>
            <a:r>
              <a:rPr lang="en-US" dirty="0"/>
              <a:t>The agitation must be very smooth. Too </a:t>
            </a:r>
            <a:r>
              <a:rPr lang="en-US" dirty="0" smtClean="0"/>
              <a:t>violent agitation </a:t>
            </a:r>
            <a:r>
              <a:rPr lang="en-US" dirty="0"/>
              <a:t>causes aeration of the milk and fat globule disintegration</a:t>
            </a:r>
            <a:r>
              <a:rPr lang="en-US" dirty="0" smtClean="0"/>
              <a:t>.</a:t>
            </a:r>
          </a:p>
          <a:p>
            <a:r>
              <a:rPr lang="en-US" dirty="0"/>
              <a:t>E</a:t>
            </a:r>
            <a:r>
              <a:rPr lang="en-US" dirty="0" smtClean="0"/>
              <a:t>xposes </a:t>
            </a:r>
            <a:r>
              <a:rPr lang="en-US" dirty="0"/>
              <a:t>the fat to attack from the lipase enzymes in the </a:t>
            </a:r>
            <a:r>
              <a:rPr lang="en-US" dirty="0" smtClean="0"/>
              <a:t>milk.</a:t>
            </a:r>
          </a:p>
          <a:p>
            <a:r>
              <a:rPr lang="en-US" dirty="0" smtClean="0"/>
              <a:t>Gentle agitation - basic </a:t>
            </a:r>
            <a:r>
              <a:rPr lang="en-US" dirty="0"/>
              <a:t>rule in the treatment of </a:t>
            </a:r>
            <a:r>
              <a:rPr lang="en-US" dirty="0" smtClean="0"/>
              <a:t>milk</a:t>
            </a:r>
          </a:p>
          <a:p>
            <a:r>
              <a:rPr lang="en-US" dirty="0"/>
              <a:t>The agitator must therefore not be </a:t>
            </a:r>
            <a:r>
              <a:rPr lang="en-US" dirty="0" smtClean="0"/>
              <a:t>started before </a:t>
            </a:r>
            <a:r>
              <a:rPr lang="en-US" dirty="0"/>
              <a:t>it is covered with </a:t>
            </a:r>
            <a:r>
              <a:rPr lang="en-US" dirty="0" smtClean="0"/>
              <a:t>milk.</a:t>
            </a:r>
            <a:endParaRPr lang="en-IN" b="1" i="1" dirty="0" smtClean="0"/>
          </a:p>
        </p:txBody>
      </p:sp>
    </p:spTree>
    <p:extLst>
      <p:ext uri="{BB962C8B-B14F-4D97-AF65-F5344CB8AC3E}">
        <p14:creationId xmlns:p14="http://schemas.microsoft.com/office/powerpoint/2010/main" val="2706976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6000" b="-6000"/>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312821" y="1064480"/>
            <a:ext cx="11566358" cy="5272152"/>
          </a:xfrm>
        </p:spPr>
        <p:txBody>
          <a:bodyPr>
            <a:noAutofit/>
          </a:bodyPr>
          <a:lstStyle/>
          <a:p>
            <a:pPr marL="648000" lvl="1" algn="just">
              <a:lnSpc>
                <a:spcPct val="150000"/>
              </a:lnSpc>
              <a:spcBef>
                <a:spcPts val="0"/>
              </a:spcBef>
            </a:pPr>
            <a:r>
              <a:rPr lang="en-US" sz="3200" b="1" dirty="0">
                <a:solidFill>
                  <a:srgbClr val="002060"/>
                </a:solidFill>
              </a:rPr>
              <a:t>Milk production began </a:t>
            </a:r>
            <a:r>
              <a:rPr lang="en-US" sz="3200" b="1" dirty="0" smtClean="0">
                <a:solidFill>
                  <a:srgbClr val="002060"/>
                </a:solidFill>
              </a:rPr>
              <a:t>6000 </a:t>
            </a:r>
            <a:r>
              <a:rPr lang="en-US" sz="3200" b="1" dirty="0">
                <a:solidFill>
                  <a:srgbClr val="002060"/>
                </a:solidFill>
              </a:rPr>
              <a:t>years ago or even earlier</a:t>
            </a:r>
            <a:r>
              <a:rPr lang="en-US" sz="3200" b="1" i="1" dirty="0" smtClean="0">
                <a:solidFill>
                  <a:srgbClr val="002060"/>
                </a:solidFill>
              </a:rPr>
              <a:t>.</a:t>
            </a:r>
            <a:endParaRPr lang="en-US" sz="3200" b="1" i="1" dirty="0">
              <a:solidFill>
                <a:srgbClr val="002060"/>
              </a:solidFill>
            </a:endParaRPr>
          </a:p>
          <a:p>
            <a:pPr marL="648000" lvl="1" algn="just">
              <a:lnSpc>
                <a:spcPct val="150000"/>
              </a:lnSpc>
              <a:spcBef>
                <a:spcPts val="0"/>
              </a:spcBef>
            </a:pPr>
            <a:r>
              <a:rPr lang="en-US" sz="3200" b="1" dirty="0">
                <a:solidFill>
                  <a:srgbClr val="002060"/>
                </a:solidFill>
              </a:rPr>
              <a:t>M</a:t>
            </a:r>
            <a:r>
              <a:rPr lang="en-US" sz="3200" b="1" dirty="0" smtClean="0">
                <a:solidFill>
                  <a:srgbClr val="002060"/>
                </a:solidFill>
              </a:rPr>
              <a:t>ilk become </a:t>
            </a:r>
            <a:r>
              <a:rPr lang="en-US" sz="3200" b="1" dirty="0">
                <a:solidFill>
                  <a:srgbClr val="002060"/>
                </a:solidFill>
              </a:rPr>
              <a:t>one of the essential food components for </a:t>
            </a:r>
            <a:r>
              <a:rPr lang="en-US" sz="3200" b="1" dirty="0" smtClean="0">
                <a:solidFill>
                  <a:srgbClr val="002060"/>
                </a:solidFill>
              </a:rPr>
              <a:t>man in his day to day life.</a:t>
            </a:r>
          </a:p>
          <a:p>
            <a:pPr marL="648000" lvl="1" algn="just">
              <a:lnSpc>
                <a:spcPct val="150000"/>
              </a:lnSpc>
              <a:spcBef>
                <a:spcPts val="0"/>
              </a:spcBef>
            </a:pPr>
            <a:r>
              <a:rPr lang="en-US" sz="3200" b="1" dirty="0" smtClean="0">
                <a:solidFill>
                  <a:srgbClr val="002060"/>
                </a:solidFill>
              </a:rPr>
              <a:t>If not treated properly, </a:t>
            </a:r>
            <a:r>
              <a:rPr lang="en-US" sz="3200" b="1" dirty="0">
                <a:solidFill>
                  <a:srgbClr val="002060"/>
                </a:solidFill>
              </a:rPr>
              <a:t>milk will turn into a source of infection, as it is a perfect growth medium for </a:t>
            </a:r>
            <a:r>
              <a:rPr lang="en-US" sz="3200" b="1" dirty="0" smtClean="0">
                <a:solidFill>
                  <a:srgbClr val="002060"/>
                </a:solidFill>
              </a:rPr>
              <a:t>micro-organisms.</a:t>
            </a:r>
          </a:p>
          <a:p>
            <a:pPr marL="648000" lvl="1" algn="just">
              <a:lnSpc>
                <a:spcPct val="150000"/>
              </a:lnSpc>
              <a:spcBef>
                <a:spcPts val="0"/>
              </a:spcBef>
            </a:pPr>
            <a:r>
              <a:rPr lang="en-US" sz="3200" b="1" dirty="0" smtClean="0">
                <a:solidFill>
                  <a:srgbClr val="002060"/>
                </a:solidFill>
              </a:rPr>
              <a:t>Milk Processing equipments are the building block of safe milk production.</a:t>
            </a:r>
            <a:endParaRPr lang="en-US" sz="3200" b="1" dirty="0">
              <a:solidFill>
                <a:srgbClr val="002060"/>
              </a:solidFill>
            </a:endParaRPr>
          </a:p>
        </p:txBody>
      </p:sp>
      <p:sp>
        <p:nvSpPr>
          <p:cNvPr id="6" name="Title 1"/>
          <p:cNvSpPr txBox="1">
            <a:spLocks/>
          </p:cNvSpPr>
          <p:nvPr/>
        </p:nvSpPr>
        <p:spPr>
          <a:xfrm>
            <a:off x="0" y="0"/>
            <a:ext cx="12192000" cy="1064480"/>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Bahnschrift" panose="020B0502040204020203" pitchFamily="34" charset="0"/>
              </a:rPr>
              <a:t>Introduction on Milk Production</a:t>
            </a:r>
            <a:endParaRPr lang="en-IN"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4263372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Cream Separation</a:t>
            </a:r>
            <a:endParaRPr lang="en-IN" b="1" dirty="0">
              <a:solidFill>
                <a:schemeClr val="bg1"/>
              </a:solidFill>
              <a:latin typeface="Bahnschrift" panose="020B0502040204020203" pitchFamily="34" charset="0"/>
            </a:endParaRPr>
          </a:p>
        </p:txBody>
      </p:sp>
      <p:sp>
        <p:nvSpPr>
          <p:cNvPr id="5" name="TextBox 4"/>
          <p:cNvSpPr txBox="1"/>
          <p:nvPr/>
        </p:nvSpPr>
        <p:spPr>
          <a:xfrm>
            <a:off x="10043410" y="4829865"/>
            <a:ext cx="1931296" cy="1631216"/>
          </a:xfrm>
          <a:prstGeom prst="rect">
            <a:avLst/>
          </a:prstGeom>
          <a:noFill/>
        </p:spPr>
        <p:txBody>
          <a:bodyPr wrap="square" rtlCol="0">
            <a:spAutoFit/>
          </a:bodyPr>
          <a:lstStyle/>
          <a:p>
            <a:pPr algn="ctr"/>
            <a:r>
              <a:rPr lang="en-US" sz="2000" i="1" dirty="0"/>
              <a:t>One of the very first separators, </a:t>
            </a:r>
            <a:r>
              <a:rPr lang="en-US" sz="2000" i="1" dirty="0" smtClean="0"/>
              <a:t>the Alfa </a:t>
            </a:r>
            <a:r>
              <a:rPr lang="en-US" sz="2000" i="1" dirty="0"/>
              <a:t>A 1, manufactured </a:t>
            </a:r>
            <a:r>
              <a:rPr lang="en-US" sz="2000" i="1" dirty="0" smtClean="0"/>
              <a:t>in</a:t>
            </a:r>
            <a:r>
              <a:rPr lang="en-US" sz="2000" i="1" dirty="0" smtClean="0"/>
              <a:t> </a:t>
            </a:r>
            <a:r>
              <a:rPr lang="en-US" sz="2000" i="1" dirty="0"/>
              <a:t>1882</a:t>
            </a:r>
            <a:endParaRPr lang="en-IN" sz="2000" dirty="0"/>
          </a:p>
        </p:txBody>
      </p:sp>
      <p:sp>
        <p:nvSpPr>
          <p:cNvPr id="6" name="Content Placeholder 2"/>
          <p:cNvSpPr>
            <a:spLocks noGrp="1"/>
          </p:cNvSpPr>
          <p:nvPr>
            <p:ph idx="1"/>
          </p:nvPr>
        </p:nvSpPr>
        <p:spPr>
          <a:xfrm>
            <a:off x="523918" y="1521345"/>
            <a:ext cx="9642972" cy="4332734"/>
          </a:xfrm>
        </p:spPr>
        <p:txBody>
          <a:bodyPr>
            <a:noAutofit/>
          </a:bodyPr>
          <a:lstStyle/>
          <a:p>
            <a:r>
              <a:rPr lang="en-US" dirty="0" smtClean="0"/>
              <a:t>Sedimentation </a:t>
            </a:r>
            <a:r>
              <a:rPr lang="en-US" dirty="0"/>
              <a:t>by gravity </a:t>
            </a:r>
            <a:r>
              <a:rPr lang="en-US" dirty="0" smtClean="0"/>
              <a:t>was </a:t>
            </a:r>
            <a:r>
              <a:rPr lang="en-US" dirty="0"/>
              <a:t>the original technique used in </a:t>
            </a:r>
            <a:r>
              <a:rPr lang="en-US" dirty="0" smtClean="0"/>
              <a:t>dairying to </a:t>
            </a:r>
            <a:r>
              <a:rPr lang="en-US" dirty="0"/>
              <a:t>separate fat from </a:t>
            </a:r>
            <a:r>
              <a:rPr lang="en-US" dirty="0" smtClean="0"/>
              <a:t>milk</a:t>
            </a:r>
            <a:r>
              <a:rPr lang="en-US" dirty="0" smtClean="0"/>
              <a:t>.</a:t>
            </a:r>
          </a:p>
          <a:p>
            <a:r>
              <a:rPr lang="en-US" dirty="0" smtClean="0"/>
              <a:t>Centrifugal separation is the common </a:t>
            </a:r>
            <a:r>
              <a:rPr lang="en-US" dirty="0" smtClean="0"/>
              <a:t>device nowadays used </a:t>
            </a:r>
            <a:r>
              <a:rPr lang="en-US" dirty="0"/>
              <a:t>to ‘separate’ cream from whole milk, dividing the whole milk into Skim Milk and Cream</a:t>
            </a:r>
            <a:r>
              <a:rPr lang="en-US" dirty="0" smtClean="0"/>
              <a:t>.</a:t>
            </a:r>
          </a:p>
          <a:p>
            <a:r>
              <a:rPr lang="en-US" dirty="0" smtClean="0"/>
              <a:t>It’s a unit </a:t>
            </a:r>
            <a:r>
              <a:rPr lang="en-US" dirty="0"/>
              <a:t>contains conical disks spinning in a bowl or drum at the speed of around 6,000 to 10000 revolutions per </a:t>
            </a:r>
            <a:r>
              <a:rPr lang="en-US" dirty="0" smtClean="0"/>
              <a:t>minute.</a:t>
            </a:r>
          </a:p>
          <a:p>
            <a:r>
              <a:rPr lang="en-US" dirty="0" smtClean="0"/>
              <a:t>Fat </a:t>
            </a:r>
            <a:r>
              <a:rPr lang="en-US" dirty="0"/>
              <a:t>globules being the lighter part of the milk move to the heart of the drum, while the heavier skim milk moves to the outer sides as they get separated from the fat component</a:t>
            </a:r>
            <a:endParaRPr lang="en-US" dirty="0" smtClean="0"/>
          </a:p>
          <a:p>
            <a:endParaRPr lang="en-US" dirty="0" smtClean="0"/>
          </a:p>
          <a:p>
            <a:endParaRPr lang="en-IN" b="1" i="1" dirty="0" smtClean="0"/>
          </a:p>
        </p:txBody>
      </p:sp>
      <p:pic>
        <p:nvPicPr>
          <p:cNvPr id="1026" name="Picture 2" descr="https://dairyprocessinghandbook.tetrapak.com/sites/all/files/styles/chapter_image/public/chapter/images/6.2.2.png?itok=Qa1cq1q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9309" y="1604986"/>
            <a:ext cx="1699498" cy="314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711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Centrifugal Separator</a:t>
            </a:r>
            <a:endParaRPr lang="en-IN" b="1" dirty="0">
              <a:solidFill>
                <a:schemeClr val="bg1"/>
              </a:solidFill>
              <a:latin typeface="Bahnschrift" panose="020B0502040204020203" pitchFamily="34" charset="0"/>
            </a:endParaRPr>
          </a:p>
        </p:txBody>
      </p:sp>
      <p:sp>
        <p:nvSpPr>
          <p:cNvPr id="5" name="TextBox 4"/>
          <p:cNvSpPr txBox="1"/>
          <p:nvPr/>
        </p:nvSpPr>
        <p:spPr>
          <a:xfrm>
            <a:off x="10220059" y="4661573"/>
            <a:ext cx="1398022" cy="400110"/>
          </a:xfrm>
          <a:prstGeom prst="rect">
            <a:avLst/>
          </a:prstGeom>
          <a:noFill/>
        </p:spPr>
        <p:txBody>
          <a:bodyPr wrap="square" rtlCol="0">
            <a:spAutoFit/>
          </a:bodyPr>
          <a:lstStyle/>
          <a:p>
            <a:pPr algn="ctr"/>
            <a:r>
              <a:rPr lang="en-US" sz="2000" dirty="0" smtClean="0"/>
              <a:t>Skim Milk</a:t>
            </a:r>
            <a:endParaRPr lang="en-IN" sz="2000" dirty="0"/>
          </a:p>
        </p:txBody>
      </p:sp>
      <p:pic>
        <p:nvPicPr>
          <p:cNvPr id="2" name="Picture 1"/>
          <p:cNvPicPr>
            <a:picLocks noChangeAspect="1"/>
          </p:cNvPicPr>
          <p:nvPr/>
        </p:nvPicPr>
        <p:blipFill rotWithShape="1">
          <a:blip r:embed="rId3"/>
          <a:srcRect l="19664" t="4771"/>
          <a:stretch/>
        </p:blipFill>
        <p:spPr>
          <a:xfrm>
            <a:off x="9296149" y="1375109"/>
            <a:ext cx="2833610" cy="3340996"/>
          </a:xfrm>
          <a:prstGeom prst="rect">
            <a:avLst/>
          </a:prstGeom>
        </p:spPr>
      </p:pic>
      <p:sp>
        <p:nvSpPr>
          <p:cNvPr id="3" name="Right Arrow 2"/>
          <p:cNvSpPr/>
          <p:nvPr/>
        </p:nvSpPr>
        <p:spPr>
          <a:xfrm>
            <a:off x="9927751" y="4716105"/>
            <a:ext cx="423191" cy="279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0220059" y="4985200"/>
            <a:ext cx="985791" cy="400110"/>
          </a:xfrm>
          <a:prstGeom prst="rect">
            <a:avLst/>
          </a:prstGeom>
          <a:noFill/>
        </p:spPr>
        <p:txBody>
          <a:bodyPr wrap="square" rtlCol="0">
            <a:spAutoFit/>
          </a:bodyPr>
          <a:lstStyle/>
          <a:p>
            <a:pPr algn="ctr"/>
            <a:r>
              <a:rPr lang="en-US" sz="2000" dirty="0" smtClean="0"/>
              <a:t>  Cream</a:t>
            </a:r>
            <a:endParaRPr lang="en-IN" sz="2000" dirty="0"/>
          </a:p>
        </p:txBody>
      </p:sp>
      <p:sp>
        <p:nvSpPr>
          <p:cNvPr id="9" name="Right Arrow 8"/>
          <p:cNvSpPr/>
          <p:nvPr/>
        </p:nvSpPr>
        <p:spPr>
          <a:xfrm>
            <a:off x="9927751" y="5078410"/>
            <a:ext cx="423191" cy="279707"/>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Content Placeholder 2"/>
          <p:cNvSpPr>
            <a:spLocks noGrp="1"/>
          </p:cNvSpPr>
          <p:nvPr>
            <p:ph idx="1"/>
          </p:nvPr>
        </p:nvSpPr>
        <p:spPr>
          <a:xfrm>
            <a:off x="523918" y="1521345"/>
            <a:ext cx="8772231" cy="4332734"/>
          </a:xfrm>
        </p:spPr>
        <p:txBody>
          <a:bodyPr>
            <a:noAutofit/>
          </a:bodyPr>
          <a:lstStyle/>
          <a:p>
            <a:r>
              <a:rPr lang="en-US" dirty="0"/>
              <a:t>Machinery that separates cream from milk based on density</a:t>
            </a:r>
            <a:r>
              <a:rPr lang="en-US" dirty="0" smtClean="0"/>
              <a:t>.</a:t>
            </a:r>
          </a:p>
          <a:p>
            <a:r>
              <a:rPr lang="en-IN" dirty="0"/>
              <a:t>Under the </a:t>
            </a:r>
            <a:r>
              <a:rPr lang="en-IN" dirty="0" smtClean="0"/>
              <a:t>influence </a:t>
            </a:r>
            <a:r>
              <a:rPr lang="en-US" dirty="0" smtClean="0"/>
              <a:t>of </a:t>
            </a:r>
            <a:r>
              <a:rPr lang="en-US" dirty="0"/>
              <a:t>centrifugal force the sediment and fat globules in the milk begin </a:t>
            </a:r>
            <a:r>
              <a:rPr lang="en-US" dirty="0" smtClean="0"/>
              <a:t>to settle </a:t>
            </a:r>
            <a:r>
              <a:rPr lang="en-US" dirty="0"/>
              <a:t>radially outwards or inwards in the separation </a:t>
            </a:r>
            <a:r>
              <a:rPr lang="en-US" dirty="0" smtClean="0"/>
              <a:t>channels</a:t>
            </a:r>
          </a:p>
          <a:p>
            <a:r>
              <a:rPr lang="en-US" dirty="0"/>
              <a:t>The </a:t>
            </a:r>
            <a:r>
              <a:rPr lang="en-US" i="1" dirty="0"/>
              <a:t>cream</a:t>
            </a:r>
            <a:r>
              <a:rPr lang="en-US" dirty="0"/>
              <a:t>, i.e. the fat globules, has a </a:t>
            </a:r>
            <a:r>
              <a:rPr lang="en-US" i="1" dirty="0"/>
              <a:t>lower density </a:t>
            </a:r>
            <a:r>
              <a:rPr lang="en-US" dirty="0"/>
              <a:t>than the </a:t>
            </a:r>
            <a:r>
              <a:rPr lang="en-US" dirty="0" smtClean="0"/>
              <a:t>skim milk and </a:t>
            </a:r>
            <a:r>
              <a:rPr lang="en-US" dirty="0"/>
              <a:t>therefore </a:t>
            </a:r>
            <a:r>
              <a:rPr lang="en-US" i="1" dirty="0"/>
              <a:t>moves inwards </a:t>
            </a:r>
            <a:r>
              <a:rPr lang="en-US" dirty="0"/>
              <a:t>in the channels, towards the axis of rotation</a:t>
            </a:r>
            <a:r>
              <a:rPr lang="en-US" dirty="0" smtClean="0"/>
              <a:t>.</a:t>
            </a:r>
          </a:p>
          <a:p>
            <a:r>
              <a:rPr lang="en-US" dirty="0" smtClean="0"/>
              <a:t>Scope for working on the project for development of Indian standard for this equipment</a:t>
            </a:r>
            <a:endParaRPr lang="en-US" dirty="0"/>
          </a:p>
        </p:txBody>
      </p:sp>
    </p:spTree>
    <p:extLst>
      <p:ext uri="{BB962C8B-B14F-4D97-AF65-F5344CB8AC3E}">
        <p14:creationId xmlns:p14="http://schemas.microsoft.com/office/powerpoint/2010/main" val="1120281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Milk Standardization</a:t>
            </a:r>
            <a:endParaRPr lang="en-IN" b="1" dirty="0">
              <a:solidFill>
                <a:schemeClr val="bg1"/>
              </a:solidFill>
              <a:latin typeface="Bahnschrift" panose="020B0502040204020203" pitchFamily="34" charset="0"/>
            </a:endParaRPr>
          </a:p>
        </p:txBody>
      </p:sp>
      <p:sp>
        <p:nvSpPr>
          <p:cNvPr id="5" name="TextBox 4"/>
          <p:cNvSpPr txBox="1"/>
          <p:nvPr/>
        </p:nvSpPr>
        <p:spPr>
          <a:xfrm>
            <a:off x="9694669" y="3824756"/>
            <a:ext cx="1398022" cy="400110"/>
          </a:xfrm>
          <a:prstGeom prst="rect">
            <a:avLst/>
          </a:prstGeom>
          <a:noFill/>
        </p:spPr>
        <p:txBody>
          <a:bodyPr wrap="square" rtlCol="0">
            <a:spAutoFit/>
          </a:bodyPr>
          <a:lstStyle/>
          <a:p>
            <a:pPr algn="ctr"/>
            <a:r>
              <a:rPr lang="en-US" sz="2000" dirty="0" smtClean="0"/>
              <a:t>Skim Milk</a:t>
            </a:r>
            <a:endParaRPr lang="en-IN" sz="2000" dirty="0"/>
          </a:p>
        </p:txBody>
      </p:sp>
      <p:sp>
        <p:nvSpPr>
          <p:cNvPr id="6" name="Content Placeholder 2"/>
          <p:cNvSpPr>
            <a:spLocks noGrp="1"/>
          </p:cNvSpPr>
          <p:nvPr>
            <p:ph idx="1"/>
          </p:nvPr>
        </p:nvSpPr>
        <p:spPr>
          <a:xfrm>
            <a:off x="523919" y="1521345"/>
            <a:ext cx="8422858" cy="4332734"/>
          </a:xfrm>
        </p:spPr>
        <p:txBody>
          <a:bodyPr>
            <a:noAutofit/>
          </a:bodyPr>
          <a:lstStyle/>
          <a:p>
            <a:pPr algn="just"/>
            <a:r>
              <a:rPr lang="en-US" dirty="0"/>
              <a:t>adjustment of the fat content of </a:t>
            </a:r>
            <a:r>
              <a:rPr lang="en-US" dirty="0" smtClean="0"/>
              <a:t>milk, or </a:t>
            </a:r>
            <a:r>
              <a:rPr lang="en-US" dirty="0"/>
              <a:t>a milk product, by addition of cream or </a:t>
            </a:r>
            <a:r>
              <a:rPr lang="en-US" dirty="0" smtClean="0"/>
              <a:t>skim milk </a:t>
            </a:r>
            <a:r>
              <a:rPr lang="en-US" dirty="0"/>
              <a:t>as appropriate to </a:t>
            </a:r>
            <a:r>
              <a:rPr lang="en-US" dirty="0" smtClean="0"/>
              <a:t>obtain </a:t>
            </a:r>
            <a:r>
              <a:rPr lang="en-IN" dirty="0" smtClean="0"/>
              <a:t>a </a:t>
            </a:r>
            <a:r>
              <a:rPr lang="en-IN" dirty="0"/>
              <a:t>given fat </a:t>
            </a:r>
            <a:r>
              <a:rPr lang="en-IN" dirty="0" smtClean="0"/>
              <a:t>content.</a:t>
            </a:r>
          </a:p>
          <a:p>
            <a:pPr algn="just"/>
            <a:r>
              <a:rPr lang="en-US" dirty="0"/>
              <a:t>standardization was done manually, but, along with increased volumes to process the need for fast, </a:t>
            </a:r>
            <a:r>
              <a:rPr lang="en-IN" dirty="0"/>
              <a:t>direct inline </a:t>
            </a:r>
            <a:r>
              <a:rPr lang="en-US" dirty="0"/>
              <a:t>standardization is now combined with separation</a:t>
            </a:r>
            <a:r>
              <a:rPr lang="en-US" dirty="0" smtClean="0"/>
              <a:t>.</a:t>
            </a:r>
          </a:p>
          <a:p>
            <a:pPr algn="just"/>
            <a:endParaRPr lang="en-IN" dirty="0"/>
          </a:p>
          <a:p>
            <a:pPr algn="just"/>
            <a:endParaRPr lang="en-IN" dirty="0" smtClean="0"/>
          </a:p>
          <a:p>
            <a:pPr algn="just"/>
            <a:endParaRPr lang="en-US" dirty="0"/>
          </a:p>
        </p:txBody>
      </p:sp>
      <p:pic>
        <p:nvPicPr>
          <p:cNvPr id="7" name="Picture 6"/>
          <p:cNvPicPr>
            <a:picLocks noChangeAspect="1"/>
          </p:cNvPicPr>
          <p:nvPr/>
        </p:nvPicPr>
        <p:blipFill rotWithShape="1">
          <a:blip r:embed="rId3"/>
          <a:srcRect l="14742" t="10712" r="2932" b="4398"/>
          <a:stretch/>
        </p:blipFill>
        <p:spPr>
          <a:xfrm>
            <a:off x="9008431" y="1521345"/>
            <a:ext cx="2958854" cy="2303411"/>
          </a:xfrm>
          <a:prstGeom prst="rect">
            <a:avLst/>
          </a:prstGeom>
        </p:spPr>
      </p:pic>
    </p:spTree>
    <p:extLst>
      <p:ext uri="{BB962C8B-B14F-4D97-AF65-F5344CB8AC3E}">
        <p14:creationId xmlns:p14="http://schemas.microsoft.com/office/powerpoint/2010/main" val="1367055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Homogen</a:t>
            </a:r>
            <a:r>
              <a:rPr lang="en-US" b="1" dirty="0" smtClean="0">
                <a:solidFill>
                  <a:schemeClr val="bg1"/>
                </a:solidFill>
                <a:latin typeface="Bahnschrift" panose="020B0502040204020203" pitchFamily="34" charset="0"/>
              </a:rPr>
              <a:t>ization</a:t>
            </a:r>
            <a:endParaRPr lang="en-IN" b="1" dirty="0">
              <a:solidFill>
                <a:schemeClr val="bg1"/>
              </a:solidFill>
              <a:latin typeface="Bahnschrift" panose="020B0502040204020203" pitchFamily="34" charset="0"/>
            </a:endParaRPr>
          </a:p>
        </p:txBody>
      </p:sp>
      <p:sp>
        <p:nvSpPr>
          <p:cNvPr id="6" name="Content Placeholder 2"/>
          <p:cNvSpPr>
            <a:spLocks noGrp="1"/>
          </p:cNvSpPr>
          <p:nvPr>
            <p:ph idx="1"/>
          </p:nvPr>
        </p:nvSpPr>
        <p:spPr>
          <a:xfrm>
            <a:off x="523918" y="1521345"/>
            <a:ext cx="8494576" cy="4332734"/>
          </a:xfrm>
        </p:spPr>
        <p:txBody>
          <a:bodyPr>
            <a:noAutofit/>
          </a:bodyPr>
          <a:lstStyle/>
          <a:p>
            <a:pPr algn="just"/>
            <a:r>
              <a:rPr lang="en-US" dirty="0" smtClean="0"/>
              <a:t>Homogenization </a:t>
            </a:r>
            <a:r>
              <a:rPr lang="en-US" dirty="0"/>
              <a:t>has become a standard industrial process, </a:t>
            </a:r>
            <a:r>
              <a:rPr lang="en-US" dirty="0" smtClean="0"/>
              <a:t>universally practiced </a:t>
            </a:r>
            <a:r>
              <a:rPr lang="en-US" dirty="0"/>
              <a:t>as a means of </a:t>
            </a:r>
            <a:r>
              <a:rPr lang="en-US" dirty="0" smtClean="0"/>
              <a:t>stabilizing </a:t>
            </a:r>
            <a:r>
              <a:rPr lang="en-US" dirty="0"/>
              <a:t>the fat emulsion against gravity separation</a:t>
            </a:r>
            <a:r>
              <a:rPr lang="en-US" dirty="0" smtClean="0"/>
              <a:t>.</a:t>
            </a:r>
          </a:p>
          <a:p>
            <a:r>
              <a:rPr lang="en-US" dirty="0"/>
              <a:t>primarily causes disruption of fat globules into </a:t>
            </a:r>
            <a:r>
              <a:rPr lang="en-US" dirty="0" smtClean="0"/>
              <a:t>much </a:t>
            </a:r>
            <a:r>
              <a:rPr lang="en-IN" dirty="0" smtClean="0"/>
              <a:t>smaller ones.</a:t>
            </a:r>
          </a:p>
          <a:p>
            <a:r>
              <a:rPr lang="en-IN" dirty="0"/>
              <a:t>achieved by a </a:t>
            </a:r>
            <a:r>
              <a:rPr lang="en-IN" dirty="0" smtClean="0"/>
              <a:t>combination </a:t>
            </a:r>
            <a:r>
              <a:rPr lang="en-US" dirty="0" smtClean="0"/>
              <a:t>of </a:t>
            </a:r>
            <a:r>
              <a:rPr lang="en-US" dirty="0"/>
              <a:t>contributing factors such as turbulence and cavitation</a:t>
            </a:r>
            <a:endParaRPr lang="en-US" dirty="0" smtClean="0"/>
          </a:p>
          <a:p>
            <a:pPr algn="just"/>
            <a:endParaRPr lang="en-US" dirty="0"/>
          </a:p>
        </p:txBody>
      </p:sp>
      <p:pic>
        <p:nvPicPr>
          <p:cNvPr id="2" name="Picture 1"/>
          <p:cNvPicPr>
            <a:picLocks noChangeAspect="1"/>
          </p:cNvPicPr>
          <p:nvPr/>
        </p:nvPicPr>
        <p:blipFill rotWithShape="1">
          <a:blip r:embed="rId3"/>
          <a:srcRect l="19669"/>
          <a:stretch/>
        </p:blipFill>
        <p:spPr>
          <a:xfrm>
            <a:off x="9234631" y="1324120"/>
            <a:ext cx="2383628" cy="5051683"/>
          </a:xfrm>
          <a:prstGeom prst="rect">
            <a:avLst/>
          </a:prstGeom>
        </p:spPr>
      </p:pic>
    </p:spTree>
    <p:extLst>
      <p:ext uri="{BB962C8B-B14F-4D97-AF65-F5344CB8AC3E}">
        <p14:creationId xmlns:p14="http://schemas.microsoft.com/office/powerpoint/2010/main" val="4079626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Pasteurization</a:t>
            </a:r>
            <a:endParaRPr lang="en-IN" b="1" dirty="0">
              <a:solidFill>
                <a:schemeClr val="bg1"/>
              </a:solidFill>
              <a:latin typeface="Bahnschrift" panose="020B0502040204020203" pitchFamily="34" charset="0"/>
            </a:endParaRPr>
          </a:p>
        </p:txBody>
      </p:sp>
      <p:sp>
        <p:nvSpPr>
          <p:cNvPr id="6" name="Content Placeholder 2"/>
          <p:cNvSpPr>
            <a:spLocks noGrp="1"/>
          </p:cNvSpPr>
          <p:nvPr>
            <p:ph idx="1"/>
          </p:nvPr>
        </p:nvSpPr>
        <p:spPr>
          <a:xfrm>
            <a:off x="523917" y="1521345"/>
            <a:ext cx="11118353" cy="4797812"/>
          </a:xfrm>
        </p:spPr>
        <p:txBody>
          <a:bodyPr>
            <a:noAutofit/>
          </a:bodyPr>
          <a:lstStyle/>
          <a:p>
            <a:pPr algn="just"/>
            <a:r>
              <a:rPr lang="en-US" dirty="0"/>
              <a:t>Pasteurization is a mild heat treatment developed by Louis Pasteur in 1860</a:t>
            </a:r>
            <a:r>
              <a:rPr lang="en-US" dirty="0" smtClean="0"/>
              <a:t>.</a:t>
            </a:r>
          </a:p>
          <a:p>
            <a:pPr algn="just"/>
            <a:r>
              <a:rPr lang="en-US" dirty="0"/>
              <a:t>process of heating milk </a:t>
            </a:r>
            <a:r>
              <a:rPr lang="en-US" dirty="0" smtClean="0"/>
              <a:t>to </a:t>
            </a:r>
            <a:r>
              <a:rPr lang="en-US" dirty="0"/>
              <a:t>at least 63℃ (sixty three degree centigrade) and holding at such temperature continuously for at least 30 minutes or </a:t>
            </a:r>
            <a:endParaRPr lang="en-US" dirty="0" smtClean="0"/>
          </a:p>
          <a:p>
            <a:pPr algn="just"/>
            <a:r>
              <a:rPr lang="en-US" dirty="0" smtClean="0"/>
              <a:t>heating </a:t>
            </a:r>
            <a:r>
              <a:rPr lang="en-US" dirty="0"/>
              <a:t>it to at least 71.5℃  (seventy one point five degree centigrade) and holding at such temperature continuously for at least 15 </a:t>
            </a:r>
            <a:r>
              <a:rPr lang="en-US" dirty="0" smtClean="0"/>
              <a:t>seconds.</a:t>
            </a:r>
          </a:p>
          <a:p>
            <a:pPr algn="just"/>
            <a:r>
              <a:rPr lang="en-US" dirty="0"/>
              <a:t>UHT (135°C to 150°C for one to two seconds</a:t>
            </a:r>
            <a:r>
              <a:rPr lang="en-US" dirty="0" smtClean="0"/>
              <a:t>)</a:t>
            </a:r>
          </a:p>
          <a:p>
            <a:pPr algn="just"/>
            <a:r>
              <a:rPr lang="en-US" dirty="0"/>
              <a:t>Kills Pathogens (such as M. paratuberculosis, Coxiella burnettii and E. coli) - denaturing the protein structure of microbial cells. </a:t>
            </a:r>
            <a:endParaRPr lang="en-US" dirty="0" smtClean="0"/>
          </a:p>
          <a:p>
            <a:pPr algn="just"/>
            <a:r>
              <a:rPr lang="en-US" dirty="0" smtClean="0"/>
              <a:t>It is the heart of any dairy processing unit.</a:t>
            </a:r>
            <a:endParaRPr lang="en-US" dirty="0"/>
          </a:p>
        </p:txBody>
      </p:sp>
    </p:spTree>
    <p:extLst>
      <p:ext uri="{BB962C8B-B14F-4D97-AF65-F5344CB8AC3E}">
        <p14:creationId xmlns:p14="http://schemas.microsoft.com/office/powerpoint/2010/main" val="3457628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6858000"/>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800" b="1" dirty="0" smtClean="0">
                <a:solidFill>
                  <a:schemeClr val="bg1"/>
                </a:solidFill>
                <a:latin typeface="Bahnschrift" panose="020B0502040204020203" pitchFamily="34" charset="0"/>
              </a:rPr>
              <a:t>Nutrients such as vitamins are generally, heat sensitive. </a:t>
            </a:r>
          </a:p>
          <a:p>
            <a:pPr algn="ctr"/>
            <a:r>
              <a:rPr lang="en-IN" sz="3600" b="1" dirty="0" smtClean="0">
                <a:solidFill>
                  <a:schemeClr val="bg1"/>
                </a:solidFill>
                <a:latin typeface="Bahnschrift" panose="020B0502040204020203" pitchFamily="34" charset="0"/>
              </a:rPr>
              <a:t>But how in a heat treatment process such pasteurization nutrients are retained? </a:t>
            </a:r>
            <a:endParaRPr lang="en-US" sz="36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083871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chemeClr val="bg1"/>
                </a:solidFill>
                <a:latin typeface="Bahnschrift" panose="020B0502040204020203" pitchFamily="34" charset="0"/>
              </a:rPr>
              <a:t>How nutrients are retained?</a:t>
            </a:r>
            <a:endParaRPr lang="en-US" sz="3600" b="1" dirty="0">
              <a:solidFill>
                <a:schemeClr val="bg1"/>
              </a:solidFill>
              <a:latin typeface="Bahnschrift" panose="020B0502040204020203" pitchFamily="34" charset="0"/>
            </a:endParaRPr>
          </a:p>
        </p:txBody>
      </p:sp>
      <p:sp>
        <p:nvSpPr>
          <p:cNvPr id="6" name="Content Placeholder 2"/>
          <p:cNvSpPr>
            <a:spLocks noGrp="1"/>
          </p:cNvSpPr>
          <p:nvPr>
            <p:ph idx="1"/>
          </p:nvPr>
        </p:nvSpPr>
        <p:spPr>
          <a:xfrm>
            <a:off x="523917" y="1521345"/>
            <a:ext cx="11118353" cy="4797812"/>
          </a:xfrm>
        </p:spPr>
        <p:txBody>
          <a:bodyPr>
            <a:noAutofit/>
          </a:bodyPr>
          <a:lstStyle/>
          <a:p>
            <a:pPr algn="just"/>
            <a:r>
              <a:rPr lang="en-US" dirty="0"/>
              <a:t>The advantage of using higher temperatures is that the z value for chemical reactions such a</a:t>
            </a:r>
            <a:r>
              <a:rPr lang="en-IN" altLang="en-US" dirty="0"/>
              <a:t> </a:t>
            </a:r>
            <a:r>
              <a:rPr lang="en-US" dirty="0"/>
              <a:t>vitamin loss, browning reactions and enzyme inactivation is typically 25–40 </a:t>
            </a:r>
            <a:r>
              <a:rPr lang="en-IN" altLang="en-US" dirty="0"/>
              <a:t>deg. </a:t>
            </a:r>
            <a:r>
              <a:rPr lang="en-IN" altLang="en-US" dirty="0" smtClean="0"/>
              <a:t>Celsius</a:t>
            </a:r>
            <a:r>
              <a:rPr lang="en-US" dirty="0" smtClean="0"/>
              <a:t> </a:t>
            </a:r>
            <a:r>
              <a:rPr lang="en-US" dirty="0"/>
              <a:t>compared with 10 </a:t>
            </a:r>
            <a:r>
              <a:rPr lang="en-IN" altLang="en-US" dirty="0"/>
              <a:t>deg. </a:t>
            </a:r>
            <a:r>
              <a:rPr lang="en-IN" altLang="en-US" dirty="0" smtClean="0"/>
              <a:t>Celsius</a:t>
            </a:r>
            <a:r>
              <a:rPr lang="en-US" dirty="0" smtClean="0"/>
              <a:t> </a:t>
            </a:r>
            <a:r>
              <a:rPr lang="en-US" dirty="0"/>
              <a:t>for spore inactivation. </a:t>
            </a:r>
            <a:endParaRPr lang="en-US" dirty="0" smtClean="0"/>
          </a:p>
          <a:p>
            <a:pPr algn="just"/>
            <a:r>
              <a:rPr lang="en-US" dirty="0" smtClean="0"/>
              <a:t>This </a:t>
            </a:r>
            <a:r>
              <a:rPr lang="en-US" dirty="0"/>
              <a:t>means that they are less temperature sensitive so that higher temperatures wil</a:t>
            </a:r>
            <a:r>
              <a:rPr lang="en-IN" altLang="en-US" dirty="0"/>
              <a:t>l </a:t>
            </a:r>
            <a:r>
              <a:rPr lang="en-US" dirty="0"/>
              <a:t>increase the microbial death rate more than they increase the loss of food quality associated with thermal reactions. </a:t>
            </a:r>
            <a:endParaRPr lang="en-US" dirty="0" smtClean="0"/>
          </a:p>
          <a:p>
            <a:pPr algn="just"/>
            <a:r>
              <a:rPr lang="en-US" dirty="0" smtClean="0"/>
              <a:t>This is exactly how in UHT </a:t>
            </a:r>
            <a:r>
              <a:rPr lang="en-US" dirty="0"/>
              <a:t>(135°C to 150°C for one to two seconds</a:t>
            </a:r>
            <a:r>
              <a:rPr lang="en-US" dirty="0" smtClean="0"/>
              <a:t>) process nutrients are retained.</a:t>
            </a:r>
          </a:p>
          <a:p>
            <a:r>
              <a:rPr lang="en-US" dirty="0"/>
              <a:t>It is extremely fortunate </a:t>
            </a:r>
            <a:r>
              <a:rPr lang="en-US" dirty="0" smtClean="0"/>
              <a:t>that none </a:t>
            </a:r>
            <a:r>
              <a:rPr lang="en-US" dirty="0"/>
              <a:t>of the major pathogens </a:t>
            </a:r>
            <a:r>
              <a:rPr lang="en-US" dirty="0" smtClean="0"/>
              <a:t>in </a:t>
            </a:r>
            <a:r>
              <a:rPr lang="en-IN" dirty="0" smtClean="0"/>
              <a:t>milk </a:t>
            </a:r>
            <a:r>
              <a:rPr lang="en-IN" dirty="0"/>
              <a:t>form spores</a:t>
            </a:r>
            <a:endParaRPr lang="en-US" dirty="0"/>
          </a:p>
          <a:p>
            <a:pPr algn="just"/>
            <a:endParaRPr lang="en-US" dirty="0"/>
          </a:p>
          <a:p>
            <a:endParaRPr lang="en-US" dirty="0"/>
          </a:p>
        </p:txBody>
      </p:sp>
    </p:spTree>
    <p:extLst>
      <p:ext uri="{BB962C8B-B14F-4D97-AF65-F5344CB8AC3E}">
        <p14:creationId xmlns:p14="http://schemas.microsoft.com/office/powerpoint/2010/main" val="1638231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dirty="0">
                <a:solidFill>
                  <a:schemeClr val="bg1"/>
                </a:solidFill>
                <a:latin typeface="Bahnschrift" panose="020B0502040204020203" pitchFamily="34" charset="0"/>
              </a:rPr>
              <a:t>IS 2689 : 2019 </a:t>
            </a:r>
            <a:r>
              <a:rPr lang="en-IN" sz="3600" b="1" dirty="0" smtClean="0">
                <a:solidFill>
                  <a:schemeClr val="bg1"/>
                </a:solidFill>
                <a:latin typeface="Bahnschrift" panose="020B0502040204020203" pitchFamily="34" charset="0"/>
              </a:rPr>
              <a:t>Stainless </a:t>
            </a:r>
            <a:r>
              <a:rPr lang="en-IN" sz="3600" b="1" dirty="0">
                <a:solidFill>
                  <a:schemeClr val="bg1"/>
                </a:solidFill>
                <a:latin typeface="Bahnschrift" panose="020B0502040204020203" pitchFamily="34" charset="0"/>
              </a:rPr>
              <a:t>Steel Batch </a:t>
            </a:r>
            <a:r>
              <a:rPr lang="en-IN" sz="3600" b="1" dirty="0" smtClean="0">
                <a:solidFill>
                  <a:schemeClr val="bg1"/>
                </a:solidFill>
                <a:latin typeface="Bahnschrift" panose="020B0502040204020203" pitchFamily="34" charset="0"/>
              </a:rPr>
              <a:t>Pasteurizer</a:t>
            </a:r>
            <a:endParaRPr lang="en-US" sz="3600" b="1" dirty="0">
              <a:solidFill>
                <a:schemeClr val="bg1"/>
              </a:solidFill>
              <a:latin typeface="Bahnschrift" panose="020B0502040204020203" pitchFamily="34" charset="0"/>
            </a:endParaRPr>
          </a:p>
        </p:txBody>
      </p:sp>
      <p:sp>
        <p:nvSpPr>
          <p:cNvPr id="6" name="Content Placeholder 2"/>
          <p:cNvSpPr>
            <a:spLocks noGrp="1"/>
          </p:cNvSpPr>
          <p:nvPr>
            <p:ph idx="1"/>
          </p:nvPr>
        </p:nvSpPr>
        <p:spPr>
          <a:xfrm>
            <a:off x="523917" y="1521345"/>
            <a:ext cx="11118353" cy="4797812"/>
          </a:xfrm>
        </p:spPr>
        <p:txBody>
          <a:bodyPr>
            <a:noAutofit/>
          </a:bodyPr>
          <a:lstStyle/>
          <a:p>
            <a:r>
              <a:rPr lang="en-US" dirty="0"/>
              <a:t>The batch pasteurizer is used for pasteurizing </a:t>
            </a:r>
            <a:r>
              <a:rPr lang="en-US" dirty="0" smtClean="0"/>
              <a:t>milk</a:t>
            </a:r>
            <a:r>
              <a:rPr lang="en-IN" dirty="0"/>
              <a:t> </a:t>
            </a:r>
            <a:r>
              <a:rPr lang="en-US" dirty="0"/>
              <a:t>where the volume of milk is too </a:t>
            </a:r>
            <a:r>
              <a:rPr lang="en-US" dirty="0" smtClean="0"/>
              <a:t>small to </a:t>
            </a:r>
            <a:r>
              <a:rPr lang="en-US" dirty="0"/>
              <a:t>justify the use of the continuous flow HTST (High Temperature Short Time) </a:t>
            </a:r>
            <a:r>
              <a:rPr lang="en-US" dirty="0" smtClean="0"/>
              <a:t>system.</a:t>
            </a:r>
          </a:p>
          <a:p>
            <a:r>
              <a:rPr lang="en-IN" dirty="0"/>
              <a:t>stainless </a:t>
            </a:r>
            <a:r>
              <a:rPr lang="en-IN" dirty="0" smtClean="0"/>
              <a:t>steel </a:t>
            </a:r>
            <a:r>
              <a:rPr lang="en-US" dirty="0" smtClean="0"/>
              <a:t>holding </a:t>
            </a:r>
            <a:r>
              <a:rPr lang="en-US" dirty="0"/>
              <a:t>type batch pasteurizers of 500, 750 </a:t>
            </a:r>
            <a:r>
              <a:rPr lang="en-US" dirty="0" smtClean="0"/>
              <a:t>and </a:t>
            </a:r>
            <a:r>
              <a:rPr lang="en-IN" dirty="0" smtClean="0"/>
              <a:t>1 </a:t>
            </a:r>
            <a:r>
              <a:rPr lang="en-IN" dirty="0"/>
              <a:t>000 l capacities for pasteurizing milk at 63°C </a:t>
            </a:r>
            <a:r>
              <a:rPr lang="en-IN" dirty="0" smtClean="0"/>
              <a:t>for </a:t>
            </a:r>
            <a:r>
              <a:rPr lang="en-US" dirty="0" smtClean="0"/>
              <a:t>30 </a:t>
            </a:r>
            <a:r>
              <a:rPr lang="en-US" dirty="0"/>
              <a:t>min or any other time-temperature combination,</a:t>
            </a:r>
          </a:p>
          <a:p>
            <a:r>
              <a:rPr lang="en-US" dirty="0" smtClean="0"/>
              <a:t>the </a:t>
            </a:r>
            <a:r>
              <a:rPr lang="en-US" dirty="0"/>
              <a:t>temperature of pasteurization does </a:t>
            </a:r>
            <a:r>
              <a:rPr lang="en-US" dirty="0" smtClean="0"/>
              <a:t>not exceed 65°C</a:t>
            </a:r>
          </a:p>
          <a:p>
            <a:r>
              <a:rPr lang="en-US" dirty="0" smtClean="0"/>
              <a:t>heating </a:t>
            </a:r>
            <a:r>
              <a:rPr lang="en-US" dirty="0"/>
              <a:t>being done by </a:t>
            </a:r>
            <a:r>
              <a:rPr lang="en-US" dirty="0" smtClean="0"/>
              <a:t>injecting </a:t>
            </a:r>
            <a:r>
              <a:rPr lang="en-IN" dirty="0" smtClean="0"/>
              <a:t>steam </a:t>
            </a:r>
            <a:r>
              <a:rPr lang="en-IN" dirty="0"/>
              <a:t>into water</a:t>
            </a:r>
            <a:r>
              <a:rPr lang="en-IN" dirty="0" smtClean="0"/>
              <a:t>.</a:t>
            </a:r>
          </a:p>
          <a:p>
            <a:r>
              <a:rPr lang="en-IN" dirty="0"/>
              <a:t>surfaces of which </a:t>
            </a:r>
            <a:r>
              <a:rPr lang="en-IN" dirty="0" smtClean="0"/>
              <a:t>come </a:t>
            </a:r>
            <a:r>
              <a:rPr lang="en-US" dirty="0" smtClean="0"/>
              <a:t>into </a:t>
            </a:r>
            <a:r>
              <a:rPr lang="en-US" dirty="0"/>
              <a:t>contact with milk shall be made of stainless </a:t>
            </a:r>
            <a:r>
              <a:rPr lang="en-US" dirty="0" smtClean="0"/>
              <a:t>steel conforming </a:t>
            </a:r>
            <a:r>
              <a:rPr lang="en-US" dirty="0"/>
              <a:t>to a designation Austenitic X04 Cr19 </a:t>
            </a:r>
            <a:r>
              <a:rPr lang="en-US" dirty="0" smtClean="0"/>
              <a:t>Ni9 (SS 304).</a:t>
            </a:r>
          </a:p>
          <a:p>
            <a:endParaRPr lang="en-US" dirty="0"/>
          </a:p>
        </p:txBody>
      </p:sp>
    </p:spTree>
    <p:extLst>
      <p:ext uri="{BB962C8B-B14F-4D97-AF65-F5344CB8AC3E}">
        <p14:creationId xmlns:p14="http://schemas.microsoft.com/office/powerpoint/2010/main" val="3831425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dirty="0" smtClean="0">
                <a:solidFill>
                  <a:schemeClr val="bg1"/>
                </a:solidFill>
                <a:latin typeface="Bahnschrift" panose="020B0502040204020203" pitchFamily="34" charset="0"/>
              </a:rPr>
              <a:t>Heat Transfer Principle</a:t>
            </a:r>
            <a:endParaRPr lang="en-US" sz="3600" b="1" dirty="0">
              <a:solidFill>
                <a:schemeClr val="bg1"/>
              </a:solidFill>
              <a:latin typeface="Bahnschrift" panose="020B0502040204020203" pitchFamily="34" charset="0"/>
            </a:endParaRPr>
          </a:p>
        </p:txBody>
      </p:sp>
      <p:pic>
        <p:nvPicPr>
          <p:cNvPr id="2" name="Picture 1"/>
          <p:cNvPicPr>
            <a:picLocks noChangeAspect="1"/>
          </p:cNvPicPr>
          <p:nvPr/>
        </p:nvPicPr>
        <p:blipFill rotWithShape="1">
          <a:blip r:embed="rId3"/>
          <a:srcRect l="18382" t="1715" r="23522" b="22394"/>
          <a:stretch/>
        </p:blipFill>
        <p:spPr>
          <a:xfrm>
            <a:off x="685800" y="1283004"/>
            <a:ext cx="2400300" cy="2988129"/>
          </a:xfrm>
          <a:prstGeom prst="rect">
            <a:avLst/>
          </a:prstGeom>
        </p:spPr>
      </p:pic>
      <p:sp>
        <p:nvSpPr>
          <p:cNvPr id="3" name="TextBox 2"/>
          <p:cNvSpPr txBox="1"/>
          <p:nvPr/>
        </p:nvSpPr>
        <p:spPr>
          <a:xfrm>
            <a:off x="685800" y="4507272"/>
            <a:ext cx="2228850" cy="1477328"/>
          </a:xfrm>
          <a:prstGeom prst="rect">
            <a:avLst/>
          </a:prstGeom>
          <a:noFill/>
        </p:spPr>
        <p:txBody>
          <a:bodyPr wrap="square" rtlCol="0">
            <a:spAutoFit/>
          </a:bodyPr>
          <a:lstStyle/>
          <a:p>
            <a:pPr algn="ctr"/>
            <a:r>
              <a:rPr lang="en-US" dirty="0" smtClean="0"/>
              <a:t>Heat Transfer by Conduction –</a:t>
            </a:r>
            <a:r>
              <a:rPr lang="en-US" dirty="0"/>
              <a:t> </a:t>
            </a:r>
            <a:r>
              <a:rPr lang="en-US" dirty="0"/>
              <a:t>Heat is transferred from the</a:t>
            </a:r>
          </a:p>
          <a:p>
            <a:pPr algn="ctr"/>
            <a:r>
              <a:rPr lang="en-US" dirty="0"/>
              <a:t>bowl of the spoon to the handle</a:t>
            </a:r>
            <a:endParaRPr lang="en-IN" dirty="0"/>
          </a:p>
        </p:txBody>
      </p:sp>
      <p:pic>
        <p:nvPicPr>
          <p:cNvPr id="5" name="Picture 4"/>
          <p:cNvPicPr>
            <a:picLocks noChangeAspect="1"/>
          </p:cNvPicPr>
          <p:nvPr/>
        </p:nvPicPr>
        <p:blipFill>
          <a:blip r:embed="rId4"/>
          <a:stretch>
            <a:fillRect/>
          </a:stretch>
        </p:blipFill>
        <p:spPr>
          <a:xfrm>
            <a:off x="3805914" y="1685809"/>
            <a:ext cx="3290412" cy="2585324"/>
          </a:xfrm>
          <a:prstGeom prst="rect">
            <a:avLst/>
          </a:prstGeom>
        </p:spPr>
      </p:pic>
      <p:sp>
        <p:nvSpPr>
          <p:cNvPr id="7" name="TextBox 6"/>
          <p:cNvSpPr txBox="1"/>
          <p:nvPr/>
        </p:nvSpPr>
        <p:spPr>
          <a:xfrm>
            <a:off x="3307998" y="4507272"/>
            <a:ext cx="4413953" cy="1754326"/>
          </a:xfrm>
          <a:prstGeom prst="rect">
            <a:avLst/>
          </a:prstGeom>
          <a:noFill/>
        </p:spPr>
        <p:txBody>
          <a:bodyPr wrap="square" rtlCol="0">
            <a:spAutoFit/>
          </a:bodyPr>
          <a:lstStyle/>
          <a:p>
            <a:pPr algn="ctr"/>
            <a:r>
              <a:rPr lang="en-US" dirty="0" smtClean="0"/>
              <a:t>Heat Transfer by </a:t>
            </a:r>
          </a:p>
          <a:p>
            <a:pPr algn="ctr"/>
            <a:r>
              <a:rPr lang="en-US" dirty="0" smtClean="0"/>
              <a:t>Convection –</a:t>
            </a:r>
            <a:r>
              <a:rPr lang="en-US" dirty="0"/>
              <a:t> </a:t>
            </a:r>
            <a:r>
              <a:rPr lang="en-US" dirty="0"/>
              <a:t>The spoon is rinsed in running</a:t>
            </a:r>
          </a:p>
          <a:p>
            <a:pPr algn="ctr"/>
            <a:r>
              <a:rPr lang="en-US" dirty="0"/>
              <a:t>cold water. Heat is absorbed by the</a:t>
            </a:r>
          </a:p>
          <a:p>
            <a:pPr algn="ctr"/>
            <a:r>
              <a:rPr lang="en-US" dirty="0"/>
              <a:t>water and the spoon gets cooler, until</a:t>
            </a:r>
          </a:p>
          <a:p>
            <a:pPr algn="ctr"/>
            <a:r>
              <a:rPr lang="en-US" dirty="0"/>
              <a:t>the spoon and the water are at the same</a:t>
            </a:r>
          </a:p>
          <a:p>
            <a:pPr algn="ctr"/>
            <a:r>
              <a:rPr lang="en-IN" dirty="0"/>
              <a:t>temperature.</a:t>
            </a:r>
          </a:p>
        </p:txBody>
      </p:sp>
      <p:pic>
        <p:nvPicPr>
          <p:cNvPr id="8" name="Picture 7"/>
          <p:cNvPicPr>
            <a:picLocks noChangeAspect="1"/>
          </p:cNvPicPr>
          <p:nvPr/>
        </p:nvPicPr>
        <p:blipFill rotWithShape="1">
          <a:blip r:embed="rId5"/>
          <a:srcRect l="9475" r="6354" b="3110"/>
          <a:stretch/>
        </p:blipFill>
        <p:spPr>
          <a:xfrm>
            <a:off x="7984671" y="2003003"/>
            <a:ext cx="4065815" cy="1950935"/>
          </a:xfrm>
          <a:prstGeom prst="rect">
            <a:avLst/>
          </a:prstGeom>
        </p:spPr>
      </p:pic>
      <p:sp>
        <p:nvSpPr>
          <p:cNvPr id="9" name="TextBox 8"/>
          <p:cNvSpPr txBox="1"/>
          <p:nvPr/>
        </p:nvSpPr>
        <p:spPr>
          <a:xfrm>
            <a:off x="8115300" y="4507272"/>
            <a:ext cx="3935186" cy="1200329"/>
          </a:xfrm>
          <a:prstGeom prst="rect">
            <a:avLst/>
          </a:prstGeom>
          <a:noFill/>
        </p:spPr>
        <p:txBody>
          <a:bodyPr wrap="square" rtlCol="0">
            <a:spAutoFit/>
          </a:bodyPr>
          <a:lstStyle/>
          <a:p>
            <a:pPr algn="ctr"/>
            <a:r>
              <a:rPr lang="en-US" dirty="0" smtClean="0"/>
              <a:t>Heat Transfer by </a:t>
            </a:r>
          </a:p>
          <a:p>
            <a:pPr algn="ctr"/>
            <a:r>
              <a:rPr lang="en-US" dirty="0" smtClean="0"/>
              <a:t>Radiation –</a:t>
            </a:r>
            <a:r>
              <a:rPr lang="en-US" dirty="0"/>
              <a:t> </a:t>
            </a:r>
            <a:r>
              <a:rPr lang="en-US" dirty="0"/>
              <a:t>A roof accumulates solar </a:t>
            </a:r>
            <a:r>
              <a:rPr lang="en-US" dirty="0" smtClean="0"/>
              <a:t>heat during </a:t>
            </a:r>
            <a:r>
              <a:rPr lang="en-US" dirty="0"/>
              <a:t>the day and radiates the heat </a:t>
            </a:r>
            <a:r>
              <a:rPr lang="en-US" dirty="0" smtClean="0"/>
              <a:t>at </a:t>
            </a:r>
            <a:r>
              <a:rPr lang="en-IN" dirty="0" smtClean="0"/>
              <a:t>night</a:t>
            </a:r>
            <a:r>
              <a:rPr lang="en-IN" dirty="0"/>
              <a:t>.</a:t>
            </a:r>
          </a:p>
        </p:txBody>
      </p:sp>
    </p:spTree>
    <p:extLst>
      <p:ext uri="{BB962C8B-B14F-4D97-AF65-F5344CB8AC3E}">
        <p14:creationId xmlns:p14="http://schemas.microsoft.com/office/powerpoint/2010/main" val="1771074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dirty="0">
                <a:solidFill>
                  <a:schemeClr val="bg1"/>
                </a:solidFill>
                <a:latin typeface="Bahnschrift" panose="020B0502040204020203" pitchFamily="34" charset="0"/>
              </a:rPr>
              <a:t>IS 2689 : 2019 </a:t>
            </a:r>
            <a:r>
              <a:rPr lang="en-IN" sz="3600" b="1" dirty="0" smtClean="0">
                <a:solidFill>
                  <a:schemeClr val="bg1"/>
                </a:solidFill>
                <a:latin typeface="Bahnschrift" panose="020B0502040204020203" pitchFamily="34" charset="0"/>
              </a:rPr>
              <a:t>Stainless </a:t>
            </a:r>
            <a:r>
              <a:rPr lang="en-IN" sz="3600" b="1" dirty="0">
                <a:solidFill>
                  <a:schemeClr val="bg1"/>
                </a:solidFill>
                <a:latin typeface="Bahnschrift" panose="020B0502040204020203" pitchFamily="34" charset="0"/>
              </a:rPr>
              <a:t>Steel Batch </a:t>
            </a:r>
            <a:r>
              <a:rPr lang="en-IN" sz="3600" b="1" dirty="0" smtClean="0">
                <a:solidFill>
                  <a:schemeClr val="bg1"/>
                </a:solidFill>
                <a:latin typeface="Bahnschrift" panose="020B0502040204020203" pitchFamily="34" charset="0"/>
              </a:rPr>
              <a:t>Pasteurizer</a:t>
            </a:r>
            <a:endParaRPr lang="en-US" sz="3600" b="1" dirty="0">
              <a:solidFill>
                <a:schemeClr val="bg1"/>
              </a:solidFill>
              <a:latin typeface="Bahnschrift" panose="020B0502040204020203" pitchFamily="34" charset="0"/>
            </a:endParaRPr>
          </a:p>
        </p:txBody>
      </p:sp>
      <p:sp>
        <p:nvSpPr>
          <p:cNvPr id="6" name="Content Placeholder 2"/>
          <p:cNvSpPr>
            <a:spLocks noGrp="1"/>
          </p:cNvSpPr>
          <p:nvPr>
            <p:ph idx="1"/>
          </p:nvPr>
        </p:nvSpPr>
        <p:spPr>
          <a:xfrm>
            <a:off x="436516" y="1169231"/>
            <a:ext cx="8756470" cy="5541811"/>
          </a:xfrm>
        </p:spPr>
        <p:txBody>
          <a:bodyPr>
            <a:noAutofit/>
          </a:bodyPr>
          <a:lstStyle/>
          <a:p>
            <a:pPr algn="just"/>
            <a:r>
              <a:rPr lang="en-US" dirty="0"/>
              <a:t>All heat transfer in dairies takes place in the form of convection </a:t>
            </a:r>
            <a:r>
              <a:rPr lang="en-US" dirty="0" smtClean="0"/>
              <a:t>and conduction</a:t>
            </a:r>
            <a:r>
              <a:rPr lang="en-US" dirty="0"/>
              <a:t>. </a:t>
            </a:r>
            <a:endParaRPr lang="en-US" dirty="0" smtClean="0"/>
          </a:p>
          <a:p>
            <a:pPr algn="just"/>
            <a:r>
              <a:rPr lang="en-US" dirty="0" smtClean="0"/>
              <a:t>Two </a:t>
            </a:r>
            <a:r>
              <a:rPr lang="en-US" dirty="0"/>
              <a:t>principles are used: direct and indirect </a:t>
            </a:r>
            <a:r>
              <a:rPr lang="en-US" dirty="0" smtClean="0"/>
              <a:t>heating</a:t>
            </a:r>
          </a:p>
          <a:p>
            <a:pPr algn="just"/>
            <a:r>
              <a:rPr lang="en-US" dirty="0" smtClean="0"/>
              <a:t>In Pasteurization, </a:t>
            </a:r>
            <a:r>
              <a:rPr lang="en-US" dirty="0"/>
              <a:t>a</a:t>
            </a:r>
            <a:r>
              <a:rPr lang="en-US" dirty="0" smtClean="0"/>
              <a:t> </a:t>
            </a:r>
            <a:r>
              <a:rPr lang="en-US" dirty="0"/>
              <a:t>heat exchanger is used to transfer heat by the indirect </a:t>
            </a:r>
            <a:r>
              <a:rPr lang="en-US" dirty="0" smtClean="0"/>
              <a:t>method.</a:t>
            </a:r>
          </a:p>
          <a:p>
            <a:pPr algn="just"/>
            <a:r>
              <a:rPr lang="en-US" dirty="0"/>
              <a:t>Hot water (red) flows through one channel and milk (blue) through </a:t>
            </a:r>
            <a:r>
              <a:rPr lang="en-US" dirty="0" smtClean="0"/>
              <a:t>the other</a:t>
            </a:r>
            <a:r>
              <a:rPr lang="en-US" dirty="0"/>
              <a:t>. Heat is transferred through the partition. </a:t>
            </a:r>
            <a:endParaRPr lang="en-US" dirty="0" smtClean="0"/>
          </a:p>
          <a:p>
            <a:pPr algn="just"/>
            <a:r>
              <a:rPr lang="en-US" dirty="0" smtClean="0"/>
              <a:t>The </a:t>
            </a:r>
            <a:r>
              <a:rPr lang="en-US" dirty="0"/>
              <a:t>hot water enters </a:t>
            </a:r>
            <a:r>
              <a:rPr lang="en-US" dirty="0" smtClean="0"/>
              <a:t>the channel </a:t>
            </a:r>
            <a:r>
              <a:rPr lang="en-US" dirty="0"/>
              <a:t>at a temperature of ti2 and is cooled to a temperature of to2 at </a:t>
            </a:r>
            <a:r>
              <a:rPr lang="en-US" dirty="0" smtClean="0"/>
              <a:t>the outlet</a:t>
            </a:r>
            <a:r>
              <a:rPr lang="en-US" dirty="0"/>
              <a:t>. </a:t>
            </a:r>
            <a:endParaRPr lang="en-US" dirty="0" smtClean="0"/>
          </a:p>
          <a:p>
            <a:pPr algn="just"/>
            <a:r>
              <a:rPr lang="en-US" dirty="0" smtClean="0"/>
              <a:t>Milk </a:t>
            </a:r>
            <a:r>
              <a:rPr lang="en-US" dirty="0"/>
              <a:t>enters the heat exchanger at a temperature of ti1 and is </a:t>
            </a:r>
            <a:r>
              <a:rPr lang="en-US" dirty="0" smtClean="0"/>
              <a:t>heated by </a:t>
            </a:r>
            <a:r>
              <a:rPr lang="en-US" dirty="0"/>
              <a:t>the hot water to an exit temperature of to1.</a:t>
            </a:r>
            <a:endParaRPr lang="en-US" dirty="0" smtClean="0"/>
          </a:p>
          <a:p>
            <a:endParaRPr lang="en-US" dirty="0"/>
          </a:p>
        </p:txBody>
      </p:sp>
      <p:pic>
        <p:nvPicPr>
          <p:cNvPr id="2" name="Picture 1"/>
          <p:cNvPicPr>
            <a:picLocks noChangeAspect="1"/>
          </p:cNvPicPr>
          <p:nvPr/>
        </p:nvPicPr>
        <p:blipFill>
          <a:blip r:embed="rId3"/>
          <a:stretch>
            <a:fillRect/>
          </a:stretch>
        </p:blipFill>
        <p:spPr>
          <a:xfrm>
            <a:off x="9192986" y="1939898"/>
            <a:ext cx="3052283" cy="3252588"/>
          </a:xfrm>
          <a:prstGeom prst="rect">
            <a:avLst/>
          </a:prstGeom>
        </p:spPr>
      </p:pic>
      <p:sp>
        <p:nvSpPr>
          <p:cNvPr id="3" name="Rectangle 2"/>
          <p:cNvSpPr/>
          <p:nvPr/>
        </p:nvSpPr>
        <p:spPr>
          <a:xfrm>
            <a:off x="9192986" y="5192486"/>
            <a:ext cx="3232906" cy="646331"/>
          </a:xfrm>
          <a:prstGeom prst="rect">
            <a:avLst/>
          </a:prstGeom>
        </p:spPr>
        <p:txBody>
          <a:bodyPr wrap="square">
            <a:spAutoFit/>
          </a:bodyPr>
          <a:lstStyle/>
          <a:p>
            <a:r>
              <a:rPr lang="en-IN" i="1" dirty="0">
                <a:latin typeface="HelveticaNeue-LightItalic"/>
              </a:rPr>
              <a:t>Temperature profiles for heat</a:t>
            </a:r>
          </a:p>
          <a:p>
            <a:r>
              <a:rPr lang="en-US" i="1" dirty="0">
                <a:latin typeface="HelveticaNeue-LightItalic"/>
              </a:rPr>
              <a:t>transfer in a heat exchanger.</a:t>
            </a:r>
            <a:endParaRPr lang="en-IN" dirty="0"/>
          </a:p>
        </p:txBody>
      </p:sp>
    </p:spTree>
    <p:extLst>
      <p:ext uri="{BB962C8B-B14F-4D97-AF65-F5344CB8AC3E}">
        <p14:creationId xmlns:p14="http://schemas.microsoft.com/office/powerpoint/2010/main" val="3178629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ight Arrow 33"/>
          <p:cNvSpPr/>
          <p:nvPr/>
        </p:nvSpPr>
        <p:spPr>
          <a:xfrm>
            <a:off x="8156389" y="2891698"/>
            <a:ext cx="2520000" cy="1440000"/>
          </a:xfrm>
          <a:prstGeom prst="right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ight Arrow 29"/>
          <p:cNvSpPr/>
          <p:nvPr/>
        </p:nvSpPr>
        <p:spPr>
          <a:xfrm>
            <a:off x="6333109" y="2891698"/>
            <a:ext cx="2520000" cy="1440000"/>
          </a:xfrm>
          <a:prstGeom prst="righ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ight Arrow 20"/>
          <p:cNvSpPr/>
          <p:nvPr/>
        </p:nvSpPr>
        <p:spPr>
          <a:xfrm>
            <a:off x="4551218" y="2891698"/>
            <a:ext cx="2520000" cy="1440000"/>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ight Arrow 15"/>
          <p:cNvSpPr/>
          <p:nvPr/>
        </p:nvSpPr>
        <p:spPr>
          <a:xfrm>
            <a:off x="2749364" y="2891698"/>
            <a:ext cx="2520000" cy="144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0" y="0"/>
            <a:ext cx="12192000" cy="1000938"/>
          </a:xfrm>
          <a:solidFill>
            <a:srgbClr val="002060"/>
          </a:solidFill>
        </p:spPr>
        <p:txBody>
          <a:bodyPr/>
          <a:lstStyle/>
          <a:p>
            <a:pPr algn="ctr"/>
            <a:r>
              <a:rPr lang="en-US" b="1" dirty="0" smtClean="0">
                <a:solidFill>
                  <a:schemeClr val="bg1"/>
                </a:solidFill>
                <a:latin typeface="Bahnschrift" panose="020B0502040204020203" pitchFamily="34" charset="0"/>
              </a:rPr>
              <a:t>Milk Production Process Flow</a:t>
            </a:r>
            <a:endParaRPr lang="en-IN" b="1" dirty="0">
              <a:solidFill>
                <a:schemeClr val="bg1"/>
              </a:solidFill>
              <a:latin typeface="Bahnschrift" panose="020B0502040204020203" pitchFamily="34" charset="0"/>
            </a:endParaRPr>
          </a:p>
        </p:txBody>
      </p:sp>
      <p:sp>
        <p:nvSpPr>
          <p:cNvPr id="4" name="Right Arrow 3"/>
          <p:cNvSpPr/>
          <p:nvPr/>
        </p:nvSpPr>
        <p:spPr>
          <a:xfrm>
            <a:off x="838200" y="2891698"/>
            <a:ext cx="2520000" cy="144000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Connector 10"/>
          <p:cNvCxnSpPr/>
          <p:nvPr/>
        </p:nvCxnSpPr>
        <p:spPr>
          <a:xfrm>
            <a:off x="1710926" y="3964499"/>
            <a:ext cx="13854" cy="88069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59762" y="4760259"/>
            <a:ext cx="1351693" cy="139930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1160205" y="4885824"/>
            <a:ext cx="1154268" cy="117673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Connector 17"/>
          <p:cNvCxnSpPr/>
          <p:nvPr/>
        </p:nvCxnSpPr>
        <p:spPr>
          <a:xfrm rot="10800000">
            <a:off x="3746239" y="2408888"/>
            <a:ext cx="13854" cy="88069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67762" y="3964499"/>
            <a:ext cx="13854" cy="88069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4716599" y="4760008"/>
            <a:ext cx="1316181" cy="1399309"/>
            <a:chOff x="4716599" y="4760008"/>
            <a:chExt cx="1316181" cy="1399309"/>
          </a:xfrm>
        </p:grpSpPr>
        <p:sp>
          <p:nvSpPr>
            <p:cNvPr id="24" name="Oval 23"/>
            <p:cNvSpPr/>
            <p:nvPr/>
          </p:nvSpPr>
          <p:spPr>
            <a:xfrm>
              <a:off x="4716599" y="4760008"/>
              <a:ext cx="1316181" cy="1399309"/>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p:cNvSpPr/>
            <p:nvPr/>
          </p:nvSpPr>
          <p:spPr>
            <a:xfrm>
              <a:off x="4803187" y="4871718"/>
              <a:ext cx="1129149" cy="1176734"/>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6" name="Oval 25"/>
          <p:cNvSpPr/>
          <p:nvPr/>
        </p:nvSpPr>
        <p:spPr>
          <a:xfrm>
            <a:off x="3068661" y="1135648"/>
            <a:ext cx="1351693" cy="139930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p:cNvSpPr/>
          <p:nvPr/>
        </p:nvSpPr>
        <p:spPr>
          <a:xfrm>
            <a:off x="3128210" y="1229129"/>
            <a:ext cx="1268140" cy="1176734"/>
          </a:xfrm>
          <a:prstGeom prst="ellipse">
            <a:avLst/>
          </a:prstGeom>
          <a:blipFill>
            <a:blip r:embed="rId4"/>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1" name="Straight Connector 30"/>
          <p:cNvCxnSpPr/>
          <p:nvPr/>
        </p:nvCxnSpPr>
        <p:spPr>
          <a:xfrm rot="10800000">
            <a:off x="7329984" y="2408888"/>
            <a:ext cx="13854" cy="880691"/>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6652406" y="1135648"/>
            <a:ext cx="1351693" cy="1399309"/>
            <a:chOff x="6652406" y="1135648"/>
            <a:chExt cx="1351693" cy="1399309"/>
          </a:xfrm>
        </p:grpSpPr>
        <p:sp>
          <p:nvSpPr>
            <p:cNvPr id="32" name="Oval 31"/>
            <p:cNvSpPr/>
            <p:nvPr/>
          </p:nvSpPr>
          <p:spPr>
            <a:xfrm>
              <a:off x="6652406" y="1135648"/>
              <a:ext cx="1351693" cy="1399309"/>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p:cNvSpPr/>
            <p:nvPr/>
          </p:nvSpPr>
          <p:spPr>
            <a:xfrm>
              <a:off x="6766704" y="1261213"/>
              <a:ext cx="1154268" cy="1176734"/>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36" name="Straight Connector 35"/>
          <p:cNvCxnSpPr/>
          <p:nvPr/>
        </p:nvCxnSpPr>
        <p:spPr>
          <a:xfrm>
            <a:off x="8972933" y="3964499"/>
            <a:ext cx="13854" cy="880691"/>
          </a:xfrm>
          <a:prstGeom prst="line">
            <a:avLst/>
          </a:prstGeom>
          <a:ln w="7620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8321769" y="4760259"/>
            <a:ext cx="1316181" cy="1399309"/>
            <a:chOff x="8321769" y="4760259"/>
            <a:chExt cx="1316181" cy="1399309"/>
          </a:xfrm>
        </p:grpSpPr>
        <p:sp>
          <p:nvSpPr>
            <p:cNvPr id="37" name="Oval 36"/>
            <p:cNvSpPr/>
            <p:nvPr/>
          </p:nvSpPr>
          <p:spPr>
            <a:xfrm>
              <a:off x="8321769" y="4760259"/>
              <a:ext cx="1316181" cy="1399309"/>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p:cNvSpPr/>
            <p:nvPr/>
          </p:nvSpPr>
          <p:spPr>
            <a:xfrm>
              <a:off x="8422212" y="4885824"/>
              <a:ext cx="1129149" cy="117673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9" name="TextBox 38"/>
          <p:cNvSpPr txBox="1"/>
          <p:nvPr/>
        </p:nvSpPr>
        <p:spPr>
          <a:xfrm>
            <a:off x="718376" y="2341401"/>
            <a:ext cx="322005" cy="1015663"/>
          </a:xfrm>
          <a:prstGeom prst="rect">
            <a:avLst/>
          </a:prstGeom>
          <a:noFill/>
        </p:spPr>
        <p:txBody>
          <a:bodyPr wrap="square" rtlCol="0">
            <a:spAutoFit/>
          </a:bodyPr>
          <a:lstStyle/>
          <a:p>
            <a:r>
              <a:rPr lang="en-US" sz="6000" dirty="0" smtClean="0">
                <a:solidFill>
                  <a:schemeClr val="accent1">
                    <a:lumMod val="50000"/>
                  </a:schemeClr>
                </a:solidFill>
                <a:latin typeface="Bahnschrift" panose="020B0502040204020203" pitchFamily="34" charset="0"/>
              </a:rPr>
              <a:t>1</a:t>
            </a:r>
            <a:endParaRPr lang="en-IN" sz="6000" dirty="0">
              <a:solidFill>
                <a:schemeClr val="accent1">
                  <a:lumMod val="50000"/>
                </a:schemeClr>
              </a:solidFill>
              <a:latin typeface="Bahnschrift" panose="020B0502040204020203" pitchFamily="34" charset="0"/>
            </a:endParaRPr>
          </a:p>
        </p:txBody>
      </p:sp>
      <p:sp>
        <p:nvSpPr>
          <p:cNvPr id="40" name="TextBox 39"/>
          <p:cNvSpPr txBox="1"/>
          <p:nvPr/>
        </p:nvSpPr>
        <p:spPr>
          <a:xfrm>
            <a:off x="2819451" y="3827406"/>
            <a:ext cx="353770" cy="1015663"/>
          </a:xfrm>
          <a:prstGeom prst="rect">
            <a:avLst/>
          </a:prstGeom>
          <a:noFill/>
        </p:spPr>
        <p:txBody>
          <a:bodyPr wrap="square" rtlCol="0">
            <a:spAutoFit/>
          </a:bodyPr>
          <a:lstStyle/>
          <a:p>
            <a:r>
              <a:rPr lang="en-US" sz="6000" dirty="0">
                <a:solidFill>
                  <a:schemeClr val="accent1"/>
                </a:solidFill>
                <a:latin typeface="Bahnschrift" panose="020B0502040204020203" pitchFamily="34" charset="0"/>
              </a:rPr>
              <a:t>2</a:t>
            </a:r>
            <a:endParaRPr lang="en-IN" sz="6000" dirty="0">
              <a:solidFill>
                <a:schemeClr val="accent1"/>
              </a:solidFill>
              <a:latin typeface="Bahnschrift" panose="020B0502040204020203" pitchFamily="34" charset="0"/>
            </a:endParaRPr>
          </a:p>
        </p:txBody>
      </p:sp>
      <p:sp>
        <p:nvSpPr>
          <p:cNvPr id="41" name="TextBox 40"/>
          <p:cNvSpPr txBox="1"/>
          <p:nvPr/>
        </p:nvSpPr>
        <p:spPr>
          <a:xfrm>
            <a:off x="4736256" y="2383866"/>
            <a:ext cx="322005" cy="1015663"/>
          </a:xfrm>
          <a:prstGeom prst="rect">
            <a:avLst/>
          </a:prstGeom>
          <a:noFill/>
        </p:spPr>
        <p:txBody>
          <a:bodyPr wrap="square" rtlCol="0">
            <a:spAutoFit/>
          </a:bodyPr>
          <a:lstStyle/>
          <a:p>
            <a:r>
              <a:rPr lang="en-US" sz="6000" dirty="0" smtClean="0">
                <a:solidFill>
                  <a:srgbClr val="FF9900"/>
                </a:solidFill>
                <a:latin typeface="Bahnschrift" panose="020B0502040204020203" pitchFamily="34" charset="0"/>
              </a:rPr>
              <a:t>3</a:t>
            </a:r>
            <a:endParaRPr lang="en-IN" sz="6000" dirty="0">
              <a:solidFill>
                <a:srgbClr val="FF9900"/>
              </a:solidFill>
              <a:latin typeface="Bahnschrift" panose="020B0502040204020203" pitchFamily="34" charset="0"/>
            </a:endParaRPr>
          </a:p>
        </p:txBody>
      </p:sp>
      <p:sp>
        <p:nvSpPr>
          <p:cNvPr id="43" name="TextBox 42"/>
          <p:cNvSpPr txBox="1"/>
          <p:nvPr/>
        </p:nvSpPr>
        <p:spPr>
          <a:xfrm>
            <a:off x="6555574" y="3758026"/>
            <a:ext cx="322005" cy="1015663"/>
          </a:xfrm>
          <a:prstGeom prst="rect">
            <a:avLst/>
          </a:prstGeom>
          <a:noFill/>
        </p:spPr>
        <p:txBody>
          <a:bodyPr wrap="square" rtlCol="0">
            <a:spAutoFit/>
          </a:bodyPr>
          <a:lstStyle/>
          <a:p>
            <a:r>
              <a:rPr lang="en-US" sz="6000" dirty="0" smtClean="0">
                <a:solidFill>
                  <a:srgbClr val="FF0066"/>
                </a:solidFill>
                <a:latin typeface="Bahnschrift" panose="020B0502040204020203" pitchFamily="34" charset="0"/>
              </a:rPr>
              <a:t>4</a:t>
            </a:r>
            <a:endParaRPr lang="en-IN" sz="6000" dirty="0">
              <a:solidFill>
                <a:srgbClr val="FF0066"/>
              </a:solidFill>
              <a:latin typeface="Bahnschrift" panose="020B0502040204020203" pitchFamily="34" charset="0"/>
            </a:endParaRPr>
          </a:p>
        </p:txBody>
      </p:sp>
      <p:sp>
        <p:nvSpPr>
          <p:cNvPr id="44" name="TextBox 43"/>
          <p:cNvSpPr txBox="1"/>
          <p:nvPr/>
        </p:nvSpPr>
        <p:spPr>
          <a:xfrm>
            <a:off x="8295331" y="2363550"/>
            <a:ext cx="322005" cy="1015663"/>
          </a:xfrm>
          <a:prstGeom prst="rect">
            <a:avLst/>
          </a:prstGeom>
          <a:noFill/>
        </p:spPr>
        <p:txBody>
          <a:bodyPr wrap="square" rtlCol="0">
            <a:spAutoFit/>
          </a:bodyPr>
          <a:lstStyle/>
          <a:p>
            <a:r>
              <a:rPr lang="en-US" sz="6000" dirty="0">
                <a:solidFill>
                  <a:srgbClr val="33CC33"/>
                </a:solidFill>
                <a:latin typeface="Bahnschrift" panose="020B0502040204020203" pitchFamily="34" charset="0"/>
              </a:rPr>
              <a:t>5</a:t>
            </a:r>
            <a:endParaRPr lang="en-IN" sz="6000" dirty="0">
              <a:solidFill>
                <a:srgbClr val="33CC33"/>
              </a:solidFill>
              <a:latin typeface="Bahnschrift" panose="020B0502040204020203" pitchFamily="34" charset="0"/>
            </a:endParaRPr>
          </a:p>
        </p:txBody>
      </p:sp>
      <p:sp>
        <p:nvSpPr>
          <p:cNvPr id="45" name="TextBox 44"/>
          <p:cNvSpPr txBox="1"/>
          <p:nvPr/>
        </p:nvSpPr>
        <p:spPr>
          <a:xfrm>
            <a:off x="1119579" y="3306569"/>
            <a:ext cx="1945425" cy="523220"/>
          </a:xfrm>
          <a:prstGeom prst="rect">
            <a:avLst/>
          </a:prstGeom>
          <a:noFill/>
        </p:spPr>
        <p:txBody>
          <a:bodyPr wrap="square" rtlCol="0">
            <a:spAutoFit/>
          </a:bodyPr>
          <a:lstStyle/>
          <a:p>
            <a:r>
              <a:rPr lang="en-US" sz="2800" dirty="0" smtClean="0">
                <a:solidFill>
                  <a:schemeClr val="bg1"/>
                </a:solidFill>
                <a:latin typeface="Bahnschrift" panose="020B0502040204020203" pitchFamily="34" charset="0"/>
              </a:rPr>
              <a:t>Milking</a:t>
            </a:r>
            <a:endParaRPr lang="en-IN" sz="2800" dirty="0">
              <a:solidFill>
                <a:schemeClr val="bg1"/>
              </a:solidFill>
              <a:latin typeface="Bahnschrift" panose="020B0502040204020203" pitchFamily="34" charset="0"/>
            </a:endParaRPr>
          </a:p>
        </p:txBody>
      </p:sp>
      <p:sp>
        <p:nvSpPr>
          <p:cNvPr id="46" name="TextBox 45"/>
          <p:cNvSpPr txBox="1"/>
          <p:nvPr/>
        </p:nvSpPr>
        <p:spPr>
          <a:xfrm>
            <a:off x="3276107" y="3306569"/>
            <a:ext cx="1855881" cy="523220"/>
          </a:xfrm>
          <a:prstGeom prst="rect">
            <a:avLst/>
          </a:prstGeom>
          <a:noFill/>
        </p:spPr>
        <p:txBody>
          <a:bodyPr wrap="square" rtlCol="0">
            <a:spAutoFit/>
          </a:bodyPr>
          <a:lstStyle/>
          <a:p>
            <a:r>
              <a:rPr lang="en-US" sz="2800" dirty="0" smtClean="0">
                <a:solidFill>
                  <a:schemeClr val="bg1"/>
                </a:solidFill>
                <a:latin typeface="Bahnschrift" panose="020B0502040204020203" pitchFamily="34" charset="0"/>
              </a:rPr>
              <a:t>Collection</a:t>
            </a:r>
            <a:endParaRPr lang="en-IN" sz="2800" dirty="0">
              <a:solidFill>
                <a:schemeClr val="bg1"/>
              </a:solidFill>
              <a:latin typeface="Bahnschrift" panose="020B0502040204020203" pitchFamily="34" charset="0"/>
            </a:endParaRPr>
          </a:p>
        </p:txBody>
      </p:sp>
      <p:sp>
        <p:nvSpPr>
          <p:cNvPr id="47" name="TextBox 46"/>
          <p:cNvSpPr txBox="1"/>
          <p:nvPr/>
        </p:nvSpPr>
        <p:spPr>
          <a:xfrm>
            <a:off x="5257960" y="3316358"/>
            <a:ext cx="1605058" cy="523220"/>
          </a:xfrm>
          <a:prstGeom prst="rect">
            <a:avLst/>
          </a:prstGeom>
          <a:noFill/>
        </p:spPr>
        <p:txBody>
          <a:bodyPr wrap="square" rtlCol="0">
            <a:spAutoFit/>
          </a:bodyPr>
          <a:lstStyle/>
          <a:p>
            <a:r>
              <a:rPr lang="en-US" sz="2800" dirty="0" smtClean="0">
                <a:solidFill>
                  <a:schemeClr val="bg1"/>
                </a:solidFill>
                <a:latin typeface="Bahnschrift" panose="020B0502040204020203" pitchFamily="34" charset="0"/>
              </a:rPr>
              <a:t>Storage</a:t>
            </a:r>
            <a:endParaRPr lang="en-IN" sz="2800" dirty="0">
              <a:solidFill>
                <a:schemeClr val="bg1"/>
              </a:solidFill>
              <a:latin typeface="Bahnschrift" panose="020B0502040204020203" pitchFamily="34" charset="0"/>
            </a:endParaRPr>
          </a:p>
        </p:txBody>
      </p:sp>
      <p:sp>
        <p:nvSpPr>
          <p:cNvPr id="48" name="TextBox 47"/>
          <p:cNvSpPr txBox="1"/>
          <p:nvPr/>
        </p:nvSpPr>
        <p:spPr>
          <a:xfrm>
            <a:off x="6978347" y="3316358"/>
            <a:ext cx="1855881" cy="523220"/>
          </a:xfrm>
          <a:prstGeom prst="rect">
            <a:avLst/>
          </a:prstGeom>
          <a:noFill/>
        </p:spPr>
        <p:txBody>
          <a:bodyPr wrap="square" rtlCol="0">
            <a:spAutoFit/>
          </a:bodyPr>
          <a:lstStyle/>
          <a:p>
            <a:r>
              <a:rPr lang="en-US" sz="2800" dirty="0" smtClean="0">
                <a:solidFill>
                  <a:schemeClr val="bg1"/>
                </a:solidFill>
                <a:latin typeface="Bahnschrift" panose="020B0502040204020203" pitchFamily="34" charset="0"/>
              </a:rPr>
              <a:t>Transport</a:t>
            </a:r>
            <a:endParaRPr lang="en-IN" sz="2800" dirty="0">
              <a:solidFill>
                <a:schemeClr val="bg1"/>
              </a:solidFill>
              <a:latin typeface="Bahnschrift" panose="020B0502040204020203" pitchFamily="34" charset="0"/>
            </a:endParaRPr>
          </a:p>
        </p:txBody>
      </p:sp>
      <p:sp>
        <p:nvSpPr>
          <p:cNvPr id="49" name="TextBox 48"/>
          <p:cNvSpPr txBox="1"/>
          <p:nvPr/>
        </p:nvSpPr>
        <p:spPr>
          <a:xfrm>
            <a:off x="8815474" y="3329689"/>
            <a:ext cx="1855881" cy="523220"/>
          </a:xfrm>
          <a:prstGeom prst="rect">
            <a:avLst/>
          </a:prstGeom>
          <a:noFill/>
        </p:spPr>
        <p:txBody>
          <a:bodyPr wrap="square" rtlCol="0">
            <a:spAutoFit/>
          </a:bodyPr>
          <a:lstStyle/>
          <a:p>
            <a:r>
              <a:rPr lang="en-US" sz="2800" dirty="0" smtClean="0">
                <a:solidFill>
                  <a:schemeClr val="bg1"/>
                </a:solidFill>
                <a:latin typeface="Bahnschrift" panose="020B0502040204020203" pitchFamily="34" charset="0"/>
              </a:rPr>
              <a:t>Reception</a:t>
            </a:r>
            <a:endParaRPr lang="en-IN" sz="28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07973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additive="base">
                                        <p:cTn id="10" dur="500" fill="hold"/>
                                        <p:tgtEl>
                                          <p:spTgt spid="45"/>
                                        </p:tgtEl>
                                        <p:attrNameLst>
                                          <p:attrName>ppt_x</p:attrName>
                                        </p:attrNameLst>
                                      </p:cBhvr>
                                      <p:tavLst>
                                        <p:tav tm="0">
                                          <p:val>
                                            <p:strVal val="0-#ppt_w/2"/>
                                          </p:val>
                                        </p:tav>
                                        <p:tav tm="100000">
                                          <p:val>
                                            <p:strVal val="#ppt_x"/>
                                          </p:val>
                                        </p:tav>
                                      </p:tavLst>
                                    </p:anim>
                                    <p:anim calcmode="lin" valueType="num">
                                      <p:cBhvr additive="base">
                                        <p:cTn id="11" dur="500" fill="hold"/>
                                        <p:tgtEl>
                                          <p:spTgt spid="45"/>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par>
                          <p:cTn id="45" fill="hold">
                            <p:stCondLst>
                              <p:cond delay="500"/>
                            </p:stCondLst>
                            <p:childTnLst>
                              <p:par>
                                <p:cTn id="46" presetID="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1000"/>
                            </p:stCondLst>
                            <p:childTnLst>
                              <p:par>
                                <p:cTn id="51" presetID="47"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0-#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0-#ppt_w/2"/>
                                          </p:val>
                                        </p:tav>
                                        <p:tav tm="100000">
                                          <p:val>
                                            <p:strVal val="#ppt_x"/>
                                          </p:val>
                                        </p:tav>
                                      </p:tavLst>
                                    </p:anim>
                                    <p:anim calcmode="lin" valueType="num">
                                      <p:cBhvr additive="base">
                                        <p:cTn id="76" dur="500" fill="hold"/>
                                        <p:tgtEl>
                                          <p:spTgt spid="47"/>
                                        </p:tgtEl>
                                        <p:attrNameLst>
                                          <p:attrName>ppt_y</p:attrName>
                                        </p:attrNameLst>
                                      </p:cBhvr>
                                      <p:tavLst>
                                        <p:tav tm="0">
                                          <p:val>
                                            <p:strVal val="#ppt_y"/>
                                          </p:val>
                                        </p:tav>
                                        <p:tav tm="100000">
                                          <p:val>
                                            <p:strVal val="#ppt_y"/>
                                          </p:val>
                                        </p:tav>
                                      </p:tavLst>
                                    </p:anim>
                                  </p:childTnLst>
                                </p:cTn>
                              </p:par>
                            </p:childTnLst>
                          </p:cTn>
                        </p:par>
                        <p:par>
                          <p:cTn id="77" fill="hold">
                            <p:stCondLst>
                              <p:cond delay="1500"/>
                            </p:stCondLst>
                            <p:childTnLst>
                              <p:par>
                                <p:cTn id="78" presetID="2" presetClass="entr" presetSubtype="4"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childTnLst>
                          </p:cTn>
                        </p:par>
                        <p:par>
                          <p:cTn id="82" fill="hold">
                            <p:stCondLst>
                              <p:cond delay="2000"/>
                            </p:stCondLst>
                            <p:childTnLst>
                              <p:par>
                                <p:cTn id="83" presetID="2" presetClass="entr" presetSubtype="4" fill="hold" nodeType="after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additive="base">
                                        <p:cTn id="85" dur="500" fill="hold"/>
                                        <p:tgtEl>
                                          <p:spTgt spid="51"/>
                                        </p:tgtEl>
                                        <p:attrNameLst>
                                          <p:attrName>ppt_x</p:attrName>
                                        </p:attrNameLst>
                                      </p:cBhvr>
                                      <p:tavLst>
                                        <p:tav tm="0">
                                          <p:val>
                                            <p:strVal val="#ppt_x"/>
                                          </p:val>
                                        </p:tav>
                                        <p:tav tm="100000">
                                          <p:val>
                                            <p:strVal val="#ppt_x"/>
                                          </p:val>
                                        </p:tav>
                                      </p:tavLst>
                                    </p:anim>
                                    <p:anim calcmode="lin" valueType="num">
                                      <p:cBhvr additive="base">
                                        <p:cTn id="8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par>
                          <p:cTn id="91" fill="hold">
                            <p:stCondLst>
                              <p:cond delay="0"/>
                            </p:stCondLst>
                            <p:childTnLst>
                              <p:par>
                                <p:cTn id="92" presetID="2" presetClass="entr" presetSubtype="8" fill="hold" grpId="0" nodeType="after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additive="base">
                                        <p:cTn id="94" dur="500" fill="hold"/>
                                        <p:tgtEl>
                                          <p:spTgt spid="48"/>
                                        </p:tgtEl>
                                        <p:attrNameLst>
                                          <p:attrName>ppt_x</p:attrName>
                                        </p:attrNameLst>
                                      </p:cBhvr>
                                      <p:tavLst>
                                        <p:tav tm="0">
                                          <p:val>
                                            <p:strVal val="0-#ppt_w/2"/>
                                          </p:val>
                                        </p:tav>
                                        <p:tav tm="100000">
                                          <p:val>
                                            <p:strVal val="#ppt_x"/>
                                          </p:val>
                                        </p:tav>
                                      </p:tavLst>
                                    </p:anim>
                                    <p:anim calcmode="lin" valueType="num">
                                      <p:cBhvr additive="base">
                                        <p:cTn id="95" dur="500" fill="hold"/>
                                        <p:tgtEl>
                                          <p:spTgt spid="48"/>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fill="hold"/>
                                        <p:tgtEl>
                                          <p:spTgt spid="30"/>
                                        </p:tgtEl>
                                        <p:attrNameLst>
                                          <p:attrName>ppt_x</p:attrName>
                                        </p:attrNameLst>
                                      </p:cBhvr>
                                      <p:tavLst>
                                        <p:tav tm="0">
                                          <p:val>
                                            <p:strVal val="0-#ppt_w/2"/>
                                          </p:val>
                                        </p:tav>
                                        <p:tav tm="100000">
                                          <p:val>
                                            <p:strVal val="#ppt_x"/>
                                          </p:val>
                                        </p:tav>
                                      </p:tavLst>
                                    </p:anim>
                                    <p:anim calcmode="lin" valueType="num">
                                      <p:cBhvr additive="base">
                                        <p:cTn id="99" dur="500" fill="hold"/>
                                        <p:tgtEl>
                                          <p:spTgt spid="30"/>
                                        </p:tgtEl>
                                        <p:attrNameLst>
                                          <p:attrName>ppt_y</p:attrName>
                                        </p:attrNameLst>
                                      </p:cBhvr>
                                      <p:tavLst>
                                        <p:tav tm="0">
                                          <p:val>
                                            <p:strVal val="#ppt_y"/>
                                          </p:val>
                                        </p:tav>
                                        <p:tav tm="100000">
                                          <p:val>
                                            <p:strVal val="#ppt_y"/>
                                          </p:val>
                                        </p:tav>
                                      </p:tavLst>
                                    </p:anim>
                                  </p:childTnLst>
                                </p:cTn>
                              </p:par>
                            </p:childTnLst>
                          </p:cTn>
                        </p:par>
                        <p:par>
                          <p:cTn id="100" fill="hold">
                            <p:stCondLst>
                              <p:cond delay="500"/>
                            </p:stCondLst>
                            <p:childTnLst>
                              <p:par>
                                <p:cTn id="101" presetID="2" presetClass="entr" presetSubtype="1"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ppt_x"/>
                                          </p:val>
                                        </p:tav>
                                        <p:tav tm="100000">
                                          <p:val>
                                            <p:strVal val="#ppt_x"/>
                                          </p:val>
                                        </p:tav>
                                      </p:tavLst>
                                    </p:anim>
                                    <p:anim calcmode="lin" valueType="num">
                                      <p:cBhvr additive="base">
                                        <p:cTn id="104" dur="500" fill="hold"/>
                                        <p:tgtEl>
                                          <p:spTgt spid="31"/>
                                        </p:tgtEl>
                                        <p:attrNameLst>
                                          <p:attrName>ppt_y</p:attrName>
                                        </p:attrNameLst>
                                      </p:cBhvr>
                                      <p:tavLst>
                                        <p:tav tm="0">
                                          <p:val>
                                            <p:strVal val="0-#ppt_h/2"/>
                                          </p:val>
                                        </p:tav>
                                        <p:tav tm="100000">
                                          <p:val>
                                            <p:strVal val="#ppt_y"/>
                                          </p:val>
                                        </p:tav>
                                      </p:tavLst>
                                    </p:anim>
                                  </p:childTnLst>
                                </p:cTn>
                              </p:par>
                            </p:childTnLst>
                          </p:cTn>
                        </p:par>
                        <p:par>
                          <p:cTn id="105" fill="hold">
                            <p:stCondLst>
                              <p:cond delay="1000"/>
                            </p:stCondLst>
                            <p:childTnLst>
                              <p:par>
                                <p:cTn id="106" presetID="47" presetClass="entr" presetSubtype="0" fill="hold" nodeType="after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childTnLst>
                                </p:cTn>
                              </p:par>
                            </p:childTnLst>
                          </p:cTn>
                        </p:par>
                        <p:par>
                          <p:cTn id="115" fill="hold">
                            <p:stCondLst>
                              <p:cond delay="0"/>
                            </p:stCondLst>
                            <p:childTnLst>
                              <p:par>
                                <p:cTn id="116" presetID="2" presetClass="entr" presetSubtype="8"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additive="base">
                                        <p:cTn id="118" dur="500" fill="hold"/>
                                        <p:tgtEl>
                                          <p:spTgt spid="34"/>
                                        </p:tgtEl>
                                        <p:attrNameLst>
                                          <p:attrName>ppt_x</p:attrName>
                                        </p:attrNameLst>
                                      </p:cBhvr>
                                      <p:tavLst>
                                        <p:tav tm="0">
                                          <p:val>
                                            <p:strVal val="0-#ppt_w/2"/>
                                          </p:val>
                                        </p:tav>
                                        <p:tav tm="100000">
                                          <p:val>
                                            <p:strVal val="#ppt_x"/>
                                          </p:val>
                                        </p:tav>
                                      </p:tavLst>
                                    </p:anim>
                                    <p:anim calcmode="lin" valueType="num">
                                      <p:cBhvr additive="base">
                                        <p:cTn id="119" dur="500" fill="hold"/>
                                        <p:tgtEl>
                                          <p:spTgt spid="34"/>
                                        </p:tgtEl>
                                        <p:attrNameLst>
                                          <p:attrName>ppt_y</p:attrName>
                                        </p:attrNameLst>
                                      </p:cBhvr>
                                      <p:tavLst>
                                        <p:tav tm="0">
                                          <p:val>
                                            <p:strVal val="#ppt_y"/>
                                          </p:val>
                                        </p:tav>
                                        <p:tav tm="100000">
                                          <p:val>
                                            <p:strVal val="#ppt_y"/>
                                          </p:val>
                                        </p:tav>
                                      </p:tavLst>
                                    </p:anim>
                                  </p:childTnLst>
                                </p:cTn>
                              </p:par>
                              <p:par>
                                <p:cTn id="120" presetID="2" presetClass="entr" presetSubtype="8" fill="hold" grpId="0" nodeType="withEffect">
                                  <p:stCondLst>
                                    <p:cond delay="0"/>
                                  </p:stCondLst>
                                  <p:childTnLst>
                                    <p:set>
                                      <p:cBhvr>
                                        <p:cTn id="121" dur="1" fill="hold">
                                          <p:stCondLst>
                                            <p:cond delay="0"/>
                                          </p:stCondLst>
                                        </p:cTn>
                                        <p:tgtEl>
                                          <p:spTgt spid="49"/>
                                        </p:tgtEl>
                                        <p:attrNameLst>
                                          <p:attrName>style.visibility</p:attrName>
                                        </p:attrNameLst>
                                      </p:cBhvr>
                                      <p:to>
                                        <p:strVal val="visible"/>
                                      </p:to>
                                    </p:set>
                                    <p:anim calcmode="lin" valueType="num">
                                      <p:cBhvr additive="base">
                                        <p:cTn id="122" dur="500" fill="hold"/>
                                        <p:tgtEl>
                                          <p:spTgt spid="49"/>
                                        </p:tgtEl>
                                        <p:attrNameLst>
                                          <p:attrName>ppt_x</p:attrName>
                                        </p:attrNameLst>
                                      </p:cBhvr>
                                      <p:tavLst>
                                        <p:tav tm="0">
                                          <p:val>
                                            <p:strVal val="0-#ppt_w/2"/>
                                          </p:val>
                                        </p:tav>
                                        <p:tav tm="100000">
                                          <p:val>
                                            <p:strVal val="#ppt_x"/>
                                          </p:val>
                                        </p:tav>
                                      </p:tavLst>
                                    </p:anim>
                                    <p:anim calcmode="lin" valueType="num">
                                      <p:cBhvr additive="base">
                                        <p:cTn id="123" dur="500" fill="hold"/>
                                        <p:tgtEl>
                                          <p:spTgt spid="49"/>
                                        </p:tgtEl>
                                        <p:attrNameLst>
                                          <p:attrName>ppt_y</p:attrName>
                                        </p:attrNameLst>
                                      </p:cBhvr>
                                      <p:tavLst>
                                        <p:tav tm="0">
                                          <p:val>
                                            <p:strVal val="#ppt_y"/>
                                          </p:val>
                                        </p:tav>
                                        <p:tav tm="100000">
                                          <p:val>
                                            <p:strVal val="#ppt_y"/>
                                          </p:val>
                                        </p:tav>
                                      </p:tavLst>
                                    </p:anim>
                                  </p:childTnLst>
                                </p:cTn>
                              </p:par>
                            </p:childTnLst>
                          </p:cTn>
                        </p:par>
                        <p:par>
                          <p:cTn id="124" fill="hold">
                            <p:stCondLst>
                              <p:cond delay="500"/>
                            </p:stCondLst>
                            <p:childTnLst>
                              <p:par>
                                <p:cTn id="125" presetID="2" presetClass="entr" presetSubtype="4" fill="hold" nodeType="after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additive="base">
                                        <p:cTn id="127" dur="500" fill="hold"/>
                                        <p:tgtEl>
                                          <p:spTgt spid="36"/>
                                        </p:tgtEl>
                                        <p:attrNameLst>
                                          <p:attrName>ppt_x</p:attrName>
                                        </p:attrNameLst>
                                      </p:cBhvr>
                                      <p:tavLst>
                                        <p:tav tm="0">
                                          <p:val>
                                            <p:strVal val="#ppt_x"/>
                                          </p:val>
                                        </p:tav>
                                        <p:tav tm="100000">
                                          <p:val>
                                            <p:strVal val="#ppt_x"/>
                                          </p:val>
                                        </p:tav>
                                      </p:tavLst>
                                    </p:anim>
                                    <p:anim calcmode="lin" valueType="num">
                                      <p:cBhvr additive="base">
                                        <p:cTn id="128" dur="500" fill="hold"/>
                                        <p:tgtEl>
                                          <p:spTgt spid="36"/>
                                        </p:tgtEl>
                                        <p:attrNameLst>
                                          <p:attrName>ppt_y</p:attrName>
                                        </p:attrNameLst>
                                      </p:cBhvr>
                                      <p:tavLst>
                                        <p:tav tm="0">
                                          <p:val>
                                            <p:strVal val="1+#ppt_h/2"/>
                                          </p:val>
                                        </p:tav>
                                        <p:tav tm="100000">
                                          <p:val>
                                            <p:strVal val="#ppt_y"/>
                                          </p:val>
                                        </p:tav>
                                      </p:tavLst>
                                    </p:anim>
                                  </p:childTnLst>
                                </p:cTn>
                              </p:par>
                            </p:childTnLst>
                          </p:cTn>
                        </p:par>
                        <p:par>
                          <p:cTn id="129" fill="hold">
                            <p:stCondLst>
                              <p:cond delay="1000"/>
                            </p:stCondLst>
                            <p:childTnLst>
                              <p:par>
                                <p:cTn id="130" presetID="2" presetClass="entr" presetSubtype="4" fill="hold" nodeType="afterEffect">
                                  <p:stCondLst>
                                    <p:cond delay="0"/>
                                  </p:stCondLst>
                                  <p:childTnLst>
                                    <p:set>
                                      <p:cBhvr>
                                        <p:cTn id="131" dur="1" fill="hold">
                                          <p:stCondLst>
                                            <p:cond delay="0"/>
                                          </p:stCondLst>
                                        </p:cTn>
                                        <p:tgtEl>
                                          <p:spTgt spid="52"/>
                                        </p:tgtEl>
                                        <p:attrNameLst>
                                          <p:attrName>style.visibility</p:attrName>
                                        </p:attrNameLst>
                                      </p:cBhvr>
                                      <p:to>
                                        <p:strVal val="visible"/>
                                      </p:to>
                                    </p:set>
                                    <p:anim calcmode="lin" valueType="num">
                                      <p:cBhvr additive="base">
                                        <p:cTn id="132" dur="500" fill="hold"/>
                                        <p:tgtEl>
                                          <p:spTgt spid="52"/>
                                        </p:tgtEl>
                                        <p:attrNameLst>
                                          <p:attrName>ppt_x</p:attrName>
                                        </p:attrNameLst>
                                      </p:cBhvr>
                                      <p:tavLst>
                                        <p:tav tm="0">
                                          <p:val>
                                            <p:strVal val="#ppt_x"/>
                                          </p:val>
                                        </p:tav>
                                        <p:tav tm="100000">
                                          <p:val>
                                            <p:strVal val="#ppt_x"/>
                                          </p:val>
                                        </p:tav>
                                      </p:tavLst>
                                    </p:anim>
                                    <p:anim calcmode="lin" valueType="num">
                                      <p:cBhvr additive="base">
                                        <p:cTn id="13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21" grpId="0" animBg="1"/>
      <p:bldP spid="16" grpId="0" animBg="1"/>
      <p:bldP spid="4" grpId="0" animBg="1"/>
      <p:bldP spid="12" grpId="0" animBg="1"/>
      <p:bldP spid="13" grpId="0" animBg="1"/>
      <p:bldP spid="26" grpId="0" animBg="1"/>
      <p:bldP spid="27" grpId="0" animBg="1"/>
      <p:bldP spid="39" grpId="0"/>
      <p:bldP spid="40" grpId="0"/>
      <p:bldP spid="41" grpId="0"/>
      <p:bldP spid="43" grpId="0"/>
      <p:bldP spid="44" grpId="0"/>
      <p:bldP spid="45" grpId="0"/>
      <p:bldP spid="46" grpId="0"/>
      <p:bldP spid="47" grpId="0"/>
      <p:bldP spid="48"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928" y="1404257"/>
            <a:ext cx="10515600" cy="4365975"/>
          </a:xfrm>
        </p:spPr>
        <p:txBody>
          <a:bodyPr>
            <a:noAutofit/>
          </a:bodyPr>
          <a:lstStyle/>
          <a:p>
            <a:pPr lvl="1" algn="just"/>
            <a:r>
              <a:rPr lang="en-US" sz="2800" b="1" dirty="0" smtClean="0"/>
              <a:t>Filling </a:t>
            </a:r>
            <a:r>
              <a:rPr lang="en-US" sz="2800" b="1" dirty="0" smtClean="0"/>
              <a:t>Machines</a:t>
            </a:r>
            <a:r>
              <a:rPr lang="en-US" sz="2800" dirty="0" smtClean="0"/>
              <a:t>: Automated systems for filling bottles, cartons, or containers with milk or dairy products.</a:t>
            </a:r>
          </a:p>
          <a:p>
            <a:pPr lvl="1" algn="just"/>
            <a:r>
              <a:rPr lang="en-US" sz="2800" b="1" dirty="0" smtClean="0"/>
              <a:t>Sealing Machines</a:t>
            </a:r>
            <a:r>
              <a:rPr lang="en-US" sz="2800" dirty="0" smtClean="0"/>
              <a:t>: Seal containers to maintain product freshness and integrity</a:t>
            </a:r>
            <a:r>
              <a:rPr lang="en-US" sz="2800" dirty="0" smtClean="0"/>
              <a:t>.</a:t>
            </a:r>
          </a:p>
        </p:txBody>
      </p:sp>
      <p:sp>
        <p:nvSpPr>
          <p:cNvPr id="5"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dirty="0" smtClean="0">
                <a:solidFill>
                  <a:schemeClr val="bg1"/>
                </a:solidFill>
                <a:latin typeface="Bahnschrift" panose="020B0502040204020203" pitchFamily="34" charset="0"/>
              </a:rPr>
              <a:t>Packing</a:t>
            </a:r>
            <a:endParaRPr lang="en-US" sz="36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4095081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927" y="1404257"/>
            <a:ext cx="10787743" cy="4365975"/>
          </a:xfrm>
        </p:spPr>
        <p:txBody>
          <a:bodyPr>
            <a:noAutofit/>
          </a:bodyPr>
          <a:lstStyle/>
          <a:p>
            <a:pPr algn="just"/>
            <a:r>
              <a:rPr lang="en-US" dirty="0"/>
              <a:t>Each piece of dairy processing equipment plays a crucial role in ensuring milk and dairy products are processed efficiently, safely, and to high-quality standards.</a:t>
            </a:r>
          </a:p>
          <a:p>
            <a:pPr algn="just"/>
            <a:r>
              <a:rPr lang="en-US" dirty="0"/>
              <a:t>Standardization of these machines are important to handle safely and hygienically various volumes of milk and cater to different stages of dairy processing, from raw milk reception to packaging the final products for distribution and sale</a:t>
            </a:r>
            <a:r>
              <a:rPr lang="en-US" dirty="0" smtClean="0"/>
              <a:t>.</a:t>
            </a:r>
          </a:p>
          <a:p>
            <a:pPr algn="just"/>
            <a:r>
              <a:rPr lang="en-US" dirty="0" smtClean="0"/>
              <a:t>Opportunity : There are gap areas for standardization of various equipments in dairy processing, which a students can take up as Research project and participate in Standards development.</a:t>
            </a:r>
            <a:endParaRPr lang="en-US" dirty="0"/>
          </a:p>
        </p:txBody>
      </p:sp>
      <p:sp>
        <p:nvSpPr>
          <p:cNvPr id="5"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chemeClr val="bg1"/>
                </a:solidFill>
                <a:latin typeface="Bahnschrift" panose="020B0502040204020203" pitchFamily="34" charset="0"/>
              </a:rPr>
              <a:t>Conclusion</a:t>
            </a:r>
            <a:endParaRPr lang="en-US" sz="36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862209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0" y="0"/>
            <a:ext cx="12381911" cy="6888248"/>
          </a:xfrm>
          <a:prstGeom prst="rect">
            <a:avLst/>
          </a:prstGeom>
          <a:noFill/>
          <a:ln w="9525">
            <a:solidFill>
              <a:schemeClr val="accent1"/>
            </a:solidFill>
            <a:round/>
            <a:headEnd/>
            <a:tailEnd/>
          </a:ln>
          <a:effectLst/>
        </p:spPr>
      </p:pic>
      <p:pic>
        <p:nvPicPr>
          <p:cNvPr id="4" name="Picture 6" descr="Animation1">
            <a:extLst>
              <a:ext uri="{FF2B5EF4-FFF2-40B4-BE49-F238E27FC236}">
                <a16:creationId xmlns:a16="http://schemas.microsoft.com/office/drawing/2014/main" xmlns="" id="{51D229A7-725F-4C2E-B2E4-096E795F2F16}"/>
              </a:ext>
            </a:extLst>
          </p:cNvPr>
          <p:cNvPicPr>
            <a:picLocks noChangeAspect="1" noChangeArrowheads="1" noCrop="1"/>
          </p:cNvPicPr>
          <p:nvPr/>
        </p:nvPicPr>
        <p:blipFill>
          <a:blip r:embed="rId4" cstate="print"/>
          <a:srcRect/>
          <a:stretch>
            <a:fillRect/>
          </a:stretch>
        </p:blipFill>
        <p:spPr bwMode="auto">
          <a:xfrm>
            <a:off x="10588099" y="48655"/>
            <a:ext cx="1603901" cy="1445739"/>
          </a:xfrm>
          <a:prstGeom prst="rect">
            <a:avLst/>
          </a:prstGeom>
          <a:noFill/>
          <a:ln w="9525">
            <a:noFill/>
            <a:miter lim="800000"/>
            <a:headEnd/>
            <a:tailEnd/>
          </a:ln>
        </p:spPr>
      </p:pic>
    </p:spTree>
    <p:extLst>
      <p:ext uri="{BB962C8B-B14F-4D97-AF65-F5344CB8AC3E}">
        <p14:creationId xmlns:p14="http://schemas.microsoft.com/office/powerpoint/2010/main" val="280367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ight Arrow 33"/>
          <p:cNvSpPr/>
          <p:nvPr/>
        </p:nvSpPr>
        <p:spPr>
          <a:xfrm>
            <a:off x="8156389" y="2891698"/>
            <a:ext cx="2520000" cy="1440000"/>
          </a:xfrm>
          <a:prstGeom prst="right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ight Arrow 29"/>
          <p:cNvSpPr/>
          <p:nvPr/>
        </p:nvSpPr>
        <p:spPr>
          <a:xfrm>
            <a:off x="6333109" y="2891698"/>
            <a:ext cx="2520000" cy="1440000"/>
          </a:xfrm>
          <a:prstGeom prst="righ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ight Arrow 20"/>
          <p:cNvSpPr/>
          <p:nvPr/>
        </p:nvSpPr>
        <p:spPr>
          <a:xfrm>
            <a:off x="4551218" y="2891698"/>
            <a:ext cx="2520000" cy="1440000"/>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ight Arrow 15"/>
          <p:cNvSpPr/>
          <p:nvPr/>
        </p:nvSpPr>
        <p:spPr>
          <a:xfrm>
            <a:off x="2749364" y="2891698"/>
            <a:ext cx="2520000" cy="144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0" y="0"/>
            <a:ext cx="12192000" cy="990149"/>
          </a:xfrm>
          <a:solidFill>
            <a:srgbClr val="002060"/>
          </a:solidFill>
        </p:spPr>
        <p:txBody>
          <a:bodyPr/>
          <a:lstStyle/>
          <a:p>
            <a:pPr algn="ctr"/>
            <a:r>
              <a:rPr lang="en-US" b="1" dirty="0" smtClean="0">
                <a:solidFill>
                  <a:schemeClr val="bg1"/>
                </a:solidFill>
                <a:latin typeface="Bahnschrift" panose="020B0502040204020203" pitchFamily="34" charset="0"/>
              </a:rPr>
              <a:t>Milk </a:t>
            </a:r>
            <a:r>
              <a:rPr lang="en-US" b="1" dirty="0">
                <a:solidFill>
                  <a:schemeClr val="bg1"/>
                </a:solidFill>
                <a:latin typeface="Bahnschrift" panose="020B0502040204020203" pitchFamily="34" charset="0"/>
              </a:rPr>
              <a:t>Production Process </a:t>
            </a:r>
            <a:r>
              <a:rPr lang="en-US" b="1" dirty="0" smtClean="0">
                <a:solidFill>
                  <a:schemeClr val="bg1"/>
                </a:solidFill>
                <a:latin typeface="Bahnschrift" panose="020B0502040204020203" pitchFamily="34" charset="0"/>
              </a:rPr>
              <a:t>Flow</a:t>
            </a:r>
            <a:endParaRPr lang="en-IN" b="1" dirty="0">
              <a:solidFill>
                <a:schemeClr val="bg1"/>
              </a:solidFill>
              <a:latin typeface="Bahnschrift" panose="020B0502040204020203" pitchFamily="34" charset="0"/>
            </a:endParaRPr>
          </a:p>
        </p:txBody>
      </p:sp>
      <p:sp>
        <p:nvSpPr>
          <p:cNvPr id="4" name="Right Arrow 3"/>
          <p:cNvSpPr/>
          <p:nvPr/>
        </p:nvSpPr>
        <p:spPr>
          <a:xfrm>
            <a:off x="838200" y="2891698"/>
            <a:ext cx="2520000" cy="144000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Connector 10"/>
          <p:cNvCxnSpPr/>
          <p:nvPr/>
        </p:nvCxnSpPr>
        <p:spPr>
          <a:xfrm>
            <a:off x="1710926" y="3964499"/>
            <a:ext cx="13854" cy="88069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059762" y="4760259"/>
            <a:ext cx="1351693" cy="1399309"/>
            <a:chOff x="1059762" y="4760259"/>
            <a:chExt cx="1351693" cy="1399309"/>
          </a:xfrm>
        </p:grpSpPr>
        <p:sp>
          <p:nvSpPr>
            <p:cNvPr id="12" name="Oval 11"/>
            <p:cNvSpPr/>
            <p:nvPr/>
          </p:nvSpPr>
          <p:spPr>
            <a:xfrm>
              <a:off x="1059762" y="4760259"/>
              <a:ext cx="1351693" cy="139930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1160205" y="4885824"/>
              <a:ext cx="1154268" cy="117673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18" name="Straight Connector 17"/>
          <p:cNvCxnSpPr/>
          <p:nvPr/>
        </p:nvCxnSpPr>
        <p:spPr>
          <a:xfrm rot="10800000">
            <a:off x="3746239" y="2408888"/>
            <a:ext cx="13854" cy="88069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67762" y="3964499"/>
            <a:ext cx="13854" cy="88069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716598" y="4760259"/>
            <a:ext cx="1316181" cy="1399309"/>
            <a:chOff x="4716598" y="4760259"/>
            <a:chExt cx="1316181" cy="1399309"/>
          </a:xfrm>
        </p:grpSpPr>
        <p:sp>
          <p:nvSpPr>
            <p:cNvPr id="24" name="Oval 23"/>
            <p:cNvSpPr/>
            <p:nvPr/>
          </p:nvSpPr>
          <p:spPr>
            <a:xfrm>
              <a:off x="4716598" y="4760259"/>
              <a:ext cx="1316181" cy="1399309"/>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p:cNvSpPr/>
            <p:nvPr/>
          </p:nvSpPr>
          <p:spPr>
            <a:xfrm>
              <a:off x="4803186" y="4871969"/>
              <a:ext cx="1129149" cy="1176734"/>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 name="Group 4"/>
          <p:cNvGrpSpPr/>
          <p:nvPr/>
        </p:nvGrpSpPr>
        <p:grpSpPr>
          <a:xfrm>
            <a:off x="3068661" y="1135648"/>
            <a:ext cx="1351693" cy="1399309"/>
            <a:chOff x="3068661" y="1135648"/>
            <a:chExt cx="1351693" cy="1399309"/>
          </a:xfrm>
        </p:grpSpPr>
        <p:sp>
          <p:nvSpPr>
            <p:cNvPr id="26" name="Oval 25"/>
            <p:cNvSpPr/>
            <p:nvPr/>
          </p:nvSpPr>
          <p:spPr>
            <a:xfrm>
              <a:off x="3068661" y="1135648"/>
              <a:ext cx="1351693" cy="139930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p:cNvSpPr/>
            <p:nvPr/>
          </p:nvSpPr>
          <p:spPr>
            <a:xfrm>
              <a:off x="3169104" y="1245171"/>
              <a:ext cx="1154268" cy="1176734"/>
            </a:xfrm>
            <a:prstGeom prst="ellipse">
              <a:avLst/>
            </a:prstGeom>
            <a:blipFill>
              <a:blip r:embed="rId4"/>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31" name="Straight Connector 30"/>
          <p:cNvCxnSpPr/>
          <p:nvPr/>
        </p:nvCxnSpPr>
        <p:spPr>
          <a:xfrm rot="10800000">
            <a:off x="7329984" y="2408888"/>
            <a:ext cx="13854" cy="880691"/>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652406" y="1135648"/>
            <a:ext cx="1351693" cy="1399309"/>
            <a:chOff x="6652406" y="1135648"/>
            <a:chExt cx="1351693" cy="1399309"/>
          </a:xfrm>
        </p:grpSpPr>
        <p:sp>
          <p:nvSpPr>
            <p:cNvPr id="32" name="Oval 31"/>
            <p:cNvSpPr/>
            <p:nvPr/>
          </p:nvSpPr>
          <p:spPr>
            <a:xfrm>
              <a:off x="6652406" y="1135648"/>
              <a:ext cx="1351693" cy="1399309"/>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p:cNvSpPr/>
            <p:nvPr/>
          </p:nvSpPr>
          <p:spPr>
            <a:xfrm>
              <a:off x="6766704" y="1261213"/>
              <a:ext cx="1154268" cy="1176734"/>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36" name="Straight Connector 35"/>
          <p:cNvCxnSpPr/>
          <p:nvPr/>
        </p:nvCxnSpPr>
        <p:spPr>
          <a:xfrm>
            <a:off x="8972933" y="3964499"/>
            <a:ext cx="13854" cy="880691"/>
          </a:xfrm>
          <a:prstGeom prst="line">
            <a:avLst/>
          </a:prstGeom>
          <a:ln w="7620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321769" y="4760259"/>
            <a:ext cx="1316181" cy="1399309"/>
            <a:chOff x="8321769" y="4760259"/>
            <a:chExt cx="1316181" cy="1399309"/>
          </a:xfrm>
        </p:grpSpPr>
        <p:sp>
          <p:nvSpPr>
            <p:cNvPr id="37" name="Oval 36"/>
            <p:cNvSpPr/>
            <p:nvPr/>
          </p:nvSpPr>
          <p:spPr>
            <a:xfrm>
              <a:off x="8321769" y="4760259"/>
              <a:ext cx="1316181" cy="1399309"/>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p:cNvSpPr/>
            <p:nvPr/>
          </p:nvSpPr>
          <p:spPr>
            <a:xfrm>
              <a:off x="8436067" y="4885824"/>
              <a:ext cx="1129149" cy="117673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9" name="TextBox 38"/>
          <p:cNvSpPr txBox="1"/>
          <p:nvPr/>
        </p:nvSpPr>
        <p:spPr>
          <a:xfrm>
            <a:off x="718376" y="2341401"/>
            <a:ext cx="322005" cy="1015663"/>
          </a:xfrm>
          <a:prstGeom prst="rect">
            <a:avLst/>
          </a:prstGeom>
          <a:noFill/>
        </p:spPr>
        <p:txBody>
          <a:bodyPr wrap="square" rtlCol="0">
            <a:spAutoFit/>
          </a:bodyPr>
          <a:lstStyle/>
          <a:p>
            <a:r>
              <a:rPr lang="en-US" sz="6000" dirty="0">
                <a:solidFill>
                  <a:schemeClr val="accent1">
                    <a:lumMod val="50000"/>
                  </a:schemeClr>
                </a:solidFill>
                <a:latin typeface="Bahnschrift" panose="020B0502040204020203" pitchFamily="34" charset="0"/>
              </a:rPr>
              <a:t>6</a:t>
            </a:r>
            <a:endParaRPr lang="en-IN" sz="6000" dirty="0">
              <a:solidFill>
                <a:schemeClr val="accent1">
                  <a:lumMod val="50000"/>
                </a:schemeClr>
              </a:solidFill>
              <a:latin typeface="Bahnschrift" panose="020B0502040204020203" pitchFamily="34" charset="0"/>
            </a:endParaRPr>
          </a:p>
        </p:txBody>
      </p:sp>
      <p:sp>
        <p:nvSpPr>
          <p:cNvPr id="40" name="TextBox 39"/>
          <p:cNvSpPr txBox="1"/>
          <p:nvPr/>
        </p:nvSpPr>
        <p:spPr>
          <a:xfrm>
            <a:off x="2836183" y="3829789"/>
            <a:ext cx="322005" cy="1015663"/>
          </a:xfrm>
          <a:prstGeom prst="rect">
            <a:avLst/>
          </a:prstGeom>
          <a:noFill/>
        </p:spPr>
        <p:txBody>
          <a:bodyPr wrap="square" rtlCol="0">
            <a:spAutoFit/>
          </a:bodyPr>
          <a:lstStyle/>
          <a:p>
            <a:r>
              <a:rPr lang="en-US" sz="6000" dirty="0" smtClean="0">
                <a:solidFill>
                  <a:schemeClr val="accent1"/>
                </a:solidFill>
                <a:latin typeface="Bahnschrift" panose="020B0502040204020203" pitchFamily="34" charset="0"/>
              </a:rPr>
              <a:t>7</a:t>
            </a:r>
            <a:endParaRPr lang="en-IN" sz="6000" dirty="0">
              <a:solidFill>
                <a:schemeClr val="accent1"/>
              </a:solidFill>
              <a:latin typeface="Bahnschrift" panose="020B0502040204020203" pitchFamily="34" charset="0"/>
            </a:endParaRPr>
          </a:p>
        </p:txBody>
      </p:sp>
      <p:sp>
        <p:nvSpPr>
          <p:cNvPr id="41" name="TextBox 40"/>
          <p:cNvSpPr txBox="1"/>
          <p:nvPr/>
        </p:nvSpPr>
        <p:spPr>
          <a:xfrm>
            <a:off x="4736256" y="2383866"/>
            <a:ext cx="322005" cy="1015663"/>
          </a:xfrm>
          <a:prstGeom prst="rect">
            <a:avLst/>
          </a:prstGeom>
          <a:noFill/>
        </p:spPr>
        <p:txBody>
          <a:bodyPr wrap="square" rtlCol="0">
            <a:spAutoFit/>
          </a:bodyPr>
          <a:lstStyle/>
          <a:p>
            <a:r>
              <a:rPr lang="en-US" sz="6000" dirty="0">
                <a:solidFill>
                  <a:srgbClr val="FF9900"/>
                </a:solidFill>
                <a:latin typeface="Bahnschrift" panose="020B0502040204020203" pitchFamily="34" charset="0"/>
              </a:rPr>
              <a:t>8</a:t>
            </a:r>
            <a:endParaRPr lang="en-IN" sz="6000" dirty="0">
              <a:solidFill>
                <a:srgbClr val="FF9900"/>
              </a:solidFill>
              <a:latin typeface="Bahnschrift" panose="020B0502040204020203" pitchFamily="34" charset="0"/>
            </a:endParaRPr>
          </a:p>
        </p:txBody>
      </p:sp>
      <p:sp>
        <p:nvSpPr>
          <p:cNvPr id="43" name="TextBox 42"/>
          <p:cNvSpPr txBox="1"/>
          <p:nvPr/>
        </p:nvSpPr>
        <p:spPr>
          <a:xfrm>
            <a:off x="6555574" y="3758026"/>
            <a:ext cx="322005" cy="1015663"/>
          </a:xfrm>
          <a:prstGeom prst="rect">
            <a:avLst/>
          </a:prstGeom>
          <a:noFill/>
        </p:spPr>
        <p:txBody>
          <a:bodyPr wrap="square" rtlCol="0">
            <a:spAutoFit/>
          </a:bodyPr>
          <a:lstStyle/>
          <a:p>
            <a:r>
              <a:rPr lang="en-US" sz="6000" dirty="0">
                <a:solidFill>
                  <a:srgbClr val="FF0066"/>
                </a:solidFill>
                <a:latin typeface="Bahnschrift" panose="020B0502040204020203" pitchFamily="34" charset="0"/>
              </a:rPr>
              <a:t>9</a:t>
            </a:r>
            <a:endParaRPr lang="en-IN" sz="6000" dirty="0">
              <a:solidFill>
                <a:srgbClr val="FF0066"/>
              </a:solidFill>
              <a:latin typeface="Bahnschrift" panose="020B0502040204020203" pitchFamily="34" charset="0"/>
            </a:endParaRPr>
          </a:p>
        </p:txBody>
      </p:sp>
      <p:sp>
        <p:nvSpPr>
          <p:cNvPr id="44" name="TextBox 43"/>
          <p:cNvSpPr txBox="1"/>
          <p:nvPr/>
        </p:nvSpPr>
        <p:spPr>
          <a:xfrm>
            <a:off x="8295331" y="2363550"/>
            <a:ext cx="1121058" cy="1015663"/>
          </a:xfrm>
          <a:prstGeom prst="rect">
            <a:avLst/>
          </a:prstGeom>
          <a:noFill/>
        </p:spPr>
        <p:txBody>
          <a:bodyPr wrap="square" rtlCol="0">
            <a:spAutoFit/>
          </a:bodyPr>
          <a:lstStyle/>
          <a:p>
            <a:r>
              <a:rPr lang="en-US" sz="6000" dirty="0" smtClean="0">
                <a:solidFill>
                  <a:srgbClr val="33CC33"/>
                </a:solidFill>
                <a:latin typeface="Bahnschrift" panose="020B0502040204020203" pitchFamily="34" charset="0"/>
              </a:rPr>
              <a:t>10</a:t>
            </a:r>
            <a:endParaRPr lang="en-IN" sz="6000" dirty="0">
              <a:solidFill>
                <a:srgbClr val="33CC33"/>
              </a:solidFill>
              <a:latin typeface="Bahnschrift" panose="020B0502040204020203" pitchFamily="34" charset="0"/>
            </a:endParaRPr>
          </a:p>
        </p:txBody>
      </p:sp>
      <p:sp>
        <p:nvSpPr>
          <p:cNvPr id="45" name="TextBox 44"/>
          <p:cNvSpPr txBox="1"/>
          <p:nvPr/>
        </p:nvSpPr>
        <p:spPr>
          <a:xfrm>
            <a:off x="1298754" y="3306569"/>
            <a:ext cx="1578608" cy="523220"/>
          </a:xfrm>
          <a:prstGeom prst="rect">
            <a:avLst/>
          </a:prstGeom>
          <a:noFill/>
        </p:spPr>
        <p:txBody>
          <a:bodyPr wrap="square" rtlCol="0">
            <a:spAutoFit/>
          </a:bodyPr>
          <a:lstStyle/>
          <a:p>
            <a:r>
              <a:rPr lang="en-US" sz="2800" dirty="0" smtClean="0">
                <a:solidFill>
                  <a:schemeClr val="bg1"/>
                </a:solidFill>
                <a:latin typeface="Bahnschrift" panose="020B0502040204020203" pitchFamily="34" charset="0"/>
              </a:rPr>
              <a:t>Storage</a:t>
            </a:r>
            <a:endParaRPr lang="en-IN" sz="2800" dirty="0">
              <a:solidFill>
                <a:schemeClr val="bg1"/>
              </a:solidFill>
              <a:latin typeface="Bahnschrift" panose="020B0502040204020203" pitchFamily="34" charset="0"/>
            </a:endParaRPr>
          </a:p>
        </p:txBody>
      </p:sp>
      <p:sp>
        <p:nvSpPr>
          <p:cNvPr id="46" name="TextBox 45"/>
          <p:cNvSpPr txBox="1"/>
          <p:nvPr/>
        </p:nvSpPr>
        <p:spPr>
          <a:xfrm>
            <a:off x="3276107" y="3306569"/>
            <a:ext cx="2000657" cy="523220"/>
          </a:xfrm>
          <a:prstGeom prst="rect">
            <a:avLst/>
          </a:prstGeom>
          <a:noFill/>
        </p:spPr>
        <p:txBody>
          <a:bodyPr wrap="square" rtlCol="0">
            <a:spAutoFit/>
          </a:bodyPr>
          <a:lstStyle/>
          <a:p>
            <a:r>
              <a:rPr lang="en-US" sz="2800" dirty="0" smtClean="0">
                <a:solidFill>
                  <a:schemeClr val="bg1"/>
                </a:solidFill>
                <a:latin typeface="Bahnschrift" panose="020B0502040204020203" pitchFamily="34" charset="0"/>
              </a:rPr>
              <a:t>Separation</a:t>
            </a:r>
            <a:endParaRPr lang="en-IN" sz="2800" dirty="0">
              <a:solidFill>
                <a:schemeClr val="bg1"/>
              </a:solidFill>
              <a:latin typeface="Bahnschrift" panose="020B0502040204020203" pitchFamily="34" charset="0"/>
            </a:endParaRPr>
          </a:p>
        </p:txBody>
      </p:sp>
      <p:sp>
        <p:nvSpPr>
          <p:cNvPr id="47" name="TextBox 46"/>
          <p:cNvSpPr txBox="1"/>
          <p:nvPr/>
        </p:nvSpPr>
        <p:spPr>
          <a:xfrm>
            <a:off x="5097208" y="3130704"/>
            <a:ext cx="1669496" cy="954107"/>
          </a:xfrm>
          <a:prstGeom prst="rect">
            <a:avLst/>
          </a:prstGeom>
          <a:noFill/>
        </p:spPr>
        <p:txBody>
          <a:bodyPr wrap="square" rtlCol="0">
            <a:spAutoFit/>
          </a:bodyPr>
          <a:lstStyle/>
          <a:p>
            <a:r>
              <a:rPr lang="en-US" sz="2700" b="1" dirty="0" err="1" smtClean="0">
                <a:solidFill>
                  <a:schemeClr val="bg1"/>
                </a:solidFill>
                <a:latin typeface="Bahnschrift" panose="020B0502040204020203" pitchFamily="34" charset="0"/>
              </a:rPr>
              <a:t>Standardi</a:t>
            </a:r>
            <a:r>
              <a:rPr lang="en-US" sz="2700" b="1" dirty="0" smtClean="0">
                <a:solidFill>
                  <a:schemeClr val="bg1"/>
                </a:solidFill>
                <a:latin typeface="Bahnschrift" panose="020B0502040204020203" pitchFamily="34" charset="0"/>
              </a:rPr>
              <a:t> -zation</a:t>
            </a:r>
            <a:endParaRPr lang="en-IN" sz="2700" b="1" dirty="0">
              <a:solidFill>
                <a:schemeClr val="bg1"/>
              </a:solidFill>
              <a:latin typeface="Bahnschrift" panose="020B0502040204020203" pitchFamily="34" charset="0"/>
            </a:endParaRPr>
          </a:p>
        </p:txBody>
      </p:sp>
      <p:sp>
        <p:nvSpPr>
          <p:cNvPr id="48" name="TextBox 47"/>
          <p:cNvSpPr txBox="1"/>
          <p:nvPr/>
        </p:nvSpPr>
        <p:spPr>
          <a:xfrm>
            <a:off x="6951441" y="3139677"/>
            <a:ext cx="1855881" cy="954107"/>
          </a:xfrm>
          <a:prstGeom prst="rect">
            <a:avLst/>
          </a:prstGeom>
          <a:noFill/>
        </p:spPr>
        <p:txBody>
          <a:bodyPr wrap="square" rtlCol="0">
            <a:spAutoFit/>
          </a:bodyPr>
          <a:lstStyle/>
          <a:p>
            <a:r>
              <a:rPr lang="en-US" sz="2700" b="1" dirty="0" smtClean="0">
                <a:solidFill>
                  <a:schemeClr val="bg1"/>
                </a:solidFill>
                <a:latin typeface="Bahnschrift" panose="020B0502040204020203" pitchFamily="34" charset="0"/>
              </a:rPr>
              <a:t>Homogeni-zation</a:t>
            </a:r>
            <a:endParaRPr lang="en-IN" sz="2700" b="1" dirty="0">
              <a:solidFill>
                <a:schemeClr val="bg1"/>
              </a:solidFill>
              <a:latin typeface="Bahnschrift" panose="020B0502040204020203" pitchFamily="34" charset="0"/>
            </a:endParaRPr>
          </a:p>
        </p:txBody>
      </p:sp>
      <p:sp>
        <p:nvSpPr>
          <p:cNvPr id="49" name="TextBox 48"/>
          <p:cNvSpPr txBox="1"/>
          <p:nvPr/>
        </p:nvSpPr>
        <p:spPr>
          <a:xfrm>
            <a:off x="8779681" y="3150138"/>
            <a:ext cx="1588202" cy="954107"/>
          </a:xfrm>
          <a:prstGeom prst="rect">
            <a:avLst/>
          </a:prstGeom>
          <a:noFill/>
        </p:spPr>
        <p:txBody>
          <a:bodyPr wrap="square" rtlCol="0">
            <a:spAutoFit/>
          </a:bodyPr>
          <a:lstStyle/>
          <a:p>
            <a:r>
              <a:rPr lang="en-US" sz="2700" b="1" dirty="0" smtClean="0">
                <a:solidFill>
                  <a:schemeClr val="bg1"/>
                </a:solidFill>
                <a:latin typeface="Bahnschrift" panose="020B0502040204020203" pitchFamily="34" charset="0"/>
              </a:rPr>
              <a:t>Pasteuri</a:t>
            </a:r>
          </a:p>
          <a:p>
            <a:r>
              <a:rPr lang="en-US" sz="2700" b="1" dirty="0">
                <a:solidFill>
                  <a:schemeClr val="bg1"/>
                </a:solidFill>
                <a:latin typeface="Bahnschrift" panose="020B0502040204020203" pitchFamily="34" charset="0"/>
              </a:rPr>
              <a:t>-</a:t>
            </a:r>
            <a:r>
              <a:rPr lang="en-US" sz="2700" b="1" dirty="0" smtClean="0">
                <a:solidFill>
                  <a:schemeClr val="bg1"/>
                </a:solidFill>
                <a:latin typeface="Bahnschrift" panose="020B0502040204020203" pitchFamily="34" charset="0"/>
              </a:rPr>
              <a:t>zation</a:t>
            </a:r>
            <a:endParaRPr lang="en-IN" sz="27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27403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anim calcmode="lin" valueType="num">
                                      <p:cBhvr additive="base">
                                        <p:cTn id="9" dur="500" fill="hold"/>
                                        <p:tgtEl>
                                          <p:spTgt spid="45"/>
                                        </p:tgtEl>
                                        <p:attrNameLst>
                                          <p:attrName>ppt_x</p:attrName>
                                        </p:attrNameLst>
                                      </p:cBhvr>
                                      <p:tavLst>
                                        <p:tav tm="0">
                                          <p:val>
                                            <p:strVal val="0-#ppt_w/2"/>
                                          </p:val>
                                        </p:tav>
                                        <p:tav tm="100000">
                                          <p:val>
                                            <p:strVal val="#ppt_x"/>
                                          </p:val>
                                        </p:tav>
                                      </p:tavLst>
                                    </p:anim>
                                    <p:anim calcmode="lin" valueType="num">
                                      <p:cBhvr additive="base">
                                        <p:cTn id="10" dur="500" fill="hold"/>
                                        <p:tgtEl>
                                          <p:spTgt spid="45"/>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2" presetClass="entr" presetSubtype="8"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0-#ppt_w/2"/>
                                          </p:val>
                                        </p:tav>
                                        <p:tav tm="100000">
                                          <p:val>
                                            <p:strVal val="#ppt_x"/>
                                          </p:val>
                                        </p:tav>
                                      </p:tavLst>
                                    </p:anim>
                                    <p:anim calcmode="lin" valueType="num">
                                      <p:cBhvr additive="base">
                                        <p:cTn id="34" dur="500" fill="hold"/>
                                        <p:tgtEl>
                                          <p:spTgt spid="4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1"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0-#ppt_h/2"/>
                                          </p:val>
                                        </p:tav>
                                        <p:tav tm="100000">
                                          <p:val>
                                            <p:strVal val="#ppt_y"/>
                                          </p:val>
                                        </p:tav>
                                      </p:tavLst>
                                    </p:anim>
                                  </p:childTnLst>
                                </p:cTn>
                              </p:par>
                            </p:childTnLst>
                          </p:cTn>
                        </p:par>
                        <p:par>
                          <p:cTn id="44" fill="hold">
                            <p:stCondLst>
                              <p:cond delay="1000"/>
                            </p:stCondLst>
                            <p:childTnLst>
                              <p:par>
                                <p:cTn id="45" presetID="47"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childTnLst>
                                </p:cTn>
                              </p:par>
                              <p:par>
                                <p:cTn id="54" presetID="2" presetClass="entr" presetSubtype="8"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0-#ppt_w/2"/>
                                          </p:val>
                                        </p:tav>
                                        <p:tav tm="100000">
                                          <p:val>
                                            <p:strVal val="#ppt_x"/>
                                          </p:val>
                                        </p:tav>
                                      </p:tavLst>
                                    </p:anim>
                                    <p:anim calcmode="lin" valueType="num">
                                      <p:cBhvr additive="base">
                                        <p:cTn id="57" dur="500" fill="hold"/>
                                        <p:tgtEl>
                                          <p:spTgt spid="47"/>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0-#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2" presetClass="entr" presetSubtype="4"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2" presetClass="entr" presetSubtype="4"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500" fill="hold"/>
                                        <p:tgtEl>
                                          <p:spTgt spid="6"/>
                                        </p:tgtEl>
                                        <p:attrNameLst>
                                          <p:attrName>ppt_x</p:attrName>
                                        </p:attrNameLst>
                                      </p:cBhvr>
                                      <p:tavLst>
                                        <p:tav tm="0">
                                          <p:val>
                                            <p:strVal val="#ppt_x"/>
                                          </p:val>
                                        </p:tav>
                                        <p:tav tm="100000">
                                          <p:val>
                                            <p:strVal val="#ppt_x"/>
                                          </p:val>
                                        </p:tav>
                                      </p:tavLst>
                                    </p:anim>
                                    <p:anim calcmode="lin" valueType="num">
                                      <p:cBhvr additive="base">
                                        <p:cTn id="7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par>
                                <p:cTn id="76" presetID="2" presetClass="entr" presetSubtype="8"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0-#ppt_w/2"/>
                                          </p:val>
                                        </p:tav>
                                        <p:tav tm="100000">
                                          <p:val>
                                            <p:strVal val="#ppt_x"/>
                                          </p:val>
                                        </p:tav>
                                      </p:tavLst>
                                    </p:anim>
                                    <p:anim calcmode="lin" valueType="num">
                                      <p:cBhvr additive="base">
                                        <p:cTn id="79" dur="500" fill="hold"/>
                                        <p:tgtEl>
                                          <p:spTgt spid="4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500" fill="hold"/>
                                        <p:tgtEl>
                                          <p:spTgt spid="30"/>
                                        </p:tgtEl>
                                        <p:attrNameLst>
                                          <p:attrName>ppt_x</p:attrName>
                                        </p:attrNameLst>
                                      </p:cBhvr>
                                      <p:tavLst>
                                        <p:tav tm="0">
                                          <p:val>
                                            <p:strVal val="0-#ppt_w/2"/>
                                          </p:val>
                                        </p:tav>
                                        <p:tav tm="100000">
                                          <p:val>
                                            <p:strVal val="#ppt_x"/>
                                          </p:val>
                                        </p:tav>
                                      </p:tavLst>
                                    </p:anim>
                                    <p:anim calcmode="lin" valueType="num">
                                      <p:cBhvr additive="base">
                                        <p:cTn id="83" dur="500" fill="hold"/>
                                        <p:tgtEl>
                                          <p:spTgt spid="30"/>
                                        </p:tgtEl>
                                        <p:attrNameLst>
                                          <p:attrName>ppt_y</p:attrName>
                                        </p:attrNameLst>
                                      </p:cBhvr>
                                      <p:tavLst>
                                        <p:tav tm="0">
                                          <p:val>
                                            <p:strVal val="#ppt_y"/>
                                          </p:val>
                                        </p:tav>
                                        <p:tav tm="100000">
                                          <p:val>
                                            <p:strVal val="#ppt_y"/>
                                          </p:val>
                                        </p:tav>
                                      </p:tavLst>
                                    </p:anim>
                                  </p:childTnLst>
                                </p:cTn>
                              </p:par>
                            </p:childTnLst>
                          </p:cTn>
                        </p:par>
                        <p:par>
                          <p:cTn id="84" fill="hold">
                            <p:stCondLst>
                              <p:cond delay="500"/>
                            </p:stCondLst>
                            <p:childTnLst>
                              <p:par>
                                <p:cTn id="85" presetID="47" presetClass="entr" presetSubtype="0"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par>
                          <p:cTn id="90" fill="hold">
                            <p:stCondLst>
                              <p:cond delay="1500"/>
                            </p:stCondLst>
                            <p:childTnLst>
                              <p:par>
                                <p:cTn id="91" presetID="47"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1000"/>
                                        <p:tgtEl>
                                          <p:spTgt spid="7"/>
                                        </p:tgtEl>
                                      </p:cBhvr>
                                    </p:animEffect>
                                    <p:anim calcmode="lin" valueType="num">
                                      <p:cBhvr>
                                        <p:cTn id="94" dur="1000" fill="hold"/>
                                        <p:tgtEl>
                                          <p:spTgt spid="7"/>
                                        </p:tgtEl>
                                        <p:attrNameLst>
                                          <p:attrName>ppt_x</p:attrName>
                                        </p:attrNameLst>
                                      </p:cBhvr>
                                      <p:tavLst>
                                        <p:tav tm="0">
                                          <p:val>
                                            <p:strVal val="#ppt_x"/>
                                          </p:val>
                                        </p:tav>
                                        <p:tav tm="100000">
                                          <p:val>
                                            <p:strVal val="#ppt_x"/>
                                          </p:val>
                                        </p:tav>
                                      </p:tavLst>
                                    </p:anim>
                                    <p:anim calcmode="lin" valueType="num">
                                      <p:cBhvr>
                                        <p:cTn id="9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childTnLst>
                                </p:cTn>
                              </p:par>
                              <p:par>
                                <p:cTn id="100" presetID="2" presetClass="entr" presetSubtype="8"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additive="base">
                                        <p:cTn id="102" dur="500" fill="hold"/>
                                        <p:tgtEl>
                                          <p:spTgt spid="49"/>
                                        </p:tgtEl>
                                        <p:attrNameLst>
                                          <p:attrName>ppt_x</p:attrName>
                                        </p:attrNameLst>
                                      </p:cBhvr>
                                      <p:tavLst>
                                        <p:tav tm="0">
                                          <p:val>
                                            <p:strVal val="0-#ppt_w/2"/>
                                          </p:val>
                                        </p:tav>
                                        <p:tav tm="100000">
                                          <p:val>
                                            <p:strVal val="#ppt_x"/>
                                          </p:val>
                                        </p:tav>
                                      </p:tavLst>
                                    </p:anim>
                                    <p:anim calcmode="lin" valueType="num">
                                      <p:cBhvr additive="base">
                                        <p:cTn id="103" dur="500" fill="hold"/>
                                        <p:tgtEl>
                                          <p:spTgt spid="49"/>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 calcmode="lin" valueType="num">
                                      <p:cBhvr additive="base">
                                        <p:cTn id="106" dur="500" fill="hold"/>
                                        <p:tgtEl>
                                          <p:spTgt spid="34"/>
                                        </p:tgtEl>
                                        <p:attrNameLst>
                                          <p:attrName>ppt_x</p:attrName>
                                        </p:attrNameLst>
                                      </p:cBhvr>
                                      <p:tavLst>
                                        <p:tav tm="0">
                                          <p:val>
                                            <p:strVal val="0-#ppt_w/2"/>
                                          </p:val>
                                        </p:tav>
                                        <p:tav tm="100000">
                                          <p:val>
                                            <p:strVal val="#ppt_x"/>
                                          </p:val>
                                        </p:tav>
                                      </p:tavLst>
                                    </p:anim>
                                    <p:anim calcmode="lin" valueType="num">
                                      <p:cBhvr additive="base">
                                        <p:cTn id="107" dur="500" fill="hold"/>
                                        <p:tgtEl>
                                          <p:spTgt spid="34"/>
                                        </p:tgtEl>
                                        <p:attrNameLst>
                                          <p:attrName>ppt_y</p:attrName>
                                        </p:attrNameLst>
                                      </p:cBhvr>
                                      <p:tavLst>
                                        <p:tav tm="0">
                                          <p:val>
                                            <p:strVal val="#ppt_y"/>
                                          </p:val>
                                        </p:tav>
                                        <p:tav tm="100000">
                                          <p:val>
                                            <p:strVal val="#ppt_y"/>
                                          </p:val>
                                        </p:tav>
                                      </p:tavLst>
                                    </p:anim>
                                  </p:childTnLst>
                                </p:cTn>
                              </p:par>
                            </p:childTnLst>
                          </p:cTn>
                        </p:par>
                        <p:par>
                          <p:cTn id="108" fill="hold">
                            <p:stCondLst>
                              <p:cond delay="500"/>
                            </p:stCondLst>
                            <p:childTnLst>
                              <p:par>
                                <p:cTn id="109" presetID="42"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1000"/>
                                        <p:tgtEl>
                                          <p:spTgt spid="36"/>
                                        </p:tgtEl>
                                      </p:cBhvr>
                                    </p:animEffect>
                                    <p:anim calcmode="lin" valueType="num">
                                      <p:cBhvr>
                                        <p:cTn id="112" dur="1000" fill="hold"/>
                                        <p:tgtEl>
                                          <p:spTgt spid="36"/>
                                        </p:tgtEl>
                                        <p:attrNameLst>
                                          <p:attrName>ppt_x</p:attrName>
                                        </p:attrNameLst>
                                      </p:cBhvr>
                                      <p:tavLst>
                                        <p:tav tm="0">
                                          <p:val>
                                            <p:strVal val="#ppt_x"/>
                                          </p:val>
                                        </p:tav>
                                        <p:tav tm="100000">
                                          <p:val>
                                            <p:strVal val="#ppt_x"/>
                                          </p:val>
                                        </p:tav>
                                      </p:tavLst>
                                    </p:anim>
                                    <p:anim calcmode="lin" valueType="num">
                                      <p:cBhvr>
                                        <p:cTn id="113" dur="1000" fill="hold"/>
                                        <p:tgtEl>
                                          <p:spTgt spid="36"/>
                                        </p:tgtEl>
                                        <p:attrNameLst>
                                          <p:attrName>ppt_y</p:attrName>
                                        </p:attrNameLst>
                                      </p:cBhvr>
                                      <p:tavLst>
                                        <p:tav tm="0">
                                          <p:val>
                                            <p:strVal val="#ppt_y+.1"/>
                                          </p:val>
                                        </p:tav>
                                        <p:tav tm="100000">
                                          <p:val>
                                            <p:strVal val="#ppt_y"/>
                                          </p:val>
                                        </p:tav>
                                      </p:tavLst>
                                    </p:anim>
                                  </p:childTnLst>
                                </p:cTn>
                              </p:par>
                            </p:childTnLst>
                          </p:cTn>
                        </p:par>
                        <p:par>
                          <p:cTn id="114" fill="hold">
                            <p:stCondLst>
                              <p:cond delay="1500"/>
                            </p:stCondLst>
                            <p:childTnLst>
                              <p:par>
                                <p:cTn id="115" presetID="42" presetClass="entr" presetSubtype="0"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fade">
                                      <p:cBhvr>
                                        <p:cTn id="117" dur="1000"/>
                                        <p:tgtEl>
                                          <p:spTgt spid="8"/>
                                        </p:tgtEl>
                                      </p:cBhvr>
                                    </p:animEffect>
                                    <p:anim calcmode="lin" valueType="num">
                                      <p:cBhvr>
                                        <p:cTn id="118" dur="1000" fill="hold"/>
                                        <p:tgtEl>
                                          <p:spTgt spid="8"/>
                                        </p:tgtEl>
                                        <p:attrNameLst>
                                          <p:attrName>ppt_x</p:attrName>
                                        </p:attrNameLst>
                                      </p:cBhvr>
                                      <p:tavLst>
                                        <p:tav tm="0">
                                          <p:val>
                                            <p:strVal val="#ppt_x"/>
                                          </p:val>
                                        </p:tav>
                                        <p:tav tm="100000">
                                          <p:val>
                                            <p:strVal val="#ppt_x"/>
                                          </p:val>
                                        </p:tav>
                                      </p:tavLst>
                                    </p:anim>
                                    <p:anim calcmode="lin" valueType="num">
                                      <p:cBhvr>
                                        <p:cTn id="1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21" grpId="0" animBg="1"/>
      <p:bldP spid="16" grpId="0" animBg="1"/>
      <p:bldP spid="4" grpId="0" animBg="1"/>
      <p:bldP spid="39" grpId="0"/>
      <p:bldP spid="40" grpId="0"/>
      <p:bldP spid="41" grpId="0"/>
      <p:bldP spid="43" grpId="0"/>
      <p:bldP spid="44" grpId="0"/>
      <p:bldP spid="45" grpId="0"/>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a:off x="4963175" y="2618982"/>
            <a:ext cx="2520000" cy="1440000"/>
          </a:xfrm>
          <a:prstGeom prst="righ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0" y="-29980"/>
            <a:ext cx="12192000" cy="1124031"/>
          </a:xfrm>
          <a:solidFill>
            <a:srgbClr val="002060"/>
          </a:solidFill>
        </p:spPr>
        <p:txBody>
          <a:bodyPr/>
          <a:lstStyle/>
          <a:p>
            <a:pPr algn="ctr"/>
            <a:r>
              <a:rPr lang="en-US" b="1" dirty="0">
                <a:solidFill>
                  <a:schemeClr val="bg1"/>
                </a:solidFill>
                <a:latin typeface="Bahnschrift" panose="020B0502040204020203" pitchFamily="34" charset="0"/>
              </a:rPr>
              <a:t>Milk Production </a:t>
            </a:r>
            <a:r>
              <a:rPr lang="en-US" b="1" dirty="0" smtClean="0">
                <a:solidFill>
                  <a:schemeClr val="bg1"/>
                </a:solidFill>
                <a:latin typeface="Bahnschrift" panose="020B0502040204020203" pitchFamily="34" charset="0"/>
              </a:rPr>
              <a:t>Process Flow</a:t>
            </a:r>
            <a:endParaRPr lang="en-IN" b="1" dirty="0">
              <a:solidFill>
                <a:schemeClr val="bg1"/>
              </a:solidFill>
              <a:latin typeface="Bahnschrift" panose="020B0502040204020203" pitchFamily="34" charset="0"/>
            </a:endParaRPr>
          </a:p>
        </p:txBody>
      </p:sp>
      <p:sp>
        <p:nvSpPr>
          <p:cNvPr id="4" name="Right Arrow 3"/>
          <p:cNvSpPr/>
          <p:nvPr/>
        </p:nvSpPr>
        <p:spPr>
          <a:xfrm>
            <a:off x="3052011" y="2618982"/>
            <a:ext cx="2520000" cy="144000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Connector 10"/>
          <p:cNvCxnSpPr/>
          <p:nvPr/>
        </p:nvCxnSpPr>
        <p:spPr>
          <a:xfrm>
            <a:off x="3924737" y="3691783"/>
            <a:ext cx="13854" cy="880691"/>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273573" y="4487543"/>
            <a:ext cx="1351693" cy="1399309"/>
            <a:chOff x="3273573" y="4487543"/>
            <a:chExt cx="1351693" cy="1399309"/>
          </a:xfrm>
        </p:grpSpPr>
        <p:sp>
          <p:nvSpPr>
            <p:cNvPr id="12" name="Oval 11"/>
            <p:cNvSpPr/>
            <p:nvPr/>
          </p:nvSpPr>
          <p:spPr>
            <a:xfrm>
              <a:off x="3273573" y="4487543"/>
              <a:ext cx="1351693" cy="139930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3374016" y="4613108"/>
              <a:ext cx="1154268" cy="117673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9" name="TextBox 38"/>
          <p:cNvSpPr txBox="1"/>
          <p:nvPr/>
        </p:nvSpPr>
        <p:spPr>
          <a:xfrm>
            <a:off x="2932187" y="2068685"/>
            <a:ext cx="712574" cy="1015663"/>
          </a:xfrm>
          <a:prstGeom prst="rect">
            <a:avLst/>
          </a:prstGeom>
          <a:noFill/>
        </p:spPr>
        <p:txBody>
          <a:bodyPr wrap="square" rtlCol="0">
            <a:spAutoFit/>
          </a:bodyPr>
          <a:lstStyle/>
          <a:p>
            <a:r>
              <a:rPr lang="en-US" sz="6000" dirty="0" smtClean="0">
                <a:solidFill>
                  <a:schemeClr val="accent1">
                    <a:lumMod val="50000"/>
                  </a:schemeClr>
                </a:solidFill>
                <a:latin typeface="Bahnschrift" panose="020B0502040204020203" pitchFamily="34" charset="0"/>
              </a:rPr>
              <a:t>11</a:t>
            </a:r>
            <a:endParaRPr lang="en-IN" sz="6000" dirty="0">
              <a:solidFill>
                <a:schemeClr val="accent1">
                  <a:lumMod val="50000"/>
                </a:schemeClr>
              </a:solidFill>
              <a:latin typeface="Bahnschrift" panose="020B0502040204020203" pitchFamily="34" charset="0"/>
            </a:endParaRPr>
          </a:p>
        </p:txBody>
      </p:sp>
      <p:sp>
        <p:nvSpPr>
          <p:cNvPr id="40" name="TextBox 39"/>
          <p:cNvSpPr txBox="1"/>
          <p:nvPr/>
        </p:nvSpPr>
        <p:spPr>
          <a:xfrm>
            <a:off x="5944481" y="3556811"/>
            <a:ext cx="894536" cy="1015663"/>
          </a:xfrm>
          <a:prstGeom prst="rect">
            <a:avLst/>
          </a:prstGeom>
          <a:noFill/>
        </p:spPr>
        <p:txBody>
          <a:bodyPr wrap="square" rtlCol="0">
            <a:spAutoFit/>
          </a:bodyPr>
          <a:lstStyle/>
          <a:p>
            <a:r>
              <a:rPr lang="en-US" sz="6000" dirty="0" smtClean="0">
                <a:solidFill>
                  <a:srgbClr val="FF0066"/>
                </a:solidFill>
                <a:latin typeface="Bahnschrift" panose="020B0502040204020203" pitchFamily="34" charset="0"/>
              </a:rPr>
              <a:t>12</a:t>
            </a:r>
            <a:endParaRPr lang="en-IN" sz="6000" dirty="0">
              <a:solidFill>
                <a:srgbClr val="FF0066"/>
              </a:solidFill>
              <a:latin typeface="Bahnschrift" panose="020B0502040204020203" pitchFamily="34" charset="0"/>
            </a:endParaRPr>
          </a:p>
        </p:txBody>
      </p:sp>
      <p:sp>
        <p:nvSpPr>
          <p:cNvPr id="45" name="TextBox 44"/>
          <p:cNvSpPr txBox="1"/>
          <p:nvPr/>
        </p:nvSpPr>
        <p:spPr>
          <a:xfrm>
            <a:off x="3399018" y="3033853"/>
            <a:ext cx="1578608" cy="523220"/>
          </a:xfrm>
          <a:prstGeom prst="rect">
            <a:avLst/>
          </a:prstGeom>
          <a:noFill/>
        </p:spPr>
        <p:txBody>
          <a:bodyPr wrap="square" rtlCol="0">
            <a:spAutoFit/>
          </a:bodyPr>
          <a:lstStyle/>
          <a:p>
            <a:r>
              <a:rPr lang="en-US" sz="2800" dirty="0" smtClean="0">
                <a:solidFill>
                  <a:schemeClr val="bg1"/>
                </a:solidFill>
                <a:latin typeface="Bahnschrift" panose="020B0502040204020203" pitchFamily="34" charset="0"/>
              </a:rPr>
              <a:t>Packing</a:t>
            </a:r>
            <a:endParaRPr lang="en-IN" sz="2800" dirty="0">
              <a:solidFill>
                <a:schemeClr val="bg1"/>
              </a:solidFill>
              <a:latin typeface="Bahnschrift" panose="020B0502040204020203" pitchFamily="34" charset="0"/>
            </a:endParaRPr>
          </a:p>
        </p:txBody>
      </p:sp>
      <p:sp>
        <p:nvSpPr>
          <p:cNvPr id="46" name="TextBox 45"/>
          <p:cNvSpPr txBox="1"/>
          <p:nvPr/>
        </p:nvSpPr>
        <p:spPr>
          <a:xfrm>
            <a:off x="5489918" y="3033853"/>
            <a:ext cx="2000657" cy="523220"/>
          </a:xfrm>
          <a:prstGeom prst="rect">
            <a:avLst/>
          </a:prstGeom>
          <a:noFill/>
        </p:spPr>
        <p:txBody>
          <a:bodyPr wrap="square" rtlCol="0">
            <a:spAutoFit/>
          </a:bodyPr>
          <a:lstStyle/>
          <a:p>
            <a:r>
              <a:rPr lang="en-US" sz="2800" dirty="0" smtClean="0">
                <a:solidFill>
                  <a:schemeClr val="bg1"/>
                </a:solidFill>
                <a:latin typeface="Bahnschrift" panose="020B0502040204020203" pitchFamily="34" charset="0"/>
              </a:rPr>
              <a:t>Transport</a:t>
            </a:r>
            <a:endParaRPr lang="en-IN" sz="2800" dirty="0">
              <a:solidFill>
                <a:schemeClr val="bg1"/>
              </a:solidFill>
              <a:latin typeface="Bahnschrift" panose="020B0502040204020203" pitchFamily="34" charset="0"/>
            </a:endParaRPr>
          </a:p>
        </p:txBody>
      </p:sp>
      <p:grpSp>
        <p:nvGrpSpPr>
          <p:cNvPr id="8" name="Group 7"/>
          <p:cNvGrpSpPr/>
          <p:nvPr/>
        </p:nvGrpSpPr>
        <p:grpSpPr>
          <a:xfrm>
            <a:off x="7483175" y="2616100"/>
            <a:ext cx="1351693" cy="1399309"/>
            <a:chOff x="7483175" y="2616100"/>
            <a:chExt cx="1351693" cy="1399309"/>
          </a:xfrm>
        </p:grpSpPr>
        <p:sp>
          <p:nvSpPr>
            <p:cNvPr id="42" name="Oval 41"/>
            <p:cNvSpPr/>
            <p:nvPr/>
          </p:nvSpPr>
          <p:spPr>
            <a:xfrm>
              <a:off x="7483175" y="2616100"/>
              <a:ext cx="1351693" cy="1399309"/>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66"/>
                </a:solidFill>
              </a:endParaRPr>
            </a:p>
          </p:txBody>
        </p:sp>
        <p:sp>
          <p:nvSpPr>
            <p:cNvPr id="50" name="Oval 49"/>
            <p:cNvSpPr/>
            <p:nvPr/>
          </p:nvSpPr>
          <p:spPr>
            <a:xfrm>
              <a:off x="7583618" y="2725623"/>
              <a:ext cx="1154268" cy="1176734"/>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9222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0-#ppt_w/2"/>
                                          </p:val>
                                        </p:tav>
                                        <p:tav tm="100000">
                                          <p:val>
                                            <p:strVal val="#ppt_x"/>
                                          </p:val>
                                        </p:tav>
                                      </p:tavLst>
                                    </p:anim>
                                    <p:anim calcmode="lin" valueType="num">
                                      <p:cBhvr additive="base">
                                        <p:cTn id="10" dur="500" fill="hold"/>
                                        <p:tgtEl>
                                          <p:spTgt spid="4"/>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0-#ppt_w/2"/>
                                          </p:val>
                                        </p:tav>
                                        <p:tav tm="100000">
                                          <p:val>
                                            <p:strVal val="#ppt_x"/>
                                          </p:val>
                                        </p:tav>
                                      </p:tavLst>
                                    </p:anim>
                                    <p:anim calcmode="lin" valueType="num">
                                      <p:cBhvr additive="base">
                                        <p:cTn id="14" dur="500" fill="hold"/>
                                        <p:tgtEl>
                                          <p:spTgt spid="45"/>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2" presetClass="entr" presetSubtype="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0-#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39" grpId="0"/>
      <p:bldP spid="40"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ilking a cow vector illustration, cow milk and farmer, man feeding a cow  and milking it, cow producing milk for sale and farm product. farm  illustration concept 17780075 Vector Art at Vecteez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4344" y="4975894"/>
            <a:ext cx="3019900" cy="18821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7973" y="1405875"/>
            <a:ext cx="5354782" cy="4351338"/>
          </a:xfrm>
        </p:spPr>
        <p:txBody>
          <a:bodyPr>
            <a:normAutofit/>
          </a:bodyPr>
          <a:lstStyle/>
          <a:p>
            <a:pPr marL="0" indent="0">
              <a:buNone/>
            </a:pPr>
            <a:r>
              <a:rPr lang="en-US" b="1" dirty="0" smtClean="0">
                <a:solidFill>
                  <a:srgbClr val="FF0066"/>
                </a:solidFill>
              </a:rPr>
              <a:t>Hand Milking</a:t>
            </a:r>
          </a:p>
          <a:p>
            <a:pPr lvl="1" algn="just"/>
            <a:r>
              <a:rPr lang="en-US" sz="2600" dirty="0" smtClean="0">
                <a:ln w="0"/>
                <a:solidFill>
                  <a:schemeClr val="tx2">
                    <a:lumMod val="75000"/>
                  </a:schemeClr>
                </a:solidFill>
                <a:effectLst>
                  <a:outerShdw blurRad="38100" dist="25400" dir="5400000" algn="ctr" rotWithShape="0">
                    <a:srgbClr val="6E747A">
                      <a:alpha val="43000"/>
                    </a:srgbClr>
                  </a:outerShdw>
                </a:effectLst>
              </a:rPr>
              <a:t>In our country, majority of milking </a:t>
            </a:r>
            <a:r>
              <a:rPr lang="en-US" sz="2600" dirty="0">
                <a:ln w="0"/>
                <a:solidFill>
                  <a:schemeClr val="tx2">
                    <a:lumMod val="75000"/>
                  </a:schemeClr>
                </a:solidFill>
                <a:effectLst>
                  <a:outerShdw blurRad="38100" dist="25400" dir="5400000" algn="ctr" rotWithShape="0">
                    <a:srgbClr val="6E747A">
                      <a:alpha val="43000"/>
                    </a:srgbClr>
                  </a:outerShdw>
                </a:effectLst>
              </a:rPr>
              <a:t>is still done by </a:t>
            </a:r>
            <a:r>
              <a:rPr lang="en-US" sz="2600" dirty="0" smtClean="0">
                <a:ln w="0"/>
                <a:solidFill>
                  <a:schemeClr val="tx2">
                    <a:lumMod val="75000"/>
                  </a:schemeClr>
                </a:solidFill>
                <a:effectLst>
                  <a:outerShdw blurRad="38100" dist="25400" dir="5400000" algn="ctr" rotWithShape="0">
                    <a:srgbClr val="6E747A">
                      <a:alpha val="43000"/>
                    </a:srgbClr>
                  </a:outerShdw>
                </a:effectLst>
              </a:rPr>
              <a:t>hand.</a:t>
            </a:r>
          </a:p>
          <a:p>
            <a:pPr lvl="1" algn="just"/>
            <a:r>
              <a:rPr lang="en-US" sz="2600" dirty="0" smtClean="0">
                <a:ln w="0"/>
                <a:solidFill>
                  <a:schemeClr val="tx2">
                    <a:lumMod val="75000"/>
                  </a:schemeClr>
                </a:solidFill>
                <a:effectLst>
                  <a:outerShdw blurRad="38100" dist="25400" dir="5400000" algn="ctr" rotWithShape="0">
                    <a:srgbClr val="6E747A">
                      <a:alpha val="43000"/>
                    </a:srgbClr>
                  </a:outerShdw>
                </a:effectLst>
              </a:rPr>
              <a:t>The </a:t>
            </a:r>
            <a:r>
              <a:rPr lang="en-US" sz="2600" dirty="0">
                <a:ln w="0"/>
                <a:solidFill>
                  <a:schemeClr val="tx2">
                    <a:lumMod val="75000"/>
                  </a:schemeClr>
                </a:solidFill>
                <a:effectLst>
                  <a:outerShdw blurRad="38100" dist="25400" dir="5400000" algn="ctr" rotWithShape="0">
                    <a:srgbClr val="6E747A">
                      <a:alpha val="43000"/>
                    </a:srgbClr>
                  </a:outerShdw>
                </a:effectLst>
              </a:rPr>
              <a:t>milk is collected in pails and poured through a strainer, to </a:t>
            </a:r>
            <a:r>
              <a:rPr lang="en-US" sz="2600" dirty="0" smtClean="0">
                <a:ln w="0"/>
                <a:solidFill>
                  <a:schemeClr val="tx2">
                    <a:lumMod val="75000"/>
                  </a:schemeClr>
                </a:solidFill>
                <a:effectLst>
                  <a:outerShdw blurRad="38100" dist="25400" dir="5400000" algn="ctr" rotWithShape="0">
                    <a:srgbClr val="6E747A">
                      <a:alpha val="43000"/>
                    </a:srgbClr>
                  </a:outerShdw>
                </a:effectLst>
              </a:rPr>
              <a:t>remove coarse </a:t>
            </a:r>
            <a:r>
              <a:rPr lang="en-US" sz="2600" dirty="0">
                <a:ln w="0"/>
                <a:solidFill>
                  <a:schemeClr val="tx2">
                    <a:lumMod val="75000"/>
                  </a:schemeClr>
                </a:solidFill>
                <a:effectLst>
                  <a:outerShdw blurRad="38100" dist="25400" dir="5400000" algn="ctr" rotWithShape="0">
                    <a:srgbClr val="6E747A">
                      <a:alpha val="43000"/>
                    </a:srgbClr>
                  </a:outerShdw>
                </a:effectLst>
              </a:rPr>
              <a:t>impurities, into a </a:t>
            </a:r>
            <a:r>
              <a:rPr lang="en-US" sz="2600" dirty="0" smtClean="0">
                <a:ln w="0"/>
                <a:solidFill>
                  <a:schemeClr val="tx2">
                    <a:lumMod val="75000"/>
                  </a:schemeClr>
                </a:solidFill>
                <a:effectLst>
                  <a:outerShdw blurRad="38100" dist="25400" dir="5400000" algn="ctr" rotWithShape="0">
                    <a:srgbClr val="6E747A">
                      <a:alpha val="43000"/>
                    </a:srgbClr>
                  </a:outerShdw>
                </a:effectLst>
              </a:rPr>
              <a:t>cans </a:t>
            </a:r>
            <a:r>
              <a:rPr lang="en-US" sz="2600" dirty="0">
                <a:ln w="0"/>
                <a:solidFill>
                  <a:schemeClr val="tx2">
                    <a:lumMod val="75000"/>
                  </a:schemeClr>
                </a:solidFill>
                <a:effectLst>
                  <a:outerShdw blurRad="38100" dist="25400" dir="5400000" algn="ctr" rotWithShape="0">
                    <a:srgbClr val="6E747A">
                      <a:alpha val="43000"/>
                    </a:srgbClr>
                  </a:outerShdw>
                </a:effectLst>
              </a:rPr>
              <a:t>holding </a:t>
            </a:r>
            <a:r>
              <a:rPr lang="en-US" sz="2600" dirty="0" smtClean="0">
                <a:ln w="0"/>
                <a:solidFill>
                  <a:schemeClr val="tx2">
                    <a:lumMod val="75000"/>
                  </a:schemeClr>
                </a:solidFill>
                <a:effectLst>
                  <a:outerShdw blurRad="38100" dist="25400" dir="5400000" algn="ctr" rotWithShape="0">
                    <a:srgbClr val="6E747A">
                      <a:alpha val="43000"/>
                    </a:srgbClr>
                  </a:outerShdw>
                </a:effectLst>
              </a:rPr>
              <a:t>32 </a:t>
            </a:r>
            <a:r>
              <a:rPr lang="en-US" sz="2600" dirty="0">
                <a:ln w="0"/>
                <a:solidFill>
                  <a:schemeClr val="tx2">
                    <a:lumMod val="75000"/>
                  </a:schemeClr>
                </a:solidFill>
                <a:effectLst>
                  <a:outerShdw blurRad="38100" dist="25400" dir="5400000" algn="ctr" rotWithShape="0">
                    <a:srgbClr val="6E747A">
                      <a:alpha val="43000"/>
                    </a:srgbClr>
                  </a:outerShdw>
                </a:effectLst>
              </a:rPr>
              <a:t>– 50 </a:t>
            </a:r>
            <a:r>
              <a:rPr lang="en-US" sz="2600" dirty="0" smtClean="0">
                <a:ln w="0"/>
                <a:solidFill>
                  <a:schemeClr val="tx2">
                    <a:lumMod val="75000"/>
                  </a:schemeClr>
                </a:solidFill>
                <a:effectLst>
                  <a:outerShdw blurRad="38100" dist="25400" dir="5400000" algn="ctr" rotWithShape="0">
                    <a:srgbClr val="6E747A">
                      <a:alpha val="43000"/>
                    </a:srgbClr>
                  </a:outerShdw>
                </a:effectLst>
              </a:rPr>
              <a:t>litres.</a:t>
            </a:r>
          </a:p>
          <a:p>
            <a:pPr lvl="1" algn="just"/>
            <a:r>
              <a:rPr lang="en-IN" sz="2600" dirty="0" smtClean="0">
                <a:ln w="0"/>
                <a:solidFill>
                  <a:schemeClr val="tx2">
                    <a:lumMod val="75000"/>
                  </a:schemeClr>
                </a:solidFill>
                <a:effectLst>
                  <a:outerShdw blurRad="38100" dist="25400" dir="5400000" algn="ctr" rotWithShape="0">
                    <a:srgbClr val="6E747A">
                      <a:alpha val="43000"/>
                    </a:srgbClr>
                  </a:outerShdw>
                </a:effectLst>
              </a:rPr>
              <a:t>The cans </a:t>
            </a:r>
            <a:r>
              <a:rPr lang="en-IN" sz="2600" dirty="0">
                <a:ln w="0"/>
                <a:solidFill>
                  <a:schemeClr val="tx2">
                    <a:lumMod val="75000"/>
                  </a:schemeClr>
                </a:solidFill>
                <a:effectLst>
                  <a:outerShdw blurRad="38100" dist="25400" dir="5400000" algn="ctr" rotWithShape="0">
                    <a:srgbClr val="6E747A">
                      <a:alpha val="43000"/>
                    </a:srgbClr>
                  </a:outerShdw>
                </a:effectLst>
              </a:rPr>
              <a:t>are </a:t>
            </a:r>
            <a:r>
              <a:rPr lang="en-IN" sz="2600" dirty="0" smtClean="0">
                <a:ln w="0"/>
                <a:solidFill>
                  <a:schemeClr val="tx2">
                    <a:lumMod val="75000"/>
                  </a:schemeClr>
                </a:solidFill>
                <a:effectLst>
                  <a:outerShdw blurRad="38100" dist="25400" dir="5400000" algn="ctr" rotWithShape="0">
                    <a:srgbClr val="6E747A">
                      <a:alpha val="43000"/>
                    </a:srgbClr>
                  </a:outerShdw>
                </a:effectLst>
              </a:rPr>
              <a:t>then </a:t>
            </a:r>
            <a:r>
              <a:rPr lang="en-IN" sz="2600" dirty="0" smtClean="0">
                <a:ln w="0"/>
                <a:solidFill>
                  <a:schemeClr val="tx2">
                    <a:lumMod val="75000"/>
                  </a:schemeClr>
                </a:solidFill>
                <a:effectLst>
                  <a:outerShdw blurRad="38100" dist="25400" dir="5400000" algn="ctr" rotWithShape="0">
                    <a:srgbClr val="6E747A">
                      <a:alpha val="43000"/>
                    </a:srgbClr>
                  </a:outerShdw>
                </a:effectLst>
              </a:rPr>
              <a:t>collected, </a:t>
            </a:r>
            <a:r>
              <a:rPr lang="en-US" sz="2600" dirty="0" smtClean="0">
                <a:ln w="0"/>
                <a:solidFill>
                  <a:schemeClr val="tx2">
                    <a:lumMod val="75000"/>
                  </a:schemeClr>
                </a:solidFill>
                <a:effectLst>
                  <a:outerShdw blurRad="38100" dist="25400" dir="5400000" algn="ctr" rotWithShape="0">
                    <a:srgbClr val="6E747A">
                      <a:alpha val="43000"/>
                    </a:srgbClr>
                  </a:outerShdw>
                </a:effectLst>
              </a:rPr>
              <a:t>chilled </a:t>
            </a:r>
            <a:r>
              <a:rPr lang="en-US" sz="2600" dirty="0">
                <a:ln w="0"/>
                <a:solidFill>
                  <a:schemeClr val="tx2">
                    <a:lumMod val="75000"/>
                  </a:schemeClr>
                </a:solidFill>
                <a:effectLst>
                  <a:outerShdw blurRad="38100" dist="25400" dir="5400000" algn="ctr" rotWithShape="0">
                    <a:srgbClr val="6E747A">
                      <a:alpha val="43000"/>
                    </a:srgbClr>
                  </a:outerShdw>
                </a:effectLst>
              </a:rPr>
              <a:t>and stored at low temperature to await transport to the dairy</a:t>
            </a:r>
            <a:r>
              <a:rPr lang="en-US" sz="2600" dirty="0" smtClean="0">
                <a:ln w="0"/>
                <a:solidFill>
                  <a:schemeClr val="tx2">
                    <a:lumMod val="75000"/>
                  </a:schemeClr>
                </a:solidFill>
                <a:effectLst>
                  <a:outerShdw blurRad="38100" dist="25400" dir="5400000" algn="ctr" rotWithShape="0">
                    <a:srgbClr val="6E747A">
                      <a:alpha val="43000"/>
                    </a:srgbClr>
                  </a:outerShdw>
                </a:effectLst>
              </a:rPr>
              <a:t>.</a:t>
            </a:r>
          </a:p>
        </p:txBody>
      </p:sp>
      <p:sp>
        <p:nvSpPr>
          <p:cNvPr id="4" name="Content Placeholder 2"/>
          <p:cNvSpPr txBox="1">
            <a:spLocks/>
          </p:cNvSpPr>
          <p:nvPr/>
        </p:nvSpPr>
        <p:spPr>
          <a:xfrm>
            <a:off x="6096000" y="1405875"/>
            <a:ext cx="54171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66"/>
                </a:solidFill>
              </a:rPr>
              <a:t>Machine Milking</a:t>
            </a:r>
          </a:p>
          <a:p>
            <a:pPr lvl="1" algn="just"/>
            <a:r>
              <a:rPr lang="en-US" sz="2600" dirty="0" smtClean="0">
                <a:solidFill>
                  <a:schemeClr val="tx2">
                    <a:lumMod val="75000"/>
                  </a:schemeClr>
                </a:solidFill>
              </a:rPr>
              <a:t>In use predominantly in </a:t>
            </a:r>
            <a:r>
              <a:rPr lang="en-US" sz="2600" dirty="0">
                <a:solidFill>
                  <a:schemeClr val="tx2">
                    <a:lumMod val="75000"/>
                  </a:schemeClr>
                </a:solidFill>
              </a:rPr>
              <a:t>medium to large dairy </a:t>
            </a:r>
            <a:r>
              <a:rPr lang="en-US" sz="2600" dirty="0" smtClean="0">
                <a:solidFill>
                  <a:schemeClr val="tx2">
                    <a:lumMod val="75000"/>
                  </a:schemeClr>
                </a:solidFill>
              </a:rPr>
              <a:t>farms.</a:t>
            </a:r>
          </a:p>
          <a:p>
            <a:pPr lvl="1" algn="just"/>
            <a:r>
              <a:rPr lang="en-US" sz="2600" dirty="0">
                <a:solidFill>
                  <a:schemeClr val="tx2">
                    <a:lumMod val="75000"/>
                  </a:schemeClr>
                </a:solidFill>
              </a:rPr>
              <a:t>The milking machine sucks </a:t>
            </a:r>
            <a:r>
              <a:rPr lang="en-US" sz="2600" dirty="0" smtClean="0">
                <a:solidFill>
                  <a:schemeClr val="tx2">
                    <a:lumMod val="75000"/>
                  </a:schemeClr>
                </a:solidFill>
              </a:rPr>
              <a:t>the milk </a:t>
            </a:r>
            <a:r>
              <a:rPr lang="en-US" sz="2600" dirty="0">
                <a:solidFill>
                  <a:schemeClr val="tx2">
                    <a:lumMod val="75000"/>
                  </a:schemeClr>
                </a:solidFill>
              </a:rPr>
              <a:t>out of the teat by </a:t>
            </a:r>
            <a:r>
              <a:rPr lang="en-US" sz="2600" dirty="0" smtClean="0">
                <a:solidFill>
                  <a:schemeClr val="tx2">
                    <a:lumMod val="75000"/>
                  </a:schemeClr>
                </a:solidFill>
              </a:rPr>
              <a:t>vacuum.</a:t>
            </a:r>
          </a:p>
          <a:p>
            <a:pPr lvl="1" algn="just"/>
            <a:r>
              <a:rPr lang="en-US" sz="2600" dirty="0" smtClean="0">
                <a:solidFill>
                  <a:schemeClr val="tx2">
                    <a:lumMod val="75000"/>
                  </a:schemeClr>
                </a:solidFill>
              </a:rPr>
              <a:t>Automatic milking machines these days are designed not only to efficiently extract milk but also to ensure the well-being of the cows and the quality of the milk.</a:t>
            </a:r>
            <a:endParaRPr lang="en-IN" sz="2600" dirty="0">
              <a:solidFill>
                <a:schemeClr val="tx2">
                  <a:lumMod val="75000"/>
                </a:schemeClr>
              </a:solidFill>
            </a:endParaRPr>
          </a:p>
        </p:txBody>
      </p:sp>
      <p:sp>
        <p:nvSpPr>
          <p:cNvPr id="5" name="Title 1"/>
          <p:cNvSpPr txBox="1">
            <a:spLocks/>
          </p:cNvSpPr>
          <p:nvPr/>
        </p:nvSpPr>
        <p:spPr>
          <a:xfrm>
            <a:off x="0" y="-89940"/>
            <a:ext cx="12192000" cy="119921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Milking</a:t>
            </a:r>
            <a:endParaRPr lang="en-IN"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45729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891" y="1333310"/>
            <a:ext cx="5354782" cy="4351338"/>
          </a:xfrm>
        </p:spPr>
        <p:txBody>
          <a:bodyPr>
            <a:normAutofit/>
          </a:bodyPr>
          <a:lstStyle/>
          <a:p>
            <a:pPr marL="0" indent="0" algn="ctr">
              <a:buNone/>
            </a:pPr>
            <a:r>
              <a:rPr lang="en-US" b="1" dirty="0" smtClean="0">
                <a:solidFill>
                  <a:srgbClr val="FF0066"/>
                </a:solidFill>
              </a:rPr>
              <a:t>Hand Milking</a:t>
            </a:r>
          </a:p>
          <a:p>
            <a:pPr marL="0" indent="0">
              <a:buNone/>
            </a:pPr>
            <a:endParaRPr lang="en-US" sz="2600" dirty="0" smtClean="0"/>
          </a:p>
        </p:txBody>
      </p:sp>
      <p:sp>
        <p:nvSpPr>
          <p:cNvPr id="4" name="Content Placeholder 2"/>
          <p:cNvSpPr txBox="1">
            <a:spLocks/>
          </p:cNvSpPr>
          <p:nvPr/>
        </p:nvSpPr>
        <p:spPr>
          <a:xfrm>
            <a:off x="6096000" y="1370267"/>
            <a:ext cx="541712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solidFill>
                  <a:srgbClr val="FF0066"/>
                </a:solidFill>
              </a:rPr>
              <a:t>Machine Milking</a:t>
            </a:r>
          </a:p>
        </p:txBody>
      </p:sp>
      <p:pic>
        <p:nvPicPr>
          <p:cNvPr id="5" name="Picture 4"/>
          <p:cNvPicPr>
            <a:picLocks noChangeAspect="1"/>
          </p:cNvPicPr>
          <p:nvPr/>
        </p:nvPicPr>
        <p:blipFill>
          <a:blip r:embed="rId2"/>
          <a:stretch>
            <a:fillRect/>
          </a:stretch>
        </p:blipFill>
        <p:spPr>
          <a:xfrm>
            <a:off x="581891" y="1856729"/>
            <a:ext cx="2981741" cy="3620005"/>
          </a:xfrm>
          <a:prstGeom prst="rect">
            <a:avLst/>
          </a:prstGeom>
        </p:spPr>
      </p:pic>
      <p:pic>
        <p:nvPicPr>
          <p:cNvPr id="6" name="Picture 5"/>
          <p:cNvPicPr>
            <a:picLocks noChangeAspect="1"/>
          </p:cNvPicPr>
          <p:nvPr/>
        </p:nvPicPr>
        <p:blipFill>
          <a:blip r:embed="rId3"/>
          <a:stretch>
            <a:fillRect/>
          </a:stretch>
        </p:blipFill>
        <p:spPr>
          <a:xfrm>
            <a:off x="5841532" y="1929831"/>
            <a:ext cx="5220841" cy="2778834"/>
          </a:xfrm>
          <a:prstGeom prst="rect">
            <a:avLst/>
          </a:prstGeom>
        </p:spPr>
      </p:pic>
      <p:sp>
        <p:nvSpPr>
          <p:cNvPr id="7" name="Rectangle 6"/>
          <p:cNvSpPr/>
          <p:nvPr/>
        </p:nvSpPr>
        <p:spPr>
          <a:xfrm>
            <a:off x="3142399" y="2533703"/>
            <a:ext cx="2953601" cy="3046988"/>
          </a:xfrm>
          <a:prstGeom prst="rect">
            <a:avLst/>
          </a:prstGeom>
        </p:spPr>
        <p:txBody>
          <a:bodyPr wrap="square">
            <a:spAutoFit/>
          </a:bodyPr>
          <a:lstStyle/>
          <a:p>
            <a:pPr algn="just"/>
            <a:r>
              <a:rPr lang="en-US" sz="2400" b="1" dirty="0" smtClean="0"/>
              <a:t>--- IS 1825 : 1983</a:t>
            </a:r>
          </a:p>
          <a:p>
            <a:pPr algn="just"/>
            <a:r>
              <a:rPr lang="en-US" sz="2400" b="1" dirty="0" smtClean="0"/>
              <a:t>Specification for Aluminum Alloy Milk Cans</a:t>
            </a:r>
          </a:p>
          <a:p>
            <a:pPr algn="just"/>
            <a:r>
              <a:rPr lang="en-US" sz="2400" b="1" dirty="0" smtClean="0"/>
              <a:t>--- IS</a:t>
            </a:r>
            <a:r>
              <a:rPr lang="en-US" sz="2400" b="1" baseline="0" dirty="0" smtClean="0"/>
              <a:t> 16440 : 2016</a:t>
            </a:r>
            <a:endParaRPr lang="en-IN" sz="2400" b="1" dirty="0" smtClean="0"/>
          </a:p>
          <a:p>
            <a:pPr algn="just"/>
            <a:r>
              <a:rPr lang="en-US" sz="2400" b="1" dirty="0" smtClean="0"/>
              <a:t>Specification for Stainless Steel Milk cans</a:t>
            </a:r>
            <a:endParaRPr lang="en-IN" sz="2400" b="1" dirty="0" smtClean="0"/>
          </a:p>
        </p:txBody>
      </p:sp>
      <p:sp>
        <p:nvSpPr>
          <p:cNvPr id="8" name="Rectangle 7"/>
          <p:cNvSpPr/>
          <p:nvPr/>
        </p:nvSpPr>
        <p:spPr>
          <a:xfrm>
            <a:off x="6629712" y="4689529"/>
            <a:ext cx="4432661" cy="1200329"/>
          </a:xfrm>
          <a:prstGeom prst="rect">
            <a:avLst/>
          </a:prstGeom>
        </p:spPr>
        <p:txBody>
          <a:bodyPr wrap="square">
            <a:spAutoFit/>
          </a:bodyPr>
          <a:lstStyle/>
          <a:p>
            <a:pPr algn="just"/>
            <a:r>
              <a:rPr lang="en-US" sz="2400" b="1" dirty="0" smtClean="0"/>
              <a:t>--- Scope for development of Indian Standard for Milking Machine</a:t>
            </a:r>
          </a:p>
        </p:txBody>
      </p:sp>
      <p:sp>
        <p:nvSpPr>
          <p:cNvPr id="9" name="Title 1"/>
          <p:cNvSpPr txBox="1">
            <a:spLocks/>
          </p:cNvSpPr>
          <p:nvPr/>
        </p:nvSpPr>
        <p:spPr>
          <a:xfrm>
            <a:off x="0" y="14603"/>
            <a:ext cx="12192000" cy="1139251"/>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Equipments used in Milking</a:t>
            </a:r>
            <a:endParaRPr lang="en-IN"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15019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uminium Milk Can Capacity: 40 Litre at Best Price in New Delhi | Gopal Ji  Dairy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4322554"/>
            <a:ext cx="1981200" cy="24765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33269" y="1300970"/>
            <a:ext cx="9759846" cy="5373060"/>
          </a:xfrm>
        </p:spPr>
        <p:txBody>
          <a:bodyPr>
            <a:normAutofit/>
          </a:bodyPr>
          <a:lstStyle/>
          <a:p>
            <a:pPr algn="just"/>
            <a:r>
              <a:rPr lang="en-US" dirty="0" smtClean="0"/>
              <a:t>Milk cans are typically containers used to transport and store milk.</a:t>
            </a:r>
          </a:p>
          <a:p>
            <a:pPr algn="just"/>
            <a:r>
              <a:rPr lang="en-US" dirty="0" smtClean="0"/>
              <a:t>They are often made of stainless steel or aluminum.</a:t>
            </a:r>
          </a:p>
          <a:p>
            <a:pPr algn="just"/>
            <a:r>
              <a:rPr lang="en-US" dirty="0" smtClean="0"/>
              <a:t>They come in various sizes, ranging from small cans used by farmers to larger industrial-sized containers for dairy processing plants. </a:t>
            </a:r>
          </a:p>
          <a:p>
            <a:pPr algn="just"/>
            <a:r>
              <a:rPr lang="en-US" dirty="0" smtClean="0"/>
              <a:t>Milk cans are designed to be durable, easy to clean, and capable of maintaining the freshness and quality of milk during transportation.</a:t>
            </a:r>
          </a:p>
          <a:p>
            <a:pPr algn="just"/>
            <a:r>
              <a:rPr lang="en-US" dirty="0" smtClean="0"/>
              <a:t>Historically, they were crucial in the dairy industry for ensuring that milk could be safely transported from farms to dairies before modern bulk transportation methods became prevalent.</a:t>
            </a:r>
            <a:endParaRPr lang="en-IN" dirty="0"/>
          </a:p>
        </p:txBody>
      </p:sp>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Bahnschrift" panose="020B0502040204020203" pitchFamily="34" charset="0"/>
              </a:rPr>
              <a:t>Milk Cans</a:t>
            </a:r>
            <a:endParaRPr lang="en-IN"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1432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16923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smtClean="0">
                <a:solidFill>
                  <a:schemeClr val="bg1"/>
                </a:solidFill>
                <a:latin typeface="Bahnschrift" panose="020B0502040204020203" pitchFamily="34" charset="0"/>
              </a:rPr>
              <a:t>What does Indian Standards specify about these Milk Cans?</a:t>
            </a:r>
            <a:endParaRPr lang="en-IN" sz="3300" b="1" dirty="0">
              <a:solidFill>
                <a:schemeClr val="bg1"/>
              </a:solidFill>
              <a:latin typeface="Bahnschrift" panose="020B0502040204020203" pitchFamily="34" charset="0"/>
            </a:endParaRPr>
          </a:p>
        </p:txBody>
      </p:sp>
      <p:pic>
        <p:nvPicPr>
          <p:cNvPr id="2050" name="Picture 2" descr="Aluminium Milk Can Capacity: 40 Litre at Best Price in New Delhi | Gopal Ji  Dairy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2873" y="3897554"/>
            <a:ext cx="2174255" cy="27178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838200" y="1267813"/>
            <a:ext cx="10515600" cy="4351338"/>
          </a:xfrm>
        </p:spPr>
        <p:txBody>
          <a:bodyPr>
            <a:noAutofit/>
          </a:bodyPr>
          <a:lstStyle/>
          <a:p>
            <a:pPr marL="0" indent="0">
              <a:buNone/>
            </a:pPr>
            <a:r>
              <a:rPr lang="en-US" dirty="0"/>
              <a:t>IS 1825 : </a:t>
            </a:r>
            <a:r>
              <a:rPr lang="en-US" dirty="0" smtClean="0"/>
              <a:t>1983 – </a:t>
            </a:r>
            <a:r>
              <a:rPr lang="en-US" dirty="0"/>
              <a:t>Specification for Aluminum Alloy Milk </a:t>
            </a:r>
            <a:r>
              <a:rPr lang="en-US" dirty="0" smtClean="0"/>
              <a:t>Cans</a:t>
            </a:r>
            <a:endParaRPr lang="en-IN" dirty="0"/>
          </a:p>
          <a:p>
            <a:pPr marL="0" indent="0" algn="just">
              <a:buNone/>
            </a:pPr>
            <a:r>
              <a:rPr lang="en-US" dirty="0" smtClean="0"/>
              <a:t>a) Covers two varieties :</a:t>
            </a:r>
          </a:p>
          <a:p>
            <a:pPr marL="971550" lvl="1" indent="-514350" algn="just">
              <a:buAutoNum type="arabicParenR"/>
            </a:pPr>
            <a:r>
              <a:rPr lang="en-US" sz="2800" dirty="0" smtClean="0"/>
              <a:t>Delivery </a:t>
            </a:r>
            <a:r>
              <a:rPr lang="en-US" sz="2800" dirty="0"/>
              <a:t>cans of rated capacity 20 litre </a:t>
            </a:r>
          </a:p>
          <a:p>
            <a:pPr marL="971550" lvl="1" indent="-514350" algn="just">
              <a:buAutoNum type="arabicParenR"/>
            </a:pPr>
            <a:r>
              <a:rPr lang="en-US" sz="2800" dirty="0" smtClean="0"/>
              <a:t>Transport </a:t>
            </a:r>
            <a:r>
              <a:rPr lang="en-US" sz="2800" dirty="0"/>
              <a:t>cans of rated capacity 20,30,40 &amp; 50 </a:t>
            </a:r>
            <a:r>
              <a:rPr lang="en-US" sz="2800" dirty="0" smtClean="0"/>
              <a:t>litre </a:t>
            </a:r>
          </a:p>
          <a:p>
            <a:pPr marL="0" indent="0" algn="just">
              <a:buNone/>
            </a:pPr>
            <a:r>
              <a:rPr lang="en-US" dirty="0" smtClean="0"/>
              <a:t>b) transport contents safety </a:t>
            </a:r>
            <a:r>
              <a:rPr lang="en-US" dirty="0"/>
              <a:t>without spillage and with minimum of </a:t>
            </a:r>
            <a:r>
              <a:rPr lang="en-US" dirty="0" smtClean="0"/>
              <a:t>churning</a:t>
            </a:r>
            <a:r>
              <a:rPr lang="en-US" dirty="0"/>
              <a:t> </a:t>
            </a:r>
            <a:r>
              <a:rPr lang="en-US" dirty="0" smtClean="0"/>
              <a:t>(Pneumatic Test and Leakage Test) </a:t>
            </a:r>
          </a:p>
          <a:p>
            <a:pPr marL="0" indent="0" algn="just">
              <a:buNone/>
            </a:pPr>
            <a:r>
              <a:rPr lang="en-US" dirty="0" smtClean="0"/>
              <a:t>c) Withstand </a:t>
            </a:r>
            <a:r>
              <a:rPr lang="en-US" dirty="0"/>
              <a:t>rough </a:t>
            </a:r>
            <a:r>
              <a:rPr lang="en-US" dirty="0" smtClean="0"/>
              <a:t>handling (Birnell Hardness, Drop Test) </a:t>
            </a:r>
          </a:p>
          <a:p>
            <a:pPr marL="0" indent="0" algn="just">
              <a:buNone/>
            </a:pPr>
            <a:r>
              <a:rPr lang="en-US" dirty="0" smtClean="0"/>
              <a:t>d) Occupy </a:t>
            </a:r>
            <a:r>
              <a:rPr lang="en-US" dirty="0"/>
              <a:t>minimum space on trucks or lorries. </a:t>
            </a:r>
            <a:endParaRPr lang="en-US" dirty="0" smtClean="0"/>
          </a:p>
          <a:p>
            <a:pPr marL="0" indent="0" algn="just">
              <a:buNone/>
            </a:pPr>
            <a:r>
              <a:rPr lang="en-US" dirty="0" smtClean="0"/>
              <a:t>d) Shall facilitate easy </a:t>
            </a:r>
            <a:r>
              <a:rPr lang="en-US" dirty="0"/>
              <a:t>cleaning. </a:t>
            </a:r>
            <a:endParaRPr lang="en-US" dirty="0" smtClean="0"/>
          </a:p>
          <a:p>
            <a:pPr marL="0" indent="0" algn="just">
              <a:buNone/>
            </a:pPr>
            <a:r>
              <a:rPr lang="en-US" dirty="0" smtClean="0"/>
              <a:t>e) It </a:t>
            </a:r>
            <a:r>
              <a:rPr lang="en-US" dirty="0"/>
              <a:t>bas to be light and </a:t>
            </a:r>
            <a:r>
              <a:rPr lang="en-US" dirty="0" smtClean="0"/>
              <a:t>durable</a:t>
            </a:r>
            <a:r>
              <a:rPr lang="en-US" dirty="0"/>
              <a:t>.</a:t>
            </a:r>
          </a:p>
        </p:txBody>
      </p:sp>
    </p:spTree>
    <p:extLst>
      <p:ext uri="{BB962C8B-B14F-4D97-AF65-F5344CB8AC3E}">
        <p14:creationId xmlns:p14="http://schemas.microsoft.com/office/powerpoint/2010/main" val="1960229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8951</TotalTime>
  <Words>2913</Words>
  <Application>Microsoft Office PowerPoint</Application>
  <PresentationFormat>Widescreen</PresentationFormat>
  <Paragraphs>238</Paragraphs>
  <Slides>32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Bahnschrift</vt:lpstr>
      <vt:lpstr>Calibri</vt:lpstr>
      <vt:lpstr>Calibri Light</vt:lpstr>
      <vt:lpstr>HelveticaNeue-LightItalic</vt:lpstr>
      <vt:lpstr>Wingdings</vt:lpstr>
      <vt:lpstr>Office Theme</vt:lpstr>
      <vt:lpstr>Indian  Standards  and  Milk Processing Equipments</vt:lpstr>
      <vt:lpstr>PowerPoint Presentation</vt:lpstr>
      <vt:lpstr>Milk Production Process Flow</vt:lpstr>
      <vt:lpstr>Milk Production Process Flow</vt:lpstr>
      <vt:lpstr>Milk Production Process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105</cp:revision>
  <dcterms:created xsi:type="dcterms:W3CDTF">2024-07-16T05:20:06Z</dcterms:created>
  <dcterms:modified xsi:type="dcterms:W3CDTF">2024-07-29T04:44:26Z</dcterms:modified>
</cp:coreProperties>
</file>