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Lst>
  <p:sldSz cy="6121400" cx="10080625"/>
  <p:notesSz cx="6858000" cy="9144000"/>
  <p:embeddedFontLst>
    <p:embeddedFont>
      <p:font typeface="Noto Sans Medium"/>
      <p:regular r:id="rId67"/>
      <p:bold r:id="rId68"/>
      <p:italic r:id="rId69"/>
      <p:boldItalic r:id="rId70"/>
    </p:embeddedFont>
    <p:embeddedFont>
      <p:font typeface="Barlow Condensed SemiBold"/>
      <p:regular r:id="rId71"/>
      <p:bold r:id="rId72"/>
      <p:italic r:id="rId73"/>
      <p:boldItalic r:id="rId74"/>
    </p:embeddedFont>
    <p:embeddedFont>
      <p:font typeface="Meddon"/>
      <p:regular r:id="rId75"/>
    </p:embeddedFont>
    <p:embeddedFont>
      <p:font typeface="Stardos Stencil"/>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928">
          <p15:clr>
            <a:srgbClr val="A4A3A4"/>
          </p15:clr>
        </p15:guide>
        <p15:guide id="4" pos="3175">
          <p15:clr>
            <a:srgbClr val="A4A3A4"/>
          </p15:clr>
        </p15:guide>
      </p15:sldGuideLst>
    </p:ext>
    <p:ext uri="GoogleSlidesCustomDataVersion2">
      <go:slidesCustomData xmlns:go="http://customooxmlschemas.google.com/" r:id="rId78" roundtripDataSignature="AMtx7mih4aMkx73EcZp3YgOdjIrXXz56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5452BD-32A7-407F-B9C3-E4AEA7FDD2A9}">
  <a:tblStyle styleId="{9C5452BD-32A7-407F-B9C3-E4AEA7FDD2A9}" styleName="Table_0">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0EC23969-C652-4E06-8306-EBFD74F711B0}" styleName="Table_1">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BF1E8"/>
          </a:solidFill>
        </a:fill>
      </a:tcStyle>
    </a:band1H>
    <a:band2H>
      <a:tcTxStyle/>
    </a:band2H>
    <a:band1V>
      <a:tcTxStyle/>
      <a:tcStyle>
        <a:fill>
          <a:solidFill>
            <a:srgbClr val="EBF1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E598A703-0EA4-4AAE-AE51-E0CDAD06F04C}"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928" orient="horz"/>
        <p:guide pos="317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BarlowCondensedSemiBold-italic.fntdata"/><Relationship Id="rId72" Type="http://schemas.openxmlformats.org/officeDocument/2006/relationships/font" Target="fonts/BarlowCondensedSemiBold-bold.fntdata"/><Relationship Id="rId31" Type="http://schemas.openxmlformats.org/officeDocument/2006/relationships/slide" Target="slides/slide23.xml"/><Relationship Id="rId75" Type="http://schemas.openxmlformats.org/officeDocument/2006/relationships/font" Target="fonts/Meddon-regular.fntdata"/><Relationship Id="rId30" Type="http://schemas.openxmlformats.org/officeDocument/2006/relationships/slide" Target="slides/slide22.xml"/><Relationship Id="rId74" Type="http://schemas.openxmlformats.org/officeDocument/2006/relationships/font" Target="fonts/BarlowCondensedSemiBold-boldItalic.fntdata"/><Relationship Id="rId33" Type="http://schemas.openxmlformats.org/officeDocument/2006/relationships/slide" Target="slides/slide25.xml"/><Relationship Id="rId77" Type="http://schemas.openxmlformats.org/officeDocument/2006/relationships/font" Target="fonts/StardosStencil-bold.fntdata"/><Relationship Id="rId32" Type="http://schemas.openxmlformats.org/officeDocument/2006/relationships/slide" Target="slides/slide24.xml"/><Relationship Id="rId76" Type="http://schemas.openxmlformats.org/officeDocument/2006/relationships/font" Target="fonts/StardosStencil-regular.fntdata"/><Relationship Id="rId35" Type="http://schemas.openxmlformats.org/officeDocument/2006/relationships/slide" Target="slides/slide27.xml"/><Relationship Id="rId34" Type="http://schemas.openxmlformats.org/officeDocument/2006/relationships/slide" Target="slides/slide26.xml"/><Relationship Id="rId78" Type="http://customschemas.google.com/relationships/presentationmetadata" Target="metadata"/><Relationship Id="rId71" Type="http://schemas.openxmlformats.org/officeDocument/2006/relationships/font" Target="fonts/BarlowCondensedSemiBold-regular.fntdata"/><Relationship Id="rId70" Type="http://schemas.openxmlformats.org/officeDocument/2006/relationships/font" Target="fonts/NotoSansMedium-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font" Target="fonts/NotoSansMedium-bold.fntdata"/><Relationship Id="rId23" Type="http://schemas.openxmlformats.org/officeDocument/2006/relationships/slide" Target="slides/slide15.xml"/><Relationship Id="rId67" Type="http://schemas.openxmlformats.org/officeDocument/2006/relationships/font" Target="fonts/NotoSansMedium-regular.fnt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NotoSansMedium-italic.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0: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The microorganisms exist in nature in the form of mixture of many other cell types. Microbial population are not segregated by species. In order to identify, isolate and enumerate organisms of particular genus or species, these microbial populations are required to be separated into pure culture containing only one type of organisms suitable </a:t>
            </a:r>
            <a:r>
              <a:rPr lang="en-US" sz="1800">
                <a:solidFill>
                  <a:srgbClr val="000000"/>
                </a:solidFill>
                <a:latin typeface="Times New Roman"/>
                <a:ea typeface="Times New Roman"/>
                <a:cs typeface="Times New Roman"/>
                <a:sym typeface="Times New Roman"/>
              </a:rPr>
              <a:t>for the study of their cultural, morphological, and biochemical properties. To accomplish this, the serial dilution agar plate technique is used which involves serial dilution of a bacterial suspension in sterile water blanks, which serve as a diluent of known volume.</a:t>
            </a:r>
            <a:r>
              <a:rPr lang="en-US" sz="1800">
                <a:latin typeface="Times New Roman"/>
                <a:ea typeface="Times New Roman"/>
                <a:cs typeface="Times New Roman"/>
                <a:sym typeface="Times New Roman"/>
              </a:rPr>
              <a:t> </a:t>
            </a:r>
            <a:r>
              <a:rPr lang="en-US" sz="1800">
                <a:solidFill>
                  <a:srgbClr val="000000"/>
                </a:solidFill>
                <a:latin typeface="Times New Roman"/>
                <a:ea typeface="Times New Roman"/>
                <a:cs typeface="Times New Roman"/>
                <a:sym typeface="Times New Roman"/>
              </a:rPr>
              <a:t>Once diluted, the suspensions are placed on suitable nutrient media. The pour plate or surface plate technique are the procedures usually employed for placing the suspensions.</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84" name="Google Shape;38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3: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Foodborne illness, more commonly referred to as food poisoning is the result of eating contaminated, spoiled, or toxic food. Foodborne illnesses are usually infectious or toxic in nature and caused by bacteria, viruses, parasites or chemical substances entering the body through contaminated food or water. </a:t>
            </a:r>
            <a:endParaRPr sz="1800">
              <a:latin typeface="Times New Roman"/>
              <a:ea typeface="Times New Roman"/>
              <a:cs typeface="Times New Roman"/>
              <a:sym typeface="Times New Roman"/>
            </a:endParaRPr>
          </a:p>
          <a:p>
            <a:pPr indent="0" lvl="0" marL="0" rtl="0" algn="l">
              <a:spcBef>
                <a:spcPts val="0"/>
              </a:spcBef>
              <a:spcAft>
                <a:spcPts val="0"/>
              </a:spcAft>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Generally, the term “food poisoning,” as applied to diseases caused by microorganisms, is used to include both the illnesses caused by the ingestion of toxins released by the organisms and those resulting from infection of the host through the intestinal tract. Thus, food-borne diseases may be classified into ‘poisonings’ and ‘infections’. </a:t>
            </a:r>
            <a:endParaRPr sz="1800">
              <a:latin typeface="Times New Roman"/>
              <a:ea typeface="Times New Roman"/>
              <a:cs typeface="Times New Roman"/>
              <a:sym typeface="Times New Roman"/>
            </a:endParaRPr>
          </a:p>
          <a:p>
            <a:pPr indent="0" lvl="0" marL="0" rtl="0" algn="just">
              <a:spcBef>
                <a:spcPts val="0"/>
              </a:spcBef>
              <a:spcAft>
                <a:spcPts val="0"/>
              </a:spcAft>
              <a:buClr>
                <a:schemeClr val="dk1"/>
              </a:buClr>
              <a:buSzPts val="1200"/>
              <a:buFont typeface="Calibri"/>
              <a:buNone/>
            </a:pPr>
            <a:r>
              <a:t/>
            </a:r>
            <a:endParaRPr/>
          </a:p>
        </p:txBody>
      </p:sp>
      <p:sp>
        <p:nvSpPr>
          <p:cNvPr id="458" name="Google Shape;45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4: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800"/>
              <a:buFont typeface="Calibri"/>
              <a:buNone/>
            </a:pPr>
            <a:r>
              <a:rPr b="1" i="1" lang="en-US" sz="1800">
                <a:latin typeface="Meddon"/>
                <a:ea typeface="Meddon"/>
                <a:cs typeface="Meddon"/>
                <a:sym typeface="Meddon"/>
              </a:rPr>
              <a:t>Notes: </a:t>
            </a:r>
            <a:endParaRPr/>
          </a:p>
          <a:p>
            <a:pPr indent="0" lvl="0" marL="0" rtl="0" algn="just">
              <a:spcBef>
                <a:spcPts val="0"/>
              </a:spcBef>
              <a:spcAft>
                <a:spcPts val="0"/>
              </a:spcAft>
              <a:buClr>
                <a:schemeClr val="dk1"/>
              </a:buClr>
              <a:buSzPts val="1800"/>
              <a:buFont typeface="Calibri"/>
              <a:buNone/>
            </a:pPr>
            <a:r>
              <a:rPr b="1" lang="en-US" sz="1800">
                <a:latin typeface="Times New Roman"/>
                <a:ea typeface="Times New Roman"/>
                <a:cs typeface="Times New Roman"/>
                <a:sym typeface="Times New Roman"/>
              </a:rPr>
              <a:t>a) Food poisonings</a:t>
            </a:r>
            <a:r>
              <a:rPr lang="en-US" sz="1800">
                <a:latin typeface="Times New Roman"/>
                <a:ea typeface="Times New Roman"/>
                <a:cs typeface="Times New Roman"/>
                <a:sym typeface="Times New Roman"/>
              </a:rPr>
              <a:t> can be the result of either chemical poisoning or the ingestion of a toxicant (intoxication). The toxicant might be found naturally in certain plants or animals or it may be a toxic metabolic product excreted by a microorganism. A bacterial food intoxication, therefore, refers to food-borne illnesses caused by the presence of a bacterial toxin formed in the food.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There are two chief kinds of food intoxications caused by bacteria:</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1) Botulism, and 2) Staphylococcal intoxication.</a:t>
            </a:r>
            <a:endParaRPr sz="1800">
              <a:latin typeface="Times New Roman"/>
              <a:ea typeface="Times New Roman"/>
              <a:cs typeface="Times New Roman"/>
              <a:sym typeface="Times New Roman"/>
            </a:endParaRPr>
          </a:p>
          <a:p>
            <a:pPr indent="0" lvl="0" marL="0" rtl="0" algn="just">
              <a:spcBef>
                <a:spcPts val="0"/>
              </a:spcBef>
              <a:spcAft>
                <a:spcPts val="0"/>
              </a:spcAft>
              <a:buNone/>
            </a:pPr>
            <a:r>
              <a:t/>
            </a:r>
            <a:endParaRPr b="1" sz="1800">
              <a:latin typeface="Times New Roman"/>
              <a:ea typeface="Times New Roman"/>
              <a:cs typeface="Times New Roman"/>
              <a:sym typeface="Times New Roman"/>
            </a:endParaRPr>
          </a:p>
          <a:p>
            <a:pPr indent="0" lvl="0" marL="0" rtl="0" algn="just">
              <a:spcBef>
                <a:spcPts val="0"/>
              </a:spcBef>
              <a:spcAft>
                <a:spcPts val="0"/>
              </a:spcAft>
              <a:buNone/>
            </a:pPr>
            <a:r>
              <a:rPr b="1" lang="en-US" sz="1800">
                <a:latin typeface="Times New Roman"/>
                <a:ea typeface="Times New Roman"/>
                <a:cs typeface="Times New Roman"/>
                <a:sym typeface="Times New Roman"/>
              </a:rPr>
              <a:t>b) Food infection</a:t>
            </a:r>
            <a:r>
              <a:rPr lang="en-US" sz="1800">
                <a:latin typeface="Times New Roman"/>
                <a:ea typeface="Times New Roman"/>
                <a:cs typeface="Times New Roman"/>
                <a:sym typeface="Times New Roman"/>
              </a:rPr>
              <a:t> by bacteria refers to foodborne illnesses caused by the entrance of bacteria into the body through ingestion of contaminated foods and the reaction of the body to their presence or to their metabolites. Food infections can further be divided into two types: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1) Those in which the food does not ordinarily support growth of the pathogens but merely carries them. For example, the pathogens causing tuberculosis, diphtheria, the dysenteries, typhoid fever, brucellosis, cholera, infectious hepatitis, Q fever, etc.; and</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(2) Those in which the food can serve as a culture medium for growth of the pathogens to numbers that will increase the likelihood of infection of the consumer of the food. For example, </a:t>
            </a:r>
            <a:r>
              <a:rPr i="1" lang="en-US" sz="1800">
                <a:latin typeface="Times New Roman"/>
                <a:ea typeface="Times New Roman"/>
                <a:cs typeface="Times New Roman"/>
                <a:sym typeface="Times New Roman"/>
              </a:rPr>
              <a:t>Salmonella spp., Vibrio parahaemolyticus</a:t>
            </a:r>
            <a:r>
              <a:rPr lang="en-US" sz="1800">
                <a:latin typeface="Times New Roman"/>
                <a:ea typeface="Times New Roman"/>
                <a:cs typeface="Times New Roman"/>
                <a:sym typeface="Times New Roman"/>
              </a:rPr>
              <a:t>, and enteropathogenic </a:t>
            </a:r>
            <a:r>
              <a:rPr i="1" lang="en-US" sz="1800">
                <a:latin typeface="Times New Roman"/>
                <a:ea typeface="Times New Roman"/>
                <a:cs typeface="Times New Roman"/>
                <a:sym typeface="Times New Roman"/>
              </a:rPr>
              <a:t>Escherichia coli</a:t>
            </a: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Outbreaks of food infections of the second type are likely to be more explosive than outbreaks caused by other intestinal pathogens.</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481" name="Google Shape;48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Coliforms are short rods, aerobic and facultative anaerobic, Gram-negative, non-spore-forming bacteria which ferment lactose with gas formation containing the enzyme β-galactosidase. The leading species of coliform bacteria are </a:t>
            </a:r>
            <a:r>
              <a:rPr i="1" lang="en-US" sz="1800">
                <a:latin typeface="Times New Roman"/>
                <a:ea typeface="Times New Roman"/>
                <a:cs typeface="Times New Roman"/>
                <a:sym typeface="Times New Roman"/>
              </a:rPr>
              <a:t>Escherichia coli </a:t>
            </a:r>
            <a:r>
              <a:rPr lang="en-US" sz="1800">
                <a:latin typeface="Times New Roman"/>
                <a:ea typeface="Times New Roman"/>
                <a:cs typeface="Times New Roman"/>
                <a:sym typeface="Times New Roman"/>
              </a:rPr>
              <a:t>and </a:t>
            </a:r>
            <a:r>
              <a:rPr i="1" lang="en-US" sz="1800">
                <a:latin typeface="Times New Roman"/>
                <a:ea typeface="Times New Roman"/>
                <a:cs typeface="Times New Roman"/>
                <a:sym typeface="Times New Roman"/>
              </a:rPr>
              <a:t>Enterobacter aerogenes</a:t>
            </a:r>
            <a:r>
              <a:rPr lang="en-US" sz="1800">
                <a:latin typeface="Times New Roman"/>
                <a:ea typeface="Times New Roman"/>
                <a:cs typeface="Times New Roman"/>
                <a:sym typeface="Times New Roman"/>
              </a:rPr>
              <a:t>. They are commonly used as indicator of sanitary quality of foods and water. Coliforms normally do not cause serious illness, however, their presence indicate that other pathogenic organisms of fecal origin may be present in the sample.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514" name="Google Shape;514;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6: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1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i="1" lang="en-US" sz="1800">
                <a:latin typeface="Times New Roman"/>
                <a:ea typeface="Times New Roman"/>
                <a:cs typeface="Times New Roman"/>
                <a:sym typeface="Times New Roman"/>
              </a:rPr>
              <a:t>Escherichia coli </a:t>
            </a:r>
            <a:r>
              <a:rPr lang="en-US" sz="1800">
                <a:latin typeface="Times New Roman"/>
                <a:ea typeface="Times New Roman"/>
                <a:cs typeface="Times New Roman"/>
                <a:sym typeface="Times New Roman"/>
              </a:rPr>
              <a:t>is a facultatively anaerobic, gram-negative, rod shaped bacterium that is primarily present in the gastrointestinal tract of humans and warm-blooded animals. It is one of the ‘coliform groups’. Although most of the strains of </a:t>
            </a:r>
            <a:r>
              <a:rPr i="1" lang="en-US" sz="1800">
                <a:latin typeface="Times New Roman"/>
                <a:ea typeface="Times New Roman"/>
                <a:cs typeface="Times New Roman"/>
                <a:sym typeface="Times New Roman"/>
              </a:rPr>
              <a:t>E. coli</a:t>
            </a:r>
            <a:r>
              <a:rPr lang="en-US" sz="1800">
                <a:latin typeface="Times New Roman"/>
                <a:ea typeface="Times New Roman"/>
                <a:cs typeface="Times New Roman"/>
                <a:sym typeface="Times New Roman"/>
              </a:rPr>
              <a:t> are harmless, many are pathogenic and cause a variety of diseases in humans and animals. The genus </a:t>
            </a:r>
            <a:r>
              <a:rPr i="1" lang="en-US" sz="1800">
                <a:latin typeface="Times New Roman"/>
                <a:ea typeface="Times New Roman"/>
                <a:cs typeface="Times New Roman"/>
                <a:sym typeface="Times New Roman"/>
              </a:rPr>
              <a:t>Escherichia</a:t>
            </a:r>
            <a:r>
              <a:rPr lang="en-US" sz="1800">
                <a:latin typeface="Times New Roman"/>
                <a:ea typeface="Times New Roman"/>
                <a:cs typeface="Times New Roman"/>
                <a:sym typeface="Times New Roman"/>
              </a:rPr>
              <a:t> is divided into many biotypes and serotypes, some of which can be pathogenic to humans. Specific virulence attributes that have been acquired by such strains enable them to cause three principal types of infections in humans including intestinal gastroenteritis, urinary tract infections, and neonatal sepsis/meningitis.</a:t>
            </a:r>
            <a:endParaRPr/>
          </a:p>
          <a:p>
            <a:pPr indent="0" lvl="0" marL="0" rtl="0" algn="l">
              <a:spcBef>
                <a:spcPts val="0"/>
              </a:spcBef>
              <a:spcAft>
                <a:spcPts val="0"/>
              </a:spcAft>
              <a:buNone/>
            </a:pPr>
            <a:r>
              <a:t/>
            </a:r>
            <a:endParaRPr/>
          </a:p>
        </p:txBody>
      </p:sp>
      <p:sp>
        <p:nvSpPr>
          <p:cNvPr id="553" name="Google Shape;55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9: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200">
                <a:latin typeface="Meddon"/>
                <a:ea typeface="Meddon"/>
                <a:cs typeface="Meddon"/>
                <a:sym typeface="Meddon"/>
              </a:rPr>
              <a:t>Notes: </a:t>
            </a:r>
            <a:r>
              <a:rPr lang="en-US"/>
              <a:t>Various methods have been prescribed for detection and enumeration of </a:t>
            </a:r>
            <a:r>
              <a:rPr i="1" lang="en-US"/>
              <a:t>Escherichia coli</a:t>
            </a:r>
            <a:r>
              <a:rPr lang="en-US"/>
              <a:t> in food and drinking water. Selection of the method may depend upon the type of the sample, processing steps involved and probability of the number and condition of the organism present in the sample which are defined in the referred standards. </a:t>
            </a:r>
            <a:endParaRPr/>
          </a:p>
        </p:txBody>
      </p:sp>
      <p:sp>
        <p:nvSpPr>
          <p:cNvPr id="569" name="Google Shape;56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0: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2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23: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24: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25: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6: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200">
                <a:latin typeface="Meddon"/>
                <a:ea typeface="Meddon"/>
                <a:cs typeface="Meddon"/>
                <a:sym typeface="Meddon"/>
              </a:rPr>
              <a:t>Notes: </a:t>
            </a:r>
            <a:r>
              <a:rPr lang="en-US"/>
              <a:t>The presence and extent of faecal pollution is an important factor in assessing the quality of a body of water and the risk to human health from infection. Examination of water samples for the presence of </a:t>
            </a:r>
            <a:r>
              <a:rPr i="1" lang="en-US"/>
              <a:t>Escherichia coli (E. coli)</a:t>
            </a:r>
            <a:r>
              <a:rPr lang="en-US"/>
              <a:t>, which normally inhabits the bowel of man and other warm-blooded animals, provides an indication of such pollution. Examination for coliform bacteria can be more difficult to interpret because some coliform bacteria live in soil and surface fresh water and are not always intestinal. Therefore, the presence of coliform bacteria, although not a proof of faecal contamination, may indicate a failure in treatment or ingress of water into the distribution system.</a:t>
            </a:r>
            <a:endParaRPr/>
          </a:p>
        </p:txBody>
      </p:sp>
      <p:sp>
        <p:nvSpPr>
          <p:cNvPr id="650" name="Google Shape;65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29: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p:nvPr>
            <p:ph idx="2" type="sldImg"/>
          </p:nvPr>
        </p:nvSpPr>
        <p:spPr>
          <a:xfrm>
            <a:off x="652463" y="698500"/>
            <a:ext cx="5748337"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lang="en-US" sz="1200">
                <a:latin typeface="Times New Roman"/>
                <a:ea typeface="Times New Roman"/>
                <a:cs typeface="Times New Roman"/>
                <a:sym typeface="Times New Roman"/>
              </a:rPr>
              <a:t>Most foods that are consumed have not been subject to systematic toxicological and nutritional assessment but are generally regarded as safe to eat because of their long history of consumption and knowledge around preparation. This “history of safe use” of traditionally consumed foods can serve as a benchmark for comparative safety assessment of more novel foods and ingredients. It should be remembered that although traditionally consumed foods are considered safe, they may contain components such as antinutrients, toxins, and/or allergens. For example, potatoes are known to contain the glycoalkaloid solanine and the health risks of eating old or green potatoes have been understood for over a century (BMJ 1979; American Journal of Public Health 1917). </a:t>
            </a:r>
            <a:r>
              <a:rPr b="1" lang="en-US" sz="1200">
                <a:latin typeface="Times New Roman"/>
                <a:ea typeface="Times New Roman"/>
                <a:cs typeface="Times New Roman"/>
                <a:sym typeface="Times New Roman"/>
              </a:rPr>
              <a:t>Thus complete freedom from risks is an unattainable goal, safety and wholesomeness are related to a level of risk that society regards as reasonable in the context, and in comparison with other risks in everyday life (FAO 1997), and this needs to be considered when introducing new foods/ingredients.</a:t>
            </a:r>
            <a:endParaRPr sz="1200">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30: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3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Staphylococci are a group of small, spherical, aerobic, Gram-positive cocci in clusters, usually, but not always. </a:t>
            </a:r>
            <a:r>
              <a:rPr i="1" lang="en-US" sz="1800">
                <a:latin typeface="Times New Roman"/>
                <a:ea typeface="Times New Roman"/>
                <a:cs typeface="Times New Roman"/>
                <a:sym typeface="Times New Roman"/>
              </a:rPr>
              <a:t>Staphylococcus aureus </a:t>
            </a:r>
            <a:r>
              <a:rPr lang="en-US" sz="1800">
                <a:latin typeface="Times New Roman"/>
                <a:ea typeface="Times New Roman"/>
                <a:cs typeface="Times New Roman"/>
                <a:sym typeface="Times New Roman"/>
              </a:rPr>
              <a:t>is a very important member of this group. It produces a golden yellow-coloured colonies on nutrient agar and blood agar and shiny black colonies with or without narrow grey-white margin when grown in Baird-Parker medium. Suspect colonies must show coagulase activity. This bacterium produces </a:t>
            </a:r>
            <a:r>
              <a:rPr b="1" lang="en-US" sz="1800">
                <a:latin typeface="Times New Roman"/>
                <a:ea typeface="Times New Roman"/>
                <a:cs typeface="Times New Roman"/>
                <a:sym typeface="Times New Roman"/>
              </a:rPr>
              <a:t>Staphylococcal Enterotoxins</a:t>
            </a:r>
            <a:r>
              <a:rPr lang="en-US" sz="1800">
                <a:latin typeface="Times New Roman"/>
                <a:ea typeface="Times New Roman"/>
                <a:cs typeface="Times New Roman"/>
                <a:sym typeface="Times New Roman"/>
              </a:rPr>
              <a:t> which are virulence factors responsible to cause two common human diseases, i.e., toxic shock syndrome (TSS) and staphylococcal food poisoning (SFP).</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709" name="Google Shape;709;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3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33: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34: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35: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36: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3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3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0" name="Google Shape;81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9: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200">
                <a:latin typeface="Meddon"/>
                <a:ea typeface="Meddon"/>
                <a:cs typeface="Meddon"/>
                <a:sym typeface="Meddon"/>
              </a:rPr>
              <a:t>Notes: </a:t>
            </a:r>
            <a:r>
              <a:rPr lang="en-US"/>
              <a:t>Potentially enteropathogenic strains of Vibrio parahaemolyticus possess the enzymes, thermostable direct haemolysin (TDH) and/or thermostable direct hemolysin-related hemolysin (TRH). TDH positive strains manifest Kanagawa phenomenon (KP)[1]. This characteristic is traditionally utilized in the identification of enterotoxigenic strains of V. parahaemolyticus. Strains possessing TRH do not share the haemolytic characteristics of TDH positive isolates and no conventional identification assay has been reported for TRH identification. Pathogenic strains in the environment are a minority and differentiation between enteropathogenic and total </a:t>
            </a:r>
            <a:r>
              <a:rPr i="1" lang="en-US"/>
              <a:t>V. parahaemolyticus </a:t>
            </a:r>
            <a:r>
              <a:rPr lang="en-US"/>
              <a:t>presence is therefore useful. These standards enable the enumeration of potentially enteropathogenic </a:t>
            </a:r>
            <a:r>
              <a:rPr i="1" lang="en-US"/>
              <a:t>V. parahaemolyticus</a:t>
            </a:r>
            <a:r>
              <a:rPr lang="en-US"/>
              <a:t> and/or of total </a:t>
            </a:r>
            <a:r>
              <a:rPr i="1" lang="en-US"/>
              <a:t>V. parahaemolyticus.</a:t>
            </a:r>
            <a:endParaRPr/>
          </a:p>
        </p:txBody>
      </p:sp>
      <p:sp>
        <p:nvSpPr>
          <p:cNvPr id="836" name="Google Shape;836;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p:nvPr>
            <p:ph idx="2" type="sldImg"/>
          </p:nvPr>
        </p:nvSpPr>
        <p:spPr>
          <a:xfrm>
            <a:off x="652463" y="698500"/>
            <a:ext cx="5748337"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Noto Sans Medium"/>
              <a:buNone/>
            </a:pPr>
            <a:r>
              <a:rPr lang="en-US" sz="1800">
                <a:solidFill>
                  <a:srgbClr val="000000"/>
                </a:solidFill>
                <a:latin typeface="Noto Sans Medium"/>
                <a:ea typeface="Noto Sans Medium"/>
                <a:cs typeface="Noto Sans Medium"/>
                <a:sym typeface="Noto Sans Medium"/>
              </a:rPr>
              <a:t>They provide guidance on hygienic food handling for farmers and processors. They define the maximum levels of additives, contaminants, residues of pesticides and veterinary drugs etc. that can safely be consumed by all. Furthermore, standards specify how the food should be measured, packaged and transported to keep it safe. Application of standards on things like nutrition and allergen labelling, consumers can know whether the food will be good for them. </a:t>
            </a:r>
            <a:endParaRPr sz="1800">
              <a:latin typeface="Barlow Condensed SemiBold"/>
              <a:ea typeface="Barlow Condensed SemiBold"/>
              <a:cs typeface="Barlow Condensed SemiBold"/>
              <a:sym typeface="Barlow Condensed SemiBold"/>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40: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4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4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43: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1200">
                <a:latin typeface="Meddon"/>
                <a:ea typeface="Meddon"/>
                <a:cs typeface="Meddon"/>
                <a:sym typeface="Meddon"/>
              </a:rPr>
              <a:t>Notes: </a:t>
            </a:r>
            <a:r>
              <a:rPr lang="en-US"/>
              <a:t>Campylobacter is 1 of 4 key global causes of diarrhoeal diseases. It is considered to be the most common bacterial cause of human gastroenteritis in the world. Campylobacter infections are generally mild, but can be fatal among very young children, elderly, and immunosuppressed individuals. Campylobacter species can be killed by heat and thoroughly cooking food. To prevent Campylobacter infections, make sure to follow basic food hygiene practices when preparing food</a:t>
            </a:r>
            <a:endParaRPr/>
          </a:p>
        </p:txBody>
      </p:sp>
      <p:sp>
        <p:nvSpPr>
          <p:cNvPr id="887" name="Google Shape;887;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4: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0" name="Google Shape;900;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1" i="1" lang="en-US" sz="1800">
                <a:latin typeface="Meddon"/>
                <a:ea typeface="Meddon"/>
                <a:cs typeface="Meddon"/>
                <a:sym typeface="Meddon"/>
              </a:rPr>
              <a:t>Notes: </a:t>
            </a:r>
            <a:endParaRPr/>
          </a:p>
          <a:p>
            <a:pPr indent="0" lvl="0" marL="0" rtl="0" algn="just">
              <a:spcBef>
                <a:spcPts val="0"/>
              </a:spcBef>
              <a:spcAft>
                <a:spcPts val="0"/>
              </a:spcAft>
              <a:buNone/>
            </a:pPr>
            <a:r>
              <a:rPr b="1" lang="en-US" sz="1800">
                <a:latin typeface="Times New Roman"/>
                <a:ea typeface="Times New Roman"/>
                <a:cs typeface="Times New Roman"/>
                <a:sym typeface="Times New Roman"/>
              </a:rPr>
              <a:t>Yeasts</a:t>
            </a:r>
            <a:r>
              <a:rPr lang="en-US" sz="1800">
                <a:latin typeface="Times New Roman"/>
                <a:ea typeface="Times New Roman"/>
                <a:cs typeface="Times New Roman"/>
                <a:sym typeface="Times New Roman"/>
              </a:rPr>
              <a:t> can be differentiated from bacteria by their larger cell size and their oval, elongate, elliptical, or spherical cell shapes. Typical yeast cells range from 5 to 8 µm in diameter, with some being even larger. Older yeast cultures tend to have smaller cells. Most of those divide by budding or fission. </a:t>
            </a:r>
            <a:endParaRPr sz="1800">
              <a:latin typeface="Times New Roman"/>
              <a:ea typeface="Times New Roman"/>
              <a:cs typeface="Times New Roman"/>
              <a:sym typeface="Times New Roman"/>
            </a:endParaRPr>
          </a:p>
          <a:p>
            <a:pPr indent="0" lvl="0" marL="0" rtl="0" algn="just">
              <a:spcBef>
                <a:spcPts val="0"/>
              </a:spcBef>
              <a:spcAft>
                <a:spcPts val="0"/>
              </a:spcAft>
              <a:buNone/>
            </a:pPr>
            <a:r>
              <a:rPr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just">
              <a:spcBef>
                <a:spcPts val="0"/>
              </a:spcBef>
              <a:spcAft>
                <a:spcPts val="0"/>
              </a:spcAft>
              <a:buNone/>
            </a:pPr>
            <a:r>
              <a:rPr b="1" lang="en-US" sz="1800">
                <a:latin typeface="Times New Roman"/>
                <a:ea typeface="Times New Roman"/>
                <a:cs typeface="Times New Roman"/>
                <a:sym typeface="Times New Roman"/>
              </a:rPr>
              <a:t>Moulds</a:t>
            </a:r>
            <a:r>
              <a:rPr lang="en-US" sz="1800">
                <a:latin typeface="Times New Roman"/>
                <a:ea typeface="Times New Roman"/>
                <a:cs typeface="Times New Roman"/>
                <a:sym typeface="Times New Roman"/>
              </a:rPr>
              <a:t> are filamentous fungi that grow in the form of a tangled mass that spreads rapidly and may cover several inches of area in 2 to 3 days. The total of the mass or any large portion of it is referred to as mycelium.</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901" name="Google Shape;901;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45: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46: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4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p4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9" name="Google Shape;949;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49: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5:notes"/>
          <p:cNvSpPr/>
          <p:nvPr>
            <p:ph idx="2" type="sldImg"/>
          </p:nvPr>
        </p:nvSpPr>
        <p:spPr>
          <a:xfrm>
            <a:off x="652463" y="698500"/>
            <a:ext cx="5748337"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Microorganisms pose a great challenge to the food safety as there are more than 200 foodborne diseases caused by bacteria, viruses, protozoa and fungi. Thousands of people die every year due to foodborne illnesses. Foodborne illnesses are primarily classified as food infection and food intoxication. While in the first case, live microorganism enters the body, multiplies and damages host tissue, the later can cause damage by the production of toxin in food, despite being absent in the body.</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2" name="Google Shape;972;p50: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3" name="Google Shape;983;p51: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52: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53: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5" name="Google Shape;100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p54: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55: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r>
              <a:rPr lang="en-US" sz="1800">
                <a:latin typeface="Times New Roman"/>
                <a:ea typeface="Times New Roman"/>
                <a:cs typeface="Times New Roman"/>
                <a:sym typeface="Times New Roman"/>
              </a:rPr>
              <a:t>Method validation is an essential part of the process of ensuring that results of the analysis reported are correct and ‘fit for purpose’. Any method validation study will require the laboratory to investigate several performance characteristics. Today, many alternative, mostly proprietary, methods exist that are used to assess the microbiological quality of raw materials and finished products and the microbiological status of manufacturing procedures. These methods are often faster and easier to perform than the corresponding standardized method. The developers, end users, and authorities need a reliable common protocol for the validation of such alternative methods. The data generated will also provide potential end users with performance data for a given method, thus, enabling them to make an informed choice on the adoption of a particular method. </a:t>
            </a:r>
            <a:endParaRPr/>
          </a:p>
          <a:p>
            <a:pPr indent="0" lvl="0" marL="0" rtl="0" algn="l">
              <a:spcBef>
                <a:spcPts val="0"/>
              </a:spcBef>
              <a:spcAft>
                <a:spcPts val="0"/>
              </a:spcAft>
              <a:buNone/>
            </a:pPr>
            <a:r>
              <a:t/>
            </a:r>
            <a:endParaRPr/>
          </a:p>
        </p:txBody>
      </p:sp>
      <p:sp>
        <p:nvSpPr>
          <p:cNvPr id="1031" name="Google Shape;1031;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56: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eddon"/>
              <a:buNone/>
            </a:pPr>
            <a:r>
              <a:rPr b="1" i="1" lang="en-US" sz="1800">
                <a:latin typeface="Meddon"/>
                <a:ea typeface="Meddon"/>
                <a:cs typeface="Meddon"/>
                <a:sym typeface="Meddon"/>
              </a:rPr>
              <a:t>Notes: </a:t>
            </a:r>
            <a:endParaRPr/>
          </a:p>
          <a:p>
            <a:pPr indent="0" lvl="0" marL="0" marR="0" rtl="0" algn="l">
              <a:lnSpc>
                <a:spcPct val="100000"/>
              </a:lnSpc>
              <a:spcBef>
                <a:spcPts val="0"/>
              </a:spcBef>
              <a:spcAft>
                <a:spcPts val="0"/>
              </a:spcAft>
              <a:buClr>
                <a:srgbClr val="000000"/>
              </a:buClr>
              <a:buSzPts val="1800"/>
              <a:buFont typeface="Times New Roman"/>
              <a:buNone/>
            </a:pPr>
            <a:r>
              <a:rPr b="1" lang="en-US" sz="1800">
                <a:solidFill>
                  <a:srgbClr val="000000"/>
                </a:solidFill>
                <a:latin typeface="Times New Roman"/>
                <a:ea typeface="Times New Roman"/>
                <a:cs typeface="Times New Roman"/>
                <a:sym typeface="Times New Roman"/>
              </a:rPr>
              <a:t>Interlaboratory comparison</a:t>
            </a:r>
            <a:r>
              <a:rPr lang="en-US" sz="1800">
                <a:solidFill>
                  <a:srgbClr val="000000"/>
                </a:solidFill>
                <a:latin typeface="Times New Roman"/>
                <a:ea typeface="Times New Roman"/>
                <a:cs typeface="Times New Roman"/>
                <a:sym typeface="Times New Roman"/>
              </a:rPr>
              <a:t> is defined as the process of organization, performance and evaluation of measurements or tests on the same or similar items by two or more laboratories in accordance with predetermined conditions. </a:t>
            </a:r>
            <a:r>
              <a:rPr b="1" lang="en-US" sz="1800">
                <a:latin typeface="Times New Roman"/>
                <a:ea typeface="Times New Roman"/>
                <a:cs typeface="Times New Roman"/>
                <a:sym typeface="Times New Roman"/>
              </a:rPr>
              <a:t>Proficiency testing</a:t>
            </a:r>
            <a:r>
              <a:rPr lang="en-US" sz="1800">
                <a:latin typeface="Times New Roman"/>
                <a:ea typeface="Times New Roman"/>
                <a:cs typeface="Times New Roman"/>
                <a:sym typeface="Times New Roman"/>
              </a:rPr>
              <a:t> is the process of evaluation of participant laboratory’s performance against pre-established criteria by means of interlaboratory comparisons.</a:t>
            </a:r>
            <a:endParaRPr/>
          </a:p>
          <a:p>
            <a:pPr indent="0" lvl="0" marL="0" marR="0" rtl="0" algn="l">
              <a:lnSpc>
                <a:spcPct val="10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This standard specifies requirements and gives guidelines for the organization of proficiency testing (PT) schemes for microbiological examinations of foods and beverages, feeding animals, environmental samples from food and feed production and handling, and primary production stages. This standard relates to the technical organization and implementation of PT schemes, as well as the statistical treatment of results of microbiological examinations. This standard deals only with areas where specific or additional details are necessary for PT schemes dealing with microbiological examinations.</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sz="180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052" name="Google Shape;1052;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5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5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6:notes"/>
          <p:cNvSpPr/>
          <p:nvPr>
            <p:ph idx="2" type="sldImg"/>
          </p:nvPr>
        </p:nvSpPr>
        <p:spPr>
          <a:xfrm>
            <a:off x="652463" y="698500"/>
            <a:ext cx="5748337"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7: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8: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p:nvPr>
            <p:ph idx="2" type="sldImg"/>
          </p:nvPr>
        </p:nvSpPr>
        <p:spPr>
          <a:xfrm>
            <a:off x="606425" y="685800"/>
            <a:ext cx="56451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0"/>
          <p:cNvSpPr txBox="1"/>
          <p:nvPr>
            <p:ph type="ctrTitle"/>
          </p:nvPr>
        </p:nvSpPr>
        <p:spPr>
          <a:xfrm>
            <a:off x="1260078" y="1001813"/>
            <a:ext cx="7560469" cy="2131154"/>
          </a:xfrm>
          <a:prstGeom prst="rect">
            <a:avLst/>
          </a:prstGeom>
          <a:noFill/>
          <a:ln>
            <a:noFill/>
          </a:ln>
        </p:spPr>
        <p:txBody>
          <a:bodyPr anchorCtr="0" anchor="b" bIns="35650" lIns="71300" spcFirstLastPara="1" rIns="71300" wrap="square" tIns="35650">
            <a:normAutofit/>
          </a:bodyPr>
          <a:lstStyle>
            <a:lvl1pPr lvl="0" algn="ctr">
              <a:lnSpc>
                <a:spcPct val="90000"/>
              </a:lnSpc>
              <a:spcBef>
                <a:spcPts val="0"/>
              </a:spcBef>
              <a:spcAft>
                <a:spcPts val="0"/>
              </a:spcAft>
              <a:buClr>
                <a:schemeClr val="dk1"/>
              </a:buClr>
              <a:buSzPts val="4700"/>
              <a:buFont typeface="Calibri"/>
              <a:buNone/>
              <a:defRPr sz="4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0"/>
          <p:cNvSpPr txBox="1"/>
          <p:nvPr>
            <p:ph idx="1" type="subTitle"/>
          </p:nvPr>
        </p:nvSpPr>
        <p:spPr>
          <a:xfrm>
            <a:off x="1260078" y="3215153"/>
            <a:ext cx="7560469" cy="1477921"/>
          </a:xfrm>
          <a:prstGeom prst="rect">
            <a:avLst/>
          </a:prstGeom>
          <a:noFill/>
          <a:ln>
            <a:noFill/>
          </a:ln>
        </p:spPr>
        <p:txBody>
          <a:bodyPr anchorCtr="0" anchor="t" bIns="35650" lIns="71300" spcFirstLastPara="1" rIns="71300" wrap="square" tIns="35650">
            <a:normAutofit/>
          </a:bodyPr>
          <a:lstStyle>
            <a:lvl1pPr lvl="0" algn="ctr">
              <a:lnSpc>
                <a:spcPct val="90000"/>
              </a:lnSpc>
              <a:spcBef>
                <a:spcPts val="780"/>
              </a:spcBef>
              <a:spcAft>
                <a:spcPts val="0"/>
              </a:spcAft>
              <a:buClr>
                <a:schemeClr val="dk1"/>
              </a:buClr>
              <a:buSzPts val="1900"/>
              <a:buNone/>
              <a:defRPr sz="1900"/>
            </a:lvl1pPr>
            <a:lvl2pPr lvl="1" algn="ctr">
              <a:lnSpc>
                <a:spcPct val="90000"/>
              </a:lnSpc>
              <a:spcBef>
                <a:spcPts val="390"/>
              </a:spcBef>
              <a:spcAft>
                <a:spcPts val="0"/>
              </a:spcAft>
              <a:buClr>
                <a:schemeClr val="dk1"/>
              </a:buClr>
              <a:buSzPts val="1600"/>
              <a:buNone/>
              <a:defRPr sz="1600"/>
            </a:lvl2pPr>
            <a:lvl3pPr lvl="2" algn="ctr">
              <a:lnSpc>
                <a:spcPct val="90000"/>
              </a:lnSpc>
              <a:spcBef>
                <a:spcPts val="390"/>
              </a:spcBef>
              <a:spcAft>
                <a:spcPts val="0"/>
              </a:spcAft>
              <a:buClr>
                <a:schemeClr val="dk1"/>
              </a:buClr>
              <a:buSzPts val="1400"/>
              <a:buNone/>
              <a:defRPr sz="1400"/>
            </a:lvl3pPr>
            <a:lvl4pPr lvl="3" algn="ctr">
              <a:lnSpc>
                <a:spcPct val="90000"/>
              </a:lnSpc>
              <a:spcBef>
                <a:spcPts val="390"/>
              </a:spcBef>
              <a:spcAft>
                <a:spcPts val="0"/>
              </a:spcAft>
              <a:buClr>
                <a:schemeClr val="dk1"/>
              </a:buClr>
              <a:buSzPts val="1200"/>
              <a:buNone/>
              <a:defRPr sz="1200"/>
            </a:lvl4pPr>
            <a:lvl5pPr lvl="4" algn="ctr">
              <a:lnSpc>
                <a:spcPct val="90000"/>
              </a:lnSpc>
              <a:spcBef>
                <a:spcPts val="390"/>
              </a:spcBef>
              <a:spcAft>
                <a:spcPts val="0"/>
              </a:spcAft>
              <a:buClr>
                <a:schemeClr val="dk1"/>
              </a:buClr>
              <a:buSzPts val="1200"/>
              <a:buNone/>
              <a:defRPr sz="1200"/>
            </a:lvl5pPr>
            <a:lvl6pPr lvl="5" algn="ctr">
              <a:lnSpc>
                <a:spcPct val="90000"/>
              </a:lnSpc>
              <a:spcBef>
                <a:spcPts val="390"/>
              </a:spcBef>
              <a:spcAft>
                <a:spcPts val="0"/>
              </a:spcAft>
              <a:buClr>
                <a:schemeClr val="dk1"/>
              </a:buClr>
              <a:buSzPts val="1200"/>
              <a:buNone/>
              <a:defRPr sz="1200"/>
            </a:lvl6pPr>
            <a:lvl7pPr lvl="6" algn="ctr">
              <a:lnSpc>
                <a:spcPct val="90000"/>
              </a:lnSpc>
              <a:spcBef>
                <a:spcPts val="390"/>
              </a:spcBef>
              <a:spcAft>
                <a:spcPts val="0"/>
              </a:spcAft>
              <a:buClr>
                <a:schemeClr val="dk1"/>
              </a:buClr>
              <a:buSzPts val="1200"/>
              <a:buNone/>
              <a:defRPr sz="1200"/>
            </a:lvl7pPr>
            <a:lvl8pPr lvl="7" algn="ctr">
              <a:lnSpc>
                <a:spcPct val="90000"/>
              </a:lnSpc>
              <a:spcBef>
                <a:spcPts val="390"/>
              </a:spcBef>
              <a:spcAft>
                <a:spcPts val="0"/>
              </a:spcAft>
              <a:buClr>
                <a:schemeClr val="dk1"/>
              </a:buClr>
              <a:buSzPts val="1200"/>
              <a:buNone/>
              <a:defRPr sz="1200"/>
            </a:lvl8pPr>
            <a:lvl9pPr lvl="8" algn="ctr">
              <a:lnSpc>
                <a:spcPct val="90000"/>
              </a:lnSpc>
              <a:spcBef>
                <a:spcPts val="390"/>
              </a:spcBef>
              <a:spcAft>
                <a:spcPts val="0"/>
              </a:spcAft>
              <a:buClr>
                <a:schemeClr val="dk1"/>
              </a:buClr>
              <a:buSzPts val="1200"/>
              <a:buNone/>
              <a:defRPr sz="1200"/>
            </a:lvl9pPr>
          </a:lstStyle>
          <a:p/>
        </p:txBody>
      </p:sp>
      <p:sp>
        <p:nvSpPr>
          <p:cNvPr id="18" name="Google Shape;18;p60"/>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0"/>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0"/>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4"/>
          <p:cNvSpPr txBox="1"/>
          <p:nvPr>
            <p:ph type="title"/>
          </p:nvPr>
        </p:nvSpPr>
        <p:spPr>
          <a:xfrm>
            <a:off x="693043" y="325908"/>
            <a:ext cx="8694539" cy="1183188"/>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4"/>
          <p:cNvSpPr txBox="1"/>
          <p:nvPr>
            <p:ph idx="1" type="body"/>
          </p:nvPr>
        </p:nvSpPr>
        <p:spPr>
          <a:xfrm rot="5400000">
            <a:off x="3098327" y="-775743"/>
            <a:ext cx="3883972" cy="8694539"/>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75" name="Google Shape;75;p84"/>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4"/>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4"/>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5"/>
          <p:cNvSpPr txBox="1"/>
          <p:nvPr>
            <p:ph type="title"/>
          </p:nvPr>
        </p:nvSpPr>
        <p:spPr>
          <a:xfrm rot="5400000">
            <a:off x="5706965" y="1832892"/>
            <a:ext cx="5187603" cy="2173635"/>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5"/>
          <p:cNvSpPr txBox="1"/>
          <p:nvPr>
            <p:ph idx="1" type="body"/>
          </p:nvPr>
        </p:nvSpPr>
        <p:spPr>
          <a:xfrm rot="5400000">
            <a:off x="1296691" y="-277738"/>
            <a:ext cx="5187603" cy="6394896"/>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81" name="Google Shape;81;p85"/>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5"/>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5"/>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62"/>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62"/>
          <p:cNvSpPr txBox="1"/>
          <p:nvPr>
            <p:ph idx="1" type="body"/>
          </p:nvPr>
        </p:nvSpPr>
        <p:spPr>
          <a:xfrm>
            <a:off x="693043" y="1629539"/>
            <a:ext cx="8694539" cy="3883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62"/>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2"/>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2"/>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63"/>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63"/>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3"/>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64"/>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64"/>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4"/>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64"/>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65"/>
          <p:cNvSpPr txBox="1"/>
          <p:nvPr>
            <p:ph type="ctrTitle"/>
          </p:nvPr>
        </p:nvSpPr>
        <p:spPr>
          <a:xfrm>
            <a:off x="1260078" y="1001813"/>
            <a:ext cx="7560469" cy="21311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65"/>
          <p:cNvSpPr txBox="1"/>
          <p:nvPr>
            <p:ph idx="1" type="subTitle"/>
          </p:nvPr>
        </p:nvSpPr>
        <p:spPr>
          <a:xfrm>
            <a:off x="1260078" y="3215153"/>
            <a:ext cx="7560469" cy="14779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00"/>
              <a:buNone/>
              <a:defRPr sz="13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08" name="Google Shape;108;p65"/>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5"/>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65"/>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1" name="Shape 111"/>
        <p:cNvGrpSpPr/>
        <p:nvPr/>
      </p:nvGrpSpPr>
      <p:grpSpPr>
        <a:xfrm>
          <a:off x="0" y="0"/>
          <a:ext cx="0" cy="0"/>
          <a:chOff x="0" y="0"/>
          <a:chExt cx="0" cy="0"/>
        </a:xfrm>
      </p:grpSpPr>
      <p:sp>
        <p:nvSpPr>
          <p:cNvPr id="112" name="Google Shape;112;p66"/>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6"/>
          <p:cNvSpPr txBox="1"/>
          <p:nvPr>
            <p:ph idx="1" type="body"/>
          </p:nvPr>
        </p:nvSpPr>
        <p:spPr>
          <a:xfrm>
            <a:off x="693043" y="1629539"/>
            <a:ext cx="8694539" cy="3883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4" name="Google Shape;114;p66"/>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66"/>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66"/>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67"/>
          <p:cNvSpPr txBox="1"/>
          <p:nvPr>
            <p:ph type="title"/>
          </p:nvPr>
        </p:nvSpPr>
        <p:spPr>
          <a:xfrm>
            <a:off x="687792" y="1526104"/>
            <a:ext cx="8694539" cy="254633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67"/>
          <p:cNvSpPr txBox="1"/>
          <p:nvPr>
            <p:ph idx="1" type="body"/>
          </p:nvPr>
        </p:nvSpPr>
        <p:spPr>
          <a:xfrm>
            <a:off x="687792" y="4096523"/>
            <a:ext cx="8694539" cy="133905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00"/>
              <a:buNone/>
              <a:defRPr sz="130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20" name="Google Shape;120;p67"/>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7"/>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7"/>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68"/>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68"/>
          <p:cNvSpPr txBox="1"/>
          <p:nvPr>
            <p:ph idx="1" type="body"/>
          </p:nvPr>
        </p:nvSpPr>
        <p:spPr>
          <a:xfrm>
            <a:off x="693043" y="1629539"/>
            <a:ext cx="4284266" cy="3883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 name="Google Shape;126;p68"/>
          <p:cNvSpPr txBox="1"/>
          <p:nvPr>
            <p:ph idx="2" type="body"/>
          </p:nvPr>
        </p:nvSpPr>
        <p:spPr>
          <a:xfrm>
            <a:off x="5103316" y="1629539"/>
            <a:ext cx="4284266" cy="3883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68"/>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68"/>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68"/>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69"/>
          <p:cNvSpPr txBox="1"/>
          <p:nvPr>
            <p:ph type="title"/>
          </p:nvPr>
        </p:nvSpPr>
        <p:spPr>
          <a:xfrm>
            <a:off x="694356"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69"/>
          <p:cNvSpPr txBox="1"/>
          <p:nvPr>
            <p:ph idx="1" type="body"/>
          </p:nvPr>
        </p:nvSpPr>
        <p:spPr>
          <a:xfrm>
            <a:off x="694357" y="1500594"/>
            <a:ext cx="4264576" cy="73541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00"/>
              <a:buNone/>
              <a:defRPr b="1" sz="13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3" name="Google Shape;133;p69"/>
          <p:cNvSpPr txBox="1"/>
          <p:nvPr>
            <p:ph idx="2" type="body"/>
          </p:nvPr>
        </p:nvSpPr>
        <p:spPr>
          <a:xfrm>
            <a:off x="694357" y="2236012"/>
            <a:ext cx="4264576" cy="32888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4" name="Google Shape;134;p69"/>
          <p:cNvSpPr txBox="1"/>
          <p:nvPr>
            <p:ph idx="3" type="body"/>
          </p:nvPr>
        </p:nvSpPr>
        <p:spPr>
          <a:xfrm>
            <a:off x="5103322" y="1500594"/>
            <a:ext cx="4285579" cy="73541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00"/>
              <a:buNone/>
              <a:defRPr b="1" sz="13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5" name="Google Shape;135;p69"/>
          <p:cNvSpPr txBox="1"/>
          <p:nvPr>
            <p:ph idx="4" type="body"/>
          </p:nvPr>
        </p:nvSpPr>
        <p:spPr>
          <a:xfrm>
            <a:off x="5103322" y="2236012"/>
            <a:ext cx="4285579" cy="32888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6" name="Google Shape;136;p69"/>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9"/>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69"/>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6"/>
          <p:cNvSpPr txBox="1"/>
          <p:nvPr>
            <p:ph type="title"/>
          </p:nvPr>
        </p:nvSpPr>
        <p:spPr>
          <a:xfrm>
            <a:off x="693043" y="325908"/>
            <a:ext cx="8694539" cy="1183188"/>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6"/>
          <p:cNvSpPr txBox="1"/>
          <p:nvPr>
            <p:ph idx="1" type="body"/>
          </p:nvPr>
        </p:nvSpPr>
        <p:spPr>
          <a:xfrm>
            <a:off x="693043" y="1629540"/>
            <a:ext cx="8694539" cy="3883972"/>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24" name="Google Shape;24;p76"/>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6"/>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6"/>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70"/>
          <p:cNvSpPr txBox="1"/>
          <p:nvPr>
            <p:ph type="title"/>
          </p:nvPr>
        </p:nvSpPr>
        <p:spPr>
          <a:xfrm>
            <a:off x="694356" y="408094"/>
            <a:ext cx="3251264" cy="14283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70"/>
          <p:cNvSpPr txBox="1"/>
          <p:nvPr>
            <p:ph idx="1" type="body"/>
          </p:nvPr>
        </p:nvSpPr>
        <p:spPr>
          <a:xfrm>
            <a:off x="4285579" y="881372"/>
            <a:ext cx="5103316" cy="435016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42" name="Google Shape;142;p70"/>
          <p:cNvSpPr txBox="1"/>
          <p:nvPr>
            <p:ph idx="2" type="body"/>
          </p:nvPr>
        </p:nvSpPr>
        <p:spPr>
          <a:xfrm>
            <a:off x="694356" y="1836424"/>
            <a:ext cx="3251264" cy="34021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00"/>
              <a:buNone/>
              <a:defRPr sz="10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800"/>
              <a:buNone/>
              <a:defRPr sz="800"/>
            </a:lvl4pPr>
            <a:lvl5pPr indent="-228600" lvl="4" marL="2286000" algn="l">
              <a:lnSpc>
                <a:spcPct val="90000"/>
              </a:lnSpc>
              <a:spcBef>
                <a:spcPts val="375"/>
              </a:spcBef>
              <a:spcAft>
                <a:spcPts val="0"/>
              </a:spcAft>
              <a:buClr>
                <a:schemeClr val="dk1"/>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143" name="Google Shape;143;p70"/>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70"/>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70"/>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71"/>
          <p:cNvSpPr txBox="1"/>
          <p:nvPr>
            <p:ph type="title"/>
          </p:nvPr>
        </p:nvSpPr>
        <p:spPr>
          <a:xfrm>
            <a:off x="694356" y="408094"/>
            <a:ext cx="3251264" cy="14283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71"/>
          <p:cNvSpPr/>
          <p:nvPr>
            <p:ph idx="2" type="pic"/>
          </p:nvPr>
        </p:nvSpPr>
        <p:spPr>
          <a:xfrm>
            <a:off x="4285579" y="881372"/>
            <a:ext cx="5103316" cy="4350161"/>
          </a:xfrm>
          <a:prstGeom prst="rect">
            <a:avLst/>
          </a:prstGeom>
          <a:noFill/>
          <a:ln>
            <a:noFill/>
          </a:ln>
        </p:spPr>
      </p:sp>
      <p:sp>
        <p:nvSpPr>
          <p:cNvPr id="149" name="Google Shape;149;p71"/>
          <p:cNvSpPr txBox="1"/>
          <p:nvPr>
            <p:ph idx="1" type="body"/>
          </p:nvPr>
        </p:nvSpPr>
        <p:spPr>
          <a:xfrm>
            <a:off x="694356" y="1836424"/>
            <a:ext cx="3251264" cy="34021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00"/>
              <a:buNone/>
              <a:defRPr sz="10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800"/>
              <a:buNone/>
              <a:defRPr sz="800"/>
            </a:lvl4pPr>
            <a:lvl5pPr indent="-228600" lvl="4" marL="2286000" algn="l">
              <a:lnSpc>
                <a:spcPct val="90000"/>
              </a:lnSpc>
              <a:spcBef>
                <a:spcPts val="375"/>
              </a:spcBef>
              <a:spcAft>
                <a:spcPts val="0"/>
              </a:spcAft>
              <a:buClr>
                <a:schemeClr val="dk1"/>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150" name="Google Shape;150;p71"/>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1"/>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71"/>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72"/>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72"/>
          <p:cNvSpPr txBox="1"/>
          <p:nvPr>
            <p:ph idx="1" type="body"/>
          </p:nvPr>
        </p:nvSpPr>
        <p:spPr>
          <a:xfrm rot="5400000">
            <a:off x="3098326" y="-775744"/>
            <a:ext cx="3883973" cy="8694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6" name="Google Shape;156;p72"/>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72"/>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72"/>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73"/>
          <p:cNvSpPr txBox="1"/>
          <p:nvPr>
            <p:ph type="title"/>
          </p:nvPr>
        </p:nvSpPr>
        <p:spPr>
          <a:xfrm rot="5400000">
            <a:off x="5706964" y="1832895"/>
            <a:ext cx="5187604" cy="2173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73"/>
          <p:cNvSpPr txBox="1"/>
          <p:nvPr>
            <p:ph idx="1" type="body"/>
          </p:nvPr>
        </p:nvSpPr>
        <p:spPr>
          <a:xfrm rot="5400000">
            <a:off x="1296694" y="-277735"/>
            <a:ext cx="5187604" cy="639489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2" name="Google Shape;162;p73"/>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73"/>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73"/>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65" name="Shape 165"/>
        <p:cNvGrpSpPr/>
        <p:nvPr/>
      </p:nvGrpSpPr>
      <p:grpSpPr>
        <a:xfrm>
          <a:off x="0" y="0"/>
          <a:ext cx="0" cy="0"/>
          <a:chOff x="0" y="0"/>
          <a:chExt cx="0" cy="0"/>
        </a:xfrm>
      </p:grpSpPr>
      <p:sp>
        <p:nvSpPr>
          <p:cNvPr id="166" name="Google Shape;166;p74"/>
          <p:cNvSpPr txBox="1"/>
          <p:nvPr>
            <p:ph idx="1" type="body"/>
          </p:nvPr>
        </p:nvSpPr>
        <p:spPr>
          <a:xfrm>
            <a:off x="267504" y="303049"/>
            <a:ext cx="9568985" cy="64645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750"/>
              </a:spcBef>
              <a:spcAft>
                <a:spcPts val="0"/>
              </a:spcAft>
              <a:buClr>
                <a:srgbClr val="262626"/>
              </a:buClr>
              <a:buSzPts val="4100"/>
              <a:buNone/>
              <a:defRPr b="0" sz="4100">
                <a:solidFill>
                  <a:srgbClr val="262626"/>
                </a:solidFill>
                <a:latin typeface="Calibri"/>
                <a:ea typeface="Calibri"/>
                <a:cs typeface="Calibri"/>
                <a:sym typeface="Calibri"/>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67" name="Shape 167"/>
        <p:cNvGrpSpPr/>
        <p:nvPr/>
      </p:nvGrpSpPr>
      <p:grpSpPr>
        <a:xfrm>
          <a:off x="0" y="0"/>
          <a:ext cx="0" cy="0"/>
          <a:chOff x="0" y="0"/>
          <a:chExt cx="0" cy="0"/>
        </a:xfrm>
      </p:grpSpPr>
      <p:sp>
        <p:nvSpPr>
          <p:cNvPr id="168" name="Google Shape;168;p75"/>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75"/>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75"/>
          <p:cNvSpPr txBox="1"/>
          <p:nvPr>
            <p:ph idx="11" type="ftr"/>
          </p:nvPr>
        </p:nvSpPr>
        <p:spPr>
          <a:xfrm>
            <a:off x="3546158" y="5808983"/>
            <a:ext cx="5304578" cy="29382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75"/>
          <p:cNvSpPr txBox="1"/>
          <p:nvPr>
            <p:ph idx="12" type="sldNum"/>
          </p:nvPr>
        </p:nvSpPr>
        <p:spPr>
          <a:xfrm>
            <a:off x="8904552" y="5817787"/>
            <a:ext cx="1176073" cy="29382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75"/>
          <p:cNvSpPr txBox="1"/>
          <p:nvPr>
            <p:ph idx="1" type="body"/>
          </p:nvPr>
        </p:nvSpPr>
        <p:spPr>
          <a:xfrm>
            <a:off x="515435" y="1453857"/>
            <a:ext cx="9049755" cy="401599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750"/>
              </a:spcBef>
              <a:spcAft>
                <a:spcPts val="0"/>
              </a:spcAft>
              <a:buClr>
                <a:schemeClr val="dk1"/>
              </a:buClr>
              <a:buSzPts val="3200"/>
              <a:buChar char="•"/>
              <a:defRPr sz="3200"/>
            </a:lvl1pPr>
            <a:lvl2pPr indent="-406400" lvl="1" marL="914400" algn="l">
              <a:lnSpc>
                <a:spcPct val="90000"/>
              </a:lnSpc>
              <a:spcBef>
                <a:spcPts val="375"/>
              </a:spcBef>
              <a:spcAft>
                <a:spcPts val="0"/>
              </a:spcAft>
              <a:buClr>
                <a:schemeClr val="dk1"/>
              </a:buClr>
              <a:buSzPts val="2800"/>
              <a:buChar char="•"/>
              <a:defRPr sz="2800"/>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87"/>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87"/>
          <p:cNvSpPr txBox="1"/>
          <p:nvPr>
            <p:ph idx="1" type="body"/>
          </p:nvPr>
        </p:nvSpPr>
        <p:spPr>
          <a:xfrm>
            <a:off x="693043" y="1629539"/>
            <a:ext cx="8694539" cy="38839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2" name="Google Shape;182;p87"/>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87"/>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87"/>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7"/>
          <p:cNvSpPr txBox="1"/>
          <p:nvPr>
            <p:ph type="title"/>
          </p:nvPr>
        </p:nvSpPr>
        <p:spPr>
          <a:xfrm>
            <a:off x="687792" y="1526100"/>
            <a:ext cx="8694539" cy="2546332"/>
          </a:xfrm>
          <a:prstGeom prst="rect">
            <a:avLst/>
          </a:prstGeom>
          <a:noFill/>
          <a:ln>
            <a:noFill/>
          </a:ln>
        </p:spPr>
        <p:txBody>
          <a:bodyPr anchorCtr="0" anchor="b" bIns="35650" lIns="71300" spcFirstLastPara="1" rIns="71300" wrap="square" tIns="35650">
            <a:normAutofit/>
          </a:bodyPr>
          <a:lstStyle>
            <a:lvl1pPr lvl="0" algn="l">
              <a:lnSpc>
                <a:spcPct val="90000"/>
              </a:lnSpc>
              <a:spcBef>
                <a:spcPts val="0"/>
              </a:spcBef>
              <a:spcAft>
                <a:spcPts val="0"/>
              </a:spcAft>
              <a:buClr>
                <a:schemeClr val="dk1"/>
              </a:buClr>
              <a:buSzPts val="4700"/>
              <a:buFont typeface="Calibri"/>
              <a:buNone/>
              <a:defRPr sz="4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7"/>
          <p:cNvSpPr txBox="1"/>
          <p:nvPr>
            <p:ph idx="1" type="body"/>
          </p:nvPr>
        </p:nvSpPr>
        <p:spPr>
          <a:xfrm>
            <a:off x="687792" y="4096521"/>
            <a:ext cx="8694539" cy="1339056"/>
          </a:xfrm>
          <a:prstGeom prst="rect">
            <a:avLst/>
          </a:prstGeom>
          <a:noFill/>
          <a:ln>
            <a:noFill/>
          </a:ln>
        </p:spPr>
        <p:txBody>
          <a:bodyPr anchorCtr="0" anchor="t" bIns="35650" lIns="71300" spcFirstLastPara="1" rIns="71300" wrap="square" tIns="35650">
            <a:normAutofit/>
          </a:bodyPr>
          <a:lstStyle>
            <a:lvl1pPr indent="-228600" lvl="0" marL="457200" algn="l">
              <a:lnSpc>
                <a:spcPct val="90000"/>
              </a:lnSpc>
              <a:spcBef>
                <a:spcPts val="780"/>
              </a:spcBef>
              <a:spcAft>
                <a:spcPts val="0"/>
              </a:spcAft>
              <a:buClr>
                <a:srgbClr val="888888"/>
              </a:buClr>
              <a:buSzPts val="1900"/>
              <a:buNone/>
              <a:defRPr sz="1900">
                <a:solidFill>
                  <a:srgbClr val="888888"/>
                </a:solidFill>
              </a:defRPr>
            </a:lvl1pPr>
            <a:lvl2pPr indent="-228600" lvl="1" marL="914400" algn="l">
              <a:lnSpc>
                <a:spcPct val="90000"/>
              </a:lnSpc>
              <a:spcBef>
                <a:spcPts val="390"/>
              </a:spcBef>
              <a:spcAft>
                <a:spcPts val="0"/>
              </a:spcAft>
              <a:buClr>
                <a:srgbClr val="888888"/>
              </a:buClr>
              <a:buSzPts val="1600"/>
              <a:buNone/>
              <a:defRPr sz="1600">
                <a:solidFill>
                  <a:srgbClr val="888888"/>
                </a:solidFill>
              </a:defRPr>
            </a:lvl2pPr>
            <a:lvl3pPr indent="-228600" lvl="2" marL="1371600" algn="l">
              <a:lnSpc>
                <a:spcPct val="90000"/>
              </a:lnSpc>
              <a:spcBef>
                <a:spcPts val="390"/>
              </a:spcBef>
              <a:spcAft>
                <a:spcPts val="0"/>
              </a:spcAft>
              <a:buClr>
                <a:srgbClr val="888888"/>
              </a:buClr>
              <a:buSzPts val="1400"/>
              <a:buNone/>
              <a:defRPr sz="1400">
                <a:solidFill>
                  <a:srgbClr val="888888"/>
                </a:solidFill>
              </a:defRPr>
            </a:lvl3pPr>
            <a:lvl4pPr indent="-228600" lvl="3" marL="1828800" algn="l">
              <a:lnSpc>
                <a:spcPct val="90000"/>
              </a:lnSpc>
              <a:spcBef>
                <a:spcPts val="390"/>
              </a:spcBef>
              <a:spcAft>
                <a:spcPts val="0"/>
              </a:spcAft>
              <a:buClr>
                <a:srgbClr val="888888"/>
              </a:buClr>
              <a:buSzPts val="1200"/>
              <a:buNone/>
              <a:defRPr sz="1200">
                <a:solidFill>
                  <a:srgbClr val="888888"/>
                </a:solidFill>
              </a:defRPr>
            </a:lvl4pPr>
            <a:lvl5pPr indent="-228600" lvl="4" marL="2286000" algn="l">
              <a:lnSpc>
                <a:spcPct val="90000"/>
              </a:lnSpc>
              <a:spcBef>
                <a:spcPts val="390"/>
              </a:spcBef>
              <a:spcAft>
                <a:spcPts val="0"/>
              </a:spcAft>
              <a:buClr>
                <a:srgbClr val="888888"/>
              </a:buClr>
              <a:buSzPts val="1200"/>
              <a:buNone/>
              <a:defRPr sz="1200">
                <a:solidFill>
                  <a:srgbClr val="888888"/>
                </a:solidFill>
              </a:defRPr>
            </a:lvl5pPr>
            <a:lvl6pPr indent="-228600" lvl="5" marL="2743200" algn="l">
              <a:lnSpc>
                <a:spcPct val="90000"/>
              </a:lnSpc>
              <a:spcBef>
                <a:spcPts val="390"/>
              </a:spcBef>
              <a:spcAft>
                <a:spcPts val="0"/>
              </a:spcAft>
              <a:buClr>
                <a:srgbClr val="888888"/>
              </a:buClr>
              <a:buSzPts val="1200"/>
              <a:buNone/>
              <a:defRPr sz="1200">
                <a:solidFill>
                  <a:srgbClr val="888888"/>
                </a:solidFill>
              </a:defRPr>
            </a:lvl6pPr>
            <a:lvl7pPr indent="-228600" lvl="6" marL="3200400" algn="l">
              <a:lnSpc>
                <a:spcPct val="90000"/>
              </a:lnSpc>
              <a:spcBef>
                <a:spcPts val="390"/>
              </a:spcBef>
              <a:spcAft>
                <a:spcPts val="0"/>
              </a:spcAft>
              <a:buClr>
                <a:srgbClr val="888888"/>
              </a:buClr>
              <a:buSzPts val="1200"/>
              <a:buNone/>
              <a:defRPr sz="1200">
                <a:solidFill>
                  <a:srgbClr val="888888"/>
                </a:solidFill>
              </a:defRPr>
            </a:lvl7pPr>
            <a:lvl8pPr indent="-228600" lvl="7" marL="3657600" algn="l">
              <a:lnSpc>
                <a:spcPct val="90000"/>
              </a:lnSpc>
              <a:spcBef>
                <a:spcPts val="390"/>
              </a:spcBef>
              <a:spcAft>
                <a:spcPts val="0"/>
              </a:spcAft>
              <a:buClr>
                <a:srgbClr val="888888"/>
              </a:buClr>
              <a:buSzPts val="1200"/>
              <a:buNone/>
              <a:defRPr sz="1200">
                <a:solidFill>
                  <a:srgbClr val="888888"/>
                </a:solidFill>
              </a:defRPr>
            </a:lvl8pPr>
            <a:lvl9pPr indent="-228600" lvl="8" marL="4114800" algn="l">
              <a:lnSpc>
                <a:spcPct val="90000"/>
              </a:lnSpc>
              <a:spcBef>
                <a:spcPts val="390"/>
              </a:spcBef>
              <a:spcAft>
                <a:spcPts val="0"/>
              </a:spcAft>
              <a:buClr>
                <a:srgbClr val="888888"/>
              </a:buClr>
              <a:buSzPts val="1200"/>
              <a:buNone/>
              <a:defRPr sz="1200">
                <a:solidFill>
                  <a:srgbClr val="888888"/>
                </a:solidFill>
              </a:defRPr>
            </a:lvl9pPr>
          </a:lstStyle>
          <a:p/>
        </p:txBody>
      </p:sp>
      <p:sp>
        <p:nvSpPr>
          <p:cNvPr id="30" name="Google Shape;30;p77"/>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7"/>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7"/>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8"/>
          <p:cNvSpPr txBox="1"/>
          <p:nvPr>
            <p:ph type="title"/>
          </p:nvPr>
        </p:nvSpPr>
        <p:spPr>
          <a:xfrm>
            <a:off x="693043" y="325908"/>
            <a:ext cx="8694539" cy="1183188"/>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8"/>
          <p:cNvSpPr txBox="1"/>
          <p:nvPr>
            <p:ph idx="1" type="body"/>
          </p:nvPr>
        </p:nvSpPr>
        <p:spPr>
          <a:xfrm>
            <a:off x="693043" y="1629540"/>
            <a:ext cx="4284266" cy="3883972"/>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36" name="Google Shape;36;p78"/>
          <p:cNvSpPr txBox="1"/>
          <p:nvPr>
            <p:ph idx="2" type="body"/>
          </p:nvPr>
        </p:nvSpPr>
        <p:spPr>
          <a:xfrm>
            <a:off x="5103316" y="1629540"/>
            <a:ext cx="4284266" cy="3883972"/>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37" name="Google Shape;37;p78"/>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8"/>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8"/>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9"/>
          <p:cNvSpPr txBox="1"/>
          <p:nvPr>
            <p:ph type="title"/>
          </p:nvPr>
        </p:nvSpPr>
        <p:spPr>
          <a:xfrm>
            <a:off x="694356" y="325908"/>
            <a:ext cx="8694539" cy="1183188"/>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9"/>
          <p:cNvSpPr txBox="1"/>
          <p:nvPr>
            <p:ph idx="1" type="body"/>
          </p:nvPr>
        </p:nvSpPr>
        <p:spPr>
          <a:xfrm>
            <a:off x="694357" y="1500594"/>
            <a:ext cx="4264576" cy="735417"/>
          </a:xfrm>
          <a:prstGeom prst="rect">
            <a:avLst/>
          </a:prstGeom>
          <a:noFill/>
          <a:ln>
            <a:noFill/>
          </a:ln>
        </p:spPr>
        <p:txBody>
          <a:bodyPr anchorCtr="0" anchor="b" bIns="35650" lIns="71300" spcFirstLastPara="1" rIns="71300" wrap="square" tIns="35650">
            <a:normAutofit/>
          </a:bodyPr>
          <a:lstStyle>
            <a:lvl1pPr indent="-228600" lvl="0" marL="457200" algn="l">
              <a:lnSpc>
                <a:spcPct val="90000"/>
              </a:lnSpc>
              <a:spcBef>
                <a:spcPts val="780"/>
              </a:spcBef>
              <a:spcAft>
                <a:spcPts val="0"/>
              </a:spcAft>
              <a:buClr>
                <a:schemeClr val="dk1"/>
              </a:buClr>
              <a:buSzPts val="1900"/>
              <a:buNone/>
              <a:defRPr b="1" sz="1900"/>
            </a:lvl1pPr>
            <a:lvl2pPr indent="-228600" lvl="1" marL="914400" algn="l">
              <a:lnSpc>
                <a:spcPct val="90000"/>
              </a:lnSpc>
              <a:spcBef>
                <a:spcPts val="390"/>
              </a:spcBef>
              <a:spcAft>
                <a:spcPts val="0"/>
              </a:spcAft>
              <a:buClr>
                <a:schemeClr val="dk1"/>
              </a:buClr>
              <a:buSzPts val="1600"/>
              <a:buNone/>
              <a:defRPr b="1" sz="1600"/>
            </a:lvl2pPr>
            <a:lvl3pPr indent="-228600" lvl="2" marL="1371600" algn="l">
              <a:lnSpc>
                <a:spcPct val="90000"/>
              </a:lnSpc>
              <a:spcBef>
                <a:spcPts val="390"/>
              </a:spcBef>
              <a:spcAft>
                <a:spcPts val="0"/>
              </a:spcAft>
              <a:buClr>
                <a:schemeClr val="dk1"/>
              </a:buClr>
              <a:buSzPts val="1400"/>
              <a:buNone/>
              <a:defRPr b="1" sz="1400"/>
            </a:lvl3pPr>
            <a:lvl4pPr indent="-228600" lvl="3" marL="1828800" algn="l">
              <a:lnSpc>
                <a:spcPct val="90000"/>
              </a:lnSpc>
              <a:spcBef>
                <a:spcPts val="390"/>
              </a:spcBef>
              <a:spcAft>
                <a:spcPts val="0"/>
              </a:spcAft>
              <a:buClr>
                <a:schemeClr val="dk1"/>
              </a:buClr>
              <a:buSzPts val="1200"/>
              <a:buNone/>
              <a:defRPr b="1" sz="1200"/>
            </a:lvl4pPr>
            <a:lvl5pPr indent="-228600" lvl="4" marL="2286000" algn="l">
              <a:lnSpc>
                <a:spcPct val="90000"/>
              </a:lnSpc>
              <a:spcBef>
                <a:spcPts val="390"/>
              </a:spcBef>
              <a:spcAft>
                <a:spcPts val="0"/>
              </a:spcAft>
              <a:buClr>
                <a:schemeClr val="dk1"/>
              </a:buClr>
              <a:buSzPts val="1200"/>
              <a:buNone/>
              <a:defRPr b="1" sz="1200"/>
            </a:lvl5pPr>
            <a:lvl6pPr indent="-228600" lvl="5" marL="2743200" algn="l">
              <a:lnSpc>
                <a:spcPct val="90000"/>
              </a:lnSpc>
              <a:spcBef>
                <a:spcPts val="390"/>
              </a:spcBef>
              <a:spcAft>
                <a:spcPts val="0"/>
              </a:spcAft>
              <a:buClr>
                <a:schemeClr val="dk1"/>
              </a:buClr>
              <a:buSzPts val="1200"/>
              <a:buNone/>
              <a:defRPr b="1" sz="1200"/>
            </a:lvl6pPr>
            <a:lvl7pPr indent="-228600" lvl="6" marL="3200400" algn="l">
              <a:lnSpc>
                <a:spcPct val="90000"/>
              </a:lnSpc>
              <a:spcBef>
                <a:spcPts val="390"/>
              </a:spcBef>
              <a:spcAft>
                <a:spcPts val="0"/>
              </a:spcAft>
              <a:buClr>
                <a:schemeClr val="dk1"/>
              </a:buClr>
              <a:buSzPts val="1200"/>
              <a:buNone/>
              <a:defRPr b="1" sz="1200"/>
            </a:lvl7pPr>
            <a:lvl8pPr indent="-228600" lvl="7" marL="3657600" algn="l">
              <a:lnSpc>
                <a:spcPct val="90000"/>
              </a:lnSpc>
              <a:spcBef>
                <a:spcPts val="390"/>
              </a:spcBef>
              <a:spcAft>
                <a:spcPts val="0"/>
              </a:spcAft>
              <a:buClr>
                <a:schemeClr val="dk1"/>
              </a:buClr>
              <a:buSzPts val="1200"/>
              <a:buNone/>
              <a:defRPr b="1" sz="1200"/>
            </a:lvl8pPr>
            <a:lvl9pPr indent="-228600" lvl="8" marL="4114800" algn="l">
              <a:lnSpc>
                <a:spcPct val="90000"/>
              </a:lnSpc>
              <a:spcBef>
                <a:spcPts val="390"/>
              </a:spcBef>
              <a:spcAft>
                <a:spcPts val="0"/>
              </a:spcAft>
              <a:buClr>
                <a:schemeClr val="dk1"/>
              </a:buClr>
              <a:buSzPts val="1200"/>
              <a:buNone/>
              <a:defRPr b="1" sz="1200"/>
            </a:lvl9pPr>
          </a:lstStyle>
          <a:p/>
        </p:txBody>
      </p:sp>
      <p:sp>
        <p:nvSpPr>
          <p:cNvPr id="43" name="Google Shape;43;p79"/>
          <p:cNvSpPr txBox="1"/>
          <p:nvPr>
            <p:ph idx="2" type="body"/>
          </p:nvPr>
        </p:nvSpPr>
        <p:spPr>
          <a:xfrm>
            <a:off x="694357" y="2236012"/>
            <a:ext cx="4264576" cy="3288836"/>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44" name="Google Shape;44;p79"/>
          <p:cNvSpPr txBox="1"/>
          <p:nvPr>
            <p:ph idx="3" type="body"/>
          </p:nvPr>
        </p:nvSpPr>
        <p:spPr>
          <a:xfrm>
            <a:off x="5103318" y="1500594"/>
            <a:ext cx="4285579" cy="735417"/>
          </a:xfrm>
          <a:prstGeom prst="rect">
            <a:avLst/>
          </a:prstGeom>
          <a:noFill/>
          <a:ln>
            <a:noFill/>
          </a:ln>
        </p:spPr>
        <p:txBody>
          <a:bodyPr anchorCtr="0" anchor="b" bIns="35650" lIns="71300" spcFirstLastPara="1" rIns="71300" wrap="square" tIns="35650">
            <a:normAutofit/>
          </a:bodyPr>
          <a:lstStyle>
            <a:lvl1pPr indent="-228600" lvl="0" marL="457200" algn="l">
              <a:lnSpc>
                <a:spcPct val="90000"/>
              </a:lnSpc>
              <a:spcBef>
                <a:spcPts val="780"/>
              </a:spcBef>
              <a:spcAft>
                <a:spcPts val="0"/>
              </a:spcAft>
              <a:buClr>
                <a:schemeClr val="dk1"/>
              </a:buClr>
              <a:buSzPts val="1900"/>
              <a:buNone/>
              <a:defRPr b="1" sz="1900"/>
            </a:lvl1pPr>
            <a:lvl2pPr indent="-228600" lvl="1" marL="914400" algn="l">
              <a:lnSpc>
                <a:spcPct val="90000"/>
              </a:lnSpc>
              <a:spcBef>
                <a:spcPts val="390"/>
              </a:spcBef>
              <a:spcAft>
                <a:spcPts val="0"/>
              </a:spcAft>
              <a:buClr>
                <a:schemeClr val="dk1"/>
              </a:buClr>
              <a:buSzPts val="1600"/>
              <a:buNone/>
              <a:defRPr b="1" sz="1600"/>
            </a:lvl2pPr>
            <a:lvl3pPr indent="-228600" lvl="2" marL="1371600" algn="l">
              <a:lnSpc>
                <a:spcPct val="90000"/>
              </a:lnSpc>
              <a:spcBef>
                <a:spcPts val="390"/>
              </a:spcBef>
              <a:spcAft>
                <a:spcPts val="0"/>
              </a:spcAft>
              <a:buClr>
                <a:schemeClr val="dk1"/>
              </a:buClr>
              <a:buSzPts val="1400"/>
              <a:buNone/>
              <a:defRPr b="1" sz="1400"/>
            </a:lvl3pPr>
            <a:lvl4pPr indent="-228600" lvl="3" marL="1828800" algn="l">
              <a:lnSpc>
                <a:spcPct val="90000"/>
              </a:lnSpc>
              <a:spcBef>
                <a:spcPts val="390"/>
              </a:spcBef>
              <a:spcAft>
                <a:spcPts val="0"/>
              </a:spcAft>
              <a:buClr>
                <a:schemeClr val="dk1"/>
              </a:buClr>
              <a:buSzPts val="1200"/>
              <a:buNone/>
              <a:defRPr b="1" sz="1200"/>
            </a:lvl4pPr>
            <a:lvl5pPr indent="-228600" lvl="4" marL="2286000" algn="l">
              <a:lnSpc>
                <a:spcPct val="90000"/>
              </a:lnSpc>
              <a:spcBef>
                <a:spcPts val="390"/>
              </a:spcBef>
              <a:spcAft>
                <a:spcPts val="0"/>
              </a:spcAft>
              <a:buClr>
                <a:schemeClr val="dk1"/>
              </a:buClr>
              <a:buSzPts val="1200"/>
              <a:buNone/>
              <a:defRPr b="1" sz="1200"/>
            </a:lvl5pPr>
            <a:lvl6pPr indent="-228600" lvl="5" marL="2743200" algn="l">
              <a:lnSpc>
                <a:spcPct val="90000"/>
              </a:lnSpc>
              <a:spcBef>
                <a:spcPts val="390"/>
              </a:spcBef>
              <a:spcAft>
                <a:spcPts val="0"/>
              </a:spcAft>
              <a:buClr>
                <a:schemeClr val="dk1"/>
              </a:buClr>
              <a:buSzPts val="1200"/>
              <a:buNone/>
              <a:defRPr b="1" sz="1200"/>
            </a:lvl6pPr>
            <a:lvl7pPr indent="-228600" lvl="6" marL="3200400" algn="l">
              <a:lnSpc>
                <a:spcPct val="90000"/>
              </a:lnSpc>
              <a:spcBef>
                <a:spcPts val="390"/>
              </a:spcBef>
              <a:spcAft>
                <a:spcPts val="0"/>
              </a:spcAft>
              <a:buClr>
                <a:schemeClr val="dk1"/>
              </a:buClr>
              <a:buSzPts val="1200"/>
              <a:buNone/>
              <a:defRPr b="1" sz="1200"/>
            </a:lvl7pPr>
            <a:lvl8pPr indent="-228600" lvl="7" marL="3657600" algn="l">
              <a:lnSpc>
                <a:spcPct val="90000"/>
              </a:lnSpc>
              <a:spcBef>
                <a:spcPts val="390"/>
              </a:spcBef>
              <a:spcAft>
                <a:spcPts val="0"/>
              </a:spcAft>
              <a:buClr>
                <a:schemeClr val="dk1"/>
              </a:buClr>
              <a:buSzPts val="1200"/>
              <a:buNone/>
              <a:defRPr b="1" sz="1200"/>
            </a:lvl8pPr>
            <a:lvl9pPr indent="-228600" lvl="8" marL="4114800" algn="l">
              <a:lnSpc>
                <a:spcPct val="90000"/>
              </a:lnSpc>
              <a:spcBef>
                <a:spcPts val="390"/>
              </a:spcBef>
              <a:spcAft>
                <a:spcPts val="0"/>
              </a:spcAft>
              <a:buClr>
                <a:schemeClr val="dk1"/>
              </a:buClr>
              <a:buSzPts val="1200"/>
              <a:buNone/>
              <a:defRPr b="1" sz="1200"/>
            </a:lvl9pPr>
          </a:lstStyle>
          <a:p/>
        </p:txBody>
      </p:sp>
      <p:sp>
        <p:nvSpPr>
          <p:cNvPr id="45" name="Google Shape;45;p79"/>
          <p:cNvSpPr txBox="1"/>
          <p:nvPr>
            <p:ph idx="4" type="body"/>
          </p:nvPr>
        </p:nvSpPr>
        <p:spPr>
          <a:xfrm>
            <a:off x="5103318" y="2236012"/>
            <a:ext cx="4285579" cy="3288836"/>
          </a:xfrm>
          <a:prstGeom prst="rect">
            <a:avLst/>
          </a:prstGeom>
          <a:noFill/>
          <a:ln>
            <a:noFill/>
          </a:ln>
        </p:spPr>
        <p:txBody>
          <a:bodyPr anchorCtr="0" anchor="t" bIns="35650" lIns="71300" spcFirstLastPara="1" rIns="71300" wrap="square" tIns="35650">
            <a:normAutofit/>
          </a:bodyPr>
          <a:lstStyle>
            <a:lvl1pPr indent="-342900" lvl="0" marL="457200" algn="l">
              <a:lnSpc>
                <a:spcPct val="90000"/>
              </a:lnSpc>
              <a:spcBef>
                <a:spcPts val="780"/>
              </a:spcBef>
              <a:spcAft>
                <a:spcPts val="0"/>
              </a:spcAft>
              <a:buClr>
                <a:schemeClr val="dk1"/>
              </a:buClr>
              <a:buSzPts val="1800"/>
              <a:buChar char="•"/>
              <a:defRPr/>
            </a:lvl1pPr>
            <a:lvl2pPr indent="-342900" lvl="1" marL="914400" algn="l">
              <a:lnSpc>
                <a:spcPct val="90000"/>
              </a:lnSpc>
              <a:spcBef>
                <a:spcPts val="390"/>
              </a:spcBef>
              <a:spcAft>
                <a:spcPts val="0"/>
              </a:spcAft>
              <a:buClr>
                <a:schemeClr val="dk1"/>
              </a:buClr>
              <a:buSzPts val="1800"/>
              <a:buChar char="•"/>
              <a:defRPr/>
            </a:lvl2pPr>
            <a:lvl3pPr indent="-342900" lvl="2" marL="1371600" algn="l">
              <a:lnSpc>
                <a:spcPct val="90000"/>
              </a:lnSpc>
              <a:spcBef>
                <a:spcPts val="390"/>
              </a:spcBef>
              <a:spcAft>
                <a:spcPts val="0"/>
              </a:spcAft>
              <a:buClr>
                <a:schemeClr val="dk1"/>
              </a:buClr>
              <a:buSzPts val="1800"/>
              <a:buChar char="•"/>
              <a:defRPr/>
            </a:lvl3pPr>
            <a:lvl4pPr indent="-342900" lvl="3" marL="1828800" algn="l">
              <a:lnSpc>
                <a:spcPct val="90000"/>
              </a:lnSpc>
              <a:spcBef>
                <a:spcPts val="390"/>
              </a:spcBef>
              <a:spcAft>
                <a:spcPts val="0"/>
              </a:spcAft>
              <a:buClr>
                <a:schemeClr val="dk1"/>
              </a:buClr>
              <a:buSzPts val="1800"/>
              <a:buChar char="•"/>
              <a:defRPr/>
            </a:lvl4pPr>
            <a:lvl5pPr indent="-342900" lvl="4" marL="2286000" algn="l">
              <a:lnSpc>
                <a:spcPct val="90000"/>
              </a:lnSpc>
              <a:spcBef>
                <a:spcPts val="390"/>
              </a:spcBef>
              <a:spcAft>
                <a:spcPts val="0"/>
              </a:spcAft>
              <a:buClr>
                <a:schemeClr val="dk1"/>
              </a:buClr>
              <a:buSzPts val="1800"/>
              <a:buChar char="•"/>
              <a:defRPr/>
            </a:lvl5pPr>
            <a:lvl6pPr indent="-342900" lvl="5" marL="2743200" algn="l">
              <a:lnSpc>
                <a:spcPct val="90000"/>
              </a:lnSpc>
              <a:spcBef>
                <a:spcPts val="390"/>
              </a:spcBef>
              <a:spcAft>
                <a:spcPts val="0"/>
              </a:spcAft>
              <a:buClr>
                <a:schemeClr val="dk1"/>
              </a:buClr>
              <a:buSzPts val="1800"/>
              <a:buChar char="•"/>
              <a:defRPr/>
            </a:lvl6pPr>
            <a:lvl7pPr indent="-342900" lvl="6" marL="3200400" algn="l">
              <a:lnSpc>
                <a:spcPct val="90000"/>
              </a:lnSpc>
              <a:spcBef>
                <a:spcPts val="390"/>
              </a:spcBef>
              <a:spcAft>
                <a:spcPts val="0"/>
              </a:spcAft>
              <a:buClr>
                <a:schemeClr val="dk1"/>
              </a:buClr>
              <a:buSzPts val="1800"/>
              <a:buChar char="•"/>
              <a:defRPr/>
            </a:lvl7pPr>
            <a:lvl8pPr indent="-342900" lvl="7" marL="3657600" algn="l">
              <a:lnSpc>
                <a:spcPct val="90000"/>
              </a:lnSpc>
              <a:spcBef>
                <a:spcPts val="390"/>
              </a:spcBef>
              <a:spcAft>
                <a:spcPts val="0"/>
              </a:spcAft>
              <a:buClr>
                <a:schemeClr val="dk1"/>
              </a:buClr>
              <a:buSzPts val="1800"/>
              <a:buChar char="•"/>
              <a:defRPr/>
            </a:lvl8pPr>
            <a:lvl9pPr indent="-342900" lvl="8" marL="4114800" algn="l">
              <a:lnSpc>
                <a:spcPct val="90000"/>
              </a:lnSpc>
              <a:spcBef>
                <a:spcPts val="390"/>
              </a:spcBef>
              <a:spcAft>
                <a:spcPts val="0"/>
              </a:spcAft>
              <a:buClr>
                <a:schemeClr val="dk1"/>
              </a:buClr>
              <a:buSzPts val="1800"/>
              <a:buChar char="•"/>
              <a:defRPr/>
            </a:lvl9pPr>
          </a:lstStyle>
          <a:p/>
        </p:txBody>
      </p:sp>
      <p:sp>
        <p:nvSpPr>
          <p:cNvPr id="46" name="Google Shape;46;p79"/>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9"/>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9"/>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0"/>
          <p:cNvSpPr txBox="1"/>
          <p:nvPr>
            <p:ph type="title"/>
          </p:nvPr>
        </p:nvSpPr>
        <p:spPr>
          <a:xfrm>
            <a:off x="693043" y="325908"/>
            <a:ext cx="8694539" cy="1183188"/>
          </a:xfrm>
          <a:prstGeom prst="rect">
            <a:avLst/>
          </a:prstGeom>
          <a:noFill/>
          <a:ln>
            <a:noFill/>
          </a:ln>
        </p:spPr>
        <p:txBody>
          <a:bodyPr anchorCtr="0" anchor="ctr" bIns="35650" lIns="71300" spcFirstLastPara="1" rIns="71300" wrap="square" tIns="3565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0"/>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0"/>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0"/>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1"/>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1"/>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1"/>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2"/>
          <p:cNvSpPr txBox="1"/>
          <p:nvPr>
            <p:ph type="title"/>
          </p:nvPr>
        </p:nvSpPr>
        <p:spPr>
          <a:xfrm>
            <a:off x="694356" y="408094"/>
            <a:ext cx="3251264" cy="1428327"/>
          </a:xfrm>
          <a:prstGeom prst="rect">
            <a:avLst/>
          </a:prstGeom>
          <a:noFill/>
          <a:ln>
            <a:noFill/>
          </a:ln>
        </p:spPr>
        <p:txBody>
          <a:bodyPr anchorCtr="0" anchor="b" bIns="35650" lIns="71300" spcFirstLastPara="1" rIns="71300" wrap="square" tIns="35650">
            <a:normAutofit/>
          </a:bodyPr>
          <a:lstStyle>
            <a:lvl1pPr lvl="0" algn="l">
              <a:lnSpc>
                <a:spcPct val="90000"/>
              </a:lnSpc>
              <a:spcBef>
                <a:spcPts val="0"/>
              </a:spcBef>
              <a:spcAft>
                <a:spcPts val="0"/>
              </a:spcAft>
              <a:buClr>
                <a:schemeClr val="dk1"/>
              </a:buClr>
              <a:buSzPts val="2500"/>
              <a:buFont typeface="Calibri"/>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2"/>
          <p:cNvSpPr txBox="1"/>
          <p:nvPr>
            <p:ph idx="1" type="body"/>
          </p:nvPr>
        </p:nvSpPr>
        <p:spPr>
          <a:xfrm>
            <a:off x="4285579" y="881370"/>
            <a:ext cx="5103316" cy="4350161"/>
          </a:xfrm>
          <a:prstGeom prst="rect">
            <a:avLst/>
          </a:prstGeom>
          <a:noFill/>
          <a:ln>
            <a:noFill/>
          </a:ln>
        </p:spPr>
        <p:txBody>
          <a:bodyPr anchorCtr="0" anchor="t" bIns="35650" lIns="71300" spcFirstLastPara="1" rIns="71300" wrap="square" tIns="35650">
            <a:normAutofit/>
          </a:bodyPr>
          <a:lstStyle>
            <a:lvl1pPr indent="-387350" lvl="0" marL="457200" algn="l">
              <a:lnSpc>
                <a:spcPct val="90000"/>
              </a:lnSpc>
              <a:spcBef>
                <a:spcPts val="780"/>
              </a:spcBef>
              <a:spcAft>
                <a:spcPts val="0"/>
              </a:spcAft>
              <a:buClr>
                <a:schemeClr val="dk1"/>
              </a:buClr>
              <a:buSzPts val="2500"/>
              <a:buChar char="•"/>
              <a:defRPr sz="2500"/>
            </a:lvl1pPr>
            <a:lvl2pPr indent="-368300" lvl="1" marL="914400" algn="l">
              <a:lnSpc>
                <a:spcPct val="90000"/>
              </a:lnSpc>
              <a:spcBef>
                <a:spcPts val="390"/>
              </a:spcBef>
              <a:spcAft>
                <a:spcPts val="0"/>
              </a:spcAft>
              <a:buClr>
                <a:schemeClr val="dk1"/>
              </a:buClr>
              <a:buSzPts val="2200"/>
              <a:buChar char="•"/>
              <a:defRPr sz="2200"/>
            </a:lvl2pPr>
            <a:lvl3pPr indent="-349250" lvl="2" marL="1371600" algn="l">
              <a:lnSpc>
                <a:spcPct val="90000"/>
              </a:lnSpc>
              <a:spcBef>
                <a:spcPts val="390"/>
              </a:spcBef>
              <a:spcAft>
                <a:spcPts val="0"/>
              </a:spcAft>
              <a:buClr>
                <a:schemeClr val="dk1"/>
              </a:buClr>
              <a:buSzPts val="1900"/>
              <a:buChar char="•"/>
              <a:defRPr sz="1900"/>
            </a:lvl3pPr>
            <a:lvl4pPr indent="-330200" lvl="3" marL="1828800" algn="l">
              <a:lnSpc>
                <a:spcPct val="90000"/>
              </a:lnSpc>
              <a:spcBef>
                <a:spcPts val="390"/>
              </a:spcBef>
              <a:spcAft>
                <a:spcPts val="0"/>
              </a:spcAft>
              <a:buClr>
                <a:schemeClr val="dk1"/>
              </a:buClr>
              <a:buSzPts val="1600"/>
              <a:buChar char="•"/>
              <a:defRPr sz="1600"/>
            </a:lvl4pPr>
            <a:lvl5pPr indent="-330200" lvl="4" marL="2286000" algn="l">
              <a:lnSpc>
                <a:spcPct val="90000"/>
              </a:lnSpc>
              <a:spcBef>
                <a:spcPts val="390"/>
              </a:spcBef>
              <a:spcAft>
                <a:spcPts val="0"/>
              </a:spcAft>
              <a:buClr>
                <a:schemeClr val="dk1"/>
              </a:buClr>
              <a:buSzPts val="1600"/>
              <a:buChar char="•"/>
              <a:defRPr sz="1600"/>
            </a:lvl5pPr>
            <a:lvl6pPr indent="-330200" lvl="5" marL="2743200" algn="l">
              <a:lnSpc>
                <a:spcPct val="90000"/>
              </a:lnSpc>
              <a:spcBef>
                <a:spcPts val="390"/>
              </a:spcBef>
              <a:spcAft>
                <a:spcPts val="0"/>
              </a:spcAft>
              <a:buClr>
                <a:schemeClr val="dk1"/>
              </a:buClr>
              <a:buSzPts val="1600"/>
              <a:buChar char="•"/>
              <a:defRPr sz="1600"/>
            </a:lvl6pPr>
            <a:lvl7pPr indent="-330200" lvl="6" marL="3200400" algn="l">
              <a:lnSpc>
                <a:spcPct val="90000"/>
              </a:lnSpc>
              <a:spcBef>
                <a:spcPts val="390"/>
              </a:spcBef>
              <a:spcAft>
                <a:spcPts val="0"/>
              </a:spcAft>
              <a:buClr>
                <a:schemeClr val="dk1"/>
              </a:buClr>
              <a:buSzPts val="1600"/>
              <a:buChar char="•"/>
              <a:defRPr sz="1600"/>
            </a:lvl7pPr>
            <a:lvl8pPr indent="-330200" lvl="7" marL="3657600" algn="l">
              <a:lnSpc>
                <a:spcPct val="90000"/>
              </a:lnSpc>
              <a:spcBef>
                <a:spcPts val="390"/>
              </a:spcBef>
              <a:spcAft>
                <a:spcPts val="0"/>
              </a:spcAft>
              <a:buClr>
                <a:schemeClr val="dk1"/>
              </a:buClr>
              <a:buSzPts val="1600"/>
              <a:buChar char="•"/>
              <a:defRPr sz="1600"/>
            </a:lvl8pPr>
            <a:lvl9pPr indent="-330200" lvl="8" marL="4114800" algn="l">
              <a:lnSpc>
                <a:spcPct val="90000"/>
              </a:lnSpc>
              <a:spcBef>
                <a:spcPts val="390"/>
              </a:spcBef>
              <a:spcAft>
                <a:spcPts val="0"/>
              </a:spcAft>
              <a:buClr>
                <a:schemeClr val="dk1"/>
              </a:buClr>
              <a:buSzPts val="1600"/>
              <a:buChar char="•"/>
              <a:defRPr sz="1600"/>
            </a:lvl9pPr>
          </a:lstStyle>
          <a:p/>
        </p:txBody>
      </p:sp>
      <p:sp>
        <p:nvSpPr>
          <p:cNvPr id="61" name="Google Shape;61;p82"/>
          <p:cNvSpPr txBox="1"/>
          <p:nvPr>
            <p:ph idx="2" type="body"/>
          </p:nvPr>
        </p:nvSpPr>
        <p:spPr>
          <a:xfrm>
            <a:off x="694356" y="1836421"/>
            <a:ext cx="3251264" cy="3402195"/>
          </a:xfrm>
          <a:prstGeom prst="rect">
            <a:avLst/>
          </a:prstGeom>
          <a:noFill/>
          <a:ln>
            <a:noFill/>
          </a:ln>
        </p:spPr>
        <p:txBody>
          <a:bodyPr anchorCtr="0" anchor="t" bIns="35650" lIns="71300" spcFirstLastPara="1" rIns="71300" wrap="square" tIns="35650">
            <a:normAutofit/>
          </a:bodyPr>
          <a:lstStyle>
            <a:lvl1pPr indent="-228600" lvl="0" marL="457200" algn="l">
              <a:lnSpc>
                <a:spcPct val="90000"/>
              </a:lnSpc>
              <a:spcBef>
                <a:spcPts val="780"/>
              </a:spcBef>
              <a:spcAft>
                <a:spcPts val="0"/>
              </a:spcAft>
              <a:buClr>
                <a:schemeClr val="dk1"/>
              </a:buClr>
              <a:buSzPts val="1200"/>
              <a:buNone/>
              <a:defRPr sz="1200"/>
            </a:lvl1pPr>
            <a:lvl2pPr indent="-228600" lvl="1" marL="914400" algn="l">
              <a:lnSpc>
                <a:spcPct val="90000"/>
              </a:lnSpc>
              <a:spcBef>
                <a:spcPts val="390"/>
              </a:spcBef>
              <a:spcAft>
                <a:spcPts val="0"/>
              </a:spcAft>
              <a:buClr>
                <a:schemeClr val="dk1"/>
              </a:buClr>
              <a:buSzPts val="1100"/>
              <a:buNone/>
              <a:defRPr sz="1100"/>
            </a:lvl2pPr>
            <a:lvl3pPr indent="-228600" lvl="2" marL="1371600" algn="l">
              <a:lnSpc>
                <a:spcPct val="90000"/>
              </a:lnSpc>
              <a:spcBef>
                <a:spcPts val="390"/>
              </a:spcBef>
              <a:spcAft>
                <a:spcPts val="0"/>
              </a:spcAft>
              <a:buClr>
                <a:schemeClr val="dk1"/>
              </a:buClr>
              <a:buSzPts val="900"/>
              <a:buNone/>
              <a:defRPr sz="900"/>
            </a:lvl3pPr>
            <a:lvl4pPr indent="-228600" lvl="3" marL="1828800" algn="l">
              <a:lnSpc>
                <a:spcPct val="90000"/>
              </a:lnSpc>
              <a:spcBef>
                <a:spcPts val="390"/>
              </a:spcBef>
              <a:spcAft>
                <a:spcPts val="0"/>
              </a:spcAft>
              <a:buClr>
                <a:schemeClr val="dk1"/>
              </a:buClr>
              <a:buSzPts val="800"/>
              <a:buNone/>
              <a:defRPr sz="800"/>
            </a:lvl4pPr>
            <a:lvl5pPr indent="-228600" lvl="4" marL="2286000" algn="l">
              <a:lnSpc>
                <a:spcPct val="90000"/>
              </a:lnSpc>
              <a:spcBef>
                <a:spcPts val="390"/>
              </a:spcBef>
              <a:spcAft>
                <a:spcPts val="0"/>
              </a:spcAft>
              <a:buClr>
                <a:schemeClr val="dk1"/>
              </a:buClr>
              <a:buSzPts val="800"/>
              <a:buNone/>
              <a:defRPr sz="800"/>
            </a:lvl5pPr>
            <a:lvl6pPr indent="-228600" lvl="5" marL="2743200" algn="l">
              <a:lnSpc>
                <a:spcPct val="90000"/>
              </a:lnSpc>
              <a:spcBef>
                <a:spcPts val="390"/>
              </a:spcBef>
              <a:spcAft>
                <a:spcPts val="0"/>
              </a:spcAft>
              <a:buClr>
                <a:schemeClr val="dk1"/>
              </a:buClr>
              <a:buSzPts val="800"/>
              <a:buNone/>
              <a:defRPr sz="800"/>
            </a:lvl6pPr>
            <a:lvl7pPr indent="-228600" lvl="6" marL="3200400" algn="l">
              <a:lnSpc>
                <a:spcPct val="90000"/>
              </a:lnSpc>
              <a:spcBef>
                <a:spcPts val="390"/>
              </a:spcBef>
              <a:spcAft>
                <a:spcPts val="0"/>
              </a:spcAft>
              <a:buClr>
                <a:schemeClr val="dk1"/>
              </a:buClr>
              <a:buSzPts val="800"/>
              <a:buNone/>
              <a:defRPr sz="800"/>
            </a:lvl7pPr>
            <a:lvl8pPr indent="-228600" lvl="7" marL="3657600" algn="l">
              <a:lnSpc>
                <a:spcPct val="90000"/>
              </a:lnSpc>
              <a:spcBef>
                <a:spcPts val="390"/>
              </a:spcBef>
              <a:spcAft>
                <a:spcPts val="0"/>
              </a:spcAft>
              <a:buClr>
                <a:schemeClr val="dk1"/>
              </a:buClr>
              <a:buSzPts val="800"/>
              <a:buNone/>
              <a:defRPr sz="800"/>
            </a:lvl8pPr>
            <a:lvl9pPr indent="-228600" lvl="8" marL="4114800" algn="l">
              <a:lnSpc>
                <a:spcPct val="90000"/>
              </a:lnSpc>
              <a:spcBef>
                <a:spcPts val="390"/>
              </a:spcBef>
              <a:spcAft>
                <a:spcPts val="0"/>
              </a:spcAft>
              <a:buClr>
                <a:schemeClr val="dk1"/>
              </a:buClr>
              <a:buSzPts val="800"/>
              <a:buNone/>
              <a:defRPr sz="800"/>
            </a:lvl9pPr>
          </a:lstStyle>
          <a:p/>
        </p:txBody>
      </p:sp>
      <p:sp>
        <p:nvSpPr>
          <p:cNvPr id="62" name="Google Shape;62;p82"/>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2"/>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2"/>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3"/>
          <p:cNvSpPr txBox="1"/>
          <p:nvPr>
            <p:ph type="title"/>
          </p:nvPr>
        </p:nvSpPr>
        <p:spPr>
          <a:xfrm>
            <a:off x="694356" y="408094"/>
            <a:ext cx="3251264" cy="1428327"/>
          </a:xfrm>
          <a:prstGeom prst="rect">
            <a:avLst/>
          </a:prstGeom>
          <a:noFill/>
          <a:ln>
            <a:noFill/>
          </a:ln>
        </p:spPr>
        <p:txBody>
          <a:bodyPr anchorCtr="0" anchor="b" bIns="35650" lIns="71300" spcFirstLastPara="1" rIns="71300" wrap="square" tIns="35650">
            <a:normAutofit/>
          </a:bodyPr>
          <a:lstStyle>
            <a:lvl1pPr lvl="0" algn="l">
              <a:lnSpc>
                <a:spcPct val="90000"/>
              </a:lnSpc>
              <a:spcBef>
                <a:spcPts val="0"/>
              </a:spcBef>
              <a:spcAft>
                <a:spcPts val="0"/>
              </a:spcAft>
              <a:buClr>
                <a:schemeClr val="dk1"/>
              </a:buClr>
              <a:buSzPts val="2500"/>
              <a:buFont typeface="Calibri"/>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3"/>
          <p:cNvSpPr/>
          <p:nvPr>
            <p:ph idx="2" type="pic"/>
          </p:nvPr>
        </p:nvSpPr>
        <p:spPr>
          <a:xfrm>
            <a:off x="4285579" y="881370"/>
            <a:ext cx="5103316" cy="4350161"/>
          </a:xfrm>
          <a:prstGeom prst="rect">
            <a:avLst/>
          </a:prstGeom>
          <a:noFill/>
          <a:ln>
            <a:noFill/>
          </a:ln>
        </p:spPr>
      </p:sp>
      <p:sp>
        <p:nvSpPr>
          <p:cNvPr id="68" name="Google Shape;68;p83"/>
          <p:cNvSpPr txBox="1"/>
          <p:nvPr>
            <p:ph idx="1" type="body"/>
          </p:nvPr>
        </p:nvSpPr>
        <p:spPr>
          <a:xfrm>
            <a:off x="694356" y="1836421"/>
            <a:ext cx="3251264" cy="3402195"/>
          </a:xfrm>
          <a:prstGeom prst="rect">
            <a:avLst/>
          </a:prstGeom>
          <a:noFill/>
          <a:ln>
            <a:noFill/>
          </a:ln>
        </p:spPr>
        <p:txBody>
          <a:bodyPr anchorCtr="0" anchor="t" bIns="35650" lIns="71300" spcFirstLastPara="1" rIns="71300" wrap="square" tIns="35650">
            <a:normAutofit/>
          </a:bodyPr>
          <a:lstStyle>
            <a:lvl1pPr indent="-228600" lvl="0" marL="457200" algn="l">
              <a:lnSpc>
                <a:spcPct val="90000"/>
              </a:lnSpc>
              <a:spcBef>
                <a:spcPts val="780"/>
              </a:spcBef>
              <a:spcAft>
                <a:spcPts val="0"/>
              </a:spcAft>
              <a:buClr>
                <a:schemeClr val="dk1"/>
              </a:buClr>
              <a:buSzPts val="1200"/>
              <a:buNone/>
              <a:defRPr sz="1200"/>
            </a:lvl1pPr>
            <a:lvl2pPr indent="-228600" lvl="1" marL="914400" algn="l">
              <a:lnSpc>
                <a:spcPct val="90000"/>
              </a:lnSpc>
              <a:spcBef>
                <a:spcPts val="390"/>
              </a:spcBef>
              <a:spcAft>
                <a:spcPts val="0"/>
              </a:spcAft>
              <a:buClr>
                <a:schemeClr val="dk1"/>
              </a:buClr>
              <a:buSzPts val="1100"/>
              <a:buNone/>
              <a:defRPr sz="1100"/>
            </a:lvl2pPr>
            <a:lvl3pPr indent="-228600" lvl="2" marL="1371600" algn="l">
              <a:lnSpc>
                <a:spcPct val="90000"/>
              </a:lnSpc>
              <a:spcBef>
                <a:spcPts val="390"/>
              </a:spcBef>
              <a:spcAft>
                <a:spcPts val="0"/>
              </a:spcAft>
              <a:buClr>
                <a:schemeClr val="dk1"/>
              </a:buClr>
              <a:buSzPts val="900"/>
              <a:buNone/>
              <a:defRPr sz="900"/>
            </a:lvl3pPr>
            <a:lvl4pPr indent="-228600" lvl="3" marL="1828800" algn="l">
              <a:lnSpc>
                <a:spcPct val="90000"/>
              </a:lnSpc>
              <a:spcBef>
                <a:spcPts val="390"/>
              </a:spcBef>
              <a:spcAft>
                <a:spcPts val="0"/>
              </a:spcAft>
              <a:buClr>
                <a:schemeClr val="dk1"/>
              </a:buClr>
              <a:buSzPts val="800"/>
              <a:buNone/>
              <a:defRPr sz="800"/>
            </a:lvl4pPr>
            <a:lvl5pPr indent="-228600" lvl="4" marL="2286000" algn="l">
              <a:lnSpc>
                <a:spcPct val="90000"/>
              </a:lnSpc>
              <a:spcBef>
                <a:spcPts val="390"/>
              </a:spcBef>
              <a:spcAft>
                <a:spcPts val="0"/>
              </a:spcAft>
              <a:buClr>
                <a:schemeClr val="dk1"/>
              </a:buClr>
              <a:buSzPts val="800"/>
              <a:buNone/>
              <a:defRPr sz="800"/>
            </a:lvl5pPr>
            <a:lvl6pPr indent="-228600" lvl="5" marL="2743200" algn="l">
              <a:lnSpc>
                <a:spcPct val="90000"/>
              </a:lnSpc>
              <a:spcBef>
                <a:spcPts val="390"/>
              </a:spcBef>
              <a:spcAft>
                <a:spcPts val="0"/>
              </a:spcAft>
              <a:buClr>
                <a:schemeClr val="dk1"/>
              </a:buClr>
              <a:buSzPts val="800"/>
              <a:buNone/>
              <a:defRPr sz="800"/>
            </a:lvl6pPr>
            <a:lvl7pPr indent="-228600" lvl="6" marL="3200400" algn="l">
              <a:lnSpc>
                <a:spcPct val="90000"/>
              </a:lnSpc>
              <a:spcBef>
                <a:spcPts val="390"/>
              </a:spcBef>
              <a:spcAft>
                <a:spcPts val="0"/>
              </a:spcAft>
              <a:buClr>
                <a:schemeClr val="dk1"/>
              </a:buClr>
              <a:buSzPts val="800"/>
              <a:buNone/>
              <a:defRPr sz="800"/>
            </a:lvl7pPr>
            <a:lvl8pPr indent="-228600" lvl="7" marL="3657600" algn="l">
              <a:lnSpc>
                <a:spcPct val="90000"/>
              </a:lnSpc>
              <a:spcBef>
                <a:spcPts val="390"/>
              </a:spcBef>
              <a:spcAft>
                <a:spcPts val="0"/>
              </a:spcAft>
              <a:buClr>
                <a:schemeClr val="dk1"/>
              </a:buClr>
              <a:buSzPts val="800"/>
              <a:buNone/>
              <a:defRPr sz="800"/>
            </a:lvl8pPr>
            <a:lvl9pPr indent="-228600" lvl="8" marL="4114800" algn="l">
              <a:lnSpc>
                <a:spcPct val="90000"/>
              </a:lnSpc>
              <a:spcBef>
                <a:spcPts val="390"/>
              </a:spcBef>
              <a:spcAft>
                <a:spcPts val="0"/>
              </a:spcAft>
              <a:buClr>
                <a:schemeClr val="dk1"/>
              </a:buClr>
              <a:buSzPts val="800"/>
              <a:buNone/>
              <a:defRPr sz="800"/>
            </a:lvl9pPr>
          </a:lstStyle>
          <a:p/>
        </p:txBody>
      </p:sp>
      <p:sp>
        <p:nvSpPr>
          <p:cNvPr id="69" name="Google Shape;69;p83"/>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3"/>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3"/>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9"/>
          <p:cNvSpPr txBox="1"/>
          <p:nvPr>
            <p:ph type="title"/>
          </p:nvPr>
        </p:nvSpPr>
        <p:spPr>
          <a:xfrm>
            <a:off x="693043" y="325908"/>
            <a:ext cx="8694539" cy="1183188"/>
          </a:xfrm>
          <a:prstGeom prst="rect">
            <a:avLst/>
          </a:prstGeom>
          <a:noFill/>
          <a:ln>
            <a:noFill/>
          </a:ln>
        </p:spPr>
        <p:txBody>
          <a:bodyPr anchorCtr="0" anchor="ctr" bIns="35650" lIns="71300" spcFirstLastPara="1" rIns="71300" wrap="square" tIns="35650">
            <a:normAutofit/>
          </a:bodyPr>
          <a:lstStyle>
            <a:lvl1pPr lvl="0" marR="0" rtl="0" algn="l">
              <a:lnSpc>
                <a:spcPct val="9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9"/>
          <p:cNvSpPr txBox="1"/>
          <p:nvPr>
            <p:ph idx="1" type="body"/>
          </p:nvPr>
        </p:nvSpPr>
        <p:spPr>
          <a:xfrm>
            <a:off x="693043" y="1629540"/>
            <a:ext cx="8694539" cy="3883972"/>
          </a:xfrm>
          <a:prstGeom prst="rect">
            <a:avLst/>
          </a:prstGeom>
          <a:noFill/>
          <a:ln>
            <a:noFill/>
          </a:ln>
        </p:spPr>
        <p:txBody>
          <a:bodyPr anchorCtr="0" anchor="t" bIns="35650" lIns="71300" spcFirstLastPara="1" rIns="71300" wrap="square" tIns="35650">
            <a:normAutofit/>
          </a:bodyPr>
          <a:lstStyle>
            <a:lvl1pPr indent="-368300" lvl="0" marL="457200" marR="0" rtl="0" algn="l">
              <a:lnSpc>
                <a:spcPct val="90000"/>
              </a:lnSpc>
              <a:spcBef>
                <a:spcPts val="78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1pPr>
            <a:lvl2pPr indent="-349250" lvl="1" marL="914400" marR="0" rtl="0" algn="l">
              <a:lnSpc>
                <a:spcPct val="90000"/>
              </a:lnSpc>
              <a:spcBef>
                <a:spcPts val="39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9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39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59"/>
          <p:cNvSpPr txBox="1"/>
          <p:nvPr>
            <p:ph idx="10" type="dt"/>
          </p:nvPr>
        </p:nvSpPr>
        <p:spPr>
          <a:xfrm>
            <a:off x="693043" y="5673632"/>
            <a:ext cx="2268141" cy="325908"/>
          </a:xfrm>
          <a:prstGeom prst="rect">
            <a:avLst/>
          </a:prstGeom>
          <a:noFill/>
          <a:ln>
            <a:noFill/>
          </a:ln>
        </p:spPr>
        <p:txBody>
          <a:bodyPr anchorCtr="0" anchor="ctr" bIns="35650" lIns="71300" spcFirstLastPara="1" rIns="71300" wrap="square" tIns="3565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9"/>
          <p:cNvSpPr txBox="1"/>
          <p:nvPr>
            <p:ph idx="11" type="ftr"/>
          </p:nvPr>
        </p:nvSpPr>
        <p:spPr>
          <a:xfrm>
            <a:off x="3339207" y="5673632"/>
            <a:ext cx="3402211" cy="325908"/>
          </a:xfrm>
          <a:prstGeom prst="rect">
            <a:avLst/>
          </a:prstGeom>
          <a:noFill/>
          <a:ln>
            <a:noFill/>
          </a:ln>
        </p:spPr>
        <p:txBody>
          <a:bodyPr anchorCtr="0" anchor="ctr" bIns="35650" lIns="71300" spcFirstLastPara="1" rIns="71300" wrap="square" tIns="3565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9"/>
          <p:cNvSpPr txBox="1"/>
          <p:nvPr>
            <p:ph idx="12" type="sldNum"/>
          </p:nvPr>
        </p:nvSpPr>
        <p:spPr>
          <a:xfrm>
            <a:off x="7119441" y="5673632"/>
            <a:ext cx="2268141" cy="325908"/>
          </a:xfrm>
          <a:prstGeom prst="rect">
            <a:avLst/>
          </a:prstGeom>
          <a:noFill/>
          <a:ln>
            <a:noFill/>
          </a:ln>
        </p:spPr>
        <p:txBody>
          <a:bodyPr anchorCtr="0" anchor="ctr" bIns="35650" lIns="71300" spcFirstLastPara="1" rIns="71300" wrap="square" tIns="3565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1"/>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61"/>
          <p:cNvSpPr txBox="1"/>
          <p:nvPr>
            <p:ph idx="1" type="body"/>
          </p:nvPr>
        </p:nvSpPr>
        <p:spPr>
          <a:xfrm>
            <a:off x="693043" y="1629539"/>
            <a:ext cx="8694539" cy="3883973"/>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7" name="Google Shape;87;p61"/>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61"/>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61"/>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86"/>
          <p:cNvSpPr txBox="1"/>
          <p:nvPr>
            <p:ph type="title"/>
          </p:nvPr>
        </p:nvSpPr>
        <p:spPr>
          <a:xfrm>
            <a:off x="693043" y="325911"/>
            <a:ext cx="8694539" cy="1183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5" name="Google Shape;175;p86"/>
          <p:cNvSpPr txBox="1"/>
          <p:nvPr>
            <p:ph idx="1" type="body"/>
          </p:nvPr>
        </p:nvSpPr>
        <p:spPr>
          <a:xfrm>
            <a:off x="693043" y="1629539"/>
            <a:ext cx="8694539" cy="3883973"/>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176" name="Google Shape;176;p86"/>
          <p:cNvSpPr txBox="1"/>
          <p:nvPr>
            <p:ph idx="10" type="dt"/>
          </p:nvPr>
        </p:nvSpPr>
        <p:spPr>
          <a:xfrm>
            <a:off x="693043" y="5673635"/>
            <a:ext cx="2268141" cy="3259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86"/>
          <p:cNvSpPr txBox="1"/>
          <p:nvPr>
            <p:ph idx="11" type="ftr"/>
          </p:nvPr>
        </p:nvSpPr>
        <p:spPr>
          <a:xfrm>
            <a:off x="3339207" y="5673635"/>
            <a:ext cx="3402211" cy="32590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86"/>
          <p:cNvSpPr txBox="1"/>
          <p:nvPr>
            <p:ph idx="12" type="sldNum"/>
          </p:nvPr>
        </p:nvSpPr>
        <p:spPr>
          <a:xfrm>
            <a:off x="7119441" y="5673635"/>
            <a:ext cx="2268141" cy="3259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5.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864"/>
        </a:solidFill>
      </p:bgPr>
    </p:bg>
    <p:spTree>
      <p:nvGrpSpPr>
        <p:cNvPr id="188" name="Shape 188"/>
        <p:cNvGrpSpPr/>
        <p:nvPr/>
      </p:nvGrpSpPr>
      <p:grpSpPr>
        <a:xfrm>
          <a:off x="0" y="0"/>
          <a:ext cx="0" cy="0"/>
          <a:chOff x="0" y="0"/>
          <a:chExt cx="0" cy="0"/>
        </a:xfrm>
      </p:grpSpPr>
      <p:sp>
        <p:nvSpPr>
          <p:cNvPr id="189" name="Google Shape;189;p1"/>
          <p:cNvSpPr/>
          <p:nvPr/>
        </p:nvSpPr>
        <p:spPr>
          <a:xfrm>
            <a:off x="7094269" y="0"/>
            <a:ext cx="3024188" cy="6121400"/>
          </a:xfrm>
          <a:prstGeom prst="rect">
            <a:avLst/>
          </a:prstGeom>
          <a:solidFill>
            <a:schemeClr val="lt1"/>
          </a:solidFill>
          <a:ln>
            <a:noFill/>
          </a:ln>
        </p:spPr>
        <p:txBody>
          <a:bodyPr anchorCtr="0" anchor="ctr" bIns="35650" lIns="71300" spcFirstLastPara="1" rIns="71300" wrap="square" tIns="3565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90" name="Google Shape;190;p1"/>
          <p:cNvSpPr/>
          <p:nvPr/>
        </p:nvSpPr>
        <p:spPr>
          <a:xfrm>
            <a:off x="981733" y="1358669"/>
            <a:ext cx="8111730" cy="2478981"/>
          </a:xfrm>
          <a:prstGeom prst="rect">
            <a:avLst/>
          </a:prstGeom>
          <a:solidFill>
            <a:schemeClr val="lt1"/>
          </a:solidFill>
          <a:ln cap="flat" cmpd="sng" w="57150">
            <a:solidFill>
              <a:srgbClr val="2F5496"/>
            </a:solidFill>
            <a:prstDash val="solid"/>
            <a:miter lim="800000"/>
            <a:headEnd len="sm" w="sm" type="none"/>
            <a:tailEnd len="sm" w="sm" type="none"/>
          </a:ln>
        </p:spPr>
        <p:txBody>
          <a:bodyPr anchorCtr="0" anchor="ctr" bIns="35650" lIns="71300" spcFirstLastPara="1" rIns="71300" wrap="square" tIns="3565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91" name="Google Shape;191;p1"/>
          <p:cNvSpPr txBox="1"/>
          <p:nvPr/>
        </p:nvSpPr>
        <p:spPr>
          <a:xfrm>
            <a:off x="1149837" y="1683343"/>
            <a:ext cx="7889067" cy="170816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3700" u="none" cap="none" strike="noStrike">
                <a:solidFill>
                  <a:srgbClr val="000000"/>
                </a:solidFill>
                <a:latin typeface="Cambria"/>
                <a:ea typeface="Cambria"/>
                <a:cs typeface="Cambria"/>
                <a:sym typeface="Cambria"/>
              </a:rPr>
              <a:t>INDIAN STANDARDS FOR ANALYZING MICROBIOLOGICAL SAFETY OF FOOD PRODUCTS</a:t>
            </a:r>
            <a:endParaRPr b="1" i="0" sz="4200" u="none" cap="none" strike="noStrike">
              <a:solidFill>
                <a:srgbClr val="FFFFFF"/>
              </a:solidFill>
              <a:latin typeface="Cambria"/>
              <a:ea typeface="Cambria"/>
              <a:cs typeface="Cambria"/>
              <a:sym typeface="Cambria"/>
            </a:endParaRPr>
          </a:p>
        </p:txBody>
      </p:sp>
      <p:sp>
        <p:nvSpPr>
          <p:cNvPr id="192" name="Google Shape;192;p1"/>
          <p:cNvSpPr/>
          <p:nvPr/>
        </p:nvSpPr>
        <p:spPr>
          <a:xfrm>
            <a:off x="3983791" y="4642288"/>
            <a:ext cx="5878750" cy="843430"/>
          </a:xfrm>
          <a:prstGeom prst="rect">
            <a:avLst/>
          </a:prstGeom>
          <a:solidFill>
            <a:srgbClr val="D8D8D8"/>
          </a:solidFill>
          <a:ln>
            <a:noFill/>
          </a:ln>
        </p:spPr>
        <p:txBody>
          <a:bodyPr anchorCtr="0" anchor="ctr" bIns="35650" lIns="71300" spcFirstLastPara="1" rIns="71300" wrap="square" tIns="35650">
            <a:noAutofit/>
          </a:bodyPr>
          <a:lstStyle/>
          <a:p>
            <a:pPr indent="0" lvl="0" marL="0" marR="0" rtl="0" algn="ctr">
              <a:spcBef>
                <a:spcPts val="0"/>
              </a:spcBef>
              <a:spcAft>
                <a:spcPts val="0"/>
              </a:spcAft>
              <a:buNone/>
            </a:pPr>
            <a:r>
              <a:rPr b="1" i="1" lang="en-US" sz="1600" u="none" cap="none" strike="noStrike">
                <a:solidFill>
                  <a:srgbClr val="1F3864"/>
                </a:solidFill>
                <a:latin typeface="Cambria"/>
                <a:ea typeface="Cambria"/>
                <a:cs typeface="Cambria"/>
                <a:sym typeface="Cambria"/>
              </a:rPr>
              <a:t>Ms. Varsha Gupta</a:t>
            </a:r>
            <a:endParaRPr/>
          </a:p>
          <a:p>
            <a:pPr indent="0" lvl="0" marL="0" marR="0" rtl="0" algn="ctr">
              <a:spcBef>
                <a:spcPts val="0"/>
              </a:spcBef>
              <a:spcAft>
                <a:spcPts val="0"/>
              </a:spcAft>
              <a:buNone/>
            </a:pPr>
            <a:r>
              <a:rPr b="1" i="1" lang="en-US" sz="1600" u="none" cap="none" strike="noStrike">
                <a:solidFill>
                  <a:srgbClr val="1F3864"/>
                </a:solidFill>
                <a:latin typeface="Cambria"/>
                <a:ea typeface="Cambria"/>
                <a:cs typeface="Cambria"/>
                <a:sym typeface="Cambria"/>
              </a:rPr>
              <a:t>Scientist-E/ Director (Food &amp; Agriculture Department)</a:t>
            </a:r>
            <a:endParaRPr/>
          </a:p>
          <a:p>
            <a:pPr indent="0" lvl="0" marL="0" marR="0" rtl="0" algn="ctr">
              <a:spcBef>
                <a:spcPts val="0"/>
              </a:spcBef>
              <a:spcAft>
                <a:spcPts val="0"/>
              </a:spcAft>
              <a:buNone/>
            </a:pPr>
            <a:r>
              <a:rPr b="1" i="1" lang="en-US" sz="1600" u="none" cap="none" strike="noStrike">
                <a:solidFill>
                  <a:srgbClr val="1F3864"/>
                </a:solidFill>
                <a:latin typeface="Cambria"/>
                <a:ea typeface="Cambria"/>
                <a:cs typeface="Cambria"/>
                <a:sym typeface="Cambria"/>
              </a:rPr>
              <a:t>Bureau of Indian Standards</a:t>
            </a:r>
            <a:endParaRPr/>
          </a:p>
        </p:txBody>
      </p:sp>
      <p:pic>
        <p:nvPicPr>
          <p:cNvPr id="193" name="Google Shape;193;p1"/>
          <p:cNvPicPr preferRelativeResize="0"/>
          <p:nvPr/>
        </p:nvPicPr>
        <p:blipFill rotWithShape="1">
          <a:blip r:embed="rId3">
            <a:alphaModFix/>
          </a:blip>
          <a:srcRect b="0" l="0" r="0" t="0"/>
          <a:stretch/>
        </p:blipFill>
        <p:spPr>
          <a:xfrm>
            <a:off x="9056485" y="0"/>
            <a:ext cx="1024140" cy="780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0"/>
          <p:cNvSpPr txBox="1"/>
          <p:nvPr>
            <p:ph type="title"/>
          </p:nvPr>
        </p:nvSpPr>
        <p:spPr>
          <a:xfrm>
            <a:off x="1059985" y="463371"/>
            <a:ext cx="8473089" cy="61612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200"/>
              <a:buFont typeface="Cambria"/>
              <a:buNone/>
            </a:pPr>
            <a:r>
              <a:rPr b="1" lang="en-US" sz="2200">
                <a:latin typeface="Cambria"/>
                <a:ea typeface="Cambria"/>
                <a:cs typeface="Cambria"/>
                <a:sym typeface="Cambria"/>
              </a:rPr>
              <a:t> </a:t>
            </a:r>
            <a:r>
              <a:rPr b="1" lang="en-US" sz="2000">
                <a:latin typeface="Cambria"/>
                <a:ea typeface="Cambria"/>
                <a:cs typeface="Cambria"/>
                <a:sym typeface="Cambria"/>
              </a:rPr>
              <a:t>01 </a:t>
            </a:r>
            <a:r>
              <a:rPr b="1" lang="en-US" sz="2200">
                <a:latin typeface="Cambria"/>
                <a:ea typeface="Cambria"/>
                <a:cs typeface="Cambria"/>
                <a:sym typeface="Cambria"/>
              </a:rPr>
              <a:t>Indian Standards on Enumeration of Microorganisms </a:t>
            </a:r>
            <a:br>
              <a:rPr b="1" lang="en-US" sz="2200">
                <a:latin typeface="Cambria"/>
                <a:ea typeface="Cambria"/>
                <a:cs typeface="Cambria"/>
                <a:sym typeface="Cambria"/>
              </a:rPr>
            </a:br>
            <a:r>
              <a:rPr b="1" lang="en-US" sz="2200">
                <a:latin typeface="Cambria"/>
                <a:ea typeface="Cambria"/>
                <a:cs typeface="Cambria"/>
                <a:sym typeface="Cambria"/>
              </a:rPr>
              <a:t>by Pour Plate and Surface Plate Methods</a:t>
            </a:r>
            <a:br>
              <a:rPr lang="en-US" sz="2100">
                <a:latin typeface="Times New Roman"/>
                <a:ea typeface="Times New Roman"/>
                <a:cs typeface="Times New Roman"/>
                <a:sym typeface="Times New Roman"/>
              </a:rPr>
            </a:br>
            <a:br>
              <a:rPr b="1" lang="en-US" sz="2600">
                <a:latin typeface="Times New Roman"/>
                <a:ea typeface="Times New Roman"/>
                <a:cs typeface="Times New Roman"/>
                <a:sym typeface="Times New Roman"/>
              </a:rPr>
            </a:br>
            <a:endParaRPr sz="2100">
              <a:latin typeface="Times New Roman"/>
              <a:ea typeface="Times New Roman"/>
              <a:cs typeface="Times New Roman"/>
              <a:sym typeface="Times New Roman"/>
            </a:endParaRPr>
          </a:p>
        </p:txBody>
      </p:sp>
      <p:sp>
        <p:nvSpPr>
          <p:cNvPr id="387" name="Google Shape;387;p10"/>
          <p:cNvSpPr txBox="1"/>
          <p:nvPr/>
        </p:nvSpPr>
        <p:spPr>
          <a:xfrm>
            <a:off x="1914341" y="3041204"/>
            <a:ext cx="8142770" cy="630938"/>
          </a:xfrm>
          <a:prstGeom prst="rect">
            <a:avLst/>
          </a:prstGeom>
          <a:noFill/>
          <a:ln>
            <a:noFill/>
          </a:ln>
        </p:spPr>
        <p:txBody>
          <a:bodyPr anchorCtr="0" anchor="t" bIns="45700" lIns="91425" spcFirstLastPara="1" rIns="91425" wrap="square" tIns="45700">
            <a:spAutoFit/>
          </a:bodyPr>
          <a:lstStyle/>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p:txBody>
      </p:sp>
      <p:sp>
        <p:nvSpPr>
          <p:cNvPr id="388" name="Google Shape;388;p10"/>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89" name="Google Shape;389;p10"/>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390" name="Google Shape;390;p10"/>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91" name="Google Shape;391;p10"/>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92" name="Google Shape;392;p10"/>
          <p:cNvSpPr/>
          <p:nvPr/>
        </p:nvSpPr>
        <p:spPr>
          <a:xfrm>
            <a:off x="1638825" y="1048349"/>
            <a:ext cx="8181601" cy="221599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To identify, isolate and enumerate organisms of particular genus or species, the microbial populations are required to be separated into pure culture </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Serial dilution agar plate technique is used </a:t>
            </a:r>
            <a:endParaRPr/>
          </a:p>
          <a:p>
            <a:pPr indent="0" lvl="0" marL="0" marR="0" rtl="0" algn="just">
              <a:spcBef>
                <a:spcPts val="0"/>
              </a:spcBef>
              <a:spcAft>
                <a:spcPts val="0"/>
              </a:spcAft>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Once diluted, the suspensions are placed on suitable nutrient media</a:t>
            </a:r>
            <a:endParaRPr/>
          </a:p>
          <a:p>
            <a:pPr indent="0" lvl="0" marL="0" marR="0" rtl="0" algn="just">
              <a:spcBef>
                <a:spcPts val="0"/>
              </a:spcBef>
              <a:spcAft>
                <a:spcPts val="0"/>
              </a:spcAft>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The pour plate or surface plate technique are the procedures usually employed for placing the suspensions.</a:t>
            </a:r>
            <a:endParaRPr/>
          </a:p>
        </p:txBody>
      </p:sp>
      <p:sp>
        <p:nvSpPr>
          <p:cNvPr id="393" name="Google Shape;393;p10"/>
          <p:cNvSpPr/>
          <p:nvPr/>
        </p:nvSpPr>
        <p:spPr>
          <a:xfrm>
            <a:off x="1614941" y="3308062"/>
            <a:ext cx="8181601" cy="64633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The Indian Standards formulated by the Sectional Committee, FAD 31, on these techniques are mentioned as under:  </a:t>
            </a:r>
            <a:endParaRPr/>
          </a:p>
        </p:txBody>
      </p:sp>
      <p:grpSp>
        <p:nvGrpSpPr>
          <p:cNvPr id="394" name="Google Shape;394;p10"/>
          <p:cNvGrpSpPr/>
          <p:nvPr/>
        </p:nvGrpSpPr>
        <p:grpSpPr>
          <a:xfrm>
            <a:off x="1924063" y="4132078"/>
            <a:ext cx="3329768" cy="1680509"/>
            <a:chOff x="1752" y="13443"/>
            <a:chExt cx="3329768" cy="1680509"/>
          </a:xfrm>
        </p:grpSpPr>
        <p:sp>
          <p:nvSpPr>
            <p:cNvPr id="395" name="Google Shape;395;p10"/>
            <p:cNvSpPr/>
            <p:nvPr/>
          </p:nvSpPr>
          <p:spPr>
            <a:xfrm>
              <a:off x="1752" y="13443"/>
              <a:ext cx="2650761" cy="412774"/>
            </a:xfrm>
            <a:prstGeom prst="roundRect">
              <a:avLst>
                <a:gd fmla="val 10000"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0"/>
            <p:cNvSpPr txBox="1"/>
            <p:nvPr/>
          </p:nvSpPr>
          <p:spPr>
            <a:xfrm>
              <a:off x="13842" y="25533"/>
              <a:ext cx="2626581" cy="388594"/>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lt1"/>
                </a:buClr>
                <a:buSzPts val="1400"/>
                <a:buFont typeface="Cambria"/>
                <a:buNone/>
              </a:pPr>
              <a:r>
                <a:rPr b="1" lang="en-US" sz="1400">
                  <a:solidFill>
                    <a:schemeClr val="lt1"/>
                  </a:solidFill>
                  <a:latin typeface="Cambria"/>
                  <a:ea typeface="Cambria"/>
                  <a:cs typeface="Cambria"/>
                  <a:sym typeface="Cambria"/>
                </a:rPr>
                <a:t>IS 5402 (Part 1) : 2021</a:t>
              </a:r>
              <a:endParaRPr sz="1400">
                <a:solidFill>
                  <a:schemeClr val="lt1"/>
                </a:solidFill>
                <a:latin typeface="Cambria"/>
                <a:ea typeface="Cambria"/>
                <a:cs typeface="Cambria"/>
                <a:sym typeface="Cambria"/>
              </a:endParaRPr>
            </a:p>
          </p:txBody>
        </p:sp>
        <p:sp>
          <p:nvSpPr>
            <p:cNvPr id="397" name="Google Shape;397;p10"/>
            <p:cNvSpPr/>
            <p:nvPr/>
          </p:nvSpPr>
          <p:spPr>
            <a:xfrm>
              <a:off x="266828" y="426218"/>
              <a:ext cx="184017" cy="696323"/>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398" name="Google Shape;398;p10"/>
            <p:cNvSpPr/>
            <p:nvPr/>
          </p:nvSpPr>
          <p:spPr>
            <a:xfrm>
              <a:off x="450845" y="551130"/>
              <a:ext cx="2880675" cy="1142822"/>
            </a:xfrm>
            <a:prstGeom prst="roundRect">
              <a:avLst>
                <a:gd fmla="val 10000" name="adj"/>
              </a:avLst>
            </a:prstGeom>
            <a:solidFill>
              <a:schemeClr val="lt1">
                <a:alpha val="89803"/>
              </a:schemeClr>
            </a:solidFill>
            <a:ln cap="flat" cmpd="sng" w="12700">
              <a:solidFill>
                <a:srgbClr val="517D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0"/>
            <p:cNvSpPr txBox="1"/>
            <p:nvPr/>
          </p:nvSpPr>
          <p:spPr>
            <a:xfrm>
              <a:off x="484317" y="584602"/>
              <a:ext cx="2813731" cy="1075878"/>
            </a:xfrm>
            <a:prstGeom prst="rect">
              <a:avLst/>
            </a:prstGeom>
            <a:noFill/>
            <a:ln>
              <a:noFill/>
            </a:ln>
          </p:spPr>
          <p:txBody>
            <a:bodyPr anchorCtr="0" anchor="ctr" bIns="19050" lIns="28575" spcFirstLastPara="1" rIns="28575" wrap="square" tIns="19050">
              <a:noAutofit/>
            </a:bodyPr>
            <a:lstStyle/>
            <a:p>
              <a:pPr indent="0" lvl="0" marL="0" marR="0" rtl="0" algn="just">
                <a:lnSpc>
                  <a:spcPct val="90000"/>
                </a:lnSpc>
                <a:spcBef>
                  <a:spcPts val="0"/>
                </a:spcBef>
                <a:spcAft>
                  <a:spcPts val="0"/>
                </a:spcAft>
                <a:buClr>
                  <a:schemeClr val="dk1"/>
                </a:buClr>
                <a:buSzPts val="1500"/>
                <a:buFont typeface="Cambria"/>
                <a:buNone/>
              </a:pPr>
              <a:r>
                <a:rPr b="0" lang="en-US" sz="1500">
                  <a:solidFill>
                    <a:schemeClr val="dk1"/>
                  </a:solidFill>
                  <a:latin typeface="Cambria"/>
                  <a:ea typeface="Cambria"/>
                  <a:cs typeface="Cambria"/>
                  <a:sym typeface="Cambria"/>
                </a:rPr>
                <a:t>Microbiology of the food chain — Horizontal method for the enumeration of microorganisms </a:t>
              </a:r>
              <a:r>
                <a:rPr b="1" lang="en-US" sz="1500">
                  <a:solidFill>
                    <a:schemeClr val="dk1"/>
                  </a:solidFill>
                  <a:latin typeface="Cambria"/>
                  <a:ea typeface="Cambria"/>
                  <a:cs typeface="Cambria"/>
                  <a:sym typeface="Cambria"/>
                </a:rPr>
                <a:t>Part 1 Colony count at 30°C by the Pour Plate Technique </a:t>
              </a:r>
              <a:endParaRPr b="1" sz="1500">
                <a:solidFill>
                  <a:schemeClr val="dk1"/>
                </a:solidFill>
                <a:latin typeface="Cambria"/>
                <a:ea typeface="Cambria"/>
                <a:cs typeface="Cambria"/>
                <a:sym typeface="Cambria"/>
              </a:endParaRPr>
            </a:p>
          </p:txBody>
        </p:sp>
      </p:grpSp>
      <p:grpSp>
        <p:nvGrpSpPr>
          <p:cNvPr id="400" name="Google Shape;400;p10"/>
          <p:cNvGrpSpPr/>
          <p:nvPr/>
        </p:nvGrpSpPr>
        <p:grpSpPr>
          <a:xfrm>
            <a:off x="6037521" y="4270608"/>
            <a:ext cx="3339980" cy="1637752"/>
            <a:chOff x="37644" y="745648"/>
            <a:chExt cx="3339980" cy="1637752"/>
          </a:xfrm>
        </p:grpSpPr>
        <p:sp>
          <p:nvSpPr>
            <p:cNvPr id="401" name="Google Shape;401;p10"/>
            <p:cNvSpPr/>
            <p:nvPr/>
          </p:nvSpPr>
          <p:spPr>
            <a:xfrm>
              <a:off x="37644" y="745648"/>
              <a:ext cx="2875135" cy="395994"/>
            </a:xfrm>
            <a:prstGeom prst="roundRect">
              <a:avLst>
                <a:gd fmla="val 10000"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txBox="1"/>
            <p:nvPr/>
          </p:nvSpPr>
          <p:spPr>
            <a:xfrm>
              <a:off x="49242" y="757246"/>
              <a:ext cx="2851939" cy="372798"/>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Clr>
                  <a:schemeClr val="lt1"/>
                </a:buClr>
                <a:buSzPts val="1600"/>
                <a:buFont typeface="Cambria"/>
                <a:buNone/>
              </a:pPr>
              <a:r>
                <a:rPr b="1" lang="en-US" sz="1600">
                  <a:solidFill>
                    <a:schemeClr val="lt1"/>
                  </a:solidFill>
                  <a:latin typeface="Cambria"/>
                  <a:ea typeface="Cambria"/>
                  <a:cs typeface="Cambria"/>
                  <a:sym typeface="Cambria"/>
                </a:rPr>
                <a:t>IS 5402 (Part 2) : 2021</a:t>
              </a:r>
              <a:endParaRPr b="1" sz="1600">
                <a:solidFill>
                  <a:schemeClr val="lt1"/>
                </a:solidFill>
                <a:latin typeface="Cambria"/>
                <a:ea typeface="Cambria"/>
                <a:cs typeface="Cambria"/>
                <a:sym typeface="Cambria"/>
              </a:endParaRPr>
            </a:p>
          </p:txBody>
        </p:sp>
        <p:sp>
          <p:nvSpPr>
            <p:cNvPr id="403" name="Google Shape;403;p10"/>
            <p:cNvSpPr/>
            <p:nvPr/>
          </p:nvSpPr>
          <p:spPr>
            <a:xfrm>
              <a:off x="325157" y="1141642"/>
              <a:ext cx="230060" cy="683761"/>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04" name="Google Shape;404;p10"/>
            <p:cNvSpPr/>
            <p:nvPr/>
          </p:nvSpPr>
          <p:spPr>
            <a:xfrm>
              <a:off x="555218" y="1267407"/>
              <a:ext cx="2822406" cy="1115993"/>
            </a:xfrm>
            <a:prstGeom prst="roundRect">
              <a:avLst>
                <a:gd fmla="val 10000" name="adj"/>
              </a:avLst>
            </a:prstGeom>
            <a:solidFill>
              <a:schemeClr val="lt1">
                <a:alpha val="89803"/>
              </a:schemeClr>
            </a:solidFill>
            <a:ln cap="flat" cmpd="sng" w="12700">
              <a:solidFill>
                <a:srgbClr val="517D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0"/>
            <p:cNvSpPr txBox="1"/>
            <p:nvPr/>
          </p:nvSpPr>
          <p:spPr>
            <a:xfrm>
              <a:off x="587904" y="1300093"/>
              <a:ext cx="2757034" cy="1050621"/>
            </a:xfrm>
            <a:prstGeom prst="rect">
              <a:avLst/>
            </a:prstGeom>
            <a:noFill/>
            <a:ln>
              <a:noFill/>
            </a:ln>
          </p:spPr>
          <p:txBody>
            <a:bodyPr anchorCtr="0" anchor="ctr" bIns="19050" lIns="28575" spcFirstLastPara="1" rIns="28575" wrap="square" tIns="19050">
              <a:noAutofit/>
            </a:bodyPr>
            <a:lstStyle/>
            <a:p>
              <a:pPr indent="0" lvl="0" marL="0" marR="0" rtl="0" algn="just">
                <a:lnSpc>
                  <a:spcPct val="90000"/>
                </a:lnSpc>
                <a:spcBef>
                  <a:spcPts val="0"/>
                </a:spcBef>
                <a:spcAft>
                  <a:spcPts val="0"/>
                </a:spcAft>
                <a:buClr>
                  <a:schemeClr val="dk1"/>
                </a:buClr>
                <a:buSzPts val="1500"/>
                <a:buFont typeface="Cambria"/>
                <a:buNone/>
              </a:pPr>
              <a:r>
                <a:rPr b="0" lang="en-US" sz="1500">
                  <a:solidFill>
                    <a:schemeClr val="dk1"/>
                  </a:solidFill>
                  <a:latin typeface="Cambria"/>
                  <a:ea typeface="Cambria"/>
                  <a:cs typeface="Cambria"/>
                  <a:sym typeface="Cambria"/>
                </a:rPr>
                <a:t>Microbiology of the food chain — Horizontal method for the enumeration of microorganisms </a:t>
              </a:r>
              <a:r>
                <a:rPr b="1" lang="en-US" sz="1500">
                  <a:solidFill>
                    <a:schemeClr val="dk1"/>
                  </a:solidFill>
                  <a:latin typeface="Cambria"/>
                  <a:ea typeface="Cambria"/>
                  <a:cs typeface="Cambria"/>
                  <a:sym typeface="Cambria"/>
                </a:rPr>
                <a:t>Part 2 Colony count at 30°C by the Surface Plating Technique </a:t>
              </a:r>
              <a:endParaRPr b="1" sz="1500">
                <a:solidFill>
                  <a:schemeClr val="dk1"/>
                </a:solidFill>
                <a:latin typeface="Cambria"/>
                <a:ea typeface="Cambria"/>
                <a:cs typeface="Cambria"/>
                <a:sym typeface="Cambria"/>
              </a:endParaRPr>
            </a:p>
          </p:txBody>
        </p:sp>
      </p:grpSp>
      <p:pic>
        <p:nvPicPr>
          <p:cNvPr id="406" name="Google Shape;406;p10"/>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1"/>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12" name="Google Shape;412;p11"/>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413" name="Google Shape;413;p11"/>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14" name="Google Shape;414;p11"/>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15" name="Google Shape;415;p11"/>
          <p:cNvSpPr txBox="1"/>
          <p:nvPr/>
        </p:nvSpPr>
        <p:spPr>
          <a:xfrm>
            <a:off x="1821259" y="241300"/>
            <a:ext cx="7544756" cy="55603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mbria"/>
              <a:buNone/>
            </a:pPr>
            <a:r>
              <a:rPr b="1" lang="en-US" sz="2800">
                <a:solidFill>
                  <a:schemeClr val="dk1"/>
                </a:solidFill>
                <a:latin typeface="Cambria"/>
                <a:ea typeface="Cambria"/>
                <a:cs typeface="Cambria"/>
                <a:sym typeface="Cambria"/>
              </a:rPr>
              <a:t>Pour Plate and Surface Plate Methods</a:t>
            </a:r>
            <a:endParaRPr/>
          </a:p>
        </p:txBody>
      </p:sp>
      <p:pic>
        <p:nvPicPr>
          <p:cNvPr id="416" name="Google Shape;416;p11"/>
          <p:cNvPicPr preferRelativeResize="0"/>
          <p:nvPr/>
        </p:nvPicPr>
        <p:blipFill rotWithShape="1">
          <a:blip r:embed="rId3">
            <a:alphaModFix/>
          </a:blip>
          <a:srcRect b="0" l="0" r="0" t="0"/>
          <a:stretch/>
        </p:blipFill>
        <p:spPr>
          <a:xfrm>
            <a:off x="2259354" y="1155700"/>
            <a:ext cx="7048158" cy="4572000"/>
          </a:xfrm>
          <a:prstGeom prst="rect">
            <a:avLst/>
          </a:prstGeom>
          <a:noFill/>
          <a:ln cap="sq" cmpd="sng" w="38100">
            <a:solidFill>
              <a:srgbClr val="00206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417" name="Google Shape;417;p11"/>
          <p:cNvPicPr preferRelativeResize="0"/>
          <p:nvPr/>
        </p:nvPicPr>
        <p:blipFill rotWithShape="1">
          <a:blip r:embed="rId4">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2"/>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23" name="Google Shape;423;p1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424" name="Google Shape;424;p1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25" name="Google Shape;425;p1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426" name="Google Shape;426;p12"/>
          <p:cNvSpPr txBox="1"/>
          <p:nvPr/>
        </p:nvSpPr>
        <p:spPr>
          <a:xfrm>
            <a:off x="1610624" y="202692"/>
            <a:ext cx="7544756" cy="7651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mbria"/>
              <a:buNone/>
            </a:pPr>
            <a:r>
              <a:rPr b="1" lang="en-US" sz="2800">
                <a:solidFill>
                  <a:schemeClr val="dk1"/>
                </a:solidFill>
                <a:latin typeface="Cambria"/>
                <a:ea typeface="Cambria"/>
                <a:cs typeface="Cambria"/>
                <a:sym typeface="Cambria"/>
              </a:rPr>
              <a:t>IS 5402 (Part 1) &amp; IS 5402 (Part 2)</a:t>
            </a:r>
            <a:endParaRPr/>
          </a:p>
          <a:p>
            <a:pPr indent="0" lvl="0" marL="0" marR="0" rtl="0" algn="ctr">
              <a:lnSpc>
                <a:spcPct val="90000"/>
              </a:lnSpc>
              <a:spcBef>
                <a:spcPts val="0"/>
              </a:spcBef>
              <a:spcAft>
                <a:spcPts val="0"/>
              </a:spcAft>
              <a:buClr>
                <a:schemeClr val="dk1"/>
              </a:buClr>
              <a:buSzPts val="2800"/>
              <a:buFont typeface="Calibri"/>
              <a:buNone/>
            </a:pPr>
            <a:r>
              <a:t/>
            </a:r>
            <a:endParaRPr b="1" sz="2800">
              <a:solidFill>
                <a:schemeClr val="dk1"/>
              </a:solidFill>
              <a:latin typeface="Times New Roman"/>
              <a:ea typeface="Times New Roman"/>
              <a:cs typeface="Times New Roman"/>
              <a:sym typeface="Times New Roman"/>
            </a:endParaRPr>
          </a:p>
        </p:txBody>
      </p:sp>
      <p:grpSp>
        <p:nvGrpSpPr>
          <p:cNvPr id="427" name="Google Shape;427;p12"/>
          <p:cNvGrpSpPr/>
          <p:nvPr/>
        </p:nvGrpSpPr>
        <p:grpSpPr>
          <a:xfrm>
            <a:off x="1613039" y="1425886"/>
            <a:ext cx="3558118" cy="3397472"/>
            <a:chOff x="1727" y="727386"/>
            <a:chExt cx="3558118" cy="3397472"/>
          </a:xfrm>
        </p:grpSpPr>
        <p:sp>
          <p:nvSpPr>
            <p:cNvPr id="428" name="Google Shape;428;p12"/>
            <p:cNvSpPr/>
            <p:nvPr/>
          </p:nvSpPr>
          <p:spPr>
            <a:xfrm>
              <a:off x="1727" y="727386"/>
              <a:ext cx="2514353" cy="667878"/>
            </a:xfrm>
            <a:prstGeom prst="roundRect">
              <a:avLst>
                <a:gd fmla="val 10000"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2"/>
            <p:cNvSpPr txBox="1"/>
            <p:nvPr/>
          </p:nvSpPr>
          <p:spPr>
            <a:xfrm>
              <a:off x="21288" y="746947"/>
              <a:ext cx="2475231" cy="628756"/>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Part 1 </a:t>
              </a:r>
              <a:endParaRPr/>
            </a:p>
            <a:p>
              <a:pPr indent="0" lvl="0" marL="0" marR="0" rtl="0" algn="ctr">
                <a:lnSpc>
                  <a:spcPct val="90000"/>
                </a:lnSpc>
                <a:spcBef>
                  <a:spcPts val="63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Pour Plate Technique</a:t>
              </a:r>
              <a:endParaRPr b="1" sz="1800">
                <a:solidFill>
                  <a:schemeClr val="lt1"/>
                </a:solidFill>
                <a:latin typeface="Cambria"/>
                <a:ea typeface="Cambria"/>
                <a:cs typeface="Cambria"/>
                <a:sym typeface="Cambria"/>
              </a:endParaRPr>
            </a:p>
          </p:txBody>
        </p:sp>
        <p:sp>
          <p:nvSpPr>
            <p:cNvPr id="430" name="Google Shape;430;p12"/>
            <p:cNvSpPr/>
            <p:nvPr/>
          </p:nvSpPr>
          <p:spPr>
            <a:xfrm>
              <a:off x="253163" y="1395265"/>
              <a:ext cx="329153" cy="886715"/>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31" name="Google Shape;431;p12"/>
            <p:cNvSpPr/>
            <p:nvPr/>
          </p:nvSpPr>
          <p:spPr>
            <a:xfrm>
              <a:off x="582316" y="1752603"/>
              <a:ext cx="2943966" cy="1058754"/>
            </a:xfrm>
            <a:prstGeom prst="roundRect">
              <a:avLst>
                <a:gd fmla="val 10000" name="adj"/>
              </a:avLst>
            </a:prstGeom>
            <a:solidFill>
              <a:schemeClr val="lt1">
                <a:alpha val="89803"/>
              </a:schemeClr>
            </a:solidFill>
            <a:ln cap="flat" cmpd="sng" w="12700">
              <a:solidFill>
                <a:srgbClr val="517D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2"/>
            <p:cNvSpPr txBox="1"/>
            <p:nvPr/>
          </p:nvSpPr>
          <p:spPr>
            <a:xfrm>
              <a:off x="613326" y="1783613"/>
              <a:ext cx="2881946" cy="996734"/>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lang="en-US" sz="1400">
                  <a:solidFill>
                    <a:schemeClr val="dk1"/>
                  </a:solidFill>
                  <a:latin typeface="Cambria"/>
                  <a:ea typeface="Cambria"/>
                  <a:cs typeface="Cambria"/>
                  <a:sym typeface="Cambria"/>
                </a:rPr>
                <a:t>Applicable to</a:t>
              </a:r>
              <a:r>
                <a:rPr b="1" lang="en-US" sz="1400">
                  <a:solidFill>
                    <a:schemeClr val="dk1"/>
                  </a:solidFill>
                  <a:latin typeface="Cambria"/>
                  <a:ea typeface="Cambria"/>
                  <a:cs typeface="Cambria"/>
                  <a:sym typeface="Cambria"/>
                </a:rPr>
                <a:t> </a:t>
              </a:r>
              <a:r>
                <a:rPr lang="en-US" sz="1400">
                  <a:solidFill>
                    <a:schemeClr val="dk1"/>
                  </a:solidFill>
                  <a:latin typeface="Cambria"/>
                  <a:ea typeface="Cambria"/>
                  <a:cs typeface="Cambria"/>
                  <a:sym typeface="Cambria"/>
                </a:rPr>
                <a:t>products when a low limit of detection is specified (below 10</a:t>
              </a:r>
              <a:r>
                <a:rPr baseline="30000" lang="en-US" sz="1400">
                  <a:solidFill>
                    <a:schemeClr val="dk1"/>
                  </a:solidFill>
                  <a:latin typeface="Cambria"/>
                  <a:ea typeface="Cambria"/>
                  <a:cs typeface="Cambria"/>
                  <a:sym typeface="Cambria"/>
                </a:rPr>
                <a:t>2</a:t>
              </a:r>
              <a:r>
                <a:rPr lang="en-US" sz="1400">
                  <a:solidFill>
                    <a:schemeClr val="dk1"/>
                  </a:solidFill>
                  <a:latin typeface="Cambria"/>
                  <a:ea typeface="Cambria"/>
                  <a:cs typeface="Cambria"/>
                  <a:sym typeface="Cambria"/>
                </a:rPr>
                <a:t>/g or 10</a:t>
              </a:r>
              <a:r>
                <a:rPr baseline="30000" lang="en-US" sz="1400">
                  <a:solidFill>
                    <a:schemeClr val="dk1"/>
                  </a:solidFill>
                  <a:latin typeface="Cambria"/>
                  <a:ea typeface="Cambria"/>
                  <a:cs typeface="Cambria"/>
                  <a:sym typeface="Cambria"/>
                </a:rPr>
                <a:t>2</a:t>
              </a:r>
              <a:r>
                <a:rPr lang="en-US" sz="1400">
                  <a:solidFill>
                    <a:schemeClr val="dk1"/>
                  </a:solidFill>
                  <a:latin typeface="Cambria"/>
                  <a:ea typeface="Cambria"/>
                  <a:cs typeface="Cambria"/>
                  <a:sym typeface="Cambria"/>
                </a:rPr>
                <a:t>/ml for liquid samples or below 10</a:t>
              </a:r>
              <a:r>
                <a:rPr baseline="30000" lang="en-US" sz="1400">
                  <a:solidFill>
                    <a:schemeClr val="dk1"/>
                  </a:solidFill>
                  <a:latin typeface="Cambria"/>
                  <a:ea typeface="Cambria"/>
                  <a:cs typeface="Cambria"/>
                  <a:sym typeface="Cambria"/>
                </a:rPr>
                <a:t>3</a:t>
              </a:r>
              <a:r>
                <a:rPr lang="en-US" sz="1400">
                  <a:solidFill>
                    <a:schemeClr val="dk1"/>
                  </a:solidFill>
                  <a:latin typeface="Cambria"/>
                  <a:ea typeface="Cambria"/>
                  <a:cs typeface="Cambria"/>
                  <a:sym typeface="Cambria"/>
                </a:rPr>
                <a:t>/g for solid samples)</a:t>
              </a:r>
              <a:endParaRPr sz="1400">
                <a:solidFill>
                  <a:schemeClr val="dk1"/>
                </a:solidFill>
                <a:latin typeface="Cambria"/>
                <a:ea typeface="Cambria"/>
                <a:cs typeface="Cambria"/>
                <a:sym typeface="Cambria"/>
              </a:endParaRPr>
            </a:p>
          </p:txBody>
        </p:sp>
        <p:sp>
          <p:nvSpPr>
            <p:cNvPr id="433" name="Google Shape;433;p12"/>
            <p:cNvSpPr/>
            <p:nvPr/>
          </p:nvSpPr>
          <p:spPr>
            <a:xfrm>
              <a:off x="253163" y="1395265"/>
              <a:ext cx="159761" cy="2229265"/>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34" name="Google Shape;434;p12"/>
            <p:cNvSpPr/>
            <p:nvPr/>
          </p:nvSpPr>
          <p:spPr>
            <a:xfrm>
              <a:off x="412924" y="3124203"/>
              <a:ext cx="3146921" cy="1000655"/>
            </a:xfrm>
            <a:prstGeom prst="roundRect">
              <a:avLst>
                <a:gd fmla="val 10000" name="adj"/>
              </a:avLst>
            </a:prstGeom>
            <a:solidFill>
              <a:schemeClr val="lt1">
                <a:alpha val="89803"/>
              </a:schemeClr>
            </a:solidFill>
            <a:ln cap="flat" cmpd="sng" w="12700">
              <a:solidFill>
                <a:srgbClr val="C1D5B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2"/>
            <p:cNvSpPr txBox="1"/>
            <p:nvPr/>
          </p:nvSpPr>
          <p:spPr>
            <a:xfrm>
              <a:off x="442232" y="3153511"/>
              <a:ext cx="3088305" cy="942039"/>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lang="en-US" sz="1400">
                  <a:solidFill>
                    <a:schemeClr val="dk1"/>
                  </a:solidFill>
                  <a:latin typeface="Cambria"/>
                  <a:ea typeface="Cambria"/>
                  <a:cs typeface="Cambria"/>
                  <a:sym typeface="Cambria"/>
                </a:rPr>
                <a:t>Applicable to</a:t>
              </a:r>
              <a:r>
                <a:rPr b="1" lang="en-US" sz="1400">
                  <a:solidFill>
                    <a:schemeClr val="dk1"/>
                  </a:solidFill>
                  <a:latin typeface="Cambria"/>
                  <a:ea typeface="Cambria"/>
                  <a:cs typeface="Cambria"/>
                  <a:sym typeface="Cambria"/>
                </a:rPr>
                <a:t> </a:t>
              </a:r>
              <a:r>
                <a:rPr lang="en-US" sz="1400">
                  <a:solidFill>
                    <a:schemeClr val="dk1"/>
                  </a:solidFill>
                  <a:latin typeface="Cambria"/>
                  <a:ea typeface="Cambria"/>
                  <a:cs typeface="Cambria"/>
                  <a:sym typeface="Cambria"/>
                </a:rPr>
                <a:t>products expected to contain spreading colonies that obscure colonies of other organisms, e.g. milk and milk products likely to contain spreading Bacillus spp.</a:t>
              </a:r>
              <a:endParaRPr sz="1400">
                <a:solidFill>
                  <a:schemeClr val="dk1"/>
                </a:solidFill>
                <a:latin typeface="Cambria"/>
                <a:ea typeface="Cambria"/>
                <a:cs typeface="Cambria"/>
                <a:sym typeface="Cambria"/>
              </a:endParaRPr>
            </a:p>
          </p:txBody>
        </p:sp>
      </p:grpSp>
      <p:grpSp>
        <p:nvGrpSpPr>
          <p:cNvPr id="436" name="Google Shape;436;p12"/>
          <p:cNvGrpSpPr/>
          <p:nvPr/>
        </p:nvGrpSpPr>
        <p:grpSpPr>
          <a:xfrm>
            <a:off x="5400907" y="852766"/>
            <a:ext cx="3894437" cy="4984699"/>
            <a:chOff x="1351195" y="1866"/>
            <a:chExt cx="3894437" cy="4984699"/>
          </a:xfrm>
        </p:grpSpPr>
        <p:sp>
          <p:nvSpPr>
            <p:cNvPr id="437" name="Google Shape;437;p12"/>
            <p:cNvSpPr/>
            <p:nvPr/>
          </p:nvSpPr>
          <p:spPr>
            <a:xfrm>
              <a:off x="1351195" y="1866"/>
              <a:ext cx="3048949" cy="599202"/>
            </a:xfrm>
            <a:prstGeom prst="roundRect">
              <a:avLst>
                <a:gd fmla="val 10000"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2"/>
            <p:cNvSpPr txBox="1"/>
            <p:nvPr/>
          </p:nvSpPr>
          <p:spPr>
            <a:xfrm>
              <a:off x="1368745" y="19416"/>
              <a:ext cx="3013849" cy="564102"/>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Part 2 </a:t>
              </a:r>
              <a:endParaRPr/>
            </a:p>
            <a:p>
              <a:pPr indent="0" lvl="0" marL="0" marR="0" rtl="0" algn="ctr">
                <a:lnSpc>
                  <a:spcPct val="90000"/>
                </a:lnSpc>
                <a:spcBef>
                  <a:spcPts val="63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Surface Plate Technique</a:t>
              </a:r>
              <a:endParaRPr b="1" sz="1800">
                <a:solidFill>
                  <a:schemeClr val="lt1"/>
                </a:solidFill>
                <a:latin typeface="Cambria"/>
                <a:ea typeface="Cambria"/>
                <a:cs typeface="Cambria"/>
                <a:sym typeface="Cambria"/>
              </a:endParaRPr>
            </a:p>
          </p:txBody>
        </p:sp>
        <p:sp>
          <p:nvSpPr>
            <p:cNvPr id="439" name="Google Shape;439;p12"/>
            <p:cNvSpPr/>
            <p:nvPr/>
          </p:nvSpPr>
          <p:spPr>
            <a:xfrm>
              <a:off x="1656090" y="601068"/>
              <a:ext cx="304894" cy="560863"/>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40" name="Google Shape;440;p12"/>
            <p:cNvSpPr/>
            <p:nvPr/>
          </p:nvSpPr>
          <p:spPr>
            <a:xfrm>
              <a:off x="1960985" y="764895"/>
              <a:ext cx="3241018" cy="794073"/>
            </a:xfrm>
            <a:prstGeom prst="roundRect">
              <a:avLst>
                <a:gd fmla="val 10000" name="adj"/>
              </a:avLst>
            </a:prstGeom>
            <a:solidFill>
              <a:schemeClr val="lt1">
                <a:alpha val="89803"/>
              </a:schemeClr>
            </a:solidFill>
            <a:ln cap="flat" cmpd="sng" w="12700">
              <a:solidFill>
                <a:srgbClr val="517D3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2"/>
            <p:cNvSpPr txBox="1"/>
            <p:nvPr/>
          </p:nvSpPr>
          <p:spPr>
            <a:xfrm>
              <a:off x="1984243" y="788153"/>
              <a:ext cx="3194502" cy="747557"/>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b="0" lang="en-US" sz="1400">
                  <a:solidFill>
                    <a:schemeClr val="dk1"/>
                  </a:solidFill>
                  <a:latin typeface="Cambria"/>
                  <a:ea typeface="Cambria"/>
                  <a:cs typeface="Cambria"/>
                  <a:sym typeface="Cambria"/>
                </a:rPr>
                <a:t>Applicable to </a:t>
              </a:r>
              <a:r>
                <a:rPr b="0" i="0" lang="en-US" sz="1400" u="none">
                  <a:solidFill>
                    <a:schemeClr val="dk1"/>
                  </a:solidFill>
                  <a:latin typeface="Cambria"/>
                  <a:ea typeface="Cambria"/>
                  <a:cs typeface="Cambria"/>
                  <a:sym typeface="Cambria"/>
                </a:rPr>
                <a:t>products containing heat-sensitive organisms that are likely to form a significant proportion of the total flora </a:t>
              </a:r>
              <a:endParaRPr b="0" sz="1400">
                <a:solidFill>
                  <a:schemeClr val="dk1"/>
                </a:solidFill>
                <a:latin typeface="Cambria"/>
                <a:ea typeface="Cambria"/>
                <a:cs typeface="Cambria"/>
                <a:sym typeface="Cambria"/>
              </a:endParaRPr>
            </a:p>
          </p:txBody>
        </p:sp>
        <p:sp>
          <p:nvSpPr>
            <p:cNvPr id="442" name="Google Shape;442;p12"/>
            <p:cNvSpPr/>
            <p:nvPr/>
          </p:nvSpPr>
          <p:spPr>
            <a:xfrm>
              <a:off x="1656090" y="601068"/>
              <a:ext cx="309296" cy="1471519"/>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43" name="Google Shape;443;p12"/>
            <p:cNvSpPr/>
            <p:nvPr/>
          </p:nvSpPr>
          <p:spPr>
            <a:xfrm>
              <a:off x="1965386" y="1704240"/>
              <a:ext cx="3241018" cy="736694"/>
            </a:xfrm>
            <a:prstGeom prst="roundRect">
              <a:avLst>
                <a:gd fmla="val 10000" name="adj"/>
              </a:avLst>
            </a:prstGeom>
            <a:solidFill>
              <a:schemeClr val="lt1">
                <a:alpha val="89803"/>
              </a:schemeClr>
            </a:solidFill>
            <a:ln cap="flat" cmpd="sng" w="12700">
              <a:solidFill>
                <a:srgbClr val="77B05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2"/>
            <p:cNvSpPr txBox="1"/>
            <p:nvPr/>
          </p:nvSpPr>
          <p:spPr>
            <a:xfrm>
              <a:off x="1986963" y="1725817"/>
              <a:ext cx="3197864" cy="693540"/>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b="0" lang="en-US" sz="1400">
                  <a:solidFill>
                    <a:schemeClr val="dk1"/>
                  </a:solidFill>
                  <a:latin typeface="Cambria"/>
                  <a:ea typeface="Cambria"/>
                  <a:cs typeface="Cambria"/>
                  <a:sym typeface="Cambria"/>
                </a:rPr>
                <a:t>Applicable to </a:t>
              </a:r>
              <a:r>
                <a:rPr b="0" i="0" lang="en-US" sz="1400" u="none">
                  <a:solidFill>
                    <a:schemeClr val="dk1"/>
                  </a:solidFill>
                  <a:latin typeface="Cambria"/>
                  <a:ea typeface="Cambria"/>
                  <a:cs typeface="Cambria"/>
                  <a:sym typeface="Cambria"/>
                </a:rPr>
                <a:t>products containing obligate aerobic bacteria that are likely to form a significant proportion of the total flora</a:t>
              </a:r>
              <a:endParaRPr b="0" sz="1400">
                <a:solidFill>
                  <a:schemeClr val="dk1"/>
                </a:solidFill>
                <a:latin typeface="Cambria"/>
                <a:ea typeface="Cambria"/>
                <a:cs typeface="Cambria"/>
                <a:sym typeface="Cambria"/>
              </a:endParaRPr>
            </a:p>
          </p:txBody>
        </p:sp>
        <p:sp>
          <p:nvSpPr>
            <p:cNvPr id="445" name="Google Shape;445;p12"/>
            <p:cNvSpPr/>
            <p:nvPr/>
          </p:nvSpPr>
          <p:spPr>
            <a:xfrm>
              <a:off x="1656090" y="601068"/>
              <a:ext cx="304894" cy="2368791"/>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46" name="Google Shape;446;p12"/>
            <p:cNvSpPr/>
            <p:nvPr/>
          </p:nvSpPr>
          <p:spPr>
            <a:xfrm>
              <a:off x="1960985" y="2648514"/>
              <a:ext cx="3241018" cy="642692"/>
            </a:xfrm>
            <a:prstGeom prst="roundRect">
              <a:avLst>
                <a:gd fmla="val 10000" name="adj"/>
              </a:avLst>
            </a:prstGeom>
            <a:solidFill>
              <a:schemeClr val="lt1">
                <a:alpha val="89803"/>
              </a:schemeClr>
            </a:solidFill>
            <a:ln cap="flat" cmpd="sng" w="12700">
              <a:solidFill>
                <a:srgbClr val="A8C79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2"/>
            <p:cNvSpPr txBox="1"/>
            <p:nvPr/>
          </p:nvSpPr>
          <p:spPr>
            <a:xfrm>
              <a:off x="1979809" y="2667338"/>
              <a:ext cx="3203370" cy="605044"/>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b="0" lang="en-US" sz="1400">
                  <a:solidFill>
                    <a:schemeClr val="dk1"/>
                  </a:solidFill>
                  <a:latin typeface="Cambria"/>
                  <a:ea typeface="Cambria"/>
                  <a:cs typeface="Cambria"/>
                  <a:sym typeface="Cambria"/>
                </a:rPr>
                <a:t>Applicable to </a:t>
              </a:r>
              <a:r>
                <a:rPr b="0" i="0" lang="en-US" sz="1400" u="none">
                  <a:solidFill>
                    <a:schemeClr val="dk1"/>
                  </a:solidFill>
                  <a:latin typeface="Cambria"/>
                  <a:ea typeface="Cambria"/>
                  <a:cs typeface="Cambria"/>
                  <a:sym typeface="Cambria"/>
                </a:rPr>
                <a:t>products that contain small particles that can prove difficult to distinguish from colonies in a pour plate</a:t>
              </a:r>
              <a:endParaRPr b="0" sz="1400">
                <a:solidFill>
                  <a:schemeClr val="dk1"/>
                </a:solidFill>
                <a:latin typeface="Cambria"/>
                <a:ea typeface="Cambria"/>
                <a:cs typeface="Cambria"/>
                <a:sym typeface="Cambria"/>
              </a:endParaRPr>
            </a:p>
          </p:txBody>
        </p:sp>
        <p:sp>
          <p:nvSpPr>
            <p:cNvPr id="448" name="Google Shape;448;p12"/>
            <p:cNvSpPr/>
            <p:nvPr/>
          </p:nvSpPr>
          <p:spPr>
            <a:xfrm>
              <a:off x="1656090" y="601068"/>
              <a:ext cx="348523" cy="3135681"/>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49" name="Google Shape;449;p12"/>
            <p:cNvSpPr/>
            <p:nvPr/>
          </p:nvSpPr>
          <p:spPr>
            <a:xfrm>
              <a:off x="2004614" y="3447509"/>
              <a:ext cx="3241018" cy="578482"/>
            </a:xfrm>
            <a:prstGeom prst="roundRect">
              <a:avLst>
                <a:gd fmla="val 10000" name="adj"/>
              </a:avLst>
            </a:prstGeom>
            <a:solidFill>
              <a:schemeClr val="lt1">
                <a:alpha val="89803"/>
              </a:schemeClr>
            </a:solidFill>
            <a:ln cap="flat" cmpd="sng" w="12700">
              <a:solidFill>
                <a:srgbClr val="A8C79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2"/>
            <p:cNvSpPr txBox="1"/>
            <p:nvPr/>
          </p:nvSpPr>
          <p:spPr>
            <a:xfrm>
              <a:off x="2021557" y="3464452"/>
              <a:ext cx="3207132" cy="544596"/>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b="0" i="0" lang="en-US" sz="1400" u="none">
                  <a:solidFill>
                    <a:schemeClr val="dk1"/>
                  </a:solidFill>
                  <a:latin typeface="Cambria"/>
                  <a:ea typeface="Cambria"/>
                  <a:cs typeface="Cambria"/>
                  <a:sym typeface="Cambria"/>
                </a:rPr>
                <a:t>products whose intense colour prevents the recognition of colonies in a pour plate</a:t>
              </a:r>
              <a:endParaRPr b="0" sz="1400">
                <a:solidFill>
                  <a:schemeClr val="dk1"/>
                </a:solidFill>
                <a:latin typeface="Cambria"/>
                <a:ea typeface="Cambria"/>
                <a:cs typeface="Cambria"/>
                <a:sym typeface="Cambria"/>
              </a:endParaRPr>
            </a:p>
          </p:txBody>
        </p:sp>
        <p:sp>
          <p:nvSpPr>
            <p:cNvPr id="451" name="Google Shape;451;p12"/>
            <p:cNvSpPr/>
            <p:nvPr/>
          </p:nvSpPr>
          <p:spPr>
            <a:xfrm>
              <a:off x="1656090" y="601068"/>
              <a:ext cx="304894" cy="4010693"/>
            </a:xfrm>
            <a:custGeom>
              <a:rect b="b" l="l" r="r" t="t"/>
              <a:pathLst>
                <a:path extrusionOk="0" h="120000" w="120000">
                  <a:moveTo>
                    <a:pt x="0" y="0"/>
                  </a:moveTo>
                  <a:lnTo>
                    <a:pt x="0" y="120000"/>
                  </a:lnTo>
                  <a:lnTo>
                    <a:pt x="120000" y="120000"/>
                  </a:lnTo>
                </a:path>
              </a:pathLst>
            </a:custGeom>
            <a:noFill/>
            <a:ln cap="flat" cmpd="sng" w="12700">
              <a:solidFill>
                <a:srgbClr val="87B76D"/>
              </a:solidFill>
              <a:prstDash val="solid"/>
              <a:miter lim="800000"/>
              <a:headEnd len="sm" w="sm" type="none"/>
              <a:tailEnd len="sm" w="sm" type="none"/>
            </a:ln>
          </p:spPr>
        </p:sp>
        <p:sp>
          <p:nvSpPr>
            <p:cNvPr id="452" name="Google Shape;452;p12"/>
            <p:cNvSpPr/>
            <p:nvPr/>
          </p:nvSpPr>
          <p:spPr>
            <a:xfrm>
              <a:off x="1960985" y="4236958"/>
              <a:ext cx="3241018" cy="749607"/>
            </a:xfrm>
            <a:prstGeom prst="roundRect">
              <a:avLst>
                <a:gd fmla="val 10000" name="adj"/>
              </a:avLst>
            </a:prstGeom>
            <a:solidFill>
              <a:schemeClr val="lt1">
                <a:alpha val="89803"/>
              </a:schemeClr>
            </a:solidFill>
            <a:ln cap="flat" cmpd="sng" w="12700">
              <a:solidFill>
                <a:srgbClr val="77B05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2"/>
            <p:cNvSpPr txBox="1"/>
            <p:nvPr/>
          </p:nvSpPr>
          <p:spPr>
            <a:xfrm>
              <a:off x="1982940" y="4258913"/>
              <a:ext cx="3197108" cy="705697"/>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b="0" i="0" lang="en-US" sz="1400" u="none">
                  <a:solidFill>
                    <a:schemeClr val="dk1"/>
                  </a:solidFill>
                  <a:latin typeface="Cambria"/>
                  <a:ea typeface="Cambria"/>
                  <a:cs typeface="Cambria"/>
                  <a:sym typeface="Cambria"/>
                </a:rPr>
                <a:t>products for which distinction between different types of colony is required as part of the assessment of food quality</a:t>
              </a:r>
              <a:endParaRPr b="0" sz="1400">
                <a:solidFill>
                  <a:schemeClr val="dk1"/>
                </a:solidFill>
                <a:latin typeface="Cambria"/>
                <a:ea typeface="Cambria"/>
                <a:cs typeface="Cambria"/>
                <a:sym typeface="Cambria"/>
              </a:endParaRPr>
            </a:p>
          </p:txBody>
        </p:sp>
      </p:grpSp>
      <p:pic>
        <p:nvPicPr>
          <p:cNvPr id="454" name="Google Shape;454;p12"/>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3"/>
          <p:cNvSpPr txBox="1"/>
          <p:nvPr>
            <p:ph type="title"/>
          </p:nvPr>
        </p:nvSpPr>
        <p:spPr>
          <a:xfrm>
            <a:off x="1734113" y="461850"/>
            <a:ext cx="7194917" cy="5602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mbria"/>
              <a:buNone/>
            </a:pPr>
            <a:r>
              <a:rPr b="1" lang="en-US" sz="2400">
                <a:latin typeface="Cambria"/>
                <a:ea typeface="Cambria"/>
                <a:cs typeface="Cambria"/>
                <a:sym typeface="Cambria"/>
              </a:rPr>
              <a:t> 02 - Indian Standards on Methods for Detection and Enumeration of Microorganisms in Food Chain Responsible for Food Poisoning </a:t>
            </a:r>
            <a:r>
              <a:rPr lang="en-US" sz="2400">
                <a:latin typeface="Cambria"/>
                <a:ea typeface="Cambria"/>
                <a:cs typeface="Cambria"/>
                <a:sym typeface="Cambria"/>
              </a:rPr>
              <a:t>(i) </a:t>
            </a:r>
            <a:endParaRPr/>
          </a:p>
        </p:txBody>
      </p:sp>
      <p:sp>
        <p:nvSpPr>
          <p:cNvPr id="461" name="Google Shape;461;p13"/>
          <p:cNvSpPr/>
          <p:nvPr/>
        </p:nvSpPr>
        <p:spPr>
          <a:xfrm>
            <a:off x="996950" y="-36488"/>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462" name="Google Shape;462;p13"/>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463" name="Google Shape;463;p13"/>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464" name="Google Shape;464;p13"/>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pic>
        <p:nvPicPr>
          <p:cNvPr id="465" name="Google Shape;465;p13"/>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grpSp>
        <p:nvGrpSpPr>
          <p:cNvPr id="466" name="Google Shape;466;p13"/>
          <p:cNvGrpSpPr/>
          <p:nvPr/>
        </p:nvGrpSpPr>
        <p:grpSpPr>
          <a:xfrm>
            <a:off x="2889113" y="1767181"/>
            <a:ext cx="4683397" cy="3044237"/>
            <a:chOff x="744401" y="1880"/>
            <a:chExt cx="4683397" cy="3044237"/>
          </a:xfrm>
        </p:grpSpPr>
        <p:sp>
          <p:nvSpPr>
            <p:cNvPr id="467" name="Google Shape;467;p13"/>
            <p:cNvSpPr/>
            <p:nvPr/>
          </p:nvSpPr>
          <p:spPr>
            <a:xfrm>
              <a:off x="2974590" y="1128292"/>
              <a:ext cx="1226604" cy="583752"/>
            </a:xfrm>
            <a:custGeom>
              <a:rect b="b" l="l" r="r" t="t"/>
              <a:pathLst>
                <a:path extrusionOk="0" h="120000" w="120000">
                  <a:moveTo>
                    <a:pt x="0" y="0"/>
                  </a:moveTo>
                  <a:lnTo>
                    <a:pt x="0" y="81777"/>
                  </a:lnTo>
                  <a:lnTo>
                    <a:pt x="120000" y="81777"/>
                  </a:lnTo>
                  <a:lnTo>
                    <a:pt x="120000" y="120000"/>
                  </a:lnTo>
                </a:path>
              </a:pathLst>
            </a:custGeom>
            <a:noFill/>
            <a:ln cap="flat" cmpd="sng" w="12700">
              <a:solidFill>
                <a:schemeClr val="accent6"/>
              </a:solidFill>
              <a:prstDash val="solid"/>
              <a:miter lim="800000"/>
              <a:headEnd len="sm" w="sm" type="none"/>
              <a:tailEnd len="sm" w="sm" type="none"/>
            </a:ln>
          </p:spPr>
        </p:sp>
        <p:sp>
          <p:nvSpPr>
            <p:cNvPr id="468" name="Google Shape;468;p13"/>
            <p:cNvSpPr/>
            <p:nvPr/>
          </p:nvSpPr>
          <p:spPr>
            <a:xfrm>
              <a:off x="1747986" y="1128292"/>
              <a:ext cx="1226604" cy="583752"/>
            </a:xfrm>
            <a:custGeom>
              <a:rect b="b" l="l" r="r" t="t"/>
              <a:pathLst>
                <a:path extrusionOk="0" h="120000" w="120000">
                  <a:moveTo>
                    <a:pt x="120000" y="0"/>
                  </a:moveTo>
                  <a:lnTo>
                    <a:pt x="120000" y="81777"/>
                  </a:lnTo>
                  <a:lnTo>
                    <a:pt x="0" y="81777"/>
                  </a:lnTo>
                  <a:lnTo>
                    <a:pt x="0" y="120000"/>
                  </a:lnTo>
                </a:path>
              </a:pathLst>
            </a:custGeom>
            <a:noFill/>
            <a:ln cap="flat" cmpd="sng" w="12700">
              <a:solidFill>
                <a:schemeClr val="accent6"/>
              </a:solidFill>
              <a:prstDash val="solid"/>
              <a:miter lim="800000"/>
              <a:headEnd len="sm" w="sm" type="none"/>
              <a:tailEnd len="sm" w="sm" type="none"/>
            </a:ln>
          </p:spPr>
        </p:sp>
        <p:sp>
          <p:nvSpPr>
            <p:cNvPr id="469" name="Google Shape;469;p13"/>
            <p:cNvSpPr/>
            <p:nvPr/>
          </p:nvSpPr>
          <p:spPr>
            <a:xfrm>
              <a:off x="1971005" y="1880"/>
              <a:ext cx="2007170" cy="1126411"/>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3"/>
            <p:cNvSpPr/>
            <p:nvPr/>
          </p:nvSpPr>
          <p:spPr>
            <a:xfrm>
              <a:off x="2194024" y="213748"/>
              <a:ext cx="2007170" cy="1126411"/>
            </a:xfrm>
            <a:prstGeom prst="roundRect">
              <a:avLst>
                <a:gd fmla="val 10000" name="adj"/>
              </a:avLst>
            </a:prstGeom>
            <a:solidFill>
              <a:schemeClr val="lt1">
                <a:alpha val="89803"/>
              </a:schemeClr>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3"/>
            <p:cNvSpPr txBox="1"/>
            <p:nvPr/>
          </p:nvSpPr>
          <p:spPr>
            <a:xfrm>
              <a:off x="2227015" y="246739"/>
              <a:ext cx="1941188" cy="106042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mbria"/>
                <a:buNone/>
              </a:pPr>
              <a:r>
                <a:rPr b="1" lang="en-US" sz="2100">
                  <a:solidFill>
                    <a:schemeClr val="dk1"/>
                  </a:solidFill>
                  <a:latin typeface="Cambria"/>
                  <a:ea typeface="Cambria"/>
                  <a:cs typeface="Cambria"/>
                  <a:sym typeface="Cambria"/>
                </a:rPr>
                <a:t>Foodborne Illness/Food Poisoning </a:t>
              </a:r>
              <a:endParaRPr sz="2100">
                <a:solidFill>
                  <a:schemeClr val="dk1"/>
                </a:solidFill>
                <a:latin typeface="Calibri"/>
                <a:ea typeface="Calibri"/>
                <a:cs typeface="Calibri"/>
                <a:sym typeface="Calibri"/>
              </a:endParaRPr>
            </a:p>
          </p:txBody>
        </p:sp>
        <p:sp>
          <p:nvSpPr>
            <p:cNvPr id="472" name="Google Shape;472;p13"/>
            <p:cNvSpPr/>
            <p:nvPr/>
          </p:nvSpPr>
          <p:spPr>
            <a:xfrm>
              <a:off x="744401" y="1712044"/>
              <a:ext cx="2007170" cy="1122205"/>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3"/>
            <p:cNvSpPr/>
            <p:nvPr/>
          </p:nvSpPr>
          <p:spPr>
            <a:xfrm>
              <a:off x="967420" y="1923912"/>
              <a:ext cx="2007170" cy="1122205"/>
            </a:xfrm>
            <a:prstGeom prst="roundRect">
              <a:avLst>
                <a:gd fmla="val 10000" name="adj"/>
              </a:avLst>
            </a:prstGeom>
            <a:solidFill>
              <a:schemeClr val="lt1">
                <a:alpha val="89803"/>
              </a:scheme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3"/>
            <p:cNvSpPr txBox="1"/>
            <p:nvPr/>
          </p:nvSpPr>
          <p:spPr>
            <a:xfrm>
              <a:off x="1000288" y="1956780"/>
              <a:ext cx="1941434" cy="105646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mbria"/>
                <a:buNone/>
              </a:pPr>
              <a:r>
                <a:rPr b="1" lang="en-US" sz="2100">
                  <a:solidFill>
                    <a:schemeClr val="dk1"/>
                  </a:solidFill>
                  <a:latin typeface="Cambria"/>
                  <a:ea typeface="Cambria"/>
                  <a:cs typeface="Cambria"/>
                  <a:sym typeface="Cambria"/>
                </a:rPr>
                <a:t>Food Intoxication</a:t>
              </a:r>
              <a:r>
                <a:rPr lang="en-US" sz="2100">
                  <a:solidFill>
                    <a:schemeClr val="dk1"/>
                  </a:solidFill>
                  <a:latin typeface="Cambria"/>
                  <a:ea typeface="Cambria"/>
                  <a:cs typeface="Cambria"/>
                  <a:sym typeface="Cambria"/>
                </a:rPr>
                <a:t> </a:t>
              </a:r>
              <a:endParaRPr sz="2100">
                <a:solidFill>
                  <a:schemeClr val="dk1"/>
                </a:solidFill>
                <a:latin typeface="Calibri"/>
                <a:ea typeface="Calibri"/>
                <a:cs typeface="Calibri"/>
                <a:sym typeface="Calibri"/>
              </a:endParaRPr>
            </a:p>
          </p:txBody>
        </p:sp>
        <p:sp>
          <p:nvSpPr>
            <p:cNvPr id="475" name="Google Shape;475;p13"/>
            <p:cNvSpPr/>
            <p:nvPr/>
          </p:nvSpPr>
          <p:spPr>
            <a:xfrm>
              <a:off x="3197609" y="1712044"/>
              <a:ext cx="2007170" cy="1122205"/>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3"/>
            <p:cNvSpPr/>
            <p:nvPr/>
          </p:nvSpPr>
          <p:spPr>
            <a:xfrm>
              <a:off x="3420628" y="1923912"/>
              <a:ext cx="2007170" cy="1122205"/>
            </a:xfrm>
            <a:prstGeom prst="roundRect">
              <a:avLst>
                <a:gd fmla="val 10000" name="adj"/>
              </a:avLst>
            </a:prstGeom>
            <a:solidFill>
              <a:schemeClr val="lt1">
                <a:alpha val="89803"/>
              </a:scheme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3"/>
            <p:cNvSpPr txBox="1"/>
            <p:nvPr/>
          </p:nvSpPr>
          <p:spPr>
            <a:xfrm>
              <a:off x="3453496" y="1956780"/>
              <a:ext cx="1941434" cy="105646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mbria"/>
                <a:buNone/>
              </a:pPr>
              <a:r>
                <a:rPr b="1" lang="en-US" sz="2100">
                  <a:solidFill>
                    <a:schemeClr val="dk1"/>
                  </a:solidFill>
                  <a:latin typeface="Cambria"/>
                  <a:ea typeface="Cambria"/>
                  <a:cs typeface="Cambria"/>
                  <a:sym typeface="Cambria"/>
                </a:rPr>
                <a:t>Food Infection</a:t>
              </a:r>
              <a:r>
                <a:rPr lang="en-US" sz="2100">
                  <a:solidFill>
                    <a:schemeClr val="dk1"/>
                  </a:solidFill>
                  <a:latin typeface="Cambria"/>
                  <a:ea typeface="Cambria"/>
                  <a:cs typeface="Cambria"/>
                  <a:sym typeface="Cambria"/>
                </a:rPr>
                <a:t> </a:t>
              </a:r>
              <a:endParaRPr sz="21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4"/>
          <p:cNvSpPr txBox="1"/>
          <p:nvPr>
            <p:ph type="title"/>
          </p:nvPr>
        </p:nvSpPr>
        <p:spPr>
          <a:xfrm>
            <a:off x="1315459" y="343440"/>
            <a:ext cx="8026253" cy="56021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mbria"/>
              <a:buNone/>
            </a:pPr>
            <a:r>
              <a:rPr b="1" lang="en-US" sz="2400">
                <a:latin typeface="Cambria"/>
                <a:ea typeface="Cambria"/>
                <a:cs typeface="Cambria"/>
                <a:sym typeface="Cambria"/>
              </a:rPr>
              <a:t> 02 - Indian Standards on Methods for Detection and Enumeration of Microorganisms in Food Chain Responsible for Food Poisoning </a:t>
            </a:r>
            <a:r>
              <a:rPr lang="en-US" sz="2400">
                <a:latin typeface="Cambria"/>
                <a:ea typeface="Cambria"/>
                <a:cs typeface="Cambria"/>
                <a:sym typeface="Cambria"/>
              </a:rPr>
              <a:t>(ii) </a:t>
            </a:r>
            <a:endParaRPr/>
          </a:p>
        </p:txBody>
      </p:sp>
      <p:sp>
        <p:nvSpPr>
          <p:cNvPr id="484" name="Google Shape;484;p14"/>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485" name="Google Shape;485;p1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486" name="Google Shape;486;p1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487" name="Google Shape;487;p1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pic>
        <p:nvPicPr>
          <p:cNvPr id="488" name="Google Shape;488;p14"/>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grpSp>
        <p:nvGrpSpPr>
          <p:cNvPr id="489" name="Google Shape;489;p14"/>
          <p:cNvGrpSpPr/>
          <p:nvPr/>
        </p:nvGrpSpPr>
        <p:grpSpPr>
          <a:xfrm>
            <a:off x="1921253" y="3786414"/>
            <a:ext cx="7616002" cy="2093685"/>
            <a:chOff x="5141" y="210457"/>
            <a:chExt cx="7616002" cy="2093685"/>
          </a:xfrm>
        </p:grpSpPr>
        <p:sp>
          <p:nvSpPr>
            <p:cNvPr id="490" name="Google Shape;490;p14"/>
            <p:cNvSpPr/>
            <p:nvPr/>
          </p:nvSpPr>
          <p:spPr>
            <a:xfrm>
              <a:off x="5141" y="648890"/>
              <a:ext cx="2433639" cy="1216819"/>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txBox="1"/>
            <p:nvPr/>
          </p:nvSpPr>
          <p:spPr>
            <a:xfrm>
              <a:off x="40780" y="684529"/>
              <a:ext cx="2362361" cy="1145541"/>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2000"/>
                <a:buFont typeface="Cambria"/>
                <a:buNone/>
              </a:pPr>
              <a:r>
                <a:rPr b="1" lang="en-US" sz="2000">
                  <a:solidFill>
                    <a:schemeClr val="lt1"/>
                  </a:solidFill>
                  <a:latin typeface="Cambria"/>
                  <a:ea typeface="Cambria"/>
                  <a:cs typeface="Cambria"/>
                  <a:sym typeface="Cambria"/>
                </a:rPr>
                <a:t>Food Infection</a:t>
              </a:r>
              <a:r>
                <a:rPr lang="en-US" sz="2000">
                  <a:solidFill>
                    <a:schemeClr val="lt1"/>
                  </a:solidFill>
                  <a:latin typeface="Cambria"/>
                  <a:ea typeface="Cambria"/>
                  <a:cs typeface="Cambria"/>
                  <a:sym typeface="Cambria"/>
                </a:rPr>
                <a:t> </a:t>
              </a:r>
              <a:endParaRPr sz="2000">
                <a:solidFill>
                  <a:schemeClr val="lt1"/>
                </a:solidFill>
                <a:latin typeface="Calibri"/>
                <a:ea typeface="Calibri"/>
                <a:cs typeface="Calibri"/>
                <a:sym typeface="Calibri"/>
              </a:endParaRPr>
            </a:p>
          </p:txBody>
        </p:sp>
        <p:sp>
          <p:nvSpPr>
            <p:cNvPr id="492" name="Google Shape;492;p14"/>
            <p:cNvSpPr/>
            <p:nvPr/>
          </p:nvSpPr>
          <p:spPr>
            <a:xfrm rot="-1959470">
              <a:off x="2347384" y="901780"/>
              <a:ext cx="1156249" cy="87102"/>
            </a:xfrm>
            <a:custGeom>
              <a:rect b="b" l="l" r="r" t="t"/>
              <a:pathLst>
                <a:path extrusionOk="0" h="120000" w="120000">
                  <a:moveTo>
                    <a:pt x="0" y="60000"/>
                  </a:moveTo>
                  <a:lnTo>
                    <a:pt x="120000" y="60000"/>
                  </a:lnTo>
                </a:path>
              </a:pathLst>
            </a:custGeom>
            <a:noFill/>
            <a:ln cap="flat" cmpd="sng" w="12700">
              <a:solidFill>
                <a:srgbClr val="5689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txBox="1"/>
            <p:nvPr/>
          </p:nvSpPr>
          <p:spPr>
            <a:xfrm rot="-1959470">
              <a:off x="2896602" y="916425"/>
              <a:ext cx="57812" cy="5781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494" name="Google Shape;494;p14"/>
            <p:cNvSpPr/>
            <p:nvPr/>
          </p:nvSpPr>
          <p:spPr>
            <a:xfrm>
              <a:off x="3412236" y="210457"/>
              <a:ext cx="4208907" cy="845811"/>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txBox="1"/>
            <p:nvPr/>
          </p:nvSpPr>
          <p:spPr>
            <a:xfrm>
              <a:off x="3437009" y="235230"/>
              <a:ext cx="4159361" cy="79626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mbria"/>
                <a:buNone/>
              </a:pPr>
              <a:r>
                <a:rPr lang="en-US" sz="1600">
                  <a:solidFill>
                    <a:schemeClr val="lt1"/>
                  </a:solidFill>
                  <a:latin typeface="Cambria"/>
                  <a:ea typeface="Cambria"/>
                  <a:cs typeface="Cambria"/>
                  <a:sym typeface="Cambria"/>
                </a:rPr>
                <a:t>Those in which the </a:t>
              </a:r>
              <a:r>
                <a:rPr b="1" lang="en-US" sz="1600">
                  <a:solidFill>
                    <a:srgbClr val="0070C0"/>
                  </a:solidFill>
                  <a:latin typeface="Cambria"/>
                  <a:ea typeface="Cambria"/>
                  <a:cs typeface="Cambria"/>
                  <a:sym typeface="Cambria"/>
                </a:rPr>
                <a:t>food does not ordinarily support growth of the pathogens </a:t>
              </a:r>
              <a:r>
                <a:rPr lang="en-US" sz="1600">
                  <a:solidFill>
                    <a:schemeClr val="lt1"/>
                  </a:solidFill>
                  <a:latin typeface="Cambria"/>
                  <a:ea typeface="Cambria"/>
                  <a:cs typeface="Cambria"/>
                  <a:sym typeface="Cambria"/>
                </a:rPr>
                <a:t>but merely carries them</a:t>
              </a:r>
              <a:endParaRPr sz="1600">
                <a:solidFill>
                  <a:schemeClr val="lt1"/>
                </a:solidFill>
                <a:latin typeface="Calibri"/>
                <a:ea typeface="Calibri"/>
                <a:cs typeface="Calibri"/>
                <a:sym typeface="Calibri"/>
              </a:endParaRPr>
            </a:p>
          </p:txBody>
        </p:sp>
        <p:sp>
          <p:nvSpPr>
            <p:cNvPr id="496" name="Google Shape;496;p14"/>
            <p:cNvSpPr/>
            <p:nvPr/>
          </p:nvSpPr>
          <p:spPr>
            <a:xfrm rot="1670547">
              <a:off x="2375058" y="1470832"/>
              <a:ext cx="1100901" cy="87102"/>
            </a:xfrm>
            <a:custGeom>
              <a:rect b="b" l="l" r="r" t="t"/>
              <a:pathLst>
                <a:path extrusionOk="0" h="120000" w="120000">
                  <a:moveTo>
                    <a:pt x="0" y="60000"/>
                  </a:moveTo>
                  <a:lnTo>
                    <a:pt x="120000" y="60000"/>
                  </a:lnTo>
                </a:path>
              </a:pathLst>
            </a:custGeom>
            <a:noFill/>
            <a:ln cap="flat" cmpd="sng" w="12700">
              <a:solidFill>
                <a:srgbClr val="5689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txBox="1"/>
            <p:nvPr/>
          </p:nvSpPr>
          <p:spPr>
            <a:xfrm rot="1670547">
              <a:off x="2897986" y="1486861"/>
              <a:ext cx="55045" cy="5504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498" name="Google Shape;498;p14"/>
            <p:cNvSpPr/>
            <p:nvPr/>
          </p:nvSpPr>
          <p:spPr>
            <a:xfrm>
              <a:off x="3412236" y="1238792"/>
              <a:ext cx="4208907" cy="1065350"/>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txBox="1"/>
            <p:nvPr/>
          </p:nvSpPr>
          <p:spPr>
            <a:xfrm>
              <a:off x="3443439" y="1269995"/>
              <a:ext cx="4146501" cy="1002944"/>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ambria"/>
                <a:buNone/>
              </a:pPr>
              <a:r>
                <a:rPr lang="en-US" sz="1600">
                  <a:solidFill>
                    <a:schemeClr val="lt1"/>
                  </a:solidFill>
                  <a:latin typeface="Cambria"/>
                  <a:ea typeface="Cambria"/>
                  <a:cs typeface="Cambria"/>
                  <a:sym typeface="Cambria"/>
                </a:rPr>
                <a:t>Those in which the </a:t>
              </a:r>
              <a:r>
                <a:rPr b="1" lang="en-US" sz="1600">
                  <a:solidFill>
                    <a:srgbClr val="0070C0"/>
                  </a:solidFill>
                  <a:latin typeface="Cambria"/>
                  <a:ea typeface="Cambria"/>
                  <a:cs typeface="Cambria"/>
                  <a:sym typeface="Cambria"/>
                </a:rPr>
                <a:t>food can serve as a culture medium for growth of the pathogens </a:t>
              </a:r>
              <a:r>
                <a:rPr lang="en-US" sz="1600">
                  <a:solidFill>
                    <a:schemeClr val="lt1"/>
                  </a:solidFill>
                  <a:latin typeface="Cambria"/>
                  <a:ea typeface="Cambria"/>
                  <a:cs typeface="Cambria"/>
                  <a:sym typeface="Cambria"/>
                </a:rPr>
                <a:t>to numbers that will increase the likelihood of infection of the consumer of the food</a:t>
              </a:r>
              <a:endParaRPr sz="1600">
                <a:solidFill>
                  <a:schemeClr val="lt1"/>
                </a:solidFill>
                <a:latin typeface="Calibri"/>
                <a:ea typeface="Calibri"/>
                <a:cs typeface="Calibri"/>
                <a:sym typeface="Calibri"/>
              </a:endParaRPr>
            </a:p>
          </p:txBody>
        </p:sp>
      </p:grpSp>
      <p:grpSp>
        <p:nvGrpSpPr>
          <p:cNvPr id="500" name="Google Shape;500;p14"/>
          <p:cNvGrpSpPr/>
          <p:nvPr/>
        </p:nvGrpSpPr>
        <p:grpSpPr>
          <a:xfrm>
            <a:off x="1841330" y="1460053"/>
            <a:ext cx="7623447" cy="1905892"/>
            <a:chOff x="1418" y="228153"/>
            <a:chExt cx="7623447" cy="1905892"/>
          </a:xfrm>
        </p:grpSpPr>
        <p:sp>
          <p:nvSpPr>
            <p:cNvPr id="501" name="Google Shape;501;p14"/>
            <p:cNvSpPr/>
            <p:nvPr/>
          </p:nvSpPr>
          <p:spPr>
            <a:xfrm>
              <a:off x="1418" y="572095"/>
              <a:ext cx="2436018" cy="1218009"/>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txBox="1"/>
            <p:nvPr/>
          </p:nvSpPr>
          <p:spPr>
            <a:xfrm>
              <a:off x="37092" y="607769"/>
              <a:ext cx="2364670" cy="1146661"/>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2000"/>
                <a:buFont typeface="Cambria"/>
                <a:buNone/>
              </a:pPr>
              <a:r>
                <a:rPr b="1" lang="en-US" sz="2000">
                  <a:solidFill>
                    <a:schemeClr val="lt1"/>
                  </a:solidFill>
                  <a:latin typeface="Cambria"/>
                  <a:ea typeface="Cambria"/>
                  <a:cs typeface="Cambria"/>
                  <a:sym typeface="Cambria"/>
                </a:rPr>
                <a:t>Food Intoxication</a:t>
              </a:r>
              <a:r>
                <a:rPr lang="en-US" sz="2000">
                  <a:solidFill>
                    <a:schemeClr val="lt1"/>
                  </a:solidFill>
                  <a:latin typeface="Cambria"/>
                  <a:ea typeface="Cambria"/>
                  <a:cs typeface="Cambria"/>
                  <a:sym typeface="Cambria"/>
                </a:rPr>
                <a:t> </a:t>
              </a:r>
              <a:endParaRPr sz="2000">
                <a:solidFill>
                  <a:schemeClr val="lt1"/>
                </a:solidFill>
                <a:latin typeface="Calibri"/>
                <a:ea typeface="Calibri"/>
                <a:cs typeface="Calibri"/>
                <a:sym typeface="Calibri"/>
              </a:endParaRPr>
            </a:p>
          </p:txBody>
        </p:sp>
        <p:sp>
          <p:nvSpPr>
            <p:cNvPr id="503" name="Google Shape;503;p14"/>
            <p:cNvSpPr/>
            <p:nvPr/>
          </p:nvSpPr>
          <p:spPr>
            <a:xfrm rot="-1760616">
              <a:off x="2365726" y="860799"/>
              <a:ext cx="1117828" cy="92812"/>
            </a:xfrm>
            <a:custGeom>
              <a:rect b="b" l="l" r="r" t="t"/>
              <a:pathLst>
                <a:path extrusionOk="0" h="120000" w="120000">
                  <a:moveTo>
                    <a:pt x="0" y="60000"/>
                  </a:moveTo>
                  <a:lnTo>
                    <a:pt x="120000" y="60000"/>
                  </a:lnTo>
                </a:path>
              </a:pathLst>
            </a:custGeom>
            <a:noFill/>
            <a:ln cap="flat" cmpd="sng" w="12700">
              <a:solidFill>
                <a:srgbClr val="5689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txBox="1"/>
            <p:nvPr/>
          </p:nvSpPr>
          <p:spPr>
            <a:xfrm rot="-1760616">
              <a:off x="2896695" y="879260"/>
              <a:ext cx="55891" cy="55891"/>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05" name="Google Shape;505;p14"/>
            <p:cNvSpPr/>
            <p:nvPr/>
          </p:nvSpPr>
          <p:spPr>
            <a:xfrm>
              <a:off x="3411844" y="228153"/>
              <a:ext cx="4213021" cy="810317"/>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txBox="1"/>
            <p:nvPr/>
          </p:nvSpPr>
          <p:spPr>
            <a:xfrm>
              <a:off x="3435577" y="251886"/>
              <a:ext cx="4165555" cy="76285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FF0000"/>
                </a:buClr>
                <a:buSzPts val="1600"/>
                <a:buFont typeface="Cambria"/>
                <a:buNone/>
              </a:pPr>
              <a:r>
                <a:rPr b="1" lang="en-US" sz="1600">
                  <a:solidFill>
                    <a:srgbClr val="FF0000"/>
                  </a:solidFill>
                  <a:latin typeface="Cambria"/>
                  <a:ea typeface="Cambria"/>
                  <a:cs typeface="Cambria"/>
                  <a:sym typeface="Cambria"/>
                </a:rPr>
                <a:t>Botulism, </a:t>
              </a:r>
              <a:r>
                <a:rPr lang="en-US" sz="1600">
                  <a:solidFill>
                    <a:schemeClr val="lt1"/>
                  </a:solidFill>
                  <a:latin typeface="Cambria"/>
                  <a:ea typeface="Cambria"/>
                  <a:cs typeface="Cambria"/>
                  <a:sym typeface="Cambria"/>
                </a:rPr>
                <a:t>caused by the presence of toxin (Neurotoxin) produced by </a:t>
              </a:r>
              <a:r>
                <a:rPr i="1" lang="en-US" sz="1600">
                  <a:solidFill>
                    <a:schemeClr val="lt1"/>
                  </a:solidFill>
                  <a:latin typeface="Cambria"/>
                  <a:ea typeface="Cambria"/>
                  <a:cs typeface="Cambria"/>
                  <a:sym typeface="Cambria"/>
                </a:rPr>
                <a:t>Clostridium botulinum</a:t>
              </a:r>
              <a:r>
                <a:rPr lang="en-US" sz="1600">
                  <a:solidFill>
                    <a:schemeClr val="lt1"/>
                  </a:solidFill>
                  <a:latin typeface="Cambria"/>
                  <a:ea typeface="Cambria"/>
                  <a:cs typeface="Cambria"/>
                  <a:sym typeface="Cambria"/>
                </a:rPr>
                <a:t> in food; and </a:t>
              </a:r>
              <a:endParaRPr sz="1600">
                <a:solidFill>
                  <a:schemeClr val="lt1"/>
                </a:solidFill>
                <a:latin typeface="Calibri"/>
                <a:ea typeface="Calibri"/>
                <a:cs typeface="Calibri"/>
                <a:sym typeface="Calibri"/>
              </a:endParaRPr>
            </a:p>
          </p:txBody>
        </p:sp>
        <p:sp>
          <p:nvSpPr>
            <p:cNvPr id="507" name="Google Shape;507;p14"/>
            <p:cNvSpPr/>
            <p:nvPr/>
          </p:nvSpPr>
          <p:spPr>
            <a:xfrm rot="1620067">
              <a:off x="2377834" y="1382948"/>
              <a:ext cx="1093613" cy="92812"/>
            </a:xfrm>
            <a:custGeom>
              <a:rect b="b" l="l" r="r" t="t"/>
              <a:pathLst>
                <a:path extrusionOk="0" h="120000" w="120000">
                  <a:moveTo>
                    <a:pt x="0" y="60000"/>
                  </a:moveTo>
                  <a:lnTo>
                    <a:pt x="120000" y="60000"/>
                  </a:lnTo>
                </a:path>
              </a:pathLst>
            </a:custGeom>
            <a:noFill/>
            <a:ln cap="flat" cmpd="sng" w="12700">
              <a:solidFill>
                <a:srgbClr val="5689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
            <p:cNvSpPr txBox="1"/>
            <p:nvPr/>
          </p:nvSpPr>
          <p:spPr>
            <a:xfrm rot="1620067">
              <a:off x="2897300" y="1402014"/>
              <a:ext cx="54680" cy="5468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sz="500">
                <a:solidFill>
                  <a:schemeClr val="dk1"/>
                </a:solidFill>
                <a:latin typeface="Calibri"/>
                <a:ea typeface="Calibri"/>
                <a:cs typeface="Calibri"/>
                <a:sym typeface="Calibri"/>
              </a:endParaRPr>
            </a:p>
          </p:txBody>
        </p:sp>
        <p:sp>
          <p:nvSpPr>
            <p:cNvPr id="509" name="Google Shape;509;p14"/>
            <p:cNvSpPr/>
            <p:nvPr/>
          </p:nvSpPr>
          <p:spPr>
            <a:xfrm>
              <a:off x="3411844" y="1221172"/>
              <a:ext cx="4213021" cy="912873"/>
            </a:xfrm>
            <a:prstGeom prst="roundRect">
              <a:avLst>
                <a:gd fmla="val 100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txBox="1"/>
            <p:nvPr/>
          </p:nvSpPr>
          <p:spPr>
            <a:xfrm>
              <a:off x="3438581" y="1247909"/>
              <a:ext cx="4159547" cy="85939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FF0000"/>
                </a:buClr>
                <a:buSzPts val="1600"/>
                <a:buFont typeface="Cambria"/>
                <a:buNone/>
              </a:pPr>
              <a:r>
                <a:rPr b="1" lang="en-US" sz="1600">
                  <a:solidFill>
                    <a:srgbClr val="FF0000"/>
                  </a:solidFill>
                  <a:latin typeface="Cambria"/>
                  <a:ea typeface="Cambria"/>
                  <a:cs typeface="Cambria"/>
                  <a:sym typeface="Cambria"/>
                </a:rPr>
                <a:t>Staphylococcal intoxication</a:t>
              </a:r>
              <a:r>
                <a:rPr lang="en-US" sz="1600">
                  <a:solidFill>
                    <a:srgbClr val="FF0000"/>
                  </a:solidFill>
                  <a:latin typeface="Cambria"/>
                  <a:ea typeface="Cambria"/>
                  <a:cs typeface="Cambria"/>
                  <a:sym typeface="Cambria"/>
                </a:rPr>
                <a:t>, </a:t>
              </a:r>
              <a:r>
                <a:rPr lang="en-US" sz="1600">
                  <a:solidFill>
                    <a:schemeClr val="lt1"/>
                  </a:solidFill>
                  <a:latin typeface="Cambria"/>
                  <a:ea typeface="Cambria"/>
                  <a:cs typeface="Cambria"/>
                  <a:sym typeface="Cambria"/>
                </a:rPr>
                <a:t>caused by a toxin (Enterotoxin) from </a:t>
              </a:r>
              <a:r>
                <a:rPr i="1" lang="en-US" sz="1600">
                  <a:solidFill>
                    <a:schemeClr val="lt1"/>
                  </a:solidFill>
                  <a:latin typeface="Cambria"/>
                  <a:ea typeface="Cambria"/>
                  <a:cs typeface="Cambria"/>
                  <a:sym typeface="Cambria"/>
                </a:rPr>
                <a:t>Staphylococcus aureus</a:t>
              </a:r>
              <a:r>
                <a:rPr lang="en-US" sz="1600">
                  <a:solidFill>
                    <a:schemeClr val="lt1"/>
                  </a:solidFill>
                  <a:latin typeface="Cambria"/>
                  <a:ea typeface="Cambria"/>
                  <a:cs typeface="Cambria"/>
                  <a:sym typeface="Cambria"/>
                </a:rPr>
                <a:t> in the food.</a:t>
              </a:r>
              <a:endParaRPr sz="16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graphicFrame>
        <p:nvGraphicFramePr>
          <p:cNvPr id="516" name="Google Shape;516;p15"/>
          <p:cNvGraphicFramePr/>
          <p:nvPr/>
        </p:nvGraphicFramePr>
        <p:xfrm>
          <a:off x="1734471" y="2685076"/>
          <a:ext cx="3000000" cy="3000000"/>
        </p:xfrm>
        <a:graphic>
          <a:graphicData uri="http://schemas.openxmlformats.org/drawingml/2006/table">
            <a:tbl>
              <a:tblPr bandRow="1" firstCol="1" firstRow="1">
                <a:noFill/>
                <a:tableStyleId>{9C5452BD-32A7-407F-B9C3-E4AEA7FDD2A9}</a:tableStyleId>
              </a:tblPr>
              <a:tblGrid>
                <a:gridCol w="654600"/>
                <a:gridCol w="1716625"/>
                <a:gridCol w="5376350"/>
              </a:tblGrid>
              <a:tr h="315175">
                <a:tc>
                  <a:txBody>
                    <a:bodyPr/>
                    <a:lstStyle/>
                    <a:p>
                      <a:pPr indent="0" lvl="0" marL="0" marR="0" rtl="0" algn="ctr">
                        <a:spcBef>
                          <a:spcPts val="0"/>
                        </a:spcBef>
                        <a:spcAft>
                          <a:spcPts val="0"/>
                        </a:spcAft>
                        <a:buNone/>
                      </a:pPr>
                      <a:r>
                        <a:rPr lang="en-US" sz="1600" u="none" cap="none" strike="noStrike">
                          <a:latin typeface="Cambria"/>
                          <a:ea typeface="Cambria"/>
                          <a:cs typeface="Cambria"/>
                          <a:sym typeface="Cambria"/>
                        </a:rPr>
                        <a:t>S. No. </a:t>
                      </a:r>
                      <a:endParaRPr b="1" sz="1600" u="none" cap="none" strike="noStrike">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600" u="none" cap="none" strike="noStrike">
                          <a:latin typeface="Cambria"/>
                          <a:ea typeface="Cambria"/>
                          <a:cs typeface="Cambria"/>
                          <a:sym typeface="Cambria"/>
                        </a:rPr>
                        <a:t>IS No.</a:t>
                      </a:r>
                      <a:endParaRPr b="1" sz="1600" u="none" cap="none" strike="noStrike">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600" u="none" cap="none" strike="noStrike">
                          <a:latin typeface="Cambria"/>
                          <a:ea typeface="Cambria"/>
                          <a:cs typeface="Cambria"/>
                          <a:sym typeface="Cambria"/>
                        </a:rPr>
                        <a:t>IS Title</a:t>
                      </a:r>
                      <a:endParaRPr b="0" sz="1600" u="none" cap="none" strike="noStrike">
                        <a:solidFill>
                          <a:schemeClr val="dk1"/>
                        </a:solidFill>
                        <a:latin typeface="Cambria"/>
                        <a:ea typeface="Cambria"/>
                        <a:cs typeface="Cambria"/>
                        <a:sym typeface="Cambria"/>
                      </a:endParaRPr>
                    </a:p>
                  </a:txBody>
                  <a:tcPr marT="0" marB="0" marR="44625" marL="44625"/>
                </a:tc>
              </a:tr>
              <a:tr h="705000">
                <a:tc>
                  <a:txBody>
                    <a:bodyPr/>
                    <a:lstStyle/>
                    <a:p>
                      <a:pPr indent="0" lvl="0" marL="0" marR="0" rtl="0" algn="ctr">
                        <a:spcBef>
                          <a:spcPts val="0"/>
                        </a:spcBef>
                        <a:spcAft>
                          <a:spcPts val="0"/>
                        </a:spcAft>
                        <a:buNone/>
                      </a:pPr>
                      <a:r>
                        <a:rPr lang="en-US" sz="1600" u="none" cap="none" strike="noStrike">
                          <a:latin typeface="Cambria"/>
                          <a:ea typeface="Cambria"/>
                          <a:cs typeface="Cambria"/>
                          <a:sym typeface="Cambria"/>
                        </a:rPr>
                        <a:t>1.</a:t>
                      </a:r>
                      <a:endParaRPr sz="16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24130" rtl="0" algn="l">
                        <a:spcBef>
                          <a:spcPts val="0"/>
                        </a:spcBef>
                        <a:spcAft>
                          <a:spcPts val="0"/>
                        </a:spcAft>
                        <a:buNone/>
                      </a:pPr>
                      <a:r>
                        <a:rPr b="1" lang="en-US" sz="1600" u="none" cap="none" strike="noStrike">
                          <a:latin typeface="Cambria"/>
                          <a:ea typeface="Cambria"/>
                          <a:cs typeface="Cambria"/>
                          <a:sym typeface="Cambria"/>
                        </a:rPr>
                        <a:t>IS 5401 (Part 1) : 2012</a:t>
                      </a:r>
                      <a:endParaRPr b="1" sz="16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600" u="none" cap="none" strike="noStrike">
                          <a:latin typeface="Cambria"/>
                          <a:ea typeface="Cambria"/>
                          <a:cs typeface="Cambria"/>
                          <a:sym typeface="Cambria"/>
                        </a:rPr>
                        <a:t>Microbiology of food and animal feeding stuffs - Horizontal method for the detection and enumeration of coliforms: Part 1 Colony Count Technique </a:t>
                      </a:r>
                      <a:endParaRPr/>
                    </a:p>
                    <a:p>
                      <a:pPr indent="0" lvl="0" marL="0" marR="0" rtl="0" algn="just">
                        <a:spcBef>
                          <a:spcPts val="0"/>
                        </a:spcBef>
                        <a:spcAft>
                          <a:spcPts val="0"/>
                        </a:spcAft>
                        <a:buNone/>
                      </a:pPr>
                      <a:r>
                        <a:t/>
                      </a:r>
                      <a:endParaRPr b="0" sz="1600" u="none" cap="none" strike="noStrike">
                        <a:solidFill>
                          <a:schemeClr val="dk1"/>
                        </a:solidFill>
                        <a:latin typeface="Cambria"/>
                        <a:ea typeface="Cambria"/>
                        <a:cs typeface="Cambria"/>
                        <a:sym typeface="Cambria"/>
                      </a:endParaRPr>
                    </a:p>
                  </a:txBody>
                  <a:tcPr marT="0" marB="0" marR="56700" marL="56700"/>
                </a:tc>
              </a:tr>
              <a:tr h="823800">
                <a:tc>
                  <a:txBody>
                    <a:bodyPr/>
                    <a:lstStyle/>
                    <a:p>
                      <a:pPr indent="0" lvl="0" marL="0" marR="0" rtl="0" algn="ctr">
                        <a:spcBef>
                          <a:spcPts val="0"/>
                        </a:spcBef>
                        <a:spcAft>
                          <a:spcPts val="0"/>
                        </a:spcAft>
                        <a:buNone/>
                      </a:pPr>
                      <a:r>
                        <a:rPr lang="en-US" sz="1600" u="none" cap="none" strike="noStrike">
                          <a:latin typeface="Cambria"/>
                          <a:ea typeface="Cambria"/>
                          <a:cs typeface="Cambria"/>
                          <a:sym typeface="Cambria"/>
                        </a:rPr>
                        <a:t>2.</a:t>
                      </a:r>
                      <a:endParaRPr sz="16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600" u="none" cap="none" strike="noStrike">
                          <a:latin typeface="Cambria"/>
                          <a:ea typeface="Cambria"/>
                          <a:cs typeface="Cambria"/>
                          <a:sym typeface="Cambria"/>
                        </a:rPr>
                        <a:t>IS 5401 (Part 2) : 2012</a:t>
                      </a:r>
                      <a:endParaRPr b="1" sz="16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600" u="none" cap="none" strike="noStrike">
                          <a:latin typeface="Cambria"/>
                          <a:ea typeface="Cambria"/>
                          <a:cs typeface="Cambria"/>
                          <a:sym typeface="Cambria"/>
                        </a:rPr>
                        <a:t>Microbiology of food and animal feeding stuffs - Horizontal method for the detection and enumeration of coliforms: Part 2 Most Probable Number Technique </a:t>
                      </a:r>
                      <a:endParaRPr b="0" sz="1600" u="none" cap="none" strike="noStrike">
                        <a:solidFill>
                          <a:schemeClr val="dk1"/>
                        </a:solidFill>
                        <a:latin typeface="Cambria"/>
                        <a:ea typeface="Cambria"/>
                        <a:cs typeface="Cambria"/>
                        <a:sym typeface="Cambria"/>
                      </a:endParaRPr>
                    </a:p>
                  </a:txBody>
                  <a:tcPr marT="0" marB="0" marR="56700" marL="56700"/>
                </a:tc>
              </a:tr>
            </a:tbl>
          </a:graphicData>
        </a:graphic>
      </p:graphicFrame>
      <p:sp>
        <p:nvSpPr>
          <p:cNvPr id="517" name="Google Shape;517;p15"/>
          <p:cNvSpPr/>
          <p:nvPr/>
        </p:nvSpPr>
        <p:spPr>
          <a:xfrm>
            <a:off x="1651454" y="4892453"/>
            <a:ext cx="7913592" cy="141576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Times New Roman"/>
                <a:ea typeface="Times New Roman"/>
                <a:cs typeface="Times New Roman"/>
                <a:sym typeface="Times New Roman"/>
              </a:rPr>
              <a:t>These standards are applicable to products intended for human consumption and for the feeding of animals, and environmental samples in the area of food production and food handling.</a:t>
            </a:r>
            <a:endParaRPr sz="1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000">
                <a:solidFill>
                  <a:schemeClr val="dk1"/>
                </a:solidFill>
                <a:latin typeface="Times New Roman"/>
                <a:ea typeface="Times New Roman"/>
                <a:cs typeface="Times New Roman"/>
                <a:sym typeface="Times New Roman"/>
              </a:rPr>
              <a:t> </a:t>
            </a:r>
            <a:r>
              <a:rPr b="1" lang="en-US" sz="1300">
                <a:solidFill>
                  <a:schemeClr val="dk1"/>
                </a:solidFill>
                <a:latin typeface="Times New Roman"/>
                <a:ea typeface="Times New Roman"/>
                <a:cs typeface="Times New Roman"/>
                <a:sym typeface="Times New Roman"/>
              </a:rPr>
              <a:t> </a:t>
            </a:r>
            <a:endParaRPr/>
          </a:p>
          <a:p>
            <a:pPr indent="0" lvl="0" marL="0" marR="0" rtl="0" algn="just">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
        <p:nvSpPr>
          <p:cNvPr id="518" name="Google Shape;518;p15"/>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19" name="Google Shape;519;p1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20" name="Google Shape;520;p1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21" name="Google Shape;521;p1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22" name="Google Shape;522;p15"/>
          <p:cNvSpPr txBox="1"/>
          <p:nvPr/>
        </p:nvSpPr>
        <p:spPr>
          <a:xfrm>
            <a:off x="1576589" y="127764"/>
            <a:ext cx="7169094"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A) Indian Standards on Method of Tests for Coliforms </a:t>
            </a:r>
            <a:r>
              <a:rPr lang="en-US" sz="2400">
                <a:solidFill>
                  <a:schemeClr val="dk1"/>
                </a:solidFill>
                <a:latin typeface="Cambria"/>
                <a:ea typeface="Cambria"/>
                <a:cs typeface="Cambria"/>
                <a:sym typeface="Cambria"/>
              </a:rPr>
              <a:t>(i)</a:t>
            </a:r>
            <a:endParaRPr/>
          </a:p>
        </p:txBody>
      </p:sp>
      <p:sp>
        <p:nvSpPr>
          <p:cNvPr id="523" name="Google Shape;523;p15"/>
          <p:cNvSpPr/>
          <p:nvPr/>
        </p:nvSpPr>
        <p:spPr>
          <a:xfrm>
            <a:off x="1286768" y="2194569"/>
            <a:ext cx="818945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Two standards formulated by BIS for detection and enumeration of coliforms</a:t>
            </a:r>
            <a:endParaRPr b="1" i="1" sz="1800">
              <a:solidFill>
                <a:schemeClr val="dk1"/>
              </a:solidFill>
              <a:latin typeface="Times New Roman"/>
              <a:ea typeface="Times New Roman"/>
              <a:cs typeface="Times New Roman"/>
              <a:sym typeface="Times New Roman"/>
            </a:endParaRPr>
          </a:p>
        </p:txBody>
      </p:sp>
      <p:pic>
        <p:nvPicPr>
          <p:cNvPr id="524" name="Google Shape;524;p15"/>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
        <p:nvSpPr>
          <p:cNvPr id="525" name="Google Shape;525;p15"/>
          <p:cNvSpPr/>
          <p:nvPr/>
        </p:nvSpPr>
        <p:spPr>
          <a:xfrm>
            <a:off x="1727457" y="1036367"/>
            <a:ext cx="3858925" cy="412897"/>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mbria"/>
                <a:ea typeface="Cambria"/>
                <a:cs typeface="Cambria"/>
                <a:sym typeface="Cambria"/>
              </a:rPr>
              <a:t>Basic Characteristics of Coliforms</a:t>
            </a:r>
            <a:endParaRPr/>
          </a:p>
        </p:txBody>
      </p:sp>
      <p:sp>
        <p:nvSpPr>
          <p:cNvPr id="526" name="Google Shape;526;p15"/>
          <p:cNvSpPr/>
          <p:nvPr/>
        </p:nvSpPr>
        <p:spPr>
          <a:xfrm>
            <a:off x="1758333" y="1570439"/>
            <a:ext cx="7266891" cy="537235"/>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Cambria"/>
                <a:ea typeface="Cambria"/>
                <a:cs typeface="Cambria"/>
                <a:sym typeface="Cambria"/>
              </a:rPr>
              <a:t>The leading species of coliform bacteria are </a:t>
            </a:r>
            <a:r>
              <a:rPr b="1" i="1" lang="en-US" sz="1600">
                <a:solidFill>
                  <a:schemeClr val="dk1"/>
                </a:solidFill>
                <a:latin typeface="Cambria"/>
                <a:ea typeface="Cambria"/>
                <a:cs typeface="Cambria"/>
                <a:sym typeface="Cambria"/>
              </a:rPr>
              <a:t>Escherichia coli </a:t>
            </a:r>
            <a:r>
              <a:rPr b="1" lang="en-US" sz="1600">
                <a:solidFill>
                  <a:schemeClr val="dk1"/>
                </a:solidFill>
                <a:latin typeface="Cambria"/>
                <a:ea typeface="Cambria"/>
                <a:cs typeface="Cambria"/>
                <a:sym typeface="Cambria"/>
              </a:rPr>
              <a:t>and </a:t>
            </a:r>
            <a:r>
              <a:rPr b="1" i="1" lang="en-US" sz="1600">
                <a:solidFill>
                  <a:schemeClr val="dk1"/>
                </a:solidFill>
                <a:latin typeface="Cambria"/>
                <a:ea typeface="Cambria"/>
                <a:cs typeface="Cambria"/>
                <a:sym typeface="Cambria"/>
              </a:rPr>
              <a:t>Enterobacter aerogenes</a:t>
            </a:r>
            <a:r>
              <a:rPr b="1" lang="en-US" sz="1600">
                <a:solidFill>
                  <a:schemeClr val="dk1"/>
                </a:solidFill>
                <a:latin typeface="Cambria"/>
                <a:ea typeface="Cambria"/>
                <a:cs typeface="Cambria"/>
                <a:sym typeface="Cambria"/>
              </a:rPr>
              <a:t>. </a:t>
            </a:r>
            <a:endParaRPr b="1" sz="1800">
              <a:solidFill>
                <a:schemeClr val="dk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graphicFrame>
        <p:nvGraphicFramePr>
          <p:cNvPr id="531" name="Google Shape;531;p16"/>
          <p:cNvGraphicFramePr/>
          <p:nvPr/>
        </p:nvGraphicFramePr>
        <p:xfrm>
          <a:off x="1763712" y="2164262"/>
          <a:ext cx="3000000" cy="3000000"/>
        </p:xfrm>
        <a:graphic>
          <a:graphicData uri="http://schemas.openxmlformats.org/drawingml/2006/table">
            <a:tbl>
              <a:tblPr bandRow="1" firstCol="1" firstRow="1">
                <a:noFill/>
                <a:tableStyleId>{0EC23969-C652-4E06-8306-EBFD74F711B0}</a:tableStyleId>
              </a:tblPr>
              <a:tblGrid>
                <a:gridCol w="445550"/>
                <a:gridCol w="3135850"/>
                <a:gridCol w="4320775"/>
              </a:tblGrid>
              <a:tr h="451550">
                <a:tc rowSpan="2">
                  <a:txBody>
                    <a:bodyPr/>
                    <a:lstStyle/>
                    <a:p>
                      <a:pPr indent="0" lvl="0" marL="0" marR="0" rtl="0" algn="just">
                        <a:spcBef>
                          <a:spcPts val="0"/>
                        </a:spcBef>
                        <a:spcAft>
                          <a:spcPts val="0"/>
                        </a:spcAft>
                        <a:buNone/>
                      </a:pPr>
                      <a:r>
                        <a:rPr b="1" lang="en-US" sz="1400" u="none" cap="none" strike="noStrike">
                          <a:latin typeface="Cambria"/>
                          <a:ea typeface="Cambria"/>
                          <a:cs typeface="Cambria"/>
                          <a:sym typeface="Cambria"/>
                        </a:rPr>
                        <a:t>S. No.</a:t>
                      </a:r>
                      <a:endParaRPr b="1" sz="1400" u="none" cap="none" strike="noStrike">
                        <a:latin typeface="Cambria"/>
                        <a:ea typeface="Cambria"/>
                        <a:cs typeface="Cambria"/>
                        <a:sym typeface="Cambria"/>
                      </a:endParaRPr>
                    </a:p>
                  </a:txBody>
                  <a:tcPr marT="0" marB="0" marR="56700" marL="56700"/>
                </a:tc>
                <a:tc gridSpan="2">
                  <a:txBody>
                    <a:bodyPr/>
                    <a:lstStyle/>
                    <a:p>
                      <a:pPr indent="0" lvl="0" marL="0" marR="0" rtl="0" algn="ctr">
                        <a:spcBef>
                          <a:spcPts val="0"/>
                        </a:spcBef>
                        <a:spcAft>
                          <a:spcPts val="0"/>
                        </a:spcAft>
                        <a:buNone/>
                      </a:pPr>
                      <a:r>
                        <a:rPr b="1" lang="en-US" sz="1400" u="none" cap="none" strike="noStrike">
                          <a:latin typeface="Cambria"/>
                          <a:ea typeface="Cambria"/>
                          <a:cs typeface="Cambria"/>
                          <a:sym typeface="Cambria"/>
                        </a:rPr>
                        <a:t>IS 5401 - Microbiology of Food and Animal Feeding Stuffs - Horizontal Method for the Detection and Enumeration of Coliforms</a:t>
                      </a:r>
                      <a:endParaRPr/>
                    </a:p>
                    <a:p>
                      <a:pPr indent="0" lvl="0" marL="0" marR="0" rtl="0" algn="ctr">
                        <a:spcBef>
                          <a:spcPts val="0"/>
                        </a:spcBef>
                        <a:spcAft>
                          <a:spcPts val="0"/>
                        </a:spcAft>
                        <a:buNone/>
                      </a:pPr>
                      <a:r>
                        <a:t/>
                      </a:r>
                      <a:endParaRPr b="1" sz="1400" u="none" cap="none" strike="noStrike">
                        <a:latin typeface="Cambria"/>
                        <a:ea typeface="Cambria"/>
                        <a:cs typeface="Cambria"/>
                        <a:sym typeface="Cambria"/>
                      </a:endParaRPr>
                    </a:p>
                  </a:txBody>
                  <a:tcPr marT="0" marB="0" marR="56700" marL="56700"/>
                </a:tc>
                <a:tc hMerge="1"/>
              </a:tr>
              <a:tr h="216675">
                <a:tc vMerge="1"/>
                <a:tc>
                  <a:txBody>
                    <a:bodyPr/>
                    <a:lstStyle/>
                    <a:p>
                      <a:pPr indent="0" lvl="0" marL="0" marR="0" rtl="0" algn="ctr">
                        <a:spcBef>
                          <a:spcPts val="0"/>
                        </a:spcBef>
                        <a:spcAft>
                          <a:spcPts val="0"/>
                        </a:spcAft>
                        <a:buNone/>
                      </a:pPr>
                      <a:r>
                        <a:rPr b="1" lang="en-US" sz="1400" u="none" cap="none" strike="noStrike">
                          <a:latin typeface="Cambria"/>
                          <a:ea typeface="Cambria"/>
                          <a:cs typeface="Cambria"/>
                          <a:sym typeface="Cambria"/>
                        </a:rPr>
                        <a:t>Part 1  Colony Count Technique</a:t>
                      </a:r>
                      <a:endParaRPr/>
                    </a:p>
                    <a:p>
                      <a:pPr indent="0" lvl="0" marL="0" marR="0" rtl="0" algn="ctr">
                        <a:spcBef>
                          <a:spcPts val="0"/>
                        </a:spcBef>
                        <a:spcAft>
                          <a:spcPts val="0"/>
                        </a:spcAft>
                        <a:buNone/>
                      </a:pPr>
                      <a:r>
                        <a:t/>
                      </a:r>
                      <a:endParaRPr b="1" sz="1400" u="none" cap="none" strike="noStrike">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b="1" lang="en-US" sz="1400" u="none" cap="none" strike="noStrike">
                          <a:latin typeface="Cambria"/>
                          <a:ea typeface="Cambria"/>
                          <a:cs typeface="Cambria"/>
                          <a:sym typeface="Cambria"/>
                        </a:rPr>
                        <a:t>Part 2 Most Probable Number Technique</a:t>
                      </a:r>
                      <a:endParaRPr b="1" sz="1400" u="none" cap="none" strike="noStrike">
                        <a:latin typeface="Cambria"/>
                        <a:ea typeface="Cambria"/>
                        <a:cs typeface="Cambria"/>
                        <a:sym typeface="Cambria"/>
                      </a:endParaRPr>
                    </a:p>
                  </a:txBody>
                  <a:tcPr marT="0" marB="0" marR="56700" marL="56700"/>
                </a:tc>
              </a:tr>
              <a:tr h="1039025">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1.</a:t>
                      </a:r>
                      <a:endParaRPr sz="1400" u="none" cap="none" strike="noStrike">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General guidelines for the enumeration of coliforms by means of the technique of counting colonies after incubation on a solid medium at 30</a:t>
                      </a:r>
                      <a:r>
                        <a:rPr baseline="30000" lang="en-US" sz="1400" u="none" cap="none" strike="noStrike">
                          <a:latin typeface="Cambria"/>
                          <a:ea typeface="Cambria"/>
                          <a:cs typeface="Cambria"/>
                          <a:sym typeface="Cambria"/>
                        </a:rPr>
                        <a:t>o</a:t>
                      </a:r>
                      <a:r>
                        <a:rPr lang="en-US" sz="1400" u="none" cap="none" strike="noStrike">
                          <a:latin typeface="Cambria"/>
                          <a:ea typeface="Cambria"/>
                          <a:cs typeface="Cambria"/>
                          <a:sym typeface="Cambria"/>
                        </a:rPr>
                        <a:t>C or at 37</a:t>
                      </a:r>
                      <a:r>
                        <a:rPr baseline="30000" lang="en-US" sz="1400" u="none" cap="none" strike="noStrike">
                          <a:latin typeface="Cambria"/>
                          <a:ea typeface="Cambria"/>
                          <a:cs typeface="Cambria"/>
                          <a:sym typeface="Cambria"/>
                        </a:rPr>
                        <a:t>o</a:t>
                      </a:r>
                      <a:r>
                        <a:rPr lang="en-US" sz="1400" u="none" cap="none" strike="noStrike">
                          <a:latin typeface="Cambria"/>
                          <a:ea typeface="Cambria"/>
                          <a:cs typeface="Cambria"/>
                          <a:sym typeface="Cambria"/>
                        </a:rPr>
                        <a:t>C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1</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General guidelines for the detection and the enumeration of coliforms. </a:t>
                      </a:r>
                      <a:endParaRPr/>
                    </a:p>
                    <a:p>
                      <a:pPr indent="0" lvl="0" marL="0" marR="0" rtl="0" algn="just">
                        <a:spcBef>
                          <a:spcPts val="0"/>
                        </a:spcBef>
                        <a:spcAft>
                          <a:spcPts val="0"/>
                        </a:spcAft>
                        <a:buNone/>
                      </a:pPr>
                      <a:r>
                        <a:t/>
                      </a:r>
                      <a:endParaRPr sz="1400" u="none" cap="none" strike="noStrike">
                        <a:latin typeface="Cambria"/>
                        <a:ea typeface="Cambria"/>
                        <a:cs typeface="Cambria"/>
                        <a:sym typeface="Cambria"/>
                      </a:endParaRPr>
                    </a:p>
                    <a:p>
                      <a:pPr indent="0" lvl="0" marL="0" marR="0" rtl="0" algn="just">
                        <a:spcBef>
                          <a:spcPts val="0"/>
                        </a:spcBef>
                        <a:spcAft>
                          <a:spcPts val="0"/>
                        </a:spcAft>
                        <a:buNone/>
                      </a:pPr>
                      <a:r>
                        <a:rPr lang="en-US" sz="1400" u="none" cap="none" strike="noStrike">
                          <a:latin typeface="Cambria"/>
                          <a:ea typeface="Cambria"/>
                          <a:cs typeface="Cambria"/>
                          <a:sym typeface="Cambria"/>
                        </a:rPr>
                        <a:t>Enumeration is carried out by calculation of the most probable number (MPN) after incubation in a liquid medium at 30 °C or 37 °C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1</a:t>
                      </a:r>
                      <a:r>
                        <a:rPr lang="en-US" sz="1200" u="none" cap="none" strike="noStrike">
                          <a:latin typeface="Cambria"/>
                          <a:ea typeface="Cambria"/>
                          <a:cs typeface="Cambria"/>
                          <a:sym typeface="Cambria"/>
                        </a:rPr>
                        <a:t>).</a:t>
                      </a:r>
                      <a:endParaRPr sz="1400" u="none" cap="none" strike="noStrike">
                        <a:latin typeface="Cambria"/>
                        <a:ea typeface="Cambria"/>
                        <a:cs typeface="Cambria"/>
                        <a:sym typeface="Cambria"/>
                      </a:endParaRPr>
                    </a:p>
                    <a:p>
                      <a:pPr indent="0" lvl="0" marL="0" marR="0" rtl="0" algn="just">
                        <a:spcBef>
                          <a:spcPts val="0"/>
                        </a:spcBef>
                        <a:spcAft>
                          <a:spcPts val="0"/>
                        </a:spcAft>
                        <a:buNone/>
                      </a:pPr>
                      <a:r>
                        <a:rPr lang="en-US" sz="1400" u="none" cap="none" strike="noStrike">
                          <a:latin typeface="Cambria"/>
                          <a:ea typeface="Cambria"/>
                          <a:cs typeface="Cambria"/>
                          <a:sym typeface="Cambria"/>
                        </a:rPr>
                        <a:t> </a:t>
                      </a:r>
                      <a:endParaRPr sz="1400" u="none" cap="none" strike="noStrike">
                        <a:latin typeface="Cambria"/>
                        <a:ea typeface="Cambria"/>
                        <a:cs typeface="Cambria"/>
                        <a:sym typeface="Cambria"/>
                      </a:endParaRPr>
                    </a:p>
                  </a:txBody>
                  <a:tcPr marT="0" marB="0" marR="56700" marL="56700"/>
                </a:tc>
              </a:tr>
              <a:tr h="866725">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2.</a:t>
                      </a:r>
                      <a:endParaRPr sz="1400" u="none" cap="none" strike="noStrike">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Recommended when the number of colonies sought is expected to be more than 100 per millilitre or per gram of the test sample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1</a:t>
                      </a:r>
                      <a:r>
                        <a:rPr lang="en-US" sz="1200" u="none" cap="none" strike="noStrike">
                          <a:latin typeface="Cambria"/>
                          <a:ea typeface="Cambria"/>
                          <a:cs typeface="Cambria"/>
                          <a:sym typeface="Cambria"/>
                        </a:rPr>
                        <a:t>)</a:t>
                      </a:r>
                      <a:r>
                        <a:rPr lang="en-US" sz="1400" u="none" cap="none" strike="noStrike">
                          <a:latin typeface="Cambria"/>
                          <a:ea typeface="Cambria"/>
                          <a:cs typeface="Cambria"/>
                          <a:sym typeface="Cambria"/>
                        </a:rPr>
                        <a:t>.</a:t>
                      </a:r>
                      <a:endParaRPr sz="1400" u="none" cap="none" strike="noStrike">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Applicable when the number sought is expected to be in the range 1 to 100 per millilitre or per gram of test sample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1</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0" marB="0" marR="56700" marL="56700"/>
                </a:tc>
              </a:tr>
            </a:tbl>
          </a:graphicData>
        </a:graphic>
      </p:graphicFrame>
      <p:sp>
        <p:nvSpPr>
          <p:cNvPr id="532" name="Google Shape;532;p16"/>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33" name="Google Shape;533;p1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34" name="Google Shape;534;p1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35" name="Google Shape;535;p1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36" name="Google Shape;536;p16"/>
          <p:cNvSpPr txBox="1"/>
          <p:nvPr/>
        </p:nvSpPr>
        <p:spPr>
          <a:xfrm>
            <a:off x="1651456" y="299538"/>
            <a:ext cx="7169094"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A) Indian Standards on Method of Tests for Coliforms </a:t>
            </a:r>
            <a:r>
              <a:rPr lang="en-US" sz="2400">
                <a:solidFill>
                  <a:schemeClr val="dk1"/>
                </a:solidFill>
                <a:latin typeface="Cambria"/>
                <a:ea typeface="Cambria"/>
                <a:cs typeface="Cambria"/>
                <a:sym typeface="Cambria"/>
              </a:rPr>
              <a:t>(ii)</a:t>
            </a:r>
            <a:endParaRPr/>
          </a:p>
        </p:txBody>
      </p:sp>
      <p:sp>
        <p:nvSpPr>
          <p:cNvPr id="537" name="Google Shape;537;p16"/>
          <p:cNvSpPr txBox="1"/>
          <p:nvPr/>
        </p:nvSpPr>
        <p:spPr>
          <a:xfrm>
            <a:off x="1763712" y="1428329"/>
            <a:ext cx="7902180" cy="584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Cambria"/>
                <a:ea typeface="Cambria"/>
                <a:cs typeface="Cambria"/>
                <a:sym typeface="Cambria"/>
              </a:rPr>
              <a:t>Comparison of the </a:t>
            </a:r>
            <a:r>
              <a:rPr b="1" lang="en-US" sz="1600">
                <a:solidFill>
                  <a:schemeClr val="dk1"/>
                </a:solidFill>
                <a:latin typeface="Cambria"/>
                <a:ea typeface="Cambria"/>
                <a:cs typeface="Cambria"/>
                <a:sym typeface="Cambria"/>
              </a:rPr>
              <a:t>Colony Count technique</a:t>
            </a:r>
            <a:r>
              <a:rPr lang="en-US" sz="1600">
                <a:solidFill>
                  <a:schemeClr val="dk1"/>
                </a:solidFill>
                <a:latin typeface="Cambria"/>
                <a:ea typeface="Cambria"/>
                <a:cs typeface="Cambria"/>
                <a:sym typeface="Cambria"/>
              </a:rPr>
              <a:t> [as per IS 5401 (Part-1) : 2012] and </a:t>
            </a:r>
            <a:r>
              <a:rPr b="1" lang="en-US" sz="1600">
                <a:solidFill>
                  <a:schemeClr val="dk1"/>
                </a:solidFill>
                <a:latin typeface="Cambria"/>
                <a:ea typeface="Cambria"/>
                <a:cs typeface="Cambria"/>
                <a:sym typeface="Cambria"/>
              </a:rPr>
              <a:t>Most Probable Number Technique</a:t>
            </a:r>
            <a:r>
              <a:rPr lang="en-US" sz="1600">
                <a:solidFill>
                  <a:schemeClr val="dk1"/>
                </a:solidFill>
                <a:latin typeface="Cambria"/>
                <a:ea typeface="Cambria"/>
                <a:cs typeface="Cambria"/>
                <a:sym typeface="Cambria"/>
              </a:rPr>
              <a:t> [as per IS 5401 (Part-2) : 2012]</a:t>
            </a:r>
            <a:endParaRPr/>
          </a:p>
        </p:txBody>
      </p:sp>
      <p:pic>
        <p:nvPicPr>
          <p:cNvPr id="538" name="Google Shape;538;p16"/>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graphicFrame>
        <p:nvGraphicFramePr>
          <p:cNvPr id="543" name="Google Shape;543;p17"/>
          <p:cNvGraphicFramePr/>
          <p:nvPr/>
        </p:nvGraphicFramePr>
        <p:xfrm>
          <a:off x="1576586" y="1079500"/>
          <a:ext cx="3000000" cy="3000000"/>
        </p:xfrm>
        <a:graphic>
          <a:graphicData uri="http://schemas.openxmlformats.org/drawingml/2006/table">
            <a:tbl>
              <a:tblPr bandRow="1" firstCol="1" firstRow="1">
                <a:noFill/>
                <a:tableStyleId>{0EC23969-C652-4E06-8306-EBFD74F711B0}</a:tableStyleId>
              </a:tblPr>
              <a:tblGrid>
                <a:gridCol w="340850"/>
                <a:gridCol w="4038600"/>
                <a:gridCol w="3886200"/>
              </a:tblGrid>
              <a:tr h="629875">
                <a:tc rowSpan="2">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S. No.</a:t>
                      </a:r>
                      <a:endParaRPr sz="1400" u="none" cap="none" strike="noStrike">
                        <a:latin typeface="Cambria"/>
                        <a:ea typeface="Cambria"/>
                        <a:cs typeface="Cambria"/>
                        <a:sym typeface="Cambria"/>
                      </a:endParaRPr>
                    </a:p>
                  </a:txBody>
                  <a:tcPr marT="0" marB="0" marR="56700" marL="56700"/>
                </a:tc>
                <a:tc gridSpan="2">
                  <a:txBody>
                    <a:bodyPr/>
                    <a:lstStyle/>
                    <a:p>
                      <a:pPr indent="0" lvl="0" marL="0" marR="0" rtl="0" algn="ctr">
                        <a:spcBef>
                          <a:spcPts val="0"/>
                        </a:spcBef>
                        <a:spcAft>
                          <a:spcPts val="0"/>
                        </a:spcAft>
                        <a:buNone/>
                      </a:pPr>
                      <a:r>
                        <a:rPr lang="en-US" sz="1400" u="none" cap="none" strike="noStrike">
                          <a:latin typeface="Cambria"/>
                          <a:ea typeface="Cambria"/>
                          <a:cs typeface="Cambria"/>
                          <a:sym typeface="Cambria"/>
                        </a:rPr>
                        <a:t>IS 5401 - Microbiology of Food and Animal Feeding Stuffs - Horizontal Method for the Detection and Enumeration of Coliforms</a:t>
                      </a:r>
                      <a:endParaRPr/>
                    </a:p>
                    <a:p>
                      <a:pPr indent="0" lvl="0" marL="0" marR="0" rtl="0" algn="ctr">
                        <a:spcBef>
                          <a:spcPts val="0"/>
                        </a:spcBef>
                        <a:spcAft>
                          <a:spcPts val="0"/>
                        </a:spcAft>
                        <a:buNone/>
                      </a:pPr>
                      <a:r>
                        <a:t/>
                      </a:r>
                      <a:endParaRPr sz="1400" u="none" cap="none" strike="noStrike">
                        <a:latin typeface="Cambria"/>
                        <a:ea typeface="Cambria"/>
                        <a:cs typeface="Cambria"/>
                        <a:sym typeface="Cambria"/>
                      </a:endParaRPr>
                    </a:p>
                  </a:txBody>
                  <a:tcPr marT="0" marB="0" marR="56700" marL="56700"/>
                </a:tc>
                <a:tc hMerge="1"/>
              </a:tr>
              <a:tr h="328575">
                <a:tc vMerge="1"/>
                <a:tc>
                  <a:txBody>
                    <a:bodyPr/>
                    <a:lstStyle/>
                    <a:p>
                      <a:pPr indent="0" lvl="0" marL="0" marR="0" rtl="0" algn="ctr">
                        <a:spcBef>
                          <a:spcPts val="0"/>
                        </a:spcBef>
                        <a:spcAft>
                          <a:spcPts val="0"/>
                        </a:spcAft>
                        <a:buNone/>
                      </a:pPr>
                      <a:r>
                        <a:rPr b="1" lang="en-US" sz="1400" u="none" cap="none" strike="noStrike">
                          <a:latin typeface="Cambria"/>
                          <a:ea typeface="Cambria"/>
                          <a:cs typeface="Cambria"/>
                          <a:sym typeface="Cambria"/>
                        </a:rPr>
                        <a:t>Part 1  Colony Count Technique</a:t>
                      </a:r>
                      <a:endParaRPr b="1" sz="1400" u="none" cap="none" strike="noStrike">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b="1" lang="en-US" sz="1400" u="none" cap="none" strike="noStrike">
                          <a:latin typeface="Cambria"/>
                          <a:ea typeface="Cambria"/>
                          <a:cs typeface="Cambria"/>
                          <a:sym typeface="Cambria"/>
                        </a:rPr>
                        <a:t>Part 2 Most Probable Number Technique</a:t>
                      </a:r>
                      <a:endParaRPr b="1" sz="1400" u="none" cap="none" strike="noStrike">
                        <a:latin typeface="Cambria"/>
                        <a:ea typeface="Cambria"/>
                        <a:cs typeface="Cambria"/>
                        <a:sym typeface="Cambria"/>
                      </a:endParaRPr>
                    </a:p>
                  </a:txBody>
                  <a:tcPr marT="0" marB="0" marR="56700" marL="56700"/>
                </a:tc>
              </a:tr>
              <a:tr h="3941650">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3.</a:t>
                      </a:r>
                      <a:endParaRPr sz="1400" u="none" cap="none" strike="noStrike">
                        <a:latin typeface="Cambria"/>
                        <a:ea typeface="Cambria"/>
                        <a:cs typeface="Cambria"/>
                        <a:sym typeface="Cambria"/>
                      </a:endParaRPr>
                    </a:p>
                  </a:txBody>
                  <a:tcPr marT="0" marB="0" marR="46350" marL="46350"/>
                </a:tc>
                <a:tc>
                  <a:txBody>
                    <a:bodyPr/>
                    <a:lstStyle/>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Preparation of poured plates using a solid selective culture medium, i.e. Crystal violet neutral red bile lactose (VRBL) agar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5.3</a:t>
                      </a:r>
                      <a:r>
                        <a:rPr lang="en-US" sz="1200" u="none" cap="none" strike="noStrike">
                          <a:latin typeface="Cambria"/>
                          <a:ea typeface="Cambria"/>
                          <a:cs typeface="Cambria"/>
                          <a:sym typeface="Cambria"/>
                        </a:rPr>
                        <a:t>)</a:t>
                      </a:r>
                      <a:r>
                        <a:rPr lang="en-US" sz="1400" u="none" cap="none" strike="noStrike">
                          <a:latin typeface="Cambria"/>
                          <a:ea typeface="Cambria"/>
                          <a:cs typeface="Cambria"/>
                          <a:sym typeface="Cambria"/>
                        </a:rPr>
                        <a:t>.</a:t>
                      </a:r>
                      <a:endParaRPr/>
                    </a:p>
                    <a:p>
                      <a:pPr indent="-222250" lvl="0" marL="285750" marR="0" rtl="0" algn="just">
                        <a:spcBef>
                          <a:spcPts val="0"/>
                        </a:spcBef>
                        <a:spcAft>
                          <a:spcPts val="0"/>
                        </a:spcAft>
                        <a:buClr>
                          <a:schemeClr val="dk1"/>
                        </a:buClr>
                        <a:buSzPts val="1000"/>
                        <a:buFont typeface="Noto Sans Symbols"/>
                        <a:buNone/>
                      </a:pPr>
                      <a:r>
                        <a:t/>
                      </a:r>
                      <a:endParaRPr sz="10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Inoculated with a specified quantity of the test sample followed by incubation at 30</a:t>
                      </a:r>
                      <a:r>
                        <a:rPr baseline="30000" lang="en-US" sz="1400" u="none" cap="none" strike="noStrike">
                          <a:latin typeface="Cambria"/>
                          <a:ea typeface="Cambria"/>
                          <a:cs typeface="Cambria"/>
                          <a:sym typeface="Cambria"/>
                        </a:rPr>
                        <a:t>o</a:t>
                      </a:r>
                      <a:r>
                        <a:rPr lang="en-US" sz="1400" u="none" cap="none" strike="noStrike">
                          <a:latin typeface="Cambria"/>
                          <a:ea typeface="Cambria"/>
                          <a:cs typeface="Cambria"/>
                          <a:sym typeface="Cambria"/>
                        </a:rPr>
                        <a:t>C or at 37</a:t>
                      </a:r>
                      <a:r>
                        <a:rPr baseline="30000" lang="en-US" sz="1400" u="none" cap="none" strike="noStrike">
                          <a:latin typeface="Cambria"/>
                          <a:ea typeface="Cambria"/>
                          <a:cs typeface="Cambria"/>
                          <a:sym typeface="Cambria"/>
                        </a:rPr>
                        <a:t>o</a:t>
                      </a:r>
                      <a:r>
                        <a:rPr lang="en-US" sz="1400" u="none" cap="none" strike="noStrike">
                          <a:latin typeface="Cambria"/>
                          <a:ea typeface="Cambria"/>
                          <a:cs typeface="Cambria"/>
                          <a:sym typeface="Cambria"/>
                        </a:rPr>
                        <a:t>C for 24 hours ± 2 h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9.2.4</a:t>
                      </a:r>
                      <a:r>
                        <a:rPr lang="en-US" sz="1200" u="none" cap="none" strike="noStrike">
                          <a:latin typeface="Cambria"/>
                          <a:ea typeface="Cambria"/>
                          <a:cs typeface="Cambria"/>
                          <a:sym typeface="Cambria"/>
                        </a:rPr>
                        <a:t>).</a:t>
                      </a:r>
                      <a:endParaRPr sz="1400" u="none" cap="none" strike="noStrike">
                        <a:latin typeface="Cambria"/>
                        <a:ea typeface="Cambria"/>
                        <a:cs typeface="Cambria"/>
                        <a:sym typeface="Cambria"/>
                      </a:endParaRPr>
                    </a:p>
                    <a:p>
                      <a:pPr indent="-215900" lvl="0" marL="285750" marR="0" rtl="0" algn="just">
                        <a:spcBef>
                          <a:spcPts val="0"/>
                        </a:spcBef>
                        <a:spcAft>
                          <a:spcPts val="0"/>
                        </a:spcAft>
                        <a:buClr>
                          <a:schemeClr val="dk1"/>
                        </a:buClr>
                        <a:buSzPts val="1100"/>
                        <a:buFont typeface="Noto Sans Symbols"/>
                        <a:buNone/>
                      </a:pPr>
                      <a:r>
                        <a:t/>
                      </a:r>
                      <a:endParaRPr sz="11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The characteristic colonies (purplish red colonies with a diameter of at least 0.5 mm) are counted and, if required, a number of colonies are confirmed by fermentation of lactose in brilliant green lactose bile broth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9.3</a:t>
                      </a:r>
                      <a:r>
                        <a:rPr lang="en-US" sz="1200" u="none" cap="none" strike="noStrike">
                          <a:latin typeface="Cambria"/>
                          <a:ea typeface="Cambria"/>
                          <a:cs typeface="Cambria"/>
                          <a:sym typeface="Cambria"/>
                        </a:rPr>
                        <a:t>)</a:t>
                      </a:r>
                      <a:r>
                        <a:rPr lang="en-US" sz="1400" u="none" cap="none" strike="noStrike">
                          <a:latin typeface="Cambria"/>
                          <a:ea typeface="Cambria"/>
                          <a:cs typeface="Cambria"/>
                          <a:sym typeface="Cambria"/>
                        </a:rPr>
                        <a:t>. </a:t>
                      </a:r>
                      <a:endParaRPr/>
                    </a:p>
                    <a:p>
                      <a:pPr indent="-241300" lvl="0" marL="285750" marR="0" rtl="0" algn="just">
                        <a:spcBef>
                          <a:spcPts val="0"/>
                        </a:spcBef>
                        <a:spcAft>
                          <a:spcPts val="0"/>
                        </a:spcAft>
                        <a:buClr>
                          <a:schemeClr val="dk1"/>
                        </a:buClr>
                        <a:buSzPts val="700"/>
                        <a:buFont typeface="Noto Sans Symbols"/>
                        <a:buNone/>
                      </a:pPr>
                      <a:r>
                        <a:t/>
                      </a:r>
                      <a:endParaRPr sz="7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The number of coliforms per millilitre or per gram of sample is calculated from the number of characteristic colonies obtained in the plates chosen.</a:t>
                      </a:r>
                      <a:endParaRPr sz="1400" u="none" cap="none" strike="noStrike">
                        <a:latin typeface="Cambria"/>
                        <a:ea typeface="Cambria"/>
                        <a:cs typeface="Cambria"/>
                        <a:sym typeface="Cambria"/>
                      </a:endParaRPr>
                    </a:p>
                  </a:txBody>
                  <a:tcPr marT="0" marB="0" marR="46350" marL="46350"/>
                </a:tc>
                <a:tc>
                  <a:txBody>
                    <a:bodyPr/>
                    <a:lstStyle/>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The MPN analysis is a statistical method based on the random dispersion of microorganisms per volume in a given sample. </a:t>
                      </a:r>
                      <a:endParaRPr/>
                    </a:p>
                    <a:p>
                      <a:pPr indent="-234950" lvl="0" marL="285750" marR="0" rtl="0" algn="just">
                        <a:spcBef>
                          <a:spcPts val="0"/>
                        </a:spcBef>
                        <a:spcAft>
                          <a:spcPts val="0"/>
                        </a:spcAft>
                        <a:buClr>
                          <a:schemeClr val="dk1"/>
                        </a:buClr>
                        <a:buSzPts val="800"/>
                        <a:buFont typeface="Noto Sans Symbols"/>
                        <a:buNone/>
                      </a:pPr>
                      <a:r>
                        <a:t/>
                      </a:r>
                      <a:endParaRPr sz="8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Samples are serially diluted to the point of extinction, that is, to a point where no more viable microorganisms may present. </a:t>
                      </a:r>
                      <a:endParaRPr/>
                    </a:p>
                    <a:p>
                      <a:pPr indent="-234950" lvl="0" marL="285750" marR="0" rtl="0" algn="just">
                        <a:spcBef>
                          <a:spcPts val="0"/>
                        </a:spcBef>
                        <a:spcAft>
                          <a:spcPts val="0"/>
                        </a:spcAft>
                        <a:buClr>
                          <a:schemeClr val="dk1"/>
                        </a:buClr>
                        <a:buSzPts val="800"/>
                        <a:buFont typeface="Noto Sans Symbols"/>
                        <a:buNone/>
                      </a:pPr>
                      <a:r>
                        <a:t/>
                      </a:r>
                      <a:endParaRPr sz="8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To detect the end point, multiple serial dilutions are inoculated into a suitable growth medium, and the development of opacity, cloudiness or gaseous emission is used to indicate growth </a:t>
                      </a:r>
                      <a:r>
                        <a:rPr lang="en-US" sz="1200" u="none" cap="none" strike="noStrike">
                          <a:latin typeface="Cambria"/>
                          <a:ea typeface="Cambria"/>
                          <a:cs typeface="Cambria"/>
                          <a:sym typeface="Cambria"/>
                        </a:rPr>
                        <a:t>(</a:t>
                      </a:r>
                      <a:r>
                        <a:rPr b="1" i="1" lang="en-US" sz="1200" u="none" cap="none" strike="noStrike">
                          <a:latin typeface="Cambria"/>
                          <a:ea typeface="Cambria"/>
                          <a:cs typeface="Cambria"/>
                          <a:sym typeface="Cambria"/>
                        </a:rPr>
                        <a:t>Clause 4.2</a:t>
                      </a:r>
                      <a:r>
                        <a:rPr b="0" i="1" lang="en-US" sz="1200" u="none" cap="none" strike="noStrike">
                          <a:latin typeface="Cambria"/>
                          <a:ea typeface="Cambria"/>
                          <a:cs typeface="Cambria"/>
                          <a:sym typeface="Cambria"/>
                        </a:rPr>
                        <a:t>)</a:t>
                      </a:r>
                      <a:r>
                        <a:rPr lang="en-US" sz="1400" u="none" cap="none" strike="noStrike">
                          <a:latin typeface="Cambria"/>
                          <a:ea typeface="Cambria"/>
                          <a:cs typeface="Cambria"/>
                          <a:sym typeface="Cambria"/>
                        </a:rPr>
                        <a:t>.</a:t>
                      </a:r>
                      <a:endParaRPr/>
                    </a:p>
                    <a:p>
                      <a:pPr indent="-209550" lvl="0" marL="285750" marR="0" rtl="0" algn="just">
                        <a:spcBef>
                          <a:spcPts val="0"/>
                        </a:spcBef>
                        <a:spcAft>
                          <a:spcPts val="0"/>
                        </a:spcAft>
                        <a:buClr>
                          <a:schemeClr val="dk1"/>
                        </a:buClr>
                        <a:buSzPts val="1200"/>
                        <a:buFont typeface="Noto Sans Symbols"/>
                        <a:buNone/>
                      </a:pPr>
                      <a:r>
                        <a:t/>
                      </a:r>
                      <a:endParaRPr sz="1200" u="none" cap="none" strike="noStrike">
                        <a:latin typeface="Cambria"/>
                        <a:ea typeface="Cambria"/>
                        <a:cs typeface="Cambria"/>
                        <a:sym typeface="Cambria"/>
                      </a:endParaRPr>
                    </a:p>
                    <a:p>
                      <a:pPr indent="-285750" lvl="0" marL="285750" marR="0" rtl="0" algn="just">
                        <a:spcBef>
                          <a:spcPts val="0"/>
                        </a:spcBef>
                        <a:spcAft>
                          <a:spcPts val="0"/>
                        </a:spcAft>
                        <a:buClr>
                          <a:schemeClr val="dk1"/>
                        </a:buClr>
                        <a:buSzPts val="1400"/>
                        <a:buFont typeface="Noto Sans Symbols"/>
                        <a:buChar char="▪"/>
                      </a:pPr>
                      <a:r>
                        <a:rPr lang="en-US" sz="1400" u="none" cap="none" strike="noStrike">
                          <a:latin typeface="Cambria"/>
                          <a:ea typeface="Cambria"/>
                          <a:cs typeface="Cambria"/>
                          <a:sym typeface="Cambria"/>
                        </a:rPr>
                        <a:t>Lauryl sulphate tryptose broth has been used as a Selective enrichment medium and Brilliant green lactose bile broth as Confirmation medium.</a:t>
                      </a:r>
                      <a:endParaRPr sz="1400" u="none" cap="none" strike="noStrike">
                        <a:latin typeface="Cambria"/>
                        <a:ea typeface="Cambria"/>
                        <a:cs typeface="Cambria"/>
                        <a:sym typeface="Cambria"/>
                      </a:endParaRPr>
                    </a:p>
                  </a:txBody>
                  <a:tcPr marT="0" marB="0" marR="46350" marL="46350"/>
                </a:tc>
              </a:tr>
            </a:tbl>
          </a:graphicData>
        </a:graphic>
      </p:graphicFrame>
      <p:sp>
        <p:nvSpPr>
          <p:cNvPr id="544" name="Google Shape;544;p1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45" name="Google Shape;545;p1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46" name="Google Shape;546;p1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47" name="Google Shape;547;p1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48" name="Google Shape;548;p17"/>
          <p:cNvSpPr txBox="1"/>
          <p:nvPr/>
        </p:nvSpPr>
        <p:spPr>
          <a:xfrm>
            <a:off x="1658690" y="141805"/>
            <a:ext cx="7169094"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A) Indian Standards on Method of Tests for Coliforms </a:t>
            </a:r>
            <a:r>
              <a:rPr lang="en-US" sz="2400">
                <a:solidFill>
                  <a:schemeClr val="dk1"/>
                </a:solidFill>
                <a:latin typeface="Cambria"/>
                <a:ea typeface="Cambria"/>
                <a:cs typeface="Cambria"/>
                <a:sym typeface="Cambria"/>
              </a:rPr>
              <a:t>(iii)</a:t>
            </a:r>
            <a:endParaRPr/>
          </a:p>
        </p:txBody>
      </p:sp>
      <p:pic>
        <p:nvPicPr>
          <p:cNvPr id="549" name="Google Shape;549;p17"/>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8"/>
          <p:cNvSpPr/>
          <p:nvPr/>
        </p:nvSpPr>
        <p:spPr>
          <a:xfrm>
            <a:off x="1502471" y="221630"/>
            <a:ext cx="7683879"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B) Indian Standards on Method of Tests for </a:t>
            </a:r>
            <a:endParaRPr/>
          </a:p>
          <a:p>
            <a:pPr indent="0" lvl="0" marL="0" marR="0" rtl="0" algn="ctr">
              <a:spcBef>
                <a:spcPts val="0"/>
              </a:spcBef>
              <a:spcAft>
                <a:spcPts val="0"/>
              </a:spcAft>
              <a:buNone/>
            </a:pPr>
            <a:r>
              <a:rPr b="1" i="1" lang="en-US" sz="2400">
                <a:solidFill>
                  <a:schemeClr val="dk1"/>
                </a:solidFill>
                <a:latin typeface="Cambria"/>
                <a:ea typeface="Cambria"/>
                <a:cs typeface="Cambria"/>
                <a:sym typeface="Cambria"/>
              </a:rPr>
              <a:t>Escherichia coli </a:t>
            </a:r>
            <a:r>
              <a:rPr lang="en-US" sz="2400">
                <a:solidFill>
                  <a:schemeClr val="dk1"/>
                </a:solidFill>
                <a:latin typeface="Cambria"/>
                <a:ea typeface="Cambria"/>
                <a:cs typeface="Cambria"/>
                <a:sym typeface="Cambria"/>
              </a:rPr>
              <a:t>(i)</a:t>
            </a:r>
            <a:endParaRPr/>
          </a:p>
        </p:txBody>
      </p:sp>
      <p:sp>
        <p:nvSpPr>
          <p:cNvPr id="556" name="Google Shape;556;p18"/>
          <p:cNvSpPr/>
          <p:nvPr/>
        </p:nvSpPr>
        <p:spPr>
          <a:xfrm>
            <a:off x="1651454" y="3227690"/>
            <a:ext cx="8141582" cy="138499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mbria"/>
              <a:ea typeface="Cambria"/>
              <a:cs typeface="Cambria"/>
              <a:sym typeface="Cambria"/>
            </a:endParaRPr>
          </a:p>
          <a:p>
            <a:pPr indent="-171450" lvl="0" marL="285750" marR="0" rtl="0" algn="just">
              <a:spcBef>
                <a:spcPts val="0"/>
              </a:spcBef>
              <a:spcAft>
                <a:spcPts val="0"/>
              </a:spcAft>
              <a:buClr>
                <a:srgbClr val="002060"/>
              </a:buClr>
              <a:buSzPts val="1800"/>
              <a:buFont typeface="Noto Sans Symbols"/>
              <a:buNone/>
            </a:pPr>
            <a:r>
              <a:t/>
            </a:r>
            <a:endParaRPr sz="1800">
              <a:solidFill>
                <a:schemeClr val="dk1"/>
              </a:solidFill>
              <a:latin typeface="Cambria"/>
              <a:ea typeface="Cambria"/>
              <a:cs typeface="Cambria"/>
              <a:sym typeface="Cambria"/>
            </a:endParaRPr>
          </a:p>
          <a:p>
            <a:pPr indent="-171450" lvl="0" marL="285750" marR="0" rtl="0" algn="just">
              <a:spcBef>
                <a:spcPts val="0"/>
              </a:spcBef>
              <a:spcAft>
                <a:spcPts val="0"/>
              </a:spcAft>
              <a:buClr>
                <a:srgbClr val="002060"/>
              </a:buClr>
              <a:buSzPts val="1800"/>
              <a:buFont typeface="Noto Sans Symbols"/>
              <a:buNone/>
            </a:pPr>
            <a:r>
              <a:t/>
            </a:r>
            <a:endParaRPr sz="18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18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1200">
              <a:solidFill>
                <a:schemeClr val="dk1"/>
              </a:solidFill>
              <a:latin typeface="Cambria"/>
              <a:ea typeface="Cambria"/>
              <a:cs typeface="Cambria"/>
              <a:sym typeface="Cambria"/>
            </a:endParaRPr>
          </a:p>
        </p:txBody>
      </p:sp>
      <p:sp>
        <p:nvSpPr>
          <p:cNvPr id="557" name="Google Shape;557;p18"/>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58" name="Google Shape;558;p18"/>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59" name="Google Shape;559;p18"/>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60" name="Google Shape;560;p18"/>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pic>
        <p:nvPicPr>
          <p:cNvPr id="561" name="Google Shape;561;p18"/>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
        <p:nvSpPr>
          <p:cNvPr id="562" name="Google Shape;562;p18"/>
          <p:cNvSpPr/>
          <p:nvPr/>
        </p:nvSpPr>
        <p:spPr>
          <a:xfrm>
            <a:off x="1749294" y="1274249"/>
            <a:ext cx="7253418" cy="481736"/>
          </a:xfrm>
          <a:prstGeom prst="homePlate">
            <a:avLst>
              <a:gd fmla="val 50000" name="adj"/>
            </a:avLst>
          </a:prstGeom>
          <a:gradFill>
            <a:gsLst>
              <a:gs pos="0">
                <a:srgbClr val="A5BF98"/>
              </a:gs>
              <a:gs pos="50000">
                <a:srgbClr val="C7D5C1"/>
              </a:gs>
              <a:gs pos="100000">
                <a:srgbClr val="E2EAE1"/>
              </a:gs>
            </a:gsLst>
            <a:path path="circle">
              <a:fillToRect b="50%" l="50%" r="50%" t="50%"/>
            </a:path>
            <a:tileRect/>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ambria"/>
                <a:ea typeface="Cambria"/>
                <a:cs typeface="Cambria"/>
                <a:sym typeface="Cambria"/>
              </a:rPr>
              <a:t>Basic Characteristics of </a:t>
            </a:r>
            <a:r>
              <a:rPr b="1" i="1" lang="en-US" sz="1600">
                <a:solidFill>
                  <a:schemeClr val="dk1"/>
                </a:solidFill>
                <a:latin typeface="Cambria"/>
                <a:ea typeface="Cambria"/>
                <a:cs typeface="Cambria"/>
                <a:sym typeface="Cambria"/>
              </a:rPr>
              <a:t>Escherichia coli </a:t>
            </a:r>
            <a:endParaRPr b="1" sz="1600">
              <a:solidFill>
                <a:schemeClr val="dk1"/>
              </a:solidFill>
              <a:latin typeface="Cambria"/>
              <a:ea typeface="Cambria"/>
              <a:cs typeface="Cambria"/>
              <a:sym typeface="Cambria"/>
            </a:endParaRPr>
          </a:p>
        </p:txBody>
      </p:sp>
      <p:sp>
        <p:nvSpPr>
          <p:cNvPr id="563" name="Google Shape;563;p18"/>
          <p:cNvSpPr/>
          <p:nvPr/>
        </p:nvSpPr>
        <p:spPr>
          <a:xfrm>
            <a:off x="1749294" y="1970861"/>
            <a:ext cx="7253418" cy="480240"/>
          </a:xfrm>
          <a:prstGeom prst="homePlate">
            <a:avLst>
              <a:gd fmla="val 50000" name="adj"/>
            </a:avLst>
          </a:prstGeom>
          <a:gradFill>
            <a:gsLst>
              <a:gs pos="0">
                <a:srgbClr val="A5BF98"/>
              </a:gs>
              <a:gs pos="50000">
                <a:srgbClr val="C7D5C1"/>
              </a:gs>
              <a:gs pos="100000">
                <a:srgbClr val="E2EAE1"/>
              </a:gs>
            </a:gsLst>
            <a:path path="circle">
              <a:fillToRect b="50%" l="50%" r="50%" t="50%"/>
            </a:path>
            <a:tileRect/>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Cambria"/>
                <a:ea typeface="Cambria"/>
                <a:cs typeface="Cambria"/>
                <a:sym typeface="Cambria"/>
              </a:rPr>
              <a:t>It is one of the ‘coliform groups’</a:t>
            </a:r>
            <a:endParaRPr/>
          </a:p>
        </p:txBody>
      </p:sp>
      <p:sp>
        <p:nvSpPr>
          <p:cNvPr id="564" name="Google Shape;564;p18"/>
          <p:cNvSpPr/>
          <p:nvPr/>
        </p:nvSpPr>
        <p:spPr>
          <a:xfrm>
            <a:off x="1734280" y="2677150"/>
            <a:ext cx="7737419" cy="1384990"/>
          </a:xfrm>
          <a:prstGeom prst="homePlate">
            <a:avLst>
              <a:gd fmla="val 50000" name="adj"/>
            </a:avLst>
          </a:prstGeom>
          <a:gradFill>
            <a:gsLst>
              <a:gs pos="0">
                <a:srgbClr val="A5BF98"/>
              </a:gs>
              <a:gs pos="50000">
                <a:srgbClr val="C7D5C1"/>
              </a:gs>
              <a:gs pos="100000">
                <a:srgbClr val="E2EAE1"/>
              </a:gs>
            </a:gsLst>
            <a:path path="circle">
              <a:fillToRect b="50%" l="50%" r="50%" t="50%"/>
            </a:path>
            <a:tileRect/>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Cambria"/>
                <a:ea typeface="Cambria"/>
                <a:cs typeface="Cambria"/>
                <a:sym typeface="Cambria"/>
              </a:rPr>
              <a:t>Most of the strains of </a:t>
            </a:r>
            <a:r>
              <a:rPr b="1" i="1" lang="en-US" sz="1600">
                <a:solidFill>
                  <a:schemeClr val="dk1"/>
                </a:solidFill>
                <a:latin typeface="Cambria"/>
                <a:ea typeface="Cambria"/>
                <a:cs typeface="Cambria"/>
                <a:sym typeface="Cambria"/>
              </a:rPr>
              <a:t>E. coli</a:t>
            </a:r>
            <a:r>
              <a:rPr b="1" lang="en-US" sz="1600">
                <a:solidFill>
                  <a:schemeClr val="dk1"/>
                </a:solidFill>
                <a:latin typeface="Cambria"/>
                <a:ea typeface="Cambria"/>
                <a:cs typeface="Cambria"/>
                <a:sym typeface="Cambria"/>
              </a:rPr>
              <a:t> are harmless, many are pathogenic and cause </a:t>
            </a:r>
            <a:endParaRPr/>
          </a:p>
          <a:p>
            <a:pPr indent="0" lvl="0" marL="0" marR="0" rtl="0" algn="just">
              <a:spcBef>
                <a:spcPts val="0"/>
              </a:spcBef>
              <a:spcAft>
                <a:spcPts val="0"/>
              </a:spcAft>
              <a:buNone/>
            </a:pPr>
            <a:r>
              <a:rPr b="1" lang="en-US" sz="1600">
                <a:solidFill>
                  <a:schemeClr val="dk1"/>
                </a:solidFill>
                <a:latin typeface="Cambria"/>
                <a:ea typeface="Cambria"/>
                <a:cs typeface="Cambria"/>
                <a:sym typeface="Cambria"/>
              </a:rPr>
              <a:t>a variety of diseases in humans and animals. Most of the strains of </a:t>
            </a:r>
            <a:r>
              <a:rPr b="1" i="1" lang="en-US" sz="1600">
                <a:solidFill>
                  <a:schemeClr val="dk1"/>
                </a:solidFill>
                <a:latin typeface="Cambria"/>
                <a:ea typeface="Cambria"/>
                <a:cs typeface="Cambria"/>
                <a:sym typeface="Cambria"/>
              </a:rPr>
              <a:t>E. coli</a:t>
            </a:r>
            <a:r>
              <a:rPr b="1" lang="en-US" sz="1600">
                <a:solidFill>
                  <a:schemeClr val="dk1"/>
                </a:solidFill>
                <a:latin typeface="Cambria"/>
                <a:ea typeface="Cambria"/>
                <a:cs typeface="Cambria"/>
                <a:sym typeface="Cambria"/>
              </a:rPr>
              <a:t> are harmless, many are pathogenic and cause a variety of diseases in humans and animals</a:t>
            </a:r>
            <a:endParaRPr b="1" sz="16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b="1" sz="1600">
              <a:solidFill>
                <a:schemeClr val="dk1"/>
              </a:solidFill>
              <a:latin typeface="Cambria"/>
              <a:ea typeface="Cambria"/>
              <a:cs typeface="Cambria"/>
              <a:sym typeface="Cambria"/>
            </a:endParaRPr>
          </a:p>
        </p:txBody>
      </p:sp>
      <p:sp>
        <p:nvSpPr>
          <p:cNvPr id="565" name="Google Shape;565;p18"/>
          <p:cNvSpPr/>
          <p:nvPr/>
        </p:nvSpPr>
        <p:spPr>
          <a:xfrm>
            <a:off x="1734280" y="4239598"/>
            <a:ext cx="7737419" cy="1219068"/>
          </a:xfrm>
          <a:prstGeom prst="homePlate">
            <a:avLst>
              <a:gd fmla="val 50000" name="adj"/>
            </a:avLst>
          </a:prstGeom>
          <a:gradFill>
            <a:gsLst>
              <a:gs pos="0">
                <a:srgbClr val="A5BF98"/>
              </a:gs>
              <a:gs pos="50000">
                <a:srgbClr val="C7D5C1"/>
              </a:gs>
              <a:gs pos="100000">
                <a:srgbClr val="E2EAE1"/>
              </a:gs>
            </a:gsLst>
            <a:path path="circle">
              <a:fillToRect b="50%" l="50%" r="50%" t="50%"/>
            </a:path>
            <a:tileRect/>
          </a:gra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Cambria"/>
                <a:ea typeface="Cambria"/>
                <a:cs typeface="Cambria"/>
                <a:sym typeface="Cambria"/>
              </a:rPr>
              <a:t>Cause three principal types of infections in humans including:</a:t>
            </a:r>
            <a:endParaRPr/>
          </a:p>
          <a:p>
            <a:pPr indent="-285750" lvl="1" marL="742931"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Cambria"/>
                <a:ea typeface="Cambria"/>
                <a:cs typeface="Cambria"/>
                <a:sym typeface="Cambria"/>
              </a:rPr>
              <a:t>intestinal gastroenteritis,</a:t>
            </a:r>
            <a:endParaRPr/>
          </a:p>
          <a:p>
            <a:pPr indent="-285750" lvl="1" marL="742931"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Cambria"/>
                <a:ea typeface="Cambria"/>
                <a:cs typeface="Cambria"/>
                <a:sym typeface="Cambria"/>
              </a:rPr>
              <a:t>urinary tract infections, and </a:t>
            </a:r>
            <a:endParaRPr/>
          </a:p>
          <a:p>
            <a:pPr indent="-285750" lvl="1" marL="742931" marR="0" rtl="0" algn="just">
              <a:spcBef>
                <a:spcPts val="0"/>
              </a:spcBef>
              <a:spcAft>
                <a:spcPts val="0"/>
              </a:spcAft>
              <a:buClr>
                <a:schemeClr val="dk1"/>
              </a:buClr>
              <a:buSzPts val="1600"/>
              <a:buFont typeface="Arial"/>
              <a:buChar char="•"/>
            </a:pPr>
            <a:r>
              <a:rPr b="1" i="0" lang="en-US" sz="1600" u="none" cap="none" strike="noStrike">
                <a:solidFill>
                  <a:schemeClr val="dk1"/>
                </a:solidFill>
                <a:latin typeface="Cambria"/>
                <a:ea typeface="Cambria"/>
                <a:cs typeface="Cambria"/>
                <a:sym typeface="Cambria"/>
              </a:rPr>
              <a:t>neonatal sepsis/meningitis.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9"/>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72" name="Google Shape;572;p19"/>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73" name="Google Shape;573;p19"/>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74" name="Google Shape;574;p19"/>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75" name="Google Shape;575;p19"/>
          <p:cNvSpPr/>
          <p:nvPr/>
        </p:nvSpPr>
        <p:spPr>
          <a:xfrm>
            <a:off x="1433838" y="68019"/>
            <a:ext cx="7683879"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B) Indian Standards on Method of Tests for </a:t>
            </a:r>
            <a:endParaRPr/>
          </a:p>
          <a:p>
            <a:pPr indent="0" lvl="0" marL="0" marR="0" rtl="0" algn="ctr">
              <a:spcBef>
                <a:spcPts val="0"/>
              </a:spcBef>
              <a:spcAft>
                <a:spcPts val="0"/>
              </a:spcAft>
              <a:buNone/>
            </a:pPr>
            <a:r>
              <a:rPr b="1" i="1" lang="en-US" sz="2400">
                <a:solidFill>
                  <a:schemeClr val="dk1"/>
                </a:solidFill>
                <a:latin typeface="Cambria"/>
                <a:ea typeface="Cambria"/>
                <a:cs typeface="Cambria"/>
                <a:sym typeface="Cambria"/>
              </a:rPr>
              <a:t>Escherichia coli </a:t>
            </a:r>
            <a:r>
              <a:rPr lang="en-US" sz="2400">
                <a:solidFill>
                  <a:schemeClr val="dk1"/>
                </a:solidFill>
                <a:latin typeface="Cambria"/>
                <a:ea typeface="Cambria"/>
                <a:cs typeface="Cambria"/>
                <a:sym typeface="Cambria"/>
              </a:rPr>
              <a:t>(ii)</a:t>
            </a:r>
            <a:endParaRPr/>
          </a:p>
        </p:txBody>
      </p:sp>
      <p:graphicFrame>
        <p:nvGraphicFramePr>
          <p:cNvPr id="576" name="Google Shape;576;p19"/>
          <p:cNvGraphicFramePr/>
          <p:nvPr/>
        </p:nvGraphicFramePr>
        <p:xfrm>
          <a:off x="1685666" y="1917700"/>
          <a:ext cx="3000000" cy="3000000"/>
        </p:xfrm>
        <a:graphic>
          <a:graphicData uri="http://schemas.openxmlformats.org/drawingml/2006/table">
            <a:tbl>
              <a:tblPr bandRow="1" firstCol="1" firstRow="1">
                <a:noFill/>
                <a:tableStyleId>{9C5452BD-32A7-407F-B9C3-E4AEA7FDD2A9}</a:tableStyleId>
              </a:tblPr>
              <a:tblGrid>
                <a:gridCol w="459050"/>
                <a:gridCol w="1600200"/>
                <a:gridCol w="6063400"/>
              </a:tblGrid>
              <a:tr h="599575">
                <a:tc>
                  <a:txBody>
                    <a:bodyPr/>
                    <a:lstStyle/>
                    <a:p>
                      <a:pPr indent="0" lvl="0" marL="0" marR="0" rtl="0" algn="ctr">
                        <a:spcBef>
                          <a:spcPts val="0"/>
                        </a:spcBef>
                        <a:spcAft>
                          <a:spcPts val="0"/>
                        </a:spcAft>
                        <a:buNone/>
                      </a:pPr>
                      <a:r>
                        <a:rPr lang="en-US" sz="1500" u="none" cap="none" strike="noStrike">
                          <a:latin typeface="Cambria"/>
                          <a:ea typeface="Cambria"/>
                          <a:cs typeface="Cambria"/>
                          <a:sym typeface="Cambria"/>
                        </a:rPr>
                        <a:t>S. No.</a:t>
                      </a:r>
                      <a:endParaRPr b="0" sz="15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24130" rtl="0" algn="ctr">
                        <a:spcBef>
                          <a:spcPts val="0"/>
                        </a:spcBef>
                        <a:spcAft>
                          <a:spcPts val="0"/>
                        </a:spcAft>
                        <a:buNone/>
                      </a:pPr>
                      <a:r>
                        <a:rPr lang="en-US" sz="1500" u="none" cap="none" strike="noStrike">
                          <a:latin typeface="Cambria"/>
                          <a:ea typeface="Cambria"/>
                          <a:cs typeface="Cambria"/>
                          <a:sym typeface="Cambria"/>
                        </a:rPr>
                        <a:t>IS No.</a:t>
                      </a:r>
                      <a:endParaRPr b="0" sz="15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500" u="none" cap="none" strike="noStrike">
                          <a:latin typeface="Cambria"/>
                          <a:ea typeface="Cambria"/>
                          <a:cs typeface="Cambria"/>
                          <a:sym typeface="Cambria"/>
                        </a:rPr>
                        <a:t>IS Title</a:t>
                      </a:r>
                      <a:endParaRPr b="0" sz="1500" u="none" cap="none" strike="noStrike">
                        <a:solidFill>
                          <a:schemeClr val="dk1"/>
                        </a:solidFill>
                        <a:latin typeface="Cambria"/>
                        <a:ea typeface="Cambria"/>
                        <a:cs typeface="Cambria"/>
                        <a:sym typeface="Cambria"/>
                      </a:endParaRPr>
                    </a:p>
                  </a:txBody>
                  <a:tcPr marT="0" marB="0" marR="56700" marL="56700"/>
                </a:tc>
              </a:tr>
              <a:tr h="674475">
                <a:tc>
                  <a:txBody>
                    <a:bodyPr/>
                    <a:lstStyle/>
                    <a:p>
                      <a:pPr indent="0" lvl="0" marL="0" marR="0" rtl="0" algn="ctr">
                        <a:spcBef>
                          <a:spcPts val="0"/>
                        </a:spcBef>
                        <a:spcAft>
                          <a:spcPts val="0"/>
                        </a:spcAft>
                        <a:buNone/>
                      </a:pPr>
                      <a:r>
                        <a:rPr lang="en-US" sz="1400" u="none" cap="none" strike="noStrike">
                          <a:latin typeface="Cambria"/>
                          <a:ea typeface="Cambria"/>
                          <a:cs typeface="Cambria"/>
                          <a:sym typeface="Cambria"/>
                        </a:rPr>
                        <a:t>1.</a:t>
                      </a:r>
                      <a:endParaRPr b="0" sz="14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24130" rtl="0" algn="l">
                        <a:spcBef>
                          <a:spcPts val="0"/>
                        </a:spcBef>
                        <a:spcAft>
                          <a:spcPts val="0"/>
                        </a:spcAft>
                        <a:buNone/>
                      </a:pPr>
                      <a:r>
                        <a:rPr b="1" lang="en-US" sz="1400" u="none" cap="none" strike="noStrike">
                          <a:latin typeface="Cambria"/>
                          <a:ea typeface="Cambria"/>
                          <a:cs typeface="Cambria"/>
                          <a:sym typeface="Cambria"/>
                        </a:rPr>
                        <a:t>IS  5887 ( Part I ) </a:t>
                      </a:r>
                      <a:endParaRPr b="1" sz="14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Methods for detection of bacteria responsible for food poisoning part 1 isolation, identification and enumeration of </a:t>
                      </a:r>
                      <a:r>
                        <a:rPr i="1" lang="en-US" sz="1400" u="none" cap="none" strike="noStrike">
                          <a:latin typeface="Cambria"/>
                          <a:ea typeface="Cambria"/>
                          <a:cs typeface="Cambria"/>
                          <a:sym typeface="Cambria"/>
                        </a:rPr>
                        <a:t>Escherichia coli</a:t>
                      </a:r>
                      <a:endParaRPr/>
                    </a:p>
                  </a:txBody>
                  <a:tcPr marT="0" marB="0" marR="56700" marL="56700"/>
                </a:tc>
              </a:tr>
              <a:tr h="875325">
                <a:tc>
                  <a:txBody>
                    <a:bodyPr/>
                    <a:lstStyle/>
                    <a:p>
                      <a:pPr indent="0" lvl="0" marL="0" marR="0" rtl="0" algn="ctr">
                        <a:spcBef>
                          <a:spcPts val="0"/>
                        </a:spcBef>
                        <a:spcAft>
                          <a:spcPts val="0"/>
                        </a:spcAft>
                        <a:buNone/>
                      </a:pPr>
                      <a:r>
                        <a:rPr lang="en-US" sz="1400" u="none" cap="none" strike="noStrike">
                          <a:latin typeface="Cambria"/>
                          <a:ea typeface="Cambria"/>
                          <a:cs typeface="Cambria"/>
                          <a:sym typeface="Cambria"/>
                        </a:rPr>
                        <a:t>2.</a:t>
                      </a:r>
                      <a:endParaRPr b="0" sz="14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u="none" cap="none" strike="noStrike">
                          <a:latin typeface="Cambria"/>
                          <a:ea typeface="Cambria"/>
                          <a:cs typeface="Cambria"/>
                          <a:sym typeface="Cambria"/>
                        </a:rPr>
                        <a:t>IS 16067 (Part 1) : 2020</a:t>
                      </a:r>
                      <a:endParaRPr b="1" sz="14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u="none" cap="none" strike="noStrike">
                          <a:latin typeface="Cambria"/>
                          <a:ea typeface="Cambria"/>
                          <a:cs typeface="Cambria"/>
                          <a:sym typeface="Cambria"/>
                        </a:rPr>
                        <a:t>Microbiology of the food chain — Horizontal method for the enumeration of Beta-Glucuronidase-Positive </a:t>
                      </a:r>
                      <a:r>
                        <a:rPr i="1" lang="en-US" sz="1400" u="none" cap="none" strike="noStrike">
                          <a:latin typeface="Cambria"/>
                          <a:ea typeface="Cambria"/>
                          <a:cs typeface="Cambria"/>
                          <a:sym typeface="Cambria"/>
                        </a:rPr>
                        <a:t>Escherichia coli </a:t>
                      </a:r>
                      <a:r>
                        <a:rPr lang="en-US" sz="1400" u="none" cap="none" strike="noStrike">
                          <a:latin typeface="Cambria"/>
                          <a:ea typeface="Cambria"/>
                          <a:cs typeface="Cambria"/>
                          <a:sym typeface="Cambria"/>
                        </a:rPr>
                        <a:t>Part 1 Colony-count technique at 44°C using membranes and 5-Bromo-4-Chloro-3-Indolyl Beta-D-Glucuronide</a:t>
                      </a:r>
                      <a:endParaRPr b="0" sz="1400" u="none" cap="none" strike="noStrike">
                        <a:solidFill>
                          <a:schemeClr val="dk1"/>
                        </a:solidFill>
                        <a:latin typeface="Cambria"/>
                        <a:ea typeface="Cambria"/>
                        <a:cs typeface="Cambria"/>
                        <a:sym typeface="Cambria"/>
                      </a:endParaRPr>
                    </a:p>
                  </a:txBody>
                  <a:tcPr marT="0" marB="0" marR="56700" marL="56700"/>
                </a:tc>
              </a:tr>
              <a:tr h="906525">
                <a:tc>
                  <a:txBody>
                    <a:bodyPr/>
                    <a:lstStyle/>
                    <a:p>
                      <a:pPr indent="0" lvl="0" marL="0" marR="0" rtl="0" algn="ctr">
                        <a:spcBef>
                          <a:spcPts val="0"/>
                        </a:spcBef>
                        <a:spcAft>
                          <a:spcPts val="0"/>
                        </a:spcAft>
                        <a:buNone/>
                      </a:pPr>
                      <a:r>
                        <a:rPr lang="en-US" sz="1400" u="none" cap="none" strike="noStrike">
                          <a:latin typeface="Cambria"/>
                          <a:ea typeface="Cambria"/>
                          <a:cs typeface="Cambria"/>
                          <a:sym typeface="Cambria"/>
                        </a:rPr>
                        <a:t>3.</a:t>
                      </a:r>
                      <a:endParaRPr b="0" sz="1400" u="none" cap="none" strike="noStrike">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u="none" cap="none" strike="noStrike">
                          <a:latin typeface="Cambria"/>
                          <a:ea typeface="Cambria"/>
                          <a:cs typeface="Cambria"/>
                          <a:sym typeface="Cambria"/>
                        </a:rPr>
                        <a:t>IS 16067 (Part 2) : 2023</a:t>
                      </a:r>
                      <a:endParaRPr b="1" sz="1400">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chain -- Horizontal method for the enumeration of glucuronidase-positive </a:t>
                      </a:r>
                      <a:r>
                        <a:rPr i="1" lang="en-US" sz="1400">
                          <a:latin typeface="Cambria"/>
                          <a:ea typeface="Cambria"/>
                          <a:cs typeface="Cambria"/>
                          <a:sym typeface="Cambria"/>
                        </a:rPr>
                        <a:t>Escherichia coli </a:t>
                      </a:r>
                      <a:r>
                        <a:rPr lang="en-US" sz="1400">
                          <a:latin typeface="Cambria"/>
                          <a:ea typeface="Cambria"/>
                          <a:cs typeface="Cambria"/>
                          <a:sym typeface="Cambria"/>
                        </a:rPr>
                        <a:t>Part 2: Colony-count technique at 44 C using 5-Bromo-4-Chloro-3-Indolyl -D-Glucuronide</a:t>
                      </a:r>
                      <a:endParaRPr/>
                    </a:p>
                  </a:txBody>
                  <a:tcPr marT="0" marB="0" marR="56700" marL="56700"/>
                </a:tc>
              </a:tr>
              <a:tr h="906525">
                <a:tc>
                  <a:txBody>
                    <a:bodyPr/>
                    <a:lstStyle/>
                    <a:p>
                      <a:pPr indent="0" lvl="0" marL="0" marR="0" rtl="0" algn="ctr">
                        <a:spcBef>
                          <a:spcPts val="0"/>
                        </a:spcBef>
                        <a:spcAft>
                          <a:spcPts val="0"/>
                        </a:spcAft>
                        <a:buNone/>
                      </a:pPr>
                      <a:r>
                        <a:rPr lang="en-US" sz="1400">
                          <a:latin typeface="Cambria"/>
                          <a:ea typeface="Cambria"/>
                          <a:cs typeface="Cambria"/>
                          <a:sym typeface="Cambria"/>
                        </a:rPr>
                        <a:t>4.</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16067 (Part 3) : 2023</a:t>
                      </a:r>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the food chain Horizontal method for the enumeration of beta glucuronidase positive </a:t>
                      </a:r>
                      <a:r>
                        <a:rPr i="1" lang="en-US" sz="1400">
                          <a:latin typeface="Cambria"/>
                          <a:ea typeface="Cambria"/>
                          <a:cs typeface="Cambria"/>
                          <a:sym typeface="Cambria"/>
                        </a:rPr>
                        <a:t>Escherichia coli </a:t>
                      </a:r>
                      <a:r>
                        <a:rPr lang="en-US" sz="1400">
                          <a:latin typeface="Cambria"/>
                          <a:ea typeface="Cambria"/>
                          <a:cs typeface="Cambria"/>
                          <a:sym typeface="Cambria"/>
                        </a:rPr>
                        <a:t>Part 3: Detection and most probable number technique using 5-Bromo-4-Chloro-3- Indolyl--D-Glucuronide</a:t>
                      </a:r>
                      <a:endParaRPr/>
                    </a:p>
                  </a:txBody>
                  <a:tcPr marT="0" marB="0" marR="56700" marL="56700"/>
                </a:tc>
              </a:tr>
            </a:tbl>
          </a:graphicData>
        </a:graphic>
      </p:graphicFrame>
      <p:sp>
        <p:nvSpPr>
          <p:cNvPr id="577" name="Google Shape;577;p19"/>
          <p:cNvSpPr txBox="1"/>
          <p:nvPr/>
        </p:nvSpPr>
        <p:spPr>
          <a:xfrm>
            <a:off x="1626989" y="954377"/>
            <a:ext cx="8259000" cy="64632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mbria"/>
                <a:ea typeface="Cambria"/>
                <a:cs typeface="Cambria"/>
                <a:sym typeface="Cambria"/>
              </a:rPr>
              <a:t>A total of Eight Indian Standards on methods for detection and enumeration of </a:t>
            </a:r>
            <a:r>
              <a:rPr i="1" lang="en-US" sz="1800">
                <a:solidFill>
                  <a:schemeClr val="dk1"/>
                </a:solidFill>
                <a:latin typeface="Cambria"/>
                <a:ea typeface="Cambria"/>
                <a:cs typeface="Cambria"/>
                <a:sym typeface="Cambria"/>
              </a:rPr>
              <a:t>Escherichia coli</a:t>
            </a:r>
            <a:r>
              <a:rPr lang="en-US" sz="1800">
                <a:solidFill>
                  <a:schemeClr val="dk1"/>
                </a:solidFill>
                <a:latin typeface="Cambria"/>
                <a:ea typeface="Cambria"/>
                <a:cs typeface="Cambria"/>
                <a:sym typeface="Cambria"/>
              </a:rPr>
              <a:t> in food and drinking water have been formulated by BIS</a:t>
            </a:r>
            <a:endParaRPr/>
          </a:p>
        </p:txBody>
      </p:sp>
      <p:pic>
        <p:nvPicPr>
          <p:cNvPr id="578" name="Google Shape;578;p19"/>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type="title"/>
          </p:nvPr>
        </p:nvSpPr>
        <p:spPr>
          <a:xfrm>
            <a:off x="946550" y="604500"/>
            <a:ext cx="8451300" cy="66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Food Safety and Microbiological Method of Tests</a:t>
            </a:r>
            <a:endParaRPr b="1" sz="2800">
              <a:latin typeface="Times New Roman"/>
              <a:ea typeface="Times New Roman"/>
              <a:cs typeface="Times New Roman"/>
              <a:sym typeface="Times New Roman"/>
            </a:endParaRPr>
          </a:p>
        </p:txBody>
      </p:sp>
      <p:sp>
        <p:nvSpPr>
          <p:cNvPr id="200" name="Google Shape;200;p2"/>
          <p:cNvSpPr/>
          <p:nvPr/>
        </p:nvSpPr>
        <p:spPr>
          <a:xfrm>
            <a:off x="946547" y="765176"/>
            <a:ext cx="680442" cy="4591050"/>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01" name="Google Shape;201;p2"/>
          <p:cNvSpPr/>
          <p:nvPr/>
        </p:nvSpPr>
        <p:spPr>
          <a:xfrm>
            <a:off x="681931" y="765176"/>
            <a:ext cx="630039" cy="459105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02" name="Google Shape;202;p2"/>
          <p:cNvSpPr/>
          <p:nvPr/>
        </p:nvSpPr>
        <p:spPr>
          <a:xfrm>
            <a:off x="342447" y="765176"/>
            <a:ext cx="680442" cy="459105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03" name="Google Shape;203;p2"/>
          <p:cNvSpPr/>
          <p:nvPr/>
        </p:nvSpPr>
        <p:spPr>
          <a:xfrm>
            <a:off x="0" y="765176"/>
            <a:ext cx="756047" cy="459105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04" name="Google Shape;204;p2"/>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05" name="Google Shape;205;p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06" name="Google Shape;206;p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07" name="Google Shape;207;p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grpSp>
        <p:nvGrpSpPr>
          <p:cNvPr id="208" name="Google Shape;208;p2"/>
          <p:cNvGrpSpPr/>
          <p:nvPr/>
        </p:nvGrpSpPr>
        <p:grpSpPr>
          <a:xfrm>
            <a:off x="3151016" y="1922875"/>
            <a:ext cx="6568307" cy="925557"/>
            <a:chOff x="1831972" y="2195"/>
            <a:chExt cx="5215425" cy="1571937"/>
          </a:xfrm>
        </p:grpSpPr>
        <p:sp>
          <p:nvSpPr>
            <p:cNvPr id="209" name="Google Shape;209;p2"/>
            <p:cNvSpPr/>
            <p:nvPr/>
          </p:nvSpPr>
          <p:spPr>
            <a:xfrm>
              <a:off x="1831972" y="2195"/>
              <a:ext cx="4428489" cy="1448841"/>
            </a:xfrm>
            <a:prstGeom prst="roundRect">
              <a:avLst>
                <a:gd fmla="val 16667" name="adj"/>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txBox="1"/>
            <p:nvPr/>
          </p:nvSpPr>
          <p:spPr>
            <a:xfrm>
              <a:off x="1902697" y="72932"/>
              <a:ext cx="5144700" cy="1501200"/>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None/>
              </a:pPr>
              <a:r>
                <a:rPr b="1" i="0" lang="en-US" sz="2600" u="none" cap="none" strike="noStrike">
                  <a:solidFill>
                    <a:schemeClr val="dk1"/>
                  </a:solidFill>
                  <a:latin typeface="Times New Roman"/>
                  <a:ea typeface="Times New Roman"/>
                  <a:cs typeface="Times New Roman"/>
                  <a:sym typeface="Times New Roman"/>
                </a:rPr>
                <a:t>Understanding Food Safety</a:t>
              </a:r>
              <a:endParaRPr b="0" i="0" sz="2600" u="none" cap="none" strike="noStrike">
                <a:solidFill>
                  <a:schemeClr val="dk1"/>
                </a:solidFill>
                <a:latin typeface="Times New Roman"/>
                <a:ea typeface="Times New Roman"/>
                <a:cs typeface="Times New Roman"/>
                <a:sym typeface="Times New Roman"/>
              </a:endParaRPr>
            </a:p>
          </p:txBody>
        </p:sp>
      </p:grpSp>
      <p:grpSp>
        <p:nvGrpSpPr>
          <p:cNvPr id="211" name="Google Shape;211;p2"/>
          <p:cNvGrpSpPr/>
          <p:nvPr/>
        </p:nvGrpSpPr>
        <p:grpSpPr>
          <a:xfrm>
            <a:off x="3150983" y="2854289"/>
            <a:ext cx="5682302" cy="895963"/>
            <a:chOff x="1831972" y="1523479"/>
            <a:chExt cx="4489454" cy="1448841"/>
          </a:xfrm>
        </p:grpSpPr>
        <p:sp>
          <p:nvSpPr>
            <p:cNvPr id="212" name="Google Shape;212;p2"/>
            <p:cNvSpPr/>
            <p:nvPr/>
          </p:nvSpPr>
          <p:spPr>
            <a:xfrm>
              <a:off x="1831972" y="1523479"/>
              <a:ext cx="4489454" cy="1448841"/>
            </a:xfrm>
            <a:prstGeom prst="roundRect">
              <a:avLst>
                <a:gd fmla="val 16667" name="adj"/>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txBox="1"/>
            <p:nvPr/>
          </p:nvSpPr>
          <p:spPr>
            <a:xfrm>
              <a:off x="1902699" y="1594205"/>
              <a:ext cx="4348000" cy="1125756"/>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None/>
              </a:pPr>
              <a:r>
                <a:rPr b="1" i="0" lang="en-US" sz="2600" u="none" cap="none" strike="noStrike">
                  <a:solidFill>
                    <a:schemeClr val="dk1"/>
                  </a:solidFill>
                  <a:latin typeface="Times New Roman"/>
                  <a:ea typeface="Times New Roman"/>
                  <a:cs typeface="Times New Roman"/>
                  <a:sym typeface="Times New Roman"/>
                </a:rPr>
                <a:t>Health Hazards</a:t>
              </a:r>
              <a:endParaRPr b="0" i="0" sz="2600" u="none" cap="none" strike="noStrike">
                <a:solidFill>
                  <a:schemeClr val="dk1"/>
                </a:solidFill>
                <a:latin typeface="Times New Roman"/>
                <a:ea typeface="Times New Roman"/>
                <a:cs typeface="Times New Roman"/>
                <a:sym typeface="Times New Roman"/>
              </a:endParaRPr>
            </a:p>
          </p:txBody>
        </p:sp>
      </p:grpSp>
      <p:grpSp>
        <p:nvGrpSpPr>
          <p:cNvPr id="214" name="Google Shape;214;p2"/>
          <p:cNvGrpSpPr/>
          <p:nvPr/>
        </p:nvGrpSpPr>
        <p:grpSpPr>
          <a:xfrm>
            <a:off x="3150974" y="3876927"/>
            <a:ext cx="5815190" cy="1165013"/>
            <a:chOff x="1831972" y="3044762"/>
            <a:chExt cx="4489454" cy="1448841"/>
          </a:xfrm>
        </p:grpSpPr>
        <p:sp>
          <p:nvSpPr>
            <p:cNvPr id="215" name="Google Shape;215;p2"/>
            <p:cNvSpPr/>
            <p:nvPr/>
          </p:nvSpPr>
          <p:spPr>
            <a:xfrm>
              <a:off x="1831972" y="3044762"/>
              <a:ext cx="4489454" cy="1448841"/>
            </a:xfrm>
            <a:prstGeom prst="roundRect">
              <a:avLst>
                <a:gd fmla="val 16667" name="adj"/>
              </a:avLst>
            </a:prstGeom>
            <a:gradFill>
              <a:gsLst>
                <a:gs pos="0">
                  <a:srgbClr val="AFCAE9"/>
                </a:gs>
                <a:gs pos="50000">
                  <a:srgbClr val="A0C1E4"/>
                </a:gs>
                <a:gs pos="100000">
                  <a:srgbClr val="8FB8E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txBox="1"/>
            <p:nvPr/>
          </p:nvSpPr>
          <p:spPr>
            <a:xfrm>
              <a:off x="1893316" y="3044762"/>
              <a:ext cx="4348000" cy="1307386"/>
            </a:xfrm>
            <a:prstGeom prst="rect">
              <a:avLst/>
            </a:prstGeom>
            <a:noFill/>
            <a:ln>
              <a:noFill/>
            </a:ln>
          </p:spPr>
          <p:txBody>
            <a:bodyPr anchorCtr="0" anchor="ctr" bIns="53325" lIns="106675" spcFirstLastPara="1" rIns="106675" wrap="square" tIns="53325">
              <a:noAutofit/>
            </a:bodyPr>
            <a:lstStyle/>
            <a:p>
              <a:pPr indent="0" lvl="0" marL="0" marR="0" rtl="0" algn="ctr">
                <a:lnSpc>
                  <a:spcPct val="90000"/>
                </a:lnSpc>
                <a:spcBef>
                  <a:spcPts val="0"/>
                </a:spcBef>
                <a:spcAft>
                  <a:spcPts val="0"/>
                </a:spcAft>
                <a:buNone/>
              </a:pPr>
              <a:r>
                <a:rPr b="1" i="0" lang="en-US" sz="2600" u="none" cap="none" strike="noStrike">
                  <a:solidFill>
                    <a:schemeClr val="dk1"/>
                  </a:solidFill>
                  <a:latin typeface="Times New Roman"/>
                  <a:ea typeface="Times New Roman"/>
                  <a:cs typeface="Times New Roman"/>
                  <a:sym typeface="Times New Roman"/>
                </a:rPr>
                <a:t>Indian Standards on Microbiological Safety of Food Products</a:t>
              </a:r>
              <a:endParaRPr b="0" i="0" sz="2600" u="none" cap="none" strike="noStrike">
                <a:solidFill>
                  <a:schemeClr val="dk1"/>
                </a:solidFill>
                <a:latin typeface="Times New Roman"/>
                <a:ea typeface="Times New Roman"/>
                <a:cs typeface="Times New Roman"/>
                <a:sym typeface="Times New Roman"/>
              </a:endParaRPr>
            </a:p>
          </p:txBody>
        </p:sp>
      </p:grpSp>
      <p:pic>
        <p:nvPicPr>
          <p:cNvPr id="217" name="Google Shape;217;p2"/>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0"/>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85" name="Google Shape;585;p20"/>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86" name="Google Shape;586;p20"/>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87" name="Google Shape;587;p20"/>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88" name="Google Shape;588;p20"/>
          <p:cNvSpPr/>
          <p:nvPr/>
        </p:nvSpPr>
        <p:spPr>
          <a:xfrm>
            <a:off x="1433838" y="68019"/>
            <a:ext cx="7683879"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B) Indian Standards on Method of Tests for </a:t>
            </a:r>
            <a:endParaRPr/>
          </a:p>
          <a:p>
            <a:pPr indent="0" lvl="0" marL="0" marR="0" rtl="0" algn="ctr">
              <a:spcBef>
                <a:spcPts val="0"/>
              </a:spcBef>
              <a:spcAft>
                <a:spcPts val="0"/>
              </a:spcAft>
              <a:buNone/>
            </a:pPr>
            <a:r>
              <a:rPr b="1" i="1" lang="en-US" sz="2400">
                <a:solidFill>
                  <a:schemeClr val="dk1"/>
                </a:solidFill>
                <a:latin typeface="Cambria"/>
                <a:ea typeface="Cambria"/>
                <a:cs typeface="Cambria"/>
                <a:sym typeface="Cambria"/>
              </a:rPr>
              <a:t>Escherichia coli </a:t>
            </a:r>
            <a:r>
              <a:rPr lang="en-US" sz="2400">
                <a:solidFill>
                  <a:schemeClr val="dk1"/>
                </a:solidFill>
                <a:latin typeface="Cambria"/>
                <a:ea typeface="Cambria"/>
                <a:cs typeface="Cambria"/>
                <a:sym typeface="Cambria"/>
              </a:rPr>
              <a:t>(iii)</a:t>
            </a:r>
            <a:endParaRPr/>
          </a:p>
        </p:txBody>
      </p:sp>
      <p:graphicFrame>
        <p:nvGraphicFramePr>
          <p:cNvPr id="589" name="Google Shape;589;p20"/>
          <p:cNvGraphicFramePr/>
          <p:nvPr/>
        </p:nvGraphicFramePr>
        <p:xfrm>
          <a:off x="1685666" y="1917700"/>
          <a:ext cx="3000000" cy="3000000"/>
        </p:xfrm>
        <a:graphic>
          <a:graphicData uri="http://schemas.openxmlformats.org/drawingml/2006/table">
            <a:tbl>
              <a:tblPr bandRow="1" firstCol="1" firstRow="1">
                <a:noFill/>
                <a:tableStyleId>{9C5452BD-32A7-407F-B9C3-E4AEA7FDD2A9}</a:tableStyleId>
              </a:tblPr>
              <a:tblGrid>
                <a:gridCol w="459050"/>
                <a:gridCol w="1600200"/>
                <a:gridCol w="6063400"/>
              </a:tblGrid>
              <a:tr h="348100">
                <a:tc>
                  <a:txBody>
                    <a:bodyPr/>
                    <a:lstStyle/>
                    <a:p>
                      <a:pPr indent="0" lvl="0" marL="0" marR="0" rtl="0" algn="ctr">
                        <a:spcBef>
                          <a:spcPts val="0"/>
                        </a:spcBef>
                        <a:spcAft>
                          <a:spcPts val="0"/>
                        </a:spcAft>
                        <a:buNone/>
                      </a:pPr>
                      <a:r>
                        <a:rPr lang="en-US" sz="1400">
                          <a:latin typeface="Cambria"/>
                          <a:ea typeface="Cambria"/>
                          <a:cs typeface="Cambria"/>
                          <a:sym typeface="Cambria"/>
                        </a:rPr>
                        <a:t>S. No.</a:t>
                      </a:r>
                      <a:endParaRPr b="0" sz="1400">
                        <a:solidFill>
                          <a:schemeClr val="dk1"/>
                        </a:solidFill>
                        <a:latin typeface="Cambria"/>
                        <a:ea typeface="Cambria"/>
                        <a:cs typeface="Cambria"/>
                        <a:sym typeface="Cambria"/>
                      </a:endParaRPr>
                    </a:p>
                  </a:txBody>
                  <a:tcPr marT="0" marB="0" marR="56700" marL="56700"/>
                </a:tc>
                <a:tc>
                  <a:txBody>
                    <a:bodyPr/>
                    <a:lstStyle/>
                    <a:p>
                      <a:pPr indent="0" lvl="0" marL="0" marR="24130" rtl="0" algn="ctr">
                        <a:spcBef>
                          <a:spcPts val="0"/>
                        </a:spcBef>
                        <a:spcAft>
                          <a:spcPts val="0"/>
                        </a:spcAft>
                        <a:buNone/>
                      </a:pPr>
                      <a:r>
                        <a:rPr lang="en-US" sz="1400">
                          <a:latin typeface="Cambria"/>
                          <a:ea typeface="Cambria"/>
                          <a:cs typeface="Cambria"/>
                          <a:sym typeface="Cambria"/>
                        </a:rPr>
                        <a:t>IS No.</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400">
                          <a:latin typeface="Cambria"/>
                          <a:ea typeface="Cambria"/>
                          <a:cs typeface="Cambria"/>
                          <a:sym typeface="Cambria"/>
                        </a:rPr>
                        <a:t>IS Title</a:t>
                      </a:r>
                      <a:endParaRPr b="0" sz="1400">
                        <a:solidFill>
                          <a:schemeClr val="dk1"/>
                        </a:solidFill>
                        <a:latin typeface="Cambria"/>
                        <a:ea typeface="Cambria"/>
                        <a:cs typeface="Cambria"/>
                        <a:sym typeface="Cambria"/>
                      </a:endParaRPr>
                    </a:p>
                  </a:txBody>
                  <a:tcPr marT="0" marB="0" marR="56700" marL="56700"/>
                </a:tc>
              </a:tr>
              <a:tr h="514325">
                <a:tc>
                  <a:txBody>
                    <a:bodyPr/>
                    <a:lstStyle/>
                    <a:p>
                      <a:pPr indent="0" lvl="0" marL="0" marR="0" rtl="0" algn="ctr">
                        <a:spcBef>
                          <a:spcPts val="0"/>
                        </a:spcBef>
                        <a:spcAft>
                          <a:spcPts val="0"/>
                        </a:spcAft>
                        <a:buNone/>
                      </a:pPr>
                      <a:r>
                        <a:rPr lang="en-US" sz="1400">
                          <a:latin typeface="Cambria"/>
                          <a:ea typeface="Cambria"/>
                          <a:cs typeface="Cambria"/>
                          <a:sym typeface="Cambria"/>
                        </a:rPr>
                        <a:t>5.</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16424 : 2016</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Horizontal method for the detection and enumeration of presumptive </a:t>
                      </a:r>
                      <a:r>
                        <a:rPr i="1" lang="en-US" sz="1400">
                          <a:latin typeface="Cambria"/>
                          <a:ea typeface="Cambria"/>
                          <a:cs typeface="Cambria"/>
                          <a:sym typeface="Cambria"/>
                        </a:rPr>
                        <a:t>Escherichia coli </a:t>
                      </a:r>
                      <a:r>
                        <a:rPr lang="en-US" sz="1400">
                          <a:latin typeface="Cambria"/>
                          <a:ea typeface="Cambria"/>
                          <a:cs typeface="Cambria"/>
                          <a:sym typeface="Cambria"/>
                        </a:rPr>
                        <a:t>— Most probable number technique</a:t>
                      </a:r>
                      <a:endParaRPr/>
                    </a:p>
                    <a:p>
                      <a:pPr indent="0" lvl="0" marL="0" marR="0" rtl="0" algn="just">
                        <a:spcBef>
                          <a:spcPts val="0"/>
                        </a:spcBef>
                        <a:spcAft>
                          <a:spcPts val="0"/>
                        </a:spcAft>
                        <a:buNone/>
                      </a:pPr>
                      <a:r>
                        <a:t/>
                      </a:r>
                      <a:endParaRPr sz="1400">
                        <a:latin typeface="Cambria"/>
                        <a:ea typeface="Cambria"/>
                        <a:cs typeface="Cambria"/>
                        <a:sym typeface="Cambria"/>
                      </a:endParaRPr>
                    </a:p>
                  </a:txBody>
                  <a:tcPr marT="0" marB="0" marR="56700" marL="56700"/>
                </a:tc>
              </a:tr>
              <a:tr h="514325">
                <a:tc>
                  <a:txBody>
                    <a:bodyPr/>
                    <a:lstStyle/>
                    <a:p>
                      <a:pPr indent="0" lvl="0" marL="0" marR="0" rtl="0" algn="ctr">
                        <a:spcBef>
                          <a:spcPts val="0"/>
                        </a:spcBef>
                        <a:spcAft>
                          <a:spcPts val="0"/>
                        </a:spcAft>
                        <a:buNone/>
                      </a:pPr>
                      <a:r>
                        <a:rPr lang="en-US" sz="1400">
                          <a:latin typeface="Cambria"/>
                          <a:ea typeface="Cambria"/>
                          <a:cs typeface="Cambria"/>
                          <a:sym typeface="Cambria"/>
                        </a:rPr>
                        <a:t>6.</a:t>
                      </a:r>
                      <a:endParaRPr b="0" sz="1400">
                        <a:solidFill>
                          <a:schemeClr val="dk1"/>
                        </a:solidFill>
                        <a:latin typeface="Cambria"/>
                        <a:ea typeface="Cambria"/>
                        <a:cs typeface="Cambria"/>
                        <a:sym typeface="Cambria"/>
                      </a:endParaRPr>
                    </a:p>
                  </a:txBody>
                  <a:tcPr marT="0" marB="0" marR="56700" marL="56700"/>
                </a:tc>
                <a:tc>
                  <a:txBody>
                    <a:bodyPr/>
                    <a:lstStyle/>
                    <a:p>
                      <a:pPr indent="0" lvl="0" marL="0" marR="24130" rtl="0" algn="l">
                        <a:spcBef>
                          <a:spcPts val="0"/>
                        </a:spcBef>
                        <a:spcAft>
                          <a:spcPts val="0"/>
                        </a:spcAft>
                        <a:buNone/>
                      </a:pPr>
                      <a:r>
                        <a:rPr b="1" lang="en-US" sz="1400">
                          <a:solidFill>
                            <a:schemeClr val="dk1"/>
                          </a:solidFill>
                          <a:latin typeface="Cambria"/>
                          <a:ea typeface="Cambria"/>
                          <a:cs typeface="Cambria"/>
                          <a:sym typeface="Cambria"/>
                        </a:rPr>
                        <a:t>IS 16987 : 2018</a:t>
                      </a:r>
                      <a:endParaRPr/>
                    </a:p>
                  </a:txBody>
                  <a:tcPr marT="0" marB="0" marR="56700" marL="56700"/>
                </a:tc>
                <a:tc>
                  <a:txBody>
                    <a:bodyPr/>
                    <a:lstStyle/>
                    <a:p>
                      <a:pPr indent="0" lvl="0" marL="0" marR="0" rtl="0" algn="just">
                        <a:spcBef>
                          <a:spcPts val="0"/>
                        </a:spcBef>
                        <a:spcAft>
                          <a:spcPts val="0"/>
                        </a:spcAft>
                        <a:buNone/>
                      </a:pPr>
                      <a:r>
                        <a:rPr i="0" lang="en-US" sz="1400">
                          <a:latin typeface="Cambria"/>
                          <a:ea typeface="Cambria"/>
                          <a:cs typeface="Cambria"/>
                          <a:sym typeface="Cambria"/>
                        </a:rPr>
                        <a:t>Microbiology of food and animal feed – real-time polymerase chain reaction    ( PCR ) based method for the detection of food borne pathogens - Horizontal method for the detection of shiga-toxin producing </a:t>
                      </a:r>
                      <a:r>
                        <a:rPr i="1" lang="en-US" sz="1400">
                          <a:latin typeface="Cambria"/>
                          <a:ea typeface="Cambria"/>
                          <a:cs typeface="Cambria"/>
                          <a:sym typeface="Cambria"/>
                        </a:rPr>
                        <a:t>Escherichia coli </a:t>
                      </a:r>
                      <a:r>
                        <a:rPr i="0" lang="en-US" sz="1400">
                          <a:latin typeface="Cambria"/>
                          <a:ea typeface="Cambria"/>
                          <a:cs typeface="Cambria"/>
                          <a:sym typeface="Cambria"/>
                        </a:rPr>
                        <a:t>( STEC ) and the determination of O157, O111, O26, O103 and O145 serogroups</a:t>
                      </a:r>
                      <a:endParaRPr/>
                    </a:p>
                    <a:p>
                      <a:pPr indent="0" lvl="0" marL="0" marR="0" rtl="0" algn="just">
                        <a:spcBef>
                          <a:spcPts val="0"/>
                        </a:spcBef>
                        <a:spcAft>
                          <a:spcPts val="0"/>
                        </a:spcAft>
                        <a:buNone/>
                      </a:pPr>
                      <a:r>
                        <a:t/>
                      </a:r>
                      <a:endParaRPr i="1" sz="1400">
                        <a:latin typeface="Cambria"/>
                        <a:ea typeface="Cambria"/>
                        <a:cs typeface="Cambria"/>
                        <a:sym typeface="Cambria"/>
                      </a:endParaRPr>
                    </a:p>
                  </a:txBody>
                  <a:tcPr marT="0" marB="0" marR="56700" marL="56700"/>
                </a:tc>
              </a:tr>
              <a:tr h="667475">
                <a:tc>
                  <a:txBody>
                    <a:bodyPr/>
                    <a:lstStyle/>
                    <a:p>
                      <a:pPr indent="0" lvl="0" marL="0" marR="0" rtl="0" algn="ctr">
                        <a:spcBef>
                          <a:spcPts val="0"/>
                        </a:spcBef>
                        <a:spcAft>
                          <a:spcPts val="0"/>
                        </a:spcAft>
                        <a:buNone/>
                      </a:pPr>
                      <a:r>
                        <a:rPr lang="en-US" sz="1400">
                          <a:latin typeface="Cambria"/>
                          <a:ea typeface="Cambria"/>
                          <a:cs typeface="Cambria"/>
                          <a:sym typeface="Cambria"/>
                        </a:rPr>
                        <a:t>7.</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solidFill>
                            <a:schemeClr val="dk1"/>
                          </a:solidFill>
                          <a:latin typeface="Cambria"/>
                          <a:ea typeface="Cambria"/>
                          <a:cs typeface="Cambria"/>
                          <a:sym typeface="Cambria"/>
                        </a:rPr>
                        <a:t>IS 15185 : 2016</a:t>
                      </a:r>
                      <a:endParaRPr/>
                    </a:p>
                  </a:txBody>
                  <a:tcPr marT="0" marB="0" marR="56700" marL="56700"/>
                </a:tc>
                <a:tc>
                  <a:txBody>
                    <a:bodyPr/>
                    <a:lstStyle/>
                    <a:p>
                      <a:pPr indent="0" lvl="0" marL="0" marR="0" rtl="0" algn="just">
                        <a:spcBef>
                          <a:spcPts val="0"/>
                        </a:spcBef>
                        <a:spcAft>
                          <a:spcPts val="0"/>
                        </a:spcAft>
                        <a:buNone/>
                      </a:pPr>
                      <a:r>
                        <a:rPr b="0" lang="en-US" sz="1400">
                          <a:solidFill>
                            <a:schemeClr val="dk1"/>
                          </a:solidFill>
                          <a:latin typeface="Cambria"/>
                          <a:ea typeface="Cambria"/>
                          <a:cs typeface="Cambria"/>
                          <a:sym typeface="Cambria"/>
                        </a:rPr>
                        <a:t>Water quality - detection and enumeration of </a:t>
                      </a:r>
                      <a:r>
                        <a:rPr b="0" i="1" lang="en-US" sz="1400">
                          <a:solidFill>
                            <a:schemeClr val="dk1"/>
                          </a:solidFill>
                          <a:latin typeface="Cambria"/>
                          <a:ea typeface="Cambria"/>
                          <a:cs typeface="Cambria"/>
                          <a:sym typeface="Cambria"/>
                        </a:rPr>
                        <a:t>Escherichia coli</a:t>
                      </a:r>
                      <a:r>
                        <a:rPr b="0" lang="en-US" sz="1400">
                          <a:solidFill>
                            <a:schemeClr val="dk1"/>
                          </a:solidFill>
                          <a:latin typeface="Cambria"/>
                          <a:ea typeface="Cambria"/>
                          <a:cs typeface="Cambria"/>
                          <a:sym typeface="Cambria"/>
                        </a:rPr>
                        <a:t> and coliform bacteria - Membrane filtration method for water with low bacterial background flora</a:t>
                      </a:r>
                      <a:endParaRPr/>
                    </a:p>
                    <a:p>
                      <a:pPr indent="0" lvl="0" marL="0" marR="0" rtl="0" algn="just">
                        <a:spcBef>
                          <a:spcPts val="0"/>
                        </a:spcBef>
                        <a:spcAft>
                          <a:spcPts val="0"/>
                        </a:spcAft>
                        <a:buNone/>
                      </a:pPr>
                      <a:r>
                        <a:t/>
                      </a:r>
                      <a:endParaRPr b="0" sz="1400">
                        <a:solidFill>
                          <a:schemeClr val="dk1"/>
                        </a:solidFill>
                        <a:latin typeface="Cambria"/>
                        <a:ea typeface="Cambria"/>
                        <a:cs typeface="Cambria"/>
                        <a:sym typeface="Cambria"/>
                      </a:endParaRPr>
                    </a:p>
                  </a:txBody>
                  <a:tcPr marT="0" marB="0" marR="56700" marL="56700"/>
                </a:tc>
              </a:tr>
              <a:tr h="667475">
                <a:tc>
                  <a:txBody>
                    <a:bodyPr/>
                    <a:lstStyle/>
                    <a:p>
                      <a:pPr indent="0" lvl="0" marL="0" marR="0" rtl="0" algn="ctr">
                        <a:spcBef>
                          <a:spcPts val="0"/>
                        </a:spcBef>
                        <a:spcAft>
                          <a:spcPts val="0"/>
                        </a:spcAft>
                        <a:buNone/>
                      </a:pPr>
                      <a:r>
                        <a:rPr lang="en-US" sz="1400">
                          <a:latin typeface="Cambria"/>
                          <a:ea typeface="Cambria"/>
                          <a:cs typeface="Cambria"/>
                          <a:sym typeface="Cambria"/>
                        </a:rPr>
                        <a:t>8.</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solidFill>
                            <a:schemeClr val="dk1"/>
                          </a:solidFill>
                          <a:latin typeface="Cambria"/>
                          <a:ea typeface="Cambria"/>
                          <a:cs typeface="Cambria"/>
                          <a:sym typeface="Cambria"/>
                        </a:rPr>
                        <a:t>IS 17819 : 2022</a:t>
                      </a:r>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Water quality - Enumeration of </a:t>
                      </a:r>
                      <a:r>
                        <a:rPr i="1" lang="en-US" sz="1400">
                          <a:latin typeface="Cambria"/>
                          <a:ea typeface="Cambria"/>
                          <a:cs typeface="Cambria"/>
                          <a:sym typeface="Cambria"/>
                        </a:rPr>
                        <a:t>Escherichia coli </a:t>
                      </a:r>
                      <a:r>
                        <a:rPr lang="en-US" sz="1400">
                          <a:latin typeface="Cambria"/>
                          <a:ea typeface="Cambria"/>
                          <a:cs typeface="Cambria"/>
                          <a:sym typeface="Cambria"/>
                        </a:rPr>
                        <a:t>and coliform bacteria - Most probable number method</a:t>
                      </a:r>
                      <a:endParaRPr/>
                    </a:p>
                  </a:txBody>
                  <a:tcPr marT="0" marB="0" marR="56700" marL="56700"/>
                </a:tc>
              </a:tr>
            </a:tbl>
          </a:graphicData>
        </a:graphic>
      </p:graphicFrame>
      <p:sp>
        <p:nvSpPr>
          <p:cNvPr id="590" name="Google Shape;590;p20"/>
          <p:cNvSpPr txBox="1"/>
          <p:nvPr/>
        </p:nvSpPr>
        <p:spPr>
          <a:xfrm>
            <a:off x="1626989" y="954377"/>
            <a:ext cx="8259000" cy="64632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mbria"/>
                <a:ea typeface="Cambria"/>
                <a:cs typeface="Cambria"/>
                <a:sym typeface="Cambria"/>
              </a:rPr>
              <a:t>A total of five Indian Standards on methods for detection and enumeration of </a:t>
            </a:r>
            <a:r>
              <a:rPr i="1" lang="en-US" sz="1800">
                <a:solidFill>
                  <a:schemeClr val="dk1"/>
                </a:solidFill>
                <a:latin typeface="Cambria"/>
                <a:ea typeface="Cambria"/>
                <a:cs typeface="Cambria"/>
                <a:sym typeface="Cambria"/>
              </a:rPr>
              <a:t>Escherichia coli</a:t>
            </a:r>
            <a:r>
              <a:rPr lang="en-US" sz="1800">
                <a:solidFill>
                  <a:schemeClr val="dk1"/>
                </a:solidFill>
                <a:latin typeface="Cambria"/>
                <a:ea typeface="Cambria"/>
                <a:cs typeface="Cambria"/>
                <a:sym typeface="Cambria"/>
              </a:rPr>
              <a:t> in food and water have been formulated by BIS</a:t>
            </a:r>
            <a:endParaRPr/>
          </a:p>
        </p:txBody>
      </p:sp>
      <p:pic>
        <p:nvPicPr>
          <p:cNvPr id="591" name="Google Shape;591;p20"/>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1"/>
          <p:cNvSpPr/>
          <p:nvPr/>
        </p:nvSpPr>
        <p:spPr>
          <a:xfrm>
            <a:off x="1455899" y="1318710"/>
            <a:ext cx="8282279" cy="450892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70C0"/>
              </a:buClr>
              <a:buSzPts val="1600"/>
              <a:buFont typeface="Noto Sans Symbols"/>
              <a:buChar char="▪"/>
            </a:pPr>
            <a:r>
              <a:rPr lang="en-US" sz="1600">
                <a:solidFill>
                  <a:srgbClr val="0070C0"/>
                </a:solidFill>
                <a:latin typeface="Cambria"/>
                <a:ea typeface="Cambria"/>
                <a:cs typeface="Cambria"/>
                <a:sym typeface="Cambria"/>
              </a:rPr>
              <a:t>Basic method for detection, isolation and enumeration of </a:t>
            </a:r>
            <a:r>
              <a:rPr i="1" lang="en-US" sz="1600">
                <a:solidFill>
                  <a:srgbClr val="0070C0"/>
                </a:solidFill>
                <a:latin typeface="Cambria"/>
                <a:ea typeface="Cambria"/>
                <a:cs typeface="Cambria"/>
                <a:sym typeface="Cambria"/>
              </a:rPr>
              <a:t>E. coli</a:t>
            </a:r>
            <a:endParaRPr/>
          </a:p>
          <a:p>
            <a:pPr indent="0" lvl="0" marL="0" marR="0" rtl="0" algn="just">
              <a:spcBef>
                <a:spcPts val="0"/>
              </a:spcBef>
              <a:spcAft>
                <a:spcPts val="0"/>
              </a:spcAft>
              <a:buNone/>
            </a:pPr>
            <a:r>
              <a:t/>
            </a:r>
            <a:endParaRPr b="1"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Prescribes the </a:t>
            </a:r>
            <a:r>
              <a:rPr b="1" lang="en-US" sz="1600">
                <a:solidFill>
                  <a:srgbClr val="C00000"/>
                </a:solidFill>
                <a:latin typeface="Cambria"/>
                <a:ea typeface="Cambria"/>
                <a:cs typeface="Cambria"/>
                <a:sym typeface="Cambria"/>
              </a:rPr>
              <a:t>general characteristics</a:t>
            </a:r>
            <a:r>
              <a:rPr lang="en-US" sz="1600">
                <a:solidFill>
                  <a:srgbClr val="C00000"/>
                </a:solidFill>
                <a:latin typeface="Cambria"/>
                <a:ea typeface="Cambria"/>
                <a:cs typeface="Cambria"/>
                <a:sym typeface="Cambria"/>
              </a:rPr>
              <a:t> of the organisms, their growth characteristics on nutrient agar as well as selective media and biochemical test properties </a:t>
            </a:r>
            <a:r>
              <a:rPr i="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4</a:t>
            </a:r>
            <a:r>
              <a:rPr i="1" lang="en-US" sz="1600">
                <a:solidFill>
                  <a:schemeClr val="dk1"/>
                </a:solidFill>
                <a:latin typeface="Cambria"/>
                <a:ea typeface="Cambria"/>
                <a:cs typeface="Cambria"/>
                <a:sym typeface="Cambria"/>
              </a:rPr>
              <a:t>)</a:t>
            </a:r>
            <a:endParaRPr sz="1600">
              <a:solidFill>
                <a:srgbClr val="C00000"/>
              </a:solidFill>
              <a:latin typeface="Cambria"/>
              <a:ea typeface="Cambria"/>
              <a:cs typeface="Cambria"/>
              <a:sym typeface="Cambria"/>
            </a:endParaRPr>
          </a:p>
          <a:p>
            <a:pPr indent="-219075" lvl="0" marL="285750"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Procedure of</a:t>
            </a:r>
            <a:r>
              <a:rPr b="1" lang="en-US" sz="1600">
                <a:solidFill>
                  <a:srgbClr val="385623"/>
                </a:solidFill>
                <a:latin typeface="Cambria"/>
                <a:ea typeface="Cambria"/>
                <a:cs typeface="Cambria"/>
                <a:sym typeface="Cambria"/>
              </a:rPr>
              <a:t> isolation</a:t>
            </a:r>
            <a:r>
              <a:rPr lang="en-US" sz="1600">
                <a:solidFill>
                  <a:srgbClr val="385623"/>
                </a:solidFill>
                <a:latin typeface="Cambria"/>
                <a:ea typeface="Cambria"/>
                <a:cs typeface="Cambria"/>
                <a:sym typeface="Cambria"/>
              </a:rPr>
              <a:t> of organism including sample preparation </a:t>
            </a:r>
            <a:r>
              <a:rPr i="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5</a:t>
            </a:r>
            <a:r>
              <a:rPr i="1" lang="en-US" sz="1600">
                <a:solidFill>
                  <a:schemeClr val="dk1"/>
                </a:solidFill>
                <a:latin typeface="Cambria"/>
                <a:ea typeface="Cambria"/>
                <a:cs typeface="Cambria"/>
                <a:sym typeface="Cambria"/>
              </a:rPr>
              <a:t>)</a:t>
            </a:r>
            <a:endParaRPr sz="1600">
              <a:solidFill>
                <a:srgbClr val="385623"/>
              </a:solidFill>
              <a:latin typeface="Cambria"/>
              <a:ea typeface="Cambria"/>
              <a:cs typeface="Cambria"/>
              <a:sym typeface="Cambria"/>
            </a:endParaRPr>
          </a:p>
          <a:p>
            <a:pPr indent="0" lvl="0" marL="0" marR="0" rtl="0" algn="just">
              <a:spcBef>
                <a:spcPts val="0"/>
              </a:spcBef>
              <a:spcAft>
                <a:spcPts val="0"/>
              </a:spcAft>
              <a:buNone/>
            </a:pPr>
            <a:r>
              <a:t/>
            </a:r>
            <a:endParaRPr sz="1050">
              <a:solidFill>
                <a:srgbClr val="000000"/>
              </a:solidFill>
              <a:latin typeface="Cambria"/>
              <a:ea typeface="Cambria"/>
              <a:cs typeface="Cambria"/>
              <a:sym typeface="Cambria"/>
            </a:endParaRPr>
          </a:p>
          <a:p>
            <a:pPr indent="-285750" lvl="0" marL="285750" marR="0" rtl="0" algn="just">
              <a:spcBef>
                <a:spcPts val="0"/>
              </a:spcBef>
              <a:spcAft>
                <a:spcPts val="0"/>
              </a:spcAft>
              <a:buClr>
                <a:srgbClr val="0070C0"/>
              </a:buClr>
              <a:buSzPts val="1600"/>
              <a:buFont typeface="Noto Sans Symbols"/>
              <a:buChar char="▪"/>
            </a:pPr>
            <a:r>
              <a:rPr lang="en-US" sz="1600">
                <a:solidFill>
                  <a:srgbClr val="0070C0"/>
                </a:solidFill>
                <a:latin typeface="Cambria"/>
                <a:ea typeface="Cambria"/>
                <a:cs typeface="Cambria"/>
                <a:sym typeface="Cambria"/>
              </a:rPr>
              <a:t>Inoculation on MacConkey broth, MacConkey medium, Eosin methylene blue lactose agar and Tergitol-7 agar </a:t>
            </a:r>
            <a:r>
              <a:rPr i="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5</a:t>
            </a:r>
            <a:r>
              <a:rPr i="1" lang="en-US" sz="1600">
                <a:solidFill>
                  <a:schemeClr val="dk1"/>
                </a:solidFill>
                <a:latin typeface="Cambria"/>
                <a:ea typeface="Cambria"/>
                <a:cs typeface="Cambria"/>
                <a:sym typeface="Cambria"/>
              </a:rPr>
              <a:t>)</a:t>
            </a:r>
            <a:endParaRPr sz="1600">
              <a:solidFill>
                <a:srgbClr val="0070C0"/>
              </a:solidFill>
              <a:latin typeface="Cambria"/>
              <a:ea typeface="Cambria"/>
              <a:cs typeface="Cambria"/>
              <a:sym typeface="Cambria"/>
            </a:endParaRPr>
          </a:p>
          <a:p>
            <a:pPr indent="-219075" lvl="0" marL="285750" marR="0" rtl="0" algn="just">
              <a:spcBef>
                <a:spcPts val="0"/>
              </a:spcBef>
              <a:spcAft>
                <a:spcPts val="0"/>
              </a:spcAft>
              <a:buClr>
                <a:schemeClr val="dk1"/>
              </a:buClr>
              <a:buSzPts val="1050"/>
              <a:buFont typeface="Noto Sans Symbols"/>
              <a:buNone/>
            </a:pPr>
            <a:r>
              <a:t/>
            </a:r>
            <a:endParaRPr sz="1050">
              <a:solidFill>
                <a:srgbClr val="000000"/>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Incubation at 37</a:t>
            </a:r>
            <a:r>
              <a:rPr baseline="30000" lang="en-US" sz="1600">
                <a:solidFill>
                  <a:srgbClr val="C00000"/>
                </a:solidFill>
                <a:latin typeface="Cambria"/>
                <a:ea typeface="Cambria"/>
                <a:cs typeface="Cambria"/>
                <a:sym typeface="Cambria"/>
              </a:rPr>
              <a:t>o</a:t>
            </a:r>
            <a:r>
              <a:rPr lang="en-US" sz="1600">
                <a:solidFill>
                  <a:srgbClr val="C00000"/>
                </a:solidFill>
                <a:latin typeface="Cambria"/>
                <a:ea typeface="Cambria"/>
                <a:cs typeface="Cambria"/>
                <a:sym typeface="Cambria"/>
              </a:rPr>
              <a:t>C for overnight followed by identification of </a:t>
            </a:r>
            <a:r>
              <a:rPr i="1" lang="en-US" sz="1600">
                <a:solidFill>
                  <a:srgbClr val="C00000"/>
                </a:solidFill>
                <a:latin typeface="Cambria"/>
                <a:ea typeface="Cambria"/>
                <a:cs typeface="Cambria"/>
                <a:sym typeface="Cambria"/>
              </a:rPr>
              <a:t>E. coli </a:t>
            </a:r>
            <a:r>
              <a:rPr i="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5</a:t>
            </a:r>
            <a:r>
              <a:rPr i="1" lang="en-US" sz="1600">
                <a:solidFill>
                  <a:schemeClr val="dk1"/>
                </a:solidFill>
                <a:latin typeface="Cambria"/>
                <a:ea typeface="Cambria"/>
                <a:cs typeface="Cambria"/>
                <a:sym typeface="Cambria"/>
              </a:rPr>
              <a:t>)</a:t>
            </a:r>
            <a:endParaRPr sz="1600">
              <a:solidFill>
                <a:srgbClr val="C00000"/>
              </a:solidFill>
              <a:latin typeface="Cambria"/>
              <a:ea typeface="Cambria"/>
              <a:cs typeface="Cambria"/>
              <a:sym typeface="Cambria"/>
            </a:endParaRPr>
          </a:p>
          <a:p>
            <a:pPr indent="-219075" lvl="0" marL="285750"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For </a:t>
            </a:r>
            <a:r>
              <a:rPr b="1" lang="en-US" sz="1600">
                <a:solidFill>
                  <a:srgbClr val="385623"/>
                </a:solidFill>
                <a:latin typeface="Cambria"/>
                <a:ea typeface="Cambria"/>
                <a:cs typeface="Cambria"/>
                <a:sym typeface="Cambria"/>
              </a:rPr>
              <a:t>identification, </a:t>
            </a:r>
            <a:r>
              <a:rPr lang="en-US" sz="1600">
                <a:solidFill>
                  <a:srgbClr val="385623"/>
                </a:solidFill>
                <a:latin typeface="Cambria"/>
                <a:ea typeface="Cambria"/>
                <a:cs typeface="Cambria"/>
                <a:sym typeface="Cambria"/>
              </a:rPr>
              <a:t>suspected colonies showing characteristic properties are tested for Gram’s Stain and motility test followed by biochemical tests for H</a:t>
            </a:r>
            <a:r>
              <a:rPr baseline="-25000" lang="en-US" sz="1600">
                <a:solidFill>
                  <a:srgbClr val="385623"/>
                </a:solidFill>
                <a:latin typeface="Cambria"/>
                <a:ea typeface="Cambria"/>
                <a:cs typeface="Cambria"/>
                <a:sym typeface="Cambria"/>
              </a:rPr>
              <a:t>2</a:t>
            </a:r>
            <a:r>
              <a:rPr lang="en-US" sz="1600">
                <a:solidFill>
                  <a:srgbClr val="385623"/>
                </a:solidFill>
                <a:latin typeface="Cambria"/>
                <a:ea typeface="Cambria"/>
                <a:cs typeface="Cambria"/>
                <a:sym typeface="Cambria"/>
              </a:rPr>
              <a:t>S production, indole, urease, methyl red, Voges-Proskauer reaction, citrate utilization, fermentation of carbohydrates and test for growth with acid and gas production in MacConkey broth </a:t>
            </a:r>
            <a:r>
              <a:rPr i="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5</a:t>
            </a:r>
            <a:r>
              <a:rPr i="1" lang="en-US" sz="1600">
                <a:solidFill>
                  <a:schemeClr val="dk1"/>
                </a:solidFill>
                <a:latin typeface="Cambria"/>
                <a:ea typeface="Cambria"/>
                <a:cs typeface="Cambria"/>
                <a:sym typeface="Cambria"/>
              </a:rPr>
              <a:t>)</a:t>
            </a:r>
            <a:endParaRPr i="1" sz="1600">
              <a:solidFill>
                <a:srgbClr val="385623"/>
              </a:solidFill>
              <a:latin typeface="Cambria"/>
              <a:ea typeface="Cambria"/>
              <a:cs typeface="Cambria"/>
              <a:sym typeface="Cambria"/>
            </a:endParaRPr>
          </a:p>
          <a:p>
            <a:pPr indent="0" lvl="0" marL="0" marR="0" rtl="0" algn="just">
              <a:spcBef>
                <a:spcPts val="0"/>
              </a:spcBef>
              <a:spcAft>
                <a:spcPts val="0"/>
              </a:spcAft>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0070C0"/>
              </a:buClr>
              <a:buSzPts val="1600"/>
              <a:buFont typeface="Noto Sans Symbols"/>
              <a:buChar char="▪"/>
            </a:pPr>
            <a:r>
              <a:rPr lang="en-US" sz="1600">
                <a:solidFill>
                  <a:srgbClr val="0070C0"/>
                </a:solidFill>
                <a:latin typeface="Cambria"/>
                <a:ea typeface="Cambria"/>
                <a:cs typeface="Cambria"/>
                <a:sym typeface="Cambria"/>
              </a:rPr>
              <a:t>Standard recommends both ‘Plate Count’ and Most Probable Number (MPN) method for the </a:t>
            </a:r>
            <a:r>
              <a:rPr b="1" lang="en-US" sz="1600">
                <a:solidFill>
                  <a:srgbClr val="0070C0"/>
                </a:solidFill>
                <a:latin typeface="Cambria"/>
                <a:ea typeface="Cambria"/>
                <a:cs typeface="Cambria"/>
                <a:sym typeface="Cambria"/>
              </a:rPr>
              <a:t>enumeration</a:t>
            </a:r>
            <a:r>
              <a:rPr lang="en-US" sz="1600">
                <a:solidFill>
                  <a:srgbClr val="0070C0"/>
                </a:solidFill>
                <a:latin typeface="Cambria"/>
                <a:ea typeface="Cambria"/>
                <a:cs typeface="Cambria"/>
                <a:sym typeface="Cambria"/>
              </a:rPr>
              <a:t> of </a:t>
            </a:r>
            <a:r>
              <a:rPr i="1" lang="en-US" sz="1600">
                <a:solidFill>
                  <a:srgbClr val="0070C0"/>
                </a:solidFill>
                <a:latin typeface="Cambria"/>
                <a:ea typeface="Cambria"/>
                <a:cs typeface="Cambria"/>
                <a:sym typeface="Cambria"/>
              </a:rPr>
              <a:t>E.coli</a:t>
            </a:r>
            <a:r>
              <a:rPr lang="en-US" sz="1600">
                <a:solidFill>
                  <a:srgbClr val="0070C0"/>
                </a:solidFill>
                <a:latin typeface="Cambria"/>
                <a:ea typeface="Cambria"/>
                <a:cs typeface="Cambria"/>
                <a:sym typeface="Cambria"/>
              </a:rPr>
              <a:t>, if all the prescribed identification tests give positive results.</a:t>
            </a:r>
            <a:endParaRPr/>
          </a:p>
        </p:txBody>
      </p:sp>
      <p:sp>
        <p:nvSpPr>
          <p:cNvPr id="597" name="Google Shape;597;p21"/>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598" name="Google Shape;598;p21"/>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599" name="Google Shape;599;p21"/>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00" name="Google Shape;600;p21"/>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01" name="Google Shape;601;p21"/>
          <p:cNvSpPr/>
          <p:nvPr/>
        </p:nvSpPr>
        <p:spPr>
          <a:xfrm>
            <a:off x="1128414" y="105361"/>
            <a:ext cx="8849650" cy="1107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5887 (Part-1)  </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Methods for Detection of Bacteria Responsible for Food Poisoning </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Part 1 Isolation, Identification and Enumeration of </a:t>
            </a:r>
            <a:r>
              <a:rPr b="1" i="1" lang="en-US" sz="1800">
                <a:solidFill>
                  <a:schemeClr val="dk1"/>
                </a:solidFill>
                <a:latin typeface="Cambria"/>
                <a:ea typeface="Cambria"/>
                <a:cs typeface="Cambria"/>
                <a:sym typeface="Cambria"/>
              </a:rPr>
              <a:t>Escherichia coli</a:t>
            </a:r>
            <a:endParaRPr/>
          </a:p>
          <a:p>
            <a:pPr indent="-138104" lvl="0" marL="214304" marR="0" rtl="0" algn="just">
              <a:spcBef>
                <a:spcPts val="0"/>
              </a:spcBef>
              <a:spcAft>
                <a:spcPts val="0"/>
              </a:spcAft>
              <a:buClr>
                <a:schemeClr val="dk1"/>
              </a:buClr>
              <a:buSzPts val="1200"/>
              <a:buFont typeface="Noto Sans Symbols"/>
              <a:buNone/>
            </a:pPr>
            <a:r>
              <a:t/>
            </a:r>
            <a:endParaRPr b="1" i="1" sz="1200">
              <a:solidFill>
                <a:schemeClr val="dk1"/>
              </a:solidFill>
              <a:latin typeface="Cambria"/>
              <a:ea typeface="Cambria"/>
              <a:cs typeface="Cambria"/>
              <a:sym typeface="Cambria"/>
            </a:endParaRPr>
          </a:p>
        </p:txBody>
      </p:sp>
      <p:pic>
        <p:nvPicPr>
          <p:cNvPr id="602" name="Google Shape;602;p21"/>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2"/>
          <p:cNvSpPr/>
          <p:nvPr/>
        </p:nvSpPr>
        <p:spPr>
          <a:xfrm>
            <a:off x="1502470" y="1257748"/>
            <a:ext cx="8235708" cy="48320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chemeClr val="dk1"/>
                </a:solidFill>
                <a:latin typeface="Cambria"/>
                <a:ea typeface="Cambria"/>
                <a:cs typeface="Cambria"/>
                <a:sym typeface="Cambria"/>
              </a:rPr>
              <a:t>This standard has been published in three parts:</a:t>
            </a:r>
            <a:endParaRPr/>
          </a:p>
          <a:p>
            <a:pPr indent="-222250" lvl="0" marL="285750" marR="0" rtl="0" algn="just">
              <a:spcBef>
                <a:spcPts val="0"/>
              </a:spcBef>
              <a:spcAft>
                <a:spcPts val="0"/>
              </a:spcAft>
              <a:buClr>
                <a:schemeClr val="dk1"/>
              </a:buClr>
              <a:buSzPts val="1000"/>
              <a:buFont typeface="Noto Sans Symbols"/>
              <a:buNone/>
            </a:pPr>
            <a:r>
              <a:t/>
            </a:r>
            <a:endParaRPr b="1"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600"/>
              <a:buFont typeface="Noto Sans Symbols"/>
              <a:buChar char="▪"/>
            </a:pPr>
            <a:r>
              <a:rPr b="1" lang="en-US" sz="1600">
                <a:solidFill>
                  <a:schemeClr val="dk1"/>
                </a:solidFill>
                <a:latin typeface="Cambria"/>
                <a:ea typeface="Cambria"/>
                <a:cs typeface="Cambria"/>
                <a:sym typeface="Cambria"/>
              </a:rPr>
              <a:t>Part 1 : 2020 </a:t>
            </a:r>
            <a:r>
              <a:rPr lang="en-US" sz="1600">
                <a:solidFill>
                  <a:schemeClr val="dk1"/>
                </a:solidFill>
                <a:latin typeface="Cambria"/>
                <a:ea typeface="Cambria"/>
                <a:cs typeface="Cambria"/>
                <a:sym typeface="Cambria"/>
              </a:rPr>
              <a:t>- Colony-Count Technique at 44°C Using Membranes and 5-Bromo-4-Chloro-3-Indolyl Beta-D-Glucuronide</a:t>
            </a:r>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600"/>
              <a:buFont typeface="Noto Sans Symbols"/>
              <a:buChar char="▪"/>
            </a:pPr>
            <a:r>
              <a:rPr b="1" lang="en-US" sz="1600">
                <a:solidFill>
                  <a:schemeClr val="dk1"/>
                </a:solidFill>
                <a:latin typeface="Cambria"/>
                <a:ea typeface="Cambria"/>
                <a:cs typeface="Cambria"/>
                <a:sym typeface="Cambria"/>
              </a:rPr>
              <a:t>Part 2 : 2023 </a:t>
            </a:r>
            <a:r>
              <a:rPr lang="en-US" sz="1600">
                <a:solidFill>
                  <a:schemeClr val="dk1"/>
                </a:solidFill>
                <a:latin typeface="Cambria"/>
                <a:ea typeface="Cambria"/>
                <a:cs typeface="Cambria"/>
                <a:sym typeface="Cambria"/>
              </a:rPr>
              <a:t>- Colony-count technique at 44 C using 5-bromo-4-chloro-3-indolyl -D-glucuronide</a:t>
            </a:r>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600"/>
              <a:buFont typeface="Noto Sans Symbols"/>
              <a:buChar char="▪"/>
            </a:pPr>
            <a:r>
              <a:rPr b="1" lang="en-US" sz="1600">
                <a:solidFill>
                  <a:schemeClr val="dk1"/>
                </a:solidFill>
                <a:latin typeface="Cambria"/>
                <a:ea typeface="Cambria"/>
                <a:cs typeface="Cambria"/>
                <a:sym typeface="Cambria"/>
              </a:rPr>
              <a:t>Part 3 : 2023 </a:t>
            </a:r>
            <a:r>
              <a:rPr lang="en-US" sz="1600">
                <a:solidFill>
                  <a:schemeClr val="dk1"/>
                </a:solidFill>
                <a:latin typeface="Cambria"/>
                <a:ea typeface="Cambria"/>
                <a:cs typeface="Cambria"/>
                <a:sym typeface="Cambria"/>
              </a:rPr>
              <a:t>- Detection and most probable number technique using 5-bromo-4-chloro-3- indolyl--D-glucuronide</a:t>
            </a:r>
            <a:endParaRPr sz="1600">
              <a:solidFill>
                <a:schemeClr val="dk1"/>
              </a:solidFill>
              <a:latin typeface="Cambria"/>
              <a:ea typeface="Cambria"/>
              <a:cs typeface="Cambria"/>
              <a:sym typeface="Cambria"/>
            </a:endParaRPr>
          </a:p>
          <a:p>
            <a:pPr indent="-222250" lvl="0" marL="285750" marR="0" rtl="0" algn="just">
              <a:spcBef>
                <a:spcPts val="0"/>
              </a:spcBef>
              <a:spcAft>
                <a:spcPts val="0"/>
              </a:spcAft>
              <a:buClr>
                <a:schemeClr val="dk1"/>
              </a:buClr>
              <a:buSzPts val="1000"/>
              <a:buFont typeface="Noto Sans Symbols"/>
              <a:buNone/>
            </a:pPr>
            <a:r>
              <a:t/>
            </a:r>
            <a:endParaRPr b="1" sz="10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C55A11"/>
              </a:buClr>
              <a:buSzPts val="1600"/>
              <a:buFont typeface="Noto Sans Symbols"/>
              <a:buChar char="✔"/>
            </a:pPr>
            <a:r>
              <a:rPr b="1" lang="en-US" sz="1600">
                <a:solidFill>
                  <a:srgbClr val="C55A11"/>
                </a:solidFill>
                <a:latin typeface="Times New Roman"/>
                <a:ea typeface="Times New Roman"/>
                <a:cs typeface="Times New Roman"/>
                <a:sym typeface="Times New Roman"/>
              </a:rPr>
              <a:t>The user may choose either of the three parts. All parts are for general application.</a:t>
            </a:r>
            <a:endParaRPr/>
          </a:p>
          <a:p>
            <a:pPr indent="-222250" lvl="0" marL="285750" marR="0" rtl="0" algn="just">
              <a:spcBef>
                <a:spcPts val="0"/>
              </a:spcBef>
              <a:spcAft>
                <a:spcPts val="0"/>
              </a:spcAft>
              <a:buClr>
                <a:schemeClr val="dk1"/>
              </a:buClr>
              <a:buSzPts val="1000"/>
              <a:buFont typeface="Noto Sans Symbols"/>
              <a:buNone/>
            </a:pPr>
            <a:r>
              <a:t/>
            </a:r>
            <a:endParaRPr b="1" sz="1000">
              <a:solidFill>
                <a:srgbClr val="C55A11"/>
              </a:solidFill>
              <a:latin typeface="Times New Roman"/>
              <a:ea typeface="Times New Roman"/>
              <a:cs typeface="Times New Roman"/>
              <a:sym typeface="Times New Roman"/>
            </a:endParaRPr>
          </a:p>
          <a:p>
            <a:pPr indent="-285750" lvl="0" marL="285750" marR="0" rtl="0" algn="just">
              <a:spcBef>
                <a:spcPts val="0"/>
              </a:spcBef>
              <a:spcAft>
                <a:spcPts val="0"/>
              </a:spcAft>
              <a:buClr>
                <a:srgbClr val="C55A11"/>
              </a:buClr>
              <a:buSzPts val="1600"/>
              <a:buFont typeface="Noto Sans Symbols"/>
              <a:buChar char="✔"/>
            </a:pPr>
            <a:r>
              <a:rPr b="1" lang="en-US" sz="1600">
                <a:solidFill>
                  <a:srgbClr val="C55A11"/>
                </a:solidFill>
                <a:latin typeface="Times New Roman"/>
                <a:ea typeface="Times New Roman"/>
                <a:cs typeface="Times New Roman"/>
                <a:sym typeface="Times New Roman"/>
              </a:rPr>
              <a:t>However, IS 16067 (Part 1) or IS 16067 (Part 3), both include a resuscitation step, should be used in preference for foodstuffs likely to contain sub-lethally injured cells as a result of properties associated with the food or processing conditions, such as, dehydration, freezing, and exposure to a saline (such as marine) environment or damage by disinfectants such as chlorine-containing products. </a:t>
            </a:r>
            <a:endParaRPr/>
          </a:p>
          <a:p>
            <a:pPr indent="-222250" lvl="0" marL="285750" marR="0" rtl="0" algn="just">
              <a:spcBef>
                <a:spcPts val="0"/>
              </a:spcBef>
              <a:spcAft>
                <a:spcPts val="0"/>
              </a:spcAft>
              <a:buClr>
                <a:schemeClr val="dk1"/>
              </a:buClr>
              <a:buSzPts val="1000"/>
              <a:buFont typeface="Noto Sans Symbols"/>
              <a:buNone/>
            </a:pPr>
            <a:r>
              <a:t/>
            </a:r>
            <a:endParaRPr b="1" sz="1000">
              <a:solidFill>
                <a:srgbClr val="C55A11"/>
              </a:solidFill>
              <a:latin typeface="Times New Roman"/>
              <a:ea typeface="Times New Roman"/>
              <a:cs typeface="Times New Roman"/>
              <a:sym typeface="Times New Roman"/>
            </a:endParaRPr>
          </a:p>
          <a:p>
            <a:pPr indent="-285750" lvl="0" marL="285750" marR="0" rtl="0" algn="just">
              <a:spcBef>
                <a:spcPts val="0"/>
              </a:spcBef>
              <a:spcAft>
                <a:spcPts val="0"/>
              </a:spcAft>
              <a:buClr>
                <a:srgbClr val="C55A11"/>
              </a:buClr>
              <a:buSzPts val="1600"/>
              <a:buFont typeface="Noto Sans Symbols"/>
              <a:buChar char="✔"/>
            </a:pPr>
            <a:r>
              <a:rPr b="1" lang="en-US" sz="1600">
                <a:solidFill>
                  <a:srgbClr val="C55A11"/>
                </a:solidFill>
                <a:latin typeface="Times New Roman"/>
                <a:ea typeface="Times New Roman"/>
                <a:cs typeface="Times New Roman"/>
                <a:sym typeface="Times New Roman"/>
              </a:rPr>
              <a:t>Out of both the method (Part 1 &amp; 3), the method given in Part 1 should be preferred over Part 3 due to limitations of MPN method.</a:t>
            </a:r>
            <a:endParaRPr b="1" sz="1600">
              <a:solidFill>
                <a:schemeClr val="dk1"/>
              </a:solidFill>
              <a:latin typeface="Times New Roman"/>
              <a:ea typeface="Times New Roman"/>
              <a:cs typeface="Times New Roman"/>
              <a:sym typeface="Times New Roman"/>
            </a:endParaRPr>
          </a:p>
        </p:txBody>
      </p:sp>
      <p:sp>
        <p:nvSpPr>
          <p:cNvPr id="608" name="Google Shape;608;p22"/>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09" name="Google Shape;609;p2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610" name="Google Shape;610;p2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11" name="Google Shape;611;p2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12" name="Google Shape;612;p22"/>
          <p:cNvSpPr txBox="1"/>
          <p:nvPr/>
        </p:nvSpPr>
        <p:spPr>
          <a:xfrm>
            <a:off x="1380403" y="241301"/>
            <a:ext cx="7546109" cy="923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16067</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Microbiology of the Food Chain — Horizontal Method for the Enumeration of Beta-Glucuronidase-Positive </a:t>
            </a:r>
            <a:r>
              <a:rPr b="1" i="1" lang="en-US" sz="1800">
                <a:solidFill>
                  <a:schemeClr val="dk1"/>
                </a:solidFill>
                <a:latin typeface="Cambria"/>
                <a:ea typeface="Cambria"/>
                <a:cs typeface="Cambria"/>
                <a:sym typeface="Cambria"/>
              </a:rPr>
              <a:t>Escherichia coli </a:t>
            </a:r>
            <a:r>
              <a:rPr b="1" lang="en-US" sz="1800">
                <a:solidFill>
                  <a:schemeClr val="dk1"/>
                </a:solidFill>
                <a:latin typeface="Cambria"/>
                <a:ea typeface="Cambria"/>
                <a:cs typeface="Cambria"/>
                <a:sym typeface="Cambria"/>
              </a:rPr>
              <a:t>(1)</a:t>
            </a:r>
            <a:endParaRPr/>
          </a:p>
        </p:txBody>
      </p:sp>
      <p:pic>
        <p:nvPicPr>
          <p:cNvPr id="613" name="Google Shape;613;p22"/>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3"/>
          <p:cNvSpPr/>
          <p:nvPr/>
        </p:nvSpPr>
        <p:spPr>
          <a:xfrm>
            <a:off x="1651454" y="1536700"/>
            <a:ext cx="8003064" cy="397031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2F5496"/>
              </a:buClr>
              <a:buSzPts val="1600"/>
              <a:buFont typeface="Noto Sans Symbols"/>
              <a:buChar char="▪"/>
            </a:pPr>
            <a:r>
              <a:rPr lang="en-US" sz="1600">
                <a:solidFill>
                  <a:srgbClr val="2F5496"/>
                </a:solidFill>
                <a:latin typeface="Times New Roman"/>
                <a:ea typeface="Times New Roman"/>
                <a:cs typeface="Times New Roman"/>
                <a:sym typeface="Times New Roman"/>
              </a:rPr>
              <a:t>Kilian and Bulow, in 1976 described the association of </a:t>
            </a:r>
            <a:r>
              <a:rPr b="1" lang="en-US" sz="1600">
                <a:solidFill>
                  <a:srgbClr val="2F5496"/>
                </a:solidFill>
                <a:latin typeface="Times New Roman"/>
                <a:ea typeface="Times New Roman"/>
                <a:cs typeface="Times New Roman"/>
                <a:sym typeface="Times New Roman"/>
              </a:rPr>
              <a:t>beta-glucuronidase (GUS) </a:t>
            </a:r>
            <a:r>
              <a:rPr lang="en-US" sz="1600">
                <a:solidFill>
                  <a:srgbClr val="2F5496"/>
                </a:solidFill>
                <a:latin typeface="Times New Roman"/>
                <a:ea typeface="Times New Roman"/>
                <a:cs typeface="Times New Roman"/>
                <a:sym typeface="Times New Roman"/>
              </a:rPr>
              <a:t>with the genus </a:t>
            </a:r>
            <a:r>
              <a:rPr i="1" lang="en-US" sz="1600">
                <a:solidFill>
                  <a:srgbClr val="2F5496"/>
                </a:solidFill>
                <a:latin typeface="Times New Roman"/>
                <a:ea typeface="Times New Roman"/>
                <a:cs typeface="Times New Roman"/>
                <a:sym typeface="Times New Roman"/>
              </a:rPr>
              <a:t>Escherichia</a:t>
            </a:r>
            <a:r>
              <a:rPr lang="en-US" sz="1600">
                <a:solidFill>
                  <a:srgbClr val="2F5496"/>
                </a:solidFill>
                <a:latin typeface="Times New Roman"/>
                <a:ea typeface="Times New Roman"/>
                <a:cs typeface="Times New Roman"/>
                <a:sym typeface="Times New Roman"/>
              </a:rPr>
              <a:t> </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385623"/>
              </a:buClr>
              <a:buSzPts val="1600"/>
              <a:buFont typeface="Noto Sans Symbols"/>
              <a:buChar char="▪"/>
            </a:pPr>
            <a:r>
              <a:rPr b="1" lang="en-US" sz="1600">
                <a:solidFill>
                  <a:srgbClr val="385623"/>
                </a:solidFill>
                <a:latin typeface="Times New Roman"/>
                <a:ea typeface="Times New Roman"/>
                <a:cs typeface="Times New Roman"/>
                <a:sym typeface="Times New Roman"/>
              </a:rPr>
              <a:t>β-glucuronidase</a:t>
            </a:r>
            <a:r>
              <a:rPr lang="en-US" sz="1600">
                <a:solidFill>
                  <a:srgbClr val="385623"/>
                </a:solidFill>
                <a:latin typeface="Times New Roman"/>
                <a:ea typeface="Times New Roman"/>
                <a:cs typeface="Times New Roman"/>
                <a:sym typeface="Times New Roman"/>
              </a:rPr>
              <a:t> is an enzyme of which hydrolyses β-glucuronic acid residues from the non-reducing termini of glycosaminoglycans (GAGs). </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C00000"/>
              </a:buClr>
              <a:buSzPts val="1600"/>
              <a:buFont typeface="Noto Sans Symbols"/>
              <a:buChar char="▪"/>
            </a:pPr>
            <a:r>
              <a:rPr b="1" lang="en-US" sz="1600">
                <a:solidFill>
                  <a:srgbClr val="C00000"/>
                </a:solidFill>
                <a:latin typeface="Times New Roman"/>
                <a:ea typeface="Times New Roman"/>
                <a:cs typeface="Times New Roman"/>
                <a:sym typeface="Times New Roman"/>
              </a:rPr>
              <a:t>First step </a:t>
            </a:r>
            <a:r>
              <a:rPr lang="en-US" sz="1600">
                <a:solidFill>
                  <a:srgbClr val="C00000"/>
                </a:solidFill>
                <a:latin typeface="Times New Roman"/>
                <a:ea typeface="Times New Roman"/>
                <a:cs typeface="Times New Roman"/>
                <a:sym typeface="Times New Roman"/>
              </a:rPr>
              <a:t>involves </a:t>
            </a:r>
            <a:r>
              <a:rPr b="1" lang="en-US" sz="1600">
                <a:solidFill>
                  <a:srgbClr val="C00000"/>
                </a:solidFill>
                <a:latin typeface="Times New Roman"/>
                <a:ea typeface="Times New Roman"/>
                <a:cs typeface="Times New Roman"/>
                <a:sym typeface="Times New Roman"/>
              </a:rPr>
              <a:t>reviving the organism</a:t>
            </a:r>
            <a:r>
              <a:rPr lang="en-US" sz="1600">
                <a:solidFill>
                  <a:srgbClr val="C00000"/>
                </a:solidFill>
                <a:latin typeface="Times New Roman"/>
                <a:ea typeface="Times New Roman"/>
                <a:cs typeface="Times New Roman"/>
                <a:sym typeface="Times New Roman"/>
              </a:rPr>
              <a:t> (resuscitation stage) present in the sample by </a:t>
            </a:r>
            <a:r>
              <a:rPr b="1" lang="en-US" sz="1600">
                <a:solidFill>
                  <a:srgbClr val="C00000"/>
                </a:solidFill>
                <a:latin typeface="Times New Roman"/>
                <a:ea typeface="Times New Roman"/>
                <a:cs typeface="Times New Roman"/>
                <a:sym typeface="Times New Roman"/>
              </a:rPr>
              <a:t>inoculating</a:t>
            </a:r>
            <a:r>
              <a:rPr lang="en-US" sz="1600">
                <a:solidFill>
                  <a:srgbClr val="C00000"/>
                </a:solidFill>
                <a:latin typeface="Times New Roman"/>
                <a:ea typeface="Times New Roman"/>
                <a:cs typeface="Times New Roman"/>
                <a:sym typeface="Times New Roman"/>
              </a:rPr>
              <a:t> it onto membranes overlaid on minerals-modified glutamate agar (</a:t>
            </a:r>
            <a:r>
              <a:rPr b="1" lang="en-US" sz="1600">
                <a:solidFill>
                  <a:srgbClr val="C00000"/>
                </a:solidFill>
                <a:latin typeface="Times New Roman"/>
                <a:ea typeface="Times New Roman"/>
                <a:cs typeface="Times New Roman"/>
                <a:sym typeface="Times New Roman"/>
              </a:rPr>
              <a:t>MMGA</a:t>
            </a:r>
            <a:r>
              <a:rPr lang="en-US" sz="1600">
                <a:solidFill>
                  <a:srgbClr val="C00000"/>
                </a:solidFill>
                <a:latin typeface="Times New Roman"/>
                <a:ea typeface="Times New Roman"/>
                <a:cs typeface="Times New Roman"/>
                <a:sym typeface="Times New Roman"/>
              </a:rPr>
              <a:t>) and then incubate it at </a:t>
            </a:r>
            <a:r>
              <a:rPr b="1" lang="en-US" sz="1600">
                <a:solidFill>
                  <a:srgbClr val="C00000"/>
                </a:solidFill>
                <a:latin typeface="Times New Roman"/>
                <a:ea typeface="Times New Roman"/>
                <a:cs typeface="Times New Roman"/>
                <a:sym typeface="Times New Roman"/>
              </a:rPr>
              <a:t>37 °C for 4 h</a:t>
            </a:r>
            <a:r>
              <a:rPr lang="en-US" sz="1600">
                <a:solidFill>
                  <a:srgbClr val="C00000"/>
                </a:solidFill>
                <a:latin typeface="Times New Roman"/>
                <a:ea typeface="Times New Roman"/>
                <a:cs typeface="Times New Roman"/>
                <a:sym typeface="Times New Roman"/>
              </a:rPr>
              <a:t>. </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2F5496"/>
              </a:buClr>
              <a:buSzPts val="1600"/>
              <a:buFont typeface="Noto Sans Symbols"/>
              <a:buChar char="▪"/>
            </a:pPr>
            <a:r>
              <a:rPr b="1" lang="en-US" sz="1600">
                <a:solidFill>
                  <a:srgbClr val="2F5496"/>
                </a:solidFill>
                <a:latin typeface="Times New Roman"/>
                <a:ea typeface="Times New Roman"/>
                <a:cs typeface="Times New Roman"/>
                <a:sym typeface="Times New Roman"/>
              </a:rPr>
              <a:t>For isolation</a:t>
            </a:r>
            <a:r>
              <a:rPr lang="en-US" sz="1600">
                <a:solidFill>
                  <a:srgbClr val="2F5496"/>
                </a:solidFill>
                <a:latin typeface="Times New Roman"/>
                <a:ea typeface="Times New Roman"/>
                <a:cs typeface="Times New Roman"/>
                <a:sym typeface="Times New Roman"/>
              </a:rPr>
              <a:t>, the membranes from the resuscitation stage on the MMGA are transferred to tryptone bile X-glucuronide agar (</a:t>
            </a:r>
            <a:r>
              <a:rPr b="1" lang="en-US" sz="1600">
                <a:solidFill>
                  <a:srgbClr val="2F5496"/>
                </a:solidFill>
                <a:latin typeface="Times New Roman"/>
                <a:ea typeface="Times New Roman"/>
                <a:cs typeface="Times New Roman"/>
                <a:sym typeface="Times New Roman"/>
              </a:rPr>
              <a:t>TBX</a:t>
            </a:r>
            <a:r>
              <a:rPr lang="en-US" sz="1600">
                <a:solidFill>
                  <a:srgbClr val="2F5496"/>
                </a:solidFill>
                <a:latin typeface="Times New Roman"/>
                <a:ea typeface="Times New Roman"/>
                <a:cs typeface="Times New Roman"/>
                <a:sym typeface="Times New Roman"/>
              </a:rPr>
              <a:t>) which contains </a:t>
            </a:r>
            <a:r>
              <a:rPr b="1" lang="en-US" sz="1600">
                <a:solidFill>
                  <a:srgbClr val="2F5496"/>
                </a:solidFill>
                <a:latin typeface="Times New Roman"/>
                <a:ea typeface="Times New Roman"/>
                <a:cs typeface="Times New Roman"/>
                <a:sym typeface="Times New Roman"/>
              </a:rPr>
              <a:t>5-bromo-4-chloro-3-indolyl-β-D-glucuronic acid (BCIG) </a:t>
            </a:r>
            <a:r>
              <a:rPr lang="en-US" sz="1600">
                <a:solidFill>
                  <a:srgbClr val="2F5496"/>
                </a:solidFill>
                <a:latin typeface="Times New Roman"/>
                <a:ea typeface="Times New Roman"/>
                <a:cs typeface="Times New Roman"/>
                <a:sym typeface="Times New Roman"/>
              </a:rPr>
              <a:t>as an ingredient. The sample is then incubated at 44 °C for 20 h to 24 h.</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Times New Roman"/>
                <a:ea typeface="Times New Roman"/>
                <a:cs typeface="Times New Roman"/>
                <a:sym typeface="Times New Roman"/>
              </a:rPr>
              <a:t>For </a:t>
            </a:r>
            <a:r>
              <a:rPr b="1" lang="en-US" sz="1600">
                <a:solidFill>
                  <a:srgbClr val="385623"/>
                </a:solidFill>
                <a:latin typeface="Times New Roman"/>
                <a:ea typeface="Times New Roman"/>
                <a:cs typeface="Times New Roman"/>
                <a:sym typeface="Times New Roman"/>
              </a:rPr>
              <a:t>enumeration</a:t>
            </a:r>
            <a:r>
              <a:rPr lang="en-US" sz="1600">
                <a:solidFill>
                  <a:srgbClr val="385623"/>
                </a:solidFill>
                <a:latin typeface="Times New Roman"/>
                <a:ea typeface="Times New Roman"/>
                <a:cs typeface="Times New Roman"/>
                <a:sym typeface="Times New Roman"/>
              </a:rPr>
              <a:t>, the number of colonies of β-glucuronidase-positive </a:t>
            </a:r>
            <a:r>
              <a:rPr i="1" lang="en-US" sz="1600">
                <a:solidFill>
                  <a:srgbClr val="385623"/>
                </a:solidFill>
                <a:latin typeface="Times New Roman"/>
                <a:ea typeface="Times New Roman"/>
                <a:cs typeface="Times New Roman"/>
                <a:sym typeface="Times New Roman"/>
              </a:rPr>
              <a:t>Escherichia coli </a:t>
            </a:r>
            <a:r>
              <a:rPr lang="en-US" sz="1600">
                <a:solidFill>
                  <a:srgbClr val="385623"/>
                </a:solidFill>
                <a:latin typeface="Times New Roman"/>
                <a:ea typeface="Times New Roman"/>
                <a:cs typeface="Times New Roman"/>
                <a:sym typeface="Times New Roman"/>
              </a:rPr>
              <a:t>are calculated from the number of </a:t>
            </a:r>
            <a:r>
              <a:rPr b="1" lang="en-US" sz="1600">
                <a:solidFill>
                  <a:srgbClr val="385623"/>
                </a:solidFill>
                <a:latin typeface="Times New Roman"/>
                <a:ea typeface="Times New Roman"/>
                <a:cs typeface="Times New Roman"/>
                <a:sym typeface="Times New Roman"/>
              </a:rPr>
              <a:t>typical blue or blue-green colonies</a:t>
            </a:r>
            <a:r>
              <a:rPr lang="en-US" sz="1600">
                <a:solidFill>
                  <a:srgbClr val="385623"/>
                </a:solidFill>
                <a:latin typeface="Times New Roman"/>
                <a:ea typeface="Times New Roman"/>
                <a:cs typeface="Times New Roman"/>
                <a:sym typeface="Times New Roman"/>
              </a:rPr>
              <a:t> per plate. </a:t>
            </a:r>
            <a:endParaRPr/>
          </a:p>
        </p:txBody>
      </p:sp>
      <p:sp>
        <p:nvSpPr>
          <p:cNvPr id="619" name="Google Shape;619;p23"/>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20" name="Google Shape;620;p23"/>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621" name="Google Shape;621;p23"/>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22" name="Google Shape;622;p23"/>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23" name="Google Shape;623;p23"/>
          <p:cNvSpPr txBox="1"/>
          <p:nvPr/>
        </p:nvSpPr>
        <p:spPr>
          <a:xfrm>
            <a:off x="1651454" y="257617"/>
            <a:ext cx="7525083" cy="923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16067</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Microbiology of the Food Chain — Horizontal Method for the Enumeration of Beta-Glucuronidase-Positive </a:t>
            </a:r>
            <a:r>
              <a:rPr b="1" i="1" lang="en-US" sz="1800">
                <a:solidFill>
                  <a:schemeClr val="dk1"/>
                </a:solidFill>
                <a:latin typeface="Cambria"/>
                <a:ea typeface="Cambria"/>
                <a:cs typeface="Cambria"/>
                <a:sym typeface="Cambria"/>
              </a:rPr>
              <a:t>Escherichia coli </a:t>
            </a:r>
            <a:r>
              <a:rPr b="1" lang="en-US" sz="1800">
                <a:solidFill>
                  <a:schemeClr val="dk1"/>
                </a:solidFill>
                <a:latin typeface="Cambria"/>
                <a:ea typeface="Cambria"/>
                <a:cs typeface="Cambria"/>
                <a:sym typeface="Cambria"/>
              </a:rPr>
              <a:t>(2)</a:t>
            </a:r>
            <a:endParaRPr/>
          </a:p>
        </p:txBody>
      </p:sp>
      <p:pic>
        <p:nvPicPr>
          <p:cNvPr id="624" name="Google Shape;624;p23"/>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4"/>
          <p:cNvSpPr/>
          <p:nvPr/>
        </p:nvSpPr>
        <p:spPr>
          <a:xfrm>
            <a:off x="1626989" y="1917700"/>
            <a:ext cx="8144802" cy="341631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385623"/>
              </a:buClr>
              <a:buSzPts val="1800"/>
              <a:buFont typeface="Noto Sans Symbols"/>
              <a:buChar char="▪"/>
            </a:pPr>
            <a:r>
              <a:rPr b="1" lang="en-US" sz="1800">
                <a:solidFill>
                  <a:srgbClr val="385623"/>
                </a:solidFill>
                <a:latin typeface="Cambria"/>
                <a:ea typeface="Cambria"/>
                <a:cs typeface="Cambria"/>
                <a:sym typeface="Cambria"/>
              </a:rPr>
              <a:t>Presumptive </a:t>
            </a:r>
            <a:r>
              <a:rPr b="1" i="1" lang="en-US" sz="1800">
                <a:solidFill>
                  <a:srgbClr val="385623"/>
                </a:solidFill>
                <a:latin typeface="Cambria"/>
                <a:ea typeface="Cambria"/>
                <a:cs typeface="Cambria"/>
                <a:sym typeface="Cambria"/>
              </a:rPr>
              <a:t>Escherichia coli</a:t>
            </a:r>
            <a:r>
              <a:rPr lang="en-US" sz="1800">
                <a:solidFill>
                  <a:srgbClr val="385623"/>
                </a:solidFill>
                <a:latin typeface="Cambria"/>
                <a:ea typeface="Cambria"/>
                <a:cs typeface="Cambria"/>
                <a:sym typeface="Cambria"/>
              </a:rPr>
              <a:t> are bacteria which at 44°C ferment lactose with the production of gas, and produce indole from tryptophan. </a:t>
            </a:r>
            <a:endParaRPr sz="1800">
              <a:solidFill>
                <a:srgbClr val="385623"/>
              </a:solidFill>
              <a:latin typeface="Cambria"/>
              <a:ea typeface="Cambria"/>
              <a:cs typeface="Cambria"/>
              <a:sym typeface="Cambria"/>
            </a:endParaRPr>
          </a:p>
          <a:p>
            <a:pPr indent="0" lvl="0" marL="0" marR="0" rtl="0" algn="just">
              <a:spcBef>
                <a:spcPts val="0"/>
              </a:spcBef>
              <a:spcAft>
                <a:spcPts val="0"/>
              </a:spcAft>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800"/>
              <a:buFont typeface="Noto Sans Symbols"/>
              <a:buChar char="▪"/>
            </a:pPr>
            <a:r>
              <a:rPr lang="en-US" sz="1800">
                <a:solidFill>
                  <a:srgbClr val="C00000"/>
                </a:solidFill>
                <a:latin typeface="Cambria"/>
                <a:ea typeface="Cambria"/>
                <a:cs typeface="Cambria"/>
                <a:sym typeface="Cambria"/>
              </a:rPr>
              <a:t>The </a:t>
            </a:r>
            <a:r>
              <a:rPr b="1" lang="en-US" sz="1800">
                <a:solidFill>
                  <a:srgbClr val="C00000"/>
                </a:solidFill>
                <a:latin typeface="Cambria"/>
                <a:ea typeface="Cambria"/>
                <a:cs typeface="Cambria"/>
                <a:sym typeface="Cambria"/>
              </a:rPr>
              <a:t>enumeration </a:t>
            </a:r>
            <a:r>
              <a:rPr lang="en-US" sz="1800">
                <a:solidFill>
                  <a:srgbClr val="C00000"/>
                </a:solidFill>
                <a:latin typeface="Cambria"/>
                <a:ea typeface="Cambria"/>
                <a:cs typeface="Cambria"/>
                <a:sym typeface="Cambria"/>
              </a:rPr>
              <a:t>of presumptive </a:t>
            </a:r>
            <a:r>
              <a:rPr i="1" lang="en-US" sz="1800">
                <a:solidFill>
                  <a:srgbClr val="C00000"/>
                </a:solidFill>
                <a:latin typeface="Cambria"/>
                <a:ea typeface="Cambria"/>
                <a:cs typeface="Cambria"/>
                <a:sym typeface="Cambria"/>
              </a:rPr>
              <a:t>Escherichia coli </a:t>
            </a:r>
            <a:r>
              <a:rPr lang="en-US" sz="1800">
                <a:solidFill>
                  <a:srgbClr val="C00000"/>
                </a:solidFill>
                <a:latin typeface="Cambria"/>
                <a:ea typeface="Cambria"/>
                <a:cs typeface="Cambria"/>
                <a:sym typeface="Cambria"/>
              </a:rPr>
              <a:t>in the standard</a:t>
            </a:r>
            <a:r>
              <a:rPr i="1" lang="en-US" sz="1800">
                <a:solidFill>
                  <a:srgbClr val="C00000"/>
                </a:solidFill>
                <a:latin typeface="Cambria"/>
                <a:ea typeface="Cambria"/>
                <a:cs typeface="Cambria"/>
                <a:sym typeface="Cambria"/>
              </a:rPr>
              <a:t> </a:t>
            </a:r>
            <a:r>
              <a:rPr lang="en-US" sz="1800">
                <a:solidFill>
                  <a:srgbClr val="C00000"/>
                </a:solidFill>
                <a:latin typeface="Cambria"/>
                <a:ea typeface="Cambria"/>
                <a:cs typeface="Cambria"/>
                <a:sym typeface="Cambria"/>
              </a:rPr>
              <a:t>is</a:t>
            </a:r>
            <a:r>
              <a:rPr i="1" lang="en-US" sz="1800">
                <a:solidFill>
                  <a:srgbClr val="C00000"/>
                </a:solidFill>
                <a:latin typeface="Cambria"/>
                <a:ea typeface="Cambria"/>
                <a:cs typeface="Cambria"/>
                <a:sym typeface="Cambria"/>
              </a:rPr>
              <a:t> </a:t>
            </a:r>
            <a:r>
              <a:rPr lang="en-US" sz="1800">
                <a:solidFill>
                  <a:srgbClr val="C00000"/>
                </a:solidFill>
                <a:latin typeface="Cambria"/>
                <a:ea typeface="Cambria"/>
                <a:cs typeface="Cambria"/>
                <a:sym typeface="Cambria"/>
              </a:rPr>
              <a:t>prescribed by MPN method by calculating most probable number of </a:t>
            </a:r>
            <a:r>
              <a:rPr i="1" lang="en-US" sz="1800">
                <a:solidFill>
                  <a:srgbClr val="C00000"/>
                </a:solidFill>
                <a:latin typeface="Cambria"/>
                <a:ea typeface="Cambria"/>
                <a:cs typeface="Cambria"/>
                <a:sym typeface="Cambria"/>
              </a:rPr>
              <a:t>E. coli </a:t>
            </a:r>
            <a:r>
              <a:rPr lang="en-US" sz="1800">
                <a:solidFill>
                  <a:srgbClr val="C00000"/>
                </a:solidFill>
                <a:latin typeface="Cambria"/>
                <a:ea typeface="Cambria"/>
                <a:cs typeface="Cambria"/>
                <a:sym typeface="Cambria"/>
              </a:rPr>
              <a:t>per millilitre or per gram of the test sample.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b="1" lang="en-US" sz="1800">
                <a:solidFill>
                  <a:srgbClr val="000099"/>
                </a:solidFill>
                <a:latin typeface="Cambria"/>
                <a:ea typeface="Cambria"/>
                <a:cs typeface="Cambria"/>
                <a:sym typeface="Cambria"/>
              </a:rPr>
              <a:t>Lauryl sulphate broth </a:t>
            </a:r>
            <a:r>
              <a:rPr lang="en-US" sz="1800">
                <a:solidFill>
                  <a:srgbClr val="000099"/>
                </a:solidFill>
                <a:latin typeface="Cambria"/>
                <a:ea typeface="Cambria"/>
                <a:cs typeface="Cambria"/>
                <a:sym typeface="Cambria"/>
              </a:rPr>
              <a:t>(</a:t>
            </a:r>
            <a:r>
              <a:rPr b="1" lang="en-US" sz="1600">
                <a:solidFill>
                  <a:srgbClr val="000099"/>
                </a:solidFill>
                <a:latin typeface="Cambria"/>
                <a:ea typeface="Cambria"/>
                <a:cs typeface="Cambria"/>
                <a:sym typeface="Cambria"/>
              </a:rPr>
              <a:t>Clause 5.2</a:t>
            </a:r>
            <a:r>
              <a:rPr lang="en-US" sz="1800">
                <a:solidFill>
                  <a:srgbClr val="000099"/>
                </a:solidFill>
                <a:latin typeface="Cambria"/>
                <a:ea typeface="Cambria"/>
                <a:cs typeface="Cambria"/>
                <a:sym typeface="Cambria"/>
              </a:rPr>
              <a:t>) has been used as a Selective enrichment medium and EC broth (</a:t>
            </a:r>
            <a:r>
              <a:rPr b="1" lang="en-US" sz="1600">
                <a:solidFill>
                  <a:srgbClr val="000099"/>
                </a:solidFill>
                <a:latin typeface="Cambria"/>
                <a:ea typeface="Cambria"/>
                <a:cs typeface="Cambria"/>
                <a:sym typeface="Cambria"/>
              </a:rPr>
              <a:t>Clause 5.3</a:t>
            </a:r>
            <a:r>
              <a:rPr lang="en-US" sz="1800">
                <a:solidFill>
                  <a:srgbClr val="000099"/>
                </a:solidFill>
                <a:latin typeface="Cambria"/>
                <a:ea typeface="Cambria"/>
                <a:cs typeface="Cambria"/>
                <a:sym typeface="Cambria"/>
              </a:rPr>
              <a:t>) as Selective medium.</a:t>
            </a:r>
            <a:endParaRPr/>
          </a:p>
          <a:p>
            <a:pPr indent="-171450" lvl="0" marL="285750" marR="0" rtl="0" algn="just">
              <a:spcBef>
                <a:spcPts val="0"/>
              </a:spcBef>
              <a:spcAft>
                <a:spcPts val="0"/>
              </a:spcAft>
              <a:buClr>
                <a:schemeClr val="dk1"/>
              </a:buClr>
              <a:buSzPts val="1800"/>
              <a:buFont typeface="Noto Sans Symbols"/>
              <a:buNone/>
            </a:pPr>
            <a:r>
              <a:t/>
            </a:r>
            <a:endParaRPr sz="1800">
              <a:solidFill>
                <a:srgbClr val="000099"/>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lang="en-US" sz="1800">
                <a:solidFill>
                  <a:srgbClr val="000099"/>
                </a:solidFill>
                <a:latin typeface="Cambria"/>
                <a:ea typeface="Cambria"/>
                <a:cs typeface="Cambria"/>
                <a:sym typeface="Cambria"/>
              </a:rPr>
              <a:t>The standard also defines the Principle of the method (</a:t>
            </a:r>
            <a:r>
              <a:rPr b="1" lang="en-US" sz="1600">
                <a:solidFill>
                  <a:srgbClr val="000099"/>
                </a:solidFill>
                <a:latin typeface="Cambria"/>
                <a:ea typeface="Cambria"/>
                <a:cs typeface="Cambria"/>
                <a:sym typeface="Cambria"/>
              </a:rPr>
              <a:t>Clause 4</a:t>
            </a:r>
            <a:r>
              <a:rPr lang="en-US" sz="1800">
                <a:solidFill>
                  <a:srgbClr val="000099"/>
                </a:solidFill>
                <a:latin typeface="Cambria"/>
                <a:ea typeface="Cambria"/>
                <a:cs typeface="Cambria"/>
                <a:sym typeface="Cambria"/>
              </a:rPr>
              <a:t>), performance testing and quality assurance of the culture medium (</a:t>
            </a:r>
            <a:r>
              <a:rPr b="1" lang="en-US" sz="1600">
                <a:solidFill>
                  <a:srgbClr val="000099"/>
                </a:solidFill>
                <a:latin typeface="Cambria"/>
                <a:ea typeface="Cambria"/>
                <a:cs typeface="Cambria"/>
                <a:sym typeface="Cambria"/>
              </a:rPr>
              <a:t>Clause 5.3.3</a:t>
            </a:r>
            <a:r>
              <a:rPr lang="en-US" sz="1800">
                <a:solidFill>
                  <a:srgbClr val="000099"/>
                </a:solidFill>
                <a:latin typeface="Cambria"/>
                <a:ea typeface="Cambria"/>
                <a:cs typeface="Cambria"/>
                <a:sym typeface="Cambria"/>
              </a:rPr>
              <a:t>).</a:t>
            </a:r>
            <a:endParaRPr/>
          </a:p>
        </p:txBody>
      </p:sp>
      <p:sp>
        <p:nvSpPr>
          <p:cNvPr id="630" name="Google Shape;630;p24"/>
          <p:cNvSpPr/>
          <p:nvPr/>
        </p:nvSpPr>
        <p:spPr>
          <a:xfrm>
            <a:off x="1213389" y="281532"/>
            <a:ext cx="8707574" cy="13234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ambria"/>
                <a:ea typeface="Cambria"/>
                <a:cs typeface="Cambria"/>
                <a:sym typeface="Cambria"/>
              </a:rPr>
              <a:t>IS 16424 : 2016</a:t>
            </a:r>
            <a:endParaRPr/>
          </a:p>
          <a:p>
            <a:pPr indent="0" lvl="0" marL="0" marR="0" rtl="0" algn="ctr">
              <a:spcBef>
                <a:spcPts val="0"/>
              </a:spcBef>
              <a:spcAft>
                <a:spcPts val="0"/>
              </a:spcAft>
              <a:buNone/>
            </a:pPr>
            <a:r>
              <a:rPr b="1" lang="en-US" sz="2000">
                <a:solidFill>
                  <a:schemeClr val="dk1"/>
                </a:solidFill>
                <a:latin typeface="Cambria"/>
                <a:ea typeface="Cambria"/>
                <a:cs typeface="Cambria"/>
                <a:sym typeface="Cambria"/>
              </a:rPr>
              <a:t>Microbiology of Food and Animal Feeding Stuffs</a:t>
            </a:r>
            <a:endParaRPr/>
          </a:p>
          <a:p>
            <a:pPr indent="0" lvl="0" marL="0" marR="0" rtl="0" algn="ctr">
              <a:spcBef>
                <a:spcPts val="0"/>
              </a:spcBef>
              <a:spcAft>
                <a:spcPts val="0"/>
              </a:spcAft>
              <a:buNone/>
            </a:pPr>
            <a:r>
              <a:rPr b="1" lang="en-US" sz="2000">
                <a:solidFill>
                  <a:schemeClr val="dk1"/>
                </a:solidFill>
                <a:latin typeface="Cambria"/>
                <a:ea typeface="Cambria"/>
                <a:cs typeface="Cambria"/>
                <a:sym typeface="Cambria"/>
              </a:rPr>
              <a:t>Horizontal Method for the Detection and Enumeration of Presumptive </a:t>
            </a:r>
            <a:r>
              <a:rPr b="1" i="1" lang="en-US" sz="2000">
                <a:solidFill>
                  <a:schemeClr val="dk1"/>
                </a:solidFill>
                <a:latin typeface="Cambria"/>
                <a:ea typeface="Cambria"/>
                <a:cs typeface="Cambria"/>
                <a:sym typeface="Cambria"/>
              </a:rPr>
              <a:t>Escherichia coli </a:t>
            </a:r>
            <a:r>
              <a:rPr b="1" lang="en-US" sz="2000">
                <a:solidFill>
                  <a:schemeClr val="dk1"/>
                </a:solidFill>
                <a:latin typeface="Cambria"/>
                <a:ea typeface="Cambria"/>
                <a:cs typeface="Cambria"/>
                <a:sym typeface="Cambria"/>
              </a:rPr>
              <a:t>— Most Probable Number Technique</a:t>
            </a:r>
            <a:endParaRPr sz="2000">
              <a:solidFill>
                <a:schemeClr val="dk1"/>
              </a:solidFill>
              <a:latin typeface="Cambria"/>
              <a:ea typeface="Cambria"/>
              <a:cs typeface="Cambria"/>
              <a:sym typeface="Cambria"/>
            </a:endParaRPr>
          </a:p>
        </p:txBody>
      </p:sp>
      <p:sp>
        <p:nvSpPr>
          <p:cNvPr id="631" name="Google Shape;631;p24"/>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32" name="Google Shape;632;p2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633" name="Google Shape;633;p2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34" name="Google Shape;634;p2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pic>
        <p:nvPicPr>
          <p:cNvPr id="635" name="Google Shape;635;p24"/>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5"/>
          <p:cNvSpPr/>
          <p:nvPr/>
        </p:nvSpPr>
        <p:spPr>
          <a:xfrm>
            <a:off x="1430442" y="59377"/>
            <a:ext cx="7830078" cy="1477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16987 : 2018 </a:t>
            </a:r>
            <a:endParaRPr/>
          </a:p>
          <a:p>
            <a:pPr indent="0" lvl="0" marL="0" marR="0" rtl="0" algn="ctr">
              <a:spcBef>
                <a:spcPts val="0"/>
              </a:spcBef>
              <a:spcAft>
                <a:spcPts val="0"/>
              </a:spcAft>
              <a:buNone/>
            </a:pPr>
            <a:r>
              <a:rPr b="1" lang="en-US" sz="1800">
                <a:solidFill>
                  <a:srgbClr val="000000"/>
                </a:solidFill>
                <a:latin typeface="Cambria"/>
                <a:ea typeface="Cambria"/>
                <a:cs typeface="Cambria"/>
                <a:sym typeface="Cambria"/>
              </a:rPr>
              <a:t>Real Time PCR Based Method for the Detection of Food Borne Pathogens Horizontal Method for the Detection of Shiga Toxin Producing </a:t>
            </a:r>
            <a:r>
              <a:rPr b="1" i="1" lang="en-US" sz="1800">
                <a:solidFill>
                  <a:srgbClr val="000000"/>
                </a:solidFill>
                <a:latin typeface="Cambria"/>
                <a:ea typeface="Cambria"/>
                <a:cs typeface="Cambria"/>
                <a:sym typeface="Cambria"/>
              </a:rPr>
              <a:t>Escherichia coli</a:t>
            </a:r>
            <a:r>
              <a:rPr b="1" lang="en-US" sz="1800">
                <a:solidFill>
                  <a:srgbClr val="000000"/>
                </a:solidFill>
                <a:latin typeface="Cambria"/>
                <a:ea typeface="Cambria"/>
                <a:cs typeface="Cambria"/>
                <a:sym typeface="Cambria"/>
              </a:rPr>
              <a:t> (STEC) and the Determination of O157, O111, O26, O103 and O145 Serogroups</a:t>
            </a:r>
            <a:endParaRPr sz="1800">
              <a:solidFill>
                <a:schemeClr val="dk1"/>
              </a:solidFill>
              <a:latin typeface="Cambria"/>
              <a:ea typeface="Cambria"/>
              <a:cs typeface="Cambria"/>
              <a:sym typeface="Cambria"/>
            </a:endParaRPr>
          </a:p>
        </p:txBody>
      </p:sp>
      <p:sp>
        <p:nvSpPr>
          <p:cNvPr id="641" name="Google Shape;641;p25"/>
          <p:cNvSpPr/>
          <p:nvPr/>
        </p:nvSpPr>
        <p:spPr>
          <a:xfrm>
            <a:off x="1399736" y="1765300"/>
            <a:ext cx="8338442" cy="462433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99"/>
              </a:buClr>
              <a:buSzPts val="1500"/>
              <a:buFont typeface="Noto Sans Symbols"/>
              <a:buChar char="▪"/>
            </a:pPr>
            <a:r>
              <a:rPr b="1" lang="en-US" sz="1500">
                <a:solidFill>
                  <a:srgbClr val="000099"/>
                </a:solidFill>
                <a:latin typeface="Cambria"/>
                <a:ea typeface="Cambria"/>
                <a:cs typeface="Cambria"/>
                <a:sym typeface="Cambria"/>
              </a:rPr>
              <a:t>Shiga toxin-producing </a:t>
            </a:r>
            <a:r>
              <a:rPr b="1" i="1" lang="en-US" sz="1500">
                <a:solidFill>
                  <a:srgbClr val="000099"/>
                </a:solidFill>
                <a:latin typeface="Cambria"/>
                <a:ea typeface="Cambria"/>
                <a:cs typeface="Cambria"/>
                <a:sym typeface="Cambria"/>
              </a:rPr>
              <a:t>Escherichia coli</a:t>
            </a:r>
            <a:r>
              <a:rPr b="1" lang="en-US" sz="1500">
                <a:solidFill>
                  <a:srgbClr val="000099"/>
                </a:solidFill>
                <a:latin typeface="Cambria"/>
                <a:ea typeface="Cambria"/>
                <a:cs typeface="Cambria"/>
                <a:sym typeface="Cambria"/>
              </a:rPr>
              <a:t> (STEC) </a:t>
            </a:r>
            <a:r>
              <a:rPr lang="en-US" sz="1500">
                <a:solidFill>
                  <a:srgbClr val="000099"/>
                </a:solidFill>
                <a:latin typeface="Cambria"/>
                <a:ea typeface="Cambria"/>
                <a:cs typeface="Cambria"/>
                <a:sym typeface="Cambria"/>
              </a:rPr>
              <a:t>are pathogenic </a:t>
            </a:r>
            <a:r>
              <a:rPr i="1" lang="en-US" sz="1500">
                <a:solidFill>
                  <a:srgbClr val="000099"/>
                </a:solidFill>
                <a:latin typeface="Cambria"/>
                <a:ea typeface="Cambria"/>
                <a:cs typeface="Cambria"/>
                <a:sym typeface="Cambria"/>
              </a:rPr>
              <a:t>E. coli</a:t>
            </a:r>
            <a:r>
              <a:rPr lang="en-US" sz="1500">
                <a:solidFill>
                  <a:srgbClr val="000099"/>
                </a:solidFill>
                <a:latin typeface="Cambria"/>
                <a:ea typeface="Cambria"/>
                <a:cs typeface="Cambria"/>
                <a:sym typeface="Cambria"/>
              </a:rPr>
              <a:t>, which can cause diarrhoea as well as more severe diseases in humans such as </a:t>
            </a:r>
            <a:r>
              <a:rPr lang="en-US" sz="1500" u="sng">
                <a:solidFill>
                  <a:srgbClr val="000099"/>
                </a:solidFill>
                <a:latin typeface="Cambria"/>
                <a:ea typeface="Cambria"/>
                <a:cs typeface="Cambria"/>
                <a:sym typeface="Cambria"/>
              </a:rPr>
              <a:t>haemorrhagic colitis </a:t>
            </a:r>
            <a:r>
              <a:rPr lang="en-US" sz="1500">
                <a:solidFill>
                  <a:srgbClr val="000099"/>
                </a:solidFill>
                <a:latin typeface="Cambria"/>
                <a:ea typeface="Cambria"/>
                <a:cs typeface="Cambria"/>
                <a:sym typeface="Cambria"/>
              </a:rPr>
              <a:t>and </a:t>
            </a:r>
            <a:r>
              <a:rPr lang="en-US" sz="1500" u="sng">
                <a:solidFill>
                  <a:srgbClr val="000099"/>
                </a:solidFill>
                <a:latin typeface="Cambria"/>
                <a:ea typeface="Cambria"/>
                <a:cs typeface="Cambria"/>
                <a:sym typeface="Cambria"/>
              </a:rPr>
              <a:t>haemolytic uremic syndrome </a:t>
            </a:r>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500"/>
              <a:buFont typeface="Noto Sans Symbols"/>
              <a:buChar char="▪"/>
            </a:pPr>
            <a:r>
              <a:rPr i="1" lang="en-US" sz="1500">
                <a:solidFill>
                  <a:srgbClr val="C00000"/>
                </a:solidFill>
                <a:latin typeface="Cambria"/>
                <a:ea typeface="Cambria"/>
                <a:cs typeface="Cambria"/>
                <a:sym typeface="Cambria"/>
              </a:rPr>
              <a:t>E. coli </a:t>
            </a:r>
            <a:r>
              <a:rPr lang="en-US" sz="1500">
                <a:solidFill>
                  <a:srgbClr val="C00000"/>
                </a:solidFill>
                <a:latin typeface="Cambria"/>
                <a:ea typeface="Cambria"/>
                <a:cs typeface="Cambria"/>
                <a:sym typeface="Cambria"/>
              </a:rPr>
              <a:t>can be serologically or genetically differentiated based on three major surface antigens or their encoding genes </a:t>
            </a:r>
            <a:r>
              <a:rPr b="1" lang="en-US" sz="1500">
                <a:solidFill>
                  <a:srgbClr val="C00000"/>
                </a:solidFill>
                <a:latin typeface="Cambria"/>
                <a:ea typeface="Cambria"/>
                <a:cs typeface="Cambria"/>
                <a:sym typeface="Cambria"/>
              </a:rPr>
              <a:t>“O” (somatic), “H” (flagella), and “K” (capsule) antigens</a:t>
            </a:r>
            <a:endParaRPr sz="1500">
              <a:solidFill>
                <a:srgbClr val="C00000"/>
              </a:solidFill>
              <a:latin typeface="Cambria"/>
              <a:ea typeface="Cambria"/>
              <a:cs typeface="Cambria"/>
              <a:sym typeface="Cambria"/>
            </a:endParaRPr>
          </a:p>
          <a:p>
            <a:pPr indent="0" lvl="0" marL="0" marR="0" rtl="0" algn="just">
              <a:spcBef>
                <a:spcPts val="0"/>
              </a:spcBef>
              <a:spcAft>
                <a:spcPts val="0"/>
              </a:spcAft>
              <a:buNone/>
            </a:pPr>
            <a:r>
              <a:rPr lang="en-US" sz="1500">
                <a:solidFill>
                  <a:schemeClr val="dk1"/>
                </a:solidFill>
                <a:latin typeface="Cambria"/>
                <a:ea typeface="Cambria"/>
                <a:cs typeface="Cambria"/>
                <a:sym typeface="Cambria"/>
              </a:rPr>
              <a:t>             </a:t>
            </a:r>
            <a:endParaRPr/>
          </a:p>
          <a:p>
            <a:pPr indent="-285750" lvl="0" marL="285750" marR="0" rtl="0" algn="just">
              <a:spcBef>
                <a:spcPts val="0"/>
              </a:spcBef>
              <a:spcAft>
                <a:spcPts val="0"/>
              </a:spcAft>
              <a:buClr>
                <a:srgbClr val="385623"/>
              </a:buClr>
              <a:buSzPts val="1500"/>
              <a:buFont typeface="Noto Sans Symbols"/>
              <a:buChar char="▪"/>
            </a:pPr>
            <a:r>
              <a:rPr lang="en-US" sz="1500">
                <a:solidFill>
                  <a:srgbClr val="385623"/>
                </a:solidFill>
                <a:latin typeface="Cambria"/>
                <a:ea typeface="Cambria"/>
                <a:cs typeface="Cambria"/>
                <a:sym typeface="Cambria"/>
              </a:rPr>
              <a:t>Of these three, </a:t>
            </a:r>
            <a:r>
              <a:rPr b="1" lang="en-US" sz="1500">
                <a:solidFill>
                  <a:srgbClr val="385623"/>
                </a:solidFill>
                <a:latin typeface="Cambria"/>
                <a:ea typeface="Cambria"/>
                <a:cs typeface="Cambria"/>
                <a:sym typeface="Cambria"/>
              </a:rPr>
              <a:t>O and the H antigens </a:t>
            </a:r>
            <a:r>
              <a:rPr lang="en-US" sz="1500">
                <a:solidFill>
                  <a:srgbClr val="385623"/>
                </a:solidFill>
                <a:latin typeface="Cambria"/>
                <a:ea typeface="Cambria"/>
                <a:cs typeface="Cambria"/>
                <a:sym typeface="Cambria"/>
              </a:rPr>
              <a:t>are considered for serotyping the strains of </a:t>
            </a:r>
            <a:r>
              <a:rPr i="1" lang="en-US" sz="1500">
                <a:solidFill>
                  <a:srgbClr val="385623"/>
                </a:solidFill>
                <a:latin typeface="Cambria"/>
                <a:ea typeface="Cambria"/>
                <a:cs typeface="Cambria"/>
                <a:sym typeface="Cambria"/>
              </a:rPr>
              <a:t>E. coli </a:t>
            </a:r>
            <a:r>
              <a:rPr lang="en-US" sz="1500">
                <a:solidFill>
                  <a:srgbClr val="385623"/>
                </a:solidFill>
                <a:latin typeface="Cambria"/>
                <a:ea typeface="Cambria"/>
                <a:cs typeface="Cambria"/>
                <a:sym typeface="Cambria"/>
              </a:rPr>
              <a:t>associated with diarrheal disease, Eg. Serogroups O157, O111, O26, O103, and O145</a:t>
            </a:r>
            <a:endParaRPr/>
          </a:p>
          <a:p>
            <a:pPr indent="-219075" lvl="0" marL="285750"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500"/>
              <a:buFont typeface="Noto Sans Symbols"/>
              <a:buChar char="▪"/>
            </a:pPr>
            <a:r>
              <a:rPr lang="en-US" sz="1500">
                <a:solidFill>
                  <a:srgbClr val="000099"/>
                </a:solidFill>
                <a:latin typeface="Cambria"/>
                <a:ea typeface="Cambria"/>
                <a:cs typeface="Cambria"/>
                <a:sym typeface="Cambria"/>
              </a:rPr>
              <a:t>The genes responsible for coding given serotypes are </a:t>
            </a:r>
            <a:r>
              <a:rPr b="1" i="1" lang="en-US" sz="1500">
                <a:solidFill>
                  <a:srgbClr val="000099"/>
                </a:solidFill>
                <a:latin typeface="Cambria"/>
                <a:ea typeface="Cambria"/>
                <a:cs typeface="Cambria"/>
                <a:sym typeface="Cambria"/>
              </a:rPr>
              <a:t>rfbE</a:t>
            </a:r>
            <a:r>
              <a:rPr i="1" lang="en-US" sz="1500">
                <a:solidFill>
                  <a:srgbClr val="000099"/>
                </a:solidFill>
                <a:latin typeface="Cambria"/>
                <a:ea typeface="Cambria"/>
                <a:cs typeface="Cambria"/>
                <a:sym typeface="Cambria"/>
              </a:rPr>
              <a:t> (for O157), </a:t>
            </a:r>
            <a:r>
              <a:rPr b="1" i="1" lang="en-US" sz="1500">
                <a:solidFill>
                  <a:srgbClr val="000099"/>
                </a:solidFill>
                <a:latin typeface="Cambria"/>
                <a:ea typeface="Cambria"/>
                <a:cs typeface="Cambria"/>
                <a:sym typeface="Cambria"/>
              </a:rPr>
              <a:t>wbdl</a:t>
            </a:r>
            <a:r>
              <a:rPr i="1" lang="en-US" sz="1500">
                <a:solidFill>
                  <a:srgbClr val="000099"/>
                </a:solidFill>
                <a:latin typeface="Cambria"/>
                <a:ea typeface="Cambria"/>
                <a:cs typeface="Cambria"/>
                <a:sym typeface="Cambria"/>
              </a:rPr>
              <a:t> (for O111), </a:t>
            </a:r>
            <a:r>
              <a:rPr b="1" i="1" lang="en-US" sz="1500">
                <a:solidFill>
                  <a:srgbClr val="000099"/>
                </a:solidFill>
                <a:latin typeface="Cambria"/>
                <a:ea typeface="Cambria"/>
                <a:cs typeface="Cambria"/>
                <a:sym typeface="Cambria"/>
              </a:rPr>
              <a:t>wzx</a:t>
            </a:r>
            <a:r>
              <a:rPr i="1" lang="en-US" sz="1500">
                <a:solidFill>
                  <a:srgbClr val="000099"/>
                </a:solidFill>
                <a:latin typeface="Cambria"/>
                <a:ea typeface="Cambria"/>
                <a:cs typeface="Cambria"/>
                <a:sym typeface="Cambria"/>
              </a:rPr>
              <a:t> (for O26), </a:t>
            </a:r>
            <a:r>
              <a:rPr b="1" i="1" lang="en-US" sz="1500">
                <a:solidFill>
                  <a:srgbClr val="000099"/>
                </a:solidFill>
                <a:latin typeface="Cambria"/>
                <a:ea typeface="Cambria"/>
                <a:cs typeface="Cambria"/>
                <a:sym typeface="Cambria"/>
              </a:rPr>
              <a:t>ihp1</a:t>
            </a:r>
            <a:r>
              <a:rPr i="1" lang="en-US" sz="1500">
                <a:solidFill>
                  <a:srgbClr val="000099"/>
                </a:solidFill>
                <a:latin typeface="Cambria"/>
                <a:ea typeface="Cambria"/>
                <a:cs typeface="Cambria"/>
                <a:sym typeface="Cambria"/>
              </a:rPr>
              <a:t> (for O145) </a:t>
            </a:r>
            <a:r>
              <a:rPr lang="en-US" sz="1500">
                <a:solidFill>
                  <a:srgbClr val="000099"/>
                </a:solidFill>
                <a:latin typeface="Cambria"/>
                <a:ea typeface="Cambria"/>
                <a:cs typeface="Cambria"/>
                <a:sym typeface="Cambria"/>
              </a:rPr>
              <a:t>and </a:t>
            </a:r>
            <a:r>
              <a:rPr b="1" i="1" lang="en-US" sz="1500">
                <a:solidFill>
                  <a:srgbClr val="000099"/>
                </a:solidFill>
                <a:latin typeface="Cambria"/>
                <a:ea typeface="Cambria"/>
                <a:cs typeface="Cambria"/>
                <a:sym typeface="Cambria"/>
              </a:rPr>
              <a:t>wzx</a:t>
            </a:r>
            <a:r>
              <a:rPr i="1" lang="en-US" sz="1500">
                <a:solidFill>
                  <a:srgbClr val="000099"/>
                </a:solidFill>
                <a:latin typeface="Cambria"/>
                <a:ea typeface="Cambria"/>
                <a:cs typeface="Cambria"/>
                <a:sym typeface="Cambria"/>
              </a:rPr>
              <a:t> (for O103) </a:t>
            </a:r>
            <a:r>
              <a:rPr lang="en-US" sz="1500">
                <a:solidFill>
                  <a:srgbClr val="000099"/>
                </a:solidFill>
                <a:latin typeface="Cambria"/>
                <a:ea typeface="Cambria"/>
                <a:cs typeface="Cambria"/>
                <a:sym typeface="Cambria"/>
              </a:rPr>
              <a:t>genes </a:t>
            </a:r>
            <a:endParaRPr sz="1500">
              <a:solidFill>
                <a:srgbClr val="000099"/>
              </a:solidFill>
              <a:latin typeface="Cambria"/>
              <a:ea typeface="Cambria"/>
              <a:cs typeface="Cambria"/>
              <a:sym typeface="Cambria"/>
            </a:endParaRPr>
          </a:p>
          <a:p>
            <a:pPr indent="-219075" lvl="0" marL="285750"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500"/>
              <a:buFont typeface="Noto Sans Symbols"/>
              <a:buChar char="▪"/>
            </a:pPr>
            <a:r>
              <a:rPr lang="en-US" sz="1500">
                <a:solidFill>
                  <a:srgbClr val="C00000"/>
                </a:solidFill>
                <a:latin typeface="Cambria"/>
                <a:ea typeface="Cambria"/>
                <a:cs typeface="Cambria"/>
                <a:sym typeface="Cambria"/>
              </a:rPr>
              <a:t>The main virulence genes for STEC are </a:t>
            </a:r>
            <a:r>
              <a:rPr b="1" i="1" lang="en-US" sz="1500">
                <a:solidFill>
                  <a:srgbClr val="C00000"/>
                </a:solidFill>
                <a:latin typeface="Cambria"/>
                <a:ea typeface="Cambria"/>
                <a:cs typeface="Cambria"/>
                <a:sym typeface="Cambria"/>
              </a:rPr>
              <a:t>stx </a:t>
            </a:r>
            <a:r>
              <a:rPr b="1" lang="en-US" sz="1500">
                <a:solidFill>
                  <a:srgbClr val="C00000"/>
                </a:solidFill>
                <a:latin typeface="Cambria"/>
                <a:ea typeface="Cambria"/>
                <a:cs typeface="Cambria"/>
                <a:sym typeface="Cambria"/>
              </a:rPr>
              <a:t>gene </a:t>
            </a:r>
            <a:r>
              <a:rPr lang="en-US" sz="1500">
                <a:solidFill>
                  <a:srgbClr val="C00000"/>
                </a:solidFill>
                <a:latin typeface="Cambria"/>
                <a:ea typeface="Cambria"/>
                <a:cs typeface="Cambria"/>
                <a:sym typeface="Cambria"/>
              </a:rPr>
              <a:t>which encodes the </a:t>
            </a:r>
            <a:r>
              <a:rPr b="1" lang="en-US" sz="1500">
                <a:solidFill>
                  <a:srgbClr val="C00000"/>
                </a:solidFill>
                <a:latin typeface="Cambria"/>
                <a:ea typeface="Cambria"/>
                <a:cs typeface="Cambria"/>
                <a:sym typeface="Cambria"/>
              </a:rPr>
              <a:t>‘Shiga toxins’ </a:t>
            </a:r>
            <a:r>
              <a:rPr lang="en-US" sz="1500">
                <a:solidFill>
                  <a:srgbClr val="C00000"/>
                </a:solidFill>
                <a:latin typeface="Cambria"/>
                <a:ea typeface="Cambria"/>
                <a:cs typeface="Cambria"/>
                <a:sym typeface="Cambria"/>
              </a:rPr>
              <a:t>and </a:t>
            </a:r>
            <a:r>
              <a:rPr b="1" i="1" lang="en-US" sz="1500">
                <a:solidFill>
                  <a:srgbClr val="C00000"/>
                </a:solidFill>
                <a:latin typeface="Cambria"/>
                <a:ea typeface="Cambria"/>
                <a:cs typeface="Cambria"/>
                <a:sym typeface="Cambria"/>
              </a:rPr>
              <a:t>eae </a:t>
            </a:r>
            <a:r>
              <a:rPr b="1" lang="en-US" sz="1500">
                <a:solidFill>
                  <a:srgbClr val="C00000"/>
                </a:solidFill>
                <a:latin typeface="Cambria"/>
                <a:ea typeface="Cambria"/>
                <a:cs typeface="Cambria"/>
                <a:sym typeface="Cambria"/>
              </a:rPr>
              <a:t>gene </a:t>
            </a:r>
            <a:r>
              <a:rPr lang="en-US" sz="1500">
                <a:solidFill>
                  <a:srgbClr val="C00000"/>
                </a:solidFill>
                <a:latin typeface="Cambria"/>
                <a:ea typeface="Cambria"/>
                <a:cs typeface="Cambria"/>
                <a:sym typeface="Cambria"/>
              </a:rPr>
              <a:t>which encoded the </a:t>
            </a:r>
            <a:r>
              <a:rPr b="1" lang="en-US" sz="1500">
                <a:solidFill>
                  <a:srgbClr val="C00000"/>
                </a:solidFill>
                <a:latin typeface="Cambria"/>
                <a:ea typeface="Cambria"/>
                <a:cs typeface="Cambria"/>
                <a:sym typeface="Cambria"/>
              </a:rPr>
              <a:t>‘intimin’ </a:t>
            </a:r>
            <a:r>
              <a:rPr lang="en-US" sz="1500">
                <a:solidFill>
                  <a:srgbClr val="C00000"/>
                </a:solidFill>
                <a:latin typeface="Cambria"/>
                <a:ea typeface="Cambria"/>
                <a:cs typeface="Cambria"/>
                <a:sym typeface="Cambria"/>
              </a:rPr>
              <a:t>(a 90 kDa protein)</a:t>
            </a:r>
            <a:endParaRPr/>
          </a:p>
          <a:p>
            <a:pPr indent="-219075" lvl="0" marL="285750" marR="0" rtl="0" algn="just">
              <a:spcBef>
                <a:spcPts val="0"/>
              </a:spcBef>
              <a:spcAft>
                <a:spcPts val="0"/>
              </a:spcAft>
              <a:buClr>
                <a:schemeClr val="dk1"/>
              </a:buClr>
              <a:buSzPts val="1050"/>
              <a:buFont typeface="Noto Sans Symbols"/>
              <a:buNone/>
            </a:pPr>
            <a:r>
              <a:t/>
            </a:r>
            <a:endParaRPr sz="1050">
              <a:solidFill>
                <a:srgbClr val="385623"/>
              </a:solidFill>
              <a:latin typeface="Cambria"/>
              <a:ea typeface="Cambria"/>
              <a:cs typeface="Cambria"/>
              <a:sym typeface="Cambria"/>
            </a:endParaRPr>
          </a:p>
          <a:p>
            <a:pPr indent="-285750" lvl="0" marL="285750" marR="0" rtl="0" algn="just">
              <a:spcBef>
                <a:spcPts val="0"/>
              </a:spcBef>
              <a:spcAft>
                <a:spcPts val="0"/>
              </a:spcAft>
              <a:buClr>
                <a:srgbClr val="385623"/>
              </a:buClr>
              <a:buSzPts val="1500"/>
              <a:buFont typeface="Noto Sans Symbols"/>
              <a:buChar char="▪"/>
            </a:pPr>
            <a:r>
              <a:rPr b="0" i="0" lang="en-US" sz="1500" u="none" strike="noStrike">
                <a:solidFill>
                  <a:srgbClr val="385623"/>
                </a:solidFill>
                <a:latin typeface="Cambria"/>
                <a:ea typeface="Cambria"/>
                <a:cs typeface="Cambria"/>
                <a:sym typeface="Cambria"/>
              </a:rPr>
              <a:t>Standard describes the identification of Shiga toxin-producing </a:t>
            </a:r>
            <a:r>
              <a:rPr b="0" i="1" lang="en-US" sz="1500" u="none" strike="noStrike">
                <a:solidFill>
                  <a:srgbClr val="385623"/>
                </a:solidFill>
                <a:latin typeface="Cambria"/>
                <a:ea typeface="Cambria"/>
                <a:cs typeface="Cambria"/>
                <a:sym typeface="Cambria"/>
              </a:rPr>
              <a:t>Escherichia coli </a:t>
            </a:r>
            <a:r>
              <a:rPr b="0" i="0" lang="en-US" sz="1500" u="none" strike="noStrike">
                <a:solidFill>
                  <a:srgbClr val="385623"/>
                </a:solidFill>
                <a:latin typeface="Cambria"/>
                <a:ea typeface="Cambria"/>
                <a:cs typeface="Cambria"/>
                <a:sym typeface="Cambria"/>
              </a:rPr>
              <a:t>(STEC) by means of the detection of the above mentioned genes </a:t>
            </a:r>
            <a:r>
              <a:rPr lang="en-US" sz="1500">
                <a:solidFill>
                  <a:srgbClr val="385623"/>
                </a:solidFill>
                <a:latin typeface="Cambria"/>
                <a:ea typeface="Cambria"/>
                <a:cs typeface="Cambria"/>
                <a:sym typeface="Cambria"/>
              </a:rPr>
              <a:t>using Real-Time Polymerase Chain Reaction (PCR) based method</a:t>
            </a:r>
            <a:endParaRPr/>
          </a:p>
          <a:p>
            <a:pPr indent="-107950" lvl="0" marL="1714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95250" lvl="0" marL="171450" marR="0" rtl="0" algn="just">
              <a:spcBef>
                <a:spcPts val="0"/>
              </a:spcBef>
              <a:spcAft>
                <a:spcPts val="0"/>
              </a:spcAft>
              <a:buClr>
                <a:schemeClr val="dk1"/>
              </a:buClr>
              <a:buSzPts val="1200"/>
              <a:buFont typeface="Noto Sans Symbols"/>
              <a:buNone/>
            </a:pPr>
            <a:r>
              <a:t/>
            </a:r>
            <a:endParaRPr sz="1200">
              <a:solidFill>
                <a:schemeClr val="dk1"/>
              </a:solidFill>
              <a:latin typeface="Cambria"/>
              <a:ea typeface="Cambria"/>
              <a:cs typeface="Cambria"/>
              <a:sym typeface="Cambria"/>
            </a:endParaRPr>
          </a:p>
        </p:txBody>
      </p:sp>
      <p:sp>
        <p:nvSpPr>
          <p:cNvPr id="642" name="Google Shape;642;p25"/>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43" name="Google Shape;643;p2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644" name="Google Shape;644;p2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45" name="Google Shape;645;p2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pic>
        <p:nvPicPr>
          <p:cNvPr id="646" name="Google Shape;646;p25"/>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26"/>
          <p:cNvSpPr/>
          <p:nvPr/>
        </p:nvSpPr>
        <p:spPr>
          <a:xfrm>
            <a:off x="1454324" y="165269"/>
            <a:ext cx="7830078" cy="1200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15185 : 2016</a:t>
            </a:r>
            <a:endParaRPr/>
          </a:p>
          <a:p>
            <a:pPr indent="0" lvl="0" marL="0" marR="0" rtl="0" algn="ctr">
              <a:spcBef>
                <a:spcPts val="0"/>
              </a:spcBef>
              <a:spcAft>
                <a:spcPts val="0"/>
              </a:spcAft>
              <a:buNone/>
            </a:pPr>
            <a:r>
              <a:rPr b="1" lang="en-US" sz="1800">
                <a:solidFill>
                  <a:srgbClr val="000000"/>
                </a:solidFill>
                <a:latin typeface="Cambria"/>
                <a:ea typeface="Cambria"/>
                <a:cs typeface="Cambria"/>
                <a:sym typeface="Cambria"/>
              </a:rPr>
              <a:t>Water quality - Detection and enumeration of </a:t>
            </a:r>
            <a:r>
              <a:rPr b="1" i="1" lang="en-US" sz="1800">
                <a:solidFill>
                  <a:srgbClr val="000000"/>
                </a:solidFill>
                <a:latin typeface="Cambria"/>
                <a:ea typeface="Cambria"/>
                <a:cs typeface="Cambria"/>
                <a:sym typeface="Cambria"/>
              </a:rPr>
              <a:t>Escherichia coli</a:t>
            </a:r>
            <a:r>
              <a:rPr b="1" lang="en-US" sz="1800">
                <a:solidFill>
                  <a:srgbClr val="000000"/>
                </a:solidFill>
                <a:latin typeface="Cambria"/>
                <a:ea typeface="Cambria"/>
                <a:cs typeface="Cambria"/>
                <a:sym typeface="Cambria"/>
              </a:rPr>
              <a:t> and coliform bacteria - Membrane filtration method for water with low bacterial background flora</a:t>
            </a:r>
            <a:endParaRPr/>
          </a:p>
        </p:txBody>
      </p:sp>
      <p:sp>
        <p:nvSpPr>
          <p:cNvPr id="653" name="Google Shape;653;p26"/>
          <p:cNvSpPr/>
          <p:nvPr/>
        </p:nvSpPr>
        <p:spPr>
          <a:xfrm>
            <a:off x="1510534" y="1689100"/>
            <a:ext cx="8338442" cy="455508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This method is based on membrane filtration, subsequent culture on a chromogenic coliform agar medium, and calculation of the number of target organisms in the sample </a:t>
            </a:r>
            <a:r>
              <a:rPr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4</a:t>
            </a:r>
            <a:r>
              <a:rPr lang="en-US" sz="1600">
                <a:solidFill>
                  <a:schemeClr val="dk1"/>
                </a:solidFill>
                <a:latin typeface="Cambria"/>
                <a:ea typeface="Cambria"/>
                <a:cs typeface="Cambria"/>
                <a:sym typeface="Cambria"/>
              </a:rPr>
              <a:t>). </a:t>
            </a:r>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Due to the low selectivity of the differential agar medium, background growth can interfere with the reliable enumeration of </a:t>
            </a:r>
            <a:r>
              <a:rPr i="1" lang="en-US" sz="1600">
                <a:solidFill>
                  <a:srgbClr val="C00000"/>
                </a:solidFill>
                <a:latin typeface="Cambria"/>
                <a:ea typeface="Cambria"/>
                <a:cs typeface="Cambria"/>
                <a:sym typeface="Cambria"/>
              </a:rPr>
              <a:t>E. coli</a:t>
            </a:r>
            <a:r>
              <a:rPr lang="en-US" sz="1600">
                <a:solidFill>
                  <a:srgbClr val="C00000"/>
                </a:solidFill>
                <a:latin typeface="Cambria"/>
                <a:ea typeface="Cambria"/>
                <a:cs typeface="Cambria"/>
                <a:sym typeface="Cambria"/>
              </a:rPr>
              <a:t> and coliform bacteria, for example, in surface waters or shallow well waters. This method is not suitable for these types of water </a:t>
            </a:r>
            <a:r>
              <a:rPr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lang="en-US" sz="1600">
                <a:solidFill>
                  <a:schemeClr val="dk1"/>
                </a:solidFill>
                <a:latin typeface="Cambria"/>
                <a:ea typeface="Cambria"/>
                <a:cs typeface="Cambria"/>
                <a:sym typeface="Cambria"/>
              </a:rPr>
              <a:t>)</a:t>
            </a:r>
            <a:r>
              <a:rPr lang="en-US" sz="1600">
                <a:solidFill>
                  <a:srgbClr val="C00000"/>
                </a:solidFill>
                <a:latin typeface="Cambria"/>
                <a:ea typeface="Cambria"/>
                <a:cs typeface="Cambria"/>
                <a:sym typeface="Cambria"/>
              </a:rPr>
              <a:t>.</a:t>
            </a:r>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This method is especially suitable for waters with low bacterial numbers that will cause less than 100 total colonies on chromogenic coliform agar (CCA). These may be drinking water, disinfected pool water, or finished water from drinking water treatment plants </a:t>
            </a:r>
            <a:r>
              <a:rPr lang="en-US" sz="18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lang="en-US" sz="1800">
                <a:solidFill>
                  <a:schemeClr val="dk1"/>
                </a:solidFill>
                <a:latin typeface="Cambria"/>
                <a:ea typeface="Cambria"/>
                <a:cs typeface="Cambria"/>
                <a:sym typeface="Cambria"/>
              </a:rPr>
              <a:t>)</a:t>
            </a:r>
            <a:r>
              <a:rPr lang="en-US" sz="1800">
                <a:solidFill>
                  <a:srgbClr val="C00000"/>
                </a:solidFill>
                <a:latin typeface="Cambria"/>
                <a:ea typeface="Cambria"/>
                <a:cs typeface="Cambria"/>
                <a:sym typeface="Cambria"/>
              </a:rPr>
              <a:t>.</a:t>
            </a:r>
            <a:endParaRPr sz="1600">
              <a:solidFill>
                <a:srgbClr val="385623"/>
              </a:solidFill>
              <a:latin typeface="Cambria"/>
              <a:ea typeface="Cambria"/>
              <a:cs typeface="Cambria"/>
              <a:sym typeface="Cambria"/>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Some strains of E. coli which are β-D-glucuronidase negative, such as </a:t>
            </a:r>
            <a:r>
              <a:rPr i="1" lang="en-US" sz="1600">
                <a:solidFill>
                  <a:srgbClr val="000099"/>
                </a:solidFill>
                <a:latin typeface="Cambria"/>
                <a:ea typeface="Cambria"/>
                <a:cs typeface="Cambria"/>
                <a:sym typeface="Cambria"/>
              </a:rPr>
              <a:t>Escherichia coli</a:t>
            </a:r>
            <a:r>
              <a:rPr lang="en-US" sz="1600">
                <a:solidFill>
                  <a:srgbClr val="000099"/>
                </a:solidFill>
                <a:latin typeface="Cambria"/>
                <a:ea typeface="Cambria"/>
                <a:cs typeface="Cambria"/>
                <a:sym typeface="Cambria"/>
              </a:rPr>
              <a:t> O157, will not be detected as </a:t>
            </a:r>
            <a:r>
              <a:rPr i="1" lang="en-US" sz="1600">
                <a:solidFill>
                  <a:srgbClr val="000099"/>
                </a:solidFill>
                <a:latin typeface="Cambria"/>
                <a:ea typeface="Cambria"/>
                <a:cs typeface="Cambria"/>
                <a:sym typeface="Cambria"/>
              </a:rPr>
              <a:t>E. coli.</a:t>
            </a:r>
            <a:r>
              <a:rPr lang="en-US" sz="1600">
                <a:solidFill>
                  <a:srgbClr val="000099"/>
                </a:solidFill>
                <a:latin typeface="Cambria"/>
                <a:ea typeface="Cambria"/>
                <a:cs typeface="Cambria"/>
                <a:sym typeface="Cambria"/>
              </a:rPr>
              <a:t> As they are β-D-galactosidase positive, they will appear as coliform bacteria on this chromogenic agar </a:t>
            </a:r>
            <a:r>
              <a:rPr lang="en-US" sz="20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lang="en-US" sz="2000">
                <a:solidFill>
                  <a:schemeClr val="dk1"/>
                </a:solidFill>
                <a:latin typeface="Cambria"/>
                <a:ea typeface="Cambria"/>
                <a:cs typeface="Cambria"/>
                <a:sym typeface="Cambria"/>
              </a:rPr>
              <a:t>)</a:t>
            </a:r>
            <a:r>
              <a:rPr lang="en-US" sz="2000">
                <a:solidFill>
                  <a:srgbClr val="C00000"/>
                </a:solidFill>
                <a:latin typeface="Cambria"/>
                <a:ea typeface="Cambria"/>
                <a:cs typeface="Cambria"/>
                <a:sym typeface="Cambria"/>
              </a:rPr>
              <a:t>.</a:t>
            </a:r>
            <a:endParaRPr sz="1600">
              <a:solidFill>
                <a:srgbClr val="000099"/>
              </a:solidFill>
              <a:latin typeface="Cambria"/>
              <a:ea typeface="Cambria"/>
              <a:cs typeface="Cambria"/>
              <a:sym typeface="Cambria"/>
            </a:endParaRPr>
          </a:p>
          <a:p>
            <a:pPr indent="-95250" lvl="0" marL="171450" marR="0" rtl="0" algn="just">
              <a:spcBef>
                <a:spcPts val="0"/>
              </a:spcBef>
              <a:spcAft>
                <a:spcPts val="0"/>
              </a:spcAft>
              <a:buClr>
                <a:schemeClr val="dk1"/>
              </a:buClr>
              <a:buSzPts val="1200"/>
              <a:buFont typeface="Noto Sans Symbols"/>
              <a:buNone/>
            </a:pPr>
            <a:r>
              <a:t/>
            </a:r>
            <a:endParaRPr sz="1200">
              <a:solidFill>
                <a:schemeClr val="dk1"/>
              </a:solidFill>
              <a:latin typeface="Cambria"/>
              <a:ea typeface="Cambria"/>
              <a:cs typeface="Cambria"/>
              <a:sym typeface="Cambria"/>
            </a:endParaRPr>
          </a:p>
        </p:txBody>
      </p:sp>
      <p:sp>
        <p:nvSpPr>
          <p:cNvPr id="654" name="Google Shape;654;p26"/>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55" name="Google Shape;655;p2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656" name="Google Shape;656;p2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57" name="Google Shape;657;p2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pic>
        <p:nvPicPr>
          <p:cNvPr id="658" name="Google Shape;658;p26"/>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27"/>
          <p:cNvSpPr/>
          <p:nvPr/>
        </p:nvSpPr>
        <p:spPr>
          <a:xfrm>
            <a:off x="1460420" y="304109"/>
            <a:ext cx="7830078" cy="923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17819 : 2022</a:t>
            </a:r>
            <a:endParaRPr/>
          </a:p>
          <a:p>
            <a:pPr indent="0" lvl="0" marL="0" marR="0" rtl="0" algn="ctr">
              <a:spcBef>
                <a:spcPts val="0"/>
              </a:spcBef>
              <a:spcAft>
                <a:spcPts val="0"/>
              </a:spcAft>
              <a:buNone/>
            </a:pPr>
            <a:r>
              <a:rPr b="1" lang="en-US" sz="1800">
                <a:solidFill>
                  <a:srgbClr val="000000"/>
                </a:solidFill>
                <a:latin typeface="Cambria"/>
                <a:ea typeface="Cambria"/>
                <a:cs typeface="Cambria"/>
                <a:sym typeface="Cambria"/>
              </a:rPr>
              <a:t>Water quality - Enumeration of </a:t>
            </a:r>
            <a:r>
              <a:rPr b="1" i="1" lang="en-US" sz="1800">
                <a:solidFill>
                  <a:srgbClr val="000000"/>
                </a:solidFill>
                <a:latin typeface="Cambria"/>
                <a:ea typeface="Cambria"/>
                <a:cs typeface="Cambria"/>
                <a:sym typeface="Cambria"/>
              </a:rPr>
              <a:t>Escherichia coli </a:t>
            </a:r>
            <a:r>
              <a:rPr b="1" lang="en-US" sz="1800">
                <a:solidFill>
                  <a:srgbClr val="000000"/>
                </a:solidFill>
                <a:latin typeface="Cambria"/>
                <a:ea typeface="Cambria"/>
                <a:cs typeface="Cambria"/>
                <a:sym typeface="Cambria"/>
              </a:rPr>
              <a:t>and coliform bacteria - Most probable number method</a:t>
            </a:r>
            <a:endParaRPr/>
          </a:p>
        </p:txBody>
      </p:sp>
      <p:sp>
        <p:nvSpPr>
          <p:cNvPr id="664" name="Google Shape;664;p27"/>
          <p:cNvSpPr/>
          <p:nvPr/>
        </p:nvSpPr>
        <p:spPr>
          <a:xfrm>
            <a:off x="1399736" y="1273764"/>
            <a:ext cx="8338442" cy="461664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This method is specified for the enumeration of </a:t>
            </a:r>
            <a:r>
              <a:rPr i="1" lang="en-US" sz="1600">
                <a:solidFill>
                  <a:srgbClr val="000099"/>
                </a:solidFill>
                <a:latin typeface="Cambria"/>
                <a:ea typeface="Cambria"/>
                <a:cs typeface="Cambria"/>
                <a:sym typeface="Cambria"/>
              </a:rPr>
              <a:t>E. coli</a:t>
            </a:r>
            <a:r>
              <a:rPr lang="en-US" sz="1600">
                <a:solidFill>
                  <a:srgbClr val="000099"/>
                </a:solidFill>
                <a:latin typeface="Cambria"/>
                <a:ea typeface="Cambria"/>
                <a:cs typeface="Cambria"/>
                <a:sym typeface="Cambria"/>
              </a:rPr>
              <a:t> and coliform bacteria in water. The method is based on the growth of target organisms in a liquid medium and calculation of the “Most Probable Number” (MPN) of organisms by reference to MPN tables </a:t>
            </a:r>
            <a:r>
              <a:rPr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lang="en-US" sz="1600">
                <a:solidFill>
                  <a:schemeClr val="dk1"/>
                </a:solidFill>
                <a:latin typeface="Cambria"/>
                <a:ea typeface="Cambria"/>
                <a:cs typeface="Cambria"/>
                <a:sym typeface="Cambria"/>
              </a:rPr>
              <a:t>)</a:t>
            </a:r>
            <a:r>
              <a:rPr lang="en-US" sz="1600">
                <a:solidFill>
                  <a:srgbClr val="000099"/>
                </a:solidFill>
                <a:latin typeface="Cambria"/>
                <a:ea typeface="Cambria"/>
                <a:cs typeface="Cambria"/>
                <a:sym typeface="Cambria"/>
              </a:rPr>
              <a:t>. </a:t>
            </a:r>
            <a:endParaRPr/>
          </a:p>
          <a:p>
            <a:pPr indent="-184150" lvl="0" marL="285750" marR="0" rtl="0" algn="just">
              <a:spcBef>
                <a:spcPts val="0"/>
              </a:spcBef>
              <a:spcAft>
                <a:spcPts val="0"/>
              </a:spcAft>
              <a:buClr>
                <a:schemeClr val="dk1"/>
              </a:buClr>
              <a:buSzPts val="1600"/>
              <a:buFont typeface="Noto Sans Symbols"/>
              <a:buNone/>
            </a:pPr>
            <a:r>
              <a:t/>
            </a:r>
            <a:endParaRPr sz="1600">
              <a:solidFill>
                <a:srgbClr val="000099"/>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This method can be applied to all types of water, including those containing an appreciable amount of suspended matter and high background counts of heterotrophic bacteria. However, it must not be used for the enumeration of coliform bacteria in marine water</a:t>
            </a:r>
            <a:r>
              <a:rPr lang="en-US" sz="1800">
                <a:solidFill>
                  <a:srgbClr val="000099"/>
                </a:solidFill>
                <a:latin typeface="Cambria"/>
                <a:ea typeface="Cambria"/>
                <a:cs typeface="Cambria"/>
                <a:sym typeface="Cambria"/>
              </a:rPr>
              <a:t>. </a:t>
            </a:r>
            <a:endParaRPr/>
          </a:p>
          <a:p>
            <a:pPr indent="-184150" lvl="0" marL="285750" marR="0" rtl="0" algn="just">
              <a:spcBef>
                <a:spcPts val="0"/>
              </a:spcBef>
              <a:spcAft>
                <a:spcPts val="0"/>
              </a:spcAft>
              <a:buClr>
                <a:schemeClr val="dk1"/>
              </a:buClr>
              <a:buSzPts val="1600"/>
              <a:buFont typeface="Noto Sans Symbols"/>
              <a:buNone/>
            </a:pPr>
            <a:r>
              <a:t/>
            </a:r>
            <a:endParaRPr sz="1600">
              <a:solidFill>
                <a:srgbClr val="000099"/>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This method relies upon the detection of E. coli based upon expression of the enzyme Beta- D-glucuronidase and consequently does not detect many of the enterohaemorhagic strains of </a:t>
            </a:r>
            <a:r>
              <a:rPr i="1" lang="en-US" sz="1600">
                <a:solidFill>
                  <a:srgbClr val="385623"/>
                </a:solidFill>
                <a:latin typeface="Cambria"/>
                <a:ea typeface="Cambria"/>
                <a:cs typeface="Cambria"/>
                <a:sym typeface="Cambria"/>
              </a:rPr>
              <a:t>E. coli</a:t>
            </a:r>
            <a:r>
              <a:rPr lang="en-US" sz="1600">
                <a:solidFill>
                  <a:srgbClr val="385623"/>
                </a:solidFill>
                <a:latin typeface="Cambria"/>
                <a:ea typeface="Cambria"/>
                <a:cs typeface="Cambria"/>
                <a:sym typeface="Cambria"/>
              </a:rPr>
              <a:t>, which do not typically express this enzyme </a:t>
            </a:r>
            <a:r>
              <a:rPr lang="en-US" sz="20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lang="en-US" sz="2000">
                <a:solidFill>
                  <a:schemeClr val="dk1"/>
                </a:solidFill>
                <a:latin typeface="Cambria"/>
                <a:ea typeface="Cambria"/>
                <a:cs typeface="Cambria"/>
                <a:sym typeface="Cambria"/>
              </a:rPr>
              <a:t>)</a:t>
            </a:r>
            <a:r>
              <a:rPr lang="en-US" sz="1600">
                <a:solidFill>
                  <a:srgbClr val="385623"/>
                </a:solidFill>
                <a:latin typeface="Cambria"/>
                <a:ea typeface="Cambria"/>
                <a:cs typeface="Cambria"/>
                <a:sym typeface="Cambria"/>
              </a:rPr>
              <a:t>. </a:t>
            </a:r>
            <a:endParaRPr/>
          </a:p>
          <a:p>
            <a:pPr indent="-184150" lvl="0" marL="285750" marR="0" rtl="0" algn="just">
              <a:spcBef>
                <a:spcPts val="0"/>
              </a:spcBef>
              <a:spcAft>
                <a:spcPts val="0"/>
              </a:spcAft>
              <a:buClr>
                <a:schemeClr val="dk1"/>
              </a:buClr>
              <a:buSzPts val="1600"/>
              <a:buFont typeface="Noto Sans Symbols"/>
              <a:buNone/>
            </a:pPr>
            <a:r>
              <a:t/>
            </a:r>
            <a:endParaRPr sz="1600">
              <a:solidFill>
                <a:srgbClr val="000099"/>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The choice of tests used in the detection and confirmation of the coliform group of bacteria, including </a:t>
            </a:r>
            <a:r>
              <a:rPr i="1" lang="en-US" sz="1600">
                <a:solidFill>
                  <a:srgbClr val="000099"/>
                </a:solidFill>
                <a:latin typeface="Cambria"/>
                <a:ea typeface="Cambria"/>
                <a:cs typeface="Cambria"/>
                <a:sym typeface="Cambria"/>
              </a:rPr>
              <a:t>E. coli</a:t>
            </a:r>
            <a:r>
              <a:rPr lang="en-US" sz="1600">
                <a:solidFill>
                  <a:srgbClr val="000099"/>
                </a:solidFill>
                <a:latin typeface="Cambria"/>
                <a:ea typeface="Cambria"/>
                <a:cs typeface="Cambria"/>
                <a:sym typeface="Cambria"/>
              </a:rPr>
              <a:t>, can be regarded as part of a continuous sequence. </a:t>
            </a:r>
            <a:endParaRPr/>
          </a:p>
          <a:p>
            <a:pPr indent="-184150" lvl="0" marL="285750" marR="0" rtl="0" algn="just">
              <a:spcBef>
                <a:spcPts val="0"/>
              </a:spcBef>
              <a:spcAft>
                <a:spcPts val="0"/>
              </a:spcAft>
              <a:buClr>
                <a:schemeClr val="dk1"/>
              </a:buClr>
              <a:buSzPts val="1600"/>
              <a:buFont typeface="Noto Sans Symbols"/>
              <a:buNone/>
            </a:pPr>
            <a:r>
              <a:t/>
            </a:r>
            <a:endParaRPr sz="1600">
              <a:solidFill>
                <a:srgbClr val="000099"/>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The extent of confirmation with a particular sample depends partly on the nature of the water and partly on the reasons for the examination. The test described in this method provides a confirmed result with no requirement for further confirmation of positive wells.  </a:t>
            </a:r>
            <a:endParaRPr/>
          </a:p>
        </p:txBody>
      </p:sp>
      <p:sp>
        <p:nvSpPr>
          <p:cNvPr id="665" name="Google Shape;665;p2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66" name="Google Shape;666;p2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667" name="Google Shape;667;p2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668" name="Google Shape;668;p2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pic>
        <p:nvPicPr>
          <p:cNvPr id="669" name="Google Shape;669;p27"/>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8"/>
          <p:cNvSpPr/>
          <p:nvPr/>
        </p:nvSpPr>
        <p:spPr>
          <a:xfrm>
            <a:off x="1546190" y="1003300"/>
            <a:ext cx="8290123" cy="374717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Enterobacteriaceae family contains a large number of genera that are biochemically and genetically related to one another, Eg, </a:t>
            </a:r>
            <a:r>
              <a:rPr i="1" lang="en-US" sz="1600">
                <a:solidFill>
                  <a:srgbClr val="000099"/>
                </a:solidFill>
                <a:latin typeface="Cambria"/>
                <a:ea typeface="Cambria"/>
                <a:cs typeface="Cambria"/>
                <a:sym typeface="Cambria"/>
              </a:rPr>
              <a:t>Escherichia, Shigella, Salmonella, Enterobacter, Proteus, Yersinia</a:t>
            </a:r>
            <a:r>
              <a:rPr lang="en-US" sz="1600">
                <a:solidFill>
                  <a:srgbClr val="000099"/>
                </a:solidFill>
                <a:latin typeface="Cambria"/>
                <a:ea typeface="Cambria"/>
                <a:cs typeface="Cambria"/>
                <a:sym typeface="Cambria"/>
              </a:rPr>
              <a:t> etc. </a:t>
            </a:r>
            <a:endParaRPr/>
          </a:p>
          <a:p>
            <a:pPr indent="-219075" lvl="0" marL="285750"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Members can be referred to as enterobacteria or "enteric bacteria" as several members live in the intestines of animals. </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These are gram-negative, short rods, non-sporulating, facultative anaerobes. </a:t>
            </a:r>
            <a:endParaRPr/>
          </a:p>
          <a:p>
            <a:pPr indent="-215900" lvl="0" marL="285750" marR="0" rtl="0" algn="just">
              <a:spcBef>
                <a:spcPts val="0"/>
              </a:spcBef>
              <a:spcAft>
                <a:spcPts val="0"/>
              </a:spcAft>
              <a:buClr>
                <a:schemeClr val="dk1"/>
              </a:buClr>
              <a:buSzPts val="1100"/>
              <a:buFont typeface="Noto Sans Symbols"/>
              <a:buNone/>
            </a:pPr>
            <a:r>
              <a:t/>
            </a:r>
            <a:endParaRPr sz="11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Motility if present is by means of peritrichous (lateral) </a:t>
            </a:r>
            <a:r>
              <a:rPr b="1" lang="en-US" sz="1600">
                <a:solidFill>
                  <a:srgbClr val="000099"/>
                </a:solidFill>
                <a:latin typeface="Cambria"/>
                <a:ea typeface="Cambria"/>
                <a:cs typeface="Cambria"/>
                <a:sym typeface="Cambria"/>
              </a:rPr>
              <a:t>flagella,</a:t>
            </a:r>
            <a:r>
              <a:rPr lang="en-US" sz="1600">
                <a:solidFill>
                  <a:srgbClr val="000099"/>
                </a:solidFill>
                <a:latin typeface="Cambria"/>
                <a:ea typeface="Cambria"/>
                <a:cs typeface="Cambria"/>
                <a:sym typeface="Cambria"/>
              </a:rPr>
              <a:t> except </a:t>
            </a:r>
            <a:r>
              <a:rPr b="1" i="1" lang="en-US" sz="1600">
                <a:solidFill>
                  <a:srgbClr val="000099"/>
                </a:solidFill>
                <a:latin typeface="Cambria"/>
                <a:ea typeface="Cambria"/>
                <a:cs typeface="Cambria"/>
                <a:sym typeface="Cambria"/>
              </a:rPr>
              <a:t>Shigella</a:t>
            </a:r>
            <a:r>
              <a:rPr b="1" lang="en-US" sz="1600">
                <a:solidFill>
                  <a:srgbClr val="000099"/>
                </a:solidFill>
                <a:latin typeface="Cambria"/>
                <a:ea typeface="Cambria"/>
                <a:cs typeface="Cambria"/>
                <a:sym typeface="Cambria"/>
              </a:rPr>
              <a:t> and</a:t>
            </a:r>
            <a:r>
              <a:rPr b="1" i="1" lang="en-US" sz="1600">
                <a:solidFill>
                  <a:srgbClr val="000099"/>
                </a:solidFill>
                <a:latin typeface="Cambria"/>
                <a:ea typeface="Cambria"/>
                <a:cs typeface="Cambria"/>
                <a:sym typeface="Cambria"/>
              </a:rPr>
              <a:t> Klebsiella</a:t>
            </a:r>
            <a:r>
              <a:rPr b="1" lang="en-US" sz="1600">
                <a:solidFill>
                  <a:srgbClr val="000099"/>
                </a:solidFill>
                <a:latin typeface="Cambria"/>
                <a:ea typeface="Cambria"/>
                <a:cs typeface="Cambria"/>
                <a:sym typeface="Cambria"/>
              </a:rPr>
              <a:t> </a:t>
            </a:r>
            <a:r>
              <a:rPr lang="en-US" sz="1600">
                <a:solidFill>
                  <a:srgbClr val="000099"/>
                </a:solidFill>
                <a:latin typeface="Cambria"/>
                <a:ea typeface="Cambria"/>
                <a:cs typeface="Cambria"/>
                <a:sym typeface="Cambria"/>
              </a:rPr>
              <a:t>which are </a:t>
            </a:r>
            <a:r>
              <a:rPr b="1" lang="en-US" sz="1600">
                <a:solidFill>
                  <a:srgbClr val="000099"/>
                </a:solidFill>
                <a:latin typeface="Cambria"/>
                <a:ea typeface="Cambria"/>
                <a:cs typeface="Cambria"/>
                <a:sym typeface="Cambria"/>
              </a:rPr>
              <a:t>non-motile</a:t>
            </a:r>
            <a:r>
              <a:rPr lang="en-US" sz="1600">
                <a:solidFill>
                  <a:srgbClr val="000099"/>
                </a:solidFill>
                <a:latin typeface="Cambria"/>
                <a:ea typeface="Cambria"/>
                <a:cs typeface="Cambria"/>
                <a:sym typeface="Cambria"/>
              </a:rPr>
              <a:t>.</a:t>
            </a:r>
            <a:endParaRPr/>
          </a:p>
          <a:p>
            <a:pPr indent="0" lvl="0" marL="0" marR="0" rtl="0" algn="just">
              <a:spcBef>
                <a:spcPts val="0"/>
              </a:spcBef>
              <a:spcAft>
                <a:spcPts val="0"/>
              </a:spcAft>
              <a:buNone/>
            </a:pPr>
            <a:r>
              <a:rPr lang="en-US" sz="1600">
                <a:solidFill>
                  <a:schemeClr val="dk1"/>
                </a:solidFill>
                <a:latin typeface="Cambria"/>
                <a:ea typeface="Cambria"/>
                <a:cs typeface="Cambria"/>
                <a:sym typeface="Cambria"/>
              </a:rPr>
              <a:t> </a:t>
            </a:r>
            <a:endParaRPr/>
          </a:p>
          <a:p>
            <a:pPr indent="0" lvl="0" marL="0" marR="0" rtl="0" algn="just">
              <a:spcBef>
                <a:spcPts val="0"/>
              </a:spcBef>
              <a:spcAft>
                <a:spcPts val="0"/>
              </a:spcAft>
              <a:buNone/>
            </a:pPr>
            <a:r>
              <a:rPr lang="en-US" sz="1600">
                <a:solidFill>
                  <a:srgbClr val="C00000"/>
                </a:solidFill>
                <a:latin typeface="Cambria"/>
                <a:ea typeface="Cambria"/>
                <a:cs typeface="Cambria"/>
                <a:sym typeface="Cambria"/>
              </a:rPr>
              <a:t>Two Indian Standards on methods for detection and enumeration of Enterobacteriaceae formulated by BIS are as follows:</a:t>
            </a:r>
            <a:endParaRPr/>
          </a:p>
          <a:p>
            <a:pPr indent="0" lvl="0" marL="0" marR="0" rtl="0" algn="just">
              <a:spcBef>
                <a:spcPts val="0"/>
              </a:spcBef>
              <a:spcAft>
                <a:spcPts val="0"/>
              </a:spcAft>
              <a:buNone/>
            </a:pPr>
            <a:r>
              <a:t/>
            </a:r>
            <a:endParaRPr sz="12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sz="1200">
              <a:solidFill>
                <a:schemeClr val="dk1"/>
              </a:solidFill>
              <a:latin typeface="Cambria"/>
              <a:ea typeface="Cambria"/>
              <a:cs typeface="Cambria"/>
              <a:sym typeface="Cambria"/>
            </a:endParaRPr>
          </a:p>
        </p:txBody>
      </p:sp>
      <p:graphicFrame>
        <p:nvGraphicFramePr>
          <p:cNvPr id="675" name="Google Shape;675;p28"/>
          <p:cNvGraphicFramePr/>
          <p:nvPr/>
        </p:nvGraphicFramePr>
        <p:xfrm>
          <a:off x="1651454" y="4292308"/>
          <a:ext cx="3000000" cy="3000000"/>
        </p:xfrm>
        <a:graphic>
          <a:graphicData uri="http://schemas.openxmlformats.org/drawingml/2006/table">
            <a:tbl>
              <a:tblPr bandRow="1" firstCol="1" firstRow="1">
                <a:noFill/>
                <a:tableStyleId>{0EC23969-C652-4E06-8306-EBFD74F711B0}</a:tableStyleId>
              </a:tblPr>
              <a:tblGrid>
                <a:gridCol w="574700"/>
                <a:gridCol w="1442550"/>
                <a:gridCol w="6019800"/>
              </a:tblGrid>
              <a:tr h="192025">
                <a:tc>
                  <a:txBody>
                    <a:bodyPr/>
                    <a:lstStyle/>
                    <a:p>
                      <a:pPr indent="0" lvl="0" marL="0" marR="0" rtl="0" algn="ctr">
                        <a:spcBef>
                          <a:spcPts val="0"/>
                        </a:spcBef>
                        <a:spcAft>
                          <a:spcPts val="0"/>
                        </a:spcAft>
                        <a:buNone/>
                      </a:pPr>
                      <a:r>
                        <a:rPr lang="en-US" sz="1400">
                          <a:latin typeface="Cambria"/>
                          <a:ea typeface="Cambria"/>
                          <a:cs typeface="Cambria"/>
                          <a:sym typeface="Cambria"/>
                        </a:rPr>
                        <a:t>S. No.</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400">
                          <a:latin typeface="Cambria"/>
                          <a:ea typeface="Cambria"/>
                          <a:cs typeface="Cambria"/>
                          <a:sym typeface="Cambria"/>
                        </a:rPr>
                        <a:t>IS No.</a:t>
                      </a:r>
                      <a:endParaRPr/>
                    </a:p>
                    <a:p>
                      <a:pPr indent="0" lvl="0" marL="0" marR="0" rtl="0" algn="ctr">
                        <a:spcBef>
                          <a:spcPts val="0"/>
                        </a:spcBef>
                        <a:spcAft>
                          <a:spcPts val="0"/>
                        </a:spcAft>
                        <a:buNone/>
                      </a:pPr>
                      <a:r>
                        <a:t/>
                      </a:r>
                      <a:endParaRPr b="0" sz="12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400">
                          <a:latin typeface="Cambria"/>
                          <a:ea typeface="Cambria"/>
                          <a:cs typeface="Cambria"/>
                          <a:sym typeface="Cambria"/>
                        </a:rPr>
                        <a:t>IS Title</a:t>
                      </a:r>
                      <a:endParaRPr b="0" sz="1400">
                        <a:solidFill>
                          <a:schemeClr val="dk1"/>
                        </a:solidFill>
                        <a:latin typeface="Cambria"/>
                        <a:ea typeface="Cambria"/>
                        <a:cs typeface="Cambria"/>
                        <a:sym typeface="Cambria"/>
                      </a:endParaRPr>
                    </a:p>
                  </a:txBody>
                  <a:tcPr marT="0" marB="0" marR="56700" marL="56700"/>
                </a:tc>
              </a:tr>
              <a:tr h="576100">
                <a:tc>
                  <a:txBody>
                    <a:bodyPr/>
                    <a:lstStyle/>
                    <a:p>
                      <a:pPr indent="0" lvl="0" marL="0" marR="0" rtl="0" algn="ctr">
                        <a:spcBef>
                          <a:spcPts val="0"/>
                        </a:spcBef>
                        <a:spcAft>
                          <a:spcPts val="0"/>
                        </a:spcAft>
                        <a:buNone/>
                      </a:pPr>
                      <a:r>
                        <a:rPr lang="en-US" sz="1400">
                          <a:latin typeface="Cambria"/>
                          <a:ea typeface="Cambria"/>
                          <a:cs typeface="Cambria"/>
                          <a:sym typeface="Cambria"/>
                        </a:rPr>
                        <a:t>1.</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17112 (Part 1) : 2019</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the Food Chain —Horizontal Method for the Detection and Enumeration of Enterobacteriaceae </a:t>
                      </a:r>
                      <a:r>
                        <a:rPr b="1" lang="en-US" sz="1400">
                          <a:latin typeface="Cambria"/>
                          <a:ea typeface="Cambria"/>
                          <a:cs typeface="Cambria"/>
                          <a:sym typeface="Cambria"/>
                        </a:rPr>
                        <a:t>Part 1</a:t>
                      </a:r>
                      <a:r>
                        <a:rPr lang="en-US" sz="1400">
                          <a:latin typeface="Cambria"/>
                          <a:ea typeface="Cambria"/>
                          <a:cs typeface="Cambria"/>
                          <a:sym typeface="Cambria"/>
                        </a:rPr>
                        <a:t> Detection of Enterobacteriaceae</a:t>
                      </a:r>
                      <a:endParaRPr/>
                    </a:p>
                    <a:p>
                      <a:pPr indent="0" lvl="0" marL="0" marR="0" rtl="0" algn="just">
                        <a:spcBef>
                          <a:spcPts val="0"/>
                        </a:spcBef>
                        <a:spcAft>
                          <a:spcPts val="0"/>
                        </a:spcAft>
                        <a:buNone/>
                      </a:pPr>
                      <a:r>
                        <a:t/>
                      </a:r>
                      <a:endParaRPr b="0" sz="1400">
                        <a:solidFill>
                          <a:schemeClr val="dk1"/>
                        </a:solidFill>
                        <a:latin typeface="Cambria"/>
                        <a:ea typeface="Cambria"/>
                        <a:cs typeface="Cambria"/>
                        <a:sym typeface="Cambria"/>
                      </a:endParaRPr>
                    </a:p>
                  </a:txBody>
                  <a:tcPr marT="0" marB="0" marR="56700" marL="56700"/>
                </a:tc>
              </a:tr>
              <a:tr h="499100">
                <a:tc>
                  <a:txBody>
                    <a:bodyPr/>
                    <a:lstStyle/>
                    <a:p>
                      <a:pPr indent="0" lvl="0" marL="0" marR="0" rtl="0" algn="ctr">
                        <a:spcBef>
                          <a:spcPts val="0"/>
                        </a:spcBef>
                        <a:spcAft>
                          <a:spcPts val="0"/>
                        </a:spcAft>
                        <a:buNone/>
                      </a:pPr>
                      <a:r>
                        <a:rPr lang="en-US" sz="1400">
                          <a:latin typeface="Cambria"/>
                          <a:ea typeface="Cambria"/>
                          <a:cs typeface="Cambria"/>
                          <a:sym typeface="Cambria"/>
                        </a:rPr>
                        <a:t>2.</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just">
                        <a:lnSpc>
                          <a:spcPct val="100000"/>
                        </a:lnSpc>
                        <a:spcBef>
                          <a:spcPts val="0"/>
                        </a:spcBef>
                        <a:spcAft>
                          <a:spcPts val="0"/>
                        </a:spcAft>
                        <a:buClr>
                          <a:schemeClr val="dk1"/>
                        </a:buClr>
                        <a:buSzPts val="1400"/>
                        <a:buFont typeface="Cambria"/>
                        <a:buNone/>
                      </a:pPr>
                      <a:r>
                        <a:rPr b="1" lang="en-US" sz="1400">
                          <a:latin typeface="Cambria"/>
                          <a:ea typeface="Cambria"/>
                          <a:cs typeface="Cambria"/>
                          <a:sym typeface="Cambria"/>
                        </a:rPr>
                        <a:t>IS 17112 (Part 2) : 2019</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the Food Chain — Horizontal Method for the Detection and Enumeration of Enterobacteriaceae </a:t>
                      </a:r>
                      <a:r>
                        <a:rPr b="1" lang="en-US" sz="1400">
                          <a:latin typeface="Cambria"/>
                          <a:ea typeface="Cambria"/>
                          <a:cs typeface="Cambria"/>
                          <a:sym typeface="Cambria"/>
                        </a:rPr>
                        <a:t>Part 2 </a:t>
                      </a:r>
                      <a:r>
                        <a:rPr lang="en-US" sz="1400">
                          <a:latin typeface="Cambria"/>
                          <a:ea typeface="Cambria"/>
                          <a:cs typeface="Cambria"/>
                          <a:sym typeface="Cambria"/>
                        </a:rPr>
                        <a:t>Colony-Count Technique</a:t>
                      </a:r>
                      <a:endParaRPr b="0" sz="1400">
                        <a:solidFill>
                          <a:schemeClr val="dk1"/>
                        </a:solidFill>
                        <a:latin typeface="Cambria"/>
                        <a:ea typeface="Cambria"/>
                        <a:cs typeface="Cambria"/>
                        <a:sym typeface="Cambria"/>
                      </a:endParaRPr>
                    </a:p>
                  </a:txBody>
                  <a:tcPr marT="0" marB="0" marR="56700" marL="56700"/>
                </a:tc>
              </a:tr>
            </a:tbl>
          </a:graphicData>
        </a:graphic>
      </p:graphicFrame>
      <p:sp>
        <p:nvSpPr>
          <p:cNvPr id="676" name="Google Shape;676;p28"/>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77" name="Google Shape;677;p28"/>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678" name="Google Shape;678;p28"/>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79" name="Google Shape;679;p28"/>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80" name="Google Shape;680;p28"/>
          <p:cNvSpPr txBox="1"/>
          <p:nvPr/>
        </p:nvSpPr>
        <p:spPr>
          <a:xfrm>
            <a:off x="1576444" y="42293"/>
            <a:ext cx="7001083"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C) Indian Standards on Method of Tests for </a:t>
            </a:r>
            <a:r>
              <a:rPr b="1" i="1" lang="en-US" sz="2400">
                <a:solidFill>
                  <a:schemeClr val="dk1"/>
                </a:solidFill>
                <a:latin typeface="Cambria"/>
                <a:ea typeface="Cambria"/>
                <a:cs typeface="Cambria"/>
                <a:sym typeface="Cambria"/>
              </a:rPr>
              <a:t>Enterobacteriaceae </a:t>
            </a:r>
            <a:r>
              <a:rPr lang="en-US" sz="2400">
                <a:solidFill>
                  <a:schemeClr val="dk1"/>
                </a:solidFill>
                <a:latin typeface="Cambria"/>
                <a:ea typeface="Cambria"/>
                <a:cs typeface="Cambria"/>
                <a:sym typeface="Cambria"/>
              </a:rPr>
              <a:t>(i)</a:t>
            </a:r>
            <a:endParaRPr/>
          </a:p>
        </p:txBody>
      </p:sp>
      <p:pic>
        <p:nvPicPr>
          <p:cNvPr id="681" name="Google Shape;681;p28"/>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9"/>
          <p:cNvSpPr/>
          <p:nvPr/>
        </p:nvSpPr>
        <p:spPr>
          <a:xfrm>
            <a:off x="1535353" y="1046363"/>
            <a:ext cx="8005008" cy="21929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0099"/>
                </a:solidFill>
                <a:latin typeface="Cambria"/>
                <a:ea typeface="Cambria"/>
                <a:cs typeface="Cambria"/>
                <a:sym typeface="Cambria"/>
              </a:rPr>
              <a:t>The method are applicable to products intended for human consumption and the feeding of animals, and environmental samples in the area of primary production, food production and food handling. </a:t>
            </a:r>
            <a:endParaRPr/>
          </a:p>
          <a:p>
            <a:pPr indent="-147629" lvl="0" marL="214304"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0" lvl="0" marL="0" marR="0" rtl="0" algn="just">
              <a:spcBef>
                <a:spcPts val="0"/>
              </a:spcBef>
              <a:spcAft>
                <a:spcPts val="0"/>
              </a:spcAft>
              <a:buNone/>
            </a:pPr>
            <a:r>
              <a:rPr i="1" lang="en-US" sz="1600">
                <a:solidFill>
                  <a:srgbClr val="C00000"/>
                </a:solidFill>
                <a:latin typeface="Cambria"/>
                <a:ea typeface="Cambria"/>
                <a:cs typeface="Cambria"/>
                <a:sym typeface="Cambria"/>
              </a:rPr>
              <a:t>Enterobacteriaceae</a:t>
            </a:r>
            <a:r>
              <a:rPr lang="en-US" sz="1600">
                <a:solidFill>
                  <a:srgbClr val="C00000"/>
                </a:solidFill>
                <a:latin typeface="Cambria"/>
                <a:ea typeface="Cambria"/>
                <a:cs typeface="Cambria"/>
                <a:sym typeface="Cambria"/>
              </a:rPr>
              <a:t> forms characteristic colonies on violet red bile glucose agar (VRBG) and ferment glucose, show a negative oxidase reaction</a:t>
            </a:r>
            <a:endParaRPr sz="1600">
              <a:solidFill>
                <a:srgbClr val="C00000"/>
              </a:solidFill>
              <a:latin typeface="Cambria"/>
              <a:ea typeface="Cambria"/>
              <a:cs typeface="Cambria"/>
              <a:sym typeface="Cambria"/>
            </a:endParaRPr>
          </a:p>
          <a:p>
            <a:pPr indent="-147629" lvl="0" marL="214304" marR="0" rtl="0" algn="just">
              <a:spcBef>
                <a:spcPts val="0"/>
              </a:spcBef>
              <a:spcAft>
                <a:spcPts val="0"/>
              </a:spcAft>
              <a:buClr>
                <a:schemeClr val="dk1"/>
              </a:buClr>
              <a:buSzPts val="1050"/>
              <a:buFont typeface="Noto Sans Symbols"/>
              <a:buNone/>
            </a:pPr>
            <a:r>
              <a:t/>
            </a:r>
            <a:endParaRPr sz="1050">
              <a:solidFill>
                <a:schemeClr val="dk1"/>
              </a:solidFill>
              <a:latin typeface="Cambria"/>
              <a:ea typeface="Cambria"/>
              <a:cs typeface="Cambria"/>
              <a:sym typeface="Cambria"/>
            </a:endParaRPr>
          </a:p>
          <a:p>
            <a:pPr indent="0" lvl="0" marL="182563" marR="0" rtl="0" algn="just">
              <a:spcBef>
                <a:spcPts val="0"/>
              </a:spcBef>
              <a:spcAft>
                <a:spcPts val="0"/>
              </a:spcAft>
              <a:buNone/>
            </a:pPr>
            <a:r>
              <a:rPr b="1" lang="en-US" sz="1600">
                <a:solidFill>
                  <a:schemeClr val="dk1"/>
                </a:solidFill>
                <a:latin typeface="Cambria"/>
                <a:ea typeface="Cambria"/>
                <a:cs typeface="Cambria"/>
                <a:sym typeface="Cambria"/>
              </a:rPr>
              <a:t>Comparison of the detection of Enterobacteriaceae</a:t>
            </a:r>
            <a:r>
              <a:rPr lang="en-US" sz="1600">
                <a:solidFill>
                  <a:schemeClr val="dk1"/>
                </a:solidFill>
                <a:latin typeface="Cambria"/>
                <a:ea typeface="Cambria"/>
                <a:cs typeface="Cambria"/>
                <a:sym typeface="Cambria"/>
              </a:rPr>
              <a:t> </a:t>
            </a:r>
            <a:r>
              <a:rPr b="1" lang="en-US" sz="1600">
                <a:solidFill>
                  <a:schemeClr val="dk1"/>
                </a:solidFill>
                <a:latin typeface="Cambria"/>
                <a:ea typeface="Cambria"/>
                <a:cs typeface="Cambria"/>
                <a:sym typeface="Cambria"/>
              </a:rPr>
              <a:t>and enumeration by Colony Count technique methods</a:t>
            </a:r>
            <a:r>
              <a:rPr lang="en-US" sz="1600">
                <a:solidFill>
                  <a:schemeClr val="dk1"/>
                </a:solidFill>
                <a:latin typeface="Cambria"/>
                <a:ea typeface="Cambria"/>
                <a:cs typeface="Cambria"/>
                <a:sym typeface="Cambria"/>
              </a:rPr>
              <a:t> </a:t>
            </a:r>
            <a:r>
              <a:rPr b="1" lang="en-US" sz="1600">
                <a:solidFill>
                  <a:schemeClr val="dk1"/>
                </a:solidFill>
                <a:latin typeface="Cambria"/>
                <a:ea typeface="Cambria"/>
                <a:cs typeface="Cambria"/>
                <a:sym typeface="Cambria"/>
              </a:rPr>
              <a:t>[as per IS 17112 (Part-1) : 2019 and (Part-2) : 2019]</a:t>
            </a:r>
            <a:endParaRPr/>
          </a:p>
        </p:txBody>
      </p:sp>
      <p:graphicFrame>
        <p:nvGraphicFramePr>
          <p:cNvPr id="687" name="Google Shape;687;p29"/>
          <p:cNvGraphicFramePr/>
          <p:nvPr/>
        </p:nvGraphicFramePr>
        <p:xfrm>
          <a:off x="1665614" y="3400175"/>
          <a:ext cx="3000000" cy="3000000"/>
        </p:xfrm>
        <a:graphic>
          <a:graphicData uri="http://schemas.openxmlformats.org/drawingml/2006/table">
            <a:tbl>
              <a:tblPr bandRow="1" firstCol="1" firstRow="1">
                <a:noFill/>
                <a:tableStyleId>{9C5452BD-32A7-407F-B9C3-E4AEA7FDD2A9}</a:tableStyleId>
              </a:tblPr>
              <a:tblGrid>
                <a:gridCol w="487650"/>
                <a:gridCol w="3884425"/>
                <a:gridCol w="3669625"/>
              </a:tblGrid>
              <a:tr h="525800">
                <a:tc rowSpan="2">
                  <a:txBody>
                    <a:bodyPr/>
                    <a:lstStyle/>
                    <a:p>
                      <a:pPr indent="0" lvl="0" marL="0" marR="0" rtl="0" algn="just">
                        <a:spcBef>
                          <a:spcPts val="0"/>
                        </a:spcBef>
                        <a:spcAft>
                          <a:spcPts val="0"/>
                        </a:spcAft>
                        <a:buNone/>
                      </a:pPr>
                      <a:r>
                        <a:rPr lang="en-US" sz="1400">
                          <a:latin typeface="Cambria"/>
                          <a:ea typeface="Cambria"/>
                          <a:cs typeface="Cambria"/>
                          <a:sym typeface="Cambria"/>
                        </a:rPr>
                        <a:t> </a:t>
                      </a:r>
                      <a:endParaRPr/>
                    </a:p>
                    <a:p>
                      <a:pPr indent="0" lvl="0" marL="0" marR="0" rtl="0" algn="ctr">
                        <a:spcBef>
                          <a:spcPts val="0"/>
                        </a:spcBef>
                        <a:spcAft>
                          <a:spcPts val="0"/>
                        </a:spcAft>
                        <a:buNone/>
                      </a:pPr>
                      <a:r>
                        <a:rPr lang="en-US" sz="1400">
                          <a:latin typeface="Cambria"/>
                          <a:ea typeface="Cambria"/>
                          <a:cs typeface="Cambria"/>
                          <a:sym typeface="Cambria"/>
                        </a:rPr>
                        <a:t>S. No.</a:t>
                      </a:r>
                      <a:endParaRPr b="1" sz="1400">
                        <a:solidFill>
                          <a:schemeClr val="dk1"/>
                        </a:solidFill>
                        <a:latin typeface="Cambria"/>
                        <a:ea typeface="Cambria"/>
                        <a:cs typeface="Cambria"/>
                        <a:sym typeface="Cambria"/>
                      </a:endParaRPr>
                    </a:p>
                  </a:txBody>
                  <a:tcPr marT="0" marB="0" marR="29275" marL="29275"/>
                </a:tc>
                <a:tc gridSpan="2">
                  <a:txBody>
                    <a:bodyPr/>
                    <a:lstStyle/>
                    <a:p>
                      <a:pPr indent="0" lvl="0" marL="0" marR="0" rtl="0" algn="ctr">
                        <a:spcBef>
                          <a:spcPts val="0"/>
                        </a:spcBef>
                        <a:spcAft>
                          <a:spcPts val="0"/>
                        </a:spcAft>
                        <a:buNone/>
                      </a:pPr>
                      <a:r>
                        <a:rPr lang="en-US" sz="1400">
                          <a:latin typeface="Cambria"/>
                          <a:ea typeface="Cambria"/>
                          <a:cs typeface="Cambria"/>
                          <a:sym typeface="Cambria"/>
                        </a:rPr>
                        <a:t>IS 17112 - Microbiology of the Food Chain - Horizontal Method for the Detection and Enumeration of Enterobacteriaceae</a:t>
                      </a:r>
                      <a:endParaRPr sz="1400">
                        <a:latin typeface="Cambria"/>
                        <a:ea typeface="Cambria"/>
                        <a:cs typeface="Cambria"/>
                        <a:sym typeface="Cambria"/>
                      </a:endParaRPr>
                    </a:p>
                    <a:p>
                      <a:pPr indent="0" lvl="0" marL="0" marR="0" rtl="0" algn="ctr">
                        <a:spcBef>
                          <a:spcPts val="0"/>
                        </a:spcBef>
                        <a:spcAft>
                          <a:spcPts val="0"/>
                        </a:spcAft>
                        <a:buNone/>
                      </a:pPr>
                      <a:r>
                        <a:rPr lang="en-US" sz="1400">
                          <a:latin typeface="Cambria"/>
                          <a:ea typeface="Cambria"/>
                          <a:cs typeface="Cambria"/>
                          <a:sym typeface="Cambria"/>
                        </a:rPr>
                        <a:t> </a:t>
                      </a:r>
                      <a:endParaRPr b="0" sz="1400">
                        <a:solidFill>
                          <a:schemeClr val="dk1"/>
                        </a:solidFill>
                        <a:latin typeface="Cambria"/>
                        <a:ea typeface="Cambria"/>
                        <a:cs typeface="Cambria"/>
                        <a:sym typeface="Cambria"/>
                      </a:endParaRPr>
                    </a:p>
                  </a:txBody>
                  <a:tcPr marT="0" marB="0" marR="29275" marL="29275"/>
                </a:tc>
                <a:tc hMerge="1"/>
              </a:tr>
              <a:tr h="350525">
                <a:tc vMerge="1"/>
                <a:tc>
                  <a:txBody>
                    <a:bodyPr/>
                    <a:lstStyle/>
                    <a:p>
                      <a:pPr indent="0" lvl="0" marL="0" marR="0" rtl="0" algn="ctr">
                        <a:spcBef>
                          <a:spcPts val="0"/>
                        </a:spcBef>
                        <a:spcAft>
                          <a:spcPts val="0"/>
                        </a:spcAft>
                        <a:buNone/>
                      </a:pPr>
                      <a:r>
                        <a:rPr b="1" lang="en-US" sz="1400">
                          <a:latin typeface="Cambria"/>
                          <a:ea typeface="Cambria"/>
                          <a:cs typeface="Cambria"/>
                          <a:sym typeface="Cambria"/>
                        </a:rPr>
                        <a:t>Part 1 Detection of Enterobacteriaceae</a:t>
                      </a:r>
                      <a:endParaRPr/>
                    </a:p>
                    <a:p>
                      <a:pPr indent="0" lvl="0" marL="0" marR="0" rtl="0" algn="ctr">
                        <a:spcBef>
                          <a:spcPts val="0"/>
                        </a:spcBef>
                        <a:spcAft>
                          <a:spcPts val="0"/>
                        </a:spcAft>
                        <a:buNone/>
                      </a:pPr>
                      <a:r>
                        <a:t/>
                      </a:r>
                      <a:endParaRPr b="1" sz="1400">
                        <a:solidFill>
                          <a:schemeClr val="dk1"/>
                        </a:solidFill>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1400">
                          <a:latin typeface="Cambria"/>
                          <a:ea typeface="Cambria"/>
                          <a:cs typeface="Cambria"/>
                          <a:sym typeface="Cambria"/>
                        </a:rPr>
                        <a:t>Part 2 Colony-Count Technique</a:t>
                      </a:r>
                      <a:endParaRPr b="1" sz="140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r h="247025">
                <a:tc>
                  <a:txBody>
                    <a:bodyPr/>
                    <a:lstStyle/>
                    <a:p>
                      <a:pPr indent="0" lvl="0" marL="0" marR="0" rtl="0" algn="ctr">
                        <a:spcBef>
                          <a:spcPts val="0"/>
                        </a:spcBef>
                        <a:spcAft>
                          <a:spcPts val="0"/>
                        </a:spcAft>
                        <a:buNone/>
                      </a:pPr>
                      <a:r>
                        <a:rPr lang="en-US" sz="1400">
                          <a:latin typeface="Cambria"/>
                          <a:ea typeface="Cambria"/>
                          <a:cs typeface="Cambria"/>
                          <a:sym typeface="Cambria"/>
                        </a:rPr>
                        <a:t>1.</a:t>
                      </a:r>
                      <a:endParaRPr b="0" sz="1400">
                        <a:solidFill>
                          <a:schemeClr val="dk1"/>
                        </a:solidFill>
                        <a:latin typeface="Cambria"/>
                        <a:ea typeface="Cambria"/>
                        <a:cs typeface="Cambria"/>
                        <a:sym typeface="Cambria"/>
                      </a:endParaRPr>
                    </a:p>
                  </a:txBody>
                  <a:tcPr marT="0" marB="0" marR="29275" marL="29275"/>
                </a:tc>
                <a:tc>
                  <a:txBody>
                    <a:bodyPr/>
                    <a:lstStyle/>
                    <a:p>
                      <a:pPr indent="0" lvl="0" marL="0" marR="0" rtl="0" algn="just">
                        <a:spcBef>
                          <a:spcPts val="0"/>
                        </a:spcBef>
                        <a:spcAft>
                          <a:spcPts val="0"/>
                        </a:spcAft>
                        <a:buNone/>
                      </a:pPr>
                      <a:r>
                        <a:rPr lang="en-US" sz="1400">
                          <a:latin typeface="Cambria"/>
                          <a:ea typeface="Cambria"/>
                          <a:cs typeface="Cambria"/>
                          <a:sym typeface="Cambria"/>
                        </a:rPr>
                        <a:t>For detection of Enterobacteriaceae</a:t>
                      </a:r>
                      <a:endParaRPr/>
                    </a:p>
                    <a:p>
                      <a:pPr indent="0" lvl="0" marL="0" marR="0" rtl="0" algn="just">
                        <a:spcBef>
                          <a:spcPts val="0"/>
                        </a:spcBef>
                        <a:spcAft>
                          <a:spcPts val="0"/>
                        </a:spcAft>
                        <a:buNone/>
                      </a:pPr>
                      <a:r>
                        <a:t/>
                      </a:r>
                      <a:endParaRPr b="0" sz="1400">
                        <a:solidFill>
                          <a:schemeClr val="dk1"/>
                        </a:solidFill>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92075" marR="0" rtl="0" algn="just">
                        <a:spcBef>
                          <a:spcPts val="0"/>
                        </a:spcBef>
                        <a:spcAft>
                          <a:spcPts val="0"/>
                        </a:spcAft>
                        <a:buClr>
                          <a:schemeClr val="dk1"/>
                        </a:buClr>
                        <a:buSzPts val="1400"/>
                        <a:buFont typeface="Calibri"/>
                        <a:buNone/>
                      </a:pPr>
                      <a:r>
                        <a:rPr lang="en-US" sz="1400">
                          <a:latin typeface="Cambria"/>
                          <a:ea typeface="Cambria"/>
                          <a:cs typeface="Cambria"/>
                          <a:sym typeface="Cambria"/>
                        </a:rPr>
                        <a:t>For enumeration of Enterobacteriaceae</a:t>
                      </a:r>
                      <a:endParaRPr b="0" sz="140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r h="946450">
                <a:tc>
                  <a:txBody>
                    <a:bodyPr/>
                    <a:lstStyle/>
                    <a:p>
                      <a:pPr indent="0" lvl="0" marL="0" marR="0" rtl="0" algn="ctr">
                        <a:spcBef>
                          <a:spcPts val="0"/>
                        </a:spcBef>
                        <a:spcAft>
                          <a:spcPts val="0"/>
                        </a:spcAft>
                        <a:buNone/>
                      </a:pPr>
                      <a:r>
                        <a:rPr lang="en-US" sz="1400">
                          <a:latin typeface="Cambria"/>
                          <a:ea typeface="Cambria"/>
                          <a:cs typeface="Cambria"/>
                          <a:sym typeface="Cambria"/>
                        </a:rPr>
                        <a:t>2.</a:t>
                      </a:r>
                      <a:endParaRPr b="0" sz="1400">
                        <a:solidFill>
                          <a:schemeClr val="dk1"/>
                        </a:solidFill>
                        <a:latin typeface="Cambria"/>
                        <a:ea typeface="Cambria"/>
                        <a:cs typeface="Cambria"/>
                        <a:sym typeface="Cambria"/>
                      </a:endParaRPr>
                    </a:p>
                  </a:txBody>
                  <a:tcPr marT="0" marB="0" marR="29275" marL="29275"/>
                </a:tc>
                <a:tc>
                  <a:txBody>
                    <a:bodyPr/>
                    <a:lstStyle/>
                    <a:p>
                      <a:pPr indent="0" lvl="0" marL="0" marR="0" rtl="0" algn="l">
                        <a:spcBef>
                          <a:spcPts val="0"/>
                        </a:spcBef>
                        <a:spcAft>
                          <a:spcPts val="0"/>
                        </a:spcAft>
                        <a:buNone/>
                      </a:pPr>
                      <a:r>
                        <a:rPr lang="en-US" sz="1400">
                          <a:latin typeface="Cambria"/>
                          <a:ea typeface="Cambria"/>
                          <a:cs typeface="Cambria"/>
                          <a:sym typeface="Cambria"/>
                        </a:rPr>
                        <a:t>Applicable when the microorganisms need resuscitation (revival) by enrichment, and </a:t>
                      </a:r>
                      <a:endParaRPr/>
                    </a:p>
                    <a:p>
                      <a:pPr indent="0" lvl="0" marL="0" marR="0" rtl="0" algn="l">
                        <a:spcBef>
                          <a:spcPts val="0"/>
                        </a:spcBef>
                        <a:spcAft>
                          <a:spcPts val="0"/>
                        </a:spcAft>
                        <a:buNone/>
                      </a:pPr>
                      <a:r>
                        <a:rPr lang="en-US" sz="1400">
                          <a:latin typeface="Cambria"/>
                          <a:ea typeface="Cambria"/>
                          <a:cs typeface="Cambria"/>
                          <a:sym typeface="Cambria"/>
                        </a:rPr>
                        <a:t>When the number sought is expected to be </a:t>
                      </a:r>
                      <a:r>
                        <a:rPr b="1" lang="en-US" sz="1400">
                          <a:latin typeface="Cambria"/>
                          <a:ea typeface="Cambria"/>
                          <a:cs typeface="Cambria"/>
                          <a:sym typeface="Cambria"/>
                        </a:rPr>
                        <a:t>below 100 per millilitre or per gram</a:t>
                      </a:r>
                      <a:r>
                        <a:rPr lang="en-US" sz="1400">
                          <a:latin typeface="Cambria"/>
                          <a:ea typeface="Cambria"/>
                          <a:cs typeface="Cambria"/>
                          <a:sym typeface="Cambria"/>
                        </a:rPr>
                        <a:t> of test sample (</a:t>
                      </a:r>
                      <a:r>
                        <a:rPr b="1" i="1" lang="en-US" sz="1400">
                          <a:latin typeface="Cambria"/>
                          <a:ea typeface="Cambria"/>
                          <a:cs typeface="Cambria"/>
                          <a:sym typeface="Cambria"/>
                        </a:rPr>
                        <a:t>clause 1</a:t>
                      </a:r>
                      <a:r>
                        <a:rPr lang="en-US" sz="1400">
                          <a:latin typeface="Cambria"/>
                          <a:ea typeface="Cambria"/>
                          <a:cs typeface="Cambria"/>
                          <a:sym typeface="Cambria"/>
                        </a:rPr>
                        <a:t>)</a:t>
                      </a:r>
                      <a:endParaRPr b="0" sz="1400">
                        <a:solidFill>
                          <a:schemeClr val="dk1"/>
                        </a:solidFill>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92075" marR="0" rtl="0" algn="just">
                        <a:spcBef>
                          <a:spcPts val="0"/>
                        </a:spcBef>
                        <a:spcAft>
                          <a:spcPts val="0"/>
                        </a:spcAft>
                        <a:buClr>
                          <a:schemeClr val="dk1"/>
                        </a:buClr>
                        <a:buSzPts val="1400"/>
                        <a:buFont typeface="Calibri"/>
                        <a:buNone/>
                      </a:pPr>
                      <a:r>
                        <a:rPr lang="en-US" sz="1400">
                          <a:latin typeface="Cambria"/>
                          <a:ea typeface="Cambria"/>
                          <a:cs typeface="Cambria"/>
                          <a:sym typeface="Cambria"/>
                        </a:rPr>
                        <a:t>Intended to be used when the number of colonies sought is expected to be </a:t>
                      </a:r>
                      <a:r>
                        <a:rPr b="1" lang="en-US" sz="1400">
                          <a:latin typeface="Cambria"/>
                          <a:ea typeface="Cambria"/>
                          <a:cs typeface="Cambria"/>
                          <a:sym typeface="Cambria"/>
                        </a:rPr>
                        <a:t>more than 100 per millilitre or per gram</a:t>
                      </a:r>
                      <a:r>
                        <a:rPr lang="en-US" sz="1400">
                          <a:latin typeface="Cambria"/>
                          <a:ea typeface="Cambria"/>
                          <a:cs typeface="Cambria"/>
                          <a:sym typeface="Cambria"/>
                        </a:rPr>
                        <a:t> of the test sample (</a:t>
                      </a:r>
                      <a:r>
                        <a:rPr b="1" i="1" lang="en-US" sz="1400">
                          <a:latin typeface="Cambria"/>
                          <a:ea typeface="Cambria"/>
                          <a:cs typeface="Cambria"/>
                          <a:sym typeface="Cambria"/>
                        </a:rPr>
                        <a:t>clause 1</a:t>
                      </a:r>
                      <a:r>
                        <a:rPr lang="en-US" sz="1400">
                          <a:latin typeface="Cambria"/>
                          <a:ea typeface="Cambria"/>
                          <a:cs typeface="Cambria"/>
                          <a:sym typeface="Cambria"/>
                        </a:rPr>
                        <a:t>)</a:t>
                      </a:r>
                      <a:endParaRPr sz="1400">
                        <a:latin typeface="Cambria"/>
                        <a:ea typeface="Cambria"/>
                        <a:cs typeface="Cambria"/>
                        <a:sym typeface="Cambria"/>
                      </a:endParaRPr>
                    </a:p>
                    <a:p>
                      <a:pPr indent="-254000" lvl="0" marL="342900" marR="0" rtl="0" algn="l">
                        <a:spcBef>
                          <a:spcPts val="0"/>
                        </a:spcBef>
                        <a:spcAft>
                          <a:spcPts val="0"/>
                        </a:spcAft>
                        <a:buClr>
                          <a:schemeClr val="dk1"/>
                        </a:buClr>
                        <a:buSzPts val="1400"/>
                        <a:buFont typeface="Calibri"/>
                        <a:buNone/>
                      </a:pPr>
                      <a:r>
                        <a:t/>
                      </a:r>
                      <a:endParaRPr b="0" sz="140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bl>
          </a:graphicData>
        </a:graphic>
      </p:graphicFrame>
      <p:sp>
        <p:nvSpPr>
          <p:cNvPr id="688" name="Google Shape;688;p29"/>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89" name="Google Shape;689;p29"/>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690" name="Google Shape;690;p29"/>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691" name="Google Shape;691;p29"/>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pic>
        <p:nvPicPr>
          <p:cNvPr id="692" name="Google Shape;692;p29"/>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
        <p:nvSpPr>
          <p:cNvPr id="693" name="Google Shape;693;p29"/>
          <p:cNvSpPr txBox="1"/>
          <p:nvPr/>
        </p:nvSpPr>
        <p:spPr>
          <a:xfrm>
            <a:off x="1576444" y="42293"/>
            <a:ext cx="7001083"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C) Indian Standards on Method of Tests for </a:t>
            </a:r>
            <a:r>
              <a:rPr b="1" i="1" lang="en-US" sz="2400">
                <a:solidFill>
                  <a:schemeClr val="dk1"/>
                </a:solidFill>
                <a:latin typeface="Cambria"/>
                <a:ea typeface="Cambria"/>
                <a:cs typeface="Cambria"/>
                <a:sym typeface="Cambria"/>
              </a:rPr>
              <a:t>Enterobacteriaceae </a:t>
            </a:r>
            <a:r>
              <a:rPr lang="en-US" sz="2400">
                <a:solidFill>
                  <a:schemeClr val="dk1"/>
                </a:solidFill>
                <a:latin typeface="Cambria"/>
                <a:ea typeface="Cambria"/>
                <a:cs typeface="Cambria"/>
                <a:sym typeface="Cambria"/>
              </a:rPr>
              <a:t>(ii)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
          <p:cNvSpPr txBox="1"/>
          <p:nvPr>
            <p:ph type="title"/>
          </p:nvPr>
        </p:nvSpPr>
        <p:spPr>
          <a:xfrm>
            <a:off x="2182756" y="438093"/>
            <a:ext cx="6741418" cy="29438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Understanding Food Safety</a:t>
            </a:r>
            <a:endParaRPr/>
          </a:p>
        </p:txBody>
      </p:sp>
      <p:grpSp>
        <p:nvGrpSpPr>
          <p:cNvPr id="223" name="Google Shape;223;p3"/>
          <p:cNvGrpSpPr/>
          <p:nvPr/>
        </p:nvGrpSpPr>
        <p:grpSpPr>
          <a:xfrm>
            <a:off x="1750237" y="1345241"/>
            <a:ext cx="7969102" cy="4547624"/>
            <a:chOff x="-313117" y="-191459"/>
            <a:chExt cx="7969102" cy="4547624"/>
          </a:xfrm>
        </p:grpSpPr>
        <p:sp>
          <p:nvSpPr>
            <p:cNvPr id="224" name="Google Shape;224;p3"/>
            <p:cNvSpPr/>
            <p:nvPr/>
          </p:nvSpPr>
          <p:spPr>
            <a:xfrm>
              <a:off x="-313117" y="-191459"/>
              <a:ext cx="7209423" cy="2169853"/>
            </a:xfrm>
            <a:prstGeom prst="roundRect">
              <a:avLst>
                <a:gd fmla="val 10000" name="adj"/>
              </a:avLst>
            </a:prstGeom>
            <a:gradFill>
              <a:gsLst>
                <a:gs pos="0">
                  <a:srgbClr val="A6B6DE"/>
                </a:gs>
                <a:gs pos="50000">
                  <a:srgbClr val="97AAD8"/>
                </a:gs>
                <a:gs pos="100000">
                  <a:srgbClr val="859CD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txBox="1"/>
            <p:nvPr/>
          </p:nvSpPr>
          <p:spPr>
            <a:xfrm>
              <a:off x="-249564" y="-127906"/>
              <a:ext cx="4971662" cy="2042747"/>
            </a:xfrm>
            <a:prstGeom prst="rect">
              <a:avLst/>
            </a:prstGeom>
            <a:noFill/>
            <a:ln>
              <a:noFill/>
            </a:ln>
          </p:spPr>
          <p:txBody>
            <a:bodyPr anchorCtr="0" anchor="ctr" bIns="76200" lIns="76200" spcFirstLastPara="1" rIns="76200" wrap="square" tIns="76200">
              <a:noAutofit/>
            </a:bodyPr>
            <a:lstStyle/>
            <a:p>
              <a:pPr indent="0" lvl="0" marL="0" marR="0" rtl="0" algn="just">
                <a:lnSpc>
                  <a:spcPct val="90000"/>
                </a:lnSpc>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SAFE FOOD </a:t>
              </a:r>
              <a:r>
                <a:rPr b="0" i="0" lang="en-US" sz="2000" u="none" cap="none" strike="noStrike">
                  <a:solidFill>
                    <a:schemeClr val="dk1"/>
                  </a:solidFill>
                  <a:latin typeface="Times New Roman"/>
                  <a:ea typeface="Times New Roman"/>
                  <a:cs typeface="Times New Roman"/>
                  <a:sym typeface="Times New Roman"/>
                </a:rPr>
                <a:t>- Complete freedom of food from risk is an unattainable goal.  A safe and wholesome food  is related to a level of risk that society regards as reasonable in the context, and in comparison with other risks in everyday life. </a:t>
              </a:r>
              <a:r>
                <a:rPr b="1" i="0" lang="en-US" sz="2000" u="none" cap="none" strike="noStrike">
                  <a:solidFill>
                    <a:schemeClr val="dk1"/>
                  </a:solidFill>
                  <a:latin typeface="Times New Roman"/>
                  <a:ea typeface="Times New Roman"/>
                  <a:cs typeface="Times New Roman"/>
                  <a:sym typeface="Times New Roman"/>
                </a:rPr>
                <a:t>(By FAO/WHO)</a:t>
              </a:r>
              <a:endParaRPr b="0" i="0" sz="2000" u="none" cap="none" strike="noStrike">
                <a:solidFill>
                  <a:schemeClr val="dk1"/>
                </a:solidFill>
                <a:latin typeface="Times New Roman"/>
                <a:ea typeface="Times New Roman"/>
                <a:cs typeface="Times New Roman"/>
                <a:sym typeface="Times New Roman"/>
              </a:endParaRPr>
            </a:p>
          </p:txBody>
        </p:sp>
        <p:sp>
          <p:nvSpPr>
            <p:cNvPr id="226" name="Google Shape;226;p3"/>
            <p:cNvSpPr/>
            <p:nvPr/>
          </p:nvSpPr>
          <p:spPr>
            <a:xfrm>
              <a:off x="1130062" y="2011944"/>
              <a:ext cx="6525923" cy="2344221"/>
            </a:xfrm>
            <a:prstGeom prst="roundRect">
              <a:avLst>
                <a:gd fmla="val 10000" name="adj"/>
              </a:avLst>
            </a:prstGeom>
            <a:gradFill>
              <a:gsLst>
                <a:gs pos="0">
                  <a:srgbClr val="B3D3A4"/>
                </a:gs>
                <a:gs pos="50000">
                  <a:srgbClr val="A7CB97"/>
                </a:gs>
                <a:gs pos="100000">
                  <a:srgbClr val="9AC68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txBox="1"/>
            <p:nvPr/>
          </p:nvSpPr>
          <p:spPr>
            <a:xfrm>
              <a:off x="1198722" y="2080604"/>
              <a:ext cx="3963268" cy="220690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t/>
              </a:r>
              <a:endParaRPr b="1" i="0" sz="1800" u="none" cap="none" strike="noStrike">
                <a:solidFill>
                  <a:schemeClr val="dk1"/>
                </a:solidFill>
                <a:latin typeface="Times New Roman"/>
                <a:ea typeface="Times New Roman"/>
                <a:cs typeface="Times New Roman"/>
                <a:sym typeface="Times New Roman"/>
              </a:endParaRPr>
            </a:p>
            <a:p>
              <a:pPr indent="0" lvl="0" marL="0" marR="0" rtl="0" algn="just">
                <a:lnSpc>
                  <a:spcPct val="90000"/>
                </a:lnSpc>
                <a:spcBef>
                  <a:spcPts val="63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FOOD SAFETY </a:t>
              </a:r>
              <a:endParaRPr/>
            </a:p>
            <a:p>
              <a:pPr indent="0" lvl="0" marL="0" marR="0" rtl="0" algn="just">
                <a:lnSpc>
                  <a:spcPct val="90000"/>
                </a:lnSpc>
                <a:spcBef>
                  <a:spcPts val="63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 An assessment that food will not cause harm to the consumer when it is prepared and/or taken according to its intended use</a:t>
              </a:r>
              <a:endParaRPr/>
            </a:p>
            <a:p>
              <a:pPr indent="0" lvl="0" marL="0" marR="0" rtl="0" algn="just">
                <a:lnSpc>
                  <a:spcPct val="90000"/>
                </a:lnSpc>
                <a:spcBef>
                  <a:spcPts val="630"/>
                </a:spcBef>
                <a:spcAft>
                  <a:spcPts val="0"/>
                </a:spcAft>
                <a:buClr>
                  <a:schemeClr val="dk1"/>
                </a:buClr>
                <a:buSzPts val="1800"/>
                <a:buFont typeface="Times New Roman"/>
                <a:buNone/>
              </a:pPr>
              <a:r>
                <a:rPr b="0" i="0" lang="en-US" sz="1800" u="none" cap="none" strike="noStrike">
                  <a:solidFill>
                    <a:schemeClr val="dk1"/>
                  </a:solidFill>
                  <a:latin typeface="Times New Roman"/>
                  <a:ea typeface="Times New Roman"/>
                  <a:cs typeface="Times New Roman"/>
                  <a:sym typeface="Times New Roman"/>
                </a:rPr>
                <a:t>- Food safety is related to the occurrence of </a:t>
              </a:r>
              <a:r>
                <a:rPr b="1" i="0" lang="en-US" sz="1800" u="none" cap="none" strike="noStrike">
                  <a:solidFill>
                    <a:schemeClr val="dk1"/>
                  </a:solidFill>
                  <a:latin typeface="Times New Roman"/>
                  <a:ea typeface="Times New Roman"/>
                  <a:cs typeface="Times New Roman"/>
                  <a:sym typeface="Times New Roman"/>
                </a:rPr>
                <a:t>food safety hazards </a:t>
              </a:r>
              <a:r>
                <a:rPr b="0" i="0" lang="en-US" sz="1800" u="none" cap="none" strike="noStrike">
                  <a:solidFill>
                    <a:schemeClr val="dk1"/>
                  </a:solidFill>
                  <a:latin typeface="Times New Roman"/>
                  <a:ea typeface="Times New Roman"/>
                  <a:cs typeface="Times New Roman"/>
                  <a:sym typeface="Times New Roman"/>
                </a:rPr>
                <a:t>and does not include other human health aspects related to e.g. malnutrition.</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630"/>
                </a:spcBef>
                <a:spcAft>
                  <a:spcPts val="0"/>
                </a:spcAft>
                <a:buClr>
                  <a:schemeClr val="dk1"/>
                </a:buClr>
                <a:buSzPts val="2000"/>
                <a:buFont typeface="Calibri"/>
                <a:buNone/>
              </a:pPr>
              <a:r>
                <a:t/>
              </a:r>
              <a:endParaRPr b="1" i="0" sz="2000" u="none" cap="none" strike="noStrike">
                <a:solidFill>
                  <a:schemeClr val="dk1"/>
                </a:solidFill>
                <a:latin typeface="Cambria"/>
                <a:ea typeface="Cambria"/>
                <a:cs typeface="Cambria"/>
                <a:sym typeface="Cambria"/>
              </a:endParaRPr>
            </a:p>
          </p:txBody>
        </p:sp>
        <p:sp>
          <p:nvSpPr>
            <p:cNvPr id="228" name="Google Shape;228;p3"/>
            <p:cNvSpPr/>
            <p:nvPr/>
          </p:nvSpPr>
          <p:spPr>
            <a:xfrm>
              <a:off x="5194137" y="1429672"/>
              <a:ext cx="1218176" cy="1218176"/>
            </a:xfrm>
            <a:prstGeom prst="downArrow">
              <a:avLst>
                <a:gd fmla="val 55000" name="adj1"/>
                <a:gd fmla="val 45000" name="adj2"/>
              </a:avLst>
            </a:prstGeom>
            <a:solidFill>
              <a:srgbClr val="CCD3EA">
                <a:alpha val="89803"/>
              </a:srgbClr>
            </a:solidFill>
            <a:ln cap="flat" cmpd="sng" w="9525">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txBox="1"/>
            <p:nvPr/>
          </p:nvSpPr>
          <p:spPr>
            <a:xfrm>
              <a:off x="5468227" y="1429672"/>
              <a:ext cx="669996" cy="91667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p:txBody>
        </p:sp>
      </p:grpSp>
      <p:sp>
        <p:nvSpPr>
          <p:cNvPr id="230" name="Google Shape;230;p3"/>
          <p:cNvSpPr/>
          <p:nvPr/>
        </p:nvSpPr>
        <p:spPr>
          <a:xfrm>
            <a:off x="939019" y="2"/>
            <a:ext cx="762826" cy="6130257"/>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31" name="Google Shape;231;p3"/>
          <p:cNvSpPr/>
          <p:nvPr/>
        </p:nvSpPr>
        <p:spPr>
          <a:xfrm>
            <a:off x="674402" y="2"/>
            <a:ext cx="706320" cy="6130257"/>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32" name="Google Shape;232;p3"/>
          <p:cNvSpPr/>
          <p:nvPr/>
        </p:nvSpPr>
        <p:spPr>
          <a:xfrm>
            <a:off x="334917" y="2"/>
            <a:ext cx="762826" cy="6130257"/>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33" name="Google Shape;233;p3"/>
          <p:cNvSpPr/>
          <p:nvPr/>
        </p:nvSpPr>
        <p:spPr>
          <a:xfrm>
            <a:off x="-7531" y="2"/>
            <a:ext cx="847584" cy="6130257"/>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pic>
        <p:nvPicPr>
          <p:cNvPr id="234" name="Google Shape;234;p3"/>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graphicFrame>
        <p:nvGraphicFramePr>
          <p:cNvPr id="699" name="Google Shape;699;p30"/>
          <p:cNvGraphicFramePr/>
          <p:nvPr/>
        </p:nvGraphicFramePr>
        <p:xfrm>
          <a:off x="1581167" y="1088933"/>
          <a:ext cx="3000000" cy="3000000"/>
        </p:xfrm>
        <a:graphic>
          <a:graphicData uri="http://schemas.openxmlformats.org/drawingml/2006/table">
            <a:tbl>
              <a:tblPr bandRow="1" firstCol="1" firstRow="1">
                <a:noFill/>
                <a:tableStyleId>{9C5452BD-32A7-407F-B9C3-E4AEA7FDD2A9}</a:tableStyleId>
              </a:tblPr>
              <a:tblGrid>
                <a:gridCol w="529275"/>
                <a:gridCol w="4834875"/>
                <a:gridCol w="2792875"/>
              </a:tblGrid>
              <a:tr h="429625">
                <a:tc rowSpan="2">
                  <a:txBody>
                    <a:bodyPr/>
                    <a:lstStyle/>
                    <a:p>
                      <a:pPr indent="0" lvl="0" marL="0" marR="0" rtl="0" algn="just">
                        <a:spcBef>
                          <a:spcPts val="0"/>
                        </a:spcBef>
                        <a:spcAft>
                          <a:spcPts val="0"/>
                        </a:spcAft>
                        <a:buNone/>
                      </a:pPr>
                      <a:r>
                        <a:rPr lang="en-US" sz="1450">
                          <a:latin typeface="Cambria"/>
                          <a:ea typeface="Cambria"/>
                          <a:cs typeface="Cambria"/>
                          <a:sym typeface="Cambria"/>
                        </a:rPr>
                        <a:t> </a:t>
                      </a:r>
                      <a:endParaRPr/>
                    </a:p>
                    <a:p>
                      <a:pPr indent="0" lvl="0" marL="0" marR="0" rtl="0" algn="ctr">
                        <a:spcBef>
                          <a:spcPts val="0"/>
                        </a:spcBef>
                        <a:spcAft>
                          <a:spcPts val="0"/>
                        </a:spcAft>
                        <a:buNone/>
                      </a:pPr>
                      <a:r>
                        <a:rPr lang="en-US" sz="1450">
                          <a:latin typeface="Cambria"/>
                          <a:ea typeface="Cambria"/>
                          <a:cs typeface="Cambria"/>
                          <a:sym typeface="Cambria"/>
                        </a:rPr>
                        <a:t>S. No.</a:t>
                      </a:r>
                      <a:endParaRPr b="1" sz="1450">
                        <a:solidFill>
                          <a:schemeClr val="dk1"/>
                        </a:solidFill>
                        <a:latin typeface="Cambria"/>
                        <a:ea typeface="Cambria"/>
                        <a:cs typeface="Cambria"/>
                        <a:sym typeface="Cambria"/>
                      </a:endParaRPr>
                    </a:p>
                  </a:txBody>
                  <a:tcPr marT="0" marB="0" marR="29275" marL="29275"/>
                </a:tc>
                <a:tc gridSpan="2">
                  <a:txBody>
                    <a:bodyPr/>
                    <a:lstStyle/>
                    <a:p>
                      <a:pPr indent="0" lvl="0" marL="0" marR="0" rtl="0" algn="ctr">
                        <a:spcBef>
                          <a:spcPts val="0"/>
                        </a:spcBef>
                        <a:spcAft>
                          <a:spcPts val="0"/>
                        </a:spcAft>
                        <a:buNone/>
                      </a:pPr>
                      <a:r>
                        <a:rPr lang="en-US" sz="1450">
                          <a:latin typeface="Cambria"/>
                          <a:ea typeface="Cambria"/>
                          <a:cs typeface="Cambria"/>
                          <a:sym typeface="Cambria"/>
                        </a:rPr>
                        <a:t>IS 17112 - Microbiology of the Food Chain - Horizontal Method for the Detection and Enumeration of Enterobacteriaceae </a:t>
                      </a:r>
                      <a:endParaRPr b="0" sz="1450">
                        <a:solidFill>
                          <a:schemeClr val="dk1"/>
                        </a:solidFill>
                        <a:latin typeface="Cambria"/>
                        <a:ea typeface="Cambria"/>
                        <a:cs typeface="Cambria"/>
                        <a:sym typeface="Cambria"/>
                      </a:endParaRPr>
                    </a:p>
                  </a:txBody>
                  <a:tcPr marT="0" marB="0" marR="29275" marL="29275"/>
                </a:tc>
                <a:tc hMerge="1"/>
              </a:tr>
              <a:tr h="290950">
                <a:tc vMerge="1"/>
                <a:tc>
                  <a:txBody>
                    <a:bodyPr/>
                    <a:lstStyle/>
                    <a:p>
                      <a:pPr indent="0" lvl="0" marL="0" marR="0" rtl="0" algn="ctr">
                        <a:spcBef>
                          <a:spcPts val="0"/>
                        </a:spcBef>
                        <a:spcAft>
                          <a:spcPts val="0"/>
                        </a:spcAft>
                        <a:buNone/>
                      </a:pPr>
                      <a:r>
                        <a:rPr b="1" lang="en-US" sz="1450">
                          <a:latin typeface="Cambria"/>
                          <a:ea typeface="Cambria"/>
                          <a:cs typeface="Cambria"/>
                          <a:sym typeface="Cambria"/>
                        </a:rPr>
                        <a:t>Part 1 Detection of Enterobacteriaceae</a:t>
                      </a:r>
                      <a:endParaRPr b="1" sz="1450">
                        <a:solidFill>
                          <a:schemeClr val="dk1"/>
                        </a:solidFill>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0" marR="0" rtl="0" algn="ctr">
                        <a:spcBef>
                          <a:spcPts val="0"/>
                        </a:spcBef>
                        <a:spcAft>
                          <a:spcPts val="0"/>
                        </a:spcAft>
                        <a:buNone/>
                      </a:pPr>
                      <a:r>
                        <a:rPr b="1" lang="en-US" sz="1450">
                          <a:latin typeface="Cambria"/>
                          <a:ea typeface="Cambria"/>
                          <a:cs typeface="Cambria"/>
                          <a:sym typeface="Cambria"/>
                        </a:rPr>
                        <a:t>Part 2 Colony-Count Technique</a:t>
                      </a:r>
                      <a:endParaRPr b="1" sz="145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r h="1288875">
                <a:tc>
                  <a:txBody>
                    <a:bodyPr/>
                    <a:lstStyle/>
                    <a:p>
                      <a:pPr indent="0" lvl="0" marL="0" marR="0" rtl="0" algn="ctr">
                        <a:spcBef>
                          <a:spcPts val="0"/>
                        </a:spcBef>
                        <a:spcAft>
                          <a:spcPts val="0"/>
                        </a:spcAft>
                        <a:buNone/>
                      </a:pPr>
                      <a:r>
                        <a:rPr lang="en-US" sz="1450">
                          <a:latin typeface="Cambria"/>
                          <a:ea typeface="Cambria"/>
                          <a:cs typeface="Cambria"/>
                          <a:sym typeface="Cambria"/>
                        </a:rPr>
                        <a:t>3.</a:t>
                      </a:r>
                      <a:endParaRPr b="0" sz="1450">
                        <a:solidFill>
                          <a:schemeClr val="dk1"/>
                        </a:solidFill>
                        <a:latin typeface="Cambria"/>
                        <a:ea typeface="Cambria"/>
                        <a:cs typeface="Cambria"/>
                        <a:sym typeface="Cambria"/>
                      </a:endParaRPr>
                    </a:p>
                  </a:txBody>
                  <a:tcPr marT="0" marB="0" marR="29275" marL="29275"/>
                </a:tc>
                <a:tc>
                  <a:txBody>
                    <a:bodyPr/>
                    <a:lstStyle/>
                    <a:p>
                      <a:pPr indent="-177800" lvl="0" marL="177800" marR="0" rtl="0" algn="just">
                        <a:spcBef>
                          <a:spcPts val="0"/>
                        </a:spcBef>
                        <a:spcAft>
                          <a:spcPts val="0"/>
                        </a:spcAft>
                        <a:buClr>
                          <a:schemeClr val="dk1"/>
                        </a:buClr>
                        <a:buSzPts val="1450"/>
                        <a:buFont typeface="Noto Sans Symbols"/>
                        <a:buChar char="▪"/>
                      </a:pPr>
                      <a:r>
                        <a:rPr b="1" lang="en-US" sz="1450">
                          <a:latin typeface="Cambria"/>
                          <a:ea typeface="Cambria"/>
                          <a:cs typeface="Cambria"/>
                          <a:sym typeface="Cambria"/>
                        </a:rPr>
                        <a:t>Involves Enrichment </a:t>
                      </a:r>
                      <a:r>
                        <a:rPr lang="en-US" sz="1450">
                          <a:latin typeface="Cambria"/>
                          <a:ea typeface="Cambria"/>
                          <a:cs typeface="Cambria"/>
                          <a:sym typeface="Cambria"/>
                        </a:rPr>
                        <a:t>in non-selective medium, i.e, in Buffered peptone water (BPW) by inoculation of the test sample and then incubation at 37°C (or 30°C) for 18 hours</a:t>
                      </a:r>
                      <a:endParaRPr/>
                    </a:p>
                    <a:p>
                      <a:pPr indent="-146050" lvl="0" marL="177800" marR="0" rtl="0" algn="just">
                        <a:spcBef>
                          <a:spcPts val="0"/>
                        </a:spcBef>
                        <a:spcAft>
                          <a:spcPts val="0"/>
                        </a:spcAft>
                        <a:buClr>
                          <a:schemeClr val="dk1"/>
                        </a:buClr>
                        <a:buSzPts val="500"/>
                        <a:buFont typeface="Noto Sans Symbols"/>
                        <a:buNone/>
                      </a:pPr>
                      <a:r>
                        <a:t/>
                      </a:r>
                      <a:endParaRPr sz="500">
                        <a:latin typeface="Cambria"/>
                        <a:ea typeface="Cambria"/>
                        <a:cs typeface="Cambria"/>
                        <a:sym typeface="Cambria"/>
                      </a:endParaRPr>
                    </a:p>
                    <a:p>
                      <a:pPr indent="-177800" lvl="0" marL="177800" marR="0" rtl="0" algn="just">
                        <a:spcBef>
                          <a:spcPts val="0"/>
                        </a:spcBef>
                        <a:spcAft>
                          <a:spcPts val="0"/>
                        </a:spcAft>
                        <a:buClr>
                          <a:schemeClr val="dk1"/>
                        </a:buClr>
                        <a:buSzPts val="1450"/>
                        <a:buFont typeface="Noto Sans Symbols"/>
                        <a:buChar char="▪"/>
                      </a:pPr>
                      <a:r>
                        <a:rPr lang="en-US" sz="1450">
                          <a:latin typeface="Cambria"/>
                          <a:ea typeface="Cambria"/>
                          <a:cs typeface="Cambria"/>
                          <a:sym typeface="Cambria"/>
                        </a:rPr>
                        <a:t>Incubation at temperature 37°C or 30°C for the sample (</a:t>
                      </a:r>
                      <a:r>
                        <a:rPr b="1" i="1" lang="en-US" sz="1450">
                          <a:latin typeface="Cambria"/>
                          <a:ea typeface="Cambria"/>
                          <a:cs typeface="Cambria"/>
                          <a:sym typeface="Cambria"/>
                        </a:rPr>
                        <a:t>Clause 4.1</a:t>
                      </a:r>
                      <a:r>
                        <a:rPr lang="en-US" sz="1450">
                          <a:latin typeface="Cambria"/>
                          <a:ea typeface="Cambria"/>
                          <a:cs typeface="Cambria"/>
                          <a:sym typeface="Cambria"/>
                        </a:rPr>
                        <a:t>)</a:t>
                      </a:r>
                      <a:endParaRPr/>
                    </a:p>
                    <a:p>
                      <a:pPr indent="0" lvl="0" marL="0" marR="0" rtl="0" algn="just">
                        <a:spcBef>
                          <a:spcPts val="0"/>
                        </a:spcBef>
                        <a:spcAft>
                          <a:spcPts val="0"/>
                        </a:spcAft>
                        <a:buClr>
                          <a:schemeClr val="dk1"/>
                        </a:buClr>
                        <a:buSzPts val="1000"/>
                        <a:buFont typeface="Noto Sans Symbols"/>
                        <a:buNone/>
                      </a:pPr>
                      <a:r>
                        <a:t/>
                      </a:r>
                      <a:endParaRPr sz="1000">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92075" marR="0" rtl="0" algn="just">
                        <a:lnSpc>
                          <a:spcPct val="100000"/>
                        </a:lnSpc>
                        <a:spcBef>
                          <a:spcPts val="0"/>
                        </a:spcBef>
                        <a:spcAft>
                          <a:spcPts val="0"/>
                        </a:spcAft>
                        <a:buClr>
                          <a:schemeClr val="dk1"/>
                        </a:buClr>
                        <a:buSzPts val="1450"/>
                        <a:buFont typeface="Cambria"/>
                        <a:buNone/>
                      </a:pPr>
                      <a:r>
                        <a:rPr lang="en-US" sz="1450">
                          <a:latin typeface="Cambria"/>
                          <a:ea typeface="Cambria"/>
                          <a:cs typeface="Cambria"/>
                          <a:sym typeface="Cambria"/>
                        </a:rPr>
                        <a:t>An initial suspension and decimal dilutions are prepared from the test sample (</a:t>
                      </a:r>
                      <a:r>
                        <a:rPr b="1" i="1" lang="en-US" sz="1450">
                          <a:latin typeface="Cambria"/>
                          <a:ea typeface="Cambria"/>
                          <a:cs typeface="Cambria"/>
                          <a:sym typeface="Cambria"/>
                        </a:rPr>
                        <a:t>Clause 4.1</a:t>
                      </a:r>
                      <a:r>
                        <a:rPr lang="en-US" sz="1450">
                          <a:latin typeface="Cambria"/>
                          <a:ea typeface="Cambria"/>
                          <a:cs typeface="Cambria"/>
                          <a:sym typeface="Cambria"/>
                        </a:rPr>
                        <a:t>). </a:t>
                      </a:r>
                      <a:endParaRPr sz="1450">
                        <a:latin typeface="Cambria"/>
                        <a:ea typeface="Cambria"/>
                        <a:cs typeface="Cambria"/>
                        <a:sym typeface="Cambria"/>
                      </a:endParaRPr>
                    </a:p>
                    <a:p>
                      <a:pPr indent="0" lvl="0" marL="0" marR="0" rtl="0" algn="l">
                        <a:spcBef>
                          <a:spcPts val="0"/>
                        </a:spcBef>
                        <a:spcAft>
                          <a:spcPts val="0"/>
                        </a:spcAft>
                        <a:buNone/>
                      </a:pPr>
                      <a:r>
                        <a:rPr lang="en-US" sz="1450">
                          <a:latin typeface="Cambria"/>
                          <a:ea typeface="Cambria"/>
                          <a:cs typeface="Cambria"/>
                          <a:sym typeface="Cambria"/>
                        </a:rPr>
                        <a:t> </a:t>
                      </a:r>
                      <a:endParaRPr sz="1450">
                        <a:latin typeface="Cambria"/>
                        <a:ea typeface="Cambria"/>
                        <a:cs typeface="Cambria"/>
                        <a:sym typeface="Cambria"/>
                      </a:endParaRPr>
                    </a:p>
                    <a:p>
                      <a:pPr indent="0" lvl="0" marL="0" marR="0" rtl="0" algn="just">
                        <a:spcBef>
                          <a:spcPts val="0"/>
                        </a:spcBef>
                        <a:spcAft>
                          <a:spcPts val="0"/>
                        </a:spcAft>
                        <a:buNone/>
                      </a:pPr>
                      <a:r>
                        <a:rPr lang="en-US" sz="1450">
                          <a:latin typeface="Cambria"/>
                          <a:ea typeface="Cambria"/>
                          <a:cs typeface="Cambria"/>
                          <a:sym typeface="Cambria"/>
                        </a:rPr>
                        <a:t> </a:t>
                      </a:r>
                      <a:endParaRPr b="0" sz="145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r h="1817975">
                <a:tc>
                  <a:txBody>
                    <a:bodyPr/>
                    <a:lstStyle/>
                    <a:p>
                      <a:pPr indent="0" lvl="0" marL="0" marR="0" rtl="0" algn="ctr">
                        <a:spcBef>
                          <a:spcPts val="0"/>
                        </a:spcBef>
                        <a:spcAft>
                          <a:spcPts val="0"/>
                        </a:spcAft>
                        <a:buNone/>
                      </a:pPr>
                      <a:r>
                        <a:rPr lang="en-US" sz="1450">
                          <a:latin typeface="Cambria"/>
                          <a:ea typeface="Cambria"/>
                          <a:cs typeface="Cambria"/>
                          <a:sym typeface="Cambria"/>
                        </a:rPr>
                        <a:t>4.</a:t>
                      </a:r>
                      <a:endParaRPr b="0" sz="1450">
                        <a:solidFill>
                          <a:schemeClr val="dk1"/>
                        </a:solidFill>
                        <a:latin typeface="Cambria"/>
                        <a:ea typeface="Cambria"/>
                        <a:cs typeface="Cambria"/>
                        <a:sym typeface="Cambria"/>
                      </a:endParaRPr>
                    </a:p>
                  </a:txBody>
                  <a:tcPr marT="0" marB="0" marR="29275" marL="29275"/>
                </a:tc>
                <a:tc>
                  <a:txBody>
                    <a:bodyPr/>
                    <a:lstStyle/>
                    <a:p>
                      <a:pPr indent="-177800" lvl="0" marL="177800" marR="0" rtl="0" algn="just">
                        <a:spcBef>
                          <a:spcPts val="0"/>
                        </a:spcBef>
                        <a:spcAft>
                          <a:spcPts val="0"/>
                        </a:spcAft>
                        <a:buClr>
                          <a:schemeClr val="dk1"/>
                        </a:buClr>
                        <a:buSzPts val="1450"/>
                        <a:buFont typeface="Noto Sans Symbols"/>
                        <a:buChar char="▪"/>
                      </a:pPr>
                      <a:r>
                        <a:rPr lang="en-US" sz="1450">
                          <a:latin typeface="Cambria"/>
                          <a:ea typeface="Cambria"/>
                          <a:cs typeface="Cambria"/>
                          <a:sym typeface="Cambria"/>
                        </a:rPr>
                        <a:t>Enrichment is followed by isolation and selection for confirmation </a:t>
                      </a:r>
                      <a:endParaRPr/>
                    </a:p>
                    <a:p>
                      <a:pPr indent="-177800" lvl="0" marL="177800" marR="0" rtl="0" algn="just">
                        <a:spcBef>
                          <a:spcPts val="0"/>
                        </a:spcBef>
                        <a:spcAft>
                          <a:spcPts val="0"/>
                        </a:spcAft>
                        <a:buClr>
                          <a:schemeClr val="dk1"/>
                        </a:buClr>
                        <a:buSzPts val="500"/>
                        <a:buFont typeface="Noto Sans Symbols"/>
                        <a:buNone/>
                      </a:pPr>
                      <a:r>
                        <a:t/>
                      </a:r>
                      <a:endParaRPr sz="500">
                        <a:latin typeface="Cambria"/>
                        <a:ea typeface="Cambria"/>
                        <a:cs typeface="Cambria"/>
                        <a:sym typeface="Cambria"/>
                      </a:endParaRPr>
                    </a:p>
                    <a:p>
                      <a:pPr indent="-177800" lvl="0" marL="177800" marR="0" rtl="0" algn="just">
                        <a:spcBef>
                          <a:spcPts val="0"/>
                        </a:spcBef>
                        <a:spcAft>
                          <a:spcPts val="0"/>
                        </a:spcAft>
                        <a:buClr>
                          <a:schemeClr val="dk1"/>
                        </a:buClr>
                        <a:buSzPts val="1450"/>
                        <a:buFont typeface="Noto Sans Symbols"/>
                        <a:buChar char="▪"/>
                      </a:pPr>
                      <a:r>
                        <a:rPr b="1" lang="en-US" sz="1450">
                          <a:latin typeface="Cambria"/>
                          <a:ea typeface="Cambria"/>
                          <a:cs typeface="Cambria"/>
                          <a:sym typeface="Cambria"/>
                        </a:rPr>
                        <a:t>VRBG agar </a:t>
                      </a:r>
                      <a:r>
                        <a:rPr lang="en-US" sz="1450">
                          <a:latin typeface="Cambria"/>
                          <a:ea typeface="Cambria"/>
                          <a:cs typeface="Cambria"/>
                          <a:sym typeface="Cambria"/>
                        </a:rPr>
                        <a:t>is inoculated with the culture obtained after enrichment followed by </a:t>
                      </a:r>
                      <a:r>
                        <a:rPr b="1" lang="en-US" sz="1450">
                          <a:latin typeface="Cambria"/>
                          <a:ea typeface="Cambria"/>
                          <a:cs typeface="Cambria"/>
                          <a:sym typeface="Cambria"/>
                        </a:rPr>
                        <a:t>incubation at 37°C for 24 hours</a:t>
                      </a:r>
                      <a:endParaRPr/>
                    </a:p>
                    <a:p>
                      <a:pPr indent="-177800" lvl="0" marL="177800" marR="0" rtl="0" algn="just">
                        <a:spcBef>
                          <a:spcPts val="0"/>
                        </a:spcBef>
                        <a:spcAft>
                          <a:spcPts val="0"/>
                        </a:spcAft>
                        <a:buClr>
                          <a:schemeClr val="dk1"/>
                        </a:buClr>
                        <a:buSzPts val="600"/>
                        <a:buFont typeface="Noto Sans Symbols"/>
                        <a:buNone/>
                      </a:pPr>
                      <a:r>
                        <a:t/>
                      </a:r>
                      <a:endParaRPr b="1" sz="600">
                        <a:latin typeface="Cambria"/>
                        <a:ea typeface="Cambria"/>
                        <a:cs typeface="Cambria"/>
                        <a:sym typeface="Cambria"/>
                      </a:endParaRPr>
                    </a:p>
                    <a:p>
                      <a:pPr indent="-177800" lvl="0" marL="177800" marR="0" rtl="0" algn="just">
                        <a:lnSpc>
                          <a:spcPct val="100000"/>
                        </a:lnSpc>
                        <a:spcBef>
                          <a:spcPts val="0"/>
                        </a:spcBef>
                        <a:spcAft>
                          <a:spcPts val="0"/>
                        </a:spcAft>
                        <a:buClr>
                          <a:schemeClr val="dk1"/>
                        </a:buClr>
                        <a:buSzPts val="1450"/>
                        <a:buFont typeface="Noto Sans Symbols"/>
                        <a:buChar char="▪"/>
                      </a:pPr>
                      <a:r>
                        <a:rPr lang="en-US" sz="1450">
                          <a:latin typeface="Cambria"/>
                          <a:ea typeface="Cambria"/>
                          <a:cs typeface="Cambria"/>
                          <a:sym typeface="Cambria"/>
                        </a:rPr>
                        <a:t>Examined after 24 hours to detect the presence of typical colonies of Presumptive Enterobacteriaceae (</a:t>
                      </a:r>
                      <a:r>
                        <a:rPr b="1" i="1" lang="en-US" sz="1450">
                          <a:latin typeface="Cambria"/>
                          <a:ea typeface="Cambria"/>
                          <a:cs typeface="Cambria"/>
                          <a:sym typeface="Cambria"/>
                        </a:rPr>
                        <a:t>Clause 4.2</a:t>
                      </a:r>
                      <a:r>
                        <a:rPr lang="en-US" sz="1450">
                          <a:latin typeface="Cambria"/>
                          <a:ea typeface="Cambria"/>
                          <a:cs typeface="Cambria"/>
                          <a:sym typeface="Cambria"/>
                        </a:rPr>
                        <a:t>)</a:t>
                      </a:r>
                      <a:endParaRPr/>
                    </a:p>
                    <a:p>
                      <a:pPr indent="0" lvl="0" marL="0" marR="0" rtl="0" algn="just">
                        <a:spcBef>
                          <a:spcPts val="0"/>
                        </a:spcBef>
                        <a:spcAft>
                          <a:spcPts val="0"/>
                        </a:spcAft>
                        <a:buClr>
                          <a:schemeClr val="dk1"/>
                        </a:buClr>
                        <a:buSzPts val="100"/>
                        <a:buFont typeface="Noto Sans Symbols"/>
                        <a:buNone/>
                      </a:pPr>
                      <a:r>
                        <a:t/>
                      </a:r>
                      <a:endParaRPr b="0" sz="100">
                        <a:solidFill>
                          <a:schemeClr val="dk1"/>
                        </a:solidFill>
                        <a:latin typeface="Cambria"/>
                        <a:ea typeface="Cambria"/>
                        <a:cs typeface="Cambria"/>
                        <a:sym typeface="Cambria"/>
                      </a:endParaRPr>
                    </a:p>
                  </a:txBody>
                  <a:tcPr marT="0" marB="0" marR="29275" marL="29275">
                    <a:lnR cap="flat" cmpd="sng" w="12700">
                      <a:solidFill>
                        <a:schemeClr val="dk1"/>
                      </a:solidFill>
                      <a:prstDash val="solid"/>
                      <a:round/>
                      <a:headEnd len="sm" w="sm" type="none"/>
                      <a:tailEnd len="sm" w="sm" type="none"/>
                    </a:lnR>
                  </a:tcPr>
                </a:tc>
                <a:tc>
                  <a:txBody>
                    <a:bodyPr/>
                    <a:lstStyle/>
                    <a:p>
                      <a:pPr indent="0" lvl="0" marL="92075" marR="0" rtl="0" algn="just">
                        <a:lnSpc>
                          <a:spcPct val="100000"/>
                        </a:lnSpc>
                        <a:spcBef>
                          <a:spcPts val="0"/>
                        </a:spcBef>
                        <a:spcAft>
                          <a:spcPts val="0"/>
                        </a:spcAft>
                        <a:buClr>
                          <a:schemeClr val="dk1"/>
                        </a:buClr>
                        <a:buSzPts val="1450"/>
                        <a:buFont typeface="Cambria"/>
                        <a:buNone/>
                      </a:pPr>
                      <a:r>
                        <a:rPr b="1" lang="en-US" sz="1450">
                          <a:latin typeface="Cambria"/>
                          <a:ea typeface="Cambria"/>
                          <a:cs typeface="Cambria"/>
                          <a:sym typeface="Cambria"/>
                        </a:rPr>
                        <a:t>Isolation and selection </a:t>
                      </a:r>
                      <a:r>
                        <a:rPr lang="en-US" sz="1450">
                          <a:latin typeface="Cambria"/>
                          <a:ea typeface="Cambria"/>
                          <a:cs typeface="Cambria"/>
                          <a:sym typeface="Cambria"/>
                        </a:rPr>
                        <a:t>involve inoculation with of the test sample in </a:t>
                      </a:r>
                      <a:r>
                        <a:rPr b="1" lang="en-US" sz="1450">
                          <a:latin typeface="Cambria"/>
                          <a:ea typeface="Cambria"/>
                          <a:cs typeface="Cambria"/>
                          <a:sym typeface="Cambria"/>
                        </a:rPr>
                        <a:t>Violet red bile glucose (VRBG) agar</a:t>
                      </a:r>
                      <a:r>
                        <a:rPr lang="en-US" sz="1450">
                          <a:latin typeface="Cambria"/>
                          <a:ea typeface="Cambria"/>
                          <a:cs typeface="Cambria"/>
                          <a:sym typeface="Cambria"/>
                        </a:rPr>
                        <a:t> followed by incubation at </a:t>
                      </a:r>
                      <a:r>
                        <a:rPr b="1" lang="en-US" sz="1450">
                          <a:latin typeface="Cambria"/>
                          <a:ea typeface="Cambria"/>
                          <a:cs typeface="Cambria"/>
                          <a:sym typeface="Cambria"/>
                        </a:rPr>
                        <a:t>37 °C (or 30 °C) for 24 hours </a:t>
                      </a:r>
                      <a:r>
                        <a:rPr lang="en-US" sz="1450">
                          <a:latin typeface="Cambria"/>
                          <a:ea typeface="Cambria"/>
                          <a:cs typeface="Cambria"/>
                          <a:sym typeface="Cambria"/>
                        </a:rPr>
                        <a:t>(</a:t>
                      </a:r>
                      <a:r>
                        <a:rPr b="1" i="1" lang="en-US" sz="1450">
                          <a:latin typeface="Cambria"/>
                          <a:ea typeface="Cambria"/>
                          <a:cs typeface="Cambria"/>
                          <a:sym typeface="Cambria"/>
                        </a:rPr>
                        <a:t>Clause 4.2</a:t>
                      </a:r>
                      <a:r>
                        <a:rPr lang="en-US" sz="1450">
                          <a:latin typeface="Cambria"/>
                          <a:ea typeface="Cambria"/>
                          <a:cs typeface="Cambria"/>
                          <a:sym typeface="Cambria"/>
                        </a:rPr>
                        <a:t>)</a:t>
                      </a:r>
                      <a:endParaRPr/>
                    </a:p>
                    <a:p>
                      <a:pPr indent="0" lvl="0" marL="92075" marR="0" rtl="0" algn="just">
                        <a:spcBef>
                          <a:spcPts val="0"/>
                        </a:spcBef>
                        <a:spcAft>
                          <a:spcPts val="0"/>
                        </a:spcAft>
                        <a:buNone/>
                      </a:pPr>
                      <a:r>
                        <a:t/>
                      </a:r>
                      <a:endParaRPr b="1" sz="1450">
                        <a:latin typeface="Cambria"/>
                        <a:ea typeface="Cambria"/>
                        <a:cs typeface="Cambria"/>
                        <a:sym typeface="Cambria"/>
                      </a:endParaRPr>
                    </a:p>
                    <a:p>
                      <a:pPr indent="0" lvl="0" marL="92075" marR="0" rtl="0" algn="just">
                        <a:spcBef>
                          <a:spcPts val="0"/>
                        </a:spcBef>
                        <a:spcAft>
                          <a:spcPts val="0"/>
                        </a:spcAft>
                        <a:buNone/>
                      </a:pPr>
                      <a:r>
                        <a:rPr lang="en-US" sz="1450">
                          <a:latin typeface="Cambria"/>
                          <a:ea typeface="Cambria"/>
                          <a:cs typeface="Cambria"/>
                          <a:sym typeface="Cambria"/>
                        </a:rPr>
                        <a:t> </a:t>
                      </a:r>
                      <a:endParaRPr b="0" sz="1450">
                        <a:solidFill>
                          <a:schemeClr val="dk1"/>
                        </a:solidFill>
                        <a:latin typeface="Cambria"/>
                        <a:ea typeface="Cambria"/>
                        <a:cs typeface="Cambria"/>
                        <a:sym typeface="Cambria"/>
                      </a:endParaRPr>
                    </a:p>
                  </a:txBody>
                  <a:tcPr marT="0" marB="0" marR="29275" marL="29275">
                    <a:lnL cap="flat" cmpd="sng" w="12700">
                      <a:solidFill>
                        <a:schemeClr val="dk1"/>
                      </a:solidFill>
                      <a:prstDash val="solid"/>
                      <a:round/>
                      <a:headEnd len="sm" w="sm" type="none"/>
                      <a:tailEnd len="sm" w="sm" type="none"/>
                    </a:lnL>
                  </a:tcPr>
                </a:tc>
              </a:tr>
              <a:tr h="848375">
                <a:tc>
                  <a:txBody>
                    <a:bodyPr/>
                    <a:lstStyle/>
                    <a:p>
                      <a:pPr indent="0" lvl="0" marL="0" marR="0" rtl="0" algn="ctr">
                        <a:spcBef>
                          <a:spcPts val="0"/>
                        </a:spcBef>
                        <a:spcAft>
                          <a:spcPts val="0"/>
                        </a:spcAft>
                        <a:buNone/>
                      </a:pPr>
                      <a:r>
                        <a:rPr lang="en-US" sz="1450">
                          <a:latin typeface="Cambria"/>
                          <a:ea typeface="Cambria"/>
                          <a:cs typeface="Cambria"/>
                          <a:sym typeface="Cambria"/>
                        </a:rPr>
                        <a:t>5.</a:t>
                      </a:r>
                      <a:endParaRPr b="0" sz="1450">
                        <a:solidFill>
                          <a:schemeClr val="dk1"/>
                        </a:solidFill>
                        <a:latin typeface="Cambria"/>
                        <a:ea typeface="Cambria"/>
                        <a:cs typeface="Cambria"/>
                        <a:sym typeface="Cambria"/>
                      </a:endParaRPr>
                    </a:p>
                  </a:txBody>
                  <a:tcPr marT="0" marB="0" marR="29275" marL="29275"/>
                </a:tc>
                <a:tc gridSpan="2">
                  <a:txBody>
                    <a:bodyPr/>
                    <a:lstStyle/>
                    <a:p>
                      <a:pPr indent="0" lvl="0" marL="0" marR="0" rtl="0" algn="just">
                        <a:lnSpc>
                          <a:spcPct val="100000"/>
                        </a:lnSpc>
                        <a:spcBef>
                          <a:spcPts val="0"/>
                        </a:spcBef>
                        <a:spcAft>
                          <a:spcPts val="0"/>
                        </a:spcAft>
                        <a:buClr>
                          <a:schemeClr val="dk1"/>
                        </a:buClr>
                        <a:buSzPts val="1450"/>
                        <a:buFont typeface="Cambria"/>
                        <a:buNone/>
                      </a:pPr>
                      <a:r>
                        <a:rPr lang="en-US" sz="1450">
                          <a:latin typeface="Cambria"/>
                          <a:ea typeface="Cambria"/>
                          <a:cs typeface="Cambria"/>
                          <a:sym typeface="Cambria"/>
                        </a:rPr>
                        <a:t>Typical colonies of presumptive Enterobacteriaceae are subcultured onto non-selective medium, and </a:t>
                      </a:r>
                      <a:r>
                        <a:rPr b="1" lang="en-US" sz="1450">
                          <a:latin typeface="Cambria"/>
                          <a:ea typeface="Cambria"/>
                          <a:cs typeface="Cambria"/>
                          <a:sym typeface="Cambria"/>
                        </a:rPr>
                        <a:t>confirmed by means of tests for the fermentation of glucose and the presence of oxidase </a:t>
                      </a:r>
                      <a:r>
                        <a:rPr lang="en-US" sz="1450">
                          <a:latin typeface="Cambria"/>
                          <a:ea typeface="Cambria"/>
                          <a:cs typeface="Cambria"/>
                          <a:sym typeface="Cambria"/>
                        </a:rPr>
                        <a:t>(</a:t>
                      </a:r>
                      <a:r>
                        <a:rPr b="1" i="1" lang="en-US" sz="1450">
                          <a:latin typeface="Cambria"/>
                          <a:ea typeface="Cambria"/>
                          <a:cs typeface="Cambria"/>
                          <a:sym typeface="Cambria"/>
                        </a:rPr>
                        <a:t>Clause 4.3</a:t>
                      </a:r>
                      <a:r>
                        <a:rPr lang="en-US" sz="1450">
                          <a:latin typeface="Cambria"/>
                          <a:ea typeface="Cambria"/>
                          <a:cs typeface="Cambria"/>
                          <a:sym typeface="Cambria"/>
                        </a:rPr>
                        <a:t>)</a:t>
                      </a:r>
                      <a:endParaRPr/>
                    </a:p>
                    <a:p>
                      <a:pPr indent="0" lvl="0" marL="0" marR="0" rtl="0" algn="just">
                        <a:spcBef>
                          <a:spcPts val="0"/>
                        </a:spcBef>
                        <a:spcAft>
                          <a:spcPts val="0"/>
                        </a:spcAft>
                        <a:buNone/>
                      </a:pPr>
                      <a:r>
                        <a:t/>
                      </a:r>
                      <a:endParaRPr b="1" sz="1450">
                        <a:solidFill>
                          <a:schemeClr val="dk1"/>
                        </a:solidFill>
                        <a:latin typeface="Cambria"/>
                        <a:ea typeface="Cambria"/>
                        <a:cs typeface="Cambria"/>
                        <a:sym typeface="Cambria"/>
                      </a:endParaRPr>
                    </a:p>
                  </a:txBody>
                  <a:tcPr marT="0" marB="0" marR="29275" marL="29275"/>
                </a:tc>
                <a:tc hMerge="1"/>
              </a:tr>
            </a:tbl>
          </a:graphicData>
        </a:graphic>
      </p:graphicFrame>
      <p:sp>
        <p:nvSpPr>
          <p:cNvPr id="700" name="Google Shape;700;p30"/>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01" name="Google Shape;701;p30"/>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702" name="Google Shape;702;p30"/>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03" name="Google Shape;703;p30"/>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pic>
        <p:nvPicPr>
          <p:cNvPr id="704" name="Google Shape;704;p30"/>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
        <p:nvSpPr>
          <p:cNvPr id="705" name="Google Shape;705;p30"/>
          <p:cNvSpPr txBox="1"/>
          <p:nvPr/>
        </p:nvSpPr>
        <p:spPr>
          <a:xfrm>
            <a:off x="1576444" y="42293"/>
            <a:ext cx="7001083"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C) Indian Standards on Method of Tests for </a:t>
            </a:r>
            <a:r>
              <a:rPr b="1" i="1" lang="en-US" sz="2400">
                <a:solidFill>
                  <a:schemeClr val="dk1"/>
                </a:solidFill>
                <a:latin typeface="Cambria"/>
                <a:ea typeface="Cambria"/>
                <a:cs typeface="Cambria"/>
                <a:sym typeface="Cambria"/>
              </a:rPr>
              <a:t>Enterobacteriaceae </a:t>
            </a:r>
            <a:r>
              <a:rPr lang="en-US" sz="2400">
                <a:solidFill>
                  <a:schemeClr val="dk1"/>
                </a:solidFill>
                <a:latin typeface="Cambria"/>
                <a:ea typeface="Cambria"/>
                <a:cs typeface="Cambria"/>
                <a:sym typeface="Cambria"/>
              </a:rPr>
              <a:t>(iii)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31"/>
          <p:cNvSpPr/>
          <p:nvPr/>
        </p:nvSpPr>
        <p:spPr>
          <a:xfrm>
            <a:off x="1891605" y="165100"/>
            <a:ext cx="7334523" cy="1000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mbria"/>
                <a:ea typeface="Cambria"/>
                <a:cs typeface="Cambria"/>
                <a:sym typeface="Cambria"/>
              </a:rPr>
              <a:t>02- D) Indian Standards on Method of Tests for </a:t>
            </a:r>
            <a:r>
              <a:rPr b="1" i="1" lang="en-US" sz="2200">
                <a:solidFill>
                  <a:schemeClr val="dk1"/>
                </a:solidFill>
                <a:latin typeface="Cambria"/>
                <a:ea typeface="Cambria"/>
                <a:cs typeface="Cambria"/>
                <a:sym typeface="Cambria"/>
              </a:rPr>
              <a:t>Staphylococcus aureus </a:t>
            </a:r>
            <a:r>
              <a:rPr lang="en-US" sz="2000">
                <a:solidFill>
                  <a:schemeClr val="dk1"/>
                </a:solidFill>
                <a:latin typeface="Cambria"/>
                <a:ea typeface="Cambria"/>
                <a:cs typeface="Cambria"/>
                <a:sym typeface="Cambria"/>
              </a:rPr>
              <a:t>(i)</a:t>
            </a:r>
            <a:endParaRPr sz="2200">
              <a:solidFill>
                <a:schemeClr val="dk1"/>
              </a:solidFill>
              <a:latin typeface="Cambria"/>
              <a:ea typeface="Cambria"/>
              <a:cs typeface="Cambria"/>
              <a:sym typeface="Cambria"/>
            </a:endParaRPr>
          </a:p>
          <a:p>
            <a:pPr indent="0" lvl="0" marL="0" marR="0" rtl="0" algn="just">
              <a:spcBef>
                <a:spcPts val="0"/>
              </a:spcBef>
              <a:spcAft>
                <a:spcPts val="0"/>
              </a:spcAft>
              <a:buNone/>
            </a:pPr>
            <a:r>
              <a:rPr b="1" lang="en-US" sz="1500">
                <a:solidFill>
                  <a:schemeClr val="dk1"/>
                </a:solidFill>
                <a:latin typeface="Cambria"/>
                <a:ea typeface="Cambria"/>
                <a:cs typeface="Cambria"/>
                <a:sym typeface="Cambria"/>
              </a:rPr>
              <a:t> </a:t>
            </a:r>
            <a:endParaRPr sz="1300">
              <a:solidFill>
                <a:schemeClr val="dk1"/>
              </a:solidFill>
              <a:latin typeface="Cambria"/>
              <a:ea typeface="Cambria"/>
              <a:cs typeface="Cambria"/>
              <a:sym typeface="Cambria"/>
            </a:endParaRPr>
          </a:p>
        </p:txBody>
      </p:sp>
      <p:sp>
        <p:nvSpPr>
          <p:cNvPr id="712" name="Google Shape;712;p31"/>
          <p:cNvSpPr/>
          <p:nvPr/>
        </p:nvSpPr>
        <p:spPr>
          <a:xfrm>
            <a:off x="1685232" y="1319022"/>
            <a:ext cx="7916768" cy="424731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C00000"/>
              </a:buClr>
              <a:buSzPts val="1800"/>
              <a:buFont typeface="Noto Sans Symbols"/>
              <a:buChar char="▪"/>
            </a:pPr>
            <a:r>
              <a:rPr lang="en-US" sz="1800">
                <a:solidFill>
                  <a:srgbClr val="C00000"/>
                </a:solidFill>
                <a:latin typeface="Cambria"/>
                <a:ea typeface="Cambria"/>
                <a:cs typeface="Cambria"/>
                <a:sym typeface="Cambria"/>
              </a:rPr>
              <a:t>Staphylococci are a group of small, spherical, aerobic, Gram-positive cocci in clusters, usually, but not always</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i="1" lang="en-US" sz="1800">
                <a:solidFill>
                  <a:srgbClr val="000099"/>
                </a:solidFill>
                <a:latin typeface="Cambria"/>
                <a:ea typeface="Cambria"/>
                <a:cs typeface="Cambria"/>
                <a:sym typeface="Cambria"/>
              </a:rPr>
              <a:t>Staphylococcus aureus </a:t>
            </a:r>
            <a:r>
              <a:rPr lang="en-US" sz="1800">
                <a:solidFill>
                  <a:srgbClr val="000099"/>
                </a:solidFill>
                <a:latin typeface="Cambria"/>
                <a:ea typeface="Cambria"/>
                <a:cs typeface="Cambria"/>
                <a:sym typeface="Cambria"/>
              </a:rPr>
              <a:t>is a very important member of this group</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800"/>
              <a:buFont typeface="Noto Sans Symbols"/>
              <a:buChar char="▪"/>
            </a:pPr>
            <a:r>
              <a:rPr lang="en-US" sz="1800">
                <a:solidFill>
                  <a:srgbClr val="385623"/>
                </a:solidFill>
                <a:latin typeface="Cambria"/>
                <a:ea typeface="Cambria"/>
                <a:cs typeface="Cambria"/>
                <a:sym typeface="Cambria"/>
              </a:rPr>
              <a:t>It produces a </a:t>
            </a:r>
            <a:r>
              <a:rPr b="1" lang="en-US" sz="1800">
                <a:solidFill>
                  <a:srgbClr val="385623"/>
                </a:solidFill>
                <a:latin typeface="Cambria"/>
                <a:ea typeface="Cambria"/>
                <a:cs typeface="Cambria"/>
                <a:sym typeface="Cambria"/>
              </a:rPr>
              <a:t>golden yellow-coloured colonies </a:t>
            </a:r>
            <a:r>
              <a:rPr lang="en-US" sz="1800">
                <a:solidFill>
                  <a:srgbClr val="385623"/>
                </a:solidFill>
                <a:latin typeface="Cambria"/>
                <a:ea typeface="Cambria"/>
                <a:cs typeface="Cambria"/>
                <a:sym typeface="Cambria"/>
              </a:rPr>
              <a:t>on </a:t>
            </a:r>
            <a:r>
              <a:rPr b="1" lang="en-US" sz="1800">
                <a:solidFill>
                  <a:srgbClr val="385623"/>
                </a:solidFill>
                <a:latin typeface="Cambria"/>
                <a:ea typeface="Cambria"/>
                <a:cs typeface="Cambria"/>
                <a:sym typeface="Cambria"/>
              </a:rPr>
              <a:t>nutrient agar and blood aga</a:t>
            </a:r>
            <a:r>
              <a:rPr lang="en-US" sz="1800">
                <a:solidFill>
                  <a:srgbClr val="385623"/>
                </a:solidFill>
                <a:latin typeface="Cambria"/>
                <a:ea typeface="Cambria"/>
                <a:cs typeface="Cambria"/>
                <a:sym typeface="Cambria"/>
              </a:rPr>
              <a:t>r and </a:t>
            </a:r>
            <a:r>
              <a:rPr b="1" lang="en-US" sz="1800">
                <a:solidFill>
                  <a:srgbClr val="385623"/>
                </a:solidFill>
                <a:latin typeface="Cambria"/>
                <a:ea typeface="Cambria"/>
                <a:cs typeface="Cambria"/>
                <a:sym typeface="Cambria"/>
              </a:rPr>
              <a:t>shiny black colonies with or without narrow grey-white margin when grown in Baird-Parker medium</a:t>
            </a:r>
            <a:endParaRPr sz="1800">
              <a:solidFill>
                <a:srgbClr val="385623"/>
              </a:solidFill>
              <a:latin typeface="Cambria"/>
              <a:ea typeface="Cambria"/>
              <a:cs typeface="Cambria"/>
              <a:sym typeface="Cambria"/>
            </a:endParaRPr>
          </a:p>
          <a:p>
            <a:pPr indent="-171450" lvl="0" marL="285750" marR="0" rtl="0" algn="just">
              <a:spcBef>
                <a:spcPts val="0"/>
              </a:spcBef>
              <a:spcAft>
                <a:spcPts val="0"/>
              </a:spcAft>
              <a:buClr>
                <a:schemeClr val="dk1"/>
              </a:buClr>
              <a:buSzPts val="1800"/>
              <a:buFont typeface="Noto Sans Symbols"/>
              <a:buNone/>
            </a:pPr>
            <a:r>
              <a:t/>
            </a:r>
            <a:endParaRPr sz="1800">
              <a:solidFill>
                <a:srgbClr val="C00000"/>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lang="en-US" sz="1800">
                <a:solidFill>
                  <a:srgbClr val="000099"/>
                </a:solidFill>
                <a:latin typeface="Cambria"/>
                <a:ea typeface="Cambria"/>
                <a:cs typeface="Cambria"/>
                <a:sym typeface="Cambria"/>
              </a:rPr>
              <a:t>Suspect colonies must show </a:t>
            </a:r>
            <a:r>
              <a:rPr b="1" lang="en-US" sz="1800">
                <a:solidFill>
                  <a:srgbClr val="000099"/>
                </a:solidFill>
                <a:latin typeface="Cambria"/>
                <a:ea typeface="Cambria"/>
                <a:cs typeface="Cambria"/>
                <a:sym typeface="Cambria"/>
              </a:rPr>
              <a:t>coagulase activity</a:t>
            </a:r>
            <a:r>
              <a:rPr lang="en-US" sz="1800">
                <a:solidFill>
                  <a:srgbClr val="000099"/>
                </a:solidFill>
                <a:latin typeface="Cambria"/>
                <a:ea typeface="Cambria"/>
                <a:cs typeface="Cambria"/>
                <a:sym typeface="Cambria"/>
              </a:rPr>
              <a:t>.</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800"/>
              <a:buFont typeface="Noto Sans Symbols"/>
              <a:buChar char="▪"/>
            </a:pPr>
            <a:r>
              <a:rPr lang="en-US" sz="1800">
                <a:solidFill>
                  <a:srgbClr val="C00000"/>
                </a:solidFill>
                <a:latin typeface="Cambria"/>
                <a:ea typeface="Cambria"/>
                <a:cs typeface="Cambria"/>
                <a:sym typeface="Cambria"/>
              </a:rPr>
              <a:t>This bacterium produces </a:t>
            </a:r>
            <a:r>
              <a:rPr b="1" lang="en-US" sz="1800">
                <a:solidFill>
                  <a:srgbClr val="C00000"/>
                </a:solidFill>
                <a:latin typeface="Cambria"/>
                <a:ea typeface="Cambria"/>
                <a:cs typeface="Cambria"/>
                <a:sym typeface="Cambria"/>
              </a:rPr>
              <a:t>Staphylococcal Enterotoxins</a:t>
            </a:r>
            <a:r>
              <a:rPr lang="en-US" sz="1800">
                <a:solidFill>
                  <a:srgbClr val="C00000"/>
                </a:solidFill>
                <a:latin typeface="Cambria"/>
                <a:ea typeface="Cambria"/>
                <a:cs typeface="Cambria"/>
                <a:sym typeface="Cambria"/>
              </a:rPr>
              <a:t> which are virulence factors responsible to cause two common human diseases, i.e., </a:t>
            </a:r>
            <a:r>
              <a:rPr b="1" lang="en-US" sz="1800">
                <a:solidFill>
                  <a:srgbClr val="C00000"/>
                </a:solidFill>
                <a:latin typeface="Cambria"/>
                <a:ea typeface="Cambria"/>
                <a:cs typeface="Cambria"/>
                <a:sym typeface="Cambria"/>
              </a:rPr>
              <a:t>toxic shock syndrome (TSS) and staphylococcal food poisoning (SFP).</a:t>
            </a:r>
            <a:endParaRPr b="1" sz="1800">
              <a:solidFill>
                <a:srgbClr val="C00000"/>
              </a:solidFill>
              <a:latin typeface="Cambria"/>
              <a:ea typeface="Cambria"/>
              <a:cs typeface="Cambria"/>
              <a:sym typeface="Cambria"/>
            </a:endParaRPr>
          </a:p>
          <a:p>
            <a:pPr indent="0" lvl="0" marL="0" marR="0" rtl="0" algn="just">
              <a:spcBef>
                <a:spcPts val="0"/>
              </a:spcBef>
              <a:spcAft>
                <a:spcPts val="0"/>
              </a:spcAft>
              <a:buNone/>
            </a:pPr>
            <a:r>
              <a:t/>
            </a:r>
            <a:endParaRPr sz="1800">
              <a:solidFill>
                <a:schemeClr val="dk1"/>
              </a:solidFill>
              <a:latin typeface="Cambria"/>
              <a:ea typeface="Cambria"/>
              <a:cs typeface="Cambria"/>
              <a:sym typeface="Cambria"/>
            </a:endParaRPr>
          </a:p>
        </p:txBody>
      </p:sp>
      <p:sp>
        <p:nvSpPr>
          <p:cNvPr id="713" name="Google Shape;713;p31"/>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14" name="Google Shape;714;p31"/>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715" name="Google Shape;715;p31"/>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16" name="Google Shape;716;p31"/>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pic>
        <p:nvPicPr>
          <p:cNvPr id="717" name="Google Shape;717;p31"/>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32"/>
          <p:cNvSpPr/>
          <p:nvPr/>
        </p:nvSpPr>
        <p:spPr>
          <a:xfrm>
            <a:off x="1679098" y="1121214"/>
            <a:ext cx="7916768" cy="58477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Cambria"/>
                <a:ea typeface="Cambria"/>
                <a:cs typeface="Cambria"/>
                <a:sym typeface="Cambria"/>
              </a:rPr>
              <a:t>The Indian Standards formulated by BIS on methods for detection and enumeration of </a:t>
            </a:r>
            <a:r>
              <a:rPr i="1" lang="en-US" sz="1600">
                <a:solidFill>
                  <a:schemeClr val="dk1"/>
                </a:solidFill>
                <a:latin typeface="Cambria"/>
                <a:ea typeface="Cambria"/>
                <a:cs typeface="Cambria"/>
                <a:sym typeface="Cambria"/>
              </a:rPr>
              <a:t>Staphylococcus aureus</a:t>
            </a:r>
            <a:r>
              <a:rPr lang="en-US" sz="1600">
                <a:solidFill>
                  <a:schemeClr val="dk1"/>
                </a:solidFill>
                <a:latin typeface="Cambria"/>
                <a:ea typeface="Cambria"/>
                <a:cs typeface="Cambria"/>
                <a:sym typeface="Cambria"/>
              </a:rPr>
              <a:t> </a:t>
            </a:r>
            <a:endParaRPr/>
          </a:p>
        </p:txBody>
      </p:sp>
      <p:graphicFrame>
        <p:nvGraphicFramePr>
          <p:cNvPr id="723" name="Google Shape;723;p32"/>
          <p:cNvGraphicFramePr/>
          <p:nvPr/>
        </p:nvGraphicFramePr>
        <p:xfrm>
          <a:off x="1712096" y="1917700"/>
          <a:ext cx="3000000" cy="3000000"/>
        </p:xfrm>
        <a:graphic>
          <a:graphicData uri="http://schemas.openxmlformats.org/drawingml/2006/table">
            <a:tbl>
              <a:tblPr bandRow="1" firstCol="1" firstRow="1">
                <a:noFill/>
                <a:tableStyleId>{0EC23969-C652-4E06-8306-EBFD74F711B0}</a:tableStyleId>
              </a:tblPr>
              <a:tblGrid>
                <a:gridCol w="533400"/>
                <a:gridCol w="1295400"/>
                <a:gridCol w="5966675"/>
              </a:tblGrid>
              <a:tr h="449625">
                <a:tc>
                  <a:txBody>
                    <a:bodyPr/>
                    <a:lstStyle/>
                    <a:p>
                      <a:pPr indent="0" lvl="0" marL="0" marR="0" rtl="0" algn="ctr">
                        <a:spcBef>
                          <a:spcPts val="0"/>
                        </a:spcBef>
                        <a:spcAft>
                          <a:spcPts val="0"/>
                        </a:spcAft>
                        <a:buNone/>
                      </a:pPr>
                      <a:r>
                        <a:rPr lang="en-US" sz="1400">
                          <a:latin typeface="Cambria"/>
                          <a:ea typeface="Cambria"/>
                          <a:cs typeface="Cambria"/>
                          <a:sym typeface="Cambria"/>
                        </a:rPr>
                        <a:t>S. No.</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IS No.</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IS Title</a:t>
                      </a:r>
                      <a:endParaRPr b="0" sz="1400">
                        <a:solidFill>
                          <a:schemeClr val="dk1"/>
                        </a:solidFill>
                        <a:latin typeface="Cambria"/>
                        <a:ea typeface="Cambria"/>
                        <a:cs typeface="Cambria"/>
                        <a:sym typeface="Cambria"/>
                      </a:endParaRPr>
                    </a:p>
                  </a:txBody>
                  <a:tcPr marT="0" marB="0" marR="56700" marL="56700"/>
                </a:tc>
              </a:tr>
              <a:tr h="693375">
                <a:tc>
                  <a:txBody>
                    <a:bodyPr/>
                    <a:lstStyle/>
                    <a:p>
                      <a:pPr indent="0" lvl="0" marL="0" marR="0" rtl="0" algn="ctr">
                        <a:spcBef>
                          <a:spcPts val="0"/>
                        </a:spcBef>
                        <a:spcAft>
                          <a:spcPts val="0"/>
                        </a:spcAft>
                        <a:buNone/>
                      </a:pPr>
                      <a:r>
                        <a:rPr lang="en-US" sz="1400">
                          <a:latin typeface="Cambria"/>
                          <a:ea typeface="Cambria"/>
                          <a:cs typeface="Cambria"/>
                          <a:sym typeface="Cambria"/>
                        </a:rPr>
                        <a:t>1.</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5887 (Part 2)  </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Methods for detection of bacteria responsible for food poisoning: </a:t>
                      </a:r>
                      <a:r>
                        <a:rPr b="1" lang="en-US" sz="1400">
                          <a:latin typeface="Cambria"/>
                          <a:ea typeface="Cambria"/>
                          <a:cs typeface="Cambria"/>
                          <a:sym typeface="Cambria"/>
                        </a:rPr>
                        <a:t>Part 2</a:t>
                      </a:r>
                      <a:r>
                        <a:rPr lang="en-US" sz="1400">
                          <a:latin typeface="Cambria"/>
                          <a:ea typeface="Cambria"/>
                          <a:cs typeface="Cambria"/>
                          <a:sym typeface="Cambria"/>
                        </a:rPr>
                        <a:t> Isolation, identification and enumeration of </a:t>
                      </a:r>
                      <a:r>
                        <a:rPr b="1" i="1" lang="en-US" sz="1400">
                          <a:latin typeface="Cambria"/>
                          <a:ea typeface="Cambria"/>
                          <a:cs typeface="Cambria"/>
                          <a:sym typeface="Cambria"/>
                        </a:rPr>
                        <a:t>Staphylococcus aureus </a:t>
                      </a:r>
                      <a:r>
                        <a:rPr lang="en-US" sz="1400">
                          <a:latin typeface="Cambria"/>
                          <a:ea typeface="Cambria"/>
                          <a:cs typeface="Cambria"/>
                          <a:sym typeface="Cambria"/>
                        </a:rPr>
                        <a:t>and </a:t>
                      </a:r>
                      <a:r>
                        <a:rPr b="1" lang="en-US" sz="1400">
                          <a:latin typeface="Cambria"/>
                          <a:ea typeface="Cambria"/>
                          <a:cs typeface="Cambria"/>
                          <a:sym typeface="Cambria"/>
                        </a:rPr>
                        <a:t>faecal streptococci </a:t>
                      </a:r>
                      <a:endParaRPr/>
                    </a:p>
                  </a:txBody>
                  <a:tcPr marT="0" marB="0" marR="56700" marL="56700"/>
                </a:tc>
              </a:tr>
              <a:tr h="914400">
                <a:tc>
                  <a:txBody>
                    <a:bodyPr/>
                    <a:lstStyle/>
                    <a:p>
                      <a:pPr indent="0" lvl="0" marL="0" marR="0" rtl="0" algn="ctr">
                        <a:spcBef>
                          <a:spcPts val="0"/>
                        </a:spcBef>
                        <a:spcAft>
                          <a:spcPts val="0"/>
                        </a:spcAft>
                        <a:buNone/>
                      </a:pPr>
                      <a:r>
                        <a:rPr lang="en-US" sz="1400">
                          <a:latin typeface="Cambria"/>
                          <a:ea typeface="Cambria"/>
                          <a:cs typeface="Cambria"/>
                          <a:sym typeface="Cambria"/>
                        </a:rPr>
                        <a:t>2.</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5887 (Part 8/Sec 1) : 2002</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Methods for detection of bacteria responsible for food poisoning: </a:t>
                      </a:r>
                      <a:r>
                        <a:rPr b="1" lang="en-US" sz="1400">
                          <a:latin typeface="Cambria"/>
                          <a:ea typeface="Cambria"/>
                          <a:cs typeface="Cambria"/>
                          <a:sym typeface="Cambria"/>
                        </a:rPr>
                        <a:t>Part 8</a:t>
                      </a:r>
                      <a:r>
                        <a:rPr lang="en-US" sz="1400">
                          <a:latin typeface="Cambria"/>
                          <a:ea typeface="Cambria"/>
                          <a:cs typeface="Cambria"/>
                          <a:sym typeface="Cambria"/>
                        </a:rPr>
                        <a:t> Horizontal method for enumeration of coagulase - Positive Staphylococci (Staphylococcus aureus and other species): </a:t>
                      </a:r>
                      <a:r>
                        <a:rPr b="1" lang="en-US" sz="1400">
                          <a:latin typeface="Cambria"/>
                          <a:ea typeface="Cambria"/>
                          <a:cs typeface="Cambria"/>
                          <a:sym typeface="Cambria"/>
                        </a:rPr>
                        <a:t>Sec 1</a:t>
                      </a:r>
                      <a:r>
                        <a:rPr lang="en-US" sz="1400">
                          <a:latin typeface="Cambria"/>
                          <a:ea typeface="Cambria"/>
                          <a:cs typeface="Cambria"/>
                          <a:sym typeface="Cambria"/>
                        </a:rPr>
                        <a:t> Technique using Baird - Parker agar medium</a:t>
                      </a:r>
                      <a:endParaRPr/>
                    </a:p>
                  </a:txBody>
                  <a:tcPr marT="0" marB="0" marR="56700" marL="56700"/>
                </a:tc>
              </a:tr>
              <a:tr h="914400">
                <a:tc>
                  <a:txBody>
                    <a:bodyPr/>
                    <a:lstStyle/>
                    <a:p>
                      <a:pPr indent="0" lvl="0" marL="0" marR="0" rtl="0" algn="ctr">
                        <a:spcBef>
                          <a:spcPts val="0"/>
                        </a:spcBef>
                        <a:spcAft>
                          <a:spcPts val="0"/>
                        </a:spcAft>
                        <a:buNone/>
                      </a:pPr>
                      <a:r>
                        <a:rPr lang="en-US" sz="1400">
                          <a:latin typeface="Cambria"/>
                          <a:ea typeface="Cambria"/>
                          <a:cs typeface="Cambria"/>
                          <a:sym typeface="Cambria"/>
                        </a:rPr>
                        <a:t>3.</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5887 (Part 8/Sec 2) : 2002</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Methods for detection of bacteria responsible for food poisoning: </a:t>
                      </a:r>
                      <a:r>
                        <a:rPr b="1" lang="en-US" sz="1400">
                          <a:latin typeface="Cambria"/>
                          <a:ea typeface="Cambria"/>
                          <a:cs typeface="Cambria"/>
                          <a:sym typeface="Cambria"/>
                        </a:rPr>
                        <a:t>Part 8</a:t>
                      </a:r>
                      <a:r>
                        <a:rPr lang="en-US" sz="1400">
                          <a:latin typeface="Cambria"/>
                          <a:ea typeface="Cambria"/>
                          <a:cs typeface="Cambria"/>
                          <a:sym typeface="Cambria"/>
                        </a:rPr>
                        <a:t> Horizontal method for enumeration of coagulase - Positive (Staphylococcus aureus and other species): </a:t>
                      </a:r>
                      <a:r>
                        <a:rPr b="1" lang="en-US" sz="1400">
                          <a:latin typeface="Cambria"/>
                          <a:ea typeface="Cambria"/>
                          <a:cs typeface="Cambria"/>
                          <a:sym typeface="Cambria"/>
                        </a:rPr>
                        <a:t>Sec 2</a:t>
                      </a:r>
                      <a:r>
                        <a:rPr lang="en-US" sz="1400">
                          <a:latin typeface="Cambria"/>
                          <a:ea typeface="Cambria"/>
                          <a:cs typeface="Cambria"/>
                          <a:sym typeface="Cambria"/>
                        </a:rPr>
                        <a:t> Technique using rabbit plasma fibrinogen agar medium</a:t>
                      </a:r>
                      <a:endParaRPr/>
                    </a:p>
                  </a:txBody>
                  <a:tcPr marT="0" marB="0" marR="56700" marL="56700"/>
                </a:tc>
              </a:tr>
              <a:tr h="816175">
                <a:tc>
                  <a:txBody>
                    <a:bodyPr/>
                    <a:lstStyle/>
                    <a:p>
                      <a:pPr indent="0" lvl="0" marL="0" marR="0" rtl="0" algn="ctr">
                        <a:spcBef>
                          <a:spcPts val="0"/>
                        </a:spcBef>
                        <a:spcAft>
                          <a:spcPts val="0"/>
                        </a:spcAft>
                        <a:buNone/>
                      </a:pPr>
                      <a:r>
                        <a:rPr lang="en-US" sz="1400">
                          <a:latin typeface="Cambria"/>
                          <a:ea typeface="Cambria"/>
                          <a:cs typeface="Cambria"/>
                          <a:sym typeface="Cambria"/>
                        </a:rPr>
                        <a:t>4.</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a:latin typeface="Cambria"/>
                          <a:ea typeface="Cambria"/>
                          <a:cs typeface="Cambria"/>
                          <a:sym typeface="Cambria"/>
                        </a:rPr>
                        <a:t>IS 5887 (Part 8/Sec 3) : 2016</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Methods for Detection of Bacteria Responsible for Food Poisoning </a:t>
                      </a:r>
                      <a:r>
                        <a:rPr b="1" lang="en-US" sz="1400">
                          <a:latin typeface="Cambria"/>
                          <a:ea typeface="Cambria"/>
                          <a:cs typeface="Cambria"/>
                          <a:sym typeface="Cambria"/>
                        </a:rPr>
                        <a:t>Part 8</a:t>
                      </a:r>
                      <a:r>
                        <a:rPr lang="en-US" sz="1400">
                          <a:latin typeface="Cambria"/>
                          <a:ea typeface="Cambria"/>
                          <a:cs typeface="Cambria"/>
                          <a:sym typeface="Cambria"/>
                        </a:rPr>
                        <a:t> Horizontal Method for Enumeration of Coagulase-Positive Staphylococci (Staphylococcus aureus and other species) </a:t>
                      </a:r>
                      <a:r>
                        <a:rPr b="1" lang="en-US" sz="1400">
                          <a:latin typeface="Cambria"/>
                          <a:ea typeface="Cambria"/>
                          <a:cs typeface="Cambria"/>
                          <a:sym typeface="Cambria"/>
                        </a:rPr>
                        <a:t>Section 3</a:t>
                      </a:r>
                      <a:r>
                        <a:rPr lang="en-US" sz="1400">
                          <a:latin typeface="Cambria"/>
                          <a:ea typeface="Cambria"/>
                          <a:cs typeface="Cambria"/>
                          <a:sym typeface="Cambria"/>
                        </a:rPr>
                        <a:t> Detection and MPN technique for low numbers</a:t>
                      </a:r>
                      <a:endParaRPr b="0" sz="1400">
                        <a:solidFill>
                          <a:schemeClr val="dk1"/>
                        </a:solidFill>
                        <a:latin typeface="Cambria"/>
                        <a:ea typeface="Cambria"/>
                        <a:cs typeface="Cambria"/>
                        <a:sym typeface="Cambria"/>
                      </a:endParaRPr>
                    </a:p>
                  </a:txBody>
                  <a:tcPr marT="0" marB="0" marR="56700" marL="56700"/>
                </a:tc>
              </a:tr>
            </a:tbl>
          </a:graphicData>
        </a:graphic>
      </p:graphicFrame>
      <p:sp>
        <p:nvSpPr>
          <p:cNvPr id="724" name="Google Shape;724;p32"/>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25" name="Google Shape;725;p3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726" name="Google Shape;726;p3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27" name="Google Shape;727;p3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28" name="Google Shape;728;p32"/>
          <p:cNvSpPr/>
          <p:nvPr/>
        </p:nvSpPr>
        <p:spPr>
          <a:xfrm>
            <a:off x="1942575" y="120944"/>
            <a:ext cx="7334523" cy="1000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mbria"/>
                <a:ea typeface="Cambria"/>
                <a:cs typeface="Cambria"/>
                <a:sym typeface="Cambria"/>
              </a:rPr>
              <a:t>02 - D) Indian Standards on Method of Tests for </a:t>
            </a:r>
            <a:r>
              <a:rPr b="1" i="1" lang="en-US" sz="2200">
                <a:solidFill>
                  <a:schemeClr val="dk1"/>
                </a:solidFill>
                <a:latin typeface="Cambria"/>
                <a:ea typeface="Cambria"/>
                <a:cs typeface="Cambria"/>
                <a:sym typeface="Cambria"/>
              </a:rPr>
              <a:t>Staphylococcus aureus </a:t>
            </a:r>
            <a:r>
              <a:rPr lang="en-US" sz="2000">
                <a:solidFill>
                  <a:schemeClr val="dk1"/>
                </a:solidFill>
                <a:latin typeface="Cambria"/>
                <a:ea typeface="Cambria"/>
                <a:cs typeface="Cambria"/>
                <a:sym typeface="Cambria"/>
              </a:rPr>
              <a:t>(ii)</a:t>
            </a:r>
            <a:endParaRPr sz="2200">
              <a:solidFill>
                <a:schemeClr val="dk1"/>
              </a:solidFill>
              <a:latin typeface="Cambria"/>
              <a:ea typeface="Cambria"/>
              <a:cs typeface="Cambria"/>
              <a:sym typeface="Cambria"/>
            </a:endParaRPr>
          </a:p>
          <a:p>
            <a:pPr indent="0" lvl="0" marL="0" marR="0" rtl="0" algn="just">
              <a:spcBef>
                <a:spcPts val="0"/>
              </a:spcBef>
              <a:spcAft>
                <a:spcPts val="0"/>
              </a:spcAft>
              <a:buNone/>
            </a:pPr>
            <a:r>
              <a:rPr b="1" lang="en-US" sz="1500">
                <a:solidFill>
                  <a:schemeClr val="dk1"/>
                </a:solidFill>
                <a:latin typeface="Cambria"/>
                <a:ea typeface="Cambria"/>
                <a:cs typeface="Cambria"/>
                <a:sym typeface="Cambria"/>
              </a:rPr>
              <a:t> </a:t>
            </a:r>
            <a:endParaRPr sz="1300">
              <a:solidFill>
                <a:schemeClr val="dk1"/>
              </a:solidFill>
              <a:latin typeface="Cambria"/>
              <a:ea typeface="Cambria"/>
              <a:cs typeface="Cambria"/>
              <a:sym typeface="Cambria"/>
            </a:endParaRPr>
          </a:p>
        </p:txBody>
      </p:sp>
      <p:pic>
        <p:nvPicPr>
          <p:cNvPr id="729" name="Google Shape;729;p32"/>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3"/>
          <p:cNvSpPr/>
          <p:nvPr/>
        </p:nvSpPr>
        <p:spPr>
          <a:xfrm>
            <a:off x="1502470" y="1062532"/>
            <a:ext cx="8385750" cy="48782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500"/>
              <a:buFont typeface="Noto Sans Symbols"/>
              <a:buChar char="▪"/>
            </a:pPr>
            <a:r>
              <a:rPr lang="en-US" sz="1500">
                <a:solidFill>
                  <a:srgbClr val="000099"/>
                </a:solidFill>
                <a:latin typeface="Cambria"/>
                <a:ea typeface="Cambria"/>
                <a:cs typeface="Cambria"/>
                <a:sym typeface="Cambria"/>
              </a:rPr>
              <a:t>Basic method for the isolation, identification and enumeration of </a:t>
            </a:r>
            <a:r>
              <a:rPr b="1" lang="en-US" sz="1500">
                <a:solidFill>
                  <a:srgbClr val="000099"/>
                </a:solidFill>
                <a:latin typeface="Cambria"/>
                <a:ea typeface="Cambria"/>
                <a:cs typeface="Cambria"/>
                <a:sym typeface="Cambria"/>
              </a:rPr>
              <a:t>Faecal Streptococci </a:t>
            </a:r>
            <a:r>
              <a:rPr lang="en-US" sz="1500">
                <a:solidFill>
                  <a:srgbClr val="000099"/>
                </a:solidFill>
                <a:latin typeface="Cambria"/>
                <a:ea typeface="Cambria"/>
                <a:cs typeface="Cambria"/>
                <a:sym typeface="Cambria"/>
              </a:rPr>
              <a:t>along with </a:t>
            </a:r>
            <a:r>
              <a:rPr b="1" i="1" lang="en-US" sz="1500">
                <a:solidFill>
                  <a:srgbClr val="000099"/>
                </a:solidFill>
                <a:latin typeface="Cambria"/>
                <a:ea typeface="Cambria"/>
                <a:cs typeface="Cambria"/>
                <a:sym typeface="Cambria"/>
              </a:rPr>
              <a:t>Staphylococcus aureus </a:t>
            </a:r>
            <a:endParaRPr/>
          </a:p>
          <a:p>
            <a:pPr indent="0" lvl="0" marL="0" marR="0" rtl="0" algn="just">
              <a:spcBef>
                <a:spcPts val="0"/>
              </a:spcBef>
              <a:spcAft>
                <a:spcPts val="0"/>
              </a:spcAft>
              <a:buNone/>
            </a:pPr>
            <a:r>
              <a:t/>
            </a:r>
            <a:endParaRPr sz="1000">
              <a:solidFill>
                <a:schemeClr val="dk1"/>
              </a:solidFill>
              <a:latin typeface="Cambria"/>
              <a:ea typeface="Cambria"/>
              <a:cs typeface="Cambria"/>
              <a:sym typeface="Cambria"/>
            </a:endParaRPr>
          </a:p>
          <a:p>
            <a:pPr indent="0" lvl="0" marL="0" marR="0" rtl="0" algn="just">
              <a:spcBef>
                <a:spcPts val="0"/>
              </a:spcBef>
              <a:spcAft>
                <a:spcPts val="0"/>
              </a:spcAft>
              <a:buNone/>
            </a:pPr>
            <a:r>
              <a:rPr b="1" lang="en-US" sz="1500" u="sng">
                <a:solidFill>
                  <a:srgbClr val="C00000"/>
                </a:solidFill>
                <a:latin typeface="Cambria"/>
                <a:ea typeface="Cambria"/>
                <a:cs typeface="Cambria"/>
                <a:sym typeface="Cambria"/>
              </a:rPr>
              <a:t>Faecal Streptococci</a:t>
            </a:r>
            <a:r>
              <a:rPr lang="en-US" sz="1500" u="sng">
                <a:solidFill>
                  <a:srgbClr val="C00000"/>
                </a:solidFill>
                <a:latin typeface="Cambria"/>
                <a:ea typeface="Cambria"/>
                <a:cs typeface="Cambria"/>
                <a:sym typeface="Cambria"/>
              </a:rPr>
              <a:t> </a:t>
            </a:r>
            <a:endParaRPr/>
          </a:p>
          <a:p>
            <a:pPr indent="-269875" lvl="0" marL="539750" marR="0" rtl="0" algn="just">
              <a:spcBef>
                <a:spcPts val="0"/>
              </a:spcBef>
              <a:spcAft>
                <a:spcPts val="0"/>
              </a:spcAft>
              <a:buClr>
                <a:srgbClr val="C00000"/>
              </a:buClr>
              <a:buSzPts val="1500"/>
              <a:buFont typeface="Noto Sans Symbols"/>
              <a:buChar char="✔"/>
            </a:pPr>
            <a:r>
              <a:rPr lang="en-US" sz="1500">
                <a:solidFill>
                  <a:srgbClr val="C00000"/>
                </a:solidFill>
                <a:latin typeface="Cambria"/>
                <a:ea typeface="Cambria"/>
                <a:cs typeface="Cambria"/>
                <a:sym typeface="Cambria"/>
              </a:rPr>
              <a:t>are </a:t>
            </a:r>
            <a:r>
              <a:rPr b="1" lang="en-US" sz="1500">
                <a:solidFill>
                  <a:srgbClr val="C00000"/>
                </a:solidFill>
                <a:latin typeface="Cambria"/>
                <a:ea typeface="Cambria"/>
                <a:cs typeface="Cambria"/>
                <a:sym typeface="Cambria"/>
              </a:rPr>
              <a:t>aerobic, Gram-positive cocci </a:t>
            </a:r>
            <a:r>
              <a:rPr lang="en-US" sz="1500">
                <a:solidFill>
                  <a:srgbClr val="C00000"/>
                </a:solidFill>
                <a:latin typeface="Cambria"/>
                <a:ea typeface="Cambria"/>
                <a:cs typeface="Cambria"/>
                <a:sym typeface="Cambria"/>
              </a:rPr>
              <a:t>in pairs or short chains</a:t>
            </a:r>
            <a:endParaRPr/>
          </a:p>
          <a:p>
            <a:pPr indent="-269875" lvl="0" marL="539750" marR="0" rtl="0" algn="just">
              <a:spcBef>
                <a:spcPts val="0"/>
              </a:spcBef>
              <a:spcAft>
                <a:spcPts val="0"/>
              </a:spcAft>
              <a:buClr>
                <a:srgbClr val="C00000"/>
              </a:buClr>
              <a:buSzPts val="1500"/>
              <a:buFont typeface="Noto Sans Symbols"/>
              <a:buChar char="✔"/>
            </a:pPr>
            <a:r>
              <a:rPr b="1" lang="en-US" sz="1500">
                <a:solidFill>
                  <a:srgbClr val="C00000"/>
                </a:solidFill>
                <a:latin typeface="Cambria"/>
                <a:ea typeface="Cambria"/>
                <a:cs typeface="Cambria"/>
                <a:sym typeface="Cambria"/>
              </a:rPr>
              <a:t>Small pink colonies on MacConkey agar </a:t>
            </a:r>
            <a:r>
              <a:rPr lang="en-US" sz="1500">
                <a:solidFill>
                  <a:srgbClr val="C00000"/>
                </a:solidFill>
                <a:latin typeface="Cambria"/>
                <a:ea typeface="Cambria"/>
                <a:cs typeface="Cambria"/>
                <a:sym typeface="Cambria"/>
              </a:rPr>
              <a:t>and </a:t>
            </a:r>
            <a:endParaRPr/>
          </a:p>
          <a:p>
            <a:pPr indent="-269875" lvl="0" marL="539750" marR="0" rtl="0" algn="just">
              <a:spcBef>
                <a:spcPts val="0"/>
              </a:spcBef>
              <a:spcAft>
                <a:spcPts val="0"/>
              </a:spcAft>
              <a:buClr>
                <a:srgbClr val="C00000"/>
              </a:buClr>
              <a:buSzPts val="1500"/>
              <a:buFont typeface="Noto Sans Symbols"/>
              <a:buChar char="✔"/>
            </a:pPr>
            <a:r>
              <a:rPr b="1" lang="en-US" sz="1500">
                <a:solidFill>
                  <a:srgbClr val="C00000"/>
                </a:solidFill>
                <a:latin typeface="Cambria"/>
                <a:ea typeface="Cambria"/>
                <a:cs typeface="Cambria"/>
                <a:sym typeface="Cambria"/>
              </a:rPr>
              <a:t>dark red or pink centred colonies when grown on ethyl violet azide dextrose agar</a:t>
            </a:r>
            <a:endParaRPr sz="1500">
              <a:solidFill>
                <a:srgbClr val="C00000"/>
              </a:solidFill>
              <a:latin typeface="Cambria"/>
              <a:ea typeface="Cambria"/>
              <a:cs typeface="Cambria"/>
              <a:sym typeface="Cambria"/>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500"/>
              <a:buFont typeface="Noto Sans Symbols"/>
              <a:buChar char="▪"/>
            </a:pPr>
            <a:r>
              <a:rPr lang="en-US" sz="1500">
                <a:solidFill>
                  <a:srgbClr val="C00000"/>
                </a:solidFill>
                <a:latin typeface="Cambria"/>
                <a:ea typeface="Cambria"/>
                <a:cs typeface="Cambria"/>
                <a:sym typeface="Cambria"/>
              </a:rPr>
              <a:t>A list of selective media required for </a:t>
            </a:r>
            <a:r>
              <a:rPr b="1" lang="en-US" sz="1500">
                <a:solidFill>
                  <a:srgbClr val="C00000"/>
                </a:solidFill>
                <a:latin typeface="Cambria"/>
                <a:ea typeface="Cambria"/>
                <a:cs typeface="Cambria"/>
                <a:sym typeface="Cambria"/>
              </a:rPr>
              <a:t>isolation</a:t>
            </a:r>
            <a:r>
              <a:rPr lang="en-US" sz="1500">
                <a:solidFill>
                  <a:srgbClr val="C00000"/>
                </a:solidFill>
                <a:latin typeface="Cambria"/>
                <a:ea typeface="Cambria"/>
                <a:cs typeface="Cambria"/>
                <a:sym typeface="Cambria"/>
              </a:rPr>
              <a:t> of organisms based on the characteristic properties defined in the standard </a:t>
            </a:r>
            <a:r>
              <a:rPr lang="en-US" sz="15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4</a:t>
            </a:r>
            <a:r>
              <a:rPr lang="en-US" sz="1500">
                <a:solidFill>
                  <a:schemeClr val="dk1"/>
                </a:solidFill>
                <a:latin typeface="Cambria"/>
                <a:ea typeface="Cambria"/>
                <a:cs typeface="Cambria"/>
                <a:sym typeface="Cambria"/>
              </a:rPr>
              <a:t>)</a:t>
            </a:r>
            <a:endParaRPr/>
          </a:p>
          <a:p>
            <a:pPr indent="-222250" lvl="0" marL="285750" marR="0" rtl="0" algn="just">
              <a:spcBef>
                <a:spcPts val="0"/>
              </a:spcBef>
              <a:spcAft>
                <a:spcPts val="0"/>
              </a:spcAft>
              <a:buClr>
                <a:schemeClr val="dk1"/>
              </a:buClr>
              <a:buSzPts val="1000"/>
              <a:buFont typeface="Noto Sans Symbols"/>
              <a:buNone/>
            </a:pPr>
            <a:r>
              <a:t/>
            </a:r>
            <a:endParaRPr sz="1000">
              <a:solidFill>
                <a:srgbClr val="C00000"/>
              </a:solidFill>
              <a:latin typeface="Cambria"/>
              <a:ea typeface="Cambria"/>
              <a:cs typeface="Cambria"/>
              <a:sym typeface="Cambria"/>
            </a:endParaRPr>
          </a:p>
          <a:p>
            <a:pPr indent="-285750" lvl="0" marL="285750" marR="0" rtl="0" algn="just">
              <a:spcBef>
                <a:spcPts val="0"/>
              </a:spcBef>
              <a:spcAft>
                <a:spcPts val="0"/>
              </a:spcAft>
              <a:buClr>
                <a:srgbClr val="C00000"/>
              </a:buClr>
              <a:buSzPts val="1500"/>
              <a:buFont typeface="Noto Sans Symbols"/>
              <a:buChar char="▪"/>
            </a:pPr>
            <a:r>
              <a:rPr b="1" lang="en-US" sz="1500">
                <a:solidFill>
                  <a:srgbClr val="C00000"/>
                </a:solidFill>
                <a:latin typeface="Cambria"/>
                <a:ea typeface="Cambria"/>
                <a:cs typeface="Cambria"/>
                <a:sym typeface="Cambria"/>
              </a:rPr>
              <a:t>Identification </a:t>
            </a:r>
            <a:r>
              <a:rPr lang="en-US" sz="1500">
                <a:solidFill>
                  <a:srgbClr val="C00000"/>
                </a:solidFill>
                <a:latin typeface="Cambria"/>
                <a:ea typeface="Cambria"/>
                <a:cs typeface="Cambria"/>
                <a:sym typeface="Cambria"/>
              </a:rPr>
              <a:t>based on the results of Gram’s staining and colonial characteristics on selective media </a:t>
            </a:r>
            <a:r>
              <a:rPr lang="en-US" sz="15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6</a:t>
            </a:r>
            <a:r>
              <a:rPr lang="en-US" sz="1500">
                <a:solidFill>
                  <a:schemeClr val="dk1"/>
                </a:solidFill>
                <a:latin typeface="Cambria"/>
                <a:ea typeface="Cambria"/>
                <a:cs typeface="Cambria"/>
                <a:sym typeface="Cambria"/>
              </a:rPr>
              <a:t>)</a:t>
            </a:r>
            <a:endParaRPr sz="1500">
              <a:solidFill>
                <a:srgbClr val="C00000"/>
              </a:solidFill>
              <a:latin typeface="Cambria"/>
              <a:ea typeface="Cambria"/>
              <a:cs typeface="Cambria"/>
              <a:sym typeface="Cambria"/>
            </a:endParaRPr>
          </a:p>
          <a:p>
            <a:pPr indent="-222250" lvl="0" marL="285750" marR="0" rtl="0" algn="just">
              <a:spcBef>
                <a:spcPts val="0"/>
              </a:spcBef>
              <a:spcAft>
                <a:spcPts val="0"/>
              </a:spcAft>
              <a:buClr>
                <a:schemeClr val="dk1"/>
              </a:buClr>
              <a:buSzPts val="1000"/>
              <a:buFont typeface="Noto Sans Symbols"/>
              <a:buNone/>
            </a:pPr>
            <a:r>
              <a:t/>
            </a:r>
            <a:endParaRPr sz="1000">
              <a:solidFill>
                <a:srgbClr val="000099"/>
              </a:solidFill>
              <a:latin typeface="Cambria"/>
              <a:ea typeface="Cambria"/>
              <a:cs typeface="Cambria"/>
              <a:sym typeface="Cambria"/>
            </a:endParaRPr>
          </a:p>
          <a:p>
            <a:pPr indent="0" lvl="0" marL="0" marR="0" rtl="0" algn="just">
              <a:spcBef>
                <a:spcPts val="0"/>
              </a:spcBef>
              <a:spcAft>
                <a:spcPts val="0"/>
              </a:spcAft>
              <a:buNone/>
            </a:pPr>
            <a:r>
              <a:rPr b="1" i="1" lang="en-US" sz="1500" u="sng">
                <a:solidFill>
                  <a:srgbClr val="002060"/>
                </a:solidFill>
                <a:latin typeface="Cambria"/>
                <a:ea typeface="Cambria"/>
                <a:cs typeface="Cambria"/>
                <a:sym typeface="Cambria"/>
              </a:rPr>
              <a:t>Staphylococcus aureus</a:t>
            </a:r>
            <a:endParaRPr/>
          </a:p>
          <a:p>
            <a:pPr indent="0" lvl="0" marL="0" marR="0" rtl="0" algn="just">
              <a:spcBef>
                <a:spcPts val="0"/>
              </a:spcBef>
              <a:spcAft>
                <a:spcPts val="0"/>
              </a:spcAft>
              <a:buNone/>
            </a:pPr>
            <a:r>
              <a:t/>
            </a:r>
            <a:endParaRPr b="1" i="1" sz="1050">
              <a:solidFill>
                <a:srgbClr val="002060"/>
              </a:solidFill>
              <a:latin typeface="Cambria"/>
              <a:ea typeface="Cambria"/>
              <a:cs typeface="Cambria"/>
              <a:sym typeface="Cambria"/>
            </a:endParaRPr>
          </a:p>
          <a:p>
            <a:pPr indent="-285750" lvl="0" marL="285750" marR="0" rtl="0" algn="just">
              <a:spcBef>
                <a:spcPts val="0"/>
              </a:spcBef>
              <a:spcAft>
                <a:spcPts val="0"/>
              </a:spcAft>
              <a:buClr>
                <a:srgbClr val="002060"/>
              </a:buClr>
              <a:buSzPts val="1500"/>
              <a:buFont typeface="Noto Sans Symbols"/>
              <a:buChar char="▪"/>
            </a:pPr>
            <a:r>
              <a:rPr lang="en-US" sz="1500">
                <a:solidFill>
                  <a:srgbClr val="002060"/>
                </a:solidFill>
                <a:latin typeface="Cambria"/>
                <a:ea typeface="Cambria"/>
                <a:cs typeface="Cambria"/>
                <a:sym typeface="Cambria"/>
              </a:rPr>
              <a:t>For </a:t>
            </a:r>
            <a:r>
              <a:rPr b="1" lang="en-US" sz="1500">
                <a:solidFill>
                  <a:srgbClr val="002060"/>
                </a:solidFill>
                <a:latin typeface="Cambria"/>
                <a:ea typeface="Cambria"/>
                <a:cs typeface="Cambria"/>
                <a:sym typeface="Cambria"/>
              </a:rPr>
              <a:t>identification,</a:t>
            </a:r>
            <a:r>
              <a:rPr lang="en-US" sz="1500">
                <a:solidFill>
                  <a:srgbClr val="002060"/>
                </a:solidFill>
                <a:latin typeface="Cambria"/>
                <a:ea typeface="Cambria"/>
                <a:cs typeface="Cambria"/>
                <a:sym typeface="Cambria"/>
              </a:rPr>
              <a:t> </a:t>
            </a:r>
            <a:r>
              <a:rPr b="1" lang="en-US" sz="1500">
                <a:solidFill>
                  <a:srgbClr val="002060"/>
                </a:solidFill>
                <a:latin typeface="Cambria"/>
                <a:ea typeface="Cambria"/>
                <a:cs typeface="Cambria"/>
                <a:sym typeface="Cambria"/>
              </a:rPr>
              <a:t>Gram’s stain and colonial characteristics </a:t>
            </a:r>
            <a:r>
              <a:rPr lang="en-US" sz="1500">
                <a:solidFill>
                  <a:srgbClr val="002060"/>
                </a:solidFill>
                <a:latin typeface="Cambria"/>
                <a:ea typeface="Cambria"/>
                <a:cs typeface="Cambria"/>
                <a:sym typeface="Cambria"/>
              </a:rPr>
              <a:t>on selective media along with </a:t>
            </a:r>
            <a:r>
              <a:rPr b="1" lang="en-US" sz="1500">
                <a:solidFill>
                  <a:srgbClr val="002060"/>
                </a:solidFill>
                <a:latin typeface="Cambria"/>
                <a:ea typeface="Cambria"/>
                <a:cs typeface="Cambria"/>
                <a:sym typeface="Cambria"/>
              </a:rPr>
              <a:t>coagulase test are prescribed</a:t>
            </a:r>
            <a:endParaRPr sz="1500">
              <a:solidFill>
                <a:srgbClr val="002060"/>
              </a:solidFill>
              <a:latin typeface="Cambria"/>
              <a:ea typeface="Cambria"/>
              <a:cs typeface="Cambria"/>
              <a:sym typeface="Cambria"/>
            </a:endParaRPr>
          </a:p>
          <a:p>
            <a:pPr indent="-219075" lvl="0" marL="285750" marR="0" rtl="0" algn="just">
              <a:spcBef>
                <a:spcPts val="0"/>
              </a:spcBef>
              <a:spcAft>
                <a:spcPts val="0"/>
              </a:spcAft>
              <a:buClr>
                <a:schemeClr val="dk1"/>
              </a:buClr>
              <a:buSzPts val="1050"/>
              <a:buFont typeface="Noto Sans Symbols"/>
              <a:buNone/>
            </a:pPr>
            <a:r>
              <a:t/>
            </a:r>
            <a:endParaRPr sz="1050">
              <a:solidFill>
                <a:srgbClr val="002060"/>
              </a:solidFill>
              <a:latin typeface="Cambria"/>
              <a:ea typeface="Cambria"/>
              <a:cs typeface="Cambria"/>
              <a:sym typeface="Cambria"/>
            </a:endParaRPr>
          </a:p>
          <a:p>
            <a:pPr indent="-285750" lvl="0" marL="285750" marR="0" rtl="0" algn="just">
              <a:spcBef>
                <a:spcPts val="0"/>
              </a:spcBef>
              <a:spcAft>
                <a:spcPts val="0"/>
              </a:spcAft>
              <a:buClr>
                <a:srgbClr val="00B050"/>
              </a:buClr>
              <a:buSzPts val="1500"/>
              <a:buFont typeface="Noto Sans Symbols"/>
              <a:buChar char="⮚"/>
            </a:pPr>
            <a:r>
              <a:rPr lang="en-US" sz="1500">
                <a:solidFill>
                  <a:srgbClr val="00B050"/>
                </a:solidFill>
                <a:latin typeface="Cambria"/>
                <a:ea typeface="Cambria"/>
                <a:cs typeface="Cambria"/>
                <a:sym typeface="Cambria"/>
              </a:rPr>
              <a:t>Both </a:t>
            </a:r>
            <a:r>
              <a:rPr b="1" lang="en-US" sz="1500">
                <a:solidFill>
                  <a:srgbClr val="00B050"/>
                </a:solidFill>
                <a:latin typeface="Cambria"/>
                <a:ea typeface="Cambria"/>
                <a:cs typeface="Cambria"/>
                <a:sym typeface="Cambria"/>
              </a:rPr>
              <a:t>‘Plate Count’</a:t>
            </a:r>
            <a:r>
              <a:rPr lang="en-US" sz="1500">
                <a:solidFill>
                  <a:srgbClr val="00B050"/>
                </a:solidFill>
                <a:latin typeface="Cambria"/>
                <a:ea typeface="Cambria"/>
                <a:cs typeface="Cambria"/>
                <a:sym typeface="Cambria"/>
              </a:rPr>
              <a:t> and </a:t>
            </a:r>
            <a:r>
              <a:rPr b="1" lang="en-US" sz="1500">
                <a:solidFill>
                  <a:srgbClr val="00B050"/>
                </a:solidFill>
                <a:latin typeface="Cambria"/>
                <a:ea typeface="Cambria"/>
                <a:cs typeface="Cambria"/>
                <a:sym typeface="Cambria"/>
              </a:rPr>
              <a:t>Most Probable Number (MPN)</a:t>
            </a:r>
            <a:r>
              <a:rPr lang="en-US" sz="1500">
                <a:solidFill>
                  <a:srgbClr val="00B050"/>
                </a:solidFill>
                <a:latin typeface="Cambria"/>
                <a:ea typeface="Cambria"/>
                <a:cs typeface="Cambria"/>
                <a:sym typeface="Cambria"/>
              </a:rPr>
              <a:t> method for the </a:t>
            </a:r>
            <a:r>
              <a:rPr b="1" lang="en-US" sz="1500">
                <a:solidFill>
                  <a:srgbClr val="00B050"/>
                </a:solidFill>
                <a:latin typeface="Cambria"/>
                <a:ea typeface="Cambria"/>
                <a:cs typeface="Cambria"/>
                <a:sym typeface="Cambria"/>
              </a:rPr>
              <a:t>enumeration</a:t>
            </a:r>
            <a:r>
              <a:rPr lang="en-US" sz="1500">
                <a:solidFill>
                  <a:srgbClr val="00B050"/>
                </a:solidFill>
                <a:latin typeface="Cambria"/>
                <a:ea typeface="Cambria"/>
                <a:cs typeface="Cambria"/>
                <a:sym typeface="Cambria"/>
              </a:rPr>
              <a:t> of </a:t>
            </a:r>
            <a:r>
              <a:rPr i="1" lang="en-US" sz="1500">
                <a:solidFill>
                  <a:srgbClr val="00B050"/>
                </a:solidFill>
                <a:latin typeface="Cambria"/>
                <a:ea typeface="Cambria"/>
                <a:cs typeface="Cambria"/>
                <a:sym typeface="Cambria"/>
              </a:rPr>
              <a:t>S. aureus and </a:t>
            </a:r>
            <a:r>
              <a:rPr lang="en-US" sz="1500">
                <a:solidFill>
                  <a:srgbClr val="00B050"/>
                </a:solidFill>
                <a:latin typeface="Cambria"/>
                <a:ea typeface="Cambria"/>
                <a:cs typeface="Cambria"/>
                <a:sym typeface="Cambria"/>
              </a:rPr>
              <a:t>faecal streptococci, if all the prescribed identification tests give positive results</a:t>
            </a:r>
            <a:endParaRPr/>
          </a:p>
          <a:p>
            <a:pPr indent="-138104" lvl="0" marL="214304" marR="0" rtl="0" algn="just">
              <a:spcBef>
                <a:spcPts val="0"/>
              </a:spcBef>
              <a:spcAft>
                <a:spcPts val="0"/>
              </a:spcAft>
              <a:buClr>
                <a:schemeClr val="dk1"/>
              </a:buClr>
              <a:buSzPts val="1200"/>
              <a:buFont typeface="Noto Sans Symbols"/>
              <a:buNone/>
            </a:pPr>
            <a:r>
              <a:t/>
            </a:r>
            <a:endParaRPr sz="1200">
              <a:solidFill>
                <a:schemeClr val="dk1"/>
              </a:solidFill>
              <a:latin typeface="Cambria"/>
              <a:ea typeface="Cambria"/>
              <a:cs typeface="Cambria"/>
              <a:sym typeface="Cambria"/>
            </a:endParaRPr>
          </a:p>
        </p:txBody>
      </p:sp>
      <p:sp>
        <p:nvSpPr>
          <p:cNvPr id="736" name="Google Shape;736;p33"/>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37" name="Google Shape;737;p33"/>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738" name="Google Shape;738;p33"/>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39" name="Google Shape;739;p33"/>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40" name="Google Shape;740;p33"/>
          <p:cNvSpPr txBox="1"/>
          <p:nvPr/>
        </p:nvSpPr>
        <p:spPr>
          <a:xfrm>
            <a:off x="1576586" y="65609"/>
            <a:ext cx="7507209" cy="1200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5887 (Part 2) </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Methods for Detection of Bacteria Responsible for Food Poisoning Part 2 Isolation, Identification and Enumeration of </a:t>
            </a:r>
            <a:r>
              <a:rPr b="1" i="1" lang="en-US" sz="1800">
                <a:solidFill>
                  <a:schemeClr val="dk1"/>
                </a:solidFill>
                <a:latin typeface="Cambria"/>
                <a:ea typeface="Cambria"/>
                <a:cs typeface="Cambria"/>
                <a:sym typeface="Cambria"/>
              </a:rPr>
              <a:t>Staphylococcus aureus</a:t>
            </a:r>
            <a:r>
              <a:rPr b="1" lang="en-US" sz="1800">
                <a:solidFill>
                  <a:schemeClr val="dk1"/>
                </a:solidFill>
                <a:latin typeface="Cambria"/>
                <a:ea typeface="Cambria"/>
                <a:cs typeface="Cambria"/>
                <a:sym typeface="Cambria"/>
              </a:rPr>
              <a:t> and Faecal Streptococci</a:t>
            </a:r>
            <a:r>
              <a:rPr lang="en-US" sz="1800">
                <a:solidFill>
                  <a:schemeClr val="dk1"/>
                </a:solidFill>
                <a:latin typeface="Cambria"/>
                <a:ea typeface="Cambria"/>
                <a:cs typeface="Cambria"/>
                <a:sym typeface="Cambria"/>
              </a:rPr>
              <a:t> </a:t>
            </a:r>
            <a:endParaRPr sz="1600">
              <a:solidFill>
                <a:schemeClr val="dk1"/>
              </a:solidFill>
              <a:latin typeface="Cambria"/>
              <a:ea typeface="Cambria"/>
              <a:cs typeface="Cambria"/>
              <a:sym typeface="Cambria"/>
            </a:endParaRPr>
          </a:p>
        </p:txBody>
      </p:sp>
      <p:pic>
        <p:nvPicPr>
          <p:cNvPr id="741" name="Google Shape;741;p33"/>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4"/>
          <p:cNvSpPr/>
          <p:nvPr/>
        </p:nvSpPr>
        <p:spPr>
          <a:xfrm>
            <a:off x="1642091" y="1362769"/>
            <a:ext cx="7665421" cy="830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mbria"/>
                <a:ea typeface="Cambria"/>
                <a:cs typeface="Cambria"/>
                <a:sym typeface="Cambria"/>
              </a:rPr>
              <a:t> </a:t>
            </a:r>
            <a:r>
              <a:rPr b="1" lang="en-US" sz="1600">
                <a:solidFill>
                  <a:srgbClr val="1E4E79"/>
                </a:solidFill>
                <a:latin typeface="Cambria"/>
                <a:ea typeface="Cambria"/>
                <a:cs typeface="Cambria"/>
                <a:sym typeface="Cambria"/>
              </a:rPr>
              <a:t>IS 5887 (Part 8) has been published in three sections, i.e., 1, 2 and 3</a:t>
            </a:r>
            <a:endParaRPr/>
          </a:p>
          <a:p>
            <a:pPr indent="-112704" lvl="0" marL="214304"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41286" lvl="0" marL="342886" marR="0" rtl="0" algn="just">
              <a:spcBef>
                <a:spcPts val="0"/>
              </a:spcBef>
              <a:spcAft>
                <a:spcPts val="0"/>
              </a:spcAft>
              <a:buClr>
                <a:schemeClr val="dk1"/>
              </a:buClr>
              <a:buSzPts val="1600"/>
              <a:buFont typeface="Calibri"/>
              <a:buNone/>
            </a:pPr>
            <a:r>
              <a:t/>
            </a:r>
            <a:endParaRPr b="1" sz="1600">
              <a:solidFill>
                <a:schemeClr val="dk1"/>
              </a:solidFill>
              <a:latin typeface="Cambria"/>
              <a:ea typeface="Cambria"/>
              <a:cs typeface="Cambria"/>
              <a:sym typeface="Cambria"/>
            </a:endParaRPr>
          </a:p>
        </p:txBody>
      </p:sp>
      <p:sp>
        <p:nvSpPr>
          <p:cNvPr id="747" name="Google Shape;747;p34"/>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48" name="Google Shape;748;p3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749" name="Google Shape;749;p3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50" name="Google Shape;750;p3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51" name="Google Shape;751;p34"/>
          <p:cNvSpPr txBox="1"/>
          <p:nvPr/>
        </p:nvSpPr>
        <p:spPr>
          <a:xfrm>
            <a:off x="1502474" y="49581"/>
            <a:ext cx="7507209" cy="12003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IS 5887 (Part 8/Sec 1, 2 and 3)</a:t>
            </a:r>
            <a:r>
              <a:rPr lang="en-US" sz="1800">
                <a:solidFill>
                  <a:schemeClr val="dk1"/>
                </a:solidFill>
                <a:latin typeface="Cambria"/>
                <a:ea typeface="Cambria"/>
                <a:cs typeface="Cambria"/>
                <a:sym typeface="Cambria"/>
              </a:rPr>
              <a:t> </a:t>
            </a:r>
            <a:endParaRPr/>
          </a:p>
          <a:p>
            <a:pPr indent="0" lvl="0" marL="0" marR="0" rtl="0" algn="ctr">
              <a:spcBef>
                <a:spcPts val="0"/>
              </a:spcBef>
              <a:spcAft>
                <a:spcPts val="0"/>
              </a:spcAft>
              <a:buNone/>
            </a:pPr>
            <a:r>
              <a:rPr b="1" lang="en-US" sz="1800">
                <a:solidFill>
                  <a:schemeClr val="dk1"/>
                </a:solidFill>
                <a:latin typeface="Cambria"/>
                <a:ea typeface="Cambria"/>
                <a:cs typeface="Cambria"/>
                <a:sym typeface="Cambria"/>
              </a:rPr>
              <a:t>Methods for detection of bacteria responsible for food poisoning Part 8 Horizontal method for enumeration of coagulase - Positive Staphylococci (</a:t>
            </a:r>
            <a:r>
              <a:rPr b="1" i="1" lang="en-US" sz="1800">
                <a:solidFill>
                  <a:schemeClr val="dk1"/>
                </a:solidFill>
                <a:latin typeface="Cambria"/>
                <a:ea typeface="Cambria"/>
                <a:cs typeface="Cambria"/>
                <a:sym typeface="Cambria"/>
              </a:rPr>
              <a:t>Staphylococcus aureus</a:t>
            </a:r>
            <a:r>
              <a:rPr b="1" lang="en-US" sz="1800">
                <a:solidFill>
                  <a:schemeClr val="dk1"/>
                </a:solidFill>
                <a:latin typeface="Cambria"/>
                <a:ea typeface="Cambria"/>
                <a:cs typeface="Cambria"/>
                <a:sym typeface="Cambria"/>
              </a:rPr>
              <a:t> and other species)</a:t>
            </a:r>
            <a:endParaRPr sz="1600">
              <a:solidFill>
                <a:schemeClr val="dk1"/>
              </a:solidFill>
              <a:latin typeface="Cambria"/>
              <a:ea typeface="Cambria"/>
              <a:cs typeface="Cambria"/>
              <a:sym typeface="Cambria"/>
            </a:endParaRPr>
          </a:p>
        </p:txBody>
      </p:sp>
      <p:grpSp>
        <p:nvGrpSpPr>
          <p:cNvPr id="752" name="Google Shape;752;p34"/>
          <p:cNvGrpSpPr/>
          <p:nvPr/>
        </p:nvGrpSpPr>
        <p:grpSpPr>
          <a:xfrm>
            <a:off x="1854263" y="1940652"/>
            <a:ext cx="6913644" cy="2560807"/>
            <a:chOff x="166750" y="162387"/>
            <a:chExt cx="6913644" cy="2560807"/>
          </a:xfrm>
        </p:grpSpPr>
        <p:sp>
          <p:nvSpPr>
            <p:cNvPr id="753" name="Google Shape;753;p34"/>
            <p:cNvSpPr/>
            <p:nvPr/>
          </p:nvSpPr>
          <p:spPr>
            <a:xfrm rot="10800000">
              <a:off x="388660" y="162797"/>
              <a:ext cx="6691734" cy="805129"/>
            </a:xfrm>
            <a:prstGeom prst="homePlate">
              <a:avLst>
                <a:gd fmla="val 50000"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txBox="1"/>
            <p:nvPr/>
          </p:nvSpPr>
          <p:spPr>
            <a:xfrm>
              <a:off x="589942" y="162797"/>
              <a:ext cx="6490452" cy="805129"/>
            </a:xfrm>
            <a:prstGeom prst="rect">
              <a:avLst/>
            </a:prstGeom>
            <a:noFill/>
            <a:ln>
              <a:noFill/>
            </a:ln>
          </p:spPr>
          <p:txBody>
            <a:bodyPr anchorCtr="0" anchor="ctr" bIns="68575" lIns="355025" spcFirstLastPara="1" rIns="128000" wrap="square" tIns="685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Sec 1: Technique Using Baird - Parker Agar Medium</a:t>
              </a:r>
              <a:endParaRPr b="1" sz="1800">
                <a:solidFill>
                  <a:schemeClr val="lt1"/>
                </a:solidFill>
                <a:latin typeface="Cambria"/>
                <a:ea typeface="Cambria"/>
                <a:cs typeface="Cambria"/>
                <a:sym typeface="Cambria"/>
              </a:endParaRPr>
            </a:p>
          </p:txBody>
        </p:sp>
        <p:sp>
          <p:nvSpPr>
            <p:cNvPr id="755" name="Google Shape;755;p34"/>
            <p:cNvSpPr/>
            <p:nvPr/>
          </p:nvSpPr>
          <p:spPr>
            <a:xfrm>
              <a:off x="166750" y="162387"/>
              <a:ext cx="805129" cy="805129"/>
            </a:xfrm>
            <a:prstGeom prst="ellipse">
              <a:avLst/>
            </a:prstGeom>
            <a:solidFill>
              <a:srgbClr val="C4E0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4"/>
            <p:cNvSpPr/>
            <p:nvPr/>
          </p:nvSpPr>
          <p:spPr>
            <a:xfrm rot="10800000">
              <a:off x="388660" y="1038753"/>
              <a:ext cx="6691734" cy="805129"/>
            </a:xfrm>
            <a:prstGeom prst="homePlate">
              <a:avLst>
                <a:gd fmla="val 50000" name="adj"/>
              </a:avLst>
            </a:prstGeom>
            <a:solidFill>
              <a:srgbClr val="98BF8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4"/>
            <p:cNvSpPr txBox="1"/>
            <p:nvPr/>
          </p:nvSpPr>
          <p:spPr>
            <a:xfrm>
              <a:off x="589942" y="1038753"/>
              <a:ext cx="6490452" cy="805129"/>
            </a:xfrm>
            <a:prstGeom prst="rect">
              <a:avLst/>
            </a:prstGeom>
            <a:noFill/>
            <a:ln>
              <a:noFill/>
            </a:ln>
          </p:spPr>
          <p:txBody>
            <a:bodyPr anchorCtr="0" anchor="ctr" bIns="68575" lIns="355025" spcFirstLastPara="1" rIns="128000" wrap="square" tIns="685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Sec 2: Technique Using Rabbit Plasma Fibrinogen Agar Medium</a:t>
              </a:r>
              <a:endParaRPr b="1" sz="1800">
                <a:solidFill>
                  <a:schemeClr val="lt1"/>
                </a:solidFill>
                <a:latin typeface="Cambria"/>
                <a:ea typeface="Cambria"/>
                <a:cs typeface="Cambria"/>
                <a:sym typeface="Cambria"/>
              </a:endParaRPr>
            </a:p>
          </p:txBody>
        </p:sp>
        <p:sp>
          <p:nvSpPr>
            <p:cNvPr id="758" name="Google Shape;758;p34"/>
            <p:cNvSpPr/>
            <p:nvPr/>
          </p:nvSpPr>
          <p:spPr>
            <a:xfrm>
              <a:off x="166750" y="1028527"/>
              <a:ext cx="805129" cy="805129"/>
            </a:xfrm>
            <a:prstGeom prst="ellipse">
              <a:avLst/>
            </a:prstGeom>
            <a:solidFill>
              <a:srgbClr val="C4E0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4"/>
            <p:cNvSpPr/>
            <p:nvPr/>
          </p:nvSpPr>
          <p:spPr>
            <a:xfrm rot="10800000">
              <a:off x="388660" y="1917647"/>
              <a:ext cx="6691734" cy="805129"/>
            </a:xfrm>
            <a:prstGeom prst="homePlate">
              <a:avLst>
                <a:gd fmla="val 50000" name="adj"/>
              </a:avLst>
            </a:prstGeom>
            <a:solidFill>
              <a:srgbClr val="98BF8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4"/>
            <p:cNvSpPr txBox="1"/>
            <p:nvPr/>
          </p:nvSpPr>
          <p:spPr>
            <a:xfrm>
              <a:off x="589942" y="1917647"/>
              <a:ext cx="6490452" cy="805129"/>
            </a:xfrm>
            <a:prstGeom prst="rect">
              <a:avLst/>
            </a:prstGeom>
            <a:noFill/>
            <a:ln>
              <a:noFill/>
            </a:ln>
          </p:spPr>
          <p:txBody>
            <a:bodyPr anchorCtr="0" anchor="ctr" bIns="68575" lIns="355025" spcFirstLastPara="1" rIns="128000" wrap="square" tIns="685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Section 3: Detection and MPN Technique for Low Numbers</a:t>
              </a:r>
              <a:endParaRPr b="1" sz="1800">
                <a:solidFill>
                  <a:schemeClr val="lt1"/>
                </a:solidFill>
                <a:latin typeface="Cambria"/>
                <a:ea typeface="Cambria"/>
                <a:cs typeface="Cambria"/>
                <a:sym typeface="Cambria"/>
              </a:endParaRPr>
            </a:p>
          </p:txBody>
        </p:sp>
        <p:sp>
          <p:nvSpPr>
            <p:cNvPr id="761" name="Google Shape;761;p34"/>
            <p:cNvSpPr/>
            <p:nvPr/>
          </p:nvSpPr>
          <p:spPr>
            <a:xfrm>
              <a:off x="166750" y="1918065"/>
              <a:ext cx="805129" cy="805129"/>
            </a:xfrm>
            <a:prstGeom prst="ellipse">
              <a:avLst/>
            </a:prstGeom>
            <a:solidFill>
              <a:srgbClr val="C4E0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2" name="Google Shape;762;p34"/>
          <p:cNvSpPr/>
          <p:nvPr/>
        </p:nvSpPr>
        <p:spPr>
          <a:xfrm>
            <a:off x="1626294" y="4847541"/>
            <a:ext cx="7772400"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C00000"/>
                </a:solidFill>
                <a:latin typeface="Cambria"/>
                <a:ea typeface="Cambria"/>
                <a:cs typeface="Cambria"/>
                <a:sym typeface="Cambria"/>
              </a:rPr>
              <a:t>Standards specify horizontal method for the </a:t>
            </a:r>
            <a:r>
              <a:rPr b="1" lang="en-US" sz="1600">
                <a:solidFill>
                  <a:srgbClr val="C00000"/>
                </a:solidFill>
                <a:latin typeface="Cambria"/>
                <a:ea typeface="Cambria"/>
                <a:cs typeface="Cambria"/>
                <a:sym typeface="Cambria"/>
              </a:rPr>
              <a:t>enumeration of coagulase-positive staphylococci </a:t>
            </a:r>
            <a:r>
              <a:rPr lang="en-US" sz="1600">
                <a:solidFill>
                  <a:srgbClr val="C00000"/>
                </a:solidFill>
                <a:latin typeface="Cambria"/>
                <a:ea typeface="Cambria"/>
                <a:cs typeface="Cambria"/>
                <a:sym typeface="Cambria"/>
              </a:rPr>
              <a:t>in products intended for </a:t>
            </a:r>
            <a:r>
              <a:rPr b="1" lang="en-US" sz="1600">
                <a:solidFill>
                  <a:srgbClr val="C00000"/>
                </a:solidFill>
                <a:latin typeface="Cambria"/>
                <a:ea typeface="Cambria"/>
                <a:cs typeface="Cambria"/>
                <a:sym typeface="Cambria"/>
              </a:rPr>
              <a:t>human consumption or feeding of animals</a:t>
            </a:r>
            <a:r>
              <a:rPr lang="en-US" sz="1600">
                <a:solidFill>
                  <a:srgbClr val="C00000"/>
                </a:solidFill>
                <a:latin typeface="Cambria"/>
                <a:ea typeface="Cambria"/>
                <a:cs typeface="Cambria"/>
                <a:sym typeface="Cambria"/>
              </a:rPr>
              <a:t>, by counting of colonies obtained on a different media after aerobic incubation at </a:t>
            </a:r>
            <a:r>
              <a:rPr b="1" lang="en-US" sz="1600">
                <a:solidFill>
                  <a:srgbClr val="C00000"/>
                </a:solidFill>
                <a:latin typeface="Cambria"/>
                <a:ea typeface="Cambria"/>
                <a:cs typeface="Cambria"/>
                <a:sym typeface="Cambria"/>
              </a:rPr>
              <a:t>35</a:t>
            </a:r>
            <a:r>
              <a:rPr b="1" baseline="30000" lang="en-US" sz="1600">
                <a:solidFill>
                  <a:srgbClr val="C00000"/>
                </a:solidFill>
                <a:latin typeface="Cambria"/>
                <a:ea typeface="Cambria"/>
                <a:cs typeface="Cambria"/>
                <a:sym typeface="Cambria"/>
              </a:rPr>
              <a:t>o</a:t>
            </a:r>
            <a:r>
              <a:rPr b="1" lang="en-US" sz="1600">
                <a:solidFill>
                  <a:srgbClr val="C00000"/>
                </a:solidFill>
                <a:latin typeface="Cambria"/>
                <a:ea typeface="Cambria"/>
                <a:cs typeface="Cambria"/>
                <a:sym typeface="Cambria"/>
              </a:rPr>
              <a:t>C or 37</a:t>
            </a:r>
            <a:r>
              <a:rPr b="1" baseline="30000" lang="en-US" sz="1600">
                <a:solidFill>
                  <a:srgbClr val="C00000"/>
                </a:solidFill>
                <a:latin typeface="Cambria"/>
                <a:ea typeface="Cambria"/>
                <a:cs typeface="Cambria"/>
                <a:sym typeface="Cambria"/>
              </a:rPr>
              <a:t>o</a:t>
            </a:r>
            <a:r>
              <a:rPr b="1" lang="en-US" sz="1600">
                <a:solidFill>
                  <a:srgbClr val="C00000"/>
                </a:solidFill>
                <a:latin typeface="Cambria"/>
                <a:ea typeface="Cambria"/>
                <a:cs typeface="Cambria"/>
                <a:sym typeface="Cambria"/>
              </a:rPr>
              <a:t>C or using MPN method </a:t>
            </a:r>
            <a:r>
              <a:rPr b="1" lang="en-US" sz="1600">
                <a:solidFill>
                  <a:schemeClr val="dk1"/>
                </a:solidFill>
                <a:latin typeface="Cambria"/>
                <a:ea typeface="Cambria"/>
                <a:cs typeface="Cambria"/>
                <a:sym typeface="Cambria"/>
              </a:rPr>
              <a:t>(</a:t>
            </a:r>
            <a:r>
              <a:rPr b="1" i="1" lang="en-US" sz="1400">
                <a:solidFill>
                  <a:schemeClr val="dk1"/>
                </a:solidFill>
                <a:latin typeface="Cambria"/>
                <a:ea typeface="Cambria"/>
                <a:cs typeface="Cambria"/>
                <a:sym typeface="Cambria"/>
              </a:rPr>
              <a:t>Clause 1</a:t>
            </a:r>
            <a:r>
              <a:rPr b="1" lang="en-US" sz="1600">
                <a:solidFill>
                  <a:schemeClr val="dk1"/>
                </a:solidFill>
                <a:latin typeface="Cambria"/>
                <a:ea typeface="Cambria"/>
                <a:cs typeface="Cambria"/>
                <a:sym typeface="Cambria"/>
              </a:rPr>
              <a:t>)</a:t>
            </a:r>
            <a:r>
              <a:rPr b="1" lang="en-US" sz="1600">
                <a:solidFill>
                  <a:srgbClr val="C00000"/>
                </a:solidFill>
                <a:latin typeface="Cambria"/>
                <a:ea typeface="Cambria"/>
                <a:cs typeface="Cambria"/>
                <a:sym typeface="Cambria"/>
              </a:rPr>
              <a:t>. </a:t>
            </a:r>
            <a:endParaRPr b="1" sz="1600">
              <a:solidFill>
                <a:srgbClr val="C00000"/>
              </a:solidFill>
              <a:latin typeface="Cambria"/>
              <a:ea typeface="Cambria"/>
              <a:cs typeface="Cambria"/>
              <a:sym typeface="Cambria"/>
            </a:endParaRPr>
          </a:p>
          <a:p>
            <a:pPr indent="0" lvl="0" marL="0" marR="0" rtl="0" algn="just">
              <a:spcBef>
                <a:spcPts val="0"/>
              </a:spcBef>
              <a:spcAft>
                <a:spcPts val="0"/>
              </a:spcAft>
              <a:buNone/>
            </a:pPr>
            <a:r>
              <a:rPr lang="en-US" sz="1600">
                <a:solidFill>
                  <a:schemeClr val="dk1"/>
                </a:solidFill>
                <a:latin typeface="Cambria"/>
                <a:ea typeface="Cambria"/>
                <a:cs typeface="Cambria"/>
                <a:sym typeface="Cambria"/>
              </a:rPr>
              <a:t> </a:t>
            </a:r>
            <a:endParaRPr sz="1600">
              <a:solidFill>
                <a:schemeClr val="dk1"/>
              </a:solidFill>
              <a:latin typeface="Cambria"/>
              <a:ea typeface="Cambria"/>
              <a:cs typeface="Cambria"/>
              <a:sym typeface="Cambria"/>
            </a:endParaRPr>
          </a:p>
        </p:txBody>
      </p:sp>
      <p:sp>
        <p:nvSpPr>
          <p:cNvPr id="763" name="Google Shape;763;p34"/>
          <p:cNvSpPr txBox="1"/>
          <p:nvPr/>
        </p:nvSpPr>
        <p:spPr>
          <a:xfrm>
            <a:off x="2144712" y="2157525"/>
            <a:ext cx="6701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Cambria"/>
                <a:ea typeface="Cambria"/>
                <a:cs typeface="Cambria"/>
                <a:sym typeface="Cambria"/>
              </a:rPr>
              <a:t>01</a:t>
            </a:r>
            <a:endParaRPr/>
          </a:p>
        </p:txBody>
      </p:sp>
      <p:sp>
        <p:nvSpPr>
          <p:cNvPr id="764" name="Google Shape;764;p34"/>
          <p:cNvSpPr txBox="1"/>
          <p:nvPr/>
        </p:nvSpPr>
        <p:spPr>
          <a:xfrm>
            <a:off x="2116416" y="3103213"/>
            <a:ext cx="6701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Cambria"/>
                <a:ea typeface="Cambria"/>
                <a:cs typeface="Cambria"/>
                <a:sym typeface="Cambria"/>
              </a:rPr>
              <a:t>02</a:t>
            </a:r>
            <a:endParaRPr/>
          </a:p>
        </p:txBody>
      </p:sp>
      <p:sp>
        <p:nvSpPr>
          <p:cNvPr id="765" name="Google Shape;765;p34"/>
          <p:cNvSpPr txBox="1"/>
          <p:nvPr/>
        </p:nvSpPr>
        <p:spPr>
          <a:xfrm>
            <a:off x="2088120" y="4097701"/>
            <a:ext cx="6701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Cambria"/>
                <a:ea typeface="Cambria"/>
                <a:cs typeface="Cambria"/>
                <a:sym typeface="Cambria"/>
              </a:rPr>
              <a:t>03</a:t>
            </a:r>
            <a:endParaRPr/>
          </a:p>
        </p:txBody>
      </p:sp>
      <p:pic>
        <p:nvPicPr>
          <p:cNvPr id="766" name="Google Shape;766;p34"/>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35"/>
          <p:cNvSpPr/>
          <p:nvPr/>
        </p:nvSpPr>
        <p:spPr>
          <a:xfrm>
            <a:off x="1537343" y="798546"/>
            <a:ext cx="7778994" cy="25083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3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a:p>
            <a:pPr indent="-342900" lvl="0" marL="342900" marR="0" rtl="0" algn="just">
              <a:spcBef>
                <a:spcPts val="0"/>
              </a:spcBef>
              <a:spcAft>
                <a:spcPts val="0"/>
              </a:spcAft>
              <a:buClr>
                <a:srgbClr val="1E4E79"/>
              </a:buClr>
              <a:buSzPts val="1600"/>
              <a:buFont typeface="Noto Sans Symbols"/>
              <a:buChar char="▪"/>
            </a:pPr>
            <a:r>
              <a:rPr i="1" lang="en-US" sz="1600">
                <a:solidFill>
                  <a:srgbClr val="1E4E79"/>
                </a:solidFill>
                <a:latin typeface="Cambria"/>
                <a:ea typeface="Cambria"/>
                <a:cs typeface="Cambria"/>
                <a:sym typeface="Cambria"/>
              </a:rPr>
              <a:t>Salmonella </a:t>
            </a:r>
            <a:r>
              <a:rPr lang="en-US" sz="1600">
                <a:solidFill>
                  <a:srgbClr val="1E4E79"/>
                </a:solidFill>
                <a:latin typeface="Cambria"/>
                <a:ea typeface="Cambria"/>
                <a:cs typeface="Cambria"/>
                <a:sym typeface="Cambria"/>
              </a:rPr>
              <a:t>spp. are facultatively anaerobic, Gram negative, rod-shaped, non-spore forming, oxidase negative bacteria belonging to the family </a:t>
            </a:r>
            <a:r>
              <a:rPr i="1" lang="en-US" sz="1600">
                <a:solidFill>
                  <a:srgbClr val="1E4E79"/>
                </a:solidFill>
                <a:latin typeface="Cambria"/>
                <a:ea typeface="Cambria"/>
                <a:cs typeface="Cambria"/>
                <a:sym typeface="Cambria"/>
              </a:rPr>
              <a:t>Enterobacteriaceae</a:t>
            </a:r>
            <a:r>
              <a:rPr lang="en-US" sz="1600">
                <a:solidFill>
                  <a:srgbClr val="1E4E79"/>
                </a:solidFill>
                <a:latin typeface="Cambria"/>
                <a:ea typeface="Cambria"/>
                <a:cs typeface="Cambria"/>
                <a:sym typeface="Cambria"/>
              </a:rPr>
              <a:t>. </a:t>
            </a:r>
            <a:endParaRPr/>
          </a:p>
          <a:p>
            <a:pPr indent="-241300" lvl="0" marL="34290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342900" lvl="0" marL="34290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These are chemo-organotrophic with an ability to metabolize nutrients by both respiratory and fermentative pathways</a:t>
            </a:r>
            <a:endParaRPr sz="1600">
              <a:solidFill>
                <a:srgbClr val="C00000"/>
              </a:solidFill>
              <a:latin typeface="Cambria"/>
              <a:ea typeface="Cambria"/>
              <a:cs typeface="Cambria"/>
              <a:sym typeface="Cambria"/>
            </a:endParaRPr>
          </a:p>
          <a:p>
            <a:pPr indent="-241300" lvl="0" marL="34290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0" lvl="0" marL="0" marR="0" rtl="0" algn="just">
              <a:spcBef>
                <a:spcPts val="0"/>
              </a:spcBef>
              <a:spcAft>
                <a:spcPts val="0"/>
              </a:spcAft>
              <a:buNone/>
            </a:pPr>
            <a:r>
              <a:rPr b="1" lang="en-US" sz="1600">
                <a:solidFill>
                  <a:schemeClr val="dk1"/>
                </a:solidFill>
                <a:latin typeface="Cambria"/>
                <a:ea typeface="Cambria"/>
                <a:cs typeface="Cambria"/>
                <a:sym typeface="Cambria"/>
              </a:rPr>
              <a:t>Three Indian Standards formulated by BIS on methods for detection and enumeration of </a:t>
            </a:r>
            <a:r>
              <a:rPr b="1" i="1" lang="en-US" sz="1600">
                <a:solidFill>
                  <a:schemeClr val="dk1"/>
                </a:solidFill>
                <a:latin typeface="Cambria"/>
                <a:ea typeface="Cambria"/>
                <a:cs typeface="Cambria"/>
                <a:sym typeface="Cambria"/>
              </a:rPr>
              <a:t>Salmonella spp. :</a:t>
            </a:r>
            <a:endParaRPr/>
          </a:p>
          <a:p>
            <a:pPr indent="0" lvl="0" marL="0" marR="0" rtl="0" algn="just">
              <a:spcBef>
                <a:spcPts val="0"/>
              </a:spcBef>
              <a:spcAft>
                <a:spcPts val="0"/>
              </a:spcAft>
              <a:buNone/>
            </a:pPr>
            <a:r>
              <a:t/>
            </a:r>
            <a:endParaRPr b="1" sz="1600">
              <a:solidFill>
                <a:schemeClr val="dk1"/>
              </a:solidFill>
              <a:latin typeface="Cambria"/>
              <a:ea typeface="Cambria"/>
              <a:cs typeface="Cambria"/>
              <a:sym typeface="Cambria"/>
            </a:endParaRPr>
          </a:p>
        </p:txBody>
      </p:sp>
      <p:sp>
        <p:nvSpPr>
          <p:cNvPr id="772" name="Google Shape;772;p35"/>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73" name="Google Shape;773;p3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774" name="Google Shape;774;p3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75" name="Google Shape;775;p3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776" name="Google Shape;776;p35"/>
          <p:cNvSpPr txBox="1"/>
          <p:nvPr/>
        </p:nvSpPr>
        <p:spPr>
          <a:xfrm>
            <a:off x="1674693" y="136033"/>
            <a:ext cx="7094087"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E) Indian Standards on Method of Tests for </a:t>
            </a:r>
            <a:r>
              <a:rPr b="1" i="1" lang="en-US" sz="2400">
                <a:solidFill>
                  <a:schemeClr val="dk1"/>
                </a:solidFill>
                <a:latin typeface="Cambria"/>
                <a:ea typeface="Cambria"/>
                <a:cs typeface="Cambria"/>
                <a:sym typeface="Cambria"/>
              </a:rPr>
              <a:t>Salmonella spp. </a:t>
            </a:r>
            <a:r>
              <a:rPr lang="en-US" sz="2400">
                <a:solidFill>
                  <a:schemeClr val="dk1"/>
                </a:solidFill>
                <a:latin typeface="Cambria"/>
                <a:ea typeface="Cambria"/>
                <a:cs typeface="Cambria"/>
                <a:sym typeface="Cambria"/>
              </a:rPr>
              <a:t>(i)</a:t>
            </a:r>
            <a:endParaRPr/>
          </a:p>
        </p:txBody>
      </p:sp>
      <p:graphicFrame>
        <p:nvGraphicFramePr>
          <p:cNvPr id="777" name="Google Shape;777;p35"/>
          <p:cNvGraphicFramePr/>
          <p:nvPr/>
        </p:nvGraphicFramePr>
        <p:xfrm>
          <a:off x="1700575" y="3168988"/>
          <a:ext cx="3000000" cy="3000000"/>
        </p:xfrm>
        <a:graphic>
          <a:graphicData uri="http://schemas.openxmlformats.org/drawingml/2006/table">
            <a:tbl>
              <a:tblPr bandRow="1" firstCol="1" firstRow="1">
                <a:noFill/>
                <a:tableStyleId>{0EC23969-C652-4E06-8306-EBFD74F711B0}</a:tableStyleId>
              </a:tblPr>
              <a:tblGrid>
                <a:gridCol w="555775"/>
                <a:gridCol w="1295400"/>
                <a:gridCol w="5989975"/>
              </a:tblGrid>
              <a:tr h="368650">
                <a:tc>
                  <a:txBody>
                    <a:bodyPr/>
                    <a:lstStyle/>
                    <a:p>
                      <a:pPr indent="0" lvl="0" marL="0" marR="0" rtl="0" algn="ctr">
                        <a:spcBef>
                          <a:spcPts val="0"/>
                        </a:spcBef>
                        <a:spcAft>
                          <a:spcPts val="0"/>
                        </a:spcAft>
                        <a:buNone/>
                      </a:pPr>
                      <a:r>
                        <a:rPr lang="en-US" sz="1300">
                          <a:latin typeface="Cambria"/>
                          <a:ea typeface="Cambria"/>
                          <a:cs typeface="Cambria"/>
                          <a:sym typeface="Cambria"/>
                        </a:rPr>
                        <a:t>S. No.</a:t>
                      </a:r>
                      <a:endParaRPr b="0" sz="13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300">
                          <a:latin typeface="Cambria"/>
                          <a:ea typeface="Cambria"/>
                          <a:cs typeface="Cambria"/>
                          <a:sym typeface="Cambria"/>
                        </a:rPr>
                        <a:t>IS No.</a:t>
                      </a:r>
                      <a:endParaRPr b="0" sz="13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300">
                          <a:latin typeface="Cambria"/>
                          <a:ea typeface="Cambria"/>
                          <a:cs typeface="Cambria"/>
                          <a:sym typeface="Cambria"/>
                        </a:rPr>
                        <a:t>IS Title</a:t>
                      </a:r>
                      <a:endParaRPr b="0" sz="1300">
                        <a:solidFill>
                          <a:schemeClr val="dk1"/>
                        </a:solidFill>
                        <a:latin typeface="Cambria"/>
                        <a:ea typeface="Cambria"/>
                        <a:cs typeface="Cambria"/>
                        <a:sym typeface="Cambria"/>
                      </a:endParaRPr>
                    </a:p>
                  </a:txBody>
                  <a:tcPr marT="0" marB="0" marR="56700" marL="56700"/>
                </a:tc>
              </a:tr>
              <a:tr h="762775">
                <a:tc>
                  <a:txBody>
                    <a:bodyPr/>
                    <a:lstStyle/>
                    <a:p>
                      <a:pPr indent="0" lvl="0" marL="0" marR="0" rtl="0" algn="ctr">
                        <a:spcBef>
                          <a:spcPts val="0"/>
                        </a:spcBef>
                        <a:spcAft>
                          <a:spcPts val="0"/>
                        </a:spcAft>
                        <a:buNone/>
                      </a:pPr>
                      <a:r>
                        <a:rPr lang="en-US" sz="1300">
                          <a:latin typeface="Cambria"/>
                          <a:ea typeface="Cambria"/>
                          <a:cs typeface="Cambria"/>
                          <a:sym typeface="Cambria"/>
                        </a:rPr>
                        <a:t>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5887 (Part</a:t>
                      </a:r>
                      <a:r>
                        <a:rPr b="1" lang="en-US" sz="1300">
                          <a:latin typeface="Cambria"/>
                          <a:ea typeface="Cambria"/>
                          <a:cs typeface="Cambria"/>
                          <a:sym typeface="Cambria"/>
                        </a:rPr>
                        <a:t> 3/ Sec 1</a:t>
                      </a:r>
                      <a:r>
                        <a:rPr b="1" lang="en-US" sz="1300">
                          <a:latin typeface="Cambria"/>
                          <a:ea typeface="Cambria"/>
                          <a:cs typeface="Cambria"/>
                          <a:sym typeface="Cambria"/>
                        </a:rPr>
                        <a:t>) : 2020</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Methods for detection of bacteria responsible for food poisoning </a:t>
                      </a:r>
                      <a:r>
                        <a:rPr b="1" lang="en-US" sz="1300">
                          <a:latin typeface="Cambria"/>
                          <a:ea typeface="Cambria"/>
                          <a:cs typeface="Cambria"/>
                          <a:sym typeface="Cambria"/>
                        </a:rPr>
                        <a:t>Part 3 </a:t>
                      </a:r>
                      <a:r>
                        <a:rPr lang="en-US" sz="1300">
                          <a:latin typeface="Cambria"/>
                          <a:ea typeface="Cambria"/>
                          <a:cs typeface="Cambria"/>
                          <a:sym typeface="Cambria"/>
                        </a:rPr>
                        <a:t>Horizontal method for the detection, enumeration and serotyping of Salmonella </a:t>
                      </a:r>
                      <a:r>
                        <a:rPr b="1" lang="en-US" sz="1300">
                          <a:latin typeface="Cambria"/>
                          <a:ea typeface="Cambria"/>
                          <a:cs typeface="Cambria"/>
                          <a:sym typeface="Cambria"/>
                        </a:rPr>
                        <a:t>Section 1</a:t>
                      </a:r>
                      <a:r>
                        <a:rPr lang="en-US" sz="1300">
                          <a:latin typeface="Cambria"/>
                          <a:ea typeface="Cambria"/>
                          <a:cs typeface="Cambria"/>
                          <a:sym typeface="Cambria"/>
                        </a:rPr>
                        <a:t> </a:t>
                      </a:r>
                      <a:r>
                        <a:rPr b="1" lang="en-US" sz="1300">
                          <a:latin typeface="Cambria"/>
                          <a:ea typeface="Cambria"/>
                          <a:cs typeface="Cambria"/>
                          <a:sym typeface="Cambria"/>
                        </a:rPr>
                        <a:t>Detection of Salmonella spp.  </a:t>
                      </a:r>
                      <a:endParaRPr/>
                    </a:p>
                    <a:p>
                      <a:pPr indent="0" lvl="0" marL="0" marR="0" rtl="0" algn="just">
                        <a:spcBef>
                          <a:spcPts val="0"/>
                        </a:spcBef>
                        <a:spcAft>
                          <a:spcPts val="0"/>
                        </a:spcAft>
                        <a:buNone/>
                      </a:pPr>
                      <a:r>
                        <a:t/>
                      </a:r>
                      <a:endParaRPr b="0" sz="1300">
                        <a:solidFill>
                          <a:schemeClr val="dk1"/>
                        </a:solidFill>
                        <a:latin typeface="Cambria"/>
                        <a:ea typeface="Cambria"/>
                        <a:cs typeface="Cambria"/>
                        <a:sym typeface="Cambria"/>
                      </a:endParaRPr>
                    </a:p>
                  </a:txBody>
                  <a:tcPr marT="0" marB="0" marR="56700" marL="56700"/>
                </a:tc>
              </a:tr>
              <a:tr h="847275">
                <a:tc>
                  <a:txBody>
                    <a:bodyPr/>
                    <a:lstStyle/>
                    <a:p>
                      <a:pPr indent="0" lvl="0" marL="0" marR="0" rtl="0" algn="ctr">
                        <a:spcBef>
                          <a:spcPts val="0"/>
                        </a:spcBef>
                        <a:spcAft>
                          <a:spcPts val="0"/>
                        </a:spcAft>
                        <a:buNone/>
                      </a:pPr>
                      <a:r>
                        <a:rPr lang="en-US" sz="1300">
                          <a:latin typeface="Cambria"/>
                          <a:ea typeface="Cambria"/>
                          <a:cs typeface="Cambria"/>
                          <a:sym typeface="Cambria"/>
                        </a:rPr>
                        <a:t>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5887 (Part</a:t>
                      </a:r>
                      <a:r>
                        <a:rPr b="1" lang="en-US" sz="1300">
                          <a:latin typeface="Cambria"/>
                          <a:ea typeface="Cambria"/>
                          <a:cs typeface="Cambria"/>
                          <a:sym typeface="Cambria"/>
                        </a:rPr>
                        <a:t> 3/ Sec 2</a:t>
                      </a:r>
                      <a:r>
                        <a:rPr b="1" lang="en-US" sz="1300">
                          <a:latin typeface="Cambria"/>
                          <a:ea typeface="Cambria"/>
                          <a:cs typeface="Cambria"/>
                          <a:sym typeface="Cambria"/>
                        </a:rPr>
                        <a:t>) : 2021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Methods for detection of bacteria responsible for food poisoning </a:t>
                      </a:r>
                      <a:r>
                        <a:rPr b="1" lang="en-US" sz="1300">
                          <a:latin typeface="Cambria"/>
                          <a:ea typeface="Cambria"/>
                          <a:cs typeface="Cambria"/>
                          <a:sym typeface="Cambria"/>
                        </a:rPr>
                        <a:t>Part 3 </a:t>
                      </a:r>
                      <a:r>
                        <a:rPr lang="en-US" sz="1300">
                          <a:latin typeface="Cambria"/>
                          <a:ea typeface="Cambria"/>
                          <a:cs typeface="Cambria"/>
                          <a:sym typeface="Cambria"/>
                        </a:rPr>
                        <a:t>Horizontal method for the detection, enumeration and serotyping of Salmonella </a:t>
                      </a:r>
                      <a:r>
                        <a:rPr b="1" lang="en-US" sz="1300">
                          <a:latin typeface="Cambria"/>
                          <a:ea typeface="Cambria"/>
                          <a:cs typeface="Cambria"/>
                          <a:sym typeface="Cambria"/>
                        </a:rPr>
                        <a:t>Section 2 Enumeration by a miniaturized most probable number technique </a:t>
                      </a:r>
                      <a:endParaRPr/>
                    </a:p>
                    <a:p>
                      <a:pPr indent="0" lvl="0" marL="0" marR="0" rtl="0" algn="just">
                        <a:spcBef>
                          <a:spcPts val="0"/>
                        </a:spcBef>
                        <a:spcAft>
                          <a:spcPts val="0"/>
                        </a:spcAft>
                        <a:buNone/>
                      </a:pPr>
                      <a:r>
                        <a:rPr lang="en-US" sz="1300">
                          <a:latin typeface="Cambria"/>
                          <a:ea typeface="Cambria"/>
                          <a:cs typeface="Cambria"/>
                          <a:sym typeface="Cambria"/>
                        </a:rPr>
                        <a:t> </a:t>
                      </a:r>
                      <a:endParaRPr b="0" sz="1300">
                        <a:solidFill>
                          <a:schemeClr val="dk1"/>
                        </a:solidFill>
                        <a:latin typeface="Cambria"/>
                        <a:ea typeface="Cambria"/>
                        <a:cs typeface="Cambria"/>
                        <a:sym typeface="Cambria"/>
                      </a:endParaRPr>
                    </a:p>
                  </a:txBody>
                  <a:tcPr marT="0" marB="0" marR="56700" marL="56700"/>
                </a:tc>
              </a:tr>
              <a:tr h="785850">
                <a:tc>
                  <a:txBody>
                    <a:bodyPr/>
                    <a:lstStyle/>
                    <a:p>
                      <a:pPr indent="0" lvl="0" marL="0" marR="0" rtl="0" algn="ctr">
                        <a:spcBef>
                          <a:spcPts val="0"/>
                        </a:spcBef>
                        <a:spcAft>
                          <a:spcPts val="0"/>
                        </a:spcAft>
                        <a:buNone/>
                      </a:pPr>
                      <a:r>
                        <a:rPr lang="en-US" sz="1300">
                          <a:latin typeface="Cambria"/>
                          <a:ea typeface="Cambria"/>
                          <a:cs typeface="Cambria"/>
                          <a:sym typeface="Cambria"/>
                        </a:rPr>
                        <a:t>3.</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5887 (Part</a:t>
                      </a:r>
                      <a:r>
                        <a:rPr b="1" lang="en-US" sz="1300">
                          <a:latin typeface="Cambria"/>
                          <a:ea typeface="Cambria"/>
                          <a:cs typeface="Cambria"/>
                          <a:sym typeface="Cambria"/>
                        </a:rPr>
                        <a:t> 3/ Sec 3</a:t>
                      </a:r>
                      <a:r>
                        <a:rPr b="1" lang="en-US" sz="1300">
                          <a:latin typeface="Cambria"/>
                          <a:ea typeface="Cambria"/>
                          <a:cs typeface="Cambria"/>
                          <a:sym typeface="Cambria"/>
                        </a:rPr>
                        <a:t>) : 2021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Methods for detection of bacteria responsible for food poisoning </a:t>
                      </a:r>
                      <a:r>
                        <a:rPr b="1" lang="en-US" sz="1300">
                          <a:latin typeface="Cambria"/>
                          <a:ea typeface="Cambria"/>
                          <a:cs typeface="Cambria"/>
                          <a:sym typeface="Cambria"/>
                        </a:rPr>
                        <a:t>Part 3</a:t>
                      </a:r>
                      <a:r>
                        <a:rPr lang="en-US" sz="1300">
                          <a:latin typeface="Cambria"/>
                          <a:ea typeface="Cambria"/>
                          <a:cs typeface="Cambria"/>
                          <a:sym typeface="Cambria"/>
                        </a:rPr>
                        <a:t> Horizontal method for the detection, enumeration and serotyping of Salmonella </a:t>
                      </a:r>
                      <a:r>
                        <a:rPr b="1" lang="en-US" sz="1300">
                          <a:latin typeface="Cambria"/>
                          <a:ea typeface="Cambria"/>
                          <a:cs typeface="Cambria"/>
                          <a:sym typeface="Cambria"/>
                        </a:rPr>
                        <a:t>Section 3 Guidelines for serotyping of Salmonella spp. </a:t>
                      </a:r>
                      <a:endParaRPr b="1" sz="1300">
                        <a:solidFill>
                          <a:schemeClr val="dk1"/>
                        </a:solidFill>
                        <a:latin typeface="Cambria"/>
                        <a:ea typeface="Cambria"/>
                        <a:cs typeface="Cambria"/>
                        <a:sym typeface="Cambria"/>
                      </a:endParaRPr>
                    </a:p>
                  </a:txBody>
                  <a:tcPr marT="0" marB="0" marR="56700" marL="56700"/>
                </a:tc>
              </a:tr>
            </a:tbl>
          </a:graphicData>
        </a:graphic>
      </p:graphicFrame>
      <p:pic>
        <p:nvPicPr>
          <p:cNvPr id="778" name="Google Shape;778;p35"/>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pSp>
        <p:nvGrpSpPr>
          <p:cNvPr id="784" name="Google Shape;784;p36"/>
          <p:cNvGrpSpPr/>
          <p:nvPr/>
        </p:nvGrpSpPr>
        <p:grpSpPr>
          <a:xfrm>
            <a:off x="1651454" y="969114"/>
            <a:ext cx="8145608" cy="5102195"/>
            <a:chOff x="1651454" y="969114"/>
            <a:chExt cx="8145608" cy="5102195"/>
          </a:xfrm>
        </p:grpSpPr>
        <p:sp>
          <p:nvSpPr>
            <p:cNvPr id="785" name="Google Shape;785;p36"/>
            <p:cNvSpPr/>
            <p:nvPr/>
          </p:nvSpPr>
          <p:spPr>
            <a:xfrm>
              <a:off x="1651454" y="997079"/>
              <a:ext cx="2601616" cy="872386"/>
            </a:xfrm>
            <a:custGeom>
              <a:rect b="b" l="l" r="r" t="t"/>
              <a:pathLst>
                <a:path extrusionOk="0" h="872386" w="2601616">
                  <a:moveTo>
                    <a:pt x="0" y="0"/>
                  </a:moveTo>
                  <a:lnTo>
                    <a:pt x="2601616" y="0"/>
                  </a:lnTo>
                  <a:lnTo>
                    <a:pt x="2601616" y="872386"/>
                  </a:lnTo>
                  <a:lnTo>
                    <a:pt x="0" y="872386"/>
                  </a:lnTo>
                  <a:lnTo>
                    <a:pt x="0" y="0"/>
                  </a:lnTo>
                  <a:close/>
                </a:path>
              </a:pathLst>
            </a:custGeom>
            <a:solidFill>
              <a:srgbClr val="517D33"/>
            </a:solidFill>
            <a:ln cap="flat" cmpd="sng" w="12700">
              <a:solidFill>
                <a:srgbClr val="517D33"/>
              </a:solidFill>
              <a:prstDash val="solid"/>
              <a:miter lim="800000"/>
              <a:headEnd len="sm" w="sm" type="none"/>
              <a:tailEnd len="sm" w="sm" type="none"/>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Cambria"/>
                <a:buNone/>
              </a:pPr>
              <a:r>
                <a:rPr b="1" lang="en-US" sz="1400">
                  <a:solidFill>
                    <a:schemeClr val="lt1"/>
                  </a:solidFill>
                  <a:latin typeface="Cambria"/>
                  <a:ea typeface="Cambria"/>
                  <a:cs typeface="Cambria"/>
                  <a:sym typeface="Cambria"/>
                </a:rPr>
                <a:t>IS 5887 (Part 3 / Sec 1) : 2020 - Detection of Salmonella spp.  </a:t>
              </a:r>
              <a:endParaRPr sz="1400">
                <a:solidFill>
                  <a:schemeClr val="lt1"/>
                </a:solidFill>
                <a:latin typeface="Cambria"/>
                <a:ea typeface="Cambria"/>
                <a:cs typeface="Cambria"/>
                <a:sym typeface="Cambria"/>
              </a:endParaRPr>
            </a:p>
          </p:txBody>
        </p:sp>
        <p:sp>
          <p:nvSpPr>
            <p:cNvPr id="786" name="Google Shape;786;p36"/>
            <p:cNvSpPr/>
            <p:nvPr/>
          </p:nvSpPr>
          <p:spPr>
            <a:xfrm>
              <a:off x="1657404" y="1807511"/>
              <a:ext cx="2610886" cy="4263798"/>
            </a:xfrm>
            <a:custGeom>
              <a:rect b="b" l="l" r="r" t="t"/>
              <a:pathLst>
                <a:path extrusionOk="0" h="4263798" w="2610886">
                  <a:moveTo>
                    <a:pt x="0" y="0"/>
                  </a:moveTo>
                  <a:lnTo>
                    <a:pt x="2610886" y="0"/>
                  </a:lnTo>
                  <a:lnTo>
                    <a:pt x="2610886" y="4263798"/>
                  </a:lnTo>
                  <a:lnTo>
                    <a:pt x="0" y="4263798"/>
                  </a:lnTo>
                  <a:lnTo>
                    <a:pt x="0" y="0"/>
                  </a:lnTo>
                  <a:close/>
                </a:path>
              </a:pathLst>
            </a:custGeom>
            <a:solidFill>
              <a:srgbClr val="C1D7B7">
                <a:alpha val="89803"/>
              </a:srgbClr>
            </a:solidFill>
            <a:ln cap="flat" cmpd="sng" w="12700">
              <a:solidFill>
                <a:srgbClr val="C1D7B7">
                  <a:alpha val="89803"/>
                </a:srgbClr>
              </a:solidFill>
              <a:prstDash val="solid"/>
              <a:miter lim="800000"/>
              <a:headEnd len="sm" w="sm" type="none"/>
              <a:tailEnd len="sm" w="sm" type="none"/>
            </a:ln>
          </p:spPr>
          <p:txBody>
            <a:bodyPr anchorCtr="0" anchor="t" bIns="112000" lIns="74675" spcFirstLastPara="1" rIns="99550" wrap="square" tIns="74675">
              <a:noAutofit/>
            </a:bodyPr>
            <a:lstStyle/>
            <a:p>
              <a:pPr indent="-114300" lvl="1" marL="114300" marR="0" rtl="0" algn="just">
                <a:lnSpc>
                  <a:spcPct val="90000"/>
                </a:lnSpc>
                <a:spcBef>
                  <a:spcPts val="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With this horizontal method, most of the Salmonella serovars are intended to be detected, including, </a:t>
              </a:r>
              <a:r>
                <a:rPr b="1" i="1" lang="en-US" sz="1400" u="none" cap="none" strike="noStrike">
                  <a:solidFill>
                    <a:schemeClr val="dk1"/>
                  </a:solidFill>
                  <a:latin typeface="Cambria"/>
                  <a:ea typeface="Cambria"/>
                  <a:cs typeface="Cambria"/>
                  <a:sym typeface="Cambria"/>
                </a:rPr>
                <a:t>Salmonella Typhi </a:t>
              </a:r>
              <a:r>
                <a:rPr b="1" i="0" lang="en-US" sz="1400" u="none" cap="none" strike="noStrike">
                  <a:solidFill>
                    <a:schemeClr val="dk1"/>
                  </a:solidFill>
                  <a:latin typeface="Cambria"/>
                  <a:ea typeface="Cambria"/>
                  <a:cs typeface="Cambria"/>
                  <a:sym typeface="Cambria"/>
                </a:rPr>
                <a:t>and </a:t>
              </a:r>
              <a:r>
                <a:rPr b="1" i="1" lang="en-US" sz="1400" u="none" cap="none" strike="noStrike">
                  <a:solidFill>
                    <a:schemeClr val="dk1"/>
                  </a:solidFill>
                  <a:latin typeface="Cambria"/>
                  <a:ea typeface="Cambria"/>
                  <a:cs typeface="Cambria"/>
                  <a:sym typeface="Cambria"/>
                </a:rPr>
                <a:t>Salmonella Paratyphi </a:t>
              </a:r>
              <a:r>
                <a:rPr b="1" i="0" lang="en-US" sz="1400" u="none" cap="none" strike="noStrike">
                  <a:solidFill>
                    <a:schemeClr val="dk1"/>
                  </a:solidFill>
                  <a:latin typeface="Cambria"/>
                  <a:ea typeface="Cambria"/>
                  <a:cs typeface="Cambria"/>
                  <a:sym typeface="Cambria"/>
                </a:rPr>
                <a:t>(</a:t>
              </a:r>
              <a:r>
                <a:rPr b="1" i="1" lang="en-US" sz="1200" u="none" cap="none" strike="noStrike">
                  <a:solidFill>
                    <a:schemeClr val="dk1"/>
                  </a:solidFill>
                  <a:latin typeface="Cambria"/>
                  <a:ea typeface="Cambria"/>
                  <a:cs typeface="Cambria"/>
                  <a:sym typeface="Cambria"/>
                </a:rPr>
                <a:t>Clause 1</a:t>
              </a:r>
              <a:r>
                <a:rPr b="1" i="0" lang="en-US" sz="1400" u="none" cap="none" strike="noStrike">
                  <a:solidFill>
                    <a:schemeClr val="dk1"/>
                  </a:solidFill>
                  <a:latin typeface="Cambria"/>
                  <a:ea typeface="Cambria"/>
                  <a:cs typeface="Cambria"/>
                  <a:sym typeface="Cambria"/>
                </a:rPr>
                <a:t>)</a:t>
              </a:r>
              <a:endParaRPr/>
            </a:p>
            <a:p>
              <a:pPr indent="-25400" lvl="1" marL="114300" marR="0" rtl="0" algn="just">
                <a:lnSpc>
                  <a:spcPct val="90000"/>
                </a:lnSpc>
                <a:spcBef>
                  <a:spcPts val="210"/>
                </a:spcBef>
                <a:spcAft>
                  <a:spcPts val="0"/>
                </a:spcAft>
                <a:buClr>
                  <a:schemeClr val="dk1"/>
                </a:buClr>
                <a:buSzPts val="1400"/>
                <a:buFont typeface="Calibri"/>
                <a:buNone/>
              </a:pPr>
              <a:r>
                <a:t/>
              </a:r>
              <a:endParaRPr b="1" i="0" sz="1400" u="none" cap="none" strike="noStrike">
                <a:solidFill>
                  <a:schemeClr val="dk1"/>
                </a:solidFill>
                <a:latin typeface="Cambria"/>
                <a:ea typeface="Cambria"/>
                <a:cs typeface="Cambria"/>
                <a:sym typeface="Cambria"/>
              </a:endParaRPr>
            </a:p>
            <a:p>
              <a:pPr indent="-114300" lvl="1" marL="114300" marR="0" rtl="0" algn="just">
                <a:lnSpc>
                  <a:spcPct val="90000"/>
                </a:lnSpc>
                <a:spcBef>
                  <a:spcPts val="21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The selective enrichment medium </a:t>
              </a:r>
              <a:r>
                <a:rPr b="1" i="0" lang="en-US" sz="1400" u="none" cap="none" strike="noStrike">
                  <a:solidFill>
                    <a:schemeClr val="dk1"/>
                  </a:solidFill>
                  <a:latin typeface="Cambria"/>
                  <a:ea typeface="Cambria"/>
                  <a:cs typeface="Cambria"/>
                  <a:sym typeface="Cambria"/>
                </a:rPr>
                <a:t>modified semi-solid Rappaport-Vassiliadis (MSRV) agar </a:t>
              </a:r>
              <a:r>
                <a:rPr b="0" i="0" lang="en-US" sz="1400" u="none" cap="none" strike="noStrike">
                  <a:solidFill>
                    <a:schemeClr val="dk1"/>
                  </a:solidFill>
                  <a:latin typeface="Cambria"/>
                  <a:ea typeface="Cambria"/>
                  <a:cs typeface="Cambria"/>
                  <a:sym typeface="Cambria"/>
                </a:rPr>
                <a:t>is intended for the detection of </a:t>
              </a:r>
              <a:r>
                <a:rPr b="1" i="0" lang="en-US" sz="1400" u="none" cap="none" strike="noStrike">
                  <a:solidFill>
                    <a:schemeClr val="dk1"/>
                  </a:solidFill>
                  <a:latin typeface="Cambria"/>
                  <a:ea typeface="Cambria"/>
                  <a:cs typeface="Cambria"/>
                  <a:sym typeface="Cambria"/>
                </a:rPr>
                <a:t>motile Salmonella (</a:t>
              </a:r>
              <a:r>
                <a:rPr b="1" i="1" lang="en-US" sz="1200" u="none" cap="none" strike="noStrike">
                  <a:solidFill>
                    <a:schemeClr val="dk1"/>
                  </a:solidFill>
                  <a:latin typeface="Cambria"/>
                  <a:ea typeface="Cambria"/>
                  <a:cs typeface="Cambria"/>
                  <a:sym typeface="Cambria"/>
                </a:rPr>
                <a:t>Clause 1</a:t>
              </a:r>
              <a:r>
                <a:rPr b="1" i="0" lang="en-US" sz="1400" u="none" cap="none" strike="noStrike">
                  <a:solidFill>
                    <a:schemeClr val="dk1"/>
                  </a:solidFill>
                  <a:latin typeface="Cambria"/>
                  <a:ea typeface="Cambria"/>
                  <a:cs typeface="Cambria"/>
                  <a:sym typeface="Cambria"/>
                </a:rPr>
                <a:t>)</a:t>
              </a:r>
              <a:endParaRPr/>
            </a:p>
            <a:p>
              <a:pPr indent="-25400" lvl="1" marL="114300" marR="0" rtl="0" algn="just">
                <a:lnSpc>
                  <a:spcPct val="90000"/>
                </a:lnSpc>
                <a:spcBef>
                  <a:spcPts val="210"/>
                </a:spcBef>
                <a:spcAft>
                  <a:spcPts val="0"/>
                </a:spcAft>
                <a:buClr>
                  <a:schemeClr val="dk1"/>
                </a:buClr>
                <a:buSzPts val="1400"/>
                <a:buFont typeface="Calibri"/>
                <a:buNone/>
              </a:pPr>
              <a:r>
                <a:t/>
              </a:r>
              <a:endParaRPr b="1" i="0" sz="1400" u="none" cap="none" strike="noStrike">
                <a:solidFill>
                  <a:schemeClr val="dk1"/>
                </a:solidFill>
                <a:latin typeface="Cambria"/>
                <a:ea typeface="Cambria"/>
                <a:cs typeface="Cambria"/>
                <a:sym typeface="Cambria"/>
              </a:endParaRPr>
            </a:p>
            <a:p>
              <a:pPr indent="-114300" lvl="1" marL="114300" marR="0" rtl="0" algn="just">
                <a:lnSpc>
                  <a:spcPct val="90000"/>
                </a:lnSpc>
                <a:spcBef>
                  <a:spcPts val="21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Detection has been</a:t>
              </a:r>
              <a:r>
                <a:rPr b="0" i="1" lang="en-US" sz="1400" u="none" cap="none" strike="noStrike">
                  <a:solidFill>
                    <a:schemeClr val="dk1"/>
                  </a:solidFill>
                  <a:latin typeface="Cambria"/>
                  <a:ea typeface="Cambria"/>
                  <a:cs typeface="Cambria"/>
                  <a:sym typeface="Cambria"/>
                </a:rPr>
                <a:t> </a:t>
              </a:r>
              <a:r>
                <a:rPr b="0" i="0" lang="en-US" sz="1400" u="none" cap="none" strike="noStrike">
                  <a:solidFill>
                    <a:schemeClr val="dk1"/>
                  </a:solidFill>
                  <a:latin typeface="Cambria"/>
                  <a:ea typeface="Cambria"/>
                  <a:cs typeface="Cambria"/>
                  <a:sym typeface="Cambria"/>
                </a:rPr>
                <a:t>described in four successive stages, i.e. </a:t>
              </a:r>
              <a:r>
                <a:rPr b="1" i="0" lang="en-US" sz="1400" u="none" cap="none" strike="noStrike">
                  <a:solidFill>
                    <a:schemeClr val="dk1"/>
                  </a:solidFill>
                  <a:latin typeface="Cambria"/>
                  <a:ea typeface="Cambria"/>
                  <a:cs typeface="Cambria"/>
                  <a:sym typeface="Cambria"/>
                </a:rPr>
                <a:t>pre-enrichment, selective enrichment, plating out and confirmation (</a:t>
              </a:r>
              <a:r>
                <a:rPr b="1" i="1" lang="en-US" sz="1200" u="none" cap="none" strike="noStrike">
                  <a:solidFill>
                    <a:schemeClr val="dk1"/>
                  </a:solidFill>
                  <a:latin typeface="Cambria"/>
                  <a:ea typeface="Cambria"/>
                  <a:cs typeface="Cambria"/>
                  <a:sym typeface="Cambria"/>
                </a:rPr>
                <a:t>Clause 4</a:t>
              </a:r>
              <a:r>
                <a:rPr b="1" i="0" lang="en-US" sz="1400" u="none" cap="none" strike="noStrike">
                  <a:solidFill>
                    <a:schemeClr val="dk1"/>
                  </a:solidFill>
                  <a:latin typeface="Cambria"/>
                  <a:ea typeface="Cambria"/>
                  <a:cs typeface="Cambria"/>
                  <a:sym typeface="Cambria"/>
                </a:rPr>
                <a:t>)</a:t>
              </a:r>
              <a:endParaRPr b="1" i="0" sz="1400" u="none" cap="none" strike="noStrike">
                <a:solidFill>
                  <a:schemeClr val="dk1"/>
                </a:solidFill>
                <a:latin typeface="Cambria"/>
                <a:ea typeface="Cambria"/>
                <a:cs typeface="Cambria"/>
                <a:sym typeface="Cambria"/>
              </a:endParaRPr>
            </a:p>
          </p:txBody>
        </p:sp>
        <p:sp>
          <p:nvSpPr>
            <p:cNvPr id="787" name="Google Shape;787;p36"/>
            <p:cNvSpPr/>
            <p:nvPr/>
          </p:nvSpPr>
          <p:spPr>
            <a:xfrm>
              <a:off x="4506917" y="969114"/>
              <a:ext cx="2640550" cy="872386"/>
            </a:xfrm>
            <a:custGeom>
              <a:rect b="b" l="l" r="r" t="t"/>
              <a:pathLst>
                <a:path extrusionOk="0" h="872386" w="2640550">
                  <a:moveTo>
                    <a:pt x="0" y="0"/>
                  </a:moveTo>
                  <a:lnTo>
                    <a:pt x="2640550" y="0"/>
                  </a:lnTo>
                  <a:lnTo>
                    <a:pt x="2640550" y="872386"/>
                  </a:lnTo>
                  <a:lnTo>
                    <a:pt x="0" y="872386"/>
                  </a:lnTo>
                  <a:lnTo>
                    <a:pt x="0" y="0"/>
                  </a:lnTo>
                  <a:close/>
                </a:path>
              </a:pathLst>
            </a:custGeom>
            <a:solidFill>
              <a:srgbClr val="548135"/>
            </a:solidFill>
            <a:ln cap="flat" cmpd="sng" w="12700">
              <a:solidFill>
                <a:srgbClr val="98BF85"/>
              </a:solidFill>
              <a:prstDash val="solid"/>
              <a:miter lim="800000"/>
              <a:headEnd len="sm" w="sm" type="none"/>
              <a:tailEnd len="sm" w="sm" type="none"/>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Cambria"/>
                <a:buNone/>
              </a:pPr>
              <a:r>
                <a:rPr b="1" lang="en-US" sz="1400">
                  <a:solidFill>
                    <a:schemeClr val="lt1"/>
                  </a:solidFill>
                  <a:latin typeface="Cambria"/>
                  <a:ea typeface="Cambria"/>
                  <a:cs typeface="Cambria"/>
                  <a:sym typeface="Cambria"/>
                </a:rPr>
                <a:t>5887 (Part 3 / Sec 2) : 2021 - Enumeration by a Miniaturized MPN Technique </a:t>
              </a:r>
              <a:endParaRPr sz="1400">
                <a:solidFill>
                  <a:schemeClr val="lt1"/>
                </a:solidFill>
                <a:latin typeface="Cambria"/>
                <a:ea typeface="Cambria"/>
                <a:cs typeface="Cambria"/>
                <a:sym typeface="Cambria"/>
              </a:endParaRPr>
            </a:p>
          </p:txBody>
        </p:sp>
        <p:sp>
          <p:nvSpPr>
            <p:cNvPr id="788" name="Google Shape;788;p36"/>
            <p:cNvSpPr/>
            <p:nvPr/>
          </p:nvSpPr>
          <p:spPr>
            <a:xfrm>
              <a:off x="4516802" y="1838490"/>
              <a:ext cx="2643521" cy="4018152"/>
            </a:xfrm>
            <a:custGeom>
              <a:rect b="b" l="l" r="r" t="t"/>
              <a:pathLst>
                <a:path extrusionOk="0" h="3965410" w="2643521">
                  <a:moveTo>
                    <a:pt x="0" y="0"/>
                  </a:moveTo>
                  <a:lnTo>
                    <a:pt x="2643521" y="0"/>
                  </a:lnTo>
                  <a:lnTo>
                    <a:pt x="2643521" y="3965410"/>
                  </a:lnTo>
                  <a:lnTo>
                    <a:pt x="0" y="3965410"/>
                  </a:lnTo>
                  <a:lnTo>
                    <a:pt x="0" y="0"/>
                  </a:lnTo>
                  <a:close/>
                </a:path>
              </a:pathLst>
            </a:custGeom>
            <a:solidFill>
              <a:srgbClr val="C1D7B7">
                <a:alpha val="89803"/>
              </a:srgbClr>
            </a:solidFill>
            <a:ln cap="flat" cmpd="sng" w="12700">
              <a:solidFill>
                <a:srgbClr val="C1D7B7">
                  <a:alpha val="89803"/>
                </a:srgbClr>
              </a:solidFill>
              <a:prstDash val="solid"/>
              <a:miter lim="800000"/>
              <a:headEnd len="sm" w="sm" type="none"/>
              <a:tailEnd len="sm" w="sm" type="none"/>
            </a:ln>
          </p:spPr>
          <p:txBody>
            <a:bodyPr anchorCtr="0" anchor="t" bIns="112000" lIns="74675" spcFirstLastPara="1" rIns="99550" wrap="square" tIns="74675">
              <a:noAutofit/>
            </a:bodyPr>
            <a:lstStyle/>
            <a:p>
              <a:pPr indent="-114300" lvl="1" marL="114300" marR="0" rtl="0" algn="just">
                <a:lnSpc>
                  <a:spcPct val="90000"/>
                </a:lnSpc>
                <a:spcBef>
                  <a:spcPts val="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Method for the enumeration of </a:t>
              </a:r>
              <a:r>
                <a:rPr b="0" i="1" lang="en-US" sz="1400" u="none" cap="none" strike="noStrike">
                  <a:solidFill>
                    <a:schemeClr val="dk1"/>
                  </a:solidFill>
                  <a:latin typeface="Cambria"/>
                  <a:ea typeface="Cambria"/>
                  <a:cs typeface="Cambria"/>
                  <a:sym typeface="Cambria"/>
                </a:rPr>
                <a:t>Salmonella </a:t>
              </a:r>
              <a:r>
                <a:rPr b="0" i="0" lang="en-US" sz="1400" u="none" cap="none" strike="noStrike">
                  <a:solidFill>
                    <a:schemeClr val="dk1"/>
                  </a:solidFill>
                  <a:latin typeface="Cambria"/>
                  <a:ea typeface="Cambria"/>
                  <a:cs typeface="Cambria"/>
                  <a:sym typeface="Cambria"/>
                </a:rPr>
                <a:t>spp. present in products intended for human consumption and for the feeding of animals, environmental samples in the area of food production and food handling, animal faeces and environmental samples from the primary production stage </a:t>
              </a:r>
              <a:r>
                <a:rPr b="1" i="0" lang="en-US" sz="1400" u="none" cap="none" strike="noStrike">
                  <a:solidFill>
                    <a:schemeClr val="dk1"/>
                  </a:solidFill>
                  <a:latin typeface="Cambria"/>
                  <a:ea typeface="Cambria"/>
                  <a:cs typeface="Cambria"/>
                  <a:sym typeface="Cambria"/>
                </a:rPr>
                <a:t>(</a:t>
              </a:r>
              <a:r>
                <a:rPr b="1" i="1" lang="en-US" sz="1400" u="none" cap="none" strike="noStrike">
                  <a:solidFill>
                    <a:schemeClr val="dk1"/>
                  </a:solidFill>
                  <a:latin typeface="Cambria"/>
                  <a:ea typeface="Cambria"/>
                  <a:cs typeface="Cambria"/>
                  <a:sym typeface="Cambria"/>
                </a:rPr>
                <a:t>Clause 1</a:t>
              </a:r>
              <a:r>
                <a:rPr b="1" i="0" lang="en-US" sz="1400" u="none" cap="none" strike="noStrike">
                  <a:solidFill>
                    <a:schemeClr val="dk1"/>
                  </a:solidFill>
                  <a:latin typeface="Cambria"/>
                  <a:ea typeface="Cambria"/>
                  <a:cs typeface="Cambria"/>
                  <a:sym typeface="Cambria"/>
                </a:rPr>
                <a:t>)</a:t>
              </a:r>
              <a:endParaRPr b="0" i="0" sz="1400" u="none" cap="none" strike="noStrike">
                <a:solidFill>
                  <a:schemeClr val="dk1"/>
                </a:solidFill>
                <a:latin typeface="Cambria"/>
                <a:ea typeface="Cambria"/>
                <a:cs typeface="Cambria"/>
                <a:sym typeface="Cambria"/>
              </a:endParaRPr>
            </a:p>
            <a:p>
              <a:pPr indent="-25400" lvl="1" marL="114300" marR="0" rtl="0" algn="just">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Cambria"/>
                <a:ea typeface="Cambria"/>
                <a:cs typeface="Cambria"/>
                <a:sym typeface="Cambria"/>
              </a:endParaRPr>
            </a:p>
            <a:p>
              <a:pPr indent="-114300" lvl="1" marL="114300" marR="0" rtl="0" algn="just">
                <a:lnSpc>
                  <a:spcPct val="90000"/>
                </a:lnSpc>
                <a:spcBef>
                  <a:spcPts val="21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Method by calculation of the most probable number (MPN)</a:t>
              </a:r>
              <a:endParaRPr/>
            </a:p>
            <a:p>
              <a:pPr indent="-25400" lvl="1" marL="114300" marR="0" rtl="0" algn="just">
                <a:lnSpc>
                  <a:spcPct val="90000"/>
                </a:lnSpc>
                <a:spcBef>
                  <a:spcPts val="210"/>
                </a:spcBef>
                <a:spcAft>
                  <a:spcPts val="0"/>
                </a:spcAft>
                <a:buClr>
                  <a:schemeClr val="dk1"/>
                </a:buClr>
                <a:buSzPts val="1400"/>
                <a:buFont typeface="Calibri"/>
                <a:buNone/>
              </a:pPr>
              <a:r>
                <a:t/>
              </a:r>
              <a:endParaRPr b="0" i="0" sz="1400" u="none" cap="none" strike="noStrike">
                <a:solidFill>
                  <a:schemeClr val="dk1"/>
                </a:solidFill>
                <a:latin typeface="Cambria"/>
                <a:ea typeface="Cambria"/>
                <a:cs typeface="Cambria"/>
                <a:sym typeface="Cambria"/>
              </a:endParaRPr>
            </a:p>
            <a:p>
              <a:pPr indent="-114300" lvl="1" marL="114300" marR="0" rtl="0" algn="just">
                <a:lnSpc>
                  <a:spcPct val="90000"/>
                </a:lnSpc>
                <a:spcBef>
                  <a:spcPts val="21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The method is based on miniaturization of the dilution, pre-enrichment and selective enrichment steps </a:t>
              </a:r>
              <a:r>
                <a:rPr b="1" i="0" lang="en-US" sz="1400" u="none" cap="none" strike="noStrike">
                  <a:solidFill>
                    <a:schemeClr val="dk1"/>
                  </a:solidFill>
                  <a:latin typeface="Cambria"/>
                  <a:ea typeface="Cambria"/>
                  <a:cs typeface="Cambria"/>
                  <a:sym typeface="Cambria"/>
                </a:rPr>
                <a:t>(</a:t>
              </a:r>
              <a:r>
                <a:rPr b="1" i="1" lang="en-US" sz="1400" u="none" cap="none" strike="noStrike">
                  <a:solidFill>
                    <a:schemeClr val="dk1"/>
                  </a:solidFill>
                  <a:latin typeface="Cambria"/>
                  <a:ea typeface="Cambria"/>
                  <a:cs typeface="Cambria"/>
                  <a:sym typeface="Cambria"/>
                </a:rPr>
                <a:t>Clause 1</a:t>
              </a:r>
              <a:r>
                <a:rPr b="1" i="0" lang="en-US" sz="1400" u="none" cap="none" strike="noStrike">
                  <a:solidFill>
                    <a:schemeClr val="dk1"/>
                  </a:solidFill>
                  <a:latin typeface="Cambria"/>
                  <a:ea typeface="Cambria"/>
                  <a:cs typeface="Cambria"/>
                  <a:sym typeface="Cambria"/>
                </a:rPr>
                <a:t>)</a:t>
              </a:r>
              <a:endParaRPr b="0" i="0" sz="1400" u="none" cap="none" strike="noStrike">
                <a:solidFill>
                  <a:schemeClr val="dk1"/>
                </a:solidFill>
                <a:latin typeface="Cambria"/>
                <a:ea typeface="Cambria"/>
                <a:cs typeface="Cambria"/>
                <a:sym typeface="Cambria"/>
              </a:endParaRPr>
            </a:p>
          </p:txBody>
        </p:sp>
        <p:sp>
          <p:nvSpPr>
            <p:cNvPr id="789" name="Google Shape;789;p36"/>
            <p:cNvSpPr/>
            <p:nvPr/>
          </p:nvSpPr>
          <p:spPr>
            <a:xfrm>
              <a:off x="7431798" y="993261"/>
              <a:ext cx="2365264" cy="872386"/>
            </a:xfrm>
            <a:custGeom>
              <a:rect b="b" l="l" r="r" t="t"/>
              <a:pathLst>
                <a:path extrusionOk="0" h="872386" w="2365264">
                  <a:moveTo>
                    <a:pt x="0" y="0"/>
                  </a:moveTo>
                  <a:lnTo>
                    <a:pt x="2365264" y="0"/>
                  </a:lnTo>
                  <a:lnTo>
                    <a:pt x="2365264" y="872386"/>
                  </a:lnTo>
                  <a:lnTo>
                    <a:pt x="0" y="872386"/>
                  </a:lnTo>
                  <a:lnTo>
                    <a:pt x="0" y="0"/>
                  </a:lnTo>
                  <a:close/>
                </a:path>
              </a:pathLst>
            </a:custGeom>
            <a:solidFill>
              <a:srgbClr val="548135"/>
            </a:solidFill>
            <a:ln cap="flat" cmpd="sng" w="12700">
              <a:solidFill>
                <a:srgbClr val="98BF85"/>
              </a:solidFill>
              <a:prstDash val="solid"/>
              <a:miter lim="800000"/>
              <a:headEnd len="sm" w="sm" type="none"/>
              <a:tailEnd len="sm" w="sm" type="none"/>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chemeClr val="lt1"/>
                </a:buClr>
                <a:buSzPts val="1400"/>
                <a:buFont typeface="Cambria"/>
                <a:buNone/>
              </a:pPr>
              <a:r>
                <a:rPr b="1" lang="en-US" sz="1400">
                  <a:solidFill>
                    <a:schemeClr val="lt1"/>
                  </a:solidFill>
                  <a:latin typeface="Cambria"/>
                  <a:ea typeface="Cambria"/>
                  <a:cs typeface="Cambria"/>
                  <a:sym typeface="Cambria"/>
                </a:rPr>
                <a:t>IS 5887 (Part 3 / Sec 3) : 2021 - Guidelines for serotyping of Salmonella spp.  </a:t>
              </a:r>
              <a:endParaRPr sz="1400">
                <a:solidFill>
                  <a:schemeClr val="lt1"/>
                </a:solidFill>
                <a:latin typeface="Cambria"/>
                <a:ea typeface="Cambria"/>
                <a:cs typeface="Cambria"/>
                <a:sym typeface="Cambria"/>
              </a:endParaRPr>
            </a:p>
          </p:txBody>
        </p:sp>
        <p:sp>
          <p:nvSpPr>
            <p:cNvPr id="790" name="Google Shape;790;p36"/>
            <p:cNvSpPr/>
            <p:nvPr/>
          </p:nvSpPr>
          <p:spPr>
            <a:xfrm>
              <a:off x="7457262" y="1881813"/>
              <a:ext cx="2280916" cy="4018152"/>
            </a:xfrm>
            <a:custGeom>
              <a:rect b="b" l="l" r="r" t="t"/>
              <a:pathLst>
                <a:path extrusionOk="0" h="4018152" w="2280918">
                  <a:moveTo>
                    <a:pt x="0" y="0"/>
                  </a:moveTo>
                  <a:lnTo>
                    <a:pt x="2280918" y="0"/>
                  </a:lnTo>
                  <a:lnTo>
                    <a:pt x="2280918" y="4018152"/>
                  </a:lnTo>
                  <a:lnTo>
                    <a:pt x="0" y="4018152"/>
                  </a:lnTo>
                  <a:lnTo>
                    <a:pt x="0" y="0"/>
                  </a:lnTo>
                  <a:close/>
                </a:path>
              </a:pathLst>
            </a:custGeom>
            <a:solidFill>
              <a:srgbClr val="C1D7B7">
                <a:alpha val="89803"/>
              </a:srgbClr>
            </a:solidFill>
            <a:ln cap="flat" cmpd="sng" w="12700">
              <a:solidFill>
                <a:srgbClr val="C1D7B7">
                  <a:alpha val="89803"/>
                </a:srgbClr>
              </a:solidFill>
              <a:prstDash val="solid"/>
              <a:miter lim="800000"/>
              <a:headEnd len="sm" w="sm" type="none"/>
              <a:tailEnd len="sm" w="sm" type="none"/>
            </a:ln>
          </p:spPr>
          <p:txBody>
            <a:bodyPr anchorCtr="0" anchor="t" bIns="112000" lIns="74675" spcFirstLastPara="1" rIns="99550" wrap="square" tIns="74675">
              <a:noAutofit/>
            </a:bodyPr>
            <a:lstStyle/>
            <a:p>
              <a:pPr indent="-114300" lvl="1" marL="114300" marR="0" rtl="0" algn="just">
                <a:lnSpc>
                  <a:spcPct val="90000"/>
                </a:lnSpc>
                <a:spcBef>
                  <a:spcPts val="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Procedure for serotyping </a:t>
              </a:r>
              <a:r>
                <a:rPr b="0" i="1" lang="en-US" sz="1400" u="none" cap="none" strike="noStrike">
                  <a:solidFill>
                    <a:schemeClr val="dk1"/>
                  </a:solidFill>
                  <a:latin typeface="Cambria"/>
                  <a:ea typeface="Cambria"/>
                  <a:cs typeface="Cambria"/>
                  <a:sym typeface="Cambria"/>
                </a:rPr>
                <a:t>Salmonella </a:t>
              </a:r>
              <a:r>
                <a:rPr b="0" i="0" lang="en-US" sz="1400" u="none" cap="none" strike="noStrike">
                  <a:solidFill>
                    <a:schemeClr val="dk1"/>
                  </a:solidFill>
                  <a:latin typeface="Cambria"/>
                  <a:ea typeface="Cambria"/>
                  <a:cs typeface="Cambria"/>
                  <a:sym typeface="Cambria"/>
                </a:rPr>
                <a:t>serovars of pure cultures of </a:t>
              </a:r>
              <a:r>
                <a:rPr b="0" i="1" lang="en-US" sz="1400" u="none" cap="none" strike="noStrike">
                  <a:solidFill>
                    <a:schemeClr val="dk1"/>
                  </a:solidFill>
                  <a:latin typeface="Cambria"/>
                  <a:ea typeface="Cambria"/>
                  <a:cs typeface="Cambria"/>
                  <a:sym typeface="Cambria"/>
                </a:rPr>
                <a:t>Salmonella </a:t>
              </a:r>
              <a:r>
                <a:rPr b="0" i="0" lang="en-US" sz="1400" u="none" cap="none" strike="noStrike">
                  <a:solidFill>
                    <a:schemeClr val="dk1"/>
                  </a:solidFill>
                  <a:latin typeface="Cambria"/>
                  <a:ea typeface="Cambria"/>
                  <a:cs typeface="Cambria"/>
                  <a:sym typeface="Cambria"/>
                </a:rPr>
                <a:t>spp., independent of the source from which they are isolated </a:t>
              </a:r>
              <a:r>
                <a:rPr b="1" i="0" lang="en-US" sz="1400" u="none" cap="none" strike="noStrike">
                  <a:solidFill>
                    <a:schemeClr val="dk1"/>
                  </a:solidFill>
                  <a:latin typeface="Cambria"/>
                  <a:ea typeface="Cambria"/>
                  <a:cs typeface="Cambria"/>
                  <a:sym typeface="Cambria"/>
                </a:rPr>
                <a:t>(</a:t>
              </a:r>
              <a:r>
                <a:rPr b="1" i="1" lang="en-US" sz="1400" u="none" cap="none" strike="noStrike">
                  <a:solidFill>
                    <a:schemeClr val="dk1"/>
                  </a:solidFill>
                  <a:latin typeface="Cambria"/>
                  <a:ea typeface="Cambria"/>
                  <a:cs typeface="Cambria"/>
                  <a:sym typeface="Cambria"/>
                </a:rPr>
                <a:t>Clause 1</a:t>
              </a:r>
              <a:r>
                <a:rPr b="1" i="0" lang="en-US" sz="1400" u="none" cap="none" strike="noStrike">
                  <a:solidFill>
                    <a:schemeClr val="dk1"/>
                  </a:solidFill>
                  <a:latin typeface="Cambria"/>
                  <a:ea typeface="Cambria"/>
                  <a:cs typeface="Cambria"/>
                  <a:sym typeface="Cambria"/>
                </a:rPr>
                <a:t>)</a:t>
              </a:r>
              <a:endParaRPr/>
            </a:p>
            <a:p>
              <a:pPr indent="-25400" lvl="1" marL="114300" marR="0" rtl="0" algn="just">
                <a:lnSpc>
                  <a:spcPct val="90000"/>
                </a:lnSpc>
                <a:spcBef>
                  <a:spcPts val="210"/>
                </a:spcBef>
                <a:spcAft>
                  <a:spcPts val="0"/>
                </a:spcAft>
                <a:buClr>
                  <a:schemeClr val="dk1"/>
                </a:buClr>
                <a:buSzPts val="1400"/>
                <a:buFont typeface="Calibri"/>
                <a:buNone/>
              </a:pPr>
              <a:r>
                <a:t/>
              </a:r>
              <a:endParaRPr b="1" i="0" sz="1400" u="none" cap="none" strike="noStrike">
                <a:solidFill>
                  <a:schemeClr val="dk1"/>
                </a:solidFill>
                <a:latin typeface="Cambria"/>
                <a:ea typeface="Cambria"/>
                <a:cs typeface="Cambria"/>
                <a:sym typeface="Cambria"/>
              </a:endParaRPr>
            </a:p>
            <a:p>
              <a:pPr indent="-114300" lvl="1" marL="114300" marR="0" rtl="0" algn="just">
                <a:lnSpc>
                  <a:spcPct val="90000"/>
                </a:lnSpc>
                <a:spcBef>
                  <a:spcPts val="210"/>
                </a:spcBef>
                <a:spcAft>
                  <a:spcPts val="0"/>
                </a:spcAft>
                <a:buClr>
                  <a:schemeClr val="dk1"/>
                </a:buClr>
                <a:buSzPts val="1400"/>
                <a:buFont typeface="Cambria"/>
                <a:buChar char="•"/>
              </a:pPr>
              <a:r>
                <a:rPr b="0" i="0" lang="en-US" sz="1400" u="none" cap="none" strike="noStrike">
                  <a:solidFill>
                    <a:schemeClr val="dk1"/>
                  </a:solidFill>
                  <a:latin typeface="Cambria"/>
                  <a:ea typeface="Cambria"/>
                  <a:cs typeface="Cambria"/>
                  <a:sym typeface="Cambria"/>
                </a:rPr>
                <a:t> The standard also gives information on the taxonomy of Salmonella spp. and it gives guidance on serotyping of Salmonella serovars, based on the White–Kauffmann–Le Minor scheme (</a:t>
              </a:r>
              <a:r>
                <a:rPr b="1" i="1" lang="en-US" sz="1200" u="none" cap="none" strike="noStrike">
                  <a:solidFill>
                    <a:schemeClr val="dk1"/>
                  </a:solidFill>
                  <a:latin typeface="Cambria"/>
                  <a:ea typeface="Cambria"/>
                  <a:cs typeface="Cambria"/>
                  <a:sym typeface="Cambria"/>
                </a:rPr>
                <a:t>Clause 8</a:t>
              </a:r>
              <a:r>
                <a:rPr b="0" i="0" lang="en-US" sz="1400" u="none" cap="none" strike="noStrike">
                  <a:solidFill>
                    <a:schemeClr val="dk1"/>
                  </a:solidFill>
                  <a:latin typeface="Cambria"/>
                  <a:ea typeface="Cambria"/>
                  <a:cs typeface="Cambria"/>
                  <a:sym typeface="Cambria"/>
                </a:rPr>
                <a:t>)</a:t>
              </a:r>
              <a:endParaRPr b="0" i="0" sz="1400" u="none" cap="none" strike="noStrike">
                <a:solidFill>
                  <a:schemeClr val="dk1"/>
                </a:solidFill>
                <a:latin typeface="Cambria"/>
                <a:ea typeface="Cambria"/>
                <a:cs typeface="Cambria"/>
                <a:sym typeface="Cambria"/>
              </a:endParaRPr>
            </a:p>
          </p:txBody>
        </p:sp>
      </p:grpSp>
      <p:sp>
        <p:nvSpPr>
          <p:cNvPr id="791" name="Google Shape;791;p36"/>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92" name="Google Shape;792;p3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793" name="Google Shape;793;p3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94" name="Google Shape;794;p3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795" name="Google Shape;795;p36"/>
          <p:cNvSpPr txBox="1"/>
          <p:nvPr/>
        </p:nvSpPr>
        <p:spPr>
          <a:xfrm>
            <a:off x="1747462" y="162268"/>
            <a:ext cx="7094087"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02 - E) Indian Standards on Method of Tests for </a:t>
            </a:r>
            <a:r>
              <a:rPr b="1" i="1" lang="en-US" sz="2400">
                <a:solidFill>
                  <a:schemeClr val="dk1"/>
                </a:solidFill>
                <a:latin typeface="Times New Roman"/>
                <a:ea typeface="Times New Roman"/>
                <a:cs typeface="Times New Roman"/>
                <a:sym typeface="Times New Roman"/>
              </a:rPr>
              <a:t>Salmonella spp. </a:t>
            </a:r>
            <a:r>
              <a:rPr lang="en-US" sz="2400">
                <a:solidFill>
                  <a:schemeClr val="dk1"/>
                </a:solidFill>
                <a:latin typeface="Cambria"/>
                <a:ea typeface="Cambria"/>
                <a:cs typeface="Cambria"/>
                <a:sym typeface="Cambria"/>
              </a:rPr>
              <a:t>(ii)</a:t>
            </a:r>
            <a:endParaRPr sz="2400">
              <a:solidFill>
                <a:schemeClr val="dk1"/>
              </a:solidFill>
              <a:latin typeface="Times New Roman"/>
              <a:ea typeface="Times New Roman"/>
              <a:cs typeface="Times New Roman"/>
              <a:sym typeface="Times New Roman"/>
            </a:endParaRPr>
          </a:p>
        </p:txBody>
      </p:sp>
      <p:pic>
        <p:nvPicPr>
          <p:cNvPr id="796" name="Google Shape;796;p36"/>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37"/>
          <p:cNvSpPr/>
          <p:nvPr/>
        </p:nvSpPr>
        <p:spPr>
          <a:xfrm>
            <a:off x="1688692" y="1220389"/>
            <a:ext cx="7873315" cy="4154980"/>
          </a:xfrm>
          <a:prstGeom prst="rect">
            <a:avLst/>
          </a:prstGeom>
          <a:noFill/>
          <a:ln>
            <a:noFill/>
          </a:ln>
        </p:spPr>
        <p:txBody>
          <a:bodyPr anchorCtr="0" anchor="t" bIns="45700" lIns="91425" spcFirstLastPara="1" rIns="91425" wrap="square" tIns="45700">
            <a:spAutoFit/>
          </a:bodyPr>
          <a:lstStyle/>
          <a:p>
            <a:pPr indent="-95250" lvl="0" marL="171450" marR="0" rtl="0" algn="just">
              <a:spcBef>
                <a:spcPts val="0"/>
              </a:spcBef>
              <a:spcAft>
                <a:spcPts val="0"/>
              </a:spcAft>
              <a:buClr>
                <a:schemeClr val="accent3"/>
              </a:buClr>
              <a:buSzPts val="1200"/>
              <a:buFont typeface="Noto Sans Symbols"/>
              <a:buNone/>
            </a:pPr>
            <a:r>
              <a:t/>
            </a:r>
            <a:endParaRPr sz="1200">
              <a:solidFill>
                <a:schemeClr val="dk1"/>
              </a:solidFill>
              <a:latin typeface="Cambria"/>
              <a:ea typeface="Cambria"/>
              <a:cs typeface="Cambria"/>
              <a:sym typeface="Cambria"/>
            </a:endParaRPr>
          </a:p>
          <a:p>
            <a:pPr indent="-285750" lvl="0" marL="285750" marR="0" rtl="0" algn="just">
              <a:spcBef>
                <a:spcPts val="0"/>
              </a:spcBef>
              <a:spcAft>
                <a:spcPts val="0"/>
              </a:spcAft>
              <a:buClr>
                <a:schemeClr val="accent3"/>
              </a:buClr>
              <a:buSzPts val="1800"/>
              <a:buFont typeface="Noto Sans Symbols"/>
              <a:buChar char="▪"/>
            </a:pPr>
            <a:r>
              <a:rPr lang="en-US" sz="1800">
                <a:solidFill>
                  <a:srgbClr val="000099"/>
                </a:solidFill>
                <a:latin typeface="Cambria"/>
                <a:ea typeface="Cambria"/>
                <a:cs typeface="Cambria"/>
                <a:sym typeface="Cambria"/>
              </a:rPr>
              <a:t>The organisms belong to genus </a:t>
            </a:r>
            <a:r>
              <a:rPr i="1" lang="en-US" sz="1800">
                <a:solidFill>
                  <a:srgbClr val="000099"/>
                </a:solidFill>
                <a:latin typeface="Cambria"/>
                <a:ea typeface="Cambria"/>
                <a:cs typeface="Cambria"/>
                <a:sym typeface="Cambria"/>
              </a:rPr>
              <a:t>Clostridium </a:t>
            </a:r>
            <a:r>
              <a:rPr lang="en-US" sz="1800">
                <a:solidFill>
                  <a:srgbClr val="000099"/>
                </a:solidFill>
                <a:latin typeface="Cambria"/>
                <a:ea typeface="Cambria"/>
                <a:cs typeface="Cambria"/>
                <a:sym typeface="Cambria"/>
              </a:rPr>
              <a:t>are </a:t>
            </a:r>
            <a:r>
              <a:rPr b="1" lang="en-US" sz="1800">
                <a:solidFill>
                  <a:srgbClr val="000099"/>
                </a:solidFill>
                <a:latin typeface="Cambria"/>
                <a:ea typeface="Cambria"/>
                <a:cs typeface="Cambria"/>
                <a:sym typeface="Cambria"/>
              </a:rPr>
              <a:t>anaerobic to microaerophilic, rod shaped and endospore bearing</a:t>
            </a:r>
            <a:r>
              <a:rPr lang="en-US" sz="1800">
                <a:solidFill>
                  <a:srgbClr val="000099"/>
                </a:solidFill>
                <a:latin typeface="Cambria"/>
                <a:ea typeface="Cambria"/>
                <a:cs typeface="Cambria"/>
                <a:sym typeface="Cambria"/>
              </a:rPr>
              <a:t> usually at the end or middle of the rods</a:t>
            </a:r>
            <a:r>
              <a:rPr i="1" lang="en-US" sz="1800">
                <a:solidFill>
                  <a:srgbClr val="000099"/>
                </a:solidFill>
                <a:latin typeface="Cambria"/>
                <a:ea typeface="Cambria"/>
                <a:cs typeface="Cambria"/>
                <a:sym typeface="Cambria"/>
              </a:rPr>
              <a:t> </a:t>
            </a:r>
            <a:endParaRPr/>
          </a:p>
          <a:p>
            <a:pPr indent="-107950" lvl="0" marL="171450" marR="0" rtl="0" algn="just">
              <a:spcBef>
                <a:spcPts val="0"/>
              </a:spcBef>
              <a:spcAft>
                <a:spcPts val="0"/>
              </a:spcAft>
              <a:buClr>
                <a:schemeClr val="accent3"/>
              </a:buClr>
              <a:buSzPts val="1000"/>
              <a:buFont typeface="Noto Sans Symbols"/>
              <a:buNone/>
            </a:pPr>
            <a:r>
              <a:t/>
            </a:r>
            <a:endParaRPr i="1" sz="1000">
              <a:solidFill>
                <a:srgbClr val="C00000"/>
              </a:solidFill>
              <a:latin typeface="Cambria"/>
              <a:ea typeface="Cambria"/>
              <a:cs typeface="Cambria"/>
              <a:sym typeface="Cambria"/>
            </a:endParaRPr>
          </a:p>
          <a:p>
            <a:pPr indent="-285750" lvl="0" marL="285750" marR="0" rtl="0" algn="just">
              <a:spcBef>
                <a:spcPts val="0"/>
              </a:spcBef>
              <a:spcAft>
                <a:spcPts val="0"/>
              </a:spcAft>
              <a:buClr>
                <a:schemeClr val="accent3"/>
              </a:buClr>
              <a:buSzPts val="1800"/>
              <a:buFont typeface="Noto Sans Symbols"/>
              <a:buChar char="▪"/>
            </a:pPr>
            <a:r>
              <a:rPr lang="en-US" sz="1800">
                <a:solidFill>
                  <a:srgbClr val="C00000"/>
                </a:solidFill>
                <a:latin typeface="Cambria"/>
                <a:ea typeface="Cambria"/>
                <a:cs typeface="Cambria"/>
                <a:sym typeface="Cambria"/>
              </a:rPr>
              <a:t>All species are </a:t>
            </a:r>
            <a:r>
              <a:rPr b="1" lang="en-US" sz="1800">
                <a:solidFill>
                  <a:srgbClr val="C00000"/>
                </a:solidFill>
                <a:latin typeface="Cambria"/>
                <a:ea typeface="Cambria"/>
                <a:cs typeface="Cambria"/>
                <a:sym typeface="Cambria"/>
              </a:rPr>
              <a:t>catalase-negative</a:t>
            </a:r>
            <a:r>
              <a:rPr lang="en-US" sz="1800">
                <a:solidFill>
                  <a:srgbClr val="C00000"/>
                </a:solidFill>
                <a:latin typeface="Cambria"/>
                <a:ea typeface="Cambria"/>
                <a:cs typeface="Cambria"/>
                <a:sym typeface="Cambria"/>
              </a:rPr>
              <a:t> </a:t>
            </a:r>
            <a:endParaRPr/>
          </a:p>
          <a:p>
            <a:pPr indent="-107950" lvl="0" marL="171450" marR="0" rtl="0" algn="just">
              <a:spcBef>
                <a:spcPts val="0"/>
              </a:spcBef>
              <a:spcAft>
                <a:spcPts val="0"/>
              </a:spcAft>
              <a:buClr>
                <a:schemeClr val="accent3"/>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accent3"/>
              </a:buClr>
              <a:buSzPts val="1800"/>
              <a:buFont typeface="Noto Sans Symbols"/>
              <a:buChar char="▪"/>
            </a:pPr>
            <a:r>
              <a:rPr lang="en-US" sz="1800">
                <a:solidFill>
                  <a:srgbClr val="385623"/>
                </a:solidFill>
                <a:latin typeface="Cambria"/>
                <a:ea typeface="Cambria"/>
                <a:cs typeface="Cambria"/>
                <a:sym typeface="Cambria"/>
              </a:rPr>
              <a:t>Many species </a:t>
            </a:r>
            <a:r>
              <a:rPr b="1" lang="en-US" sz="1800">
                <a:solidFill>
                  <a:srgbClr val="385623"/>
                </a:solidFill>
                <a:latin typeface="Cambria"/>
                <a:ea typeface="Cambria"/>
                <a:cs typeface="Cambria"/>
                <a:sym typeface="Cambria"/>
              </a:rPr>
              <a:t>actively ferment carbohydrates with the production of acids (usually including butyric) and gases (usually carbon dioxide and hydrogen). </a:t>
            </a:r>
            <a:endParaRPr/>
          </a:p>
          <a:p>
            <a:pPr indent="-107950" lvl="0" marL="171450" marR="0" rtl="0" algn="just">
              <a:spcBef>
                <a:spcPts val="0"/>
              </a:spcBef>
              <a:spcAft>
                <a:spcPts val="0"/>
              </a:spcAft>
              <a:buClr>
                <a:schemeClr val="accent3"/>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accent3"/>
              </a:buClr>
              <a:buSzPts val="1800"/>
              <a:buFont typeface="Noto Sans Symbols"/>
              <a:buChar char="▪"/>
            </a:pPr>
            <a:r>
              <a:rPr lang="en-US" sz="1800">
                <a:solidFill>
                  <a:srgbClr val="000099"/>
                </a:solidFill>
                <a:latin typeface="Cambria"/>
                <a:ea typeface="Cambria"/>
                <a:cs typeface="Cambria"/>
                <a:sym typeface="Cambria"/>
              </a:rPr>
              <a:t>Different species may be </a:t>
            </a:r>
            <a:r>
              <a:rPr b="1" lang="en-US" sz="1800">
                <a:solidFill>
                  <a:srgbClr val="000099"/>
                </a:solidFill>
                <a:latin typeface="Cambria"/>
                <a:ea typeface="Cambria"/>
                <a:cs typeface="Cambria"/>
                <a:sym typeface="Cambria"/>
              </a:rPr>
              <a:t>mesophilic or thermophilic and proteolytic or nonproteolytic</a:t>
            </a:r>
            <a:endParaRPr/>
          </a:p>
          <a:p>
            <a:pPr indent="-107950" lvl="0" marL="171450" marR="0" rtl="0" algn="just">
              <a:spcBef>
                <a:spcPts val="0"/>
              </a:spcBef>
              <a:spcAft>
                <a:spcPts val="0"/>
              </a:spcAft>
              <a:buClr>
                <a:schemeClr val="accent3"/>
              </a:buClr>
              <a:buSzPts val="1000"/>
              <a:buFont typeface="Noto Sans Symbols"/>
              <a:buNone/>
            </a:pPr>
            <a:r>
              <a:t/>
            </a:r>
            <a:endParaRPr sz="1000">
              <a:solidFill>
                <a:srgbClr val="000099"/>
              </a:solidFill>
              <a:latin typeface="Cambria"/>
              <a:ea typeface="Cambria"/>
              <a:cs typeface="Cambria"/>
              <a:sym typeface="Cambria"/>
            </a:endParaRPr>
          </a:p>
          <a:p>
            <a:pPr indent="-285750" lvl="0" marL="285750" marR="0" rtl="0" algn="just">
              <a:spcBef>
                <a:spcPts val="0"/>
              </a:spcBef>
              <a:spcAft>
                <a:spcPts val="0"/>
              </a:spcAft>
              <a:buClr>
                <a:schemeClr val="accent3"/>
              </a:buClr>
              <a:buSzPts val="1800"/>
              <a:buFont typeface="Noto Sans Symbols"/>
              <a:buChar char="▪"/>
            </a:pPr>
            <a:r>
              <a:rPr lang="en-US" sz="1800">
                <a:solidFill>
                  <a:srgbClr val="C00000"/>
                </a:solidFill>
                <a:latin typeface="Cambria"/>
                <a:ea typeface="Cambria"/>
                <a:cs typeface="Cambria"/>
                <a:sym typeface="Cambria"/>
              </a:rPr>
              <a:t>The </a:t>
            </a:r>
            <a:r>
              <a:rPr b="1" lang="en-US" sz="1800">
                <a:solidFill>
                  <a:srgbClr val="C00000"/>
                </a:solidFill>
                <a:latin typeface="Cambria"/>
                <a:ea typeface="Cambria"/>
                <a:cs typeface="Cambria"/>
                <a:sym typeface="Cambria"/>
              </a:rPr>
              <a:t>soil is the primary source of </a:t>
            </a:r>
            <a:r>
              <a:rPr b="1" i="1" lang="en-US" sz="1800">
                <a:solidFill>
                  <a:srgbClr val="C00000"/>
                </a:solidFill>
                <a:latin typeface="Cambria"/>
                <a:ea typeface="Cambria"/>
                <a:cs typeface="Cambria"/>
                <a:sym typeface="Cambria"/>
              </a:rPr>
              <a:t>Clostridium</a:t>
            </a:r>
            <a:r>
              <a:rPr b="1" lang="en-US" sz="1800">
                <a:solidFill>
                  <a:srgbClr val="C00000"/>
                </a:solidFill>
                <a:latin typeface="Cambria"/>
                <a:ea typeface="Cambria"/>
                <a:cs typeface="Cambria"/>
                <a:sym typeface="Cambria"/>
              </a:rPr>
              <a:t> spp.</a:t>
            </a:r>
            <a:r>
              <a:rPr lang="en-US" sz="1800">
                <a:solidFill>
                  <a:srgbClr val="C00000"/>
                </a:solidFill>
                <a:latin typeface="Cambria"/>
                <a:ea typeface="Cambria"/>
                <a:cs typeface="Cambria"/>
                <a:sym typeface="Cambria"/>
              </a:rPr>
              <a:t>, although they also may come from bad silage, feeds, and manure.</a:t>
            </a:r>
            <a:endParaRPr/>
          </a:p>
          <a:p>
            <a:pPr indent="-203200" lvl="0" marL="285750" marR="0" rtl="0" algn="just">
              <a:spcBef>
                <a:spcPts val="0"/>
              </a:spcBef>
              <a:spcAft>
                <a:spcPts val="0"/>
              </a:spcAft>
              <a:buClr>
                <a:schemeClr val="accent3"/>
              </a:buClr>
              <a:buSzPts val="1300"/>
              <a:buFont typeface="Noto Sans Symbols"/>
              <a:buNone/>
            </a:pPr>
            <a:r>
              <a:t/>
            </a:r>
            <a:endParaRPr sz="1300">
              <a:solidFill>
                <a:schemeClr val="dk1"/>
              </a:solidFill>
              <a:latin typeface="Cambria"/>
              <a:ea typeface="Cambria"/>
              <a:cs typeface="Cambria"/>
              <a:sym typeface="Cambria"/>
            </a:endParaRPr>
          </a:p>
        </p:txBody>
      </p:sp>
      <p:sp>
        <p:nvSpPr>
          <p:cNvPr id="802" name="Google Shape;802;p3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03" name="Google Shape;803;p3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804" name="Google Shape;804;p3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05" name="Google Shape;805;p3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06" name="Google Shape;806;p37"/>
          <p:cNvSpPr txBox="1"/>
          <p:nvPr/>
        </p:nvSpPr>
        <p:spPr>
          <a:xfrm>
            <a:off x="1576591" y="186173"/>
            <a:ext cx="7243960"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F) Indian Standards on Method of Tests for </a:t>
            </a:r>
            <a:r>
              <a:rPr b="1" i="1" lang="en-US" sz="2400">
                <a:solidFill>
                  <a:schemeClr val="dk1"/>
                </a:solidFill>
                <a:latin typeface="Cambria"/>
                <a:ea typeface="Cambria"/>
                <a:cs typeface="Cambria"/>
                <a:sym typeface="Cambria"/>
              </a:rPr>
              <a:t>Clostridium spp. </a:t>
            </a:r>
            <a:r>
              <a:rPr lang="en-US" sz="2400">
                <a:solidFill>
                  <a:schemeClr val="dk1"/>
                </a:solidFill>
                <a:latin typeface="Cambria"/>
                <a:ea typeface="Cambria"/>
                <a:cs typeface="Cambria"/>
                <a:sym typeface="Cambria"/>
              </a:rPr>
              <a:t>(i)</a:t>
            </a:r>
            <a:endParaRPr/>
          </a:p>
        </p:txBody>
      </p:sp>
      <p:pic>
        <p:nvPicPr>
          <p:cNvPr id="807" name="Google Shape;807;p37"/>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8"/>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14" name="Google Shape;814;p38"/>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815" name="Google Shape;815;p38"/>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16" name="Google Shape;816;p38"/>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17" name="Google Shape;817;p38"/>
          <p:cNvSpPr txBox="1"/>
          <p:nvPr/>
        </p:nvSpPr>
        <p:spPr>
          <a:xfrm>
            <a:off x="1612082" y="1405396"/>
            <a:ext cx="7822109" cy="64632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Times New Roman"/>
                <a:ea typeface="Times New Roman"/>
                <a:cs typeface="Times New Roman"/>
                <a:sym typeface="Times New Roman"/>
              </a:rPr>
              <a:t>BIS has formulated following two Indian Standards on methods for detection and enumeration of </a:t>
            </a:r>
            <a:r>
              <a:rPr i="1" lang="en-US" sz="1800">
                <a:solidFill>
                  <a:schemeClr val="dk1"/>
                </a:solidFill>
                <a:latin typeface="Times New Roman"/>
                <a:ea typeface="Times New Roman"/>
                <a:cs typeface="Times New Roman"/>
                <a:sym typeface="Times New Roman"/>
              </a:rPr>
              <a:t>Clostridium spp.</a:t>
            </a:r>
            <a:endParaRPr sz="1600">
              <a:solidFill>
                <a:schemeClr val="dk1"/>
              </a:solidFill>
              <a:latin typeface="Times New Roman"/>
              <a:ea typeface="Times New Roman"/>
              <a:cs typeface="Times New Roman"/>
              <a:sym typeface="Times New Roman"/>
            </a:endParaRPr>
          </a:p>
        </p:txBody>
      </p:sp>
      <p:sp>
        <p:nvSpPr>
          <p:cNvPr id="818" name="Google Shape;818;p38"/>
          <p:cNvSpPr txBox="1"/>
          <p:nvPr/>
        </p:nvSpPr>
        <p:spPr>
          <a:xfrm>
            <a:off x="1576591" y="186173"/>
            <a:ext cx="7243960"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02 - F) Indian Standards on Method of Tests for </a:t>
            </a:r>
            <a:r>
              <a:rPr b="1" i="1" lang="en-US" sz="2400">
                <a:solidFill>
                  <a:schemeClr val="dk1"/>
                </a:solidFill>
                <a:latin typeface="Times New Roman"/>
                <a:ea typeface="Times New Roman"/>
                <a:cs typeface="Times New Roman"/>
                <a:sym typeface="Times New Roman"/>
              </a:rPr>
              <a:t>Clostridium spp. </a:t>
            </a:r>
            <a:r>
              <a:rPr lang="en-US" sz="2400">
                <a:solidFill>
                  <a:schemeClr val="dk1"/>
                </a:solidFill>
                <a:latin typeface="Cambria"/>
                <a:ea typeface="Cambria"/>
                <a:cs typeface="Cambria"/>
                <a:sym typeface="Cambria"/>
              </a:rPr>
              <a:t>(ii)</a:t>
            </a:r>
            <a:endParaRPr sz="2400">
              <a:solidFill>
                <a:schemeClr val="dk1"/>
              </a:solidFill>
              <a:latin typeface="Times New Roman"/>
              <a:ea typeface="Times New Roman"/>
              <a:cs typeface="Times New Roman"/>
              <a:sym typeface="Times New Roman"/>
            </a:endParaRPr>
          </a:p>
        </p:txBody>
      </p:sp>
      <p:grpSp>
        <p:nvGrpSpPr>
          <p:cNvPr id="819" name="Google Shape;819;p38"/>
          <p:cNvGrpSpPr/>
          <p:nvPr/>
        </p:nvGrpSpPr>
        <p:grpSpPr>
          <a:xfrm>
            <a:off x="1621546" y="2541027"/>
            <a:ext cx="7818087" cy="3063514"/>
            <a:chOff x="0" y="1027"/>
            <a:chExt cx="7818087" cy="3063514"/>
          </a:xfrm>
        </p:grpSpPr>
        <p:sp>
          <p:nvSpPr>
            <p:cNvPr id="820" name="Google Shape;820;p38"/>
            <p:cNvSpPr/>
            <p:nvPr/>
          </p:nvSpPr>
          <p:spPr>
            <a:xfrm rot="5400000">
              <a:off x="4417422" y="-2374009"/>
              <a:ext cx="1025437" cy="5775509"/>
            </a:xfrm>
            <a:prstGeom prst="round2SameRect">
              <a:avLst>
                <a:gd fmla="val 16667" name="adj1"/>
                <a:gd fmla="val 0" name="adj2"/>
              </a:avLst>
            </a:prstGeom>
            <a:solidFill>
              <a:srgbClr val="C1D7B7">
                <a:alpha val="89803"/>
              </a:srgbClr>
            </a:solidFill>
            <a:ln cap="flat" cmpd="sng" w="12700">
              <a:solidFill>
                <a:srgbClr val="C1D7B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8"/>
            <p:cNvSpPr txBox="1"/>
            <p:nvPr/>
          </p:nvSpPr>
          <p:spPr>
            <a:xfrm>
              <a:off x="2042386" y="51085"/>
              <a:ext cx="5725451" cy="925321"/>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Clr>
                  <a:schemeClr val="dk1"/>
                </a:buClr>
                <a:buSzPts val="1600"/>
                <a:buFont typeface="Cambria"/>
                <a:buNone/>
              </a:pPr>
              <a:r>
                <a:rPr b="0" i="0" lang="en-US" sz="1600" u="none" cap="none" strike="noStrike">
                  <a:solidFill>
                    <a:schemeClr val="dk1"/>
                  </a:solidFill>
                  <a:latin typeface="Cambria"/>
                  <a:ea typeface="Cambria"/>
                  <a:cs typeface="Cambria"/>
                  <a:sym typeface="Cambria"/>
                </a:rPr>
                <a:t>Methods for detection of bacteria responsible for food poisoning: </a:t>
              </a:r>
              <a:r>
                <a:rPr b="1" i="0" lang="en-US" sz="1600" u="none" cap="none" strike="noStrike">
                  <a:solidFill>
                    <a:schemeClr val="dk1"/>
                  </a:solidFill>
                  <a:latin typeface="Cambria"/>
                  <a:ea typeface="Cambria"/>
                  <a:cs typeface="Cambria"/>
                  <a:sym typeface="Cambria"/>
                </a:rPr>
                <a:t>Part 4 isolation and identification of </a:t>
              </a:r>
              <a:r>
                <a:rPr b="1" i="1" lang="en-US" sz="1600" u="none" cap="none" strike="noStrike">
                  <a:solidFill>
                    <a:schemeClr val="dk1"/>
                  </a:solidFill>
                  <a:latin typeface="Cambria"/>
                  <a:ea typeface="Cambria"/>
                  <a:cs typeface="Cambria"/>
                  <a:sym typeface="Cambria"/>
                </a:rPr>
                <a:t>Clostridium perfringens (Clostridium welchii) </a:t>
              </a:r>
              <a:r>
                <a:rPr b="1" i="0" lang="en-US" sz="1600" u="none" cap="none" strike="noStrike">
                  <a:solidFill>
                    <a:schemeClr val="dk1"/>
                  </a:solidFill>
                  <a:latin typeface="Cambria"/>
                  <a:ea typeface="Cambria"/>
                  <a:cs typeface="Cambria"/>
                  <a:sym typeface="Cambria"/>
                </a:rPr>
                <a:t>and</a:t>
              </a:r>
              <a:r>
                <a:rPr b="1" i="1" lang="en-US" sz="1600" u="none" cap="none" strike="noStrike">
                  <a:solidFill>
                    <a:schemeClr val="dk1"/>
                  </a:solidFill>
                  <a:latin typeface="Cambria"/>
                  <a:ea typeface="Cambria"/>
                  <a:cs typeface="Cambria"/>
                  <a:sym typeface="Cambria"/>
                </a:rPr>
                <a:t> Clostridium botulinum </a:t>
              </a:r>
              <a:r>
                <a:rPr b="1" i="0" lang="en-US" sz="1600" u="none" cap="none" strike="noStrike">
                  <a:solidFill>
                    <a:schemeClr val="dk1"/>
                  </a:solidFill>
                  <a:latin typeface="Cambria"/>
                  <a:ea typeface="Cambria"/>
                  <a:cs typeface="Cambria"/>
                  <a:sym typeface="Cambria"/>
                </a:rPr>
                <a:t>and enumeration of Clostridium perfringens </a:t>
              </a:r>
              <a:endParaRPr b="1" i="0" sz="1600" u="none" cap="none" strike="noStrike">
                <a:solidFill>
                  <a:schemeClr val="dk1"/>
                </a:solidFill>
                <a:latin typeface="Cambria"/>
                <a:ea typeface="Cambria"/>
                <a:cs typeface="Cambria"/>
                <a:sym typeface="Cambria"/>
              </a:endParaRPr>
            </a:p>
          </p:txBody>
        </p:sp>
        <p:sp>
          <p:nvSpPr>
            <p:cNvPr id="822" name="Google Shape;822;p38"/>
            <p:cNvSpPr/>
            <p:nvPr/>
          </p:nvSpPr>
          <p:spPr>
            <a:xfrm>
              <a:off x="191" y="104265"/>
              <a:ext cx="2042195" cy="818959"/>
            </a:xfrm>
            <a:prstGeom prst="roundRect">
              <a:avLst>
                <a:gd fmla="val 16667"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8"/>
            <p:cNvSpPr txBox="1"/>
            <p:nvPr/>
          </p:nvSpPr>
          <p:spPr>
            <a:xfrm>
              <a:off x="40169" y="144243"/>
              <a:ext cx="1962239" cy="739003"/>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IS 5887 (Part 4) :</a:t>
              </a:r>
              <a:endParaRPr/>
            </a:p>
            <a:p>
              <a:pPr indent="0" lvl="0" marL="0" marR="0" rtl="0" algn="ctr">
                <a:lnSpc>
                  <a:spcPct val="90000"/>
                </a:lnSpc>
                <a:spcBef>
                  <a:spcPts val="63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1999</a:t>
              </a:r>
              <a:endParaRPr sz="1800">
                <a:solidFill>
                  <a:schemeClr val="lt1"/>
                </a:solidFill>
                <a:latin typeface="Cambria"/>
                <a:ea typeface="Cambria"/>
                <a:cs typeface="Cambria"/>
                <a:sym typeface="Cambria"/>
              </a:endParaRPr>
            </a:p>
          </p:txBody>
        </p:sp>
        <p:sp>
          <p:nvSpPr>
            <p:cNvPr id="824" name="Google Shape;824;p38"/>
            <p:cNvSpPr/>
            <p:nvPr/>
          </p:nvSpPr>
          <p:spPr>
            <a:xfrm rot="5400000">
              <a:off x="4583987" y="-1249755"/>
              <a:ext cx="723282" cy="5686559"/>
            </a:xfrm>
            <a:prstGeom prst="round2SameRect">
              <a:avLst>
                <a:gd fmla="val 16667" name="adj1"/>
                <a:gd fmla="val 0" name="adj2"/>
              </a:avLst>
            </a:prstGeom>
            <a:solidFill>
              <a:srgbClr val="C1D7B7">
                <a:alpha val="89803"/>
              </a:srgbClr>
            </a:solidFill>
            <a:ln cap="flat" cmpd="sng" w="12700">
              <a:solidFill>
                <a:srgbClr val="C1D7B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8"/>
            <p:cNvSpPr txBox="1"/>
            <p:nvPr/>
          </p:nvSpPr>
          <p:spPr>
            <a:xfrm>
              <a:off x="2102349" y="1267191"/>
              <a:ext cx="5651251" cy="652666"/>
            </a:xfrm>
            <a:prstGeom prst="rect">
              <a:avLst/>
            </a:prstGeom>
            <a:noFill/>
            <a:ln>
              <a:noFill/>
            </a:ln>
          </p:spPr>
          <p:txBody>
            <a:bodyPr anchorCtr="0" anchor="ctr" bIns="123825" lIns="247650" spcFirstLastPara="1" rIns="247650" wrap="square" tIns="123825">
              <a:noAutofit/>
            </a:bodyPr>
            <a:lstStyle/>
            <a:p>
              <a:pPr indent="0" lvl="1" marL="0" marR="0" rtl="0" algn="just">
                <a:lnSpc>
                  <a:spcPct val="90000"/>
                </a:lnSpc>
                <a:spcBef>
                  <a:spcPts val="0"/>
                </a:spcBef>
                <a:spcAft>
                  <a:spcPts val="0"/>
                </a:spcAft>
                <a:buClr>
                  <a:schemeClr val="dk1"/>
                </a:buClr>
                <a:buSzPts val="1600"/>
                <a:buFont typeface="Cambria"/>
                <a:buNone/>
              </a:pPr>
              <a:r>
                <a:rPr b="0" i="0" lang="en-US" sz="1600" u="none" cap="none" strike="noStrike">
                  <a:solidFill>
                    <a:schemeClr val="dk1"/>
                  </a:solidFill>
                  <a:latin typeface="Cambria"/>
                  <a:ea typeface="Cambria"/>
                  <a:cs typeface="Cambria"/>
                  <a:sym typeface="Cambria"/>
                </a:rPr>
                <a:t>Microbiology of food and animal feeding stuffs - Horizontal method for the </a:t>
              </a:r>
              <a:r>
                <a:rPr b="1" i="0" lang="en-US" sz="1600" u="none" cap="none" strike="noStrike">
                  <a:solidFill>
                    <a:schemeClr val="dk1"/>
                  </a:solidFill>
                  <a:latin typeface="Cambria"/>
                  <a:ea typeface="Cambria"/>
                  <a:cs typeface="Cambria"/>
                  <a:sym typeface="Cambria"/>
                </a:rPr>
                <a:t>enumeration of </a:t>
              </a:r>
              <a:r>
                <a:rPr b="1" i="1" lang="en-US" sz="1600" u="none" cap="none" strike="noStrike">
                  <a:solidFill>
                    <a:schemeClr val="dk1"/>
                  </a:solidFill>
                  <a:latin typeface="Cambria"/>
                  <a:ea typeface="Cambria"/>
                  <a:cs typeface="Cambria"/>
                  <a:sym typeface="Cambria"/>
                </a:rPr>
                <a:t>Clostridium perfringens </a:t>
              </a:r>
              <a:r>
                <a:rPr b="1" i="0" lang="en-US" sz="1600" u="none" cap="none" strike="noStrike">
                  <a:solidFill>
                    <a:schemeClr val="dk1"/>
                  </a:solidFill>
                  <a:latin typeface="Cambria"/>
                  <a:ea typeface="Cambria"/>
                  <a:cs typeface="Cambria"/>
                  <a:sym typeface="Cambria"/>
                </a:rPr>
                <a:t>- Colony Count technique</a:t>
              </a:r>
              <a:endParaRPr b="1" i="0" sz="1600" u="none" cap="none" strike="noStrike">
                <a:solidFill>
                  <a:schemeClr val="dk1"/>
                </a:solidFill>
                <a:latin typeface="Cambria"/>
                <a:ea typeface="Cambria"/>
                <a:cs typeface="Cambria"/>
                <a:sym typeface="Cambria"/>
              </a:endParaRPr>
            </a:p>
          </p:txBody>
        </p:sp>
        <p:sp>
          <p:nvSpPr>
            <p:cNvPr id="826" name="Google Shape;826;p38"/>
            <p:cNvSpPr/>
            <p:nvPr/>
          </p:nvSpPr>
          <p:spPr>
            <a:xfrm>
              <a:off x="0" y="1243559"/>
              <a:ext cx="2130529" cy="690534"/>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8"/>
            <p:cNvSpPr txBox="1"/>
            <p:nvPr/>
          </p:nvSpPr>
          <p:spPr>
            <a:xfrm>
              <a:off x="33709" y="1277268"/>
              <a:ext cx="2063111" cy="623116"/>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IS 16425 : 2016</a:t>
              </a:r>
              <a:endParaRPr sz="1800">
                <a:solidFill>
                  <a:schemeClr val="lt1"/>
                </a:solidFill>
                <a:latin typeface="Cambria"/>
                <a:ea typeface="Cambria"/>
                <a:cs typeface="Cambria"/>
                <a:sym typeface="Cambria"/>
              </a:endParaRPr>
            </a:p>
          </p:txBody>
        </p:sp>
        <p:sp>
          <p:nvSpPr>
            <p:cNvPr id="828" name="Google Shape;828;p38"/>
            <p:cNvSpPr/>
            <p:nvPr/>
          </p:nvSpPr>
          <p:spPr>
            <a:xfrm>
              <a:off x="11196" y="2192896"/>
              <a:ext cx="2153664" cy="677254"/>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8"/>
            <p:cNvSpPr txBox="1"/>
            <p:nvPr/>
          </p:nvSpPr>
          <p:spPr>
            <a:xfrm>
              <a:off x="44257" y="2225957"/>
              <a:ext cx="2087542" cy="61113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IS 18349 (Part 1) : 2023</a:t>
              </a:r>
              <a:endParaRPr sz="1800">
                <a:solidFill>
                  <a:schemeClr val="lt1"/>
                </a:solidFill>
                <a:latin typeface="Cambria"/>
                <a:ea typeface="Cambria"/>
                <a:cs typeface="Cambria"/>
                <a:sym typeface="Cambria"/>
              </a:endParaRPr>
            </a:p>
          </p:txBody>
        </p:sp>
        <p:sp>
          <p:nvSpPr>
            <p:cNvPr id="830" name="Google Shape;830;p38"/>
            <p:cNvSpPr/>
            <p:nvPr/>
          </p:nvSpPr>
          <p:spPr>
            <a:xfrm>
              <a:off x="2152110" y="2142789"/>
              <a:ext cx="5665977" cy="921752"/>
            </a:xfrm>
            <a:prstGeom prst="roundRect">
              <a:avLst>
                <a:gd fmla="val 16667" name="adj"/>
              </a:avLst>
            </a:prstGeom>
            <a:solidFill>
              <a:srgbClr val="C4E0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8"/>
            <p:cNvSpPr txBox="1"/>
            <p:nvPr/>
          </p:nvSpPr>
          <p:spPr>
            <a:xfrm>
              <a:off x="2197106" y="2187785"/>
              <a:ext cx="5575985" cy="831760"/>
            </a:xfrm>
            <a:prstGeom prst="rect">
              <a:avLst/>
            </a:prstGeom>
            <a:noFill/>
            <a:ln>
              <a:noFill/>
            </a:ln>
          </p:spPr>
          <p:txBody>
            <a:bodyPr anchorCtr="0" anchor="ctr" bIns="30475" lIns="60950" spcFirstLastPara="1" rIns="60950" wrap="square" tIns="30475">
              <a:noAutofit/>
            </a:bodyPr>
            <a:lstStyle/>
            <a:p>
              <a:pPr indent="0" lvl="0" marL="92075" marR="0" rtl="0" algn="just">
                <a:lnSpc>
                  <a:spcPct val="90000"/>
                </a:lnSpc>
                <a:spcBef>
                  <a:spcPts val="0"/>
                </a:spcBef>
                <a:spcAft>
                  <a:spcPts val="0"/>
                </a:spcAft>
                <a:buClr>
                  <a:schemeClr val="dk1"/>
                </a:buClr>
                <a:buSzPts val="1600"/>
                <a:buFont typeface="Cambria"/>
                <a:buNone/>
              </a:pPr>
              <a:r>
                <a:rPr b="0" lang="en-US" sz="1600">
                  <a:solidFill>
                    <a:schemeClr val="dk1"/>
                  </a:solidFill>
                  <a:latin typeface="Cambria"/>
                  <a:ea typeface="Cambria"/>
                  <a:cs typeface="Cambria"/>
                  <a:sym typeface="Cambria"/>
                </a:rPr>
                <a:t>Microbiology of the food chain - Horizontal method for the detection and enumeration of </a:t>
              </a:r>
              <a:r>
                <a:rPr b="0" i="1" lang="en-US" sz="1600">
                  <a:solidFill>
                    <a:schemeClr val="dk1"/>
                  </a:solidFill>
                  <a:latin typeface="Cambria"/>
                  <a:ea typeface="Cambria"/>
                  <a:cs typeface="Cambria"/>
                  <a:sym typeface="Cambria"/>
                </a:rPr>
                <a:t>Clostridium spp</a:t>
              </a:r>
              <a:r>
                <a:rPr b="0" lang="en-US" sz="1600">
                  <a:solidFill>
                    <a:schemeClr val="dk1"/>
                  </a:solidFill>
                  <a:latin typeface="Cambria"/>
                  <a:ea typeface="Cambria"/>
                  <a:cs typeface="Cambria"/>
                  <a:sym typeface="Cambria"/>
                </a:rPr>
                <a:t>:                       </a:t>
              </a:r>
              <a:r>
                <a:rPr b="1" lang="en-US" sz="1600">
                  <a:solidFill>
                    <a:schemeClr val="dk1"/>
                  </a:solidFill>
                  <a:latin typeface="Cambria"/>
                  <a:ea typeface="Cambria"/>
                  <a:cs typeface="Cambria"/>
                  <a:sym typeface="Cambria"/>
                </a:rPr>
                <a:t>Part 1 Enumeration of sulfite-reducing </a:t>
              </a:r>
              <a:r>
                <a:rPr b="1" i="1" lang="en-US" sz="1600">
                  <a:solidFill>
                    <a:schemeClr val="dk1"/>
                  </a:solidFill>
                  <a:latin typeface="Cambria"/>
                  <a:ea typeface="Cambria"/>
                  <a:cs typeface="Cambria"/>
                  <a:sym typeface="Cambria"/>
                </a:rPr>
                <a:t>Clostridium spp </a:t>
              </a:r>
              <a:r>
                <a:rPr b="1" lang="en-US" sz="1600">
                  <a:solidFill>
                    <a:schemeClr val="dk1"/>
                  </a:solidFill>
                  <a:latin typeface="Cambria"/>
                  <a:ea typeface="Cambria"/>
                  <a:cs typeface="Cambria"/>
                  <a:sym typeface="Cambria"/>
                </a:rPr>
                <a:t>by colony-count technique</a:t>
              </a:r>
              <a:endParaRPr b="1" sz="1600">
                <a:solidFill>
                  <a:schemeClr val="dk1"/>
                </a:solidFill>
                <a:latin typeface="Cambria"/>
                <a:ea typeface="Cambria"/>
                <a:cs typeface="Cambria"/>
                <a:sym typeface="Cambria"/>
              </a:endParaRPr>
            </a:p>
          </p:txBody>
        </p:sp>
      </p:grpSp>
      <p:pic>
        <p:nvPicPr>
          <p:cNvPr id="832" name="Google Shape;832;p38"/>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39"/>
          <p:cNvSpPr/>
          <p:nvPr/>
        </p:nvSpPr>
        <p:spPr>
          <a:xfrm>
            <a:off x="1640795" y="1048344"/>
            <a:ext cx="8021049" cy="2185210"/>
          </a:xfrm>
          <a:prstGeom prst="rect">
            <a:avLst/>
          </a:prstGeom>
          <a:noFill/>
          <a:ln>
            <a:noFill/>
          </a:ln>
        </p:spPr>
        <p:txBody>
          <a:bodyPr anchorCtr="0" anchor="t" bIns="45700" lIns="91425" spcFirstLastPara="1" rIns="91425" wrap="square" tIns="45700">
            <a:spAutoFit/>
          </a:bodyPr>
          <a:lstStyle/>
          <a:p>
            <a:pPr indent="-131754" lvl="0" marL="214304" marR="0" rtl="0" algn="just">
              <a:spcBef>
                <a:spcPts val="0"/>
              </a:spcBef>
              <a:spcAft>
                <a:spcPts val="0"/>
              </a:spcAft>
              <a:buClr>
                <a:schemeClr val="dk1"/>
              </a:buClr>
              <a:buSzPts val="1300"/>
              <a:buFont typeface="Noto Sans Symbols"/>
              <a:buNone/>
            </a:pPr>
            <a:r>
              <a:t/>
            </a:r>
            <a:endParaRPr sz="13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The organisms belonging to genus</a:t>
            </a:r>
            <a:r>
              <a:rPr i="1" lang="en-US" sz="1600">
                <a:solidFill>
                  <a:srgbClr val="000099"/>
                </a:solidFill>
                <a:latin typeface="Cambria"/>
                <a:ea typeface="Cambria"/>
                <a:cs typeface="Cambria"/>
                <a:sym typeface="Cambria"/>
              </a:rPr>
              <a:t> Vibrio</a:t>
            </a:r>
            <a:r>
              <a:rPr b="1" i="1" lang="en-US" sz="1600">
                <a:solidFill>
                  <a:srgbClr val="000099"/>
                </a:solidFill>
                <a:latin typeface="Cambria"/>
                <a:ea typeface="Cambria"/>
                <a:cs typeface="Cambria"/>
                <a:sym typeface="Cambria"/>
              </a:rPr>
              <a:t> </a:t>
            </a:r>
            <a:r>
              <a:rPr lang="en-US" sz="1600">
                <a:solidFill>
                  <a:srgbClr val="000099"/>
                </a:solidFill>
                <a:latin typeface="Cambria"/>
                <a:ea typeface="Cambria"/>
                <a:cs typeface="Cambria"/>
                <a:sym typeface="Cambria"/>
              </a:rPr>
              <a:t>are widely distributed in </a:t>
            </a:r>
            <a:r>
              <a:rPr b="1" lang="en-US" sz="1600">
                <a:solidFill>
                  <a:srgbClr val="000099"/>
                </a:solidFill>
                <a:latin typeface="Cambria"/>
                <a:ea typeface="Cambria"/>
                <a:cs typeface="Cambria"/>
                <a:sym typeface="Cambria"/>
              </a:rPr>
              <a:t>fresh and salt water, in soil, and in the alimentary canal of humans and animals</a:t>
            </a:r>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Some are moderately </a:t>
            </a:r>
            <a:r>
              <a:rPr b="1" lang="en-US" sz="1600">
                <a:solidFill>
                  <a:srgbClr val="C00000"/>
                </a:solidFill>
                <a:latin typeface="Cambria"/>
                <a:ea typeface="Cambria"/>
                <a:cs typeface="Cambria"/>
                <a:sym typeface="Cambria"/>
              </a:rPr>
              <a:t>halophilic</a:t>
            </a:r>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Some species are pathogenic to humans. </a:t>
            </a:r>
            <a:r>
              <a:rPr b="1" lang="en-US" sz="1600">
                <a:solidFill>
                  <a:srgbClr val="385623"/>
                </a:solidFill>
                <a:latin typeface="Cambria"/>
                <a:ea typeface="Cambria"/>
                <a:cs typeface="Cambria"/>
                <a:sym typeface="Cambria"/>
              </a:rPr>
              <a:t>Majority of the human vibrio infections are associated with the seafood consumption</a:t>
            </a:r>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0" lvl="0" marL="0" marR="0" rtl="0" algn="just">
              <a:spcBef>
                <a:spcPts val="0"/>
              </a:spcBef>
              <a:spcAft>
                <a:spcPts val="0"/>
              </a:spcAft>
              <a:buNone/>
            </a:pPr>
            <a:r>
              <a:rPr b="1" lang="en-US" sz="1600">
                <a:solidFill>
                  <a:schemeClr val="dk1"/>
                </a:solidFill>
                <a:latin typeface="Cambria"/>
                <a:ea typeface="Cambria"/>
                <a:cs typeface="Cambria"/>
                <a:sym typeface="Cambria"/>
              </a:rPr>
              <a:t>Indian Standard formulated by FAD 31 Sectional Committee of BIS :</a:t>
            </a:r>
            <a:endParaRPr b="1" sz="1600">
              <a:solidFill>
                <a:schemeClr val="dk1"/>
              </a:solidFill>
              <a:latin typeface="Cambria"/>
              <a:ea typeface="Cambria"/>
              <a:cs typeface="Cambria"/>
              <a:sym typeface="Cambria"/>
            </a:endParaRPr>
          </a:p>
        </p:txBody>
      </p:sp>
      <p:graphicFrame>
        <p:nvGraphicFramePr>
          <p:cNvPr id="839" name="Google Shape;839;p39"/>
          <p:cNvGraphicFramePr/>
          <p:nvPr/>
        </p:nvGraphicFramePr>
        <p:xfrm>
          <a:off x="1770701" y="3490626"/>
          <a:ext cx="3000000" cy="3000000"/>
        </p:xfrm>
        <a:graphic>
          <a:graphicData uri="http://schemas.openxmlformats.org/drawingml/2006/table">
            <a:tbl>
              <a:tblPr bandRow="1" firstCol="1" firstRow="1">
                <a:noFill/>
                <a:tableStyleId>{0EC23969-C652-4E06-8306-EBFD74F711B0}</a:tableStyleId>
              </a:tblPr>
              <a:tblGrid>
                <a:gridCol w="526400"/>
                <a:gridCol w="1676400"/>
                <a:gridCol w="5530825"/>
              </a:tblGrid>
              <a:tr h="353825">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S. No. </a:t>
                      </a:r>
                      <a:endParaRPr b="1" sz="1500">
                        <a:solidFill>
                          <a:schemeClr val="lt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IS No.</a:t>
                      </a:r>
                      <a:endParaRPr b="1" sz="1500">
                        <a:solidFill>
                          <a:schemeClr val="lt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IS Title</a:t>
                      </a:r>
                      <a:endParaRPr b="0" sz="1500">
                        <a:solidFill>
                          <a:schemeClr val="lt1"/>
                        </a:solidFill>
                        <a:latin typeface="Cambria"/>
                        <a:ea typeface="Cambria"/>
                        <a:cs typeface="Cambria"/>
                        <a:sym typeface="Cambria"/>
                      </a:endParaRPr>
                    </a:p>
                  </a:txBody>
                  <a:tcPr marT="0" marB="0" marR="44625" marL="44625"/>
                </a:tc>
              </a:tr>
              <a:tr h="870600">
                <a:tc>
                  <a:txBody>
                    <a:bodyPr/>
                    <a:lstStyle/>
                    <a:p>
                      <a:pPr indent="0" lvl="0" marL="0" marR="0" rtl="0" algn="ctr">
                        <a:spcBef>
                          <a:spcPts val="0"/>
                        </a:spcBef>
                        <a:spcAft>
                          <a:spcPts val="0"/>
                        </a:spcAft>
                        <a:buNone/>
                      </a:pPr>
                      <a:r>
                        <a:rPr b="1" lang="en-US" sz="1450">
                          <a:solidFill>
                            <a:schemeClr val="dk1"/>
                          </a:solidFill>
                          <a:latin typeface="Cambria"/>
                          <a:ea typeface="Cambria"/>
                          <a:cs typeface="Cambria"/>
                          <a:sym typeface="Cambria"/>
                        </a:rPr>
                        <a:t>1.</a:t>
                      </a:r>
                      <a:endParaRPr b="1" sz="145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50">
                          <a:solidFill>
                            <a:schemeClr val="dk1"/>
                          </a:solidFill>
                          <a:latin typeface="Cambria"/>
                          <a:ea typeface="Cambria"/>
                          <a:cs typeface="Cambria"/>
                          <a:sym typeface="Cambria"/>
                        </a:rPr>
                        <a:t>IS 5887 (Part 5/ Sec 1) : 2023 </a:t>
                      </a:r>
                      <a:endParaRPr b="1" sz="145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50">
                          <a:solidFill>
                            <a:schemeClr val="dk1"/>
                          </a:solidFill>
                          <a:latin typeface="Cambria"/>
                          <a:ea typeface="Cambria"/>
                          <a:cs typeface="Cambria"/>
                          <a:sym typeface="Cambria"/>
                        </a:rPr>
                        <a:t>Methods for detection of bacteria responsible for food poisoning Part 5 Horizontal method for the determination of </a:t>
                      </a:r>
                      <a:r>
                        <a:rPr i="1" lang="en-US" sz="1450">
                          <a:solidFill>
                            <a:schemeClr val="dk1"/>
                          </a:solidFill>
                          <a:latin typeface="Cambria"/>
                          <a:ea typeface="Cambria"/>
                          <a:cs typeface="Cambria"/>
                          <a:sym typeface="Cambria"/>
                        </a:rPr>
                        <a:t>Vibrio spp    </a:t>
                      </a:r>
                      <a:r>
                        <a:rPr lang="en-US" sz="1450">
                          <a:solidFill>
                            <a:schemeClr val="dk1"/>
                          </a:solidFill>
                          <a:latin typeface="Cambria"/>
                          <a:ea typeface="Cambria"/>
                          <a:cs typeface="Cambria"/>
                          <a:sym typeface="Cambria"/>
                        </a:rPr>
                        <a:t>Section 1 Detection of potentially enteropathogenic </a:t>
                      </a:r>
                      <a:r>
                        <a:rPr i="1" lang="en-US" sz="1450">
                          <a:solidFill>
                            <a:schemeClr val="dk1"/>
                          </a:solidFill>
                          <a:latin typeface="Cambria"/>
                          <a:ea typeface="Cambria"/>
                          <a:cs typeface="Cambria"/>
                          <a:sym typeface="Cambria"/>
                        </a:rPr>
                        <a:t>Vibrio parahaemolyticus, Vibrio cholerae</a:t>
                      </a:r>
                      <a:r>
                        <a:rPr lang="en-US" sz="1450">
                          <a:solidFill>
                            <a:schemeClr val="dk1"/>
                          </a:solidFill>
                          <a:latin typeface="Cambria"/>
                          <a:ea typeface="Cambria"/>
                          <a:cs typeface="Cambria"/>
                          <a:sym typeface="Cambria"/>
                        </a:rPr>
                        <a:t> and </a:t>
                      </a:r>
                      <a:r>
                        <a:rPr i="1" lang="en-US" sz="1450">
                          <a:solidFill>
                            <a:schemeClr val="dk1"/>
                          </a:solidFill>
                          <a:latin typeface="Cambria"/>
                          <a:ea typeface="Cambria"/>
                          <a:cs typeface="Cambria"/>
                          <a:sym typeface="Cambria"/>
                        </a:rPr>
                        <a:t>Vibrio vulnificus</a:t>
                      </a:r>
                      <a:endParaRPr/>
                    </a:p>
                    <a:p>
                      <a:pPr indent="0" lvl="0" marL="0" marR="0" rtl="0" algn="just">
                        <a:spcBef>
                          <a:spcPts val="0"/>
                        </a:spcBef>
                        <a:spcAft>
                          <a:spcPts val="0"/>
                        </a:spcAft>
                        <a:buNone/>
                      </a:pPr>
                      <a:r>
                        <a:t/>
                      </a:r>
                      <a:endParaRPr b="0" i="1" sz="1450">
                        <a:solidFill>
                          <a:schemeClr val="dk1"/>
                        </a:solidFill>
                        <a:latin typeface="Cambria"/>
                        <a:ea typeface="Cambria"/>
                        <a:cs typeface="Cambria"/>
                        <a:sym typeface="Cambria"/>
                      </a:endParaRPr>
                    </a:p>
                  </a:txBody>
                  <a:tcPr marT="0" marB="0" marR="56700" marL="56700"/>
                </a:tc>
              </a:tr>
              <a:tr h="870600">
                <a:tc>
                  <a:txBody>
                    <a:bodyPr/>
                    <a:lstStyle/>
                    <a:p>
                      <a:pPr indent="0" lvl="0" marL="0" marR="0" rtl="0" algn="ctr">
                        <a:spcBef>
                          <a:spcPts val="0"/>
                        </a:spcBef>
                        <a:spcAft>
                          <a:spcPts val="0"/>
                        </a:spcAft>
                        <a:buNone/>
                      </a:pPr>
                      <a:r>
                        <a:rPr b="1" lang="en-US" sz="1450">
                          <a:solidFill>
                            <a:schemeClr val="dk1"/>
                          </a:solidFill>
                          <a:latin typeface="Cambria"/>
                          <a:ea typeface="Cambria"/>
                          <a:cs typeface="Cambria"/>
                          <a:sym typeface="Cambria"/>
                        </a:rPr>
                        <a:t>2.</a:t>
                      </a:r>
                      <a:endParaRPr b="1" sz="145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50">
                          <a:solidFill>
                            <a:schemeClr val="dk1"/>
                          </a:solidFill>
                          <a:latin typeface="Cambria"/>
                          <a:ea typeface="Cambria"/>
                          <a:cs typeface="Cambria"/>
                          <a:sym typeface="Cambria"/>
                        </a:rPr>
                        <a:t>IS 5887 (Part 5/ Sec 2) : 2023 </a:t>
                      </a:r>
                      <a:endParaRPr b="1" sz="145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50">
                          <a:solidFill>
                            <a:schemeClr val="dk1"/>
                          </a:solidFill>
                          <a:latin typeface="Cambria"/>
                          <a:ea typeface="Cambria"/>
                          <a:cs typeface="Cambria"/>
                          <a:sym typeface="Cambria"/>
                        </a:rPr>
                        <a:t>Methods for detection of bacteria responsible for food poisoning Part 5 Horizontal method for the determination of </a:t>
                      </a:r>
                      <a:r>
                        <a:rPr i="1" lang="en-US" sz="1450">
                          <a:solidFill>
                            <a:schemeClr val="dk1"/>
                          </a:solidFill>
                          <a:latin typeface="Cambria"/>
                          <a:ea typeface="Cambria"/>
                          <a:cs typeface="Cambria"/>
                          <a:sym typeface="Cambria"/>
                        </a:rPr>
                        <a:t>Vibrio spp    </a:t>
                      </a:r>
                      <a:r>
                        <a:rPr lang="en-US" sz="1450">
                          <a:solidFill>
                            <a:schemeClr val="dk1"/>
                          </a:solidFill>
                          <a:latin typeface="Cambria"/>
                          <a:ea typeface="Cambria"/>
                          <a:cs typeface="Cambria"/>
                          <a:sym typeface="Cambria"/>
                        </a:rPr>
                        <a:t>Section 2 Enumeration of total and potentially enteropathogenic </a:t>
                      </a:r>
                      <a:r>
                        <a:rPr i="1" lang="en-US" sz="1450">
                          <a:solidFill>
                            <a:schemeClr val="dk1"/>
                          </a:solidFill>
                          <a:latin typeface="Cambria"/>
                          <a:ea typeface="Cambria"/>
                          <a:cs typeface="Cambria"/>
                          <a:sym typeface="Cambria"/>
                        </a:rPr>
                        <a:t>Vibrio parahaemolyticus</a:t>
                      </a:r>
                      <a:r>
                        <a:rPr lang="en-US" sz="1450">
                          <a:solidFill>
                            <a:schemeClr val="dk1"/>
                          </a:solidFill>
                          <a:latin typeface="Cambria"/>
                          <a:ea typeface="Cambria"/>
                          <a:cs typeface="Cambria"/>
                          <a:sym typeface="Cambria"/>
                        </a:rPr>
                        <a:t> in seafood using nucleic acid hybridization</a:t>
                      </a:r>
                      <a:endParaRPr b="0" i="1" sz="1450">
                        <a:solidFill>
                          <a:schemeClr val="dk1"/>
                        </a:solidFill>
                        <a:latin typeface="Cambria"/>
                        <a:ea typeface="Cambria"/>
                        <a:cs typeface="Cambria"/>
                        <a:sym typeface="Cambria"/>
                      </a:endParaRPr>
                    </a:p>
                  </a:txBody>
                  <a:tcPr marT="0" marB="0" marR="56700" marL="56700"/>
                </a:tc>
              </a:tr>
            </a:tbl>
          </a:graphicData>
        </a:graphic>
      </p:graphicFrame>
      <p:sp>
        <p:nvSpPr>
          <p:cNvPr id="840" name="Google Shape;840;p39"/>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41" name="Google Shape;841;p39"/>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842" name="Google Shape;842;p39"/>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43" name="Google Shape;843;p39"/>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44" name="Google Shape;844;p39"/>
          <p:cNvSpPr txBox="1"/>
          <p:nvPr/>
        </p:nvSpPr>
        <p:spPr>
          <a:xfrm>
            <a:off x="1980194" y="255618"/>
            <a:ext cx="6924358"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G) Indian Standards on Method of Tests for </a:t>
            </a:r>
            <a:r>
              <a:rPr b="1" i="1" lang="en-US" sz="2400">
                <a:solidFill>
                  <a:schemeClr val="dk1"/>
                </a:solidFill>
                <a:latin typeface="Cambria"/>
                <a:ea typeface="Cambria"/>
                <a:cs typeface="Cambria"/>
                <a:sym typeface="Cambria"/>
              </a:rPr>
              <a:t>Vibrio spp.</a:t>
            </a:r>
            <a:endParaRPr sz="2400">
              <a:solidFill>
                <a:schemeClr val="dk1"/>
              </a:solidFill>
              <a:latin typeface="Cambria"/>
              <a:ea typeface="Cambria"/>
              <a:cs typeface="Cambria"/>
              <a:sym typeface="Cambria"/>
            </a:endParaRPr>
          </a:p>
        </p:txBody>
      </p:sp>
      <p:pic>
        <p:nvPicPr>
          <p:cNvPr id="845" name="Google Shape;845;p39"/>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
          <p:cNvSpPr txBox="1"/>
          <p:nvPr>
            <p:ph type="title"/>
          </p:nvPr>
        </p:nvSpPr>
        <p:spPr>
          <a:xfrm>
            <a:off x="1666931" y="408093"/>
            <a:ext cx="6804422" cy="76517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Health Hazards Of Concern</a:t>
            </a:r>
            <a:endParaRPr/>
          </a:p>
        </p:txBody>
      </p:sp>
      <p:grpSp>
        <p:nvGrpSpPr>
          <p:cNvPr id="240" name="Google Shape;240;p4"/>
          <p:cNvGrpSpPr/>
          <p:nvPr/>
        </p:nvGrpSpPr>
        <p:grpSpPr>
          <a:xfrm>
            <a:off x="2842421" y="1428757"/>
            <a:ext cx="4604005" cy="3791006"/>
            <a:chOff x="1024929" y="430"/>
            <a:chExt cx="4604005" cy="3791006"/>
          </a:xfrm>
        </p:grpSpPr>
        <p:sp>
          <p:nvSpPr>
            <p:cNvPr id="241" name="Google Shape;241;p4"/>
            <p:cNvSpPr/>
            <p:nvPr/>
          </p:nvSpPr>
          <p:spPr>
            <a:xfrm rot="10800000">
              <a:off x="1204115" y="24323"/>
              <a:ext cx="4424819" cy="328696"/>
            </a:xfrm>
            <a:prstGeom prst="roundRect">
              <a:avLst>
                <a:gd fmla="val 16667"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txBox="1"/>
            <p:nvPr/>
          </p:nvSpPr>
          <p:spPr>
            <a:xfrm>
              <a:off x="1220161" y="40369"/>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Pests, Parasites</a:t>
              </a:r>
              <a:endParaRPr b="0" i="0" sz="2200" u="none" cap="none" strike="noStrike">
                <a:solidFill>
                  <a:schemeClr val="lt1"/>
                </a:solidFill>
                <a:latin typeface="Times New Roman"/>
                <a:ea typeface="Times New Roman"/>
                <a:cs typeface="Times New Roman"/>
                <a:sym typeface="Times New Roman"/>
              </a:endParaRPr>
            </a:p>
          </p:txBody>
        </p:sp>
        <p:sp>
          <p:nvSpPr>
            <p:cNvPr id="243" name="Google Shape;243;p4"/>
            <p:cNvSpPr/>
            <p:nvPr/>
          </p:nvSpPr>
          <p:spPr>
            <a:xfrm>
              <a:off x="1024929" y="430"/>
              <a:ext cx="358371" cy="376482"/>
            </a:xfrm>
            <a:prstGeom prst="ellipse">
              <a:avLst/>
            </a:prstGeom>
            <a:solidFill>
              <a:srgbClr val="BFC8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rot="10800000">
              <a:off x="1196696" y="475032"/>
              <a:ext cx="4424819" cy="328696"/>
            </a:xfrm>
            <a:prstGeom prst="roundRect">
              <a:avLst>
                <a:gd fmla="val 16667" name="adj"/>
              </a:avLst>
            </a:prstGeom>
            <a:gradFill>
              <a:gsLst>
                <a:gs pos="0">
                  <a:srgbClr val="5E9AC6"/>
                </a:gs>
                <a:gs pos="50000">
                  <a:srgbClr val="3B90C6"/>
                </a:gs>
                <a:gs pos="100000">
                  <a:srgbClr val="2E7FB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txBox="1"/>
            <p:nvPr/>
          </p:nvSpPr>
          <p:spPr>
            <a:xfrm>
              <a:off x="1212742" y="491078"/>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Pesticide Residues</a:t>
              </a:r>
              <a:endParaRPr b="0" i="0" sz="2200" u="none" cap="none" strike="noStrike">
                <a:solidFill>
                  <a:schemeClr val="lt1"/>
                </a:solidFill>
                <a:latin typeface="Times New Roman"/>
                <a:ea typeface="Times New Roman"/>
                <a:cs typeface="Times New Roman"/>
                <a:sym typeface="Times New Roman"/>
              </a:endParaRPr>
            </a:p>
          </p:txBody>
        </p:sp>
        <p:sp>
          <p:nvSpPr>
            <p:cNvPr id="246" name="Google Shape;246;p4"/>
            <p:cNvSpPr/>
            <p:nvPr/>
          </p:nvSpPr>
          <p:spPr>
            <a:xfrm>
              <a:off x="1032347" y="475032"/>
              <a:ext cx="328696" cy="328696"/>
            </a:xfrm>
            <a:prstGeom prst="ellipse">
              <a:avLst/>
            </a:prstGeom>
            <a:solidFill>
              <a:srgbClr val="BED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rot="10800000">
              <a:off x="1196696" y="901847"/>
              <a:ext cx="4424819" cy="328696"/>
            </a:xfrm>
            <a:prstGeom prst="roundRect">
              <a:avLst>
                <a:gd fmla="val 16667" name="adj"/>
              </a:avLst>
            </a:prstGeom>
            <a:gradFill>
              <a:gsLst>
                <a:gs pos="0">
                  <a:srgbClr val="5EB6C4"/>
                </a:gs>
                <a:gs pos="50000">
                  <a:srgbClr val="3BB1C3"/>
                </a:gs>
                <a:gs pos="100000">
                  <a:srgbClr val="2EA1B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txBox="1"/>
            <p:nvPr/>
          </p:nvSpPr>
          <p:spPr>
            <a:xfrm>
              <a:off x="1212742" y="917893"/>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Pathogens</a:t>
              </a:r>
              <a:endParaRPr b="0" i="0" sz="2200" u="none" cap="none" strike="noStrike">
                <a:solidFill>
                  <a:schemeClr val="lt1"/>
                </a:solidFill>
                <a:latin typeface="Times New Roman"/>
                <a:ea typeface="Times New Roman"/>
                <a:cs typeface="Times New Roman"/>
                <a:sym typeface="Times New Roman"/>
              </a:endParaRPr>
            </a:p>
          </p:txBody>
        </p:sp>
        <p:sp>
          <p:nvSpPr>
            <p:cNvPr id="249" name="Google Shape;249;p4"/>
            <p:cNvSpPr/>
            <p:nvPr/>
          </p:nvSpPr>
          <p:spPr>
            <a:xfrm>
              <a:off x="1032347" y="901847"/>
              <a:ext cx="328696" cy="328696"/>
            </a:xfrm>
            <a:prstGeom prst="ellipse">
              <a:avLst/>
            </a:prstGeom>
            <a:solidFill>
              <a:srgbClr val="BED8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rot="10800000">
              <a:off x="1196696" y="1328663"/>
              <a:ext cx="4424819" cy="328696"/>
            </a:xfrm>
            <a:prstGeom prst="roundRect">
              <a:avLst>
                <a:gd fmla="val 16667" name="adj"/>
              </a:avLst>
            </a:prstGeom>
            <a:gradFill>
              <a:gsLst>
                <a:gs pos="0">
                  <a:srgbClr val="5DC3B5"/>
                </a:gs>
                <a:gs pos="50000">
                  <a:srgbClr val="3AC1B0"/>
                </a:gs>
                <a:gs pos="100000">
                  <a:srgbClr val="2FAF9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txBox="1"/>
            <p:nvPr/>
          </p:nvSpPr>
          <p:spPr>
            <a:xfrm>
              <a:off x="1212742" y="1344709"/>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Mycotoxins</a:t>
              </a:r>
              <a:endParaRPr b="0" i="0" sz="2200" u="none" cap="none" strike="noStrike">
                <a:solidFill>
                  <a:schemeClr val="lt1"/>
                </a:solidFill>
                <a:latin typeface="Times New Roman"/>
                <a:ea typeface="Times New Roman"/>
                <a:cs typeface="Times New Roman"/>
                <a:sym typeface="Times New Roman"/>
              </a:endParaRPr>
            </a:p>
          </p:txBody>
        </p:sp>
        <p:sp>
          <p:nvSpPr>
            <p:cNvPr id="252" name="Google Shape;252;p4"/>
            <p:cNvSpPr/>
            <p:nvPr/>
          </p:nvSpPr>
          <p:spPr>
            <a:xfrm>
              <a:off x="1032347" y="1328663"/>
              <a:ext cx="328696" cy="328696"/>
            </a:xfrm>
            <a:prstGeom prst="ellipse">
              <a:avLst/>
            </a:prstGeom>
            <a:solidFill>
              <a:srgbClr val="B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rot="10800000">
              <a:off x="1196696" y="1755478"/>
              <a:ext cx="4424819" cy="328696"/>
            </a:xfrm>
            <a:prstGeom prst="roundRect">
              <a:avLst>
                <a:gd fmla="val 16667" name="adj"/>
              </a:avLst>
            </a:prstGeom>
            <a:gradFill>
              <a:gsLst>
                <a:gs pos="0">
                  <a:srgbClr val="5DC098"/>
                </a:gs>
                <a:gs pos="50000">
                  <a:srgbClr val="3EBB8C"/>
                </a:gs>
                <a:gs pos="100000">
                  <a:srgbClr val="31AB7D"/>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txBox="1"/>
            <p:nvPr/>
          </p:nvSpPr>
          <p:spPr>
            <a:xfrm>
              <a:off x="1212742" y="1771524"/>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Antibiotic Residues</a:t>
              </a:r>
              <a:endParaRPr b="0" i="0" sz="2200" u="none" cap="none" strike="noStrike">
                <a:solidFill>
                  <a:schemeClr val="lt1"/>
                </a:solidFill>
                <a:latin typeface="Times New Roman"/>
                <a:ea typeface="Times New Roman"/>
                <a:cs typeface="Times New Roman"/>
                <a:sym typeface="Times New Roman"/>
              </a:endParaRPr>
            </a:p>
          </p:txBody>
        </p:sp>
        <p:sp>
          <p:nvSpPr>
            <p:cNvPr id="255" name="Google Shape;255;p4"/>
            <p:cNvSpPr/>
            <p:nvPr/>
          </p:nvSpPr>
          <p:spPr>
            <a:xfrm>
              <a:off x="1032347" y="1755478"/>
              <a:ext cx="328696" cy="328696"/>
            </a:xfrm>
            <a:prstGeom prst="ellipse">
              <a:avLst/>
            </a:prstGeom>
            <a:solidFill>
              <a:srgbClr val="BEDE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rot="10800000">
              <a:off x="1196696" y="2182293"/>
              <a:ext cx="4424819" cy="328696"/>
            </a:xfrm>
            <a:prstGeom prst="roundRect">
              <a:avLst>
                <a:gd fmla="val 16667" name="adj"/>
              </a:avLst>
            </a:prstGeom>
            <a:gradFill>
              <a:gsLst>
                <a:gs pos="0">
                  <a:srgbClr val="5DBE7D"/>
                </a:gs>
                <a:gs pos="50000">
                  <a:srgbClr val="3DBA6A"/>
                </a:gs>
                <a:gs pos="100000">
                  <a:srgbClr val="31A95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
            <p:cNvSpPr txBox="1"/>
            <p:nvPr/>
          </p:nvSpPr>
          <p:spPr>
            <a:xfrm>
              <a:off x="1212742" y="2198339"/>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Heavy Metals</a:t>
              </a:r>
              <a:endParaRPr b="0" i="0" sz="2200" u="none" cap="none" strike="noStrike">
                <a:solidFill>
                  <a:schemeClr val="lt1"/>
                </a:solidFill>
                <a:latin typeface="Times New Roman"/>
                <a:ea typeface="Times New Roman"/>
                <a:cs typeface="Times New Roman"/>
                <a:sym typeface="Times New Roman"/>
              </a:endParaRPr>
            </a:p>
          </p:txBody>
        </p:sp>
        <p:sp>
          <p:nvSpPr>
            <p:cNvPr id="258" name="Google Shape;258;p4"/>
            <p:cNvSpPr/>
            <p:nvPr/>
          </p:nvSpPr>
          <p:spPr>
            <a:xfrm>
              <a:off x="1032347" y="2182293"/>
              <a:ext cx="328696" cy="328696"/>
            </a:xfrm>
            <a:prstGeom prst="ellipse">
              <a:avLst/>
            </a:prstGeom>
            <a:solidFill>
              <a:srgbClr val="BEDD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rot="10800000">
              <a:off x="1196696" y="2609109"/>
              <a:ext cx="4424819" cy="328696"/>
            </a:xfrm>
            <a:prstGeom prst="roundRect">
              <a:avLst>
                <a:gd fmla="val 16667" name="adj"/>
              </a:avLst>
            </a:prstGeom>
            <a:gradFill>
              <a:gsLst>
                <a:gs pos="0">
                  <a:srgbClr val="5EBA65"/>
                </a:gs>
                <a:gs pos="50000">
                  <a:srgbClr val="3EB64A"/>
                </a:gs>
                <a:gs pos="100000">
                  <a:srgbClr val="32A53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txBox="1"/>
            <p:nvPr/>
          </p:nvSpPr>
          <p:spPr>
            <a:xfrm>
              <a:off x="1212742" y="2625155"/>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Vet. Drug Residues</a:t>
              </a:r>
              <a:endParaRPr b="0" i="0" sz="2200" u="none" cap="none" strike="noStrike">
                <a:solidFill>
                  <a:schemeClr val="lt1"/>
                </a:solidFill>
                <a:latin typeface="Times New Roman"/>
                <a:ea typeface="Times New Roman"/>
                <a:cs typeface="Times New Roman"/>
                <a:sym typeface="Times New Roman"/>
              </a:endParaRPr>
            </a:p>
          </p:txBody>
        </p:sp>
        <p:sp>
          <p:nvSpPr>
            <p:cNvPr id="261" name="Google Shape;261;p4"/>
            <p:cNvSpPr/>
            <p:nvPr/>
          </p:nvSpPr>
          <p:spPr>
            <a:xfrm>
              <a:off x="1032347" y="2609109"/>
              <a:ext cx="328696" cy="328696"/>
            </a:xfrm>
            <a:prstGeom prst="ellipse">
              <a:avLst/>
            </a:prstGeom>
            <a:solidFill>
              <a:srgbClr val="BE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rot="10800000">
              <a:off x="1196696" y="3035924"/>
              <a:ext cx="4424819" cy="328696"/>
            </a:xfrm>
            <a:prstGeom prst="roundRect">
              <a:avLst>
                <a:gd fmla="val 16667" name="adj"/>
              </a:avLst>
            </a:prstGeom>
            <a:gradFill>
              <a:gsLst>
                <a:gs pos="0">
                  <a:srgbClr val="68B75F"/>
                </a:gs>
                <a:gs pos="50000">
                  <a:srgbClr val="4FB240"/>
                </a:gs>
                <a:gs pos="100000">
                  <a:srgbClr val="42A133"/>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txBox="1"/>
            <p:nvPr/>
          </p:nvSpPr>
          <p:spPr>
            <a:xfrm>
              <a:off x="1212742" y="3051970"/>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Food Additives</a:t>
              </a:r>
              <a:endParaRPr b="0" i="0" sz="2200" u="none" cap="none" strike="noStrike">
                <a:solidFill>
                  <a:schemeClr val="lt1"/>
                </a:solidFill>
                <a:latin typeface="Times New Roman"/>
                <a:ea typeface="Times New Roman"/>
                <a:cs typeface="Times New Roman"/>
                <a:sym typeface="Times New Roman"/>
              </a:endParaRPr>
            </a:p>
          </p:txBody>
        </p:sp>
        <p:sp>
          <p:nvSpPr>
            <p:cNvPr id="264" name="Google Shape;264;p4"/>
            <p:cNvSpPr/>
            <p:nvPr/>
          </p:nvSpPr>
          <p:spPr>
            <a:xfrm>
              <a:off x="1032347" y="3035924"/>
              <a:ext cx="328696" cy="328696"/>
            </a:xfrm>
            <a:prstGeom prst="ellipse">
              <a:avLst/>
            </a:prstGeom>
            <a:solidFill>
              <a:srgbClr val="BFDA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
            <p:cNvSpPr/>
            <p:nvPr/>
          </p:nvSpPr>
          <p:spPr>
            <a:xfrm rot="10800000">
              <a:off x="1196696" y="3462740"/>
              <a:ext cx="4424819" cy="328696"/>
            </a:xfrm>
            <a:prstGeom prst="roundRect">
              <a:avLst>
                <a:gd fmla="val 16667" name="adj"/>
              </a:avLst>
            </a:prstGeom>
            <a:gradFill>
              <a:gsLst>
                <a:gs pos="0">
                  <a:srgbClr val="7EB45F"/>
                </a:gs>
                <a:gs pos="50000">
                  <a:srgbClr val="6EAE41"/>
                </a:gs>
                <a:gs pos="100000">
                  <a:srgbClr val="5F9E3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
            <p:cNvSpPr txBox="1"/>
            <p:nvPr/>
          </p:nvSpPr>
          <p:spPr>
            <a:xfrm>
              <a:off x="1212742" y="3478786"/>
              <a:ext cx="4392727" cy="296604"/>
            </a:xfrm>
            <a:prstGeom prst="rect">
              <a:avLst/>
            </a:prstGeom>
            <a:noFill/>
            <a:ln>
              <a:noFill/>
            </a:ln>
          </p:spPr>
          <p:txBody>
            <a:bodyPr anchorCtr="0" anchor="ctr" bIns="83800" lIns="144925" spcFirstLastPara="1" rIns="156450" wrap="square" tIns="83800">
              <a:noAutofit/>
            </a:bodyPr>
            <a:lstStyle/>
            <a:p>
              <a:pPr indent="0" lvl="0" marL="0" marR="0" rtl="0" algn="ctr">
                <a:lnSpc>
                  <a:spcPct val="90000"/>
                </a:lnSpc>
                <a:spcBef>
                  <a:spcPts val="0"/>
                </a:spcBef>
                <a:spcAft>
                  <a:spcPts val="0"/>
                </a:spcAft>
                <a:buClr>
                  <a:schemeClr val="lt1"/>
                </a:buClr>
                <a:buSzPts val="2200"/>
                <a:buFont typeface="Times New Roman"/>
                <a:buNone/>
              </a:pPr>
              <a:r>
                <a:rPr b="0" i="0" lang="en-US" sz="2200" u="none" cap="none" strike="noStrike">
                  <a:solidFill>
                    <a:schemeClr val="lt1"/>
                  </a:solidFill>
                  <a:latin typeface="Times New Roman"/>
                  <a:ea typeface="Times New Roman"/>
                  <a:cs typeface="Times New Roman"/>
                  <a:sym typeface="Times New Roman"/>
                </a:rPr>
                <a:t>Natural Toxicants</a:t>
              </a:r>
              <a:endParaRPr b="0" i="0" sz="2200" u="none" cap="none" strike="noStrike">
                <a:solidFill>
                  <a:schemeClr val="lt1"/>
                </a:solidFill>
                <a:latin typeface="Times New Roman"/>
                <a:ea typeface="Times New Roman"/>
                <a:cs typeface="Times New Roman"/>
                <a:sym typeface="Times New Roman"/>
              </a:endParaRPr>
            </a:p>
          </p:txBody>
        </p:sp>
        <p:sp>
          <p:nvSpPr>
            <p:cNvPr id="267" name="Google Shape;267;p4"/>
            <p:cNvSpPr/>
            <p:nvPr/>
          </p:nvSpPr>
          <p:spPr>
            <a:xfrm>
              <a:off x="1032347" y="3462740"/>
              <a:ext cx="328696" cy="328696"/>
            </a:xfrm>
            <a:prstGeom prst="ellipse">
              <a:avLst/>
            </a:prstGeom>
            <a:solidFill>
              <a:srgbClr val="C6D9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4"/>
          <p:cNvSpPr/>
          <p:nvPr/>
        </p:nvSpPr>
        <p:spPr>
          <a:xfrm>
            <a:off x="946547" y="0"/>
            <a:ext cx="680442" cy="6121400"/>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69" name="Google Shape;269;p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70" name="Google Shape;270;p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71" name="Google Shape;271;p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pic>
        <p:nvPicPr>
          <p:cNvPr id="272" name="Google Shape;272;p4"/>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0"/>
          <p:cNvSpPr/>
          <p:nvPr/>
        </p:nvSpPr>
        <p:spPr>
          <a:xfrm>
            <a:off x="1678608" y="953572"/>
            <a:ext cx="8338442" cy="240065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99"/>
              </a:buClr>
              <a:buSzPts val="1500"/>
              <a:buFont typeface="Noto Sans Symbols"/>
              <a:buChar char="▪"/>
            </a:pPr>
            <a:r>
              <a:rPr b="1" i="1" lang="en-US" sz="1500">
                <a:solidFill>
                  <a:srgbClr val="000099"/>
                </a:solidFill>
                <a:latin typeface="Cambria"/>
                <a:ea typeface="Cambria"/>
                <a:cs typeface="Cambria"/>
                <a:sym typeface="Cambria"/>
              </a:rPr>
              <a:t> </a:t>
            </a:r>
            <a:r>
              <a:rPr lang="en-US" sz="1500">
                <a:solidFill>
                  <a:srgbClr val="000099"/>
                </a:solidFill>
                <a:latin typeface="Cambria"/>
                <a:ea typeface="Cambria"/>
                <a:cs typeface="Cambria"/>
                <a:sym typeface="Cambria"/>
              </a:rPr>
              <a:t>Bacillus cereus is </a:t>
            </a:r>
            <a:r>
              <a:rPr b="1" lang="en-US" sz="1500">
                <a:solidFill>
                  <a:srgbClr val="000099"/>
                </a:solidFill>
                <a:latin typeface="Cambria"/>
                <a:ea typeface="Cambria"/>
                <a:cs typeface="Cambria"/>
                <a:sym typeface="Cambria"/>
              </a:rPr>
              <a:t>Gram positive, rod shaped, facultative anaerobic </a:t>
            </a:r>
            <a:r>
              <a:rPr lang="en-US" sz="1500">
                <a:solidFill>
                  <a:srgbClr val="000099"/>
                </a:solidFill>
                <a:latin typeface="Cambria"/>
                <a:ea typeface="Cambria"/>
                <a:cs typeface="Cambria"/>
                <a:sym typeface="Cambria"/>
              </a:rPr>
              <a:t>bacteria</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500"/>
              <a:buFont typeface="Noto Sans Symbols"/>
              <a:buChar char="▪"/>
            </a:pPr>
            <a:r>
              <a:rPr lang="en-US" sz="1500">
                <a:solidFill>
                  <a:srgbClr val="C00000"/>
                </a:solidFill>
                <a:latin typeface="Cambria"/>
                <a:ea typeface="Cambria"/>
                <a:cs typeface="Cambria"/>
                <a:sym typeface="Cambria"/>
              </a:rPr>
              <a:t>They form </a:t>
            </a:r>
            <a:r>
              <a:rPr b="1" lang="en-US" sz="1500">
                <a:solidFill>
                  <a:srgbClr val="C00000"/>
                </a:solidFill>
                <a:latin typeface="Cambria"/>
                <a:ea typeface="Cambria"/>
                <a:cs typeface="Cambria"/>
                <a:sym typeface="Cambria"/>
              </a:rPr>
              <a:t>endospores </a:t>
            </a:r>
            <a:r>
              <a:rPr lang="en-US" sz="1500">
                <a:solidFill>
                  <a:srgbClr val="C00000"/>
                </a:solidFill>
                <a:latin typeface="Cambria"/>
                <a:ea typeface="Cambria"/>
                <a:cs typeface="Cambria"/>
                <a:sym typeface="Cambria"/>
              </a:rPr>
              <a:t>which do not swell the rods in which they are formed</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500"/>
              <a:buFont typeface="Noto Sans Symbols"/>
              <a:buChar char="▪"/>
            </a:pPr>
            <a:r>
              <a:rPr b="1" lang="en-US" sz="1500">
                <a:solidFill>
                  <a:srgbClr val="385623"/>
                </a:solidFill>
                <a:latin typeface="Cambria"/>
                <a:ea typeface="Cambria"/>
                <a:cs typeface="Cambria"/>
                <a:sym typeface="Cambria"/>
              </a:rPr>
              <a:t>The broad spectrum of </a:t>
            </a:r>
            <a:r>
              <a:rPr b="1" i="1" lang="en-US" sz="1500">
                <a:solidFill>
                  <a:srgbClr val="385623"/>
                </a:solidFill>
                <a:latin typeface="Cambria"/>
                <a:ea typeface="Cambria"/>
                <a:cs typeface="Cambria"/>
                <a:sym typeface="Cambria"/>
              </a:rPr>
              <a:t>B. cereus </a:t>
            </a:r>
            <a:r>
              <a:rPr b="1" lang="en-US" sz="1500">
                <a:solidFill>
                  <a:srgbClr val="385623"/>
                </a:solidFill>
                <a:latin typeface="Cambria"/>
                <a:ea typeface="Cambria"/>
                <a:cs typeface="Cambria"/>
                <a:sym typeface="Cambria"/>
              </a:rPr>
              <a:t>toxicity ranges from avirulent strains used as probiotics for humans to highly toxic strains responsible for food-related fatalities</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500"/>
              <a:buFont typeface="Noto Sans Symbols"/>
              <a:buChar char="▪"/>
            </a:pPr>
            <a:r>
              <a:rPr i="1" lang="en-US" sz="1500">
                <a:solidFill>
                  <a:srgbClr val="000099"/>
                </a:solidFill>
                <a:latin typeface="Cambria"/>
                <a:ea typeface="Cambria"/>
                <a:cs typeface="Cambria"/>
                <a:sym typeface="Cambria"/>
              </a:rPr>
              <a:t>B. cereus</a:t>
            </a:r>
            <a:r>
              <a:rPr lang="en-US" sz="1500">
                <a:solidFill>
                  <a:srgbClr val="000099"/>
                </a:solidFill>
                <a:latin typeface="Cambria"/>
                <a:ea typeface="Cambria"/>
                <a:cs typeface="Cambria"/>
                <a:sym typeface="Cambria"/>
              </a:rPr>
              <a:t> can cause two different types of foodborne illness: </a:t>
            </a:r>
            <a:r>
              <a:rPr b="1" lang="en-US" sz="1500">
                <a:solidFill>
                  <a:srgbClr val="000099"/>
                </a:solidFill>
                <a:latin typeface="Cambria"/>
                <a:ea typeface="Cambria"/>
                <a:cs typeface="Cambria"/>
                <a:sym typeface="Cambria"/>
              </a:rPr>
              <a:t>the diarrheal type and the emetic type. </a:t>
            </a:r>
            <a:endParaRPr/>
          </a:p>
          <a:p>
            <a:pPr indent="0" lvl="0" marL="0" marR="0" rtl="0" algn="just">
              <a:spcBef>
                <a:spcPts val="0"/>
              </a:spcBef>
              <a:spcAft>
                <a:spcPts val="0"/>
              </a:spcAft>
              <a:buNone/>
            </a:pPr>
            <a:r>
              <a:t/>
            </a:r>
            <a:endParaRPr sz="1500">
              <a:solidFill>
                <a:schemeClr val="dk1"/>
              </a:solidFill>
              <a:latin typeface="Cambria"/>
              <a:ea typeface="Cambria"/>
              <a:cs typeface="Cambria"/>
              <a:sym typeface="Cambria"/>
            </a:endParaRPr>
          </a:p>
          <a:p>
            <a:pPr indent="0" lvl="0" marL="0" marR="0" rtl="0" algn="just">
              <a:spcBef>
                <a:spcPts val="0"/>
              </a:spcBef>
              <a:spcAft>
                <a:spcPts val="0"/>
              </a:spcAft>
              <a:buNone/>
            </a:pPr>
            <a:r>
              <a:rPr lang="en-US" sz="1500">
                <a:solidFill>
                  <a:schemeClr val="dk1"/>
                </a:solidFill>
                <a:latin typeface="Cambria"/>
                <a:ea typeface="Cambria"/>
                <a:cs typeface="Cambria"/>
                <a:sym typeface="Cambria"/>
              </a:rPr>
              <a:t>A total of two Indian Standards have been formulated by BIS on </a:t>
            </a:r>
            <a:r>
              <a:rPr i="1" lang="en-US" sz="1500">
                <a:solidFill>
                  <a:schemeClr val="dk1"/>
                </a:solidFill>
                <a:latin typeface="Cambria"/>
                <a:ea typeface="Cambria"/>
                <a:cs typeface="Cambria"/>
                <a:sym typeface="Cambria"/>
              </a:rPr>
              <a:t>B. cereus:</a:t>
            </a:r>
            <a:endParaRPr sz="1500">
              <a:solidFill>
                <a:schemeClr val="dk1"/>
              </a:solidFill>
              <a:latin typeface="Cambria"/>
              <a:ea typeface="Cambria"/>
              <a:cs typeface="Cambria"/>
              <a:sym typeface="Cambria"/>
            </a:endParaRPr>
          </a:p>
        </p:txBody>
      </p:sp>
      <p:graphicFrame>
        <p:nvGraphicFramePr>
          <p:cNvPr id="851" name="Google Shape;851;p40"/>
          <p:cNvGraphicFramePr/>
          <p:nvPr/>
        </p:nvGraphicFramePr>
        <p:xfrm>
          <a:off x="1721917" y="3399981"/>
          <a:ext cx="3000000" cy="3000000"/>
        </p:xfrm>
        <a:graphic>
          <a:graphicData uri="http://schemas.openxmlformats.org/drawingml/2006/table">
            <a:tbl>
              <a:tblPr bandRow="1" firstCol="1" firstRow="1">
                <a:noFill/>
                <a:tableStyleId>{0EC23969-C652-4E06-8306-EBFD74F711B0}</a:tableStyleId>
              </a:tblPr>
              <a:tblGrid>
                <a:gridCol w="558400"/>
                <a:gridCol w="1374700"/>
                <a:gridCol w="5903850"/>
              </a:tblGrid>
              <a:tr h="258600">
                <a:tc>
                  <a:txBody>
                    <a:bodyPr/>
                    <a:lstStyle/>
                    <a:p>
                      <a:pPr indent="0" lvl="0" marL="0" marR="0" rtl="0" algn="ctr">
                        <a:spcBef>
                          <a:spcPts val="0"/>
                        </a:spcBef>
                        <a:spcAft>
                          <a:spcPts val="0"/>
                        </a:spcAft>
                        <a:buNone/>
                      </a:pPr>
                      <a:r>
                        <a:rPr lang="en-US" sz="1300">
                          <a:latin typeface="Cambria"/>
                          <a:ea typeface="Cambria"/>
                          <a:cs typeface="Cambria"/>
                          <a:sym typeface="Cambria"/>
                        </a:rPr>
                        <a:t>S. No. </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No.</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Title</a:t>
                      </a:r>
                      <a:endParaRPr b="0" sz="1300">
                        <a:solidFill>
                          <a:schemeClr val="dk1"/>
                        </a:solidFill>
                        <a:latin typeface="Cambria"/>
                        <a:ea typeface="Cambria"/>
                        <a:cs typeface="Cambria"/>
                        <a:sym typeface="Cambria"/>
                      </a:endParaRPr>
                    </a:p>
                  </a:txBody>
                  <a:tcPr marT="0" marB="0" marR="44625" marL="44625"/>
                </a:tc>
              </a:tr>
              <a:tr h="438450">
                <a:tc>
                  <a:txBody>
                    <a:bodyPr/>
                    <a:lstStyle/>
                    <a:p>
                      <a:pPr indent="0" lvl="0" marL="0" marR="0" rtl="0" algn="ctr">
                        <a:spcBef>
                          <a:spcPts val="0"/>
                        </a:spcBef>
                        <a:spcAft>
                          <a:spcPts val="0"/>
                        </a:spcAft>
                        <a:buNone/>
                      </a:pPr>
                      <a:r>
                        <a:rPr lang="en-US" sz="1300">
                          <a:latin typeface="Cambria"/>
                          <a:ea typeface="Cambria"/>
                          <a:cs typeface="Cambria"/>
                          <a:sym typeface="Cambria"/>
                        </a:rPr>
                        <a:t>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5887 (Part 6) : 2012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food and animal feeding stuffs - Horizontal method for the enumeration of presumptive </a:t>
                      </a:r>
                      <a:r>
                        <a:rPr i="1" lang="en-US" sz="1300">
                          <a:latin typeface="Cambria"/>
                          <a:ea typeface="Cambria"/>
                          <a:cs typeface="Cambria"/>
                          <a:sym typeface="Cambria"/>
                        </a:rPr>
                        <a:t>Bacillus cereus</a:t>
                      </a:r>
                      <a:r>
                        <a:rPr lang="en-US" sz="1300">
                          <a:latin typeface="Cambria"/>
                          <a:ea typeface="Cambria"/>
                          <a:cs typeface="Cambria"/>
                          <a:sym typeface="Cambria"/>
                        </a:rPr>
                        <a:t>: </a:t>
                      </a:r>
                      <a:r>
                        <a:rPr b="1" lang="en-US" sz="1300">
                          <a:latin typeface="Cambria"/>
                          <a:ea typeface="Cambria"/>
                          <a:cs typeface="Cambria"/>
                          <a:sym typeface="Cambria"/>
                        </a:rPr>
                        <a:t>Part 6 colony - Count technique at 30</a:t>
                      </a:r>
                      <a:r>
                        <a:rPr b="1" baseline="30000" lang="en-US" sz="1300">
                          <a:latin typeface="Cambria"/>
                          <a:ea typeface="Cambria"/>
                          <a:cs typeface="Cambria"/>
                          <a:sym typeface="Cambria"/>
                        </a:rPr>
                        <a:t>⸰</a:t>
                      </a:r>
                      <a:r>
                        <a:rPr b="1" lang="en-US" sz="1300">
                          <a:latin typeface="Cambria"/>
                          <a:ea typeface="Cambria"/>
                          <a:cs typeface="Cambria"/>
                          <a:sym typeface="Cambria"/>
                        </a:rPr>
                        <a:t>C </a:t>
                      </a:r>
                      <a:endParaRPr/>
                    </a:p>
                    <a:p>
                      <a:pPr indent="0" lvl="0" marL="0" marR="0" rtl="0" algn="just">
                        <a:spcBef>
                          <a:spcPts val="0"/>
                        </a:spcBef>
                        <a:spcAft>
                          <a:spcPts val="0"/>
                        </a:spcAft>
                        <a:buNone/>
                      </a:pPr>
                      <a:r>
                        <a:rPr lang="en-US" sz="1300">
                          <a:latin typeface="Cambria"/>
                          <a:ea typeface="Cambria"/>
                          <a:cs typeface="Cambria"/>
                          <a:sym typeface="Cambria"/>
                        </a:rPr>
                        <a:t> </a:t>
                      </a:r>
                      <a:endParaRPr b="0" sz="1300">
                        <a:solidFill>
                          <a:schemeClr val="dk1"/>
                        </a:solidFill>
                        <a:latin typeface="Cambria"/>
                        <a:ea typeface="Cambria"/>
                        <a:cs typeface="Cambria"/>
                        <a:sym typeface="Cambria"/>
                      </a:endParaRPr>
                    </a:p>
                  </a:txBody>
                  <a:tcPr marT="0" marB="0" marR="56700" marL="56700"/>
                </a:tc>
              </a:tr>
              <a:tr h="816175">
                <a:tc>
                  <a:txBody>
                    <a:bodyPr/>
                    <a:lstStyle/>
                    <a:p>
                      <a:pPr indent="0" lvl="0" marL="0" marR="0" rtl="0" algn="ctr">
                        <a:spcBef>
                          <a:spcPts val="0"/>
                        </a:spcBef>
                        <a:spcAft>
                          <a:spcPts val="0"/>
                        </a:spcAft>
                        <a:buNone/>
                      </a:pPr>
                      <a:r>
                        <a:rPr lang="en-US" sz="1300">
                          <a:latin typeface="Cambria"/>
                          <a:ea typeface="Cambria"/>
                          <a:cs typeface="Cambria"/>
                          <a:sym typeface="Cambria"/>
                        </a:rPr>
                        <a:t>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16434 : 2018</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food and animal feeding stuffs - Horizontal method for the determination of low numbers of presumptive </a:t>
                      </a:r>
                      <a:r>
                        <a:rPr i="1" lang="en-US" sz="1300">
                          <a:latin typeface="Cambria"/>
                          <a:ea typeface="Cambria"/>
                          <a:cs typeface="Cambria"/>
                          <a:sym typeface="Cambria"/>
                        </a:rPr>
                        <a:t>Bacillus cereus </a:t>
                      </a:r>
                      <a:r>
                        <a:rPr lang="en-US" sz="1300">
                          <a:latin typeface="Cambria"/>
                          <a:ea typeface="Cambria"/>
                          <a:cs typeface="Cambria"/>
                          <a:sym typeface="Cambria"/>
                        </a:rPr>
                        <a:t>- </a:t>
                      </a:r>
                      <a:r>
                        <a:rPr b="1" lang="en-US" sz="1300">
                          <a:latin typeface="Cambria"/>
                          <a:ea typeface="Cambria"/>
                          <a:cs typeface="Cambria"/>
                          <a:sym typeface="Cambria"/>
                        </a:rPr>
                        <a:t>Most probable number technique and detection method</a:t>
                      </a:r>
                      <a:endParaRPr/>
                    </a:p>
                    <a:p>
                      <a:pPr indent="0" lvl="0" marL="0" marR="0" rtl="0" algn="just">
                        <a:spcBef>
                          <a:spcPts val="0"/>
                        </a:spcBef>
                        <a:spcAft>
                          <a:spcPts val="0"/>
                        </a:spcAft>
                        <a:buNone/>
                      </a:pPr>
                      <a:r>
                        <a:rPr lang="en-US" sz="1300">
                          <a:latin typeface="Cambria"/>
                          <a:ea typeface="Cambria"/>
                          <a:cs typeface="Cambria"/>
                          <a:sym typeface="Cambria"/>
                        </a:rPr>
                        <a:t> </a:t>
                      </a:r>
                      <a:endParaRPr b="0" sz="1300">
                        <a:solidFill>
                          <a:schemeClr val="dk1"/>
                        </a:solidFill>
                        <a:latin typeface="Cambria"/>
                        <a:ea typeface="Cambria"/>
                        <a:cs typeface="Cambria"/>
                        <a:sym typeface="Cambria"/>
                      </a:endParaRPr>
                    </a:p>
                  </a:txBody>
                  <a:tcPr marT="0" marB="0" marR="56700" marL="56700"/>
                </a:tc>
              </a:tr>
            </a:tbl>
          </a:graphicData>
        </a:graphic>
      </p:graphicFrame>
      <p:sp>
        <p:nvSpPr>
          <p:cNvPr id="852" name="Google Shape;852;p40"/>
          <p:cNvSpPr/>
          <p:nvPr/>
        </p:nvSpPr>
        <p:spPr>
          <a:xfrm>
            <a:off x="1672901" y="5290633"/>
            <a:ext cx="8073190" cy="738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chemeClr val="dk1"/>
                </a:solidFill>
                <a:latin typeface="Cambria"/>
                <a:ea typeface="Cambria"/>
                <a:cs typeface="Cambria"/>
                <a:sym typeface="Cambria"/>
              </a:rPr>
              <a:t>Both the Indian Standards prescribe methods for detection, identification and enumeration of </a:t>
            </a:r>
            <a:r>
              <a:rPr i="1" lang="en-US" sz="1400">
                <a:solidFill>
                  <a:schemeClr val="dk1"/>
                </a:solidFill>
                <a:latin typeface="Cambria"/>
                <a:ea typeface="Cambria"/>
                <a:cs typeface="Cambria"/>
                <a:sym typeface="Cambria"/>
              </a:rPr>
              <a:t>B. cereus</a:t>
            </a:r>
            <a:r>
              <a:rPr lang="en-US" sz="1400">
                <a:solidFill>
                  <a:schemeClr val="dk1"/>
                </a:solidFill>
                <a:latin typeface="Cambria"/>
                <a:ea typeface="Cambria"/>
                <a:cs typeface="Cambria"/>
                <a:sym typeface="Cambria"/>
              </a:rPr>
              <a:t> from a broad range of commodities, including </a:t>
            </a:r>
            <a:r>
              <a:rPr b="1" lang="en-US" sz="1400">
                <a:solidFill>
                  <a:schemeClr val="dk1"/>
                </a:solidFill>
                <a:latin typeface="Cambria"/>
                <a:ea typeface="Cambria"/>
                <a:cs typeface="Cambria"/>
                <a:sym typeface="Cambria"/>
              </a:rPr>
              <a:t>food, animal feeding stuff and environmental samples</a:t>
            </a:r>
            <a:r>
              <a:rPr lang="en-US" sz="1400">
                <a:solidFill>
                  <a:schemeClr val="dk1"/>
                </a:solidFill>
                <a:latin typeface="Cambria"/>
                <a:ea typeface="Cambria"/>
                <a:cs typeface="Cambria"/>
                <a:sym typeface="Cambria"/>
              </a:rPr>
              <a:t>. </a:t>
            </a:r>
            <a:endParaRPr/>
          </a:p>
        </p:txBody>
      </p:sp>
      <p:sp>
        <p:nvSpPr>
          <p:cNvPr id="853" name="Google Shape;853;p40"/>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54" name="Google Shape;854;p40"/>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855" name="Google Shape;855;p40"/>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56" name="Google Shape;856;p40"/>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57" name="Google Shape;857;p40"/>
          <p:cNvSpPr txBox="1"/>
          <p:nvPr/>
        </p:nvSpPr>
        <p:spPr>
          <a:xfrm>
            <a:off x="1672901" y="91529"/>
            <a:ext cx="7072015"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H) Indian Standards on Method of Tests for </a:t>
            </a:r>
            <a:r>
              <a:rPr b="1" i="1" lang="en-US" sz="2400">
                <a:solidFill>
                  <a:schemeClr val="dk1"/>
                </a:solidFill>
                <a:latin typeface="Cambria"/>
                <a:ea typeface="Cambria"/>
                <a:cs typeface="Cambria"/>
                <a:sym typeface="Cambria"/>
              </a:rPr>
              <a:t>Bacillus cereus</a:t>
            </a:r>
            <a:endParaRPr sz="2400">
              <a:solidFill>
                <a:schemeClr val="dk1"/>
              </a:solidFill>
              <a:latin typeface="Cambria"/>
              <a:ea typeface="Cambria"/>
              <a:cs typeface="Cambria"/>
              <a:sym typeface="Cambria"/>
            </a:endParaRPr>
          </a:p>
        </p:txBody>
      </p:sp>
      <p:pic>
        <p:nvPicPr>
          <p:cNvPr id="858" name="Google Shape;858;p40"/>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1"/>
          <p:cNvSpPr/>
          <p:nvPr/>
        </p:nvSpPr>
        <p:spPr>
          <a:xfrm>
            <a:off x="1528822" y="1111358"/>
            <a:ext cx="8029957" cy="273920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500"/>
              <a:buFont typeface="Noto Sans Symbols"/>
              <a:buChar char="▪"/>
            </a:pPr>
            <a:r>
              <a:rPr i="1" lang="en-US" sz="1500">
                <a:solidFill>
                  <a:schemeClr val="dk1"/>
                </a:solidFill>
                <a:latin typeface="Cambria"/>
                <a:ea typeface="Cambria"/>
                <a:cs typeface="Cambria"/>
                <a:sym typeface="Cambria"/>
              </a:rPr>
              <a:t>Shigella </a:t>
            </a:r>
            <a:r>
              <a:rPr lang="en-US" sz="1500">
                <a:solidFill>
                  <a:schemeClr val="dk1"/>
                </a:solidFill>
                <a:latin typeface="Cambria"/>
                <a:ea typeface="Cambria"/>
                <a:cs typeface="Cambria"/>
                <a:sym typeface="Cambria"/>
              </a:rPr>
              <a:t>is a gram-negative, nonsporulating, nonmotile, facultative anaerobic, rod-shaped bacterium. </a:t>
            </a:r>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500"/>
              <a:buFont typeface="Noto Sans Symbols"/>
              <a:buChar char="▪"/>
            </a:pPr>
            <a:r>
              <a:rPr lang="en-US" sz="1500">
                <a:solidFill>
                  <a:schemeClr val="dk1"/>
                </a:solidFill>
                <a:latin typeface="Cambria"/>
                <a:ea typeface="Cambria"/>
                <a:cs typeface="Cambria"/>
                <a:sym typeface="Cambria"/>
              </a:rPr>
              <a:t>The genus </a:t>
            </a:r>
            <a:r>
              <a:rPr i="1" lang="en-US" sz="1500">
                <a:solidFill>
                  <a:schemeClr val="dk1"/>
                </a:solidFill>
                <a:latin typeface="Cambria"/>
                <a:ea typeface="Cambria"/>
                <a:cs typeface="Cambria"/>
                <a:sym typeface="Cambria"/>
              </a:rPr>
              <a:t>Shigella </a:t>
            </a:r>
            <a:r>
              <a:rPr lang="en-US" sz="1500">
                <a:solidFill>
                  <a:schemeClr val="dk1"/>
                </a:solidFill>
                <a:latin typeface="Cambria"/>
                <a:ea typeface="Cambria"/>
                <a:cs typeface="Cambria"/>
                <a:sym typeface="Cambria"/>
              </a:rPr>
              <a:t>has been subdivided </a:t>
            </a:r>
            <a:r>
              <a:rPr b="1" lang="en-US" sz="1500">
                <a:solidFill>
                  <a:schemeClr val="dk1"/>
                </a:solidFill>
                <a:latin typeface="Cambria"/>
                <a:ea typeface="Cambria"/>
                <a:cs typeface="Cambria"/>
                <a:sym typeface="Cambria"/>
              </a:rPr>
              <a:t>on the basis of biochemical characters and serological</a:t>
            </a:r>
            <a:r>
              <a:rPr lang="en-US" sz="1500">
                <a:solidFill>
                  <a:schemeClr val="dk1"/>
                </a:solidFill>
                <a:latin typeface="Cambria"/>
                <a:ea typeface="Cambria"/>
                <a:cs typeface="Cambria"/>
                <a:sym typeface="Cambria"/>
              </a:rPr>
              <a:t> testing into four subgroups:</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76214" lvl="0" marL="542903" marR="0" rtl="0" algn="just">
              <a:spcBef>
                <a:spcPts val="0"/>
              </a:spcBef>
              <a:spcAft>
                <a:spcPts val="0"/>
              </a:spcAft>
              <a:buClr>
                <a:schemeClr val="dk1"/>
              </a:buClr>
              <a:buSzPts val="1500"/>
              <a:buFont typeface="Arial"/>
              <a:buChar char="•"/>
            </a:pPr>
            <a:r>
              <a:rPr lang="en-US" sz="1500">
                <a:solidFill>
                  <a:schemeClr val="dk1"/>
                </a:solidFill>
                <a:latin typeface="Cambria"/>
                <a:ea typeface="Cambria"/>
                <a:cs typeface="Cambria"/>
                <a:sym typeface="Cambria"/>
              </a:rPr>
              <a:t>subgroup A </a:t>
            </a:r>
            <a:r>
              <a:rPr i="1" lang="en-US" sz="1500">
                <a:solidFill>
                  <a:schemeClr val="dk1"/>
                </a:solidFill>
                <a:latin typeface="Cambria"/>
                <a:ea typeface="Cambria"/>
                <a:cs typeface="Cambria"/>
                <a:sym typeface="Cambria"/>
              </a:rPr>
              <a:t>(Sh. dysenteriae, </a:t>
            </a:r>
            <a:r>
              <a:rPr lang="en-US" sz="1500">
                <a:solidFill>
                  <a:schemeClr val="dk1"/>
                </a:solidFill>
                <a:latin typeface="Cambria"/>
                <a:ea typeface="Cambria"/>
                <a:cs typeface="Cambria"/>
                <a:sym typeface="Cambria"/>
              </a:rPr>
              <a:t>containing 10 serotypes), </a:t>
            </a:r>
            <a:endParaRPr/>
          </a:p>
          <a:p>
            <a:pPr indent="-276214" lvl="0" marL="542903" marR="0" rtl="0" algn="just">
              <a:spcBef>
                <a:spcPts val="0"/>
              </a:spcBef>
              <a:spcAft>
                <a:spcPts val="0"/>
              </a:spcAft>
              <a:buClr>
                <a:schemeClr val="dk1"/>
              </a:buClr>
              <a:buSzPts val="1500"/>
              <a:buFont typeface="Arial"/>
              <a:buChar char="•"/>
            </a:pPr>
            <a:r>
              <a:rPr lang="en-US" sz="1500">
                <a:solidFill>
                  <a:schemeClr val="dk1"/>
                </a:solidFill>
                <a:latin typeface="Cambria"/>
                <a:ea typeface="Cambria"/>
                <a:cs typeface="Cambria"/>
                <a:sym typeface="Cambria"/>
              </a:rPr>
              <a:t>subgroup B (</a:t>
            </a:r>
            <a:r>
              <a:rPr i="1" lang="en-US" sz="1500">
                <a:solidFill>
                  <a:schemeClr val="dk1"/>
                </a:solidFill>
                <a:latin typeface="Cambria"/>
                <a:ea typeface="Cambria"/>
                <a:cs typeface="Cambria"/>
                <a:sym typeface="Cambria"/>
              </a:rPr>
              <a:t>Sh. flexneri, </a:t>
            </a:r>
            <a:r>
              <a:rPr lang="en-US" sz="1500">
                <a:solidFill>
                  <a:schemeClr val="dk1"/>
                </a:solidFill>
                <a:latin typeface="Cambria"/>
                <a:ea typeface="Cambria"/>
                <a:cs typeface="Cambria"/>
                <a:sym typeface="Cambria"/>
              </a:rPr>
              <a:t>containing 6 serotypes), </a:t>
            </a:r>
            <a:endParaRPr/>
          </a:p>
          <a:p>
            <a:pPr indent="-276214" lvl="0" marL="542903" marR="0" rtl="0" algn="just">
              <a:spcBef>
                <a:spcPts val="0"/>
              </a:spcBef>
              <a:spcAft>
                <a:spcPts val="0"/>
              </a:spcAft>
              <a:buClr>
                <a:schemeClr val="dk1"/>
              </a:buClr>
              <a:buSzPts val="1500"/>
              <a:buFont typeface="Arial"/>
              <a:buChar char="•"/>
            </a:pPr>
            <a:r>
              <a:rPr lang="en-US" sz="1500">
                <a:solidFill>
                  <a:schemeClr val="dk1"/>
                </a:solidFill>
                <a:latin typeface="Cambria"/>
                <a:ea typeface="Cambria"/>
                <a:cs typeface="Cambria"/>
                <a:sym typeface="Cambria"/>
              </a:rPr>
              <a:t>subgroup C (</a:t>
            </a:r>
            <a:r>
              <a:rPr i="1" lang="en-US" sz="1500">
                <a:solidFill>
                  <a:schemeClr val="dk1"/>
                </a:solidFill>
                <a:latin typeface="Cambria"/>
                <a:ea typeface="Cambria"/>
                <a:cs typeface="Cambria"/>
                <a:sym typeface="Cambria"/>
              </a:rPr>
              <a:t>Sh. Boydii, </a:t>
            </a:r>
            <a:r>
              <a:rPr lang="en-US" sz="1500">
                <a:solidFill>
                  <a:schemeClr val="dk1"/>
                </a:solidFill>
                <a:latin typeface="Cambria"/>
                <a:ea typeface="Cambria"/>
                <a:cs typeface="Cambria"/>
                <a:sym typeface="Cambria"/>
              </a:rPr>
              <a:t>containing 15 serotypes</a:t>
            </a:r>
            <a:r>
              <a:rPr i="1" lang="en-US" sz="1500">
                <a:solidFill>
                  <a:schemeClr val="dk1"/>
                </a:solidFill>
                <a:latin typeface="Cambria"/>
                <a:ea typeface="Cambria"/>
                <a:cs typeface="Cambria"/>
                <a:sym typeface="Cambria"/>
              </a:rPr>
              <a:t>), </a:t>
            </a:r>
            <a:r>
              <a:rPr lang="en-US" sz="1500">
                <a:solidFill>
                  <a:schemeClr val="dk1"/>
                </a:solidFill>
                <a:latin typeface="Cambria"/>
                <a:ea typeface="Cambria"/>
                <a:cs typeface="Cambria"/>
                <a:sym typeface="Cambria"/>
              </a:rPr>
              <a:t>and </a:t>
            </a:r>
            <a:endParaRPr/>
          </a:p>
          <a:p>
            <a:pPr indent="-276214" lvl="0" marL="542903" marR="0" rtl="0" algn="just">
              <a:spcBef>
                <a:spcPts val="0"/>
              </a:spcBef>
              <a:spcAft>
                <a:spcPts val="0"/>
              </a:spcAft>
              <a:buClr>
                <a:schemeClr val="dk1"/>
              </a:buClr>
              <a:buSzPts val="1500"/>
              <a:buFont typeface="Arial"/>
              <a:buChar char="•"/>
            </a:pPr>
            <a:r>
              <a:rPr lang="en-US" sz="1500">
                <a:solidFill>
                  <a:schemeClr val="dk1"/>
                </a:solidFill>
                <a:latin typeface="Cambria"/>
                <a:ea typeface="Cambria"/>
                <a:cs typeface="Cambria"/>
                <a:sym typeface="Cambria"/>
              </a:rPr>
              <a:t>subgroup D (</a:t>
            </a:r>
            <a:r>
              <a:rPr i="1" lang="en-US" sz="1500">
                <a:solidFill>
                  <a:schemeClr val="dk1"/>
                </a:solidFill>
                <a:latin typeface="Cambria"/>
                <a:ea typeface="Cambria"/>
                <a:cs typeface="Cambria"/>
                <a:sym typeface="Cambria"/>
              </a:rPr>
              <a:t>Sh. Sonnei,</a:t>
            </a:r>
            <a:r>
              <a:rPr lang="en-US" sz="1500">
                <a:solidFill>
                  <a:schemeClr val="dk1"/>
                </a:solidFill>
                <a:latin typeface="Cambria"/>
                <a:ea typeface="Cambria"/>
                <a:cs typeface="Cambria"/>
                <a:sym typeface="Cambria"/>
              </a:rPr>
              <a:t> containing 2 forms</a:t>
            </a:r>
            <a:r>
              <a:rPr i="1" lang="en-US" sz="1500">
                <a:solidFill>
                  <a:schemeClr val="dk1"/>
                </a:solidFill>
                <a:latin typeface="Cambria"/>
                <a:ea typeface="Cambria"/>
                <a:cs typeface="Cambria"/>
                <a:sym typeface="Cambria"/>
              </a:rPr>
              <a:t>)</a:t>
            </a:r>
            <a:r>
              <a:rPr lang="en-US" sz="1500">
                <a:solidFill>
                  <a:schemeClr val="dk1"/>
                </a:solidFill>
                <a:latin typeface="Cambria"/>
                <a:ea typeface="Cambria"/>
                <a:cs typeface="Cambria"/>
                <a:sym typeface="Cambria"/>
              </a:rPr>
              <a:t>.</a:t>
            </a:r>
            <a:endParaRPr sz="1500">
              <a:solidFill>
                <a:schemeClr val="dk1"/>
              </a:solidFill>
              <a:latin typeface="Cambria"/>
              <a:ea typeface="Cambria"/>
              <a:cs typeface="Cambria"/>
              <a:sym typeface="Cambria"/>
            </a:endParaRPr>
          </a:p>
          <a:p>
            <a:pPr indent="0" lvl="0" marL="0" marR="0" rtl="0" algn="just">
              <a:spcBef>
                <a:spcPts val="0"/>
              </a:spcBef>
              <a:spcAft>
                <a:spcPts val="0"/>
              </a:spcAft>
              <a:buNone/>
            </a:pPr>
            <a:r>
              <a:rPr lang="en-US" sz="1500">
                <a:solidFill>
                  <a:schemeClr val="dk1"/>
                </a:solidFill>
                <a:latin typeface="Cambria"/>
                <a:ea typeface="Cambria"/>
                <a:cs typeface="Cambria"/>
                <a:sym typeface="Cambria"/>
              </a:rPr>
              <a:t> </a:t>
            </a:r>
            <a:endParaRPr sz="1500">
              <a:solidFill>
                <a:schemeClr val="dk1"/>
              </a:solidFill>
              <a:latin typeface="Cambria"/>
              <a:ea typeface="Cambria"/>
              <a:cs typeface="Cambria"/>
              <a:sym typeface="Cambria"/>
            </a:endParaRPr>
          </a:p>
          <a:p>
            <a:pPr indent="0" lvl="0" marL="0" marR="0" rtl="0" algn="just">
              <a:spcBef>
                <a:spcPts val="0"/>
              </a:spcBef>
              <a:spcAft>
                <a:spcPts val="0"/>
              </a:spcAft>
              <a:buNone/>
            </a:pPr>
            <a:r>
              <a:rPr lang="en-US" sz="1500">
                <a:solidFill>
                  <a:schemeClr val="dk1"/>
                </a:solidFill>
                <a:latin typeface="Cambria"/>
                <a:ea typeface="Cambria"/>
                <a:cs typeface="Cambria"/>
                <a:sym typeface="Cambria"/>
              </a:rPr>
              <a:t>The Sectional Committee, FAD 31 of BIS has laid down following standard on </a:t>
            </a:r>
            <a:r>
              <a:rPr i="1" lang="en-US" sz="1500">
                <a:solidFill>
                  <a:schemeClr val="dk1"/>
                </a:solidFill>
                <a:latin typeface="Cambria"/>
                <a:ea typeface="Cambria"/>
                <a:cs typeface="Cambria"/>
                <a:sym typeface="Cambria"/>
              </a:rPr>
              <a:t>Shigella:</a:t>
            </a:r>
            <a:endParaRPr sz="1500">
              <a:solidFill>
                <a:schemeClr val="dk1"/>
              </a:solidFill>
              <a:latin typeface="Cambria"/>
              <a:ea typeface="Cambria"/>
              <a:cs typeface="Cambria"/>
              <a:sym typeface="Cambria"/>
            </a:endParaRPr>
          </a:p>
        </p:txBody>
      </p:sp>
      <p:graphicFrame>
        <p:nvGraphicFramePr>
          <p:cNvPr id="864" name="Google Shape;864;p41"/>
          <p:cNvGraphicFramePr/>
          <p:nvPr/>
        </p:nvGraphicFramePr>
        <p:xfrm>
          <a:off x="1488591" y="4051300"/>
          <a:ext cx="3000000" cy="3000000"/>
        </p:xfrm>
        <a:graphic>
          <a:graphicData uri="http://schemas.openxmlformats.org/drawingml/2006/table">
            <a:tbl>
              <a:tblPr bandRow="1" firstCol="1" firstRow="1">
                <a:noFill/>
                <a:tableStyleId>{0EC23969-C652-4E06-8306-EBFD74F711B0}</a:tableStyleId>
              </a:tblPr>
              <a:tblGrid>
                <a:gridCol w="641850"/>
                <a:gridCol w="866475"/>
                <a:gridCol w="3385650"/>
                <a:gridCol w="3447875"/>
              </a:tblGrid>
              <a:tr h="320800">
                <a:tc>
                  <a:txBody>
                    <a:bodyPr/>
                    <a:lstStyle/>
                    <a:p>
                      <a:pPr indent="0" lvl="0" marL="0" marR="0" rtl="0" algn="ctr">
                        <a:spcBef>
                          <a:spcPts val="0"/>
                        </a:spcBef>
                        <a:spcAft>
                          <a:spcPts val="0"/>
                        </a:spcAft>
                        <a:buNone/>
                      </a:pPr>
                      <a:r>
                        <a:rPr lang="en-US" sz="1500">
                          <a:latin typeface="Cambria"/>
                          <a:ea typeface="Cambria"/>
                          <a:cs typeface="Cambria"/>
                          <a:sym typeface="Cambria"/>
                        </a:rPr>
                        <a:t>S. No. </a:t>
                      </a:r>
                      <a:endParaRPr b="1" sz="15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latin typeface="Cambria"/>
                          <a:ea typeface="Cambria"/>
                          <a:cs typeface="Cambria"/>
                          <a:sym typeface="Cambria"/>
                        </a:rPr>
                        <a:t>IS No.</a:t>
                      </a:r>
                      <a:endParaRPr b="1" sz="15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latin typeface="Cambria"/>
                          <a:ea typeface="Cambria"/>
                          <a:cs typeface="Cambria"/>
                          <a:sym typeface="Cambria"/>
                        </a:rPr>
                        <a:t>IS Title</a:t>
                      </a:r>
                      <a:endParaRPr b="0" sz="15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b="1" lang="en-US" sz="1500">
                          <a:solidFill>
                            <a:schemeClr val="lt1"/>
                          </a:solidFill>
                          <a:latin typeface="Cambria"/>
                          <a:ea typeface="Cambria"/>
                          <a:cs typeface="Cambria"/>
                          <a:sym typeface="Cambria"/>
                        </a:rPr>
                        <a:t>Scope</a:t>
                      </a:r>
                      <a:endParaRPr/>
                    </a:p>
                  </a:txBody>
                  <a:tcPr marT="0" marB="0" marR="44625" marL="44625"/>
                </a:tc>
              </a:tr>
              <a:tr h="1165075">
                <a:tc>
                  <a:txBody>
                    <a:bodyPr/>
                    <a:lstStyle/>
                    <a:p>
                      <a:pPr indent="0" lvl="0" marL="0" marR="0" rtl="0" algn="ctr">
                        <a:spcBef>
                          <a:spcPts val="0"/>
                        </a:spcBef>
                        <a:spcAft>
                          <a:spcPts val="0"/>
                        </a:spcAft>
                        <a:buNone/>
                      </a:pPr>
                      <a:r>
                        <a:rPr lang="en-US" sz="1400" u="none">
                          <a:latin typeface="Cambria"/>
                          <a:ea typeface="Cambria"/>
                          <a:cs typeface="Cambria"/>
                          <a:sym typeface="Cambria"/>
                        </a:rPr>
                        <a:t>2.</a:t>
                      </a:r>
                      <a:endParaRPr b="1" sz="1400" u="none">
                        <a:solidFill>
                          <a:schemeClr val="dk1"/>
                        </a:solidFill>
                        <a:latin typeface="Cambria"/>
                        <a:ea typeface="Cambria"/>
                        <a:cs typeface="Cambria"/>
                        <a:sym typeface="Cambria"/>
                      </a:endParaRPr>
                    </a:p>
                  </a:txBody>
                  <a:tcPr marT="0" marB="0" marR="56700" marL="56700"/>
                </a:tc>
                <a:tc>
                  <a:txBody>
                    <a:bodyPr/>
                    <a:lstStyle/>
                    <a:p>
                      <a:pPr indent="0" lvl="0" marL="0" marR="0" rtl="0" algn="l">
                        <a:spcBef>
                          <a:spcPts val="0"/>
                        </a:spcBef>
                        <a:spcAft>
                          <a:spcPts val="0"/>
                        </a:spcAft>
                        <a:buNone/>
                      </a:pPr>
                      <a:r>
                        <a:rPr b="1" lang="en-US" sz="1400" u="none">
                          <a:latin typeface="Cambria"/>
                          <a:ea typeface="Cambria"/>
                          <a:cs typeface="Cambria"/>
                          <a:sym typeface="Cambria"/>
                        </a:rPr>
                        <a:t>IS 16429 : 2018</a:t>
                      </a:r>
                      <a:endParaRPr b="1" sz="1400" u="none">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a:t>
                      </a:r>
                      <a:r>
                        <a:rPr b="0" lang="en-US" sz="1400">
                          <a:latin typeface="Cambria"/>
                          <a:ea typeface="Cambria"/>
                          <a:cs typeface="Cambria"/>
                          <a:sym typeface="Cambria"/>
                        </a:rPr>
                        <a:t>Horizontal method for the detection of Shigella spp.</a:t>
                      </a:r>
                      <a:endParaRPr/>
                    </a:p>
                    <a:p>
                      <a:pPr indent="0" lvl="0" marL="0" marR="0" rtl="0" algn="just">
                        <a:spcBef>
                          <a:spcPts val="0"/>
                        </a:spcBef>
                        <a:spcAft>
                          <a:spcPts val="0"/>
                        </a:spcAft>
                        <a:buNone/>
                      </a:pPr>
                      <a:r>
                        <a:rPr lang="en-US" sz="1400">
                          <a:latin typeface="Cambria"/>
                          <a:ea typeface="Cambria"/>
                          <a:cs typeface="Cambria"/>
                          <a:sym typeface="Cambria"/>
                        </a:rPr>
                        <a:t> </a:t>
                      </a:r>
                      <a:endParaRPr b="0" sz="1400">
                        <a:solidFill>
                          <a:schemeClr val="dk1"/>
                        </a:solidFill>
                        <a:latin typeface="Cambria"/>
                        <a:ea typeface="Cambria"/>
                        <a:cs typeface="Cambria"/>
                        <a:sym typeface="Cambria"/>
                      </a:endParaRPr>
                    </a:p>
                  </a:txBody>
                  <a:tcPr marT="0" marB="0" marR="56700" marL="56700"/>
                </a:tc>
                <a:tc>
                  <a:txBody>
                    <a:bodyPr/>
                    <a:lstStyle/>
                    <a:p>
                      <a:pPr indent="0" lvl="0" marL="0" marR="0" rtl="0" algn="just">
                        <a:lnSpc>
                          <a:spcPct val="100000"/>
                        </a:lnSpc>
                        <a:spcBef>
                          <a:spcPts val="0"/>
                        </a:spcBef>
                        <a:spcAft>
                          <a:spcPts val="0"/>
                        </a:spcAft>
                        <a:buClr>
                          <a:schemeClr val="dk1"/>
                        </a:buClr>
                        <a:buSzPts val="1400"/>
                        <a:buFont typeface="Cambria"/>
                        <a:buNone/>
                      </a:pPr>
                      <a:r>
                        <a:rPr b="1" lang="en-US" sz="1400">
                          <a:latin typeface="Cambria"/>
                          <a:ea typeface="Cambria"/>
                          <a:cs typeface="Cambria"/>
                          <a:sym typeface="Cambria"/>
                        </a:rPr>
                        <a:t>A horizontal method applicable for detection of </a:t>
                      </a:r>
                      <a:r>
                        <a:rPr b="1" i="1" lang="en-US" sz="1400">
                          <a:latin typeface="Cambria"/>
                          <a:ea typeface="Cambria"/>
                          <a:cs typeface="Cambria"/>
                          <a:sym typeface="Cambria"/>
                        </a:rPr>
                        <a:t>Shigella</a:t>
                      </a:r>
                      <a:r>
                        <a:rPr b="1" lang="en-US" sz="1400">
                          <a:latin typeface="Cambria"/>
                          <a:ea typeface="Cambria"/>
                          <a:cs typeface="Cambria"/>
                          <a:sym typeface="Cambria"/>
                        </a:rPr>
                        <a:t> in a broad range of commodities, including food, animal feeding stuff and environmental samples</a:t>
                      </a:r>
                      <a:endParaRPr/>
                    </a:p>
                  </a:txBody>
                  <a:tcPr marT="0" marB="0" marR="56700" marL="56700"/>
                </a:tc>
              </a:tr>
            </a:tbl>
          </a:graphicData>
        </a:graphic>
      </p:graphicFrame>
      <p:sp>
        <p:nvSpPr>
          <p:cNvPr id="865" name="Google Shape;865;p41"/>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66" name="Google Shape;866;p41"/>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mbria"/>
              <a:ea typeface="Cambria"/>
              <a:cs typeface="Cambria"/>
              <a:sym typeface="Cambria"/>
            </a:endParaRPr>
          </a:p>
        </p:txBody>
      </p:sp>
      <p:sp>
        <p:nvSpPr>
          <p:cNvPr id="867" name="Google Shape;867;p41"/>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68" name="Google Shape;868;p41"/>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mbria"/>
              <a:ea typeface="Cambria"/>
              <a:cs typeface="Cambria"/>
              <a:sym typeface="Cambria"/>
            </a:endParaRPr>
          </a:p>
        </p:txBody>
      </p:sp>
      <p:sp>
        <p:nvSpPr>
          <p:cNvPr id="869" name="Google Shape;869;p41"/>
          <p:cNvSpPr txBox="1"/>
          <p:nvPr/>
        </p:nvSpPr>
        <p:spPr>
          <a:xfrm>
            <a:off x="1583336" y="141444"/>
            <a:ext cx="7266306"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I) Indian Standards on Method of Tests for </a:t>
            </a:r>
            <a:r>
              <a:rPr b="1" i="1" lang="en-US" sz="2400">
                <a:solidFill>
                  <a:schemeClr val="dk1"/>
                </a:solidFill>
                <a:latin typeface="Cambria"/>
                <a:ea typeface="Cambria"/>
                <a:cs typeface="Cambria"/>
                <a:sym typeface="Cambria"/>
              </a:rPr>
              <a:t>Shigella</a:t>
            </a:r>
            <a:endParaRPr sz="2400">
              <a:solidFill>
                <a:schemeClr val="dk1"/>
              </a:solidFill>
              <a:latin typeface="Cambria"/>
              <a:ea typeface="Cambria"/>
              <a:cs typeface="Cambria"/>
              <a:sym typeface="Cambria"/>
            </a:endParaRPr>
          </a:p>
        </p:txBody>
      </p:sp>
      <p:pic>
        <p:nvPicPr>
          <p:cNvPr id="870" name="Google Shape;870;p41"/>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42"/>
          <p:cNvSpPr/>
          <p:nvPr/>
        </p:nvSpPr>
        <p:spPr>
          <a:xfrm>
            <a:off x="1651454" y="829789"/>
            <a:ext cx="7696115" cy="23698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3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Genus</a:t>
            </a:r>
            <a:r>
              <a:rPr i="1" lang="en-US" sz="1600">
                <a:solidFill>
                  <a:srgbClr val="000099"/>
                </a:solidFill>
                <a:latin typeface="Cambria"/>
                <a:ea typeface="Cambria"/>
                <a:cs typeface="Cambria"/>
                <a:sym typeface="Cambria"/>
              </a:rPr>
              <a:t> Listeria </a:t>
            </a:r>
            <a:r>
              <a:rPr lang="en-US" sz="1600">
                <a:solidFill>
                  <a:srgbClr val="000099"/>
                </a:solidFill>
                <a:latin typeface="Cambria"/>
                <a:ea typeface="Cambria"/>
                <a:cs typeface="Cambria"/>
                <a:sym typeface="Cambria"/>
              </a:rPr>
              <a:t>consists of bacteria that are </a:t>
            </a:r>
            <a:r>
              <a:rPr b="1" lang="en-US" sz="1600">
                <a:solidFill>
                  <a:srgbClr val="000099"/>
                </a:solidFill>
                <a:latin typeface="Cambria"/>
                <a:ea typeface="Cambria"/>
                <a:cs typeface="Cambria"/>
                <a:sym typeface="Cambria"/>
              </a:rPr>
              <a:t>gram-positive, non-spore-forming rods with tumbling motility </a:t>
            </a:r>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Can cause a major food-borne illness, called, </a:t>
            </a:r>
            <a:r>
              <a:rPr b="1" lang="en-US" sz="1600">
                <a:solidFill>
                  <a:srgbClr val="C00000"/>
                </a:solidFill>
                <a:latin typeface="Cambria"/>
                <a:ea typeface="Cambria"/>
                <a:cs typeface="Cambria"/>
                <a:sym typeface="Cambria"/>
              </a:rPr>
              <a:t>listeriosis</a:t>
            </a:r>
            <a:endParaRPr sz="1600">
              <a:solidFill>
                <a:srgbClr val="C00000"/>
              </a:solidFill>
              <a:latin typeface="Cambria"/>
              <a:ea typeface="Cambria"/>
              <a:cs typeface="Cambria"/>
              <a:sym typeface="Cambria"/>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The organism has been found </a:t>
            </a:r>
            <a:r>
              <a:rPr b="1" lang="en-US" sz="1600">
                <a:solidFill>
                  <a:srgbClr val="385623"/>
                </a:solidFill>
                <a:latin typeface="Cambria"/>
                <a:ea typeface="Cambria"/>
                <a:cs typeface="Cambria"/>
                <a:sym typeface="Cambria"/>
              </a:rPr>
              <a:t>responsible for various food-borne outbreaks reported in the Ready to Eat Foods </a:t>
            </a:r>
            <a:endParaRPr/>
          </a:p>
          <a:p>
            <a:pPr indent="-157154" lvl="0" marL="214304"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0" lvl="0" marL="0" marR="0" rtl="0" algn="just">
              <a:spcBef>
                <a:spcPts val="0"/>
              </a:spcBef>
              <a:spcAft>
                <a:spcPts val="0"/>
              </a:spcAft>
              <a:buNone/>
            </a:pPr>
            <a:r>
              <a:rPr lang="en-US" sz="1600">
                <a:solidFill>
                  <a:schemeClr val="dk1"/>
                </a:solidFill>
                <a:latin typeface="Cambria"/>
                <a:ea typeface="Cambria"/>
                <a:cs typeface="Cambria"/>
                <a:sym typeface="Cambria"/>
              </a:rPr>
              <a:t>The Sectional Committee, FAD 31 of BIS has laid down two standards on </a:t>
            </a:r>
            <a:r>
              <a:rPr i="1" lang="en-US" sz="1600">
                <a:solidFill>
                  <a:schemeClr val="dk1"/>
                </a:solidFill>
                <a:latin typeface="Cambria"/>
                <a:ea typeface="Cambria"/>
                <a:cs typeface="Cambria"/>
                <a:sym typeface="Cambria"/>
              </a:rPr>
              <a:t>Shigella:</a:t>
            </a:r>
            <a:r>
              <a:rPr lang="en-US" sz="1600">
                <a:solidFill>
                  <a:schemeClr val="dk1"/>
                </a:solidFill>
                <a:latin typeface="Cambria"/>
                <a:ea typeface="Cambria"/>
                <a:cs typeface="Cambria"/>
                <a:sym typeface="Cambria"/>
              </a:rPr>
              <a:t> </a:t>
            </a:r>
            <a:endParaRPr sz="1600">
              <a:solidFill>
                <a:schemeClr val="dk1"/>
              </a:solidFill>
              <a:latin typeface="Cambria"/>
              <a:ea typeface="Cambria"/>
              <a:cs typeface="Cambria"/>
              <a:sym typeface="Cambria"/>
            </a:endParaRPr>
          </a:p>
          <a:p>
            <a:pPr indent="-138104" lvl="0" marL="214304" marR="0" rtl="0" algn="just">
              <a:spcBef>
                <a:spcPts val="0"/>
              </a:spcBef>
              <a:spcAft>
                <a:spcPts val="0"/>
              </a:spcAft>
              <a:buClr>
                <a:schemeClr val="dk1"/>
              </a:buClr>
              <a:buSzPts val="1200"/>
              <a:buFont typeface="Noto Sans Symbols"/>
              <a:buNone/>
            </a:pPr>
            <a:r>
              <a:t/>
            </a:r>
            <a:endParaRPr sz="1200">
              <a:solidFill>
                <a:schemeClr val="dk1"/>
              </a:solidFill>
              <a:latin typeface="Times New Roman"/>
              <a:ea typeface="Times New Roman"/>
              <a:cs typeface="Times New Roman"/>
              <a:sym typeface="Times New Roman"/>
            </a:endParaRPr>
          </a:p>
        </p:txBody>
      </p:sp>
      <p:graphicFrame>
        <p:nvGraphicFramePr>
          <p:cNvPr id="876" name="Google Shape;876;p42"/>
          <p:cNvGraphicFramePr/>
          <p:nvPr/>
        </p:nvGraphicFramePr>
        <p:xfrm>
          <a:off x="1726706" y="3066869"/>
          <a:ext cx="3000000" cy="3000000"/>
        </p:xfrm>
        <a:graphic>
          <a:graphicData uri="http://schemas.openxmlformats.org/drawingml/2006/table">
            <a:tbl>
              <a:tblPr bandRow="1" firstCol="1" firstRow="1">
                <a:noFill/>
                <a:tableStyleId>{E598A703-0EA4-4AAE-AE51-E0CDAD06F04C}</a:tableStyleId>
              </a:tblPr>
              <a:tblGrid>
                <a:gridCol w="536625"/>
                <a:gridCol w="1828800"/>
                <a:gridCol w="5394925"/>
              </a:tblGrid>
              <a:tr h="393925">
                <a:tc>
                  <a:txBody>
                    <a:bodyPr/>
                    <a:lstStyle/>
                    <a:p>
                      <a:pPr indent="0" lvl="0" marL="0" marR="0" rtl="0" algn="ctr">
                        <a:spcBef>
                          <a:spcPts val="0"/>
                        </a:spcBef>
                        <a:spcAft>
                          <a:spcPts val="0"/>
                        </a:spcAft>
                        <a:buNone/>
                      </a:pPr>
                      <a:r>
                        <a:rPr lang="en-US" sz="1300">
                          <a:latin typeface="Cambria"/>
                          <a:ea typeface="Cambria"/>
                          <a:cs typeface="Cambria"/>
                          <a:sym typeface="Cambria"/>
                        </a:rPr>
                        <a:t>S. No. </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No.</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Title</a:t>
                      </a:r>
                      <a:endParaRPr b="0" sz="1300">
                        <a:solidFill>
                          <a:schemeClr val="dk1"/>
                        </a:solidFill>
                        <a:latin typeface="Cambria"/>
                        <a:ea typeface="Cambria"/>
                        <a:cs typeface="Cambria"/>
                        <a:sym typeface="Cambria"/>
                      </a:endParaRPr>
                    </a:p>
                  </a:txBody>
                  <a:tcPr marT="0" marB="0" marR="44625" marL="44625"/>
                </a:tc>
              </a:tr>
              <a:tr h="550000">
                <a:tc>
                  <a:txBody>
                    <a:bodyPr/>
                    <a:lstStyle/>
                    <a:p>
                      <a:pPr indent="0" lvl="0" marL="0" marR="0" rtl="0" algn="ctr">
                        <a:spcBef>
                          <a:spcPts val="0"/>
                        </a:spcBef>
                        <a:spcAft>
                          <a:spcPts val="0"/>
                        </a:spcAft>
                        <a:buNone/>
                      </a:pPr>
                      <a:r>
                        <a:rPr lang="en-US" sz="1300">
                          <a:latin typeface="Cambria"/>
                          <a:ea typeface="Cambria"/>
                          <a:cs typeface="Cambria"/>
                          <a:sym typeface="Cambria"/>
                        </a:rPr>
                        <a:t>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14988 (Part 1) : 2020</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the food chain — Horizontal method for detection and enumeration of </a:t>
                      </a:r>
                      <a:r>
                        <a:rPr i="1" lang="en-US" sz="1300">
                          <a:latin typeface="Cambria"/>
                          <a:ea typeface="Cambria"/>
                          <a:cs typeface="Cambria"/>
                          <a:sym typeface="Cambria"/>
                        </a:rPr>
                        <a:t>Listeria monocytogenes </a:t>
                      </a:r>
                      <a:r>
                        <a:rPr lang="en-US" sz="1300">
                          <a:latin typeface="Cambria"/>
                          <a:ea typeface="Cambria"/>
                          <a:cs typeface="Cambria"/>
                          <a:sym typeface="Cambria"/>
                        </a:rPr>
                        <a:t>and of </a:t>
                      </a:r>
                      <a:r>
                        <a:rPr i="1" lang="en-US" sz="1300">
                          <a:latin typeface="Cambria"/>
                          <a:ea typeface="Cambria"/>
                          <a:cs typeface="Cambria"/>
                          <a:sym typeface="Cambria"/>
                        </a:rPr>
                        <a:t>Listeria spp</a:t>
                      </a:r>
                      <a:r>
                        <a:rPr lang="en-US" sz="1300">
                          <a:latin typeface="Cambria"/>
                          <a:ea typeface="Cambria"/>
                          <a:cs typeface="Cambria"/>
                          <a:sym typeface="Cambria"/>
                        </a:rPr>
                        <a:t>.                         </a:t>
                      </a:r>
                      <a:r>
                        <a:rPr b="1" lang="en-US" sz="1300">
                          <a:latin typeface="Cambria"/>
                          <a:ea typeface="Cambria"/>
                          <a:cs typeface="Cambria"/>
                          <a:sym typeface="Cambria"/>
                        </a:rPr>
                        <a:t>Part 1 Detection Method </a:t>
                      </a:r>
                      <a:endParaRPr/>
                    </a:p>
                    <a:p>
                      <a:pPr indent="0" lvl="0" marL="0" marR="0" rtl="0" algn="just">
                        <a:spcBef>
                          <a:spcPts val="0"/>
                        </a:spcBef>
                        <a:spcAft>
                          <a:spcPts val="0"/>
                        </a:spcAft>
                        <a:buNone/>
                      </a:pPr>
                      <a:r>
                        <a:t/>
                      </a:r>
                      <a:endParaRPr sz="1300">
                        <a:latin typeface="Cambria"/>
                        <a:ea typeface="Cambria"/>
                        <a:cs typeface="Cambria"/>
                        <a:sym typeface="Cambria"/>
                      </a:endParaRPr>
                    </a:p>
                  </a:txBody>
                  <a:tcPr marT="0" marB="0" marR="56700" marL="56700"/>
                </a:tc>
              </a:tr>
              <a:tr h="733350">
                <a:tc>
                  <a:txBody>
                    <a:bodyPr/>
                    <a:lstStyle/>
                    <a:p>
                      <a:pPr indent="0" lvl="0" marL="0" marR="0" rtl="0" algn="ctr">
                        <a:spcBef>
                          <a:spcPts val="0"/>
                        </a:spcBef>
                        <a:spcAft>
                          <a:spcPts val="0"/>
                        </a:spcAft>
                        <a:buNone/>
                      </a:pPr>
                      <a:r>
                        <a:rPr lang="en-US" sz="1300">
                          <a:latin typeface="Cambria"/>
                          <a:ea typeface="Cambria"/>
                          <a:cs typeface="Cambria"/>
                          <a:sym typeface="Cambria"/>
                        </a:rPr>
                        <a:t>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14988 (Part 2) : 2020</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the food chain — Horizontal method for detection and enumeration of </a:t>
                      </a:r>
                      <a:r>
                        <a:rPr i="1" lang="en-US" sz="1300">
                          <a:latin typeface="Cambria"/>
                          <a:ea typeface="Cambria"/>
                          <a:cs typeface="Cambria"/>
                          <a:sym typeface="Cambria"/>
                        </a:rPr>
                        <a:t>Listeria monocytogenes </a:t>
                      </a:r>
                      <a:r>
                        <a:rPr lang="en-US" sz="1300">
                          <a:latin typeface="Cambria"/>
                          <a:ea typeface="Cambria"/>
                          <a:cs typeface="Cambria"/>
                          <a:sym typeface="Cambria"/>
                        </a:rPr>
                        <a:t>and of </a:t>
                      </a:r>
                      <a:r>
                        <a:rPr i="1" lang="en-US" sz="1300">
                          <a:latin typeface="Cambria"/>
                          <a:ea typeface="Cambria"/>
                          <a:cs typeface="Cambria"/>
                          <a:sym typeface="Cambria"/>
                        </a:rPr>
                        <a:t>Listeria spp</a:t>
                      </a:r>
                      <a:r>
                        <a:rPr lang="en-US" sz="1300">
                          <a:latin typeface="Cambria"/>
                          <a:ea typeface="Cambria"/>
                          <a:cs typeface="Cambria"/>
                          <a:sym typeface="Cambria"/>
                        </a:rPr>
                        <a:t>.                         </a:t>
                      </a:r>
                      <a:r>
                        <a:rPr b="1" lang="en-US" sz="1300">
                          <a:latin typeface="Cambria"/>
                          <a:ea typeface="Cambria"/>
                          <a:cs typeface="Cambria"/>
                          <a:sym typeface="Cambria"/>
                        </a:rPr>
                        <a:t>Part 2 Enumeration Method </a:t>
                      </a:r>
                      <a:endParaRPr/>
                    </a:p>
                    <a:p>
                      <a:pPr indent="0" lvl="0" marL="0" marR="0" rtl="0" algn="just">
                        <a:spcBef>
                          <a:spcPts val="0"/>
                        </a:spcBef>
                        <a:spcAft>
                          <a:spcPts val="0"/>
                        </a:spcAft>
                        <a:buNone/>
                      </a:pPr>
                      <a:r>
                        <a:t/>
                      </a:r>
                      <a:endParaRPr b="0" sz="1300">
                        <a:solidFill>
                          <a:schemeClr val="dk1"/>
                        </a:solidFill>
                        <a:latin typeface="Cambria"/>
                        <a:ea typeface="Cambria"/>
                        <a:cs typeface="Cambria"/>
                        <a:sym typeface="Cambria"/>
                      </a:endParaRPr>
                    </a:p>
                  </a:txBody>
                  <a:tcPr marT="0" marB="0" marR="56700" marL="56700"/>
                </a:tc>
              </a:tr>
            </a:tbl>
          </a:graphicData>
        </a:graphic>
      </p:graphicFrame>
      <p:sp>
        <p:nvSpPr>
          <p:cNvPr id="877" name="Google Shape;877;p42"/>
          <p:cNvSpPr/>
          <p:nvPr/>
        </p:nvSpPr>
        <p:spPr>
          <a:xfrm>
            <a:off x="1622861" y="5254237"/>
            <a:ext cx="7836508" cy="5539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Times New Roman"/>
                <a:ea typeface="Times New Roman"/>
                <a:cs typeface="Times New Roman"/>
                <a:sym typeface="Times New Roman"/>
              </a:rPr>
              <a:t>Both the above mentioned Indian Standards provide method for the detection and enumeration of    </a:t>
            </a:r>
            <a:r>
              <a:rPr i="1" lang="en-US" sz="1500">
                <a:solidFill>
                  <a:schemeClr val="dk1"/>
                </a:solidFill>
                <a:latin typeface="Times New Roman"/>
                <a:ea typeface="Times New Roman"/>
                <a:cs typeface="Times New Roman"/>
                <a:sym typeface="Times New Roman"/>
              </a:rPr>
              <a:t>L. monocytogenes </a:t>
            </a:r>
            <a:r>
              <a:rPr lang="en-US" sz="1500">
                <a:solidFill>
                  <a:schemeClr val="dk1"/>
                </a:solidFill>
                <a:latin typeface="Times New Roman"/>
                <a:ea typeface="Times New Roman"/>
                <a:cs typeface="Times New Roman"/>
                <a:sym typeface="Times New Roman"/>
              </a:rPr>
              <a:t>and</a:t>
            </a:r>
            <a:r>
              <a:rPr i="1" lang="en-US" sz="1500">
                <a:solidFill>
                  <a:schemeClr val="dk1"/>
                </a:solidFill>
                <a:latin typeface="Times New Roman"/>
                <a:ea typeface="Times New Roman"/>
                <a:cs typeface="Times New Roman"/>
                <a:sym typeface="Times New Roman"/>
              </a:rPr>
              <a:t> L. spp.</a:t>
            </a:r>
            <a:r>
              <a:rPr lang="en-US" sz="1500">
                <a:solidFill>
                  <a:schemeClr val="dk1"/>
                </a:solidFill>
                <a:latin typeface="Times New Roman"/>
                <a:ea typeface="Times New Roman"/>
                <a:cs typeface="Times New Roman"/>
                <a:sym typeface="Times New Roman"/>
              </a:rPr>
              <a:t> in a broad range of commodities</a:t>
            </a:r>
            <a:endParaRPr/>
          </a:p>
        </p:txBody>
      </p:sp>
      <p:sp>
        <p:nvSpPr>
          <p:cNvPr id="878" name="Google Shape;878;p42"/>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79" name="Google Shape;879;p4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880" name="Google Shape;880;p4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81" name="Google Shape;881;p4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82" name="Google Shape;882;p42"/>
          <p:cNvSpPr txBox="1"/>
          <p:nvPr/>
        </p:nvSpPr>
        <p:spPr>
          <a:xfrm>
            <a:off x="1502469" y="136033"/>
            <a:ext cx="7486088"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J) Indian Standards on Method of Tests for </a:t>
            </a:r>
            <a:r>
              <a:rPr b="1" i="1" lang="en-US" sz="2400">
                <a:solidFill>
                  <a:schemeClr val="dk1"/>
                </a:solidFill>
                <a:latin typeface="Cambria"/>
                <a:ea typeface="Cambria"/>
                <a:cs typeface="Cambria"/>
                <a:sym typeface="Cambria"/>
              </a:rPr>
              <a:t>Listeria monocytogenes</a:t>
            </a:r>
            <a:r>
              <a:rPr b="1" lang="en-US" sz="2400">
                <a:solidFill>
                  <a:schemeClr val="dk1"/>
                </a:solidFill>
                <a:latin typeface="Cambria"/>
                <a:ea typeface="Cambria"/>
                <a:cs typeface="Cambria"/>
                <a:sym typeface="Cambria"/>
              </a:rPr>
              <a:t> </a:t>
            </a:r>
            <a:endParaRPr sz="2400">
              <a:solidFill>
                <a:schemeClr val="dk1"/>
              </a:solidFill>
              <a:latin typeface="Cambria"/>
              <a:ea typeface="Cambria"/>
              <a:cs typeface="Cambria"/>
              <a:sym typeface="Cambria"/>
            </a:endParaRPr>
          </a:p>
        </p:txBody>
      </p:sp>
      <p:pic>
        <p:nvPicPr>
          <p:cNvPr id="883" name="Google Shape;883;p42"/>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3"/>
          <p:cNvSpPr/>
          <p:nvPr/>
        </p:nvSpPr>
        <p:spPr>
          <a:xfrm>
            <a:off x="1543721" y="842027"/>
            <a:ext cx="8194457" cy="27238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3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Campylobacter are mainly spiral-shaped, “S”-shaped, or curved, rod-shaped bacteria. </a:t>
            </a:r>
            <a:endParaRPr/>
          </a:p>
          <a:p>
            <a:pPr indent="-228600" lvl="0" marL="285750"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Campylobacter bacteria are a common cause of diarrheal illness. The illness is called campylobacteriosis.</a:t>
            </a:r>
            <a:endParaRPr/>
          </a:p>
          <a:p>
            <a:pPr indent="-184150" lvl="0" marL="285750" marR="0" rtl="0" algn="just">
              <a:spcBef>
                <a:spcPts val="0"/>
              </a:spcBef>
              <a:spcAft>
                <a:spcPts val="0"/>
              </a:spcAft>
              <a:buClr>
                <a:schemeClr val="dk1"/>
              </a:buClr>
              <a:buSzPts val="1600"/>
              <a:buFont typeface="Noto Sans Symbols"/>
              <a:buNone/>
            </a:pPr>
            <a:r>
              <a:t/>
            </a:r>
            <a:endParaRPr sz="1600">
              <a:solidFill>
                <a:srgbClr val="385623"/>
              </a:solidFill>
              <a:latin typeface="Cambria"/>
              <a:ea typeface="Cambria"/>
              <a:cs typeface="Cambria"/>
              <a:sym typeface="Cambria"/>
            </a:endParaRPr>
          </a:p>
          <a:p>
            <a:pPr indent="-285750" lvl="0" marL="285750" marR="0" rtl="0" algn="just">
              <a:spcBef>
                <a:spcPts val="0"/>
              </a:spcBef>
              <a:spcAft>
                <a:spcPts val="0"/>
              </a:spcAft>
              <a:buClr>
                <a:srgbClr val="385623"/>
              </a:buClr>
              <a:buSzPts val="1600"/>
              <a:buFont typeface="Noto Sans Symbols"/>
              <a:buChar char="▪"/>
            </a:pPr>
            <a:r>
              <a:rPr lang="en-US" sz="1600">
                <a:solidFill>
                  <a:srgbClr val="385623"/>
                </a:solidFill>
                <a:latin typeface="Cambria"/>
                <a:ea typeface="Cambria"/>
                <a:cs typeface="Cambria"/>
                <a:sym typeface="Cambria"/>
              </a:rPr>
              <a:t>People most commonly get Campylobacter infection by eating raw or undercooked poultry. Eating other contaminated foods, drinking untreated water, and touching animals that carry Campylobacter can also cause infection.</a:t>
            </a:r>
            <a:endParaRPr/>
          </a:p>
          <a:p>
            <a:pPr indent="-228600" lvl="0" marL="285750" marR="0" rtl="0" algn="just">
              <a:spcBef>
                <a:spcPts val="0"/>
              </a:spcBef>
              <a:spcAft>
                <a:spcPts val="0"/>
              </a:spcAft>
              <a:buClr>
                <a:schemeClr val="dk1"/>
              </a:buClr>
              <a:buSzPts val="900"/>
              <a:buFont typeface="Noto Sans Symbols"/>
              <a:buNone/>
            </a:pPr>
            <a:r>
              <a:t/>
            </a:r>
            <a:endParaRPr sz="900">
              <a:solidFill>
                <a:schemeClr val="dk1"/>
              </a:solidFill>
              <a:latin typeface="Cambria"/>
              <a:ea typeface="Cambria"/>
              <a:cs typeface="Cambria"/>
              <a:sym typeface="Cambria"/>
            </a:endParaRPr>
          </a:p>
          <a:p>
            <a:pPr indent="0" lvl="0" marL="0" marR="0" rtl="0" algn="just">
              <a:spcBef>
                <a:spcPts val="0"/>
              </a:spcBef>
              <a:spcAft>
                <a:spcPts val="0"/>
              </a:spcAft>
              <a:buNone/>
            </a:pPr>
            <a:r>
              <a:rPr lang="en-US" sz="1600">
                <a:solidFill>
                  <a:schemeClr val="dk1"/>
                </a:solidFill>
                <a:latin typeface="Cambria"/>
                <a:ea typeface="Cambria"/>
                <a:cs typeface="Cambria"/>
                <a:sym typeface="Cambria"/>
              </a:rPr>
              <a:t>The Sectional Committee, FAD 31 of BIS has laid down two standards on </a:t>
            </a:r>
            <a:r>
              <a:rPr i="1" lang="en-US" sz="1600">
                <a:solidFill>
                  <a:schemeClr val="dk1"/>
                </a:solidFill>
                <a:latin typeface="Cambria"/>
                <a:ea typeface="Cambria"/>
                <a:cs typeface="Cambria"/>
                <a:sym typeface="Cambria"/>
              </a:rPr>
              <a:t>Shigella:</a:t>
            </a:r>
            <a:r>
              <a:rPr lang="en-US" sz="1600">
                <a:solidFill>
                  <a:schemeClr val="dk1"/>
                </a:solidFill>
                <a:latin typeface="Cambria"/>
                <a:ea typeface="Cambria"/>
                <a:cs typeface="Cambria"/>
                <a:sym typeface="Cambria"/>
              </a:rPr>
              <a:t> </a:t>
            </a:r>
            <a:endParaRPr sz="1600">
              <a:solidFill>
                <a:schemeClr val="dk1"/>
              </a:solidFill>
              <a:latin typeface="Cambria"/>
              <a:ea typeface="Cambria"/>
              <a:cs typeface="Cambria"/>
              <a:sym typeface="Cambria"/>
            </a:endParaRPr>
          </a:p>
          <a:p>
            <a:pPr indent="-138104" lvl="0" marL="214304" marR="0" rtl="0" algn="just">
              <a:spcBef>
                <a:spcPts val="0"/>
              </a:spcBef>
              <a:spcAft>
                <a:spcPts val="0"/>
              </a:spcAft>
              <a:buClr>
                <a:schemeClr val="dk1"/>
              </a:buClr>
              <a:buSzPts val="1200"/>
              <a:buFont typeface="Noto Sans Symbols"/>
              <a:buNone/>
            </a:pPr>
            <a:r>
              <a:t/>
            </a:r>
            <a:endParaRPr sz="1200">
              <a:solidFill>
                <a:schemeClr val="dk1"/>
              </a:solidFill>
              <a:latin typeface="Times New Roman"/>
              <a:ea typeface="Times New Roman"/>
              <a:cs typeface="Times New Roman"/>
              <a:sym typeface="Times New Roman"/>
            </a:endParaRPr>
          </a:p>
        </p:txBody>
      </p:sp>
      <p:graphicFrame>
        <p:nvGraphicFramePr>
          <p:cNvPr id="890" name="Google Shape;890;p43"/>
          <p:cNvGraphicFramePr/>
          <p:nvPr/>
        </p:nvGraphicFramePr>
        <p:xfrm>
          <a:off x="1598476" y="3565846"/>
          <a:ext cx="3000000" cy="3000000"/>
        </p:xfrm>
        <a:graphic>
          <a:graphicData uri="http://schemas.openxmlformats.org/drawingml/2006/table">
            <a:tbl>
              <a:tblPr bandRow="1" firstCol="1" firstRow="1">
                <a:noFill/>
                <a:tableStyleId>{E598A703-0EA4-4AAE-AE51-E0CDAD06F04C}</a:tableStyleId>
              </a:tblPr>
              <a:tblGrid>
                <a:gridCol w="554150"/>
                <a:gridCol w="1888550"/>
                <a:gridCol w="5571150"/>
              </a:tblGrid>
              <a:tr h="393925">
                <a:tc>
                  <a:txBody>
                    <a:bodyPr/>
                    <a:lstStyle/>
                    <a:p>
                      <a:pPr indent="0" lvl="0" marL="0" marR="0" rtl="0" algn="ctr">
                        <a:spcBef>
                          <a:spcPts val="0"/>
                        </a:spcBef>
                        <a:spcAft>
                          <a:spcPts val="0"/>
                        </a:spcAft>
                        <a:buNone/>
                      </a:pPr>
                      <a:r>
                        <a:rPr lang="en-US" sz="1300">
                          <a:latin typeface="Cambria"/>
                          <a:ea typeface="Cambria"/>
                          <a:cs typeface="Cambria"/>
                          <a:sym typeface="Cambria"/>
                        </a:rPr>
                        <a:t>S. No. </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No.</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Title</a:t>
                      </a:r>
                      <a:endParaRPr b="0" sz="1300">
                        <a:solidFill>
                          <a:schemeClr val="dk1"/>
                        </a:solidFill>
                        <a:latin typeface="Cambria"/>
                        <a:ea typeface="Cambria"/>
                        <a:cs typeface="Cambria"/>
                        <a:sym typeface="Cambria"/>
                      </a:endParaRPr>
                    </a:p>
                  </a:txBody>
                  <a:tcPr marT="0" marB="0" marR="44625" marL="44625"/>
                </a:tc>
              </a:tr>
              <a:tr h="550000">
                <a:tc>
                  <a:txBody>
                    <a:bodyPr/>
                    <a:lstStyle/>
                    <a:p>
                      <a:pPr indent="0" lvl="0" marL="0" marR="0" rtl="0" algn="ctr">
                        <a:spcBef>
                          <a:spcPts val="0"/>
                        </a:spcBef>
                        <a:spcAft>
                          <a:spcPts val="0"/>
                        </a:spcAft>
                        <a:buNone/>
                      </a:pPr>
                      <a:r>
                        <a:rPr lang="en-US" sz="1300">
                          <a:latin typeface="Cambria"/>
                          <a:ea typeface="Cambria"/>
                          <a:cs typeface="Cambria"/>
                          <a:sym typeface="Cambria"/>
                        </a:rPr>
                        <a:t>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18564 (Part 1) : 2024</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the food chain - Horizontal method for detection and enumeration of </a:t>
                      </a:r>
                      <a:r>
                        <a:rPr i="1" lang="en-US" sz="1300">
                          <a:latin typeface="Cambria"/>
                          <a:ea typeface="Cambria"/>
                          <a:cs typeface="Cambria"/>
                          <a:sym typeface="Cambria"/>
                        </a:rPr>
                        <a:t>Campylobacter spp.</a:t>
                      </a:r>
                      <a:r>
                        <a:rPr lang="en-US" sz="1300">
                          <a:latin typeface="Cambria"/>
                          <a:ea typeface="Cambria"/>
                          <a:cs typeface="Cambria"/>
                          <a:sym typeface="Cambria"/>
                        </a:rPr>
                        <a:t> - </a:t>
                      </a:r>
                      <a:r>
                        <a:rPr b="1" lang="en-US" sz="1300">
                          <a:latin typeface="Cambria"/>
                          <a:ea typeface="Cambria"/>
                          <a:cs typeface="Cambria"/>
                          <a:sym typeface="Cambria"/>
                        </a:rPr>
                        <a:t>Part 1: Detection method</a:t>
                      </a:r>
                      <a:endParaRPr/>
                    </a:p>
                  </a:txBody>
                  <a:tcPr marT="0" marB="0" marR="56700" marL="56700"/>
                </a:tc>
              </a:tr>
              <a:tr h="733350">
                <a:tc>
                  <a:txBody>
                    <a:bodyPr/>
                    <a:lstStyle/>
                    <a:p>
                      <a:pPr indent="0" lvl="0" marL="0" marR="0" rtl="0" algn="ctr">
                        <a:spcBef>
                          <a:spcPts val="0"/>
                        </a:spcBef>
                        <a:spcAft>
                          <a:spcPts val="0"/>
                        </a:spcAft>
                        <a:buNone/>
                      </a:pPr>
                      <a:r>
                        <a:rPr lang="en-US" sz="1300">
                          <a:latin typeface="Cambria"/>
                          <a:ea typeface="Cambria"/>
                          <a:cs typeface="Cambria"/>
                          <a:sym typeface="Cambria"/>
                        </a:rPr>
                        <a:t>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lnSpc>
                          <a:spcPct val="100000"/>
                        </a:lnSpc>
                        <a:spcBef>
                          <a:spcPts val="0"/>
                        </a:spcBef>
                        <a:spcAft>
                          <a:spcPts val="0"/>
                        </a:spcAft>
                        <a:buClr>
                          <a:schemeClr val="dk1"/>
                        </a:buClr>
                        <a:buSzPts val="1300"/>
                        <a:buFont typeface="Cambria"/>
                        <a:buNone/>
                      </a:pPr>
                      <a:r>
                        <a:rPr b="1" lang="en-US" sz="1300">
                          <a:latin typeface="Cambria"/>
                          <a:ea typeface="Cambria"/>
                          <a:cs typeface="Cambria"/>
                          <a:sym typeface="Cambria"/>
                        </a:rPr>
                        <a:t>IS 18564 (Part 2) : 2024</a:t>
                      </a:r>
                      <a:endParaRPr b="1" sz="1300">
                        <a:solidFill>
                          <a:schemeClr val="dk1"/>
                        </a:solidFill>
                        <a:latin typeface="Cambria"/>
                        <a:ea typeface="Cambria"/>
                        <a:cs typeface="Cambria"/>
                        <a:sym typeface="Cambria"/>
                      </a:endParaRPr>
                    </a:p>
                    <a:p>
                      <a:pPr indent="0" lvl="0" marL="0" marR="0" rtl="0" algn="just">
                        <a:spcBef>
                          <a:spcPts val="0"/>
                        </a:spcBef>
                        <a:spcAft>
                          <a:spcPts val="0"/>
                        </a:spcAft>
                        <a:buNone/>
                      </a:pPr>
                      <a:r>
                        <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the food chain - Horizontal method for detection and enumeration of </a:t>
                      </a:r>
                      <a:r>
                        <a:rPr i="1" lang="en-US" sz="1300">
                          <a:latin typeface="Cambria"/>
                          <a:ea typeface="Cambria"/>
                          <a:cs typeface="Cambria"/>
                          <a:sym typeface="Cambria"/>
                        </a:rPr>
                        <a:t>Campylobacter spp.</a:t>
                      </a:r>
                      <a:r>
                        <a:rPr lang="en-US" sz="1300">
                          <a:latin typeface="Cambria"/>
                          <a:ea typeface="Cambria"/>
                          <a:cs typeface="Cambria"/>
                          <a:sym typeface="Cambria"/>
                        </a:rPr>
                        <a:t> - </a:t>
                      </a:r>
                      <a:r>
                        <a:rPr b="1" lang="en-US" sz="1300">
                          <a:latin typeface="Cambria"/>
                          <a:ea typeface="Cambria"/>
                          <a:cs typeface="Cambria"/>
                          <a:sym typeface="Cambria"/>
                        </a:rPr>
                        <a:t>Part 2: </a:t>
                      </a:r>
                      <a:r>
                        <a:rPr b="1" lang="en-US" sz="1300"/>
                        <a:t>Colony-count technique</a:t>
                      </a:r>
                      <a:endParaRPr b="1" sz="1300">
                        <a:solidFill>
                          <a:schemeClr val="dk1"/>
                        </a:solidFill>
                        <a:latin typeface="Cambria"/>
                        <a:ea typeface="Cambria"/>
                        <a:cs typeface="Cambria"/>
                        <a:sym typeface="Cambria"/>
                      </a:endParaRPr>
                    </a:p>
                  </a:txBody>
                  <a:tcPr marT="0" marB="0" marR="56700" marL="56700"/>
                </a:tc>
              </a:tr>
            </a:tbl>
          </a:graphicData>
        </a:graphic>
      </p:graphicFrame>
      <p:sp>
        <p:nvSpPr>
          <p:cNvPr id="891" name="Google Shape;891;p43"/>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92" name="Google Shape;892;p43"/>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893" name="Google Shape;893;p43"/>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94" name="Google Shape;894;p43"/>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895" name="Google Shape;895;p43"/>
          <p:cNvSpPr txBox="1"/>
          <p:nvPr/>
        </p:nvSpPr>
        <p:spPr>
          <a:xfrm>
            <a:off x="1502469" y="136033"/>
            <a:ext cx="7486088"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K) Indian Standards on Method of Tests for </a:t>
            </a:r>
            <a:r>
              <a:rPr b="1" i="1" lang="en-US" sz="2400">
                <a:solidFill>
                  <a:schemeClr val="dk1"/>
                </a:solidFill>
                <a:latin typeface="Cambria"/>
                <a:ea typeface="Cambria"/>
                <a:cs typeface="Cambria"/>
                <a:sym typeface="Cambria"/>
              </a:rPr>
              <a:t>Campylobacter spp.</a:t>
            </a:r>
            <a:r>
              <a:rPr b="1" lang="en-US" sz="2400">
                <a:solidFill>
                  <a:schemeClr val="dk1"/>
                </a:solidFill>
                <a:latin typeface="Cambria"/>
                <a:ea typeface="Cambria"/>
                <a:cs typeface="Cambria"/>
                <a:sym typeface="Cambria"/>
              </a:rPr>
              <a:t> </a:t>
            </a:r>
            <a:endParaRPr sz="2400">
              <a:solidFill>
                <a:schemeClr val="dk1"/>
              </a:solidFill>
              <a:latin typeface="Cambria"/>
              <a:ea typeface="Cambria"/>
              <a:cs typeface="Cambria"/>
              <a:sym typeface="Cambria"/>
            </a:endParaRPr>
          </a:p>
        </p:txBody>
      </p:sp>
      <p:pic>
        <p:nvPicPr>
          <p:cNvPr id="896" name="Google Shape;896;p43"/>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
        <p:nvSpPr>
          <p:cNvPr id="897" name="Google Shape;897;p43"/>
          <p:cNvSpPr/>
          <p:nvPr/>
        </p:nvSpPr>
        <p:spPr>
          <a:xfrm>
            <a:off x="1651454" y="5359003"/>
            <a:ext cx="7836508" cy="5539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500">
                <a:solidFill>
                  <a:schemeClr val="dk1"/>
                </a:solidFill>
                <a:latin typeface="Times New Roman"/>
                <a:ea typeface="Times New Roman"/>
                <a:cs typeface="Times New Roman"/>
                <a:sym typeface="Times New Roman"/>
              </a:rPr>
              <a:t>Both the above mentioned Indian Standards provide method for the detection and enumeration of    </a:t>
            </a:r>
            <a:r>
              <a:rPr i="1" lang="en-US" sz="1500">
                <a:solidFill>
                  <a:schemeClr val="dk1"/>
                </a:solidFill>
                <a:latin typeface="Times New Roman"/>
                <a:ea typeface="Times New Roman"/>
                <a:cs typeface="Times New Roman"/>
                <a:sym typeface="Times New Roman"/>
              </a:rPr>
              <a:t>Campylobacter spp.</a:t>
            </a:r>
            <a:r>
              <a:rPr lang="en-US" sz="1500">
                <a:solidFill>
                  <a:schemeClr val="dk1"/>
                </a:solidFill>
                <a:latin typeface="Times New Roman"/>
                <a:ea typeface="Times New Roman"/>
                <a:cs typeface="Times New Roman"/>
                <a:sym typeface="Times New Roman"/>
              </a:rPr>
              <a:t> in a broad range of commodities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44"/>
          <p:cNvSpPr/>
          <p:nvPr/>
        </p:nvSpPr>
        <p:spPr>
          <a:xfrm>
            <a:off x="1782802" y="1104329"/>
            <a:ext cx="7900767" cy="338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The two Indian Standards formulated by BIS for enumeration of yeast and moulds</a:t>
            </a:r>
            <a:r>
              <a:rPr lang="en-US" sz="13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p:txBody>
      </p:sp>
      <p:graphicFrame>
        <p:nvGraphicFramePr>
          <p:cNvPr id="904" name="Google Shape;904;p44"/>
          <p:cNvGraphicFramePr/>
          <p:nvPr/>
        </p:nvGraphicFramePr>
        <p:xfrm>
          <a:off x="1782802" y="1606800"/>
          <a:ext cx="3000000" cy="3000000"/>
        </p:xfrm>
        <a:graphic>
          <a:graphicData uri="http://schemas.openxmlformats.org/drawingml/2006/table">
            <a:tbl>
              <a:tblPr bandRow="1" firstCol="1" firstRow="1">
                <a:noFill/>
                <a:tableStyleId>{E598A703-0EA4-4AAE-AE51-E0CDAD06F04C}</a:tableStyleId>
              </a:tblPr>
              <a:tblGrid>
                <a:gridCol w="572550"/>
                <a:gridCol w="1991975"/>
                <a:gridCol w="5299200"/>
              </a:tblGrid>
              <a:tr h="292275">
                <a:tc>
                  <a:txBody>
                    <a:bodyPr/>
                    <a:lstStyle/>
                    <a:p>
                      <a:pPr indent="0" lvl="0" marL="0" marR="0" rtl="0" algn="ctr">
                        <a:spcBef>
                          <a:spcPts val="0"/>
                        </a:spcBef>
                        <a:spcAft>
                          <a:spcPts val="0"/>
                        </a:spcAft>
                        <a:buNone/>
                      </a:pPr>
                      <a:r>
                        <a:rPr lang="en-US" sz="1300">
                          <a:latin typeface="Cambria"/>
                          <a:ea typeface="Cambria"/>
                          <a:cs typeface="Cambria"/>
                          <a:sym typeface="Cambria"/>
                        </a:rPr>
                        <a:t>S. No. </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No.</a:t>
                      </a:r>
                      <a:endParaRPr b="1" sz="13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300">
                          <a:latin typeface="Cambria"/>
                          <a:ea typeface="Cambria"/>
                          <a:cs typeface="Cambria"/>
                          <a:sym typeface="Cambria"/>
                        </a:rPr>
                        <a:t>IS Title</a:t>
                      </a:r>
                      <a:endParaRPr b="0" sz="1300">
                        <a:solidFill>
                          <a:schemeClr val="dk1"/>
                        </a:solidFill>
                        <a:latin typeface="Cambria"/>
                        <a:ea typeface="Cambria"/>
                        <a:cs typeface="Cambria"/>
                        <a:sym typeface="Cambria"/>
                      </a:endParaRPr>
                    </a:p>
                  </a:txBody>
                  <a:tcPr marT="0" marB="0" marR="44625" marL="44625"/>
                </a:tc>
              </a:tr>
              <a:tr h="536000">
                <a:tc>
                  <a:txBody>
                    <a:bodyPr/>
                    <a:lstStyle/>
                    <a:p>
                      <a:pPr indent="0" lvl="0" marL="0" marR="0" rtl="0" algn="ctr">
                        <a:spcBef>
                          <a:spcPts val="0"/>
                        </a:spcBef>
                        <a:spcAft>
                          <a:spcPts val="0"/>
                        </a:spcAft>
                        <a:buNone/>
                      </a:pPr>
                      <a:r>
                        <a:rPr lang="en-US" sz="1300">
                          <a:latin typeface="Cambria"/>
                          <a:ea typeface="Cambria"/>
                          <a:cs typeface="Cambria"/>
                          <a:sym typeface="Cambria"/>
                        </a:rPr>
                        <a:t>1.</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16069 (Part 1) : 2013</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food and animal feeding stuffs — horizontal method for the enumeration of yeasts and moulds </a:t>
                      </a:r>
                      <a:r>
                        <a:rPr b="1" lang="en-US" sz="1300">
                          <a:latin typeface="Cambria"/>
                          <a:ea typeface="Cambria"/>
                          <a:cs typeface="Cambria"/>
                          <a:sym typeface="Cambria"/>
                        </a:rPr>
                        <a:t>Part 1 colony count technique in products with water activity greater than 0.95</a:t>
                      </a:r>
                      <a:endParaRPr/>
                    </a:p>
                    <a:p>
                      <a:pPr indent="0" lvl="0" marL="0" marR="0" rtl="0" algn="just">
                        <a:spcBef>
                          <a:spcPts val="0"/>
                        </a:spcBef>
                        <a:spcAft>
                          <a:spcPts val="0"/>
                        </a:spcAft>
                        <a:buNone/>
                      </a:pPr>
                      <a:r>
                        <a:t/>
                      </a:r>
                      <a:endParaRPr b="0" sz="1300">
                        <a:solidFill>
                          <a:schemeClr val="dk1"/>
                        </a:solidFill>
                        <a:latin typeface="Cambria"/>
                        <a:ea typeface="Cambria"/>
                        <a:cs typeface="Cambria"/>
                        <a:sym typeface="Cambria"/>
                      </a:endParaRPr>
                    </a:p>
                  </a:txBody>
                  <a:tcPr marT="0" marB="0" marR="56700" marL="56700"/>
                </a:tc>
              </a:tr>
              <a:tr h="775775">
                <a:tc>
                  <a:txBody>
                    <a:bodyPr/>
                    <a:lstStyle/>
                    <a:p>
                      <a:pPr indent="0" lvl="0" marL="0" marR="0" rtl="0" algn="ctr">
                        <a:spcBef>
                          <a:spcPts val="0"/>
                        </a:spcBef>
                        <a:spcAft>
                          <a:spcPts val="0"/>
                        </a:spcAft>
                        <a:buNone/>
                      </a:pPr>
                      <a:r>
                        <a:rPr lang="en-US" sz="1300">
                          <a:latin typeface="Cambria"/>
                          <a:ea typeface="Cambria"/>
                          <a:cs typeface="Cambria"/>
                          <a:sym typeface="Cambria"/>
                        </a:rPr>
                        <a:t>2.</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300">
                          <a:latin typeface="Cambria"/>
                          <a:ea typeface="Cambria"/>
                          <a:cs typeface="Cambria"/>
                          <a:sym typeface="Cambria"/>
                        </a:rPr>
                        <a:t>IS 16069 (Part 2) : 2013</a:t>
                      </a:r>
                      <a:endParaRPr b="1" sz="13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300">
                          <a:latin typeface="Cambria"/>
                          <a:ea typeface="Cambria"/>
                          <a:cs typeface="Cambria"/>
                          <a:sym typeface="Cambria"/>
                        </a:rPr>
                        <a:t>Microbiology of food and animal feeding stuffs — horizontal method for the enumeration of yeasts and moulds </a:t>
                      </a:r>
                      <a:r>
                        <a:rPr b="1" lang="en-US" sz="1300">
                          <a:latin typeface="Cambria"/>
                          <a:ea typeface="Cambria"/>
                          <a:cs typeface="Cambria"/>
                          <a:sym typeface="Cambria"/>
                        </a:rPr>
                        <a:t>Part 2 colony count technique in products with water activity less than or equal to 0.95</a:t>
                      </a:r>
                      <a:endParaRPr/>
                    </a:p>
                  </a:txBody>
                  <a:tcPr marT="0" marB="0" marR="56700" marL="56700"/>
                </a:tc>
              </a:tr>
            </a:tbl>
          </a:graphicData>
        </a:graphic>
      </p:graphicFrame>
      <p:sp>
        <p:nvSpPr>
          <p:cNvPr id="905" name="Google Shape;905;p44"/>
          <p:cNvSpPr/>
          <p:nvPr/>
        </p:nvSpPr>
        <p:spPr>
          <a:xfrm>
            <a:off x="1600761" y="3631036"/>
            <a:ext cx="7842182" cy="2246765"/>
          </a:xfrm>
          <a:prstGeom prst="rect">
            <a:avLst/>
          </a:prstGeom>
          <a:noFill/>
          <a:ln>
            <a:noFill/>
          </a:ln>
        </p:spPr>
        <p:txBody>
          <a:bodyPr anchorCtr="0" anchor="t" bIns="45700" lIns="91425" spcFirstLastPara="1" rIns="91425" wrap="square" tIns="45700">
            <a:spAutoFit/>
          </a:bodyPr>
          <a:lstStyle/>
          <a:p>
            <a:pPr indent="-285750" lvl="0" marL="371471" marR="0" rtl="0" algn="just">
              <a:spcBef>
                <a:spcPts val="0"/>
              </a:spcBef>
              <a:spcAft>
                <a:spcPts val="0"/>
              </a:spcAft>
              <a:buClr>
                <a:srgbClr val="000099"/>
              </a:buClr>
              <a:buSzPts val="1500"/>
              <a:buFont typeface="Noto Sans Symbols"/>
              <a:buChar char="▪"/>
            </a:pPr>
            <a:r>
              <a:rPr lang="en-US" sz="1500">
                <a:solidFill>
                  <a:srgbClr val="000099"/>
                </a:solidFill>
                <a:latin typeface="Times New Roman"/>
                <a:ea typeface="Times New Roman"/>
                <a:cs typeface="Times New Roman"/>
                <a:sym typeface="Times New Roman"/>
              </a:rPr>
              <a:t>Both the parts of IS 16069 specify a horizontal method for the enumeration of viable yeasts and moulds in </a:t>
            </a:r>
            <a:r>
              <a:rPr b="1" lang="en-US" sz="1500">
                <a:solidFill>
                  <a:srgbClr val="000099"/>
                </a:solidFill>
                <a:latin typeface="Times New Roman"/>
                <a:ea typeface="Times New Roman"/>
                <a:cs typeface="Times New Roman"/>
                <a:sym typeface="Times New Roman"/>
              </a:rPr>
              <a:t>products intended for human consumption or feeding of animals by means of the colony count technique at 25 °C ± 1 °C</a:t>
            </a:r>
            <a:endParaRPr/>
          </a:p>
          <a:p>
            <a:pPr indent="-222239" lvl="0" marL="371460" marR="0" rtl="0" algn="just">
              <a:spcBef>
                <a:spcPts val="0"/>
              </a:spcBef>
              <a:spcAft>
                <a:spcPts val="0"/>
              </a:spcAft>
              <a:buClr>
                <a:schemeClr val="dk1"/>
              </a:buClr>
              <a:buSzPts val="1000"/>
              <a:buFont typeface="Noto Sans Symbols"/>
              <a:buNone/>
            </a:pPr>
            <a:r>
              <a:t/>
            </a:r>
            <a:endParaRPr sz="1000">
              <a:solidFill>
                <a:schemeClr val="dk1"/>
              </a:solidFill>
              <a:latin typeface="Times New Roman"/>
              <a:ea typeface="Times New Roman"/>
              <a:cs typeface="Times New Roman"/>
              <a:sym typeface="Times New Roman"/>
            </a:endParaRPr>
          </a:p>
          <a:p>
            <a:pPr indent="-285750" lvl="0" marL="371471" marR="0" rtl="0" algn="just">
              <a:spcBef>
                <a:spcPts val="0"/>
              </a:spcBef>
              <a:spcAft>
                <a:spcPts val="0"/>
              </a:spcAft>
              <a:buClr>
                <a:srgbClr val="C00000"/>
              </a:buClr>
              <a:buSzPts val="1500"/>
              <a:buFont typeface="Noto Sans Symbols"/>
              <a:buChar char="▪"/>
            </a:pPr>
            <a:r>
              <a:rPr b="1" lang="en-US" sz="1500">
                <a:solidFill>
                  <a:srgbClr val="C00000"/>
                </a:solidFill>
                <a:latin typeface="Times New Roman"/>
                <a:ea typeface="Times New Roman"/>
                <a:cs typeface="Times New Roman"/>
                <a:sym typeface="Times New Roman"/>
              </a:rPr>
              <a:t>Part 1</a:t>
            </a:r>
            <a:r>
              <a:rPr lang="en-US" sz="1500">
                <a:solidFill>
                  <a:srgbClr val="C00000"/>
                </a:solidFill>
                <a:latin typeface="Times New Roman"/>
                <a:ea typeface="Times New Roman"/>
                <a:cs typeface="Times New Roman"/>
                <a:sym typeface="Times New Roman"/>
              </a:rPr>
              <a:t> of this standard is applicable on products that have a </a:t>
            </a:r>
            <a:r>
              <a:rPr b="1" lang="en-US" sz="1500">
                <a:solidFill>
                  <a:srgbClr val="C00000"/>
                </a:solidFill>
                <a:latin typeface="Times New Roman"/>
                <a:ea typeface="Times New Roman"/>
                <a:cs typeface="Times New Roman"/>
                <a:sym typeface="Times New Roman"/>
              </a:rPr>
              <a:t>water activity greater than 0.95 </a:t>
            </a:r>
            <a:r>
              <a:rPr lang="en-US" sz="1500">
                <a:solidFill>
                  <a:srgbClr val="C00000"/>
                </a:solidFill>
                <a:latin typeface="Times New Roman"/>
                <a:ea typeface="Times New Roman"/>
                <a:cs typeface="Times New Roman"/>
                <a:sym typeface="Times New Roman"/>
              </a:rPr>
              <a:t>[eggs, meat, dairy products (except milk powder), fruits, vegetables, fresh pastes, etc.]</a:t>
            </a:r>
            <a:endParaRPr/>
          </a:p>
          <a:p>
            <a:pPr indent="-222239" lvl="0" marL="371460" marR="0" rtl="0" algn="just">
              <a:spcBef>
                <a:spcPts val="0"/>
              </a:spcBef>
              <a:spcAft>
                <a:spcPts val="0"/>
              </a:spcAft>
              <a:buClr>
                <a:schemeClr val="dk1"/>
              </a:buClr>
              <a:buSzPts val="1000"/>
              <a:buFont typeface="Noto Sans Symbols"/>
              <a:buNone/>
            </a:pPr>
            <a:r>
              <a:t/>
            </a:r>
            <a:endParaRPr sz="1000">
              <a:solidFill>
                <a:schemeClr val="dk1"/>
              </a:solidFill>
              <a:latin typeface="Times New Roman"/>
              <a:ea typeface="Times New Roman"/>
              <a:cs typeface="Times New Roman"/>
              <a:sym typeface="Times New Roman"/>
            </a:endParaRPr>
          </a:p>
          <a:p>
            <a:pPr indent="-285750" lvl="0" marL="371471" marR="0" rtl="0" algn="just">
              <a:spcBef>
                <a:spcPts val="0"/>
              </a:spcBef>
              <a:spcAft>
                <a:spcPts val="0"/>
              </a:spcAft>
              <a:buClr>
                <a:srgbClr val="385623"/>
              </a:buClr>
              <a:buSzPts val="1500"/>
              <a:buFont typeface="Noto Sans Symbols"/>
              <a:buChar char="▪"/>
            </a:pPr>
            <a:r>
              <a:rPr b="1" lang="en-US" sz="1500">
                <a:solidFill>
                  <a:srgbClr val="385623"/>
                </a:solidFill>
                <a:latin typeface="Times New Roman"/>
                <a:ea typeface="Times New Roman"/>
                <a:cs typeface="Times New Roman"/>
                <a:sym typeface="Times New Roman"/>
              </a:rPr>
              <a:t>Part 2</a:t>
            </a:r>
            <a:r>
              <a:rPr lang="en-US" sz="1500">
                <a:solidFill>
                  <a:srgbClr val="385623"/>
                </a:solidFill>
                <a:latin typeface="Times New Roman"/>
                <a:ea typeface="Times New Roman"/>
                <a:cs typeface="Times New Roman"/>
                <a:sym typeface="Times New Roman"/>
              </a:rPr>
              <a:t> is applicable on the products having a </a:t>
            </a:r>
            <a:r>
              <a:rPr b="1" lang="en-US" sz="1500">
                <a:solidFill>
                  <a:srgbClr val="385623"/>
                </a:solidFill>
                <a:latin typeface="Times New Roman"/>
                <a:ea typeface="Times New Roman"/>
                <a:cs typeface="Times New Roman"/>
                <a:sym typeface="Times New Roman"/>
              </a:rPr>
              <a:t>water activity less than or equal to 0.95 </a:t>
            </a:r>
            <a:r>
              <a:rPr lang="en-US" sz="1500">
                <a:solidFill>
                  <a:srgbClr val="385623"/>
                </a:solidFill>
                <a:latin typeface="Times New Roman"/>
                <a:ea typeface="Times New Roman"/>
                <a:cs typeface="Times New Roman"/>
                <a:sym typeface="Times New Roman"/>
              </a:rPr>
              <a:t>(dry fruits, cakes, jams, dried meat, salted fish, grains, cereals and cereal products, flours, nuts, spices and condiments, etc.) but more that 0.60. </a:t>
            </a:r>
            <a:endParaRPr sz="1500">
              <a:solidFill>
                <a:srgbClr val="385623"/>
              </a:solidFill>
              <a:latin typeface="Times New Roman"/>
              <a:ea typeface="Times New Roman"/>
              <a:cs typeface="Times New Roman"/>
              <a:sym typeface="Times New Roman"/>
            </a:endParaRPr>
          </a:p>
        </p:txBody>
      </p:sp>
      <p:sp>
        <p:nvSpPr>
          <p:cNvPr id="906" name="Google Shape;906;p44"/>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07" name="Google Shape;907;p4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908" name="Google Shape;908;p4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09" name="Google Shape;909;p4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10" name="Google Shape;910;p44"/>
          <p:cNvSpPr txBox="1"/>
          <p:nvPr/>
        </p:nvSpPr>
        <p:spPr>
          <a:xfrm>
            <a:off x="1891605" y="175975"/>
            <a:ext cx="6760931"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L) Indian Standards on Method of Tests for Yeast and Moulds</a:t>
            </a:r>
            <a:endParaRPr sz="2400">
              <a:solidFill>
                <a:schemeClr val="dk1"/>
              </a:solidFill>
              <a:latin typeface="Cambria"/>
              <a:ea typeface="Cambria"/>
              <a:cs typeface="Cambria"/>
              <a:sym typeface="Cambria"/>
            </a:endParaRPr>
          </a:p>
        </p:txBody>
      </p:sp>
      <p:pic>
        <p:nvPicPr>
          <p:cNvPr id="911" name="Google Shape;911;p44"/>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45"/>
          <p:cNvSpPr/>
          <p:nvPr/>
        </p:nvSpPr>
        <p:spPr>
          <a:xfrm>
            <a:off x="1540724" y="1231900"/>
            <a:ext cx="8197454" cy="276998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300"/>
              <a:buFont typeface="Noto Sans Symbols"/>
              <a:buChar char="▪"/>
            </a:pPr>
            <a:r>
              <a:rPr b="1" lang="en-US" sz="1300">
                <a:solidFill>
                  <a:schemeClr val="dk1"/>
                </a:solidFill>
                <a:latin typeface="Cambria"/>
                <a:ea typeface="Cambria"/>
                <a:cs typeface="Cambria"/>
                <a:sym typeface="Cambria"/>
              </a:rPr>
              <a:t> </a:t>
            </a:r>
            <a:r>
              <a:rPr lang="en-US" sz="1600">
                <a:solidFill>
                  <a:srgbClr val="000099"/>
                </a:solidFill>
                <a:latin typeface="Cambria"/>
                <a:ea typeface="Cambria"/>
                <a:cs typeface="Cambria"/>
                <a:sym typeface="Cambria"/>
              </a:rPr>
              <a:t>The lactic acid bacteria used in milk fermentations fall into two general categories:</a:t>
            </a:r>
            <a:endParaRPr/>
          </a:p>
          <a:p>
            <a:pPr indent="-112704" lvl="0" marL="214304" marR="0" rtl="0" algn="just">
              <a:spcBef>
                <a:spcPts val="0"/>
              </a:spcBef>
              <a:spcAft>
                <a:spcPts val="0"/>
              </a:spcAft>
              <a:buClr>
                <a:schemeClr val="dk1"/>
              </a:buClr>
              <a:buSzPts val="1600"/>
              <a:buFont typeface="Noto Sans Symbols"/>
              <a:buNone/>
            </a:pPr>
            <a:r>
              <a:t/>
            </a:r>
            <a:endParaRPr sz="1600">
              <a:solidFill>
                <a:srgbClr val="000099"/>
              </a:solidFill>
              <a:latin typeface="Cambria"/>
              <a:ea typeface="Cambria"/>
              <a:cs typeface="Cambria"/>
              <a:sym typeface="Cambria"/>
            </a:endParaRPr>
          </a:p>
          <a:p>
            <a:pPr indent="-447656" lvl="0" marL="714347" marR="0" rtl="0" algn="just">
              <a:spcBef>
                <a:spcPts val="0"/>
              </a:spcBef>
              <a:spcAft>
                <a:spcPts val="0"/>
              </a:spcAft>
              <a:buClr>
                <a:srgbClr val="000099"/>
              </a:buClr>
              <a:buSzPts val="1600"/>
              <a:buFont typeface="Calibri"/>
              <a:buAutoNum type="romanLcPeriod"/>
            </a:pPr>
            <a:r>
              <a:rPr b="1" lang="en-US" sz="1600">
                <a:solidFill>
                  <a:srgbClr val="000099"/>
                </a:solidFill>
                <a:latin typeface="Cambria"/>
                <a:ea typeface="Cambria"/>
                <a:cs typeface="Cambria"/>
                <a:sym typeface="Cambria"/>
              </a:rPr>
              <a:t>Mesophilic organisms </a:t>
            </a:r>
            <a:r>
              <a:rPr lang="en-US" sz="1600">
                <a:solidFill>
                  <a:srgbClr val="000099"/>
                </a:solidFill>
                <a:latin typeface="Cambria"/>
                <a:ea typeface="Cambria"/>
                <a:cs typeface="Cambria"/>
                <a:sym typeface="Cambria"/>
              </a:rPr>
              <a:t>with optimum growth temperatures of </a:t>
            </a:r>
            <a:r>
              <a:rPr b="1" lang="en-US" sz="1600">
                <a:solidFill>
                  <a:srgbClr val="000099"/>
                </a:solidFill>
                <a:latin typeface="Cambria"/>
                <a:ea typeface="Cambria"/>
                <a:cs typeface="Cambria"/>
                <a:sym typeface="Cambria"/>
              </a:rPr>
              <a:t>less than 30°C </a:t>
            </a:r>
            <a:endParaRPr/>
          </a:p>
          <a:p>
            <a:pPr indent="-447656" lvl="0" marL="714347" marR="0" rtl="0" algn="just">
              <a:spcBef>
                <a:spcPts val="0"/>
              </a:spcBef>
              <a:spcAft>
                <a:spcPts val="0"/>
              </a:spcAft>
              <a:buClr>
                <a:srgbClr val="000099"/>
              </a:buClr>
              <a:buSzPts val="1600"/>
              <a:buFont typeface="Calibri"/>
              <a:buAutoNum type="romanLcPeriod"/>
            </a:pPr>
            <a:r>
              <a:rPr b="1" lang="en-US" sz="1600">
                <a:solidFill>
                  <a:srgbClr val="000099"/>
                </a:solidFill>
                <a:latin typeface="Cambria"/>
                <a:ea typeface="Cambria"/>
                <a:cs typeface="Cambria"/>
                <a:sym typeface="Cambria"/>
              </a:rPr>
              <a:t>Thermophilic</a:t>
            </a:r>
            <a:r>
              <a:rPr lang="en-US" sz="1600">
                <a:solidFill>
                  <a:srgbClr val="000099"/>
                </a:solidFill>
                <a:latin typeface="Cambria"/>
                <a:ea typeface="Cambria"/>
                <a:cs typeface="Cambria"/>
                <a:sym typeface="Cambria"/>
              </a:rPr>
              <a:t> ones with growth optima at </a:t>
            </a:r>
            <a:r>
              <a:rPr b="1" lang="en-US" sz="1600">
                <a:solidFill>
                  <a:srgbClr val="000099"/>
                </a:solidFill>
                <a:latin typeface="Cambria"/>
                <a:ea typeface="Cambria"/>
                <a:cs typeface="Cambria"/>
                <a:sym typeface="Cambria"/>
              </a:rPr>
              <a:t>greater than 37 ° C</a:t>
            </a:r>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Examples are </a:t>
            </a:r>
            <a:r>
              <a:rPr b="1" i="1" lang="en-US" sz="1600">
                <a:solidFill>
                  <a:srgbClr val="C00000"/>
                </a:solidFill>
                <a:latin typeface="Cambria"/>
                <a:ea typeface="Cambria"/>
                <a:cs typeface="Cambria"/>
                <a:sym typeface="Cambria"/>
              </a:rPr>
              <a:t>Lactobacillus</a:t>
            </a:r>
            <a:r>
              <a:rPr b="1" lang="en-US" sz="1600">
                <a:solidFill>
                  <a:srgbClr val="C00000"/>
                </a:solidFill>
                <a:latin typeface="Cambria"/>
                <a:ea typeface="Cambria"/>
                <a:cs typeface="Cambria"/>
                <a:sym typeface="Cambria"/>
              </a:rPr>
              <a:t>, </a:t>
            </a:r>
            <a:r>
              <a:rPr b="1" i="1" lang="en-US" sz="1600">
                <a:solidFill>
                  <a:srgbClr val="C00000"/>
                </a:solidFill>
                <a:latin typeface="Cambria"/>
                <a:ea typeface="Cambria"/>
                <a:cs typeface="Cambria"/>
                <a:sym typeface="Cambria"/>
              </a:rPr>
              <a:t>Leuconostoc</a:t>
            </a:r>
            <a:r>
              <a:rPr b="1" lang="en-US" sz="1600">
                <a:solidFill>
                  <a:srgbClr val="C00000"/>
                </a:solidFill>
                <a:latin typeface="Cambria"/>
                <a:ea typeface="Cambria"/>
                <a:cs typeface="Cambria"/>
                <a:sym typeface="Cambria"/>
              </a:rPr>
              <a:t>, </a:t>
            </a:r>
            <a:r>
              <a:rPr b="1" i="1" lang="en-US" sz="1600">
                <a:solidFill>
                  <a:srgbClr val="C00000"/>
                </a:solidFill>
                <a:latin typeface="Cambria"/>
                <a:ea typeface="Cambria"/>
                <a:cs typeface="Cambria"/>
                <a:sym typeface="Cambria"/>
              </a:rPr>
              <a:t>Pediococcus</a:t>
            </a:r>
            <a:r>
              <a:rPr b="1" lang="en-US" sz="1600">
                <a:solidFill>
                  <a:srgbClr val="C00000"/>
                </a:solidFill>
                <a:latin typeface="Cambria"/>
                <a:ea typeface="Cambria"/>
                <a:cs typeface="Cambria"/>
                <a:sym typeface="Cambria"/>
              </a:rPr>
              <a:t>, </a:t>
            </a:r>
            <a:r>
              <a:rPr b="1" i="1" lang="en-US" sz="1600">
                <a:solidFill>
                  <a:srgbClr val="C00000"/>
                </a:solidFill>
                <a:latin typeface="Cambria"/>
                <a:ea typeface="Cambria"/>
                <a:cs typeface="Cambria"/>
                <a:sym typeface="Cambria"/>
              </a:rPr>
              <a:t>Lactococcus </a:t>
            </a:r>
            <a:r>
              <a:rPr lang="en-US" sz="1600">
                <a:solidFill>
                  <a:srgbClr val="C00000"/>
                </a:solidFill>
                <a:latin typeface="Cambria"/>
                <a:ea typeface="Cambria"/>
                <a:cs typeface="Cambria"/>
                <a:sym typeface="Cambria"/>
              </a:rPr>
              <a:t>etc. </a:t>
            </a:r>
            <a:endParaRPr/>
          </a:p>
          <a:p>
            <a:pPr indent="-196850" lvl="0" marL="285750" marR="0" rtl="0" algn="just">
              <a:spcBef>
                <a:spcPts val="0"/>
              </a:spcBef>
              <a:spcAft>
                <a:spcPts val="0"/>
              </a:spcAft>
              <a:buClr>
                <a:schemeClr val="dk1"/>
              </a:buClr>
              <a:buSzPts val="1400"/>
              <a:buFont typeface="Noto Sans Symbols"/>
              <a:buNone/>
            </a:pPr>
            <a:r>
              <a:t/>
            </a:r>
            <a:endParaRPr sz="14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Cambria"/>
                <a:ea typeface="Cambria"/>
                <a:cs typeface="Cambria"/>
                <a:sym typeface="Cambria"/>
              </a:rPr>
              <a:t>These bacteria produce lactic acid as the major metabolic end product of carbohydrate fermentation, giving them the common name </a:t>
            </a:r>
            <a:r>
              <a:rPr b="1" lang="en-US" sz="1600">
                <a:solidFill>
                  <a:schemeClr val="dk1"/>
                </a:solidFill>
                <a:latin typeface="Cambria"/>
                <a:ea typeface="Cambria"/>
                <a:cs typeface="Cambria"/>
                <a:sym typeface="Cambria"/>
              </a:rPr>
              <a:t>lactic acid bacteria</a:t>
            </a:r>
            <a:r>
              <a:rPr lang="en-US" sz="1600">
                <a:solidFill>
                  <a:schemeClr val="dk1"/>
                </a:solidFill>
                <a:latin typeface="Cambria"/>
                <a:ea typeface="Cambria"/>
                <a:cs typeface="Cambria"/>
                <a:sym typeface="Cambria"/>
              </a:rPr>
              <a:t>.</a:t>
            </a:r>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Cambria"/>
                <a:ea typeface="Cambria"/>
                <a:cs typeface="Cambria"/>
                <a:sym typeface="Cambria"/>
              </a:rPr>
              <a:t>BIS has formulated following Indian Standard on the subject:</a:t>
            </a:r>
            <a:endParaRPr/>
          </a:p>
        </p:txBody>
      </p:sp>
      <p:graphicFrame>
        <p:nvGraphicFramePr>
          <p:cNvPr id="917" name="Google Shape;917;p45"/>
          <p:cNvGraphicFramePr/>
          <p:nvPr/>
        </p:nvGraphicFramePr>
        <p:xfrm>
          <a:off x="1694866" y="4127500"/>
          <a:ext cx="3000000" cy="3000000"/>
        </p:xfrm>
        <a:graphic>
          <a:graphicData uri="http://schemas.openxmlformats.org/drawingml/2006/table">
            <a:tbl>
              <a:tblPr bandRow="1" firstCol="1" firstRow="1">
                <a:noFill/>
                <a:tableStyleId>{9C5452BD-32A7-407F-B9C3-E4AEA7FDD2A9}</a:tableStyleId>
              </a:tblPr>
              <a:tblGrid>
                <a:gridCol w="609600"/>
                <a:gridCol w="1524000"/>
                <a:gridCol w="5403825"/>
              </a:tblGrid>
              <a:tr h="381000">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S. No. </a:t>
                      </a:r>
                      <a:endParaRPr b="1" sz="1500">
                        <a:solidFill>
                          <a:schemeClr val="lt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IS No.</a:t>
                      </a:r>
                      <a:endParaRPr b="1" sz="1500">
                        <a:solidFill>
                          <a:schemeClr val="lt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500">
                          <a:solidFill>
                            <a:schemeClr val="lt1"/>
                          </a:solidFill>
                          <a:latin typeface="Cambria"/>
                          <a:ea typeface="Cambria"/>
                          <a:cs typeface="Cambria"/>
                          <a:sym typeface="Cambria"/>
                        </a:rPr>
                        <a:t>IS Title</a:t>
                      </a:r>
                      <a:endParaRPr b="0" sz="1500">
                        <a:solidFill>
                          <a:schemeClr val="lt1"/>
                        </a:solidFill>
                        <a:latin typeface="Cambria"/>
                        <a:ea typeface="Cambria"/>
                        <a:cs typeface="Cambria"/>
                        <a:sym typeface="Cambria"/>
                      </a:endParaRPr>
                    </a:p>
                  </a:txBody>
                  <a:tcPr marT="0" marB="0" marR="44625" marL="44625"/>
                </a:tc>
              </a:tr>
              <a:tr h="870600">
                <a:tc>
                  <a:txBody>
                    <a:bodyPr/>
                    <a:lstStyle/>
                    <a:p>
                      <a:pPr indent="0" lvl="0" marL="0" marR="0" rtl="0" algn="ctr">
                        <a:spcBef>
                          <a:spcPts val="0"/>
                        </a:spcBef>
                        <a:spcAft>
                          <a:spcPts val="0"/>
                        </a:spcAft>
                        <a:buNone/>
                      </a:pPr>
                      <a:r>
                        <a:rPr b="1" lang="en-US" sz="1500">
                          <a:solidFill>
                            <a:schemeClr val="dk1"/>
                          </a:solidFill>
                          <a:latin typeface="Cambria"/>
                          <a:ea typeface="Cambria"/>
                          <a:cs typeface="Cambria"/>
                          <a:sym typeface="Cambria"/>
                        </a:rPr>
                        <a:t>1.</a:t>
                      </a:r>
                      <a:endParaRPr/>
                    </a:p>
                  </a:txBody>
                  <a:tcPr marT="0" marB="0" marR="56700" marL="56700"/>
                </a:tc>
                <a:tc>
                  <a:txBody>
                    <a:bodyPr/>
                    <a:lstStyle/>
                    <a:p>
                      <a:pPr indent="0" lvl="0" marL="0" marR="0" rtl="0" algn="just">
                        <a:spcBef>
                          <a:spcPts val="0"/>
                        </a:spcBef>
                        <a:spcAft>
                          <a:spcPts val="0"/>
                        </a:spcAft>
                        <a:buNone/>
                      </a:pPr>
                      <a:r>
                        <a:rPr b="1" lang="en-US" sz="1500">
                          <a:solidFill>
                            <a:schemeClr val="dk1"/>
                          </a:solidFill>
                          <a:latin typeface="Cambria"/>
                          <a:ea typeface="Cambria"/>
                          <a:cs typeface="Cambria"/>
                          <a:sym typeface="Cambria"/>
                        </a:rPr>
                        <a:t>IS 16068 : 2013</a:t>
                      </a:r>
                      <a:endParaRPr b="1" sz="15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500">
                          <a:solidFill>
                            <a:schemeClr val="dk1"/>
                          </a:solidFill>
                          <a:latin typeface="Cambria"/>
                          <a:ea typeface="Cambria"/>
                          <a:cs typeface="Cambria"/>
                          <a:sym typeface="Cambria"/>
                        </a:rPr>
                        <a:t>Microbiology of food and animal feeding stuffs — </a:t>
                      </a:r>
                      <a:r>
                        <a:rPr b="1" lang="en-US" sz="1500">
                          <a:solidFill>
                            <a:schemeClr val="dk1"/>
                          </a:solidFill>
                          <a:latin typeface="Cambria"/>
                          <a:ea typeface="Cambria"/>
                          <a:cs typeface="Cambria"/>
                          <a:sym typeface="Cambria"/>
                        </a:rPr>
                        <a:t>horizontal method for the enumeration of mesophilic lactic acid bacteria — colony-count technique at 30</a:t>
                      </a:r>
                      <a:r>
                        <a:rPr b="1" baseline="30000" lang="en-US" sz="1500">
                          <a:solidFill>
                            <a:schemeClr val="dk1"/>
                          </a:solidFill>
                          <a:latin typeface="Cambria"/>
                          <a:ea typeface="Cambria"/>
                          <a:cs typeface="Cambria"/>
                          <a:sym typeface="Cambria"/>
                        </a:rPr>
                        <a:t>o</a:t>
                      </a:r>
                      <a:r>
                        <a:rPr b="1" lang="en-US" sz="1500">
                          <a:solidFill>
                            <a:schemeClr val="dk1"/>
                          </a:solidFill>
                          <a:latin typeface="Cambria"/>
                          <a:ea typeface="Cambria"/>
                          <a:cs typeface="Cambria"/>
                          <a:sym typeface="Cambria"/>
                        </a:rPr>
                        <a:t>C</a:t>
                      </a:r>
                      <a:endParaRPr/>
                    </a:p>
                  </a:txBody>
                  <a:tcPr marT="0" marB="0" marR="56700" marL="56700"/>
                </a:tc>
              </a:tr>
            </a:tbl>
          </a:graphicData>
        </a:graphic>
      </p:graphicFrame>
      <p:sp>
        <p:nvSpPr>
          <p:cNvPr id="918" name="Google Shape;918;p45"/>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19" name="Google Shape;919;p4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920" name="Google Shape;920;p4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21" name="Google Shape;921;p4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22" name="Google Shape;922;p45"/>
          <p:cNvSpPr txBox="1"/>
          <p:nvPr/>
        </p:nvSpPr>
        <p:spPr>
          <a:xfrm>
            <a:off x="1672868" y="136033"/>
            <a:ext cx="7224447" cy="830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02 - M) Indian Standards on Method of Tests for mesophilic Lactic Acid Bacteria</a:t>
            </a:r>
            <a:endParaRPr sz="2400">
              <a:solidFill>
                <a:schemeClr val="dk1"/>
              </a:solidFill>
              <a:latin typeface="Cambria"/>
              <a:ea typeface="Cambria"/>
              <a:cs typeface="Cambria"/>
              <a:sym typeface="Cambria"/>
            </a:endParaRPr>
          </a:p>
        </p:txBody>
      </p:sp>
      <p:pic>
        <p:nvPicPr>
          <p:cNvPr id="923" name="Google Shape;923;p45"/>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46"/>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30" name="Google Shape;930;p4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931" name="Google Shape;931;p4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32" name="Google Shape;932;p4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33" name="Google Shape;933;p46"/>
          <p:cNvSpPr txBox="1"/>
          <p:nvPr/>
        </p:nvSpPr>
        <p:spPr>
          <a:xfrm>
            <a:off x="1576586" y="47429"/>
            <a:ext cx="750232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mbria"/>
                <a:ea typeface="Cambria"/>
                <a:cs typeface="Cambria"/>
                <a:sym typeface="Cambria"/>
              </a:rPr>
              <a:t>Indian Standards on Methods for Detection and Enumeration of Microorganisms in Food and Water </a:t>
            </a:r>
            <a:endParaRPr sz="1800">
              <a:solidFill>
                <a:schemeClr val="dk1"/>
              </a:solidFill>
              <a:latin typeface="Calibri"/>
              <a:ea typeface="Calibri"/>
              <a:cs typeface="Calibri"/>
              <a:sym typeface="Calibri"/>
            </a:endParaRPr>
          </a:p>
        </p:txBody>
      </p:sp>
      <p:pic>
        <p:nvPicPr>
          <p:cNvPr id="934" name="Google Shape;934;p46"/>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pic>
        <p:nvPicPr>
          <p:cNvPr id="935" name="Google Shape;935;p46"/>
          <p:cNvPicPr preferRelativeResize="0"/>
          <p:nvPr/>
        </p:nvPicPr>
        <p:blipFill rotWithShape="1">
          <a:blip r:embed="rId4">
            <a:alphaModFix/>
          </a:blip>
          <a:srcRect b="0" l="0" r="0" t="0"/>
          <a:stretch/>
        </p:blipFill>
        <p:spPr>
          <a:xfrm>
            <a:off x="1625990" y="774700"/>
            <a:ext cx="8406384" cy="51816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47"/>
          <p:cNvSpPr/>
          <p:nvPr/>
        </p:nvSpPr>
        <p:spPr>
          <a:xfrm>
            <a:off x="1651454" y="1459781"/>
            <a:ext cx="8072992" cy="38472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rgbClr val="000000"/>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a:p>
            <a:pPr indent="-285750" lvl="0" marL="285750" marR="0" rtl="0" algn="just">
              <a:spcBef>
                <a:spcPts val="0"/>
              </a:spcBef>
              <a:spcAft>
                <a:spcPts val="0"/>
              </a:spcAft>
              <a:buClr>
                <a:srgbClr val="C00000"/>
              </a:buClr>
              <a:buSzPts val="1800"/>
              <a:buFont typeface="Noto Sans Symbols"/>
              <a:buChar char="▪"/>
            </a:pPr>
            <a:r>
              <a:rPr lang="en-US" sz="1800">
                <a:solidFill>
                  <a:srgbClr val="C00000"/>
                </a:solidFill>
                <a:latin typeface="Cambria"/>
                <a:ea typeface="Cambria"/>
                <a:cs typeface="Cambria"/>
                <a:sym typeface="Cambria"/>
              </a:rPr>
              <a:t>The microbiological examination of any food sample requires preparation of samples before taking it up for the testing</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lang="en-US" sz="1800">
                <a:solidFill>
                  <a:srgbClr val="000099"/>
                </a:solidFill>
                <a:latin typeface="Cambria"/>
                <a:ea typeface="Cambria"/>
                <a:cs typeface="Cambria"/>
                <a:sym typeface="Cambria"/>
              </a:rPr>
              <a:t>There may be varying degree of distribution of microorganisms in any food sample which may not give proper results when sample is subjected to testing as per devised method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800"/>
              <a:buFont typeface="Noto Sans Symbols"/>
              <a:buChar char="▪"/>
            </a:pPr>
            <a:r>
              <a:rPr lang="en-US" sz="1800">
                <a:solidFill>
                  <a:srgbClr val="C00000"/>
                </a:solidFill>
                <a:latin typeface="Cambria"/>
                <a:ea typeface="Cambria"/>
                <a:cs typeface="Cambria"/>
                <a:sym typeface="Cambria"/>
              </a:rPr>
              <a:t>Hence, to ensure even distribution of microorganisms, it is very important to prepare the sample following the laid down procedure </a:t>
            </a:r>
            <a:endParaRPr/>
          </a:p>
          <a:p>
            <a:pPr indent="0" lvl="0" marL="0" marR="0" rtl="0" algn="l">
              <a:spcBef>
                <a:spcPts val="0"/>
              </a:spcBef>
              <a:spcAft>
                <a:spcPts val="0"/>
              </a:spcAft>
              <a:buNone/>
            </a:pPr>
            <a:r>
              <a:t/>
            </a:r>
            <a:endParaRPr sz="1800">
              <a:solidFill>
                <a:schemeClr val="dk1"/>
              </a:solidFill>
              <a:latin typeface="Cambria"/>
              <a:ea typeface="Cambria"/>
              <a:cs typeface="Cambria"/>
              <a:sym typeface="Cambria"/>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Cambria"/>
                <a:ea typeface="Cambria"/>
                <a:cs typeface="Cambria"/>
                <a:sym typeface="Cambria"/>
              </a:rPr>
              <a:t>FAD 31 of BIS has formulated </a:t>
            </a:r>
            <a:r>
              <a:rPr b="1" lang="en-US" sz="1800">
                <a:solidFill>
                  <a:schemeClr val="dk2"/>
                </a:solidFill>
                <a:latin typeface="Cambria"/>
                <a:ea typeface="Cambria"/>
                <a:cs typeface="Cambria"/>
                <a:sym typeface="Cambria"/>
              </a:rPr>
              <a:t>Six Indian Standards </a:t>
            </a:r>
            <a:r>
              <a:rPr b="1" lang="en-US" sz="1800">
                <a:solidFill>
                  <a:schemeClr val="dk1"/>
                </a:solidFill>
                <a:latin typeface="Cambria"/>
                <a:ea typeface="Cambria"/>
                <a:cs typeface="Cambria"/>
                <a:sym typeface="Cambria"/>
              </a:rPr>
              <a:t>on the subject for different food product categories</a:t>
            </a:r>
            <a:endParaRPr/>
          </a:p>
          <a:p>
            <a:pPr indent="0" lvl="0" marL="0" marR="0" rtl="0" algn="l">
              <a:spcBef>
                <a:spcPts val="0"/>
              </a:spcBef>
              <a:spcAft>
                <a:spcPts val="0"/>
              </a:spcAft>
              <a:buNone/>
            </a:pPr>
            <a:r>
              <a:rPr lang="en-US" sz="1500">
                <a:solidFill>
                  <a:schemeClr val="dk1"/>
                </a:solidFill>
                <a:latin typeface="Times New Roman"/>
                <a:ea typeface="Times New Roman"/>
                <a:cs typeface="Times New Roman"/>
                <a:sym typeface="Times New Roman"/>
              </a:rPr>
              <a:t> </a:t>
            </a:r>
            <a:endParaRPr/>
          </a:p>
        </p:txBody>
      </p:sp>
      <p:sp>
        <p:nvSpPr>
          <p:cNvPr id="941" name="Google Shape;941;p4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42" name="Google Shape;942;p4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943" name="Google Shape;943;p4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44" name="Google Shape;944;p4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45" name="Google Shape;945;p47"/>
          <p:cNvSpPr txBox="1"/>
          <p:nvPr/>
        </p:nvSpPr>
        <p:spPr>
          <a:xfrm>
            <a:off x="1865263" y="165100"/>
            <a:ext cx="7327966" cy="1107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mbria"/>
                <a:ea typeface="Cambria"/>
                <a:cs typeface="Cambria"/>
                <a:sym typeface="Cambria"/>
              </a:rPr>
              <a:t>03-Indian Standards on </a:t>
            </a:r>
            <a:r>
              <a:rPr b="1" lang="en-US" sz="2200">
                <a:solidFill>
                  <a:srgbClr val="000000"/>
                </a:solidFill>
                <a:latin typeface="Cambria"/>
                <a:ea typeface="Cambria"/>
                <a:cs typeface="Cambria"/>
                <a:sym typeface="Cambria"/>
              </a:rPr>
              <a:t>Preparation of Test Samples, Initial Suspension and Decimal Dilutions for Microbiological Examination </a:t>
            </a:r>
            <a:r>
              <a:rPr lang="en-US" sz="2000">
                <a:solidFill>
                  <a:schemeClr val="dk1"/>
                </a:solidFill>
                <a:latin typeface="Cambria"/>
                <a:ea typeface="Cambria"/>
                <a:cs typeface="Cambria"/>
                <a:sym typeface="Cambria"/>
              </a:rPr>
              <a:t>(i) </a:t>
            </a:r>
            <a:endParaRPr sz="2200">
              <a:solidFill>
                <a:schemeClr val="dk1"/>
              </a:solidFill>
              <a:latin typeface="Cambria"/>
              <a:ea typeface="Cambria"/>
              <a:cs typeface="Cambria"/>
              <a:sym typeface="Cambria"/>
            </a:endParaRPr>
          </a:p>
        </p:txBody>
      </p:sp>
      <p:pic>
        <p:nvPicPr>
          <p:cNvPr id="946" name="Google Shape;946;p47"/>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graphicFrame>
        <p:nvGraphicFramePr>
          <p:cNvPr id="952" name="Google Shape;952;p48"/>
          <p:cNvGraphicFramePr/>
          <p:nvPr/>
        </p:nvGraphicFramePr>
        <p:xfrm>
          <a:off x="1763712" y="1231900"/>
          <a:ext cx="3000000" cy="3000000"/>
        </p:xfrm>
        <a:graphic>
          <a:graphicData uri="http://schemas.openxmlformats.org/drawingml/2006/table">
            <a:tbl>
              <a:tblPr bandRow="1" firstCol="1" firstRow="1">
                <a:noFill/>
                <a:tableStyleId>{9C5452BD-32A7-407F-B9C3-E4AEA7FDD2A9}</a:tableStyleId>
              </a:tblPr>
              <a:tblGrid>
                <a:gridCol w="533400"/>
                <a:gridCol w="1143000"/>
                <a:gridCol w="6393725"/>
              </a:tblGrid>
              <a:tr h="296050">
                <a:tc>
                  <a:txBody>
                    <a:bodyPr/>
                    <a:lstStyle/>
                    <a:p>
                      <a:pPr indent="0" lvl="0" marL="0" marR="0" rtl="0" algn="ctr">
                        <a:spcBef>
                          <a:spcPts val="0"/>
                        </a:spcBef>
                        <a:spcAft>
                          <a:spcPts val="0"/>
                        </a:spcAft>
                        <a:buNone/>
                      </a:pPr>
                      <a:r>
                        <a:rPr lang="en-US" sz="1400">
                          <a:latin typeface="Cambria"/>
                          <a:ea typeface="Cambria"/>
                          <a:cs typeface="Cambria"/>
                          <a:sym typeface="Cambria"/>
                        </a:rPr>
                        <a:t>S. No. </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400">
                          <a:latin typeface="Cambria"/>
                          <a:ea typeface="Cambria"/>
                          <a:cs typeface="Cambria"/>
                          <a:sym typeface="Cambria"/>
                        </a:rPr>
                        <a:t>IS No.</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ctr">
                        <a:spcBef>
                          <a:spcPts val="0"/>
                        </a:spcBef>
                        <a:spcAft>
                          <a:spcPts val="0"/>
                        </a:spcAft>
                        <a:buNone/>
                      </a:pPr>
                      <a:r>
                        <a:rPr lang="en-US" sz="1400">
                          <a:latin typeface="Cambria"/>
                          <a:ea typeface="Cambria"/>
                          <a:cs typeface="Cambria"/>
                          <a:sym typeface="Cambria"/>
                        </a:rPr>
                        <a:t>IS Title</a:t>
                      </a:r>
                      <a:endParaRPr b="0" sz="1400">
                        <a:solidFill>
                          <a:schemeClr val="dk1"/>
                        </a:solidFill>
                        <a:latin typeface="Cambria"/>
                        <a:ea typeface="Cambria"/>
                        <a:cs typeface="Cambria"/>
                        <a:sym typeface="Cambria"/>
                      </a:endParaRPr>
                    </a:p>
                  </a:txBody>
                  <a:tcPr marT="0" marB="0" marR="44625" marL="44625"/>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1.</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10232 : 2020</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the food chain — Preparation of test samples, initial suspension and decimal dilutions for microbiological examination — </a:t>
                      </a:r>
                      <a:r>
                        <a:rPr b="1" lang="en-US" sz="1400">
                          <a:latin typeface="Cambria"/>
                          <a:ea typeface="Cambria"/>
                          <a:cs typeface="Cambria"/>
                          <a:sym typeface="Cambria"/>
                        </a:rPr>
                        <a:t>General rules for the preparation of initial suspension and decimal dilutions</a:t>
                      </a:r>
                      <a:endParaRPr/>
                    </a:p>
                  </a:txBody>
                  <a:tcPr marT="0" marB="0" marR="44625" marL="44625"/>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2.</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15990 : 2012</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food and animal feeding stuffs — Preparation of test samples, initial suspension and decimal dilutions for microbiological examination — </a:t>
                      </a:r>
                      <a:r>
                        <a:rPr b="1" lang="en-US" sz="1400">
                          <a:latin typeface="Cambria"/>
                          <a:ea typeface="Cambria"/>
                          <a:cs typeface="Cambria"/>
                          <a:sym typeface="Cambria"/>
                        </a:rPr>
                        <a:t>Specific rules for the preparation of meat and meat products</a:t>
                      </a:r>
                      <a:endParaRPr/>
                    </a:p>
                  </a:txBody>
                  <a:tcPr marT="0" marB="0" marR="44625" marL="44625"/>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3.</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16980 : 2018</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food and animal feed - Preparation of test samples, initial suspension and decimal dilutions for microbiological examination - </a:t>
                      </a:r>
                      <a:r>
                        <a:rPr b="1" lang="en-US" sz="1400">
                          <a:latin typeface="Cambria"/>
                          <a:ea typeface="Cambria"/>
                          <a:cs typeface="Cambria"/>
                          <a:sym typeface="Cambria"/>
                        </a:rPr>
                        <a:t>Specific rules for the preparation of samples taken at the primary production stage</a:t>
                      </a:r>
                      <a:endParaRPr/>
                    </a:p>
                  </a:txBody>
                  <a:tcPr marT="0" marB="0" marR="44625" marL="44625"/>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4.</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17447 : 2020</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the food chain — Preparation of test samples, initial suspension and decimal dilutions for microbiological examination — </a:t>
                      </a:r>
                      <a:r>
                        <a:rPr b="1" lang="en-US" sz="1400">
                          <a:latin typeface="Cambria"/>
                          <a:ea typeface="Cambria"/>
                          <a:cs typeface="Cambria"/>
                          <a:sym typeface="Cambria"/>
                        </a:rPr>
                        <a:t>Specific rules for the preparation of miscellaneous products</a:t>
                      </a:r>
                      <a:endParaRPr/>
                    </a:p>
                    <a:p>
                      <a:pPr indent="0" lvl="0" marL="0" marR="0" rtl="0" algn="l">
                        <a:spcBef>
                          <a:spcPts val="0"/>
                        </a:spcBef>
                        <a:spcAft>
                          <a:spcPts val="0"/>
                        </a:spcAft>
                        <a:buNone/>
                      </a:pPr>
                      <a:r>
                        <a:rPr lang="en-US" sz="1400">
                          <a:latin typeface="Cambria"/>
                          <a:ea typeface="Cambria"/>
                          <a:cs typeface="Cambria"/>
                          <a:sym typeface="Cambria"/>
                        </a:rPr>
                        <a:t> </a:t>
                      </a:r>
                      <a:endParaRPr b="0" sz="1400">
                        <a:solidFill>
                          <a:schemeClr val="dk1"/>
                        </a:solidFill>
                        <a:latin typeface="Cambria"/>
                        <a:ea typeface="Cambria"/>
                        <a:cs typeface="Cambria"/>
                        <a:sym typeface="Cambria"/>
                      </a:endParaRPr>
                    </a:p>
                  </a:txBody>
                  <a:tcPr marT="0" marB="0" marR="44625" marL="44625"/>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5.</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17448 : 2020</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the food chain — Preparation of test samples, initial suspension and decimal dilutions for microbiological examination — </a:t>
                      </a:r>
                      <a:r>
                        <a:rPr b="1" lang="en-US" sz="1400">
                          <a:latin typeface="Cambria"/>
                          <a:ea typeface="Cambria"/>
                          <a:cs typeface="Cambria"/>
                          <a:sym typeface="Cambria"/>
                        </a:rPr>
                        <a:t>Specific rules for the preparation of fish and fishery products</a:t>
                      </a:r>
                      <a:endParaRPr/>
                    </a:p>
                  </a:txBody>
                  <a:tcPr marT="0" marB="0" marR="44625" marL="44625"/>
                </a:tc>
              </a:tr>
              <a:tr h="816175">
                <a:tc>
                  <a:txBody>
                    <a:bodyPr/>
                    <a:lstStyle/>
                    <a:p>
                      <a:pPr indent="0" lvl="0" marL="0" marR="0" rtl="0" algn="ctr">
                        <a:spcBef>
                          <a:spcPts val="0"/>
                        </a:spcBef>
                        <a:spcAft>
                          <a:spcPts val="0"/>
                        </a:spcAft>
                        <a:buNone/>
                      </a:pPr>
                      <a:r>
                        <a:rPr lang="en-US" sz="1400">
                          <a:latin typeface="Cambria"/>
                          <a:ea typeface="Cambria"/>
                          <a:cs typeface="Cambria"/>
                          <a:sym typeface="Cambria"/>
                        </a:rPr>
                        <a:t>6.</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b="1" lang="en-US" sz="1400">
                          <a:latin typeface="Cambria"/>
                          <a:ea typeface="Cambria"/>
                          <a:cs typeface="Cambria"/>
                          <a:sym typeface="Cambria"/>
                        </a:rPr>
                        <a:t>IS 17779 : 2021</a:t>
                      </a:r>
                      <a:endParaRPr b="1" sz="1400">
                        <a:solidFill>
                          <a:schemeClr val="dk1"/>
                        </a:solidFill>
                        <a:latin typeface="Cambria"/>
                        <a:ea typeface="Cambria"/>
                        <a:cs typeface="Cambria"/>
                        <a:sym typeface="Cambria"/>
                      </a:endParaRPr>
                    </a:p>
                  </a:txBody>
                  <a:tcPr marT="0" marB="0" marR="44625" marL="44625"/>
                </a:tc>
                <a:tc>
                  <a:txBody>
                    <a:bodyPr/>
                    <a:lstStyle/>
                    <a:p>
                      <a:pPr indent="0" lvl="0" marL="0" marR="0" rtl="0" algn="l">
                        <a:spcBef>
                          <a:spcPts val="0"/>
                        </a:spcBef>
                        <a:spcAft>
                          <a:spcPts val="0"/>
                        </a:spcAft>
                        <a:buNone/>
                      </a:pPr>
                      <a:r>
                        <a:rPr lang="en-US" sz="1400">
                          <a:latin typeface="Cambria"/>
                          <a:ea typeface="Cambria"/>
                          <a:cs typeface="Cambria"/>
                          <a:sym typeface="Cambria"/>
                        </a:rPr>
                        <a:t>Microbiology of the food chain — Preparation of test samples, initial suspension and decimal dilutions for microbiological examination — </a:t>
                      </a:r>
                      <a:r>
                        <a:rPr b="1" lang="en-US" sz="1400">
                          <a:latin typeface="Cambria"/>
                          <a:ea typeface="Cambria"/>
                          <a:cs typeface="Cambria"/>
                          <a:sym typeface="Cambria"/>
                        </a:rPr>
                        <a:t>Specific rules for the preparation of milk and milk products</a:t>
                      </a:r>
                      <a:endParaRPr/>
                    </a:p>
                  </a:txBody>
                  <a:tcPr marT="0" marB="0" marR="44625" marL="44625"/>
                </a:tc>
              </a:tr>
            </a:tbl>
          </a:graphicData>
        </a:graphic>
      </p:graphicFrame>
      <p:sp>
        <p:nvSpPr>
          <p:cNvPr id="953" name="Google Shape;953;p48"/>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54" name="Google Shape;954;p48"/>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955" name="Google Shape;955;p48"/>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56" name="Google Shape;956;p48"/>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957" name="Google Shape;957;p48"/>
          <p:cNvSpPr txBox="1"/>
          <p:nvPr/>
        </p:nvSpPr>
        <p:spPr>
          <a:xfrm>
            <a:off x="1736581" y="88900"/>
            <a:ext cx="7037531" cy="1107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chemeClr val="dk1"/>
                </a:solidFill>
                <a:latin typeface="Cambria"/>
                <a:ea typeface="Cambria"/>
                <a:cs typeface="Cambria"/>
                <a:sym typeface="Cambria"/>
              </a:rPr>
              <a:t>03 Indian Standards on </a:t>
            </a:r>
            <a:r>
              <a:rPr b="1" lang="en-US" sz="2200">
                <a:solidFill>
                  <a:srgbClr val="000000"/>
                </a:solidFill>
                <a:latin typeface="Cambria"/>
                <a:ea typeface="Cambria"/>
                <a:cs typeface="Cambria"/>
                <a:sym typeface="Cambria"/>
              </a:rPr>
              <a:t>Preparation of Test Samples, Initial Suspension and Decimal Dilutions for Microbiological Examination </a:t>
            </a:r>
            <a:r>
              <a:rPr lang="en-US" sz="2000">
                <a:solidFill>
                  <a:schemeClr val="dk1"/>
                </a:solidFill>
                <a:latin typeface="Cambria"/>
                <a:ea typeface="Cambria"/>
                <a:cs typeface="Cambria"/>
                <a:sym typeface="Cambria"/>
              </a:rPr>
              <a:t>(ii) </a:t>
            </a:r>
            <a:endParaRPr sz="2200">
              <a:solidFill>
                <a:schemeClr val="dk1"/>
              </a:solidFill>
              <a:latin typeface="Cambria"/>
              <a:ea typeface="Cambria"/>
              <a:cs typeface="Cambria"/>
              <a:sym typeface="Cambria"/>
            </a:endParaRPr>
          </a:p>
        </p:txBody>
      </p:sp>
      <p:pic>
        <p:nvPicPr>
          <p:cNvPr id="958" name="Google Shape;958;p48"/>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49"/>
          <p:cNvSpPr/>
          <p:nvPr/>
        </p:nvSpPr>
        <p:spPr>
          <a:xfrm>
            <a:off x="1687512" y="1360311"/>
            <a:ext cx="7914422" cy="3693319"/>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b="1" lang="en-US" sz="1800">
                <a:solidFill>
                  <a:schemeClr val="dk1"/>
                </a:solidFill>
                <a:latin typeface="Cambria"/>
                <a:ea typeface="Cambria"/>
                <a:cs typeface="Cambria"/>
                <a:sym typeface="Cambria"/>
              </a:rPr>
              <a:t>Polymerase Chain Reaction (PCR)</a:t>
            </a:r>
            <a:r>
              <a:rPr lang="en-US" sz="1800">
                <a:solidFill>
                  <a:schemeClr val="dk1"/>
                </a:solidFill>
                <a:latin typeface="Cambria"/>
                <a:ea typeface="Cambria"/>
                <a:cs typeface="Cambria"/>
                <a:sym typeface="Cambria"/>
              </a:rPr>
              <a:t> is a technique that takes specific sequences of nucleic acid (DNA) in a small amount and amplifies it for further testing.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This is a technique to make many copies of a specific DNA region in vitro (in a test tube rather than an organism).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ambria"/>
                <a:ea typeface="Cambria"/>
                <a:cs typeface="Cambria"/>
                <a:sym typeface="Cambria"/>
              </a:rPr>
              <a:t>PCR is based on three simple steps required for any DNA synthesis reaction: </a:t>
            </a:r>
            <a:endParaRPr/>
          </a:p>
          <a:p>
            <a:pPr indent="-360363" lvl="0" marL="534988" marR="0" rtl="0" algn="just">
              <a:spcBef>
                <a:spcPts val="0"/>
              </a:spcBef>
              <a:spcAft>
                <a:spcPts val="0"/>
              </a:spcAft>
              <a:buClr>
                <a:schemeClr val="dk1"/>
              </a:buClr>
              <a:buSzPts val="1800"/>
              <a:buFont typeface="Cambria"/>
              <a:buAutoNum type="arabicParenR"/>
            </a:pPr>
            <a:r>
              <a:rPr lang="en-US" sz="1800">
                <a:solidFill>
                  <a:schemeClr val="dk1"/>
                </a:solidFill>
                <a:latin typeface="Cambria"/>
                <a:ea typeface="Cambria"/>
                <a:cs typeface="Cambria"/>
                <a:sym typeface="Cambria"/>
              </a:rPr>
              <a:t>denaturation of the template into single strands; </a:t>
            </a:r>
            <a:endParaRPr/>
          </a:p>
          <a:p>
            <a:pPr indent="-360363" lvl="0" marL="534988" marR="0" rtl="0" algn="just">
              <a:spcBef>
                <a:spcPts val="0"/>
              </a:spcBef>
              <a:spcAft>
                <a:spcPts val="0"/>
              </a:spcAft>
              <a:buClr>
                <a:schemeClr val="dk1"/>
              </a:buClr>
              <a:buSzPts val="1800"/>
              <a:buFont typeface="Cambria"/>
              <a:buAutoNum type="arabicParenR"/>
            </a:pPr>
            <a:r>
              <a:rPr lang="en-US" sz="1800">
                <a:solidFill>
                  <a:schemeClr val="dk1"/>
                </a:solidFill>
                <a:latin typeface="Cambria"/>
                <a:ea typeface="Cambria"/>
                <a:cs typeface="Cambria"/>
                <a:sym typeface="Cambria"/>
              </a:rPr>
              <a:t>annealing of primers to each original strand for new strand synthesis; and </a:t>
            </a:r>
            <a:endParaRPr/>
          </a:p>
          <a:p>
            <a:pPr indent="-360363" lvl="0" marL="534988" marR="0" rtl="0" algn="just">
              <a:spcBef>
                <a:spcPts val="0"/>
              </a:spcBef>
              <a:spcAft>
                <a:spcPts val="0"/>
              </a:spcAft>
              <a:buClr>
                <a:schemeClr val="dk1"/>
              </a:buClr>
              <a:buSzPts val="1800"/>
              <a:buFont typeface="Cambria"/>
              <a:buAutoNum type="arabicParenR"/>
            </a:pPr>
            <a:r>
              <a:rPr lang="en-US" sz="1800">
                <a:solidFill>
                  <a:schemeClr val="dk1"/>
                </a:solidFill>
                <a:latin typeface="Cambria"/>
                <a:ea typeface="Cambria"/>
                <a:cs typeface="Cambria"/>
                <a:sym typeface="Cambria"/>
              </a:rPr>
              <a:t>extension of the new DNA strands from the primers. PCR allows the detection of a single bacterial pathogen that is present in food by detecting its specific target DNA sequence.</a:t>
            </a:r>
            <a:endParaRPr/>
          </a:p>
        </p:txBody>
      </p:sp>
      <p:sp>
        <p:nvSpPr>
          <p:cNvPr id="964" name="Google Shape;964;p49"/>
          <p:cNvSpPr/>
          <p:nvPr/>
        </p:nvSpPr>
        <p:spPr>
          <a:xfrm>
            <a:off x="946547" y="0"/>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65" name="Google Shape;965;p49"/>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u="sng">
              <a:solidFill>
                <a:srgbClr val="FFFFFF"/>
              </a:solidFill>
              <a:latin typeface="Cambria"/>
              <a:ea typeface="Cambria"/>
              <a:cs typeface="Cambria"/>
              <a:sym typeface="Cambria"/>
            </a:endParaRPr>
          </a:p>
        </p:txBody>
      </p:sp>
      <p:sp>
        <p:nvSpPr>
          <p:cNvPr id="966" name="Google Shape;966;p49"/>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67" name="Google Shape;967;p49"/>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pic>
        <p:nvPicPr>
          <p:cNvPr id="968" name="Google Shape;968;p49"/>
          <p:cNvPicPr preferRelativeResize="0"/>
          <p:nvPr/>
        </p:nvPicPr>
        <p:blipFill rotWithShape="1">
          <a:blip r:embed="rId3">
            <a:alphaModFix/>
          </a:blip>
          <a:srcRect b="0" l="0" r="0" t="0"/>
          <a:stretch/>
        </p:blipFill>
        <p:spPr>
          <a:xfrm>
            <a:off x="9083795" y="0"/>
            <a:ext cx="1024140" cy="585280"/>
          </a:xfrm>
          <a:prstGeom prst="rect">
            <a:avLst/>
          </a:prstGeom>
          <a:noFill/>
          <a:ln>
            <a:noFill/>
          </a:ln>
        </p:spPr>
      </p:pic>
      <p:sp>
        <p:nvSpPr>
          <p:cNvPr id="969" name="Google Shape;969;p49"/>
          <p:cNvSpPr txBox="1"/>
          <p:nvPr/>
        </p:nvSpPr>
        <p:spPr>
          <a:xfrm>
            <a:off x="1440199" y="111308"/>
            <a:ext cx="7693363"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chemeClr val="dk1"/>
                </a:solidFill>
                <a:latin typeface="Cambria"/>
                <a:ea typeface="Cambria"/>
                <a:cs typeface="Cambria"/>
                <a:sym typeface="Cambria"/>
              </a:rPr>
              <a:t>04-Indian Standards on </a:t>
            </a:r>
            <a:r>
              <a:rPr b="1" lang="en-US" sz="2100">
                <a:solidFill>
                  <a:srgbClr val="000000"/>
                </a:solidFill>
                <a:latin typeface="Cambria"/>
                <a:ea typeface="Cambria"/>
                <a:cs typeface="Cambria"/>
                <a:sym typeface="Cambria"/>
              </a:rPr>
              <a:t>Polymerase Chain Reaction (PCR &amp; quantitative Real Time - PCR) Based Method for the Detection of Food Borne Pathogens </a:t>
            </a:r>
            <a:r>
              <a:rPr lang="en-US" sz="2100">
                <a:solidFill>
                  <a:srgbClr val="000000"/>
                </a:solidFill>
                <a:latin typeface="Cambria"/>
                <a:ea typeface="Cambria"/>
                <a:cs typeface="Cambria"/>
                <a:sym typeface="Cambria"/>
              </a:rPr>
              <a:t>(i)</a:t>
            </a:r>
            <a:endParaRPr sz="2100">
              <a:solidFill>
                <a:schemeClr val="dk1"/>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
          <p:cNvSpPr txBox="1"/>
          <p:nvPr>
            <p:ph type="title"/>
          </p:nvPr>
        </p:nvSpPr>
        <p:spPr>
          <a:xfrm>
            <a:off x="1374428" y="323074"/>
            <a:ext cx="7544756" cy="76517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00"/>
              <a:buFont typeface="Times New Roman"/>
              <a:buNone/>
            </a:pPr>
            <a:r>
              <a:rPr b="1" lang="en-US" sz="3000">
                <a:latin typeface="Times New Roman"/>
                <a:ea typeface="Times New Roman"/>
                <a:cs typeface="Times New Roman"/>
                <a:sym typeface="Times New Roman"/>
              </a:rPr>
              <a:t>Microbiological Safety of Food products</a:t>
            </a:r>
            <a:endParaRPr/>
          </a:p>
        </p:txBody>
      </p:sp>
      <p:sp>
        <p:nvSpPr>
          <p:cNvPr id="278" name="Google Shape;278;p5"/>
          <p:cNvSpPr/>
          <p:nvPr/>
        </p:nvSpPr>
        <p:spPr>
          <a:xfrm>
            <a:off x="946547" y="0"/>
            <a:ext cx="680442" cy="6121400"/>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79" name="Google Shape;279;p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80" name="Google Shape;280;p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81" name="Google Shape;281;p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82" name="Google Shape;282;p5"/>
          <p:cNvSpPr txBox="1"/>
          <p:nvPr>
            <p:ph idx="1" type="body"/>
          </p:nvPr>
        </p:nvSpPr>
        <p:spPr>
          <a:xfrm>
            <a:off x="1805099" y="1308100"/>
            <a:ext cx="7925141" cy="278863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2E75B5"/>
              </a:buClr>
              <a:buSzPts val="2400"/>
              <a:buNone/>
            </a:pPr>
            <a:r>
              <a:rPr b="1" lang="en-US" sz="2400">
                <a:solidFill>
                  <a:srgbClr val="7F6000"/>
                </a:solidFill>
                <a:latin typeface="Times New Roman"/>
                <a:ea typeface="Times New Roman"/>
                <a:cs typeface="Times New Roman"/>
                <a:sym typeface="Times New Roman"/>
              </a:rPr>
              <a:t>Food Borne Illnesses</a:t>
            </a:r>
            <a:endParaRPr/>
          </a:p>
          <a:p>
            <a:pPr indent="0" lvl="0" marL="0" rtl="0" algn="just">
              <a:lnSpc>
                <a:spcPct val="90000"/>
              </a:lnSpc>
              <a:spcBef>
                <a:spcPts val="750"/>
              </a:spcBef>
              <a:spcAft>
                <a:spcPts val="0"/>
              </a:spcAft>
              <a:buClr>
                <a:srgbClr val="2E75B5"/>
              </a:buClr>
              <a:buSzPts val="1100"/>
              <a:buNone/>
            </a:pPr>
            <a:r>
              <a:t/>
            </a:r>
            <a:endParaRPr b="1" sz="1100">
              <a:latin typeface="Times New Roman"/>
              <a:ea typeface="Times New Roman"/>
              <a:cs typeface="Times New Roman"/>
              <a:sym typeface="Times New Roman"/>
            </a:endParaRPr>
          </a:p>
          <a:p>
            <a:pPr indent="-171443" lvl="0" marL="171443" rtl="0" algn="just">
              <a:lnSpc>
                <a:spcPct val="90000"/>
              </a:lnSpc>
              <a:spcBef>
                <a:spcPts val="750"/>
              </a:spcBef>
              <a:spcAft>
                <a:spcPts val="0"/>
              </a:spcAft>
              <a:buClr>
                <a:schemeClr val="dk1"/>
              </a:buClr>
              <a:buSzPts val="2400"/>
              <a:buFont typeface="Noto Sans Symbols"/>
              <a:buChar char="⮚"/>
            </a:pPr>
            <a:r>
              <a:rPr b="1" lang="en-US" sz="2400">
                <a:latin typeface="Times New Roman"/>
                <a:ea typeface="Times New Roman"/>
                <a:cs typeface="Times New Roman"/>
                <a:sym typeface="Times New Roman"/>
              </a:rPr>
              <a:t> </a:t>
            </a:r>
            <a:r>
              <a:rPr b="1" lang="en-US" sz="2200">
                <a:latin typeface="Times New Roman"/>
                <a:ea typeface="Times New Roman"/>
                <a:cs typeface="Times New Roman"/>
                <a:sym typeface="Times New Roman"/>
              </a:rPr>
              <a:t>FOOD INFECTION </a:t>
            </a:r>
            <a:endParaRPr/>
          </a:p>
          <a:p>
            <a:pPr indent="0" lvl="0" marL="0" rtl="0" algn="just">
              <a:lnSpc>
                <a:spcPct val="90000"/>
              </a:lnSpc>
              <a:spcBef>
                <a:spcPts val="750"/>
              </a:spcBef>
              <a:spcAft>
                <a:spcPts val="0"/>
              </a:spcAft>
              <a:buClr>
                <a:schemeClr val="dk1"/>
              </a:buClr>
              <a:buSzPts val="1000"/>
              <a:buNone/>
            </a:pPr>
            <a:r>
              <a:t/>
            </a:r>
            <a:endParaRPr sz="1000">
              <a:latin typeface="Times New Roman"/>
              <a:ea typeface="Times New Roman"/>
              <a:cs typeface="Times New Roman"/>
              <a:sym typeface="Times New Roman"/>
            </a:endParaRPr>
          </a:p>
          <a:p>
            <a:pPr indent="0" lvl="0" marL="0" rtl="0" algn="just">
              <a:lnSpc>
                <a:spcPct val="90000"/>
              </a:lnSpc>
              <a:spcBef>
                <a:spcPts val="750"/>
              </a:spcBef>
              <a:spcAft>
                <a:spcPts val="0"/>
              </a:spcAft>
              <a:buClr>
                <a:schemeClr val="dk1"/>
              </a:buClr>
              <a:buSzPts val="2200"/>
              <a:buNone/>
            </a:pPr>
            <a:r>
              <a:rPr lang="en-US" sz="2200">
                <a:latin typeface="Times New Roman"/>
                <a:ea typeface="Times New Roman"/>
                <a:cs typeface="Times New Roman"/>
                <a:sym typeface="Times New Roman"/>
              </a:rPr>
              <a:t>Live microorganism enters the body, multiplies and damages host tissue</a:t>
            </a:r>
            <a:endParaRPr/>
          </a:p>
          <a:p>
            <a:pPr indent="0" lvl="0" marL="0" rtl="0" algn="just">
              <a:lnSpc>
                <a:spcPct val="90000"/>
              </a:lnSpc>
              <a:spcBef>
                <a:spcPts val="750"/>
              </a:spcBef>
              <a:spcAft>
                <a:spcPts val="0"/>
              </a:spcAft>
              <a:buClr>
                <a:schemeClr val="dk1"/>
              </a:buClr>
              <a:buSzPts val="1000"/>
              <a:buNone/>
            </a:pPr>
            <a:r>
              <a:t/>
            </a:r>
            <a:endParaRPr b="1" sz="1000">
              <a:latin typeface="Times New Roman"/>
              <a:ea typeface="Times New Roman"/>
              <a:cs typeface="Times New Roman"/>
              <a:sym typeface="Times New Roman"/>
            </a:endParaRPr>
          </a:p>
          <a:p>
            <a:pPr indent="-171443" lvl="0" marL="171443" rtl="0" algn="just">
              <a:lnSpc>
                <a:spcPct val="90000"/>
              </a:lnSpc>
              <a:spcBef>
                <a:spcPts val="750"/>
              </a:spcBef>
              <a:spcAft>
                <a:spcPts val="0"/>
              </a:spcAft>
              <a:buClr>
                <a:schemeClr val="dk1"/>
              </a:buClr>
              <a:buSzPts val="2400"/>
              <a:buFont typeface="Noto Sans Symbols"/>
              <a:buChar char="⮚"/>
            </a:pPr>
            <a:r>
              <a:rPr b="1" lang="en-US" sz="2400">
                <a:latin typeface="Times New Roman"/>
                <a:ea typeface="Times New Roman"/>
                <a:cs typeface="Times New Roman"/>
                <a:sym typeface="Times New Roman"/>
              </a:rPr>
              <a:t> </a:t>
            </a:r>
            <a:r>
              <a:rPr b="1" lang="en-US" sz="2200">
                <a:latin typeface="Times New Roman"/>
                <a:ea typeface="Times New Roman"/>
                <a:cs typeface="Times New Roman"/>
                <a:sym typeface="Times New Roman"/>
              </a:rPr>
              <a:t>FOOD INTOXICATION </a:t>
            </a:r>
            <a:endParaRPr/>
          </a:p>
          <a:p>
            <a:pPr indent="0" lvl="0" marL="0" rtl="0" algn="just">
              <a:lnSpc>
                <a:spcPct val="90000"/>
              </a:lnSpc>
              <a:spcBef>
                <a:spcPts val="750"/>
              </a:spcBef>
              <a:spcAft>
                <a:spcPts val="0"/>
              </a:spcAft>
              <a:buClr>
                <a:schemeClr val="dk1"/>
              </a:buClr>
              <a:buSzPts val="1000"/>
              <a:buNone/>
            </a:pPr>
            <a:r>
              <a:t/>
            </a:r>
            <a:endParaRPr sz="1000">
              <a:latin typeface="Times New Roman"/>
              <a:ea typeface="Times New Roman"/>
              <a:cs typeface="Times New Roman"/>
              <a:sym typeface="Times New Roman"/>
            </a:endParaRPr>
          </a:p>
          <a:p>
            <a:pPr indent="0" lvl="0" marL="0" rtl="0" algn="just">
              <a:lnSpc>
                <a:spcPct val="90000"/>
              </a:lnSpc>
              <a:spcBef>
                <a:spcPts val="750"/>
              </a:spcBef>
              <a:spcAft>
                <a:spcPts val="0"/>
              </a:spcAft>
              <a:buClr>
                <a:schemeClr val="dk1"/>
              </a:buClr>
              <a:buSzPts val="2200"/>
              <a:buNone/>
            </a:pPr>
            <a:r>
              <a:rPr lang="en-US" sz="2200">
                <a:latin typeface="Times New Roman"/>
                <a:ea typeface="Times New Roman"/>
                <a:cs typeface="Times New Roman"/>
                <a:sym typeface="Times New Roman"/>
              </a:rPr>
              <a:t>Can cause damage by the production of toxin in food, despite being absent in the body.</a:t>
            </a:r>
            <a:endParaRPr/>
          </a:p>
          <a:p>
            <a:pPr indent="-152389" lvl="0" marL="285739" rtl="0" algn="just">
              <a:lnSpc>
                <a:spcPct val="90000"/>
              </a:lnSpc>
              <a:spcBef>
                <a:spcPts val="750"/>
              </a:spcBef>
              <a:spcAft>
                <a:spcPts val="0"/>
              </a:spcAft>
              <a:buClr>
                <a:srgbClr val="2E75B5"/>
              </a:buClr>
              <a:buSzPts val="2100"/>
              <a:buFont typeface="Noto Sans Symbols"/>
              <a:buNone/>
            </a:pPr>
            <a:r>
              <a:t/>
            </a:r>
            <a:endParaRPr b="1">
              <a:latin typeface="Times New Roman"/>
              <a:ea typeface="Times New Roman"/>
              <a:cs typeface="Times New Roman"/>
              <a:sym typeface="Times New Roman"/>
            </a:endParaRPr>
          </a:p>
          <a:p>
            <a:pPr indent="-38093" lvl="0" marL="171443" rtl="0" algn="l">
              <a:lnSpc>
                <a:spcPct val="90000"/>
              </a:lnSpc>
              <a:spcBef>
                <a:spcPts val="750"/>
              </a:spcBef>
              <a:spcAft>
                <a:spcPts val="0"/>
              </a:spcAft>
              <a:buClr>
                <a:schemeClr val="dk1"/>
              </a:buClr>
              <a:buSzPts val="2100"/>
              <a:buNone/>
            </a:pPr>
            <a:r>
              <a:t/>
            </a:r>
            <a:endParaRPr/>
          </a:p>
        </p:txBody>
      </p:sp>
      <p:pic>
        <p:nvPicPr>
          <p:cNvPr id="283" name="Google Shape;283;p5"/>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50"/>
          <p:cNvSpPr/>
          <p:nvPr/>
        </p:nvSpPr>
        <p:spPr>
          <a:xfrm>
            <a:off x="946547" y="0"/>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75" name="Google Shape;975;p50"/>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u="sng">
              <a:solidFill>
                <a:srgbClr val="FFFFFF"/>
              </a:solidFill>
              <a:latin typeface="Cambria"/>
              <a:ea typeface="Cambria"/>
              <a:cs typeface="Cambria"/>
              <a:sym typeface="Cambria"/>
            </a:endParaRPr>
          </a:p>
        </p:txBody>
      </p:sp>
      <p:sp>
        <p:nvSpPr>
          <p:cNvPr id="976" name="Google Shape;976;p50"/>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77" name="Google Shape;977;p50"/>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pic>
        <p:nvPicPr>
          <p:cNvPr id="978" name="Google Shape;978;p50"/>
          <p:cNvPicPr preferRelativeResize="0"/>
          <p:nvPr/>
        </p:nvPicPr>
        <p:blipFill rotWithShape="1">
          <a:blip r:embed="rId3">
            <a:alphaModFix/>
          </a:blip>
          <a:srcRect b="0" l="0" r="0" t="0"/>
          <a:stretch/>
        </p:blipFill>
        <p:spPr>
          <a:xfrm>
            <a:off x="9083795" y="0"/>
            <a:ext cx="1024140" cy="585280"/>
          </a:xfrm>
          <a:prstGeom prst="rect">
            <a:avLst/>
          </a:prstGeom>
          <a:noFill/>
          <a:ln>
            <a:noFill/>
          </a:ln>
        </p:spPr>
      </p:pic>
      <p:sp>
        <p:nvSpPr>
          <p:cNvPr id="979" name="Google Shape;979;p50"/>
          <p:cNvSpPr txBox="1"/>
          <p:nvPr/>
        </p:nvSpPr>
        <p:spPr>
          <a:xfrm>
            <a:off x="1440199" y="111308"/>
            <a:ext cx="7693363"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chemeClr val="dk1"/>
                </a:solidFill>
                <a:latin typeface="Cambria"/>
                <a:ea typeface="Cambria"/>
                <a:cs typeface="Cambria"/>
                <a:sym typeface="Cambria"/>
              </a:rPr>
              <a:t>04-Indian Standards on </a:t>
            </a:r>
            <a:r>
              <a:rPr b="1" lang="en-US" sz="2100">
                <a:solidFill>
                  <a:srgbClr val="000000"/>
                </a:solidFill>
                <a:latin typeface="Cambria"/>
                <a:ea typeface="Cambria"/>
                <a:cs typeface="Cambria"/>
                <a:sym typeface="Cambria"/>
              </a:rPr>
              <a:t>Polymerase Chain Reaction (PCR &amp; quantitative Real Time - PCR) Based Method for the Detection of Food Borne Pathogens </a:t>
            </a:r>
            <a:r>
              <a:rPr lang="en-US" sz="2100">
                <a:solidFill>
                  <a:srgbClr val="000000"/>
                </a:solidFill>
                <a:latin typeface="Cambria"/>
                <a:ea typeface="Cambria"/>
                <a:cs typeface="Cambria"/>
                <a:sym typeface="Cambria"/>
              </a:rPr>
              <a:t>(ii)</a:t>
            </a:r>
            <a:endParaRPr sz="2100">
              <a:solidFill>
                <a:schemeClr val="dk1"/>
              </a:solidFill>
              <a:latin typeface="Cambria"/>
              <a:ea typeface="Cambria"/>
              <a:cs typeface="Cambria"/>
              <a:sym typeface="Cambria"/>
            </a:endParaRPr>
          </a:p>
        </p:txBody>
      </p:sp>
      <p:pic>
        <p:nvPicPr>
          <p:cNvPr id="980" name="Google Shape;980;p50"/>
          <p:cNvPicPr preferRelativeResize="0"/>
          <p:nvPr/>
        </p:nvPicPr>
        <p:blipFill rotWithShape="1">
          <a:blip r:embed="rId4">
            <a:alphaModFix/>
          </a:blip>
          <a:srcRect b="0" l="0" r="0" t="0"/>
          <a:stretch/>
        </p:blipFill>
        <p:spPr>
          <a:xfrm>
            <a:off x="1626989" y="1536700"/>
            <a:ext cx="7620000" cy="4000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51"/>
          <p:cNvSpPr/>
          <p:nvPr/>
        </p:nvSpPr>
        <p:spPr>
          <a:xfrm>
            <a:off x="946547" y="0"/>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86" name="Google Shape;986;p51"/>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u="sng">
              <a:solidFill>
                <a:srgbClr val="FFFFFF"/>
              </a:solidFill>
              <a:latin typeface="Cambria"/>
              <a:ea typeface="Cambria"/>
              <a:cs typeface="Cambria"/>
              <a:sym typeface="Cambria"/>
            </a:endParaRPr>
          </a:p>
        </p:txBody>
      </p:sp>
      <p:sp>
        <p:nvSpPr>
          <p:cNvPr id="987" name="Google Shape;987;p51"/>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88" name="Google Shape;988;p51"/>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pic>
        <p:nvPicPr>
          <p:cNvPr id="989" name="Google Shape;989;p51"/>
          <p:cNvPicPr preferRelativeResize="0"/>
          <p:nvPr/>
        </p:nvPicPr>
        <p:blipFill rotWithShape="1">
          <a:blip r:embed="rId3">
            <a:alphaModFix/>
          </a:blip>
          <a:srcRect b="0" l="0" r="0" t="0"/>
          <a:stretch/>
        </p:blipFill>
        <p:spPr>
          <a:xfrm>
            <a:off x="9083795" y="0"/>
            <a:ext cx="1024140" cy="585280"/>
          </a:xfrm>
          <a:prstGeom prst="rect">
            <a:avLst/>
          </a:prstGeom>
          <a:noFill/>
          <a:ln>
            <a:noFill/>
          </a:ln>
        </p:spPr>
      </p:pic>
      <p:sp>
        <p:nvSpPr>
          <p:cNvPr id="990" name="Google Shape;990;p51"/>
          <p:cNvSpPr txBox="1"/>
          <p:nvPr/>
        </p:nvSpPr>
        <p:spPr>
          <a:xfrm>
            <a:off x="1390431" y="111308"/>
            <a:ext cx="7693363"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chemeClr val="dk1"/>
                </a:solidFill>
                <a:latin typeface="Cambria"/>
                <a:ea typeface="Cambria"/>
                <a:cs typeface="Cambria"/>
                <a:sym typeface="Cambria"/>
              </a:rPr>
              <a:t>04-Indian Standards on </a:t>
            </a:r>
            <a:r>
              <a:rPr b="1" lang="en-US" sz="2100">
                <a:solidFill>
                  <a:srgbClr val="000000"/>
                </a:solidFill>
                <a:latin typeface="Cambria"/>
                <a:ea typeface="Cambria"/>
                <a:cs typeface="Cambria"/>
                <a:sym typeface="Cambria"/>
              </a:rPr>
              <a:t>Polymerase Chain Reaction (PCR &amp; quantitative Real Time - PCR) Based Method for the Detection of Food Borne Pathogens </a:t>
            </a:r>
            <a:r>
              <a:rPr lang="en-US" sz="2100">
                <a:solidFill>
                  <a:srgbClr val="000000"/>
                </a:solidFill>
                <a:latin typeface="Cambria"/>
                <a:ea typeface="Cambria"/>
                <a:cs typeface="Cambria"/>
                <a:sym typeface="Cambria"/>
              </a:rPr>
              <a:t>(iii)</a:t>
            </a:r>
            <a:endParaRPr sz="2100">
              <a:solidFill>
                <a:schemeClr val="dk1"/>
              </a:solidFill>
              <a:latin typeface="Cambria"/>
              <a:ea typeface="Cambria"/>
              <a:cs typeface="Cambria"/>
              <a:sym typeface="Cambria"/>
            </a:endParaRPr>
          </a:p>
        </p:txBody>
      </p:sp>
      <p:sp>
        <p:nvSpPr>
          <p:cNvPr id="991" name="Google Shape;991;p51"/>
          <p:cNvSpPr txBox="1"/>
          <p:nvPr/>
        </p:nvSpPr>
        <p:spPr>
          <a:xfrm>
            <a:off x="1562919" y="1384300"/>
            <a:ext cx="8059298" cy="418576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C00000"/>
              </a:buClr>
              <a:buSzPts val="1800"/>
              <a:buFont typeface="Noto Sans Symbols"/>
              <a:buChar char="▪"/>
            </a:pPr>
            <a:r>
              <a:rPr b="1" lang="en-US" sz="1800">
                <a:solidFill>
                  <a:srgbClr val="C00000"/>
                </a:solidFill>
                <a:latin typeface="Cambria"/>
                <a:ea typeface="Cambria"/>
                <a:cs typeface="Cambria"/>
                <a:sym typeface="Cambria"/>
              </a:rPr>
              <a:t>Real-Time PCR</a:t>
            </a:r>
            <a:r>
              <a:rPr lang="en-US" sz="1800">
                <a:solidFill>
                  <a:srgbClr val="C00000"/>
                </a:solidFill>
                <a:latin typeface="Cambria"/>
                <a:ea typeface="Cambria"/>
                <a:cs typeface="Cambria"/>
                <a:sym typeface="Cambria"/>
              </a:rPr>
              <a:t> also called quantitative real-time PCR, is a technique used to amplify and </a:t>
            </a:r>
            <a:r>
              <a:rPr b="1" lang="en-US" sz="1800">
                <a:solidFill>
                  <a:srgbClr val="C00000"/>
                </a:solidFill>
                <a:latin typeface="Cambria"/>
                <a:ea typeface="Cambria"/>
                <a:cs typeface="Cambria"/>
                <a:sym typeface="Cambria"/>
              </a:rPr>
              <a:t>simultaneously quantify </a:t>
            </a:r>
            <a:r>
              <a:rPr lang="en-US" sz="1800">
                <a:solidFill>
                  <a:srgbClr val="C00000"/>
                </a:solidFill>
                <a:latin typeface="Cambria"/>
                <a:ea typeface="Cambria"/>
                <a:cs typeface="Cambria"/>
                <a:sym typeface="Cambria"/>
              </a:rPr>
              <a:t>a targeted DNA molecule </a:t>
            </a:r>
            <a:endParaRPr/>
          </a:p>
          <a:p>
            <a:pPr indent="-171450" lvl="0" marL="285750" marR="0" rtl="0" algn="just">
              <a:spcBef>
                <a:spcPts val="0"/>
              </a:spcBef>
              <a:spcAft>
                <a:spcPts val="0"/>
              </a:spcAft>
              <a:buClr>
                <a:schemeClr val="dk1"/>
              </a:buClr>
              <a:buSzPts val="1800"/>
              <a:buFont typeface="Noto Sans Symbols"/>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lang="en-US" sz="1800">
                <a:solidFill>
                  <a:srgbClr val="000099"/>
                </a:solidFill>
                <a:latin typeface="Cambria"/>
                <a:ea typeface="Cambria"/>
                <a:cs typeface="Cambria"/>
                <a:sym typeface="Cambria"/>
              </a:rPr>
              <a:t>It enables both </a:t>
            </a:r>
            <a:r>
              <a:rPr b="1" lang="en-US" sz="1800">
                <a:solidFill>
                  <a:srgbClr val="000099"/>
                </a:solidFill>
                <a:latin typeface="Cambria"/>
                <a:ea typeface="Cambria"/>
                <a:cs typeface="Cambria"/>
                <a:sym typeface="Cambria"/>
              </a:rPr>
              <a:t>detection and quantification</a:t>
            </a:r>
            <a:endParaRPr b="1" sz="1600">
              <a:solidFill>
                <a:srgbClr val="000099"/>
              </a:solidFill>
              <a:latin typeface="Cambria"/>
              <a:ea typeface="Cambria"/>
              <a:cs typeface="Cambria"/>
              <a:sym typeface="Cambria"/>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385623"/>
              </a:buClr>
              <a:buSzPts val="1800"/>
              <a:buFont typeface="Noto Sans Symbols"/>
              <a:buChar char="▪"/>
            </a:pPr>
            <a:r>
              <a:rPr lang="en-US" sz="1800">
                <a:solidFill>
                  <a:srgbClr val="385623"/>
                </a:solidFill>
                <a:latin typeface="Cambria"/>
                <a:ea typeface="Cambria"/>
                <a:cs typeface="Cambria"/>
                <a:sym typeface="Cambria"/>
              </a:rPr>
              <a:t>RT–PCR is a variation of PCR which consists of same process as that of PCR with an added step of </a:t>
            </a:r>
            <a:r>
              <a:rPr b="1" lang="en-US" sz="1800">
                <a:solidFill>
                  <a:srgbClr val="385623"/>
                </a:solidFill>
                <a:latin typeface="Cambria"/>
                <a:ea typeface="Cambria"/>
                <a:cs typeface="Cambria"/>
                <a:sym typeface="Cambria"/>
              </a:rPr>
              <a:t>reverse transcription for conversion of RNA to DNA followed by its amplification</a:t>
            </a:r>
            <a:endParaRPr sz="1600">
              <a:solidFill>
                <a:srgbClr val="385623"/>
              </a:solidFill>
              <a:latin typeface="Cambria"/>
              <a:ea typeface="Cambria"/>
              <a:cs typeface="Cambria"/>
              <a:sym typeface="Cambria"/>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800"/>
              <a:buFont typeface="Noto Sans Symbols"/>
              <a:buChar char="▪"/>
            </a:pPr>
            <a:r>
              <a:rPr b="1" lang="en-US" sz="1800">
                <a:solidFill>
                  <a:srgbClr val="C00000"/>
                </a:solidFill>
                <a:latin typeface="Cambria"/>
                <a:ea typeface="Cambria"/>
                <a:cs typeface="Cambria"/>
                <a:sym typeface="Cambria"/>
              </a:rPr>
              <a:t>For the robust detection and quantification of gene expression </a:t>
            </a:r>
            <a:r>
              <a:rPr lang="en-US" sz="1800">
                <a:solidFill>
                  <a:srgbClr val="C00000"/>
                </a:solidFill>
                <a:latin typeface="Cambria"/>
                <a:ea typeface="Cambria"/>
                <a:cs typeface="Cambria"/>
                <a:sym typeface="Cambria"/>
              </a:rPr>
              <a:t>from small amounts of RNA, the amplification of the gene transcript is always necessary</a:t>
            </a:r>
            <a:endParaRPr/>
          </a:p>
          <a:p>
            <a:pPr indent="0" lvl="0" marL="0" marR="0" rtl="0" algn="just">
              <a:spcBef>
                <a:spcPts val="0"/>
              </a:spcBef>
              <a:spcAft>
                <a:spcPts val="0"/>
              </a:spcAft>
              <a:buNone/>
            </a:pPr>
            <a:r>
              <a:t/>
            </a:r>
            <a:endParaRPr sz="18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800"/>
              <a:buFont typeface="Noto Sans Symbols"/>
              <a:buChar char="▪"/>
            </a:pPr>
            <a:r>
              <a:rPr lang="en-US" sz="1800">
                <a:solidFill>
                  <a:srgbClr val="000099"/>
                </a:solidFill>
                <a:latin typeface="Cambria"/>
                <a:ea typeface="Cambria"/>
                <a:cs typeface="Cambria"/>
                <a:sym typeface="Cambria"/>
              </a:rPr>
              <a:t>This </a:t>
            </a:r>
            <a:r>
              <a:rPr b="1" lang="en-US" sz="1800">
                <a:solidFill>
                  <a:srgbClr val="000099"/>
                </a:solidFill>
                <a:latin typeface="Cambria"/>
                <a:ea typeface="Cambria"/>
                <a:cs typeface="Cambria"/>
                <a:sym typeface="Cambria"/>
              </a:rPr>
              <a:t>measurement is made after each amplification cycle</a:t>
            </a:r>
            <a:r>
              <a:rPr lang="en-US" sz="1800">
                <a:solidFill>
                  <a:srgbClr val="000099"/>
                </a:solidFill>
                <a:latin typeface="Cambria"/>
                <a:ea typeface="Cambria"/>
                <a:cs typeface="Cambria"/>
                <a:sym typeface="Cambria"/>
              </a:rPr>
              <a:t>, and this is the reason why this method is called </a:t>
            </a:r>
            <a:r>
              <a:rPr b="1" lang="en-US" sz="1800">
                <a:solidFill>
                  <a:srgbClr val="000099"/>
                </a:solidFill>
                <a:latin typeface="Cambria"/>
                <a:ea typeface="Cambria"/>
                <a:cs typeface="Cambria"/>
                <a:sym typeface="Cambria"/>
              </a:rPr>
              <a:t>real-time PCR</a:t>
            </a:r>
            <a:endParaRPr sz="1600">
              <a:solidFill>
                <a:srgbClr val="000099"/>
              </a:solidFill>
              <a:latin typeface="Cambria"/>
              <a:ea typeface="Cambria"/>
              <a:cs typeface="Cambria"/>
              <a:sym typeface="Cambria"/>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52"/>
          <p:cNvSpPr/>
          <p:nvPr/>
        </p:nvSpPr>
        <p:spPr>
          <a:xfrm>
            <a:off x="946547" y="0"/>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97" name="Google Shape;997;p52"/>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u="sng">
              <a:solidFill>
                <a:srgbClr val="FFFFFF"/>
              </a:solidFill>
              <a:latin typeface="Cambria"/>
              <a:ea typeface="Cambria"/>
              <a:cs typeface="Cambria"/>
              <a:sym typeface="Cambria"/>
            </a:endParaRPr>
          </a:p>
        </p:txBody>
      </p:sp>
      <p:sp>
        <p:nvSpPr>
          <p:cNvPr id="998" name="Google Shape;998;p52"/>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999" name="Google Shape;999;p52"/>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pic>
        <p:nvPicPr>
          <p:cNvPr id="1000" name="Google Shape;1000;p52"/>
          <p:cNvPicPr preferRelativeResize="0"/>
          <p:nvPr/>
        </p:nvPicPr>
        <p:blipFill rotWithShape="1">
          <a:blip r:embed="rId3">
            <a:alphaModFix/>
          </a:blip>
          <a:srcRect b="0" l="0" r="0" t="0"/>
          <a:stretch/>
        </p:blipFill>
        <p:spPr>
          <a:xfrm>
            <a:off x="9083795" y="0"/>
            <a:ext cx="1024140" cy="585280"/>
          </a:xfrm>
          <a:prstGeom prst="rect">
            <a:avLst/>
          </a:prstGeom>
          <a:noFill/>
          <a:ln>
            <a:noFill/>
          </a:ln>
        </p:spPr>
      </p:pic>
      <p:sp>
        <p:nvSpPr>
          <p:cNvPr id="1001" name="Google Shape;1001;p52"/>
          <p:cNvSpPr txBox="1"/>
          <p:nvPr/>
        </p:nvSpPr>
        <p:spPr>
          <a:xfrm>
            <a:off x="1390431" y="111308"/>
            <a:ext cx="7693363"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chemeClr val="dk1"/>
                </a:solidFill>
                <a:latin typeface="Cambria"/>
                <a:ea typeface="Cambria"/>
                <a:cs typeface="Cambria"/>
                <a:sym typeface="Cambria"/>
              </a:rPr>
              <a:t>04-Indian Standards on </a:t>
            </a:r>
            <a:r>
              <a:rPr b="1" lang="en-US" sz="2100">
                <a:solidFill>
                  <a:srgbClr val="000000"/>
                </a:solidFill>
                <a:latin typeface="Cambria"/>
                <a:ea typeface="Cambria"/>
                <a:cs typeface="Cambria"/>
                <a:sym typeface="Cambria"/>
              </a:rPr>
              <a:t>Polymerase Chain Reaction (PCR &amp; quantitative Real Time - PCR) Based Method for the Detection of Food Borne Pathogens </a:t>
            </a:r>
            <a:r>
              <a:rPr lang="en-US" sz="2100">
                <a:solidFill>
                  <a:srgbClr val="000000"/>
                </a:solidFill>
                <a:latin typeface="Cambria"/>
                <a:ea typeface="Cambria"/>
                <a:cs typeface="Cambria"/>
                <a:sym typeface="Cambria"/>
              </a:rPr>
              <a:t>(iv)</a:t>
            </a:r>
            <a:endParaRPr sz="2100">
              <a:solidFill>
                <a:schemeClr val="dk1"/>
              </a:solidFill>
              <a:latin typeface="Cambria"/>
              <a:ea typeface="Cambria"/>
              <a:cs typeface="Cambria"/>
              <a:sym typeface="Cambria"/>
            </a:endParaRPr>
          </a:p>
        </p:txBody>
      </p:sp>
      <p:pic>
        <p:nvPicPr>
          <p:cNvPr id="1002" name="Google Shape;1002;p52"/>
          <p:cNvPicPr preferRelativeResize="0"/>
          <p:nvPr/>
        </p:nvPicPr>
        <p:blipFill rotWithShape="1">
          <a:blip r:embed="rId4">
            <a:alphaModFix/>
          </a:blip>
          <a:srcRect b="0" l="0" r="0" t="0"/>
          <a:stretch/>
        </p:blipFill>
        <p:spPr>
          <a:xfrm>
            <a:off x="2906712" y="1384300"/>
            <a:ext cx="4724399" cy="407980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53"/>
          <p:cNvSpPr/>
          <p:nvPr/>
        </p:nvSpPr>
        <p:spPr>
          <a:xfrm>
            <a:off x="1617319" y="1308100"/>
            <a:ext cx="813178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Cambria"/>
                <a:ea typeface="Cambria"/>
                <a:cs typeface="Cambria"/>
                <a:sym typeface="Cambria"/>
              </a:rPr>
              <a:t>A total of five Indian Standards have been formulated by BIS on PCR based method for detection of food borne pathogens </a:t>
            </a:r>
            <a:endParaRPr/>
          </a:p>
        </p:txBody>
      </p:sp>
      <p:graphicFrame>
        <p:nvGraphicFramePr>
          <p:cNvPr id="1009" name="Google Shape;1009;p53"/>
          <p:cNvGraphicFramePr/>
          <p:nvPr/>
        </p:nvGraphicFramePr>
        <p:xfrm>
          <a:off x="1655029" y="1996739"/>
          <a:ext cx="3000000" cy="3000000"/>
        </p:xfrm>
        <a:graphic>
          <a:graphicData uri="http://schemas.openxmlformats.org/drawingml/2006/table">
            <a:tbl>
              <a:tblPr bandRow="1" firstCol="1" firstRow="1">
                <a:noFill/>
                <a:tableStyleId>{9C5452BD-32A7-407F-B9C3-E4AEA7FDD2A9}</a:tableStyleId>
              </a:tblPr>
              <a:tblGrid>
                <a:gridCol w="565875"/>
                <a:gridCol w="1295400"/>
                <a:gridCol w="6060275"/>
              </a:tblGrid>
              <a:tr h="454350">
                <a:tc>
                  <a:txBody>
                    <a:bodyPr/>
                    <a:lstStyle/>
                    <a:p>
                      <a:pPr indent="0" lvl="0" marL="0" marR="0" rtl="0" algn="ctr">
                        <a:spcBef>
                          <a:spcPts val="0"/>
                        </a:spcBef>
                        <a:spcAft>
                          <a:spcPts val="0"/>
                        </a:spcAft>
                        <a:buNone/>
                      </a:pPr>
                      <a:r>
                        <a:rPr lang="en-US" sz="1400">
                          <a:latin typeface="Cambria"/>
                          <a:ea typeface="Cambria"/>
                          <a:cs typeface="Cambria"/>
                          <a:sym typeface="Cambria"/>
                        </a:rPr>
                        <a:t>S.No.</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IS No.</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IS Title</a:t>
                      </a:r>
                      <a:endParaRPr b="0" sz="1400">
                        <a:solidFill>
                          <a:schemeClr val="dk1"/>
                        </a:solidFill>
                        <a:latin typeface="Cambria"/>
                        <a:ea typeface="Cambria"/>
                        <a:cs typeface="Cambria"/>
                        <a:sym typeface="Cambria"/>
                      </a:endParaRPr>
                    </a:p>
                  </a:txBody>
                  <a:tcPr marT="0" marB="0" marR="56700" marL="56700"/>
                </a:tc>
              </a:tr>
              <a:tr h="704975">
                <a:tc>
                  <a:txBody>
                    <a:bodyPr/>
                    <a:lstStyle/>
                    <a:p>
                      <a:pPr indent="0" lvl="0" marL="0" marR="0" rtl="0" algn="ctr">
                        <a:spcBef>
                          <a:spcPts val="0"/>
                        </a:spcBef>
                        <a:spcAft>
                          <a:spcPts val="0"/>
                        </a:spcAft>
                        <a:buNone/>
                      </a:pPr>
                      <a:r>
                        <a:rPr lang="en-US" sz="1400">
                          <a:latin typeface="Cambria"/>
                          <a:ea typeface="Cambria"/>
                          <a:cs typeface="Cambria"/>
                          <a:sym typeface="Cambria"/>
                        </a:rPr>
                        <a:t>1.</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16427 : 2016</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Polymerase Chain Reaction (PCR) for the Detection of Food-Borne Pathogens — </a:t>
                      </a:r>
                      <a:r>
                        <a:rPr b="1" lang="en-US" sz="1400">
                          <a:latin typeface="Cambria"/>
                          <a:ea typeface="Cambria"/>
                          <a:cs typeface="Cambria"/>
                          <a:sym typeface="Cambria"/>
                        </a:rPr>
                        <a:t>Requirements for Sample Preparation for Qualitative Detection</a:t>
                      </a:r>
                      <a:endParaRPr/>
                    </a:p>
                  </a:txBody>
                  <a:tcPr marT="0" marB="0" marR="56700" marL="56700"/>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2.</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16428 : 2016</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Polymerase Chain Reaction (PCR) for the Detection of Food-Borne Pathogens — </a:t>
                      </a:r>
                      <a:r>
                        <a:rPr b="1" lang="en-US" sz="1400">
                          <a:latin typeface="Cambria"/>
                          <a:ea typeface="Cambria"/>
                          <a:cs typeface="Cambria"/>
                          <a:sym typeface="Cambria"/>
                        </a:rPr>
                        <a:t>Requirements for Amplification and Detection for Qualitative Methods</a:t>
                      </a:r>
                      <a:endParaRPr/>
                    </a:p>
                  </a:txBody>
                  <a:tcPr marT="0" marB="0" marR="56700" marL="56700"/>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3.</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16431</a:t>
                      </a:r>
                      <a:r>
                        <a:rPr b="1" lang="en-US" sz="1400">
                          <a:latin typeface="Cambria"/>
                          <a:ea typeface="Cambria"/>
                          <a:cs typeface="Cambria"/>
                          <a:sym typeface="Cambria"/>
                        </a:rPr>
                        <a:t> : 2018</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Polymerase chain reaction (PCR) for the detection and quantification of food- Borne pathogens - </a:t>
                      </a:r>
                      <a:r>
                        <a:rPr b="1" lang="en-US" sz="1400">
                          <a:latin typeface="Cambria"/>
                          <a:ea typeface="Cambria"/>
                          <a:cs typeface="Cambria"/>
                          <a:sym typeface="Cambria"/>
                        </a:rPr>
                        <a:t>Performance characteristics</a:t>
                      </a:r>
                      <a:endParaRPr/>
                    </a:p>
                  </a:txBody>
                  <a:tcPr marT="0" marB="0" marR="56700" marL="56700"/>
                </a:tc>
              </a:tr>
              <a:tr h="685800">
                <a:tc>
                  <a:txBody>
                    <a:bodyPr/>
                    <a:lstStyle/>
                    <a:p>
                      <a:pPr indent="0" lvl="0" marL="0" marR="0" rtl="0" algn="ctr">
                        <a:spcBef>
                          <a:spcPts val="0"/>
                        </a:spcBef>
                        <a:spcAft>
                          <a:spcPts val="0"/>
                        </a:spcAft>
                        <a:buNone/>
                      </a:pPr>
                      <a:r>
                        <a:rPr lang="en-US" sz="1400">
                          <a:latin typeface="Cambria"/>
                          <a:ea typeface="Cambria"/>
                          <a:cs typeface="Cambria"/>
                          <a:sym typeface="Cambria"/>
                        </a:rPr>
                        <a:t>4.</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16432</a:t>
                      </a:r>
                      <a:r>
                        <a:rPr b="1" lang="en-US" sz="1400">
                          <a:latin typeface="Cambria"/>
                          <a:ea typeface="Cambria"/>
                          <a:cs typeface="Cambria"/>
                          <a:sym typeface="Cambria"/>
                        </a:rPr>
                        <a:t> : 2016</a:t>
                      </a:r>
                      <a:r>
                        <a:rPr b="1" lang="en-US" sz="1400" u="none" strike="noStrike">
                          <a:latin typeface="Cambria"/>
                          <a:ea typeface="Cambria"/>
                          <a:cs typeface="Cambria"/>
                          <a:sym typeface="Cambria"/>
                        </a:rPr>
                        <a:t> </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Polymerase Chain Reaction (PCR) for the Detection of Food-Borne Pathogens — </a:t>
                      </a:r>
                      <a:r>
                        <a:rPr b="1" lang="en-US" sz="1400">
                          <a:latin typeface="Cambria"/>
                          <a:ea typeface="Cambria"/>
                          <a:cs typeface="Cambria"/>
                          <a:sym typeface="Cambria"/>
                        </a:rPr>
                        <a:t>General Requirements and Definitions</a:t>
                      </a:r>
                      <a:endParaRPr/>
                    </a:p>
                  </a:txBody>
                  <a:tcPr marT="0" marB="0" marR="56700" marL="56700"/>
                </a:tc>
              </a:tr>
              <a:tr h="612150">
                <a:tc>
                  <a:txBody>
                    <a:bodyPr/>
                    <a:lstStyle/>
                    <a:p>
                      <a:pPr indent="0" lvl="0" marL="0" marR="0" rtl="0" algn="ctr">
                        <a:spcBef>
                          <a:spcPts val="0"/>
                        </a:spcBef>
                        <a:spcAft>
                          <a:spcPts val="0"/>
                        </a:spcAft>
                        <a:buNone/>
                      </a:pPr>
                      <a:r>
                        <a:rPr lang="en-US" sz="1400">
                          <a:latin typeface="Cambria"/>
                          <a:ea typeface="Cambria"/>
                          <a:cs typeface="Cambria"/>
                          <a:sym typeface="Cambria"/>
                        </a:rPr>
                        <a:t>5.</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b="1" lang="en-US" sz="1400">
                          <a:latin typeface="Cambria"/>
                          <a:ea typeface="Cambria"/>
                          <a:cs typeface="Cambria"/>
                          <a:sym typeface="Cambria"/>
                        </a:rPr>
                        <a:t>IS 16433 : 2016</a:t>
                      </a:r>
                      <a:endParaRPr b="1" sz="1400">
                        <a:solidFill>
                          <a:schemeClr val="dk1"/>
                        </a:solidFill>
                        <a:latin typeface="Cambria"/>
                        <a:ea typeface="Cambria"/>
                        <a:cs typeface="Cambria"/>
                        <a:sym typeface="Cambria"/>
                      </a:endParaRPr>
                    </a:p>
                  </a:txBody>
                  <a:tcPr marT="0" marB="0" marR="56700" marL="56700"/>
                </a:tc>
                <a:tc>
                  <a:txBody>
                    <a:bodyPr/>
                    <a:lstStyle/>
                    <a:p>
                      <a:pPr indent="0" lvl="0" marL="0" marR="0" rtl="0" algn="just">
                        <a:spcBef>
                          <a:spcPts val="0"/>
                        </a:spcBef>
                        <a:spcAft>
                          <a:spcPts val="0"/>
                        </a:spcAft>
                        <a:buNone/>
                      </a:pPr>
                      <a:r>
                        <a:rPr lang="en-US" sz="1400">
                          <a:latin typeface="Cambria"/>
                          <a:ea typeface="Cambria"/>
                          <a:cs typeface="Cambria"/>
                          <a:sym typeface="Cambria"/>
                        </a:rPr>
                        <a:t>Microbiology of Food and Animal Feeding Stuffs — Real-Time Polymerase Chain Reaction (PCR) for the Detection of Food-Borne Pathogens — </a:t>
                      </a:r>
                      <a:r>
                        <a:rPr b="1" lang="en-US" sz="1400">
                          <a:latin typeface="Cambria"/>
                          <a:ea typeface="Cambria"/>
                          <a:cs typeface="Cambria"/>
                          <a:sym typeface="Cambria"/>
                        </a:rPr>
                        <a:t>General Requirements and Definitions</a:t>
                      </a:r>
                      <a:endParaRPr b="1" sz="1400">
                        <a:solidFill>
                          <a:schemeClr val="dk1"/>
                        </a:solidFill>
                        <a:latin typeface="Cambria"/>
                        <a:ea typeface="Cambria"/>
                        <a:cs typeface="Cambria"/>
                        <a:sym typeface="Cambria"/>
                      </a:endParaRPr>
                    </a:p>
                  </a:txBody>
                  <a:tcPr marT="0" marB="0" marR="56700" marL="56700"/>
                </a:tc>
              </a:tr>
            </a:tbl>
          </a:graphicData>
        </a:graphic>
      </p:graphicFrame>
      <p:sp>
        <p:nvSpPr>
          <p:cNvPr id="1010" name="Google Shape;1010;p53"/>
          <p:cNvSpPr/>
          <p:nvPr/>
        </p:nvSpPr>
        <p:spPr>
          <a:xfrm>
            <a:off x="946547" y="0"/>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1011" name="Google Shape;1011;p53"/>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u="sng">
              <a:solidFill>
                <a:srgbClr val="FFFFFF"/>
              </a:solidFill>
              <a:latin typeface="Cambria"/>
              <a:ea typeface="Cambria"/>
              <a:cs typeface="Cambria"/>
              <a:sym typeface="Cambria"/>
            </a:endParaRPr>
          </a:p>
        </p:txBody>
      </p:sp>
      <p:sp>
        <p:nvSpPr>
          <p:cNvPr id="1012" name="Google Shape;1012;p53"/>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sp>
        <p:nvSpPr>
          <p:cNvPr id="1013" name="Google Shape;1013;p53"/>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mbria"/>
              <a:ea typeface="Cambria"/>
              <a:cs typeface="Cambria"/>
              <a:sym typeface="Cambria"/>
            </a:endParaRPr>
          </a:p>
        </p:txBody>
      </p:sp>
      <p:pic>
        <p:nvPicPr>
          <p:cNvPr id="1014" name="Google Shape;1014;p53"/>
          <p:cNvPicPr preferRelativeResize="0"/>
          <p:nvPr/>
        </p:nvPicPr>
        <p:blipFill rotWithShape="1">
          <a:blip r:embed="rId3">
            <a:alphaModFix/>
          </a:blip>
          <a:srcRect b="0" l="0" r="0" t="0"/>
          <a:stretch/>
        </p:blipFill>
        <p:spPr>
          <a:xfrm>
            <a:off x="9064524" y="43590"/>
            <a:ext cx="1024140" cy="585280"/>
          </a:xfrm>
          <a:prstGeom prst="rect">
            <a:avLst/>
          </a:prstGeom>
          <a:noFill/>
          <a:ln>
            <a:noFill/>
          </a:ln>
        </p:spPr>
      </p:pic>
      <p:sp>
        <p:nvSpPr>
          <p:cNvPr id="1015" name="Google Shape;1015;p53"/>
          <p:cNvSpPr txBox="1"/>
          <p:nvPr/>
        </p:nvSpPr>
        <p:spPr>
          <a:xfrm>
            <a:off x="1390431" y="111308"/>
            <a:ext cx="7693363" cy="10618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a:solidFill>
                  <a:schemeClr val="dk1"/>
                </a:solidFill>
                <a:latin typeface="Cambria"/>
                <a:ea typeface="Cambria"/>
                <a:cs typeface="Cambria"/>
                <a:sym typeface="Cambria"/>
              </a:rPr>
              <a:t>04-Indian Standards on </a:t>
            </a:r>
            <a:r>
              <a:rPr b="1" lang="en-US" sz="2100">
                <a:solidFill>
                  <a:srgbClr val="000000"/>
                </a:solidFill>
                <a:latin typeface="Cambria"/>
                <a:ea typeface="Cambria"/>
                <a:cs typeface="Cambria"/>
                <a:sym typeface="Cambria"/>
              </a:rPr>
              <a:t>Polymerase Chain Reaction (PCR &amp; quantitative Real Time - PCR) Based Method for the Detection of Food Borne Pathogens </a:t>
            </a:r>
            <a:r>
              <a:rPr lang="en-US" sz="2100">
                <a:solidFill>
                  <a:srgbClr val="000000"/>
                </a:solidFill>
                <a:latin typeface="Cambria"/>
                <a:ea typeface="Cambria"/>
                <a:cs typeface="Cambria"/>
                <a:sym typeface="Cambria"/>
              </a:rPr>
              <a:t>(v)</a:t>
            </a:r>
            <a:endParaRPr sz="2100">
              <a:solidFill>
                <a:schemeClr val="dk1"/>
              </a:solidFill>
              <a:latin typeface="Cambria"/>
              <a:ea typeface="Cambria"/>
              <a:cs typeface="Cambria"/>
              <a:sym typeface="Cambri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54"/>
          <p:cNvSpPr/>
          <p:nvPr/>
        </p:nvSpPr>
        <p:spPr>
          <a:xfrm>
            <a:off x="1626989" y="1003300"/>
            <a:ext cx="7883452" cy="264687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269875" lvl="0" marL="269875" marR="0" rtl="0" algn="just">
              <a:spcBef>
                <a:spcPts val="0"/>
              </a:spcBef>
              <a:spcAft>
                <a:spcPts val="0"/>
              </a:spcAft>
              <a:buClr>
                <a:srgbClr val="000099"/>
              </a:buClr>
              <a:buSzPts val="1600"/>
              <a:buFont typeface="Noto Sans Symbols"/>
              <a:buChar char="▪"/>
            </a:pPr>
            <a:r>
              <a:rPr b="1" lang="en-US" sz="1600">
                <a:solidFill>
                  <a:srgbClr val="000099"/>
                </a:solidFill>
                <a:latin typeface="Times New Roman"/>
                <a:ea typeface="Times New Roman"/>
                <a:cs typeface="Times New Roman"/>
                <a:sym typeface="Times New Roman"/>
              </a:rPr>
              <a:t>Sampling is an important quality control activity</a:t>
            </a:r>
            <a:endParaRPr/>
          </a:p>
          <a:p>
            <a:pPr indent="-203200" lvl="0" marL="269875" marR="0" rtl="0" algn="just">
              <a:spcBef>
                <a:spcPts val="0"/>
              </a:spcBef>
              <a:spcAft>
                <a:spcPts val="0"/>
              </a:spcAft>
              <a:buClr>
                <a:schemeClr val="dk1"/>
              </a:buClr>
              <a:buSzPts val="1050"/>
              <a:buFont typeface="Noto Sans Symbols"/>
              <a:buNone/>
            </a:pPr>
            <a:r>
              <a:t/>
            </a:r>
            <a:endParaRPr b="1" sz="1050">
              <a:solidFill>
                <a:schemeClr val="dk1"/>
              </a:solidFill>
              <a:latin typeface="Times New Roman"/>
              <a:ea typeface="Times New Roman"/>
              <a:cs typeface="Times New Roman"/>
              <a:sym typeface="Times New Roman"/>
            </a:endParaRPr>
          </a:p>
          <a:p>
            <a:pPr indent="-269875" lvl="0" marL="269875" marR="0" rtl="0" algn="just">
              <a:spcBef>
                <a:spcPts val="0"/>
              </a:spcBef>
              <a:spcAft>
                <a:spcPts val="0"/>
              </a:spcAft>
              <a:buClr>
                <a:srgbClr val="C00000"/>
              </a:buClr>
              <a:buSzPts val="1600"/>
              <a:buFont typeface="Noto Sans Symbols"/>
              <a:buChar char="▪"/>
            </a:pPr>
            <a:r>
              <a:rPr b="1" lang="en-US" sz="1600">
                <a:solidFill>
                  <a:srgbClr val="C00000"/>
                </a:solidFill>
                <a:latin typeface="Times New Roman"/>
                <a:ea typeface="Times New Roman"/>
                <a:cs typeface="Times New Roman"/>
                <a:sym typeface="Times New Roman"/>
              </a:rPr>
              <a:t>The accuracy of results depends on the adequacy and condition of the sample</a:t>
            </a:r>
            <a:endParaRPr/>
          </a:p>
          <a:p>
            <a:pPr indent="-206375" lvl="0" marL="269875" marR="0" rtl="0" algn="just">
              <a:spcBef>
                <a:spcPts val="0"/>
              </a:spcBef>
              <a:spcAft>
                <a:spcPts val="0"/>
              </a:spcAft>
              <a:buClr>
                <a:schemeClr val="dk1"/>
              </a:buClr>
              <a:buSzPts val="1000"/>
              <a:buFont typeface="Noto Sans Symbols"/>
              <a:buNone/>
            </a:pPr>
            <a:r>
              <a:t/>
            </a:r>
            <a:endParaRPr b="1" sz="1000">
              <a:solidFill>
                <a:schemeClr val="dk1"/>
              </a:solidFill>
              <a:latin typeface="Times New Roman"/>
              <a:ea typeface="Times New Roman"/>
              <a:cs typeface="Times New Roman"/>
              <a:sym typeface="Times New Roman"/>
            </a:endParaRPr>
          </a:p>
          <a:p>
            <a:pPr indent="-269875" lvl="0" marL="269875" marR="0" rtl="0" algn="just">
              <a:spcBef>
                <a:spcPts val="0"/>
              </a:spcBef>
              <a:spcAft>
                <a:spcPts val="0"/>
              </a:spcAft>
              <a:buClr>
                <a:srgbClr val="385623"/>
              </a:buClr>
              <a:buSzPts val="1600"/>
              <a:buFont typeface="Noto Sans Symbols"/>
              <a:buChar char="▪"/>
            </a:pPr>
            <a:r>
              <a:rPr b="1" lang="en-US" sz="1600">
                <a:solidFill>
                  <a:srgbClr val="385623"/>
                </a:solidFill>
                <a:latin typeface="Times New Roman"/>
                <a:ea typeface="Times New Roman"/>
                <a:cs typeface="Times New Roman"/>
                <a:sym typeface="Times New Roman"/>
              </a:rPr>
              <a:t>It is very important to establish uniform sampling procedure for the correct interpretations of results</a:t>
            </a:r>
            <a:endParaRPr/>
          </a:p>
          <a:p>
            <a:pPr indent="-203200" lvl="0" marL="269875" marR="0" rtl="0" algn="just">
              <a:spcBef>
                <a:spcPts val="0"/>
              </a:spcBef>
              <a:spcAft>
                <a:spcPts val="0"/>
              </a:spcAft>
              <a:buClr>
                <a:schemeClr val="dk1"/>
              </a:buClr>
              <a:buSzPts val="1050"/>
              <a:buFont typeface="Noto Sans Symbols"/>
              <a:buNone/>
            </a:pPr>
            <a:r>
              <a:t/>
            </a:r>
            <a:endParaRPr b="1" sz="1050">
              <a:solidFill>
                <a:schemeClr val="dk1"/>
              </a:solidFill>
              <a:latin typeface="Times New Roman"/>
              <a:ea typeface="Times New Roman"/>
              <a:cs typeface="Times New Roman"/>
              <a:sym typeface="Times New Roman"/>
            </a:endParaRPr>
          </a:p>
          <a:p>
            <a:pPr indent="-269875" lvl="0" marL="269875" marR="0" rtl="0" algn="just">
              <a:spcBef>
                <a:spcPts val="0"/>
              </a:spcBef>
              <a:spcAft>
                <a:spcPts val="0"/>
              </a:spcAft>
              <a:buClr>
                <a:srgbClr val="000099"/>
              </a:buClr>
              <a:buSzPts val="1600"/>
              <a:buFont typeface="Noto Sans Symbols"/>
              <a:buChar char="▪"/>
            </a:pPr>
            <a:r>
              <a:rPr b="1" lang="en-US" sz="1600">
                <a:solidFill>
                  <a:srgbClr val="000099"/>
                </a:solidFill>
                <a:latin typeface="Times New Roman"/>
                <a:ea typeface="Times New Roman"/>
                <a:cs typeface="Times New Roman"/>
                <a:sym typeface="Times New Roman"/>
              </a:rPr>
              <a:t>Essential to get a representative sample when the microorganisms are sparsely distributed within the food   </a:t>
            </a:r>
            <a:endParaRPr/>
          </a:p>
          <a:p>
            <a:pPr indent="-269875" lvl="0" marL="269875" marR="0" rtl="0" algn="just">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269875" lvl="0" marL="269875" marR="0" rtl="0" algn="just">
              <a:spcBef>
                <a:spcPts val="0"/>
              </a:spcBef>
              <a:spcAft>
                <a:spcPts val="0"/>
              </a:spcAft>
              <a:buClr>
                <a:schemeClr val="dk1"/>
              </a:buClr>
              <a:buSzPts val="1600"/>
              <a:buFont typeface="Noto Sans Symbols"/>
              <a:buChar char="▪"/>
            </a:pPr>
            <a:r>
              <a:rPr b="1" lang="en-US" sz="1600">
                <a:solidFill>
                  <a:schemeClr val="dk1"/>
                </a:solidFill>
                <a:latin typeface="Times New Roman"/>
                <a:ea typeface="Times New Roman"/>
                <a:cs typeface="Times New Roman"/>
                <a:sym typeface="Times New Roman"/>
              </a:rPr>
              <a:t>FAD 31 has formulated following Indian Standard on the subject:</a:t>
            </a:r>
            <a:endParaRPr b="1" sz="1600">
              <a:solidFill>
                <a:schemeClr val="dk1"/>
              </a:solidFill>
              <a:latin typeface="Times New Roman"/>
              <a:ea typeface="Times New Roman"/>
              <a:cs typeface="Times New Roman"/>
              <a:sym typeface="Times New Roman"/>
            </a:endParaRPr>
          </a:p>
        </p:txBody>
      </p:sp>
      <p:graphicFrame>
        <p:nvGraphicFramePr>
          <p:cNvPr id="1021" name="Google Shape;1021;p54"/>
          <p:cNvGraphicFramePr/>
          <p:nvPr/>
        </p:nvGraphicFramePr>
        <p:xfrm>
          <a:off x="1817489" y="4098834"/>
          <a:ext cx="3000000" cy="3000000"/>
        </p:xfrm>
        <a:graphic>
          <a:graphicData uri="http://schemas.openxmlformats.org/drawingml/2006/table">
            <a:tbl>
              <a:tblPr bandRow="1" firstCol="1" firstRow="1">
                <a:noFill/>
                <a:tableStyleId>{E598A703-0EA4-4AAE-AE51-E0CDAD06F04C}</a:tableStyleId>
              </a:tblPr>
              <a:tblGrid>
                <a:gridCol w="1821900"/>
                <a:gridCol w="5871075"/>
              </a:tblGrid>
              <a:tr h="333475">
                <a:tc>
                  <a:txBody>
                    <a:bodyPr/>
                    <a:lstStyle/>
                    <a:p>
                      <a:pPr indent="0" lvl="0" marL="0" marR="0" rtl="0" algn="ctr">
                        <a:spcBef>
                          <a:spcPts val="0"/>
                        </a:spcBef>
                        <a:spcAft>
                          <a:spcPts val="0"/>
                        </a:spcAft>
                        <a:buNone/>
                      </a:pPr>
                      <a:r>
                        <a:rPr lang="en-US" sz="1600"/>
                        <a:t>IS No.</a:t>
                      </a:r>
                      <a:endParaRPr b="1" sz="16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600"/>
                        <a:t>IS Title</a:t>
                      </a:r>
                      <a:endParaRPr/>
                    </a:p>
                    <a:p>
                      <a:pPr indent="0" lvl="0" marL="0" marR="0" rtl="0" algn="ctr">
                        <a:spcBef>
                          <a:spcPts val="0"/>
                        </a:spcBef>
                        <a:spcAft>
                          <a:spcPts val="0"/>
                        </a:spcAft>
                        <a:buNone/>
                      </a:pPr>
                      <a:r>
                        <a:t/>
                      </a:r>
                      <a:endParaRPr b="0" sz="1600">
                        <a:solidFill>
                          <a:schemeClr val="dk1"/>
                        </a:solidFill>
                        <a:latin typeface="Cambria"/>
                        <a:ea typeface="Cambria"/>
                        <a:cs typeface="Cambria"/>
                        <a:sym typeface="Cambria"/>
                      </a:endParaRPr>
                    </a:p>
                  </a:txBody>
                  <a:tcPr marT="0" marB="0" marR="56700" marL="56700"/>
                </a:tc>
              </a:tr>
              <a:tr h="652950">
                <a:tc>
                  <a:txBody>
                    <a:bodyPr/>
                    <a:lstStyle/>
                    <a:p>
                      <a:pPr indent="0" lvl="0" marL="0" marR="0" rtl="0" algn="ctr">
                        <a:lnSpc>
                          <a:spcPct val="100000"/>
                        </a:lnSpc>
                        <a:spcBef>
                          <a:spcPts val="0"/>
                        </a:spcBef>
                        <a:spcAft>
                          <a:spcPts val="0"/>
                        </a:spcAft>
                        <a:buClr>
                          <a:schemeClr val="lt1"/>
                        </a:buClr>
                        <a:buSzPts val="1600"/>
                        <a:buFont typeface="Calibri"/>
                        <a:buNone/>
                      </a:pPr>
                      <a:r>
                        <a:rPr b="1" lang="en-US" sz="1600">
                          <a:solidFill>
                            <a:schemeClr val="lt1"/>
                          </a:solidFill>
                        </a:rPr>
                        <a:t>IS 16965 : 2018</a:t>
                      </a:r>
                      <a:endParaRPr/>
                    </a:p>
                    <a:p>
                      <a:pPr indent="0" lvl="0" marL="0" marR="0" rtl="0" algn="just">
                        <a:spcBef>
                          <a:spcPts val="0"/>
                        </a:spcBef>
                        <a:spcAft>
                          <a:spcPts val="0"/>
                        </a:spcAft>
                        <a:buNone/>
                      </a:pPr>
                      <a:r>
                        <a:t/>
                      </a:r>
                      <a:endParaRPr b="1" sz="1600">
                        <a:solidFill>
                          <a:schemeClr val="dk1"/>
                        </a:solidFill>
                        <a:latin typeface="Times New Roman"/>
                        <a:ea typeface="Times New Roman"/>
                        <a:cs typeface="Times New Roman"/>
                        <a:sym typeface="Times New Roman"/>
                      </a:endParaRPr>
                    </a:p>
                  </a:txBody>
                  <a:tcPr marT="0" marB="0" marR="56700" marL="56700"/>
                </a:tc>
                <a:tc>
                  <a:txBody>
                    <a:bodyPr/>
                    <a:lstStyle/>
                    <a:p>
                      <a:pPr indent="0" lvl="0" marL="0" marR="0" rtl="0" algn="l">
                        <a:spcBef>
                          <a:spcPts val="0"/>
                        </a:spcBef>
                        <a:spcAft>
                          <a:spcPts val="0"/>
                        </a:spcAft>
                        <a:buNone/>
                      </a:pPr>
                      <a:r>
                        <a:rPr b="0" lang="en-US" sz="1600">
                          <a:solidFill>
                            <a:schemeClr val="dk1"/>
                          </a:solidFill>
                        </a:rPr>
                        <a:t>Microbiology of Food and Animal Feed - Primary Production Stage - Sampling Techniques</a:t>
                      </a:r>
                      <a:endParaRPr/>
                    </a:p>
                    <a:p>
                      <a:pPr indent="0" lvl="0" marL="0" marR="0" rtl="0" algn="just">
                        <a:spcBef>
                          <a:spcPts val="0"/>
                        </a:spcBef>
                        <a:spcAft>
                          <a:spcPts val="0"/>
                        </a:spcAft>
                        <a:buNone/>
                      </a:pPr>
                      <a:r>
                        <a:t/>
                      </a:r>
                      <a:endParaRPr b="0" sz="1600">
                        <a:solidFill>
                          <a:schemeClr val="dk1"/>
                        </a:solidFill>
                        <a:latin typeface="Times New Roman"/>
                        <a:ea typeface="Times New Roman"/>
                        <a:cs typeface="Times New Roman"/>
                        <a:sym typeface="Times New Roman"/>
                      </a:endParaRPr>
                    </a:p>
                  </a:txBody>
                  <a:tcPr marT="0" marB="0" marR="56700" marL="56700"/>
                </a:tc>
              </a:tr>
            </a:tbl>
          </a:graphicData>
        </a:graphic>
      </p:graphicFrame>
      <p:sp>
        <p:nvSpPr>
          <p:cNvPr id="1022" name="Google Shape;1022;p54"/>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23" name="Google Shape;1023;p54"/>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1024" name="Google Shape;1024;p54"/>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25" name="Google Shape;1025;p54"/>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26" name="Google Shape;1026;p54"/>
          <p:cNvSpPr txBox="1"/>
          <p:nvPr/>
        </p:nvSpPr>
        <p:spPr>
          <a:xfrm>
            <a:off x="1626989" y="151014"/>
            <a:ext cx="7456807" cy="769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000000"/>
                </a:solidFill>
                <a:latin typeface="Cambria"/>
                <a:ea typeface="Cambria"/>
                <a:cs typeface="Cambria"/>
                <a:sym typeface="Cambria"/>
              </a:rPr>
              <a:t> 05 Indian Standards on Sampling Techniques (Primary Production Stage) for Microbiological Analysis</a:t>
            </a:r>
            <a:endParaRPr sz="2200">
              <a:solidFill>
                <a:schemeClr val="dk1"/>
              </a:solidFill>
              <a:latin typeface="Cambria"/>
              <a:ea typeface="Cambria"/>
              <a:cs typeface="Cambria"/>
              <a:sym typeface="Cambria"/>
            </a:endParaRPr>
          </a:p>
        </p:txBody>
      </p:sp>
      <p:pic>
        <p:nvPicPr>
          <p:cNvPr id="1027" name="Google Shape;1027;p54"/>
          <p:cNvPicPr preferRelativeResize="0"/>
          <p:nvPr/>
        </p:nvPicPr>
        <p:blipFill rotWithShape="1">
          <a:blip r:embed="rId3">
            <a:alphaModFix/>
          </a:blip>
          <a:srcRect b="0" l="0" r="0" t="0"/>
          <a:stretch/>
        </p:blipFill>
        <p:spPr>
          <a:xfrm>
            <a:off x="9064524" y="43590"/>
            <a:ext cx="1024140" cy="58528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55"/>
          <p:cNvSpPr/>
          <p:nvPr/>
        </p:nvSpPr>
        <p:spPr>
          <a:xfrm>
            <a:off x="1817489" y="1004410"/>
            <a:ext cx="7533199" cy="2062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rgbClr val="000000"/>
                </a:solidFill>
                <a:latin typeface="Times New Roman"/>
                <a:ea typeface="Times New Roman"/>
                <a:cs typeface="Times New Roman"/>
                <a:sym typeface="Times New Roman"/>
              </a:rPr>
              <a:t> </a:t>
            </a:r>
            <a:endParaRPr sz="12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Method validation - that results of the analysis reported are correct and ‘fit for purpose’ </a:t>
            </a:r>
            <a:endParaRPr/>
          </a:p>
          <a:p>
            <a:pPr indent="-150804" lvl="0" marL="214304"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To investigate several performance characteristics</a:t>
            </a:r>
            <a:endParaRPr/>
          </a:p>
          <a:p>
            <a:pPr indent="0" lvl="0" marL="0" marR="0" rtl="0" algn="just">
              <a:spcBef>
                <a:spcPts val="0"/>
              </a:spcBef>
              <a:spcAft>
                <a:spcPts val="0"/>
              </a:spcAft>
              <a:buNone/>
            </a:pPr>
            <a:r>
              <a:rPr lang="en-US" sz="1600">
                <a:solidFill>
                  <a:schemeClr val="dk1"/>
                </a:solidFill>
                <a:latin typeface="Cambria"/>
                <a:ea typeface="Cambria"/>
                <a:cs typeface="Cambria"/>
                <a:sym typeface="Cambria"/>
              </a:rPr>
              <a:t>      </a:t>
            </a:r>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Cambria"/>
                <a:ea typeface="Cambria"/>
                <a:cs typeface="Cambria"/>
                <a:sym typeface="Cambria"/>
              </a:rPr>
              <a:t>The FAD 31 has formulated following two Indian Standards on method validations for microbiological methods:</a:t>
            </a:r>
            <a:endParaRPr/>
          </a:p>
          <a:p>
            <a:pPr indent="0" lvl="0" marL="0" marR="0" rtl="0" algn="l">
              <a:spcBef>
                <a:spcPts val="0"/>
              </a:spcBef>
              <a:spcAft>
                <a:spcPts val="0"/>
              </a:spcAft>
              <a:buNone/>
            </a:pPr>
            <a:r>
              <a:rPr lang="en-US" sz="9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p:txBody>
      </p:sp>
      <p:sp>
        <p:nvSpPr>
          <p:cNvPr id="1034" name="Google Shape;1034;p55"/>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35" name="Google Shape;1035;p55"/>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1036" name="Google Shape;1036;p55"/>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37" name="Google Shape;1037;p55"/>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38" name="Google Shape;1038;p55"/>
          <p:cNvSpPr txBox="1"/>
          <p:nvPr/>
        </p:nvSpPr>
        <p:spPr>
          <a:xfrm>
            <a:off x="1671825" y="200564"/>
            <a:ext cx="7411971" cy="769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000000"/>
                </a:solidFill>
                <a:latin typeface="Cambria"/>
                <a:ea typeface="Cambria"/>
                <a:cs typeface="Cambria"/>
                <a:sym typeface="Cambria"/>
              </a:rPr>
              <a:t>06 Indian Standards on Method Validation </a:t>
            </a:r>
            <a:endParaRPr/>
          </a:p>
          <a:p>
            <a:pPr indent="0" lvl="0" marL="0" marR="0" rtl="0" algn="ctr">
              <a:spcBef>
                <a:spcPts val="0"/>
              </a:spcBef>
              <a:spcAft>
                <a:spcPts val="0"/>
              </a:spcAft>
              <a:buNone/>
            </a:pPr>
            <a:r>
              <a:rPr b="1" lang="en-US" sz="2200">
                <a:solidFill>
                  <a:srgbClr val="000000"/>
                </a:solidFill>
                <a:latin typeface="Cambria"/>
                <a:ea typeface="Cambria"/>
                <a:cs typeface="Cambria"/>
                <a:sym typeface="Cambria"/>
              </a:rPr>
              <a:t>(of Microbiological Methods)</a:t>
            </a:r>
            <a:endParaRPr sz="2200">
              <a:solidFill>
                <a:schemeClr val="dk1"/>
              </a:solidFill>
              <a:latin typeface="Cambria"/>
              <a:ea typeface="Cambria"/>
              <a:cs typeface="Cambria"/>
              <a:sym typeface="Cambria"/>
            </a:endParaRPr>
          </a:p>
        </p:txBody>
      </p:sp>
      <p:grpSp>
        <p:nvGrpSpPr>
          <p:cNvPr id="1039" name="Google Shape;1039;p55"/>
          <p:cNvGrpSpPr/>
          <p:nvPr/>
        </p:nvGrpSpPr>
        <p:grpSpPr>
          <a:xfrm>
            <a:off x="1892331" y="3197903"/>
            <a:ext cx="7619990" cy="2453600"/>
            <a:chOff x="174825" y="289603"/>
            <a:chExt cx="7619990" cy="2453600"/>
          </a:xfrm>
        </p:grpSpPr>
        <p:sp>
          <p:nvSpPr>
            <p:cNvPr id="1040" name="Google Shape;1040;p55"/>
            <p:cNvSpPr/>
            <p:nvPr/>
          </p:nvSpPr>
          <p:spPr>
            <a:xfrm>
              <a:off x="2469749" y="290459"/>
              <a:ext cx="5325066" cy="1016164"/>
            </a:xfrm>
            <a:prstGeom prst="rightArrow">
              <a:avLst>
                <a:gd fmla="val 75000" name="adj1"/>
                <a:gd fmla="val 50000" name="adj2"/>
              </a:avLst>
            </a:prstGeom>
            <a:solidFill>
              <a:srgbClr val="C1D7B7">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5"/>
            <p:cNvSpPr txBox="1"/>
            <p:nvPr/>
          </p:nvSpPr>
          <p:spPr>
            <a:xfrm>
              <a:off x="2469749" y="417480"/>
              <a:ext cx="4944005" cy="762123"/>
            </a:xfrm>
            <a:prstGeom prst="rect">
              <a:avLst/>
            </a:prstGeom>
            <a:noFill/>
            <a:ln>
              <a:noFill/>
            </a:ln>
          </p:spPr>
          <p:txBody>
            <a:bodyPr anchorCtr="0" anchor="t" bIns="11425" lIns="11425" spcFirstLastPara="1" rIns="11425" wrap="square" tIns="11425">
              <a:noAutofit/>
            </a:bodyPr>
            <a:lstStyle/>
            <a:p>
              <a:pPr indent="-171450" lvl="1" marL="171450" marR="0" rtl="0" algn="l">
                <a:lnSpc>
                  <a:spcPct val="90000"/>
                </a:lnSpc>
                <a:spcBef>
                  <a:spcPts val="0"/>
                </a:spcBef>
                <a:spcAft>
                  <a:spcPts val="0"/>
                </a:spcAft>
                <a:buClr>
                  <a:schemeClr val="dk1"/>
                </a:buClr>
                <a:buSzPts val="1800"/>
                <a:buFont typeface="Cambria"/>
                <a:buChar char="•"/>
              </a:pPr>
              <a:r>
                <a:rPr b="0" i="0" lang="en-US" sz="1800" u="none" cap="none" strike="noStrike">
                  <a:solidFill>
                    <a:schemeClr val="dk1"/>
                  </a:solidFill>
                  <a:latin typeface="Cambria"/>
                  <a:ea typeface="Cambria"/>
                  <a:cs typeface="Cambria"/>
                  <a:sym typeface="Cambria"/>
                </a:rPr>
                <a:t>Microbiology of the food chain — Method validation </a:t>
              </a:r>
              <a:r>
                <a:rPr b="1" i="0" lang="en-US" sz="1800" u="none" cap="none" strike="noStrike">
                  <a:solidFill>
                    <a:schemeClr val="dk1"/>
                  </a:solidFill>
                  <a:latin typeface="Cambria"/>
                  <a:ea typeface="Cambria"/>
                  <a:cs typeface="Cambria"/>
                  <a:sym typeface="Cambria"/>
                </a:rPr>
                <a:t>Part 1 Vocabulary</a:t>
              </a:r>
              <a:endParaRPr b="1" i="0" sz="1800" u="none" cap="none" strike="noStrike">
                <a:solidFill>
                  <a:schemeClr val="dk1"/>
                </a:solidFill>
                <a:latin typeface="Cambria"/>
                <a:ea typeface="Cambria"/>
                <a:cs typeface="Cambria"/>
                <a:sym typeface="Cambria"/>
              </a:endParaRPr>
            </a:p>
          </p:txBody>
        </p:sp>
        <p:sp>
          <p:nvSpPr>
            <p:cNvPr id="1042" name="Google Shape;1042;p55"/>
            <p:cNvSpPr/>
            <p:nvPr/>
          </p:nvSpPr>
          <p:spPr>
            <a:xfrm>
              <a:off x="225602" y="289603"/>
              <a:ext cx="2235218" cy="962889"/>
            </a:xfrm>
            <a:prstGeom prst="roundRect">
              <a:avLst>
                <a:gd fmla="val 16667" name="adj"/>
              </a:avLst>
            </a:prstGeom>
            <a:solidFill>
              <a:srgbClr val="517D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5"/>
            <p:cNvSpPr txBox="1"/>
            <p:nvPr/>
          </p:nvSpPr>
          <p:spPr>
            <a:xfrm>
              <a:off x="272606" y="336607"/>
              <a:ext cx="2141210" cy="868881"/>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IS 17113 (Part 1) : 2019</a:t>
              </a:r>
              <a:endParaRPr sz="1800">
                <a:solidFill>
                  <a:schemeClr val="lt1"/>
                </a:solidFill>
                <a:latin typeface="Cambria"/>
                <a:ea typeface="Cambria"/>
                <a:cs typeface="Cambria"/>
                <a:sym typeface="Cambria"/>
              </a:endParaRPr>
            </a:p>
          </p:txBody>
        </p:sp>
        <p:sp>
          <p:nvSpPr>
            <p:cNvPr id="1044" name="Google Shape;1044;p55"/>
            <p:cNvSpPr/>
            <p:nvPr/>
          </p:nvSpPr>
          <p:spPr>
            <a:xfrm>
              <a:off x="2493727" y="1432622"/>
              <a:ext cx="5190534" cy="1310581"/>
            </a:xfrm>
            <a:prstGeom prst="rightArrow">
              <a:avLst>
                <a:gd fmla="val 75000" name="adj1"/>
                <a:gd fmla="val 50000" name="adj2"/>
              </a:avLst>
            </a:prstGeom>
            <a:solidFill>
              <a:srgbClr val="C1D7B7">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5"/>
            <p:cNvSpPr txBox="1"/>
            <p:nvPr/>
          </p:nvSpPr>
          <p:spPr>
            <a:xfrm>
              <a:off x="2493727" y="1596445"/>
              <a:ext cx="4699066" cy="982935"/>
            </a:xfrm>
            <a:prstGeom prst="rect">
              <a:avLst/>
            </a:prstGeom>
            <a:noFill/>
            <a:ln>
              <a:noFill/>
            </a:ln>
          </p:spPr>
          <p:txBody>
            <a:bodyPr anchorCtr="0" anchor="t" bIns="10150" lIns="10150" spcFirstLastPara="1" rIns="10150" wrap="square" tIns="10150">
              <a:noAutofit/>
            </a:bodyPr>
            <a:lstStyle/>
            <a:p>
              <a:pPr indent="-171450" lvl="1" marL="171450" marR="0" rtl="0" algn="l">
                <a:lnSpc>
                  <a:spcPct val="90000"/>
                </a:lnSpc>
                <a:spcBef>
                  <a:spcPts val="0"/>
                </a:spcBef>
                <a:spcAft>
                  <a:spcPts val="0"/>
                </a:spcAft>
                <a:buClr>
                  <a:schemeClr val="dk1"/>
                </a:buClr>
                <a:buSzPts val="1600"/>
                <a:buFont typeface="Cambria"/>
                <a:buChar char="•"/>
              </a:pPr>
              <a:r>
                <a:rPr b="0" i="0" lang="en-US" sz="1600" u="none" cap="none" strike="noStrike">
                  <a:solidFill>
                    <a:schemeClr val="dk1"/>
                  </a:solidFill>
                  <a:latin typeface="Cambria"/>
                  <a:ea typeface="Cambria"/>
                  <a:cs typeface="Cambria"/>
                  <a:sym typeface="Cambria"/>
                </a:rPr>
                <a:t>Microbiology of the food chain — Method validation </a:t>
              </a:r>
              <a:r>
                <a:rPr b="1" i="0" lang="en-US" sz="1600" u="none" cap="none" strike="noStrike">
                  <a:solidFill>
                    <a:schemeClr val="dk1"/>
                  </a:solidFill>
                  <a:latin typeface="Cambria"/>
                  <a:ea typeface="Cambria"/>
                  <a:cs typeface="Cambria"/>
                  <a:sym typeface="Cambria"/>
                </a:rPr>
                <a:t>Part 2 Protocol for the validation of alternative (proprietary) methods against a reference method</a:t>
              </a:r>
              <a:endParaRPr b="1" i="0" sz="1600" u="none" cap="none" strike="noStrike">
                <a:solidFill>
                  <a:schemeClr val="dk1"/>
                </a:solidFill>
                <a:latin typeface="Cambria"/>
                <a:ea typeface="Cambria"/>
                <a:cs typeface="Cambria"/>
                <a:sym typeface="Cambria"/>
              </a:endParaRPr>
            </a:p>
          </p:txBody>
        </p:sp>
        <p:sp>
          <p:nvSpPr>
            <p:cNvPr id="1046" name="Google Shape;1046;p55"/>
            <p:cNvSpPr/>
            <p:nvPr/>
          </p:nvSpPr>
          <p:spPr>
            <a:xfrm>
              <a:off x="174825" y="1560091"/>
              <a:ext cx="2318902" cy="1055643"/>
            </a:xfrm>
            <a:prstGeom prst="roundRect">
              <a:avLst>
                <a:gd fmla="val 16667" name="adj"/>
              </a:avLst>
            </a:prstGeom>
            <a:solidFill>
              <a:srgbClr val="54813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5"/>
            <p:cNvSpPr txBox="1"/>
            <p:nvPr/>
          </p:nvSpPr>
          <p:spPr>
            <a:xfrm>
              <a:off x="226357" y="1611623"/>
              <a:ext cx="2215838" cy="952579"/>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IS 17113 (Part 2) : 2019</a:t>
              </a:r>
              <a:endParaRPr sz="1800">
                <a:solidFill>
                  <a:schemeClr val="lt1"/>
                </a:solidFill>
                <a:latin typeface="Cambria"/>
                <a:ea typeface="Cambria"/>
                <a:cs typeface="Cambria"/>
                <a:sym typeface="Cambria"/>
              </a:endParaRPr>
            </a:p>
          </p:txBody>
        </p:sp>
      </p:grpSp>
      <p:pic>
        <p:nvPicPr>
          <p:cNvPr id="1048" name="Google Shape;1048;p55"/>
          <p:cNvPicPr preferRelativeResize="0"/>
          <p:nvPr/>
        </p:nvPicPr>
        <p:blipFill rotWithShape="1">
          <a:blip r:embed="rId3">
            <a:alphaModFix/>
          </a:blip>
          <a:srcRect b="0" l="0" r="0" t="0"/>
          <a:stretch/>
        </p:blipFill>
        <p:spPr>
          <a:xfrm>
            <a:off x="9064524" y="43590"/>
            <a:ext cx="1024140" cy="58528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56"/>
          <p:cNvSpPr/>
          <p:nvPr/>
        </p:nvSpPr>
        <p:spPr>
          <a:xfrm>
            <a:off x="1497736" y="3975100"/>
            <a:ext cx="8212232" cy="5386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rgbClr val="000000"/>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180968" marR="0" rtl="0" algn="just">
              <a:spcBef>
                <a:spcPts val="0"/>
              </a:spcBef>
              <a:spcAft>
                <a:spcPts val="0"/>
              </a:spcAft>
              <a:buNone/>
            </a:pPr>
            <a:r>
              <a:rPr b="1" i="1" lang="en-US" sz="1600">
                <a:solidFill>
                  <a:schemeClr val="dk1"/>
                </a:solidFill>
                <a:latin typeface="Times New Roman"/>
                <a:ea typeface="Times New Roman"/>
                <a:cs typeface="Times New Roman"/>
                <a:sym typeface="Times New Roman"/>
              </a:rPr>
              <a:t>The Indian Standard formulated by BIS on the subject is given as under</a:t>
            </a:r>
            <a:r>
              <a:rPr lang="en-US" sz="1600">
                <a:solidFill>
                  <a:schemeClr val="dk1"/>
                </a:solidFill>
                <a:latin typeface="Times New Roman"/>
                <a:ea typeface="Times New Roman"/>
                <a:cs typeface="Times New Roman"/>
                <a:sym typeface="Times New Roman"/>
              </a:rPr>
              <a:t>:</a:t>
            </a:r>
            <a:endParaRPr/>
          </a:p>
        </p:txBody>
      </p:sp>
      <p:graphicFrame>
        <p:nvGraphicFramePr>
          <p:cNvPr id="1055" name="Google Shape;1055;p56"/>
          <p:cNvGraphicFramePr/>
          <p:nvPr/>
        </p:nvGraphicFramePr>
        <p:xfrm>
          <a:off x="1686604" y="4651990"/>
          <a:ext cx="3000000" cy="3000000"/>
        </p:xfrm>
        <a:graphic>
          <a:graphicData uri="http://schemas.openxmlformats.org/drawingml/2006/table">
            <a:tbl>
              <a:tblPr bandRow="1" firstCol="1" firstRow="1">
                <a:noFill/>
                <a:tableStyleId>{E598A703-0EA4-4AAE-AE51-E0CDAD06F04C}</a:tableStyleId>
              </a:tblPr>
              <a:tblGrid>
                <a:gridCol w="1476100"/>
                <a:gridCol w="6273225"/>
              </a:tblGrid>
              <a:tr h="466100">
                <a:tc>
                  <a:txBody>
                    <a:bodyPr/>
                    <a:lstStyle/>
                    <a:p>
                      <a:pPr indent="0" lvl="0" marL="0" marR="0" rtl="0" algn="ctr">
                        <a:spcBef>
                          <a:spcPts val="0"/>
                        </a:spcBef>
                        <a:spcAft>
                          <a:spcPts val="0"/>
                        </a:spcAft>
                        <a:buNone/>
                      </a:pPr>
                      <a:r>
                        <a:rPr lang="en-US" sz="1600"/>
                        <a:t>IS No.</a:t>
                      </a:r>
                      <a:endParaRPr b="1" sz="16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600"/>
                        <a:t>IS Title</a:t>
                      </a:r>
                      <a:endParaRPr/>
                    </a:p>
                  </a:txBody>
                  <a:tcPr marT="0" marB="0" marR="56700" marL="56700"/>
                </a:tc>
              </a:tr>
              <a:tr h="758950">
                <a:tc>
                  <a:txBody>
                    <a:bodyPr/>
                    <a:lstStyle/>
                    <a:p>
                      <a:pPr indent="0" lvl="0" marL="0" marR="0" rtl="0" algn="ctr">
                        <a:spcBef>
                          <a:spcPts val="0"/>
                        </a:spcBef>
                        <a:spcAft>
                          <a:spcPts val="0"/>
                        </a:spcAft>
                        <a:buNone/>
                      </a:pPr>
                      <a:r>
                        <a:rPr b="1" lang="en-US" sz="1600">
                          <a:solidFill>
                            <a:schemeClr val="lt1"/>
                          </a:solidFill>
                        </a:rPr>
                        <a:t>IS 17385 : 2020</a:t>
                      </a:r>
                      <a:endParaRPr b="1" sz="1600">
                        <a:solidFill>
                          <a:schemeClr val="lt1"/>
                        </a:solidFill>
                        <a:latin typeface="Times New Roman"/>
                        <a:ea typeface="Times New Roman"/>
                        <a:cs typeface="Times New Roman"/>
                        <a:sym typeface="Times New Roman"/>
                      </a:endParaRPr>
                    </a:p>
                  </a:txBody>
                  <a:tcPr marT="0" marB="0" marR="56700" marL="56700"/>
                </a:tc>
                <a:tc>
                  <a:txBody>
                    <a:bodyPr/>
                    <a:lstStyle/>
                    <a:p>
                      <a:pPr indent="0" lvl="0" marL="0" marR="0" rtl="0" algn="just">
                        <a:spcBef>
                          <a:spcPts val="0"/>
                        </a:spcBef>
                        <a:spcAft>
                          <a:spcPts val="0"/>
                        </a:spcAft>
                        <a:buNone/>
                      </a:pPr>
                      <a:r>
                        <a:rPr b="0" lang="en-US" sz="1600">
                          <a:solidFill>
                            <a:schemeClr val="dk1"/>
                          </a:solidFill>
                        </a:rPr>
                        <a:t>Microbiology of the Food Chain — Specific Requirements and Guidance for Proficiency Testing by Interlaboratory Comparison</a:t>
                      </a:r>
                      <a:endParaRPr b="0" sz="1600">
                        <a:solidFill>
                          <a:schemeClr val="dk1"/>
                        </a:solidFill>
                        <a:latin typeface="Times New Roman"/>
                        <a:ea typeface="Times New Roman"/>
                        <a:cs typeface="Times New Roman"/>
                        <a:sym typeface="Times New Roman"/>
                      </a:endParaRPr>
                    </a:p>
                  </a:txBody>
                  <a:tcPr marT="0" marB="0" marR="56700" marL="56700"/>
                </a:tc>
              </a:tr>
            </a:tbl>
          </a:graphicData>
        </a:graphic>
      </p:graphicFrame>
      <p:sp>
        <p:nvSpPr>
          <p:cNvPr id="1056" name="Google Shape;1056;p56"/>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57" name="Google Shape;1057;p5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1058" name="Google Shape;1058;p5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59" name="Google Shape;1059;p5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60" name="Google Shape;1060;p56"/>
          <p:cNvSpPr txBox="1"/>
          <p:nvPr/>
        </p:nvSpPr>
        <p:spPr>
          <a:xfrm>
            <a:off x="1795381" y="204046"/>
            <a:ext cx="7087063" cy="1107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000000"/>
                </a:solidFill>
                <a:latin typeface="Cambria"/>
                <a:ea typeface="Cambria"/>
                <a:cs typeface="Cambria"/>
                <a:sym typeface="Cambria"/>
              </a:rPr>
              <a:t>07 - Indian Standards on </a:t>
            </a:r>
            <a:r>
              <a:rPr b="1" lang="en-US" sz="2200">
                <a:solidFill>
                  <a:schemeClr val="dk1"/>
                </a:solidFill>
                <a:latin typeface="Cambria"/>
                <a:ea typeface="Cambria"/>
                <a:cs typeface="Cambria"/>
                <a:sym typeface="Cambria"/>
              </a:rPr>
              <a:t>Specific Requirements and Guidance for Proficiency Testing by Interlaboratory Comparison</a:t>
            </a:r>
            <a:endParaRPr sz="2200">
              <a:solidFill>
                <a:schemeClr val="dk1"/>
              </a:solidFill>
              <a:latin typeface="Cambria"/>
              <a:ea typeface="Cambria"/>
              <a:cs typeface="Cambria"/>
              <a:sym typeface="Cambria"/>
            </a:endParaRPr>
          </a:p>
        </p:txBody>
      </p:sp>
      <p:grpSp>
        <p:nvGrpSpPr>
          <p:cNvPr id="1061" name="Google Shape;1061;p56"/>
          <p:cNvGrpSpPr/>
          <p:nvPr/>
        </p:nvGrpSpPr>
        <p:grpSpPr>
          <a:xfrm>
            <a:off x="2123970" y="1470812"/>
            <a:ext cx="6803271" cy="2628429"/>
            <a:chOff x="95893" y="1402"/>
            <a:chExt cx="6803271" cy="2628429"/>
          </a:xfrm>
        </p:grpSpPr>
        <p:sp>
          <p:nvSpPr>
            <p:cNvPr id="1062" name="Google Shape;1062;p56"/>
            <p:cNvSpPr/>
            <p:nvPr/>
          </p:nvSpPr>
          <p:spPr>
            <a:xfrm>
              <a:off x="95893" y="1402"/>
              <a:ext cx="3026351" cy="752009"/>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6"/>
            <p:cNvSpPr txBox="1"/>
            <p:nvPr/>
          </p:nvSpPr>
          <p:spPr>
            <a:xfrm>
              <a:off x="117919" y="23428"/>
              <a:ext cx="2982299" cy="707957"/>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Clr>
                  <a:schemeClr val="lt1"/>
                </a:buClr>
                <a:buSzPts val="2000"/>
                <a:buFont typeface="Cambria"/>
                <a:buNone/>
              </a:pPr>
              <a:r>
                <a:rPr b="1" lang="en-US" sz="2000">
                  <a:solidFill>
                    <a:schemeClr val="lt1"/>
                  </a:solidFill>
                  <a:latin typeface="Cambria"/>
                  <a:ea typeface="Cambria"/>
                  <a:cs typeface="Cambria"/>
                  <a:sym typeface="Cambria"/>
                </a:rPr>
                <a:t>Interlaboratory Comparison</a:t>
              </a:r>
              <a:r>
                <a:rPr lang="en-US" sz="2000">
                  <a:solidFill>
                    <a:schemeClr val="lt1"/>
                  </a:solidFill>
                  <a:latin typeface="Cambria"/>
                  <a:ea typeface="Cambria"/>
                  <a:cs typeface="Cambria"/>
                  <a:sym typeface="Cambria"/>
                </a:rPr>
                <a:t> </a:t>
              </a:r>
              <a:endParaRPr/>
            </a:p>
          </p:txBody>
        </p:sp>
        <p:sp>
          <p:nvSpPr>
            <p:cNvPr id="1064" name="Google Shape;1064;p56"/>
            <p:cNvSpPr/>
            <p:nvPr/>
          </p:nvSpPr>
          <p:spPr>
            <a:xfrm>
              <a:off x="398528" y="753411"/>
              <a:ext cx="302635" cy="1125852"/>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065" name="Google Shape;1065;p56"/>
            <p:cNvSpPr/>
            <p:nvPr/>
          </p:nvSpPr>
          <p:spPr>
            <a:xfrm>
              <a:off x="701163" y="1128695"/>
              <a:ext cx="2401818" cy="1501136"/>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6"/>
            <p:cNvSpPr txBox="1"/>
            <p:nvPr/>
          </p:nvSpPr>
          <p:spPr>
            <a:xfrm>
              <a:off x="745130" y="1172662"/>
              <a:ext cx="2313884" cy="1413202"/>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lang="en-US" sz="1400">
                  <a:solidFill>
                    <a:schemeClr val="dk1"/>
                  </a:solidFill>
                  <a:latin typeface="Cambria"/>
                  <a:ea typeface="Cambria"/>
                  <a:cs typeface="Cambria"/>
                  <a:sym typeface="Cambria"/>
                </a:rPr>
                <a:t>The process of organization, performance and evaluation of measurements or tests on the same or similar items by two or more laboratories in accordance with predetermined conditions </a:t>
              </a:r>
              <a:endParaRPr/>
            </a:p>
          </p:txBody>
        </p:sp>
        <p:sp>
          <p:nvSpPr>
            <p:cNvPr id="1067" name="Google Shape;1067;p56"/>
            <p:cNvSpPr/>
            <p:nvPr/>
          </p:nvSpPr>
          <p:spPr>
            <a:xfrm>
              <a:off x="3872813" y="1402"/>
              <a:ext cx="3026351" cy="752009"/>
            </a:xfrm>
            <a:prstGeom prst="roundRect">
              <a:avLst>
                <a:gd fmla="val 10000" name="adj"/>
              </a:avLst>
            </a:prstGeom>
            <a:gradFill>
              <a:gsLst>
                <a:gs pos="0">
                  <a:srgbClr val="7FB75F"/>
                </a:gs>
                <a:gs pos="50000">
                  <a:srgbClr val="6EB141"/>
                </a:gs>
                <a:gs pos="100000">
                  <a:srgbClr val="5FA134"/>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6"/>
            <p:cNvSpPr txBox="1"/>
            <p:nvPr/>
          </p:nvSpPr>
          <p:spPr>
            <a:xfrm>
              <a:off x="3894839" y="23428"/>
              <a:ext cx="2982299" cy="707957"/>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Clr>
                  <a:schemeClr val="lt1"/>
                </a:buClr>
                <a:buSzPts val="2000"/>
                <a:buFont typeface="Cambria"/>
                <a:buNone/>
              </a:pPr>
              <a:r>
                <a:rPr b="1" lang="en-US" sz="2000">
                  <a:solidFill>
                    <a:schemeClr val="lt1"/>
                  </a:solidFill>
                  <a:latin typeface="Cambria"/>
                  <a:ea typeface="Cambria"/>
                  <a:cs typeface="Cambria"/>
                  <a:sym typeface="Cambria"/>
                </a:rPr>
                <a:t>Proficiency Testing</a:t>
              </a:r>
              <a:r>
                <a:rPr lang="en-US" sz="2000">
                  <a:solidFill>
                    <a:schemeClr val="lt1"/>
                  </a:solidFill>
                  <a:latin typeface="Cambria"/>
                  <a:ea typeface="Cambria"/>
                  <a:cs typeface="Cambria"/>
                  <a:sym typeface="Cambria"/>
                </a:rPr>
                <a:t> </a:t>
              </a:r>
              <a:endParaRPr/>
            </a:p>
          </p:txBody>
        </p:sp>
        <p:sp>
          <p:nvSpPr>
            <p:cNvPr id="1069" name="Google Shape;1069;p56"/>
            <p:cNvSpPr/>
            <p:nvPr/>
          </p:nvSpPr>
          <p:spPr>
            <a:xfrm>
              <a:off x="4175448" y="753411"/>
              <a:ext cx="302635" cy="1125852"/>
            </a:xfrm>
            <a:custGeom>
              <a:rect b="b" l="l" r="r" t="t"/>
              <a:pathLst>
                <a:path extrusionOk="0" h="120000" w="120000">
                  <a:moveTo>
                    <a:pt x="0" y="0"/>
                  </a:moveTo>
                  <a:lnTo>
                    <a:pt x="0" y="120000"/>
                  </a:lnTo>
                  <a:lnTo>
                    <a:pt x="120000" y="120000"/>
                  </a:lnTo>
                </a:path>
              </a:pathLst>
            </a:custGeom>
            <a:noFill/>
            <a:ln cap="flat" cmpd="sng" w="12700">
              <a:solidFill>
                <a:srgbClr val="568935"/>
              </a:solidFill>
              <a:prstDash val="solid"/>
              <a:miter lim="800000"/>
              <a:headEnd len="sm" w="sm" type="none"/>
              <a:tailEnd len="sm" w="sm" type="none"/>
            </a:ln>
          </p:spPr>
        </p:sp>
        <p:sp>
          <p:nvSpPr>
            <p:cNvPr id="1070" name="Google Shape;1070;p56"/>
            <p:cNvSpPr/>
            <p:nvPr/>
          </p:nvSpPr>
          <p:spPr>
            <a:xfrm>
              <a:off x="4478083" y="1128695"/>
              <a:ext cx="2401818" cy="1501136"/>
            </a:xfrm>
            <a:prstGeom prst="roundRect">
              <a:avLst>
                <a:gd fmla="val 10000" name="adj"/>
              </a:avLst>
            </a:prstGeom>
            <a:solidFill>
              <a:schemeClr val="lt1">
                <a:alpha val="89803"/>
              </a:schemeClr>
            </a:solidFill>
            <a:ln cap="flat" cmpd="sng" w="952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6"/>
            <p:cNvSpPr txBox="1"/>
            <p:nvPr/>
          </p:nvSpPr>
          <p:spPr>
            <a:xfrm>
              <a:off x="4522050" y="1172662"/>
              <a:ext cx="2313884" cy="1413202"/>
            </a:xfrm>
            <a:prstGeom prst="rect">
              <a:avLst/>
            </a:prstGeom>
            <a:noFill/>
            <a:ln>
              <a:noFill/>
            </a:ln>
          </p:spPr>
          <p:txBody>
            <a:bodyPr anchorCtr="0" anchor="ctr" bIns="17775" lIns="26650" spcFirstLastPara="1" rIns="26650" wrap="square" tIns="17775">
              <a:noAutofit/>
            </a:bodyPr>
            <a:lstStyle/>
            <a:p>
              <a:pPr indent="0" lvl="0" marL="0" marR="0" rtl="0" algn="ctr">
                <a:lnSpc>
                  <a:spcPct val="90000"/>
                </a:lnSpc>
                <a:spcBef>
                  <a:spcPts val="0"/>
                </a:spcBef>
                <a:spcAft>
                  <a:spcPts val="0"/>
                </a:spcAft>
                <a:buClr>
                  <a:schemeClr val="dk1"/>
                </a:buClr>
                <a:buSzPts val="1400"/>
                <a:buFont typeface="Cambria"/>
                <a:buNone/>
              </a:pPr>
              <a:r>
                <a:rPr lang="en-US" sz="1400">
                  <a:solidFill>
                    <a:schemeClr val="dk1"/>
                  </a:solidFill>
                  <a:latin typeface="Cambria"/>
                  <a:ea typeface="Cambria"/>
                  <a:cs typeface="Cambria"/>
                  <a:sym typeface="Cambria"/>
                </a:rPr>
                <a:t>The process of evaluation of participant laboratory’s performance against pre-established criteria by means of interlaboratory comparisons</a:t>
              </a: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57"/>
          <p:cNvSpPr/>
          <p:nvPr/>
        </p:nvSpPr>
        <p:spPr>
          <a:xfrm>
            <a:off x="1576586" y="884975"/>
            <a:ext cx="7997691" cy="40318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200">
              <a:solidFill>
                <a:schemeClr val="dk1"/>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A wide variety of culture media are used in all traditional microbiological culture techniques</a:t>
            </a:r>
            <a:endParaRPr/>
          </a:p>
          <a:p>
            <a:pPr indent="-228600" lvl="0" marL="285750" marR="0" rtl="0" algn="just">
              <a:spcBef>
                <a:spcPts val="0"/>
              </a:spcBef>
              <a:spcAft>
                <a:spcPts val="0"/>
              </a:spcAft>
              <a:buClr>
                <a:schemeClr val="dk1"/>
              </a:buClr>
              <a:buSzPts val="900"/>
              <a:buFont typeface="Noto Sans Symbols"/>
              <a:buNone/>
            </a:pPr>
            <a:r>
              <a:t/>
            </a:r>
            <a:endParaRPr sz="900">
              <a:solidFill>
                <a:srgbClr val="C00000"/>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It is important that the culture media used in the microbiological tests and procedures are capable of providing consistent and reproducible results. </a:t>
            </a:r>
            <a:endParaRPr/>
          </a:p>
          <a:p>
            <a:pPr indent="-228600" lvl="0" marL="285750" marR="0" rtl="0" algn="just">
              <a:spcBef>
                <a:spcPts val="0"/>
              </a:spcBef>
              <a:spcAft>
                <a:spcPts val="0"/>
              </a:spcAft>
              <a:buClr>
                <a:schemeClr val="dk1"/>
              </a:buClr>
              <a:buSzPts val="900"/>
              <a:buFont typeface="Noto Sans Symbols"/>
              <a:buNone/>
            </a:pPr>
            <a:r>
              <a:t/>
            </a:r>
            <a:endParaRPr sz="900">
              <a:solidFill>
                <a:srgbClr val="000099"/>
              </a:solidFill>
              <a:latin typeface="Cambria"/>
              <a:ea typeface="Cambria"/>
              <a:cs typeface="Cambria"/>
              <a:sym typeface="Cambria"/>
            </a:endParaRPr>
          </a:p>
          <a:p>
            <a:pPr indent="-285750" lvl="0" marL="285750" marR="0" rtl="0" algn="just">
              <a:spcBef>
                <a:spcPts val="0"/>
              </a:spcBef>
              <a:spcAft>
                <a:spcPts val="0"/>
              </a:spcAft>
              <a:buClr>
                <a:srgbClr val="C00000"/>
              </a:buClr>
              <a:buSzPts val="1600"/>
              <a:buFont typeface="Noto Sans Symbols"/>
              <a:buChar char="▪"/>
            </a:pPr>
            <a:r>
              <a:rPr lang="en-US" sz="1600">
                <a:solidFill>
                  <a:srgbClr val="C00000"/>
                </a:solidFill>
                <a:latin typeface="Cambria"/>
                <a:ea typeface="Cambria"/>
                <a:cs typeface="Cambria"/>
                <a:sym typeface="Cambria"/>
              </a:rPr>
              <a:t>Culture media meeting established performance criteria are therefore a pre-requisite for any reliable microbiological work. </a:t>
            </a:r>
            <a:endParaRPr/>
          </a:p>
          <a:p>
            <a:pPr indent="-222250" lvl="0" marL="285750" marR="0" rtl="0" algn="just">
              <a:spcBef>
                <a:spcPts val="0"/>
              </a:spcBef>
              <a:spcAft>
                <a:spcPts val="0"/>
              </a:spcAft>
              <a:buClr>
                <a:schemeClr val="dk1"/>
              </a:buClr>
              <a:buSzPts val="1000"/>
              <a:buFont typeface="Noto Sans Symbols"/>
              <a:buNone/>
            </a:pPr>
            <a:r>
              <a:t/>
            </a:r>
            <a:endParaRPr sz="1000">
              <a:solidFill>
                <a:schemeClr val="dk1"/>
              </a:solidFill>
              <a:latin typeface="Cambria"/>
              <a:ea typeface="Cambria"/>
              <a:cs typeface="Cambria"/>
              <a:sym typeface="Cambria"/>
            </a:endParaRPr>
          </a:p>
          <a:p>
            <a:pPr indent="-285750" lvl="0" marL="285750" marR="0" rtl="0" algn="just">
              <a:spcBef>
                <a:spcPts val="0"/>
              </a:spcBef>
              <a:spcAft>
                <a:spcPts val="0"/>
              </a:spcAft>
              <a:buClr>
                <a:srgbClr val="000099"/>
              </a:buClr>
              <a:buSzPts val="1600"/>
              <a:buFont typeface="Noto Sans Symbols"/>
              <a:buChar char="▪"/>
            </a:pPr>
            <a:r>
              <a:rPr lang="en-US" sz="1600">
                <a:solidFill>
                  <a:srgbClr val="000099"/>
                </a:solidFill>
                <a:latin typeface="Cambria"/>
                <a:ea typeface="Cambria"/>
                <a:cs typeface="Cambria"/>
                <a:sym typeface="Cambria"/>
              </a:rPr>
              <a:t>Therefore, it is important to carry out sufficient testing to demonstrate:</a:t>
            </a:r>
            <a:endParaRPr/>
          </a:p>
          <a:p>
            <a:pPr indent="-228600" lvl="0" marL="285750" marR="0" rtl="0" algn="just">
              <a:spcBef>
                <a:spcPts val="0"/>
              </a:spcBef>
              <a:spcAft>
                <a:spcPts val="0"/>
              </a:spcAft>
              <a:buClr>
                <a:schemeClr val="dk1"/>
              </a:buClr>
              <a:buSzPts val="900"/>
              <a:buFont typeface="Noto Sans Symbols"/>
              <a:buNone/>
            </a:pPr>
            <a:r>
              <a:t/>
            </a:r>
            <a:endParaRPr sz="900">
              <a:solidFill>
                <a:srgbClr val="000099"/>
              </a:solidFill>
              <a:latin typeface="Cambria"/>
              <a:ea typeface="Cambria"/>
              <a:cs typeface="Cambria"/>
              <a:sym typeface="Cambria"/>
            </a:endParaRPr>
          </a:p>
          <a:p>
            <a:pPr indent="0" lvl="0" marL="180968" marR="0" rtl="0" algn="just">
              <a:spcBef>
                <a:spcPts val="0"/>
              </a:spcBef>
              <a:spcAft>
                <a:spcPts val="0"/>
              </a:spcAft>
              <a:buNone/>
            </a:pPr>
            <a:r>
              <a:rPr lang="en-US" sz="1600">
                <a:solidFill>
                  <a:srgbClr val="000099"/>
                </a:solidFill>
                <a:latin typeface="Cambria"/>
                <a:ea typeface="Cambria"/>
                <a:cs typeface="Cambria"/>
                <a:sym typeface="Cambria"/>
              </a:rPr>
              <a:t>a) the acceptability of each batch of medium, </a:t>
            </a:r>
            <a:endParaRPr sz="1600">
              <a:solidFill>
                <a:srgbClr val="000099"/>
              </a:solidFill>
              <a:latin typeface="Cambria"/>
              <a:ea typeface="Cambria"/>
              <a:cs typeface="Cambria"/>
              <a:sym typeface="Cambria"/>
            </a:endParaRPr>
          </a:p>
          <a:p>
            <a:pPr indent="0" lvl="0" marL="180968" marR="0" rtl="0" algn="just">
              <a:spcBef>
                <a:spcPts val="0"/>
              </a:spcBef>
              <a:spcAft>
                <a:spcPts val="0"/>
              </a:spcAft>
              <a:buNone/>
            </a:pPr>
            <a:r>
              <a:rPr lang="en-US" sz="1600">
                <a:solidFill>
                  <a:srgbClr val="000099"/>
                </a:solidFill>
                <a:latin typeface="Cambria"/>
                <a:ea typeface="Cambria"/>
                <a:cs typeface="Cambria"/>
                <a:sym typeface="Cambria"/>
              </a:rPr>
              <a:t>b) that the medium is “fit for purpose”, and </a:t>
            </a:r>
            <a:endParaRPr sz="1600">
              <a:solidFill>
                <a:srgbClr val="000099"/>
              </a:solidFill>
              <a:latin typeface="Cambria"/>
              <a:ea typeface="Cambria"/>
              <a:cs typeface="Cambria"/>
              <a:sym typeface="Cambria"/>
            </a:endParaRPr>
          </a:p>
          <a:p>
            <a:pPr indent="0" lvl="0" marL="180968" marR="0" rtl="0" algn="just">
              <a:spcBef>
                <a:spcPts val="0"/>
              </a:spcBef>
              <a:spcAft>
                <a:spcPts val="0"/>
              </a:spcAft>
              <a:buNone/>
            </a:pPr>
            <a:r>
              <a:rPr lang="en-US" sz="1600">
                <a:solidFill>
                  <a:srgbClr val="000099"/>
                </a:solidFill>
                <a:latin typeface="Cambria"/>
                <a:ea typeface="Cambria"/>
                <a:cs typeface="Cambria"/>
                <a:sym typeface="Cambria"/>
              </a:rPr>
              <a:t>c) that the medium can produce consistent results.</a:t>
            </a:r>
            <a:endParaRPr/>
          </a:p>
          <a:p>
            <a:pPr indent="0" lvl="0" marL="180968" marR="0" rtl="0" algn="just">
              <a:spcBef>
                <a:spcPts val="0"/>
              </a:spcBef>
              <a:spcAft>
                <a:spcPts val="0"/>
              </a:spcAft>
              <a:buNone/>
            </a:pPr>
            <a:r>
              <a:t/>
            </a:r>
            <a:endParaRPr sz="800">
              <a:solidFill>
                <a:schemeClr val="dk1"/>
              </a:solidFill>
              <a:latin typeface="Cambria"/>
              <a:ea typeface="Cambria"/>
              <a:cs typeface="Cambria"/>
              <a:sym typeface="Cambria"/>
            </a:endParaRPr>
          </a:p>
          <a:p>
            <a:pPr indent="0" lvl="0" marL="180968" marR="0" rtl="0" algn="just">
              <a:spcBef>
                <a:spcPts val="0"/>
              </a:spcBef>
              <a:spcAft>
                <a:spcPts val="0"/>
              </a:spcAft>
              <a:buNone/>
            </a:pPr>
            <a:r>
              <a:rPr b="1" lang="en-US" sz="1600">
                <a:solidFill>
                  <a:schemeClr val="dk1"/>
                </a:solidFill>
                <a:latin typeface="Cambria"/>
                <a:ea typeface="Cambria"/>
                <a:cs typeface="Cambria"/>
                <a:sym typeface="Cambria"/>
              </a:rPr>
              <a:t>Indian Standard on the subject has been formulated which is given as under:</a:t>
            </a:r>
            <a:endParaRPr b="1" sz="1400">
              <a:solidFill>
                <a:schemeClr val="dk1"/>
              </a:solidFill>
              <a:latin typeface="Cambria"/>
              <a:ea typeface="Cambria"/>
              <a:cs typeface="Cambria"/>
              <a:sym typeface="Cambria"/>
            </a:endParaRPr>
          </a:p>
          <a:p>
            <a:pPr indent="0" lvl="0" marL="0" marR="0" rtl="0" algn="l">
              <a:spcBef>
                <a:spcPts val="0"/>
              </a:spcBef>
              <a:spcAft>
                <a:spcPts val="0"/>
              </a:spcAft>
              <a:buNone/>
            </a:pPr>
            <a:r>
              <a:rPr lang="en-US" sz="1300">
                <a:solidFill>
                  <a:schemeClr val="dk1"/>
                </a:solidFill>
                <a:latin typeface="Cambria"/>
                <a:ea typeface="Cambria"/>
                <a:cs typeface="Cambria"/>
                <a:sym typeface="Cambria"/>
              </a:rPr>
              <a:t> </a:t>
            </a:r>
            <a:endParaRPr sz="1200">
              <a:solidFill>
                <a:schemeClr val="dk1"/>
              </a:solidFill>
              <a:latin typeface="Cambria"/>
              <a:ea typeface="Cambria"/>
              <a:cs typeface="Cambria"/>
              <a:sym typeface="Cambria"/>
            </a:endParaRPr>
          </a:p>
        </p:txBody>
      </p:sp>
      <p:sp>
        <p:nvSpPr>
          <p:cNvPr id="1077" name="Google Shape;1077;p5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78" name="Google Shape;1078;p5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1079" name="Google Shape;1079;p5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80" name="Google Shape;1080;p5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1081" name="Google Shape;1081;p57"/>
          <p:cNvSpPr txBox="1"/>
          <p:nvPr/>
        </p:nvSpPr>
        <p:spPr>
          <a:xfrm>
            <a:off x="1912975" y="115538"/>
            <a:ext cx="7209269" cy="7694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000000"/>
                </a:solidFill>
                <a:latin typeface="Cambria"/>
                <a:ea typeface="Cambria"/>
                <a:cs typeface="Cambria"/>
                <a:sym typeface="Cambria"/>
              </a:rPr>
              <a:t>08 Indian Standards on </a:t>
            </a:r>
            <a:r>
              <a:rPr b="1" lang="en-US" sz="2200">
                <a:solidFill>
                  <a:schemeClr val="dk1"/>
                </a:solidFill>
                <a:latin typeface="Cambria"/>
                <a:ea typeface="Cambria"/>
                <a:cs typeface="Cambria"/>
                <a:sym typeface="Cambria"/>
              </a:rPr>
              <a:t>Preparation, Production, Storage and Performance Testing of Culture Media</a:t>
            </a:r>
            <a:endParaRPr sz="2200">
              <a:solidFill>
                <a:schemeClr val="dk1"/>
              </a:solidFill>
              <a:latin typeface="Cambria"/>
              <a:ea typeface="Cambria"/>
              <a:cs typeface="Cambria"/>
              <a:sym typeface="Cambria"/>
            </a:endParaRPr>
          </a:p>
        </p:txBody>
      </p:sp>
      <p:sp>
        <p:nvSpPr>
          <p:cNvPr id="1082" name="Google Shape;1082;p57"/>
          <p:cNvSpPr/>
          <p:nvPr/>
        </p:nvSpPr>
        <p:spPr>
          <a:xfrm>
            <a:off x="1651453" y="4310874"/>
            <a:ext cx="7725582" cy="2923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3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graphicFrame>
        <p:nvGraphicFramePr>
          <p:cNvPr id="1083" name="Google Shape;1083;p57"/>
          <p:cNvGraphicFramePr/>
          <p:nvPr/>
        </p:nvGraphicFramePr>
        <p:xfrm>
          <a:off x="1722356" y="4700110"/>
          <a:ext cx="3000000" cy="3000000"/>
        </p:xfrm>
        <a:graphic>
          <a:graphicData uri="http://schemas.openxmlformats.org/drawingml/2006/table">
            <a:tbl>
              <a:tblPr bandRow="1" firstCol="1" firstRow="1">
                <a:noFill/>
                <a:tableStyleId>{E598A703-0EA4-4AAE-AE51-E0CDAD06F04C}</a:tableStyleId>
              </a:tblPr>
              <a:tblGrid>
                <a:gridCol w="1476100"/>
                <a:gridCol w="6273225"/>
              </a:tblGrid>
              <a:tr h="466100">
                <a:tc>
                  <a:txBody>
                    <a:bodyPr/>
                    <a:lstStyle/>
                    <a:p>
                      <a:pPr indent="0" lvl="0" marL="0" marR="0" rtl="0" algn="ctr">
                        <a:spcBef>
                          <a:spcPts val="0"/>
                        </a:spcBef>
                        <a:spcAft>
                          <a:spcPts val="0"/>
                        </a:spcAft>
                        <a:buNone/>
                      </a:pPr>
                      <a:r>
                        <a:rPr lang="en-US" sz="1500"/>
                        <a:t>IS No.</a:t>
                      </a:r>
                      <a:endParaRPr b="1" sz="1500">
                        <a:solidFill>
                          <a:schemeClr val="dk1"/>
                        </a:solidFill>
                        <a:latin typeface="Cambria"/>
                        <a:ea typeface="Cambria"/>
                        <a:cs typeface="Cambria"/>
                        <a:sym typeface="Cambria"/>
                      </a:endParaRPr>
                    </a:p>
                  </a:txBody>
                  <a:tcPr marT="0" marB="0" marR="56700" marL="56700"/>
                </a:tc>
                <a:tc>
                  <a:txBody>
                    <a:bodyPr/>
                    <a:lstStyle/>
                    <a:p>
                      <a:pPr indent="0" lvl="0" marL="0" marR="0" rtl="0" algn="ctr">
                        <a:spcBef>
                          <a:spcPts val="0"/>
                        </a:spcBef>
                        <a:spcAft>
                          <a:spcPts val="0"/>
                        </a:spcAft>
                        <a:buNone/>
                      </a:pPr>
                      <a:r>
                        <a:rPr lang="en-US" sz="1500"/>
                        <a:t>IS Title</a:t>
                      </a:r>
                      <a:endParaRPr/>
                    </a:p>
                  </a:txBody>
                  <a:tcPr marT="0" marB="0" marR="56700" marL="56700"/>
                </a:tc>
              </a:tr>
              <a:tr h="758950">
                <a:tc>
                  <a:txBody>
                    <a:bodyPr/>
                    <a:lstStyle/>
                    <a:p>
                      <a:pPr indent="20955" lvl="0" marL="0" marR="0" rtl="0" algn="just">
                        <a:spcBef>
                          <a:spcPts val="0"/>
                        </a:spcBef>
                        <a:spcAft>
                          <a:spcPts val="0"/>
                        </a:spcAft>
                        <a:buNone/>
                      </a:pPr>
                      <a:r>
                        <a:rPr b="1" lang="en-US" sz="1600">
                          <a:solidFill>
                            <a:schemeClr val="lt1"/>
                          </a:solidFill>
                          <a:latin typeface="Times New Roman"/>
                          <a:ea typeface="Times New Roman"/>
                          <a:cs typeface="Times New Roman"/>
                          <a:sym typeface="Times New Roman"/>
                        </a:rPr>
                        <a:t>IS 17383 : 2020</a:t>
                      </a:r>
                      <a:endParaRPr b="1" sz="1600">
                        <a:solidFill>
                          <a:schemeClr val="lt1"/>
                        </a:solidFill>
                        <a:latin typeface="Times New Roman"/>
                        <a:ea typeface="Times New Roman"/>
                        <a:cs typeface="Times New Roman"/>
                        <a:sym typeface="Times New Roman"/>
                      </a:endParaRPr>
                    </a:p>
                  </a:txBody>
                  <a:tcPr marT="0" marB="0" marR="56700" marL="56700"/>
                </a:tc>
                <a:tc>
                  <a:txBody>
                    <a:bodyPr/>
                    <a:lstStyle/>
                    <a:p>
                      <a:pPr indent="0" lvl="0" marL="0" marR="0" rtl="0" algn="just">
                        <a:lnSpc>
                          <a:spcPct val="100000"/>
                        </a:lnSpc>
                        <a:spcBef>
                          <a:spcPts val="0"/>
                        </a:spcBef>
                        <a:spcAft>
                          <a:spcPts val="0"/>
                        </a:spcAft>
                        <a:buClr>
                          <a:schemeClr val="dk1"/>
                        </a:buClr>
                        <a:buSzPts val="1600"/>
                        <a:buFont typeface="Times New Roman"/>
                        <a:buNone/>
                      </a:pPr>
                      <a:r>
                        <a:rPr b="0" lang="en-US" sz="1600">
                          <a:solidFill>
                            <a:schemeClr val="dk1"/>
                          </a:solidFill>
                          <a:latin typeface="Times New Roman"/>
                          <a:ea typeface="Times New Roman"/>
                          <a:cs typeface="Times New Roman"/>
                          <a:sym typeface="Times New Roman"/>
                        </a:rPr>
                        <a:t>Microbiology of Food, Animal Feed and Water — Preparation, Production, Storage and Performance Testing of Culture Media</a:t>
                      </a:r>
                      <a:endParaRPr/>
                    </a:p>
                    <a:p>
                      <a:pPr indent="0" lvl="0" marL="0" marR="0" rtl="0" algn="just">
                        <a:spcBef>
                          <a:spcPts val="0"/>
                        </a:spcBef>
                        <a:spcAft>
                          <a:spcPts val="0"/>
                        </a:spcAft>
                        <a:buNone/>
                      </a:pPr>
                      <a:r>
                        <a:t/>
                      </a:r>
                      <a:endParaRPr b="0" sz="1500">
                        <a:solidFill>
                          <a:schemeClr val="dk1"/>
                        </a:solidFill>
                        <a:latin typeface="Times New Roman"/>
                        <a:ea typeface="Times New Roman"/>
                        <a:cs typeface="Times New Roman"/>
                        <a:sym typeface="Times New Roman"/>
                      </a:endParaRPr>
                    </a:p>
                  </a:txBody>
                  <a:tcPr marT="0" marB="0" marR="56700" marL="56700"/>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58"/>
          <p:cNvSpPr txBox="1"/>
          <p:nvPr/>
        </p:nvSpPr>
        <p:spPr>
          <a:xfrm>
            <a:off x="47751" y="2418078"/>
            <a:ext cx="9945561" cy="192532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2060"/>
              </a:buClr>
              <a:buSzPts val="6600"/>
              <a:buFont typeface="Stardos Stencil"/>
              <a:buNone/>
            </a:pPr>
            <a:r>
              <a:rPr lang="en-US" sz="6600">
                <a:solidFill>
                  <a:srgbClr val="002060"/>
                </a:solidFill>
                <a:latin typeface="Stardos Stencil"/>
                <a:ea typeface="Stardos Stencil"/>
                <a:cs typeface="Stardos Stencil"/>
                <a:sym typeface="Stardos Stencil"/>
              </a:rPr>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6"/>
          <p:cNvSpPr txBox="1"/>
          <p:nvPr>
            <p:ph type="title"/>
          </p:nvPr>
        </p:nvSpPr>
        <p:spPr>
          <a:xfrm>
            <a:off x="1992312" y="292643"/>
            <a:ext cx="7544756" cy="76517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Microbiological Safety of Food products</a:t>
            </a:r>
            <a:endParaRPr/>
          </a:p>
        </p:txBody>
      </p:sp>
      <p:sp>
        <p:nvSpPr>
          <p:cNvPr id="289" name="Google Shape;289;p6"/>
          <p:cNvSpPr/>
          <p:nvPr/>
        </p:nvSpPr>
        <p:spPr>
          <a:xfrm>
            <a:off x="946547" y="0"/>
            <a:ext cx="680442" cy="6121400"/>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90" name="Google Shape;290;p6"/>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sng" cap="none" strike="noStrike">
              <a:solidFill>
                <a:srgbClr val="FFFFFF"/>
              </a:solidFill>
              <a:latin typeface="Calibri"/>
              <a:ea typeface="Calibri"/>
              <a:cs typeface="Calibri"/>
              <a:sym typeface="Calibri"/>
            </a:endParaRPr>
          </a:p>
        </p:txBody>
      </p:sp>
      <p:sp>
        <p:nvSpPr>
          <p:cNvPr id="291" name="Google Shape;291;p6"/>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sp>
        <p:nvSpPr>
          <p:cNvPr id="292" name="Google Shape;292;p6"/>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FFFF"/>
              </a:solidFill>
              <a:latin typeface="Calibri"/>
              <a:ea typeface="Calibri"/>
              <a:cs typeface="Calibri"/>
              <a:sym typeface="Calibri"/>
            </a:endParaRPr>
          </a:p>
        </p:txBody>
      </p:sp>
      <p:grpSp>
        <p:nvGrpSpPr>
          <p:cNvPr id="293" name="Google Shape;293;p6"/>
          <p:cNvGrpSpPr/>
          <p:nvPr/>
        </p:nvGrpSpPr>
        <p:grpSpPr>
          <a:xfrm>
            <a:off x="1690462" y="1504483"/>
            <a:ext cx="7842698" cy="3686175"/>
            <a:chOff x="2950" y="328612"/>
            <a:chExt cx="7842698" cy="3686175"/>
          </a:xfrm>
        </p:grpSpPr>
        <p:sp>
          <p:nvSpPr>
            <p:cNvPr id="294" name="Google Shape;294;p6"/>
            <p:cNvSpPr/>
            <p:nvPr/>
          </p:nvSpPr>
          <p:spPr>
            <a:xfrm>
              <a:off x="2950" y="328612"/>
              <a:ext cx="1774366" cy="4608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txBox="1"/>
            <p:nvPr/>
          </p:nvSpPr>
          <p:spPr>
            <a:xfrm>
              <a:off x="2950" y="328612"/>
              <a:ext cx="1774366" cy="4608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chemeClr val="lt1"/>
                </a:buClr>
                <a:buSzPts val="1800"/>
                <a:buFont typeface="Cambria"/>
                <a:buNone/>
              </a:pPr>
              <a:r>
                <a:rPr b="1" i="0" lang="en-US" sz="1800" u="none" cap="none" strike="noStrike">
                  <a:solidFill>
                    <a:schemeClr val="lt1"/>
                  </a:solidFill>
                  <a:latin typeface="Cambria"/>
                  <a:ea typeface="Cambria"/>
                  <a:cs typeface="Cambria"/>
                  <a:sym typeface="Cambria"/>
                </a:rPr>
                <a:t>Why ??</a:t>
              </a:r>
              <a:endParaRPr b="0" i="0" sz="1800" u="none" cap="none" strike="noStrike">
                <a:solidFill>
                  <a:schemeClr val="lt1"/>
                </a:solidFill>
                <a:latin typeface="Cambria"/>
                <a:ea typeface="Cambria"/>
                <a:cs typeface="Cambria"/>
                <a:sym typeface="Cambria"/>
              </a:endParaRPr>
            </a:p>
          </p:txBody>
        </p:sp>
        <p:sp>
          <p:nvSpPr>
            <p:cNvPr id="296" name="Google Shape;296;p6"/>
            <p:cNvSpPr/>
            <p:nvPr/>
          </p:nvSpPr>
          <p:spPr>
            <a:xfrm>
              <a:off x="2950" y="789412"/>
              <a:ext cx="1774366" cy="3225375"/>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txBox="1"/>
            <p:nvPr/>
          </p:nvSpPr>
          <p:spPr>
            <a:xfrm>
              <a:off x="2950" y="789412"/>
              <a:ext cx="1774366" cy="3225375"/>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mbria"/>
                <a:buChar char="•"/>
              </a:pPr>
              <a:r>
                <a:rPr b="0" i="0" lang="en-US" sz="1600" u="none" cap="none" strike="noStrike">
                  <a:solidFill>
                    <a:schemeClr val="dk1"/>
                  </a:solidFill>
                  <a:latin typeface="Cambria"/>
                  <a:ea typeface="Cambria"/>
                  <a:cs typeface="Cambria"/>
                  <a:sym typeface="Cambria"/>
                </a:rPr>
                <a:t>Microbial food safety is very important in the supply chain to reduce the potential for contamination. </a:t>
              </a:r>
              <a:endParaRPr b="0" i="0" sz="1600" u="none" cap="none" strike="noStrike">
                <a:solidFill>
                  <a:schemeClr val="dk1"/>
                </a:solidFill>
                <a:latin typeface="Cambria"/>
                <a:ea typeface="Cambria"/>
                <a:cs typeface="Cambria"/>
                <a:sym typeface="Cambria"/>
              </a:endParaRPr>
            </a:p>
          </p:txBody>
        </p:sp>
        <p:sp>
          <p:nvSpPr>
            <p:cNvPr id="298" name="Google Shape;298;p6"/>
            <p:cNvSpPr/>
            <p:nvPr/>
          </p:nvSpPr>
          <p:spPr>
            <a:xfrm>
              <a:off x="2025728" y="328612"/>
              <a:ext cx="1774366" cy="460800"/>
            </a:xfrm>
            <a:prstGeom prst="rect">
              <a:avLst/>
            </a:prstGeom>
            <a:solidFill>
              <a:srgbClr val="43BCB8"/>
            </a:solidFill>
            <a:ln cap="flat" cmpd="sng" w="12700">
              <a:solidFill>
                <a:srgbClr val="43BCB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nvSpPr>
          <p:spPr>
            <a:xfrm>
              <a:off x="2025728" y="328612"/>
              <a:ext cx="1774366" cy="4608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chemeClr val="lt1"/>
                </a:buClr>
                <a:buSzPts val="1800"/>
                <a:buFont typeface="Cambria"/>
                <a:buNone/>
              </a:pPr>
              <a:r>
                <a:rPr b="1" i="0" lang="en-US" sz="1800" u="none" cap="none" strike="noStrike">
                  <a:solidFill>
                    <a:schemeClr val="lt1"/>
                  </a:solidFill>
                  <a:latin typeface="Cambria"/>
                  <a:ea typeface="Cambria"/>
                  <a:cs typeface="Cambria"/>
                  <a:sym typeface="Cambria"/>
                </a:rPr>
                <a:t>Where ??</a:t>
              </a:r>
              <a:endParaRPr b="0" i="0" sz="1800" u="none" cap="none" strike="noStrike">
                <a:solidFill>
                  <a:schemeClr val="lt1"/>
                </a:solidFill>
                <a:latin typeface="Cambria"/>
                <a:ea typeface="Cambria"/>
                <a:cs typeface="Cambria"/>
                <a:sym typeface="Cambria"/>
              </a:endParaRPr>
            </a:p>
          </p:txBody>
        </p:sp>
        <p:sp>
          <p:nvSpPr>
            <p:cNvPr id="300" name="Google Shape;300;p6"/>
            <p:cNvSpPr/>
            <p:nvPr/>
          </p:nvSpPr>
          <p:spPr>
            <a:xfrm>
              <a:off x="2025728" y="789412"/>
              <a:ext cx="1774366" cy="3225375"/>
            </a:xfrm>
            <a:prstGeom prst="rect">
              <a:avLst/>
            </a:prstGeom>
            <a:solidFill>
              <a:srgbClr val="CBE4E7">
                <a:alpha val="89803"/>
              </a:srgbClr>
            </a:solidFill>
            <a:ln cap="flat" cmpd="sng" w="12700">
              <a:solidFill>
                <a:srgbClr val="CBE4E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txBox="1"/>
            <p:nvPr/>
          </p:nvSpPr>
          <p:spPr>
            <a:xfrm>
              <a:off x="2025728" y="789412"/>
              <a:ext cx="1774366" cy="3225375"/>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mbria"/>
                <a:buChar char="•"/>
              </a:pPr>
              <a:r>
                <a:rPr b="0" i="0" lang="en-US" sz="1600" u="none" cap="none" strike="noStrike">
                  <a:solidFill>
                    <a:schemeClr val="dk1"/>
                  </a:solidFill>
                  <a:latin typeface="Cambria"/>
                  <a:ea typeface="Cambria"/>
                  <a:cs typeface="Cambria"/>
                  <a:sym typeface="Cambria"/>
                </a:rPr>
                <a:t>Microbial contamination may take place at pre-farming, farming or post-farming stages of the food supply chain. </a:t>
              </a:r>
              <a:endParaRPr b="0" i="0" sz="1600" u="none" cap="none" strike="noStrike">
                <a:solidFill>
                  <a:schemeClr val="dk1"/>
                </a:solidFill>
                <a:latin typeface="Cambria"/>
                <a:ea typeface="Cambria"/>
                <a:cs typeface="Cambria"/>
                <a:sym typeface="Cambria"/>
              </a:endParaRPr>
            </a:p>
          </p:txBody>
        </p:sp>
        <p:sp>
          <p:nvSpPr>
            <p:cNvPr id="302" name="Google Shape;302;p6"/>
            <p:cNvSpPr/>
            <p:nvPr/>
          </p:nvSpPr>
          <p:spPr>
            <a:xfrm>
              <a:off x="4048505" y="328612"/>
              <a:ext cx="1774366" cy="460800"/>
            </a:xfrm>
            <a:prstGeom prst="rect">
              <a:avLst/>
            </a:prstGeom>
            <a:solidFill>
              <a:srgbClr val="45B363"/>
            </a:solidFill>
            <a:ln cap="flat" cmpd="sng" w="12700">
              <a:solidFill>
                <a:srgbClr val="45B36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txBox="1"/>
            <p:nvPr/>
          </p:nvSpPr>
          <p:spPr>
            <a:xfrm>
              <a:off x="4048505" y="328612"/>
              <a:ext cx="1774366" cy="4608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chemeClr val="lt1"/>
                </a:buClr>
                <a:buSzPts val="1800"/>
                <a:buFont typeface="Cambria"/>
                <a:buNone/>
              </a:pPr>
              <a:r>
                <a:rPr b="1" i="0" lang="en-US" sz="1800" u="none" cap="none" strike="noStrike">
                  <a:solidFill>
                    <a:schemeClr val="lt1"/>
                  </a:solidFill>
                  <a:latin typeface="Cambria"/>
                  <a:ea typeface="Cambria"/>
                  <a:cs typeface="Cambria"/>
                  <a:sym typeface="Cambria"/>
                </a:rPr>
                <a:t>Who??</a:t>
              </a:r>
              <a:endParaRPr b="0" i="0" sz="1800" u="none" cap="none" strike="noStrike">
                <a:solidFill>
                  <a:schemeClr val="lt1"/>
                </a:solidFill>
                <a:latin typeface="Cambria"/>
                <a:ea typeface="Cambria"/>
                <a:cs typeface="Cambria"/>
                <a:sym typeface="Cambria"/>
              </a:endParaRPr>
            </a:p>
          </p:txBody>
        </p:sp>
        <p:sp>
          <p:nvSpPr>
            <p:cNvPr id="304" name="Google Shape;304;p6"/>
            <p:cNvSpPr/>
            <p:nvPr/>
          </p:nvSpPr>
          <p:spPr>
            <a:xfrm>
              <a:off x="4048505" y="789412"/>
              <a:ext cx="1774366" cy="3225375"/>
            </a:xfrm>
            <a:prstGeom prst="rect">
              <a:avLst/>
            </a:prstGeom>
            <a:solidFill>
              <a:srgbClr val="CCE4D5">
                <a:alpha val="89803"/>
              </a:srgbClr>
            </a:solidFill>
            <a:ln cap="flat" cmpd="sng" w="12700">
              <a:solidFill>
                <a:srgbClr val="CCE4D5">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txBox="1"/>
            <p:nvPr/>
          </p:nvSpPr>
          <p:spPr>
            <a:xfrm>
              <a:off x="4048505" y="789412"/>
              <a:ext cx="1774366" cy="3225375"/>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mbria"/>
                <a:buChar char="•"/>
              </a:pPr>
              <a:r>
                <a:rPr b="0" i="1" lang="en-US" sz="1600" u="none" cap="none" strike="noStrike">
                  <a:solidFill>
                    <a:schemeClr val="dk1"/>
                  </a:solidFill>
                  <a:latin typeface="Cambria"/>
                  <a:ea typeface="Cambria"/>
                  <a:cs typeface="Cambria"/>
                  <a:sym typeface="Cambria"/>
                </a:rPr>
                <a:t>Salmonella, Listeria monocytogenes, Escherichia coli</a:t>
              </a:r>
              <a:r>
                <a:rPr b="0" i="0" lang="en-US" sz="1600" u="none" cap="none" strike="noStrike">
                  <a:solidFill>
                    <a:schemeClr val="dk1"/>
                  </a:solidFill>
                  <a:latin typeface="Cambria"/>
                  <a:ea typeface="Cambria"/>
                  <a:cs typeface="Cambria"/>
                  <a:sym typeface="Cambria"/>
                </a:rPr>
                <a:t>, </a:t>
              </a:r>
              <a:r>
                <a:rPr b="0" i="1" lang="en-US" sz="1600" u="none" cap="none" strike="noStrike">
                  <a:solidFill>
                    <a:schemeClr val="dk1"/>
                  </a:solidFill>
                  <a:latin typeface="Cambria"/>
                  <a:ea typeface="Cambria"/>
                  <a:cs typeface="Cambria"/>
                  <a:sym typeface="Cambria"/>
                </a:rPr>
                <a:t>Clostridium</a:t>
              </a:r>
              <a:r>
                <a:rPr b="0" i="0" lang="en-US" sz="1600" u="none" cap="none" strike="noStrike">
                  <a:solidFill>
                    <a:schemeClr val="dk1"/>
                  </a:solidFill>
                  <a:latin typeface="Cambria"/>
                  <a:ea typeface="Cambria"/>
                  <a:cs typeface="Cambria"/>
                  <a:sym typeface="Cambria"/>
                </a:rPr>
                <a:t> </a:t>
              </a:r>
              <a:r>
                <a:rPr b="0" i="1" lang="en-US" sz="1600" u="none" cap="none" strike="noStrike">
                  <a:solidFill>
                    <a:schemeClr val="dk1"/>
                  </a:solidFill>
                  <a:latin typeface="Cambria"/>
                  <a:ea typeface="Cambria"/>
                  <a:cs typeface="Cambria"/>
                  <a:sym typeface="Cambria"/>
                </a:rPr>
                <a:t>spp</a:t>
              </a:r>
              <a:r>
                <a:rPr b="0" i="0" lang="en-US" sz="1600" u="none" cap="none" strike="noStrike">
                  <a:solidFill>
                    <a:schemeClr val="dk1"/>
                  </a:solidFill>
                  <a:latin typeface="Cambria"/>
                  <a:ea typeface="Cambria"/>
                  <a:cs typeface="Cambria"/>
                  <a:sym typeface="Cambria"/>
                </a:rPr>
                <a:t>. etc. are the most common pathogenic bacteria associated with food safety issues in the food supply chain. </a:t>
              </a:r>
              <a:endParaRPr b="0" i="0" sz="1600" u="none" cap="none" strike="noStrike">
                <a:solidFill>
                  <a:schemeClr val="dk1"/>
                </a:solidFill>
                <a:latin typeface="Cambria"/>
                <a:ea typeface="Cambria"/>
                <a:cs typeface="Cambria"/>
                <a:sym typeface="Cambria"/>
              </a:endParaRPr>
            </a:p>
          </p:txBody>
        </p:sp>
        <p:sp>
          <p:nvSpPr>
            <p:cNvPr id="306" name="Google Shape;306;p6"/>
            <p:cNvSpPr/>
            <p:nvPr/>
          </p:nvSpPr>
          <p:spPr>
            <a:xfrm>
              <a:off x="6071282" y="328612"/>
              <a:ext cx="1774366" cy="460800"/>
            </a:xfrm>
            <a:prstGeom prst="rect">
              <a:avLst/>
            </a:prstGeom>
            <a:solidFill>
              <a:srgbClr val="6FAA47"/>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txBox="1"/>
            <p:nvPr/>
          </p:nvSpPr>
          <p:spPr>
            <a:xfrm>
              <a:off x="6071282" y="328612"/>
              <a:ext cx="1774366" cy="460800"/>
            </a:xfrm>
            <a:prstGeom prst="rect">
              <a:avLst/>
            </a:prstGeom>
            <a:noFill/>
            <a:ln>
              <a:noFill/>
            </a:ln>
          </p:spPr>
          <p:txBody>
            <a:bodyPr anchorCtr="0" anchor="ctr" bIns="73150" lIns="128000" spcFirstLastPara="1" rIns="128000" wrap="square" tIns="73150">
              <a:noAutofit/>
            </a:bodyPr>
            <a:lstStyle/>
            <a:p>
              <a:pPr indent="0" lvl="0" marL="0" marR="0" rtl="0" algn="ctr">
                <a:lnSpc>
                  <a:spcPct val="90000"/>
                </a:lnSpc>
                <a:spcBef>
                  <a:spcPts val="0"/>
                </a:spcBef>
                <a:spcAft>
                  <a:spcPts val="0"/>
                </a:spcAft>
                <a:buClr>
                  <a:schemeClr val="lt1"/>
                </a:buClr>
                <a:buSzPts val="1800"/>
                <a:buFont typeface="Cambria"/>
                <a:buNone/>
              </a:pPr>
              <a:r>
                <a:rPr b="1" i="0" lang="en-US" sz="1800" u="none" cap="none" strike="noStrike">
                  <a:solidFill>
                    <a:schemeClr val="lt1"/>
                  </a:solidFill>
                  <a:latin typeface="Cambria"/>
                  <a:ea typeface="Cambria"/>
                  <a:cs typeface="Cambria"/>
                  <a:sym typeface="Cambria"/>
                </a:rPr>
                <a:t>How??</a:t>
              </a:r>
              <a:endParaRPr b="0" i="0" sz="1800" u="none" cap="none" strike="noStrike">
                <a:solidFill>
                  <a:schemeClr val="lt1"/>
                </a:solidFill>
                <a:latin typeface="Cambria"/>
                <a:ea typeface="Cambria"/>
                <a:cs typeface="Cambria"/>
                <a:sym typeface="Cambria"/>
              </a:endParaRPr>
            </a:p>
          </p:txBody>
        </p:sp>
        <p:sp>
          <p:nvSpPr>
            <p:cNvPr id="308" name="Google Shape;308;p6"/>
            <p:cNvSpPr/>
            <p:nvPr/>
          </p:nvSpPr>
          <p:spPr>
            <a:xfrm>
              <a:off x="6071282" y="789412"/>
              <a:ext cx="1774366" cy="3225375"/>
            </a:xfrm>
            <a:prstGeom prst="rect">
              <a:avLst/>
            </a:prstGeom>
            <a:solidFill>
              <a:srgbClr val="D2E2CB">
                <a:alpha val="89803"/>
              </a:srgbClr>
            </a:solidFill>
            <a:ln cap="flat" cmpd="sng" w="12700">
              <a:solidFill>
                <a:srgbClr val="D2E2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txBox="1"/>
            <p:nvPr/>
          </p:nvSpPr>
          <p:spPr>
            <a:xfrm>
              <a:off x="6071282" y="789412"/>
              <a:ext cx="1774366" cy="3225375"/>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Cambria"/>
                <a:buChar char="•"/>
              </a:pPr>
              <a:r>
                <a:rPr b="0" i="0" lang="en-US" sz="1600" u="none" cap="none" strike="noStrike">
                  <a:solidFill>
                    <a:schemeClr val="dk1"/>
                  </a:solidFill>
                  <a:latin typeface="Cambria"/>
                  <a:ea typeface="Cambria"/>
                  <a:cs typeface="Cambria"/>
                  <a:sym typeface="Cambria"/>
                </a:rPr>
                <a:t>Efficient process controls and effective food safety management systems are vital elements to reduce microbial contamination and improve food security.</a:t>
              </a:r>
              <a:endParaRPr b="0" i="0" sz="1600" u="none" cap="none" strike="noStrike">
                <a:solidFill>
                  <a:schemeClr val="dk1"/>
                </a:solidFill>
                <a:latin typeface="Cambria"/>
                <a:ea typeface="Cambria"/>
                <a:cs typeface="Cambria"/>
                <a:sym typeface="Cambria"/>
              </a:endParaRPr>
            </a:p>
          </p:txBody>
        </p:sp>
      </p:grpSp>
      <p:pic>
        <p:nvPicPr>
          <p:cNvPr id="310" name="Google Shape;310;p6"/>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7"/>
          <p:cNvSpPr txBox="1"/>
          <p:nvPr/>
        </p:nvSpPr>
        <p:spPr>
          <a:xfrm>
            <a:off x="1639066" y="1079500"/>
            <a:ext cx="8278046" cy="4893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200" u="sng" cap="none" strike="noStrike">
                <a:solidFill>
                  <a:srgbClr val="1F3864"/>
                </a:solidFill>
                <a:latin typeface="Cambria"/>
                <a:ea typeface="Cambria"/>
                <a:cs typeface="Cambria"/>
                <a:sym typeface="Cambria"/>
              </a:rPr>
              <a:t>FAD 31 AND ITS SCOPE </a:t>
            </a:r>
            <a:endParaRPr/>
          </a:p>
          <a:p>
            <a:pPr indent="0" lvl="0" marL="0" marR="0" rtl="0" algn="just">
              <a:spcBef>
                <a:spcPts val="0"/>
              </a:spcBef>
              <a:spcAft>
                <a:spcPts val="0"/>
              </a:spcAft>
              <a:buNone/>
            </a:pPr>
            <a:r>
              <a:t/>
            </a:r>
            <a:endParaRPr sz="1000">
              <a:solidFill>
                <a:schemeClr val="dk1"/>
              </a:solidFill>
              <a:latin typeface="Cambria"/>
              <a:ea typeface="Cambria"/>
              <a:cs typeface="Cambria"/>
              <a:sym typeface="Cambria"/>
            </a:endParaRPr>
          </a:p>
          <a:p>
            <a:pPr indent="0" lvl="0" marL="0" marR="0" rtl="0" algn="just">
              <a:spcBef>
                <a:spcPts val="0"/>
              </a:spcBef>
              <a:spcAft>
                <a:spcPts val="0"/>
              </a:spcAft>
              <a:buNone/>
            </a:pPr>
            <a:r>
              <a:rPr lang="en-US" sz="2000">
                <a:solidFill>
                  <a:schemeClr val="dk1"/>
                </a:solidFill>
                <a:latin typeface="Cambria"/>
                <a:ea typeface="Cambria"/>
                <a:cs typeface="Cambria"/>
                <a:sym typeface="Cambria"/>
              </a:rPr>
              <a:t>Bureau of Indian Standards through its Food Hygiene, Safety Management and Other Systems Sectional Committee, FAD 31 involves in the formulation of Indian Standards in the field of - </a:t>
            </a:r>
            <a:endParaRPr/>
          </a:p>
          <a:p>
            <a:pPr indent="0" lvl="0" marL="0" marR="0" rtl="0" algn="just">
              <a:spcBef>
                <a:spcPts val="0"/>
              </a:spcBef>
              <a:spcAft>
                <a:spcPts val="0"/>
              </a:spcAft>
              <a:buNone/>
            </a:pPr>
            <a:r>
              <a:rPr lang="en-US" sz="2000">
                <a:solidFill>
                  <a:schemeClr val="dk1"/>
                </a:solidFill>
                <a:latin typeface="Cambria"/>
                <a:ea typeface="Cambria"/>
                <a:cs typeface="Cambria"/>
                <a:sym typeface="Cambria"/>
              </a:rPr>
              <a:t> </a:t>
            </a:r>
            <a:endParaRPr/>
          </a:p>
          <a:p>
            <a:pPr indent="-363538" lvl="0" marL="541338" marR="0" rtl="0" algn="just">
              <a:spcBef>
                <a:spcPts val="0"/>
              </a:spcBef>
              <a:spcAft>
                <a:spcPts val="0"/>
              </a:spcAft>
              <a:buClr>
                <a:schemeClr val="dk1"/>
              </a:buClr>
              <a:buSzPts val="2000"/>
              <a:buFont typeface="Calibri"/>
              <a:buAutoNum type="alphaLcParenR"/>
            </a:pPr>
            <a:r>
              <a:rPr lang="en-US" sz="2000">
                <a:solidFill>
                  <a:schemeClr val="dk1"/>
                </a:solidFill>
                <a:latin typeface="Cambria"/>
                <a:ea typeface="Cambria"/>
                <a:cs typeface="Cambria"/>
                <a:sym typeface="Cambria"/>
              </a:rPr>
              <a:t>Horizontal methods in the field of microbiological analysis of the food chain from primary production stage to food products, animal feed products, the environmental samples from food production and handling; </a:t>
            </a:r>
            <a:endParaRPr/>
          </a:p>
          <a:p>
            <a:pPr indent="-363538" lvl="0" marL="541338" marR="0" rtl="0" algn="just">
              <a:spcBef>
                <a:spcPts val="0"/>
              </a:spcBef>
              <a:spcAft>
                <a:spcPts val="0"/>
              </a:spcAft>
              <a:buClr>
                <a:schemeClr val="dk1"/>
              </a:buClr>
              <a:buSzPts val="2000"/>
              <a:buFont typeface="Calibri"/>
              <a:buAutoNum type="alphaLcParenR"/>
            </a:pPr>
            <a:r>
              <a:rPr lang="en-US" sz="2000">
                <a:solidFill>
                  <a:schemeClr val="dk1"/>
                </a:solidFill>
                <a:latin typeface="Cambria"/>
                <a:ea typeface="Cambria"/>
                <a:cs typeface="Cambria"/>
                <a:sym typeface="Cambria"/>
              </a:rPr>
              <a:t>Methods in the field of microbiological analysis of water; </a:t>
            </a:r>
            <a:endParaRPr/>
          </a:p>
          <a:p>
            <a:pPr indent="-363538" lvl="0" marL="541338" marR="0" rtl="0" algn="just">
              <a:spcBef>
                <a:spcPts val="0"/>
              </a:spcBef>
              <a:spcAft>
                <a:spcPts val="0"/>
              </a:spcAft>
              <a:buClr>
                <a:schemeClr val="dk1"/>
              </a:buClr>
              <a:buSzPts val="2000"/>
              <a:buFont typeface="Calibri"/>
              <a:buAutoNum type="alphaLcParenR"/>
            </a:pPr>
            <a:r>
              <a:rPr lang="en-US" sz="2000">
                <a:solidFill>
                  <a:schemeClr val="dk1"/>
                </a:solidFill>
                <a:latin typeface="Cambria"/>
                <a:ea typeface="Cambria"/>
                <a:cs typeface="Cambria"/>
                <a:sym typeface="Cambria"/>
              </a:rPr>
              <a:t>Specifications for ingredients used in media for microbiological work; </a:t>
            </a:r>
            <a:endParaRPr/>
          </a:p>
          <a:p>
            <a:pPr indent="-363538" lvl="0" marL="541338" marR="0" rtl="0" algn="just">
              <a:spcBef>
                <a:spcPts val="0"/>
              </a:spcBef>
              <a:spcAft>
                <a:spcPts val="0"/>
              </a:spcAft>
              <a:buClr>
                <a:schemeClr val="dk1"/>
              </a:buClr>
              <a:buSzPts val="2000"/>
              <a:buFont typeface="Calibri"/>
              <a:buAutoNum type="alphaLcParenR"/>
            </a:pPr>
            <a:r>
              <a:rPr lang="en-US" sz="2000">
                <a:solidFill>
                  <a:schemeClr val="dk1"/>
                </a:solidFill>
                <a:latin typeface="Cambria"/>
                <a:ea typeface="Cambria"/>
                <a:cs typeface="Cambria"/>
                <a:sym typeface="Cambria"/>
              </a:rPr>
              <a:t>Methods of sampling and handling of food samples for microbiological testing; and </a:t>
            </a:r>
            <a:endParaRPr/>
          </a:p>
          <a:p>
            <a:pPr indent="-363538" lvl="0" marL="541338" marR="0" rtl="0" algn="just">
              <a:spcBef>
                <a:spcPts val="0"/>
              </a:spcBef>
              <a:spcAft>
                <a:spcPts val="0"/>
              </a:spcAft>
              <a:buClr>
                <a:schemeClr val="dk1"/>
              </a:buClr>
              <a:buSzPts val="2000"/>
              <a:buFont typeface="Calibri"/>
              <a:buAutoNum type="alphaLcParenR"/>
            </a:pPr>
            <a:r>
              <a:rPr lang="en-US" sz="2000">
                <a:solidFill>
                  <a:schemeClr val="dk1"/>
                </a:solidFill>
                <a:latin typeface="Cambria"/>
                <a:ea typeface="Cambria"/>
                <a:cs typeface="Cambria"/>
                <a:sym typeface="Cambria"/>
              </a:rPr>
              <a:t>Safe handling and containment of infectious microorganisms and hazardous biological materials</a:t>
            </a:r>
            <a:endParaRPr/>
          </a:p>
        </p:txBody>
      </p:sp>
      <p:sp>
        <p:nvSpPr>
          <p:cNvPr id="316" name="Google Shape;316;p7"/>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17" name="Google Shape;317;p7"/>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318" name="Google Shape;318;p7"/>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19" name="Google Shape;319;p7"/>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20" name="Google Shape;320;p7"/>
          <p:cNvSpPr txBox="1"/>
          <p:nvPr/>
        </p:nvSpPr>
        <p:spPr>
          <a:xfrm>
            <a:off x="1557964" y="165100"/>
            <a:ext cx="7544756" cy="7651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mbria"/>
              <a:buNone/>
            </a:pPr>
            <a:r>
              <a:rPr b="1" lang="en-US" sz="2800" u="none">
                <a:solidFill>
                  <a:schemeClr val="dk1"/>
                </a:solidFill>
                <a:latin typeface="Cambria"/>
                <a:ea typeface="Cambria"/>
                <a:cs typeface="Cambria"/>
                <a:sym typeface="Cambria"/>
              </a:rPr>
              <a:t>Indian Standard on Microbiological Safety of Food Products  </a:t>
            </a:r>
            <a:endParaRPr/>
          </a:p>
        </p:txBody>
      </p:sp>
      <p:pic>
        <p:nvPicPr>
          <p:cNvPr id="321" name="Google Shape;321;p7"/>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8"/>
          <p:cNvSpPr txBox="1"/>
          <p:nvPr/>
        </p:nvSpPr>
        <p:spPr>
          <a:xfrm>
            <a:off x="1662566" y="1169682"/>
            <a:ext cx="8161592" cy="6309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200">
                <a:solidFill>
                  <a:srgbClr val="C00000"/>
                </a:solidFill>
                <a:latin typeface="Times New Roman"/>
                <a:ea typeface="Times New Roman"/>
                <a:cs typeface="Times New Roman"/>
                <a:sym typeface="Times New Roman"/>
              </a:rPr>
              <a:t>The standards may be categorized into various sub-categories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27" name="Google Shape;327;p8"/>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28" name="Google Shape;328;p8"/>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329" name="Google Shape;329;p8"/>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30" name="Google Shape;330;p8"/>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31" name="Google Shape;331;p8"/>
          <p:cNvSpPr txBox="1"/>
          <p:nvPr/>
        </p:nvSpPr>
        <p:spPr>
          <a:xfrm>
            <a:off x="1794058" y="194345"/>
            <a:ext cx="7195440" cy="7651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mbria"/>
              <a:buNone/>
            </a:pPr>
            <a:r>
              <a:rPr b="1" lang="en-US" sz="2800">
                <a:solidFill>
                  <a:schemeClr val="dk1"/>
                </a:solidFill>
                <a:latin typeface="Cambria"/>
                <a:ea typeface="Cambria"/>
                <a:cs typeface="Cambria"/>
                <a:sym typeface="Cambria"/>
              </a:rPr>
              <a:t>Indian Standard on Microbiological Safety of Food Products </a:t>
            </a:r>
            <a:r>
              <a:rPr lang="en-US" sz="2800">
                <a:solidFill>
                  <a:schemeClr val="dk1"/>
                </a:solidFill>
                <a:latin typeface="Cambria"/>
                <a:ea typeface="Cambria"/>
                <a:cs typeface="Cambria"/>
                <a:sym typeface="Cambria"/>
              </a:rPr>
              <a:t>(i)</a:t>
            </a:r>
            <a:endParaRPr/>
          </a:p>
        </p:txBody>
      </p:sp>
      <p:grpSp>
        <p:nvGrpSpPr>
          <p:cNvPr id="332" name="Google Shape;332;p8"/>
          <p:cNvGrpSpPr/>
          <p:nvPr/>
        </p:nvGrpSpPr>
        <p:grpSpPr>
          <a:xfrm>
            <a:off x="-2805030" y="1117169"/>
            <a:ext cx="12225329" cy="5309059"/>
            <a:chOff x="-4456484" y="-683451"/>
            <a:chExt cx="12225329" cy="5309059"/>
          </a:xfrm>
        </p:grpSpPr>
        <p:sp>
          <p:nvSpPr>
            <p:cNvPr id="333" name="Google Shape;333;p8"/>
            <p:cNvSpPr/>
            <p:nvPr/>
          </p:nvSpPr>
          <p:spPr>
            <a:xfrm>
              <a:off x="-4456484" y="-683451"/>
              <a:ext cx="5309059" cy="5309059"/>
            </a:xfrm>
            <a:prstGeom prst="blockArc">
              <a:avLst>
                <a:gd fmla="val 18900000" name="adj1"/>
                <a:gd fmla="val 2700000" name="adj2"/>
                <a:gd fmla="val 407" name="adj3"/>
              </a:avLst>
            </a:pr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8"/>
            <p:cNvSpPr/>
            <p:nvPr/>
          </p:nvSpPr>
          <p:spPr>
            <a:xfrm>
              <a:off x="446603" y="303073"/>
              <a:ext cx="7322242" cy="606461"/>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8"/>
            <p:cNvSpPr txBox="1"/>
            <p:nvPr/>
          </p:nvSpPr>
          <p:spPr>
            <a:xfrm>
              <a:off x="446603" y="303073"/>
              <a:ext cx="7322242" cy="606461"/>
            </a:xfrm>
            <a:prstGeom prst="rect">
              <a:avLst/>
            </a:prstGeom>
            <a:noFill/>
            <a:ln>
              <a:noFill/>
            </a:ln>
          </p:spPr>
          <p:txBody>
            <a:bodyPr anchorCtr="0" anchor="ctr" bIns="38100" lIns="481375" spcFirstLastPara="1" rIns="38100" wrap="square" tIns="38100">
              <a:noAutofit/>
            </a:bodyPr>
            <a:lstStyle/>
            <a:p>
              <a:pPr indent="0" lvl="0" marL="0" marR="0" rtl="0" algn="l">
                <a:lnSpc>
                  <a:spcPct val="90000"/>
                </a:lnSpc>
                <a:spcBef>
                  <a:spcPts val="0"/>
                </a:spcBef>
                <a:spcAft>
                  <a:spcPts val="0"/>
                </a:spcAft>
                <a:buClr>
                  <a:schemeClr val="lt1"/>
                </a:buClr>
                <a:buSzPts val="1500"/>
                <a:buFont typeface="Cambria"/>
                <a:buNone/>
              </a:pPr>
              <a:r>
                <a:rPr b="1" lang="en-US" sz="1500">
                  <a:solidFill>
                    <a:schemeClr val="lt1"/>
                  </a:solidFill>
                  <a:latin typeface="Cambria"/>
                  <a:ea typeface="Cambria"/>
                  <a:cs typeface="Cambria"/>
                  <a:sym typeface="Cambria"/>
                </a:rPr>
                <a:t> Horizontal methods for enumeration of microorganisms by pour  plate and surface plate methods</a:t>
              </a:r>
              <a:endParaRPr b="1" sz="1500">
                <a:solidFill>
                  <a:schemeClr val="lt1"/>
                </a:solidFill>
                <a:latin typeface="Cambria"/>
                <a:ea typeface="Cambria"/>
                <a:cs typeface="Cambria"/>
                <a:sym typeface="Cambria"/>
              </a:endParaRPr>
            </a:p>
          </p:txBody>
        </p:sp>
        <p:sp>
          <p:nvSpPr>
            <p:cNvPr id="336" name="Google Shape;336;p8"/>
            <p:cNvSpPr/>
            <p:nvPr/>
          </p:nvSpPr>
          <p:spPr>
            <a:xfrm>
              <a:off x="67564" y="227265"/>
              <a:ext cx="758076" cy="758076"/>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8"/>
            <p:cNvSpPr/>
            <p:nvPr/>
          </p:nvSpPr>
          <p:spPr>
            <a:xfrm>
              <a:off x="794301" y="1086424"/>
              <a:ext cx="6974544" cy="859458"/>
            </a:xfrm>
            <a:prstGeom prst="rect">
              <a:avLst/>
            </a:prstGeom>
            <a:solidFill>
              <a:srgbClr val="43BCB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
            <p:cNvSpPr txBox="1"/>
            <p:nvPr/>
          </p:nvSpPr>
          <p:spPr>
            <a:xfrm>
              <a:off x="794301" y="1086424"/>
              <a:ext cx="6974544" cy="859458"/>
            </a:xfrm>
            <a:prstGeom prst="rect">
              <a:avLst/>
            </a:prstGeom>
            <a:noFill/>
            <a:ln>
              <a:noFill/>
            </a:ln>
          </p:spPr>
          <p:txBody>
            <a:bodyPr anchorCtr="0" anchor="ctr" bIns="38100" lIns="481375" spcFirstLastPara="1" rIns="38100" wrap="square" tIns="38100">
              <a:noAutofit/>
            </a:bodyPr>
            <a:lstStyle/>
            <a:p>
              <a:pPr indent="0" lvl="0" marL="0" marR="0" rtl="0" algn="l">
                <a:lnSpc>
                  <a:spcPct val="90000"/>
                </a:lnSpc>
                <a:spcBef>
                  <a:spcPts val="0"/>
                </a:spcBef>
                <a:spcAft>
                  <a:spcPts val="0"/>
                </a:spcAft>
                <a:buClr>
                  <a:schemeClr val="lt1"/>
                </a:buClr>
                <a:buSzPts val="1500"/>
                <a:buFont typeface="Cambria"/>
                <a:buNone/>
              </a:pPr>
              <a:r>
                <a:rPr b="1" lang="en-US" sz="1500">
                  <a:solidFill>
                    <a:schemeClr val="lt1"/>
                  </a:solidFill>
                  <a:latin typeface="Cambria"/>
                  <a:ea typeface="Cambria"/>
                  <a:cs typeface="Cambria"/>
                  <a:sym typeface="Cambria"/>
                </a:rPr>
                <a:t>Methods for detection and enumeration of various microorganisms in food chain and in animal feeding stuff, like, </a:t>
              </a:r>
              <a:r>
                <a:rPr b="1" i="1" lang="en-US" sz="1500">
                  <a:solidFill>
                    <a:schemeClr val="lt1"/>
                  </a:solidFill>
                  <a:latin typeface="Cambria"/>
                  <a:ea typeface="Cambria"/>
                  <a:cs typeface="Cambria"/>
                  <a:sym typeface="Cambria"/>
                </a:rPr>
                <a:t>Escherichia coli, Staphylococcus aureus</a:t>
              </a:r>
              <a:r>
                <a:rPr b="1" lang="en-US" sz="1500">
                  <a:solidFill>
                    <a:schemeClr val="lt1"/>
                  </a:solidFill>
                  <a:latin typeface="Cambria"/>
                  <a:ea typeface="Cambria"/>
                  <a:cs typeface="Cambria"/>
                  <a:sym typeface="Cambria"/>
                </a:rPr>
                <a:t>, </a:t>
              </a:r>
              <a:r>
                <a:rPr b="1" i="1" lang="en-US" sz="1500">
                  <a:solidFill>
                    <a:schemeClr val="lt1"/>
                  </a:solidFill>
                  <a:latin typeface="Cambria"/>
                  <a:ea typeface="Cambria"/>
                  <a:cs typeface="Cambria"/>
                  <a:sym typeface="Cambria"/>
                </a:rPr>
                <a:t>Salmonella, Vibrio cholrea, Vibrio parahaemolyticus etc</a:t>
              </a:r>
              <a:endParaRPr b="1" sz="1500">
                <a:solidFill>
                  <a:schemeClr val="lt1"/>
                </a:solidFill>
                <a:latin typeface="Cambria"/>
                <a:ea typeface="Cambria"/>
                <a:cs typeface="Cambria"/>
                <a:sym typeface="Cambria"/>
              </a:endParaRPr>
            </a:p>
          </p:txBody>
        </p:sp>
        <p:sp>
          <p:nvSpPr>
            <p:cNvPr id="339" name="Google Shape;339;p8"/>
            <p:cNvSpPr/>
            <p:nvPr/>
          </p:nvSpPr>
          <p:spPr>
            <a:xfrm>
              <a:off x="415263" y="1137115"/>
              <a:ext cx="758076" cy="758076"/>
            </a:xfrm>
            <a:prstGeom prst="ellipse">
              <a:avLst/>
            </a:prstGeom>
            <a:solidFill>
              <a:schemeClr val="lt1"/>
            </a:solidFill>
            <a:ln cap="flat" cmpd="sng" w="12700">
              <a:solidFill>
                <a:srgbClr val="43BCB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8"/>
            <p:cNvSpPr/>
            <p:nvPr/>
          </p:nvSpPr>
          <p:spPr>
            <a:xfrm>
              <a:off x="794301" y="2122772"/>
              <a:ext cx="6974544" cy="606461"/>
            </a:xfrm>
            <a:prstGeom prst="rect">
              <a:avLst/>
            </a:prstGeom>
            <a:solidFill>
              <a:srgbClr val="45B36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8"/>
            <p:cNvSpPr txBox="1"/>
            <p:nvPr/>
          </p:nvSpPr>
          <p:spPr>
            <a:xfrm>
              <a:off x="794301" y="2122772"/>
              <a:ext cx="6974544" cy="606461"/>
            </a:xfrm>
            <a:prstGeom prst="rect">
              <a:avLst/>
            </a:prstGeom>
            <a:noFill/>
            <a:ln>
              <a:noFill/>
            </a:ln>
          </p:spPr>
          <p:txBody>
            <a:bodyPr anchorCtr="0" anchor="ctr" bIns="38100" lIns="481375" spcFirstLastPara="1" rIns="38100" wrap="square" tIns="38100">
              <a:noAutofit/>
            </a:bodyPr>
            <a:lstStyle/>
            <a:p>
              <a:pPr indent="0" lvl="0" marL="0" marR="0" rtl="0" algn="l">
                <a:lnSpc>
                  <a:spcPct val="90000"/>
                </a:lnSpc>
                <a:spcBef>
                  <a:spcPts val="0"/>
                </a:spcBef>
                <a:spcAft>
                  <a:spcPts val="0"/>
                </a:spcAft>
                <a:buClr>
                  <a:schemeClr val="lt1"/>
                </a:buClr>
                <a:buSzPts val="1500"/>
                <a:buFont typeface="Cambria"/>
                <a:buNone/>
              </a:pPr>
              <a:r>
                <a:rPr b="1" lang="en-US" sz="1500">
                  <a:solidFill>
                    <a:schemeClr val="lt1"/>
                  </a:solidFill>
                  <a:latin typeface="Cambria"/>
                  <a:ea typeface="Cambria"/>
                  <a:cs typeface="Cambria"/>
                  <a:sym typeface="Cambria"/>
                </a:rPr>
                <a:t>Preparation of test samples, initial suspension and decimal dilutions for microbiological examination</a:t>
              </a:r>
              <a:endParaRPr b="1" sz="1500">
                <a:solidFill>
                  <a:schemeClr val="lt1"/>
                </a:solidFill>
                <a:latin typeface="Cambria"/>
                <a:ea typeface="Cambria"/>
                <a:cs typeface="Cambria"/>
                <a:sym typeface="Cambria"/>
              </a:endParaRPr>
            </a:p>
          </p:txBody>
        </p:sp>
        <p:sp>
          <p:nvSpPr>
            <p:cNvPr id="342" name="Google Shape;342;p8"/>
            <p:cNvSpPr/>
            <p:nvPr/>
          </p:nvSpPr>
          <p:spPr>
            <a:xfrm>
              <a:off x="415263" y="2046965"/>
              <a:ext cx="758076" cy="758076"/>
            </a:xfrm>
            <a:prstGeom prst="ellipse">
              <a:avLst/>
            </a:prstGeom>
            <a:solidFill>
              <a:schemeClr val="lt1"/>
            </a:solidFill>
            <a:ln cap="flat" cmpd="sng" w="12700">
              <a:solidFill>
                <a:srgbClr val="45B36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
            <p:cNvSpPr/>
            <p:nvPr/>
          </p:nvSpPr>
          <p:spPr>
            <a:xfrm>
              <a:off x="446603" y="3032622"/>
              <a:ext cx="7322242" cy="606461"/>
            </a:xfrm>
            <a:prstGeom prst="rect">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
            <p:cNvSpPr txBox="1"/>
            <p:nvPr/>
          </p:nvSpPr>
          <p:spPr>
            <a:xfrm>
              <a:off x="446603" y="3032622"/>
              <a:ext cx="7322242" cy="606461"/>
            </a:xfrm>
            <a:prstGeom prst="rect">
              <a:avLst/>
            </a:prstGeom>
            <a:noFill/>
            <a:ln>
              <a:noFill/>
            </a:ln>
          </p:spPr>
          <p:txBody>
            <a:bodyPr anchorCtr="0" anchor="ctr" bIns="38100" lIns="481375" spcFirstLastPara="1" rIns="38100" wrap="square" tIns="38100">
              <a:noAutofit/>
            </a:bodyPr>
            <a:lstStyle/>
            <a:p>
              <a:pPr indent="0" lvl="0" marL="0" marR="0" rtl="0" algn="l">
                <a:lnSpc>
                  <a:spcPct val="90000"/>
                </a:lnSpc>
                <a:spcBef>
                  <a:spcPts val="0"/>
                </a:spcBef>
                <a:spcAft>
                  <a:spcPts val="0"/>
                </a:spcAft>
                <a:buClr>
                  <a:schemeClr val="dk1"/>
                </a:buClr>
                <a:buSzPts val="1500"/>
                <a:buFont typeface="Calibri"/>
                <a:buNone/>
              </a:pPr>
              <a:r>
                <a:t/>
              </a:r>
              <a:endParaRPr b="1" sz="1500">
                <a:solidFill>
                  <a:schemeClr val="lt1"/>
                </a:solidFill>
                <a:latin typeface="Cambria"/>
                <a:ea typeface="Cambria"/>
                <a:cs typeface="Cambria"/>
                <a:sym typeface="Cambria"/>
              </a:endParaRPr>
            </a:p>
            <a:p>
              <a:pPr indent="0" lvl="0" marL="0" marR="0" rtl="0" algn="l">
                <a:lnSpc>
                  <a:spcPct val="90000"/>
                </a:lnSpc>
                <a:spcBef>
                  <a:spcPts val="525"/>
                </a:spcBef>
                <a:spcAft>
                  <a:spcPts val="0"/>
                </a:spcAft>
                <a:buClr>
                  <a:schemeClr val="lt1"/>
                </a:buClr>
                <a:buSzPts val="1500"/>
                <a:buFont typeface="Cambria"/>
                <a:buNone/>
              </a:pPr>
              <a:r>
                <a:rPr b="1" lang="en-US" sz="1500">
                  <a:solidFill>
                    <a:schemeClr val="lt1"/>
                  </a:solidFill>
                  <a:latin typeface="Cambria"/>
                  <a:ea typeface="Cambria"/>
                  <a:cs typeface="Cambria"/>
                  <a:sym typeface="Cambria"/>
                </a:rPr>
                <a:t>Polymerase chain reaction (PCR &amp; qRT-PCR) based method for the    detection of food borne pathogens;</a:t>
              </a:r>
              <a:endParaRPr/>
            </a:p>
            <a:p>
              <a:pPr indent="0" lvl="0" marL="0" marR="0" rtl="0" algn="l">
                <a:lnSpc>
                  <a:spcPct val="90000"/>
                </a:lnSpc>
                <a:spcBef>
                  <a:spcPts val="525"/>
                </a:spcBef>
                <a:spcAft>
                  <a:spcPts val="0"/>
                </a:spcAft>
                <a:buClr>
                  <a:schemeClr val="dk1"/>
                </a:buClr>
                <a:buSzPts val="1500"/>
                <a:buFont typeface="Calibri"/>
                <a:buNone/>
              </a:pPr>
              <a:r>
                <a:t/>
              </a:r>
              <a:endParaRPr b="1" sz="1500">
                <a:solidFill>
                  <a:schemeClr val="lt1"/>
                </a:solidFill>
                <a:latin typeface="Cambria"/>
                <a:ea typeface="Cambria"/>
                <a:cs typeface="Cambria"/>
                <a:sym typeface="Cambria"/>
              </a:endParaRPr>
            </a:p>
          </p:txBody>
        </p:sp>
        <p:sp>
          <p:nvSpPr>
            <p:cNvPr id="345" name="Google Shape;345;p8"/>
            <p:cNvSpPr/>
            <p:nvPr/>
          </p:nvSpPr>
          <p:spPr>
            <a:xfrm>
              <a:off x="67564" y="2956814"/>
              <a:ext cx="758076" cy="758076"/>
            </a:xfrm>
            <a:prstGeom prst="ellipse">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8"/>
          <p:cNvSpPr txBox="1"/>
          <p:nvPr/>
        </p:nvSpPr>
        <p:spPr>
          <a:xfrm>
            <a:off x="1842702" y="4879482"/>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04</a:t>
            </a:r>
            <a:endParaRPr/>
          </a:p>
        </p:txBody>
      </p:sp>
      <p:sp>
        <p:nvSpPr>
          <p:cNvPr id="347" name="Google Shape;347;p8"/>
          <p:cNvSpPr txBox="1"/>
          <p:nvPr/>
        </p:nvSpPr>
        <p:spPr>
          <a:xfrm>
            <a:off x="2160389" y="3969849"/>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03</a:t>
            </a:r>
            <a:endParaRPr/>
          </a:p>
        </p:txBody>
      </p:sp>
      <p:sp>
        <p:nvSpPr>
          <p:cNvPr id="348" name="Google Shape;348;p8"/>
          <p:cNvSpPr txBox="1"/>
          <p:nvPr/>
        </p:nvSpPr>
        <p:spPr>
          <a:xfrm>
            <a:off x="2148537" y="3062292"/>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02</a:t>
            </a:r>
            <a:endParaRPr/>
          </a:p>
        </p:txBody>
      </p:sp>
      <p:sp>
        <p:nvSpPr>
          <p:cNvPr id="349" name="Google Shape;349;p8"/>
          <p:cNvSpPr txBox="1"/>
          <p:nvPr/>
        </p:nvSpPr>
        <p:spPr>
          <a:xfrm>
            <a:off x="1817489" y="2135779"/>
            <a:ext cx="5939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01</a:t>
            </a:r>
            <a:endParaRPr/>
          </a:p>
        </p:txBody>
      </p:sp>
      <p:pic>
        <p:nvPicPr>
          <p:cNvPr id="350" name="Google Shape;350;p8"/>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9"/>
          <p:cNvSpPr txBox="1"/>
          <p:nvPr/>
        </p:nvSpPr>
        <p:spPr>
          <a:xfrm>
            <a:off x="1576586" y="1317541"/>
            <a:ext cx="7410823" cy="4001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C00000"/>
                </a:solidFill>
                <a:latin typeface="Cambria"/>
                <a:ea typeface="Cambria"/>
                <a:cs typeface="Cambria"/>
                <a:sym typeface="Cambria"/>
              </a:rPr>
              <a:t>The standards may be categorized into various sub-categories</a:t>
            </a:r>
            <a:endParaRPr sz="1600">
              <a:solidFill>
                <a:schemeClr val="dk1"/>
              </a:solidFill>
              <a:latin typeface="Cambria"/>
              <a:ea typeface="Cambria"/>
              <a:cs typeface="Cambria"/>
              <a:sym typeface="Cambria"/>
            </a:endParaRPr>
          </a:p>
        </p:txBody>
      </p:sp>
      <p:sp>
        <p:nvSpPr>
          <p:cNvPr id="357" name="Google Shape;357;p9"/>
          <p:cNvSpPr/>
          <p:nvPr/>
        </p:nvSpPr>
        <p:spPr>
          <a:xfrm>
            <a:off x="946547" y="4"/>
            <a:ext cx="680442" cy="6121399"/>
          </a:xfrm>
          <a:prstGeom prst="rightArrowCallout">
            <a:avLst>
              <a:gd fmla="val 25000" name="adj1"/>
              <a:gd fmla="val 25000" name="adj2"/>
              <a:gd fmla="val 25000" name="adj3"/>
              <a:gd fmla="val 64977" name="adj4"/>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58" name="Google Shape;358;p9"/>
          <p:cNvSpPr/>
          <p:nvPr/>
        </p:nvSpPr>
        <p:spPr>
          <a:xfrm>
            <a:off x="681931" y="0"/>
            <a:ext cx="630039" cy="6121400"/>
          </a:xfrm>
          <a:prstGeom prst="rightArrowCallout">
            <a:avLst>
              <a:gd fmla="val 25000" name="adj1"/>
              <a:gd fmla="val 25000" name="adj2"/>
              <a:gd fmla="val 25000" name="adj3"/>
              <a:gd fmla="val 64977" name="adj4"/>
            </a:avLst>
          </a:prstGeom>
          <a:solidFill>
            <a:srgbClr val="B3C6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u="sng">
              <a:solidFill>
                <a:srgbClr val="FFFFFF"/>
              </a:solidFill>
              <a:latin typeface="Calibri"/>
              <a:ea typeface="Calibri"/>
              <a:cs typeface="Calibri"/>
              <a:sym typeface="Calibri"/>
            </a:endParaRPr>
          </a:p>
        </p:txBody>
      </p:sp>
      <p:sp>
        <p:nvSpPr>
          <p:cNvPr id="359" name="Google Shape;359;p9"/>
          <p:cNvSpPr/>
          <p:nvPr/>
        </p:nvSpPr>
        <p:spPr>
          <a:xfrm>
            <a:off x="342447" y="0"/>
            <a:ext cx="680442" cy="6121400"/>
          </a:xfrm>
          <a:prstGeom prst="rightArrowCallout">
            <a:avLst>
              <a:gd fmla="val 27245" name="adj1"/>
              <a:gd fmla="val 25000" name="adj2"/>
              <a:gd fmla="val 25000" name="adj3"/>
              <a:gd fmla="val 64977" name="adj4"/>
            </a:avLst>
          </a:prstGeom>
          <a:solidFill>
            <a:srgbClr val="8DA9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60" name="Google Shape;360;p9"/>
          <p:cNvSpPr/>
          <p:nvPr/>
        </p:nvSpPr>
        <p:spPr>
          <a:xfrm>
            <a:off x="0" y="0"/>
            <a:ext cx="756047" cy="6121400"/>
          </a:xfrm>
          <a:prstGeom prst="rightArrowCallout">
            <a:avLst>
              <a:gd fmla="val 25000" name="adj1"/>
              <a:gd fmla="val 23990" name="adj2"/>
              <a:gd fmla="val 25000" name="adj3"/>
              <a:gd fmla="val 64977" name="adj4"/>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00">
              <a:solidFill>
                <a:srgbClr val="FFFFFF"/>
              </a:solidFill>
              <a:latin typeface="Calibri"/>
              <a:ea typeface="Calibri"/>
              <a:cs typeface="Calibri"/>
              <a:sym typeface="Calibri"/>
            </a:endParaRPr>
          </a:p>
        </p:txBody>
      </p:sp>
      <p:sp>
        <p:nvSpPr>
          <p:cNvPr id="361" name="Google Shape;361;p9"/>
          <p:cNvSpPr txBox="1"/>
          <p:nvPr/>
        </p:nvSpPr>
        <p:spPr>
          <a:xfrm>
            <a:off x="1807487" y="262442"/>
            <a:ext cx="7195440" cy="76517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mbria"/>
              <a:buNone/>
            </a:pPr>
            <a:r>
              <a:rPr b="1" lang="en-US" sz="2800">
                <a:solidFill>
                  <a:schemeClr val="dk1"/>
                </a:solidFill>
                <a:latin typeface="Cambria"/>
                <a:ea typeface="Cambria"/>
                <a:cs typeface="Cambria"/>
                <a:sym typeface="Cambria"/>
              </a:rPr>
              <a:t>Indian Standard on Microbiological Safety of Food Products </a:t>
            </a:r>
            <a:r>
              <a:rPr lang="en-US" sz="2800">
                <a:solidFill>
                  <a:schemeClr val="dk1"/>
                </a:solidFill>
                <a:latin typeface="Cambria"/>
                <a:ea typeface="Cambria"/>
                <a:cs typeface="Cambria"/>
                <a:sym typeface="Cambria"/>
              </a:rPr>
              <a:t>(ii)</a:t>
            </a:r>
            <a:endParaRPr b="1" sz="2800">
              <a:solidFill>
                <a:schemeClr val="dk1"/>
              </a:solidFill>
              <a:latin typeface="Cambria"/>
              <a:ea typeface="Cambria"/>
              <a:cs typeface="Cambria"/>
              <a:sym typeface="Cambria"/>
            </a:endParaRPr>
          </a:p>
        </p:txBody>
      </p:sp>
      <p:grpSp>
        <p:nvGrpSpPr>
          <p:cNvPr id="362" name="Google Shape;362;p9"/>
          <p:cNvGrpSpPr/>
          <p:nvPr/>
        </p:nvGrpSpPr>
        <p:grpSpPr>
          <a:xfrm>
            <a:off x="-2662952" y="1183368"/>
            <a:ext cx="12127364" cy="5111218"/>
            <a:chOff x="-4289941" y="-658132"/>
            <a:chExt cx="12127364" cy="5111218"/>
          </a:xfrm>
        </p:grpSpPr>
        <p:sp>
          <p:nvSpPr>
            <p:cNvPr id="363" name="Google Shape;363;p9"/>
            <p:cNvSpPr/>
            <p:nvPr/>
          </p:nvSpPr>
          <p:spPr>
            <a:xfrm>
              <a:off x="-4289941" y="-658132"/>
              <a:ext cx="5111218" cy="5111218"/>
            </a:xfrm>
            <a:prstGeom prst="blockArc">
              <a:avLst>
                <a:gd fmla="val 18900000" name="adj1"/>
                <a:gd fmla="val 2700000" name="adj2"/>
                <a:gd fmla="val 423" name="adj3"/>
              </a:avLst>
            </a:pr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9"/>
            <p:cNvSpPr/>
            <p:nvPr/>
          </p:nvSpPr>
          <p:spPr>
            <a:xfrm>
              <a:off x="430262" y="291756"/>
              <a:ext cx="7407161" cy="583815"/>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9"/>
            <p:cNvSpPr txBox="1"/>
            <p:nvPr/>
          </p:nvSpPr>
          <p:spPr>
            <a:xfrm>
              <a:off x="430262" y="291756"/>
              <a:ext cx="7407161" cy="583815"/>
            </a:xfrm>
            <a:prstGeom prst="rect">
              <a:avLst/>
            </a:prstGeom>
            <a:noFill/>
            <a:ln>
              <a:noFill/>
            </a:ln>
          </p:spPr>
          <p:txBody>
            <a:bodyPr anchorCtr="0" anchor="ctr" bIns="45700" lIns="463400" spcFirstLastPara="1" rIns="45700" wrap="square" tIns="45700">
              <a:noAutofit/>
            </a:bodyPr>
            <a:lstStyle/>
            <a:p>
              <a:pPr indent="0" lvl="0" marL="0" marR="0" rtl="0" algn="l">
                <a:lnSpc>
                  <a:spcPct val="90000"/>
                </a:lnSpc>
                <a:spcBef>
                  <a:spcPts val="0"/>
                </a:spcBef>
                <a:spcAft>
                  <a:spcPts val="0"/>
                </a:spcAft>
                <a:buClr>
                  <a:schemeClr val="lt1"/>
                </a:buClr>
                <a:buSzPts val="1800"/>
                <a:buFont typeface="Cambria"/>
                <a:buNone/>
              </a:pPr>
              <a:r>
                <a:rPr b="1" lang="en-US" sz="1800">
                  <a:solidFill>
                    <a:schemeClr val="lt1"/>
                  </a:solidFill>
                  <a:latin typeface="Cambria"/>
                  <a:ea typeface="Cambria"/>
                  <a:cs typeface="Cambria"/>
                  <a:sym typeface="Cambria"/>
                </a:rPr>
                <a:t> </a:t>
              </a:r>
              <a:r>
                <a:rPr lang="en-US" sz="1800">
                  <a:solidFill>
                    <a:schemeClr val="lt1"/>
                  </a:solidFill>
                  <a:latin typeface="Cambria"/>
                  <a:ea typeface="Cambria"/>
                  <a:cs typeface="Cambria"/>
                  <a:sym typeface="Cambria"/>
                </a:rPr>
                <a:t>Sampling Techniques (Primary Production Stage) for Microbiological   Analysis</a:t>
              </a:r>
              <a:endParaRPr sz="1800">
                <a:solidFill>
                  <a:schemeClr val="lt1"/>
                </a:solidFill>
                <a:latin typeface="Cambria"/>
                <a:ea typeface="Cambria"/>
                <a:cs typeface="Cambria"/>
                <a:sym typeface="Cambria"/>
              </a:endParaRPr>
            </a:p>
          </p:txBody>
        </p:sp>
        <p:sp>
          <p:nvSpPr>
            <p:cNvPr id="366" name="Google Shape;366;p9"/>
            <p:cNvSpPr/>
            <p:nvPr/>
          </p:nvSpPr>
          <p:spPr>
            <a:xfrm>
              <a:off x="65378" y="218779"/>
              <a:ext cx="729769" cy="729769"/>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9"/>
            <p:cNvSpPr/>
            <p:nvPr/>
          </p:nvSpPr>
          <p:spPr>
            <a:xfrm>
              <a:off x="764977" y="1167631"/>
              <a:ext cx="7072446" cy="583815"/>
            </a:xfrm>
            <a:prstGeom prst="rect">
              <a:avLst/>
            </a:prstGeom>
            <a:solidFill>
              <a:srgbClr val="43BCB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9"/>
            <p:cNvSpPr txBox="1"/>
            <p:nvPr/>
          </p:nvSpPr>
          <p:spPr>
            <a:xfrm>
              <a:off x="764977" y="1167631"/>
              <a:ext cx="7072446" cy="583815"/>
            </a:xfrm>
            <a:prstGeom prst="rect">
              <a:avLst/>
            </a:prstGeom>
            <a:noFill/>
            <a:ln>
              <a:noFill/>
            </a:ln>
          </p:spPr>
          <p:txBody>
            <a:bodyPr anchorCtr="0" anchor="ctr" bIns="45700" lIns="463400" spcFirstLastPara="1" rIns="45700" wrap="square" tIns="45700">
              <a:noAutofit/>
            </a:bodyPr>
            <a:lstStyle/>
            <a:p>
              <a:pPr indent="0" lvl="0" marL="0" marR="0" rtl="0" algn="l">
                <a:lnSpc>
                  <a:spcPct val="90000"/>
                </a:lnSpc>
                <a:spcBef>
                  <a:spcPts val="0"/>
                </a:spcBef>
                <a:spcAft>
                  <a:spcPts val="0"/>
                </a:spcAft>
                <a:buClr>
                  <a:schemeClr val="lt1"/>
                </a:buClr>
                <a:buSzPts val="1800"/>
                <a:buFont typeface="Cambria"/>
                <a:buNone/>
              </a:pPr>
              <a:r>
                <a:rPr lang="en-US" sz="1800">
                  <a:solidFill>
                    <a:schemeClr val="lt1"/>
                  </a:solidFill>
                  <a:latin typeface="Cambria"/>
                  <a:ea typeface="Cambria"/>
                  <a:cs typeface="Cambria"/>
                  <a:sym typeface="Cambria"/>
                </a:rPr>
                <a:t>Method Validation (of Microbiological Methods)</a:t>
              </a:r>
              <a:endParaRPr sz="1800">
                <a:solidFill>
                  <a:schemeClr val="lt1"/>
                </a:solidFill>
                <a:latin typeface="Cambria"/>
                <a:ea typeface="Cambria"/>
                <a:cs typeface="Cambria"/>
                <a:sym typeface="Cambria"/>
              </a:endParaRPr>
            </a:p>
          </p:txBody>
        </p:sp>
        <p:sp>
          <p:nvSpPr>
            <p:cNvPr id="369" name="Google Shape;369;p9"/>
            <p:cNvSpPr/>
            <p:nvPr/>
          </p:nvSpPr>
          <p:spPr>
            <a:xfrm>
              <a:off x="400093" y="1094654"/>
              <a:ext cx="729769" cy="729769"/>
            </a:xfrm>
            <a:prstGeom prst="ellipse">
              <a:avLst/>
            </a:prstGeom>
            <a:solidFill>
              <a:schemeClr val="lt1"/>
            </a:solidFill>
            <a:ln cap="flat" cmpd="sng" w="12700">
              <a:solidFill>
                <a:srgbClr val="43BCB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9"/>
            <p:cNvSpPr/>
            <p:nvPr/>
          </p:nvSpPr>
          <p:spPr>
            <a:xfrm>
              <a:off x="764977" y="2043506"/>
              <a:ext cx="7072446" cy="583815"/>
            </a:xfrm>
            <a:prstGeom prst="rect">
              <a:avLst/>
            </a:prstGeom>
            <a:solidFill>
              <a:srgbClr val="45B36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9"/>
            <p:cNvSpPr txBox="1"/>
            <p:nvPr/>
          </p:nvSpPr>
          <p:spPr>
            <a:xfrm>
              <a:off x="764977" y="2043506"/>
              <a:ext cx="7072446" cy="583815"/>
            </a:xfrm>
            <a:prstGeom prst="rect">
              <a:avLst/>
            </a:prstGeom>
            <a:noFill/>
            <a:ln>
              <a:noFill/>
            </a:ln>
          </p:spPr>
          <p:txBody>
            <a:bodyPr anchorCtr="0" anchor="ctr" bIns="45700" lIns="463400" spcFirstLastPara="1" rIns="45700" wrap="square" tIns="45700">
              <a:noAutofit/>
            </a:bodyPr>
            <a:lstStyle/>
            <a:p>
              <a:pPr indent="0" lvl="0" marL="0" marR="0" rtl="0" algn="l">
                <a:lnSpc>
                  <a:spcPct val="90000"/>
                </a:lnSpc>
                <a:spcBef>
                  <a:spcPts val="0"/>
                </a:spcBef>
                <a:spcAft>
                  <a:spcPts val="0"/>
                </a:spcAft>
                <a:buClr>
                  <a:schemeClr val="lt1"/>
                </a:buClr>
                <a:buSzPts val="1800"/>
                <a:buFont typeface="Cambria"/>
                <a:buNone/>
              </a:pPr>
              <a:r>
                <a:rPr lang="en-US" sz="1800">
                  <a:solidFill>
                    <a:schemeClr val="lt1"/>
                  </a:solidFill>
                  <a:latin typeface="Cambria"/>
                  <a:ea typeface="Cambria"/>
                  <a:cs typeface="Cambria"/>
                  <a:sym typeface="Cambria"/>
                </a:rPr>
                <a:t>Specific Requirements and Guidance for Proficiency Testing by Interlaboratory Comparison</a:t>
              </a:r>
              <a:endParaRPr/>
            </a:p>
          </p:txBody>
        </p:sp>
        <p:sp>
          <p:nvSpPr>
            <p:cNvPr id="372" name="Google Shape;372;p9"/>
            <p:cNvSpPr/>
            <p:nvPr/>
          </p:nvSpPr>
          <p:spPr>
            <a:xfrm>
              <a:off x="400093" y="1970529"/>
              <a:ext cx="729769" cy="729769"/>
            </a:xfrm>
            <a:prstGeom prst="ellipse">
              <a:avLst/>
            </a:prstGeom>
            <a:solidFill>
              <a:schemeClr val="lt1"/>
            </a:solidFill>
            <a:ln cap="flat" cmpd="sng" w="12700">
              <a:solidFill>
                <a:srgbClr val="45B36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9"/>
            <p:cNvSpPr/>
            <p:nvPr/>
          </p:nvSpPr>
          <p:spPr>
            <a:xfrm>
              <a:off x="430262" y="2919382"/>
              <a:ext cx="7407161" cy="583815"/>
            </a:xfrm>
            <a:prstGeom prst="rect">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
            <p:cNvSpPr txBox="1"/>
            <p:nvPr/>
          </p:nvSpPr>
          <p:spPr>
            <a:xfrm>
              <a:off x="430262" y="2919382"/>
              <a:ext cx="7407161" cy="583815"/>
            </a:xfrm>
            <a:prstGeom prst="rect">
              <a:avLst/>
            </a:prstGeom>
            <a:noFill/>
            <a:ln>
              <a:noFill/>
            </a:ln>
          </p:spPr>
          <p:txBody>
            <a:bodyPr anchorCtr="0" anchor="ctr" bIns="45700" lIns="463400" spcFirstLastPara="1" rIns="45700" wrap="square" tIns="45700">
              <a:noAutofit/>
            </a:bodyPr>
            <a:lstStyle/>
            <a:p>
              <a:pPr indent="0" lvl="0" marL="0" marR="0" rtl="0" algn="l">
                <a:lnSpc>
                  <a:spcPct val="90000"/>
                </a:lnSpc>
                <a:spcBef>
                  <a:spcPts val="0"/>
                </a:spcBef>
                <a:spcAft>
                  <a:spcPts val="0"/>
                </a:spcAft>
                <a:buClr>
                  <a:schemeClr val="lt1"/>
                </a:buClr>
                <a:buSzPts val="1800"/>
                <a:buFont typeface="Cambria"/>
                <a:buNone/>
              </a:pPr>
              <a:r>
                <a:rPr lang="en-US" sz="1800">
                  <a:solidFill>
                    <a:schemeClr val="lt1"/>
                  </a:solidFill>
                  <a:latin typeface="Cambria"/>
                  <a:ea typeface="Cambria"/>
                  <a:cs typeface="Cambria"/>
                  <a:sym typeface="Cambria"/>
                </a:rPr>
                <a:t>Preparation, Production, Storage and Performance Testing of   Culture Media</a:t>
              </a:r>
              <a:endParaRPr sz="1800">
                <a:solidFill>
                  <a:schemeClr val="lt1"/>
                </a:solidFill>
                <a:latin typeface="Cambria"/>
                <a:ea typeface="Cambria"/>
                <a:cs typeface="Cambria"/>
                <a:sym typeface="Cambria"/>
              </a:endParaRPr>
            </a:p>
          </p:txBody>
        </p:sp>
        <p:sp>
          <p:nvSpPr>
            <p:cNvPr id="375" name="Google Shape;375;p9"/>
            <p:cNvSpPr/>
            <p:nvPr/>
          </p:nvSpPr>
          <p:spPr>
            <a:xfrm>
              <a:off x="65378" y="2846405"/>
              <a:ext cx="729769" cy="729769"/>
            </a:xfrm>
            <a:prstGeom prst="ellipse">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6" name="Google Shape;376;p9"/>
          <p:cNvSpPr txBox="1"/>
          <p:nvPr/>
        </p:nvSpPr>
        <p:spPr>
          <a:xfrm>
            <a:off x="1807486" y="4801547"/>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08</a:t>
            </a:r>
            <a:endParaRPr/>
          </a:p>
        </p:txBody>
      </p:sp>
      <p:sp>
        <p:nvSpPr>
          <p:cNvPr id="377" name="Google Shape;377;p9"/>
          <p:cNvSpPr txBox="1"/>
          <p:nvPr/>
        </p:nvSpPr>
        <p:spPr>
          <a:xfrm>
            <a:off x="2124607" y="3966640"/>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07</a:t>
            </a:r>
            <a:endParaRPr/>
          </a:p>
        </p:txBody>
      </p:sp>
      <p:sp>
        <p:nvSpPr>
          <p:cNvPr id="378" name="Google Shape;378;p9"/>
          <p:cNvSpPr txBox="1"/>
          <p:nvPr/>
        </p:nvSpPr>
        <p:spPr>
          <a:xfrm>
            <a:off x="2104448" y="3080944"/>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06</a:t>
            </a:r>
            <a:endParaRPr/>
          </a:p>
        </p:txBody>
      </p:sp>
      <p:sp>
        <p:nvSpPr>
          <p:cNvPr id="379" name="Google Shape;379;p9"/>
          <p:cNvSpPr txBox="1"/>
          <p:nvPr/>
        </p:nvSpPr>
        <p:spPr>
          <a:xfrm>
            <a:off x="1807487" y="2175358"/>
            <a:ext cx="5939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mbria"/>
                <a:ea typeface="Cambria"/>
                <a:cs typeface="Cambria"/>
                <a:sym typeface="Cambria"/>
              </a:rPr>
              <a:t>05</a:t>
            </a:r>
            <a:endParaRPr/>
          </a:p>
        </p:txBody>
      </p:sp>
      <p:pic>
        <p:nvPicPr>
          <p:cNvPr id="380" name="Google Shape;380;p9"/>
          <p:cNvPicPr preferRelativeResize="0"/>
          <p:nvPr/>
        </p:nvPicPr>
        <p:blipFill rotWithShape="1">
          <a:blip r:embed="rId3">
            <a:alphaModFix/>
          </a:blip>
          <a:srcRect b="0" l="0" r="0" t="0"/>
          <a:stretch/>
        </p:blipFill>
        <p:spPr>
          <a:xfrm>
            <a:off x="9156568" y="10705"/>
            <a:ext cx="924058" cy="6830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2017-10-22T01:03:26Z</dcterms:created>
  <dc:creator>Lalit</dc:creator>
</cp:coreProperties>
</file>