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Lst>
  <p:notesMasterIdLst>
    <p:notesMasterId r:id="rId75"/>
  </p:notesMasterIdLst>
  <p:handoutMasterIdLst>
    <p:handoutMasterId r:id="rId76"/>
  </p:handoutMasterIdLst>
  <p:sldIdLst>
    <p:sldId id="256" r:id="rId3"/>
    <p:sldId id="534" r:id="rId4"/>
    <p:sldId id="537" r:id="rId5"/>
    <p:sldId id="535" r:id="rId6"/>
    <p:sldId id="536" r:id="rId7"/>
    <p:sldId id="538" r:id="rId8"/>
    <p:sldId id="540" r:id="rId9"/>
    <p:sldId id="340" r:id="rId10"/>
    <p:sldId id="539" r:id="rId11"/>
    <p:sldId id="561" r:id="rId12"/>
    <p:sldId id="541" r:id="rId13"/>
    <p:sldId id="562" r:id="rId14"/>
    <p:sldId id="563" r:id="rId15"/>
    <p:sldId id="542" r:id="rId16"/>
    <p:sldId id="554" r:id="rId17"/>
    <p:sldId id="555" r:id="rId18"/>
    <p:sldId id="556" r:id="rId19"/>
    <p:sldId id="557" r:id="rId20"/>
    <p:sldId id="509" r:id="rId21"/>
    <p:sldId id="565" r:id="rId22"/>
    <p:sldId id="544" r:id="rId23"/>
    <p:sldId id="569" r:id="rId24"/>
    <p:sldId id="570" r:id="rId25"/>
    <p:sldId id="573" r:id="rId26"/>
    <p:sldId id="572" r:id="rId27"/>
    <p:sldId id="574" r:id="rId28"/>
    <p:sldId id="543" r:id="rId29"/>
    <p:sldId id="545" r:id="rId30"/>
    <p:sldId id="575" r:id="rId31"/>
    <p:sldId id="576" r:id="rId32"/>
    <p:sldId id="588" r:id="rId33"/>
    <p:sldId id="589" r:id="rId34"/>
    <p:sldId id="590" r:id="rId35"/>
    <p:sldId id="547" r:id="rId36"/>
    <p:sldId id="587" r:id="rId37"/>
    <p:sldId id="546" r:id="rId38"/>
    <p:sldId id="577" r:id="rId39"/>
    <p:sldId id="578" r:id="rId40"/>
    <p:sldId id="548" r:id="rId41"/>
    <p:sldId id="579" r:id="rId42"/>
    <p:sldId id="580" r:id="rId43"/>
    <p:sldId id="581" r:id="rId44"/>
    <p:sldId id="549" r:id="rId45"/>
    <p:sldId id="582" r:id="rId46"/>
    <p:sldId id="583" r:id="rId47"/>
    <p:sldId id="584" r:id="rId48"/>
    <p:sldId id="585" r:id="rId49"/>
    <p:sldId id="586" r:id="rId50"/>
    <p:sldId id="552" r:id="rId51"/>
    <p:sldId id="550" r:id="rId52"/>
    <p:sldId id="551" r:id="rId53"/>
    <p:sldId id="560" r:id="rId54"/>
    <p:sldId id="558" r:id="rId55"/>
    <p:sldId id="559" r:id="rId56"/>
    <p:sldId id="553" r:id="rId57"/>
    <p:sldId id="528" r:id="rId58"/>
    <p:sldId id="530" r:id="rId59"/>
    <p:sldId id="522" r:id="rId60"/>
    <p:sldId id="529" r:id="rId61"/>
    <p:sldId id="531" r:id="rId62"/>
    <p:sldId id="532" r:id="rId63"/>
    <p:sldId id="533" r:id="rId64"/>
    <p:sldId id="338" r:id="rId65"/>
    <p:sldId id="566" r:id="rId66"/>
    <p:sldId id="567" r:id="rId67"/>
    <p:sldId id="568" r:id="rId68"/>
    <p:sldId id="269" r:id="rId69"/>
    <p:sldId id="571" r:id="rId70"/>
    <p:sldId id="523" r:id="rId71"/>
    <p:sldId id="524" r:id="rId72"/>
    <p:sldId id="525" r:id="rId73"/>
    <p:sldId id="337" r:id="rId74"/>
  </p:sldIdLst>
  <p:sldSz cx="9144000" cy="5143500" type="screen16x9"/>
  <p:notesSz cx="7010400" cy="9296400"/>
  <p:embeddedFontLst>
    <p:embeddedFont>
      <p:font typeface="Amatic SC" pitchFamily="2" charset="-79"/>
      <p:regular r:id="rId77"/>
      <p:bold r:id="rId78"/>
    </p:embeddedFont>
    <p:embeddedFont>
      <p:font typeface="Bookman Old Style" panose="02050604050505020204" pitchFamily="18" charset="0"/>
      <p:regular r:id="rId79"/>
      <p:bold r:id="rId80"/>
      <p:italic r:id="rId81"/>
      <p:boldItalic r:id="rId82"/>
    </p:embeddedFont>
    <p:embeddedFont>
      <p:font typeface="Cambria" panose="02040503050406030204" pitchFamily="18" charset="0"/>
      <p:regular r:id="rId83"/>
      <p:bold r:id="rId84"/>
      <p:italic r:id="rId85"/>
      <p:boldItalic r:id="rId86"/>
    </p:embeddedFont>
    <p:embeddedFont>
      <p:font typeface="Century Schoolbook" panose="02040604050505020304" pitchFamily="18" charset="0"/>
      <p:regular r:id="rId87"/>
      <p:bold r:id="rId88"/>
      <p:italic r:id="rId89"/>
      <p:boldItalic r:id="rId90"/>
    </p:embeddedFont>
    <p:embeddedFont>
      <p:font typeface="Source Code Pro" panose="020B0509030403020204" pitchFamily="49"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0927E7-FA69-40CD-9AEC-CA70C129EB04}">
  <a:tblStyle styleId="{B80927E7-FA69-40CD-9AEC-CA70C129EB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E8D809A-EA69-4A17-9799-BB994CA94BBA}"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88799" autoAdjust="0"/>
  </p:normalViewPr>
  <p:slideViewPr>
    <p:cSldViewPr snapToGrid="0">
      <p:cViewPr varScale="1">
        <p:scale>
          <a:sx n="139" d="100"/>
          <a:sy n="139" d="100"/>
        </p:scale>
        <p:origin x="944"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3.fntdata"/><Relationship Id="rId5" Type="http://schemas.openxmlformats.org/officeDocument/2006/relationships/slide" Target="slides/slide3.xml"/><Relationship Id="rId90" Type="http://schemas.openxmlformats.org/officeDocument/2006/relationships/font" Target="fonts/font14.fntdata"/><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7.fntdata"/><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N"/>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0B5E51F-58CD-4599-940B-CA234F85BAC7}" type="datetimeFigureOut">
              <a:rPr lang="en-IN" smtClean="0"/>
              <a:t>18/09/24</a:t>
            </a:fld>
            <a:endParaRPr lang="en-IN"/>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IN"/>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B3BB531-76F8-4942-9BB0-36CA259D8A42}" type="slidenum">
              <a:rPr lang="en-IN" smtClean="0"/>
              <a:t>‹#›</a:t>
            </a:fld>
            <a:endParaRPr lang="en-IN"/>
          </a:p>
        </p:txBody>
      </p:sp>
    </p:spTree>
    <p:extLst>
      <p:ext uri="{BB962C8B-B14F-4D97-AF65-F5344CB8AC3E}">
        <p14:creationId xmlns:p14="http://schemas.microsoft.com/office/powerpoint/2010/main" val="1309991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49340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d.iso.org/documents/ui/#!/browse/iso/iso-tc-34/iso-tc-34-sc-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d.iso.org/documents/ui/#!/browse/iso/iso-tc-34/iso-tc-34-sc-17"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sd.iso.org/documents/ui/#!/browse/iso/iso-tc-34/iso-tc-34-sc-17/iso-tc-34-sc-17-wg-11" TargetMode="External"/><Relationship Id="rId5" Type="http://schemas.openxmlformats.org/officeDocument/2006/relationships/hyperlink" Target="https://sd.iso.org/documents/ui/#!/browse/iso/iso-tc-34/iso-tc-34-sc-17/iso-tc-34-sc-17-ag-3" TargetMode="External"/><Relationship Id="rId4" Type="http://schemas.openxmlformats.org/officeDocument/2006/relationships/hyperlink" Target="https://sd.iso.org/documents/ui/#!/browse/iso/iso-tc-34/iso-tc-34-sc-17/iso-tc-34-sc-17-ag-2"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d.iso.org/documents/ui/#!/browse/iso/iso-tc-34"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sd.iso.org/documents/ui/#!/browse/iso/iso-tc-34/iso-tc-34-wg-14" TargetMode="External"/><Relationship Id="rId4" Type="http://schemas.openxmlformats.org/officeDocument/2006/relationships/hyperlink" Target="https://sd.iso.org/documents/ui/#!/browse/iso/iso-tc-34/iso-tc-34-sc-1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4993b28b20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4993b28b20_0_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13407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603412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631456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IN" sz="1100" dirty="0">
                <a:solidFill>
                  <a:schemeClr val="accent1"/>
                </a:solidFill>
                <a:latin typeface="Times New Roman" panose="02020603050405020304" pitchFamily="18" charset="0"/>
                <a:cs typeface="Times New Roman" panose="02020603050405020304" pitchFamily="18" charset="0"/>
              </a:rPr>
              <a:t>BIS does not test raw milk because milk has a limited shelf life, leading to constraints in storage and transportation. </a:t>
            </a:r>
          </a:p>
          <a:p>
            <a:endParaRPr lang="en-IN" dirty="0"/>
          </a:p>
        </p:txBody>
      </p:sp>
    </p:spTree>
    <p:extLst>
      <p:ext uri="{BB962C8B-B14F-4D97-AF65-F5344CB8AC3E}">
        <p14:creationId xmlns:p14="http://schemas.microsoft.com/office/powerpoint/2010/main" val="2474656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IN" sz="1100" dirty="0">
              <a:solidFill>
                <a:schemeClr val="accent1"/>
              </a:solidFill>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762763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IN" sz="1100" dirty="0">
              <a:solidFill>
                <a:schemeClr val="accent1"/>
              </a:solidFill>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73052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193911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639027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828025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8B8B1-14B4-9A89-5D8E-F5E7E5F09A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78079-D014-5FDC-7D15-780DED0FAC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E3AD3-A76E-8522-089F-78F3CD11CEE9}"/>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594043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0FFE3-8A62-27A1-6797-023608AA7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135D0-0E19-4850-8332-06C7A1664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A492B-63BF-44DB-8F26-0A35EF412D91}"/>
              </a:ext>
            </a:extLst>
          </p:cNvPr>
          <p:cNvSpPr>
            <a:spLocks noGrp="1"/>
          </p:cNvSpPr>
          <p:nvPr>
            <p:ph type="body" idx="1"/>
          </p:nvPr>
        </p:nvSpPr>
        <p:spPr/>
        <p:txBody>
          <a:bodyPr/>
          <a:lstStyle/>
          <a:p>
            <a:pPr algn="just">
              <a:lnSpc>
                <a:spcPct val="107000"/>
              </a:lnSpc>
              <a:spcAft>
                <a:spcPts val="800"/>
              </a:spcAft>
            </a:pPr>
            <a:r>
              <a:rPr lang="en-IN" sz="1100" dirty="0">
                <a:effectLst/>
                <a:latin typeface="Times New Roman" panose="02020603050405020304" pitchFamily="18" charset="0"/>
                <a:ea typeface="Calibri" panose="020F0502020204030204" pitchFamily="34" charset="0"/>
                <a:cs typeface="Mangal" panose="02040503050203030202" pitchFamily="18" charset="0"/>
              </a:rPr>
              <a:t>The milk production in our country is characterized by seasonal variations and drying of milk, an important method of preservation, facilitates later consumption during the lean season. </a:t>
            </a:r>
          </a:p>
          <a:p>
            <a:pPr algn="just">
              <a:lnSpc>
                <a:spcPct val="107000"/>
              </a:lnSpc>
              <a:spcAft>
                <a:spcPts val="800"/>
              </a:spcAft>
            </a:pPr>
            <a:r>
              <a:rPr lang="en-IN" sz="1100" dirty="0">
                <a:effectLst/>
                <a:latin typeface="Times New Roman" panose="02020603050405020304" pitchFamily="18" charset="0"/>
                <a:ea typeface="Calibri" panose="020F0502020204030204" pitchFamily="34" charset="0"/>
                <a:cs typeface="Mangal" panose="02040503050203030202" pitchFamily="18" charset="0"/>
              </a:rPr>
              <a:t>The dried milk products, thus, have become an essential part of the chain between the producer and the consumer. </a:t>
            </a:r>
          </a:p>
          <a:p>
            <a:pPr algn="just">
              <a:lnSpc>
                <a:spcPct val="107000"/>
              </a:lnSpc>
              <a:spcAft>
                <a:spcPts val="800"/>
              </a:spcAft>
            </a:pPr>
            <a:r>
              <a:rPr lang="en-IN" sz="1100" dirty="0">
                <a:effectLst/>
                <a:latin typeface="Times New Roman" panose="02020603050405020304" pitchFamily="18" charset="0"/>
                <a:ea typeface="Calibri" panose="020F0502020204030204" pitchFamily="34" charset="0"/>
                <a:cs typeface="Mangal" panose="02040503050203030202" pitchFamily="18" charset="0"/>
              </a:rPr>
              <a:t>Indian Standards on test methods for dried and concentrated milk products, some of which are mentioned below:</a:t>
            </a:r>
            <a:endParaRPr lang="en-IN" sz="105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Tree>
    <p:extLst>
      <p:ext uri="{BB962C8B-B14F-4D97-AF65-F5344CB8AC3E}">
        <p14:creationId xmlns:p14="http://schemas.microsoft.com/office/powerpoint/2010/main" val="256025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Definition of Milk</a:t>
            </a:r>
            <a:r>
              <a:rPr lang="en-US" dirty="0"/>
              <a:t>: “Milk” means the normal mammary secretion derived from complete milking of healthy milch animal, without either addition thereto or extraction therefrom, unless otherwise provided in FSSAI regulations and it shall be free from colostrum.</a:t>
            </a:r>
          </a:p>
          <a:p>
            <a:r>
              <a:rPr lang="en-US" b="1" dirty="0"/>
              <a:t>Definition of Milk Products</a:t>
            </a:r>
            <a:r>
              <a:rPr lang="en-US" dirty="0"/>
              <a:t>: “Milk Product” means a product obtained by processing of milk, which may contain food additives and other ingredients functionally necessary for the milk product as permitted in FSSAI regulations and shall include (</a:t>
            </a:r>
            <a:r>
              <a:rPr lang="en-US" dirty="0" err="1"/>
              <a:t>i</a:t>
            </a:r>
            <a:r>
              <a:rPr lang="en-US" dirty="0"/>
              <a:t>)</a:t>
            </a:r>
            <a:r>
              <a:rPr lang="en-IN" dirty="0"/>
              <a:t>cheese;(ii)chhana, skimmed-milk chhana, paneer; (iii) condensed milk-sweetened and unsweetened; (iv) condensed skimmed milk-sweetened and unsweetened; (v) cream; (vi) 81[</a:t>
            </a:r>
            <a:r>
              <a:rPr lang="en-IN" dirty="0" err="1"/>
              <a:t>dahi</a:t>
            </a:r>
            <a:r>
              <a:rPr lang="en-IN" dirty="0"/>
              <a:t>, skimmed milk </a:t>
            </a:r>
            <a:r>
              <a:rPr lang="en-IN" dirty="0" err="1"/>
              <a:t>dahi</a:t>
            </a:r>
            <a:r>
              <a:rPr lang="en-IN" dirty="0"/>
              <a:t>;]; (vii) ghee, butter oil; (viii) ice-cream; (ix) infant milk food; (x) khoa; (xi) malai; (xii) milk derivatives such as whey proteins, casein, lactose etc.; (xiii) milk ices, milk lollies, kulfi; (xiv) milk powder, skimmed milk powder, partly skimmed milk powder; (xv) processed cheese; (xvi) table butter and white butter; (xvii) yoghurt; (xviii) any other product as may be specified in these regulations.</a:t>
            </a:r>
          </a:p>
        </p:txBody>
      </p:sp>
    </p:spTree>
    <p:extLst>
      <p:ext uri="{BB962C8B-B14F-4D97-AF65-F5344CB8AC3E}">
        <p14:creationId xmlns:p14="http://schemas.microsoft.com/office/powerpoint/2010/main" val="2613312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C3D9D-9EF1-979E-5E5B-30D439930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EA4C1-832D-571D-9E91-4980CCA35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02CAE-7C08-2E4C-3B84-B4F394FADD83}"/>
              </a:ext>
            </a:extLst>
          </p:cNvPr>
          <p:cNvSpPr>
            <a:spLocks noGrp="1"/>
          </p:cNvSpPr>
          <p:nvPr>
            <p:ph type="body" idx="1"/>
          </p:nvPr>
        </p:nvSpPr>
        <p:spPr/>
        <p:txBody>
          <a:bodyPr/>
          <a:lstStyle/>
          <a:p>
            <a:pPr algn="just">
              <a:lnSpc>
                <a:spcPct val="107000"/>
              </a:lnSpc>
              <a:spcAft>
                <a:spcPts val="800"/>
              </a:spcAft>
            </a:pPr>
            <a:r>
              <a:rPr lang="en-IN" sz="1100" dirty="0">
                <a:effectLst/>
                <a:latin typeface="Times New Roman" panose="02020603050405020304" pitchFamily="18" charset="0"/>
                <a:ea typeface="Calibri" panose="020F0502020204030204" pitchFamily="34" charset="0"/>
                <a:cs typeface="Mangal" panose="02040503050203030202" pitchFamily="18" charset="0"/>
              </a:rPr>
              <a:t>The milk production in our country is characterized by seasonal variations and drying of milk, an important method of preservation, facilitates later consumption during the lean season. </a:t>
            </a:r>
          </a:p>
          <a:p>
            <a:pPr algn="just">
              <a:lnSpc>
                <a:spcPct val="107000"/>
              </a:lnSpc>
              <a:spcAft>
                <a:spcPts val="800"/>
              </a:spcAft>
            </a:pPr>
            <a:r>
              <a:rPr lang="en-IN" sz="1100" dirty="0">
                <a:effectLst/>
                <a:latin typeface="Times New Roman" panose="02020603050405020304" pitchFamily="18" charset="0"/>
                <a:ea typeface="Calibri" panose="020F0502020204030204" pitchFamily="34" charset="0"/>
                <a:cs typeface="Mangal" panose="02040503050203030202" pitchFamily="18" charset="0"/>
              </a:rPr>
              <a:t>The dried milk products, thus, have become an essential part of the chain between the producer and the consumer. </a:t>
            </a:r>
          </a:p>
          <a:p>
            <a:pPr algn="just">
              <a:lnSpc>
                <a:spcPct val="107000"/>
              </a:lnSpc>
              <a:spcAft>
                <a:spcPts val="800"/>
              </a:spcAft>
            </a:pPr>
            <a:r>
              <a:rPr lang="en-IN" sz="1100" dirty="0">
                <a:effectLst/>
                <a:latin typeface="Times New Roman" panose="02020603050405020304" pitchFamily="18" charset="0"/>
                <a:ea typeface="Calibri" panose="020F0502020204030204" pitchFamily="34" charset="0"/>
                <a:cs typeface="Mangal" panose="02040503050203030202" pitchFamily="18" charset="0"/>
              </a:rPr>
              <a:t>Indian Standards on test methods for dried and concentrated milk products, some of which are mentioned below:</a:t>
            </a:r>
            <a:endParaRPr lang="en-IN" sz="105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Tree>
    <p:extLst>
      <p:ext uri="{BB962C8B-B14F-4D97-AF65-F5344CB8AC3E}">
        <p14:creationId xmlns:p14="http://schemas.microsoft.com/office/powerpoint/2010/main" val="206843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Contaminants, Toxins &amp; Residues: The products shall comply with the limits stipulated under the Food Safety and Standards (Contaminants, toxins and Residues) Regulations, 2011.</a:t>
            </a:r>
            <a:endParaRPr lang="en-IN" dirty="0"/>
          </a:p>
        </p:txBody>
      </p:sp>
    </p:spTree>
    <p:extLst>
      <p:ext uri="{BB962C8B-B14F-4D97-AF65-F5344CB8AC3E}">
        <p14:creationId xmlns:p14="http://schemas.microsoft.com/office/powerpoint/2010/main" val="3073559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Contaminants, Toxins &amp; Residues: The products shall comply with the limits stipulated under the Food Safety and Standards (Contaminants, toxins and Residues) Regulations, 2011.</a:t>
            </a:r>
            <a:endParaRPr lang="en-IN" dirty="0"/>
          </a:p>
        </p:txBody>
      </p:sp>
    </p:spTree>
    <p:extLst>
      <p:ext uri="{BB962C8B-B14F-4D97-AF65-F5344CB8AC3E}">
        <p14:creationId xmlns:p14="http://schemas.microsoft.com/office/powerpoint/2010/main" val="4104424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Contaminants, Toxins &amp; Residues: The products shall comply with the limits stipulated under the Food Safety and Standards (Contaminants, toxins and Residues) Regulations, 2011.</a:t>
            </a:r>
            <a:endParaRPr lang="en-IN" dirty="0"/>
          </a:p>
        </p:txBody>
      </p:sp>
    </p:spTree>
    <p:extLst>
      <p:ext uri="{BB962C8B-B14F-4D97-AF65-F5344CB8AC3E}">
        <p14:creationId xmlns:p14="http://schemas.microsoft.com/office/powerpoint/2010/main" val="2208624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053497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Manufacturing Process – Machinery, Process Flow-chart and Process Description; Critical Control Points (CCP)</a:t>
            </a:r>
          </a:p>
          <a:p>
            <a:r>
              <a:rPr lang="en-US" dirty="0"/>
              <a:t>Transportation and Distribution- Unless otherwise specified in special cases as that of Hazardous Chemicals</a:t>
            </a:r>
          </a:p>
          <a:p>
            <a:r>
              <a:rPr lang="en-US" dirty="0"/>
              <a:t>Usage of the Product- Unless otherwise specified in special cases (User Manual is prescribed in the Standard) where it directly impacts performance (Quality) requirements of the Standard</a:t>
            </a:r>
            <a:endParaRPr lang="en-IN" dirty="0"/>
          </a:p>
        </p:txBody>
      </p:sp>
    </p:spTree>
    <p:extLst>
      <p:ext uri="{BB962C8B-B14F-4D97-AF65-F5344CB8AC3E}">
        <p14:creationId xmlns:p14="http://schemas.microsoft.com/office/powerpoint/2010/main" val="1296371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4226673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493844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947755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59228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357456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628788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solidFill>
                  <a:schemeClr val="accent1"/>
                </a:solidFill>
                <a:latin typeface="Times New Roman" panose="02020603050405020304" pitchFamily="18" charset="0"/>
                <a:cs typeface="Times New Roman" panose="02020603050405020304" pitchFamily="18" charset="0"/>
              </a:rPr>
              <a:t>Liaison :</a:t>
            </a:r>
            <a:r>
              <a:rPr lang="en-US" sz="1100" dirty="0">
                <a:solidFill>
                  <a:schemeClr val="accent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ISO/TC 34/SC 5</a:t>
            </a:r>
            <a:r>
              <a:rPr lang="en-US" sz="1100" dirty="0">
                <a:solidFill>
                  <a:schemeClr val="accent1"/>
                </a:solidFill>
                <a:latin typeface="Times New Roman" panose="02020603050405020304" pitchFamily="18" charset="0"/>
                <a:cs typeface="Times New Roman" panose="02020603050405020304" pitchFamily="18" charset="0"/>
              </a:rPr>
              <a:t> - Milk and milk products - Participating (P)</a:t>
            </a:r>
          </a:p>
          <a:p>
            <a:endParaRPr lang="en-IN" dirty="0"/>
          </a:p>
        </p:txBody>
      </p:sp>
    </p:spTree>
    <p:extLst>
      <p:ext uri="{BB962C8B-B14F-4D97-AF65-F5344CB8AC3E}">
        <p14:creationId xmlns:p14="http://schemas.microsoft.com/office/powerpoint/2010/main" val="239843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ClrTx/>
            </a:pPr>
            <a:r>
              <a:rPr lang="en-US" sz="1100" dirty="0">
                <a:solidFill>
                  <a:schemeClr val="accent1"/>
                </a:solidFill>
                <a:latin typeface="Times New Roman" panose="02020603050405020304" pitchFamily="18" charset="0"/>
                <a:cs typeface="Times New Roman" panose="02020603050405020304" pitchFamily="18" charset="0"/>
              </a:rPr>
              <a:t>Liaison :</a:t>
            </a:r>
          </a:p>
          <a:p>
            <a:pPr algn="just">
              <a:buClrTx/>
            </a:pPr>
            <a:r>
              <a:rPr lang="en-US" sz="1100" dirty="0">
                <a:solidFill>
                  <a:schemeClr val="accent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ISO/TC 34/SC 17</a:t>
            </a:r>
            <a:r>
              <a:rPr lang="en-US" sz="1100" dirty="0">
                <a:solidFill>
                  <a:schemeClr val="accent1"/>
                </a:solidFill>
                <a:latin typeface="Times New Roman" panose="02020603050405020304" pitchFamily="18" charset="0"/>
                <a:cs typeface="Times New Roman" panose="02020603050405020304" pitchFamily="18" charset="0"/>
              </a:rPr>
              <a:t> - Management systems for food safety - Participating (P)</a:t>
            </a:r>
          </a:p>
          <a:p>
            <a:pPr algn="just">
              <a:buClrTx/>
            </a:pPr>
            <a:r>
              <a:rPr lang="en-US" sz="1100" dirty="0">
                <a:solidFill>
                  <a:schemeClr val="accent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ISO/TC 34/SC 17/AG 2</a:t>
            </a:r>
            <a:r>
              <a:rPr lang="en-US" sz="1100" dirty="0">
                <a:solidFill>
                  <a:schemeClr val="accent1"/>
                </a:solidFill>
                <a:latin typeface="Times New Roman" panose="02020603050405020304" pitchFamily="18" charset="0"/>
                <a:cs typeface="Times New Roman" panose="02020603050405020304" pitchFamily="18" charset="0"/>
              </a:rPr>
              <a:t> - Communication on the ISO 22000 family of standards</a:t>
            </a:r>
          </a:p>
          <a:p>
            <a:pPr algn="just">
              <a:buClrTx/>
            </a:pPr>
            <a:r>
              <a:rPr lang="en-US" sz="1100" dirty="0">
                <a:solidFill>
                  <a:schemeClr val="accent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ISO/TC 34/SC 17/AG 3</a:t>
            </a:r>
            <a:r>
              <a:rPr lang="en-US" sz="1100" dirty="0">
                <a:solidFill>
                  <a:schemeClr val="accent1"/>
                </a:solidFill>
                <a:latin typeface="Times New Roman" panose="02020603050405020304" pitchFamily="18" charset="0"/>
                <a:cs typeface="Times New Roman" panose="02020603050405020304" pitchFamily="18" charset="0"/>
              </a:rPr>
              <a:t> - Cooperation between Codex Alimentarius and SC 17</a:t>
            </a:r>
          </a:p>
          <a:p>
            <a:pPr algn="just">
              <a:buClrTx/>
            </a:pPr>
            <a:r>
              <a:rPr lang="en-US" sz="1100" dirty="0">
                <a:solidFill>
                  <a:schemeClr val="accent1"/>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ISO/TC 34/SC 17/WG 11</a:t>
            </a:r>
            <a:r>
              <a:rPr lang="en-US" sz="1100" dirty="0">
                <a:solidFill>
                  <a:schemeClr val="accent1"/>
                </a:solidFill>
                <a:latin typeface="Times New Roman" panose="02020603050405020304" pitchFamily="18" charset="0"/>
                <a:cs typeface="Times New Roman" panose="02020603050405020304" pitchFamily="18" charset="0"/>
              </a:rPr>
              <a:t> - Prerequisite </a:t>
            </a:r>
            <a:r>
              <a:rPr lang="en-US" sz="1100" dirty="0" err="1">
                <a:solidFill>
                  <a:schemeClr val="accent1"/>
                </a:solidFill>
                <a:latin typeface="Times New Roman" panose="02020603050405020304" pitchFamily="18" charset="0"/>
                <a:cs typeface="Times New Roman" panose="02020603050405020304" pitchFamily="18" charset="0"/>
              </a:rPr>
              <a:t>programmes</a:t>
            </a:r>
            <a:r>
              <a:rPr lang="en-US" sz="1100" dirty="0">
                <a:solidFill>
                  <a:schemeClr val="accent1"/>
                </a:solidFill>
                <a:latin typeface="Times New Roman" panose="02020603050405020304" pitchFamily="18" charset="0"/>
                <a:cs typeface="Times New Roman" panose="02020603050405020304" pitchFamily="18" charset="0"/>
              </a:rPr>
              <a:t> on food safety</a:t>
            </a:r>
          </a:p>
          <a:p>
            <a:endParaRPr lang="en-IN" dirty="0"/>
          </a:p>
        </p:txBody>
      </p:sp>
    </p:spTree>
    <p:extLst>
      <p:ext uri="{BB962C8B-B14F-4D97-AF65-F5344CB8AC3E}">
        <p14:creationId xmlns:p14="http://schemas.microsoft.com/office/powerpoint/2010/main" val="128529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ClrTx/>
              <a:buFont typeface="Arial" panose="020B0604020202020204" pitchFamily="34" charset="0"/>
              <a:buChar char="•"/>
            </a:pPr>
            <a:r>
              <a:rPr lang="en-US" sz="1100" dirty="0">
                <a:solidFill>
                  <a:schemeClr val="accent1"/>
                </a:solidFill>
                <a:latin typeface="Times New Roman" panose="02020603050405020304" pitchFamily="18" charset="0"/>
                <a:cs typeface="Times New Roman" panose="02020603050405020304" pitchFamily="18" charset="0"/>
              </a:rPr>
              <a:t>Liaison : </a:t>
            </a:r>
            <a:r>
              <a:rPr lang="en-US" sz="1100" dirty="0">
                <a:solidFill>
                  <a:schemeClr val="accent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ISO/TC 34</a:t>
            </a:r>
            <a:r>
              <a:rPr lang="en-US" sz="1100" dirty="0">
                <a:solidFill>
                  <a:schemeClr val="accent1"/>
                </a:solidFill>
                <a:latin typeface="Times New Roman" panose="02020603050405020304" pitchFamily="18" charset="0"/>
                <a:cs typeface="Times New Roman" panose="02020603050405020304" pitchFamily="18" charset="0"/>
              </a:rPr>
              <a:t> - Food products - Participating (P)</a:t>
            </a:r>
          </a:p>
          <a:p>
            <a:pPr algn="just">
              <a:buClrTx/>
              <a:buFont typeface="Arial" panose="020B0604020202020204" pitchFamily="34" charset="0"/>
              <a:buChar char="•"/>
            </a:pPr>
            <a:r>
              <a:rPr lang="en-IN" sz="1100" dirty="0">
                <a:solidFill>
                  <a:schemeClr val="accent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ISO/TC 34/SC 12</a:t>
            </a:r>
            <a:r>
              <a:rPr lang="en-IN" sz="1100" dirty="0">
                <a:solidFill>
                  <a:schemeClr val="accent1"/>
                </a:solidFill>
                <a:latin typeface="Times New Roman" panose="02020603050405020304" pitchFamily="18" charset="0"/>
                <a:cs typeface="Times New Roman" panose="02020603050405020304" pitchFamily="18" charset="0"/>
              </a:rPr>
              <a:t> - Sensory analysis - Participating (P)</a:t>
            </a:r>
          </a:p>
          <a:p>
            <a:pPr algn="just">
              <a:buClrTx/>
              <a:buFont typeface="Arial" panose="020B0604020202020204" pitchFamily="34" charset="0"/>
              <a:buChar char="•"/>
            </a:pPr>
            <a:r>
              <a:rPr lang="en-US" sz="1100" dirty="0">
                <a:solidFill>
                  <a:schemeClr val="accent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ISO/TC 34/WG 14</a:t>
            </a:r>
            <a:r>
              <a:rPr lang="en-US" sz="1100" dirty="0">
                <a:solidFill>
                  <a:schemeClr val="accent1"/>
                </a:solidFill>
                <a:latin typeface="Times New Roman" panose="02020603050405020304" pitchFamily="18" charset="0"/>
                <a:cs typeface="Times New Roman" panose="02020603050405020304" pitchFamily="18" charset="0"/>
              </a:rPr>
              <a:t> - Vitamins, carotenoids and other nutrient</a:t>
            </a:r>
            <a:r>
              <a:rPr lang="en-IN" sz="1100" dirty="0">
                <a:solidFill>
                  <a:schemeClr val="accent1"/>
                </a:solidFill>
                <a:latin typeface="Times New Roman" panose="02020603050405020304" pitchFamily="18" charset="0"/>
                <a:cs typeface="Times New Roman" panose="02020603050405020304" pitchFamily="18" charset="0"/>
              </a:rPr>
              <a:t>s</a:t>
            </a:r>
            <a:endParaRPr lang="en-US" sz="1100" dirty="0">
              <a:solidFill>
                <a:schemeClr val="accent1"/>
              </a:solidFill>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51872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2331ADBF-ADBC-410A-ABD5-B34968AB6B3C}"/>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C4CC64A9-D565-487B-8BFF-3E4B4367A7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a:extLst>
              <a:ext uri="{FF2B5EF4-FFF2-40B4-BE49-F238E27FC236}">
                <a16:creationId xmlns:a16="http://schemas.microsoft.com/office/drawing/2014/main" id="{9C61F46B-A027-4515-98A8-4E05FED2DD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b="1">
                <a:solidFill>
                  <a:schemeClr val="tx1"/>
                </a:solidFill>
                <a:latin typeface="Tahoma" panose="020B0604030504040204" pitchFamily="34" charset="0"/>
              </a:defRPr>
            </a:lvl1pPr>
            <a:lvl2pPr marL="742950" indent="-285750" defTabSz="949325">
              <a:defRPr sz="2400" b="1">
                <a:solidFill>
                  <a:schemeClr val="tx1"/>
                </a:solidFill>
                <a:latin typeface="Tahoma" panose="020B0604030504040204" pitchFamily="34" charset="0"/>
              </a:defRPr>
            </a:lvl2pPr>
            <a:lvl3pPr marL="1143000" indent="-228600" defTabSz="949325">
              <a:defRPr sz="2400" b="1">
                <a:solidFill>
                  <a:schemeClr val="tx1"/>
                </a:solidFill>
                <a:latin typeface="Tahoma" panose="020B0604030504040204" pitchFamily="34" charset="0"/>
              </a:defRPr>
            </a:lvl3pPr>
            <a:lvl4pPr marL="1600200" indent="-228600" defTabSz="949325">
              <a:defRPr sz="2400" b="1">
                <a:solidFill>
                  <a:schemeClr val="tx1"/>
                </a:solidFill>
                <a:latin typeface="Tahoma" panose="020B0604030504040204" pitchFamily="34" charset="0"/>
              </a:defRPr>
            </a:lvl4pPr>
            <a:lvl5pPr marL="2057400" indent="-228600" defTabSz="949325">
              <a:defRPr sz="2400" b="1">
                <a:solidFill>
                  <a:schemeClr val="tx1"/>
                </a:solidFill>
                <a:latin typeface="Tahoma" panose="020B0604030504040204" pitchFamily="34" charset="0"/>
              </a:defRPr>
            </a:lvl5pPr>
            <a:lvl6pPr marL="2514600" indent="-228600" defTabSz="949325"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49325"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49325"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49325" eaLnBrk="0" fontAlgn="base" hangingPunct="0">
              <a:spcBef>
                <a:spcPct val="0"/>
              </a:spcBef>
              <a:spcAft>
                <a:spcPct val="0"/>
              </a:spcAft>
              <a:defRPr sz="2400" b="1">
                <a:solidFill>
                  <a:schemeClr val="tx1"/>
                </a:solidFill>
                <a:latin typeface="Tahoma" panose="020B0604030504040204" pitchFamily="34" charset="0"/>
              </a:defRPr>
            </a:lvl9pPr>
          </a:lstStyle>
          <a:p>
            <a:fld id="{BE341C4E-8917-4FB0-B2C5-6044CF656ABD}" type="slidenum">
              <a:rPr lang="en-GB" altLang="en-US" sz="1200" b="0" smtClean="0">
                <a:latin typeface="Times New Roman" panose="02020603050405020304" pitchFamily="18" charset="0"/>
              </a:rPr>
              <a:pPr/>
              <a:t>19</a:t>
            </a:fld>
            <a:endParaRPr lang="en-GB" altLang="en-US" sz="1200" b="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3CFC86E1-5042-475D-8A67-4A7D66417F6E}"/>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B3112D62-45A7-4B1D-9B79-FFF51AD998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8916" name="Slide Number Placeholder 3">
            <a:extLst>
              <a:ext uri="{FF2B5EF4-FFF2-40B4-BE49-F238E27FC236}">
                <a16:creationId xmlns:a16="http://schemas.microsoft.com/office/drawing/2014/main" id="{A580CF5C-7E47-4136-BDC2-EC96A4A5FA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sz="2400" b="1">
                <a:solidFill>
                  <a:schemeClr val="tx1"/>
                </a:solidFill>
                <a:latin typeface="Tahoma" panose="020B0604030504040204" pitchFamily="34" charset="0"/>
              </a:defRPr>
            </a:lvl1pPr>
            <a:lvl2pPr marL="742950" indent="-285750" defTabSz="949325">
              <a:defRPr sz="2400" b="1">
                <a:solidFill>
                  <a:schemeClr val="tx1"/>
                </a:solidFill>
                <a:latin typeface="Tahoma" panose="020B0604030504040204" pitchFamily="34" charset="0"/>
              </a:defRPr>
            </a:lvl2pPr>
            <a:lvl3pPr marL="1143000" indent="-228600" defTabSz="949325">
              <a:defRPr sz="2400" b="1">
                <a:solidFill>
                  <a:schemeClr val="tx1"/>
                </a:solidFill>
                <a:latin typeface="Tahoma" panose="020B0604030504040204" pitchFamily="34" charset="0"/>
              </a:defRPr>
            </a:lvl3pPr>
            <a:lvl4pPr marL="1600200" indent="-228600" defTabSz="949325">
              <a:defRPr sz="2400" b="1">
                <a:solidFill>
                  <a:schemeClr val="tx1"/>
                </a:solidFill>
                <a:latin typeface="Tahoma" panose="020B0604030504040204" pitchFamily="34" charset="0"/>
              </a:defRPr>
            </a:lvl4pPr>
            <a:lvl5pPr marL="2057400" indent="-228600" defTabSz="949325">
              <a:defRPr sz="2400" b="1">
                <a:solidFill>
                  <a:schemeClr val="tx1"/>
                </a:solidFill>
                <a:latin typeface="Tahoma" panose="020B0604030504040204" pitchFamily="34" charset="0"/>
              </a:defRPr>
            </a:lvl5pPr>
            <a:lvl6pPr marL="2514600" indent="-228600" defTabSz="949325"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49325"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49325"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49325" eaLnBrk="0" fontAlgn="base" hangingPunct="0">
              <a:spcBef>
                <a:spcPct val="0"/>
              </a:spcBef>
              <a:spcAft>
                <a:spcPct val="0"/>
              </a:spcAft>
              <a:defRPr sz="2400" b="1">
                <a:solidFill>
                  <a:schemeClr val="tx1"/>
                </a:solidFill>
                <a:latin typeface="Tahoma" panose="020B0604030504040204" pitchFamily="34" charset="0"/>
              </a:defRPr>
            </a:lvl9pPr>
          </a:lstStyle>
          <a:p>
            <a:fld id="{94E684F5-C3FF-4B21-BB7D-59B938642212}" type="slidenum">
              <a:rPr lang="en-GB" altLang="en-US" sz="1200" b="0" smtClean="0">
                <a:latin typeface="Times New Roman" panose="02020603050405020304" pitchFamily="18" charset="0"/>
              </a:rPr>
              <a:pPr/>
              <a:t>20</a:t>
            </a:fld>
            <a:endParaRPr lang="en-GB" altLang="en-US" sz="1200" b="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sp>
        <p:nvSpPr>
          <p:cNvPr id="141" name="Google Shape;141;p2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2" name="Google Shape;142;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3" name="Google Shape;143;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4" name="Google Shape;144;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09108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28560" y="273780"/>
            <a:ext cx="7886430" cy="99387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Calibri"/>
            </a:endParaRPr>
          </a:p>
        </p:txBody>
      </p:sp>
      <p:sp>
        <p:nvSpPr>
          <p:cNvPr id="6" name="PlaceHolder 2"/>
          <p:cNvSpPr>
            <a:spLocks noGrp="1"/>
          </p:cNvSpPr>
          <p:nvPr>
            <p:ph/>
          </p:nvPr>
        </p:nvSpPr>
        <p:spPr>
          <a:xfrm>
            <a:off x="628560" y="1369170"/>
            <a:ext cx="7886430" cy="3263220"/>
          </a:xfrm>
          <a:prstGeom prst="rect">
            <a:avLst/>
          </a:prstGeom>
          <a:noFill/>
          <a:ln w="0">
            <a:noFill/>
          </a:ln>
        </p:spPr>
        <p:txBody>
          <a:bodyPr lIns="0" tIns="0" rIns="0" bIns="0" anchor="t">
            <a:normAutofit/>
          </a:bodyPr>
          <a:lstStyle>
            <a:lvl1pPr indent="0">
              <a:lnSpc>
                <a:spcPct val="90000"/>
              </a:lnSpc>
              <a:spcBef>
                <a:spcPts val="1063"/>
              </a:spcBef>
              <a:buNone/>
              <a:defRPr/>
            </a:lvl1pPr>
          </a:lstStyle>
          <a:p>
            <a:pPr indent="0">
              <a:lnSpc>
                <a:spcPct val="90000"/>
              </a:lnSpc>
              <a:spcBef>
                <a:spcPts val="1417"/>
              </a:spcBef>
              <a:buNone/>
            </a:pPr>
            <a:endParaRPr lang="en-US" sz="2100" b="0" strike="noStrike" spc="-1">
              <a:solidFill>
                <a:srgbClr val="000000"/>
              </a:solidFill>
              <a:latin typeface="Calibri"/>
            </a:endParaRPr>
          </a:p>
        </p:txBody>
      </p:sp>
      <p:sp>
        <p:nvSpPr>
          <p:cNvPr id="4" name="PlaceHolder 3"/>
          <p:cNvSpPr>
            <a:spLocks noGrp="1"/>
          </p:cNvSpPr>
          <p:nvPr>
            <p:ph type="sldNum" idx="1"/>
          </p:nvPr>
        </p:nvSpPr>
        <p:spPr/>
        <p:txBody>
          <a:bodyPr/>
          <a:lstStyle/>
          <a:p>
            <a:fld id="{516E113C-0A46-42C6-95FB-FADFF70B0353}" type="slidenum">
              <a:t>‹#›</a:t>
            </a:fld>
            <a:endParaRPr/>
          </a:p>
        </p:txBody>
      </p:sp>
    </p:spTree>
    <p:extLst>
      <p:ext uri="{BB962C8B-B14F-4D97-AF65-F5344CB8AC3E}">
        <p14:creationId xmlns:p14="http://schemas.microsoft.com/office/powerpoint/2010/main" val="3402810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4788-FCD6-47E1-B823-126432AE87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27CBB60-6141-43CF-AB98-FBFE290B30DE}"/>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2566058D-4F95-4E7E-A4C5-3009A067C57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4453A09-CEB9-49EC-8879-6FBB4DDB1156}"/>
              </a:ext>
            </a:extLst>
          </p:cNvPr>
          <p:cNvSpPr>
            <a:spLocks noGrp="1"/>
          </p:cNvSpPr>
          <p:nvPr>
            <p:ph type="dt" sz="half" idx="10"/>
          </p:nvPr>
        </p:nvSpPr>
        <p:spPr/>
        <p:txBody>
          <a:bodyPr/>
          <a:lstStyle/>
          <a:p>
            <a:fld id="{0DB15421-9446-4E19-B030-58EBA0871620}" type="datetimeFigureOut">
              <a:rPr lang="en-IN" smtClean="0"/>
              <a:t>18/09/24</a:t>
            </a:fld>
            <a:endParaRPr lang="en-IN"/>
          </a:p>
        </p:txBody>
      </p:sp>
      <p:sp>
        <p:nvSpPr>
          <p:cNvPr id="6" name="Footer Placeholder 5">
            <a:extLst>
              <a:ext uri="{FF2B5EF4-FFF2-40B4-BE49-F238E27FC236}">
                <a16:creationId xmlns:a16="http://schemas.microsoft.com/office/drawing/2014/main" id="{BDCA554D-7C1D-4266-B894-611C737215A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F218493-ACA0-45F4-BA0C-0AF95035B376}"/>
              </a:ext>
            </a:extLst>
          </p:cNvPr>
          <p:cNvSpPr>
            <a:spLocks noGrp="1"/>
          </p:cNvSpPr>
          <p:nvPr>
            <p:ph type="sldNum" sz="quarter" idx="12"/>
          </p:nvPr>
        </p:nvSpPr>
        <p:spPr/>
        <p:txBody>
          <a:bodyPr/>
          <a:lstStyle/>
          <a:p>
            <a:fld id="{C55961E4-6A2F-4C68-B92C-8BA656693A70}" type="slidenum">
              <a:rPr lang="en-IN" smtClean="0"/>
              <a:t>‹#›</a:t>
            </a:fld>
            <a:endParaRPr lang="en-IN"/>
          </a:p>
        </p:txBody>
      </p:sp>
    </p:spTree>
    <p:extLst>
      <p:ext uri="{BB962C8B-B14F-4D97-AF65-F5344CB8AC3E}">
        <p14:creationId xmlns:p14="http://schemas.microsoft.com/office/powerpoint/2010/main" val="1901141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5"/>
        <p:cNvGrpSpPr/>
        <p:nvPr/>
      </p:nvGrpSpPr>
      <p:grpSpPr>
        <a:xfrm>
          <a:off x="0" y="0"/>
          <a:ext cx="0" cy="0"/>
          <a:chOff x="0" y="0"/>
          <a:chExt cx="0" cy="0"/>
        </a:xfrm>
      </p:grpSpPr>
      <p:sp>
        <p:nvSpPr>
          <p:cNvPr id="136" name="Google Shape;136;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37" name="Google Shape;137;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8" name="Google Shape;138;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sp>
        <p:nvSpPr>
          <p:cNvPr id="141" name="Google Shape;141;p2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1600"/>
              </a:spcBef>
              <a:spcAft>
                <a:spcPts val="16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2" name="Google Shape;142;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3" name="Google Shape;143;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4" name="Google Shape;144;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5"/>
        <p:cNvGrpSpPr/>
        <p:nvPr/>
      </p:nvGrpSpPr>
      <p:grpSpPr>
        <a:xfrm>
          <a:off x="0" y="0"/>
          <a:ext cx="0" cy="0"/>
          <a:chOff x="0" y="0"/>
          <a:chExt cx="0" cy="0"/>
        </a:xfrm>
      </p:grpSpPr>
      <p:sp>
        <p:nvSpPr>
          <p:cNvPr id="146" name="Google Shape;14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7" name="Google Shape;147;p2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48" name="Google Shape;148;p2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49" name="Google Shape;14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2" name="Google Shape;152;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53" name="Google Shape;153;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8"/>
        <p:cNvGrpSpPr/>
        <p:nvPr/>
      </p:nvGrpSpPr>
      <p:grpSpPr>
        <a:xfrm>
          <a:off x="0" y="0"/>
          <a:ext cx="0" cy="0"/>
          <a:chOff x="0" y="0"/>
          <a:chExt cx="0" cy="0"/>
        </a:xfrm>
      </p:grpSpPr>
      <p:sp>
        <p:nvSpPr>
          <p:cNvPr id="159" name="Google Shape;159;p3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60" name="Google Shape;16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1"/>
        <p:cNvGrpSpPr/>
        <p:nvPr/>
      </p:nvGrpSpPr>
      <p:grpSpPr>
        <a:xfrm>
          <a:off x="0" y="0"/>
          <a:ext cx="0" cy="0"/>
          <a:chOff x="0" y="0"/>
          <a:chExt cx="0" cy="0"/>
        </a:xfrm>
      </p:grpSpPr>
      <p:sp>
        <p:nvSpPr>
          <p:cNvPr id="162" name="Google Shape;162;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3" name="Google Shape;163;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4"/>
        <p:cNvGrpSpPr/>
        <p:nvPr/>
      </p:nvGrpSpPr>
      <p:grpSpPr>
        <a:xfrm>
          <a:off x="0" y="0"/>
          <a:ext cx="0" cy="0"/>
          <a:chOff x="0" y="0"/>
          <a:chExt cx="0" cy="0"/>
        </a:xfrm>
      </p:grpSpPr>
      <p:sp>
        <p:nvSpPr>
          <p:cNvPr id="165" name="Google Shape;165;p3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66" name="Google Shape;166;p3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167" name="Google Shape;167;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3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70" name="Google Shape;17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1"/>
        <p:cNvGrpSpPr/>
        <p:nvPr/>
      </p:nvGrpSpPr>
      <p:grpSpPr>
        <a:xfrm>
          <a:off x="0" y="0"/>
          <a:ext cx="0" cy="0"/>
          <a:chOff x="0" y="0"/>
          <a:chExt cx="0" cy="0"/>
        </a:xfrm>
      </p:grpSpPr>
      <p:sp>
        <p:nvSpPr>
          <p:cNvPr id="172" name="Google Shape;172;p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3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74" name="Google Shape;174;p3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75" name="Google Shape;175;p3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76" name="Google Shape;17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7"/>
        <p:cNvGrpSpPr/>
        <p:nvPr/>
      </p:nvGrpSpPr>
      <p:grpSpPr>
        <a:xfrm>
          <a:off x="0" y="0"/>
          <a:ext cx="0" cy="0"/>
          <a:chOff x="0" y="0"/>
          <a:chExt cx="0" cy="0"/>
        </a:xfrm>
      </p:grpSpPr>
      <p:sp>
        <p:nvSpPr>
          <p:cNvPr id="178" name="Google Shape;178;p3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179" name="Google Shape;17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Google Shape;181;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86" r:id="rId11"/>
    <p:sldLayoutId id="2147483688" r:id="rId12"/>
    <p:sldLayoutId id="214748368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33" name="Google Shape;133;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4" name="Google Shape;134;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www.fao.org/4/i2085e/i2085e00.pdf" TargetMode="External"/><Relationship Id="rId2" Type="http://schemas.openxmlformats.org/officeDocument/2006/relationships/image" Target="../media/image9.jpg"/><Relationship Id="rId1" Type="http://schemas.openxmlformats.org/officeDocument/2006/relationships/slideLayout" Target="../slideLayouts/slideLayout11.xml"/><Relationship Id="rId4" Type="http://schemas.openxmlformats.org/officeDocument/2006/relationships/hyperlink" Target="https://www.fao.org/dairy-production-products/products/codex-alimentarius/e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il-idf.org/idf-pillars/standards-pillar/" TargetMode="External"/><Relationship Id="rId2" Type="http://schemas.openxmlformats.org/officeDocument/2006/relationships/image" Target="../media/image9.jpg"/><Relationship Id="rId1" Type="http://schemas.openxmlformats.org/officeDocument/2006/relationships/slideLayout" Target="../slideLayouts/slideLayout11.xml"/><Relationship Id="rId6" Type="http://schemas.openxmlformats.org/officeDocument/2006/relationships/hyperlink" Target="https://fil-idf.org/idf-pillars/safety-and-quality/" TargetMode="External"/><Relationship Id="rId5" Type="http://schemas.openxmlformats.org/officeDocument/2006/relationships/hyperlink" Target="https://fil-idf.org/idf-pillars/sustainability-pillar/" TargetMode="External"/><Relationship Id="rId4" Type="http://schemas.openxmlformats.org/officeDocument/2006/relationships/hyperlink" Target="https://fil-idf.org/idf-pillars/nutrition-and-health/"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www.fssai.gov.in/upload/uploadfiles/files/Chapter%202_1%20(Dairy%20products%20and%20analogues).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image" Target="../media/image13.jpg"/><Relationship Id="rId7"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oleObject" Target="../embeddings/oleObject3.bin"/><Relationship Id="rId5" Type="http://schemas.openxmlformats.org/officeDocument/2006/relationships/image" Target="../media/image14.emf"/><Relationship Id="rId4" Type="http://schemas.openxmlformats.org/officeDocument/2006/relationships/oleObject" Target="../embeddings/oleObject2.bin"/><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hyperlink" Target="https://www.nddb.coop/services/ppd/kit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https://www.fssai.gov.in/upload/uploadfiles/files/FAQs_Milk_Quality_07_07_2020.pdf" TargetMode="External"/><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0.jpg"/><Relationship Id="rId1" Type="http://schemas.openxmlformats.org/officeDocument/2006/relationships/slideLayout" Target="../slideLayouts/slideLayout11.xml"/><Relationship Id="rId4" Type="http://schemas.openxmlformats.org/officeDocument/2006/relationships/image" Target="../media/image21.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20.jpg"/><Relationship Id="rId1" Type="http://schemas.openxmlformats.org/officeDocument/2006/relationships/slideLayout" Target="../slideLayouts/slideLayout11.xml"/><Relationship Id="rId4" Type="http://schemas.openxmlformats.org/officeDocument/2006/relationships/image" Target="../media/image21.emf"/></Relationships>
</file>

<file path=ppt/slides/_rels/slide4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23.emf"/><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22.jpeg"/><Relationship Id="rId1" Type="http://schemas.openxmlformats.org/officeDocument/2006/relationships/slideLayout" Target="../slideLayouts/slideLayout11.xml"/><Relationship Id="rId4" Type="http://schemas.openxmlformats.org/officeDocument/2006/relationships/image" Target="../media/image24.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22.jpeg"/><Relationship Id="rId1" Type="http://schemas.openxmlformats.org/officeDocument/2006/relationships/slideLayout" Target="../slideLayouts/slideLayout11.xml"/><Relationship Id="rId4" Type="http://schemas.openxmlformats.org/officeDocument/2006/relationships/image" Target="../media/image25.emf"/></Relationships>
</file>

<file path=ppt/slides/_rels/slide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27.jpeg"/><Relationship Id="rId1" Type="http://schemas.openxmlformats.org/officeDocument/2006/relationships/slideLayout" Target="../slideLayouts/slideLayout11.xml"/><Relationship Id="rId4" Type="http://schemas.openxmlformats.org/officeDocument/2006/relationships/image" Target="../media/image28.emf"/></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gif"/></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slide" Target="slide5.xml"/><Relationship Id="rId5" Type="http://schemas.openxmlformats.org/officeDocument/2006/relationships/image" Target="../media/image48.png"/><Relationship Id="rId10" Type="http://schemas.openxmlformats.org/officeDocument/2006/relationships/slide" Target="slide6.xml"/><Relationship Id="rId4" Type="http://schemas.openxmlformats.org/officeDocument/2006/relationships/image" Target="../media/image47.png"/><Relationship Id="rId9" Type="http://schemas.openxmlformats.org/officeDocument/2006/relationships/slide" Target="slide11.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40.png"/><Relationship Id="rId4" Type="http://schemas.openxmlformats.org/officeDocument/2006/relationships/image" Target="../media/image39.gif"/></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85"/>
        <p:cNvGrpSpPr/>
        <p:nvPr/>
      </p:nvGrpSpPr>
      <p:grpSpPr>
        <a:xfrm>
          <a:off x="0" y="0"/>
          <a:ext cx="0" cy="0"/>
          <a:chOff x="0" y="0"/>
          <a:chExt cx="0" cy="0"/>
        </a:xfrm>
      </p:grpSpPr>
      <p:pic>
        <p:nvPicPr>
          <p:cNvPr id="3" name="Picture 2">
            <a:extLst>
              <a:ext uri="{FF2B5EF4-FFF2-40B4-BE49-F238E27FC236}">
                <a16:creationId xmlns:a16="http://schemas.microsoft.com/office/drawing/2014/main" id="{DAF5A1F5-AED1-91EF-FCAA-9958FD8B41F2}"/>
              </a:ext>
            </a:extLst>
          </p:cNvPr>
          <p:cNvPicPr>
            <a:picLocks noChangeAspect="1"/>
          </p:cNvPicPr>
          <p:nvPr/>
        </p:nvPicPr>
        <p:blipFill>
          <a:blip r:embed="rId3"/>
          <a:stretch>
            <a:fillRect/>
          </a:stretch>
        </p:blipFill>
        <p:spPr>
          <a:xfrm>
            <a:off x="0" y="1"/>
            <a:ext cx="5175504" cy="3450336"/>
          </a:xfrm>
          <a:prstGeom prst="rect">
            <a:avLst/>
          </a:prstGeom>
        </p:spPr>
      </p:pic>
      <p:sp>
        <p:nvSpPr>
          <p:cNvPr id="186" name="Google Shape;186;p39"/>
          <p:cNvSpPr txBox="1">
            <a:spLocks noGrp="1"/>
          </p:cNvSpPr>
          <p:nvPr>
            <p:ph type="ctrTitle"/>
          </p:nvPr>
        </p:nvSpPr>
        <p:spPr>
          <a:xfrm>
            <a:off x="4228186" y="-365755"/>
            <a:ext cx="4836714" cy="3423514"/>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GB" sz="3600" dirty="0" err="1">
                <a:solidFill>
                  <a:srgbClr val="000000"/>
                </a:solidFill>
                <a:latin typeface="Times New Roman"/>
                <a:ea typeface="Times New Roman"/>
                <a:cs typeface="Times New Roman"/>
                <a:sym typeface="Times New Roman"/>
              </a:rPr>
              <a:t>Analyzing</a:t>
            </a:r>
            <a:r>
              <a:rPr lang="en-GB" sz="3600" dirty="0">
                <a:solidFill>
                  <a:srgbClr val="000000"/>
                </a:solidFill>
                <a:latin typeface="Times New Roman"/>
                <a:ea typeface="Times New Roman"/>
                <a:cs typeface="Times New Roman"/>
                <a:sym typeface="Times New Roman"/>
              </a:rPr>
              <a:t> Composition and Contaminants in Food Products </a:t>
            </a:r>
            <a:r>
              <a:rPr lang="en-US" sz="3600" dirty="0">
                <a:solidFill>
                  <a:schemeClr val="accent1"/>
                </a:solidFill>
                <a:latin typeface="Times New Roman" panose="02020603050405020304" pitchFamily="18" charset="0"/>
                <a:cs typeface="Times New Roman" panose="02020603050405020304" pitchFamily="18" charset="0"/>
              </a:rPr>
              <a:t>–</a:t>
            </a:r>
            <a:r>
              <a:rPr lang="en-GB" sz="3600" dirty="0">
                <a:solidFill>
                  <a:srgbClr val="000000"/>
                </a:solidFill>
                <a:latin typeface="Times New Roman"/>
                <a:ea typeface="Times New Roman"/>
                <a:cs typeface="Times New Roman"/>
                <a:sym typeface="Times New Roman"/>
              </a:rPr>
              <a:t> Milk &amp; Milk Products</a:t>
            </a:r>
            <a:endParaRPr sz="3600" dirty="0">
              <a:latin typeface="Times New Roman"/>
              <a:ea typeface="Times New Roman"/>
              <a:cs typeface="Times New Roman"/>
              <a:sym typeface="Times New Roman"/>
            </a:endParaRPr>
          </a:p>
        </p:txBody>
      </p:sp>
      <p:sp>
        <p:nvSpPr>
          <p:cNvPr id="187" name="Google Shape;187;p39"/>
          <p:cNvSpPr txBox="1">
            <a:spLocks noGrp="1"/>
          </p:cNvSpPr>
          <p:nvPr>
            <p:ph type="subTitle" idx="1"/>
          </p:nvPr>
        </p:nvSpPr>
        <p:spPr>
          <a:xfrm>
            <a:off x="2637225" y="4191610"/>
            <a:ext cx="6507000" cy="528790"/>
          </a:xfrm>
          <a:prstGeom prst="rect">
            <a:avLst/>
          </a:prstGeom>
        </p:spPr>
        <p:txBody>
          <a:bodyPr spcFirstLastPara="1" wrap="square" lIns="91425" tIns="91425" rIns="91425" bIns="91425" anchor="ctr" anchorCtr="0">
            <a:normAutofit lnSpcReduction="10000"/>
          </a:bodyPr>
          <a:lstStyle/>
          <a:p>
            <a:pPr marL="0" lvl="0" indent="0" algn="ctr" rtl="0">
              <a:spcBef>
                <a:spcPts val="0"/>
              </a:spcBef>
              <a:spcAft>
                <a:spcPts val="0"/>
              </a:spcAft>
              <a:buNone/>
            </a:pPr>
            <a:r>
              <a:rPr lang="en-GB" sz="2400">
                <a:latin typeface="Times New Roman"/>
                <a:ea typeface="Times New Roman"/>
                <a:cs typeface="Times New Roman"/>
                <a:sym typeface="Times New Roman"/>
              </a:rPr>
              <a:t>Bureau of Indian Standards</a:t>
            </a:r>
            <a:endParaRPr sz="2400">
              <a:latin typeface="Times New Roman"/>
              <a:ea typeface="Times New Roman"/>
              <a:cs typeface="Times New Roman"/>
              <a:sym typeface="Times New Roman"/>
            </a:endParaRPr>
          </a:p>
        </p:txBody>
      </p:sp>
      <p:pic>
        <p:nvPicPr>
          <p:cNvPr id="188" name="Google Shape;188;p39"/>
          <p:cNvPicPr preferRelativeResize="0"/>
          <p:nvPr/>
        </p:nvPicPr>
        <p:blipFill>
          <a:blip r:embed="rId4">
            <a:alphaModFix/>
          </a:blip>
          <a:stretch>
            <a:fillRect/>
          </a:stretch>
        </p:blipFill>
        <p:spPr>
          <a:xfrm>
            <a:off x="311688" y="4034656"/>
            <a:ext cx="1323975" cy="952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E985063-83D1-C040-183F-E619F3AA6195}"/>
              </a:ext>
            </a:extLst>
          </p:cNvPr>
          <p:cNvPicPr>
            <a:picLocks noChangeAspect="1"/>
          </p:cNvPicPr>
          <p:nvPr/>
        </p:nvPicPr>
        <p:blipFill>
          <a:blip r:embed="rId2">
            <a:alphaModFix amt="20000"/>
          </a:blip>
          <a:stretch>
            <a:fillRect/>
          </a:stretch>
        </p:blipFill>
        <p:spPr>
          <a:xfrm>
            <a:off x="315045" y="0"/>
            <a:ext cx="8498542"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1601918" y="48126"/>
            <a:ext cx="6913431" cy="838773"/>
          </a:xfrm>
        </p:spPr>
        <p:txBody>
          <a:bodyPr/>
          <a:lstStyle/>
          <a:p>
            <a:r>
              <a:rPr lang="en-US" sz="3600" b="1" dirty="0">
                <a:solidFill>
                  <a:schemeClr val="accent1"/>
                </a:solidFill>
                <a:latin typeface="Times New Roman"/>
                <a:cs typeface="Times New Roman"/>
                <a:sym typeface="Arial"/>
              </a:rPr>
              <a:t>WHY ‘STANDARDS’? Contd..</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7"/>
            <a:ext cx="7649076" cy="3154454"/>
          </a:xfrm>
        </p:spPr>
        <p:txBody>
          <a:bodyPr numCol="1"/>
          <a:lstStyle/>
          <a:p>
            <a:pPr algn="just">
              <a:buClr>
                <a:schemeClr val="accent1"/>
              </a:buClr>
              <a:buFont typeface="Arial" panose="020B0604020202020204" pitchFamily="34" charset="0"/>
              <a:buChar char="•"/>
            </a:pPr>
            <a:r>
              <a:rPr lang="en-US" sz="2000" b="1" dirty="0">
                <a:solidFill>
                  <a:schemeClr val="accent1"/>
                </a:solidFill>
                <a:latin typeface="Times New Roman" panose="02020603050405020304" pitchFamily="18" charset="0"/>
                <a:cs typeface="Times New Roman" panose="02020603050405020304" pitchFamily="18" charset="0"/>
              </a:rPr>
              <a:t>Standardization in Testing ensures </a:t>
            </a:r>
            <a:r>
              <a:rPr lang="en-US" sz="2000" b="1" dirty="0"/>
              <a:t> </a:t>
            </a:r>
            <a:r>
              <a:rPr lang="en-US" sz="2000" dirty="0">
                <a:solidFill>
                  <a:schemeClr val="accent1"/>
                </a:solidFill>
                <a:latin typeface="Times New Roman" panose="02020603050405020304" pitchFamily="18" charset="0"/>
                <a:cs typeface="Times New Roman" panose="02020603050405020304" pitchFamily="18" charset="0"/>
              </a:rPr>
              <a:t>Milk undergoes tests for fat content, protein levels, presence of antibiotics, and other parameters using established and approved procedures.</a:t>
            </a:r>
          </a:p>
          <a:p>
            <a:pPr algn="just">
              <a:buClr>
                <a:schemeClr val="accent1"/>
              </a:buClr>
              <a:buFont typeface="Arial" panose="020B0604020202020204" pitchFamily="34" charset="0"/>
              <a:buChar char="•"/>
            </a:pPr>
            <a:r>
              <a:rPr lang="en-US" sz="2000" b="1" dirty="0">
                <a:solidFill>
                  <a:schemeClr val="accent1"/>
                </a:solidFill>
                <a:latin typeface="Times New Roman" panose="02020603050405020304" pitchFamily="18" charset="0"/>
                <a:cs typeface="Times New Roman" panose="02020603050405020304" pitchFamily="18" charset="0"/>
              </a:rPr>
              <a:t>Standardization in Processes ensures </a:t>
            </a:r>
            <a:r>
              <a:rPr lang="en-US" sz="2000" dirty="0">
                <a:solidFill>
                  <a:schemeClr val="accent1"/>
                </a:solidFill>
                <a:latin typeface="Times New Roman" panose="02020603050405020304" pitchFamily="18" charset="0"/>
                <a:cs typeface="Times New Roman" panose="02020603050405020304" pitchFamily="18" charset="0"/>
              </a:rPr>
              <a:t>Milk processing facilities utilize standardized equipment like milk tankers and pasteurizers to ensure consistent handling and processing.</a:t>
            </a:r>
          </a:p>
          <a:p>
            <a:pPr algn="just">
              <a:buClr>
                <a:schemeClr val="accent1"/>
              </a:buClr>
              <a:buFont typeface="Arial" panose="020B0604020202020204" pitchFamily="34" charset="0"/>
              <a:buChar char="•"/>
            </a:pPr>
            <a:r>
              <a:rPr lang="en-US" sz="2000" b="1" dirty="0">
                <a:solidFill>
                  <a:schemeClr val="accent1"/>
                </a:solidFill>
                <a:latin typeface="Times New Roman" panose="02020603050405020304" pitchFamily="18" charset="0"/>
                <a:cs typeface="Times New Roman" panose="02020603050405020304" pitchFamily="18" charset="0"/>
              </a:rPr>
              <a:t>Standardization in Cleaning &amp; Sanitation </a:t>
            </a:r>
            <a:r>
              <a:rPr lang="en-US" sz="2000" dirty="0">
                <a:solidFill>
                  <a:schemeClr val="accent1"/>
                </a:solidFill>
                <a:latin typeface="Times New Roman" panose="02020603050405020304" pitchFamily="18" charset="0"/>
                <a:cs typeface="Times New Roman" panose="02020603050405020304" pitchFamily="18" charset="0"/>
              </a:rPr>
              <a:t>ensures </a:t>
            </a:r>
            <a:r>
              <a:rPr lang="en-US" sz="1600" dirty="0"/>
              <a:t> </a:t>
            </a:r>
            <a:r>
              <a:rPr lang="en-US" sz="2000" dirty="0">
                <a:solidFill>
                  <a:schemeClr val="accent1"/>
                </a:solidFill>
                <a:latin typeface="Times New Roman" panose="02020603050405020304" pitchFamily="18" charset="0"/>
                <a:cs typeface="Times New Roman" panose="02020603050405020304" pitchFamily="18" charset="0"/>
              </a:rPr>
              <a:t>cleaning and sanitation protocols minimize the risk of contamination throughout the milk production chain.</a:t>
            </a:r>
          </a:p>
          <a:p>
            <a:pPr marL="1028700" lvl="1" indent="-457200" algn="just">
              <a:buClr>
                <a:schemeClr val="accent1"/>
              </a:buClr>
              <a:buFont typeface="+mj-lt"/>
              <a:buAutoNum type="alphaLcPeriod"/>
            </a:pPr>
            <a:endParaRPr lang="en-US" sz="2000" dirty="0">
              <a:solidFill>
                <a:schemeClr val="accent1"/>
              </a:solidFill>
              <a:latin typeface="Times New Roman" panose="02020603050405020304" pitchFamily="18" charset="0"/>
              <a:cs typeface="Times New Roman" panose="02020603050405020304" pitchFamily="18" charset="0"/>
            </a:endParaRPr>
          </a:p>
          <a:p>
            <a:pPr marL="95250" indent="0">
              <a:buClr>
                <a:schemeClr val="accent1"/>
              </a:buClr>
              <a:buNone/>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0718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19B606E-230C-BE09-D413-CDC6F477456B}"/>
              </a:ext>
            </a:extLst>
          </p:cNvPr>
          <p:cNvPicPr>
            <a:picLocks noChangeAspect="1"/>
          </p:cNvPicPr>
          <p:nvPr/>
        </p:nvPicPr>
        <p:blipFill>
          <a:blip r:embed="rId2">
            <a:alphaModFix amt="20000"/>
          </a:blip>
          <a:stretch>
            <a:fillRect/>
          </a:stretch>
        </p:blipFill>
        <p:spPr>
          <a:xfrm>
            <a:off x="307361" y="0"/>
            <a:ext cx="8548882" cy="5095373"/>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914400" y="48126"/>
            <a:ext cx="7404577" cy="658805"/>
          </a:xfrm>
        </p:spPr>
        <p:txBody>
          <a:bodyPr/>
          <a:lstStyle/>
          <a:p>
            <a:r>
              <a:rPr lang="en-US" sz="2400" b="1" dirty="0">
                <a:solidFill>
                  <a:schemeClr val="accent1"/>
                </a:solidFill>
                <a:latin typeface="Times New Roman"/>
                <a:cs typeface="Times New Roman"/>
                <a:sym typeface="Arial"/>
              </a:rPr>
              <a:t>GLOBAL STANDARDIZATION PERSPECTIVE</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215153" y="706931"/>
            <a:ext cx="8621486" cy="4095588"/>
          </a:xfrm>
        </p:spPr>
        <p:txBody>
          <a:bodyPr numCol="1"/>
          <a:lstStyle/>
          <a:p>
            <a:pPr algn="just">
              <a:buClr>
                <a:schemeClr val="accent1"/>
              </a:buClr>
              <a:buFont typeface="Arial" panose="020B0604020202020204" pitchFamily="34" charset="0"/>
              <a:buChar char="•"/>
            </a:pPr>
            <a:r>
              <a:rPr lang="en-US" sz="2400" b="1" dirty="0">
                <a:solidFill>
                  <a:schemeClr val="accent1"/>
                </a:solidFill>
                <a:latin typeface="Times New Roman" panose="02020603050405020304" pitchFamily="18" charset="0"/>
                <a:cs typeface="Times New Roman" panose="02020603050405020304" pitchFamily="18" charset="0"/>
              </a:rPr>
              <a:t>Codex Alimentarius Commission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The Codex Standard for Milk and Milk Products</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a:solidFill>
                  <a:schemeClr val="accent1"/>
                </a:solidFill>
                <a:latin typeface="Times New Roman" panose="02020603050405020304" pitchFamily="18" charset="0"/>
                <a:cs typeface="Times New Roman" panose="02020603050405020304" pitchFamily="18" charset="0"/>
              </a:rPr>
              <a:t>provides internationally recognized </a:t>
            </a:r>
            <a:r>
              <a:rPr lang="en-US" sz="2400" dirty="0">
                <a:solidFill>
                  <a:srgbClr val="00B0F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guidelines</a:t>
            </a:r>
            <a:r>
              <a:rPr lang="en-US" sz="2400" dirty="0">
                <a:solidFill>
                  <a:schemeClr val="accent1"/>
                </a:solidFill>
                <a:latin typeface="Times New Roman" panose="02020603050405020304" pitchFamily="18" charset="0"/>
                <a:cs typeface="Times New Roman" panose="02020603050405020304" pitchFamily="18" charset="0"/>
              </a:rPr>
              <a:t> on milk quality, including methods for sampling and analysis. It ensures harmonization of practices globally, facilitating trade and consumer protection.</a:t>
            </a:r>
          </a:p>
          <a:p>
            <a:pPr algn="just">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r>
              <a:rPr lang="en-US" sz="2400" b="1" dirty="0">
                <a:solidFill>
                  <a:schemeClr val="accent1"/>
                </a:solidFill>
                <a:latin typeface="Times New Roman" panose="02020603050405020304" pitchFamily="18" charset="0"/>
                <a:cs typeface="Times New Roman" panose="02020603050405020304" pitchFamily="18" charset="0"/>
              </a:rPr>
              <a:t>ISO Standards</a:t>
            </a:r>
            <a:r>
              <a:rPr lang="en-US" sz="2400" dirty="0">
                <a:solidFill>
                  <a:schemeClr val="accent1"/>
                </a:solidFill>
                <a:latin typeface="Times New Roman" panose="02020603050405020304" pitchFamily="18" charset="0"/>
                <a:cs typeface="Times New Roman" panose="02020603050405020304" pitchFamily="18" charset="0"/>
              </a:rPr>
              <a:t>: ISO/TC 34/SC 5 ‘Milk and Milk Products’ formulated International Standards for methods of analysis and sampling for milk and milk products, covering the dairy chain from primary production to consumption. ISO 11816 series covers methods for the determination of fat, protein, lactose, and other components in milk. </a:t>
            </a:r>
          </a:p>
        </p:txBody>
      </p:sp>
    </p:spTree>
    <p:extLst>
      <p:ext uri="{BB962C8B-B14F-4D97-AF65-F5344CB8AC3E}">
        <p14:creationId xmlns:p14="http://schemas.microsoft.com/office/powerpoint/2010/main" val="67625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79E935C-67DB-44DF-81B0-7A38590BBA91}"/>
              </a:ext>
            </a:extLst>
          </p:cNvPr>
          <p:cNvPicPr>
            <a:picLocks noChangeAspect="1"/>
          </p:cNvPicPr>
          <p:nvPr/>
        </p:nvPicPr>
        <p:blipFill>
          <a:blip r:embed="rId2">
            <a:alphaModFix amt="20000"/>
          </a:blip>
          <a:stretch>
            <a:fillRect/>
          </a:stretch>
        </p:blipFill>
        <p:spPr>
          <a:xfrm>
            <a:off x="307361" y="0"/>
            <a:ext cx="8548882" cy="5095373"/>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914400" y="48126"/>
            <a:ext cx="8060551" cy="838773"/>
          </a:xfrm>
        </p:spPr>
        <p:txBody>
          <a:bodyPr/>
          <a:lstStyle/>
          <a:p>
            <a:r>
              <a:rPr lang="en-US" sz="2800" b="1" dirty="0">
                <a:solidFill>
                  <a:schemeClr val="accent1"/>
                </a:solidFill>
                <a:latin typeface="Times New Roman"/>
                <a:cs typeface="Times New Roman"/>
                <a:sym typeface="Arial"/>
              </a:rPr>
              <a:t>GLOBAL STANDARDIZATION PERSPECTIVE Contd.</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399570" y="886899"/>
            <a:ext cx="8383280" cy="4208474"/>
          </a:xfrm>
        </p:spPr>
        <p:txBody>
          <a:bodyPr numCol="1"/>
          <a:lstStyle/>
          <a:p>
            <a:pPr algn="just">
              <a:buClr>
                <a:schemeClr val="accent1"/>
              </a:buClr>
              <a:buFont typeface="Arial" panose="020B0604020202020204" pitchFamily="34" charset="0"/>
              <a:buChar char="•"/>
            </a:pPr>
            <a:r>
              <a:rPr lang="en-US" sz="2000" b="1" dirty="0">
                <a:solidFill>
                  <a:schemeClr val="accent1"/>
                </a:solidFill>
                <a:latin typeface="Times New Roman" panose="02020603050405020304" pitchFamily="18" charset="0"/>
                <a:cs typeface="Times New Roman" panose="02020603050405020304" pitchFamily="18" charset="0"/>
              </a:rPr>
              <a:t>International Dairy Federation (IDF): </a:t>
            </a:r>
            <a:r>
              <a:rPr lang="en-US" sz="2000" dirty="0">
                <a:solidFill>
                  <a:schemeClr val="accent1"/>
                </a:solidFill>
                <a:latin typeface="Times New Roman" panose="02020603050405020304" pitchFamily="18" charset="0"/>
                <a:cs typeface="Times New Roman" panose="02020603050405020304" pitchFamily="18" charset="0"/>
              </a:rPr>
              <a:t>A leading authority setting scientific and technical standards for milk and milk products since 1903. It publishes guidelines for milk preservation, hygienic practices, and terminology.</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Collaborates with ISO and CAC in developing guidelines for Milk and related products. </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IDF covers key issues working within </a:t>
            </a:r>
            <a:r>
              <a:rPr lang="en-US" sz="2000" b="1" dirty="0">
                <a:solidFill>
                  <a:schemeClr val="accent1"/>
                </a:solidFill>
                <a:latin typeface="Times New Roman" panose="02020603050405020304" pitchFamily="18" charset="0"/>
                <a:cs typeface="Times New Roman" panose="02020603050405020304" pitchFamily="18" charset="0"/>
              </a:rPr>
              <a:t>4 Strategic pillars</a:t>
            </a:r>
            <a:r>
              <a:rPr lang="en-US" sz="2000" dirty="0">
                <a:solidFill>
                  <a:schemeClr val="accent1"/>
                </a:solidFill>
                <a:latin typeface="Times New Roman" panose="02020603050405020304" pitchFamily="18" charset="0"/>
                <a:cs typeface="Times New Roman" panose="02020603050405020304" pitchFamily="18" charset="0"/>
              </a:rPr>
              <a:t>:</a:t>
            </a:r>
          </a:p>
          <a:p>
            <a:pPr marL="495300" indent="-400050" algn="just">
              <a:buClr>
                <a:schemeClr val="accent1"/>
              </a:buClr>
              <a:buFont typeface="+mj-lt"/>
              <a:buAutoNum type="romanLcPeriod"/>
            </a:pPr>
            <a:r>
              <a:rPr lang="en-US" sz="2000"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Standards </a:t>
            </a:r>
            <a:endParaRPr lang="en-US" sz="2000" dirty="0">
              <a:solidFill>
                <a:srgbClr val="00B0F0"/>
              </a:solidFill>
              <a:latin typeface="Times New Roman" panose="02020603050405020304" pitchFamily="18" charset="0"/>
              <a:cs typeface="Times New Roman" panose="02020603050405020304" pitchFamily="18" charset="0"/>
            </a:endParaRPr>
          </a:p>
          <a:p>
            <a:pPr marL="495300" indent="-400050" algn="just">
              <a:buClr>
                <a:schemeClr val="accent1"/>
              </a:buClr>
              <a:buFont typeface="+mj-lt"/>
              <a:buAutoNum type="romanLcPeriod"/>
            </a:pPr>
            <a:r>
              <a:rPr lang="en-US" sz="2000" dirty="0">
                <a:solidFill>
                  <a:srgbClr val="00B0F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Nutrition &amp; Health</a:t>
            </a:r>
            <a:endParaRPr lang="en-US" sz="2000" dirty="0">
              <a:solidFill>
                <a:srgbClr val="00B0F0"/>
              </a:solidFill>
              <a:latin typeface="Times New Roman" panose="02020603050405020304" pitchFamily="18" charset="0"/>
              <a:cs typeface="Times New Roman" panose="02020603050405020304" pitchFamily="18" charset="0"/>
            </a:endParaRPr>
          </a:p>
          <a:p>
            <a:pPr marL="495300" indent="-400050" algn="just">
              <a:buClr>
                <a:schemeClr val="accent1"/>
              </a:buClr>
              <a:buFont typeface="+mj-lt"/>
              <a:buAutoNum type="romanLcPeriod"/>
            </a:pPr>
            <a:r>
              <a:rPr lang="en-US" sz="2000" dirty="0">
                <a:solidFill>
                  <a:srgbClr val="00B0F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Sustainability</a:t>
            </a:r>
            <a:endParaRPr lang="en-US" sz="2000" dirty="0">
              <a:solidFill>
                <a:srgbClr val="00B0F0"/>
              </a:solidFill>
              <a:latin typeface="Times New Roman" panose="02020603050405020304" pitchFamily="18" charset="0"/>
              <a:cs typeface="Times New Roman" panose="02020603050405020304" pitchFamily="18" charset="0"/>
            </a:endParaRPr>
          </a:p>
          <a:p>
            <a:pPr marL="495300" indent="-400050" algn="just">
              <a:buClr>
                <a:schemeClr val="accent1"/>
              </a:buClr>
              <a:buFont typeface="+mj-lt"/>
              <a:buAutoNum type="romanLcPeriod"/>
            </a:pPr>
            <a:r>
              <a:rPr lang="en-US" sz="2000" dirty="0">
                <a:solidFill>
                  <a:srgbClr val="00B0F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Safety &amp; Quality</a:t>
            </a:r>
            <a:endParaRPr lang="en-US" sz="2000" dirty="0">
              <a:solidFill>
                <a:srgbClr val="00B0F0"/>
              </a:solidFill>
              <a:latin typeface="Times New Roman" panose="02020603050405020304" pitchFamily="18" charset="0"/>
              <a:cs typeface="Times New Roman" panose="02020603050405020304" pitchFamily="18" charset="0"/>
            </a:endParaRPr>
          </a:p>
          <a:p>
            <a:pPr marL="495300" indent="-400050" algn="just">
              <a:buClr>
                <a:schemeClr val="accent1"/>
              </a:buClr>
              <a:buFont typeface="+mj-lt"/>
              <a:buAutoNum type="romanLcPeriod"/>
            </a:pPr>
            <a:endParaRPr lang="en-US" sz="1800" dirty="0">
              <a:solidFill>
                <a:schemeClr val="accent1"/>
              </a:solidFill>
              <a:latin typeface="Times New Roman" panose="02020603050405020304" pitchFamily="18" charset="0"/>
              <a:cs typeface="Times New Roman" panose="02020603050405020304" pitchFamily="18" charset="0"/>
            </a:endParaRPr>
          </a:p>
          <a:p>
            <a:pPr marL="1028700" lvl="1" indent="-457200" algn="just">
              <a:buClr>
                <a:schemeClr val="accent1"/>
              </a:buClr>
              <a:buFont typeface="+mj-lt"/>
              <a:buAutoNum type="alphaLcPeriod"/>
            </a:pPr>
            <a:endParaRPr lang="en-US" sz="20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763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914400" y="48126"/>
            <a:ext cx="7404577" cy="838773"/>
          </a:xfrm>
        </p:spPr>
        <p:txBody>
          <a:bodyPr/>
          <a:lstStyle/>
          <a:p>
            <a:r>
              <a:rPr lang="en-US" sz="2400" b="1" dirty="0">
                <a:solidFill>
                  <a:schemeClr val="accent1"/>
                </a:solidFill>
                <a:latin typeface="Times New Roman"/>
                <a:cs typeface="Times New Roman"/>
                <a:sym typeface="Arial"/>
              </a:rPr>
              <a:t>THE DAIRY DECLARATION OF ROTTERDAM</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47462" y="886899"/>
            <a:ext cx="7649076" cy="3526972"/>
          </a:xfrm>
        </p:spPr>
        <p:txBody>
          <a:bodyPr numCol="1"/>
          <a:lstStyle/>
          <a:p>
            <a:pPr marL="95250" indent="0" algn="just">
              <a:buClr>
                <a:schemeClr val="accent1"/>
              </a:buClr>
              <a:buNone/>
            </a:pPr>
            <a:endParaRPr lang="en-US" sz="1800" dirty="0">
              <a:solidFill>
                <a:schemeClr val="accent1"/>
              </a:solidFill>
              <a:latin typeface="Times New Roman" panose="02020603050405020304" pitchFamily="18" charset="0"/>
              <a:cs typeface="Times New Roman" panose="02020603050405020304" pitchFamily="18" charset="0"/>
            </a:endParaRPr>
          </a:p>
          <a:p>
            <a:pPr marL="1028700" lvl="1" indent="-457200" algn="just">
              <a:buClr>
                <a:schemeClr val="accent1"/>
              </a:buClr>
              <a:buFont typeface="+mj-lt"/>
              <a:buAutoNum type="alphaLcPeriod"/>
            </a:pPr>
            <a:endParaRPr lang="en-US" sz="20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1B442DE-23B4-A6AD-5203-8E962A1DB85E}"/>
              </a:ext>
            </a:extLst>
          </p:cNvPr>
          <p:cNvPicPr>
            <a:picLocks noChangeAspect="1"/>
          </p:cNvPicPr>
          <p:nvPr/>
        </p:nvPicPr>
        <p:blipFill>
          <a:blip r:embed="rId2"/>
          <a:stretch>
            <a:fillRect/>
          </a:stretch>
        </p:blipFill>
        <p:spPr>
          <a:xfrm>
            <a:off x="1038153" y="598142"/>
            <a:ext cx="6710184" cy="4193864"/>
          </a:xfrm>
          <a:prstGeom prst="rect">
            <a:avLst/>
          </a:prstGeom>
        </p:spPr>
      </p:pic>
    </p:spTree>
    <p:extLst>
      <p:ext uri="{BB962C8B-B14F-4D97-AF65-F5344CB8AC3E}">
        <p14:creationId xmlns:p14="http://schemas.microsoft.com/office/powerpoint/2010/main" val="3427856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905DCBE-B809-85EA-9AA5-460346B2A6D1}"/>
              </a:ext>
            </a:extLst>
          </p:cNvPr>
          <p:cNvPicPr>
            <a:picLocks noChangeAspect="1"/>
          </p:cNvPicPr>
          <p:nvPr/>
        </p:nvPicPr>
        <p:blipFill>
          <a:blip r:embed="rId3">
            <a:alphaModFix amt="35000"/>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77516" y="48126"/>
            <a:ext cx="7937833" cy="838773"/>
          </a:xfrm>
        </p:spPr>
        <p:txBody>
          <a:bodyPr/>
          <a:lstStyle/>
          <a:p>
            <a:r>
              <a:rPr lang="en-US" sz="3000" b="1" dirty="0">
                <a:solidFill>
                  <a:schemeClr val="accent1"/>
                </a:solidFill>
                <a:latin typeface="Times New Roman"/>
                <a:cs typeface="Times New Roman"/>
                <a:sym typeface="Arial"/>
              </a:rPr>
              <a:t>National Scenario for Standardization for Dairy Sector</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577515" y="886899"/>
            <a:ext cx="7937833" cy="3416968"/>
          </a:xfrm>
        </p:spPr>
        <p:txBody>
          <a:bodyPr numCol="1"/>
          <a:lstStyle/>
          <a:p>
            <a:pPr algn="just">
              <a:buClr>
                <a:schemeClr val="accent1"/>
              </a:buClr>
              <a:buFont typeface="Arial" panose="020B0604020202020204" pitchFamily="34" charset="0"/>
              <a:buChar char="•"/>
            </a:pPr>
            <a:r>
              <a:rPr lang="en-US" sz="2200" b="1" dirty="0">
                <a:solidFill>
                  <a:schemeClr val="accent1"/>
                </a:solidFill>
                <a:latin typeface="Times New Roman" panose="02020603050405020304" pitchFamily="18" charset="0"/>
                <a:cs typeface="Times New Roman" panose="02020603050405020304" pitchFamily="18" charset="0"/>
              </a:rPr>
              <a:t>BIS</a:t>
            </a:r>
            <a:r>
              <a:rPr lang="en-US" sz="2200" dirty="0">
                <a:solidFill>
                  <a:schemeClr val="accent1"/>
                </a:solidFill>
                <a:latin typeface="Times New Roman" panose="02020603050405020304" pitchFamily="18" charset="0"/>
                <a:cs typeface="Times New Roman" panose="02020603050405020304" pitchFamily="18" charset="0"/>
              </a:rPr>
              <a:t>: Bureau of Indian Standards (BIS) formulates </a:t>
            </a:r>
            <a:r>
              <a:rPr lang="en-US" sz="2200" b="1" dirty="0">
                <a:solidFill>
                  <a:schemeClr val="accent1"/>
                </a:solidFill>
                <a:latin typeface="Times New Roman" panose="02020603050405020304" pitchFamily="18" charset="0"/>
                <a:cs typeface="Times New Roman" panose="02020603050405020304" pitchFamily="18" charset="0"/>
              </a:rPr>
              <a:t>Indian Standards </a:t>
            </a:r>
            <a:r>
              <a:rPr lang="en-US" sz="2200" dirty="0">
                <a:solidFill>
                  <a:schemeClr val="accent1"/>
                </a:solidFill>
                <a:latin typeface="Times New Roman" panose="02020603050405020304" pitchFamily="18" charset="0"/>
                <a:cs typeface="Times New Roman" panose="02020603050405020304" pitchFamily="18" charset="0"/>
              </a:rPr>
              <a:t>on Milk &amp; related products; Dairy Equipment; Food Hygiene &amp; Safety Management and Methods of Tests for Food Products, and in- sync ensures implementation of FSSAI regulations, and serves to the Standardization, Conformity and Testing requirement of the country’s Dairy sector.</a:t>
            </a:r>
          </a:p>
          <a:p>
            <a:pPr marL="95250" indent="0" algn="just">
              <a:buClr>
                <a:schemeClr val="accent1"/>
              </a:buClr>
              <a:buNone/>
            </a:pPr>
            <a:endParaRPr lang="en-US" sz="22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r>
              <a:rPr lang="en-US" sz="2200" b="1" dirty="0">
                <a:solidFill>
                  <a:schemeClr val="accent1"/>
                </a:solidFill>
                <a:latin typeface="Times New Roman" panose="02020603050405020304" pitchFamily="18" charset="0"/>
                <a:cs typeface="Times New Roman" panose="02020603050405020304" pitchFamily="18" charset="0"/>
              </a:rPr>
              <a:t>FSSAI </a:t>
            </a:r>
            <a:r>
              <a:rPr lang="en-US" sz="2200" dirty="0">
                <a:solidFill>
                  <a:schemeClr val="accent1"/>
                </a:solidFill>
                <a:latin typeface="Times New Roman" panose="02020603050405020304" pitchFamily="18" charset="0"/>
                <a:cs typeface="Times New Roman" panose="02020603050405020304" pitchFamily="18" charset="0"/>
              </a:rPr>
              <a:t>: The Food Safety and Standards Authority of India (FSSAI) sets </a:t>
            </a:r>
            <a:r>
              <a:rPr lang="en-US" sz="2200" dirty="0">
                <a:solidFill>
                  <a:srgbClr val="00B0F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national regulations for milk and milk products </a:t>
            </a:r>
            <a:r>
              <a:rPr lang="en-US" sz="2200" dirty="0">
                <a:solidFill>
                  <a:schemeClr val="accent1"/>
                </a:solidFill>
                <a:latin typeface="Times New Roman" panose="02020603050405020304" pitchFamily="18" charset="0"/>
                <a:cs typeface="Times New Roman" panose="02020603050405020304" pitchFamily="18" charset="0"/>
              </a:rPr>
              <a:t>in India. These standards encompass composition, hygiene, labeling, and contaminant limits. The FSSAI also conducts regular milk quality surveys to monitor compliance with national standards.</a:t>
            </a:r>
          </a:p>
          <a:p>
            <a:pPr algn="just">
              <a:buClr>
                <a:schemeClr val="accent1"/>
              </a:buClr>
              <a:buFont typeface="Arial" panose="020B0604020202020204" pitchFamily="34" charset="0"/>
              <a:buChar char="•"/>
            </a:pPr>
            <a:endParaRPr lang="en-US" sz="2200" dirty="0">
              <a:solidFill>
                <a:srgbClr val="FF0000"/>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2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220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1026" name="Picture 2" descr="Press Information Bureau">
            <a:extLst>
              <a:ext uri="{FF2B5EF4-FFF2-40B4-BE49-F238E27FC236}">
                <a16:creationId xmlns:a16="http://schemas.microsoft.com/office/drawing/2014/main" id="{0CF4BC22-A9FD-CCA8-0977-7184A9FE511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348749" y="0"/>
            <a:ext cx="8472521"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77516" y="48126"/>
            <a:ext cx="7937833" cy="838773"/>
          </a:xfrm>
        </p:spPr>
        <p:txBody>
          <a:bodyPr/>
          <a:lstStyle/>
          <a:p>
            <a:r>
              <a:rPr lang="en-US" sz="3000" b="1" dirty="0">
                <a:solidFill>
                  <a:schemeClr val="accent1"/>
                </a:solidFill>
                <a:latin typeface="Times New Roman"/>
                <a:cs typeface="Times New Roman"/>
                <a:sym typeface="Arial"/>
              </a:rPr>
              <a:t>FORMULATION OF INDIAN STANDARDS THROUGH BIS SECTIONAL COMMITTEES</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6"/>
            <a:ext cx="7649076" cy="3423843"/>
          </a:xfrm>
        </p:spPr>
        <p:txBody>
          <a:bodyPr numCol="1"/>
          <a:lstStyle/>
          <a:p>
            <a:pPr algn="just">
              <a:buClrTx/>
              <a:buFont typeface="Arial" panose="020B0604020202020204" pitchFamily="34" charset="0"/>
              <a:buChar char="•"/>
            </a:pPr>
            <a:r>
              <a:rPr lang="en-US" sz="2400" b="1" dirty="0">
                <a:solidFill>
                  <a:schemeClr val="accent1"/>
                </a:solidFill>
                <a:latin typeface="Times New Roman" panose="02020603050405020304" pitchFamily="18" charset="0"/>
                <a:cs typeface="Times New Roman" panose="02020603050405020304" pitchFamily="18" charset="0"/>
              </a:rPr>
              <a:t>FAD 19: Dairy Products Sectional Committee</a:t>
            </a:r>
          </a:p>
          <a:p>
            <a:pPr algn="just">
              <a:buClrTx/>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Scope: Standardization in the field of dairy and dairy products covering the dairy chain from primary production to consumption, in particular: </a:t>
            </a:r>
          </a:p>
          <a:p>
            <a:pPr marL="95250" indent="0" algn="just">
              <a:buClrTx/>
              <a:buNone/>
            </a:pPr>
            <a:r>
              <a:rPr lang="en-US" sz="2400" dirty="0">
                <a:solidFill>
                  <a:schemeClr val="accent1"/>
                </a:solidFill>
                <a:latin typeface="Times New Roman" panose="02020603050405020304" pitchFamily="18" charset="0"/>
                <a:cs typeface="Times New Roman" panose="02020603050405020304" pitchFamily="18" charset="0"/>
              </a:rPr>
              <a:t>     a) Product specifications including milk based infant</a:t>
            </a:r>
          </a:p>
          <a:p>
            <a:pPr marL="95250" indent="0" algn="just">
              <a:buClrTx/>
              <a:buNone/>
            </a:pPr>
            <a:r>
              <a:rPr lang="en-US" sz="2400" dirty="0">
                <a:solidFill>
                  <a:schemeClr val="accent1"/>
                </a:solidFill>
                <a:latin typeface="Times New Roman" panose="02020603050405020304" pitchFamily="18" charset="0"/>
                <a:cs typeface="Times New Roman" panose="02020603050405020304" pitchFamily="18" charset="0"/>
              </a:rPr>
              <a:t>         foods</a:t>
            </a:r>
          </a:p>
          <a:p>
            <a:pPr marL="95250" indent="0" algn="just">
              <a:buClrTx/>
              <a:buNone/>
            </a:pPr>
            <a:r>
              <a:rPr lang="en-US" sz="2400" dirty="0">
                <a:solidFill>
                  <a:schemeClr val="accent1"/>
                </a:solidFill>
                <a:latin typeface="Times New Roman" panose="02020603050405020304" pitchFamily="18" charset="0"/>
                <a:cs typeface="Times New Roman" panose="02020603050405020304" pitchFamily="18" charset="0"/>
              </a:rPr>
              <a:t>     b) Methods of test and analysis including sampling</a:t>
            </a:r>
          </a:p>
          <a:p>
            <a:pPr marL="95250" indent="0" algn="just">
              <a:buClrTx/>
              <a:buNone/>
            </a:pPr>
            <a:r>
              <a:rPr lang="en-US" sz="2400" dirty="0">
                <a:solidFill>
                  <a:schemeClr val="accent1"/>
                </a:solidFill>
                <a:latin typeface="Times New Roman" panose="02020603050405020304" pitchFamily="18" charset="0"/>
                <a:cs typeface="Times New Roman" panose="02020603050405020304" pitchFamily="18" charset="0"/>
              </a:rPr>
              <a:t>     c) Codes of hygienic practices.</a:t>
            </a:r>
          </a:p>
          <a:p>
            <a:pPr algn="just">
              <a:buClrTx/>
              <a:buFont typeface="Arial" panose="020B0604020202020204" pitchFamily="34" charset="0"/>
              <a:buChar char="•"/>
            </a:pPr>
            <a:endParaRPr lang="en-US" sz="1600" dirty="0">
              <a:solidFill>
                <a:schemeClr val="accent1"/>
              </a:solidFill>
              <a:latin typeface="Times New Roman" panose="02020603050405020304" pitchFamily="18" charset="0"/>
              <a:cs typeface="Times New Roman" panose="02020603050405020304" pitchFamily="18" charset="0"/>
            </a:endParaRPr>
          </a:p>
          <a:p>
            <a:pPr lvl="1" algn="just">
              <a:buClrTx/>
              <a:buFont typeface="Arial" panose="020B0604020202020204" pitchFamily="34" charset="0"/>
              <a:buChar char="•"/>
            </a:pPr>
            <a:endParaRPr lang="en-US" sz="21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28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4" name="Picture 2" descr="Press Information Bureau">
            <a:extLst>
              <a:ext uri="{FF2B5EF4-FFF2-40B4-BE49-F238E27FC236}">
                <a16:creationId xmlns:a16="http://schemas.microsoft.com/office/drawing/2014/main" id="{12643737-DF1D-8917-A969-8DC065CEA78D}"/>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48749" y="0"/>
            <a:ext cx="847252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6"/>
            <a:ext cx="7649076" cy="3423843"/>
          </a:xfrm>
        </p:spPr>
        <p:txBody>
          <a:bodyPr numCol="1"/>
          <a:lstStyle/>
          <a:p>
            <a:pPr algn="just">
              <a:buClrTx/>
              <a:buFont typeface="Arial" panose="020B0604020202020204" pitchFamily="34" charset="0"/>
              <a:buChar char="•"/>
            </a:pPr>
            <a:r>
              <a:rPr lang="en-US" sz="2400" b="1" dirty="0">
                <a:solidFill>
                  <a:schemeClr val="accent1"/>
                </a:solidFill>
                <a:latin typeface="Times New Roman" panose="02020603050405020304" pitchFamily="18" charset="0"/>
                <a:cs typeface="Times New Roman" panose="02020603050405020304" pitchFamily="18" charset="0"/>
              </a:rPr>
              <a:t>FAD 33: Dairy Equipment Sectional Committee</a:t>
            </a:r>
          </a:p>
          <a:p>
            <a:pPr algn="just">
              <a:buClrTx/>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Scope: Standardization in the field of specifications and Code of practices for equipment used for collection, handling, processing, packaging, storage &amp; transportation and testing and analysis in dairy sector.</a:t>
            </a:r>
          </a:p>
          <a:p>
            <a:pPr lvl="1" algn="just">
              <a:buClrTx/>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B70C2173-AB31-18B2-3E7A-2A5587488FB2}"/>
              </a:ext>
            </a:extLst>
          </p:cNvPr>
          <p:cNvSpPr>
            <a:spLocks noGrp="1"/>
          </p:cNvSpPr>
          <p:nvPr>
            <p:ph type="title"/>
          </p:nvPr>
        </p:nvSpPr>
        <p:spPr>
          <a:xfrm>
            <a:off x="577516" y="48126"/>
            <a:ext cx="7937833" cy="838773"/>
          </a:xfrm>
        </p:spPr>
        <p:txBody>
          <a:bodyPr/>
          <a:lstStyle/>
          <a:p>
            <a:r>
              <a:rPr lang="en-US" sz="3000" b="1" dirty="0">
                <a:solidFill>
                  <a:schemeClr val="accent1"/>
                </a:solidFill>
                <a:latin typeface="Times New Roman"/>
                <a:cs typeface="Times New Roman"/>
                <a:sym typeface="Arial"/>
              </a:rPr>
              <a:t>FORMULATION OF INDIAN STANDARDS THROUGH BIS SECTIONAL COMMITTEES</a:t>
            </a:r>
          </a:p>
        </p:txBody>
      </p:sp>
    </p:spTree>
    <p:extLst>
      <p:ext uri="{BB962C8B-B14F-4D97-AF65-F5344CB8AC3E}">
        <p14:creationId xmlns:p14="http://schemas.microsoft.com/office/powerpoint/2010/main" val="7874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4" name="Picture 2" descr="Press Information Bureau">
            <a:extLst>
              <a:ext uri="{FF2B5EF4-FFF2-40B4-BE49-F238E27FC236}">
                <a16:creationId xmlns:a16="http://schemas.microsoft.com/office/drawing/2014/main" id="{EEE17AC5-F64E-1D83-D774-2B4BEB44DF4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348749" y="0"/>
            <a:ext cx="847252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6"/>
            <a:ext cx="8075672" cy="3423843"/>
          </a:xfrm>
        </p:spPr>
        <p:txBody>
          <a:bodyPr numCol="1"/>
          <a:lstStyle/>
          <a:p>
            <a:pPr algn="just">
              <a:buClrTx/>
              <a:buFont typeface="Arial" panose="020B0604020202020204" pitchFamily="34" charset="0"/>
              <a:buChar char="•"/>
            </a:pPr>
            <a:r>
              <a:rPr lang="en-US" sz="2400" b="1" dirty="0">
                <a:solidFill>
                  <a:schemeClr val="accent1"/>
                </a:solidFill>
                <a:latin typeface="Times New Roman" panose="02020603050405020304" pitchFamily="18" charset="0"/>
                <a:cs typeface="Times New Roman" panose="02020603050405020304" pitchFamily="18" charset="0"/>
              </a:rPr>
              <a:t>FAD 15: Food Hygiene, Safety Management and Other Systems Sectional Committee</a:t>
            </a:r>
          </a:p>
          <a:p>
            <a:pPr algn="just">
              <a:buClrTx/>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Scope: The Standardization in the field of – </a:t>
            </a:r>
          </a:p>
          <a:p>
            <a:pPr marL="95250" indent="0" algn="just">
              <a:spcBef>
                <a:spcPts val="0"/>
              </a:spcBef>
              <a:buClrTx/>
              <a:buNone/>
            </a:pPr>
            <a:r>
              <a:rPr lang="en-US" sz="2400" dirty="0">
                <a:solidFill>
                  <a:schemeClr val="accent1"/>
                </a:solidFill>
                <a:latin typeface="Times New Roman" panose="02020603050405020304" pitchFamily="18" charset="0"/>
                <a:cs typeface="Times New Roman" panose="02020603050405020304" pitchFamily="18" charset="0"/>
              </a:rPr>
              <a:t>     a) Food hygiene including codes of hygienic practices</a:t>
            </a:r>
          </a:p>
          <a:p>
            <a:pPr marL="95250" indent="0" algn="just">
              <a:spcBef>
                <a:spcPts val="0"/>
              </a:spcBef>
              <a:buClrTx/>
              <a:buNone/>
            </a:pPr>
            <a:r>
              <a:rPr lang="en-US" sz="2400" dirty="0">
                <a:solidFill>
                  <a:schemeClr val="accent1"/>
                </a:solidFill>
                <a:latin typeface="Times New Roman" panose="02020603050405020304" pitchFamily="18" charset="0"/>
                <a:cs typeface="Times New Roman" panose="02020603050405020304" pitchFamily="18" charset="0"/>
              </a:rPr>
              <a:t>         applicable for food products in general (except subject/</a:t>
            </a:r>
          </a:p>
          <a:p>
            <a:pPr marL="95250" indent="0" algn="just">
              <a:spcBef>
                <a:spcPts val="0"/>
              </a:spcBef>
              <a:buClrTx/>
              <a:buNone/>
            </a:pPr>
            <a:r>
              <a:rPr lang="en-US" sz="2400" dirty="0">
                <a:solidFill>
                  <a:schemeClr val="accent1"/>
                </a:solidFill>
                <a:latin typeface="Times New Roman" panose="02020603050405020304" pitchFamily="18" charset="0"/>
                <a:cs typeface="Times New Roman" panose="02020603050405020304" pitchFamily="18" charset="0"/>
              </a:rPr>
              <a:t>         product specific codes covered under other Sectional</a:t>
            </a:r>
          </a:p>
          <a:p>
            <a:pPr marL="95250" indent="0" algn="just">
              <a:spcBef>
                <a:spcPts val="0"/>
              </a:spcBef>
              <a:buClrTx/>
              <a:buNone/>
            </a:pPr>
            <a:r>
              <a:rPr lang="en-US" sz="2400" dirty="0">
                <a:solidFill>
                  <a:schemeClr val="accent1"/>
                </a:solidFill>
                <a:latin typeface="Times New Roman" panose="02020603050405020304" pitchFamily="18" charset="0"/>
                <a:cs typeface="Times New Roman" panose="02020603050405020304" pitchFamily="18" charset="0"/>
              </a:rPr>
              <a:t>         Committees of FAD)</a:t>
            </a:r>
          </a:p>
          <a:p>
            <a:pPr marL="95250" indent="0" algn="just">
              <a:buClrTx/>
              <a:buNone/>
            </a:pPr>
            <a:r>
              <a:rPr lang="en-US" sz="2400" dirty="0">
                <a:solidFill>
                  <a:schemeClr val="accent1"/>
                </a:solidFill>
                <a:latin typeface="Times New Roman" panose="02020603050405020304" pitchFamily="18" charset="0"/>
                <a:cs typeface="Times New Roman" panose="02020603050405020304" pitchFamily="18" charset="0"/>
              </a:rPr>
              <a:t>     b) Food safety management systems</a:t>
            </a:r>
          </a:p>
          <a:p>
            <a:pPr marL="95250" indent="0" algn="just">
              <a:buClrTx/>
              <a:buNone/>
            </a:pPr>
            <a:r>
              <a:rPr lang="en-US" sz="2400" dirty="0">
                <a:solidFill>
                  <a:schemeClr val="accent1"/>
                </a:solidFill>
                <a:latin typeface="Times New Roman" panose="02020603050405020304" pitchFamily="18" charset="0"/>
                <a:cs typeface="Times New Roman" panose="02020603050405020304" pitchFamily="18" charset="0"/>
              </a:rPr>
              <a:t>     c) Food labelling.</a:t>
            </a:r>
          </a:p>
          <a:p>
            <a:pPr algn="l">
              <a:buClrTx/>
              <a:buFont typeface="Arial" panose="020B0604020202020204" pitchFamily="34" charset="0"/>
              <a:buChar char="•"/>
            </a:pPr>
            <a:endParaRPr lang="en-US" sz="1600" dirty="0">
              <a:solidFill>
                <a:schemeClr val="accent1"/>
              </a:solidFill>
              <a:latin typeface="Times New Roman" panose="02020603050405020304" pitchFamily="18" charset="0"/>
              <a:cs typeface="Times New Roman" panose="02020603050405020304" pitchFamily="18" charset="0"/>
            </a:endParaRPr>
          </a:p>
          <a:p>
            <a:pPr lvl="1" algn="just">
              <a:buClrTx/>
              <a:buFont typeface="Arial" panose="020B0604020202020204" pitchFamily="34" charset="0"/>
              <a:buChar char="•"/>
            </a:pPr>
            <a:endParaRPr lang="en-US" sz="21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5133DBC3-6677-9A78-6DDD-E17BDBCCF11D}"/>
              </a:ext>
            </a:extLst>
          </p:cNvPr>
          <p:cNvSpPr>
            <a:spLocks noGrp="1"/>
          </p:cNvSpPr>
          <p:nvPr>
            <p:ph type="title"/>
          </p:nvPr>
        </p:nvSpPr>
        <p:spPr>
          <a:xfrm>
            <a:off x="577516" y="48126"/>
            <a:ext cx="7937833" cy="838773"/>
          </a:xfrm>
        </p:spPr>
        <p:txBody>
          <a:bodyPr/>
          <a:lstStyle/>
          <a:p>
            <a:r>
              <a:rPr lang="en-US" sz="3000" b="1" dirty="0">
                <a:solidFill>
                  <a:schemeClr val="accent1"/>
                </a:solidFill>
                <a:latin typeface="Times New Roman"/>
                <a:cs typeface="Times New Roman"/>
                <a:sym typeface="Arial"/>
              </a:rPr>
              <a:t>FORMULATION OF INDIAN STANDARDS THROUGH BIS SECTIONAL COMMITTEES</a:t>
            </a:r>
          </a:p>
        </p:txBody>
      </p:sp>
    </p:spTree>
    <p:extLst>
      <p:ext uri="{BB962C8B-B14F-4D97-AF65-F5344CB8AC3E}">
        <p14:creationId xmlns:p14="http://schemas.microsoft.com/office/powerpoint/2010/main" val="2325230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4" name="Picture 2" descr="Press Information Bureau">
            <a:extLst>
              <a:ext uri="{FF2B5EF4-FFF2-40B4-BE49-F238E27FC236}">
                <a16:creationId xmlns:a16="http://schemas.microsoft.com/office/drawing/2014/main" id="{5D85ADBE-E58A-EC71-E56D-5CB6CD3C411B}"/>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348749" y="0"/>
            <a:ext cx="847252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6"/>
            <a:ext cx="7649076" cy="3423843"/>
          </a:xfrm>
        </p:spPr>
        <p:txBody>
          <a:bodyPr numCol="1"/>
          <a:lstStyle/>
          <a:p>
            <a:pPr algn="just">
              <a:buClrTx/>
              <a:buFont typeface="Arial" panose="020B0604020202020204" pitchFamily="34" charset="0"/>
              <a:buChar char="•"/>
            </a:pPr>
            <a:r>
              <a:rPr lang="en-US" sz="2400" b="1" dirty="0">
                <a:solidFill>
                  <a:schemeClr val="accent1"/>
                </a:solidFill>
                <a:latin typeface="Times New Roman" panose="02020603050405020304" pitchFamily="18" charset="0"/>
                <a:cs typeface="Times New Roman" panose="02020603050405020304" pitchFamily="18" charset="0"/>
              </a:rPr>
              <a:t>FAD 28: Test Methods for Food Products Sectional Committee</a:t>
            </a:r>
          </a:p>
          <a:p>
            <a:pPr algn="just">
              <a:buClrTx/>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Scope: Standardization in the field of - Horizontal methods of test for food products including physical, chemical and sensory evaluation excluding the microbiological methods of test covered under the scope of FAD 31 and methods of test for estimation of pesticide residues covered under the scope of FAD 27.</a:t>
            </a:r>
          </a:p>
          <a:p>
            <a:pPr lvl="1" algn="just">
              <a:buClrTx/>
              <a:buFont typeface="Arial" panose="020B0604020202020204" pitchFamily="34" charset="0"/>
              <a:buChar char="•"/>
            </a:pPr>
            <a:endParaRPr lang="en-US" sz="21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90D05FCE-2091-829B-B23C-C6B1F6D77B80}"/>
              </a:ext>
            </a:extLst>
          </p:cNvPr>
          <p:cNvSpPr>
            <a:spLocks noGrp="1"/>
          </p:cNvSpPr>
          <p:nvPr>
            <p:ph type="title"/>
          </p:nvPr>
        </p:nvSpPr>
        <p:spPr>
          <a:xfrm>
            <a:off x="577516" y="48126"/>
            <a:ext cx="7937833" cy="838773"/>
          </a:xfrm>
        </p:spPr>
        <p:txBody>
          <a:bodyPr/>
          <a:lstStyle/>
          <a:p>
            <a:r>
              <a:rPr lang="en-US" sz="3000" b="1" dirty="0">
                <a:solidFill>
                  <a:schemeClr val="accent1"/>
                </a:solidFill>
                <a:latin typeface="Times New Roman"/>
                <a:cs typeface="Times New Roman"/>
                <a:sym typeface="Arial"/>
              </a:rPr>
              <a:t>FORMULATION OF INDIAN STANDARDS THROUGH BIS SECTIONAL COMMITTEES</a:t>
            </a:r>
          </a:p>
        </p:txBody>
      </p:sp>
    </p:spTree>
    <p:extLst>
      <p:ext uri="{BB962C8B-B14F-4D97-AF65-F5344CB8AC3E}">
        <p14:creationId xmlns:p14="http://schemas.microsoft.com/office/powerpoint/2010/main" val="2178621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D0AE32-FCFB-4872-AAA8-420A2E21DA2D}"/>
              </a:ext>
            </a:extLst>
          </p:cNvPr>
          <p:cNvSpPr>
            <a:spLocks noGrp="1"/>
          </p:cNvSpPr>
          <p:nvPr>
            <p:ph type="title"/>
          </p:nvPr>
        </p:nvSpPr>
        <p:spPr>
          <a:xfrm>
            <a:off x="80467" y="-57653"/>
            <a:ext cx="9005011" cy="505258"/>
          </a:xfrm>
          <a:ln>
            <a:solidFill>
              <a:schemeClr val="accent2"/>
            </a:solidFill>
          </a:ln>
        </p:spPr>
        <p:txBody>
          <a:bodyPr>
            <a:noAutofit/>
          </a:bodyPr>
          <a:lstStyle/>
          <a:p>
            <a:pPr algn="ctr">
              <a:defRPr/>
            </a:pPr>
            <a:r>
              <a:rPr lang="en-US" sz="2200" dirty="0">
                <a:latin typeface="Times New Roman"/>
                <a:ea typeface="Calibri"/>
                <a:cs typeface="Times New Roman"/>
                <a:sym typeface="Calibri"/>
              </a:rPr>
              <a:t>LIST OF INDIAN STANDARDS FOR MILK AND MILK PRODUCTS ISs</a:t>
            </a:r>
            <a:endParaRPr lang="en-GB" sz="2200" dirty="0">
              <a:latin typeface="Times New Roman"/>
              <a:ea typeface="Calibri"/>
              <a:cs typeface="Times New Roman"/>
              <a:sym typeface="Calibri"/>
            </a:endParaRPr>
          </a:p>
        </p:txBody>
      </p:sp>
      <p:graphicFrame>
        <p:nvGraphicFramePr>
          <p:cNvPr id="4" name="Content Placeholder 3">
            <a:extLst>
              <a:ext uri="{FF2B5EF4-FFF2-40B4-BE49-F238E27FC236}">
                <a16:creationId xmlns:a16="http://schemas.microsoft.com/office/drawing/2014/main" id="{687D23F5-BB77-4839-9CC7-8EF7860FFAB0}"/>
              </a:ext>
            </a:extLst>
          </p:cNvPr>
          <p:cNvGraphicFramePr>
            <a:graphicFrameLocks noGrp="1"/>
          </p:cNvGraphicFramePr>
          <p:nvPr>
            <p:ph sz="quarter" idx="1"/>
            <p:extLst>
              <p:ext uri="{D42A27DB-BD31-4B8C-83A1-F6EECF244321}">
                <p14:modId xmlns:p14="http://schemas.microsoft.com/office/powerpoint/2010/main" val="69852365"/>
              </p:ext>
            </p:extLst>
          </p:nvPr>
        </p:nvGraphicFramePr>
        <p:xfrm>
          <a:off x="80467" y="447605"/>
          <a:ext cx="9005011" cy="4651145"/>
        </p:xfrm>
        <a:graphic>
          <a:graphicData uri="http://schemas.openxmlformats.org/drawingml/2006/table">
            <a:tbl>
              <a:tblPr firstRow="1" firstCol="1" bandRow="1">
                <a:tableStyleId>{5C22544A-7EE6-4342-B048-85BDC9FD1C3A}</a:tableStyleId>
              </a:tblPr>
              <a:tblGrid>
                <a:gridCol w="401552">
                  <a:extLst>
                    <a:ext uri="{9D8B030D-6E8A-4147-A177-3AD203B41FA5}">
                      <a16:colId xmlns:a16="http://schemas.microsoft.com/office/drawing/2014/main" val="20000"/>
                    </a:ext>
                  </a:extLst>
                </a:gridCol>
                <a:gridCol w="1639204">
                  <a:extLst>
                    <a:ext uri="{9D8B030D-6E8A-4147-A177-3AD203B41FA5}">
                      <a16:colId xmlns:a16="http://schemas.microsoft.com/office/drawing/2014/main" val="20001"/>
                    </a:ext>
                  </a:extLst>
                </a:gridCol>
                <a:gridCol w="4773197">
                  <a:extLst>
                    <a:ext uri="{9D8B030D-6E8A-4147-A177-3AD203B41FA5}">
                      <a16:colId xmlns:a16="http://schemas.microsoft.com/office/drawing/2014/main" val="20002"/>
                    </a:ext>
                  </a:extLst>
                </a:gridCol>
                <a:gridCol w="745627">
                  <a:extLst>
                    <a:ext uri="{9D8B030D-6E8A-4147-A177-3AD203B41FA5}">
                      <a16:colId xmlns:a16="http://schemas.microsoft.com/office/drawing/2014/main" val="3918867644"/>
                    </a:ext>
                  </a:extLst>
                </a:gridCol>
                <a:gridCol w="671065">
                  <a:extLst>
                    <a:ext uri="{9D8B030D-6E8A-4147-A177-3AD203B41FA5}">
                      <a16:colId xmlns:a16="http://schemas.microsoft.com/office/drawing/2014/main" val="858523850"/>
                    </a:ext>
                  </a:extLst>
                </a:gridCol>
                <a:gridCol w="774366">
                  <a:extLst>
                    <a:ext uri="{9D8B030D-6E8A-4147-A177-3AD203B41FA5}">
                      <a16:colId xmlns:a16="http://schemas.microsoft.com/office/drawing/2014/main" val="20003"/>
                    </a:ext>
                  </a:extLst>
                </a:gridCol>
              </a:tblGrid>
              <a:tr h="244592">
                <a:tc rowSpan="2">
                  <a:txBody>
                    <a:bodyPr/>
                    <a:lstStyle/>
                    <a:p>
                      <a:pPr algn="ctr">
                        <a:lnSpc>
                          <a:spcPct val="115000"/>
                        </a:lnSpc>
                        <a:spcAft>
                          <a:spcPts val="1000"/>
                        </a:spcAft>
                      </a:pPr>
                      <a:r>
                        <a:rPr lang="en-US" sz="1200" dirty="0">
                          <a:effectLst/>
                          <a:latin typeface="Calibri" panose="020F0502020204030204" pitchFamily="34" charset="0"/>
                          <a:cs typeface="Calibri" panose="020F0502020204030204" pitchFamily="34" charset="0"/>
                        </a:rPr>
                        <a:t>Sr No.</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rowSpan="2">
                  <a:txBody>
                    <a:bodyPr/>
                    <a:lstStyle/>
                    <a:p>
                      <a:pPr algn="ctr">
                        <a:lnSpc>
                          <a:spcPct val="115000"/>
                        </a:lnSpc>
                        <a:spcAft>
                          <a:spcPts val="1000"/>
                        </a:spcAft>
                      </a:pPr>
                      <a:r>
                        <a:rPr lang="en-US" sz="1200" dirty="0">
                          <a:effectLst/>
                          <a:latin typeface="Calibri" panose="020F0502020204030204" pitchFamily="34" charset="0"/>
                          <a:cs typeface="Calibri" panose="020F0502020204030204" pitchFamily="34" charset="0"/>
                        </a:rPr>
                        <a:t>IS No.</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rowSpan="2">
                  <a:txBody>
                    <a:bodyPr/>
                    <a:lstStyle/>
                    <a:p>
                      <a:pPr algn="ctr">
                        <a:lnSpc>
                          <a:spcPct val="115000"/>
                        </a:lnSpc>
                        <a:spcAft>
                          <a:spcPts val="1000"/>
                        </a:spcAft>
                      </a:pPr>
                      <a:r>
                        <a:rPr lang="en-US" sz="1200" dirty="0">
                          <a:effectLst/>
                          <a:latin typeface="Calibri" panose="020F0502020204030204" pitchFamily="34" charset="0"/>
                          <a:cs typeface="Calibri" panose="020F0502020204030204" pitchFamily="34" charset="0"/>
                        </a:rPr>
                        <a:t>Product</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gridSpan="2">
                  <a:txBody>
                    <a:bodyPr/>
                    <a:lstStyle/>
                    <a:p>
                      <a:pPr algn="ctr">
                        <a:lnSpc>
                          <a:spcPct val="115000"/>
                        </a:lnSpc>
                        <a:spcAft>
                          <a:spcPts val="1000"/>
                        </a:spcAft>
                      </a:pPr>
                      <a:r>
                        <a:rPr lang="en-US" sz="1200" dirty="0">
                          <a:effectLst/>
                          <a:latin typeface="Calibri" panose="020F0502020204030204" pitchFamily="34" charset="0"/>
                          <a:ea typeface="Calibri" panose="020F0502020204030204" pitchFamily="34" charset="0"/>
                          <a:cs typeface="Calibri" panose="020F0502020204030204" pitchFamily="34" charset="0"/>
                        </a:rPr>
                        <a:t>Laboratories</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hMerge="1">
                  <a:txBody>
                    <a:bodyPr/>
                    <a:lstStyle/>
                    <a:p>
                      <a:pPr>
                        <a:lnSpc>
                          <a:spcPct val="115000"/>
                        </a:lnSpc>
                        <a:spcAft>
                          <a:spcPts val="1000"/>
                        </a:spcAft>
                      </a:pP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39498" marR="39498" marT="0" marB="0"/>
                </a:tc>
                <a:tc rowSpan="2">
                  <a:txBody>
                    <a:bodyPr/>
                    <a:lstStyle/>
                    <a:p>
                      <a:pPr algn="ctr">
                        <a:lnSpc>
                          <a:spcPct val="115000"/>
                        </a:lnSpc>
                        <a:spcAft>
                          <a:spcPts val="1000"/>
                        </a:spcAft>
                      </a:pPr>
                      <a:r>
                        <a:rPr lang="en-US" sz="1200" dirty="0">
                          <a:effectLst/>
                          <a:latin typeface="Calibri" panose="020F0502020204030204" pitchFamily="34" charset="0"/>
                          <a:cs typeface="Calibri" panose="020F0502020204030204" pitchFamily="34" charset="0"/>
                        </a:rPr>
                        <a:t>No of </a:t>
                      </a:r>
                      <a:r>
                        <a:rPr lang="en-US" sz="1200" dirty="0" err="1">
                          <a:effectLst/>
                          <a:latin typeface="Calibri" panose="020F0502020204030204" pitchFamily="34" charset="0"/>
                          <a:cs typeface="Calibri" panose="020F0502020204030204" pitchFamily="34" charset="0"/>
                        </a:rPr>
                        <a:t>Licences</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extLst>
                  <a:ext uri="{0D108BD9-81ED-4DB2-BD59-A6C34878D82A}">
                    <a16:rowId xmlns:a16="http://schemas.microsoft.com/office/drawing/2014/main" val="1483519280"/>
                  </a:ext>
                </a:extLst>
              </a:tr>
              <a:tr h="213076">
                <a:tc vMerge="1">
                  <a:txBody>
                    <a:bodyPr/>
                    <a:lstStyle/>
                    <a:p>
                      <a:pPr>
                        <a:lnSpc>
                          <a:spcPct val="115000"/>
                        </a:lnSpc>
                        <a:spcAft>
                          <a:spcPts val="1000"/>
                        </a:spcAft>
                      </a:pP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39498" marR="39498" marT="0" marB="0"/>
                </a:tc>
                <a:tc vMerge="1">
                  <a:txBody>
                    <a:bodyPr/>
                    <a:lstStyle/>
                    <a:p>
                      <a:pPr>
                        <a:lnSpc>
                          <a:spcPct val="115000"/>
                        </a:lnSpc>
                        <a:spcAft>
                          <a:spcPts val="1000"/>
                        </a:spcAft>
                      </a:pP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39498" marR="39498" marT="0" marB="0"/>
                </a:tc>
                <a:tc vMerge="1">
                  <a:txBody>
                    <a:bodyPr/>
                    <a:lstStyle/>
                    <a:p>
                      <a:pPr>
                        <a:lnSpc>
                          <a:spcPct val="115000"/>
                        </a:lnSpc>
                        <a:spcAft>
                          <a:spcPts val="1000"/>
                        </a:spcAft>
                      </a:pP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39498" marR="39498" marT="0" marB="0"/>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BIS labs</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OSLs</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vMerge="1">
                  <a:txBody>
                    <a:bodyPr/>
                    <a:lstStyle/>
                    <a:p>
                      <a:pPr>
                        <a:lnSpc>
                          <a:spcPct val="115000"/>
                        </a:lnSpc>
                        <a:spcAft>
                          <a:spcPts val="1000"/>
                        </a:spcAft>
                      </a:pP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39498" marR="39498" marT="0" marB="0"/>
                </a:tc>
                <a:extLst>
                  <a:ext uri="{0D108BD9-81ED-4DB2-BD59-A6C34878D82A}">
                    <a16:rowId xmlns:a16="http://schemas.microsoft.com/office/drawing/2014/main" val="10000"/>
                  </a:ext>
                </a:extLst>
              </a:tr>
              <a:tr h="369860">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1</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1656:2022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Milk Cereal based Complementary foods</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a:solidFill>
                            <a:schemeClr val="accent1"/>
                          </a:solidFill>
                          <a:effectLst/>
                          <a:latin typeface="Calibri" panose="020F0502020204030204" pitchFamily="34" charset="0"/>
                          <a:cs typeface="Calibri" panose="020F0502020204030204" pitchFamily="34" charset="0"/>
                        </a:rPr>
                        <a:t>09</a:t>
                      </a:r>
                      <a:endParaRPr lang="en-IN" sz="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01"/>
                  </a:ext>
                </a:extLst>
              </a:tr>
              <a:tr h="283174">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2</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1166:2022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Sweetened condensed Milk, Partly skimmed and skimmed </a:t>
                      </a:r>
                      <a:r>
                        <a:rPr lang="en-US" sz="1200" dirty="0" err="1">
                          <a:solidFill>
                            <a:schemeClr val="accent1"/>
                          </a:solidFill>
                          <a:effectLst/>
                          <a:latin typeface="Calibri" panose="020F0502020204030204" pitchFamily="34" charset="0"/>
                          <a:cs typeface="Calibri" panose="020F0502020204030204" pitchFamily="34" charset="0"/>
                        </a:rPr>
                        <a:t>conden</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4</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22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a:solidFill>
                            <a:schemeClr val="accent1"/>
                          </a:solidFill>
                          <a:effectLst/>
                          <a:latin typeface="Calibri" panose="020F0502020204030204" pitchFamily="34" charset="0"/>
                          <a:cs typeface="Calibri" panose="020F0502020204030204" pitchFamily="34" charset="0"/>
                        </a:rPr>
                        <a:t>12</a:t>
                      </a:r>
                      <a:endParaRPr lang="en-IN" sz="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02"/>
                  </a:ext>
                </a:extLst>
              </a:tr>
              <a:tr h="271681">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3</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13334:Part 1:2014</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Skimmed Milk Powder- Standard Grade</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6</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32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a:solidFill>
                            <a:schemeClr val="accent1"/>
                          </a:solidFill>
                          <a:effectLst/>
                          <a:latin typeface="Calibri" panose="020F0502020204030204" pitchFamily="34" charset="0"/>
                          <a:cs typeface="Calibri" panose="020F0502020204030204" pitchFamily="34" charset="0"/>
                        </a:rPr>
                        <a:t>229</a:t>
                      </a:r>
                      <a:endParaRPr lang="en-IN" sz="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03"/>
                  </a:ext>
                </a:extLst>
              </a:tr>
              <a:tr h="436804">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4</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13334:Part 2:2014</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Skimmed Milk Powder- Extra Grade</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5</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28</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a:solidFill>
                            <a:schemeClr val="accent1"/>
                          </a:solidFill>
                          <a:effectLst/>
                          <a:latin typeface="Calibri" panose="020F0502020204030204" pitchFamily="34" charset="0"/>
                          <a:cs typeface="Calibri" panose="020F0502020204030204" pitchFamily="34" charset="0"/>
                        </a:rPr>
                        <a:t>53</a:t>
                      </a:r>
                      <a:endParaRPr lang="en-IN" sz="120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04"/>
                  </a:ext>
                </a:extLst>
              </a:tr>
              <a:tr h="277255">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5</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14433:2022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Infant Milk Substitutes</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17</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15</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05"/>
                  </a:ext>
                </a:extLst>
              </a:tr>
              <a:tr h="277255">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6</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14542:1998</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Partly Skimmed Milk Powder</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4</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13</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01</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06"/>
                  </a:ext>
                </a:extLst>
              </a:tr>
              <a:tr h="277255">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7</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15757:2022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Follow-up Formula- Complementary Foods</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14</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10</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07"/>
                  </a:ext>
                </a:extLst>
              </a:tr>
              <a:tr h="277255">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8</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13688:2020</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Packaged Pasteurized Milk</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01</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08"/>
                  </a:ext>
                </a:extLst>
              </a:tr>
              <a:tr h="277255">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9</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12299:2021</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Dairy Whitener</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3</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8</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10</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09"/>
                  </a:ext>
                </a:extLst>
              </a:tr>
              <a:tr h="277255">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10</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1806:2018</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Malted Milk Foods</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3</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4</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02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10"/>
                  </a:ext>
                </a:extLst>
              </a:tr>
              <a:tr h="439409">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11</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2785:2022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Natural Cheese (hard Variety), Processed cheese, Processed Cheese spread and soft cheese</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5</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04</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11"/>
                  </a:ext>
                </a:extLst>
              </a:tr>
              <a:tr h="213076">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12</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2802:2022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Ice-cream and Kulfi</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01</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12"/>
                  </a:ext>
                </a:extLst>
              </a:tr>
              <a:tr h="238688">
                <a:tc>
                  <a:txBody>
                    <a:bodyPr/>
                    <a:lstStyle/>
                    <a:p>
                      <a:pPr>
                        <a:lnSpc>
                          <a:spcPct val="115000"/>
                        </a:lnSpc>
                        <a:spcAft>
                          <a:spcPts val="1000"/>
                        </a:spcAft>
                      </a:pPr>
                      <a:r>
                        <a:rPr lang="en-US" sz="1200" dirty="0">
                          <a:effectLst/>
                          <a:latin typeface="Calibri" panose="020F0502020204030204" pitchFamily="34" charset="0"/>
                          <a:cs typeface="Calibri" panose="020F0502020204030204" pitchFamily="34" charset="0"/>
                        </a:rPr>
                        <a:t>13</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IS 9532:2023</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err="1">
                          <a:solidFill>
                            <a:schemeClr val="accent1"/>
                          </a:solidFill>
                          <a:effectLst/>
                          <a:latin typeface="Calibri" panose="020F0502020204030204" pitchFamily="34" charset="0"/>
                          <a:cs typeface="Calibri" panose="020F0502020204030204" pitchFamily="34" charset="0"/>
                        </a:rPr>
                        <a:t>Chakka</a:t>
                      </a:r>
                      <a:r>
                        <a:rPr lang="en-US" sz="1200" dirty="0">
                          <a:solidFill>
                            <a:schemeClr val="accent1"/>
                          </a:solidFill>
                          <a:effectLst/>
                          <a:latin typeface="Calibri" panose="020F0502020204030204" pitchFamily="34" charset="0"/>
                          <a:cs typeface="Calibri" panose="020F0502020204030204" pitchFamily="34" charset="0"/>
                        </a:rPr>
                        <a:t> and </a:t>
                      </a:r>
                      <a:r>
                        <a:rPr lang="en-US" sz="1200" dirty="0" err="1">
                          <a:solidFill>
                            <a:schemeClr val="accent1"/>
                          </a:solidFill>
                          <a:effectLst/>
                          <a:latin typeface="Calibri" panose="020F0502020204030204" pitchFamily="34" charset="0"/>
                          <a:cs typeface="Calibri" panose="020F0502020204030204" pitchFamily="34" charset="0"/>
                        </a:rPr>
                        <a:t>Shrikhand</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3</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cs typeface="Calibri" panose="020F0502020204030204" pitchFamily="34" charset="0"/>
                        </a:rPr>
                        <a:t>03</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10013"/>
                  </a:ext>
                </a:extLst>
              </a:tr>
              <a:tr h="277255">
                <a:tc>
                  <a:txBody>
                    <a:bodyPr/>
                    <a:lstStyle/>
                    <a:p>
                      <a:pPr>
                        <a:lnSpc>
                          <a:spcPct val="115000"/>
                        </a:lnSpc>
                        <a:spcAft>
                          <a:spcPts val="1000"/>
                        </a:spcAft>
                      </a:pPr>
                      <a:r>
                        <a:rPr lang="en-US" sz="1200" dirty="0">
                          <a:effectLst/>
                          <a:latin typeface="Calibri" panose="020F0502020204030204" pitchFamily="34" charset="0"/>
                          <a:ea typeface="Calibri" panose="020F0502020204030204" pitchFamily="34" charset="0"/>
                          <a:cs typeface="Calibri" panose="020F0502020204030204" pitchFamily="34" charset="0"/>
                        </a:rPr>
                        <a:t>14</a:t>
                      </a:r>
                      <a:endParaRPr lang="en-IN" sz="1200" dirty="0">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60000"/>
                        <a:lumOff val="4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 1165:2022</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Whole Milk Powder</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6</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29</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tc>
                  <a:txBody>
                    <a:bodyPr/>
                    <a:lstStyle/>
                    <a:p>
                      <a:pPr algn="ctr">
                        <a:lnSpc>
                          <a:spcPct val="115000"/>
                        </a:lnSpc>
                        <a:spcAft>
                          <a:spcPts val="1000"/>
                        </a:spcAft>
                      </a:pPr>
                      <a:r>
                        <a:rPr lang="en-US"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107</a:t>
                      </a:r>
                      <a:endParaRPr lang="en-IN" sz="12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9" marR="29629" marT="0" marB="0">
                    <a:solidFill>
                      <a:schemeClr val="accent2">
                        <a:lumMod val="20000"/>
                        <a:lumOff val="80000"/>
                      </a:schemeClr>
                    </a:solidFill>
                  </a:tcPr>
                </a:tc>
                <a:extLst>
                  <a:ext uri="{0D108BD9-81ED-4DB2-BD59-A6C34878D82A}">
                    <a16:rowId xmlns:a16="http://schemas.microsoft.com/office/drawing/2014/main" val="374300818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2A72-9674-7714-3991-0841B2C7BF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16DF0F2-420E-1795-69E7-27AA255A94FC}"/>
              </a:ext>
            </a:extLst>
          </p:cNvPr>
          <p:cNvPicPr>
            <a:picLocks noChangeAspect="1"/>
          </p:cNvPicPr>
          <p:nvPr/>
        </p:nvPicPr>
        <p:blipFill>
          <a:blip r:embed="rId2">
            <a:alphaModFix amt="20000"/>
          </a:blip>
          <a:stretch>
            <a:fillRect/>
          </a:stretch>
        </p:blipFill>
        <p:spPr>
          <a:xfrm>
            <a:off x="571501" y="0"/>
            <a:ext cx="7765675" cy="5143499"/>
          </a:xfrm>
          <a:prstGeom prst="rect">
            <a:avLst/>
          </a:prstGeom>
        </p:spPr>
      </p:pic>
      <p:sp>
        <p:nvSpPr>
          <p:cNvPr id="2" name="Title 1">
            <a:extLst>
              <a:ext uri="{FF2B5EF4-FFF2-40B4-BE49-F238E27FC236}">
                <a16:creationId xmlns:a16="http://schemas.microsoft.com/office/drawing/2014/main" id="{4154E0EB-8EF0-13EA-406E-935C47935325}"/>
              </a:ext>
            </a:extLst>
          </p:cNvPr>
          <p:cNvSpPr>
            <a:spLocks noGrp="1"/>
          </p:cNvSpPr>
          <p:nvPr>
            <p:ph type="title"/>
          </p:nvPr>
        </p:nvSpPr>
        <p:spPr>
          <a:xfrm>
            <a:off x="2413191" y="156263"/>
            <a:ext cx="5820276" cy="721033"/>
          </a:xfrm>
        </p:spPr>
        <p:txBody>
          <a:bodyPr/>
          <a:lstStyle/>
          <a:p>
            <a:r>
              <a:rPr lang="en-US" sz="4800" b="1" dirty="0">
                <a:solidFill>
                  <a:schemeClr val="accent1"/>
                </a:solidFill>
                <a:latin typeface="Times New Roman"/>
                <a:cs typeface="Times New Roman"/>
                <a:sym typeface="Arial"/>
              </a:rPr>
              <a:t>SESSION PLAN</a:t>
            </a:r>
          </a:p>
        </p:txBody>
      </p:sp>
      <p:sp>
        <p:nvSpPr>
          <p:cNvPr id="3" name="Content Placeholder 2">
            <a:extLst>
              <a:ext uri="{FF2B5EF4-FFF2-40B4-BE49-F238E27FC236}">
                <a16:creationId xmlns:a16="http://schemas.microsoft.com/office/drawing/2014/main" id="{B33B8559-E6FD-EE99-A50F-F608A72E66C3}"/>
              </a:ext>
            </a:extLst>
          </p:cNvPr>
          <p:cNvSpPr>
            <a:spLocks noGrp="1"/>
          </p:cNvSpPr>
          <p:nvPr>
            <p:ph idx="1"/>
          </p:nvPr>
        </p:nvSpPr>
        <p:spPr>
          <a:xfrm>
            <a:off x="55002" y="1161906"/>
            <a:ext cx="8350345" cy="3884481"/>
          </a:xfrm>
        </p:spPr>
        <p:txBody>
          <a:bodyPr/>
          <a:lstStyle/>
          <a:p>
            <a:pPr marL="95250" indent="0" algn="just">
              <a:buClr>
                <a:schemeClr val="accent1"/>
              </a:buClr>
              <a:buNone/>
            </a:pPr>
            <a:endParaRPr lang="en-US" sz="24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Session 1:  Analyzing Composition – Milk &amp; Milk Products</a:t>
            </a:r>
          </a:p>
          <a:p>
            <a:pPr algn="just">
              <a:buClr>
                <a:schemeClr val="accent1"/>
              </a:buClr>
              <a:buFont typeface="Arial" panose="020B0604020202020204" pitchFamily="34" charset="0"/>
              <a:buChar char="•"/>
            </a:pPr>
            <a:endParaRPr lang="en-US" sz="18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endParaRPr lang="en-US" sz="18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Session 2: Analyzing Contaminants – Milk &amp; Milk Products</a:t>
            </a:r>
          </a:p>
          <a:p>
            <a:pPr algn="just">
              <a:buClr>
                <a:schemeClr val="accent1"/>
              </a:buClr>
              <a:buFont typeface="Arial" panose="020B0604020202020204" pitchFamily="34" charset="0"/>
              <a:buChar char="•"/>
            </a:pPr>
            <a:endParaRPr lang="en-US" sz="18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531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93C43B-45BD-4D26-9719-021C17A8BE67}"/>
              </a:ext>
            </a:extLst>
          </p:cNvPr>
          <p:cNvSpPr>
            <a:spLocks noGrp="1"/>
          </p:cNvSpPr>
          <p:nvPr>
            <p:ph type="title"/>
          </p:nvPr>
        </p:nvSpPr>
        <p:spPr>
          <a:xfrm>
            <a:off x="983174" y="-92391"/>
            <a:ext cx="6972300" cy="556209"/>
          </a:xfrm>
          <a:ln>
            <a:solidFill>
              <a:schemeClr val="accent2"/>
            </a:solidFill>
          </a:ln>
        </p:spPr>
        <p:txBody>
          <a:bodyPr>
            <a:noAutofit/>
          </a:bodyPr>
          <a:lstStyle/>
          <a:p>
            <a:pPr algn="ctr">
              <a:defRPr/>
            </a:pPr>
            <a:r>
              <a:rPr lang="en-US" sz="2800" dirty="0">
                <a:latin typeface="Times New Roman"/>
                <a:ea typeface="Calibri"/>
                <a:cs typeface="Times New Roman"/>
                <a:sym typeface="Calibri"/>
              </a:rPr>
              <a:t>LIST OF MILK RELATED PRODUCT ISs</a:t>
            </a:r>
            <a:endParaRPr lang="en-GB" sz="3600" dirty="0">
              <a:latin typeface="Times New Roman"/>
              <a:ea typeface="Calibri"/>
              <a:cs typeface="Times New Roman"/>
            </a:endParaRPr>
          </a:p>
        </p:txBody>
      </p:sp>
      <p:graphicFrame>
        <p:nvGraphicFramePr>
          <p:cNvPr id="4" name="Content Placeholder 3">
            <a:extLst>
              <a:ext uri="{FF2B5EF4-FFF2-40B4-BE49-F238E27FC236}">
                <a16:creationId xmlns:a16="http://schemas.microsoft.com/office/drawing/2014/main" id="{8B6640DC-4F79-41E1-8FF7-833A4874D3A9}"/>
              </a:ext>
            </a:extLst>
          </p:cNvPr>
          <p:cNvGraphicFramePr>
            <a:graphicFrameLocks noGrp="1"/>
          </p:cNvGraphicFramePr>
          <p:nvPr>
            <p:ph sz="quarter" idx="1"/>
            <p:extLst>
              <p:ext uri="{D42A27DB-BD31-4B8C-83A1-F6EECF244321}">
                <p14:modId xmlns:p14="http://schemas.microsoft.com/office/powerpoint/2010/main" val="1097577607"/>
              </p:ext>
            </p:extLst>
          </p:nvPr>
        </p:nvGraphicFramePr>
        <p:xfrm>
          <a:off x="442248" y="672575"/>
          <a:ext cx="8054151" cy="3960480"/>
        </p:xfrm>
        <a:graphic>
          <a:graphicData uri="http://schemas.openxmlformats.org/drawingml/2006/table">
            <a:tbl>
              <a:tblPr firstRow="1" firstCol="1" bandRow="1">
                <a:tableStyleId>{5C22544A-7EE6-4342-B048-85BDC9FD1C3A}</a:tableStyleId>
              </a:tblPr>
              <a:tblGrid>
                <a:gridCol w="417552">
                  <a:extLst>
                    <a:ext uri="{9D8B030D-6E8A-4147-A177-3AD203B41FA5}">
                      <a16:colId xmlns:a16="http://schemas.microsoft.com/office/drawing/2014/main" val="20000"/>
                    </a:ext>
                  </a:extLst>
                </a:gridCol>
                <a:gridCol w="902215">
                  <a:extLst>
                    <a:ext uri="{9D8B030D-6E8A-4147-A177-3AD203B41FA5}">
                      <a16:colId xmlns:a16="http://schemas.microsoft.com/office/drawing/2014/main" val="20001"/>
                    </a:ext>
                  </a:extLst>
                </a:gridCol>
                <a:gridCol w="3875554">
                  <a:extLst>
                    <a:ext uri="{9D8B030D-6E8A-4147-A177-3AD203B41FA5}">
                      <a16:colId xmlns:a16="http://schemas.microsoft.com/office/drawing/2014/main" val="20002"/>
                    </a:ext>
                  </a:extLst>
                </a:gridCol>
                <a:gridCol w="1626782">
                  <a:extLst>
                    <a:ext uri="{9D8B030D-6E8A-4147-A177-3AD203B41FA5}">
                      <a16:colId xmlns:a16="http://schemas.microsoft.com/office/drawing/2014/main" val="3918867644"/>
                    </a:ext>
                  </a:extLst>
                </a:gridCol>
                <a:gridCol w="1232048">
                  <a:extLst>
                    <a:ext uri="{9D8B030D-6E8A-4147-A177-3AD203B41FA5}">
                      <a16:colId xmlns:a16="http://schemas.microsoft.com/office/drawing/2014/main" val="858523850"/>
                    </a:ext>
                  </a:extLst>
                </a:gridCol>
              </a:tblGrid>
              <a:tr h="198024">
                <a:tc rowSpan="2">
                  <a:txBody>
                    <a:bodyPr/>
                    <a:lstStyle/>
                    <a:p>
                      <a:pPr algn="ctr">
                        <a:lnSpc>
                          <a:spcPct val="115000"/>
                        </a:lnSpc>
                        <a:spcAft>
                          <a:spcPts val="1000"/>
                        </a:spcAft>
                      </a:pPr>
                      <a:r>
                        <a:rPr lang="en-US" sz="1100" dirty="0">
                          <a:effectLst/>
                          <a:latin typeface="Calibri" panose="020F0502020204030204" pitchFamily="34" charset="0"/>
                          <a:cs typeface="Calibri" panose="020F0502020204030204" pitchFamily="34" charset="0"/>
                        </a:rPr>
                        <a:t>Sr No.</a:t>
                      </a:r>
                      <a:endParaRPr lang="en-IN" sz="1100" dirty="0">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60000"/>
                        <a:lumOff val="40000"/>
                      </a:schemeClr>
                    </a:solidFill>
                  </a:tcPr>
                </a:tc>
                <a:tc rowSpan="2">
                  <a:txBody>
                    <a:bodyPr/>
                    <a:lstStyle/>
                    <a:p>
                      <a:pPr algn="ctr">
                        <a:lnSpc>
                          <a:spcPct val="115000"/>
                        </a:lnSpc>
                        <a:spcAft>
                          <a:spcPts val="1000"/>
                        </a:spcAft>
                      </a:pPr>
                      <a:r>
                        <a:rPr lang="en-US" sz="1100" dirty="0">
                          <a:effectLst/>
                          <a:latin typeface="Calibri" panose="020F0502020204030204" pitchFamily="34" charset="0"/>
                          <a:cs typeface="Calibri" panose="020F0502020204030204" pitchFamily="34" charset="0"/>
                        </a:rPr>
                        <a:t>IS No.</a:t>
                      </a:r>
                      <a:endParaRPr lang="en-IN" sz="1100" dirty="0">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60000"/>
                        <a:lumOff val="40000"/>
                      </a:schemeClr>
                    </a:solidFill>
                  </a:tcPr>
                </a:tc>
                <a:tc rowSpan="2">
                  <a:txBody>
                    <a:bodyPr/>
                    <a:lstStyle/>
                    <a:p>
                      <a:pPr algn="ctr">
                        <a:lnSpc>
                          <a:spcPct val="115000"/>
                        </a:lnSpc>
                        <a:spcAft>
                          <a:spcPts val="1000"/>
                        </a:spcAft>
                      </a:pPr>
                      <a:r>
                        <a:rPr lang="en-US" sz="1100" dirty="0">
                          <a:effectLst/>
                          <a:latin typeface="Calibri" panose="020F0502020204030204" pitchFamily="34" charset="0"/>
                          <a:cs typeface="Calibri" panose="020F0502020204030204" pitchFamily="34" charset="0"/>
                        </a:rPr>
                        <a:t>Product</a:t>
                      </a:r>
                      <a:endParaRPr lang="en-IN" sz="1100" dirty="0">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60000"/>
                        <a:lumOff val="40000"/>
                      </a:schemeClr>
                    </a:solidFill>
                  </a:tcPr>
                </a:tc>
                <a:tc gridSpan="2">
                  <a:txBody>
                    <a:bodyPr/>
                    <a:lstStyle/>
                    <a:p>
                      <a:pPr algn="ctr">
                        <a:lnSpc>
                          <a:spcPct val="115000"/>
                        </a:lnSpc>
                        <a:spcAft>
                          <a:spcPts val="1000"/>
                        </a:spcAft>
                      </a:pPr>
                      <a:r>
                        <a:rPr lang="en-US" sz="1100" dirty="0">
                          <a:effectLst/>
                          <a:latin typeface="Calibri" panose="020F0502020204030204" pitchFamily="34" charset="0"/>
                          <a:ea typeface="Calibri" panose="020F0502020204030204" pitchFamily="34" charset="0"/>
                          <a:cs typeface="Calibri" panose="020F0502020204030204" pitchFamily="34" charset="0"/>
                        </a:rPr>
                        <a:t>Laboratories</a:t>
                      </a:r>
                      <a:endParaRPr lang="en-IN" sz="1100" dirty="0">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60000"/>
                        <a:lumOff val="40000"/>
                      </a:schemeClr>
                    </a:solidFill>
                  </a:tcPr>
                </a:tc>
                <a:tc hMerge="1">
                  <a:txBody>
                    <a:bodyPr/>
                    <a:lstStyle/>
                    <a:p>
                      <a:pPr>
                        <a:lnSpc>
                          <a:spcPct val="115000"/>
                        </a:lnSpc>
                        <a:spcAft>
                          <a:spcPts val="1000"/>
                        </a:spcAft>
                      </a:pP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39498" marR="39498" marT="0" marB="0"/>
                </a:tc>
                <a:extLst>
                  <a:ext uri="{0D108BD9-81ED-4DB2-BD59-A6C34878D82A}">
                    <a16:rowId xmlns:a16="http://schemas.microsoft.com/office/drawing/2014/main" val="1483519280"/>
                  </a:ext>
                </a:extLst>
              </a:tr>
              <a:tr h="198024">
                <a:tc vMerge="1">
                  <a:txBody>
                    <a:bodyPr/>
                    <a:lstStyle/>
                    <a:p>
                      <a:pPr>
                        <a:lnSpc>
                          <a:spcPct val="115000"/>
                        </a:lnSpc>
                        <a:spcAft>
                          <a:spcPts val="1000"/>
                        </a:spcAft>
                      </a:pP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39498" marR="39498" marT="0" marB="0"/>
                </a:tc>
                <a:tc vMerge="1">
                  <a:txBody>
                    <a:bodyPr/>
                    <a:lstStyle/>
                    <a:p>
                      <a:pPr>
                        <a:lnSpc>
                          <a:spcPct val="115000"/>
                        </a:lnSpc>
                        <a:spcAft>
                          <a:spcPts val="1000"/>
                        </a:spcAft>
                      </a:pP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39498" marR="39498" marT="0" marB="0"/>
                </a:tc>
                <a:tc vMerge="1">
                  <a:txBody>
                    <a:bodyPr/>
                    <a:lstStyle/>
                    <a:p>
                      <a:pPr>
                        <a:lnSpc>
                          <a:spcPct val="115000"/>
                        </a:lnSpc>
                        <a:spcAft>
                          <a:spcPts val="1000"/>
                        </a:spcAft>
                      </a:pPr>
                      <a:endParaRPr lang="en-IN" sz="1400" dirty="0">
                        <a:effectLst/>
                        <a:latin typeface="Calibri" panose="020F0502020204030204" pitchFamily="34" charset="0"/>
                        <a:ea typeface="Calibri" panose="020F0502020204030204" pitchFamily="34" charset="0"/>
                        <a:cs typeface="Calibri" panose="020F0502020204030204" pitchFamily="34" charset="0"/>
                      </a:endParaRPr>
                    </a:p>
                  </a:txBody>
                  <a:tcPr marL="39498" marR="39498" marT="0" marB="0"/>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BIS labs</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OSLs</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00"/>
                  </a:ext>
                </a:extLst>
              </a:tr>
              <a:tr h="198024">
                <a:tc>
                  <a:txBody>
                    <a:bodyPr/>
                    <a:lstStyle/>
                    <a:p>
                      <a:pPr marL="0" indent="0">
                        <a:lnSpc>
                          <a:spcPct val="115000"/>
                        </a:lnSpc>
                        <a:spcAft>
                          <a:spcPts val="1000"/>
                        </a:spcAft>
                        <a:buFont typeface="+mj-lt"/>
                        <a:buNone/>
                      </a:pPr>
                      <a:r>
                        <a:rPr lang="en-IN" sz="1100" dirty="0">
                          <a:effectLst/>
                          <a:latin typeface="Calibri" panose="020F0502020204030204" pitchFamily="34" charset="0"/>
                          <a:ea typeface="Calibri" panose="020F0502020204030204" pitchFamily="34" charset="0"/>
                          <a:cs typeface="Calibri" panose="020F0502020204030204" pitchFamily="34" charset="0"/>
                        </a:rPr>
                        <a:t>15</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1000:2021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Lactose Commercial</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01"/>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16</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1167:2021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Casein (Edible Quality)</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02"/>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17</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4079:2023</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Canned </a:t>
                      </a:r>
                      <a:r>
                        <a:rPr lang="en-US" sz="1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Rasogolla</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03"/>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18</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4238:2020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Sterilized Milk</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2</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04"/>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19</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4709:2021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Flavoured</a:t>
                      </a: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Milk</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05"/>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20</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4883:2023</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Khoa</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2</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06"/>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21</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4884:2021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Sterilized</a:t>
                      </a:r>
                      <a:r>
                        <a:rPr lang="en-US" sz="1100" baseline="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Cream</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07"/>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22</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5162:2021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Chhana</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08"/>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23</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5550:2023</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Burfi</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2</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09"/>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24</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7839:2022</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Dried Ice-Cream Mix</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10"/>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25</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9584:2022</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Cheese</a:t>
                      </a:r>
                      <a:r>
                        <a:rPr lang="en-US" sz="1100" baseline="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Powder</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11"/>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26</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9617:2023</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Dahi</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12"/>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27</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cs typeface="Calibri" panose="020F0502020204030204" pitchFamily="34" charset="0"/>
                        </a:rPr>
                        <a:t>IS 10484:2021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Paneer</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4</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013"/>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28</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 11602:2023</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Packed </a:t>
                      </a:r>
                      <a:r>
                        <a:rPr lang="en-US" sz="1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Gulab</a:t>
                      </a: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Jamuns</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3743008185"/>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29</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 12898:2022</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Dairy Products - Yoghurt</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109554954"/>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30</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 13689:2021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Butter Oil (Butter Fat)</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46801220"/>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31</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 13690:2021</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Pasteurised butter</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3469044781"/>
                  </a:ext>
                </a:extLst>
              </a:tr>
              <a:tr h="198024">
                <a:tc>
                  <a:txBody>
                    <a:bodyPr/>
                    <a:lstStyle/>
                    <a:p>
                      <a:pPr marL="0" indent="0">
                        <a:lnSpc>
                          <a:spcPct val="115000"/>
                        </a:lnSpc>
                        <a:spcAft>
                          <a:spcPts val="1000"/>
                        </a:spcAft>
                        <a:buFont typeface="+mj-lt"/>
                        <a:buNone/>
                      </a:pPr>
                      <a:r>
                        <a:rPr lang="en-IN"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32</a:t>
                      </a:r>
                    </a:p>
                  </a:txBody>
                  <a:tcPr marL="29626" marR="29626" marT="0" marB="0">
                    <a:solidFill>
                      <a:schemeClr val="accent2">
                        <a:lumMod val="60000"/>
                        <a:lumOff val="4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IS 16326:2015</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Ghee</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0</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tc>
                  <a:txBody>
                    <a:bodyPr/>
                    <a:lstStyle/>
                    <a:p>
                      <a:pPr algn="ctr">
                        <a:lnSpc>
                          <a:spcPct val="115000"/>
                        </a:lnSpc>
                        <a:spcAft>
                          <a:spcPts val="1000"/>
                        </a:spcAft>
                      </a:pPr>
                      <a:r>
                        <a:rPr lang="en-US"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7</a:t>
                      </a:r>
                      <a:endParaRPr lang="en-IN" sz="11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txBody>
                  <a:tcPr marL="29626" marR="29626" marT="0" marB="0">
                    <a:solidFill>
                      <a:schemeClr val="accent2">
                        <a:lumMod val="20000"/>
                        <a:lumOff val="80000"/>
                      </a:schemeClr>
                    </a:solidFill>
                  </a:tcPr>
                </a:tc>
                <a:extLst>
                  <a:ext uri="{0D108BD9-81ED-4DB2-BD59-A6C34878D82A}">
                    <a16:rowId xmlns:a16="http://schemas.microsoft.com/office/drawing/2014/main" val="3215517680"/>
                  </a:ext>
                </a:extLst>
              </a:tr>
            </a:tbl>
          </a:graphicData>
        </a:graphic>
      </p:graphicFrame>
      <p:sp>
        <p:nvSpPr>
          <p:cNvPr id="2" name="TextBox 1">
            <a:extLst>
              <a:ext uri="{FF2B5EF4-FFF2-40B4-BE49-F238E27FC236}">
                <a16:creationId xmlns:a16="http://schemas.microsoft.com/office/drawing/2014/main" id="{E84441E2-EA2D-4D43-8F1E-94C3D4BE229E}"/>
              </a:ext>
            </a:extLst>
          </p:cNvPr>
          <p:cNvSpPr txBox="1"/>
          <p:nvPr/>
        </p:nvSpPr>
        <p:spPr>
          <a:xfrm>
            <a:off x="216518" y="4828576"/>
            <a:ext cx="8799466" cy="323165"/>
          </a:xfrm>
          <a:prstGeom prst="rect">
            <a:avLst/>
          </a:prstGeom>
          <a:noFill/>
        </p:spPr>
        <p:txBody>
          <a:bodyPr wrap="square" rtlCol="0">
            <a:spAutoFit/>
          </a:bodyPr>
          <a:lstStyle/>
          <a:p>
            <a:r>
              <a:rPr lang="en-IN" sz="1500" b="1" dirty="0"/>
              <a:t>Note: More than 170 labs notified by FSSAI have milk testing capabilities within their scope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2A72-9674-7714-3991-0841B2C7B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4E0EB-8EF0-13EA-406E-935C47935325}"/>
              </a:ext>
            </a:extLst>
          </p:cNvPr>
          <p:cNvSpPr>
            <a:spLocks noGrp="1"/>
          </p:cNvSpPr>
          <p:nvPr>
            <p:ph type="title"/>
          </p:nvPr>
        </p:nvSpPr>
        <p:spPr>
          <a:xfrm>
            <a:off x="330010" y="1916311"/>
            <a:ext cx="8525232" cy="721033"/>
          </a:xfrm>
        </p:spPr>
        <p:txBody>
          <a:bodyPr/>
          <a:lstStyle/>
          <a:p>
            <a:r>
              <a:rPr lang="en-US" sz="4800" b="1" dirty="0">
                <a:solidFill>
                  <a:schemeClr val="accent1"/>
                </a:solidFill>
                <a:latin typeface="Times New Roman"/>
                <a:cs typeface="Times New Roman"/>
                <a:sym typeface="Arial"/>
              </a:rPr>
              <a:t>ENSURING MILK QUALITY</a:t>
            </a:r>
          </a:p>
        </p:txBody>
      </p:sp>
      <p:sp>
        <p:nvSpPr>
          <p:cNvPr id="3" name="Content Placeholder 2">
            <a:extLst>
              <a:ext uri="{FF2B5EF4-FFF2-40B4-BE49-F238E27FC236}">
                <a16:creationId xmlns:a16="http://schemas.microsoft.com/office/drawing/2014/main" id="{B33B8559-E6FD-EE99-A50F-F608A72E66C3}"/>
              </a:ext>
            </a:extLst>
          </p:cNvPr>
          <p:cNvSpPr>
            <a:spLocks noGrp="1"/>
          </p:cNvSpPr>
          <p:nvPr>
            <p:ph idx="1"/>
          </p:nvPr>
        </p:nvSpPr>
        <p:spPr>
          <a:xfrm>
            <a:off x="818147" y="1161906"/>
            <a:ext cx="7587200" cy="3884481"/>
          </a:xfrm>
        </p:spPr>
        <p:txBody>
          <a:bodyPr/>
          <a:lstStyle/>
          <a:p>
            <a:pPr algn="just">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endParaRPr lang="en-US" sz="18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7707BD5-FB36-724E-33CC-9CD9C19C4058}"/>
              </a:ext>
            </a:extLst>
          </p:cNvPr>
          <p:cNvPicPr>
            <a:picLocks noChangeAspect="1"/>
          </p:cNvPicPr>
          <p:nvPr/>
        </p:nvPicPr>
        <p:blipFill>
          <a:blip r:embed="rId2">
            <a:alphaModFix amt="20000"/>
          </a:blip>
          <a:stretch>
            <a:fillRect/>
          </a:stretch>
        </p:blipFill>
        <p:spPr>
          <a:xfrm>
            <a:off x="571501" y="0"/>
            <a:ext cx="7765675" cy="5143499"/>
          </a:xfrm>
          <a:prstGeom prst="rect">
            <a:avLst/>
          </a:prstGeom>
        </p:spPr>
      </p:pic>
    </p:spTree>
    <p:extLst>
      <p:ext uri="{BB962C8B-B14F-4D97-AF65-F5344CB8AC3E}">
        <p14:creationId xmlns:p14="http://schemas.microsoft.com/office/powerpoint/2010/main" val="624093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77516" y="48126"/>
            <a:ext cx="7937833" cy="838773"/>
          </a:xfrm>
        </p:spPr>
        <p:txBody>
          <a:bodyPr/>
          <a:lstStyle/>
          <a:p>
            <a:r>
              <a:rPr lang="en-US" sz="3600" b="1" dirty="0">
                <a:solidFill>
                  <a:schemeClr val="accent1"/>
                </a:solidFill>
                <a:latin typeface="Times New Roman"/>
                <a:cs typeface="Times New Roman"/>
                <a:sym typeface="Arial"/>
              </a:rPr>
              <a:t>COMPOSITION OF MILK</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314553" y="716436"/>
            <a:ext cx="8514891" cy="4270342"/>
          </a:xfrm>
        </p:spPr>
        <p:txBody>
          <a:bodyPr numCol="1"/>
          <a:lstStyle/>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As per </a:t>
            </a:r>
            <a:r>
              <a:rPr lang="en-US" sz="2000" b="1" dirty="0">
                <a:solidFill>
                  <a:schemeClr val="accent1"/>
                </a:solidFill>
                <a:latin typeface="Times New Roman" panose="02020603050405020304" pitchFamily="18" charset="0"/>
                <a:cs typeface="Times New Roman" panose="02020603050405020304" pitchFamily="18" charset="0"/>
              </a:rPr>
              <a:t>IS 13688: 2020 Packaged Pasteurized Milk, </a:t>
            </a:r>
            <a:r>
              <a:rPr lang="en-US" sz="2000" dirty="0">
                <a:solidFill>
                  <a:schemeClr val="accent1"/>
                </a:solidFill>
                <a:latin typeface="Times New Roman" panose="02020603050405020304" pitchFamily="18" charset="0"/>
                <a:cs typeface="Times New Roman" panose="02020603050405020304" pitchFamily="18" charset="0"/>
              </a:rPr>
              <a:t>the milk of different classes shall conform to the requirements for milk fat and milk solids-not-fat, independently, as specified in columns (4) and (5) of the table below:</a:t>
            </a:r>
            <a:endParaRPr lang="en-US" sz="2400" dirty="0">
              <a:solidFill>
                <a:srgbClr val="FF0000"/>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A95976B4-4471-945A-175E-18958ECBBD7C}"/>
              </a:ext>
            </a:extLst>
          </p:cNvPr>
          <p:cNvGraphicFramePr>
            <a:graphicFrameLocks noGrp="1"/>
          </p:cNvGraphicFramePr>
          <p:nvPr>
            <p:extLst>
              <p:ext uri="{D42A27DB-BD31-4B8C-83A1-F6EECF244321}">
                <p14:modId xmlns:p14="http://schemas.microsoft.com/office/powerpoint/2010/main" val="1579915849"/>
              </p:ext>
            </p:extLst>
          </p:nvPr>
        </p:nvGraphicFramePr>
        <p:xfrm>
          <a:off x="1210666" y="1803197"/>
          <a:ext cx="6532725" cy="2849408"/>
        </p:xfrm>
        <a:graphic>
          <a:graphicData uri="http://schemas.openxmlformats.org/drawingml/2006/table">
            <a:tbl>
              <a:tblPr firstRow="1" firstCol="1" lastRow="1" lastCol="1" bandRow="1" bandCol="1">
                <a:tableStyleId>{B80927E7-FA69-40CD-9AEC-CA70C129EB04}</a:tableStyleId>
              </a:tblPr>
              <a:tblGrid>
                <a:gridCol w="813549">
                  <a:extLst>
                    <a:ext uri="{9D8B030D-6E8A-4147-A177-3AD203B41FA5}">
                      <a16:colId xmlns:a16="http://schemas.microsoft.com/office/drawing/2014/main" val="537810513"/>
                    </a:ext>
                  </a:extLst>
                </a:gridCol>
                <a:gridCol w="2037208">
                  <a:extLst>
                    <a:ext uri="{9D8B030D-6E8A-4147-A177-3AD203B41FA5}">
                      <a16:colId xmlns:a16="http://schemas.microsoft.com/office/drawing/2014/main" val="3926434362"/>
                    </a:ext>
                  </a:extLst>
                </a:gridCol>
                <a:gridCol w="1630326">
                  <a:extLst>
                    <a:ext uri="{9D8B030D-6E8A-4147-A177-3AD203B41FA5}">
                      <a16:colId xmlns:a16="http://schemas.microsoft.com/office/drawing/2014/main" val="1515384772"/>
                    </a:ext>
                  </a:extLst>
                </a:gridCol>
                <a:gridCol w="2051642">
                  <a:extLst>
                    <a:ext uri="{9D8B030D-6E8A-4147-A177-3AD203B41FA5}">
                      <a16:colId xmlns:a16="http://schemas.microsoft.com/office/drawing/2014/main" val="2777871778"/>
                    </a:ext>
                  </a:extLst>
                </a:gridCol>
              </a:tblGrid>
              <a:tr h="820468">
                <a:tc>
                  <a:txBody>
                    <a:bodyPr/>
                    <a:lstStyle/>
                    <a:p>
                      <a:pPr marL="0" marR="138430" indent="-3175">
                        <a:lnSpc>
                          <a:spcPts val="1575"/>
                        </a:lnSpc>
                        <a:spcAft>
                          <a:spcPts val="0"/>
                        </a:spcAft>
                      </a:pPr>
                      <a:r>
                        <a:rPr lang="en-US" sz="1400" dirty="0">
                          <a:effectLst/>
                        </a:rPr>
                        <a:t>Sr.</a:t>
                      </a:r>
                      <a:r>
                        <a:rPr lang="en-US" sz="1400" spc="-335" dirty="0">
                          <a:effectLst/>
                        </a:rPr>
                        <a:t> </a:t>
                      </a:r>
                      <a:r>
                        <a:rPr lang="en-US" sz="1400" dirty="0">
                          <a:effectLst/>
                        </a:rPr>
                        <a:t>No</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marR="234950" indent="-94615">
                        <a:lnSpc>
                          <a:spcPts val="1575"/>
                        </a:lnSpc>
                        <a:spcAft>
                          <a:spcPts val="0"/>
                        </a:spcAft>
                      </a:pPr>
                      <a:r>
                        <a:rPr lang="en-US" sz="1400" dirty="0">
                          <a:effectLst/>
                        </a:rPr>
                        <a:t>Class of</a:t>
                      </a:r>
                      <a:r>
                        <a:rPr lang="en-US" sz="1400" spc="-335" dirty="0">
                          <a:effectLst/>
                        </a:rPr>
                        <a:t>    </a:t>
                      </a:r>
                      <a:r>
                        <a:rPr lang="en-US" sz="1400" dirty="0">
                          <a:effectLst/>
                        </a:rPr>
                        <a:t>Milk.</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marR="125095" indent="-18415" algn="just">
                        <a:lnSpc>
                          <a:spcPts val="1575"/>
                        </a:lnSpc>
                        <a:spcAft>
                          <a:spcPts val="0"/>
                        </a:spcAft>
                      </a:pPr>
                      <a:r>
                        <a:rPr lang="en-US" sz="1400" dirty="0">
                          <a:effectLst/>
                        </a:rPr>
                        <a:t>Minimum</a:t>
                      </a:r>
                      <a:r>
                        <a:rPr lang="en-US" sz="1400" spc="-340" dirty="0">
                          <a:effectLst/>
                        </a:rPr>
                        <a:t> </a:t>
                      </a:r>
                      <a:r>
                        <a:rPr lang="en-US" sz="1400" dirty="0">
                          <a:effectLst/>
                        </a:rPr>
                        <a:t>Milk Fat</a:t>
                      </a:r>
                      <a:r>
                        <a:rPr lang="en-US" sz="1400" spc="5" dirty="0">
                          <a:effectLst/>
                        </a:rPr>
                        <a:t> </a:t>
                      </a:r>
                      <a:r>
                        <a:rPr lang="en-US" sz="1400" dirty="0">
                          <a:effectLst/>
                        </a:rPr>
                        <a:t>(per</a:t>
                      </a:r>
                      <a:r>
                        <a:rPr lang="en-US" sz="1400" spc="10" dirty="0">
                          <a:effectLst/>
                        </a:rPr>
                        <a:t> </a:t>
                      </a:r>
                      <a:r>
                        <a:rPr lang="en-US" sz="1400" dirty="0">
                          <a:effectLst/>
                        </a:rPr>
                        <a:t>cent,</a:t>
                      </a:r>
                      <a:endParaRPr lang="en-IN" sz="1100" dirty="0">
                        <a:effectLst/>
                      </a:endParaRPr>
                    </a:p>
                    <a:p>
                      <a:pPr marL="0">
                        <a:lnSpc>
                          <a:spcPts val="1520"/>
                        </a:lnSpc>
                      </a:pPr>
                      <a:r>
                        <a:rPr lang="en-US" sz="1400" dirty="0">
                          <a:effectLst/>
                        </a:rPr>
                        <a:t>m/m).</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marR="83185" algn="ctr">
                        <a:lnSpc>
                          <a:spcPts val="1575"/>
                        </a:lnSpc>
                        <a:spcAft>
                          <a:spcPts val="0"/>
                        </a:spcAft>
                      </a:pPr>
                      <a:r>
                        <a:rPr lang="en-US" sz="1400" dirty="0">
                          <a:effectLst/>
                        </a:rPr>
                        <a:t>Minimum Milk</a:t>
                      </a:r>
                      <a:r>
                        <a:rPr lang="en-US" sz="1400" spc="-335" dirty="0">
                          <a:effectLst/>
                        </a:rPr>
                        <a:t> </a:t>
                      </a:r>
                      <a:r>
                        <a:rPr lang="en-US" sz="1400" dirty="0">
                          <a:effectLst/>
                        </a:rPr>
                        <a:t>Solids- not-Fat</a:t>
                      </a:r>
                      <a:r>
                        <a:rPr lang="en-US" sz="1400" spc="5" dirty="0">
                          <a:effectLst/>
                        </a:rPr>
                        <a:t> </a:t>
                      </a:r>
                      <a:r>
                        <a:rPr lang="en-US" sz="1400" dirty="0">
                          <a:effectLst/>
                        </a:rPr>
                        <a:t>(SNF)</a:t>
                      </a:r>
                      <a:endParaRPr lang="en-IN" sz="1100" dirty="0">
                        <a:effectLst/>
                      </a:endParaRPr>
                    </a:p>
                    <a:p>
                      <a:pPr marL="0" marR="53340" algn="ctr">
                        <a:lnSpc>
                          <a:spcPts val="1520"/>
                        </a:lnSpc>
                        <a:spcAft>
                          <a:spcPts val="0"/>
                        </a:spcAft>
                      </a:pPr>
                      <a:r>
                        <a:rPr lang="en-US" sz="1400" dirty="0">
                          <a:effectLst/>
                        </a:rPr>
                        <a:t>(per</a:t>
                      </a:r>
                      <a:r>
                        <a:rPr lang="en-US" sz="1400" spc="-5" dirty="0">
                          <a:effectLst/>
                        </a:rPr>
                        <a:t> </a:t>
                      </a:r>
                      <a:r>
                        <a:rPr lang="en-US" sz="1400" dirty="0">
                          <a:effectLst/>
                        </a:rPr>
                        <a:t>cent,</a:t>
                      </a:r>
                      <a:r>
                        <a:rPr lang="en-US" sz="1400" spc="-15" dirty="0">
                          <a:effectLst/>
                        </a:rPr>
                        <a:t> </a:t>
                      </a:r>
                      <a:r>
                        <a:rPr lang="en-US" sz="1400" dirty="0">
                          <a:effectLst/>
                        </a:rPr>
                        <a:t>m/m).</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extLst>
                  <a:ext uri="{0D108BD9-81ED-4DB2-BD59-A6C34878D82A}">
                    <a16:rowId xmlns:a16="http://schemas.microsoft.com/office/drawing/2014/main" val="407359476"/>
                  </a:ext>
                </a:extLst>
              </a:tr>
              <a:tr h="324927">
                <a:tc>
                  <a:txBody>
                    <a:bodyPr/>
                    <a:lstStyle/>
                    <a:p>
                      <a:pPr marL="0" algn="ctr">
                        <a:lnSpc>
                          <a:spcPts val="1575"/>
                        </a:lnSpc>
                      </a:pPr>
                      <a:r>
                        <a:rPr lang="en-US" sz="1400" dirty="0">
                          <a:effectLst/>
                        </a:rPr>
                        <a:t>1.</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algn="ctr">
                        <a:lnSpc>
                          <a:spcPts val="1575"/>
                        </a:lnSpc>
                      </a:pPr>
                      <a:r>
                        <a:rPr lang="en-US" sz="1400" dirty="0">
                          <a:effectLst/>
                        </a:rPr>
                        <a:t>Buffalo</a:t>
                      </a:r>
                      <a:r>
                        <a:rPr lang="en-US" sz="1400" spc="-5" dirty="0">
                          <a:effectLst/>
                        </a:rPr>
                        <a:t> </a:t>
                      </a:r>
                      <a:r>
                        <a:rPr lang="en-US" sz="1400" dirty="0">
                          <a:effectLst/>
                        </a:rPr>
                        <a:t>Milk</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75"/>
                        </a:lnSpc>
                      </a:pPr>
                      <a:r>
                        <a:rPr lang="en-US" sz="1400" dirty="0">
                          <a:effectLst/>
                        </a:rPr>
                        <a:t>5.0</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75"/>
                        </a:lnSpc>
                      </a:pPr>
                      <a:r>
                        <a:rPr lang="en-US" sz="1400" dirty="0">
                          <a:effectLst/>
                        </a:rPr>
                        <a:t>9.0</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2773273245"/>
                  </a:ext>
                </a:extLst>
              </a:tr>
              <a:tr h="279309">
                <a:tc>
                  <a:txBody>
                    <a:bodyPr/>
                    <a:lstStyle/>
                    <a:p>
                      <a:pPr marL="0" marR="0" algn="ctr" rtl="0">
                        <a:lnSpc>
                          <a:spcPts val="1575"/>
                        </a:lnSpc>
                        <a:spcBef>
                          <a:spcPts val="0"/>
                        </a:spcBef>
                        <a:spcAft>
                          <a:spcPts val="0"/>
                        </a:spcAft>
                        <a:buClr>
                          <a:srgbClr val="000000"/>
                        </a:buClr>
                        <a:buFont typeface="Arial"/>
                      </a:pPr>
                      <a:r>
                        <a:rPr lang="en-US" sz="1400" b="0" i="0" u="none" strike="noStrike" cap="none" dirty="0">
                          <a:solidFill>
                            <a:srgbClr val="000000"/>
                          </a:solidFill>
                          <a:effectLst/>
                          <a:latin typeface="Arial"/>
                          <a:cs typeface="Arial"/>
                          <a:sym typeface="Arial"/>
                        </a:rPr>
                        <a:t>2.</a:t>
                      </a:r>
                      <a:endParaRPr lang="en-IN" sz="1400" b="0" i="0" u="none" strike="noStrike" cap="none" dirty="0">
                        <a:solidFill>
                          <a:srgbClr val="000000"/>
                        </a:solidFill>
                        <a:effectLst/>
                        <a:latin typeface="Arial"/>
                        <a:ea typeface="Times New Roman" panose="02020603050405020304" pitchFamily="18" charset="0"/>
                        <a:cs typeface="Arial"/>
                        <a:sym typeface="Arial"/>
                      </a:endParaRPr>
                    </a:p>
                  </a:txBody>
                  <a:tcPr marL="0" marR="0" marT="0" marB="0">
                    <a:solidFill>
                      <a:schemeClr val="accent2">
                        <a:lumMod val="40000"/>
                        <a:lumOff val="60000"/>
                      </a:schemeClr>
                    </a:solidFill>
                  </a:tcPr>
                </a:tc>
                <a:tc>
                  <a:txBody>
                    <a:bodyPr/>
                    <a:lstStyle/>
                    <a:p>
                      <a:pPr marL="0" algn="ctr">
                        <a:lnSpc>
                          <a:spcPts val="1575"/>
                        </a:lnSpc>
                      </a:pPr>
                      <a:r>
                        <a:rPr lang="en-US" sz="1400" dirty="0">
                          <a:effectLst/>
                        </a:rPr>
                        <a:t>Cow</a:t>
                      </a:r>
                      <a:r>
                        <a:rPr lang="en-US" sz="1400" spc="-5" dirty="0">
                          <a:effectLst/>
                        </a:rPr>
                        <a:t> </a:t>
                      </a:r>
                      <a:r>
                        <a:rPr lang="en-US" sz="1400" dirty="0">
                          <a:effectLst/>
                        </a:rPr>
                        <a:t>Milk</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75"/>
                        </a:lnSpc>
                      </a:pPr>
                      <a:r>
                        <a:rPr lang="en-US" sz="1400" dirty="0">
                          <a:effectLst/>
                        </a:rPr>
                        <a:t>3.2</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75"/>
                        </a:lnSpc>
                      </a:pPr>
                      <a:r>
                        <a:rPr lang="en-US" sz="1400" dirty="0">
                          <a:effectLst/>
                        </a:rPr>
                        <a:t>8.3</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2095481250"/>
                  </a:ext>
                </a:extLst>
              </a:tr>
              <a:tr h="324927">
                <a:tc>
                  <a:txBody>
                    <a:bodyPr/>
                    <a:lstStyle/>
                    <a:p>
                      <a:pPr marL="0" marR="0" algn="ctr" rtl="0">
                        <a:lnSpc>
                          <a:spcPts val="1575"/>
                        </a:lnSpc>
                        <a:spcBef>
                          <a:spcPts val="0"/>
                        </a:spcBef>
                        <a:spcAft>
                          <a:spcPts val="0"/>
                        </a:spcAft>
                        <a:buClr>
                          <a:srgbClr val="000000"/>
                        </a:buClr>
                        <a:buFont typeface="Arial"/>
                      </a:pPr>
                      <a:r>
                        <a:rPr lang="en-US" sz="1400" b="0" i="0" u="none" strike="noStrike" cap="none" dirty="0">
                          <a:solidFill>
                            <a:srgbClr val="000000"/>
                          </a:solidFill>
                          <a:effectLst/>
                          <a:latin typeface="Arial"/>
                          <a:cs typeface="Arial"/>
                          <a:sym typeface="Arial"/>
                        </a:rPr>
                        <a:t>3.</a:t>
                      </a:r>
                      <a:endParaRPr lang="en-IN" sz="1400" b="0" i="0" u="none" strike="noStrike" cap="none" dirty="0">
                        <a:solidFill>
                          <a:srgbClr val="000000"/>
                        </a:solidFill>
                        <a:effectLst/>
                        <a:latin typeface="Arial"/>
                        <a:ea typeface="Times New Roman" panose="02020603050405020304" pitchFamily="18" charset="0"/>
                        <a:cs typeface="Arial"/>
                        <a:sym typeface="Arial"/>
                      </a:endParaRPr>
                    </a:p>
                  </a:txBody>
                  <a:tcPr marL="0" marR="0" marT="0" marB="0">
                    <a:solidFill>
                      <a:schemeClr val="accent2">
                        <a:lumMod val="40000"/>
                        <a:lumOff val="60000"/>
                      </a:schemeClr>
                    </a:solidFill>
                  </a:tcPr>
                </a:tc>
                <a:tc>
                  <a:txBody>
                    <a:bodyPr/>
                    <a:lstStyle/>
                    <a:p>
                      <a:pPr marL="0" algn="ctr">
                        <a:lnSpc>
                          <a:spcPts val="1575"/>
                        </a:lnSpc>
                      </a:pPr>
                      <a:r>
                        <a:rPr lang="en-US" sz="1400" dirty="0">
                          <a:effectLst/>
                        </a:rPr>
                        <a:t>Goat</a:t>
                      </a:r>
                      <a:r>
                        <a:rPr lang="en-US" sz="1400" spc="-10" dirty="0">
                          <a:effectLst/>
                        </a:rPr>
                        <a:t> </a:t>
                      </a:r>
                      <a:r>
                        <a:rPr lang="en-US" sz="1400" dirty="0">
                          <a:effectLst/>
                        </a:rPr>
                        <a:t>Milk</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75"/>
                        </a:lnSpc>
                      </a:pPr>
                      <a:r>
                        <a:rPr lang="en-US" sz="1400">
                          <a:effectLst/>
                        </a:rPr>
                        <a:t>3.0</a:t>
                      </a:r>
                      <a:endParaRPr lang="en-I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75"/>
                        </a:lnSpc>
                      </a:pPr>
                      <a:r>
                        <a:rPr lang="en-US" sz="1400" dirty="0">
                          <a:effectLst/>
                        </a:rPr>
                        <a:t>8.0</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864018704"/>
                  </a:ext>
                </a:extLst>
              </a:tr>
              <a:tr h="279309">
                <a:tc>
                  <a:txBody>
                    <a:bodyPr/>
                    <a:lstStyle/>
                    <a:p>
                      <a:pPr marL="0" marR="0" algn="ctr" rtl="0">
                        <a:lnSpc>
                          <a:spcPts val="1575"/>
                        </a:lnSpc>
                        <a:spcBef>
                          <a:spcPts val="0"/>
                        </a:spcBef>
                        <a:spcAft>
                          <a:spcPts val="0"/>
                        </a:spcAft>
                        <a:buClr>
                          <a:srgbClr val="000000"/>
                        </a:buClr>
                        <a:buFont typeface="Arial"/>
                      </a:pPr>
                      <a:r>
                        <a:rPr lang="en-US" sz="1400" b="0" i="0" u="none" strike="noStrike" cap="none" dirty="0">
                          <a:solidFill>
                            <a:srgbClr val="000000"/>
                          </a:solidFill>
                          <a:effectLst/>
                          <a:latin typeface="Arial"/>
                          <a:cs typeface="Arial"/>
                          <a:sym typeface="Arial"/>
                        </a:rPr>
                        <a:t>4.</a:t>
                      </a:r>
                      <a:endParaRPr lang="en-IN" sz="1400" b="0" i="0" u="none" strike="noStrike" cap="none" dirty="0">
                        <a:solidFill>
                          <a:srgbClr val="000000"/>
                        </a:solidFill>
                        <a:effectLst/>
                        <a:latin typeface="Arial"/>
                        <a:ea typeface="Times New Roman" panose="02020603050405020304" pitchFamily="18" charset="0"/>
                        <a:cs typeface="Arial"/>
                        <a:sym typeface="Arial"/>
                      </a:endParaRPr>
                    </a:p>
                  </a:txBody>
                  <a:tcPr marL="0" marR="0" marT="0" marB="0">
                    <a:solidFill>
                      <a:schemeClr val="accent2">
                        <a:lumMod val="40000"/>
                        <a:lumOff val="60000"/>
                      </a:schemeClr>
                    </a:solidFill>
                  </a:tcPr>
                </a:tc>
                <a:tc>
                  <a:txBody>
                    <a:bodyPr/>
                    <a:lstStyle/>
                    <a:p>
                      <a:pPr marL="0" algn="ctr">
                        <a:lnSpc>
                          <a:spcPts val="1575"/>
                        </a:lnSpc>
                      </a:pPr>
                      <a:r>
                        <a:rPr lang="en-US" sz="1400" dirty="0">
                          <a:effectLst/>
                        </a:rPr>
                        <a:t>Camel Milk</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75"/>
                        </a:lnSpc>
                      </a:pPr>
                      <a:r>
                        <a:rPr lang="en-US" sz="1400" dirty="0">
                          <a:effectLst/>
                        </a:rPr>
                        <a:t>2.0</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75"/>
                        </a:lnSpc>
                      </a:pPr>
                      <a:r>
                        <a:rPr lang="en-US" sz="1400" dirty="0">
                          <a:effectLst/>
                        </a:rPr>
                        <a:t>6.0</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1037550531"/>
                  </a:ext>
                </a:extLst>
              </a:tr>
              <a:tr h="279309">
                <a:tc>
                  <a:txBody>
                    <a:bodyPr/>
                    <a:lstStyle/>
                    <a:p>
                      <a:pPr marL="0" marR="0" algn="ctr" rtl="0">
                        <a:lnSpc>
                          <a:spcPts val="1575"/>
                        </a:lnSpc>
                        <a:spcBef>
                          <a:spcPts val="0"/>
                        </a:spcBef>
                        <a:spcAft>
                          <a:spcPts val="0"/>
                        </a:spcAft>
                        <a:buClr>
                          <a:srgbClr val="000000"/>
                        </a:buClr>
                        <a:buFont typeface="Arial"/>
                      </a:pPr>
                      <a:r>
                        <a:rPr lang="en-US" sz="1400" b="0" i="0" u="none" strike="noStrike" cap="none" dirty="0">
                          <a:solidFill>
                            <a:srgbClr val="000000"/>
                          </a:solidFill>
                          <a:effectLst/>
                          <a:latin typeface="Arial"/>
                          <a:cs typeface="Arial"/>
                          <a:sym typeface="Arial"/>
                        </a:rPr>
                        <a:t>5.</a:t>
                      </a:r>
                      <a:endParaRPr lang="en-IN" sz="1400" b="0" i="0" u="none" strike="noStrike" cap="none" dirty="0">
                        <a:solidFill>
                          <a:srgbClr val="000000"/>
                        </a:solidFill>
                        <a:effectLst/>
                        <a:latin typeface="Arial"/>
                        <a:ea typeface="Times New Roman" panose="02020603050405020304" pitchFamily="18" charset="0"/>
                        <a:cs typeface="Arial"/>
                        <a:sym typeface="Arial"/>
                      </a:endParaRPr>
                    </a:p>
                  </a:txBody>
                  <a:tcPr marL="0" marR="0" marT="0" marB="0">
                    <a:solidFill>
                      <a:schemeClr val="accent2">
                        <a:lumMod val="40000"/>
                        <a:lumOff val="60000"/>
                      </a:schemeClr>
                    </a:solidFill>
                  </a:tcPr>
                </a:tc>
                <a:tc>
                  <a:txBody>
                    <a:bodyPr/>
                    <a:lstStyle/>
                    <a:p>
                      <a:pPr marL="0" algn="ctr">
                        <a:lnSpc>
                          <a:spcPts val="1575"/>
                        </a:lnSpc>
                      </a:pPr>
                      <a:r>
                        <a:rPr lang="en-US" sz="1400" dirty="0">
                          <a:effectLst/>
                        </a:rPr>
                        <a:t>Mixed</a:t>
                      </a:r>
                      <a:r>
                        <a:rPr lang="en-US" sz="1400" spc="-5" dirty="0">
                          <a:effectLst/>
                        </a:rPr>
                        <a:t> </a:t>
                      </a:r>
                      <a:r>
                        <a:rPr lang="en-US" sz="1400" dirty="0">
                          <a:effectLst/>
                        </a:rPr>
                        <a:t>Milk</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75"/>
                        </a:lnSpc>
                      </a:pPr>
                      <a:r>
                        <a:rPr lang="en-US" sz="1400" dirty="0">
                          <a:effectLst/>
                        </a:rPr>
                        <a:t>4.5</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75"/>
                        </a:lnSpc>
                      </a:pPr>
                      <a:r>
                        <a:rPr lang="en-US" sz="1400" dirty="0">
                          <a:effectLst/>
                        </a:rPr>
                        <a:t>8.5</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4094989939"/>
                  </a:ext>
                </a:extLst>
              </a:tr>
              <a:tr h="541159">
                <a:tc>
                  <a:txBody>
                    <a:bodyPr/>
                    <a:lstStyle/>
                    <a:p>
                      <a:pPr marL="0" marR="0" algn="ctr" rtl="0">
                        <a:lnSpc>
                          <a:spcPts val="1575"/>
                        </a:lnSpc>
                        <a:spcBef>
                          <a:spcPts val="0"/>
                        </a:spcBef>
                        <a:spcAft>
                          <a:spcPts val="0"/>
                        </a:spcAft>
                        <a:buClr>
                          <a:srgbClr val="000000"/>
                        </a:buClr>
                        <a:buFont typeface="Arial"/>
                      </a:pPr>
                      <a:r>
                        <a:rPr lang="en-US" sz="1400" b="0" i="0" u="none" strike="noStrike" cap="none" dirty="0">
                          <a:solidFill>
                            <a:srgbClr val="000000"/>
                          </a:solidFill>
                          <a:effectLst/>
                          <a:latin typeface="Arial"/>
                          <a:cs typeface="Arial"/>
                          <a:sym typeface="Arial"/>
                        </a:rPr>
                        <a:t>6.</a:t>
                      </a:r>
                      <a:endParaRPr lang="en-IN" sz="1400" b="0" i="0" u="none" strike="noStrike" cap="none" dirty="0">
                        <a:solidFill>
                          <a:srgbClr val="000000"/>
                        </a:solidFill>
                        <a:effectLst/>
                        <a:latin typeface="Arial"/>
                        <a:ea typeface="Times New Roman" panose="02020603050405020304" pitchFamily="18" charset="0"/>
                        <a:cs typeface="Arial"/>
                        <a:sym typeface="Arial"/>
                      </a:endParaRPr>
                    </a:p>
                  </a:txBody>
                  <a:tcPr marL="0" marR="0" marT="0" marB="0">
                    <a:solidFill>
                      <a:schemeClr val="accent2">
                        <a:lumMod val="40000"/>
                        <a:lumOff val="60000"/>
                      </a:schemeClr>
                    </a:solidFill>
                  </a:tcPr>
                </a:tc>
                <a:tc>
                  <a:txBody>
                    <a:bodyPr/>
                    <a:lstStyle/>
                    <a:p>
                      <a:pPr marL="0" algn="ctr">
                        <a:lnSpc>
                          <a:spcPts val="1585"/>
                        </a:lnSpc>
                      </a:pPr>
                      <a:r>
                        <a:rPr lang="en-US" sz="1400">
                          <a:effectLst/>
                        </a:rPr>
                        <a:t>Standardized</a:t>
                      </a:r>
                      <a:endParaRPr lang="en-IN" sz="1100">
                        <a:effectLst/>
                      </a:endParaRPr>
                    </a:p>
                    <a:p>
                      <a:pPr marL="0" algn="ctr">
                        <a:lnSpc>
                          <a:spcPts val="1540"/>
                        </a:lnSpc>
                      </a:pPr>
                      <a:r>
                        <a:rPr lang="en-US" sz="1400">
                          <a:effectLst/>
                        </a:rPr>
                        <a:t>Milk</a:t>
                      </a:r>
                      <a:endParaRPr lang="en-I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85"/>
                        </a:lnSpc>
                      </a:pPr>
                      <a:r>
                        <a:rPr lang="en-US" sz="1400" dirty="0">
                          <a:effectLst/>
                        </a:rPr>
                        <a:t>4.5</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a:lnSpc>
                          <a:spcPts val="1585"/>
                        </a:lnSpc>
                      </a:pPr>
                      <a:r>
                        <a:rPr lang="en-US" sz="1400" dirty="0">
                          <a:effectLst/>
                        </a:rPr>
                        <a:t>8.5</a:t>
                      </a:r>
                      <a:endParaRPr lang="en-I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3337415000"/>
                  </a:ext>
                </a:extLst>
              </a:tr>
            </a:tbl>
          </a:graphicData>
        </a:graphic>
      </p:graphicFrame>
    </p:spTree>
    <p:extLst>
      <p:ext uri="{BB962C8B-B14F-4D97-AF65-F5344CB8AC3E}">
        <p14:creationId xmlns:p14="http://schemas.microsoft.com/office/powerpoint/2010/main" val="3860662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77516" y="48126"/>
            <a:ext cx="7937833" cy="838773"/>
          </a:xfrm>
        </p:spPr>
        <p:txBody>
          <a:bodyPr/>
          <a:lstStyle/>
          <a:p>
            <a:r>
              <a:rPr lang="en-US" sz="3600" b="1" dirty="0">
                <a:solidFill>
                  <a:schemeClr val="accent1"/>
                </a:solidFill>
                <a:latin typeface="Times New Roman"/>
                <a:cs typeface="Times New Roman"/>
                <a:sym typeface="Arial"/>
              </a:rPr>
              <a:t>COMPOSITION OF MILK Contd..</a:t>
            </a:r>
          </a:p>
        </p:txBody>
      </p:sp>
      <p:graphicFrame>
        <p:nvGraphicFramePr>
          <p:cNvPr id="4" name="Content Placeholder 3">
            <a:extLst>
              <a:ext uri="{FF2B5EF4-FFF2-40B4-BE49-F238E27FC236}">
                <a16:creationId xmlns:a16="http://schemas.microsoft.com/office/drawing/2014/main" id="{4CE81F2C-FF2F-A8B4-BCA4-50E71DE1DA04}"/>
              </a:ext>
            </a:extLst>
          </p:cNvPr>
          <p:cNvGraphicFramePr>
            <a:graphicFrameLocks noGrp="1"/>
          </p:cNvGraphicFramePr>
          <p:nvPr>
            <p:ph idx="1"/>
            <p:extLst>
              <p:ext uri="{D42A27DB-BD31-4B8C-83A1-F6EECF244321}">
                <p14:modId xmlns:p14="http://schemas.microsoft.com/office/powerpoint/2010/main" val="3332759245"/>
              </p:ext>
            </p:extLst>
          </p:nvPr>
        </p:nvGraphicFramePr>
        <p:xfrm>
          <a:off x="877669" y="886899"/>
          <a:ext cx="6751875" cy="3702907"/>
        </p:xfrm>
        <a:graphic>
          <a:graphicData uri="http://schemas.openxmlformats.org/drawingml/2006/table">
            <a:tbl>
              <a:tblPr firstRow="1" firstCol="1" lastRow="1" lastCol="1" bandRow="1" bandCol="1">
                <a:tableStyleId>{B80927E7-FA69-40CD-9AEC-CA70C129EB04}</a:tableStyleId>
              </a:tblPr>
              <a:tblGrid>
                <a:gridCol w="724340">
                  <a:extLst>
                    <a:ext uri="{9D8B030D-6E8A-4147-A177-3AD203B41FA5}">
                      <a16:colId xmlns:a16="http://schemas.microsoft.com/office/drawing/2014/main" val="2979791153"/>
                    </a:ext>
                  </a:extLst>
                </a:gridCol>
                <a:gridCol w="2154034">
                  <a:extLst>
                    <a:ext uri="{9D8B030D-6E8A-4147-A177-3AD203B41FA5}">
                      <a16:colId xmlns:a16="http://schemas.microsoft.com/office/drawing/2014/main" val="3679647191"/>
                    </a:ext>
                  </a:extLst>
                </a:gridCol>
                <a:gridCol w="1658543">
                  <a:extLst>
                    <a:ext uri="{9D8B030D-6E8A-4147-A177-3AD203B41FA5}">
                      <a16:colId xmlns:a16="http://schemas.microsoft.com/office/drawing/2014/main" val="1762684827"/>
                    </a:ext>
                  </a:extLst>
                </a:gridCol>
                <a:gridCol w="2214958">
                  <a:extLst>
                    <a:ext uri="{9D8B030D-6E8A-4147-A177-3AD203B41FA5}">
                      <a16:colId xmlns:a16="http://schemas.microsoft.com/office/drawing/2014/main" val="2900920706"/>
                    </a:ext>
                  </a:extLst>
                </a:gridCol>
              </a:tblGrid>
              <a:tr h="874990">
                <a:tc>
                  <a:txBody>
                    <a:bodyPr/>
                    <a:lstStyle/>
                    <a:p>
                      <a:pPr marL="0" marR="138430" indent="-3175" algn="ctr" defTabSz="648000">
                        <a:lnSpc>
                          <a:spcPts val="1575"/>
                        </a:lnSpc>
                        <a:spcAft>
                          <a:spcPts val="0"/>
                        </a:spcAft>
                      </a:pPr>
                      <a:r>
                        <a:rPr lang="en-US" sz="1600" dirty="0">
                          <a:effectLst/>
                        </a:rPr>
                        <a:t>Sr.</a:t>
                      </a:r>
                      <a:r>
                        <a:rPr lang="en-US" sz="1600" spc="-335" dirty="0">
                          <a:effectLst/>
                        </a:rPr>
                        <a:t> </a:t>
                      </a:r>
                      <a:r>
                        <a:rPr lang="en-US" sz="1600" dirty="0">
                          <a:effectLst/>
                        </a:rPr>
                        <a:t>No</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marR="234950" indent="-94615" algn="ctr" defTabSz="648000">
                        <a:lnSpc>
                          <a:spcPts val="1575"/>
                        </a:lnSpc>
                        <a:spcAft>
                          <a:spcPts val="0"/>
                        </a:spcAft>
                      </a:pPr>
                      <a:r>
                        <a:rPr lang="en-US" sz="1600" dirty="0">
                          <a:effectLst/>
                        </a:rPr>
                        <a:t>Class of</a:t>
                      </a:r>
                      <a:r>
                        <a:rPr lang="en-US" sz="1600" spc="-335" dirty="0">
                          <a:effectLst/>
                        </a:rPr>
                        <a:t> </a:t>
                      </a:r>
                      <a:r>
                        <a:rPr lang="en-US" sz="1600" dirty="0">
                          <a:effectLst/>
                        </a:rPr>
                        <a:t>Milk.</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marR="125095" indent="-18415" algn="ctr" defTabSz="648000">
                        <a:lnSpc>
                          <a:spcPts val="1575"/>
                        </a:lnSpc>
                        <a:spcAft>
                          <a:spcPts val="0"/>
                        </a:spcAft>
                      </a:pPr>
                      <a:r>
                        <a:rPr lang="en-US" sz="1600" dirty="0">
                          <a:effectLst/>
                        </a:rPr>
                        <a:t>Minimum</a:t>
                      </a:r>
                      <a:r>
                        <a:rPr lang="en-US" sz="1600" spc="-340" dirty="0">
                          <a:effectLst/>
                        </a:rPr>
                        <a:t> </a:t>
                      </a:r>
                      <a:r>
                        <a:rPr lang="en-US" sz="1600" dirty="0">
                          <a:effectLst/>
                        </a:rPr>
                        <a:t>Milk Fat</a:t>
                      </a:r>
                      <a:r>
                        <a:rPr lang="en-US" sz="1600" spc="5" dirty="0">
                          <a:effectLst/>
                        </a:rPr>
                        <a:t> </a:t>
                      </a:r>
                      <a:r>
                        <a:rPr lang="en-US" sz="1600" dirty="0">
                          <a:effectLst/>
                        </a:rPr>
                        <a:t>(per</a:t>
                      </a:r>
                      <a:r>
                        <a:rPr lang="en-US" sz="1600" spc="10" dirty="0">
                          <a:effectLst/>
                        </a:rPr>
                        <a:t> </a:t>
                      </a:r>
                      <a:r>
                        <a:rPr lang="en-US" sz="1600" dirty="0">
                          <a:effectLst/>
                        </a:rPr>
                        <a:t>cent,</a:t>
                      </a:r>
                      <a:endParaRPr lang="en-IN" sz="1200" dirty="0">
                        <a:effectLst/>
                      </a:endParaRPr>
                    </a:p>
                    <a:p>
                      <a:pPr marL="0" algn="ctr" defTabSz="648000">
                        <a:lnSpc>
                          <a:spcPts val="1520"/>
                        </a:lnSpc>
                      </a:pPr>
                      <a:r>
                        <a:rPr lang="en-US" sz="1600" dirty="0">
                          <a:effectLst/>
                        </a:rPr>
                        <a:t>m/m).</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marR="83185" algn="ctr" defTabSz="648000">
                        <a:lnSpc>
                          <a:spcPts val="1575"/>
                        </a:lnSpc>
                        <a:spcAft>
                          <a:spcPts val="0"/>
                        </a:spcAft>
                      </a:pPr>
                      <a:r>
                        <a:rPr lang="en-US" sz="1600" dirty="0">
                          <a:effectLst/>
                        </a:rPr>
                        <a:t>Minimum Milk</a:t>
                      </a:r>
                      <a:r>
                        <a:rPr lang="en-US" sz="1600" spc="-335" dirty="0">
                          <a:effectLst/>
                        </a:rPr>
                        <a:t> </a:t>
                      </a:r>
                      <a:r>
                        <a:rPr lang="en-US" sz="1600" dirty="0">
                          <a:effectLst/>
                        </a:rPr>
                        <a:t>Solids- not-Fat</a:t>
                      </a:r>
                      <a:r>
                        <a:rPr lang="en-US" sz="1600" spc="5" dirty="0">
                          <a:effectLst/>
                        </a:rPr>
                        <a:t> </a:t>
                      </a:r>
                      <a:r>
                        <a:rPr lang="en-US" sz="1600" dirty="0">
                          <a:effectLst/>
                        </a:rPr>
                        <a:t>(SNF)</a:t>
                      </a:r>
                      <a:endParaRPr lang="en-IN" sz="1200" dirty="0">
                        <a:effectLst/>
                      </a:endParaRPr>
                    </a:p>
                    <a:p>
                      <a:pPr marL="0" marR="53340" algn="ctr" defTabSz="648000">
                        <a:lnSpc>
                          <a:spcPts val="1520"/>
                        </a:lnSpc>
                        <a:spcAft>
                          <a:spcPts val="0"/>
                        </a:spcAft>
                      </a:pPr>
                      <a:r>
                        <a:rPr lang="en-US" sz="1600" dirty="0">
                          <a:effectLst/>
                        </a:rPr>
                        <a:t>(per</a:t>
                      </a:r>
                      <a:r>
                        <a:rPr lang="en-US" sz="1600" spc="-5" dirty="0">
                          <a:effectLst/>
                        </a:rPr>
                        <a:t> </a:t>
                      </a:r>
                      <a:r>
                        <a:rPr lang="en-US" sz="1600" dirty="0">
                          <a:effectLst/>
                        </a:rPr>
                        <a:t>cent,</a:t>
                      </a:r>
                      <a:r>
                        <a:rPr lang="en-US" sz="1600" spc="-15" dirty="0">
                          <a:effectLst/>
                        </a:rPr>
                        <a:t> </a:t>
                      </a:r>
                      <a:r>
                        <a:rPr lang="en-US" sz="1600" dirty="0">
                          <a:effectLst/>
                        </a:rPr>
                        <a:t>m/m).</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extLst>
                  <a:ext uri="{0D108BD9-81ED-4DB2-BD59-A6C34878D82A}">
                    <a16:rowId xmlns:a16="http://schemas.microsoft.com/office/drawing/2014/main" val="2940432199"/>
                  </a:ext>
                </a:extLst>
              </a:tr>
              <a:tr h="494291">
                <a:tc>
                  <a:txBody>
                    <a:bodyPr/>
                    <a:lstStyle/>
                    <a:p>
                      <a:pPr marL="0" algn="ctr" defTabSz="648000">
                        <a:lnSpc>
                          <a:spcPts val="1575"/>
                        </a:lnSpc>
                      </a:pPr>
                      <a:r>
                        <a:rPr lang="en-US" sz="1600" dirty="0">
                          <a:effectLst/>
                        </a:rPr>
                        <a:t>7.</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algn="ctr" defTabSz="648000">
                        <a:lnSpc>
                          <a:spcPts val="1575"/>
                        </a:lnSpc>
                      </a:pPr>
                      <a:r>
                        <a:rPr lang="en-US" sz="1600" dirty="0">
                          <a:effectLst/>
                        </a:rPr>
                        <a:t>Toned</a:t>
                      </a:r>
                      <a:r>
                        <a:rPr lang="en-US" sz="1600" spc="-15" dirty="0">
                          <a:effectLst/>
                        </a:rPr>
                        <a:t> </a:t>
                      </a:r>
                      <a:r>
                        <a:rPr lang="en-US" sz="1600" dirty="0">
                          <a:effectLst/>
                        </a:rPr>
                        <a:t>Milk</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defTabSz="648000">
                        <a:lnSpc>
                          <a:spcPts val="1575"/>
                        </a:lnSpc>
                      </a:pPr>
                      <a:r>
                        <a:rPr lang="en-US" sz="1600" dirty="0">
                          <a:effectLst/>
                        </a:rPr>
                        <a:t>3.0</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defTabSz="648000">
                        <a:lnSpc>
                          <a:spcPts val="1575"/>
                        </a:lnSpc>
                      </a:pPr>
                      <a:r>
                        <a:rPr lang="en-US" sz="1600" dirty="0">
                          <a:effectLst/>
                        </a:rPr>
                        <a:t>8.5</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1541027332"/>
                  </a:ext>
                </a:extLst>
              </a:tr>
              <a:tr h="613112">
                <a:tc>
                  <a:txBody>
                    <a:bodyPr/>
                    <a:lstStyle/>
                    <a:p>
                      <a:pPr marL="0" algn="ctr" defTabSz="648000">
                        <a:lnSpc>
                          <a:spcPts val="1585"/>
                        </a:lnSpc>
                      </a:pPr>
                      <a:r>
                        <a:rPr lang="en-US" sz="1600" dirty="0">
                          <a:effectLst/>
                        </a:rPr>
                        <a:t>8.</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algn="ctr" defTabSz="648000">
                        <a:lnSpc>
                          <a:spcPts val="1585"/>
                        </a:lnSpc>
                      </a:pPr>
                      <a:r>
                        <a:rPr lang="en-US" sz="1600" dirty="0">
                          <a:effectLst/>
                        </a:rPr>
                        <a:t>Double Toned Milk</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defTabSz="648000">
                        <a:lnSpc>
                          <a:spcPts val="1585"/>
                        </a:lnSpc>
                      </a:pPr>
                      <a:r>
                        <a:rPr lang="en-US" sz="1600" dirty="0">
                          <a:effectLst/>
                        </a:rPr>
                        <a:t>1.3</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defTabSz="648000">
                        <a:lnSpc>
                          <a:spcPts val="1585"/>
                        </a:lnSpc>
                      </a:pPr>
                      <a:r>
                        <a:rPr lang="en-US" sz="1600" dirty="0">
                          <a:effectLst/>
                        </a:rPr>
                        <a:t>9.0</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3130349494"/>
                  </a:ext>
                </a:extLst>
              </a:tr>
              <a:tr h="610259">
                <a:tc>
                  <a:txBody>
                    <a:bodyPr/>
                    <a:lstStyle/>
                    <a:p>
                      <a:pPr marL="0" algn="ctr" defTabSz="648000">
                        <a:lnSpc>
                          <a:spcPts val="1575"/>
                        </a:lnSpc>
                      </a:pPr>
                      <a:r>
                        <a:rPr lang="en-US" sz="1600" dirty="0">
                          <a:effectLst/>
                        </a:rPr>
                        <a:t>9.</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algn="ctr" defTabSz="648000">
                        <a:lnSpc>
                          <a:spcPts val="1575"/>
                        </a:lnSpc>
                      </a:pPr>
                      <a:r>
                        <a:rPr lang="en-US" sz="1600" dirty="0">
                          <a:effectLst/>
                        </a:rPr>
                        <a:t>Skimmed Milk</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defTabSz="648000">
                        <a:lnSpc>
                          <a:spcPts val="1575"/>
                        </a:lnSpc>
                        <a:tabLst>
                          <a:tab pos="598805" algn="l"/>
                        </a:tabLst>
                      </a:pPr>
                      <a:r>
                        <a:rPr lang="en-US" sz="1600" dirty="0">
                          <a:effectLst/>
                        </a:rPr>
                        <a:t>Not	more</a:t>
                      </a:r>
                      <a:endParaRPr lang="en-IN" sz="1200" dirty="0">
                        <a:effectLst/>
                      </a:endParaRPr>
                    </a:p>
                    <a:p>
                      <a:pPr marL="0" algn="ctr" defTabSz="648000">
                        <a:lnSpc>
                          <a:spcPts val="1540"/>
                        </a:lnSpc>
                      </a:pPr>
                      <a:r>
                        <a:rPr lang="en-US" sz="1600" dirty="0">
                          <a:effectLst/>
                        </a:rPr>
                        <a:t>than</a:t>
                      </a:r>
                      <a:r>
                        <a:rPr lang="en-US" sz="1600" spc="-20" dirty="0">
                          <a:effectLst/>
                        </a:rPr>
                        <a:t> </a:t>
                      </a:r>
                      <a:r>
                        <a:rPr lang="en-US" sz="1600" dirty="0">
                          <a:effectLst/>
                        </a:rPr>
                        <a:t>0.5</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defTabSz="648000">
                        <a:lnSpc>
                          <a:spcPts val="1575"/>
                        </a:lnSpc>
                      </a:pPr>
                      <a:r>
                        <a:rPr lang="en-US" sz="1600" dirty="0">
                          <a:effectLst/>
                        </a:rPr>
                        <a:t>8.7</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744132113"/>
                  </a:ext>
                </a:extLst>
              </a:tr>
              <a:tr h="613112">
                <a:tc>
                  <a:txBody>
                    <a:bodyPr/>
                    <a:lstStyle/>
                    <a:p>
                      <a:pPr marL="0" algn="ctr" defTabSz="648000">
                        <a:lnSpc>
                          <a:spcPts val="1585"/>
                        </a:lnSpc>
                      </a:pPr>
                      <a:r>
                        <a:rPr lang="en-US" sz="1600" dirty="0">
                          <a:effectLst/>
                        </a:rPr>
                        <a:t>10.</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algn="ctr" defTabSz="648000">
                        <a:lnSpc>
                          <a:spcPts val="1585"/>
                        </a:lnSpc>
                        <a:tabLst>
                          <a:tab pos="563245" algn="l"/>
                        </a:tabLst>
                      </a:pPr>
                      <a:r>
                        <a:rPr lang="en-US" sz="1600" dirty="0">
                          <a:effectLst/>
                        </a:rPr>
                        <a:t>Full Cream Milk</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defTabSz="648000">
                        <a:lnSpc>
                          <a:spcPts val="1585"/>
                        </a:lnSpc>
                      </a:pPr>
                      <a:r>
                        <a:rPr lang="en-US" sz="1600" dirty="0">
                          <a:effectLst/>
                        </a:rPr>
                        <a:t>6.0</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defTabSz="648000">
                        <a:lnSpc>
                          <a:spcPts val="1585"/>
                        </a:lnSpc>
                      </a:pPr>
                      <a:r>
                        <a:rPr lang="en-US" sz="1600" dirty="0">
                          <a:effectLst/>
                        </a:rPr>
                        <a:t>9.0</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4259100652"/>
                  </a:ext>
                </a:extLst>
              </a:tr>
              <a:tr h="497143">
                <a:tc>
                  <a:txBody>
                    <a:bodyPr/>
                    <a:lstStyle/>
                    <a:p>
                      <a:pPr marL="0" algn="ctr" defTabSz="648000">
                        <a:lnSpc>
                          <a:spcPts val="1575"/>
                        </a:lnSpc>
                      </a:pPr>
                      <a:r>
                        <a:rPr lang="en-US" sz="1600" dirty="0">
                          <a:effectLst/>
                        </a:rPr>
                        <a:t>11</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40000"/>
                        <a:lumOff val="60000"/>
                      </a:schemeClr>
                    </a:solidFill>
                  </a:tcPr>
                </a:tc>
                <a:tc>
                  <a:txBody>
                    <a:bodyPr/>
                    <a:lstStyle/>
                    <a:p>
                      <a:pPr marL="0" algn="ctr" defTabSz="648000">
                        <a:lnSpc>
                          <a:spcPts val="1575"/>
                        </a:lnSpc>
                      </a:pPr>
                      <a:r>
                        <a:rPr lang="en-US" sz="1600">
                          <a:effectLst/>
                        </a:rPr>
                        <a:t>Sheep</a:t>
                      </a:r>
                      <a:r>
                        <a:rPr lang="en-US" sz="1600" spc="-10">
                          <a:effectLst/>
                        </a:rPr>
                        <a:t> </a:t>
                      </a:r>
                      <a:r>
                        <a:rPr lang="en-US" sz="1600">
                          <a:effectLst/>
                        </a:rPr>
                        <a:t>Milk</a:t>
                      </a:r>
                      <a:endParaRPr lang="en-IN"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defTabSz="648000">
                        <a:lnSpc>
                          <a:spcPts val="1575"/>
                        </a:lnSpc>
                      </a:pPr>
                      <a:r>
                        <a:rPr lang="en-US" sz="1600" dirty="0">
                          <a:effectLst/>
                        </a:rPr>
                        <a:t>3.0</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tc>
                  <a:txBody>
                    <a:bodyPr/>
                    <a:lstStyle/>
                    <a:p>
                      <a:pPr marL="0" algn="ctr" defTabSz="648000">
                        <a:lnSpc>
                          <a:spcPts val="1575"/>
                        </a:lnSpc>
                      </a:pPr>
                      <a:r>
                        <a:rPr lang="en-US" sz="1600" dirty="0">
                          <a:effectLst/>
                        </a:rPr>
                        <a:t>9.0</a:t>
                      </a:r>
                      <a:endParaRPr lang="en-IN"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20000"/>
                        <a:lumOff val="80000"/>
                      </a:schemeClr>
                    </a:solidFill>
                  </a:tcPr>
                </a:tc>
                <a:extLst>
                  <a:ext uri="{0D108BD9-81ED-4DB2-BD59-A6C34878D82A}">
                    <a16:rowId xmlns:a16="http://schemas.microsoft.com/office/drawing/2014/main" val="1911193468"/>
                  </a:ext>
                </a:extLst>
              </a:tr>
            </a:tbl>
          </a:graphicData>
        </a:graphic>
      </p:graphicFrame>
    </p:spTree>
    <p:extLst>
      <p:ext uri="{BB962C8B-B14F-4D97-AF65-F5344CB8AC3E}">
        <p14:creationId xmlns:p14="http://schemas.microsoft.com/office/powerpoint/2010/main" val="1393963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B2E5EE-B242-18E0-405C-423C33B43508}"/>
              </a:ext>
            </a:extLst>
          </p:cNvPr>
          <p:cNvPicPr>
            <a:picLocks noChangeAspect="1"/>
          </p:cNvPicPr>
          <p:nvPr/>
        </p:nvPicPr>
        <p:blipFill>
          <a:blip r:embed="rId3">
            <a:alphaModFix amt="20000"/>
          </a:blip>
          <a:stretch>
            <a:fillRect/>
          </a:stretch>
        </p:blipFill>
        <p:spPr>
          <a:xfrm>
            <a:off x="209228" y="0"/>
            <a:ext cx="8664110" cy="5143500"/>
          </a:xfrm>
          <a:prstGeom prst="rect">
            <a:avLst/>
          </a:prstGeom>
        </p:spPr>
      </p:pic>
      <p:sp>
        <p:nvSpPr>
          <p:cNvPr id="2" name="Title 1">
            <a:extLst>
              <a:ext uri="{FF2B5EF4-FFF2-40B4-BE49-F238E27FC236}">
                <a16:creationId xmlns:a16="http://schemas.microsoft.com/office/drawing/2014/main" id="{CEA4E36B-0BFD-40A2-A89D-C7C37CF8F8AA}"/>
              </a:ext>
            </a:extLst>
          </p:cNvPr>
          <p:cNvSpPr>
            <a:spLocks noGrp="1"/>
          </p:cNvSpPr>
          <p:nvPr>
            <p:ph type="title"/>
          </p:nvPr>
        </p:nvSpPr>
        <p:spPr>
          <a:xfrm>
            <a:off x="270662" y="0"/>
            <a:ext cx="8814816" cy="914400"/>
          </a:xfrm>
        </p:spPr>
        <p:txBody>
          <a:bodyPr/>
          <a:lstStyle/>
          <a:p>
            <a:r>
              <a:rPr lang="en-US" sz="3600" b="1" dirty="0">
                <a:solidFill>
                  <a:schemeClr val="accent1"/>
                </a:solidFill>
                <a:latin typeface="Times New Roman"/>
                <a:cs typeface="Times New Roman"/>
              </a:rPr>
              <a:t>TESTING OF R</a:t>
            </a:r>
            <a:r>
              <a:rPr lang="en-IN" sz="3600" b="1" dirty="0">
                <a:solidFill>
                  <a:schemeClr val="accent1"/>
                </a:solidFill>
                <a:latin typeface="Times New Roman"/>
                <a:cs typeface="Times New Roman"/>
              </a:rPr>
              <a:t>AW MILK</a:t>
            </a:r>
          </a:p>
        </p:txBody>
      </p:sp>
      <p:sp>
        <p:nvSpPr>
          <p:cNvPr id="3" name="Content Placeholder 2">
            <a:extLst>
              <a:ext uri="{FF2B5EF4-FFF2-40B4-BE49-F238E27FC236}">
                <a16:creationId xmlns:a16="http://schemas.microsoft.com/office/drawing/2014/main" id="{B4FCC614-F616-4188-B588-EB5A9071CE16}"/>
              </a:ext>
            </a:extLst>
          </p:cNvPr>
          <p:cNvSpPr>
            <a:spLocks noGrp="1"/>
          </p:cNvSpPr>
          <p:nvPr>
            <p:ph idx="1"/>
          </p:nvPr>
        </p:nvSpPr>
        <p:spPr>
          <a:xfrm>
            <a:off x="270662" y="845244"/>
            <a:ext cx="8489136" cy="4187798"/>
          </a:xfrm>
        </p:spPr>
        <p:txBody>
          <a:bodyPr>
            <a:normAutofit/>
          </a:bodyPr>
          <a:lstStyle/>
          <a:p>
            <a:pPr algn="just">
              <a:buClrTx/>
            </a:pPr>
            <a:r>
              <a:rPr lang="en-IN" sz="2000" dirty="0">
                <a:solidFill>
                  <a:schemeClr val="accent1"/>
                </a:solidFill>
                <a:latin typeface="Times New Roman" panose="02020603050405020304" pitchFamily="18" charset="0"/>
                <a:cs typeface="Times New Roman" panose="02020603050405020304" pitchFamily="18" charset="0"/>
              </a:rPr>
              <a:t>Raw milk testing is done at milk collecting centres. But selection of method, and its appropriate application is of paramount importance to get desired results.</a:t>
            </a:r>
          </a:p>
          <a:p>
            <a:pPr algn="just">
              <a:buClrTx/>
            </a:pPr>
            <a:r>
              <a:rPr lang="en-IN" sz="2000" dirty="0">
                <a:solidFill>
                  <a:schemeClr val="accent1"/>
                </a:solidFill>
                <a:latin typeface="Times New Roman" panose="02020603050405020304" pitchFamily="18" charset="0"/>
                <a:cs typeface="Times New Roman" panose="02020603050405020304" pitchFamily="18" charset="0"/>
              </a:rPr>
              <a:t>The physical (density, sediment test etc.), chemical (adulterants, fat content, Solids-not-Fat, acidity, resazurin, MBRT test etc.) microbiological analysis (direct microscopic count etc.) are used for assessing rapidly the quality of raw milk supplies for processing and manufacture.</a:t>
            </a:r>
          </a:p>
          <a:p>
            <a:pPr algn="just">
              <a:buClrTx/>
            </a:pPr>
            <a:r>
              <a:rPr lang="en-IN" sz="2000" dirty="0">
                <a:solidFill>
                  <a:schemeClr val="accent1"/>
                </a:solidFill>
                <a:latin typeface="Times New Roman" panose="02020603050405020304" pitchFamily="18" charset="0"/>
                <a:cs typeface="Times New Roman" panose="02020603050405020304" pitchFamily="18" charset="0"/>
              </a:rPr>
              <a:t>Rapid examination of milk is carried out for routine check with the objective of ensuring purity of milk, hygienic quality and fitness for acceptance as raw milk for further processing</a:t>
            </a:r>
          </a:p>
          <a:p>
            <a:pPr algn="just">
              <a:buClrTx/>
            </a:pPr>
            <a:r>
              <a:rPr lang="en-IN" sz="2000" dirty="0">
                <a:solidFill>
                  <a:schemeClr val="accent1"/>
                </a:solidFill>
                <a:latin typeface="Times New Roman" panose="02020603050405020304" pitchFamily="18" charset="0"/>
                <a:cs typeface="Times New Roman" panose="02020603050405020304" pitchFamily="18" charset="0"/>
              </a:rPr>
              <a:t>BIS has published the Indian Standard IS 1479 (Part 1):2016 which prescribes the methods of test for Rapid examination of milk </a:t>
            </a:r>
          </a:p>
          <a:p>
            <a:endParaRPr lang="en-IN" dirty="0"/>
          </a:p>
        </p:txBody>
      </p:sp>
      <p:graphicFrame>
        <p:nvGraphicFramePr>
          <p:cNvPr id="4" name="Object 3">
            <a:extLst>
              <a:ext uri="{FF2B5EF4-FFF2-40B4-BE49-F238E27FC236}">
                <a16:creationId xmlns:a16="http://schemas.microsoft.com/office/drawing/2014/main" id="{C5F8B7CE-3BF7-3C87-73CA-DEA6C921522F}"/>
              </a:ext>
            </a:extLst>
          </p:cNvPr>
          <p:cNvGraphicFramePr>
            <a:graphicFrameLocks noChangeAspect="1"/>
          </p:cNvGraphicFramePr>
          <p:nvPr>
            <p:extLst>
              <p:ext uri="{D42A27DB-BD31-4B8C-83A1-F6EECF244321}">
                <p14:modId xmlns:p14="http://schemas.microsoft.com/office/powerpoint/2010/main" val="1718455866"/>
              </p:ext>
            </p:extLst>
          </p:nvPr>
        </p:nvGraphicFramePr>
        <p:xfrm>
          <a:off x="6587888" y="4657281"/>
          <a:ext cx="1212850" cy="527050"/>
        </p:xfrm>
        <a:graphic>
          <a:graphicData uri="http://schemas.openxmlformats.org/presentationml/2006/ole">
            <mc:AlternateContent xmlns:mc="http://schemas.openxmlformats.org/markup-compatibility/2006">
              <mc:Choice xmlns:v="urn:schemas-microsoft-com:vml" Requires="v">
                <p:oleObj name="Packager Shell Object" showAsIcon="1" r:id="rId4" imgW="1212741" imgH="526949" progId="Package">
                  <p:embed/>
                </p:oleObj>
              </mc:Choice>
              <mc:Fallback>
                <p:oleObj name="Packager Shell Object" showAsIcon="1" r:id="rId4" imgW="1212741" imgH="526949" progId="Package">
                  <p:embed/>
                  <p:pic>
                    <p:nvPicPr>
                      <p:cNvPr id="4" name="Object 3">
                        <a:extLst>
                          <a:ext uri="{FF2B5EF4-FFF2-40B4-BE49-F238E27FC236}">
                            <a16:creationId xmlns:a16="http://schemas.microsoft.com/office/drawing/2014/main" id="{C5F8B7CE-3BF7-3C87-73CA-DEA6C921522F}"/>
                          </a:ext>
                        </a:extLst>
                      </p:cNvPr>
                      <p:cNvPicPr/>
                      <p:nvPr/>
                    </p:nvPicPr>
                    <p:blipFill>
                      <a:blip r:embed="rId5"/>
                      <a:stretch>
                        <a:fillRect/>
                      </a:stretch>
                    </p:blipFill>
                    <p:spPr>
                      <a:xfrm>
                        <a:off x="6587888" y="4657281"/>
                        <a:ext cx="1212850" cy="527050"/>
                      </a:xfrm>
                      <a:prstGeom prst="rect">
                        <a:avLst/>
                      </a:prstGeom>
                    </p:spPr>
                  </p:pic>
                </p:oleObj>
              </mc:Fallback>
            </mc:AlternateContent>
          </a:graphicData>
        </a:graphic>
      </p:graphicFrame>
    </p:spTree>
    <p:extLst>
      <p:ext uri="{BB962C8B-B14F-4D97-AF65-F5344CB8AC3E}">
        <p14:creationId xmlns:p14="http://schemas.microsoft.com/office/powerpoint/2010/main" val="3723904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FD25F2-7A6B-C832-805A-8E95F6A8A338}"/>
              </a:ext>
            </a:extLst>
          </p:cNvPr>
          <p:cNvPicPr>
            <a:picLocks noChangeAspect="1"/>
          </p:cNvPicPr>
          <p:nvPr/>
        </p:nvPicPr>
        <p:blipFill>
          <a:blip r:embed="rId3">
            <a:alphaModFix amt="20000"/>
          </a:blip>
          <a:stretch>
            <a:fillRect/>
          </a:stretch>
        </p:blipFill>
        <p:spPr>
          <a:xfrm>
            <a:off x="209228" y="0"/>
            <a:ext cx="8664110" cy="5143500"/>
          </a:xfrm>
          <a:prstGeom prst="rect">
            <a:avLst/>
          </a:prstGeom>
        </p:spPr>
      </p:pic>
      <p:sp>
        <p:nvSpPr>
          <p:cNvPr id="2" name="Title 1">
            <a:extLst>
              <a:ext uri="{FF2B5EF4-FFF2-40B4-BE49-F238E27FC236}">
                <a16:creationId xmlns:a16="http://schemas.microsoft.com/office/drawing/2014/main" id="{CEA4E36B-0BFD-40A2-A89D-C7C37CF8F8AA}"/>
              </a:ext>
            </a:extLst>
          </p:cNvPr>
          <p:cNvSpPr>
            <a:spLocks noGrp="1"/>
          </p:cNvSpPr>
          <p:nvPr>
            <p:ph type="title"/>
          </p:nvPr>
        </p:nvSpPr>
        <p:spPr>
          <a:xfrm>
            <a:off x="270662" y="273844"/>
            <a:ext cx="8814816" cy="994200"/>
          </a:xfrm>
        </p:spPr>
        <p:txBody>
          <a:bodyPr/>
          <a:lstStyle/>
          <a:p>
            <a:r>
              <a:rPr lang="en-US" sz="3600" b="1" dirty="0">
                <a:solidFill>
                  <a:schemeClr val="accent1"/>
                </a:solidFill>
                <a:latin typeface="Times New Roman"/>
                <a:cs typeface="Times New Roman"/>
              </a:rPr>
              <a:t>R</a:t>
            </a:r>
            <a:r>
              <a:rPr lang="en-IN" sz="3600" b="1" dirty="0">
                <a:solidFill>
                  <a:schemeClr val="accent1"/>
                </a:solidFill>
                <a:latin typeface="Times New Roman"/>
                <a:cs typeface="Times New Roman"/>
              </a:rPr>
              <a:t>APID EXAMINATION OF MILK- WHAT DOES THE STANDARD TELL?</a:t>
            </a:r>
          </a:p>
        </p:txBody>
      </p:sp>
      <p:sp>
        <p:nvSpPr>
          <p:cNvPr id="3" name="Content Placeholder 2">
            <a:extLst>
              <a:ext uri="{FF2B5EF4-FFF2-40B4-BE49-F238E27FC236}">
                <a16:creationId xmlns:a16="http://schemas.microsoft.com/office/drawing/2014/main" id="{B4FCC614-F616-4188-B588-EB5A9071CE16}"/>
              </a:ext>
            </a:extLst>
          </p:cNvPr>
          <p:cNvSpPr>
            <a:spLocks noGrp="1"/>
          </p:cNvSpPr>
          <p:nvPr>
            <p:ph idx="1"/>
          </p:nvPr>
        </p:nvSpPr>
        <p:spPr/>
        <p:txBody>
          <a:bodyPr>
            <a:normAutofit lnSpcReduction="10000"/>
          </a:bodyPr>
          <a:lstStyle/>
          <a:p>
            <a:pPr algn="just">
              <a:buClrTx/>
            </a:pPr>
            <a:r>
              <a:rPr lang="en-IN" sz="2400" b="1" dirty="0">
                <a:solidFill>
                  <a:schemeClr val="accent1"/>
                </a:solidFill>
                <a:latin typeface="Times New Roman" panose="02020603050405020304" pitchFamily="18" charset="0"/>
                <a:cs typeface="Times New Roman" panose="02020603050405020304" pitchFamily="18" charset="0"/>
              </a:rPr>
              <a:t>Sampling</a:t>
            </a:r>
            <a:r>
              <a:rPr lang="en-IN" sz="2400" dirty="0">
                <a:solidFill>
                  <a:schemeClr val="accent1"/>
                </a:solidFill>
                <a:latin typeface="Times New Roman" panose="02020603050405020304" pitchFamily="18" charset="0"/>
                <a:cs typeface="Times New Roman" panose="02020603050405020304" pitchFamily="18" charset="0"/>
              </a:rPr>
              <a:t>: </a:t>
            </a:r>
            <a:r>
              <a:rPr lang="en-IN" sz="2400" b="1" dirty="0">
                <a:solidFill>
                  <a:schemeClr val="accent1"/>
                </a:solidFill>
                <a:latin typeface="Times New Roman" panose="02020603050405020304" pitchFamily="18" charset="0"/>
                <a:cs typeface="Times New Roman" panose="02020603050405020304" pitchFamily="18" charset="0"/>
              </a:rPr>
              <a:t>Homogeneity</a:t>
            </a:r>
            <a:r>
              <a:rPr lang="en-IN" sz="2400" dirty="0">
                <a:solidFill>
                  <a:schemeClr val="accent1"/>
                </a:solidFill>
                <a:latin typeface="Times New Roman" panose="02020603050405020304" pitchFamily="18" charset="0"/>
                <a:cs typeface="Times New Roman" panose="02020603050405020304" pitchFamily="18" charset="0"/>
              </a:rPr>
              <a:t> is a pre-requisite for accurate analysis</a:t>
            </a:r>
          </a:p>
          <a:p>
            <a:pPr algn="just">
              <a:buClrTx/>
            </a:pPr>
            <a:r>
              <a:rPr lang="en-IN" sz="2400" b="1" dirty="0">
                <a:solidFill>
                  <a:schemeClr val="accent1"/>
                </a:solidFill>
                <a:latin typeface="Times New Roman" panose="02020603050405020304" pitchFamily="18" charset="0"/>
                <a:cs typeface="Times New Roman" panose="02020603050405020304" pitchFamily="18" charset="0"/>
              </a:rPr>
              <a:t>‘FAT’ as classifying parameter</a:t>
            </a:r>
            <a:r>
              <a:rPr lang="en-IN" sz="2400" dirty="0">
                <a:solidFill>
                  <a:schemeClr val="accent1"/>
                </a:solidFill>
                <a:latin typeface="Times New Roman" panose="02020603050405020304" pitchFamily="18" charset="0"/>
                <a:cs typeface="Times New Roman" panose="02020603050405020304" pitchFamily="18" charset="0"/>
              </a:rPr>
              <a:t>: ‘FAT’ content classifies milk, and determines cost. Composite Milk sample for Fat test.</a:t>
            </a:r>
          </a:p>
          <a:p>
            <a:pPr algn="just">
              <a:buClrTx/>
            </a:pPr>
            <a:r>
              <a:rPr lang="en-IN" sz="2400" b="1" dirty="0">
                <a:solidFill>
                  <a:schemeClr val="accent1"/>
                </a:solidFill>
                <a:latin typeface="Times New Roman" panose="02020603050405020304" pitchFamily="18" charset="0"/>
                <a:cs typeface="Times New Roman" panose="02020603050405020304" pitchFamily="18" charset="0"/>
              </a:rPr>
              <a:t>Organoleptic Test</a:t>
            </a:r>
            <a:r>
              <a:rPr lang="en-IN" sz="2400" dirty="0">
                <a:solidFill>
                  <a:schemeClr val="accent1"/>
                </a:solidFill>
                <a:latin typeface="Times New Roman" panose="02020603050405020304" pitchFamily="18" charset="0"/>
                <a:cs typeface="Times New Roman" panose="02020603050405020304" pitchFamily="18" charset="0"/>
              </a:rPr>
              <a:t>: Taste &amp; Smell that determines the quality</a:t>
            </a:r>
          </a:p>
          <a:p>
            <a:pPr algn="just">
              <a:buClrTx/>
            </a:pPr>
            <a:r>
              <a:rPr lang="en-IN" sz="2400" b="1" dirty="0">
                <a:solidFill>
                  <a:schemeClr val="accent1"/>
                </a:solidFill>
                <a:latin typeface="Times New Roman" panose="02020603050405020304" pitchFamily="18" charset="0"/>
                <a:cs typeface="Times New Roman" panose="02020603050405020304" pitchFamily="18" charset="0"/>
              </a:rPr>
              <a:t>Reference ‘Standard’ Sedimentation Disc</a:t>
            </a:r>
            <a:r>
              <a:rPr lang="en-IN" sz="2400" dirty="0">
                <a:solidFill>
                  <a:schemeClr val="accent1"/>
                </a:solidFill>
                <a:latin typeface="Times New Roman" panose="02020603050405020304" pitchFamily="18" charset="0"/>
                <a:cs typeface="Times New Roman" panose="02020603050405020304" pitchFamily="18" charset="0"/>
              </a:rPr>
              <a:t>: How to prepare  </a:t>
            </a:r>
          </a:p>
          <a:p>
            <a:endParaRPr lang="en-IN" dirty="0"/>
          </a:p>
        </p:txBody>
      </p:sp>
    </p:spTree>
    <p:extLst>
      <p:ext uri="{BB962C8B-B14F-4D97-AF65-F5344CB8AC3E}">
        <p14:creationId xmlns:p14="http://schemas.microsoft.com/office/powerpoint/2010/main" val="3872649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E36B-0BFD-40A2-A89D-C7C37CF8F8AA}"/>
              </a:ext>
            </a:extLst>
          </p:cNvPr>
          <p:cNvSpPr>
            <a:spLocks noGrp="1"/>
          </p:cNvSpPr>
          <p:nvPr>
            <p:ph type="title"/>
          </p:nvPr>
        </p:nvSpPr>
        <p:spPr>
          <a:xfrm>
            <a:off x="814508" y="0"/>
            <a:ext cx="8270970" cy="922084"/>
          </a:xfrm>
        </p:spPr>
        <p:txBody>
          <a:bodyPr/>
          <a:lstStyle/>
          <a:p>
            <a:r>
              <a:rPr lang="en-US" sz="3200" b="1" dirty="0">
                <a:solidFill>
                  <a:schemeClr val="accent1"/>
                </a:solidFill>
                <a:latin typeface="Times New Roman"/>
                <a:cs typeface="Times New Roman"/>
              </a:rPr>
              <a:t>R</a:t>
            </a:r>
            <a:r>
              <a:rPr lang="en-IN" sz="3200" b="1" dirty="0">
                <a:solidFill>
                  <a:schemeClr val="accent1"/>
                </a:solidFill>
                <a:latin typeface="Times New Roman"/>
                <a:cs typeface="Times New Roman"/>
              </a:rPr>
              <a:t>APID EXAMINATION OF MILK- WHAT DOES THE STANDARD TELL?</a:t>
            </a:r>
          </a:p>
        </p:txBody>
      </p:sp>
      <p:graphicFrame>
        <p:nvGraphicFramePr>
          <p:cNvPr id="5" name="Content Placeholder 4">
            <a:extLst>
              <a:ext uri="{FF2B5EF4-FFF2-40B4-BE49-F238E27FC236}">
                <a16:creationId xmlns:a16="http://schemas.microsoft.com/office/drawing/2014/main" id="{93B57CE5-07A5-6600-CD8A-5AE052AE3A12}"/>
              </a:ext>
            </a:extLst>
          </p:cNvPr>
          <p:cNvGraphicFramePr>
            <a:graphicFrameLocks noGrp="1"/>
          </p:cNvGraphicFramePr>
          <p:nvPr>
            <p:ph idx="1"/>
            <p:extLst>
              <p:ext uri="{D42A27DB-BD31-4B8C-83A1-F6EECF244321}">
                <p14:modId xmlns:p14="http://schemas.microsoft.com/office/powerpoint/2010/main" val="1768226940"/>
              </p:ext>
            </p:extLst>
          </p:nvPr>
        </p:nvGraphicFramePr>
        <p:xfrm>
          <a:off x="183187" y="983556"/>
          <a:ext cx="8814817" cy="4177564"/>
        </p:xfrm>
        <a:graphic>
          <a:graphicData uri="http://schemas.openxmlformats.org/drawingml/2006/table">
            <a:tbl>
              <a:tblPr firstRow="1" bandRow="1">
                <a:tableStyleId>{B80927E7-FA69-40CD-9AEC-CA70C129EB04}</a:tableStyleId>
              </a:tblPr>
              <a:tblGrid>
                <a:gridCol w="781525">
                  <a:extLst>
                    <a:ext uri="{9D8B030D-6E8A-4147-A177-3AD203B41FA5}">
                      <a16:colId xmlns:a16="http://schemas.microsoft.com/office/drawing/2014/main" val="3114810087"/>
                    </a:ext>
                  </a:extLst>
                </a:gridCol>
                <a:gridCol w="3061645">
                  <a:extLst>
                    <a:ext uri="{9D8B030D-6E8A-4147-A177-3AD203B41FA5}">
                      <a16:colId xmlns:a16="http://schemas.microsoft.com/office/drawing/2014/main" val="3671921900"/>
                    </a:ext>
                  </a:extLst>
                </a:gridCol>
                <a:gridCol w="4971647">
                  <a:extLst>
                    <a:ext uri="{9D8B030D-6E8A-4147-A177-3AD203B41FA5}">
                      <a16:colId xmlns:a16="http://schemas.microsoft.com/office/drawing/2014/main" val="400950380"/>
                    </a:ext>
                  </a:extLst>
                </a:gridCol>
              </a:tblGrid>
              <a:tr h="438956">
                <a:tc>
                  <a:txBody>
                    <a:bodyPr/>
                    <a:lstStyle/>
                    <a:p>
                      <a:pPr algn="ctr"/>
                      <a:r>
                        <a:rPr lang="en-US" sz="1600" b="1" dirty="0" err="1"/>
                        <a:t>Sl</a:t>
                      </a:r>
                      <a:r>
                        <a:rPr lang="en-US" sz="1600" b="1" dirty="0"/>
                        <a:t> No.</a:t>
                      </a:r>
                      <a:endParaRPr lang="en-IN" sz="1600" b="1" dirty="0"/>
                    </a:p>
                  </a:txBody>
                  <a:tcPr>
                    <a:solidFill>
                      <a:schemeClr val="accent2">
                        <a:lumMod val="40000"/>
                        <a:lumOff val="60000"/>
                      </a:schemeClr>
                    </a:solidFill>
                  </a:tcPr>
                </a:tc>
                <a:tc>
                  <a:txBody>
                    <a:bodyPr/>
                    <a:lstStyle/>
                    <a:p>
                      <a:pPr algn="ctr"/>
                      <a:r>
                        <a:rPr lang="en-US" sz="1600" b="1" dirty="0"/>
                        <a:t>SPECIFIED TEST</a:t>
                      </a:r>
                      <a:endParaRPr lang="en-IN" sz="1600" b="1" dirty="0"/>
                    </a:p>
                  </a:txBody>
                  <a:tcPr>
                    <a:solidFill>
                      <a:schemeClr val="accent2">
                        <a:lumMod val="40000"/>
                        <a:lumOff val="60000"/>
                      </a:schemeClr>
                    </a:solidFill>
                  </a:tcPr>
                </a:tc>
                <a:tc>
                  <a:txBody>
                    <a:bodyPr/>
                    <a:lstStyle/>
                    <a:p>
                      <a:pPr algn="ctr"/>
                      <a:r>
                        <a:rPr lang="en-US" sz="1600" b="1" dirty="0"/>
                        <a:t>REMARKS</a:t>
                      </a:r>
                      <a:endParaRPr lang="en-IN" sz="1600" b="1" dirty="0"/>
                    </a:p>
                  </a:txBody>
                  <a:tcPr>
                    <a:solidFill>
                      <a:schemeClr val="accent2">
                        <a:lumMod val="40000"/>
                        <a:lumOff val="60000"/>
                      </a:schemeClr>
                    </a:solidFill>
                  </a:tcPr>
                </a:tc>
                <a:extLst>
                  <a:ext uri="{0D108BD9-81ED-4DB2-BD59-A6C34878D82A}">
                    <a16:rowId xmlns:a16="http://schemas.microsoft.com/office/drawing/2014/main" val="3764543387"/>
                  </a:ext>
                </a:extLst>
              </a:tr>
              <a:tr h="438956">
                <a:tc>
                  <a:txBody>
                    <a:bodyPr/>
                    <a:lstStyle/>
                    <a:p>
                      <a:r>
                        <a:rPr lang="en-US" sz="1600" dirty="0"/>
                        <a:t>1</a:t>
                      </a:r>
                      <a:endParaRPr lang="en-IN" sz="1600" dirty="0"/>
                    </a:p>
                  </a:txBody>
                  <a:tcPr>
                    <a:solidFill>
                      <a:schemeClr val="accent2">
                        <a:lumMod val="40000"/>
                        <a:lumOff val="60000"/>
                      </a:schemeClr>
                    </a:solidFill>
                  </a:tcPr>
                </a:tc>
                <a:tc>
                  <a:txBody>
                    <a:bodyPr/>
                    <a:lstStyle/>
                    <a:p>
                      <a:r>
                        <a:rPr lang="en-US" sz="1600" dirty="0"/>
                        <a:t>Clot-on-Boiling (C.O.B) Test</a:t>
                      </a:r>
                      <a:endParaRPr lang="en-IN" sz="1600" dirty="0"/>
                    </a:p>
                  </a:txBody>
                  <a:tcPr>
                    <a:solidFill>
                      <a:schemeClr val="accent2">
                        <a:lumMod val="20000"/>
                        <a:lumOff val="80000"/>
                      </a:schemeClr>
                    </a:solidFill>
                  </a:tcPr>
                </a:tc>
                <a:tc>
                  <a:txBody>
                    <a:bodyPr/>
                    <a:lstStyle/>
                    <a:p>
                      <a:r>
                        <a:rPr lang="en-US" sz="1600" dirty="0"/>
                        <a:t>To check acidity &amp; suitability of milk for processing</a:t>
                      </a:r>
                      <a:endParaRPr lang="en-IN" sz="1600" dirty="0"/>
                    </a:p>
                  </a:txBody>
                  <a:tcPr>
                    <a:solidFill>
                      <a:schemeClr val="accent2">
                        <a:lumMod val="20000"/>
                        <a:lumOff val="80000"/>
                      </a:schemeClr>
                    </a:solidFill>
                  </a:tcPr>
                </a:tc>
                <a:extLst>
                  <a:ext uri="{0D108BD9-81ED-4DB2-BD59-A6C34878D82A}">
                    <a16:rowId xmlns:a16="http://schemas.microsoft.com/office/drawing/2014/main" val="1678445343"/>
                  </a:ext>
                </a:extLst>
              </a:tr>
              <a:tr h="438956">
                <a:tc>
                  <a:txBody>
                    <a:bodyPr/>
                    <a:lstStyle/>
                    <a:p>
                      <a:r>
                        <a:rPr lang="en-US" sz="1600" dirty="0"/>
                        <a:t>2</a:t>
                      </a:r>
                      <a:endParaRPr lang="en-IN" sz="1600" dirty="0"/>
                    </a:p>
                  </a:txBody>
                  <a:tcPr>
                    <a:solidFill>
                      <a:schemeClr val="accent2">
                        <a:lumMod val="40000"/>
                        <a:lumOff val="60000"/>
                      </a:schemeClr>
                    </a:solidFill>
                  </a:tcPr>
                </a:tc>
                <a:tc>
                  <a:txBody>
                    <a:bodyPr/>
                    <a:lstStyle/>
                    <a:p>
                      <a:r>
                        <a:rPr lang="en-US" sz="1600" dirty="0"/>
                        <a:t>Alcohol Test</a:t>
                      </a:r>
                      <a:endParaRPr lang="en-IN" sz="1600" dirty="0"/>
                    </a:p>
                  </a:txBody>
                  <a:tcPr>
                    <a:solidFill>
                      <a:schemeClr val="accent2">
                        <a:lumMod val="20000"/>
                        <a:lumOff val="80000"/>
                      </a:schemeClr>
                    </a:solidFill>
                  </a:tcPr>
                </a:tc>
                <a:tc>
                  <a:txBody>
                    <a:bodyPr/>
                    <a:lstStyle/>
                    <a:p>
                      <a:r>
                        <a:rPr lang="en-US" sz="1600" dirty="0"/>
                        <a:t>Aids in detection of colostrum milk</a:t>
                      </a:r>
                      <a:endParaRPr lang="en-IN" sz="1600" dirty="0"/>
                    </a:p>
                  </a:txBody>
                  <a:tcPr>
                    <a:solidFill>
                      <a:schemeClr val="accent2">
                        <a:lumMod val="20000"/>
                        <a:lumOff val="80000"/>
                      </a:schemeClr>
                    </a:solidFill>
                  </a:tcPr>
                </a:tc>
                <a:extLst>
                  <a:ext uri="{0D108BD9-81ED-4DB2-BD59-A6C34878D82A}">
                    <a16:rowId xmlns:a16="http://schemas.microsoft.com/office/drawing/2014/main" val="2234245884"/>
                  </a:ext>
                </a:extLst>
              </a:tr>
              <a:tr h="438956">
                <a:tc>
                  <a:txBody>
                    <a:bodyPr/>
                    <a:lstStyle/>
                    <a:p>
                      <a:r>
                        <a:rPr lang="en-US" sz="1600" dirty="0"/>
                        <a:t>3</a:t>
                      </a:r>
                      <a:endParaRPr lang="en-IN" sz="1600" dirty="0"/>
                    </a:p>
                  </a:txBody>
                  <a:tcPr>
                    <a:solidFill>
                      <a:schemeClr val="accent2">
                        <a:lumMod val="40000"/>
                        <a:lumOff val="60000"/>
                      </a:schemeClr>
                    </a:solidFill>
                  </a:tcPr>
                </a:tc>
                <a:tc>
                  <a:txBody>
                    <a:bodyPr/>
                    <a:lstStyle/>
                    <a:p>
                      <a:r>
                        <a:rPr lang="en-US" sz="1600" dirty="0"/>
                        <a:t>M.B.R.T</a:t>
                      </a:r>
                      <a:endParaRPr lang="en-IN" sz="1600" dirty="0"/>
                    </a:p>
                  </a:txBody>
                  <a:tcPr>
                    <a:solidFill>
                      <a:schemeClr val="accent2">
                        <a:lumMod val="20000"/>
                        <a:lumOff val="80000"/>
                      </a:schemeClr>
                    </a:solidFill>
                  </a:tcPr>
                </a:tc>
                <a:tc>
                  <a:txBody>
                    <a:bodyPr/>
                    <a:lstStyle/>
                    <a:p>
                      <a:r>
                        <a:rPr lang="en-US" sz="1600" dirty="0"/>
                        <a:t>Indicates microbial load (and hence Stability)</a:t>
                      </a:r>
                      <a:endParaRPr lang="en-IN" sz="1600" dirty="0"/>
                    </a:p>
                  </a:txBody>
                  <a:tcPr>
                    <a:solidFill>
                      <a:schemeClr val="accent2">
                        <a:lumMod val="20000"/>
                        <a:lumOff val="80000"/>
                      </a:schemeClr>
                    </a:solidFill>
                  </a:tcPr>
                </a:tc>
                <a:extLst>
                  <a:ext uri="{0D108BD9-81ED-4DB2-BD59-A6C34878D82A}">
                    <a16:rowId xmlns:a16="http://schemas.microsoft.com/office/drawing/2014/main" val="1233269724"/>
                  </a:ext>
                </a:extLst>
              </a:tr>
              <a:tr h="660928">
                <a:tc>
                  <a:txBody>
                    <a:bodyPr/>
                    <a:lstStyle/>
                    <a:p>
                      <a:r>
                        <a:rPr lang="en-US" sz="1600" dirty="0"/>
                        <a:t>4</a:t>
                      </a:r>
                      <a:endParaRPr lang="en-IN" sz="1600" dirty="0"/>
                    </a:p>
                  </a:txBody>
                  <a:tcPr>
                    <a:solidFill>
                      <a:schemeClr val="accent2">
                        <a:lumMod val="40000"/>
                        <a:lumOff val="60000"/>
                      </a:schemeClr>
                    </a:solidFill>
                  </a:tcPr>
                </a:tc>
                <a:tc>
                  <a:txBody>
                    <a:bodyPr/>
                    <a:lstStyle/>
                    <a:p>
                      <a:r>
                        <a:rPr lang="en-US" sz="1600" dirty="0"/>
                        <a:t>Direct Microscopic Count</a:t>
                      </a:r>
                      <a:endParaRPr lang="en-IN" sz="1600" dirty="0"/>
                    </a:p>
                  </a:txBody>
                  <a:tcPr>
                    <a:solidFill>
                      <a:schemeClr val="accent2">
                        <a:lumMod val="20000"/>
                        <a:lumOff val="80000"/>
                      </a:schemeClr>
                    </a:solidFill>
                  </a:tcPr>
                </a:tc>
                <a:tc>
                  <a:txBody>
                    <a:bodyPr/>
                    <a:lstStyle/>
                    <a:p>
                      <a:r>
                        <a:rPr lang="en-US" sz="1600" dirty="0"/>
                        <a:t>Reveal information regarding source of contamination</a:t>
                      </a:r>
                      <a:endParaRPr lang="en-IN" sz="1600" dirty="0"/>
                    </a:p>
                  </a:txBody>
                  <a:tcPr>
                    <a:solidFill>
                      <a:schemeClr val="accent2">
                        <a:lumMod val="20000"/>
                        <a:lumOff val="80000"/>
                      </a:schemeClr>
                    </a:solidFill>
                  </a:tcPr>
                </a:tc>
                <a:extLst>
                  <a:ext uri="{0D108BD9-81ED-4DB2-BD59-A6C34878D82A}">
                    <a16:rowId xmlns:a16="http://schemas.microsoft.com/office/drawing/2014/main" val="1908122275"/>
                  </a:ext>
                </a:extLst>
              </a:tr>
              <a:tr h="660928">
                <a:tc>
                  <a:txBody>
                    <a:bodyPr/>
                    <a:lstStyle/>
                    <a:p>
                      <a:r>
                        <a:rPr lang="en-US" sz="1600" dirty="0"/>
                        <a:t>5</a:t>
                      </a:r>
                      <a:endParaRPr lang="en-IN" sz="1600" dirty="0"/>
                    </a:p>
                  </a:txBody>
                  <a:tcPr>
                    <a:solidFill>
                      <a:schemeClr val="accent2">
                        <a:lumMod val="40000"/>
                        <a:lumOff val="60000"/>
                      </a:schemeClr>
                    </a:solidFill>
                  </a:tcPr>
                </a:tc>
                <a:tc>
                  <a:txBody>
                    <a:bodyPr/>
                    <a:lstStyle/>
                    <a:p>
                      <a:r>
                        <a:rPr lang="en-US" sz="1600" dirty="0"/>
                        <a:t>Titratable Acidity</a:t>
                      </a:r>
                      <a:endParaRPr lang="en-IN" sz="1600" dirty="0"/>
                    </a:p>
                  </a:txBody>
                  <a:tcPr>
                    <a:solidFill>
                      <a:schemeClr val="accent2">
                        <a:lumMod val="20000"/>
                        <a:lumOff val="80000"/>
                      </a:schemeClr>
                    </a:solidFill>
                  </a:tcPr>
                </a:tc>
                <a:tc>
                  <a:txBody>
                    <a:bodyPr/>
                    <a:lstStyle/>
                    <a:p>
                      <a:r>
                        <a:rPr lang="en-US" sz="1600" dirty="0"/>
                        <a:t>High acidity indicates reduced keeping quality &amp; heat stability</a:t>
                      </a:r>
                      <a:endParaRPr lang="en-IN" sz="1600" dirty="0"/>
                    </a:p>
                  </a:txBody>
                  <a:tcPr>
                    <a:solidFill>
                      <a:schemeClr val="accent2">
                        <a:lumMod val="20000"/>
                        <a:lumOff val="80000"/>
                      </a:schemeClr>
                    </a:solidFill>
                  </a:tcPr>
                </a:tc>
                <a:extLst>
                  <a:ext uri="{0D108BD9-81ED-4DB2-BD59-A6C34878D82A}">
                    <a16:rowId xmlns:a16="http://schemas.microsoft.com/office/drawing/2014/main" val="2697572670"/>
                  </a:ext>
                </a:extLst>
              </a:tr>
              <a:tr h="438956">
                <a:tc>
                  <a:txBody>
                    <a:bodyPr/>
                    <a:lstStyle/>
                    <a:p>
                      <a:r>
                        <a:rPr lang="en-US" sz="1600" dirty="0"/>
                        <a:t>6</a:t>
                      </a:r>
                      <a:endParaRPr lang="en-IN" sz="1600" dirty="0"/>
                    </a:p>
                  </a:txBody>
                  <a:tcPr>
                    <a:solidFill>
                      <a:schemeClr val="accent2">
                        <a:lumMod val="40000"/>
                        <a:lumOff val="60000"/>
                      </a:schemeClr>
                    </a:solidFill>
                  </a:tcPr>
                </a:tc>
                <a:tc>
                  <a:txBody>
                    <a:bodyPr/>
                    <a:lstStyle/>
                    <a:p>
                      <a:r>
                        <a:rPr lang="en-US" sz="1600" dirty="0"/>
                        <a:t>Determination of Fat</a:t>
                      </a:r>
                      <a:endParaRPr lang="en-IN" sz="1600" dirty="0"/>
                    </a:p>
                  </a:txBody>
                  <a:tcPr>
                    <a:solidFill>
                      <a:schemeClr val="accent2">
                        <a:lumMod val="20000"/>
                        <a:lumOff val="80000"/>
                      </a:schemeClr>
                    </a:solidFill>
                  </a:tcPr>
                </a:tc>
                <a:tc>
                  <a:txBody>
                    <a:bodyPr/>
                    <a:lstStyle/>
                    <a:p>
                      <a:r>
                        <a:rPr lang="en-US" sz="1600" dirty="0"/>
                        <a:t>Gerber method as per IS 1224 (Part 1)</a:t>
                      </a:r>
                      <a:endParaRPr lang="en-IN" sz="1600" dirty="0"/>
                    </a:p>
                  </a:txBody>
                  <a:tcPr>
                    <a:solidFill>
                      <a:schemeClr val="accent2">
                        <a:lumMod val="20000"/>
                        <a:lumOff val="80000"/>
                      </a:schemeClr>
                    </a:solidFill>
                  </a:tcPr>
                </a:tc>
                <a:extLst>
                  <a:ext uri="{0D108BD9-81ED-4DB2-BD59-A6C34878D82A}">
                    <a16:rowId xmlns:a16="http://schemas.microsoft.com/office/drawing/2014/main" val="3332057462"/>
                  </a:ext>
                </a:extLst>
              </a:tr>
              <a:tr h="660928">
                <a:tc>
                  <a:txBody>
                    <a:bodyPr/>
                    <a:lstStyle/>
                    <a:p>
                      <a:r>
                        <a:rPr lang="en-US" sz="1600" dirty="0"/>
                        <a:t>7</a:t>
                      </a:r>
                      <a:endParaRPr lang="en-IN" sz="1600" dirty="0"/>
                    </a:p>
                  </a:txBody>
                  <a:tcPr>
                    <a:solidFill>
                      <a:schemeClr val="accent2">
                        <a:lumMod val="40000"/>
                        <a:lumOff val="60000"/>
                      </a:schemeClr>
                    </a:solidFill>
                  </a:tcPr>
                </a:tc>
                <a:tc>
                  <a:txBody>
                    <a:bodyPr/>
                    <a:lstStyle/>
                    <a:p>
                      <a:r>
                        <a:rPr lang="en-US" sz="1600" dirty="0"/>
                        <a:t>Determination of Solids-Not-Fat (SNF)</a:t>
                      </a:r>
                      <a:endParaRPr lang="en-IN" sz="1600" dirty="0"/>
                    </a:p>
                  </a:txBody>
                  <a:tcPr>
                    <a:solidFill>
                      <a:schemeClr val="accent2">
                        <a:lumMod val="20000"/>
                        <a:lumOff val="80000"/>
                      </a:schemeClr>
                    </a:solidFill>
                  </a:tcPr>
                </a:tc>
                <a:tc>
                  <a:txBody>
                    <a:bodyPr/>
                    <a:lstStyle/>
                    <a:p>
                      <a:r>
                        <a:rPr lang="en-US" sz="1600" dirty="0"/>
                        <a:t>Measured to ensure proper protein &amp; lactose content</a:t>
                      </a:r>
                      <a:endParaRPr lang="en-IN" sz="1600" dirty="0"/>
                    </a:p>
                  </a:txBody>
                  <a:tcPr>
                    <a:solidFill>
                      <a:schemeClr val="accent2">
                        <a:lumMod val="20000"/>
                        <a:lumOff val="80000"/>
                      </a:schemeClr>
                    </a:solidFill>
                  </a:tcPr>
                </a:tc>
                <a:extLst>
                  <a:ext uri="{0D108BD9-81ED-4DB2-BD59-A6C34878D82A}">
                    <a16:rowId xmlns:a16="http://schemas.microsoft.com/office/drawing/2014/main" val="1086688763"/>
                  </a:ext>
                </a:extLst>
              </a:tr>
            </a:tbl>
          </a:graphicData>
        </a:graphic>
      </p:graphicFrame>
    </p:spTree>
    <p:extLst>
      <p:ext uri="{BB962C8B-B14F-4D97-AF65-F5344CB8AC3E}">
        <p14:creationId xmlns:p14="http://schemas.microsoft.com/office/powerpoint/2010/main" val="1535783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FDC76B-6FC9-674A-3279-3881907394D9}"/>
              </a:ext>
            </a:extLst>
          </p:cNvPr>
          <p:cNvPicPr>
            <a:picLocks noChangeAspect="1"/>
          </p:cNvPicPr>
          <p:nvPr/>
        </p:nvPicPr>
        <p:blipFill>
          <a:blip r:embed="rId2">
            <a:alphaModFix amt="20000"/>
          </a:blip>
          <a:stretch>
            <a:fillRect/>
          </a:stretch>
        </p:blipFill>
        <p:spPr>
          <a:xfrm>
            <a:off x="209228" y="0"/>
            <a:ext cx="8664110"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77516" y="48126"/>
            <a:ext cx="7937833" cy="838773"/>
          </a:xfrm>
        </p:spPr>
        <p:txBody>
          <a:bodyPr/>
          <a:lstStyle/>
          <a:p>
            <a:r>
              <a:rPr lang="en-US" sz="3600" b="1" dirty="0">
                <a:solidFill>
                  <a:schemeClr val="accent1"/>
                </a:solidFill>
                <a:latin typeface="Times New Roman"/>
                <a:cs typeface="Times New Roman"/>
                <a:sym typeface="Arial"/>
              </a:rPr>
              <a:t>IMPORTANCE OF MILK QUALITY TESTING as per IS</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7"/>
            <a:ext cx="7649076" cy="3154454"/>
          </a:xfrm>
        </p:spPr>
        <p:txBody>
          <a:bodyPr numCol="1"/>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Gives indication whether it is suitable for further processing/ sterilization.</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Milk which gives a positive C.O.B. test has an acidity generally above 0.17 percent (as lactic acid) and is not suitable for distribution as liquid milk or for processing.</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Alcohol Test tells about Stability of Milk for processing</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Precautions to be taken to avoid contamination leading to False positive in MBRT</a:t>
            </a:r>
          </a:p>
          <a:p>
            <a:pPr marL="1028700" lvl="1" indent="-457200" algn="just">
              <a:buClr>
                <a:schemeClr val="accent1"/>
              </a:buClr>
              <a:buFont typeface="+mj-lt"/>
              <a:buAutoNum type="alphaLcPeriod"/>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1238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1390810" y="48126"/>
            <a:ext cx="7124539" cy="838773"/>
          </a:xfrm>
        </p:spPr>
        <p:txBody>
          <a:bodyPr/>
          <a:lstStyle/>
          <a:p>
            <a:r>
              <a:rPr lang="en-US" sz="2800" b="1" dirty="0">
                <a:solidFill>
                  <a:schemeClr val="accent1"/>
                </a:solidFill>
                <a:latin typeface="Times New Roman"/>
                <a:cs typeface="Times New Roman"/>
                <a:sym typeface="Arial"/>
              </a:rPr>
              <a:t>DETECTION OF ADULTERANTS: SAFEGUARDING MILK INTEGRITY</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7"/>
            <a:ext cx="7649076" cy="3154454"/>
          </a:xfrm>
        </p:spPr>
        <p:txBody>
          <a:bodyPr numCol="1"/>
          <a:lstStyle/>
          <a:p>
            <a:pPr marL="571500" lvl="1" indent="0" algn="just">
              <a:buClr>
                <a:schemeClr val="accent1"/>
              </a:buClr>
              <a:buNone/>
            </a:pPr>
            <a:endParaRPr lang="en-US" sz="1600" dirty="0">
              <a:solidFill>
                <a:schemeClr val="accent1"/>
              </a:solidFill>
              <a:latin typeface="Times New Roman" panose="02020603050405020304" pitchFamily="18" charset="0"/>
              <a:cs typeface="Times New Roman" panose="02020603050405020304" pitchFamily="18" charset="0"/>
            </a:endParaRPr>
          </a:p>
          <a:p>
            <a:pPr marL="1028700" lvl="1" indent="-457200" algn="just">
              <a:buClr>
                <a:schemeClr val="accent1"/>
              </a:buClr>
              <a:buFont typeface="+mj-lt"/>
              <a:buAutoNum type="alphaLcPeriod"/>
            </a:pPr>
            <a:endParaRPr lang="en-US" sz="21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74ABB36-8E3C-A8B5-B24C-0BB31E63755B}"/>
              </a:ext>
            </a:extLst>
          </p:cNvPr>
          <p:cNvGraphicFramePr>
            <a:graphicFrameLocks noGrp="1"/>
          </p:cNvGraphicFramePr>
          <p:nvPr>
            <p:extLst>
              <p:ext uri="{D42A27DB-BD31-4B8C-83A1-F6EECF244321}">
                <p14:modId xmlns:p14="http://schemas.microsoft.com/office/powerpoint/2010/main" val="938801652"/>
              </p:ext>
            </p:extLst>
          </p:nvPr>
        </p:nvGraphicFramePr>
        <p:xfrm>
          <a:off x="161365" y="1029661"/>
          <a:ext cx="8867373" cy="3596130"/>
        </p:xfrm>
        <a:graphic>
          <a:graphicData uri="http://schemas.openxmlformats.org/drawingml/2006/table">
            <a:tbl>
              <a:tblPr firstRow="1" bandRow="1">
                <a:tableStyleId>{B80927E7-FA69-40CD-9AEC-CA70C129EB04}</a:tableStyleId>
              </a:tblPr>
              <a:tblGrid>
                <a:gridCol w="750015">
                  <a:extLst>
                    <a:ext uri="{9D8B030D-6E8A-4147-A177-3AD203B41FA5}">
                      <a16:colId xmlns:a16="http://schemas.microsoft.com/office/drawing/2014/main" val="793986128"/>
                    </a:ext>
                  </a:extLst>
                </a:gridCol>
                <a:gridCol w="2416717">
                  <a:extLst>
                    <a:ext uri="{9D8B030D-6E8A-4147-A177-3AD203B41FA5}">
                      <a16:colId xmlns:a16="http://schemas.microsoft.com/office/drawing/2014/main" val="1380963690"/>
                    </a:ext>
                  </a:extLst>
                </a:gridCol>
                <a:gridCol w="5700641">
                  <a:extLst>
                    <a:ext uri="{9D8B030D-6E8A-4147-A177-3AD203B41FA5}">
                      <a16:colId xmlns:a16="http://schemas.microsoft.com/office/drawing/2014/main" val="1009620664"/>
                    </a:ext>
                  </a:extLst>
                </a:gridCol>
              </a:tblGrid>
              <a:tr h="399570">
                <a:tc>
                  <a:txBody>
                    <a:bodyPr/>
                    <a:lstStyle/>
                    <a:p>
                      <a:pPr algn="ctr"/>
                      <a:r>
                        <a:rPr lang="en-US" sz="1600" b="1" dirty="0" err="1"/>
                        <a:t>Sl</a:t>
                      </a:r>
                      <a:r>
                        <a:rPr lang="en-US" sz="1600" b="1" dirty="0"/>
                        <a:t> No</a:t>
                      </a:r>
                      <a:endParaRPr lang="en-IN" sz="1600" b="1" dirty="0"/>
                    </a:p>
                  </a:txBody>
                  <a:tcPr>
                    <a:solidFill>
                      <a:schemeClr val="accent2">
                        <a:lumMod val="40000"/>
                        <a:lumOff val="60000"/>
                      </a:schemeClr>
                    </a:solidFill>
                  </a:tcPr>
                </a:tc>
                <a:tc>
                  <a:txBody>
                    <a:bodyPr/>
                    <a:lstStyle/>
                    <a:p>
                      <a:pPr algn="ctr"/>
                      <a:r>
                        <a:rPr lang="en-US" sz="1600" b="1" dirty="0"/>
                        <a:t>ADULTERANT</a:t>
                      </a:r>
                      <a:endParaRPr lang="en-IN" sz="1600" b="1" dirty="0"/>
                    </a:p>
                  </a:txBody>
                  <a:tcPr>
                    <a:solidFill>
                      <a:schemeClr val="accent2">
                        <a:lumMod val="40000"/>
                        <a:lumOff val="60000"/>
                      </a:schemeClr>
                    </a:solidFill>
                  </a:tcPr>
                </a:tc>
                <a:tc>
                  <a:txBody>
                    <a:bodyPr/>
                    <a:lstStyle/>
                    <a:p>
                      <a:pPr algn="ctr"/>
                      <a:r>
                        <a:rPr lang="en-US" sz="1600" b="1" dirty="0"/>
                        <a:t>REMARKS</a:t>
                      </a:r>
                      <a:endParaRPr lang="en-IN" sz="1600" b="1" dirty="0"/>
                    </a:p>
                  </a:txBody>
                  <a:tcPr>
                    <a:solidFill>
                      <a:schemeClr val="accent2">
                        <a:lumMod val="40000"/>
                        <a:lumOff val="60000"/>
                      </a:schemeClr>
                    </a:solidFill>
                  </a:tcPr>
                </a:tc>
                <a:extLst>
                  <a:ext uri="{0D108BD9-81ED-4DB2-BD59-A6C34878D82A}">
                    <a16:rowId xmlns:a16="http://schemas.microsoft.com/office/drawing/2014/main" val="1484472947"/>
                  </a:ext>
                </a:extLst>
              </a:tr>
              <a:tr h="399570">
                <a:tc>
                  <a:txBody>
                    <a:bodyPr/>
                    <a:lstStyle/>
                    <a:p>
                      <a:pPr algn="ctr"/>
                      <a:r>
                        <a:rPr lang="en-US" sz="1600" dirty="0"/>
                        <a:t>1</a:t>
                      </a:r>
                      <a:endParaRPr lang="en-IN" sz="1600" dirty="0"/>
                    </a:p>
                  </a:txBody>
                  <a:tcPr>
                    <a:solidFill>
                      <a:schemeClr val="accent2">
                        <a:lumMod val="40000"/>
                        <a:lumOff val="60000"/>
                      </a:schemeClr>
                    </a:solidFill>
                  </a:tcPr>
                </a:tc>
                <a:tc>
                  <a:txBody>
                    <a:bodyPr/>
                    <a:lstStyle/>
                    <a:p>
                      <a:pPr algn="ctr"/>
                      <a:r>
                        <a:rPr lang="en-US" sz="1600" dirty="0"/>
                        <a:t>Water</a:t>
                      </a:r>
                      <a:endParaRPr lang="en-IN" sz="1600" dirty="0"/>
                    </a:p>
                  </a:txBody>
                  <a:tcPr>
                    <a:solidFill>
                      <a:schemeClr val="accent2">
                        <a:lumMod val="20000"/>
                        <a:lumOff val="80000"/>
                      </a:schemeClr>
                    </a:solidFill>
                  </a:tcPr>
                </a:tc>
                <a:tc>
                  <a:txBody>
                    <a:bodyPr/>
                    <a:lstStyle/>
                    <a:p>
                      <a:pPr algn="just"/>
                      <a:r>
                        <a:rPr lang="en-US" sz="1600" dirty="0"/>
                        <a:t>Dilutes- reducing nutritional value</a:t>
                      </a:r>
                      <a:endParaRPr lang="en-IN" sz="1600" dirty="0"/>
                    </a:p>
                  </a:txBody>
                  <a:tcPr>
                    <a:solidFill>
                      <a:schemeClr val="accent2">
                        <a:lumMod val="20000"/>
                        <a:lumOff val="80000"/>
                      </a:schemeClr>
                    </a:solidFill>
                  </a:tcPr>
                </a:tc>
                <a:extLst>
                  <a:ext uri="{0D108BD9-81ED-4DB2-BD59-A6C34878D82A}">
                    <a16:rowId xmlns:a16="http://schemas.microsoft.com/office/drawing/2014/main" val="359025013"/>
                  </a:ext>
                </a:extLst>
              </a:tr>
              <a:tr h="399570">
                <a:tc>
                  <a:txBody>
                    <a:bodyPr/>
                    <a:lstStyle/>
                    <a:p>
                      <a:pPr algn="ctr"/>
                      <a:r>
                        <a:rPr lang="en-US" sz="1600" dirty="0"/>
                        <a:t>2</a:t>
                      </a:r>
                      <a:endParaRPr lang="en-IN" sz="1600" dirty="0"/>
                    </a:p>
                  </a:txBody>
                  <a:tcPr>
                    <a:solidFill>
                      <a:schemeClr val="accent2">
                        <a:lumMod val="40000"/>
                        <a:lumOff val="60000"/>
                      </a:schemeClr>
                    </a:solidFill>
                  </a:tcPr>
                </a:tc>
                <a:tc>
                  <a:txBody>
                    <a:bodyPr/>
                    <a:lstStyle/>
                    <a:p>
                      <a:pPr algn="ctr"/>
                      <a:r>
                        <a:rPr lang="en-US" sz="1600" dirty="0"/>
                        <a:t>Starch</a:t>
                      </a:r>
                      <a:endParaRPr lang="en-IN" sz="1600" dirty="0"/>
                    </a:p>
                  </a:txBody>
                  <a:tcPr>
                    <a:solidFill>
                      <a:schemeClr val="accent2">
                        <a:lumMod val="20000"/>
                        <a:lumOff val="80000"/>
                      </a:schemeClr>
                    </a:solidFill>
                  </a:tcPr>
                </a:tc>
                <a:tc>
                  <a:txBody>
                    <a:bodyPr/>
                    <a:lstStyle/>
                    <a:p>
                      <a:pPr algn="just"/>
                      <a:r>
                        <a:rPr lang="en-US" sz="1600" dirty="0"/>
                        <a:t>Creating thicker consistency</a:t>
                      </a:r>
                      <a:endParaRPr lang="en-IN" sz="1600" dirty="0"/>
                    </a:p>
                  </a:txBody>
                  <a:tcPr>
                    <a:solidFill>
                      <a:schemeClr val="accent2">
                        <a:lumMod val="20000"/>
                        <a:lumOff val="80000"/>
                      </a:schemeClr>
                    </a:solidFill>
                  </a:tcPr>
                </a:tc>
                <a:extLst>
                  <a:ext uri="{0D108BD9-81ED-4DB2-BD59-A6C34878D82A}">
                    <a16:rowId xmlns:a16="http://schemas.microsoft.com/office/drawing/2014/main" val="2461380155"/>
                  </a:ext>
                </a:extLst>
              </a:tr>
              <a:tr h="399570">
                <a:tc>
                  <a:txBody>
                    <a:bodyPr/>
                    <a:lstStyle/>
                    <a:p>
                      <a:pPr algn="ctr"/>
                      <a:r>
                        <a:rPr lang="en-US" sz="1600" dirty="0"/>
                        <a:t>3</a:t>
                      </a:r>
                      <a:endParaRPr lang="en-IN" sz="1600" dirty="0"/>
                    </a:p>
                  </a:txBody>
                  <a:tcPr>
                    <a:solidFill>
                      <a:schemeClr val="accent2">
                        <a:lumMod val="40000"/>
                        <a:lumOff val="60000"/>
                      </a:schemeClr>
                    </a:solidFill>
                  </a:tcPr>
                </a:tc>
                <a:tc>
                  <a:txBody>
                    <a:bodyPr/>
                    <a:lstStyle/>
                    <a:p>
                      <a:pPr algn="ctr"/>
                      <a:r>
                        <a:rPr lang="en-US" sz="1600" dirty="0"/>
                        <a:t>Sugar</a:t>
                      </a:r>
                      <a:endParaRPr lang="en-IN" sz="1600" dirty="0"/>
                    </a:p>
                  </a:txBody>
                  <a:tcPr>
                    <a:solidFill>
                      <a:schemeClr val="accent2">
                        <a:lumMod val="20000"/>
                        <a:lumOff val="80000"/>
                      </a:schemeClr>
                    </a:solidFill>
                  </a:tcPr>
                </a:tc>
                <a:tc>
                  <a:txBody>
                    <a:bodyPr/>
                    <a:lstStyle/>
                    <a:p>
                      <a:pPr algn="just"/>
                      <a:r>
                        <a:rPr lang="en-US" sz="1600" dirty="0"/>
                        <a:t>Increasing volume</a:t>
                      </a:r>
                      <a:endParaRPr lang="en-IN" sz="1600" dirty="0"/>
                    </a:p>
                  </a:txBody>
                  <a:tcPr>
                    <a:solidFill>
                      <a:schemeClr val="accent2">
                        <a:lumMod val="20000"/>
                        <a:lumOff val="80000"/>
                      </a:schemeClr>
                    </a:solidFill>
                  </a:tcPr>
                </a:tc>
                <a:extLst>
                  <a:ext uri="{0D108BD9-81ED-4DB2-BD59-A6C34878D82A}">
                    <a16:rowId xmlns:a16="http://schemas.microsoft.com/office/drawing/2014/main" val="1874126228"/>
                  </a:ext>
                </a:extLst>
              </a:tr>
              <a:tr h="399570">
                <a:tc>
                  <a:txBody>
                    <a:bodyPr/>
                    <a:lstStyle/>
                    <a:p>
                      <a:pPr algn="ctr"/>
                      <a:r>
                        <a:rPr lang="en-US" sz="1600" dirty="0"/>
                        <a:t>4</a:t>
                      </a:r>
                      <a:endParaRPr lang="en-IN" sz="1600" dirty="0"/>
                    </a:p>
                  </a:txBody>
                  <a:tcPr>
                    <a:solidFill>
                      <a:schemeClr val="accent2">
                        <a:lumMod val="40000"/>
                        <a:lumOff val="60000"/>
                      </a:schemeClr>
                    </a:solidFill>
                  </a:tcPr>
                </a:tc>
                <a:tc>
                  <a:txBody>
                    <a:bodyPr/>
                    <a:lstStyle/>
                    <a:p>
                      <a:pPr algn="ctr"/>
                      <a:r>
                        <a:rPr lang="en-US" sz="1600" dirty="0"/>
                        <a:t>Detergents</a:t>
                      </a:r>
                      <a:endParaRPr lang="en-IN" sz="1600" dirty="0"/>
                    </a:p>
                  </a:txBody>
                  <a:tcPr>
                    <a:solidFill>
                      <a:schemeClr val="accent2">
                        <a:lumMod val="20000"/>
                        <a:lumOff val="80000"/>
                      </a:schemeClr>
                    </a:solidFill>
                  </a:tcPr>
                </a:tc>
                <a:tc>
                  <a:txBody>
                    <a:bodyPr/>
                    <a:lstStyle/>
                    <a:p>
                      <a:pPr algn="just"/>
                      <a:r>
                        <a:rPr lang="en-US" sz="1600" dirty="0"/>
                        <a:t>Increases frothability</a:t>
                      </a:r>
                      <a:endParaRPr lang="en-IN" sz="1600" dirty="0"/>
                    </a:p>
                  </a:txBody>
                  <a:tcPr>
                    <a:solidFill>
                      <a:schemeClr val="accent2">
                        <a:lumMod val="20000"/>
                        <a:lumOff val="80000"/>
                      </a:schemeClr>
                    </a:solidFill>
                  </a:tcPr>
                </a:tc>
                <a:extLst>
                  <a:ext uri="{0D108BD9-81ED-4DB2-BD59-A6C34878D82A}">
                    <a16:rowId xmlns:a16="http://schemas.microsoft.com/office/drawing/2014/main" val="3148901151"/>
                  </a:ext>
                </a:extLst>
              </a:tr>
              <a:tr h="399570">
                <a:tc>
                  <a:txBody>
                    <a:bodyPr/>
                    <a:lstStyle/>
                    <a:p>
                      <a:pPr algn="ctr"/>
                      <a:r>
                        <a:rPr lang="en-US" sz="1600" dirty="0"/>
                        <a:t>5</a:t>
                      </a:r>
                      <a:endParaRPr lang="en-IN" sz="1600" dirty="0"/>
                    </a:p>
                  </a:txBody>
                  <a:tcPr>
                    <a:solidFill>
                      <a:schemeClr val="accent2">
                        <a:lumMod val="40000"/>
                        <a:lumOff val="60000"/>
                      </a:schemeClr>
                    </a:solidFill>
                  </a:tcPr>
                </a:tc>
                <a:tc>
                  <a:txBody>
                    <a:bodyPr/>
                    <a:lstStyle/>
                    <a:p>
                      <a:pPr algn="ctr"/>
                      <a:r>
                        <a:rPr lang="en-US" sz="1600" dirty="0"/>
                        <a:t>Urea or Melamine</a:t>
                      </a:r>
                      <a:endParaRPr lang="en-IN" sz="1600" dirty="0"/>
                    </a:p>
                  </a:txBody>
                  <a:tcPr>
                    <a:solidFill>
                      <a:schemeClr val="accent2">
                        <a:lumMod val="20000"/>
                        <a:lumOff val="80000"/>
                      </a:schemeClr>
                    </a:solidFill>
                  </a:tcPr>
                </a:tc>
                <a:tc>
                  <a:txBody>
                    <a:bodyPr/>
                    <a:lstStyle/>
                    <a:p>
                      <a:pPr algn="just"/>
                      <a:r>
                        <a:rPr lang="en-US" sz="1600" dirty="0"/>
                        <a:t>Artificially inflate protein content, but causes kidney damage</a:t>
                      </a:r>
                      <a:endParaRPr lang="en-IN" sz="1600" dirty="0"/>
                    </a:p>
                  </a:txBody>
                  <a:tcPr>
                    <a:solidFill>
                      <a:schemeClr val="accent2">
                        <a:lumMod val="20000"/>
                        <a:lumOff val="80000"/>
                      </a:schemeClr>
                    </a:solidFill>
                  </a:tcPr>
                </a:tc>
                <a:extLst>
                  <a:ext uri="{0D108BD9-81ED-4DB2-BD59-A6C34878D82A}">
                    <a16:rowId xmlns:a16="http://schemas.microsoft.com/office/drawing/2014/main" val="1986747119"/>
                  </a:ext>
                </a:extLst>
              </a:tr>
              <a:tr h="399570">
                <a:tc>
                  <a:txBody>
                    <a:bodyPr/>
                    <a:lstStyle/>
                    <a:p>
                      <a:pPr algn="ctr"/>
                      <a:r>
                        <a:rPr lang="en-US" sz="1600" dirty="0"/>
                        <a:t>6</a:t>
                      </a:r>
                      <a:endParaRPr lang="en-IN" sz="1600" dirty="0"/>
                    </a:p>
                  </a:txBody>
                  <a:tcPr>
                    <a:solidFill>
                      <a:schemeClr val="accent2">
                        <a:lumMod val="40000"/>
                        <a:lumOff val="60000"/>
                      </a:schemeClr>
                    </a:solidFill>
                  </a:tcPr>
                </a:tc>
                <a:tc>
                  <a:txBody>
                    <a:bodyPr/>
                    <a:lstStyle/>
                    <a:p>
                      <a:pPr algn="ctr"/>
                      <a:r>
                        <a:rPr lang="en-US" sz="1600" dirty="0"/>
                        <a:t>Formalin or H</a:t>
                      </a:r>
                      <a:r>
                        <a:rPr lang="en-US" sz="1600" baseline="-25000" dirty="0"/>
                        <a:t>2</a:t>
                      </a:r>
                      <a:r>
                        <a:rPr lang="en-US" sz="1600" dirty="0"/>
                        <a:t>O</a:t>
                      </a:r>
                      <a:r>
                        <a:rPr lang="en-US" sz="1600" baseline="-25000" dirty="0"/>
                        <a:t>2</a:t>
                      </a:r>
                      <a:endParaRPr lang="en-IN" sz="1600" baseline="-25000" dirty="0"/>
                    </a:p>
                  </a:txBody>
                  <a:tcPr>
                    <a:solidFill>
                      <a:schemeClr val="accent2">
                        <a:lumMod val="20000"/>
                        <a:lumOff val="80000"/>
                      </a:schemeClr>
                    </a:solidFill>
                  </a:tcPr>
                </a:tc>
                <a:tc>
                  <a:txBody>
                    <a:bodyPr/>
                    <a:lstStyle/>
                    <a:p>
                      <a:pPr algn="just"/>
                      <a:r>
                        <a:rPr lang="en-US" sz="1600" dirty="0"/>
                        <a:t>Acts as preservative masking spoilage, causes cancer</a:t>
                      </a:r>
                      <a:endParaRPr lang="en-IN" sz="1600" dirty="0"/>
                    </a:p>
                  </a:txBody>
                  <a:tcPr>
                    <a:solidFill>
                      <a:schemeClr val="accent2">
                        <a:lumMod val="20000"/>
                        <a:lumOff val="80000"/>
                      </a:schemeClr>
                    </a:solidFill>
                  </a:tcPr>
                </a:tc>
                <a:extLst>
                  <a:ext uri="{0D108BD9-81ED-4DB2-BD59-A6C34878D82A}">
                    <a16:rowId xmlns:a16="http://schemas.microsoft.com/office/drawing/2014/main" val="3262835177"/>
                  </a:ext>
                </a:extLst>
              </a:tr>
              <a:tr h="399570">
                <a:tc>
                  <a:txBody>
                    <a:bodyPr/>
                    <a:lstStyle/>
                    <a:p>
                      <a:pPr algn="ctr"/>
                      <a:r>
                        <a:rPr lang="en-US" sz="1600" dirty="0"/>
                        <a:t>7</a:t>
                      </a:r>
                      <a:endParaRPr lang="en-IN" sz="1600" dirty="0"/>
                    </a:p>
                  </a:txBody>
                  <a:tcPr>
                    <a:solidFill>
                      <a:schemeClr val="accent2">
                        <a:lumMod val="40000"/>
                        <a:lumOff val="60000"/>
                      </a:schemeClr>
                    </a:solidFill>
                  </a:tcPr>
                </a:tc>
                <a:tc>
                  <a:txBody>
                    <a:bodyPr/>
                    <a:lstStyle/>
                    <a:p>
                      <a:pPr algn="ctr"/>
                      <a:r>
                        <a:rPr lang="en-US" sz="1600" dirty="0"/>
                        <a:t>Neutralizers</a:t>
                      </a:r>
                      <a:endParaRPr lang="en-IN" sz="1600" dirty="0"/>
                    </a:p>
                  </a:txBody>
                  <a:tcPr>
                    <a:solidFill>
                      <a:schemeClr val="accent2">
                        <a:lumMod val="20000"/>
                        <a:lumOff val="80000"/>
                      </a:schemeClr>
                    </a:solidFill>
                  </a:tcPr>
                </a:tc>
                <a:tc>
                  <a:txBody>
                    <a:bodyPr/>
                    <a:lstStyle/>
                    <a:p>
                      <a:pPr algn="just"/>
                      <a:r>
                        <a:rPr lang="en-US" sz="1600" dirty="0"/>
                        <a:t>Neutralize natural acidity indicate of poor hygiene practices</a:t>
                      </a:r>
                      <a:endParaRPr lang="en-IN" sz="1600" dirty="0"/>
                    </a:p>
                  </a:txBody>
                  <a:tcPr>
                    <a:solidFill>
                      <a:schemeClr val="accent2">
                        <a:lumMod val="20000"/>
                        <a:lumOff val="80000"/>
                      </a:schemeClr>
                    </a:solidFill>
                  </a:tcPr>
                </a:tc>
                <a:extLst>
                  <a:ext uri="{0D108BD9-81ED-4DB2-BD59-A6C34878D82A}">
                    <a16:rowId xmlns:a16="http://schemas.microsoft.com/office/drawing/2014/main" val="3424966479"/>
                  </a:ext>
                </a:extLst>
              </a:tr>
              <a:tr h="399570">
                <a:tc>
                  <a:txBody>
                    <a:bodyPr/>
                    <a:lstStyle/>
                    <a:p>
                      <a:pPr algn="ctr"/>
                      <a:r>
                        <a:rPr lang="en-US" sz="1600" dirty="0"/>
                        <a:t>8</a:t>
                      </a:r>
                      <a:endParaRPr lang="en-IN" sz="1600" dirty="0"/>
                    </a:p>
                  </a:txBody>
                  <a:tcPr>
                    <a:solidFill>
                      <a:schemeClr val="accent2">
                        <a:lumMod val="40000"/>
                        <a:lumOff val="60000"/>
                      </a:schemeClr>
                    </a:solidFill>
                  </a:tcPr>
                </a:tc>
                <a:tc>
                  <a:txBody>
                    <a:bodyPr/>
                    <a:lstStyle/>
                    <a:p>
                      <a:pPr algn="ctr"/>
                      <a:r>
                        <a:rPr lang="en-US" sz="1600" dirty="0"/>
                        <a:t>Skimmed Milk Powder</a:t>
                      </a:r>
                      <a:endParaRPr lang="en-IN" sz="1600" dirty="0"/>
                    </a:p>
                  </a:txBody>
                  <a:tcPr>
                    <a:solidFill>
                      <a:schemeClr val="accent2">
                        <a:lumMod val="20000"/>
                        <a:lumOff val="80000"/>
                      </a:schemeClr>
                    </a:solidFill>
                  </a:tcPr>
                </a:tc>
                <a:tc>
                  <a:txBody>
                    <a:bodyPr/>
                    <a:lstStyle/>
                    <a:p>
                      <a:pPr algn="just"/>
                      <a:r>
                        <a:rPr lang="en-US" sz="1600" dirty="0"/>
                        <a:t>Increases SNF content</a:t>
                      </a:r>
                      <a:endParaRPr lang="en-IN" sz="1600" dirty="0"/>
                    </a:p>
                  </a:txBody>
                  <a:tcPr>
                    <a:solidFill>
                      <a:schemeClr val="accent2">
                        <a:lumMod val="20000"/>
                        <a:lumOff val="80000"/>
                      </a:schemeClr>
                    </a:solidFill>
                  </a:tcPr>
                </a:tc>
                <a:extLst>
                  <a:ext uri="{0D108BD9-81ED-4DB2-BD59-A6C34878D82A}">
                    <a16:rowId xmlns:a16="http://schemas.microsoft.com/office/drawing/2014/main" val="1166146102"/>
                  </a:ext>
                </a:extLst>
              </a:tr>
            </a:tbl>
          </a:graphicData>
        </a:graphic>
      </p:graphicFrame>
    </p:spTree>
    <p:extLst>
      <p:ext uri="{BB962C8B-B14F-4D97-AF65-F5344CB8AC3E}">
        <p14:creationId xmlns:p14="http://schemas.microsoft.com/office/powerpoint/2010/main" val="2681795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CCE090-DBFE-6BCE-F403-E9205472C0D8}"/>
              </a:ext>
            </a:extLst>
          </p:cNvPr>
          <p:cNvPicPr>
            <a:picLocks noChangeAspect="1"/>
          </p:cNvPicPr>
          <p:nvPr/>
        </p:nvPicPr>
        <p:blipFill>
          <a:blip r:embed="rId3">
            <a:alphaModFix amt="20000"/>
          </a:blip>
          <a:stretch>
            <a:fillRect/>
          </a:stretch>
        </p:blipFill>
        <p:spPr>
          <a:xfrm>
            <a:off x="209228" y="0"/>
            <a:ext cx="8664110"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467514" y="84702"/>
            <a:ext cx="7937833" cy="838773"/>
          </a:xfrm>
        </p:spPr>
        <p:txBody>
          <a:bodyPr/>
          <a:lstStyle/>
          <a:p>
            <a:pPr algn="just"/>
            <a:r>
              <a:rPr lang="en-US" sz="3000" b="1" dirty="0">
                <a:solidFill>
                  <a:schemeClr val="accent1"/>
                </a:solidFill>
                <a:latin typeface="Times New Roman"/>
                <a:cs typeface="Times New Roman"/>
                <a:sym typeface="Arial"/>
              </a:rPr>
              <a:t>DETECTION OF ADULTERANTS: SAFEGUARDING MILK INTEGRITY Contd.</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153619" y="923474"/>
            <a:ext cx="8617305" cy="4135324"/>
          </a:xfrm>
        </p:spPr>
        <p:txBody>
          <a:bodyPr numCol="1"/>
          <a:lstStyle/>
          <a:p>
            <a:pPr lvl="1" algn="just">
              <a:buClr>
                <a:schemeClr val="accent1"/>
              </a:buClr>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BIS has published 2 Indian Standards addressing Detection of Adulteration in milk</a:t>
            </a:r>
          </a:p>
          <a:p>
            <a:pPr lvl="1" algn="just">
              <a:buClr>
                <a:schemeClr val="accent1"/>
              </a:buClr>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a. IS 1479 (Part 1): Method of Tests for Dairy Industry- Rapid examination of Milk </a:t>
            </a:r>
          </a:p>
          <a:p>
            <a:pPr marL="571500" lvl="1" indent="0" algn="just">
              <a:buClr>
                <a:schemeClr val="accent1"/>
              </a:buClr>
              <a:buNone/>
            </a:pPr>
            <a:r>
              <a:rPr lang="en-US" dirty="0">
                <a:solidFill>
                  <a:schemeClr val="accent1"/>
                </a:solidFill>
                <a:latin typeface="Times New Roman" panose="02020603050405020304" pitchFamily="18" charset="0"/>
                <a:cs typeface="Times New Roman" panose="02020603050405020304" pitchFamily="18" charset="0"/>
              </a:rPr>
              <a:t>     b. IS 15642 (Part 1&amp; 2): Quick methods for Detection of</a:t>
            </a:r>
          </a:p>
          <a:p>
            <a:pPr marL="571500" lvl="1" indent="0" algn="just">
              <a:buClr>
                <a:schemeClr val="accent1"/>
              </a:buClr>
              <a:buNone/>
            </a:pPr>
            <a:r>
              <a:rPr lang="en-US" dirty="0">
                <a:solidFill>
                  <a:schemeClr val="accent1"/>
                </a:solidFill>
                <a:latin typeface="Times New Roman" panose="02020603050405020304" pitchFamily="18" charset="0"/>
                <a:cs typeface="Times New Roman" panose="02020603050405020304" pitchFamily="18" charset="0"/>
              </a:rPr>
              <a:t>        Adulterants/ Contaminants in common Food products</a:t>
            </a:r>
          </a:p>
          <a:p>
            <a:pPr marL="571500" lvl="1" indent="0" algn="just">
              <a:buClr>
                <a:schemeClr val="accent1"/>
              </a:buClr>
              <a:buNone/>
            </a:pPr>
            <a:endParaRPr lang="en-US" sz="21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1DA66A03-8822-C962-6E91-FE836FCA7EEC}"/>
              </a:ext>
            </a:extLst>
          </p:cNvPr>
          <p:cNvGraphicFramePr>
            <a:graphicFrameLocks noChangeAspect="1"/>
          </p:cNvGraphicFramePr>
          <p:nvPr>
            <p:extLst>
              <p:ext uri="{D42A27DB-BD31-4B8C-83A1-F6EECF244321}">
                <p14:modId xmlns:p14="http://schemas.microsoft.com/office/powerpoint/2010/main" val="2265440162"/>
              </p:ext>
            </p:extLst>
          </p:nvPr>
        </p:nvGraphicFramePr>
        <p:xfrm>
          <a:off x="1895374" y="3577572"/>
          <a:ext cx="1212850" cy="527050"/>
        </p:xfrm>
        <a:graphic>
          <a:graphicData uri="http://schemas.openxmlformats.org/presentationml/2006/ole">
            <mc:AlternateContent xmlns:mc="http://schemas.openxmlformats.org/markup-compatibility/2006">
              <mc:Choice xmlns:v="urn:schemas-microsoft-com:vml" Requires="v">
                <p:oleObj name="Packager Shell Object" showAsIcon="1" r:id="rId4" imgW="1212741" imgH="526949" progId="Package">
                  <p:embed/>
                </p:oleObj>
              </mc:Choice>
              <mc:Fallback>
                <p:oleObj name="Packager Shell Object" showAsIcon="1" r:id="rId4" imgW="1212741" imgH="526949" progId="Package">
                  <p:embed/>
                  <p:pic>
                    <p:nvPicPr>
                      <p:cNvPr id="0" name=""/>
                      <p:cNvPicPr/>
                      <p:nvPr/>
                    </p:nvPicPr>
                    <p:blipFill>
                      <a:blip r:embed="rId5"/>
                      <a:stretch>
                        <a:fillRect/>
                      </a:stretch>
                    </p:blipFill>
                    <p:spPr>
                      <a:xfrm>
                        <a:off x="1895374" y="3577572"/>
                        <a:ext cx="1212850" cy="5270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1716364-43B3-0947-11A0-EA1BF56AB744}"/>
              </a:ext>
            </a:extLst>
          </p:cNvPr>
          <p:cNvGraphicFramePr>
            <a:graphicFrameLocks noChangeAspect="1"/>
          </p:cNvGraphicFramePr>
          <p:nvPr>
            <p:extLst>
              <p:ext uri="{D42A27DB-BD31-4B8C-83A1-F6EECF244321}">
                <p14:modId xmlns:p14="http://schemas.microsoft.com/office/powerpoint/2010/main" val="1622562387"/>
              </p:ext>
            </p:extLst>
          </p:nvPr>
        </p:nvGraphicFramePr>
        <p:xfrm>
          <a:off x="6035778" y="3406121"/>
          <a:ext cx="812800" cy="527050"/>
        </p:xfrm>
        <a:graphic>
          <a:graphicData uri="http://schemas.openxmlformats.org/presentationml/2006/ole">
            <mc:AlternateContent xmlns:mc="http://schemas.openxmlformats.org/markup-compatibility/2006">
              <mc:Choice xmlns:v="urn:schemas-microsoft-com:vml" Requires="v">
                <p:oleObj name="Packager Shell Object" showAsIcon="1" r:id="rId6" imgW="812665" imgH="526949" progId="Package">
                  <p:embed/>
                </p:oleObj>
              </mc:Choice>
              <mc:Fallback>
                <p:oleObj name="Packager Shell Object" showAsIcon="1" r:id="rId6" imgW="812665" imgH="526949" progId="Package">
                  <p:embed/>
                  <p:pic>
                    <p:nvPicPr>
                      <p:cNvPr id="0" name=""/>
                      <p:cNvPicPr/>
                      <p:nvPr/>
                    </p:nvPicPr>
                    <p:blipFill>
                      <a:blip r:embed="rId7"/>
                      <a:stretch>
                        <a:fillRect/>
                      </a:stretch>
                    </p:blipFill>
                    <p:spPr>
                      <a:xfrm>
                        <a:off x="6035778" y="3406121"/>
                        <a:ext cx="812800" cy="5270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FA0674E6-F730-1398-645C-F53A2A357DC6}"/>
              </a:ext>
            </a:extLst>
          </p:cNvPr>
          <p:cNvGraphicFramePr>
            <a:graphicFrameLocks noChangeAspect="1"/>
          </p:cNvGraphicFramePr>
          <p:nvPr>
            <p:extLst>
              <p:ext uri="{D42A27DB-BD31-4B8C-83A1-F6EECF244321}">
                <p14:modId xmlns:p14="http://schemas.microsoft.com/office/powerpoint/2010/main" val="1053173787"/>
              </p:ext>
            </p:extLst>
          </p:nvPr>
        </p:nvGraphicFramePr>
        <p:xfrm>
          <a:off x="4113432" y="3841097"/>
          <a:ext cx="965200" cy="609600"/>
        </p:xfrm>
        <a:graphic>
          <a:graphicData uri="http://schemas.openxmlformats.org/presentationml/2006/ole">
            <mc:AlternateContent xmlns:mc="http://schemas.openxmlformats.org/markup-compatibility/2006">
              <mc:Choice xmlns:v="urn:schemas-microsoft-com:vml" Requires="v">
                <p:oleObj name="Document" showAsIcon="1" r:id="rId8" imgW="965200" imgH="609600" progId="Word.Document.12">
                  <p:embed/>
                </p:oleObj>
              </mc:Choice>
              <mc:Fallback>
                <p:oleObj name="Document" showAsIcon="1" r:id="rId8" imgW="965200" imgH="609600" progId="Word.Document.12">
                  <p:embed/>
                  <p:pic>
                    <p:nvPicPr>
                      <p:cNvPr id="0" name=""/>
                      <p:cNvPicPr/>
                      <p:nvPr/>
                    </p:nvPicPr>
                    <p:blipFill>
                      <a:blip r:embed="rId9"/>
                      <a:stretch>
                        <a:fillRect/>
                      </a:stretch>
                    </p:blipFill>
                    <p:spPr>
                      <a:xfrm>
                        <a:off x="4113432" y="3841097"/>
                        <a:ext cx="965200" cy="609600"/>
                      </a:xfrm>
                      <a:prstGeom prst="rect">
                        <a:avLst/>
                      </a:prstGeom>
                    </p:spPr>
                  </p:pic>
                </p:oleObj>
              </mc:Fallback>
            </mc:AlternateContent>
          </a:graphicData>
        </a:graphic>
      </p:graphicFrame>
    </p:spTree>
    <p:extLst>
      <p:ext uri="{BB962C8B-B14F-4D97-AF65-F5344CB8AC3E}">
        <p14:creationId xmlns:p14="http://schemas.microsoft.com/office/powerpoint/2010/main" val="3996953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2A72-9674-7714-3991-0841B2C7B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4E0EB-8EF0-13EA-406E-935C47935325}"/>
              </a:ext>
            </a:extLst>
          </p:cNvPr>
          <p:cNvSpPr>
            <a:spLocks noGrp="1"/>
          </p:cNvSpPr>
          <p:nvPr>
            <p:ph type="title"/>
          </p:nvPr>
        </p:nvSpPr>
        <p:spPr>
          <a:xfrm>
            <a:off x="738653" y="1916311"/>
            <a:ext cx="7587200" cy="721033"/>
          </a:xfrm>
        </p:spPr>
        <p:txBody>
          <a:bodyPr/>
          <a:lstStyle/>
          <a:p>
            <a:r>
              <a:rPr lang="en-US" sz="4800" b="1" dirty="0">
                <a:solidFill>
                  <a:schemeClr val="accent1"/>
                </a:solidFill>
                <a:latin typeface="Times New Roman"/>
                <a:cs typeface="Times New Roman"/>
                <a:sym typeface="Arial"/>
              </a:rPr>
              <a:t>SETTING THE CONTEXT</a:t>
            </a:r>
          </a:p>
        </p:txBody>
      </p:sp>
      <p:sp>
        <p:nvSpPr>
          <p:cNvPr id="3" name="Content Placeholder 2">
            <a:extLst>
              <a:ext uri="{FF2B5EF4-FFF2-40B4-BE49-F238E27FC236}">
                <a16:creationId xmlns:a16="http://schemas.microsoft.com/office/drawing/2014/main" id="{B33B8559-E6FD-EE99-A50F-F608A72E66C3}"/>
              </a:ext>
            </a:extLst>
          </p:cNvPr>
          <p:cNvSpPr>
            <a:spLocks noGrp="1"/>
          </p:cNvSpPr>
          <p:nvPr>
            <p:ph idx="1"/>
          </p:nvPr>
        </p:nvSpPr>
        <p:spPr>
          <a:xfrm>
            <a:off x="818147" y="1161906"/>
            <a:ext cx="7587200" cy="3884481"/>
          </a:xfrm>
        </p:spPr>
        <p:txBody>
          <a:bodyPr/>
          <a:lstStyle/>
          <a:p>
            <a:pPr algn="just">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endParaRPr lang="en-US" sz="18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049C898-3DD6-C6C7-05F2-6E25B6F2B866}"/>
              </a:ext>
            </a:extLst>
          </p:cNvPr>
          <p:cNvPicPr>
            <a:picLocks noChangeAspect="1"/>
          </p:cNvPicPr>
          <p:nvPr/>
        </p:nvPicPr>
        <p:blipFill>
          <a:blip r:embed="rId2">
            <a:alphaModFix amt="20000"/>
          </a:blip>
          <a:stretch>
            <a:fillRect/>
          </a:stretch>
        </p:blipFill>
        <p:spPr>
          <a:xfrm>
            <a:off x="571501" y="0"/>
            <a:ext cx="7765675" cy="5143499"/>
          </a:xfrm>
          <a:prstGeom prst="rect">
            <a:avLst/>
          </a:prstGeom>
        </p:spPr>
      </p:pic>
    </p:spTree>
    <p:extLst>
      <p:ext uri="{BB962C8B-B14F-4D97-AF65-F5344CB8AC3E}">
        <p14:creationId xmlns:p14="http://schemas.microsoft.com/office/powerpoint/2010/main" val="3644592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1F79365-F8F8-7420-3D09-2FB7C1E38021}"/>
              </a:ext>
            </a:extLst>
          </p:cNvPr>
          <p:cNvPicPr>
            <a:picLocks noChangeAspect="1"/>
          </p:cNvPicPr>
          <p:nvPr/>
        </p:nvPicPr>
        <p:blipFill>
          <a:blip r:embed="rId3">
            <a:alphaModFix amt="20000"/>
          </a:blip>
          <a:stretch>
            <a:fillRect/>
          </a:stretch>
        </p:blipFill>
        <p:spPr>
          <a:xfrm>
            <a:off x="209228" y="0"/>
            <a:ext cx="8664110"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467514" y="84702"/>
            <a:ext cx="7937833" cy="838773"/>
          </a:xfrm>
        </p:spPr>
        <p:txBody>
          <a:bodyPr/>
          <a:lstStyle/>
          <a:p>
            <a:pPr algn="just"/>
            <a:r>
              <a:rPr lang="en-US" sz="3000" b="1" dirty="0">
                <a:solidFill>
                  <a:schemeClr val="accent1"/>
                </a:solidFill>
                <a:latin typeface="Times New Roman"/>
                <a:cs typeface="Times New Roman"/>
                <a:sym typeface="Arial"/>
              </a:rPr>
              <a:t>DETECTION OF ADULTERANTS: SAFEGUARDING MILK INTEGRITY Contd.</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153619" y="923474"/>
            <a:ext cx="8617305" cy="3707047"/>
          </a:xfrm>
        </p:spPr>
        <p:txBody>
          <a:bodyPr numCol="1"/>
          <a:lstStyle/>
          <a:p>
            <a:pPr lvl="1" algn="just">
              <a:buClr>
                <a:schemeClr val="accent1"/>
              </a:buClr>
            </a:pPr>
            <a:r>
              <a:rPr lang="en-US" sz="2400" b="1" dirty="0">
                <a:solidFill>
                  <a:schemeClr val="accent1"/>
                </a:solidFill>
                <a:latin typeface="Times New Roman" panose="02020603050405020304" pitchFamily="18" charset="0"/>
                <a:cs typeface="Times New Roman" panose="02020603050405020304" pitchFamily="18" charset="0"/>
              </a:rPr>
              <a:t>National Dairy Development Board (NDDB) </a:t>
            </a:r>
            <a:r>
              <a:rPr lang="en-US" sz="2400" dirty="0">
                <a:solidFill>
                  <a:schemeClr val="accent1"/>
                </a:solidFill>
                <a:latin typeface="Times New Roman" panose="02020603050405020304" pitchFamily="18" charset="0"/>
                <a:cs typeface="Times New Roman" panose="02020603050405020304" pitchFamily="18" charset="0"/>
              </a:rPr>
              <a:t>has developed a </a:t>
            </a:r>
            <a:r>
              <a:rPr lang="en-US" sz="2400" dirty="0">
                <a:solidFill>
                  <a:srgbClr val="00B0F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ready-to-use kit for the detection of adulterants in milk</a:t>
            </a:r>
            <a:r>
              <a:rPr lang="en-US" sz="2400" dirty="0">
                <a:solidFill>
                  <a:schemeClr val="accent1"/>
                </a:solidFill>
                <a:latin typeface="Times New Roman" panose="02020603050405020304" pitchFamily="18" charset="0"/>
                <a:cs typeface="Times New Roman" panose="02020603050405020304" pitchFamily="18" charset="0"/>
              </a:rPr>
              <a:t>. The kit has been available in the market for over a decade and is available in three pack sizes, each suited for specific use at household, dairy cooperative society and dairy plant levels.</a:t>
            </a: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5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EBCD2-3804-7454-489B-F0CFEA2FB0E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BCD6662-0D4B-BE20-BBFE-D96255617919}"/>
              </a:ext>
            </a:extLst>
          </p:cNvPr>
          <p:cNvPicPr>
            <a:picLocks noChangeAspect="1"/>
          </p:cNvPicPr>
          <p:nvPr/>
        </p:nvPicPr>
        <p:blipFill>
          <a:blip r:embed="rId3">
            <a:alphaModFix amt="20000"/>
          </a:blip>
          <a:stretch>
            <a:fillRect/>
          </a:stretch>
        </p:blipFill>
        <p:spPr>
          <a:xfrm>
            <a:off x="239945" y="215751"/>
            <a:ext cx="8664110" cy="5143500"/>
          </a:xfrm>
          <a:prstGeom prst="rect">
            <a:avLst/>
          </a:prstGeom>
        </p:spPr>
      </p:pic>
      <p:sp>
        <p:nvSpPr>
          <p:cNvPr id="12" name="TextBox 11">
            <a:extLst>
              <a:ext uri="{FF2B5EF4-FFF2-40B4-BE49-F238E27FC236}">
                <a16:creationId xmlns:a16="http://schemas.microsoft.com/office/drawing/2014/main" id="{5D5A38B4-F2C6-7DF9-3F1D-1F42189B193E}"/>
              </a:ext>
            </a:extLst>
          </p:cNvPr>
          <p:cNvSpPr txBox="1"/>
          <p:nvPr/>
        </p:nvSpPr>
        <p:spPr>
          <a:xfrm>
            <a:off x="402336" y="963194"/>
            <a:ext cx="8394192" cy="3903761"/>
          </a:xfrm>
          <a:prstGeom prst="rect">
            <a:avLst/>
          </a:prstGeom>
          <a:noFill/>
        </p:spPr>
        <p:txBody>
          <a:bodyPr wrap="square">
            <a:spAutoFit/>
          </a:bodyPr>
          <a:lstStyle/>
          <a:p>
            <a:pPr algn="just">
              <a:lnSpc>
                <a:spcPct val="107000"/>
              </a:lnSpc>
              <a:spcAft>
                <a:spcPts val="800"/>
              </a:spcAft>
            </a:pPr>
            <a:r>
              <a:rPr lang="en-IN" sz="2000" dirty="0">
                <a:effectLst/>
                <a:latin typeface="Times New Roman" panose="02020603050405020304" pitchFamily="18" charset="0"/>
                <a:ea typeface="Calibri" panose="020F0502020204030204" pitchFamily="34" charset="0"/>
                <a:cs typeface="Mangal" panose="02040503050203030202" pitchFamily="18" charset="0"/>
              </a:rPr>
              <a:t>IS 9967 prescribes the methods for determination of nitrate and nitrite contents in milk and milk products</a:t>
            </a:r>
          </a:p>
          <a:p>
            <a:pPr algn="just">
              <a:lnSpc>
                <a:spcPct val="107000"/>
              </a:lnSpc>
              <a:spcAft>
                <a:spcPts val="800"/>
              </a:spcAft>
            </a:pPr>
            <a:r>
              <a:rPr lang="en-IN" sz="2000" dirty="0">
                <a:latin typeface="Times New Roman" panose="02020603050405020304" pitchFamily="18" charset="0"/>
                <a:ea typeface="Calibri" panose="020F0502020204030204" pitchFamily="34" charset="0"/>
                <a:cs typeface="Mangal" panose="02040503050203030202" pitchFamily="18" charset="0"/>
              </a:rPr>
              <a:t>P</a:t>
            </a:r>
            <a:r>
              <a:rPr lang="en-IN" sz="2000" dirty="0">
                <a:effectLst/>
                <a:latin typeface="Times New Roman" panose="02020603050405020304" pitchFamily="18" charset="0"/>
                <a:ea typeface="Calibri" panose="020F0502020204030204" pitchFamily="34" charset="0"/>
                <a:cs typeface="Mangal" panose="02040503050203030202" pitchFamily="18" charset="0"/>
              </a:rPr>
              <a:t>ublished in 3 parts based on different methods </a:t>
            </a:r>
            <a:r>
              <a:rPr lang="en-IN" sz="2000" dirty="0">
                <a:latin typeface="Times New Roman" panose="02020603050405020304" pitchFamily="18" charset="0"/>
                <a:ea typeface="Calibri" panose="020F0502020204030204" pitchFamily="34" charset="0"/>
                <a:cs typeface="Mangal" panose="02040503050203030202" pitchFamily="18" charset="0"/>
              </a:rPr>
              <a:t>(</a:t>
            </a:r>
            <a:r>
              <a:rPr lang="en-IN" sz="2000" dirty="0">
                <a:effectLst/>
                <a:latin typeface="Times New Roman" panose="02020603050405020304" pitchFamily="18" charset="0"/>
                <a:ea typeface="Calibri" panose="020F0502020204030204" pitchFamily="34" charset="0"/>
                <a:cs typeface="Mangal" panose="02040503050203030202" pitchFamily="18" charset="0"/>
              </a:rPr>
              <a:t>identical adoption of corresponding ISO Standards):</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gn="just">
              <a:lnSpc>
                <a:spcPct val="107000"/>
              </a:lnSpc>
              <a:buFont typeface="+mj-lt"/>
              <a:buAutoNum type="romanLcParenR"/>
            </a:pPr>
            <a:r>
              <a:rPr lang="en-IN" sz="2000" dirty="0">
                <a:effectLst/>
                <a:latin typeface="Times New Roman" panose="02020603050405020304" pitchFamily="18" charset="0"/>
                <a:ea typeface="Calibri" panose="020F0502020204030204" pitchFamily="34" charset="0"/>
                <a:cs typeface="Mangal" panose="02040503050203030202" pitchFamily="18" charset="0"/>
              </a:rPr>
              <a:t>IS 9967 (Part 1) : 2008/ISO 14673-1:2004 ‘</a:t>
            </a:r>
            <a:r>
              <a:rPr lang="en-IN" sz="2000" dirty="0">
                <a:latin typeface="Times New Roman" panose="02020603050405020304" pitchFamily="18" charset="0"/>
                <a:ea typeface="Calibri" panose="020F0502020204030204" pitchFamily="34" charset="0"/>
                <a:cs typeface="Mangal" panose="02040503050203030202" pitchFamily="18" charset="0"/>
              </a:rPr>
              <a:t>M</a:t>
            </a:r>
            <a:r>
              <a:rPr lang="en-IN" sz="2000" dirty="0">
                <a:effectLst/>
                <a:latin typeface="Times New Roman" panose="02020603050405020304" pitchFamily="18" charset="0"/>
                <a:ea typeface="Calibri" panose="020F0502020204030204" pitchFamily="34" charset="0"/>
                <a:cs typeface="Mangal" panose="02040503050203030202" pitchFamily="18" charset="0"/>
              </a:rPr>
              <a:t>ethod using cadmium reduction and spectrometry (</a:t>
            </a:r>
            <a:r>
              <a:rPr lang="en-IN" sz="2000" i="1" dirty="0">
                <a:effectLst/>
                <a:latin typeface="Times New Roman" panose="02020603050405020304" pitchFamily="18" charset="0"/>
                <a:ea typeface="Calibri" panose="020F0502020204030204" pitchFamily="34" charset="0"/>
                <a:cs typeface="Mangal" panose="02040503050203030202" pitchFamily="18" charset="0"/>
              </a:rPr>
              <a:t>second revision</a:t>
            </a:r>
            <a:r>
              <a:rPr lang="en-IN" sz="2000" dirty="0">
                <a:effectLst/>
                <a:latin typeface="Times New Roman" panose="02020603050405020304" pitchFamily="18" charset="0"/>
                <a:ea typeface="Calibri" panose="020F0502020204030204" pitchFamily="34" charset="0"/>
                <a:cs typeface="Mangal" panose="02040503050203030202" pitchFamily="18" charset="0"/>
              </a:rPr>
              <a:t>)’</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gn="just">
              <a:lnSpc>
                <a:spcPct val="107000"/>
              </a:lnSpc>
              <a:buFont typeface="+mj-lt"/>
              <a:buAutoNum type="romanLcParenR"/>
            </a:pPr>
            <a:r>
              <a:rPr lang="en-IN" sz="2000" dirty="0">
                <a:effectLst/>
                <a:latin typeface="Times New Roman" panose="02020603050405020304" pitchFamily="18" charset="0"/>
                <a:ea typeface="Calibri" panose="020F0502020204030204" pitchFamily="34" charset="0"/>
                <a:cs typeface="Mangal" panose="02040503050203030202" pitchFamily="18" charset="0"/>
              </a:rPr>
              <a:t>IS 9967 (Part 2) : 2008/ISO 14673-2: 2004 ‘Method using segmented flow analysis Routine Method (</a:t>
            </a:r>
            <a:r>
              <a:rPr lang="en-IN" sz="2000" i="1" dirty="0">
                <a:effectLst/>
                <a:latin typeface="Times New Roman" panose="02020603050405020304" pitchFamily="18" charset="0"/>
                <a:ea typeface="Calibri" panose="020F0502020204030204" pitchFamily="34" charset="0"/>
                <a:cs typeface="Mangal" panose="02040503050203030202" pitchFamily="18" charset="0"/>
              </a:rPr>
              <a:t>second revision</a:t>
            </a:r>
            <a:r>
              <a:rPr lang="en-IN" sz="2000" dirty="0">
                <a:effectLst/>
                <a:latin typeface="Times New Roman" panose="02020603050405020304" pitchFamily="18" charset="0"/>
                <a:ea typeface="Calibri" panose="020F0502020204030204" pitchFamily="34" charset="0"/>
                <a:cs typeface="Mangal" panose="02040503050203030202" pitchFamily="18" charset="0"/>
              </a:rPr>
              <a:t>)’</a:t>
            </a:r>
            <a:endParaRPr lang="en-IN" sz="20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gn="just">
              <a:lnSpc>
                <a:spcPct val="107000"/>
              </a:lnSpc>
              <a:spcAft>
                <a:spcPts val="800"/>
              </a:spcAft>
              <a:buFont typeface="+mj-lt"/>
              <a:buAutoNum type="romanLcParenR"/>
            </a:pPr>
            <a:r>
              <a:rPr lang="en-IN" sz="2000" dirty="0">
                <a:effectLst/>
                <a:latin typeface="Times New Roman" panose="02020603050405020304" pitchFamily="18" charset="0"/>
                <a:ea typeface="Calibri" panose="020F0502020204030204" pitchFamily="34" charset="0"/>
                <a:cs typeface="Mangal" panose="02040503050203030202" pitchFamily="18" charset="0"/>
              </a:rPr>
              <a:t>IS 9967 (Part 3) : 2008/ISO/14673-3: 2004 ‘Method using cadmium reduction and flow injection analysis with in-line dialysis (Routine Method) (</a:t>
            </a:r>
            <a:r>
              <a:rPr lang="en-IN" sz="2000" i="1" dirty="0">
                <a:effectLst/>
                <a:latin typeface="Times New Roman" panose="02020603050405020304" pitchFamily="18" charset="0"/>
                <a:ea typeface="Calibri" panose="020F0502020204030204" pitchFamily="34" charset="0"/>
                <a:cs typeface="Mangal" panose="02040503050203030202" pitchFamily="18" charset="0"/>
              </a:rPr>
              <a:t>second revision</a:t>
            </a:r>
            <a:r>
              <a:rPr lang="en-IN" sz="2000" dirty="0">
                <a:effectLst/>
                <a:latin typeface="Times New Roman" panose="02020603050405020304" pitchFamily="18" charset="0"/>
                <a:ea typeface="Calibri" panose="020F0502020204030204" pitchFamily="34" charset="0"/>
                <a:cs typeface="Mangal" panose="02040503050203030202" pitchFamily="18" charset="0"/>
              </a:rPr>
              <a:t>)’</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14" name="TextBox 13">
            <a:extLst>
              <a:ext uri="{FF2B5EF4-FFF2-40B4-BE49-F238E27FC236}">
                <a16:creationId xmlns:a16="http://schemas.microsoft.com/office/drawing/2014/main" id="{8F619EDC-E6DA-13E7-A13D-99530B90133B}"/>
              </a:ext>
            </a:extLst>
          </p:cNvPr>
          <p:cNvSpPr txBox="1"/>
          <p:nvPr/>
        </p:nvSpPr>
        <p:spPr>
          <a:xfrm>
            <a:off x="324782" y="35614"/>
            <a:ext cx="8741664" cy="927433"/>
          </a:xfrm>
          <a:prstGeom prst="rect">
            <a:avLst/>
          </a:prstGeom>
          <a:noFill/>
        </p:spPr>
        <p:txBody>
          <a:bodyPr wrap="square">
            <a:spAutoFit/>
          </a:bodyPr>
          <a:lstStyle/>
          <a:p>
            <a:pPr algn="just">
              <a:lnSpc>
                <a:spcPct val="107000"/>
              </a:lnSpc>
              <a:spcAft>
                <a:spcPts val="800"/>
              </a:spcAft>
            </a:pPr>
            <a:r>
              <a:rPr lang="en-IN" sz="2600" b="1" dirty="0">
                <a:effectLst/>
                <a:latin typeface="Times New Roman" panose="02020603050405020304" pitchFamily="18" charset="0"/>
                <a:ea typeface="Calibri" panose="020F0502020204030204" pitchFamily="34" charset="0"/>
                <a:cs typeface="Mangal" panose="02040503050203030202" pitchFamily="18" charset="0"/>
              </a:rPr>
              <a:t>Test methods for Nitrate and Nitrite Content in Milk and Milk products</a:t>
            </a:r>
            <a:endParaRPr lang="en-IN" sz="26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507869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8D686-A03D-C230-D19B-3A5850D6BE6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98E04C-F59F-94CE-223B-A2A32D1D0FE8}"/>
              </a:ext>
            </a:extLst>
          </p:cNvPr>
          <p:cNvPicPr>
            <a:picLocks noChangeAspect="1"/>
          </p:cNvPicPr>
          <p:nvPr/>
        </p:nvPicPr>
        <p:blipFill>
          <a:blip r:embed="rId3">
            <a:alphaModFix amt="20000"/>
          </a:blip>
          <a:stretch>
            <a:fillRect/>
          </a:stretch>
        </p:blipFill>
        <p:spPr>
          <a:xfrm>
            <a:off x="239945" y="35614"/>
            <a:ext cx="8664110" cy="5143500"/>
          </a:xfrm>
          <a:prstGeom prst="rect">
            <a:avLst/>
          </a:prstGeom>
        </p:spPr>
      </p:pic>
      <p:sp>
        <p:nvSpPr>
          <p:cNvPr id="14" name="TextBox 13">
            <a:extLst>
              <a:ext uri="{FF2B5EF4-FFF2-40B4-BE49-F238E27FC236}">
                <a16:creationId xmlns:a16="http://schemas.microsoft.com/office/drawing/2014/main" id="{559677F8-0566-F8C6-78FE-FC5448976A8E}"/>
              </a:ext>
            </a:extLst>
          </p:cNvPr>
          <p:cNvSpPr txBox="1"/>
          <p:nvPr/>
        </p:nvSpPr>
        <p:spPr>
          <a:xfrm>
            <a:off x="324782" y="35614"/>
            <a:ext cx="8741664" cy="499304"/>
          </a:xfrm>
          <a:prstGeom prst="rect">
            <a:avLst/>
          </a:prstGeom>
          <a:noFill/>
        </p:spPr>
        <p:txBody>
          <a:bodyPr wrap="square">
            <a:spAutoFit/>
          </a:bodyPr>
          <a:lstStyle/>
          <a:p>
            <a:pPr algn="just">
              <a:lnSpc>
                <a:spcPct val="107000"/>
              </a:lnSpc>
              <a:spcAft>
                <a:spcPts val="800"/>
              </a:spcAft>
            </a:pPr>
            <a:r>
              <a:rPr lang="en-IN" sz="2600" b="1" dirty="0">
                <a:effectLst/>
                <a:latin typeface="Times New Roman" panose="02020603050405020304" pitchFamily="18" charset="0"/>
                <a:ea typeface="Calibri" panose="020F0502020204030204" pitchFamily="34" charset="0"/>
                <a:cs typeface="Mangal" panose="02040503050203030202" pitchFamily="18" charset="0"/>
              </a:rPr>
              <a:t>Test Methods for Dried and Concentrated Milk Products</a:t>
            </a:r>
            <a:endParaRPr lang="en-IN" sz="26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3" name="TextBox 2">
            <a:extLst>
              <a:ext uri="{FF2B5EF4-FFF2-40B4-BE49-F238E27FC236}">
                <a16:creationId xmlns:a16="http://schemas.microsoft.com/office/drawing/2014/main" id="{A17ABDCF-F8A6-70B6-DF6A-1E4222F373CF}"/>
              </a:ext>
            </a:extLst>
          </p:cNvPr>
          <p:cNvSpPr txBox="1"/>
          <p:nvPr/>
        </p:nvSpPr>
        <p:spPr>
          <a:xfrm>
            <a:off x="402336" y="534918"/>
            <a:ext cx="8501719" cy="3942746"/>
          </a:xfrm>
          <a:prstGeom prst="rect">
            <a:avLst/>
          </a:prstGeom>
          <a:noFill/>
        </p:spPr>
        <p:txBody>
          <a:bodyPr wrap="square">
            <a:spAutoFit/>
          </a:bodyPr>
          <a:lstStyle/>
          <a:p>
            <a:pPr algn="just">
              <a:lnSpc>
                <a:spcPct val="107000"/>
              </a:lnSpc>
              <a:spcAft>
                <a:spcPts val="800"/>
              </a:spcAft>
            </a:pPr>
            <a:r>
              <a:rPr lang="en-IN" sz="2200" dirty="0">
                <a:effectLst/>
                <a:latin typeface="Arial" panose="020B0604020202020204" pitchFamily="34" charset="0"/>
                <a:ea typeface="Calibri" panose="020F0502020204030204" pitchFamily="34" charset="0"/>
                <a:cs typeface="Arial" panose="020B0604020202020204" pitchFamily="34" charset="0"/>
              </a:rPr>
              <a:t> </a:t>
            </a:r>
          </a:p>
          <a:p>
            <a:pPr marL="342900" indent="-342900" algn="just">
              <a:buFont typeface="Wingdings" pitchFamily="2" charset="2"/>
              <a:buChar char="Ø"/>
            </a:pPr>
            <a:r>
              <a:rPr lang="en-IN" sz="2200" dirty="0">
                <a:effectLst/>
                <a:latin typeface="Arial" panose="020B0604020202020204" pitchFamily="34" charset="0"/>
                <a:ea typeface="Calibri" panose="020F0502020204030204" pitchFamily="34" charset="0"/>
                <a:cs typeface="Arial" panose="020B0604020202020204" pitchFamily="34" charset="0"/>
              </a:rPr>
              <a:t>IS 11766 : 1986/ISO 6092 : 1980 ‘Method for determination of titratable acidity in milk powder and similar products − Routine Method’</a:t>
            </a:r>
            <a:r>
              <a:rPr lang="en-IN" sz="2200" dirty="0">
                <a:effectLst/>
                <a:latin typeface="Arial" panose="020B0604020202020204" pitchFamily="34" charset="0"/>
                <a:cs typeface="Arial" panose="020B0604020202020204" pitchFamily="34" charset="0"/>
              </a:rPr>
              <a:t> </a:t>
            </a:r>
          </a:p>
          <a:p>
            <a:pPr marL="342900" indent="-342900" algn="just">
              <a:buFont typeface="Wingdings" pitchFamily="2" charset="2"/>
              <a:buChar char="Ø"/>
            </a:pPr>
            <a:r>
              <a:rPr lang="en-IN" sz="2200" dirty="0">
                <a:effectLst/>
                <a:latin typeface="Arial" panose="020B0604020202020204" pitchFamily="34" charset="0"/>
                <a:ea typeface="Calibri" panose="020F0502020204030204" pitchFamily="34" charset="0"/>
                <a:cs typeface="Arial" panose="020B0604020202020204" pitchFamily="34" charset="0"/>
              </a:rPr>
              <a:t>IS 11202 : 2012/ISO 8069 : 2005 ‘Dried milk − Determination of content of lactic acid and lactates (</a:t>
            </a:r>
            <a:r>
              <a:rPr lang="en-IN" sz="2200" i="1" dirty="0">
                <a:effectLst/>
                <a:latin typeface="Arial" panose="020B0604020202020204" pitchFamily="34" charset="0"/>
                <a:ea typeface="Calibri" panose="020F0502020204030204" pitchFamily="34" charset="0"/>
                <a:cs typeface="Arial" panose="020B0604020202020204" pitchFamily="34" charset="0"/>
              </a:rPr>
              <a:t>second revision</a:t>
            </a:r>
            <a:r>
              <a:rPr lang="en-IN" sz="2200" dirty="0">
                <a:effectLst/>
                <a:latin typeface="Arial" panose="020B0604020202020204" pitchFamily="34" charset="0"/>
                <a:ea typeface="Calibri" panose="020F0502020204030204" pitchFamily="34" charset="0"/>
                <a:cs typeface="Arial" panose="020B0604020202020204" pitchFamily="34" charset="0"/>
              </a:rPr>
              <a:t>)’ </a:t>
            </a:r>
            <a:endParaRPr lang="en-IN" sz="2200" dirty="0">
              <a:latin typeface="Arial" panose="020B0604020202020204" pitchFamily="34" charset="0"/>
              <a:ea typeface="Calibri" panose="020F0502020204030204" pitchFamily="34" charset="0"/>
              <a:cs typeface="Arial" panose="020B0604020202020204" pitchFamily="34" charset="0"/>
            </a:endParaRPr>
          </a:p>
          <a:p>
            <a:pPr marL="342900" indent="-342900" algn="just">
              <a:buFont typeface="Wingdings" pitchFamily="2" charset="2"/>
              <a:buChar char="Ø"/>
            </a:pPr>
            <a:r>
              <a:rPr lang="en-IN" sz="2200" dirty="0">
                <a:effectLst/>
                <a:latin typeface="Arial" panose="020B0604020202020204" pitchFamily="34" charset="0"/>
                <a:ea typeface="Calibri" panose="020F0502020204030204" pitchFamily="34" charset="0"/>
                <a:cs typeface="Arial" panose="020B0604020202020204" pitchFamily="34" charset="0"/>
              </a:rPr>
              <a:t>IS 16072 : 2012 ‘Determination of moisture content in milk powder and similar products (Routine method)’</a:t>
            </a:r>
            <a:r>
              <a:rPr lang="en-IN" sz="2200" dirty="0">
                <a:effectLst/>
                <a:latin typeface="Arial" panose="020B0604020202020204" pitchFamily="34" charset="0"/>
                <a:cs typeface="Arial" panose="020B0604020202020204" pitchFamily="34" charset="0"/>
              </a:rPr>
              <a:t> </a:t>
            </a:r>
          </a:p>
          <a:p>
            <a:pPr marL="342900" indent="-342900" algn="just">
              <a:buFont typeface="Wingdings" pitchFamily="2" charset="2"/>
              <a:buChar char="Ø"/>
            </a:pPr>
            <a:r>
              <a:rPr lang="en-IN" sz="2200" dirty="0">
                <a:effectLst/>
                <a:latin typeface="Arial" panose="020B0604020202020204" pitchFamily="34" charset="0"/>
                <a:ea typeface="Calibri" panose="020F0502020204030204" pitchFamily="34" charset="0"/>
                <a:cs typeface="Arial" panose="020B0604020202020204" pitchFamily="34" charset="0"/>
              </a:rPr>
              <a:t>IS 11721 : 2013/ISO 1736 : 2008 ‘Dried milk and dried milk products − Determination of fat content - Gravimetric method (Reference Method) (second revision)’ </a:t>
            </a:r>
          </a:p>
        </p:txBody>
      </p:sp>
    </p:spTree>
    <p:extLst>
      <p:ext uri="{BB962C8B-B14F-4D97-AF65-F5344CB8AC3E}">
        <p14:creationId xmlns:p14="http://schemas.microsoft.com/office/powerpoint/2010/main" val="693199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28E25-90DE-281A-7B3C-E5B568B7F74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6C27FAD-DB0F-C463-9050-948B2AE6DE8D}"/>
              </a:ext>
            </a:extLst>
          </p:cNvPr>
          <p:cNvPicPr>
            <a:picLocks noChangeAspect="1"/>
          </p:cNvPicPr>
          <p:nvPr/>
        </p:nvPicPr>
        <p:blipFill>
          <a:blip r:embed="rId3">
            <a:alphaModFix amt="20000"/>
          </a:blip>
          <a:stretch>
            <a:fillRect/>
          </a:stretch>
        </p:blipFill>
        <p:spPr>
          <a:xfrm>
            <a:off x="239945" y="35614"/>
            <a:ext cx="8664110" cy="5143500"/>
          </a:xfrm>
          <a:prstGeom prst="rect">
            <a:avLst/>
          </a:prstGeom>
        </p:spPr>
      </p:pic>
      <p:sp>
        <p:nvSpPr>
          <p:cNvPr id="14" name="TextBox 13">
            <a:extLst>
              <a:ext uri="{FF2B5EF4-FFF2-40B4-BE49-F238E27FC236}">
                <a16:creationId xmlns:a16="http://schemas.microsoft.com/office/drawing/2014/main" id="{1ABF2511-161B-033F-6672-068BE33E747C}"/>
              </a:ext>
            </a:extLst>
          </p:cNvPr>
          <p:cNvSpPr txBox="1"/>
          <p:nvPr/>
        </p:nvSpPr>
        <p:spPr>
          <a:xfrm>
            <a:off x="324782" y="35614"/>
            <a:ext cx="8741664" cy="499304"/>
          </a:xfrm>
          <a:prstGeom prst="rect">
            <a:avLst/>
          </a:prstGeom>
          <a:noFill/>
        </p:spPr>
        <p:txBody>
          <a:bodyPr wrap="square">
            <a:spAutoFit/>
          </a:bodyPr>
          <a:lstStyle/>
          <a:p>
            <a:pPr algn="just">
              <a:lnSpc>
                <a:spcPct val="107000"/>
              </a:lnSpc>
              <a:spcAft>
                <a:spcPts val="800"/>
              </a:spcAft>
            </a:pPr>
            <a:r>
              <a:rPr lang="en-IN" sz="2600" b="1" dirty="0">
                <a:effectLst/>
                <a:latin typeface="Times New Roman" panose="02020603050405020304" pitchFamily="18" charset="0"/>
                <a:ea typeface="Calibri" panose="020F0502020204030204" pitchFamily="34" charset="0"/>
                <a:cs typeface="Mangal" panose="02040503050203030202" pitchFamily="18" charset="0"/>
              </a:rPr>
              <a:t>Test Methods for Dried and Concentrated Milk Products</a:t>
            </a:r>
            <a:endParaRPr lang="en-IN" sz="26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3" name="TextBox 2">
            <a:extLst>
              <a:ext uri="{FF2B5EF4-FFF2-40B4-BE49-F238E27FC236}">
                <a16:creationId xmlns:a16="http://schemas.microsoft.com/office/drawing/2014/main" id="{3B0AB45F-4C6E-945D-B277-2FA7A8B9C1C8}"/>
              </a:ext>
            </a:extLst>
          </p:cNvPr>
          <p:cNvSpPr txBox="1"/>
          <p:nvPr/>
        </p:nvSpPr>
        <p:spPr>
          <a:xfrm>
            <a:off x="402336" y="534918"/>
            <a:ext cx="8501719" cy="3942746"/>
          </a:xfrm>
          <a:prstGeom prst="rect">
            <a:avLst/>
          </a:prstGeom>
          <a:noFill/>
        </p:spPr>
        <p:txBody>
          <a:bodyPr wrap="square">
            <a:spAutoFit/>
          </a:bodyPr>
          <a:lstStyle/>
          <a:p>
            <a:pPr algn="just">
              <a:lnSpc>
                <a:spcPct val="107000"/>
              </a:lnSpc>
              <a:spcAft>
                <a:spcPts val="800"/>
              </a:spcAft>
            </a:pPr>
            <a:r>
              <a:rPr lang="en-IN" sz="2200" dirty="0">
                <a:effectLst/>
                <a:latin typeface="Arial" panose="020B0604020202020204" pitchFamily="34" charset="0"/>
                <a:ea typeface="Calibri" panose="020F0502020204030204" pitchFamily="34" charset="0"/>
                <a:cs typeface="Arial" panose="020B0604020202020204" pitchFamily="34" charset="0"/>
              </a:rPr>
              <a:t> </a:t>
            </a:r>
          </a:p>
          <a:p>
            <a:pPr marL="342900" indent="-342900" algn="just">
              <a:buFont typeface="Wingdings" pitchFamily="2" charset="2"/>
              <a:buChar char="Ø"/>
            </a:pPr>
            <a:r>
              <a:rPr lang="en-IN" sz="2200" dirty="0">
                <a:effectLst/>
                <a:latin typeface="Arial" panose="020B0604020202020204" pitchFamily="34" charset="0"/>
                <a:ea typeface="Calibri" panose="020F0502020204030204" pitchFamily="34" charset="0"/>
                <a:cs typeface="Arial" panose="020B0604020202020204" pitchFamily="34" charset="0"/>
              </a:rPr>
              <a:t>IS 11762 : 2013/ISO 1737 : 2008 ‘Evaporated milk and sweetened condensed milk − Determination of fat content − Gravimetric method (Reference method) (</a:t>
            </a:r>
            <a:r>
              <a:rPr lang="en-IN" sz="2200" i="1" dirty="0">
                <a:effectLst/>
                <a:latin typeface="Arial" panose="020B0604020202020204" pitchFamily="34" charset="0"/>
                <a:ea typeface="Calibri" panose="020F0502020204030204" pitchFamily="34" charset="0"/>
                <a:cs typeface="Arial" panose="020B0604020202020204" pitchFamily="34" charset="0"/>
              </a:rPr>
              <a:t>second revision</a:t>
            </a:r>
            <a:r>
              <a:rPr lang="en-IN" sz="2200" dirty="0">
                <a:effectLst/>
                <a:latin typeface="Arial" panose="020B0604020202020204" pitchFamily="34" charset="0"/>
                <a:ea typeface="Calibri" panose="020F0502020204030204" pitchFamily="34" charset="0"/>
                <a:cs typeface="Arial" panose="020B0604020202020204" pitchFamily="34" charset="0"/>
              </a:rPr>
              <a:t>)’</a:t>
            </a:r>
          </a:p>
          <a:p>
            <a:pPr marL="342900" indent="-342900" algn="just">
              <a:buFont typeface="Wingdings" pitchFamily="2" charset="2"/>
              <a:buChar char="Ø"/>
            </a:pPr>
            <a:endParaRPr lang="en-IN" sz="2200" dirty="0">
              <a:latin typeface="Arial" panose="020B0604020202020204" pitchFamily="34" charset="0"/>
              <a:ea typeface="Calibri" panose="020F0502020204030204" pitchFamily="34" charset="0"/>
              <a:cs typeface="Arial" panose="020B0604020202020204" pitchFamily="34" charset="0"/>
            </a:endParaRPr>
          </a:p>
          <a:p>
            <a:pPr marL="342900" indent="-342900" algn="just">
              <a:buFont typeface="Wingdings" pitchFamily="2" charset="2"/>
              <a:buChar char="Ø"/>
            </a:pPr>
            <a:r>
              <a:rPr lang="en-IN" sz="2200" dirty="0">
                <a:effectLst/>
                <a:latin typeface="Arial" panose="020B0604020202020204" pitchFamily="34" charset="0"/>
                <a:ea typeface="Calibri" panose="020F0502020204030204" pitchFamily="34" charset="0"/>
                <a:cs typeface="Arial" panose="020B0604020202020204" pitchFamily="34" charset="0"/>
              </a:rPr>
              <a:t>IS 11764 : 2005/ISO 2911 : 2004 ‘Sweetened condensed milk - Determination of sucrose milk content − Polarimetric method (</a:t>
            </a:r>
            <a:r>
              <a:rPr lang="en-IN" sz="2200" i="1" dirty="0">
                <a:effectLst/>
                <a:latin typeface="Arial" panose="020B0604020202020204" pitchFamily="34" charset="0"/>
                <a:ea typeface="Calibri" panose="020F0502020204030204" pitchFamily="34" charset="0"/>
                <a:cs typeface="Arial" panose="020B0604020202020204" pitchFamily="34" charset="0"/>
              </a:rPr>
              <a:t>first revision</a:t>
            </a:r>
            <a:r>
              <a:rPr lang="en-IN" sz="2200" dirty="0">
                <a:effectLst/>
                <a:latin typeface="Arial" panose="020B0604020202020204" pitchFamily="34" charset="0"/>
                <a:ea typeface="Calibri" panose="020F0502020204030204" pitchFamily="34" charset="0"/>
                <a:cs typeface="Arial" panose="020B0604020202020204" pitchFamily="34" charset="0"/>
              </a:rPr>
              <a:t>)</a:t>
            </a:r>
            <a:r>
              <a:rPr lang="en-IN" sz="2200" dirty="0">
                <a:latin typeface="Arial" panose="020B0604020202020204" pitchFamily="34" charset="0"/>
                <a:ea typeface="Calibri" panose="020F0502020204030204" pitchFamily="34" charset="0"/>
                <a:cs typeface="Arial" panose="020B0604020202020204" pitchFamily="34" charset="0"/>
              </a:rPr>
              <a:t>’</a:t>
            </a:r>
          </a:p>
          <a:p>
            <a:pPr marL="342900" indent="-342900" algn="just">
              <a:buFont typeface="Wingdings" pitchFamily="2" charset="2"/>
              <a:buChar char="Ø"/>
            </a:pPr>
            <a:endParaRPr lang="en-IN" sz="2200" dirty="0">
              <a:latin typeface="Arial" panose="020B0604020202020204" pitchFamily="34" charset="0"/>
              <a:ea typeface="Calibri" panose="020F0502020204030204" pitchFamily="34" charset="0"/>
              <a:cs typeface="Arial" panose="020B0604020202020204" pitchFamily="34" charset="0"/>
            </a:endParaRPr>
          </a:p>
          <a:p>
            <a:pPr marL="342900" indent="-342900" algn="just">
              <a:buFont typeface="Wingdings" pitchFamily="2" charset="2"/>
              <a:buChar char="Ø"/>
            </a:pPr>
            <a:r>
              <a:rPr lang="en-IN" sz="2200" dirty="0">
                <a:effectLst/>
                <a:latin typeface="Arial" panose="020B0604020202020204" pitchFamily="34" charset="0"/>
                <a:ea typeface="Calibri" panose="020F0502020204030204" pitchFamily="34" charset="0"/>
                <a:cs typeface="Arial" panose="020B0604020202020204" pitchFamily="34" charset="0"/>
              </a:rPr>
              <a:t>IS 12759 : 2019/ISO 8156 : 2005	‘Dried milk and dried milk products – Determination of insolubility index (</a:t>
            </a:r>
            <a:r>
              <a:rPr lang="en-IN" sz="2200" i="1" dirty="0">
                <a:effectLst/>
                <a:latin typeface="Arial" panose="020B0604020202020204" pitchFamily="34" charset="0"/>
                <a:ea typeface="Calibri" panose="020F0502020204030204" pitchFamily="34" charset="0"/>
                <a:cs typeface="Arial" panose="020B0604020202020204" pitchFamily="34" charset="0"/>
              </a:rPr>
              <a:t>first revision</a:t>
            </a:r>
            <a:r>
              <a:rPr lang="en-IN" sz="220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970961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2A72-9674-7714-3991-0841B2C7B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4E0EB-8EF0-13EA-406E-935C47935325}"/>
              </a:ext>
            </a:extLst>
          </p:cNvPr>
          <p:cNvSpPr>
            <a:spLocks noGrp="1"/>
          </p:cNvSpPr>
          <p:nvPr>
            <p:ph type="title"/>
          </p:nvPr>
        </p:nvSpPr>
        <p:spPr>
          <a:xfrm>
            <a:off x="330010" y="1916311"/>
            <a:ext cx="8525232" cy="721033"/>
          </a:xfrm>
        </p:spPr>
        <p:txBody>
          <a:bodyPr/>
          <a:lstStyle/>
          <a:p>
            <a:pPr algn="just"/>
            <a:r>
              <a:rPr lang="en-US" sz="4000" b="1" dirty="0">
                <a:solidFill>
                  <a:schemeClr val="accent1"/>
                </a:solidFill>
                <a:latin typeface="Times New Roman"/>
                <a:cs typeface="Times New Roman"/>
                <a:sym typeface="Arial"/>
              </a:rPr>
              <a:t>ANALYZING CONTAMINANTS: QUANTITATIVE APPROACH</a:t>
            </a:r>
          </a:p>
        </p:txBody>
      </p:sp>
      <p:sp>
        <p:nvSpPr>
          <p:cNvPr id="3" name="Content Placeholder 2">
            <a:extLst>
              <a:ext uri="{FF2B5EF4-FFF2-40B4-BE49-F238E27FC236}">
                <a16:creationId xmlns:a16="http://schemas.microsoft.com/office/drawing/2014/main" id="{B33B8559-E6FD-EE99-A50F-F608A72E66C3}"/>
              </a:ext>
            </a:extLst>
          </p:cNvPr>
          <p:cNvSpPr>
            <a:spLocks noGrp="1"/>
          </p:cNvSpPr>
          <p:nvPr>
            <p:ph idx="1"/>
          </p:nvPr>
        </p:nvSpPr>
        <p:spPr>
          <a:xfrm>
            <a:off x="818147" y="1161906"/>
            <a:ext cx="7587200" cy="3884481"/>
          </a:xfrm>
        </p:spPr>
        <p:txBody>
          <a:bodyPr/>
          <a:lstStyle/>
          <a:p>
            <a:pPr algn="just">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endParaRPr lang="en-US" sz="18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47BA806-E1B7-6877-2B4E-A872D4C961FA}"/>
              </a:ext>
            </a:extLst>
          </p:cNvPr>
          <p:cNvPicPr>
            <a:picLocks noChangeAspect="1"/>
          </p:cNvPicPr>
          <p:nvPr/>
        </p:nvPicPr>
        <p:blipFill>
          <a:blip r:embed="rId2">
            <a:alphaModFix amt="20000"/>
          </a:blip>
          <a:stretch>
            <a:fillRect/>
          </a:stretch>
        </p:blipFill>
        <p:spPr>
          <a:xfrm>
            <a:off x="571501" y="0"/>
            <a:ext cx="7765675" cy="5143499"/>
          </a:xfrm>
          <a:prstGeom prst="rect">
            <a:avLst/>
          </a:prstGeom>
        </p:spPr>
      </p:pic>
    </p:spTree>
    <p:extLst>
      <p:ext uri="{BB962C8B-B14F-4D97-AF65-F5344CB8AC3E}">
        <p14:creationId xmlns:p14="http://schemas.microsoft.com/office/powerpoint/2010/main" val="1934163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D52D5F-25E9-41E0-DC93-3143BA5ED54E}"/>
              </a:ext>
            </a:extLst>
          </p:cNvPr>
          <p:cNvPicPr>
            <a:picLocks noChangeAspect="1"/>
          </p:cNvPicPr>
          <p:nvPr/>
        </p:nvPicPr>
        <p:blipFill>
          <a:blip r:embed="rId2"/>
          <a:stretch>
            <a:fillRect/>
          </a:stretch>
        </p:blipFill>
        <p:spPr>
          <a:xfrm>
            <a:off x="1239593" y="-4027"/>
            <a:ext cx="6768000" cy="5347150"/>
          </a:xfrm>
          <a:prstGeom prst="rect">
            <a:avLst/>
          </a:prstGeom>
        </p:spPr>
      </p:pic>
    </p:spTree>
    <p:extLst>
      <p:ext uri="{BB962C8B-B14F-4D97-AF65-F5344CB8AC3E}">
        <p14:creationId xmlns:p14="http://schemas.microsoft.com/office/powerpoint/2010/main" val="3624893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D222BA3-74E9-CB78-EA95-D50DCEF29FF9}"/>
              </a:ext>
            </a:extLst>
          </p:cNvPr>
          <p:cNvPicPr>
            <a:picLocks noChangeAspect="1"/>
          </p:cNvPicPr>
          <p:nvPr/>
        </p:nvPicPr>
        <p:blipFill>
          <a:blip r:embed="rId3">
            <a:alphaModFix amt="20000"/>
          </a:blip>
          <a:stretch>
            <a:fillRect/>
          </a:stretch>
        </p:blipFill>
        <p:spPr>
          <a:xfrm>
            <a:off x="230521" y="0"/>
            <a:ext cx="8737913"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603083" y="1"/>
            <a:ext cx="7937833" cy="983152"/>
          </a:xfrm>
        </p:spPr>
        <p:txBody>
          <a:bodyPr/>
          <a:lstStyle/>
          <a:p>
            <a:pPr algn="just"/>
            <a:r>
              <a:rPr lang="en-US" sz="3200" b="1" dirty="0">
                <a:solidFill>
                  <a:schemeClr val="bg1"/>
                </a:solidFill>
                <a:latin typeface="Times New Roman"/>
                <a:cs typeface="Times New Roman"/>
                <a:sym typeface="Arial"/>
              </a:rPr>
              <a:t>ADVANCED TECHNIQUES FOR CONFIRMATION OF CONTAMINANTS</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175564" y="983153"/>
            <a:ext cx="8607285" cy="4160346"/>
          </a:xfrm>
        </p:spPr>
        <p:txBody>
          <a:bodyPr numCol="1"/>
          <a:lstStyle/>
          <a:p>
            <a:pPr marL="571500" lvl="1" indent="0" algn="just">
              <a:buClr>
                <a:schemeClr val="accent1"/>
              </a:buClr>
              <a:buNone/>
            </a:pPr>
            <a:r>
              <a:rPr lang="en-US" sz="2200" dirty="0">
                <a:solidFill>
                  <a:schemeClr val="accent5">
                    <a:lumMod val="50000"/>
                  </a:schemeClr>
                </a:solidFill>
                <a:latin typeface="Times New Roman" panose="02020603050405020304" pitchFamily="18" charset="0"/>
                <a:cs typeface="Times New Roman" panose="02020603050405020304" pitchFamily="18" charset="0"/>
              </a:rPr>
              <a:t>Detection and Quantification of  contaminants has always been a challenge considering the various factors including product matrix, heterogeneity and trace amount of the contaminant.    </a:t>
            </a:r>
          </a:p>
          <a:p>
            <a:pPr marL="571500" lvl="1" indent="0" algn="just">
              <a:buClr>
                <a:schemeClr val="accent1"/>
              </a:buClr>
              <a:buNone/>
            </a:pPr>
            <a:r>
              <a:rPr lang="en-US" sz="2200" dirty="0">
                <a:solidFill>
                  <a:schemeClr val="accent5">
                    <a:lumMod val="50000"/>
                  </a:schemeClr>
                </a:solidFill>
                <a:latin typeface="Times New Roman" panose="02020603050405020304" pitchFamily="18" charset="0"/>
                <a:cs typeface="Times New Roman" panose="02020603050405020304" pitchFamily="18" charset="0"/>
              </a:rPr>
              <a:t>But with advancement in technologies, various methods have come up which easily determines contaminants in ppb level, and beyond. </a:t>
            </a:r>
          </a:p>
          <a:p>
            <a:pPr marL="1152000" lvl="1" indent="-457200" algn="just">
              <a:spcBef>
                <a:spcPts val="0"/>
              </a:spcBef>
              <a:buClr>
                <a:schemeClr val="accent5">
                  <a:lumMod val="50000"/>
                </a:schemeClr>
              </a:buClr>
              <a:buFont typeface="+mj-lt"/>
              <a:buAutoNum type="alphaLcParenR"/>
            </a:pPr>
            <a:r>
              <a:rPr lang="en-US" sz="2200" dirty="0">
                <a:solidFill>
                  <a:schemeClr val="accent5">
                    <a:lumMod val="50000"/>
                  </a:schemeClr>
                </a:solidFill>
                <a:latin typeface="Times New Roman" panose="02020603050405020304" pitchFamily="18" charset="0"/>
                <a:cs typeface="Times New Roman" panose="02020603050405020304" pitchFamily="18" charset="0"/>
              </a:rPr>
              <a:t>ELISA- Enzyme Linked Immunosorbent Assay	</a:t>
            </a:r>
          </a:p>
          <a:p>
            <a:pPr marL="1152000" lvl="1" indent="-457200" algn="just">
              <a:spcBef>
                <a:spcPts val="0"/>
              </a:spcBef>
              <a:buClr>
                <a:schemeClr val="accent5">
                  <a:lumMod val="50000"/>
                </a:schemeClr>
              </a:buClr>
              <a:buFont typeface="+mj-lt"/>
              <a:buAutoNum type="alphaLcParenR"/>
            </a:pPr>
            <a:r>
              <a:rPr lang="en-US" sz="2200" dirty="0">
                <a:solidFill>
                  <a:schemeClr val="accent5">
                    <a:lumMod val="50000"/>
                  </a:schemeClr>
                </a:solidFill>
                <a:latin typeface="Times New Roman" panose="02020603050405020304" pitchFamily="18" charset="0"/>
                <a:cs typeface="Times New Roman" panose="02020603050405020304" pitchFamily="18" charset="0"/>
              </a:rPr>
              <a:t>HPLC- High Performance Liquid Chromatography</a:t>
            </a:r>
          </a:p>
          <a:p>
            <a:pPr marL="1152000" lvl="1" indent="-457200" algn="just">
              <a:spcBef>
                <a:spcPts val="0"/>
              </a:spcBef>
              <a:buClr>
                <a:schemeClr val="accent5">
                  <a:lumMod val="50000"/>
                </a:schemeClr>
              </a:buClr>
              <a:buFont typeface="+mj-lt"/>
              <a:buAutoNum type="alphaLcParenR"/>
            </a:pPr>
            <a:r>
              <a:rPr lang="en-US" sz="2200" dirty="0">
                <a:solidFill>
                  <a:schemeClr val="accent5">
                    <a:lumMod val="50000"/>
                  </a:schemeClr>
                </a:solidFill>
                <a:latin typeface="Times New Roman" panose="02020603050405020304" pitchFamily="18" charset="0"/>
                <a:cs typeface="Times New Roman" panose="02020603050405020304" pitchFamily="18" charset="0"/>
              </a:rPr>
              <a:t>LCMS- Liquid Chromatography Mass Spectrometry</a:t>
            </a:r>
          </a:p>
          <a:p>
            <a:pPr marL="1152000" lvl="1" indent="-457200" algn="just">
              <a:spcBef>
                <a:spcPts val="0"/>
              </a:spcBef>
              <a:buClr>
                <a:schemeClr val="accent5">
                  <a:lumMod val="50000"/>
                </a:schemeClr>
              </a:buClr>
              <a:buFont typeface="+mj-lt"/>
              <a:buAutoNum type="alphaLcParenR"/>
            </a:pPr>
            <a:r>
              <a:rPr lang="en-US" sz="2200" dirty="0">
                <a:solidFill>
                  <a:schemeClr val="accent5">
                    <a:lumMod val="50000"/>
                  </a:schemeClr>
                </a:solidFill>
                <a:latin typeface="Times New Roman" panose="02020603050405020304" pitchFamily="18" charset="0"/>
                <a:cs typeface="Times New Roman" panose="02020603050405020304" pitchFamily="18" charset="0"/>
              </a:rPr>
              <a:t>PCR- Polymerase Chain Reaction</a:t>
            </a:r>
          </a:p>
          <a:p>
            <a:pPr marL="1152000" lvl="1" indent="-457200" algn="just">
              <a:spcBef>
                <a:spcPts val="0"/>
              </a:spcBef>
              <a:buClr>
                <a:schemeClr val="accent5">
                  <a:lumMod val="50000"/>
                </a:schemeClr>
              </a:buClr>
              <a:buFont typeface="+mj-lt"/>
              <a:buAutoNum type="alphaLcParenR"/>
            </a:pPr>
            <a:r>
              <a:rPr lang="en-US" sz="2200" dirty="0">
                <a:solidFill>
                  <a:schemeClr val="accent5">
                    <a:lumMod val="50000"/>
                  </a:schemeClr>
                </a:solidFill>
                <a:latin typeface="Times New Roman" panose="02020603050405020304" pitchFamily="18" charset="0"/>
                <a:cs typeface="Times New Roman" panose="02020603050405020304" pitchFamily="18" charset="0"/>
              </a:rPr>
              <a:t>Biosensors</a:t>
            </a:r>
          </a:p>
          <a:p>
            <a:pPr marL="1152000" lvl="1" indent="-457200" algn="just">
              <a:spcBef>
                <a:spcPts val="0"/>
              </a:spcBef>
              <a:buClr>
                <a:schemeClr val="accent1"/>
              </a:buClr>
              <a:buFont typeface="+mj-lt"/>
              <a:buAutoNum type="alphaLcParenR"/>
            </a:pPr>
            <a:endParaRPr lang="en-US" sz="2200" dirty="0">
              <a:solidFill>
                <a:schemeClr val="accent5">
                  <a:lumMod val="50000"/>
                </a:schemeClr>
              </a:solidFill>
              <a:latin typeface="Times New Roman" panose="02020603050405020304" pitchFamily="18" charset="0"/>
              <a:cs typeface="Times New Roman" panose="02020603050405020304" pitchFamily="18" charset="0"/>
            </a:endParaRPr>
          </a:p>
          <a:p>
            <a:pPr marL="1028700" lvl="1" indent="-457200" algn="just">
              <a:buClr>
                <a:schemeClr val="accent1"/>
              </a:buClr>
              <a:buFont typeface="+mj-lt"/>
              <a:buAutoNum type="alphaLcPeriod"/>
            </a:pPr>
            <a:endParaRPr lang="en-US" sz="2200" dirty="0">
              <a:solidFill>
                <a:schemeClr val="accent5">
                  <a:lumMod val="50000"/>
                </a:schemeClr>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2228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E593797-5300-EC4C-A5E5-0CC2AFC4E286}"/>
              </a:ext>
            </a:extLst>
          </p:cNvPr>
          <p:cNvPicPr>
            <a:picLocks noChangeAspect="1"/>
          </p:cNvPicPr>
          <p:nvPr/>
        </p:nvPicPr>
        <p:blipFill>
          <a:blip r:embed="rId3">
            <a:alphaModFix amt="20000"/>
          </a:blip>
          <a:stretch>
            <a:fillRect/>
          </a:stretch>
        </p:blipFill>
        <p:spPr>
          <a:xfrm>
            <a:off x="0" y="0"/>
            <a:ext cx="9090212"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29931" y="115118"/>
            <a:ext cx="7937833" cy="838773"/>
          </a:xfrm>
        </p:spPr>
        <p:txBody>
          <a:bodyPr/>
          <a:lstStyle/>
          <a:p>
            <a:pPr algn="just"/>
            <a:r>
              <a:rPr lang="en-US" sz="3600" b="1" dirty="0">
                <a:solidFill>
                  <a:schemeClr val="accent1"/>
                </a:solidFill>
                <a:latin typeface="Times New Roman"/>
                <a:cs typeface="Times New Roman"/>
                <a:sym typeface="Arial"/>
              </a:rPr>
              <a:t>SELECTION OF METHOD </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175565" y="841248"/>
            <a:ext cx="8229782" cy="4103827"/>
          </a:xfrm>
        </p:spPr>
        <p:txBody>
          <a:bodyPr numCol="1"/>
          <a:lstStyle/>
          <a:p>
            <a:pPr marL="1037700" lvl="1" algn="just">
              <a:spcBef>
                <a:spcPts val="0"/>
              </a:spcBef>
              <a:buClr>
                <a:schemeClr val="accent1"/>
              </a:buClr>
              <a:buFont typeface="Arial" panose="020B0604020202020204" pitchFamily="34" charset="0"/>
              <a:buChar char="•"/>
            </a:pPr>
            <a:endParaRPr lang="en-US" sz="2200" dirty="0">
              <a:solidFill>
                <a:schemeClr val="accent1"/>
              </a:solidFill>
              <a:latin typeface="Times New Roman" panose="02020603050405020304" pitchFamily="18" charset="0"/>
              <a:cs typeface="Times New Roman" panose="02020603050405020304" pitchFamily="18" charset="0"/>
            </a:endParaRPr>
          </a:p>
          <a:p>
            <a:pPr algn="just">
              <a:buClrTx/>
            </a:pPr>
            <a:r>
              <a:rPr lang="en-US" sz="2800" dirty="0">
                <a:solidFill>
                  <a:schemeClr val="accent1"/>
                </a:solidFill>
                <a:latin typeface="Times New Roman" panose="02020603050405020304" pitchFamily="18" charset="0"/>
                <a:cs typeface="Times New Roman" panose="02020603050405020304" pitchFamily="18" charset="0"/>
              </a:rPr>
              <a:t>The selection of the most suitable technique depends on various factors, including:</a:t>
            </a:r>
          </a:p>
          <a:p>
            <a:pPr marL="95250" indent="0" algn="just">
              <a:buClrTx/>
              <a:buNone/>
            </a:pPr>
            <a:endParaRPr lang="en-US" sz="2800" dirty="0">
              <a:solidFill>
                <a:schemeClr val="accent1"/>
              </a:solidFill>
              <a:latin typeface="Times New Roman" panose="02020603050405020304" pitchFamily="18" charset="0"/>
              <a:cs typeface="Times New Roman" panose="02020603050405020304" pitchFamily="18" charset="0"/>
            </a:endParaRPr>
          </a:p>
          <a:p>
            <a:pPr marL="552450" indent="-457200" algn="just">
              <a:buClrTx/>
              <a:buFont typeface="+mj-lt"/>
              <a:buAutoNum type="alphaLcPeriod"/>
            </a:pPr>
            <a:r>
              <a:rPr lang="en-US" sz="2800" dirty="0">
                <a:solidFill>
                  <a:schemeClr val="accent1"/>
                </a:solidFill>
                <a:latin typeface="Times New Roman" panose="02020603050405020304" pitchFamily="18" charset="0"/>
                <a:cs typeface="Times New Roman" panose="02020603050405020304" pitchFamily="18" charset="0"/>
              </a:rPr>
              <a:t>Type of contaminant being analyzed</a:t>
            </a:r>
          </a:p>
          <a:p>
            <a:pPr marL="552450" indent="-457200" algn="just">
              <a:buClrTx/>
              <a:buFont typeface="+mj-lt"/>
              <a:buAutoNum type="alphaLcPeriod"/>
            </a:pPr>
            <a:r>
              <a:rPr lang="en-US" sz="2800" dirty="0">
                <a:solidFill>
                  <a:schemeClr val="accent1"/>
                </a:solidFill>
                <a:latin typeface="Times New Roman" panose="02020603050405020304" pitchFamily="18" charset="0"/>
                <a:cs typeface="Times New Roman" panose="02020603050405020304" pitchFamily="18" charset="0"/>
              </a:rPr>
              <a:t>Desired level of sensitivity and specificity</a:t>
            </a:r>
          </a:p>
          <a:p>
            <a:pPr marL="552450" indent="-457200" algn="just">
              <a:buClrTx/>
              <a:buFont typeface="+mj-lt"/>
              <a:buAutoNum type="alphaLcPeriod"/>
            </a:pPr>
            <a:r>
              <a:rPr lang="en-US" sz="2800" dirty="0">
                <a:solidFill>
                  <a:schemeClr val="accent1"/>
                </a:solidFill>
                <a:latin typeface="Times New Roman" panose="02020603050405020304" pitchFamily="18" charset="0"/>
                <a:cs typeface="Times New Roman" panose="02020603050405020304" pitchFamily="18" charset="0"/>
              </a:rPr>
              <a:t>Availability of resources and equipment</a:t>
            </a:r>
          </a:p>
          <a:p>
            <a:pPr marL="552450" indent="-457200" algn="just">
              <a:buClrTx/>
              <a:buFont typeface="+mj-lt"/>
              <a:buAutoNum type="alphaLcPeriod"/>
            </a:pPr>
            <a:r>
              <a:rPr lang="en-US" sz="2800" dirty="0">
                <a:solidFill>
                  <a:schemeClr val="accent1"/>
                </a:solidFill>
                <a:latin typeface="Times New Roman" panose="02020603050405020304" pitchFamily="18" charset="0"/>
                <a:cs typeface="Times New Roman" panose="02020603050405020304" pitchFamily="18" charset="0"/>
              </a:rPr>
              <a:t>Time constraints for analysis</a:t>
            </a:r>
          </a:p>
          <a:p>
            <a:pPr lvl="1" algn="just">
              <a:buClr>
                <a:schemeClr val="accent1"/>
              </a:buCl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768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23A5F5D-A5B5-812F-473D-DE1BB45FF032}"/>
              </a:ext>
            </a:extLst>
          </p:cNvPr>
          <p:cNvPicPr>
            <a:picLocks noChangeAspect="1"/>
          </p:cNvPicPr>
          <p:nvPr/>
        </p:nvPicPr>
        <p:blipFill>
          <a:blip r:embed="rId3">
            <a:alphaModFix amt="20000"/>
          </a:blip>
          <a:stretch>
            <a:fillRect/>
          </a:stretch>
        </p:blipFill>
        <p:spPr>
          <a:xfrm>
            <a:off x="0" y="0"/>
            <a:ext cx="9090212"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603083" y="0"/>
            <a:ext cx="7937833" cy="642824"/>
          </a:xfrm>
        </p:spPr>
        <p:txBody>
          <a:bodyPr/>
          <a:lstStyle/>
          <a:p>
            <a:pPr algn="just"/>
            <a:r>
              <a:rPr lang="en-US" sz="3600" b="1" dirty="0">
                <a:solidFill>
                  <a:schemeClr val="accent1"/>
                </a:solidFill>
                <a:latin typeface="Times New Roman"/>
                <a:cs typeface="Times New Roman"/>
                <a:sym typeface="Arial"/>
              </a:rPr>
              <a:t>SELECTION OF METHOD Contd. </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175565" y="841248"/>
            <a:ext cx="8229782" cy="4103827"/>
          </a:xfrm>
        </p:spPr>
        <p:txBody>
          <a:bodyPr numCol="1"/>
          <a:lstStyle/>
          <a:p>
            <a:pPr marL="1037700" lvl="1" algn="just">
              <a:spcBef>
                <a:spcPts val="0"/>
              </a:spcBef>
              <a:buClr>
                <a:schemeClr val="accent1"/>
              </a:buClr>
              <a:buFont typeface="Arial" panose="020B0604020202020204" pitchFamily="34" charset="0"/>
              <a:buChar char="•"/>
            </a:pPr>
            <a:endParaRPr lang="en-US" sz="2200" dirty="0">
              <a:solidFill>
                <a:schemeClr val="accent1"/>
              </a:solidFill>
              <a:latin typeface="Times New Roman" panose="02020603050405020304" pitchFamily="18" charset="0"/>
              <a:cs typeface="Times New Roman" panose="02020603050405020304" pitchFamily="18" charset="0"/>
            </a:endParaRPr>
          </a:p>
          <a:p>
            <a:pPr lvl="1" algn="just">
              <a:buClr>
                <a:schemeClr val="accent1"/>
              </a:buCl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05F48D27-D02B-F0B7-657C-C9B6791B36B3}"/>
              </a:ext>
            </a:extLst>
          </p:cNvPr>
          <p:cNvGraphicFramePr>
            <a:graphicFrameLocks noGrp="1"/>
          </p:cNvGraphicFramePr>
          <p:nvPr>
            <p:extLst>
              <p:ext uri="{D42A27DB-BD31-4B8C-83A1-F6EECF244321}">
                <p14:modId xmlns:p14="http://schemas.microsoft.com/office/powerpoint/2010/main" val="4275164098"/>
              </p:ext>
            </p:extLst>
          </p:nvPr>
        </p:nvGraphicFramePr>
        <p:xfrm>
          <a:off x="390800" y="790042"/>
          <a:ext cx="8422787" cy="4353457"/>
        </p:xfrm>
        <a:graphic>
          <a:graphicData uri="http://schemas.openxmlformats.org/drawingml/2006/table">
            <a:tbl>
              <a:tblPr firstRow="1" bandRow="1">
                <a:tableStyleId>{B80927E7-FA69-40CD-9AEC-CA70C129EB04}</a:tableStyleId>
              </a:tblPr>
              <a:tblGrid>
                <a:gridCol w="682654">
                  <a:extLst>
                    <a:ext uri="{9D8B030D-6E8A-4147-A177-3AD203B41FA5}">
                      <a16:colId xmlns:a16="http://schemas.microsoft.com/office/drawing/2014/main" val="985228725"/>
                    </a:ext>
                  </a:extLst>
                </a:gridCol>
                <a:gridCol w="1054319">
                  <a:extLst>
                    <a:ext uri="{9D8B030D-6E8A-4147-A177-3AD203B41FA5}">
                      <a16:colId xmlns:a16="http://schemas.microsoft.com/office/drawing/2014/main" val="2496419296"/>
                    </a:ext>
                  </a:extLst>
                </a:gridCol>
                <a:gridCol w="6685814">
                  <a:extLst>
                    <a:ext uri="{9D8B030D-6E8A-4147-A177-3AD203B41FA5}">
                      <a16:colId xmlns:a16="http://schemas.microsoft.com/office/drawing/2014/main" val="2659337468"/>
                    </a:ext>
                  </a:extLst>
                </a:gridCol>
              </a:tblGrid>
              <a:tr h="429207">
                <a:tc>
                  <a:txBody>
                    <a:bodyPr/>
                    <a:lstStyle/>
                    <a:p>
                      <a:pPr algn="ctr"/>
                      <a:r>
                        <a:rPr lang="en-US" b="1" dirty="0" err="1"/>
                        <a:t>Sl.No</a:t>
                      </a:r>
                      <a:endParaRPr lang="en-IN" b="1" dirty="0"/>
                    </a:p>
                  </a:txBody>
                  <a:tcPr/>
                </a:tc>
                <a:tc>
                  <a:txBody>
                    <a:bodyPr/>
                    <a:lstStyle/>
                    <a:p>
                      <a:pPr algn="ctr"/>
                      <a:r>
                        <a:rPr lang="en-US" b="1" dirty="0"/>
                        <a:t>METHOD </a:t>
                      </a:r>
                      <a:endParaRPr lang="en-IN" b="1" dirty="0"/>
                    </a:p>
                  </a:txBody>
                  <a:tcPr/>
                </a:tc>
                <a:tc>
                  <a:txBody>
                    <a:bodyPr/>
                    <a:lstStyle/>
                    <a:p>
                      <a:pPr algn="ctr"/>
                      <a:r>
                        <a:rPr lang="en-US" b="1" dirty="0"/>
                        <a:t>SPECIFIC INTENDED USE</a:t>
                      </a:r>
                      <a:endParaRPr lang="en-IN" b="1" dirty="0"/>
                    </a:p>
                  </a:txBody>
                  <a:tcPr/>
                </a:tc>
                <a:extLst>
                  <a:ext uri="{0D108BD9-81ED-4DB2-BD59-A6C34878D82A}">
                    <a16:rowId xmlns:a16="http://schemas.microsoft.com/office/drawing/2014/main" val="276251186"/>
                  </a:ext>
                </a:extLst>
              </a:tr>
              <a:tr h="833469">
                <a:tc>
                  <a:txBody>
                    <a:bodyPr/>
                    <a:lstStyle/>
                    <a:p>
                      <a:r>
                        <a:rPr lang="en-US" dirty="0"/>
                        <a:t>1</a:t>
                      </a:r>
                      <a:endParaRPr lang="en-IN" dirty="0"/>
                    </a:p>
                  </a:txBody>
                  <a:tcPr/>
                </a:tc>
                <a:tc>
                  <a:txBody>
                    <a:bodyPr/>
                    <a:lstStyle/>
                    <a:p>
                      <a:r>
                        <a:rPr lang="en-US" dirty="0"/>
                        <a:t>ELISA</a:t>
                      </a:r>
                      <a:endParaRPr lang="en-IN" dirty="0"/>
                    </a:p>
                  </a:txBody>
                  <a:tcPr/>
                </a:tc>
                <a:tc>
                  <a:txBody>
                    <a:bodyPr/>
                    <a:lstStyle/>
                    <a:p>
                      <a:r>
                        <a:rPr lang="en-US" dirty="0"/>
                        <a:t>Utilizes antibodies to detect specific contaminants in milk; Rapid and relatively simple technique for on-site screening of specific contaminants like antibiotics or drug residues</a:t>
                      </a:r>
                      <a:endParaRPr lang="en-IN" dirty="0"/>
                    </a:p>
                  </a:txBody>
                  <a:tcPr/>
                </a:tc>
                <a:extLst>
                  <a:ext uri="{0D108BD9-81ED-4DB2-BD59-A6C34878D82A}">
                    <a16:rowId xmlns:a16="http://schemas.microsoft.com/office/drawing/2014/main" val="2085017888"/>
                  </a:ext>
                </a:extLst>
              </a:tr>
              <a:tr h="833469">
                <a:tc>
                  <a:txBody>
                    <a:bodyPr/>
                    <a:lstStyle/>
                    <a:p>
                      <a:r>
                        <a:rPr lang="en-US" dirty="0"/>
                        <a:t>2</a:t>
                      </a:r>
                      <a:endParaRPr lang="en-IN" dirty="0"/>
                    </a:p>
                  </a:txBody>
                  <a:tcPr/>
                </a:tc>
                <a:tc>
                  <a:txBody>
                    <a:bodyPr/>
                    <a:lstStyle/>
                    <a:p>
                      <a:r>
                        <a:rPr lang="en-US" dirty="0"/>
                        <a:t>HPLC</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dirty="0"/>
                        <a:t>Separates and quantifies various components in a liquid sample, including antibiotics, pesticides, mycotoxins (fungal toxins), and aflatoxins; Highly sensitive and specific</a:t>
                      </a:r>
                    </a:p>
                  </a:txBody>
                  <a:tcPr/>
                </a:tc>
                <a:extLst>
                  <a:ext uri="{0D108BD9-81ED-4DB2-BD59-A6C34878D82A}">
                    <a16:rowId xmlns:a16="http://schemas.microsoft.com/office/drawing/2014/main" val="3868398395"/>
                  </a:ext>
                </a:extLst>
              </a:tr>
              <a:tr h="833469">
                <a:tc>
                  <a:txBody>
                    <a:bodyPr/>
                    <a:lstStyle/>
                    <a:p>
                      <a:r>
                        <a:rPr lang="en-US" dirty="0"/>
                        <a:t>3</a:t>
                      </a:r>
                      <a:endParaRPr lang="en-IN" dirty="0"/>
                    </a:p>
                  </a:txBody>
                  <a:tcPr/>
                </a:tc>
                <a:tc>
                  <a:txBody>
                    <a:bodyPr/>
                    <a:lstStyle/>
                    <a:p>
                      <a:r>
                        <a:rPr lang="en-US" dirty="0"/>
                        <a:t>LCMS</a:t>
                      </a:r>
                      <a:endParaRPr lang="en-IN" dirty="0"/>
                    </a:p>
                  </a:txBody>
                  <a:tcPr/>
                </a:tc>
                <a:tc>
                  <a:txBody>
                    <a:bodyPr/>
                    <a:lstStyle/>
                    <a:p>
                      <a:r>
                        <a:rPr lang="en-US" dirty="0"/>
                        <a:t>Combines HPLC with mass spectrometry, providing even greater sensitivity and specificity for contaminant identification; Can differentiate between different types of contaminants and even identify unknown compounds</a:t>
                      </a:r>
                      <a:endParaRPr lang="en-IN" dirty="0"/>
                    </a:p>
                  </a:txBody>
                  <a:tcPr/>
                </a:tc>
                <a:extLst>
                  <a:ext uri="{0D108BD9-81ED-4DB2-BD59-A6C34878D82A}">
                    <a16:rowId xmlns:a16="http://schemas.microsoft.com/office/drawing/2014/main" val="613459450"/>
                  </a:ext>
                </a:extLst>
              </a:tr>
              <a:tr h="833469">
                <a:tc>
                  <a:txBody>
                    <a:bodyPr/>
                    <a:lstStyle/>
                    <a:p>
                      <a:r>
                        <a:rPr lang="en-US" dirty="0"/>
                        <a:t>4</a:t>
                      </a:r>
                      <a:endParaRPr lang="en-IN" dirty="0"/>
                    </a:p>
                  </a:txBody>
                  <a:tcPr/>
                </a:tc>
                <a:tc>
                  <a:txBody>
                    <a:bodyPr/>
                    <a:lstStyle/>
                    <a:p>
                      <a:r>
                        <a:rPr lang="en-US" dirty="0"/>
                        <a:t>PCR</a:t>
                      </a:r>
                      <a:endParaRPr lang="en-IN" dirty="0"/>
                    </a:p>
                  </a:txBody>
                  <a:tcPr/>
                </a:tc>
                <a:tc>
                  <a:txBody>
                    <a:bodyPr/>
                    <a:lstStyle/>
                    <a:p>
                      <a:r>
                        <a:rPr lang="en-US" dirty="0"/>
                        <a:t>Amplifies specific DNA sequences, allowing for detection of pathogens or genetically modified organisms (GMOs) in milk; Highly specific and sensitive for detecting even minute amounts of DNA</a:t>
                      </a:r>
                      <a:endParaRPr lang="en-IN" dirty="0"/>
                    </a:p>
                  </a:txBody>
                  <a:tcPr/>
                </a:tc>
                <a:extLst>
                  <a:ext uri="{0D108BD9-81ED-4DB2-BD59-A6C34878D82A}">
                    <a16:rowId xmlns:a16="http://schemas.microsoft.com/office/drawing/2014/main" val="1950147719"/>
                  </a:ext>
                </a:extLst>
              </a:tr>
              <a:tr h="590374">
                <a:tc>
                  <a:txBody>
                    <a:bodyPr/>
                    <a:lstStyle/>
                    <a:p>
                      <a:r>
                        <a:rPr lang="en-US" dirty="0"/>
                        <a:t>5</a:t>
                      </a:r>
                      <a:endParaRPr lang="en-IN" dirty="0"/>
                    </a:p>
                  </a:txBody>
                  <a:tcPr/>
                </a:tc>
                <a:tc>
                  <a:txBody>
                    <a:bodyPr/>
                    <a:lstStyle/>
                    <a:p>
                      <a:r>
                        <a:rPr lang="en-US" dirty="0"/>
                        <a:t>Biosensor</a:t>
                      </a:r>
                      <a:endParaRPr lang="en-IN" dirty="0"/>
                    </a:p>
                  </a:txBody>
                  <a:tcPr/>
                </a:tc>
                <a:tc>
                  <a:txBody>
                    <a:bodyPr/>
                    <a:lstStyle/>
                    <a:p>
                      <a:r>
                        <a:rPr lang="en-US" dirty="0"/>
                        <a:t>Employ biological elements like enzymes or antibodies to detect specific contaminants; Portable and rapid testing for on-site screening</a:t>
                      </a:r>
                      <a:endParaRPr lang="en-IN" dirty="0"/>
                    </a:p>
                  </a:txBody>
                  <a:tcPr/>
                </a:tc>
                <a:extLst>
                  <a:ext uri="{0D108BD9-81ED-4DB2-BD59-A6C34878D82A}">
                    <a16:rowId xmlns:a16="http://schemas.microsoft.com/office/drawing/2014/main" val="4168758108"/>
                  </a:ext>
                </a:extLst>
              </a:tr>
            </a:tbl>
          </a:graphicData>
        </a:graphic>
      </p:graphicFrame>
    </p:spTree>
    <p:extLst>
      <p:ext uri="{BB962C8B-B14F-4D97-AF65-F5344CB8AC3E}">
        <p14:creationId xmlns:p14="http://schemas.microsoft.com/office/powerpoint/2010/main" val="4060928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DDF43CD-DE81-44B4-D1F0-D7DA58C1DE76}"/>
              </a:ext>
            </a:extLst>
          </p:cNvPr>
          <p:cNvPicPr>
            <a:picLocks noChangeAspect="1"/>
          </p:cNvPicPr>
          <p:nvPr/>
        </p:nvPicPr>
        <p:blipFill>
          <a:blip r:embed="rId2">
            <a:alphaModFix amt="20000"/>
          </a:blip>
          <a:stretch>
            <a:fillRect/>
          </a:stretch>
        </p:blipFill>
        <p:spPr>
          <a:xfrm>
            <a:off x="0" y="0"/>
            <a:ext cx="9090212"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77516" y="48126"/>
            <a:ext cx="7937833" cy="838773"/>
          </a:xfrm>
        </p:spPr>
        <p:txBody>
          <a:bodyPr/>
          <a:lstStyle/>
          <a:p>
            <a:pPr algn="just"/>
            <a:r>
              <a:rPr lang="en-US" sz="3200" b="1" dirty="0">
                <a:solidFill>
                  <a:schemeClr val="accent1"/>
                </a:solidFill>
                <a:latin typeface="Times New Roman"/>
                <a:cs typeface="Times New Roman"/>
                <a:sym typeface="Arial"/>
              </a:rPr>
              <a:t>DETECTION &amp; QUANTIFICATION OF MELAMINE IN MILK </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6"/>
            <a:ext cx="7649076" cy="3483245"/>
          </a:xfrm>
        </p:spPr>
        <p:txBody>
          <a:bodyPr numCol="1"/>
          <a:lstStyle/>
          <a:p>
            <a:pPr algn="just">
              <a:buClr>
                <a:schemeClr val="accent1"/>
              </a:buClr>
              <a:buFont typeface="Arial" panose="020B0604020202020204" pitchFamily="34" charset="0"/>
              <a:buChar char="•"/>
            </a:pPr>
            <a:r>
              <a:rPr lang="en-US" sz="2000" b="1" dirty="0">
                <a:solidFill>
                  <a:schemeClr val="accent1"/>
                </a:solidFill>
                <a:latin typeface="Times New Roman" panose="02020603050405020304" pitchFamily="18" charset="0"/>
                <a:cs typeface="Times New Roman" panose="02020603050405020304" pitchFamily="18" charset="0"/>
              </a:rPr>
              <a:t>Melamine Adulteration</a:t>
            </a:r>
            <a:r>
              <a:rPr lang="en-US" sz="2000" dirty="0">
                <a:solidFill>
                  <a:schemeClr val="accent1"/>
                </a:solidFill>
                <a:latin typeface="Times New Roman" panose="02020603050405020304" pitchFamily="18" charset="0"/>
                <a:cs typeface="Times New Roman" panose="02020603050405020304" pitchFamily="18" charset="0"/>
              </a:rPr>
              <a:t>: The adulteration of milk with melamine is a serious issue that has significant health consequences, particularly affecting infants and young children. Melamine is an industrial chemical used in plastics, resins and fertilizers, that is sometimes added illegally to milk to artificially inflate its protein content in quality control tests. </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Harmful consequences: Kidney stones &amp; Renal Damage; UTI issues; Impaired child development; Gastrointestinal problems</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FSSAI has explicitly stated that </a:t>
            </a:r>
            <a:r>
              <a:rPr lang="en-US" sz="2000" dirty="0">
                <a:solidFill>
                  <a:srgbClr val="00B0F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addition of Melamine in milk is prohibited</a:t>
            </a:r>
            <a:r>
              <a:rPr lang="en-US" sz="2000" dirty="0">
                <a:solidFill>
                  <a:schemeClr val="accent1"/>
                </a:solidFill>
                <a:latin typeface="Times New Roman" panose="02020603050405020304" pitchFamily="18" charset="0"/>
                <a:cs typeface="Times New Roman" panose="02020603050405020304" pitchFamily="18" charset="0"/>
              </a:rPr>
              <a:t>, though max. permissible limit in milk have been given  to address incidental contamination.</a:t>
            </a:r>
          </a:p>
          <a:p>
            <a:pPr marL="1028700" lvl="1" indent="-457200" algn="just">
              <a:buClr>
                <a:schemeClr val="accent1"/>
              </a:buClr>
              <a:buFont typeface="+mj-lt"/>
              <a:buAutoNum type="alphaLcPeriod"/>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119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2A72-9674-7714-3991-0841B2C7B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4E0EB-8EF0-13EA-406E-935C47935325}"/>
              </a:ext>
            </a:extLst>
          </p:cNvPr>
          <p:cNvSpPr>
            <a:spLocks noGrp="1"/>
          </p:cNvSpPr>
          <p:nvPr>
            <p:ph type="title"/>
          </p:nvPr>
        </p:nvSpPr>
        <p:spPr>
          <a:xfrm>
            <a:off x="3701490" y="190639"/>
            <a:ext cx="5152247" cy="431154"/>
          </a:xfrm>
        </p:spPr>
        <p:txBody>
          <a:bodyPr/>
          <a:lstStyle/>
          <a:p>
            <a:r>
              <a:rPr lang="en-US" sz="2000" b="1" dirty="0">
                <a:solidFill>
                  <a:schemeClr val="accent1"/>
                </a:solidFill>
                <a:latin typeface="Times New Roman"/>
                <a:cs typeface="Times New Roman"/>
                <a:sym typeface="Arial"/>
              </a:rPr>
              <a:t>HISTORY OF MILK CONSUMPTION…</a:t>
            </a:r>
          </a:p>
        </p:txBody>
      </p:sp>
      <p:sp>
        <p:nvSpPr>
          <p:cNvPr id="3" name="Content Placeholder 2">
            <a:extLst>
              <a:ext uri="{FF2B5EF4-FFF2-40B4-BE49-F238E27FC236}">
                <a16:creationId xmlns:a16="http://schemas.microsoft.com/office/drawing/2014/main" id="{B33B8559-E6FD-EE99-A50F-F608A72E66C3}"/>
              </a:ext>
            </a:extLst>
          </p:cNvPr>
          <p:cNvSpPr>
            <a:spLocks noGrp="1"/>
          </p:cNvSpPr>
          <p:nvPr>
            <p:ph idx="1"/>
          </p:nvPr>
        </p:nvSpPr>
        <p:spPr>
          <a:xfrm>
            <a:off x="3701490" y="855878"/>
            <a:ext cx="5369358" cy="4190509"/>
          </a:xfrm>
        </p:spPr>
        <p:txBody>
          <a:bodyPr/>
          <a:lstStyle/>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Domestication of animals for Milk – 10,000 </a:t>
            </a:r>
            <a:r>
              <a:rPr lang="en-US" sz="2000" dirty="0" err="1">
                <a:solidFill>
                  <a:schemeClr val="accent1"/>
                </a:solidFill>
                <a:latin typeface="Times New Roman" panose="02020603050405020304" pitchFamily="18" charset="0"/>
                <a:cs typeface="Times New Roman" panose="02020603050405020304" pitchFamily="18" charset="0"/>
              </a:rPr>
              <a:t>yrs</a:t>
            </a:r>
            <a:r>
              <a:rPr lang="en-US" sz="2000" dirty="0">
                <a:solidFill>
                  <a:schemeClr val="accent1"/>
                </a:solidFill>
                <a:latin typeface="Times New Roman" panose="02020603050405020304" pitchFamily="18" charset="0"/>
                <a:cs typeface="Times New Roman" panose="02020603050405020304" pitchFamily="18" charset="0"/>
              </a:rPr>
              <a:t> ago</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Technological Advancements (Fermentation)- Development of Yoghurt &amp; Cheese</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With Industrial revolution- Mechanized Dairy Production- Large scale commercial Dairy Farms</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Milk and Dairy products remain a significant source of nutrition, providing essential nutrients such as calcium, protein, and vitamins.</a:t>
            </a:r>
          </a:p>
          <a:p>
            <a:pPr algn="just">
              <a:buClr>
                <a:schemeClr val="accent1"/>
              </a:buClr>
              <a:buFont typeface="Arial" panose="020B0604020202020204" pitchFamily="34" charset="0"/>
              <a:buChar char="•"/>
            </a:pPr>
            <a:endParaRPr lang="en-US" sz="20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000" dirty="0">
              <a:solidFill>
                <a:schemeClr val="accent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771647F-CFB2-7A26-B195-8892FE44C3F0}"/>
              </a:ext>
            </a:extLst>
          </p:cNvPr>
          <p:cNvPicPr>
            <a:picLocks noChangeAspect="1"/>
          </p:cNvPicPr>
          <p:nvPr/>
        </p:nvPicPr>
        <p:blipFill>
          <a:blip r:embed="rId3"/>
          <a:stretch>
            <a:fillRect/>
          </a:stretch>
        </p:blipFill>
        <p:spPr>
          <a:xfrm>
            <a:off x="-1335475" y="0"/>
            <a:ext cx="5010150" cy="5010150"/>
          </a:xfrm>
          <a:prstGeom prst="rect">
            <a:avLst/>
          </a:prstGeom>
        </p:spPr>
      </p:pic>
    </p:spTree>
    <p:extLst>
      <p:ext uri="{BB962C8B-B14F-4D97-AF65-F5344CB8AC3E}">
        <p14:creationId xmlns:p14="http://schemas.microsoft.com/office/powerpoint/2010/main" val="2170091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E941D7E-9FC1-39A2-8844-E54D7E601364}"/>
              </a:ext>
            </a:extLst>
          </p:cNvPr>
          <p:cNvPicPr>
            <a:picLocks noChangeAspect="1"/>
          </p:cNvPicPr>
          <p:nvPr/>
        </p:nvPicPr>
        <p:blipFill>
          <a:blip r:embed="rId2">
            <a:alphaModFix amt="20000"/>
          </a:blip>
          <a:stretch>
            <a:fillRect/>
          </a:stretch>
        </p:blipFill>
        <p:spPr>
          <a:xfrm>
            <a:off x="0" y="0"/>
            <a:ext cx="9090212"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77516" y="48126"/>
            <a:ext cx="7937833" cy="838773"/>
          </a:xfrm>
        </p:spPr>
        <p:txBody>
          <a:bodyPr/>
          <a:lstStyle/>
          <a:p>
            <a:pPr algn="just"/>
            <a:r>
              <a:rPr lang="en-US" sz="3200" b="1" dirty="0">
                <a:solidFill>
                  <a:schemeClr val="accent1"/>
                </a:solidFill>
                <a:latin typeface="Times New Roman"/>
                <a:cs typeface="Times New Roman"/>
                <a:sym typeface="Arial"/>
              </a:rPr>
              <a:t>DETECTION &amp; QUANTIFICATION OF MELAMINE IN MILK Contd. </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826618"/>
            <a:ext cx="7649076" cy="3818533"/>
          </a:xfrm>
        </p:spPr>
        <p:txBody>
          <a:bodyPr numCol="1"/>
          <a:lstStyle/>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Melamine in milk can be detected and quantified by any of the given method:</a:t>
            </a: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4860152C-E238-5002-F171-7865B7D6A7DF}"/>
              </a:ext>
            </a:extLst>
          </p:cNvPr>
          <p:cNvGraphicFramePr>
            <a:graphicFrameLocks noGrp="1"/>
          </p:cNvGraphicFramePr>
          <p:nvPr>
            <p:extLst>
              <p:ext uri="{D42A27DB-BD31-4B8C-83A1-F6EECF244321}">
                <p14:modId xmlns:p14="http://schemas.microsoft.com/office/powerpoint/2010/main" val="2227681563"/>
              </p:ext>
            </p:extLst>
          </p:nvPr>
        </p:nvGraphicFramePr>
        <p:xfrm>
          <a:off x="577516" y="1542625"/>
          <a:ext cx="8120256" cy="3444240"/>
        </p:xfrm>
        <a:graphic>
          <a:graphicData uri="http://schemas.openxmlformats.org/drawingml/2006/table">
            <a:tbl>
              <a:tblPr firstRow="1" bandRow="1">
                <a:tableStyleId>{B80927E7-FA69-40CD-9AEC-CA70C129EB04}</a:tableStyleId>
              </a:tblPr>
              <a:tblGrid>
                <a:gridCol w="965990">
                  <a:extLst>
                    <a:ext uri="{9D8B030D-6E8A-4147-A177-3AD203B41FA5}">
                      <a16:colId xmlns:a16="http://schemas.microsoft.com/office/drawing/2014/main" val="4282787823"/>
                    </a:ext>
                  </a:extLst>
                </a:gridCol>
                <a:gridCol w="2735885">
                  <a:extLst>
                    <a:ext uri="{9D8B030D-6E8A-4147-A177-3AD203B41FA5}">
                      <a16:colId xmlns:a16="http://schemas.microsoft.com/office/drawing/2014/main" val="1669639810"/>
                    </a:ext>
                  </a:extLst>
                </a:gridCol>
                <a:gridCol w="4418381">
                  <a:extLst>
                    <a:ext uri="{9D8B030D-6E8A-4147-A177-3AD203B41FA5}">
                      <a16:colId xmlns:a16="http://schemas.microsoft.com/office/drawing/2014/main" val="2520513792"/>
                    </a:ext>
                  </a:extLst>
                </a:gridCol>
              </a:tblGrid>
              <a:tr h="0">
                <a:tc>
                  <a:txBody>
                    <a:bodyPr/>
                    <a:lstStyle/>
                    <a:p>
                      <a:pPr algn="ctr"/>
                      <a:r>
                        <a:rPr lang="en-US" sz="1400" b="1" dirty="0"/>
                        <a:t>Sl. No.</a:t>
                      </a:r>
                      <a:endParaRPr lang="en-IN" sz="1400" b="1" dirty="0"/>
                    </a:p>
                  </a:txBody>
                  <a:tcPr/>
                </a:tc>
                <a:tc>
                  <a:txBody>
                    <a:bodyPr/>
                    <a:lstStyle/>
                    <a:p>
                      <a:pPr algn="ctr"/>
                      <a:r>
                        <a:rPr lang="en-US" sz="1400" b="1" dirty="0"/>
                        <a:t>TEST METHOD</a:t>
                      </a:r>
                      <a:endParaRPr lang="en-IN" sz="1400" b="1" dirty="0"/>
                    </a:p>
                  </a:txBody>
                  <a:tcPr/>
                </a:tc>
                <a:tc>
                  <a:txBody>
                    <a:bodyPr/>
                    <a:lstStyle/>
                    <a:p>
                      <a:pPr algn="ctr"/>
                      <a:r>
                        <a:rPr lang="en-US" sz="1400" b="1" dirty="0"/>
                        <a:t>REMARKS</a:t>
                      </a:r>
                      <a:endParaRPr lang="en-IN" sz="1400" b="1" dirty="0"/>
                    </a:p>
                  </a:txBody>
                  <a:tcPr/>
                </a:tc>
                <a:extLst>
                  <a:ext uri="{0D108BD9-81ED-4DB2-BD59-A6C34878D82A}">
                    <a16:rowId xmlns:a16="http://schemas.microsoft.com/office/drawing/2014/main" val="1448244767"/>
                  </a:ext>
                </a:extLst>
              </a:tr>
              <a:tr h="0">
                <a:tc>
                  <a:txBody>
                    <a:bodyPr/>
                    <a:lstStyle/>
                    <a:p>
                      <a:pPr algn="ctr"/>
                      <a:r>
                        <a:rPr lang="en-US" sz="1400" dirty="0"/>
                        <a:t>1</a:t>
                      </a:r>
                    </a:p>
                    <a:p>
                      <a:pPr algn="ctr"/>
                      <a:endParaRPr lang="en-IN" sz="1400" dirty="0"/>
                    </a:p>
                  </a:txBody>
                  <a:tcPr/>
                </a:tc>
                <a:tc>
                  <a:txBody>
                    <a:bodyPr/>
                    <a:lstStyle/>
                    <a:p>
                      <a:pPr algn="just"/>
                      <a:r>
                        <a:rPr lang="en-US" sz="1400" dirty="0"/>
                        <a:t>Liquid Chromatography- Mass Spectrometry (LC-MS)</a:t>
                      </a:r>
                      <a:endParaRPr lang="en-IN" sz="1400" dirty="0"/>
                    </a:p>
                  </a:txBody>
                  <a:tcPr/>
                </a:tc>
                <a:tc>
                  <a:txBody>
                    <a:bodyPr/>
                    <a:lstStyle/>
                    <a:p>
                      <a:pPr algn="just"/>
                      <a:r>
                        <a:rPr lang="en-US" dirty="0"/>
                        <a:t>LC-MS is highly effective for detecting and quantifying melamine in milk. It separates melamine from other components in the sample and identifies it based on mass spectrometry; Provides high sensitivity &amp; specificity</a:t>
                      </a:r>
                      <a:endParaRPr lang="en-IN" sz="1400" dirty="0"/>
                    </a:p>
                  </a:txBody>
                  <a:tcPr/>
                </a:tc>
                <a:extLst>
                  <a:ext uri="{0D108BD9-81ED-4DB2-BD59-A6C34878D82A}">
                    <a16:rowId xmlns:a16="http://schemas.microsoft.com/office/drawing/2014/main" val="2512646551"/>
                  </a:ext>
                </a:extLst>
              </a:tr>
              <a:tr h="0">
                <a:tc>
                  <a:txBody>
                    <a:bodyPr/>
                    <a:lstStyle/>
                    <a:p>
                      <a:pPr algn="ctr"/>
                      <a:r>
                        <a:rPr lang="en-US" sz="1400" dirty="0"/>
                        <a:t>2</a:t>
                      </a:r>
                      <a:endParaRPr lang="en-IN" sz="1400" dirty="0"/>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High- Performance Liquid Chromatography (HPLC)</a:t>
                      </a:r>
                      <a:endParaRPr lang="en-IN" sz="1400" dirty="0"/>
                    </a:p>
                  </a:txBody>
                  <a:tcPr/>
                </a:tc>
                <a:tc>
                  <a:txBody>
                    <a:bodyPr/>
                    <a:lstStyle/>
                    <a:p>
                      <a:pPr algn="just"/>
                      <a:r>
                        <a:rPr lang="en-US" dirty="0"/>
                        <a:t>HPLC can separate melamine from other compounds in milk based on its chemical properties and quantify it accurately</a:t>
                      </a:r>
                      <a:endParaRPr lang="en-IN" sz="1400" dirty="0"/>
                    </a:p>
                  </a:txBody>
                  <a:tcPr/>
                </a:tc>
                <a:extLst>
                  <a:ext uri="{0D108BD9-81ED-4DB2-BD59-A6C34878D82A}">
                    <a16:rowId xmlns:a16="http://schemas.microsoft.com/office/drawing/2014/main" val="4086716794"/>
                  </a:ext>
                </a:extLst>
              </a:tr>
              <a:tr h="0">
                <a:tc>
                  <a:txBody>
                    <a:bodyPr/>
                    <a:lstStyle/>
                    <a:p>
                      <a:pPr algn="ctr"/>
                      <a:r>
                        <a:rPr lang="en-US" sz="1400" dirty="0"/>
                        <a:t>3</a:t>
                      </a:r>
                      <a:endParaRPr lang="en-IN" sz="1400" dirty="0"/>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Capillary Electrophoresis (CE)</a:t>
                      </a:r>
                      <a:endParaRPr lang="en-IN" sz="1400" dirty="0"/>
                    </a:p>
                  </a:txBody>
                  <a:tcPr/>
                </a:tc>
                <a:tc>
                  <a:txBody>
                    <a:bodyPr/>
                    <a:lstStyle/>
                    <a:p>
                      <a:pPr algn="just"/>
                      <a:r>
                        <a:rPr lang="en-US" dirty="0"/>
                        <a:t>CE separates charged molecules like melamine based on their electrophoretic mobility in a capillary filled with a buffer solution</a:t>
                      </a:r>
                      <a:endParaRPr lang="en-IN" sz="1400" dirty="0"/>
                    </a:p>
                  </a:txBody>
                  <a:tcPr/>
                </a:tc>
                <a:extLst>
                  <a:ext uri="{0D108BD9-81ED-4DB2-BD59-A6C34878D82A}">
                    <a16:rowId xmlns:a16="http://schemas.microsoft.com/office/drawing/2014/main" val="2835610193"/>
                  </a:ext>
                </a:extLst>
              </a:tr>
              <a:tr h="0">
                <a:tc>
                  <a:txBody>
                    <a:bodyPr/>
                    <a:lstStyle/>
                    <a:p>
                      <a:pPr algn="ctr"/>
                      <a:r>
                        <a:rPr lang="en-US" sz="1400" dirty="0"/>
                        <a:t>4</a:t>
                      </a:r>
                      <a:endParaRPr lang="en-IN" sz="1400" dirty="0"/>
                    </a:p>
                  </a:txBody>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Enzyme- Linked Immunosorbent Assay (ELISA)</a:t>
                      </a:r>
                      <a:endParaRPr lang="en-IN" sz="1400" dirty="0"/>
                    </a:p>
                  </a:txBody>
                  <a:tcPr/>
                </a:tc>
                <a:tc>
                  <a:txBody>
                    <a:bodyPr/>
                    <a:lstStyle/>
                    <a:p>
                      <a:pPr algn="just"/>
                      <a:r>
                        <a:rPr lang="en-US" sz="1400" b="0" i="0" u="none" strike="noStrike" cap="none" dirty="0">
                          <a:solidFill>
                            <a:srgbClr val="000000"/>
                          </a:solidFill>
                          <a:latin typeface="Arial"/>
                          <a:cs typeface="Arial"/>
                          <a:sym typeface="Arial"/>
                        </a:rPr>
                        <a:t>ELISA utilizes antibodies specific to melamine to detect and quantify its presence in milk samples</a:t>
                      </a:r>
                      <a:endParaRPr lang="en-IN" sz="1400" b="0" i="0" u="none" strike="noStrike" cap="none" dirty="0">
                        <a:solidFill>
                          <a:srgbClr val="000000"/>
                        </a:solidFill>
                        <a:latin typeface="Arial"/>
                        <a:cs typeface="Arial"/>
                        <a:sym typeface="Arial"/>
                      </a:endParaRPr>
                    </a:p>
                  </a:txBody>
                  <a:tcPr/>
                </a:tc>
                <a:extLst>
                  <a:ext uri="{0D108BD9-81ED-4DB2-BD59-A6C34878D82A}">
                    <a16:rowId xmlns:a16="http://schemas.microsoft.com/office/drawing/2014/main" val="3164428685"/>
                  </a:ext>
                </a:extLst>
              </a:tr>
            </a:tbl>
          </a:graphicData>
        </a:graphic>
      </p:graphicFrame>
    </p:spTree>
    <p:extLst>
      <p:ext uri="{BB962C8B-B14F-4D97-AF65-F5344CB8AC3E}">
        <p14:creationId xmlns:p14="http://schemas.microsoft.com/office/powerpoint/2010/main" val="3982832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FB27C0A-A78F-7B85-6895-2A385910F20E}"/>
              </a:ext>
            </a:extLst>
          </p:cNvPr>
          <p:cNvPicPr>
            <a:picLocks noChangeAspect="1"/>
          </p:cNvPicPr>
          <p:nvPr/>
        </p:nvPicPr>
        <p:blipFill>
          <a:blip r:embed="rId2">
            <a:alphaModFix amt="50000"/>
          </a:blip>
          <a:stretch>
            <a:fillRect/>
          </a:stretch>
        </p:blipFill>
        <p:spPr>
          <a:xfrm>
            <a:off x="53788" y="0"/>
            <a:ext cx="9090212"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109728" y="48126"/>
            <a:ext cx="8844077" cy="838773"/>
          </a:xfrm>
        </p:spPr>
        <p:txBody>
          <a:bodyPr/>
          <a:lstStyle/>
          <a:p>
            <a:pPr algn="just"/>
            <a:r>
              <a:rPr lang="en-US" sz="3200" b="1" dirty="0">
                <a:solidFill>
                  <a:schemeClr val="accent1"/>
                </a:solidFill>
                <a:latin typeface="Times New Roman"/>
                <a:cs typeface="Times New Roman"/>
                <a:sym typeface="Arial"/>
              </a:rPr>
              <a:t>INDIAN STANDARD ON DETERMINATION OF MELAMINE CONTAMINATION IN MILK </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307238" y="1161906"/>
            <a:ext cx="8500263" cy="3849006"/>
          </a:xfrm>
        </p:spPr>
        <p:txBody>
          <a:bodyPr numCol="1"/>
          <a:lstStyle/>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IS 16195 is identical with ISO/TS 15495 : 2010 ‘Milk, milk products and infant formulae — Guidelines for the quantitative determination of melamine and cyanuric acid by LC-MS/MS’</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Melamine content is determined in ppm ( mg/ Kg) level</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Prescribes Method validation to demonstrate fitness for the purpose</a:t>
            </a:r>
          </a:p>
          <a:p>
            <a:pPr marL="95250" indent="0" algn="just">
              <a:buClr>
                <a:schemeClr val="accent1"/>
              </a:buClr>
              <a:buNone/>
            </a:pPr>
            <a:r>
              <a:rPr lang="en-US" sz="2000" dirty="0">
                <a:solidFill>
                  <a:schemeClr val="accent1"/>
                </a:solidFill>
                <a:latin typeface="Times New Roman" panose="02020603050405020304" pitchFamily="18" charset="0"/>
                <a:cs typeface="Times New Roman" panose="02020603050405020304" pitchFamily="18" charset="0"/>
              </a:rPr>
              <a:t>      (Min. required Sensitivity; Trueness &amp; Recovery; Repeatability;</a:t>
            </a:r>
          </a:p>
          <a:p>
            <a:pPr marL="95250" indent="0" algn="just">
              <a:buClr>
                <a:schemeClr val="accent1"/>
              </a:buClr>
              <a:buNone/>
            </a:pPr>
            <a:r>
              <a:rPr lang="en-US" sz="2000" dirty="0">
                <a:solidFill>
                  <a:schemeClr val="accent1"/>
                </a:solidFill>
                <a:latin typeface="Times New Roman" panose="02020603050405020304" pitchFamily="18" charset="0"/>
                <a:cs typeface="Times New Roman" panose="02020603050405020304" pitchFamily="18" charset="0"/>
              </a:rPr>
              <a:t>      Within laboratory Reproducibility)</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The analytical procedure encompasses a dilution of the sample in an acetonitrile: water solution, leading to the precipitation of proteins and allowing melamine acid to be extracted at the same time. After centrifugation, the supernatant is </a:t>
            </a:r>
            <a:r>
              <a:rPr lang="en-US" sz="2000" dirty="0" err="1">
                <a:solidFill>
                  <a:schemeClr val="accent1"/>
                </a:solidFill>
                <a:latin typeface="Times New Roman" panose="02020603050405020304" pitchFamily="18" charset="0"/>
                <a:cs typeface="Times New Roman" panose="02020603050405020304" pitchFamily="18" charset="0"/>
              </a:rPr>
              <a:t>analysed</a:t>
            </a:r>
            <a:r>
              <a:rPr lang="en-US" sz="2000" dirty="0">
                <a:solidFill>
                  <a:schemeClr val="accent1"/>
                </a:solidFill>
                <a:latin typeface="Times New Roman" panose="02020603050405020304" pitchFamily="18" charset="0"/>
                <a:cs typeface="Times New Roman" panose="02020603050405020304" pitchFamily="18" charset="0"/>
              </a:rPr>
              <a:t> by LC-MS/MS  </a:t>
            </a: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E1C01B8B-0658-5CF2-9FCC-1FD8C0CA6DC3}"/>
              </a:ext>
            </a:extLst>
          </p:cNvPr>
          <p:cNvGraphicFramePr>
            <a:graphicFrameLocks noChangeAspect="1"/>
          </p:cNvGraphicFramePr>
          <p:nvPr>
            <p:extLst>
              <p:ext uri="{D42A27DB-BD31-4B8C-83A1-F6EECF244321}">
                <p14:modId xmlns:p14="http://schemas.microsoft.com/office/powerpoint/2010/main" val="1643209665"/>
              </p:ext>
            </p:extLst>
          </p:nvPr>
        </p:nvGraphicFramePr>
        <p:xfrm>
          <a:off x="7994701" y="4568324"/>
          <a:ext cx="812800" cy="527050"/>
        </p:xfrm>
        <a:graphic>
          <a:graphicData uri="http://schemas.openxmlformats.org/presentationml/2006/ole">
            <mc:AlternateContent xmlns:mc="http://schemas.openxmlformats.org/markup-compatibility/2006">
              <mc:Choice xmlns:v="urn:schemas-microsoft-com:vml" Requires="v">
                <p:oleObj name="Packager Shell Object" showAsIcon="1" r:id="rId3" imgW="812665" imgH="526949" progId="Package">
                  <p:embed/>
                </p:oleObj>
              </mc:Choice>
              <mc:Fallback>
                <p:oleObj name="Packager Shell Object" showAsIcon="1" r:id="rId3" imgW="812665" imgH="526949" progId="Package">
                  <p:embed/>
                  <p:pic>
                    <p:nvPicPr>
                      <p:cNvPr id="0" name=""/>
                      <p:cNvPicPr/>
                      <p:nvPr/>
                    </p:nvPicPr>
                    <p:blipFill>
                      <a:blip r:embed="rId4"/>
                      <a:stretch>
                        <a:fillRect/>
                      </a:stretch>
                    </p:blipFill>
                    <p:spPr>
                      <a:xfrm>
                        <a:off x="7994701" y="4568324"/>
                        <a:ext cx="812800" cy="527050"/>
                      </a:xfrm>
                      <a:prstGeom prst="rect">
                        <a:avLst/>
                      </a:prstGeom>
                    </p:spPr>
                  </p:pic>
                </p:oleObj>
              </mc:Fallback>
            </mc:AlternateContent>
          </a:graphicData>
        </a:graphic>
      </p:graphicFrame>
    </p:spTree>
    <p:extLst>
      <p:ext uri="{BB962C8B-B14F-4D97-AF65-F5344CB8AC3E}">
        <p14:creationId xmlns:p14="http://schemas.microsoft.com/office/powerpoint/2010/main" val="327867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6168F91-BCEC-12E8-AA2C-6A0339530D81}"/>
              </a:ext>
            </a:extLst>
          </p:cNvPr>
          <p:cNvPicPr>
            <a:picLocks noChangeAspect="1"/>
          </p:cNvPicPr>
          <p:nvPr/>
        </p:nvPicPr>
        <p:blipFill>
          <a:blip r:embed="rId2">
            <a:alphaModFix amt="50000"/>
          </a:blip>
          <a:stretch>
            <a:fillRect/>
          </a:stretch>
        </p:blipFill>
        <p:spPr>
          <a:xfrm>
            <a:off x="53788" y="0"/>
            <a:ext cx="9090212"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109728" y="48126"/>
            <a:ext cx="8844077" cy="838773"/>
          </a:xfrm>
        </p:spPr>
        <p:txBody>
          <a:bodyPr/>
          <a:lstStyle/>
          <a:p>
            <a:pPr algn="just"/>
            <a:r>
              <a:rPr lang="en-US" sz="3200" b="1" dirty="0">
                <a:solidFill>
                  <a:schemeClr val="accent1"/>
                </a:solidFill>
                <a:latin typeface="Times New Roman"/>
                <a:cs typeface="Times New Roman"/>
                <a:sym typeface="Arial"/>
              </a:rPr>
              <a:t>IS ON DETERMINATION OF MELAMINE CONTAMINATION IN MILK Contd..</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307238" y="1161906"/>
            <a:ext cx="8500263" cy="3849006"/>
          </a:xfrm>
        </p:spPr>
        <p:txBody>
          <a:bodyPr numCol="1"/>
          <a:lstStyle/>
          <a:p>
            <a:pPr algn="just">
              <a:buClr>
                <a:schemeClr val="accent1"/>
              </a:buClr>
              <a:buFont typeface="Arial" panose="020B0604020202020204" pitchFamily="34" charset="0"/>
              <a:buChar char="•"/>
            </a:pPr>
            <a:r>
              <a:rPr lang="en-US" sz="2200" dirty="0">
                <a:solidFill>
                  <a:schemeClr val="accent1"/>
                </a:solidFill>
                <a:latin typeface="Times New Roman" panose="02020603050405020304" pitchFamily="18" charset="0"/>
                <a:cs typeface="Times New Roman" panose="02020603050405020304" pitchFamily="18" charset="0"/>
              </a:rPr>
              <a:t>Method A [liquid chromatography electrospray ionization tandem mass spectrometry ]: The analytical procedure encompasses a dilution of the sample in an acetonitrile: water solution, leading to the precipitation of proteins and allowing melamine acid to be extracted at the same time. After centrifugation, the supernatant is </a:t>
            </a:r>
            <a:r>
              <a:rPr lang="en-US" sz="2200" dirty="0" err="1">
                <a:solidFill>
                  <a:schemeClr val="accent1"/>
                </a:solidFill>
                <a:latin typeface="Times New Roman" panose="02020603050405020304" pitchFamily="18" charset="0"/>
                <a:cs typeface="Times New Roman" panose="02020603050405020304" pitchFamily="18" charset="0"/>
              </a:rPr>
              <a:t>analysed</a:t>
            </a:r>
            <a:r>
              <a:rPr lang="en-US" sz="2200" dirty="0">
                <a:solidFill>
                  <a:schemeClr val="accent1"/>
                </a:solidFill>
                <a:latin typeface="Times New Roman" panose="02020603050405020304" pitchFamily="18" charset="0"/>
                <a:cs typeface="Times New Roman" panose="02020603050405020304" pitchFamily="18" charset="0"/>
              </a:rPr>
              <a:t> by LC-MS/MS</a:t>
            </a:r>
          </a:p>
          <a:p>
            <a:pPr algn="just">
              <a:buClr>
                <a:schemeClr val="accent1"/>
              </a:buClr>
              <a:buFont typeface="Arial" panose="020B0604020202020204" pitchFamily="34" charset="0"/>
              <a:buChar char="•"/>
            </a:pPr>
            <a:r>
              <a:rPr lang="en-US" sz="2200" dirty="0">
                <a:solidFill>
                  <a:schemeClr val="accent1"/>
                </a:solidFill>
                <a:latin typeface="Times New Roman" panose="02020603050405020304" pitchFamily="18" charset="0"/>
                <a:cs typeface="Times New Roman" panose="02020603050405020304" pitchFamily="18" charset="0"/>
              </a:rPr>
              <a:t>Method B [liquid chromatography using linear ion-trap mass spectrometry ]: Melamine is extracted in acetonitrile while achieving protein precipitation. After centrifugation, the supernatant is considered for subsequent analysis by ion-trap LC-MS/MS</a:t>
            </a:r>
          </a:p>
        </p:txBody>
      </p:sp>
      <p:graphicFrame>
        <p:nvGraphicFramePr>
          <p:cNvPr id="4" name="Object 3">
            <a:extLst>
              <a:ext uri="{FF2B5EF4-FFF2-40B4-BE49-F238E27FC236}">
                <a16:creationId xmlns:a16="http://schemas.microsoft.com/office/drawing/2014/main" id="{E1C01B8B-0658-5CF2-9FCC-1FD8C0CA6DC3}"/>
              </a:ext>
            </a:extLst>
          </p:cNvPr>
          <p:cNvGraphicFramePr>
            <a:graphicFrameLocks noChangeAspect="1"/>
          </p:cNvGraphicFramePr>
          <p:nvPr/>
        </p:nvGraphicFramePr>
        <p:xfrm>
          <a:off x="7994701" y="4568324"/>
          <a:ext cx="812800" cy="527050"/>
        </p:xfrm>
        <a:graphic>
          <a:graphicData uri="http://schemas.openxmlformats.org/presentationml/2006/ole">
            <mc:AlternateContent xmlns:mc="http://schemas.openxmlformats.org/markup-compatibility/2006">
              <mc:Choice xmlns:v="urn:schemas-microsoft-com:vml" Requires="v">
                <p:oleObj name="Packager Shell Object" showAsIcon="1" r:id="rId3" imgW="812665" imgH="526949" progId="Package">
                  <p:embed/>
                </p:oleObj>
              </mc:Choice>
              <mc:Fallback>
                <p:oleObj name="Packager Shell Object" showAsIcon="1" r:id="rId3" imgW="812665" imgH="526949" progId="Package">
                  <p:embed/>
                  <p:pic>
                    <p:nvPicPr>
                      <p:cNvPr id="4" name="Object 3">
                        <a:extLst>
                          <a:ext uri="{FF2B5EF4-FFF2-40B4-BE49-F238E27FC236}">
                            <a16:creationId xmlns:a16="http://schemas.microsoft.com/office/drawing/2014/main" id="{E1C01B8B-0658-5CF2-9FCC-1FD8C0CA6DC3}"/>
                          </a:ext>
                        </a:extLst>
                      </p:cNvPr>
                      <p:cNvPicPr/>
                      <p:nvPr/>
                    </p:nvPicPr>
                    <p:blipFill>
                      <a:blip r:embed="rId4"/>
                      <a:stretch>
                        <a:fillRect/>
                      </a:stretch>
                    </p:blipFill>
                    <p:spPr>
                      <a:xfrm>
                        <a:off x="7994701" y="4568324"/>
                        <a:ext cx="812800" cy="527050"/>
                      </a:xfrm>
                      <a:prstGeom prst="rect">
                        <a:avLst/>
                      </a:prstGeom>
                    </p:spPr>
                  </p:pic>
                </p:oleObj>
              </mc:Fallback>
            </mc:AlternateContent>
          </a:graphicData>
        </a:graphic>
      </p:graphicFrame>
    </p:spTree>
    <p:extLst>
      <p:ext uri="{BB962C8B-B14F-4D97-AF65-F5344CB8AC3E}">
        <p14:creationId xmlns:p14="http://schemas.microsoft.com/office/powerpoint/2010/main" val="2131612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17CF609-C810-5973-FB55-8494C266DBD8}"/>
              </a:ext>
            </a:extLst>
          </p:cNvPr>
          <p:cNvPicPr>
            <a:picLocks noChangeAspect="1"/>
          </p:cNvPicPr>
          <p:nvPr/>
        </p:nvPicPr>
        <p:blipFill>
          <a:blip r:embed="rId2">
            <a:alphaModFix amt="76000"/>
          </a:blip>
          <a:stretch>
            <a:fillRect/>
          </a:stretch>
        </p:blipFill>
        <p:spPr>
          <a:xfrm>
            <a:off x="53788" y="0"/>
            <a:ext cx="9090212"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77516" y="48126"/>
            <a:ext cx="7937833" cy="838773"/>
          </a:xfrm>
        </p:spPr>
        <p:txBody>
          <a:bodyPr/>
          <a:lstStyle/>
          <a:p>
            <a:pPr algn="just"/>
            <a:r>
              <a:rPr lang="en-US" sz="3200" b="1" dirty="0">
                <a:solidFill>
                  <a:schemeClr val="accent1"/>
                </a:solidFill>
                <a:latin typeface="Times New Roman"/>
                <a:cs typeface="Times New Roman"/>
                <a:sym typeface="Arial"/>
              </a:rPr>
              <a:t>DETECTION &amp; QUANTIFICATION OF AFLATOXIN M1 IN MILK </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7"/>
            <a:ext cx="7649076" cy="3154454"/>
          </a:xfrm>
        </p:spPr>
        <p:txBody>
          <a:bodyPr numCol="1"/>
          <a:lstStyle/>
          <a:p>
            <a:pPr algn="just">
              <a:buClr>
                <a:schemeClr val="accent1"/>
              </a:buClr>
              <a:buFont typeface="Arial" panose="020B0604020202020204" pitchFamily="34" charset="0"/>
              <a:buChar char="•"/>
            </a:pPr>
            <a:r>
              <a:rPr lang="en-US" sz="2000" b="1" dirty="0">
                <a:solidFill>
                  <a:schemeClr val="accent1"/>
                </a:solidFill>
                <a:latin typeface="Times New Roman" panose="02020603050405020304" pitchFamily="18" charset="0"/>
                <a:cs typeface="Times New Roman" panose="02020603050405020304" pitchFamily="18" charset="0"/>
              </a:rPr>
              <a:t>Aflatoxin M1 </a:t>
            </a:r>
            <a:r>
              <a:rPr lang="en-US" sz="2000" dirty="0">
                <a:solidFill>
                  <a:schemeClr val="accent1"/>
                </a:solidFill>
                <a:latin typeface="Times New Roman" panose="02020603050405020304" pitchFamily="18" charset="0"/>
                <a:cs typeface="Times New Roman" panose="02020603050405020304" pitchFamily="18" charset="0"/>
              </a:rPr>
              <a:t>is a metabolite of aflatoxin B1, a highly toxic compound produced by certain molds (</a:t>
            </a:r>
            <a:r>
              <a:rPr lang="en-US" sz="2000" i="1" dirty="0">
                <a:solidFill>
                  <a:schemeClr val="accent1"/>
                </a:solidFill>
                <a:latin typeface="Times New Roman" panose="02020603050405020304" pitchFamily="18" charset="0"/>
                <a:cs typeface="Times New Roman" panose="02020603050405020304" pitchFamily="18" charset="0"/>
              </a:rPr>
              <a:t>Aspergillus flavus</a:t>
            </a:r>
            <a:r>
              <a:rPr lang="en-US" sz="2000" dirty="0">
                <a:solidFill>
                  <a:schemeClr val="accent1"/>
                </a:solidFill>
                <a:latin typeface="Times New Roman" panose="02020603050405020304" pitchFamily="18" charset="0"/>
                <a:cs typeface="Times New Roman" panose="02020603050405020304" pitchFamily="18" charset="0"/>
              </a:rPr>
              <a:t>) that can contaminate crops such as maize, peanuts, and tree nuts. Aflatoxin M1 is specifically found in milk and dairy products when dairy cattle consume feed contaminated with aflatoxin B1.</a:t>
            </a:r>
          </a:p>
          <a:p>
            <a:pPr algn="just">
              <a:buClr>
                <a:schemeClr val="accent1"/>
              </a:buClr>
              <a:buFont typeface="Arial" panose="020B0604020202020204" pitchFamily="34" charset="0"/>
              <a:buChar char="•"/>
            </a:pPr>
            <a:r>
              <a:rPr lang="en-US" sz="2000" b="1" dirty="0">
                <a:solidFill>
                  <a:schemeClr val="accent1"/>
                </a:solidFill>
                <a:latin typeface="Times New Roman" panose="02020603050405020304" pitchFamily="18" charset="0"/>
                <a:cs typeface="Times New Roman" panose="02020603050405020304" pitchFamily="18" charset="0"/>
              </a:rPr>
              <a:t>Sources of Aflatoxin M1 in Milk</a:t>
            </a:r>
            <a:r>
              <a:rPr lang="en-US" sz="2000" dirty="0">
                <a:solidFill>
                  <a:schemeClr val="accent1"/>
                </a:solidFill>
                <a:latin typeface="Times New Roman" panose="02020603050405020304" pitchFamily="18" charset="0"/>
                <a:cs typeface="Times New Roman" panose="02020603050405020304" pitchFamily="18" charset="0"/>
              </a:rPr>
              <a:t>: Dairy cattle may consume feed contaminated with aflatoxin B1, which is metabolized and excreted as aflatoxin M1 in milk.</a:t>
            </a:r>
          </a:p>
          <a:p>
            <a:pPr algn="just">
              <a:buClr>
                <a:schemeClr val="accent1"/>
              </a:buClr>
              <a:buFont typeface="Arial" panose="020B0604020202020204" pitchFamily="34" charset="0"/>
              <a:buChar char="•"/>
            </a:pPr>
            <a:r>
              <a:rPr lang="en-US" sz="2000" b="1" dirty="0">
                <a:solidFill>
                  <a:schemeClr val="accent1"/>
                </a:solidFill>
                <a:latin typeface="Times New Roman" panose="02020603050405020304" pitchFamily="18" charset="0"/>
                <a:cs typeface="Times New Roman" panose="02020603050405020304" pitchFamily="18" charset="0"/>
              </a:rPr>
              <a:t>Harmful effects of Aflatoxin M1 in Milk</a:t>
            </a:r>
            <a:r>
              <a:rPr lang="en-US" sz="2000" dirty="0">
                <a:solidFill>
                  <a:schemeClr val="accent1"/>
                </a:solidFill>
                <a:latin typeface="Times New Roman" panose="02020603050405020304" pitchFamily="18" charset="0"/>
                <a:cs typeface="Times New Roman" panose="02020603050405020304" pitchFamily="18" charset="0"/>
              </a:rPr>
              <a:t>: Carcinogenic; Liver toxicity; Weakens the immune system</a:t>
            </a:r>
          </a:p>
          <a:p>
            <a:pPr marL="1028700" lvl="1" indent="-457200" algn="just">
              <a:buClr>
                <a:schemeClr val="accent1"/>
              </a:buClr>
              <a:buFont typeface="+mj-lt"/>
              <a:buAutoNum type="alphaLcPeriod"/>
            </a:pPr>
            <a:endParaRPr lang="en-US" sz="20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6035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8CF0EF-4157-5A6A-8591-E93B30AAB810}"/>
              </a:ext>
            </a:extLst>
          </p:cNvPr>
          <p:cNvPicPr>
            <a:picLocks noChangeAspect="1"/>
          </p:cNvPicPr>
          <p:nvPr/>
        </p:nvPicPr>
        <p:blipFill>
          <a:blip r:embed="rId2">
            <a:alphaModFix amt="50000"/>
          </a:blip>
          <a:stretch>
            <a:fillRect/>
          </a:stretch>
        </p:blipFill>
        <p:spPr>
          <a:xfrm>
            <a:off x="53788" y="0"/>
            <a:ext cx="9090212"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77516" y="48126"/>
            <a:ext cx="7937833" cy="838773"/>
          </a:xfrm>
        </p:spPr>
        <p:txBody>
          <a:bodyPr/>
          <a:lstStyle/>
          <a:p>
            <a:pPr algn="just"/>
            <a:r>
              <a:rPr lang="en-US" sz="3200" b="1" dirty="0">
                <a:solidFill>
                  <a:schemeClr val="accent1"/>
                </a:solidFill>
                <a:latin typeface="Times New Roman"/>
                <a:cs typeface="Times New Roman"/>
                <a:sym typeface="Arial"/>
              </a:rPr>
              <a:t>DETECTION &amp; QUANTIFICATION OF AFLATOXIN M1 IN MILK Contd.</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47461" y="886899"/>
            <a:ext cx="7649076" cy="3154454"/>
          </a:xfrm>
        </p:spPr>
        <p:txBody>
          <a:bodyPr numCol="1"/>
          <a:lstStyle/>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Aflatoxin M1 in Milk can be detected and quantified by any of the following methods:</a:t>
            </a:r>
          </a:p>
          <a:p>
            <a:pPr algn="just">
              <a:buClr>
                <a:schemeClr val="accent1"/>
              </a:buClr>
              <a:buFont typeface="Arial" panose="020B0604020202020204" pitchFamily="34" charset="0"/>
              <a:buChar char="•"/>
            </a:pPr>
            <a:endParaRPr lang="en-US" sz="20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14B462C0-2426-25A1-E049-5E1FBF7F02E7}"/>
              </a:ext>
            </a:extLst>
          </p:cNvPr>
          <p:cNvGraphicFramePr>
            <a:graphicFrameLocks noGrp="1"/>
          </p:cNvGraphicFramePr>
          <p:nvPr>
            <p:extLst>
              <p:ext uri="{D42A27DB-BD31-4B8C-83A1-F6EECF244321}">
                <p14:modId xmlns:p14="http://schemas.microsoft.com/office/powerpoint/2010/main" val="1299481507"/>
              </p:ext>
            </p:extLst>
          </p:nvPr>
        </p:nvGraphicFramePr>
        <p:xfrm>
          <a:off x="577515" y="1591148"/>
          <a:ext cx="7937833" cy="3213889"/>
        </p:xfrm>
        <a:graphic>
          <a:graphicData uri="http://schemas.openxmlformats.org/drawingml/2006/table">
            <a:tbl>
              <a:tblPr firstRow="1" bandRow="1">
                <a:tableStyleId>{B80927E7-FA69-40CD-9AEC-CA70C129EB04}</a:tableStyleId>
              </a:tblPr>
              <a:tblGrid>
                <a:gridCol w="760782">
                  <a:extLst>
                    <a:ext uri="{9D8B030D-6E8A-4147-A177-3AD203B41FA5}">
                      <a16:colId xmlns:a16="http://schemas.microsoft.com/office/drawing/2014/main" val="1238086125"/>
                    </a:ext>
                  </a:extLst>
                </a:gridCol>
                <a:gridCol w="2969971">
                  <a:extLst>
                    <a:ext uri="{9D8B030D-6E8A-4147-A177-3AD203B41FA5}">
                      <a16:colId xmlns:a16="http://schemas.microsoft.com/office/drawing/2014/main" val="1653123895"/>
                    </a:ext>
                  </a:extLst>
                </a:gridCol>
                <a:gridCol w="4207080">
                  <a:extLst>
                    <a:ext uri="{9D8B030D-6E8A-4147-A177-3AD203B41FA5}">
                      <a16:colId xmlns:a16="http://schemas.microsoft.com/office/drawing/2014/main" val="1000959613"/>
                    </a:ext>
                  </a:extLst>
                </a:gridCol>
              </a:tblGrid>
              <a:tr h="541741">
                <a:tc>
                  <a:txBody>
                    <a:bodyPr/>
                    <a:lstStyle/>
                    <a:p>
                      <a:pPr algn="ctr"/>
                      <a:r>
                        <a:rPr lang="en-US" b="1" dirty="0"/>
                        <a:t>Sl. No.</a:t>
                      </a:r>
                      <a:endParaRPr lang="en-IN" b="1" dirty="0"/>
                    </a:p>
                  </a:txBody>
                  <a:tcPr/>
                </a:tc>
                <a:tc>
                  <a:txBody>
                    <a:bodyPr/>
                    <a:lstStyle/>
                    <a:p>
                      <a:pPr algn="ctr"/>
                      <a:r>
                        <a:rPr lang="en-US" b="1" dirty="0"/>
                        <a:t>TEST METHOD</a:t>
                      </a:r>
                      <a:endParaRPr lang="en-IN" b="1" dirty="0"/>
                    </a:p>
                  </a:txBody>
                  <a:tcPr/>
                </a:tc>
                <a:tc>
                  <a:txBody>
                    <a:bodyPr/>
                    <a:lstStyle/>
                    <a:p>
                      <a:pPr algn="ctr"/>
                      <a:r>
                        <a:rPr lang="en-US" b="1" dirty="0"/>
                        <a:t>REMARKS</a:t>
                      </a:r>
                      <a:endParaRPr lang="en-IN" b="1" dirty="0"/>
                    </a:p>
                  </a:txBody>
                  <a:tcPr/>
                </a:tc>
                <a:extLst>
                  <a:ext uri="{0D108BD9-81ED-4DB2-BD59-A6C34878D82A}">
                    <a16:rowId xmlns:a16="http://schemas.microsoft.com/office/drawing/2014/main" val="1288468400"/>
                  </a:ext>
                </a:extLst>
              </a:tr>
              <a:tr h="756954">
                <a:tc>
                  <a:txBody>
                    <a:bodyPr/>
                    <a:lstStyle/>
                    <a:p>
                      <a:pPr algn="ctr"/>
                      <a:r>
                        <a:rPr lang="en-US" dirty="0"/>
                        <a:t>1</a:t>
                      </a:r>
                      <a:endParaRPr lang="en-IN" dirty="0"/>
                    </a:p>
                  </a:txBody>
                  <a:tcPr/>
                </a:tc>
                <a:tc>
                  <a:txBody>
                    <a:bodyPr/>
                    <a:lstStyle/>
                    <a:p>
                      <a:pPr algn="just"/>
                      <a:r>
                        <a:rPr lang="en-US" dirty="0"/>
                        <a:t>High-Performance Liquid Chromatography (HPLC)</a:t>
                      </a:r>
                      <a:endParaRPr lang="en-IN" dirty="0"/>
                    </a:p>
                  </a:txBody>
                  <a:tcPr/>
                </a:tc>
                <a:tc>
                  <a:txBody>
                    <a:bodyPr/>
                    <a:lstStyle/>
                    <a:p>
                      <a:pPr algn="just"/>
                      <a:r>
                        <a:rPr lang="en-US" dirty="0"/>
                        <a:t>Separates and quantifies aflatoxin M1 from other components in milk. Highly sensitive and specific, capable of detecting low levels of aflatoxin M1</a:t>
                      </a:r>
                      <a:endParaRPr lang="en-IN" dirty="0"/>
                    </a:p>
                  </a:txBody>
                  <a:tcPr/>
                </a:tc>
                <a:extLst>
                  <a:ext uri="{0D108BD9-81ED-4DB2-BD59-A6C34878D82A}">
                    <a16:rowId xmlns:a16="http://schemas.microsoft.com/office/drawing/2014/main" val="516024264"/>
                  </a:ext>
                </a:extLst>
              </a:tr>
              <a:tr h="756954">
                <a:tc>
                  <a:txBody>
                    <a:bodyPr/>
                    <a:lstStyle/>
                    <a:p>
                      <a:pPr algn="ctr"/>
                      <a:r>
                        <a:rPr lang="en-US" dirty="0"/>
                        <a:t>2</a:t>
                      </a:r>
                      <a:endParaRPr lang="en-IN" dirty="0"/>
                    </a:p>
                  </a:txBody>
                  <a:tcPr/>
                </a:tc>
                <a:tc>
                  <a:txBody>
                    <a:bodyPr/>
                    <a:lstStyle/>
                    <a:p>
                      <a:pPr algn="just"/>
                      <a:r>
                        <a:rPr lang="en-US" dirty="0"/>
                        <a:t>Enzyme- Linked Immunosorbent Assay (ELSIA)</a:t>
                      </a:r>
                      <a:endParaRPr lang="en-IN" dirty="0"/>
                    </a:p>
                  </a:txBody>
                  <a:tcPr/>
                </a:tc>
                <a:tc>
                  <a:txBody>
                    <a:bodyPr/>
                    <a:lstStyle/>
                    <a:p>
                      <a:pPr algn="just"/>
                      <a:r>
                        <a:rPr lang="en-US" dirty="0"/>
                        <a:t>Uses antibodies to detect and quantify aflatoxin M1 in milk samples. Rapid screening method suitable for large-scale analysis</a:t>
                      </a:r>
                      <a:endParaRPr lang="en-IN" dirty="0"/>
                    </a:p>
                  </a:txBody>
                  <a:tcPr/>
                </a:tc>
                <a:extLst>
                  <a:ext uri="{0D108BD9-81ED-4DB2-BD59-A6C34878D82A}">
                    <a16:rowId xmlns:a16="http://schemas.microsoft.com/office/drawing/2014/main" val="2345584526"/>
                  </a:ext>
                </a:extLst>
              </a:tr>
              <a:tr h="756954">
                <a:tc>
                  <a:txBody>
                    <a:bodyPr/>
                    <a:lstStyle/>
                    <a:p>
                      <a:pPr algn="ctr"/>
                      <a:r>
                        <a:rPr lang="en-US" dirty="0"/>
                        <a:t>3</a:t>
                      </a:r>
                      <a:endParaRPr lang="en-IN" dirty="0"/>
                    </a:p>
                  </a:txBody>
                  <a:tcPr/>
                </a:tc>
                <a:tc>
                  <a:txBody>
                    <a:bodyPr/>
                    <a:lstStyle/>
                    <a:p>
                      <a:pPr algn="just"/>
                      <a:r>
                        <a:rPr lang="en-US" dirty="0"/>
                        <a:t>Liquid Chromatography- Mass Spectrometry (LC-MS)</a:t>
                      </a:r>
                      <a:endParaRPr lang="en-IN" dirty="0"/>
                    </a:p>
                  </a:txBody>
                  <a:tcPr/>
                </a:tc>
                <a:tc>
                  <a:txBody>
                    <a:bodyPr/>
                    <a:lstStyle/>
                    <a:p>
                      <a:pPr algn="just"/>
                      <a:r>
                        <a:rPr lang="en-US" dirty="0"/>
                        <a:t>Combines chromatography with mass spectrometry for highly sensitive detection and quantification of aflatoxin M1. Provides accurate identification and measurement of aflatoxin M1 in complex matrices like milk</a:t>
                      </a:r>
                      <a:endParaRPr lang="en-IN" dirty="0"/>
                    </a:p>
                  </a:txBody>
                  <a:tcPr/>
                </a:tc>
                <a:extLst>
                  <a:ext uri="{0D108BD9-81ED-4DB2-BD59-A6C34878D82A}">
                    <a16:rowId xmlns:a16="http://schemas.microsoft.com/office/drawing/2014/main" val="1532614332"/>
                  </a:ext>
                </a:extLst>
              </a:tr>
            </a:tbl>
          </a:graphicData>
        </a:graphic>
      </p:graphicFrame>
    </p:spTree>
    <p:extLst>
      <p:ext uri="{BB962C8B-B14F-4D97-AF65-F5344CB8AC3E}">
        <p14:creationId xmlns:p14="http://schemas.microsoft.com/office/powerpoint/2010/main" val="3776182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2050" name="Picture 2" descr="HPLC Testing Laboratory Services with ...">
            <a:extLst>
              <a:ext uri="{FF2B5EF4-FFF2-40B4-BE49-F238E27FC236}">
                <a16:creationId xmlns:a16="http://schemas.microsoft.com/office/drawing/2014/main" id="{A5DF0C4E-D988-71BF-B423-2AC01F49F0E1}"/>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09728" y="1"/>
            <a:ext cx="878838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109728" y="48126"/>
            <a:ext cx="8844077" cy="838773"/>
          </a:xfrm>
        </p:spPr>
        <p:txBody>
          <a:bodyPr/>
          <a:lstStyle/>
          <a:p>
            <a:pPr algn="just"/>
            <a:r>
              <a:rPr lang="en-US" sz="3000" b="1" dirty="0">
                <a:solidFill>
                  <a:schemeClr val="accent1"/>
                </a:solidFill>
                <a:latin typeface="Times New Roman"/>
                <a:cs typeface="Times New Roman"/>
                <a:sym typeface="Arial"/>
              </a:rPr>
              <a:t>INDIAN STANDARD ON DETERMINATION OF AFLATOXIN M1 CONTAMINATION IN MILK </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245889" y="1175657"/>
            <a:ext cx="8707915" cy="3967842"/>
          </a:xfrm>
        </p:spPr>
        <p:txBody>
          <a:bodyPr numCol="1"/>
          <a:lstStyle/>
          <a:p>
            <a:pPr algn="just">
              <a:buClr>
                <a:schemeClr val="accent1"/>
              </a:buClr>
              <a:buFont typeface="Arial" panose="020B0604020202020204" pitchFamily="34" charset="0"/>
              <a:buChar char="•"/>
            </a:pPr>
            <a:r>
              <a:rPr lang="en-US" sz="2200" dirty="0">
                <a:solidFill>
                  <a:schemeClr val="accent1"/>
                </a:solidFill>
                <a:latin typeface="Times New Roman" panose="02020603050405020304" pitchFamily="18" charset="0"/>
                <a:cs typeface="Times New Roman" panose="02020603050405020304" pitchFamily="18" charset="0"/>
              </a:rPr>
              <a:t>IS 18108 is identical with ISO 14674 : 2005 ‘Milk and milk powder — Determination of aflatoxin M1 content — Clean-up by immunoaffinity chromatography and determination by thin-layer chromatography’’</a:t>
            </a:r>
          </a:p>
          <a:p>
            <a:pPr algn="just">
              <a:buClr>
                <a:schemeClr val="accent1"/>
              </a:buClr>
              <a:buFont typeface="Arial" panose="020B0604020202020204" pitchFamily="34" charset="0"/>
              <a:buChar char="•"/>
            </a:pPr>
            <a:r>
              <a:rPr lang="en-US" sz="2200" dirty="0">
                <a:solidFill>
                  <a:schemeClr val="accent1"/>
                </a:solidFill>
                <a:latin typeface="Times New Roman" panose="02020603050405020304" pitchFamily="18" charset="0"/>
                <a:cs typeface="Times New Roman" panose="02020603050405020304" pitchFamily="18" charset="0"/>
              </a:rPr>
              <a:t>The method is applicable to raw milk, low fat or skimmed liquid milk and milk powder. The lowest quantity of AFM1 that can commonly be determined is 2 ng, which corresponds to a limit of quantification close to 0,10 µg/l for liquid milk or dissolved milk powder (for a spot of 20 µl). </a:t>
            </a:r>
          </a:p>
          <a:p>
            <a:pPr algn="just">
              <a:buClr>
                <a:schemeClr val="accent1"/>
              </a:buClr>
              <a:buFont typeface="Arial" panose="020B0604020202020204" pitchFamily="34" charset="0"/>
              <a:buChar char="•"/>
            </a:pPr>
            <a:r>
              <a:rPr lang="en-US" sz="2200" dirty="0">
                <a:solidFill>
                  <a:schemeClr val="accent1"/>
                </a:solidFill>
                <a:latin typeface="Times New Roman" panose="02020603050405020304" pitchFamily="18" charset="0"/>
                <a:cs typeface="Times New Roman" panose="02020603050405020304" pitchFamily="18" charset="0"/>
              </a:rPr>
              <a:t>Prescribes Method validation to demonstrate fitness for the purpose (Min. required Sensitivity; Trueness &amp; Recovery; Repeatability ; Within laboratory Reproducibility)</a:t>
            </a:r>
          </a:p>
          <a:p>
            <a:pPr algn="just">
              <a:buClr>
                <a:schemeClr val="accent1"/>
              </a:buClr>
              <a:buFont typeface="Arial" panose="020B0604020202020204" pitchFamily="34" charset="0"/>
              <a:buChar char="•"/>
            </a:pPr>
            <a:endParaRPr lang="en-US" sz="2200" dirty="0">
              <a:solidFill>
                <a:schemeClr val="accent1"/>
              </a:solidFill>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291E926B-FA33-2555-9065-DBBA3250CBF9}"/>
              </a:ext>
            </a:extLst>
          </p:cNvPr>
          <p:cNvGraphicFramePr>
            <a:graphicFrameLocks noChangeAspect="1"/>
          </p:cNvGraphicFramePr>
          <p:nvPr>
            <p:extLst>
              <p:ext uri="{D42A27DB-BD31-4B8C-83A1-F6EECF244321}">
                <p14:modId xmlns:p14="http://schemas.microsoft.com/office/powerpoint/2010/main" val="2986360736"/>
              </p:ext>
            </p:extLst>
          </p:nvPr>
        </p:nvGraphicFramePr>
        <p:xfrm>
          <a:off x="7713471" y="4483862"/>
          <a:ext cx="812800" cy="527050"/>
        </p:xfrm>
        <a:graphic>
          <a:graphicData uri="http://schemas.openxmlformats.org/presentationml/2006/ole">
            <mc:AlternateContent xmlns:mc="http://schemas.openxmlformats.org/markup-compatibility/2006">
              <mc:Choice xmlns:v="urn:schemas-microsoft-com:vml" Requires="v">
                <p:oleObj name="Packager Shell Object" showAsIcon="1" r:id="rId4" imgW="812665" imgH="526949" progId="Package">
                  <p:embed/>
                </p:oleObj>
              </mc:Choice>
              <mc:Fallback>
                <p:oleObj name="Packager Shell Object" showAsIcon="1" r:id="rId4" imgW="812665" imgH="526949" progId="Package">
                  <p:embed/>
                  <p:pic>
                    <p:nvPicPr>
                      <p:cNvPr id="0" name=""/>
                      <p:cNvPicPr/>
                      <p:nvPr/>
                    </p:nvPicPr>
                    <p:blipFill>
                      <a:blip r:embed="rId5"/>
                      <a:stretch>
                        <a:fillRect/>
                      </a:stretch>
                    </p:blipFill>
                    <p:spPr>
                      <a:xfrm>
                        <a:off x="7713471" y="4483862"/>
                        <a:ext cx="812800" cy="527050"/>
                      </a:xfrm>
                      <a:prstGeom prst="rect">
                        <a:avLst/>
                      </a:prstGeom>
                    </p:spPr>
                  </p:pic>
                </p:oleObj>
              </mc:Fallback>
            </mc:AlternateContent>
          </a:graphicData>
        </a:graphic>
      </p:graphicFrame>
    </p:spTree>
    <p:extLst>
      <p:ext uri="{BB962C8B-B14F-4D97-AF65-F5344CB8AC3E}">
        <p14:creationId xmlns:p14="http://schemas.microsoft.com/office/powerpoint/2010/main" val="2529478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PLC Testing Laboratory Services with ...">
            <a:extLst>
              <a:ext uri="{FF2B5EF4-FFF2-40B4-BE49-F238E27FC236}">
                <a16:creationId xmlns:a16="http://schemas.microsoft.com/office/drawing/2014/main" id="{620A9FD8-5CB0-DD51-2D94-9AE62D9F4259}"/>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09728" y="1"/>
            <a:ext cx="878838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63B659-AC2A-D914-4943-A52D4BACA61E}"/>
              </a:ext>
            </a:extLst>
          </p:cNvPr>
          <p:cNvSpPr>
            <a:spLocks noGrp="1"/>
          </p:cNvSpPr>
          <p:nvPr>
            <p:ph type="title"/>
          </p:nvPr>
        </p:nvSpPr>
        <p:spPr>
          <a:xfrm>
            <a:off x="628650" y="0"/>
            <a:ext cx="7886700" cy="929898"/>
          </a:xfrm>
        </p:spPr>
        <p:txBody>
          <a:bodyPr/>
          <a:lstStyle/>
          <a:p>
            <a:pPr algn="just"/>
            <a:r>
              <a:rPr lang="en-US" sz="3000" b="1" dirty="0">
                <a:solidFill>
                  <a:schemeClr val="accent1"/>
                </a:solidFill>
                <a:latin typeface="Times New Roman"/>
                <a:cs typeface="Times New Roman"/>
                <a:sym typeface="Arial"/>
              </a:rPr>
              <a:t>IS ON DETERMINATION OF AFLATOXIN M1 CONTAMINATION IN MILK Contd.</a:t>
            </a:r>
            <a:endParaRPr lang="en-IN" sz="3000" dirty="0"/>
          </a:p>
        </p:txBody>
      </p:sp>
      <p:sp>
        <p:nvSpPr>
          <p:cNvPr id="3" name="Text Placeholder 2">
            <a:extLst>
              <a:ext uri="{FF2B5EF4-FFF2-40B4-BE49-F238E27FC236}">
                <a16:creationId xmlns:a16="http://schemas.microsoft.com/office/drawing/2014/main" id="{86733B71-4717-03DA-F650-36AFA93F733A}"/>
              </a:ext>
            </a:extLst>
          </p:cNvPr>
          <p:cNvSpPr>
            <a:spLocks noGrp="1"/>
          </p:cNvSpPr>
          <p:nvPr>
            <p:ph type="body" idx="1"/>
          </p:nvPr>
        </p:nvSpPr>
        <p:spPr>
          <a:xfrm>
            <a:off x="212141" y="1139125"/>
            <a:ext cx="8303209" cy="3828081"/>
          </a:xfrm>
        </p:spPr>
        <p:txBody>
          <a:bodyPr/>
          <a:lstStyle/>
          <a:p>
            <a:pPr algn="just">
              <a:buClr>
                <a:schemeClr val="accent1"/>
              </a:buClr>
              <a:buFont typeface="Arial" panose="020B0604020202020204" pitchFamily="34" charset="0"/>
              <a:buChar char="•"/>
            </a:pPr>
            <a:r>
              <a:rPr lang="en-US" sz="2200" dirty="0">
                <a:solidFill>
                  <a:schemeClr val="accent1"/>
                </a:solidFill>
                <a:latin typeface="Times New Roman" panose="02020603050405020304" pitchFamily="18" charset="0"/>
                <a:cs typeface="Times New Roman" panose="02020603050405020304" pitchFamily="18" charset="0"/>
              </a:rPr>
              <a:t>Aflatoxin M1 (AFM1) is extracted by passing the test portion through an immunoaffinity column. The column contains specific antibodies bound onto a solid support material. As the sample passes through the column, the antibodies selectively bind with any AFM1 (antigen) present and form an antibody-antigen complex. All other components of the sample matrix are washed off the column with water. Then the AFM1 is eluted from the column with methanol and acetonitrile. After concentration of the eluate, the amount of AFM1 is determined by one-dimensional thin-layer chromatography. In the case of interference, two-dimensional thin layer chromatography is carried out to separate the AFM1 from its impurities.</a:t>
            </a:r>
          </a:p>
          <a:p>
            <a:endParaRPr lang="en-IN" dirty="0"/>
          </a:p>
        </p:txBody>
      </p:sp>
    </p:spTree>
    <p:extLst>
      <p:ext uri="{BB962C8B-B14F-4D97-AF65-F5344CB8AC3E}">
        <p14:creationId xmlns:p14="http://schemas.microsoft.com/office/powerpoint/2010/main" val="444509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5" name="Picture 2" descr="HPLC Testing Laboratory Services with ...">
            <a:extLst>
              <a:ext uri="{FF2B5EF4-FFF2-40B4-BE49-F238E27FC236}">
                <a16:creationId xmlns:a16="http://schemas.microsoft.com/office/drawing/2014/main" id="{F790B1A2-AE9D-408C-8DF0-56B9CE018C6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09728" y="1"/>
            <a:ext cx="878838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109728" y="48126"/>
            <a:ext cx="8844077" cy="838773"/>
          </a:xfrm>
        </p:spPr>
        <p:txBody>
          <a:bodyPr/>
          <a:lstStyle/>
          <a:p>
            <a:pPr algn="just"/>
            <a:r>
              <a:rPr lang="en-US" sz="3000" b="1" dirty="0">
                <a:solidFill>
                  <a:schemeClr val="accent1"/>
                </a:solidFill>
                <a:latin typeface="Times New Roman"/>
                <a:cs typeface="Times New Roman"/>
                <a:sym typeface="Arial"/>
              </a:rPr>
              <a:t>IS ON DETERMINATION OF AFLATOXIN M1 IN MILK Contd. [ IMMUNOASSAY]</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281634" y="886899"/>
            <a:ext cx="8500263" cy="3849006"/>
          </a:xfrm>
        </p:spPr>
        <p:txBody>
          <a:bodyPr numCol="1"/>
          <a:lstStyle/>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IS 18109 is identical with ISO 14675 : 2003 ‘Milk and milk products — Guidelines for a standardized description of competitive enzyme immunoassays — Determination of aflatoxin M1 content’</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Proprietary methods such as ELISA methods cannot be described in separate International Standards. Therefore, this Standard is intended to provide guidelines on basic parameters required for evaluation/validation of competitive enzyme immunoassays for the quantitative determination of aflatoxin M1 in milk and milk products. </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The “quality” of any immunoassay is a function of the immunochemical principle of the method, the properties of the reagents, the assay design and the experimental errors. These basic principles determine the sensitivity, specificity, precision and accuracy of the assay. </a:t>
            </a:r>
          </a:p>
        </p:txBody>
      </p:sp>
      <p:graphicFrame>
        <p:nvGraphicFramePr>
          <p:cNvPr id="4" name="Object 3">
            <a:extLst>
              <a:ext uri="{FF2B5EF4-FFF2-40B4-BE49-F238E27FC236}">
                <a16:creationId xmlns:a16="http://schemas.microsoft.com/office/drawing/2014/main" id="{CEC519AA-531B-6EA1-B4C1-C8445B4A0A32}"/>
              </a:ext>
            </a:extLst>
          </p:cNvPr>
          <p:cNvGraphicFramePr>
            <a:graphicFrameLocks noChangeAspect="1"/>
          </p:cNvGraphicFramePr>
          <p:nvPr>
            <p:extLst>
              <p:ext uri="{D42A27DB-BD31-4B8C-83A1-F6EECF244321}">
                <p14:modId xmlns:p14="http://schemas.microsoft.com/office/powerpoint/2010/main" val="2884758190"/>
              </p:ext>
            </p:extLst>
          </p:nvPr>
        </p:nvGraphicFramePr>
        <p:xfrm>
          <a:off x="7581799" y="4483862"/>
          <a:ext cx="812800" cy="527050"/>
        </p:xfrm>
        <a:graphic>
          <a:graphicData uri="http://schemas.openxmlformats.org/presentationml/2006/ole">
            <mc:AlternateContent xmlns:mc="http://schemas.openxmlformats.org/markup-compatibility/2006">
              <mc:Choice xmlns:v="urn:schemas-microsoft-com:vml" Requires="v">
                <p:oleObj name="Packager Shell Object" showAsIcon="1" r:id="rId3" imgW="812665" imgH="526949" progId="Package">
                  <p:embed/>
                </p:oleObj>
              </mc:Choice>
              <mc:Fallback>
                <p:oleObj name="Packager Shell Object" showAsIcon="1" r:id="rId3" imgW="812665" imgH="526949" progId="Package">
                  <p:embed/>
                  <p:pic>
                    <p:nvPicPr>
                      <p:cNvPr id="0" name=""/>
                      <p:cNvPicPr/>
                      <p:nvPr/>
                    </p:nvPicPr>
                    <p:blipFill>
                      <a:blip r:embed="rId4"/>
                      <a:stretch>
                        <a:fillRect/>
                      </a:stretch>
                    </p:blipFill>
                    <p:spPr>
                      <a:xfrm>
                        <a:off x="7581799" y="4483862"/>
                        <a:ext cx="812800" cy="527050"/>
                      </a:xfrm>
                      <a:prstGeom prst="rect">
                        <a:avLst/>
                      </a:prstGeom>
                    </p:spPr>
                  </p:pic>
                </p:oleObj>
              </mc:Fallback>
            </mc:AlternateContent>
          </a:graphicData>
        </a:graphic>
      </p:graphicFrame>
    </p:spTree>
    <p:extLst>
      <p:ext uri="{BB962C8B-B14F-4D97-AF65-F5344CB8AC3E}">
        <p14:creationId xmlns:p14="http://schemas.microsoft.com/office/powerpoint/2010/main" val="1211640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4" name="Picture 2" descr="HPLC Testing Laboratory Services with ...">
            <a:extLst>
              <a:ext uri="{FF2B5EF4-FFF2-40B4-BE49-F238E27FC236}">
                <a16:creationId xmlns:a16="http://schemas.microsoft.com/office/drawing/2014/main" id="{7918B337-418A-A06E-BC10-8D2A32340D71}"/>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09728" y="1"/>
            <a:ext cx="878838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109728" y="48126"/>
            <a:ext cx="8844077" cy="838773"/>
          </a:xfrm>
        </p:spPr>
        <p:txBody>
          <a:bodyPr/>
          <a:lstStyle/>
          <a:p>
            <a:pPr algn="just"/>
            <a:r>
              <a:rPr lang="en-US" sz="3000" b="1" dirty="0">
                <a:solidFill>
                  <a:schemeClr val="accent1"/>
                </a:solidFill>
                <a:latin typeface="Times New Roman"/>
                <a:cs typeface="Times New Roman"/>
                <a:sym typeface="Arial"/>
              </a:rPr>
              <a:t>IS ON DETERMINATION OF AFLATOXIN M1 IN MILK Contd. [ HPLC]</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281634" y="886898"/>
            <a:ext cx="8500263" cy="4021111"/>
          </a:xfrm>
        </p:spPr>
        <p:txBody>
          <a:bodyPr numCol="1"/>
          <a:lstStyle/>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IS 18110 is identical with ISO 14501 : 2021 ‘Milk and milk powder — Determination of aflatoxin M1 content — Clean-up by immunoaffinity chromatography and determination by high-performance liquid chromatography’</a:t>
            </a:r>
          </a:p>
          <a:p>
            <a:pPr algn="just">
              <a:buClr>
                <a:schemeClr val="accent1"/>
              </a:buClr>
              <a:buFont typeface="Arial" panose="020B0604020202020204" pitchFamily="34" charset="0"/>
              <a:buChar char="•"/>
            </a:pPr>
            <a:r>
              <a:rPr lang="en-US" sz="2000" dirty="0">
                <a:solidFill>
                  <a:schemeClr val="accent1"/>
                </a:solidFill>
                <a:latin typeface="Times New Roman" panose="02020603050405020304" pitchFamily="18" charset="0"/>
                <a:cs typeface="Times New Roman" panose="02020603050405020304" pitchFamily="18" charset="0"/>
              </a:rPr>
              <a:t>Aflatoxin M1 is extracted by passing the test portion through an immunoaffinity column that contains specific antibodies bound onto a solid support material. As the sample passes through the column, the antibodies are selectively bound with any aflatoxin M1 (antigen) present and form an antibody-antigen complex. All other components of the sample matrix are washed off the column with water. Then aflatoxin M1 is eluted from the column and the eluate is collected. The amount of aflatoxin M1 present in this eluate is determined by means of high-performance liquid chromatography (HPLC) coupled with fluorometric detection.</a:t>
            </a:r>
          </a:p>
        </p:txBody>
      </p:sp>
      <p:graphicFrame>
        <p:nvGraphicFramePr>
          <p:cNvPr id="5" name="Object 4">
            <a:extLst>
              <a:ext uri="{FF2B5EF4-FFF2-40B4-BE49-F238E27FC236}">
                <a16:creationId xmlns:a16="http://schemas.microsoft.com/office/drawing/2014/main" id="{0338AEAF-C821-11C1-F573-17004576171C}"/>
              </a:ext>
            </a:extLst>
          </p:cNvPr>
          <p:cNvGraphicFramePr>
            <a:graphicFrameLocks noChangeAspect="1"/>
          </p:cNvGraphicFramePr>
          <p:nvPr>
            <p:extLst>
              <p:ext uri="{D42A27DB-BD31-4B8C-83A1-F6EECF244321}">
                <p14:modId xmlns:p14="http://schemas.microsoft.com/office/powerpoint/2010/main" val="3103911693"/>
              </p:ext>
            </p:extLst>
          </p:nvPr>
        </p:nvGraphicFramePr>
        <p:xfrm>
          <a:off x="7707172" y="4380960"/>
          <a:ext cx="812800" cy="527050"/>
        </p:xfrm>
        <a:graphic>
          <a:graphicData uri="http://schemas.openxmlformats.org/presentationml/2006/ole">
            <mc:AlternateContent xmlns:mc="http://schemas.openxmlformats.org/markup-compatibility/2006">
              <mc:Choice xmlns:v="urn:schemas-microsoft-com:vml" Requires="v">
                <p:oleObj name="Packager Shell Object" showAsIcon="1" r:id="rId3" imgW="812665" imgH="526949" progId="Package">
                  <p:embed/>
                </p:oleObj>
              </mc:Choice>
              <mc:Fallback>
                <p:oleObj name="Packager Shell Object" showAsIcon="1" r:id="rId3" imgW="812665" imgH="526949" progId="Package">
                  <p:embed/>
                  <p:pic>
                    <p:nvPicPr>
                      <p:cNvPr id="0" name=""/>
                      <p:cNvPicPr/>
                      <p:nvPr/>
                    </p:nvPicPr>
                    <p:blipFill>
                      <a:blip r:embed="rId4"/>
                      <a:stretch>
                        <a:fillRect/>
                      </a:stretch>
                    </p:blipFill>
                    <p:spPr>
                      <a:xfrm>
                        <a:off x="7707172" y="4380960"/>
                        <a:ext cx="812800" cy="527050"/>
                      </a:xfrm>
                      <a:prstGeom prst="rect">
                        <a:avLst/>
                      </a:prstGeom>
                    </p:spPr>
                  </p:pic>
                </p:oleObj>
              </mc:Fallback>
            </mc:AlternateContent>
          </a:graphicData>
        </a:graphic>
      </p:graphicFrame>
    </p:spTree>
    <p:extLst>
      <p:ext uri="{BB962C8B-B14F-4D97-AF65-F5344CB8AC3E}">
        <p14:creationId xmlns:p14="http://schemas.microsoft.com/office/powerpoint/2010/main" val="2676994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02C9F15-1BEF-C035-1523-16ABA1F922EB}"/>
              </a:ext>
            </a:extLst>
          </p:cNvPr>
          <p:cNvPicPr>
            <a:picLocks noChangeAspect="1"/>
          </p:cNvPicPr>
          <p:nvPr/>
        </p:nvPicPr>
        <p:blipFill>
          <a:blip r:embed="rId2">
            <a:alphaModFix amt="35000"/>
          </a:blip>
          <a:stretch>
            <a:fillRect/>
          </a:stretch>
        </p:blipFill>
        <p:spPr>
          <a:xfrm>
            <a:off x="16329" y="0"/>
            <a:ext cx="9127671" cy="5095374"/>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77516" y="-391886"/>
            <a:ext cx="7937833" cy="1278785"/>
          </a:xfrm>
        </p:spPr>
        <p:txBody>
          <a:bodyPr/>
          <a:lstStyle/>
          <a:p>
            <a:pPr algn="just"/>
            <a:r>
              <a:rPr lang="en-US" sz="3200" b="1" dirty="0">
                <a:solidFill>
                  <a:schemeClr val="accent1"/>
                </a:solidFill>
                <a:latin typeface="Times New Roman"/>
                <a:cs typeface="Times New Roman"/>
                <a:sym typeface="Arial"/>
              </a:rPr>
              <a:t>CONCLUSION &amp; FUTURE TRENDS  </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168250" y="811986"/>
            <a:ext cx="8727033" cy="4331513"/>
          </a:xfrm>
        </p:spPr>
        <p:txBody>
          <a:bodyPr numCol="1"/>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Adulteration &amp; Contamination is going to stay, and more new contaminants may be encountered which may require tweaking in our established methods.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Studies are being carried out to develop new methods for analysis. Few of the developmental methods are:</a:t>
            </a:r>
          </a:p>
          <a:p>
            <a:pPr algn="just">
              <a:buClr>
                <a:schemeClr val="accent1"/>
              </a:buClr>
              <a:buFont typeface="Arial" panose="020B0604020202020204" pitchFamily="34" charset="0"/>
              <a:buChar char="•"/>
            </a:pPr>
            <a:r>
              <a:rPr lang="en-US" sz="2400" b="1" dirty="0">
                <a:solidFill>
                  <a:schemeClr val="accent1"/>
                </a:solidFill>
                <a:latin typeface="Times New Roman" panose="02020603050405020304" pitchFamily="18" charset="0"/>
                <a:cs typeface="Times New Roman" panose="02020603050405020304" pitchFamily="18" charset="0"/>
              </a:rPr>
              <a:t>Microfluidic devices</a:t>
            </a:r>
            <a:r>
              <a:rPr lang="en-US" sz="2400" dirty="0">
                <a:solidFill>
                  <a:schemeClr val="accent1"/>
                </a:solidFill>
                <a:latin typeface="Times New Roman" panose="02020603050405020304" pitchFamily="18" charset="0"/>
                <a:cs typeface="Times New Roman" panose="02020603050405020304" pitchFamily="18" charset="0"/>
              </a:rPr>
              <a:t>: Miniaturized platforms for rapid and automated contaminant detection.</a:t>
            </a:r>
          </a:p>
          <a:p>
            <a:pPr algn="just">
              <a:buClr>
                <a:schemeClr val="accent1"/>
              </a:buClr>
              <a:buFont typeface="Arial" panose="020B0604020202020204" pitchFamily="34" charset="0"/>
              <a:buChar char="•"/>
            </a:pPr>
            <a:r>
              <a:rPr lang="en-US" sz="2400" b="1" dirty="0">
                <a:solidFill>
                  <a:schemeClr val="accent1"/>
                </a:solidFill>
                <a:latin typeface="Times New Roman" panose="02020603050405020304" pitchFamily="18" charset="0"/>
                <a:cs typeface="Times New Roman" panose="02020603050405020304" pitchFamily="18" charset="0"/>
              </a:rPr>
              <a:t>Aptamers</a:t>
            </a:r>
            <a:r>
              <a:rPr lang="en-US" sz="2400" dirty="0">
                <a:solidFill>
                  <a:schemeClr val="accent1"/>
                </a:solidFill>
                <a:latin typeface="Times New Roman" panose="02020603050405020304" pitchFamily="18" charset="0"/>
                <a:cs typeface="Times New Roman" panose="02020603050405020304" pitchFamily="18" charset="0"/>
              </a:rPr>
              <a:t>: Synthetic molecules that can bind specifically to contaminants, offering potential for portable and sensitive tests.</a:t>
            </a:r>
          </a:p>
          <a:p>
            <a:pPr marL="571500" lvl="1" indent="0" algn="just">
              <a:buClr>
                <a:schemeClr val="accent1"/>
              </a:buClr>
              <a:buNone/>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664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2A72-9674-7714-3991-0841B2C7B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4E0EB-8EF0-13EA-406E-935C47935325}"/>
              </a:ext>
            </a:extLst>
          </p:cNvPr>
          <p:cNvSpPr>
            <a:spLocks noGrp="1"/>
          </p:cNvSpPr>
          <p:nvPr>
            <p:ph type="title"/>
          </p:nvPr>
        </p:nvSpPr>
        <p:spPr>
          <a:xfrm>
            <a:off x="5175504" y="585216"/>
            <a:ext cx="4100687" cy="512065"/>
          </a:xfrm>
        </p:spPr>
        <p:txBody>
          <a:bodyPr/>
          <a:lstStyle/>
          <a:p>
            <a:r>
              <a:rPr lang="en-US" sz="2000" b="1" dirty="0">
                <a:solidFill>
                  <a:schemeClr val="accent1"/>
                </a:solidFill>
                <a:latin typeface="Times New Roman"/>
                <a:cs typeface="Times New Roman"/>
                <a:sym typeface="Arial"/>
              </a:rPr>
              <a:t>… AND SO OF ITS CONTAMINATION</a:t>
            </a:r>
          </a:p>
        </p:txBody>
      </p:sp>
      <p:sp>
        <p:nvSpPr>
          <p:cNvPr id="3" name="Content Placeholder 2">
            <a:extLst>
              <a:ext uri="{FF2B5EF4-FFF2-40B4-BE49-F238E27FC236}">
                <a16:creationId xmlns:a16="http://schemas.microsoft.com/office/drawing/2014/main" id="{B33B8559-E6FD-EE99-A50F-F608A72E66C3}"/>
              </a:ext>
            </a:extLst>
          </p:cNvPr>
          <p:cNvSpPr>
            <a:spLocks noGrp="1"/>
          </p:cNvSpPr>
          <p:nvPr>
            <p:ph idx="1"/>
          </p:nvPr>
        </p:nvSpPr>
        <p:spPr>
          <a:xfrm>
            <a:off x="226184" y="1810513"/>
            <a:ext cx="8691632" cy="4732348"/>
          </a:xfrm>
        </p:spPr>
        <p:txBody>
          <a:bodyPr/>
          <a:lstStyle/>
          <a:p>
            <a:pPr algn="just">
              <a:buClr>
                <a:schemeClr val="accent1"/>
              </a:buClr>
              <a:buFont typeface="Wingdings" pitchFamily="2" charset="2"/>
              <a:buChar char="Ø"/>
            </a:pPr>
            <a:r>
              <a:rPr lang="en-US" sz="2000" dirty="0">
                <a:solidFill>
                  <a:schemeClr val="accent1"/>
                </a:solidFill>
                <a:latin typeface="Times New Roman" panose="02020603050405020304" pitchFamily="18" charset="0"/>
                <a:cs typeface="Times New Roman" panose="02020603050405020304" pitchFamily="18" charset="0"/>
              </a:rPr>
              <a:t>Milk is susceptible to various forms of contamination throughout its production, processing, and distribution</a:t>
            </a:r>
          </a:p>
          <a:p>
            <a:pPr algn="just">
              <a:buClr>
                <a:schemeClr val="accent1"/>
              </a:buClr>
              <a:buFont typeface="Wingdings" pitchFamily="2" charset="2"/>
              <a:buChar char="Ø"/>
            </a:pPr>
            <a:r>
              <a:rPr lang="en-US" sz="2000" dirty="0">
                <a:solidFill>
                  <a:schemeClr val="accent1"/>
                </a:solidFill>
                <a:latin typeface="Times New Roman" panose="02020603050405020304" pitchFamily="18" charset="0"/>
                <a:cs typeface="Times New Roman" panose="02020603050405020304" pitchFamily="18" charset="0"/>
              </a:rPr>
              <a:t>Microbial Contamination: Bacteria; Yeast &amp; Mold</a:t>
            </a:r>
          </a:p>
          <a:p>
            <a:pPr algn="just">
              <a:buClr>
                <a:schemeClr val="accent1"/>
              </a:buClr>
              <a:buFont typeface="Wingdings" pitchFamily="2" charset="2"/>
              <a:buChar char="Ø"/>
            </a:pPr>
            <a:r>
              <a:rPr lang="en-US" sz="2000" dirty="0">
                <a:solidFill>
                  <a:schemeClr val="accent1"/>
                </a:solidFill>
                <a:latin typeface="Times New Roman" panose="02020603050405020304" pitchFamily="18" charset="0"/>
                <a:cs typeface="Times New Roman" panose="02020603050405020304" pitchFamily="18" charset="0"/>
              </a:rPr>
              <a:t>Chemical Contamination: Pesticides &amp; Herbicides; Antibiotics &amp; Hormones; Cleaning agents</a:t>
            </a:r>
          </a:p>
          <a:p>
            <a:pPr algn="just">
              <a:buClr>
                <a:schemeClr val="accent1"/>
              </a:buClr>
              <a:buFont typeface="Wingdings" pitchFamily="2" charset="2"/>
              <a:buChar char="Ø"/>
            </a:pPr>
            <a:r>
              <a:rPr lang="en-US" sz="2000" dirty="0">
                <a:solidFill>
                  <a:schemeClr val="accent1"/>
                </a:solidFill>
                <a:latin typeface="Times New Roman" panose="02020603050405020304" pitchFamily="18" charset="0"/>
                <a:cs typeface="Times New Roman" panose="02020603050405020304" pitchFamily="18" charset="0"/>
              </a:rPr>
              <a:t>Physical Contamination: Foreign objects</a:t>
            </a:r>
          </a:p>
          <a:p>
            <a:pPr algn="just">
              <a:buClr>
                <a:schemeClr val="accent1"/>
              </a:buClr>
              <a:buFont typeface="Wingdings" pitchFamily="2" charset="2"/>
              <a:buChar char="Ø"/>
            </a:pPr>
            <a:r>
              <a:rPr lang="en-US" sz="2000" dirty="0">
                <a:solidFill>
                  <a:schemeClr val="accent1"/>
                </a:solidFill>
                <a:latin typeface="Times New Roman" panose="02020603050405020304" pitchFamily="18" charset="0"/>
                <a:cs typeface="Times New Roman" panose="02020603050405020304" pitchFamily="18" charset="0"/>
              </a:rPr>
              <a:t>Causes of Contamination: Poor Hygiene; Improper Storage; Environmental factors; Cross- contamination</a:t>
            </a:r>
          </a:p>
        </p:txBody>
      </p:sp>
      <p:pic>
        <p:nvPicPr>
          <p:cNvPr id="2050" name="Picture 2">
            <a:extLst>
              <a:ext uri="{FF2B5EF4-FFF2-40B4-BE49-F238E27FC236}">
                <a16:creationId xmlns:a16="http://schemas.microsoft.com/office/drawing/2014/main" id="{C9A7682D-5274-6E7B-0B48-76BF18D71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3" y="18288"/>
            <a:ext cx="4867145" cy="179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19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2A72-9674-7714-3991-0841B2C7B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4E0EB-8EF0-13EA-406E-935C47935325}"/>
              </a:ext>
            </a:extLst>
          </p:cNvPr>
          <p:cNvSpPr>
            <a:spLocks noGrp="1"/>
          </p:cNvSpPr>
          <p:nvPr>
            <p:ph type="title"/>
          </p:nvPr>
        </p:nvSpPr>
        <p:spPr>
          <a:xfrm>
            <a:off x="330010" y="1916311"/>
            <a:ext cx="8525232" cy="721033"/>
          </a:xfrm>
        </p:spPr>
        <p:txBody>
          <a:bodyPr/>
          <a:lstStyle/>
          <a:p>
            <a:pPr algn="just"/>
            <a:r>
              <a:rPr lang="en-US" sz="4000" b="1" dirty="0">
                <a:solidFill>
                  <a:schemeClr val="accent1"/>
                </a:solidFill>
                <a:latin typeface="Times New Roman"/>
                <a:cs typeface="Times New Roman"/>
                <a:sym typeface="Arial"/>
              </a:rPr>
              <a:t>SO WHAT’S ‘NEW’ ABOUT IT</a:t>
            </a:r>
          </a:p>
        </p:txBody>
      </p:sp>
      <p:sp>
        <p:nvSpPr>
          <p:cNvPr id="3" name="Content Placeholder 2">
            <a:extLst>
              <a:ext uri="{FF2B5EF4-FFF2-40B4-BE49-F238E27FC236}">
                <a16:creationId xmlns:a16="http://schemas.microsoft.com/office/drawing/2014/main" id="{B33B8559-E6FD-EE99-A50F-F608A72E66C3}"/>
              </a:ext>
            </a:extLst>
          </p:cNvPr>
          <p:cNvSpPr>
            <a:spLocks noGrp="1"/>
          </p:cNvSpPr>
          <p:nvPr>
            <p:ph idx="1"/>
          </p:nvPr>
        </p:nvSpPr>
        <p:spPr>
          <a:xfrm>
            <a:off x="818147" y="1161906"/>
            <a:ext cx="7587200" cy="3884481"/>
          </a:xfrm>
        </p:spPr>
        <p:txBody>
          <a:bodyPr/>
          <a:lstStyle/>
          <a:p>
            <a:pPr algn="just">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endParaRPr lang="en-US" sz="18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BC00DAC-6A72-340C-837C-C3EC01EDC0D1}"/>
              </a:ext>
            </a:extLst>
          </p:cNvPr>
          <p:cNvPicPr>
            <a:picLocks noChangeAspect="1"/>
          </p:cNvPicPr>
          <p:nvPr/>
        </p:nvPicPr>
        <p:blipFill>
          <a:blip r:embed="rId2">
            <a:alphaModFix amt="20000"/>
          </a:blip>
          <a:stretch>
            <a:fillRect/>
          </a:stretch>
        </p:blipFill>
        <p:spPr>
          <a:xfrm>
            <a:off x="571501" y="0"/>
            <a:ext cx="7765675" cy="5143499"/>
          </a:xfrm>
          <a:prstGeom prst="rect">
            <a:avLst/>
          </a:prstGeom>
        </p:spPr>
      </p:pic>
    </p:spTree>
    <p:extLst>
      <p:ext uri="{BB962C8B-B14F-4D97-AF65-F5344CB8AC3E}">
        <p14:creationId xmlns:p14="http://schemas.microsoft.com/office/powerpoint/2010/main" val="3099266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6148" name="Picture 4" descr="33% Teaching Posts Vacant, Indian ...">
            <a:extLst>
              <a:ext uri="{FF2B5EF4-FFF2-40B4-BE49-F238E27FC236}">
                <a16:creationId xmlns:a16="http://schemas.microsoft.com/office/drawing/2014/main" id="{7D48D4C0-3D2E-6A30-52CE-1782C07ED465}"/>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6941" y="683879"/>
            <a:ext cx="9314720" cy="41416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98142" y="48126"/>
            <a:ext cx="7917208" cy="838773"/>
          </a:xfrm>
        </p:spPr>
        <p:txBody>
          <a:bodyPr/>
          <a:lstStyle/>
          <a:p>
            <a:pPr algn="just"/>
            <a:r>
              <a:rPr lang="en-US" sz="3600" b="1" dirty="0">
                <a:solidFill>
                  <a:schemeClr val="accent1"/>
                </a:solidFill>
                <a:latin typeface="Times New Roman"/>
                <a:cs typeface="Times New Roman"/>
                <a:sym typeface="Arial"/>
              </a:rPr>
              <a:t>COURSE THROUGH STANDARDS- A CONCISE &amp; PRECISE WAY</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7"/>
            <a:ext cx="7649076" cy="3154454"/>
          </a:xfrm>
        </p:spPr>
        <p:txBody>
          <a:bodyPr/>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Once a Stakeholder (</a:t>
            </a:r>
            <a:r>
              <a:rPr lang="en-US" sz="2400" i="1" dirty="0">
                <a:solidFill>
                  <a:schemeClr val="accent1"/>
                </a:solidFill>
                <a:latin typeface="Times New Roman" panose="02020603050405020304" pitchFamily="18" charset="0"/>
                <a:cs typeface="Times New Roman" panose="02020603050405020304" pitchFamily="18" charset="0"/>
              </a:rPr>
              <a:t>here, it is Academia</a:t>
            </a:r>
            <a:r>
              <a:rPr lang="en-US" sz="2400" dirty="0">
                <a:solidFill>
                  <a:schemeClr val="accent1"/>
                </a:solidFill>
                <a:latin typeface="Times New Roman" panose="02020603050405020304" pitchFamily="18" charset="0"/>
                <a:cs typeface="Times New Roman" panose="02020603050405020304" pitchFamily="18" charset="0"/>
              </a:rPr>
              <a:t>) goes through a relevant Standard, he can appreciate:</a:t>
            </a:r>
          </a:p>
          <a:p>
            <a:pPr marL="552450" indent="-457200" algn="just">
              <a:spcBef>
                <a:spcPts val="0"/>
              </a:spcBef>
              <a:buClr>
                <a:schemeClr val="accent1"/>
              </a:buClr>
              <a:buFont typeface="+mj-lt"/>
              <a:buAutoNum type="alphaLcPeriod"/>
            </a:pPr>
            <a:r>
              <a:rPr lang="en-US" sz="2400" dirty="0">
                <a:solidFill>
                  <a:schemeClr val="accent1"/>
                </a:solidFill>
                <a:latin typeface="Times New Roman" panose="02020603050405020304" pitchFamily="18" charset="0"/>
                <a:cs typeface="Times New Roman" panose="02020603050405020304" pitchFamily="18" charset="0"/>
              </a:rPr>
              <a:t>How a Standard address a ‘Topic’ already covered in Text books, in concise way</a:t>
            </a:r>
          </a:p>
          <a:p>
            <a:pPr marL="552450" indent="-457200" algn="just">
              <a:spcBef>
                <a:spcPts val="0"/>
              </a:spcBef>
              <a:buClr>
                <a:schemeClr val="accent1"/>
              </a:buClr>
              <a:buFont typeface="+mj-lt"/>
              <a:buAutoNum type="alphaLcPeriod"/>
            </a:pPr>
            <a:r>
              <a:rPr lang="en-US" sz="2400" dirty="0">
                <a:solidFill>
                  <a:schemeClr val="accent1"/>
                </a:solidFill>
                <a:latin typeface="Times New Roman" panose="02020603050405020304" pitchFamily="18" charset="0"/>
                <a:cs typeface="Times New Roman" panose="02020603050405020304" pitchFamily="18" charset="0"/>
              </a:rPr>
              <a:t>How the problem statement (issue) is getting addressed in the Standard</a:t>
            </a:r>
          </a:p>
          <a:p>
            <a:pPr marL="552450" indent="-457200" algn="just">
              <a:spcBef>
                <a:spcPts val="0"/>
              </a:spcBef>
              <a:buClr>
                <a:schemeClr val="accent1"/>
              </a:buClr>
              <a:buFont typeface="+mj-lt"/>
              <a:buAutoNum type="alphaLcPeriod"/>
            </a:pPr>
            <a:r>
              <a:rPr lang="en-US" sz="2400" dirty="0">
                <a:solidFill>
                  <a:schemeClr val="accent1"/>
                </a:solidFill>
                <a:latin typeface="Times New Roman" panose="02020603050405020304" pitchFamily="18" charset="0"/>
                <a:cs typeface="Times New Roman" panose="02020603050405020304" pitchFamily="18" charset="0"/>
              </a:rPr>
              <a:t>How many parameters are tested to ensure Conformity (Quality) of a Product</a:t>
            </a:r>
          </a:p>
          <a:p>
            <a:pPr marL="95250" indent="0">
              <a:buClr>
                <a:schemeClr val="accent1"/>
              </a:buClr>
              <a:buNone/>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444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5" name="Picture 4" descr="33% Teaching Posts Vacant, Indian ...">
            <a:extLst>
              <a:ext uri="{FF2B5EF4-FFF2-40B4-BE49-F238E27FC236}">
                <a16:creationId xmlns:a16="http://schemas.microsoft.com/office/drawing/2014/main" id="{CEC368DB-6820-D69A-C215-91FE6ABB020B}"/>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6941" y="683879"/>
            <a:ext cx="9314720" cy="41416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98142" y="48126"/>
            <a:ext cx="7917208" cy="838773"/>
          </a:xfrm>
        </p:spPr>
        <p:txBody>
          <a:bodyPr/>
          <a:lstStyle/>
          <a:p>
            <a:pPr algn="just"/>
            <a:r>
              <a:rPr lang="en-US" sz="3600" b="1" dirty="0">
                <a:solidFill>
                  <a:schemeClr val="accent1"/>
                </a:solidFill>
                <a:latin typeface="Times New Roman"/>
                <a:cs typeface="Times New Roman"/>
                <a:sym typeface="Arial"/>
              </a:rPr>
              <a:t>COURSE THROUGH STANDARDS- A CONCISE &amp; PRECISE WAY </a:t>
            </a:r>
            <a:r>
              <a:rPr lang="en-US" sz="3600" b="1" dirty="0" err="1">
                <a:solidFill>
                  <a:schemeClr val="accent1"/>
                </a:solidFill>
                <a:latin typeface="Times New Roman"/>
                <a:cs typeface="Times New Roman"/>
                <a:sym typeface="Arial"/>
              </a:rPr>
              <a:t>Contd</a:t>
            </a:r>
            <a:endParaRPr lang="en-US" sz="3600" b="1" dirty="0">
              <a:solidFill>
                <a:schemeClr val="accent1"/>
              </a:solidFill>
              <a:latin typeface="Times New Roman"/>
              <a:cs typeface="Times New Roman"/>
              <a:sym typeface="Arial"/>
            </a:endParaRP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976276"/>
            <a:ext cx="7649076" cy="3554473"/>
          </a:xfrm>
        </p:spPr>
        <p:txBody>
          <a:bodyPr/>
          <a:lstStyle/>
          <a:p>
            <a:pPr marL="552450" indent="-457200" algn="just">
              <a:spcBef>
                <a:spcPts val="0"/>
              </a:spcBef>
              <a:buClr>
                <a:schemeClr val="accent1"/>
              </a:buClr>
              <a:buFont typeface="+mj-lt"/>
              <a:buAutoNum type="alphaLcPeriod" startAt="4"/>
            </a:pPr>
            <a:r>
              <a:rPr lang="en-US" sz="2400" dirty="0">
                <a:solidFill>
                  <a:schemeClr val="accent1"/>
                </a:solidFill>
                <a:latin typeface="Times New Roman" panose="02020603050405020304" pitchFamily="18" charset="0"/>
                <a:cs typeface="Times New Roman" panose="02020603050405020304" pitchFamily="18" charset="0"/>
              </a:rPr>
              <a:t>How the parameters are tested (Detailed description of Method of Tests, along with sample preparation/ conditioning details)</a:t>
            </a:r>
          </a:p>
          <a:p>
            <a:pPr marL="552450" indent="-457200" algn="just">
              <a:spcBef>
                <a:spcPts val="0"/>
              </a:spcBef>
              <a:buClr>
                <a:schemeClr val="accent1"/>
              </a:buClr>
              <a:buFont typeface="+mj-lt"/>
              <a:buAutoNum type="alphaLcPeriod" startAt="4"/>
            </a:pPr>
            <a:r>
              <a:rPr lang="en-US" sz="2400" dirty="0">
                <a:solidFill>
                  <a:schemeClr val="accent1"/>
                </a:solidFill>
                <a:latin typeface="Times New Roman" panose="02020603050405020304" pitchFamily="18" charset="0"/>
                <a:cs typeface="Times New Roman" panose="02020603050405020304" pitchFamily="18" charset="0"/>
              </a:rPr>
              <a:t>Why it is so? (Selection of a particular method considering Product matrix; Limit of Detection/ Quantification based on Repeatability/ Reproducibility)</a:t>
            </a:r>
          </a:p>
          <a:p>
            <a:pPr marL="552450" indent="-457200" algn="just">
              <a:spcBef>
                <a:spcPts val="0"/>
              </a:spcBef>
              <a:buClr>
                <a:schemeClr val="accent1"/>
              </a:buClr>
              <a:buFont typeface="+mj-lt"/>
              <a:buAutoNum type="alphaLcPeriod" startAt="4"/>
            </a:pPr>
            <a:r>
              <a:rPr lang="en-US" sz="2400" dirty="0">
                <a:solidFill>
                  <a:schemeClr val="accent1"/>
                </a:solidFill>
                <a:latin typeface="Times New Roman" panose="02020603050405020304" pitchFamily="18" charset="0"/>
                <a:cs typeface="Times New Roman" panose="02020603050405020304" pitchFamily="18" charset="0"/>
              </a:rPr>
              <a:t>What additional ‘value’ the standards are bringing in? (Measurement Uncertainty in testing and its impact; Reporting of Results and its impact, highlighting the significance of IS 2: 2022) </a:t>
            </a:r>
          </a:p>
          <a:p>
            <a:pPr marL="95250" indent="0">
              <a:buClr>
                <a:schemeClr val="accent1"/>
              </a:buClr>
              <a:buNone/>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8C7D90A8-5AFC-5F55-7EFD-026F9F789AE2}"/>
              </a:ext>
            </a:extLst>
          </p:cNvPr>
          <p:cNvGraphicFramePr>
            <a:graphicFrameLocks noChangeAspect="1"/>
          </p:cNvGraphicFramePr>
          <p:nvPr>
            <p:extLst>
              <p:ext uri="{D42A27DB-BD31-4B8C-83A1-F6EECF244321}">
                <p14:modId xmlns:p14="http://schemas.microsoft.com/office/powerpoint/2010/main" val="1248817586"/>
              </p:ext>
            </p:extLst>
          </p:nvPr>
        </p:nvGraphicFramePr>
        <p:xfrm>
          <a:off x="4764362" y="4003699"/>
          <a:ext cx="495300" cy="527050"/>
        </p:xfrm>
        <a:graphic>
          <a:graphicData uri="http://schemas.openxmlformats.org/presentationml/2006/ole">
            <mc:AlternateContent xmlns:mc="http://schemas.openxmlformats.org/markup-compatibility/2006">
              <mc:Choice xmlns:v="urn:schemas-microsoft-com:vml" Requires="v">
                <p:oleObj name="Packager Shell Object" showAsIcon="1" r:id="rId3" imgW="495350" imgH="526949" progId="Package">
                  <p:embed/>
                </p:oleObj>
              </mc:Choice>
              <mc:Fallback>
                <p:oleObj name="Packager Shell Object" showAsIcon="1" r:id="rId3" imgW="495350" imgH="526949" progId="Package">
                  <p:embed/>
                  <p:pic>
                    <p:nvPicPr>
                      <p:cNvPr id="0" name=""/>
                      <p:cNvPicPr/>
                      <p:nvPr/>
                    </p:nvPicPr>
                    <p:blipFill>
                      <a:blip r:embed="rId4"/>
                      <a:stretch>
                        <a:fillRect/>
                      </a:stretch>
                    </p:blipFill>
                    <p:spPr>
                      <a:xfrm>
                        <a:off x="4764362" y="4003699"/>
                        <a:ext cx="495300" cy="527050"/>
                      </a:xfrm>
                      <a:prstGeom prst="rect">
                        <a:avLst/>
                      </a:prstGeom>
                    </p:spPr>
                  </p:pic>
                </p:oleObj>
              </mc:Fallback>
            </mc:AlternateContent>
          </a:graphicData>
        </a:graphic>
      </p:graphicFrame>
    </p:spTree>
    <p:extLst>
      <p:ext uri="{BB962C8B-B14F-4D97-AF65-F5344CB8AC3E}">
        <p14:creationId xmlns:p14="http://schemas.microsoft.com/office/powerpoint/2010/main" val="25124300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10242" name="Picture 2" descr="college teachers in Bengal ...">
            <a:extLst>
              <a:ext uri="{FF2B5EF4-FFF2-40B4-BE49-F238E27FC236}">
                <a16:creationId xmlns:a16="http://schemas.microsoft.com/office/drawing/2014/main" id="{8E6C0A35-D35F-2701-90D2-6CA8717D7135}"/>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05522" y="0"/>
            <a:ext cx="8063122"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247507" y="48126"/>
            <a:ext cx="8267843" cy="838773"/>
          </a:xfrm>
        </p:spPr>
        <p:txBody>
          <a:bodyPr/>
          <a:lstStyle/>
          <a:p>
            <a:pPr algn="just"/>
            <a:r>
              <a:rPr lang="en-US" sz="3400" b="1" dirty="0">
                <a:solidFill>
                  <a:schemeClr val="accent1"/>
                </a:solidFill>
                <a:latin typeface="Times New Roman"/>
                <a:cs typeface="Times New Roman"/>
                <a:sym typeface="Arial"/>
              </a:rPr>
              <a:t>STRUCTURED SCIENTFIC APPROACH</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7"/>
            <a:ext cx="7649076" cy="3154454"/>
          </a:xfrm>
        </p:spPr>
        <p:txBody>
          <a:bodyPr/>
          <a:lstStyle/>
          <a:p>
            <a:pPr algn="just">
              <a:buClr>
                <a:schemeClr val="accent1"/>
              </a:buClr>
            </a:pPr>
            <a:r>
              <a:rPr lang="en-US" sz="2400" b="1" dirty="0">
                <a:solidFill>
                  <a:schemeClr val="accent1"/>
                </a:solidFill>
                <a:latin typeface="Times New Roman" panose="02020603050405020304" pitchFamily="18" charset="0"/>
                <a:cs typeface="Times New Roman" panose="02020603050405020304" pitchFamily="18" charset="0"/>
              </a:rPr>
              <a:t>Foreword: </a:t>
            </a:r>
            <a:r>
              <a:rPr lang="en-US" sz="2400" dirty="0">
                <a:solidFill>
                  <a:schemeClr val="accent1"/>
                </a:solidFill>
                <a:latin typeface="Times New Roman" panose="02020603050405020304" pitchFamily="18" charset="0"/>
                <a:cs typeface="Times New Roman" panose="02020603050405020304" pitchFamily="18" charset="0"/>
              </a:rPr>
              <a:t>Genesis of the Standard in brief, along with major changes brought through revisions (as applicable)</a:t>
            </a:r>
            <a:endParaRPr lang="en-US" sz="2400" b="1"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pPr>
            <a:r>
              <a:rPr lang="en-US" sz="2400" b="1" dirty="0">
                <a:solidFill>
                  <a:schemeClr val="accent1"/>
                </a:solidFill>
                <a:latin typeface="Times New Roman" panose="02020603050405020304" pitchFamily="18" charset="0"/>
                <a:cs typeface="Times New Roman" panose="02020603050405020304" pitchFamily="18" charset="0"/>
              </a:rPr>
              <a:t>Scope</a:t>
            </a:r>
            <a:r>
              <a:rPr lang="en-US" sz="2400" dirty="0">
                <a:solidFill>
                  <a:schemeClr val="accent1"/>
                </a:solidFill>
                <a:latin typeface="Times New Roman" panose="02020603050405020304" pitchFamily="18" charset="0"/>
                <a:cs typeface="Times New Roman" panose="02020603050405020304" pitchFamily="18" charset="0"/>
              </a:rPr>
              <a:t> : Defines the ‘Applicability’ of the Standard</a:t>
            </a:r>
          </a:p>
          <a:p>
            <a:pPr algn="just">
              <a:buClr>
                <a:schemeClr val="accent1"/>
              </a:buClr>
            </a:pPr>
            <a:r>
              <a:rPr lang="en-US" sz="2400" b="1" dirty="0">
                <a:solidFill>
                  <a:schemeClr val="accent1"/>
                </a:solidFill>
                <a:latin typeface="Times New Roman" panose="02020603050405020304" pitchFamily="18" charset="0"/>
                <a:cs typeface="Times New Roman" panose="02020603050405020304" pitchFamily="18" charset="0"/>
              </a:rPr>
              <a:t>Normative References</a:t>
            </a:r>
            <a:r>
              <a:rPr lang="en-US" sz="2400" dirty="0">
                <a:solidFill>
                  <a:schemeClr val="accent1"/>
                </a:solidFill>
                <a:latin typeface="Times New Roman" panose="02020603050405020304" pitchFamily="18" charset="0"/>
                <a:cs typeface="Times New Roman" panose="02020603050405020304" pitchFamily="18" charset="0"/>
              </a:rPr>
              <a:t>: Documents which have been referred to</a:t>
            </a:r>
          </a:p>
          <a:p>
            <a:pPr algn="just">
              <a:buClr>
                <a:schemeClr val="accent1"/>
              </a:buClr>
            </a:pPr>
            <a:r>
              <a:rPr lang="en-US" sz="2400" b="1" dirty="0">
                <a:solidFill>
                  <a:schemeClr val="accent1"/>
                </a:solidFill>
                <a:latin typeface="Times New Roman" panose="02020603050405020304" pitchFamily="18" charset="0"/>
                <a:cs typeface="Times New Roman" panose="02020603050405020304" pitchFamily="18" charset="0"/>
              </a:rPr>
              <a:t>Terms &amp; Definitions</a:t>
            </a:r>
            <a:r>
              <a:rPr lang="en-US" sz="2400" dirty="0">
                <a:solidFill>
                  <a:schemeClr val="accent1"/>
                </a:solidFill>
                <a:latin typeface="Times New Roman" panose="02020603050405020304" pitchFamily="18" charset="0"/>
                <a:cs typeface="Times New Roman" panose="02020603050405020304" pitchFamily="18" charset="0"/>
              </a:rPr>
              <a:t>: As is used in the Standard</a:t>
            </a:r>
          </a:p>
          <a:p>
            <a:pPr algn="just">
              <a:buClr>
                <a:schemeClr val="accent1"/>
              </a:buClr>
            </a:pPr>
            <a:r>
              <a:rPr lang="en-US" sz="2400" b="1" dirty="0">
                <a:solidFill>
                  <a:schemeClr val="accent1"/>
                </a:solidFill>
                <a:latin typeface="Times New Roman" panose="02020603050405020304" pitchFamily="18" charset="0"/>
                <a:cs typeface="Times New Roman" panose="02020603050405020304" pitchFamily="18" charset="0"/>
              </a:rPr>
              <a:t>Requirements</a:t>
            </a:r>
            <a:r>
              <a:rPr lang="en-US" sz="2400" dirty="0">
                <a:solidFill>
                  <a:schemeClr val="accent1"/>
                </a:solidFill>
                <a:latin typeface="Times New Roman" panose="02020603050405020304" pitchFamily="18" charset="0"/>
                <a:cs typeface="Times New Roman" panose="02020603050405020304" pitchFamily="18" charset="0"/>
              </a:rPr>
              <a:t>: The set of specified Tests which determines the ‘Quality’ of the Product/ services</a:t>
            </a:r>
          </a:p>
          <a:p>
            <a:pPr>
              <a:buClr>
                <a:schemeClr val="accent1"/>
              </a:buCl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6267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4" name="Picture 2" descr="college teachers in Bengal ...">
            <a:extLst>
              <a:ext uri="{FF2B5EF4-FFF2-40B4-BE49-F238E27FC236}">
                <a16:creationId xmlns:a16="http://schemas.microsoft.com/office/drawing/2014/main" id="{6F358B44-43F1-B8D0-9AC2-EF66E13B49B5}"/>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05522" y="0"/>
            <a:ext cx="8063122"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247507" y="48126"/>
            <a:ext cx="8267843" cy="838773"/>
          </a:xfrm>
        </p:spPr>
        <p:txBody>
          <a:bodyPr/>
          <a:lstStyle/>
          <a:p>
            <a:pPr algn="just"/>
            <a:r>
              <a:rPr lang="en-US" sz="3400" b="1" dirty="0">
                <a:solidFill>
                  <a:schemeClr val="accent1"/>
                </a:solidFill>
                <a:latin typeface="Times New Roman"/>
                <a:cs typeface="Times New Roman"/>
                <a:sym typeface="Arial"/>
              </a:rPr>
              <a:t>STRUCTURED SCIENTFIC APPROACH</a:t>
            </a:r>
            <a:br>
              <a:rPr lang="en-US" sz="3400" b="1" dirty="0">
                <a:solidFill>
                  <a:schemeClr val="accent1"/>
                </a:solidFill>
                <a:latin typeface="Times New Roman"/>
                <a:cs typeface="Times New Roman"/>
                <a:sym typeface="Arial"/>
              </a:rPr>
            </a:br>
            <a:r>
              <a:rPr lang="en-US" sz="3400" b="1" dirty="0">
                <a:solidFill>
                  <a:schemeClr val="accent1"/>
                </a:solidFill>
                <a:latin typeface="Times New Roman"/>
                <a:cs typeface="Times New Roman"/>
                <a:sym typeface="Arial"/>
              </a:rPr>
              <a:t>Contd..</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7"/>
            <a:ext cx="7649076" cy="3154454"/>
          </a:xfrm>
        </p:spPr>
        <p:txBody>
          <a:bodyPr/>
          <a:lstStyle/>
          <a:p>
            <a:pPr algn="just">
              <a:buClr>
                <a:schemeClr val="accent1"/>
              </a:buClr>
            </a:pPr>
            <a:r>
              <a:rPr lang="en-US" sz="2200" b="1" dirty="0">
                <a:solidFill>
                  <a:schemeClr val="accent1"/>
                </a:solidFill>
                <a:latin typeface="Times New Roman" panose="02020603050405020304" pitchFamily="18" charset="0"/>
                <a:cs typeface="Times New Roman" panose="02020603050405020304" pitchFamily="18" charset="0"/>
              </a:rPr>
              <a:t>Sampling &amp; Conditioning</a:t>
            </a:r>
            <a:r>
              <a:rPr lang="en-US" sz="2200" dirty="0">
                <a:solidFill>
                  <a:schemeClr val="accent1"/>
                </a:solidFill>
                <a:latin typeface="Times New Roman" panose="02020603050405020304" pitchFamily="18" charset="0"/>
                <a:cs typeface="Times New Roman" panose="02020603050405020304" pitchFamily="18" charset="0"/>
              </a:rPr>
              <a:t>: Describes Sample preparation for Tests to be carried out</a:t>
            </a:r>
          </a:p>
          <a:p>
            <a:pPr algn="just">
              <a:buClr>
                <a:schemeClr val="accent1"/>
              </a:buClr>
            </a:pPr>
            <a:r>
              <a:rPr lang="en-US" sz="2200" b="1" dirty="0">
                <a:solidFill>
                  <a:schemeClr val="accent1"/>
                </a:solidFill>
                <a:latin typeface="Times New Roman" panose="02020603050405020304" pitchFamily="18" charset="0"/>
                <a:cs typeface="Times New Roman" panose="02020603050405020304" pitchFamily="18" charset="0"/>
              </a:rPr>
              <a:t>Test Methods </a:t>
            </a:r>
            <a:r>
              <a:rPr lang="en-US" sz="2200" dirty="0">
                <a:solidFill>
                  <a:schemeClr val="accent1"/>
                </a:solidFill>
                <a:latin typeface="Times New Roman" panose="02020603050405020304" pitchFamily="18" charset="0"/>
                <a:cs typeface="Times New Roman" panose="02020603050405020304" pitchFamily="18" charset="0"/>
              </a:rPr>
              <a:t>: Describes how the specified requirements/ tests to be performed</a:t>
            </a:r>
          </a:p>
          <a:p>
            <a:pPr algn="just">
              <a:buClr>
                <a:schemeClr val="accent1"/>
              </a:buClr>
            </a:pPr>
            <a:r>
              <a:rPr lang="en-US" sz="2200" b="1" dirty="0">
                <a:solidFill>
                  <a:schemeClr val="accent1"/>
                </a:solidFill>
                <a:latin typeface="Times New Roman" panose="02020603050405020304" pitchFamily="18" charset="0"/>
                <a:cs typeface="Times New Roman" panose="02020603050405020304" pitchFamily="18" charset="0"/>
              </a:rPr>
              <a:t>Packing</a:t>
            </a:r>
            <a:r>
              <a:rPr lang="en-US" sz="2200" dirty="0">
                <a:solidFill>
                  <a:schemeClr val="accent1"/>
                </a:solidFill>
                <a:latin typeface="Times New Roman" panose="02020603050405020304" pitchFamily="18" charset="0"/>
                <a:cs typeface="Times New Roman" panose="02020603050405020304" pitchFamily="18" charset="0"/>
              </a:rPr>
              <a:t>: How the materials to be packed </a:t>
            </a:r>
          </a:p>
          <a:p>
            <a:pPr algn="just">
              <a:buClr>
                <a:schemeClr val="accent1"/>
              </a:buClr>
            </a:pPr>
            <a:r>
              <a:rPr lang="en-US" sz="2200" b="1" dirty="0">
                <a:solidFill>
                  <a:schemeClr val="accent1"/>
                </a:solidFill>
                <a:latin typeface="Times New Roman" panose="02020603050405020304" pitchFamily="18" charset="0"/>
                <a:cs typeface="Times New Roman" panose="02020603050405020304" pitchFamily="18" charset="0"/>
              </a:rPr>
              <a:t>Marking</a:t>
            </a:r>
            <a:r>
              <a:rPr lang="en-US" sz="2200" dirty="0">
                <a:solidFill>
                  <a:schemeClr val="accent1"/>
                </a:solidFill>
                <a:latin typeface="Times New Roman" panose="02020603050405020304" pitchFamily="18" charset="0"/>
                <a:cs typeface="Times New Roman" panose="02020603050405020304" pitchFamily="18" charset="0"/>
              </a:rPr>
              <a:t>: Details which are required to be marked</a:t>
            </a:r>
          </a:p>
          <a:p>
            <a:pPr algn="just">
              <a:buClr>
                <a:schemeClr val="accent1"/>
              </a:buClr>
            </a:pPr>
            <a:r>
              <a:rPr lang="en-US" sz="2200" b="1" dirty="0">
                <a:solidFill>
                  <a:schemeClr val="accent1"/>
                </a:solidFill>
                <a:latin typeface="Times New Roman" panose="02020603050405020304" pitchFamily="18" charset="0"/>
                <a:cs typeface="Times New Roman" panose="02020603050405020304" pitchFamily="18" charset="0"/>
              </a:rPr>
              <a:t>Sampling Criteria for SQC</a:t>
            </a:r>
            <a:r>
              <a:rPr lang="en-US" sz="2200" dirty="0">
                <a:solidFill>
                  <a:schemeClr val="accent1"/>
                </a:solidFill>
                <a:latin typeface="Times New Roman" panose="02020603050405020304" pitchFamily="18" charset="0"/>
                <a:cs typeface="Times New Roman" panose="02020603050405020304" pitchFamily="18" charset="0"/>
              </a:rPr>
              <a:t>: Scale of sampling for guidance of manufacturers for Statistical Quality Control purpose</a:t>
            </a:r>
          </a:p>
          <a:p>
            <a:pPr>
              <a:buClr>
                <a:schemeClr val="accent1"/>
              </a:buCl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4149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12290" name="Picture 2" descr="Free Questions &amp; Question Mark Images ...">
            <a:extLst>
              <a:ext uri="{FF2B5EF4-FFF2-40B4-BE49-F238E27FC236}">
                <a16:creationId xmlns:a16="http://schemas.microsoft.com/office/drawing/2014/main" id="{DF782687-0BA0-60EC-D98A-FCAE7F611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820" y="0"/>
            <a:ext cx="4833257" cy="44183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2013217" y="48126"/>
            <a:ext cx="6502132" cy="838773"/>
          </a:xfrm>
        </p:spPr>
        <p:txBody>
          <a:bodyPr/>
          <a:lstStyle/>
          <a:p>
            <a:pPr algn="just"/>
            <a:r>
              <a:rPr lang="en-US" sz="3600" b="1" dirty="0">
                <a:solidFill>
                  <a:schemeClr val="accent1"/>
                </a:solidFill>
                <a:latin typeface="Times New Roman"/>
                <a:cs typeface="Times New Roman"/>
                <a:sym typeface="Arial"/>
              </a:rPr>
              <a:t>WHAT IS ‘THAT’ IS AMISS ?</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3411711" y="1161907"/>
            <a:ext cx="5261768" cy="3709770"/>
          </a:xfrm>
        </p:spPr>
        <p:txBody>
          <a:bodyPr/>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What is the ‘Aspect’ which is </a:t>
            </a:r>
            <a:r>
              <a:rPr lang="en-US" sz="2400" b="1" u="sng" dirty="0">
                <a:solidFill>
                  <a:schemeClr val="accent1"/>
                </a:solidFill>
                <a:latin typeface="Times New Roman" panose="02020603050405020304" pitchFamily="18" charset="0"/>
                <a:cs typeface="Times New Roman" panose="02020603050405020304" pitchFamily="18" charset="0"/>
              </a:rPr>
              <a:t>NOT</a:t>
            </a:r>
            <a:r>
              <a:rPr lang="en-US" sz="2400" dirty="0">
                <a:solidFill>
                  <a:schemeClr val="accent1"/>
                </a:solidFill>
                <a:latin typeface="Times New Roman" panose="02020603050405020304" pitchFamily="18" charset="0"/>
                <a:cs typeface="Times New Roman" panose="02020603050405020304" pitchFamily="18" charset="0"/>
              </a:rPr>
              <a:t> being covered by Standards</a:t>
            </a:r>
          </a:p>
          <a:p>
            <a:pPr algn="just">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marL="95250" indent="0" algn="just">
              <a:buClr>
                <a:schemeClr val="accent1"/>
              </a:buClr>
              <a:buNone/>
            </a:pPr>
            <a:r>
              <a:rPr lang="en-US" sz="2400" dirty="0">
                <a:solidFill>
                  <a:schemeClr val="accent1"/>
                </a:solidFill>
                <a:latin typeface="Times New Roman" panose="02020603050405020304" pitchFamily="18" charset="0"/>
                <a:cs typeface="Times New Roman" panose="02020603050405020304" pitchFamily="18" charset="0"/>
              </a:rPr>
              <a:t>     </a:t>
            </a:r>
            <a:r>
              <a:rPr lang="en-US" sz="2400" b="1" dirty="0">
                <a:solidFill>
                  <a:schemeClr val="accent1"/>
                </a:solidFill>
                <a:latin typeface="Times New Roman" panose="02020603050405020304" pitchFamily="18" charset="0"/>
                <a:cs typeface="Times New Roman" panose="02020603050405020304" pitchFamily="18" charset="0"/>
              </a:rPr>
              <a:t>ANYONE PLEASE</a:t>
            </a:r>
          </a:p>
          <a:p>
            <a:pPr marL="552450" indent="-457200">
              <a:buClr>
                <a:schemeClr val="accent1"/>
              </a:buClr>
              <a:buFont typeface="+mj-lt"/>
              <a:buAutoNum type="arabicPeriod"/>
            </a:pPr>
            <a:r>
              <a:rPr lang="en-US" sz="2400" dirty="0">
                <a:solidFill>
                  <a:schemeClr val="accent1"/>
                </a:solidFill>
                <a:latin typeface="Times New Roman" panose="02020603050405020304" pitchFamily="18" charset="0"/>
                <a:cs typeface="Times New Roman" panose="02020603050405020304" pitchFamily="18" charset="0"/>
              </a:rPr>
              <a:t>Manufacturing Process</a:t>
            </a:r>
          </a:p>
          <a:p>
            <a:pPr marL="552450" indent="-457200">
              <a:buClr>
                <a:schemeClr val="accent1"/>
              </a:buClr>
              <a:buFont typeface="+mj-lt"/>
              <a:buAutoNum type="arabicPeriod"/>
            </a:pPr>
            <a:r>
              <a:rPr lang="en-US" sz="2400" dirty="0">
                <a:solidFill>
                  <a:schemeClr val="accent1"/>
                </a:solidFill>
                <a:latin typeface="Times New Roman" panose="02020603050405020304" pitchFamily="18" charset="0"/>
                <a:cs typeface="Times New Roman" panose="02020603050405020304" pitchFamily="18" charset="0"/>
              </a:rPr>
              <a:t>Transportation and Distribution [</a:t>
            </a:r>
            <a:r>
              <a:rPr lang="en-US" sz="2400" dirty="0" err="1">
                <a:solidFill>
                  <a:schemeClr val="accent1"/>
                </a:solidFill>
                <a:latin typeface="Times New Roman" panose="02020603050405020304" pitchFamily="18" charset="0"/>
                <a:cs typeface="Times New Roman" panose="02020603050405020304" pitchFamily="18" charset="0"/>
              </a:rPr>
              <a:t>Upto</a:t>
            </a:r>
            <a:r>
              <a:rPr lang="en-US" sz="2400" dirty="0">
                <a:solidFill>
                  <a:schemeClr val="accent1"/>
                </a:solidFill>
                <a:latin typeface="Times New Roman" panose="02020603050405020304" pitchFamily="18" charset="0"/>
                <a:cs typeface="Times New Roman" panose="02020603050405020304" pitchFamily="18" charset="0"/>
              </a:rPr>
              <a:t> retailer/ consumer]</a:t>
            </a:r>
          </a:p>
          <a:p>
            <a:pPr marL="552450" indent="-457200">
              <a:buClr>
                <a:schemeClr val="accent1"/>
              </a:buClr>
              <a:buFont typeface="+mj-lt"/>
              <a:buAutoNum type="arabicPeriod"/>
            </a:pPr>
            <a:r>
              <a:rPr lang="en-US" sz="2400" dirty="0">
                <a:solidFill>
                  <a:schemeClr val="accent1"/>
                </a:solidFill>
                <a:latin typeface="Times New Roman" panose="02020603050405020304" pitchFamily="18" charset="0"/>
                <a:cs typeface="Times New Roman" panose="02020603050405020304" pitchFamily="18" charset="0"/>
              </a:rPr>
              <a:t>Usage of the Product</a:t>
            </a:r>
          </a:p>
          <a:p>
            <a:pPr marL="552450" indent="-457200">
              <a:buClr>
                <a:schemeClr val="accent1"/>
              </a:buClr>
              <a:buFont typeface="+mj-lt"/>
              <a:buAutoNum type="arabicPeriod"/>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53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14338" name="Picture 2" descr="What is Business Collaboration? | Types ...">
            <a:extLst>
              <a:ext uri="{FF2B5EF4-FFF2-40B4-BE49-F238E27FC236}">
                <a16:creationId xmlns:a16="http://schemas.microsoft.com/office/drawing/2014/main" id="{A1C46306-F62D-2235-B609-532C633EB1D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63698" y="192101"/>
            <a:ext cx="9019418" cy="47578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598142" y="48126"/>
            <a:ext cx="7917208" cy="838773"/>
          </a:xfrm>
        </p:spPr>
        <p:txBody>
          <a:bodyPr/>
          <a:lstStyle/>
          <a:p>
            <a:pPr algn="just"/>
            <a:r>
              <a:rPr lang="en-US" sz="3600" b="1" dirty="0">
                <a:solidFill>
                  <a:schemeClr val="accent1"/>
                </a:solidFill>
                <a:latin typeface="Times New Roman"/>
                <a:cs typeface="Times New Roman"/>
                <a:sym typeface="Arial"/>
              </a:rPr>
              <a:t>ASSOCIATE &amp; COLLABORATE</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7"/>
            <a:ext cx="7649076" cy="3154454"/>
          </a:xfrm>
        </p:spPr>
        <p:txBody>
          <a:bodyPr/>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Solicit comments on the existing Indian Standards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Revision of existing Standards for making them relevant, as per requirement (Coverage of Grades/ Varieties) &amp; advancement in Technologies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Formulation of Indian Standards where NO Standards exist</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Need Based Standards </a:t>
            </a:r>
          </a:p>
          <a:p>
            <a:pPr marL="95250" indent="0">
              <a:buClr>
                <a:schemeClr val="accent1"/>
              </a:buClr>
              <a:buNone/>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5813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BE9FF-6991-C507-6AAD-511051D32BD7}"/>
            </a:ext>
          </a:extLst>
        </p:cNvPr>
        <p:cNvGrpSpPr/>
        <p:nvPr/>
      </p:nvGrpSpPr>
      <p:grpSpPr>
        <a:xfrm>
          <a:off x="0" y="0"/>
          <a:ext cx="0" cy="0"/>
          <a:chOff x="0" y="0"/>
          <a:chExt cx="0" cy="0"/>
        </a:xfrm>
      </p:grpSpPr>
      <p:pic>
        <p:nvPicPr>
          <p:cNvPr id="15362" name="Picture 2" descr="Improved Productivity ...">
            <a:extLst>
              <a:ext uri="{FF2B5EF4-FFF2-40B4-BE49-F238E27FC236}">
                <a16:creationId xmlns:a16="http://schemas.microsoft.com/office/drawing/2014/main" id="{2C9B891F-B0A1-638F-877F-F32336579F1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45515" y="0"/>
            <a:ext cx="9268126" cy="50868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9E7DA6-B2FC-3E80-5734-EEBF16BC87C9}"/>
              </a:ext>
            </a:extLst>
          </p:cNvPr>
          <p:cNvSpPr>
            <a:spLocks noGrp="1"/>
          </p:cNvSpPr>
          <p:nvPr>
            <p:ph type="title"/>
          </p:nvPr>
        </p:nvSpPr>
        <p:spPr>
          <a:xfrm>
            <a:off x="1003776" y="0"/>
            <a:ext cx="6528421" cy="900650"/>
          </a:xfrm>
        </p:spPr>
        <p:txBody>
          <a:bodyPr/>
          <a:lstStyle/>
          <a:p>
            <a:pPr algn="just"/>
            <a:r>
              <a:rPr lang="en-US" sz="3600" b="1" dirty="0">
                <a:solidFill>
                  <a:schemeClr val="accent1"/>
                </a:solidFill>
                <a:latin typeface="Times New Roman"/>
                <a:cs typeface="Times New Roman"/>
                <a:sym typeface="Arial"/>
              </a:rPr>
              <a:t>TAPPING THE UNTAPPED !</a:t>
            </a:r>
          </a:p>
        </p:txBody>
      </p:sp>
      <p:sp>
        <p:nvSpPr>
          <p:cNvPr id="3" name="Content Placeholder 2">
            <a:extLst>
              <a:ext uri="{FF2B5EF4-FFF2-40B4-BE49-F238E27FC236}">
                <a16:creationId xmlns:a16="http://schemas.microsoft.com/office/drawing/2014/main" id="{9C265727-D73C-3B8C-99B2-61DA94D4C215}"/>
              </a:ext>
            </a:extLst>
          </p:cNvPr>
          <p:cNvSpPr>
            <a:spLocks noGrp="1"/>
          </p:cNvSpPr>
          <p:nvPr>
            <p:ph idx="1"/>
          </p:nvPr>
        </p:nvSpPr>
        <p:spPr>
          <a:xfrm>
            <a:off x="811273" y="1306285"/>
            <a:ext cx="7594074" cy="3010075"/>
          </a:xfrm>
        </p:spPr>
        <p:txBody>
          <a:bodyPr/>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Benefitting from the Scientific acumen of Eminent Faculties &amp; Research Scholars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Making the Indian Standard ‘Indian’ in real terms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Indian Standards becomes dynamic and coherent with recent advancement in Technologies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Active Participation in R &amp; D Projects; Not a Stand alone exercise</a:t>
            </a: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2508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BE9FF-6991-C507-6AAD-511051D32BD7}"/>
            </a:ext>
          </a:extLst>
        </p:cNvPr>
        <p:cNvGrpSpPr/>
        <p:nvPr/>
      </p:nvGrpSpPr>
      <p:grpSpPr>
        <a:xfrm>
          <a:off x="0" y="0"/>
          <a:ext cx="0" cy="0"/>
          <a:chOff x="0" y="0"/>
          <a:chExt cx="0" cy="0"/>
        </a:xfrm>
      </p:grpSpPr>
      <p:pic>
        <p:nvPicPr>
          <p:cNvPr id="16386" name="Picture 2" descr="A guide to our standards | DEG">
            <a:extLst>
              <a:ext uri="{FF2B5EF4-FFF2-40B4-BE49-F238E27FC236}">
                <a16:creationId xmlns:a16="http://schemas.microsoft.com/office/drawing/2014/main" id="{B866525B-F537-CB3A-0E03-938547ECC194}"/>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89562" y="745351"/>
            <a:ext cx="8990964" cy="41570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9E7DA6-B2FC-3E80-5734-EEBF16BC87C9}"/>
              </a:ext>
            </a:extLst>
          </p:cNvPr>
          <p:cNvSpPr>
            <a:spLocks noGrp="1"/>
          </p:cNvSpPr>
          <p:nvPr>
            <p:ph type="title"/>
          </p:nvPr>
        </p:nvSpPr>
        <p:spPr>
          <a:xfrm>
            <a:off x="247507" y="68752"/>
            <a:ext cx="8267843" cy="900650"/>
          </a:xfrm>
        </p:spPr>
        <p:txBody>
          <a:bodyPr/>
          <a:lstStyle/>
          <a:p>
            <a:pPr algn="just"/>
            <a:r>
              <a:rPr lang="en-US" sz="3600" b="1" dirty="0">
                <a:solidFill>
                  <a:schemeClr val="accent1"/>
                </a:solidFill>
                <a:latin typeface="Times New Roman"/>
                <a:cs typeface="Times New Roman"/>
                <a:sym typeface="Arial"/>
              </a:rPr>
              <a:t>HOW TO IDENTIFY THE STANDARD</a:t>
            </a:r>
          </a:p>
        </p:txBody>
      </p:sp>
      <p:sp>
        <p:nvSpPr>
          <p:cNvPr id="3" name="Content Placeholder 2">
            <a:extLst>
              <a:ext uri="{FF2B5EF4-FFF2-40B4-BE49-F238E27FC236}">
                <a16:creationId xmlns:a16="http://schemas.microsoft.com/office/drawing/2014/main" id="{9C265727-D73C-3B8C-99B2-61DA94D4C215}"/>
              </a:ext>
            </a:extLst>
          </p:cNvPr>
          <p:cNvSpPr>
            <a:spLocks noGrp="1"/>
          </p:cNvSpPr>
          <p:nvPr>
            <p:ph idx="1"/>
          </p:nvPr>
        </p:nvSpPr>
        <p:spPr>
          <a:xfrm>
            <a:off x="811273" y="1306285"/>
            <a:ext cx="7594074" cy="3010075"/>
          </a:xfrm>
        </p:spPr>
        <p:txBody>
          <a:bodyPr/>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‘KNOW YOUR STANDARDS’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Once Standard is identified, Scope of the Standard defines its coverage</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All Indian Standards (ISs) are Downloadable Free of Cost</a:t>
            </a: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935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BE9FF-6991-C507-6AAD-511051D32BD7}"/>
            </a:ext>
          </a:extLst>
        </p:cNvPr>
        <p:cNvGrpSpPr/>
        <p:nvPr/>
      </p:nvGrpSpPr>
      <p:grpSpPr>
        <a:xfrm>
          <a:off x="0" y="0"/>
          <a:ext cx="0" cy="0"/>
          <a:chOff x="0" y="0"/>
          <a:chExt cx="0" cy="0"/>
        </a:xfrm>
      </p:grpSpPr>
      <p:pic>
        <p:nvPicPr>
          <p:cNvPr id="18434" name="Picture 2" descr="International Mass Timber Standards ...">
            <a:extLst>
              <a:ext uri="{FF2B5EF4-FFF2-40B4-BE49-F238E27FC236}">
                <a16:creationId xmlns:a16="http://schemas.microsoft.com/office/drawing/2014/main" id="{8E55DE7B-0458-0BBE-CABE-CB74D3E5795D}"/>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52679" y="827140"/>
            <a:ext cx="8872644" cy="40829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9E7DA6-B2FC-3E80-5734-EEBF16BC87C9}"/>
              </a:ext>
            </a:extLst>
          </p:cNvPr>
          <p:cNvSpPr>
            <a:spLocks noGrp="1"/>
          </p:cNvSpPr>
          <p:nvPr>
            <p:ph type="title"/>
          </p:nvPr>
        </p:nvSpPr>
        <p:spPr>
          <a:xfrm>
            <a:off x="1203158" y="68752"/>
            <a:ext cx="7312192" cy="900650"/>
          </a:xfrm>
        </p:spPr>
        <p:txBody>
          <a:bodyPr/>
          <a:lstStyle/>
          <a:p>
            <a:pPr algn="just"/>
            <a:r>
              <a:rPr lang="en-US" sz="3600" b="1" dirty="0">
                <a:solidFill>
                  <a:schemeClr val="accent1"/>
                </a:solidFill>
                <a:latin typeface="Times New Roman"/>
                <a:cs typeface="Times New Roman"/>
                <a:sym typeface="Arial"/>
              </a:rPr>
              <a:t>HOW TO TEACH ‘STANDARDS’</a:t>
            </a:r>
          </a:p>
        </p:txBody>
      </p:sp>
      <p:sp>
        <p:nvSpPr>
          <p:cNvPr id="3" name="Content Placeholder 2">
            <a:extLst>
              <a:ext uri="{FF2B5EF4-FFF2-40B4-BE49-F238E27FC236}">
                <a16:creationId xmlns:a16="http://schemas.microsoft.com/office/drawing/2014/main" id="{9C265727-D73C-3B8C-99B2-61DA94D4C215}"/>
              </a:ext>
            </a:extLst>
          </p:cNvPr>
          <p:cNvSpPr>
            <a:spLocks noGrp="1"/>
          </p:cNvSpPr>
          <p:nvPr>
            <p:ph idx="1"/>
          </p:nvPr>
        </p:nvSpPr>
        <p:spPr>
          <a:xfrm>
            <a:off x="811273" y="1306285"/>
            <a:ext cx="7594074" cy="3010075"/>
          </a:xfrm>
        </p:spPr>
        <p:txBody>
          <a:bodyPr/>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Teaching &amp; Learning needs to be made part of Curriculum</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Introduction to the ‘World of Standards’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Credit-based System</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Year Long Academic Calendar; Identification of Faculty</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IIT Roorkee has introduced course in Sem-I</a:t>
            </a:r>
          </a:p>
          <a:p>
            <a:pPr algn="just">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001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2A72-9674-7714-3991-0841B2C7B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4E0EB-8EF0-13EA-406E-935C47935325}"/>
              </a:ext>
            </a:extLst>
          </p:cNvPr>
          <p:cNvSpPr>
            <a:spLocks noGrp="1"/>
          </p:cNvSpPr>
          <p:nvPr>
            <p:ph type="title"/>
          </p:nvPr>
        </p:nvSpPr>
        <p:spPr>
          <a:xfrm>
            <a:off x="3445458" y="-102412"/>
            <a:ext cx="5698542" cy="731519"/>
          </a:xfrm>
        </p:spPr>
        <p:txBody>
          <a:bodyPr/>
          <a:lstStyle/>
          <a:p>
            <a:r>
              <a:rPr lang="en-US" sz="3600" b="1" dirty="0">
                <a:solidFill>
                  <a:schemeClr val="accent1"/>
                </a:solidFill>
                <a:latin typeface="Times New Roman"/>
                <a:cs typeface="Times New Roman"/>
                <a:sym typeface="Arial"/>
              </a:rPr>
              <a:t>MILK ADULTERATION</a:t>
            </a:r>
          </a:p>
        </p:txBody>
      </p:sp>
      <p:sp>
        <p:nvSpPr>
          <p:cNvPr id="3" name="Content Placeholder 2">
            <a:extLst>
              <a:ext uri="{FF2B5EF4-FFF2-40B4-BE49-F238E27FC236}">
                <a16:creationId xmlns:a16="http://schemas.microsoft.com/office/drawing/2014/main" id="{B33B8559-E6FD-EE99-A50F-F608A72E66C3}"/>
              </a:ext>
            </a:extLst>
          </p:cNvPr>
          <p:cNvSpPr>
            <a:spLocks noGrp="1"/>
          </p:cNvSpPr>
          <p:nvPr>
            <p:ph idx="1"/>
          </p:nvPr>
        </p:nvSpPr>
        <p:spPr>
          <a:xfrm>
            <a:off x="3540557" y="504750"/>
            <a:ext cx="5508345" cy="4541638"/>
          </a:xfrm>
        </p:spPr>
        <p:txBody>
          <a:bodyPr/>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Adulteration is the </a:t>
            </a:r>
            <a:r>
              <a:rPr lang="en-US" sz="2400" b="1" dirty="0">
                <a:solidFill>
                  <a:schemeClr val="accent1"/>
                </a:solidFill>
                <a:latin typeface="Times New Roman" panose="02020603050405020304" pitchFamily="18" charset="0"/>
                <a:cs typeface="Times New Roman" panose="02020603050405020304" pitchFamily="18" charset="0"/>
              </a:rPr>
              <a:t>deliberate </a:t>
            </a:r>
            <a:r>
              <a:rPr lang="en-US" sz="2400" dirty="0">
                <a:solidFill>
                  <a:schemeClr val="accent1"/>
                </a:solidFill>
                <a:latin typeface="Times New Roman" panose="02020603050405020304" pitchFamily="18" charset="0"/>
                <a:cs typeface="Times New Roman" panose="02020603050405020304" pitchFamily="18" charset="0"/>
              </a:rPr>
              <a:t>addition of substances to increase profit or extend shelf life</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Common Adulterants in Milk:</a:t>
            </a:r>
          </a:p>
          <a:p>
            <a:pPr marL="552450" indent="-457200" algn="just">
              <a:buClr>
                <a:schemeClr val="accent1"/>
              </a:buClr>
              <a:buFont typeface="+mj-lt"/>
              <a:buAutoNum type="alphaLcParenR"/>
            </a:pPr>
            <a:r>
              <a:rPr lang="en-US" sz="1600" dirty="0">
                <a:solidFill>
                  <a:schemeClr val="accent1"/>
                </a:solidFill>
                <a:latin typeface="Times New Roman" panose="02020603050405020304" pitchFamily="18" charset="0"/>
                <a:cs typeface="Times New Roman" panose="02020603050405020304" pitchFamily="18" charset="0"/>
              </a:rPr>
              <a:t>Water </a:t>
            </a:r>
          </a:p>
          <a:p>
            <a:pPr marL="552450" indent="-457200" algn="just">
              <a:buClr>
                <a:schemeClr val="accent1"/>
              </a:buClr>
              <a:buFont typeface="+mj-lt"/>
              <a:buAutoNum type="alphaLcParenR"/>
            </a:pPr>
            <a:r>
              <a:rPr lang="en-US" sz="1600" dirty="0">
                <a:solidFill>
                  <a:schemeClr val="accent1"/>
                </a:solidFill>
                <a:latin typeface="Times New Roman" panose="02020603050405020304" pitchFamily="18" charset="0"/>
                <a:cs typeface="Times New Roman" panose="02020603050405020304" pitchFamily="18" charset="0"/>
              </a:rPr>
              <a:t>Detergents</a:t>
            </a:r>
          </a:p>
          <a:p>
            <a:pPr marL="552450" indent="-457200" algn="just">
              <a:buClr>
                <a:schemeClr val="accent1"/>
              </a:buClr>
              <a:buFont typeface="+mj-lt"/>
              <a:buAutoNum type="alphaLcParenR"/>
            </a:pPr>
            <a:r>
              <a:rPr lang="en-US" sz="1600" dirty="0">
                <a:solidFill>
                  <a:schemeClr val="accent1"/>
                </a:solidFill>
                <a:latin typeface="Times New Roman" panose="02020603050405020304" pitchFamily="18" charset="0"/>
                <a:cs typeface="Times New Roman" panose="02020603050405020304" pitchFamily="18" charset="0"/>
              </a:rPr>
              <a:t>Starch or Sugar</a:t>
            </a:r>
          </a:p>
          <a:p>
            <a:pPr marL="552450" indent="-457200" algn="just">
              <a:buClr>
                <a:schemeClr val="accent1"/>
              </a:buClr>
              <a:buFont typeface="+mj-lt"/>
              <a:buAutoNum type="alphaLcParenR"/>
            </a:pPr>
            <a:r>
              <a:rPr lang="en-US" sz="1600" dirty="0">
                <a:solidFill>
                  <a:schemeClr val="accent1"/>
                </a:solidFill>
                <a:latin typeface="Times New Roman" panose="02020603050405020304" pitchFamily="18" charset="0"/>
                <a:cs typeface="Times New Roman" panose="02020603050405020304" pitchFamily="18" charset="0"/>
              </a:rPr>
              <a:t>Urea</a:t>
            </a:r>
          </a:p>
          <a:p>
            <a:pPr marL="552450" indent="-457200" algn="just">
              <a:buClr>
                <a:schemeClr val="accent1"/>
              </a:buClr>
              <a:buFont typeface="+mj-lt"/>
              <a:buAutoNum type="alphaLcParenR"/>
            </a:pPr>
            <a:r>
              <a:rPr lang="en-US" sz="1600" dirty="0">
                <a:solidFill>
                  <a:schemeClr val="accent1"/>
                </a:solidFill>
                <a:latin typeface="Times New Roman" panose="02020603050405020304" pitchFamily="18" charset="0"/>
                <a:cs typeface="Times New Roman" panose="02020603050405020304" pitchFamily="18" charset="0"/>
              </a:rPr>
              <a:t>Melamine</a:t>
            </a:r>
          </a:p>
          <a:p>
            <a:pPr marL="552450" indent="-457200" algn="just">
              <a:buClr>
                <a:schemeClr val="accent1"/>
              </a:buClr>
              <a:buFont typeface="+mj-lt"/>
              <a:buAutoNum type="alphaLcParenR"/>
            </a:pPr>
            <a:r>
              <a:rPr lang="en-US" sz="1600" dirty="0">
                <a:solidFill>
                  <a:schemeClr val="accent1"/>
                </a:solidFill>
                <a:latin typeface="Times New Roman" panose="02020603050405020304" pitchFamily="18" charset="0"/>
                <a:cs typeface="Times New Roman" panose="02020603050405020304" pitchFamily="18" charset="0"/>
              </a:rPr>
              <a:t>Formalin</a:t>
            </a:r>
          </a:p>
          <a:p>
            <a:pPr marL="95250" indent="0" algn="just">
              <a:buClr>
                <a:schemeClr val="accent1"/>
              </a:buClr>
              <a:buNone/>
            </a:pPr>
            <a:endParaRPr lang="en-US" sz="16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All leads to inferior ‘</a:t>
            </a:r>
            <a:r>
              <a:rPr lang="en-US" sz="2400" b="1" i="1" u="sng" dirty="0">
                <a:solidFill>
                  <a:schemeClr val="accent1"/>
                </a:solidFill>
                <a:latin typeface="Times New Roman" panose="02020603050405020304" pitchFamily="18" charset="0"/>
                <a:cs typeface="Times New Roman" panose="02020603050405020304" pitchFamily="18" charset="0"/>
              </a:rPr>
              <a:t>QUALITY</a:t>
            </a:r>
            <a:r>
              <a:rPr lang="en-US" sz="2400" dirty="0">
                <a:solidFill>
                  <a:schemeClr val="accent1"/>
                </a:solidFill>
                <a:latin typeface="Times New Roman" panose="02020603050405020304" pitchFamily="18" charset="0"/>
                <a:cs typeface="Times New Roman" panose="02020603050405020304" pitchFamily="18" charset="0"/>
              </a:rPr>
              <a:t>’ Milk</a:t>
            </a:r>
          </a:p>
          <a:p>
            <a:pPr marL="552450" indent="-457200" algn="just">
              <a:buClr>
                <a:schemeClr val="accent1"/>
              </a:buClr>
              <a:buFont typeface="+mj-lt"/>
              <a:buAutoNum type="alphaLcParenR"/>
            </a:pPr>
            <a:endParaRPr lang="en-US" sz="2400" dirty="0">
              <a:solidFill>
                <a:schemeClr val="accent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88FB1A3-244D-C1A1-2DD0-685089249773}"/>
              </a:ext>
            </a:extLst>
          </p:cNvPr>
          <p:cNvPicPr>
            <a:picLocks noChangeAspect="1"/>
          </p:cNvPicPr>
          <p:nvPr/>
        </p:nvPicPr>
        <p:blipFill>
          <a:blip r:embed="rId2"/>
          <a:stretch>
            <a:fillRect/>
          </a:stretch>
        </p:blipFill>
        <p:spPr>
          <a:xfrm>
            <a:off x="-87782" y="563268"/>
            <a:ext cx="3657600" cy="3789273"/>
          </a:xfrm>
          <a:prstGeom prst="rect">
            <a:avLst/>
          </a:prstGeom>
        </p:spPr>
      </p:pic>
    </p:spTree>
    <p:extLst>
      <p:ext uri="{BB962C8B-B14F-4D97-AF65-F5344CB8AC3E}">
        <p14:creationId xmlns:p14="http://schemas.microsoft.com/office/powerpoint/2010/main" val="488677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BE9FF-6991-C507-6AAD-511051D32BD7}"/>
            </a:ext>
          </a:extLst>
        </p:cNvPr>
        <p:cNvGrpSpPr/>
        <p:nvPr/>
      </p:nvGrpSpPr>
      <p:grpSpPr>
        <a:xfrm>
          <a:off x="0" y="0"/>
          <a:ext cx="0" cy="0"/>
          <a:chOff x="0" y="0"/>
          <a:chExt cx="0" cy="0"/>
        </a:xfrm>
      </p:grpSpPr>
      <p:pic>
        <p:nvPicPr>
          <p:cNvPr id="17410" name="Picture 2" descr="Standards-Based Education | Overview &amp; Importance - Lesson | Study.com">
            <a:extLst>
              <a:ext uri="{FF2B5EF4-FFF2-40B4-BE49-F238E27FC236}">
                <a16:creationId xmlns:a16="http://schemas.microsoft.com/office/drawing/2014/main" id="{EFF07BD3-EC9D-6534-515C-70157F215796}"/>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9991"/>
            <a:ext cx="9679139" cy="57345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9E7DA6-B2FC-3E80-5734-EEBF16BC87C9}"/>
              </a:ext>
            </a:extLst>
          </p:cNvPr>
          <p:cNvSpPr>
            <a:spLocks noGrp="1"/>
          </p:cNvSpPr>
          <p:nvPr>
            <p:ph type="title"/>
          </p:nvPr>
        </p:nvSpPr>
        <p:spPr>
          <a:xfrm>
            <a:off x="0" y="68752"/>
            <a:ext cx="8515350" cy="900650"/>
          </a:xfrm>
        </p:spPr>
        <p:txBody>
          <a:bodyPr/>
          <a:lstStyle/>
          <a:p>
            <a:pPr algn="just"/>
            <a:r>
              <a:rPr lang="en-US" sz="3600" b="1" dirty="0">
                <a:solidFill>
                  <a:schemeClr val="accent1"/>
                </a:solidFill>
                <a:latin typeface="Times New Roman"/>
                <a:cs typeface="Times New Roman"/>
                <a:sym typeface="Arial"/>
              </a:rPr>
              <a:t>PLANNING FOR ACADEMIC YEAR</a:t>
            </a:r>
          </a:p>
        </p:txBody>
      </p:sp>
      <p:sp>
        <p:nvSpPr>
          <p:cNvPr id="3" name="Content Placeholder 2">
            <a:extLst>
              <a:ext uri="{FF2B5EF4-FFF2-40B4-BE49-F238E27FC236}">
                <a16:creationId xmlns:a16="http://schemas.microsoft.com/office/drawing/2014/main" id="{9C265727-D73C-3B8C-99B2-61DA94D4C215}"/>
              </a:ext>
            </a:extLst>
          </p:cNvPr>
          <p:cNvSpPr>
            <a:spLocks noGrp="1"/>
          </p:cNvSpPr>
          <p:nvPr>
            <p:ph idx="1"/>
          </p:nvPr>
        </p:nvSpPr>
        <p:spPr>
          <a:xfrm>
            <a:off x="53789" y="1567543"/>
            <a:ext cx="5102198" cy="3575958"/>
          </a:xfrm>
        </p:spPr>
        <p:txBody>
          <a:bodyPr/>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Introduction of ‘Standards’ in Course Curricula</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Participation in R &amp; D Projects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Tailor made Discipline wise Workshops/ Physical meetings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Creation of Standards Club in every Discipline/ Department</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Academic Dashboard; Lecture Series</a:t>
            </a: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53861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BE9FF-6991-C507-6AAD-511051D32BD7}"/>
            </a:ext>
          </a:extLst>
        </p:cNvPr>
        <p:cNvGrpSpPr/>
        <p:nvPr/>
      </p:nvGrpSpPr>
      <p:grpSpPr>
        <a:xfrm>
          <a:off x="0" y="0"/>
          <a:ext cx="0" cy="0"/>
          <a:chOff x="0" y="0"/>
          <a:chExt cx="0" cy="0"/>
        </a:xfrm>
      </p:grpSpPr>
      <p:pic>
        <p:nvPicPr>
          <p:cNvPr id="19458" name="Picture 2" descr="CIAT | Technical Standards">
            <a:extLst>
              <a:ext uri="{FF2B5EF4-FFF2-40B4-BE49-F238E27FC236}">
                <a16:creationId xmlns:a16="http://schemas.microsoft.com/office/drawing/2014/main" id="{7F952E5C-1CB7-9E72-E204-2A41CFC5A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625" y="1006608"/>
            <a:ext cx="4203166" cy="36499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9E7DA6-B2FC-3E80-5734-EEBF16BC87C9}"/>
              </a:ext>
            </a:extLst>
          </p:cNvPr>
          <p:cNvSpPr>
            <a:spLocks noGrp="1"/>
          </p:cNvSpPr>
          <p:nvPr>
            <p:ph type="title"/>
          </p:nvPr>
        </p:nvSpPr>
        <p:spPr>
          <a:xfrm>
            <a:off x="653143" y="0"/>
            <a:ext cx="7862207" cy="745351"/>
          </a:xfrm>
        </p:spPr>
        <p:txBody>
          <a:bodyPr/>
          <a:lstStyle/>
          <a:p>
            <a:pPr algn="just"/>
            <a:r>
              <a:rPr lang="en-US" sz="3600" b="1" dirty="0">
                <a:solidFill>
                  <a:schemeClr val="accent1"/>
                </a:solidFill>
                <a:latin typeface="Times New Roman"/>
                <a:cs typeface="Times New Roman"/>
                <a:sym typeface="Arial"/>
              </a:rPr>
              <a:t>AND THE STRENGTH LIES IN…..</a:t>
            </a:r>
          </a:p>
        </p:txBody>
      </p:sp>
      <p:sp>
        <p:nvSpPr>
          <p:cNvPr id="3" name="Content Placeholder 2">
            <a:extLst>
              <a:ext uri="{FF2B5EF4-FFF2-40B4-BE49-F238E27FC236}">
                <a16:creationId xmlns:a16="http://schemas.microsoft.com/office/drawing/2014/main" id="{9C265727-D73C-3B8C-99B2-61DA94D4C215}"/>
              </a:ext>
            </a:extLst>
          </p:cNvPr>
          <p:cNvSpPr>
            <a:spLocks noGrp="1"/>
          </p:cNvSpPr>
          <p:nvPr>
            <p:ph idx="1"/>
          </p:nvPr>
        </p:nvSpPr>
        <p:spPr>
          <a:xfrm>
            <a:off x="3350238" y="868296"/>
            <a:ext cx="5724605" cy="4206451"/>
          </a:xfrm>
        </p:spPr>
        <p:txBody>
          <a:bodyPr/>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Area of Strength (Focused Approach)</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Faculty wise Mapping vis-à-vis Area of interest/ Specialization</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Data-base of Faculty &amp; Research Scholars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Incubation/ Innovation Centre (Technology Readiness Level on Scale of 10)</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Available Infrastructure</a:t>
            </a: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2882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BE9FF-6991-C507-6AAD-511051D32BD7}"/>
            </a:ext>
          </a:extLst>
        </p:cNvPr>
        <p:cNvGrpSpPr/>
        <p:nvPr/>
      </p:nvGrpSpPr>
      <p:grpSpPr>
        <a:xfrm>
          <a:off x="0" y="0"/>
          <a:ext cx="0" cy="0"/>
          <a:chOff x="0" y="0"/>
          <a:chExt cx="0" cy="0"/>
        </a:xfrm>
      </p:grpSpPr>
      <p:pic>
        <p:nvPicPr>
          <p:cNvPr id="20482" name="Picture 2" descr="Laboratory Testing Services In Noida at ...">
            <a:extLst>
              <a:ext uri="{FF2B5EF4-FFF2-40B4-BE49-F238E27FC236}">
                <a16:creationId xmlns:a16="http://schemas.microsoft.com/office/drawing/2014/main" id="{64E22FDA-AE0A-D5C1-1A61-209B3AFCF581}"/>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91994" y="1"/>
            <a:ext cx="855233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9E7DA6-B2FC-3E80-5734-EEBF16BC87C9}"/>
              </a:ext>
            </a:extLst>
          </p:cNvPr>
          <p:cNvSpPr>
            <a:spLocks noGrp="1"/>
          </p:cNvSpPr>
          <p:nvPr>
            <p:ph type="title"/>
          </p:nvPr>
        </p:nvSpPr>
        <p:spPr>
          <a:xfrm>
            <a:off x="738653" y="123754"/>
            <a:ext cx="7594074" cy="900650"/>
          </a:xfrm>
        </p:spPr>
        <p:txBody>
          <a:bodyPr/>
          <a:lstStyle/>
          <a:p>
            <a:pPr algn="just"/>
            <a:r>
              <a:rPr lang="en-US" sz="3600" b="1" dirty="0">
                <a:solidFill>
                  <a:schemeClr val="accent1"/>
                </a:solidFill>
                <a:latin typeface="Times New Roman"/>
                <a:cs typeface="Times New Roman"/>
                <a:sym typeface="Arial"/>
              </a:rPr>
              <a:t>REALIZING TRUE POTENTIAL OF TESTING INFRASTRUCTURE</a:t>
            </a:r>
          </a:p>
        </p:txBody>
      </p:sp>
      <p:sp>
        <p:nvSpPr>
          <p:cNvPr id="3" name="Content Placeholder 2">
            <a:extLst>
              <a:ext uri="{FF2B5EF4-FFF2-40B4-BE49-F238E27FC236}">
                <a16:creationId xmlns:a16="http://schemas.microsoft.com/office/drawing/2014/main" id="{9C265727-D73C-3B8C-99B2-61DA94D4C215}"/>
              </a:ext>
            </a:extLst>
          </p:cNvPr>
          <p:cNvSpPr>
            <a:spLocks noGrp="1"/>
          </p:cNvSpPr>
          <p:nvPr>
            <p:ph idx="1"/>
          </p:nvPr>
        </p:nvSpPr>
        <p:spPr>
          <a:xfrm>
            <a:off x="811273" y="1513755"/>
            <a:ext cx="7594074" cy="3629744"/>
          </a:xfrm>
        </p:spPr>
        <p:txBody>
          <a:bodyPr/>
          <a:lstStyle/>
          <a:p>
            <a:pPr algn="just">
              <a:buClr>
                <a:schemeClr val="accent1"/>
              </a:buClr>
              <a:buFont typeface="Arial" panose="020B0604020202020204" pitchFamily="34" charset="0"/>
              <a:buChar char="•"/>
            </a:pPr>
            <a:r>
              <a:rPr lang="en-US" sz="2500" dirty="0">
                <a:solidFill>
                  <a:schemeClr val="accent1"/>
                </a:solidFill>
                <a:latin typeface="Times New Roman" panose="02020603050405020304" pitchFamily="18" charset="0"/>
                <a:cs typeface="Times New Roman" panose="02020603050405020304" pitchFamily="18" charset="0"/>
              </a:rPr>
              <a:t>Utilization of Test Facilities under BIS Lab Recognition Scheme (LRS)</a:t>
            </a:r>
          </a:p>
          <a:p>
            <a:pPr algn="just">
              <a:buClr>
                <a:schemeClr val="accent1"/>
              </a:buClr>
              <a:buFont typeface="Arial" panose="020B0604020202020204" pitchFamily="34" charset="0"/>
              <a:buChar char="•"/>
            </a:pPr>
            <a:endParaRPr lang="en-US" sz="10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r>
              <a:rPr lang="en-US" sz="2500" dirty="0">
                <a:solidFill>
                  <a:schemeClr val="accent1"/>
                </a:solidFill>
                <a:latin typeface="Times New Roman" panose="02020603050405020304" pitchFamily="18" charset="0"/>
                <a:cs typeface="Times New Roman" panose="02020603050405020304" pitchFamily="18" charset="0"/>
              </a:rPr>
              <a:t>IS/ ISO 17025: 2017 Accreditation is a prerequisite</a:t>
            </a:r>
          </a:p>
          <a:p>
            <a:pPr algn="just">
              <a:buClr>
                <a:schemeClr val="accent1"/>
              </a:buClr>
              <a:buFont typeface="Arial" panose="020B0604020202020204" pitchFamily="34" charset="0"/>
              <a:buChar char="•"/>
            </a:pPr>
            <a:endParaRPr lang="en-US" sz="10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r>
              <a:rPr lang="en-US" sz="2500" dirty="0">
                <a:solidFill>
                  <a:schemeClr val="accent1"/>
                </a:solidFill>
                <a:latin typeface="Times New Roman" panose="02020603050405020304" pitchFamily="18" charset="0"/>
                <a:cs typeface="Times New Roman" panose="02020603050405020304" pitchFamily="18" charset="0"/>
              </a:rPr>
              <a:t>NABL: nabl-india.org</a:t>
            </a:r>
          </a:p>
          <a:p>
            <a:pPr algn="just">
              <a:buClr>
                <a:schemeClr val="accent1"/>
              </a:buClr>
              <a:buFont typeface="Arial" panose="020B0604020202020204" pitchFamily="34" charset="0"/>
              <a:buChar char="•"/>
            </a:pPr>
            <a:endParaRPr lang="en-US" sz="10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r>
              <a:rPr lang="en-US" sz="2500" dirty="0">
                <a:solidFill>
                  <a:schemeClr val="accent1"/>
                </a:solidFill>
                <a:latin typeface="Times New Roman" panose="02020603050405020304" pitchFamily="18" charset="0"/>
                <a:cs typeface="Times New Roman" panose="02020603050405020304" pitchFamily="18" charset="0"/>
              </a:rPr>
              <a:t>Support to Laboratories (Grant in Aid)</a:t>
            </a:r>
          </a:p>
          <a:p>
            <a:pPr algn="just">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9918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IS Certification in India">
            <a:extLst>
              <a:ext uri="{FF2B5EF4-FFF2-40B4-BE49-F238E27FC236}">
                <a16:creationId xmlns:a16="http://schemas.microsoft.com/office/drawing/2014/main" id="{4B201C6E-ECF0-A74F-2D83-065372118649}"/>
              </a:ext>
            </a:extLst>
          </p:cNvPr>
          <p:cNvPicPr>
            <a:picLocks noChangeAspect="1" noChangeArrowheads="1"/>
          </p:cNvPicPr>
          <p:nvPr/>
        </p:nvPicPr>
        <p:blipFill>
          <a:blip r:embed="rId3">
            <a:alphaModFix amt="13000"/>
            <a:extLst>
              <a:ext uri="{28A0092B-C50C-407E-A947-70E740481C1C}">
                <a14:useLocalDpi xmlns:a14="http://schemas.microsoft.com/office/drawing/2010/main" val="0"/>
              </a:ext>
            </a:extLst>
          </a:blip>
          <a:srcRect/>
          <a:stretch>
            <a:fillRect/>
          </a:stretch>
        </p:blipFill>
        <p:spPr bwMode="auto">
          <a:xfrm>
            <a:off x="76840" y="110003"/>
            <a:ext cx="9067159" cy="492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1700" y="110003"/>
            <a:ext cx="8520600" cy="907722"/>
          </a:xfrm>
        </p:spPr>
        <p:txBody>
          <a:bodyPr/>
          <a:lstStyle/>
          <a:p>
            <a:pPr algn="ctr"/>
            <a:r>
              <a:rPr lang="en-US" sz="3600" b="1" dirty="0">
                <a:latin typeface="Times New Roman" panose="02020603050405020304" pitchFamily="18" charset="0"/>
                <a:cs typeface="Times New Roman" panose="02020603050405020304" pitchFamily="18" charset="0"/>
              </a:rPr>
              <a:t>VARIOUS CERTIFICATION SCHEMES</a:t>
            </a:r>
          </a:p>
        </p:txBody>
      </p:sp>
      <p:graphicFrame>
        <p:nvGraphicFramePr>
          <p:cNvPr id="4" name="Table 3"/>
          <p:cNvGraphicFramePr>
            <a:graphicFrameLocks noGrp="1"/>
          </p:cNvGraphicFramePr>
          <p:nvPr>
            <p:extLst>
              <p:ext uri="{D42A27DB-BD31-4B8C-83A1-F6EECF244321}">
                <p14:modId xmlns:p14="http://schemas.microsoft.com/office/powerpoint/2010/main" val="354721931"/>
              </p:ext>
            </p:extLst>
          </p:nvPr>
        </p:nvGraphicFramePr>
        <p:xfrm>
          <a:off x="388372" y="754144"/>
          <a:ext cx="8180440" cy="4104777"/>
        </p:xfrm>
        <a:graphic>
          <a:graphicData uri="http://schemas.openxmlformats.org/drawingml/2006/table">
            <a:tbl>
              <a:tblPr firstRow="1" bandRow="1">
                <a:tableStyleId>{B80927E7-FA69-40CD-9AEC-CA70C129EB04}</a:tableStyleId>
              </a:tblPr>
              <a:tblGrid>
                <a:gridCol w="2008241">
                  <a:extLst>
                    <a:ext uri="{9D8B030D-6E8A-4147-A177-3AD203B41FA5}">
                      <a16:colId xmlns:a16="http://schemas.microsoft.com/office/drawing/2014/main" val="20000"/>
                    </a:ext>
                  </a:extLst>
                </a:gridCol>
                <a:gridCol w="6172199">
                  <a:extLst>
                    <a:ext uri="{9D8B030D-6E8A-4147-A177-3AD203B41FA5}">
                      <a16:colId xmlns:a16="http://schemas.microsoft.com/office/drawing/2014/main" val="20001"/>
                    </a:ext>
                  </a:extLst>
                </a:gridCol>
              </a:tblGrid>
              <a:tr h="433633">
                <a:tc>
                  <a:txBody>
                    <a:bodyPr/>
                    <a:lstStyle/>
                    <a:p>
                      <a:r>
                        <a:rPr lang="en-US" b="1" dirty="0">
                          <a:latin typeface="+mn-lt"/>
                        </a:rPr>
                        <a:t>Scheme</a:t>
                      </a:r>
                    </a:p>
                  </a:txBody>
                  <a:tcPr/>
                </a:tc>
                <a:tc>
                  <a:txBody>
                    <a:bodyPr/>
                    <a:lstStyle/>
                    <a:p>
                      <a:r>
                        <a:rPr lang="en-US" b="1" dirty="0">
                          <a:latin typeface="+mn-lt"/>
                        </a:rPr>
                        <a:t>Scope of the Scheme</a:t>
                      </a:r>
                    </a:p>
                  </a:txBody>
                  <a:tcPr/>
                </a:tc>
                <a:extLst>
                  <a:ext uri="{0D108BD9-81ED-4DB2-BD59-A6C34878D82A}">
                    <a16:rowId xmlns:a16="http://schemas.microsoft.com/office/drawing/2014/main" val="10000"/>
                  </a:ext>
                </a:extLst>
              </a:tr>
              <a:tr h="499621">
                <a:tc>
                  <a:txBody>
                    <a:bodyPr/>
                    <a:lstStyle/>
                    <a:p>
                      <a:r>
                        <a:rPr lang="en-US" dirty="0">
                          <a:latin typeface="+mn-lt"/>
                        </a:rPr>
                        <a:t>Scheme-</a:t>
                      </a:r>
                      <a:r>
                        <a:rPr lang="en-US" baseline="0" dirty="0">
                          <a:latin typeface="+mn-lt"/>
                        </a:rPr>
                        <a:t> </a:t>
                      </a:r>
                      <a:r>
                        <a:rPr lang="en-US" dirty="0">
                          <a:latin typeface="+mn-lt"/>
                        </a:rPr>
                        <a:t>I (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u="none" strike="noStrike" cap="none" dirty="0">
                          <a:solidFill>
                            <a:schemeClr val="dk1"/>
                          </a:solidFill>
                          <a:latin typeface="+mn-lt"/>
                          <a:ea typeface="Times New Roman"/>
                          <a:cs typeface="Times New Roman"/>
                          <a:sym typeface="Times New Roman"/>
                        </a:rPr>
                        <a:t>Grant of licence to use or apply Standard Mark on products as per Indian Standard</a:t>
                      </a:r>
                    </a:p>
                    <a:p>
                      <a:endParaRPr lang="en-US" dirty="0">
                        <a:latin typeface="+mn-lt"/>
                      </a:endParaRPr>
                    </a:p>
                  </a:txBody>
                  <a:tcPr/>
                </a:tc>
                <a:extLst>
                  <a:ext uri="{0D108BD9-81ED-4DB2-BD59-A6C34878D82A}">
                    <a16:rowId xmlns:a16="http://schemas.microsoft.com/office/drawing/2014/main" val="10001"/>
                  </a:ext>
                </a:extLst>
              </a:tr>
              <a:tr h="880555">
                <a:tc>
                  <a:txBody>
                    <a:bodyPr/>
                    <a:lstStyle/>
                    <a:p>
                      <a:r>
                        <a:rPr lang="en-US" dirty="0">
                          <a:latin typeface="+mn-lt"/>
                        </a:rPr>
                        <a:t>Scheme –</a:t>
                      </a:r>
                      <a:r>
                        <a:rPr lang="en-US" baseline="0" dirty="0">
                          <a:latin typeface="+mn-lt"/>
                        </a:rPr>
                        <a:t> II (         )</a:t>
                      </a:r>
                      <a:endParaRPr lang="en-US" dirty="0">
                        <a:latin typeface="+mn-lt"/>
                      </a:endParaRPr>
                    </a:p>
                  </a:txBody>
                  <a:tcPr/>
                </a:tc>
                <a:tc>
                  <a:txBody>
                    <a:bodyPr/>
                    <a:lstStyle/>
                    <a:p>
                      <a:r>
                        <a:rPr lang="en-GB" sz="1400" u="none" strike="noStrike" cap="none" dirty="0">
                          <a:solidFill>
                            <a:schemeClr val="dk1"/>
                          </a:solidFill>
                          <a:latin typeface="+mn-lt"/>
                          <a:ea typeface="Times New Roman"/>
                          <a:cs typeface="Times New Roman"/>
                          <a:sym typeface="Times New Roman"/>
                        </a:rPr>
                        <a:t>Grant of licence to use or apply Standard Mark</a:t>
                      </a:r>
                      <a:r>
                        <a:rPr lang="en-GB" sz="1400" dirty="0">
                          <a:solidFill>
                            <a:schemeClr val="dk1"/>
                          </a:solidFill>
                          <a:latin typeface="+mn-lt"/>
                          <a:ea typeface="Times New Roman"/>
                          <a:cs typeface="Times New Roman"/>
                          <a:sym typeface="Times New Roman"/>
                        </a:rPr>
                        <a:t> </a:t>
                      </a:r>
                      <a:r>
                        <a:rPr lang="en-GB" sz="1400" u="none" strike="noStrike" cap="none" dirty="0">
                          <a:solidFill>
                            <a:schemeClr val="dk1"/>
                          </a:solidFill>
                          <a:latin typeface="+mn-lt"/>
                          <a:ea typeface="Times New Roman"/>
                          <a:cs typeface="Times New Roman"/>
                          <a:sym typeface="Times New Roman"/>
                        </a:rPr>
                        <a:t>through registration based on self-declaration of conformity for goods and articles as per Indian</a:t>
                      </a:r>
                      <a:r>
                        <a:rPr lang="en-GB" sz="1400" dirty="0">
                          <a:solidFill>
                            <a:schemeClr val="dk1"/>
                          </a:solidFill>
                          <a:latin typeface="+mn-lt"/>
                          <a:ea typeface="Times New Roman"/>
                          <a:cs typeface="Times New Roman"/>
                          <a:sym typeface="Times New Roman"/>
                        </a:rPr>
                        <a:t> </a:t>
                      </a:r>
                      <a:r>
                        <a:rPr lang="en-GB" sz="1400" u="none" strike="noStrike" cap="none" dirty="0">
                          <a:solidFill>
                            <a:schemeClr val="dk1"/>
                          </a:solidFill>
                          <a:latin typeface="+mn-lt"/>
                          <a:ea typeface="Times New Roman"/>
                          <a:cs typeface="Times New Roman"/>
                          <a:sym typeface="Times New Roman"/>
                        </a:rPr>
                        <a:t>Standard</a:t>
                      </a:r>
                      <a:endParaRPr lang="en-US" dirty="0">
                        <a:latin typeface="+mn-lt"/>
                      </a:endParaRPr>
                    </a:p>
                  </a:txBody>
                  <a:tcPr/>
                </a:tc>
                <a:extLst>
                  <a:ext uri="{0D108BD9-81ED-4DB2-BD59-A6C34878D82A}">
                    <a16:rowId xmlns:a16="http://schemas.microsoft.com/office/drawing/2014/main" val="10002"/>
                  </a:ext>
                </a:extLst>
              </a:tr>
              <a:tr h="1262010">
                <a:tc>
                  <a:txBody>
                    <a:bodyPr/>
                    <a:lstStyle/>
                    <a:p>
                      <a:r>
                        <a:rPr lang="en-US" dirty="0">
                          <a:latin typeface="+mn-lt"/>
                        </a:rPr>
                        <a:t>Scheme - III</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solidFill>
                            <a:schemeClr val="dk1"/>
                          </a:solidFill>
                          <a:latin typeface="+mn-lt"/>
                          <a:ea typeface="Times New Roman"/>
                          <a:cs typeface="Times New Roman"/>
                          <a:sym typeface="Times New Roman"/>
                        </a:rPr>
                        <a:t>Grant of licence or certificate of conformity for management systems as per Indian standard</a:t>
                      </a:r>
                      <a:endParaRPr lang="en-US" sz="1400" dirty="0">
                        <a:latin typeface="+mn-lt"/>
                        <a:ea typeface="Times New Roman"/>
                        <a:cs typeface="Times New Roman"/>
                        <a:sym typeface="Times New Roman"/>
                      </a:endParaRPr>
                    </a:p>
                    <a:p>
                      <a:r>
                        <a:rPr lang="en-US" dirty="0">
                          <a:latin typeface="+mn-lt"/>
                        </a:rPr>
                        <a:t>e.g. Quality Management Systems (IS/ISO 9001), Environmental Management Systems (IS/ISO</a:t>
                      </a:r>
                      <a:r>
                        <a:rPr lang="en-US" baseline="0" dirty="0">
                          <a:latin typeface="+mn-lt"/>
                        </a:rPr>
                        <a:t> 14001), Anti Bribery Management Systems (IS/ISO 37001)</a:t>
                      </a:r>
                      <a:endParaRPr lang="en-US" dirty="0">
                        <a:latin typeface="+mn-lt"/>
                      </a:endParaRPr>
                    </a:p>
                  </a:txBody>
                  <a:tcPr/>
                </a:tc>
                <a:extLst>
                  <a:ext uri="{0D108BD9-81ED-4DB2-BD59-A6C34878D82A}">
                    <a16:rowId xmlns:a16="http://schemas.microsoft.com/office/drawing/2014/main" val="10003"/>
                  </a:ext>
                </a:extLst>
              </a:tr>
              <a:tr h="797059">
                <a:tc>
                  <a:txBody>
                    <a:bodyPr/>
                    <a:lstStyle/>
                    <a:p>
                      <a:r>
                        <a:rPr lang="en-US" dirty="0"/>
                        <a:t>Scheme-IX</a:t>
                      </a:r>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a:solidFill>
                            <a:srgbClr val="000000"/>
                          </a:solidFill>
                          <a:latin typeface="+mn-lt"/>
                          <a:ea typeface="Times New Roman"/>
                          <a:cs typeface="Arial"/>
                          <a:sym typeface="Times New Roman"/>
                        </a:rPr>
                        <a:t>Grant of </a:t>
                      </a:r>
                      <a:r>
                        <a:rPr lang="en-US" sz="1400" b="0" i="0" u="none" strike="noStrike" cap="none" dirty="0" err="1">
                          <a:solidFill>
                            <a:srgbClr val="000000"/>
                          </a:solidFill>
                          <a:latin typeface="+mn-lt"/>
                          <a:ea typeface="Times New Roman"/>
                          <a:cs typeface="Arial"/>
                          <a:sym typeface="Times New Roman"/>
                        </a:rPr>
                        <a:t>licence</a:t>
                      </a:r>
                      <a:r>
                        <a:rPr lang="en-US" sz="1400" b="0" i="0" u="none" strike="noStrike" cap="none" dirty="0">
                          <a:solidFill>
                            <a:srgbClr val="000000"/>
                          </a:solidFill>
                          <a:latin typeface="+mn-lt"/>
                          <a:ea typeface="Times New Roman"/>
                          <a:cs typeface="Arial"/>
                          <a:sym typeface="Times New Roman"/>
                        </a:rPr>
                        <a:t> for products + system as per Indian Standard and applicable process requirements </a:t>
                      </a:r>
                    </a:p>
                    <a:p>
                      <a:endParaRPr lang="en-US" dirty="0">
                        <a:latin typeface="+mn-lt"/>
                      </a:endParaRPr>
                    </a:p>
                  </a:txBody>
                  <a:tcPr/>
                </a:tc>
                <a:extLst>
                  <a:ext uri="{0D108BD9-81ED-4DB2-BD59-A6C34878D82A}">
                    <a16:rowId xmlns:a16="http://schemas.microsoft.com/office/drawing/2014/main" val="1698954632"/>
                  </a:ext>
                </a:extLst>
              </a:tr>
            </a:tbl>
          </a:graphicData>
        </a:graphic>
      </p:graphicFrame>
      <p:pic>
        <p:nvPicPr>
          <p:cNvPr id="5" name="Google Shape;235;p44"/>
          <p:cNvPicPr preferRelativeResize="0"/>
          <p:nvPr/>
        </p:nvPicPr>
        <p:blipFill rotWithShape="1">
          <a:blip r:embed="rId4">
            <a:alphaModFix/>
          </a:blip>
          <a:srcRect/>
          <a:stretch/>
        </p:blipFill>
        <p:spPr>
          <a:xfrm>
            <a:off x="1416010" y="1286504"/>
            <a:ext cx="366300" cy="272650"/>
          </a:xfrm>
          <a:prstGeom prst="rect">
            <a:avLst/>
          </a:prstGeom>
          <a:noFill/>
          <a:ln>
            <a:noFill/>
          </a:ln>
        </p:spPr>
      </p:pic>
      <p:pic>
        <p:nvPicPr>
          <p:cNvPr id="6" name="Google Shape;236;p44"/>
          <p:cNvPicPr preferRelativeResize="0"/>
          <p:nvPr/>
        </p:nvPicPr>
        <p:blipFill rotWithShape="1">
          <a:blip r:embed="rId5">
            <a:alphaModFix/>
          </a:blip>
          <a:srcRect/>
          <a:stretch/>
        </p:blipFill>
        <p:spPr>
          <a:xfrm>
            <a:off x="1571524" y="2031120"/>
            <a:ext cx="341671" cy="344350"/>
          </a:xfrm>
          <a:prstGeom prst="rect">
            <a:avLst/>
          </a:prstGeom>
          <a:noFill/>
          <a:ln>
            <a:noFill/>
          </a:ln>
        </p:spPr>
      </p:pic>
    </p:spTree>
    <p:extLst>
      <p:ext uri="{BB962C8B-B14F-4D97-AF65-F5344CB8AC3E}">
        <p14:creationId xmlns:p14="http://schemas.microsoft.com/office/powerpoint/2010/main" val="4124289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D1FE-4B30-F853-6D9C-9BD1F607C80D}"/>
              </a:ext>
            </a:extLst>
          </p:cNvPr>
          <p:cNvSpPr>
            <a:spLocks noGrp="1"/>
          </p:cNvSpPr>
          <p:nvPr>
            <p:ph type="title"/>
          </p:nvPr>
        </p:nvSpPr>
        <p:spPr>
          <a:xfrm>
            <a:off x="311700" y="445025"/>
            <a:ext cx="8520600" cy="998764"/>
          </a:xfrm>
        </p:spPr>
        <p:txBody>
          <a:bodyPr/>
          <a:lstStyle/>
          <a:p>
            <a:r>
              <a:rPr lang="en-IN" sz="3000" b="1" dirty="0">
                <a:latin typeface="Times New Roman" panose="02020603050405020304" pitchFamily="18" charset="0"/>
                <a:cs typeface="Times New Roman" panose="02020603050405020304" pitchFamily="18" charset="0"/>
              </a:rPr>
              <a:t>Conformity Assessment Scheme for Milk and Milk Products</a:t>
            </a:r>
            <a:br>
              <a:rPr lang="en-IN" sz="2800" dirty="0">
                <a:solidFill>
                  <a:srgbClr val="C00000"/>
                </a:solidFill>
                <a:latin typeface="Bookman Old Style" panose="02050604050505020204" pitchFamily="18" charset="0"/>
              </a:rPr>
            </a:br>
            <a:endParaRPr lang="en-IN" dirty="0"/>
          </a:p>
        </p:txBody>
      </p:sp>
      <p:sp>
        <p:nvSpPr>
          <p:cNvPr id="3" name="Text Placeholder 2">
            <a:extLst>
              <a:ext uri="{FF2B5EF4-FFF2-40B4-BE49-F238E27FC236}">
                <a16:creationId xmlns:a16="http://schemas.microsoft.com/office/drawing/2014/main" id="{B35B45F0-DFB0-5DB2-9994-888FC9805D36}"/>
              </a:ext>
            </a:extLst>
          </p:cNvPr>
          <p:cNvSpPr>
            <a:spLocks noGrp="1"/>
          </p:cNvSpPr>
          <p:nvPr>
            <p:ph type="body" idx="1"/>
          </p:nvPr>
        </p:nvSpPr>
        <p:spPr>
          <a:xfrm>
            <a:off x="311700" y="1629419"/>
            <a:ext cx="8520600" cy="2939455"/>
          </a:xfrm>
        </p:spPr>
        <p:txBody>
          <a:bodyPr/>
          <a:lstStyle/>
          <a:p>
            <a:endParaRPr lang="en-US" dirty="0"/>
          </a:p>
          <a:p>
            <a:endParaRPr lang="en-IN" dirty="0"/>
          </a:p>
          <a:p>
            <a:endParaRPr lang="en-IN" dirty="0"/>
          </a:p>
          <a:p>
            <a:endParaRPr lang="en-IN" dirty="0"/>
          </a:p>
          <a:p>
            <a:endParaRPr lang="en-IN" dirty="0"/>
          </a:p>
          <a:p>
            <a:pPr>
              <a:spcBef>
                <a:spcPts val="488"/>
              </a:spcBef>
              <a:buClrTx/>
              <a:buSzPct val="70000"/>
              <a:buFont typeface="Arial" panose="020B0604020202020204" pitchFamily="34" charset="0"/>
              <a:buChar char="•"/>
              <a:defRPr/>
            </a:pPr>
            <a:r>
              <a:rPr lang="en-US" sz="2400" dirty="0">
                <a:solidFill>
                  <a:schemeClr val="tx1"/>
                </a:solidFill>
                <a:latin typeface="Times New Roman" panose="02020603050405020304" pitchFamily="18" charset="0"/>
                <a:ea typeface="Calibri"/>
                <a:cs typeface="Times New Roman" panose="02020603050405020304" pitchFamily="18" charset="0"/>
                <a:sym typeface="Calibri"/>
              </a:rPr>
              <a:t>Scheme by BIS notified on 08.12.2021</a:t>
            </a:r>
          </a:p>
          <a:p>
            <a:pPr>
              <a:spcBef>
                <a:spcPts val="488"/>
              </a:spcBef>
              <a:buClrTx/>
              <a:buSzPct val="70000"/>
              <a:buFont typeface="Arial" panose="020B0604020202020204" pitchFamily="34" charset="0"/>
              <a:buChar char="•"/>
              <a:defRPr/>
            </a:pPr>
            <a:r>
              <a:rPr lang="en-US" sz="2400" dirty="0">
                <a:solidFill>
                  <a:schemeClr val="tx1"/>
                </a:solidFill>
                <a:latin typeface="Times New Roman" panose="02020603050405020304" pitchFamily="18" charset="0"/>
                <a:ea typeface="Calibri"/>
                <a:cs typeface="Times New Roman" panose="02020603050405020304" pitchFamily="18" charset="0"/>
                <a:sym typeface="Calibri"/>
              </a:rPr>
              <a:t>Scheme launched by Hon’ble Prime Minister on 23.12.2021</a:t>
            </a:r>
          </a:p>
          <a:p>
            <a:endParaRPr lang="en-IN" dirty="0"/>
          </a:p>
        </p:txBody>
      </p:sp>
      <p:pic>
        <p:nvPicPr>
          <p:cNvPr id="4" name="Picture 10">
            <a:extLst>
              <a:ext uri="{FF2B5EF4-FFF2-40B4-BE49-F238E27FC236}">
                <a16:creationId xmlns:a16="http://schemas.microsoft.com/office/drawing/2014/main" id="{DC6136A6-098C-E06A-372F-5FF6D602E1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3682" y="1350558"/>
            <a:ext cx="1990648" cy="174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684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AFAADBA-5BCC-84E5-5862-1CDF2E0A4BD3}"/>
              </a:ext>
            </a:extLst>
          </p:cNvPr>
          <p:cNvSpPr>
            <a:spLocks noGrp="1"/>
          </p:cNvSpPr>
          <p:nvPr>
            <p:ph type="title"/>
          </p:nvPr>
        </p:nvSpPr>
        <p:spPr>
          <a:xfrm>
            <a:off x="0" y="-110356"/>
            <a:ext cx="9144000" cy="825667"/>
          </a:xfrm>
        </p:spPr>
        <p:txBody>
          <a:bodyPr vert="horz" lIns="91440" tIns="45720" rIns="91440" bIns="45720" rtlCol="0" anchor="ctr">
            <a:normAutofit fontScale="90000"/>
          </a:bodyPr>
          <a:lstStyle/>
          <a:p>
            <a:pPr marL="228600" indent="-228600">
              <a:buFont typeface="Arial" panose="020B0604020202020204" pitchFamily="34" charset="0"/>
            </a:pPr>
            <a:r>
              <a:rPr lang="en-GB" sz="3000" b="1" dirty="0">
                <a:latin typeface="Times New Roman" panose="02020603050405020304" pitchFamily="18" charset="0"/>
                <a:cs typeface="Times New Roman" panose="02020603050405020304" pitchFamily="18" charset="0"/>
              </a:rPr>
              <a:t>Conformity Assessment Scheme for Milk Products (CAS)  </a:t>
            </a:r>
            <a:endParaRPr lang="en-IN" sz="3000" b="1" dirty="0">
              <a:latin typeface="Times New Roman" panose="02020603050405020304" pitchFamily="18" charset="0"/>
              <a:cs typeface="Times New Roman" panose="02020603050405020304" pitchFamily="18" charset="0"/>
            </a:endParaRPr>
          </a:p>
        </p:txBody>
      </p:sp>
      <p:sp>
        <p:nvSpPr>
          <p:cNvPr id="24" name="Content Placeholder 2">
            <a:extLst>
              <a:ext uri="{FF2B5EF4-FFF2-40B4-BE49-F238E27FC236}">
                <a16:creationId xmlns:a16="http://schemas.microsoft.com/office/drawing/2014/main" id="{1BAF6AA6-138B-DFCC-B324-5B9AF2536E20}"/>
              </a:ext>
            </a:extLst>
          </p:cNvPr>
          <p:cNvSpPr txBox="1">
            <a:spLocks/>
          </p:cNvSpPr>
          <p:nvPr/>
        </p:nvSpPr>
        <p:spPr>
          <a:xfrm>
            <a:off x="0" y="617372"/>
            <a:ext cx="9144000" cy="4043332"/>
          </a:xfrm>
          <a:prstGeom prst="rect">
            <a:avLst/>
          </a:prstGeom>
          <a:noFill/>
          <a:ln>
            <a:noFill/>
            <a:miter lim="800000"/>
            <a:headEnd/>
            <a:tailEnd/>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Font typeface="Wingdings" pitchFamily="2" charset="2"/>
              <a:buNone/>
              <a:defRPr/>
            </a:pPr>
            <a:r>
              <a:rPr lang="en-GB" sz="2400" b="1" u="sng" dirty="0">
                <a:solidFill>
                  <a:srgbClr val="0070C0"/>
                </a:solidFill>
              </a:rPr>
              <a:t>S</a:t>
            </a:r>
            <a:r>
              <a:rPr lang="en-GB" sz="2400" b="1" u="sng" dirty="0">
                <a:solidFill>
                  <a:srgbClr val="0070C0"/>
                </a:solidFill>
                <a:latin typeface="Bookman Old Style" pitchFamily="18" charset="0"/>
              </a:rPr>
              <a:t>ingle Point Quality Certification- </a:t>
            </a:r>
            <a:r>
              <a:rPr lang="en-GB" sz="2400" dirty="0">
                <a:latin typeface="Bookman Old Style" pitchFamily="18" charset="0"/>
              </a:rPr>
              <a:t>Comprehensive certification scheme covering all elements of</a:t>
            </a:r>
          </a:p>
          <a:p>
            <a:pPr marL="0" indent="0">
              <a:buFont typeface="Wingdings" pitchFamily="2" charset="2"/>
              <a:buNone/>
              <a:defRPr/>
            </a:pPr>
            <a:r>
              <a:rPr lang="en-GB" dirty="0">
                <a:latin typeface="Bookman Old Style" pitchFamily="18" charset="0"/>
              </a:rPr>
              <a:t> </a:t>
            </a:r>
          </a:p>
          <a:p>
            <a:pPr marL="114300" indent="0">
              <a:buNone/>
              <a:defRPr/>
            </a:pPr>
            <a:endParaRPr lang="en-GB" dirty="0">
              <a:latin typeface="Bookman Old Style" pitchFamily="18" charset="0"/>
            </a:endParaRPr>
          </a:p>
          <a:p>
            <a:pPr marL="0" indent="0">
              <a:buFont typeface="Arial"/>
              <a:buNone/>
              <a:defRPr/>
            </a:pPr>
            <a:endParaRPr lang="en-GB" dirty="0">
              <a:latin typeface="Bookman Old Style" pitchFamily="18" charset="0"/>
            </a:endParaRPr>
          </a:p>
          <a:p>
            <a:pPr>
              <a:defRPr/>
            </a:pPr>
            <a:endParaRPr lang="en-GB" dirty="0">
              <a:latin typeface="Bookman Old Style" pitchFamily="18" charset="0"/>
            </a:endParaRPr>
          </a:p>
          <a:p>
            <a:pPr marL="274320" indent="-274320">
              <a:buFont typeface="Wingdings"/>
              <a:buChar char=""/>
              <a:defRPr/>
            </a:pPr>
            <a:endParaRPr lang="en-IN" dirty="0"/>
          </a:p>
        </p:txBody>
      </p:sp>
      <p:grpSp>
        <p:nvGrpSpPr>
          <p:cNvPr id="25" name="Group 24">
            <a:extLst>
              <a:ext uri="{FF2B5EF4-FFF2-40B4-BE49-F238E27FC236}">
                <a16:creationId xmlns:a16="http://schemas.microsoft.com/office/drawing/2014/main" id="{580714A3-311C-6A64-354B-2DA9E00983C1}"/>
              </a:ext>
            </a:extLst>
          </p:cNvPr>
          <p:cNvGrpSpPr/>
          <p:nvPr/>
        </p:nvGrpSpPr>
        <p:grpSpPr>
          <a:xfrm>
            <a:off x="582389" y="1749456"/>
            <a:ext cx="7997809" cy="3225800"/>
            <a:chOff x="600758" y="1421956"/>
            <a:chExt cx="8023166" cy="4684504"/>
          </a:xfrm>
        </p:grpSpPr>
        <p:grpSp>
          <p:nvGrpSpPr>
            <p:cNvPr id="26" name="Group 25">
              <a:extLst>
                <a:ext uri="{FF2B5EF4-FFF2-40B4-BE49-F238E27FC236}">
                  <a16:creationId xmlns:a16="http://schemas.microsoft.com/office/drawing/2014/main" id="{DF48AF5B-ED52-3EA2-433A-DAB893230B5A}"/>
                </a:ext>
              </a:extLst>
            </p:cNvPr>
            <p:cNvGrpSpPr/>
            <p:nvPr/>
          </p:nvGrpSpPr>
          <p:grpSpPr>
            <a:xfrm>
              <a:off x="600758" y="1506940"/>
              <a:ext cx="2171848" cy="4599520"/>
              <a:chOff x="600758" y="1506940"/>
              <a:chExt cx="2171848" cy="4599520"/>
            </a:xfrm>
          </p:grpSpPr>
          <p:sp>
            <p:nvSpPr>
              <p:cNvPr id="37" name="Rectangle 36">
                <a:extLst>
                  <a:ext uri="{FF2B5EF4-FFF2-40B4-BE49-F238E27FC236}">
                    <a16:creationId xmlns:a16="http://schemas.microsoft.com/office/drawing/2014/main" id="{340D2648-C322-6019-C05D-A9E3B4CFAF75}"/>
                  </a:ext>
                </a:extLst>
              </p:cNvPr>
              <p:cNvSpPr/>
              <p:nvPr/>
            </p:nvSpPr>
            <p:spPr>
              <a:xfrm>
                <a:off x="601394" y="2592941"/>
                <a:ext cx="2170575" cy="3513519"/>
              </a:xfrm>
              <a:prstGeom prst="rect">
                <a:avLst/>
              </a:prstGeom>
              <a:solidFill>
                <a:schemeClr val="bg1"/>
              </a:solidFill>
              <a:ln w="381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38" name="Group 37">
                <a:extLst>
                  <a:ext uri="{FF2B5EF4-FFF2-40B4-BE49-F238E27FC236}">
                    <a16:creationId xmlns:a16="http://schemas.microsoft.com/office/drawing/2014/main" id="{3CDFA353-CC12-E1F0-6301-9C611E00D66C}"/>
                  </a:ext>
                </a:extLst>
              </p:cNvPr>
              <p:cNvGrpSpPr/>
              <p:nvPr/>
            </p:nvGrpSpPr>
            <p:grpSpPr>
              <a:xfrm>
                <a:off x="600758" y="1506940"/>
                <a:ext cx="2171848" cy="2198597"/>
                <a:chOff x="600758" y="1506940"/>
                <a:chExt cx="2171848" cy="2198597"/>
              </a:xfrm>
            </p:grpSpPr>
            <p:sp>
              <p:nvSpPr>
                <p:cNvPr id="39" name="Oval 38">
                  <a:extLst>
                    <a:ext uri="{FF2B5EF4-FFF2-40B4-BE49-F238E27FC236}">
                      <a16:creationId xmlns:a16="http://schemas.microsoft.com/office/drawing/2014/main" id="{F0A80460-B4A8-137F-FEAC-7D52E08A0092}"/>
                    </a:ext>
                  </a:extLst>
                </p:cNvPr>
                <p:cNvSpPr/>
                <p:nvPr/>
              </p:nvSpPr>
              <p:spPr>
                <a:xfrm>
                  <a:off x="600758" y="1506940"/>
                  <a:ext cx="2171848" cy="2198597"/>
                </a:xfrm>
                <a:prstGeom prst="ellipse">
                  <a:avLst/>
                </a:prstGeom>
                <a:solidFill>
                  <a:schemeClr val="bg1">
                    <a:lumMod val="95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0" name="Oval 39">
                  <a:extLst>
                    <a:ext uri="{FF2B5EF4-FFF2-40B4-BE49-F238E27FC236}">
                      <a16:creationId xmlns:a16="http://schemas.microsoft.com/office/drawing/2014/main" id="{A94F771F-3B74-545D-30DA-75C89D2B2495}"/>
                    </a:ext>
                  </a:extLst>
                </p:cNvPr>
                <p:cNvSpPr/>
                <p:nvPr/>
              </p:nvSpPr>
              <p:spPr>
                <a:xfrm>
                  <a:off x="795838" y="1595930"/>
                  <a:ext cx="1781688" cy="1978182"/>
                </a:xfrm>
                <a:prstGeom prst="ellipse">
                  <a:avLst/>
                </a:prstGeom>
                <a:solidFill>
                  <a:schemeClr val="bg1"/>
                </a:solidFill>
                <a:ln w="381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grpSp>
          <p:nvGrpSpPr>
            <p:cNvPr id="27" name="Group 26">
              <a:extLst>
                <a:ext uri="{FF2B5EF4-FFF2-40B4-BE49-F238E27FC236}">
                  <a16:creationId xmlns:a16="http://schemas.microsoft.com/office/drawing/2014/main" id="{C00042C6-1A35-8AA1-B5D5-502071374AFD}"/>
                </a:ext>
              </a:extLst>
            </p:cNvPr>
            <p:cNvGrpSpPr/>
            <p:nvPr/>
          </p:nvGrpSpPr>
          <p:grpSpPr>
            <a:xfrm>
              <a:off x="3526417" y="1443202"/>
              <a:ext cx="2171848" cy="4663258"/>
              <a:chOff x="3526417" y="1443202"/>
              <a:chExt cx="2171848" cy="4663258"/>
            </a:xfrm>
          </p:grpSpPr>
          <p:sp>
            <p:nvSpPr>
              <p:cNvPr id="33" name="Rectangle 32">
                <a:extLst>
                  <a:ext uri="{FF2B5EF4-FFF2-40B4-BE49-F238E27FC236}">
                    <a16:creationId xmlns:a16="http://schemas.microsoft.com/office/drawing/2014/main" id="{4FA96735-B929-B2A6-0D0B-0CCAA943DBEA}"/>
                  </a:ext>
                </a:extLst>
              </p:cNvPr>
              <p:cNvSpPr/>
              <p:nvPr/>
            </p:nvSpPr>
            <p:spPr>
              <a:xfrm>
                <a:off x="3527055" y="2592941"/>
                <a:ext cx="2170575" cy="3513519"/>
              </a:xfrm>
              <a:prstGeom prst="rect">
                <a:avLst/>
              </a:prstGeom>
              <a:solidFill>
                <a:schemeClr val="bg1"/>
              </a:solidFill>
              <a:ln w="381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34" name="Group 33">
                <a:extLst>
                  <a:ext uri="{FF2B5EF4-FFF2-40B4-BE49-F238E27FC236}">
                    <a16:creationId xmlns:a16="http://schemas.microsoft.com/office/drawing/2014/main" id="{DEBA8ED9-4B1D-9CD2-5E35-613C4E2B4A2D}"/>
                  </a:ext>
                </a:extLst>
              </p:cNvPr>
              <p:cNvGrpSpPr/>
              <p:nvPr/>
            </p:nvGrpSpPr>
            <p:grpSpPr>
              <a:xfrm>
                <a:off x="3526417" y="1443202"/>
                <a:ext cx="2171848" cy="2173402"/>
                <a:chOff x="3526417" y="1443202"/>
                <a:chExt cx="2171848" cy="2173402"/>
              </a:xfrm>
            </p:grpSpPr>
            <p:sp>
              <p:nvSpPr>
                <p:cNvPr id="35" name="Oval 34">
                  <a:extLst>
                    <a:ext uri="{FF2B5EF4-FFF2-40B4-BE49-F238E27FC236}">
                      <a16:creationId xmlns:a16="http://schemas.microsoft.com/office/drawing/2014/main" id="{41948D15-7E62-9B71-14DE-9F3DABEFDE11}"/>
                    </a:ext>
                  </a:extLst>
                </p:cNvPr>
                <p:cNvSpPr/>
                <p:nvPr/>
              </p:nvSpPr>
              <p:spPr>
                <a:xfrm>
                  <a:off x="3526417" y="1443202"/>
                  <a:ext cx="2171848" cy="2173402"/>
                </a:xfrm>
                <a:prstGeom prst="ellipse">
                  <a:avLst/>
                </a:prstGeom>
                <a:solidFill>
                  <a:schemeClr val="bg1">
                    <a:lumMod val="95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6" name="Oval 35">
                  <a:extLst>
                    <a:ext uri="{FF2B5EF4-FFF2-40B4-BE49-F238E27FC236}">
                      <a16:creationId xmlns:a16="http://schemas.microsoft.com/office/drawing/2014/main" id="{C3920ED0-B385-E381-ED7D-84191C1C25E8}"/>
                    </a:ext>
                  </a:extLst>
                </p:cNvPr>
                <p:cNvSpPr/>
                <p:nvPr/>
              </p:nvSpPr>
              <p:spPr>
                <a:xfrm>
                  <a:off x="3721497" y="1553440"/>
                  <a:ext cx="1781688" cy="1978181"/>
                </a:xfrm>
                <a:prstGeom prst="ellipse">
                  <a:avLst/>
                </a:prstGeom>
                <a:solidFill>
                  <a:schemeClr val="bg1"/>
                </a:solidFill>
                <a:ln w="381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grpSp>
          <p:nvGrpSpPr>
            <p:cNvPr id="28" name="Group 27">
              <a:extLst>
                <a:ext uri="{FF2B5EF4-FFF2-40B4-BE49-F238E27FC236}">
                  <a16:creationId xmlns:a16="http://schemas.microsoft.com/office/drawing/2014/main" id="{40BC0F1A-94AE-B8CC-194A-08CECB4AF61A}"/>
                </a:ext>
              </a:extLst>
            </p:cNvPr>
            <p:cNvGrpSpPr/>
            <p:nvPr/>
          </p:nvGrpSpPr>
          <p:grpSpPr>
            <a:xfrm>
              <a:off x="6452076" y="1421956"/>
              <a:ext cx="2171848" cy="4684504"/>
              <a:chOff x="6452076" y="1421956"/>
              <a:chExt cx="2171848" cy="4684504"/>
            </a:xfrm>
          </p:grpSpPr>
          <p:sp>
            <p:nvSpPr>
              <p:cNvPr id="29" name="Rectangle 28">
                <a:extLst>
                  <a:ext uri="{FF2B5EF4-FFF2-40B4-BE49-F238E27FC236}">
                    <a16:creationId xmlns:a16="http://schemas.microsoft.com/office/drawing/2014/main" id="{B7B5F754-9FA6-179C-854F-A152C9875DC0}"/>
                  </a:ext>
                </a:extLst>
              </p:cNvPr>
              <p:cNvSpPr/>
              <p:nvPr/>
            </p:nvSpPr>
            <p:spPr>
              <a:xfrm>
                <a:off x="6452712" y="2592941"/>
                <a:ext cx="2170575" cy="3513519"/>
              </a:xfrm>
              <a:prstGeom prst="rect">
                <a:avLst/>
              </a:prstGeom>
              <a:solidFill>
                <a:schemeClr val="bg1"/>
              </a:solidFill>
              <a:ln w="381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30" name="Group 29">
                <a:extLst>
                  <a:ext uri="{FF2B5EF4-FFF2-40B4-BE49-F238E27FC236}">
                    <a16:creationId xmlns:a16="http://schemas.microsoft.com/office/drawing/2014/main" id="{C4E23D71-5240-8E34-58BA-13960CBA8AB7}"/>
                  </a:ext>
                </a:extLst>
              </p:cNvPr>
              <p:cNvGrpSpPr/>
              <p:nvPr/>
            </p:nvGrpSpPr>
            <p:grpSpPr>
              <a:xfrm>
                <a:off x="6452076" y="1421956"/>
                <a:ext cx="2171848" cy="2173402"/>
                <a:chOff x="6452076" y="1421956"/>
                <a:chExt cx="2171848" cy="2173402"/>
              </a:xfrm>
            </p:grpSpPr>
            <p:sp>
              <p:nvSpPr>
                <p:cNvPr id="31" name="Oval 30">
                  <a:extLst>
                    <a:ext uri="{FF2B5EF4-FFF2-40B4-BE49-F238E27FC236}">
                      <a16:creationId xmlns:a16="http://schemas.microsoft.com/office/drawing/2014/main" id="{6DC4E9CC-059C-0D7C-85F6-2F8B91243EC1}"/>
                    </a:ext>
                  </a:extLst>
                </p:cNvPr>
                <p:cNvSpPr/>
                <p:nvPr/>
              </p:nvSpPr>
              <p:spPr>
                <a:xfrm>
                  <a:off x="6452076" y="1421956"/>
                  <a:ext cx="2171848" cy="2173402"/>
                </a:xfrm>
                <a:prstGeom prst="ellipse">
                  <a:avLst/>
                </a:prstGeom>
                <a:solidFill>
                  <a:schemeClr val="bg1">
                    <a:lumMod val="95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Oval 31">
                  <a:extLst>
                    <a:ext uri="{FF2B5EF4-FFF2-40B4-BE49-F238E27FC236}">
                      <a16:creationId xmlns:a16="http://schemas.microsoft.com/office/drawing/2014/main" id="{B1CD3472-9A50-9DAA-EE09-2845A2DDCCED}"/>
                    </a:ext>
                  </a:extLst>
                </p:cNvPr>
                <p:cNvSpPr/>
                <p:nvPr/>
              </p:nvSpPr>
              <p:spPr>
                <a:xfrm>
                  <a:off x="6647156" y="1521571"/>
                  <a:ext cx="1781688" cy="1978181"/>
                </a:xfrm>
                <a:prstGeom prst="ellipse">
                  <a:avLst/>
                </a:prstGeom>
                <a:solidFill>
                  <a:schemeClr val="bg1"/>
                </a:solidFill>
                <a:ln w="381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grpSp>
      <p:grpSp>
        <p:nvGrpSpPr>
          <p:cNvPr id="41" name="Group 40">
            <a:extLst>
              <a:ext uri="{FF2B5EF4-FFF2-40B4-BE49-F238E27FC236}">
                <a16:creationId xmlns:a16="http://schemas.microsoft.com/office/drawing/2014/main" id="{FA1AB1A1-E8DC-65B3-5E00-6A953D3F65D7}"/>
              </a:ext>
            </a:extLst>
          </p:cNvPr>
          <p:cNvGrpSpPr/>
          <p:nvPr/>
        </p:nvGrpSpPr>
        <p:grpSpPr>
          <a:xfrm>
            <a:off x="825911" y="3109818"/>
            <a:ext cx="7574767" cy="1907941"/>
            <a:chOff x="-324682" y="2981219"/>
            <a:chExt cx="8710974" cy="1907941"/>
          </a:xfrm>
        </p:grpSpPr>
        <p:sp>
          <p:nvSpPr>
            <p:cNvPr id="42" name="Rectangle 41">
              <a:extLst>
                <a:ext uri="{FF2B5EF4-FFF2-40B4-BE49-F238E27FC236}">
                  <a16:creationId xmlns:a16="http://schemas.microsoft.com/office/drawing/2014/main" id="{2CDA83C0-DFF2-4872-8F0B-A4309149FD21}"/>
                </a:ext>
              </a:extLst>
            </p:cNvPr>
            <p:cNvSpPr/>
            <p:nvPr/>
          </p:nvSpPr>
          <p:spPr>
            <a:xfrm>
              <a:off x="-324682" y="3229932"/>
              <a:ext cx="2070281" cy="1631216"/>
            </a:xfrm>
            <a:prstGeom prst="rect">
              <a:avLst/>
            </a:prstGeom>
          </p:spPr>
          <p:txBody>
            <a:bodyPr wrap="square">
              <a:spAutoFit/>
            </a:bodyPr>
            <a:lstStyle/>
            <a:p>
              <a:pPr>
                <a:defRPr/>
              </a:pPr>
              <a:r>
                <a:rPr lang="en-GB" sz="2000" dirty="0">
                  <a:latin typeface="Bookman Old Style" pitchFamily="18" charset="0"/>
                </a:rPr>
                <a:t>Food Safety Management System as per IS/ISO 22000</a:t>
              </a:r>
            </a:p>
          </p:txBody>
        </p:sp>
        <p:sp>
          <p:nvSpPr>
            <p:cNvPr id="43" name="Rectangle 42">
              <a:extLst>
                <a:ext uri="{FF2B5EF4-FFF2-40B4-BE49-F238E27FC236}">
                  <a16:creationId xmlns:a16="http://schemas.microsoft.com/office/drawing/2014/main" id="{308A7D20-34E8-830C-24AA-8189E5DC3512}"/>
                </a:ext>
              </a:extLst>
            </p:cNvPr>
            <p:cNvSpPr/>
            <p:nvPr/>
          </p:nvSpPr>
          <p:spPr>
            <a:xfrm>
              <a:off x="3122738" y="2981219"/>
              <a:ext cx="2032129" cy="1631216"/>
            </a:xfrm>
            <a:prstGeom prst="rect">
              <a:avLst/>
            </a:prstGeom>
          </p:spPr>
          <p:txBody>
            <a:bodyPr wrap="square">
              <a:spAutoFit/>
            </a:bodyPr>
            <a:lstStyle/>
            <a:p>
              <a:pPr lvl="0" algn="ctr">
                <a:buClr>
                  <a:prstClr val="black">
                    <a:lumMod val="75000"/>
                    <a:lumOff val="25000"/>
                  </a:prstClr>
                </a:buClr>
                <a:defRPr/>
              </a:pPr>
              <a:r>
                <a:rPr lang="en-GB" sz="2000" dirty="0">
                  <a:latin typeface="Bookman Old Style" pitchFamily="18" charset="0"/>
                </a:rPr>
                <a:t>Product Certification as per relevant Indian Standards</a:t>
              </a:r>
              <a:endParaRPr lang="en-US" sz="2000" dirty="0">
                <a:latin typeface="Bookman Old Style" pitchFamily="18" charset="0"/>
              </a:endParaRPr>
            </a:p>
          </p:txBody>
        </p:sp>
        <p:sp>
          <p:nvSpPr>
            <p:cNvPr id="44" name="Rectangle 43">
              <a:extLst>
                <a:ext uri="{FF2B5EF4-FFF2-40B4-BE49-F238E27FC236}">
                  <a16:creationId xmlns:a16="http://schemas.microsoft.com/office/drawing/2014/main" id="{D93ABC4B-462A-E028-01DC-9CD238F6BF3B}"/>
                </a:ext>
              </a:extLst>
            </p:cNvPr>
            <p:cNvSpPr/>
            <p:nvPr/>
          </p:nvSpPr>
          <p:spPr>
            <a:xfrm>
              <a:off x="6354162" y="3134834"/>
              <a:ext cx="2032130" cy="1754326"/>
            </a:xfrm>
            <a:prstGeom prst="rect">
              <a:avLst/>
            </a:prstGeom>
          </p:spPr>
          <p:txBody>
            <a:bodyPr wrap="square">
              <a:spAutoFit/>
            </a:bodyPr>
            <a:lstStyle/>
            <a:p>
              <a:pPr algn="ctr">
                <a:defRPr/>
              </a:pPr>
              <a:r>
                <a:rPr lang="en-GB" sz="1800" dirty="0">
                  <a:latin typeface="Bookman Old Style" pitchFamily="18" charset="0"/>
                </a:rPr>
                <a:t>Process Certification as per NDDB’s Quality Mark guidelines</a:t>
              </a:r>
              <a:r>
                <a:rPr lang="en-GB" sz="1800" dirty="0"/>
                <a:t>.</a:t>
              </a:r>
            </a:p>
          </p:txBody>
        </p:sp>
      </p:grpSp>
      <p:pic>
        <p:nvPicPr>
          <p:cNvPr id="45" name="Picture 44">
            <a:extLst>
              <a:ext uri="{FF2B5EF4-FFF2-40B4-BE49-F238E27FC236}">
                <a16:creationId xmlns:a16="http://schemas.microsoft.com/office/drawing/2014/main" id="{06902363-C702-751A-A131-392C8294C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5" y="2150391"/>
            <a:ext cx="1207601" cy="656929"/>
          </a:xfrm>
          <a:prstGeom prst="rect">
            <a:avLst/>
          </a:prstGeom>
        </p:spPr>
      </p:pic>
      <p:pic>
        <p:nvPicPr>
          <p:cNvPr id="46" name="Picture 3">
            <a:extLst>
              <a:ext uri="{FF2B5EF4-FFF2-40B4-BE49-F238E27FC236}">
                <a16:creationId xmlns:a16="http://schemas.microsoft.com/office/drawing/2014/main" id="{34B3283F-7CD1-5E79-B15F-8D02C92BF0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6276" y="2026526"/>
            <a:ext cx="1044796" cy="93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
            <a:extLst>
              <a:ext uri="{FF2B5EF4-FFF2-40B4-BE49-F238E27FC236}">
                <a16:creationId xmlns:a16="http://schemas.microsoft.com/office/drawing/2014/main" id="{CD4C4B8C-241D-57B1-608F-ADD414D037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7899" y="1924890"/>
            <a:ext cx="758485" cy="113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4511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7927D901-71C3-6921-1EA5-2E7D599265A6}"/>
              </a:ext>
            </a:extLst>
          </p:cNvPr>
          <p:cNvSpPr txBox="1">
            <a:spLocks/>
          </p:cNvSpPr>
          <p:nvPr/>
        </p:nvSpPr>
        <p:spPr>
          <a:xfrm>
            <a:off x="0" y="-236857"/>
            <a:ext cx="10515600" cy="739340"/>
          </a:xfrm>
          <a:prstGeom prst="rect">
            <a:avLst/>
          </a:prstGeom>
          <a:noFill/>
          <a:ln>
            <a:noFill/>
          </a:ln>
        </p:spPr>
        <p:txBody>
          <a:bodyPr spcFirstLastPara="1" vert="horz" wrap="square" lIns="91440" tIns="45720" rIns="91440" bIns="45720" rtlCol="0"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228600" indent="-228600">
              <a:buFont typeface="Arial" panose="020B0604020202020204" pitchFamily="34" charset="0"/>
              <a:buNone/>
            </a:pPr>
            <a:r>
              <a:rPr lang="en-IN" b="1" dirty="0">
                <a:solidFill>
                  <a:srgbClr val="192F85"/>
                </a:solidFill>
                <a:latin typeface="Cambria" panose="02040503050406030204" pitchFamily="18" charset="0"/>
              </a:rPr>
              <a:t>Scheme Overview </a:t>
            </a:r>
          </a:p>
        </p:txBody>
      </p:sp>
      <p:pic>
        <p:nvPicPr>
          <p:cNvPr id="31" name="Picture 8">
            <a:extLst>
              <a:ext uri="{FF2B5EF4-FFF2-40B4-BE49-F238E27FC236}">
                <a16:creationId xmlns:a16="http://schemas.microsoft.com/office/drawing/2014/main" id="{59B2A371-CA6A-EEFB-6CAA-FB09FF812028}"/>
              </a:ext>
            </a:extLst>
          </p:cNvPr>
          <p:cNvPicPr>
            <a:picLocks noChangeAspect="1"/>
          </p:cNvPicPr>
          <p:nvPr/>
        </p:nvPicPr>
        <p:blipFill>
          <a:blip r:embed="rId2">
            <a:extLst>
              <a:ext uri="{28A0092B-C50C-407E-A947-70E740481C1C}">
                <a14:useLocalDpi xmlns:a14="http://schemas.microsoft.com/office/drawing/2010/main" val="0"/>
              </a:ext>
            </a:extLst>
          </a:blip>
          <a:srcRect l="11182" b="14365"/>
          <a:stretch>
            <a:fillRect/>
          </a:stretch>
        </p:blipFill>
        <p:spPr bwMode="auto">
          <a:xfrm>
            <a:off x="94931" y="1092085"/>
            <a:ext cx="1011554"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a:extLst>
              <a:ext uri="{FF2B5EF4-FFF2-40B4-BE49-F238E27FC236}">
                <a16:creationId xmlns:a16="http://schemas.microsoft.com/office/drawing/2014/main" id="{ACEEAFCE-DF67-5BAB-E4EF-5F6E1CDA319F}"/>
              </a:ext>
            </a:extLst>
          </p:cNvPr>
          <p:cNvGrpSpPr/>
          <p:nvPr/>
        </p:nvGrpSpPr>
        <p:grpSpPr>
          <a:xfrm>
            <a:off x="76200" y="342900"/>
            <a:ext cx="9067800" cy="4693920"/>
            <a:chOff x="1329070" y="512764"/>
            <a:chExt cx="10773846" cy="6254749"/>
          </a:xfrm>
        </p:grpSpPr>
        <p:pic>
          <p:nvPicPr>
            <p:cNvPr id="33" name="Picture 4">
              <a:extLst>
                <a:ext uri="{FF2B5EF4-FFF2-40B4-BE49-F238E27FC236}">
                  <a16:creationId xmlns:a16="http://schemas.microsoft.com/office/drawing/2014/main" id="{01AE8F7A-3A6D-A69C-8532-AE5B4865632D}"/>
                </a:ext>
              </a:extLst>
            </p:cNvPr>
            <p:cNvPicPr>
              <a:picLocks noChangeAspect="1"/>
            </p:cNvPicPr>
            <p:nvPr/>
          </p:nvPicPr>
          <p:blipFill>
            <a:blip r:embed="rId3" cstate="print">
              <a:extLst>
                <a:ext uri="{28A0092B-C50C-407E-A947-70E740481C1C}">
                  <a14:useLocalDpi xmlns:a14="http://schemas.microsoft.com/office/drawing/2010/main" val="0"/>
                </a:ext>
              </a:extLst>
            </a:blip>
            <a:srcRect l="15982" t="9712" r="7852" b="17929"/>
            <a:stretch>
              <a:fillRect/>
            </a:stretch>
          </p:blipFill>
          <p:spPr bwMode="auto">
            <a:xfrm>
              <a:off x="1426614" y="5815013"/>
              <a:ext cx="118315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
              <a:extLst>
                <a:ext uri="{FF2B5EF4-FFF2-40B4-BE49-F238E27FC236}">
                  <a16:creationId xmlns:a16="http://schemas.microsoft.com/office/drawing/2014/main" id="{4DF744AB-85D4-8CD4-E06D-A47B96DB72F4}"/>
                </a:ext>
              </a:extLst>
            </p:cNvPr>
            <p:cNvPicPr>
              <a:picLocks noChangeAspect="1"/>
            </p:cNvPicPr>
            <p:nvPr/>
          </p:nvPicPr>
          <p:blipFill>
            <a:blip r:embed="rId4">
              <a:extLst>
                <a:ext uri="{28A0092B-C50C-407E-A947-70E740481C1C}">
                  <a14:useLocalDpi xmlns:a14="http://schemas.microsoft.com/office/drawing/2010/main" val="0"/>
                </a:ext>
              </a:extLst>
            </a:blip>
            <a:srcRect l="5202" t="5835" r="7007" b="10118"/>
            <a:stretch>
              <a:fillRect/>
            </a:stretch>
          </p:blipFill>
          <p:spPr bwMode="auto">
            <a:xfrm>
              <a:off x="1442870" y="4860926"/>
              <a:ext cx="100252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a:extLst>
                <a:ext uri="{FF2B5EF4-FFF2-40B4-BE49-F238E27FC236}">
                  <a16:creationId xmlns:a16="http://schemas.microsoft.com/office/drawing/2014/main" id="{7794E2BD-3D3D-0C01-4BDF-121217799329}"/>
                </a:ext>
              </a:extLst>
            </p:cNvPr>
            <p:cNvPicPr>
              <a:picLocks noChangeAspect="1"/>
            </p:cNvPicPr>
            <p:nvPr/>
          </p:nvPicPr>
          <p:blipFill>
            <a:blip r:embed="rId5">
              <a:extLst>
                <a:ext uri="{28A0092B-C50C-407E-A947-70E740481C1C}">
                  <a14:useLocalDpi xmlns:a14="http://schemas.microsoft.com/office/drawing/2010/main" val="0"/>
                </a:ext>
              </a:extLst>
            </a:blip>
            <a:srcRect l="26315" r="13284"/>
            <a:stretch>
              <a:fillRect/>
            </a:stretch>
          </p:blipFill>
          <p:spPr bwMode="auto">
            <a:xfrm>
              <a:off x="1329070" y="3608388"/>
              <a:ext cx="991684"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
              <a:extLst>
                <a:ext uri="{FF2B5EF4-FFF2-40B4-BE49-F238E27FC236}">
                  <a16:creationId xmlns:a16="http://schemas.microsoft.com/office/drawing/2014/main" id="{DA88E4B7-A842-B07C-F169-A3C7E0E3EB0E}"/>
                </a:ext>
              </a:extLst>
            </p:cNvPr>
            <p:cNvPicPr>
              <a:picLocks noChangeAspect="1"/>
            </p:cNvPicPr>
            <p:nvPr/>
          </p:nvPicPr>
          <p:blipFill>
            <a:blip r:embed="rId6" cstate="print">
              <a:extLst>
                <a:ext uri="{28A0092B-C50C-407E-A947-70E740481C1C}">
                  <a14:useLocalDpi xmlns:a14="http://schemas.microsoft.com/office/drawing/2010/main" val="0"/>
                </a:ext>
              </a:extLst>
            </a:blip>
            <a:srcRect t="10147" b="13715"/>
            <a:stretch>
              <a:fillRect/>
            </a:stretch>
          </p:blipFill>
          <p:spPr bwMode="auto">
            <a:xfrm>
              <a:off x="1329071" y="2814639"/>
              <a:ext cx="1038649"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
              <a:extLst>
                <a:ext uri="{FF2B5EF4-FFF2-40B4-BE49-F238E27FC236}">
                  <a16:creationId xmlns:a16="http://schemas.microsoft.com/office/drawing/2014/main" id="{26653FAE-7C5C-D042-1562-BB6F0796E61F}"/>
                </a:ext>
              </a:extLst>
            </p:cNvPr>
            <p:cNvPicPr>
              <a:picLocks noChangeAspect="1"/>
            </p:cNvPicPr>
            <p:nvPr/>
          </p:nvPicPr>
          <p:blipFill>
            <a:blip r:embed="rId7" cstate="print">
              <a:extLst>
                <a:ext uri="{28A0092B-C50C-407E-A947-70E740481C1C}">
                  <a14:useLocalDpi xmlns:a14="http://schemas.microsoft.com/office/drawing/2010/main" val="0"/>
                </a:ext>
              </a:extLst>
            </a:blip>
            <a:srcRect l="11845" t="10138" r="7097" b="9149"/>
            <a:stretch>
              <a:fillRect/>
            </a:stretch>
          </p:blipFill>
          <p:spPr bwMode="auto">
            <a:xfrm>
              <a:off x="2548355" y="4792664"/>
              <a:ext cx="10711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
              <a:extLst>
                <a:ext uri="{FF2B5EF4-FFF2-40B4-BE49-F238E27FC236}">
                  <a16:creationId xmlns:a16="http://schemas.microsoft.com/office/drawing/2014/main" id="{63B5456C-76C9-2F9F-41F4-93DD1F62EC02}"/>
                </a:ext>
              </a:extLst>
            </p:cNvPr>
            <p:cNvPicPr>
              <a:picLocks noChangeAspect="1"/>
            </p:cNvPicPr>
            <p:nvPr/>
          </p:nvPicPr>
          <p:blipFill>
            <a:blip r:embed="rId8">
              <a:extLst>
                <a:ext uri="{28A0092B-C50C-407E-A947-70E740481C1C}">
                  <a14:useLocalDpi xmlns:a14="http://schemas.microsoft.com/office/drawing/2010/main" val="0"/>
                </a:ext>
              </a:extLst>
            </a:blip>
            <a:srcRect l="5779" t="15041" r="12393" b="12903"/>
            <a:stretch>
              <a:fillRect/>
            </a:stretch>
          </p:blipFill>
          <p:spPr bwMode="auto">
            <a:xfrm>
              <a:off x="1455515" y="512764"/>
              <a:ext cx="1058519"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11">
              <a:extLst>
                <a:ext uri="{FF2B5EF4-FFF2-40B4-BE49-F238E27FC236}">
                  <a16:creationId xmlns:a16="http://schemas.microsoft.com/office/drawing/2014/main" id="{B8FD2730-B5AC-3640-E823-D1AE07EBAA60}"/>
                </a:ext>
              </a:extLst>
            </p:cNvPr>
            <p:cNvSpPr txBox="1">
              <a:spLocks noChangeArrowheads="1"/>
            </p:cNvSpPr>
            <p:nvPr/>
          </p:nvSpPr>
          <p:spPr bwMode="auto">
            <a:xfrm>
              <a:off x="2653123" y="622301"/>
              <a:ext cx="2532497" cy="6461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Tahoma" pitchFamily="34" charset="0"/>
                </a:defRPr>
              </a:lvl1pPr>
              <a:lvl2pPr marL="742950" indent="-285750">
                <a:defRPr sz="2400" b="1">
                  <a:solidFill>
                    <a:schemeClr val="tx1"/>
                  </a:solidFill>
                  <a:latin typeface="Tahoma" pitchFamily="34" charset="0"/>
                </a:defRPr>
              </a:lvl2pPr>
              <a:lvl3pPr marL="1143000" indent="-228600">
                <a:defRPr sz="2400" b="1">
                  <a:solidFill>
                    <a:schemeClr val="tx1"/>
                  </a:solidFill>
                  <a:latin typeface="Tahoma" pitchFamily="34" charset="0"/>
                </a:defRPr>
              </a:lvl3pPr>
              <a:lvl4pPr marL="1600200" indent="-228600">
                <a:defRPr sz="2400" b="1">
                  <a:solidFill>
                    <a:schemeClr val="tx1"/>
                  </a:solidFill>
                  <a:latin typeface="Tahoma" pitchFamily="34" charset="0"/>
                </a:defRPr>
              </a:lvl4pPr>
              <a:lvl5pPr marL="2057400" indent="-22860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r>
                <a:rPr lang="en-GB" altLang="en-US" sz="1800" dirty="0">
                  <a:solidFill>
                    <a:srgbClr val="000000"/>
                  </a:solidFill>
                  <a:latin typeface="Century Schoolbook" pitchFamily="18" charset="0"/>
                  <a:ea typeface="Cambria" pitchFamily="18" charset="0"/>
                  <a:cs typeface="Cambria" pitchFamily="18" charset="0"/>
                </a:rPr>
                <a:t>Collection at Village level</a:t>
              </a:r>
            </a:p>
          </p:txBody>
        </p:sp>
        <p:sp>
          <p:nvSpPr>
            <p:cNvPr id="40" name="Down Arrow 12">
              <a:extLst>
                <a:ext uri="{FF2B5EF4-FFF2-40B4-BE49-F238E27FC236}">
                  <a16:creationId xmlns:a16="http://schemas.microsoft.com/office/drawing/2014/main" id="{16897FCC-6C0B-C6E6-810C-41B8DB2CDEFB}"/>
                </a:ext>
              </a:extLst>
            </p:cNvPr>
            <p:cNvSpPr/>
            <p:nvPr/>
          </p:nvSpPr>
          <p:spPr>
            <a:xfrm>
              <a:off x="2862659" y="1424403"/>
              <a:ext cx="148120" cy="333376"/>
            </a:xfrm>
            <a:prstGeom prst="downArrow">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a:solidFill>
                  <a:prstClr val="black"/>
                </a:solidFill>
                <a:ea typeface="Cambria" pitchFamily="18" charset="0"/>
              </a:endParaRPr>
            </a:p>
          </p:txBody>
        </p:sp>
        <p:sp>
          <p:nvSpPr>
            <p:cNvPr id="41" name="TextBox 13">
              <a:extLst>
                <a:ext uri="{FF2B5EF4-FFF2-40B4-BE49-F238E27FC236}">
                  <a16:creationId xmlns:a16="http://schemas.microsoft.com/office/drawing/2014/main" id="{22A1EBF3-44D3-F1C8-BD01-25416E1DBA96}"/>
                </a:ext>
              </a:extLst>
            </p:cNvPr>
            <p:cNvSpPr txBox="1">
              <a:spLocks noChangeArrowheads="1"/>
            </p:cNvSpPr>
            <p:nvPr/>
          </p:nvSpPr>
          <p:spPr bwMode="auto">
            <a:xfrm>
              <a:off x="2609770" y="1874838"/>
              <a:ext cx="1835248" cy="37591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Tahoma" pitchFamily="34" charset="0"/>
                </a:defRPr>
              </a:lvl1pPr>
              <a:lvl2pPr marL="742950" indent="-285750">
                <a:defRPr sz="2400" b="1">
                  <a:solidFill>
                    <a:schemeClr val="tx1"/>
                  </a:solidFill>
                  <a:latin typeface="Tahoma" pitchFamily="34" charset="0"/>
                </a:defRPr>
              </a:lvl2pPr>
              <a:lvl3pPr marL="1143000" indent="-228600">
                <a:defRPr sz="2400" b="1">
                  <a:solidFill>
                    <a:schemeClr val="tx1"/>
                  </a:solidFill>
                  <a:latin typeface="Tahoma" pitchFamily="34" charset="0"/>
                </a:defRPr>
              </a:lvl3pPr>
              <a:lvl4pPr marL="1600200" indent="-228600">
                <a:defRPr sz="2400" b="1">
                  <a:solidFill>
                    <a:schemeClr val="tx1"/>
                  </a:solidFill>
                  <a:latin typeface="Tahoma" pitchFamily="34" charset="0"/>
                </a:defRPr>
              </a:lvl4pPr>
              <a:lvl5pPr marL="2057400" indent="-22860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r>
                <a:rPr lang="en-GB" altLang="en-US" sz="1800" dirty="0">
                  <a:solidFill>
                    <a:srgbClr val="000000"/>
                  </a:solidFill>
                  <a:latin typeface="Century Schoolbook" pitchFamily="18" charset="0"/>
                  <a:ea typeface="Cambria" pitchFamily="18" charset="0"/>
                  <a:cs typeface="Cambria" pitchFamily="18" charset="0"/>
                </a:rPr>
                <a:t>Milk Chilling</a:t>
              </a:r>
            </a:p>
          </p:txBody>
        </p:sp>
        <p:sp>
          <p:nvSpPr>
            <p:cNvPr id="42" name="TextBox 14">
              <a:extLst>
                <a:ext uri="{FF2B5EF4-FFF2-40B4-BE49-F238E27FC236}">
                  <a16:creationId xmlns:a16="http://schemas.microsoft.com/office/drawing/2014/main" id="{571F1978-6423-29CA-1010-7A727441B84F}"/>
                </a:ext>
              </a:extLst>
            </p:cNvPr>
            <p:cNvSpPr txBox="1">
              <a:spLocks noChangeArrowheads="1"/>
            </p:cNvSpPr>
            <p:nvPr/>
          </p:nvSpPr>
          <p:spPr bwMode="auto">
            <a:xfrm>
              <a:off x="2514034" y="2954339"/>
              <a:ext cx="2453018" cy="36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Tahoma" pitchFamily="34" charset="0"/>
                </a:defRPr>
              </a:lvl1pPr>
              <a:lvl2pPr marL="742950" indent="-285750">
                <a:defRPr sz="2400" b="1">
                  <a:solidFill>
                    <a:schemeClr val="tx1"/>
                  </a:solidFill>
                  <a:latin typeface="Tahoma" pitchFamily="34" charset="0"/>
                </a:defRPr>
              </a:lvl2pPr>
              <a:lvl3pPr marL="1143000" indent="-228600">
                <a:defRPr sz="2400" b="1">
                  <a:solidFill>
                    <a:schemeClr val="tx1"/>
                  </a:solidFill>
                  <a:latin typeface="Tahoma" pitchFamily="34" charset="0"/>
                </a:defRPr>
              </a:lvl3pPr>
              <a:lvl4pPr marL="1600200" indent="-228600">
                <a:defRPr sz="2400" b="1">
                  <a:solidFill>
                    <a:schemeClr val="tx1"/>
                  </a:solidFill>
                  <a:latin typeface="Tahoma" pitchFamily="34" charset="0"/>
                </a:defRPr>
              </a:lvl4pPr>
              <a:lvl5pPr marL="2057400" indent="-22860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r>
                <a:rPr lang="en-GB" altLang="en-US" sz="1800">
                  <a:solidFill>
                    <a:srgbClr val="000000"/>
                  </a:solidFill>
                  <a:latin typeface="Century Schoolbook" pitchFamily="18" charset="0"/>
                  <a:ea typeface="Cambria" pitchFamily="18" charset="0"/>
                  <a:cs typeface="Cambria" pitchFamily="18" charset="0"/>
                </a:rPr>
                <a:t>Transportation</a:t>
              </a:r>
            </a:p>
          </p:txBody>
        </p:sp>
        <p:sp>
          <p:nvSpPr>
            <p:cNvPr id="43" name="Down Arrow 15">
              <a:extLst>
                <a:ext uri="{FF2B5EF4-FFF2-40B4-BE49-F238E27FC236}">
                  <a16:creationId xmlns:a16="http://schemas.microsoft.com/office/drawing/2014/main" id="{C911D9FD-62C7-AA3D-179F-165B460C7E84}"/>
                </a:ext>
              </a:extLst>
            </p:cNvPr>
            <p:cNvSpPr/>
            <p:nvPr/>
          </p:nvSpPr>
          <p:spPr>
            <a:xfrm>
              <a:off x="2850013" y="2647667"/>
              <a:ext cx="146314" cy="333376"/>
            </a:xfrm>
            <a:prstGeom prst="downArrow">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a:solidFill>
                  <a:prstClr val="black"/>
                </a:solidFill>
                <a:ea typeface="Cambria" pitchFamily="18" charset="0"/>
              </a:endParaRPr>
            </a:p>
          </p:txBody>
        </p:sp>
        <p:sp>
          <p:nvSpPr>
            <p:cNvPr id="44" name="TextBox 16">
              <a:extLst>
                <a:ext uri="{FF2B5EF4-FFF2-40B4-BE49-F238E27FC236}">
                  <a16:creationId xmlns:a16="http://schemas.microsoft.com/office/drawing/2014/main" id="{99EC25D4-D99D-3BDA-5939-DCADCCBCB3DE}"/>
                </a:ext>
              </a:extLst>
            </p:cNvPr>
            <p:cNvSpPr txBox="1">
              <a:spLocks noChangeArrowheads="1"/>
            </p:cNvSpPr>
            <p:nvPr/>
          </p:nvSpPr>
          <p:spPr bwMode="auto">
            <a:xfrm>
              <a:off x="2488745" y="3929062"/>
              <a:ext cx="1528167" cy="49214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b="1">
                  <a:solidFill>
                    <a:schemeClr val="tx1"/>
                  </a:solidFill>
                  <a:latin typeface="Tahoma" pitchFamily="34" charset="0"/>
                </a:defRPr>
              </a:lvl1pPr>
              <a:lvl2pPr marL="742950" indent="-285750">
                <a:defRPr sz="2400" b="1">
                  <a:solidFill>
                    <a:schemeClr val="tx1"/>
                  </a:solidFill>
                  <a:latin typeface="Tahoma" pitchFamily="34" charset="0"/>
                </a:defRPr>
              </a:lvl2pPr>
              <a:lvl3pPr marL="1143000" indent="-228600">
                <a:defRPr sz="2400" b="1">
                  <a:solidFill>
                    <a:schemeClr val="tx1"/>
                  </a:solidFill>
                  <a:latin typeface="Tahoma" pitchFamily="34" charset="0"/>
                </a:defRPr>
              </a:lvl3pPr>
              <a:lvl4pPr marL="1600200" indent="-228600">
                <a:defRPr sz="2400" b="1">
                  <a:solidFill>
                    <a:schemeClr val="tx1"/>
                  </a:solidFill>
                  <a:latin typeface="Tahoma" pitchFamily="34" charset="0"/>
                </a:defRPr>
              </a:lvl4pPr>
              <a:lvl5pPr marL="2057400" indent="-22860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r>
                <a:rPr lang="en-GB" altLang="en-US" sz="1800" dirty="0">
                  <a:solidFill>
                    <a:srgbClr val="000000"/>
                  </a:solidFill>
                  <a:latin typeface="Century Schoolbook" pitchFamily="18" charset="0"/>
                  <a:ea typeface="Cambria" pitchFamily="18" charset="0"/>
                  <a:cs typeface="Cambria" pitchFamily="18" charset="0"/>
                </a:rPr>
                <a:t>Testing</a:t>
              </a:r>
            </a:p>
          </p:txBody>
        </p:sp>
        <p:sp>
          <p:nvSpPr>
            <p:cNvPr id="45" name="Down Arrow 17">
              <a:extLst>
                <a:ext uri="{FF2B5EF4-FFF2-40B4-BE49-F238E27FC236}">
                  <a16:creationId xmlns:a16="http://schemas.microsoft.com/office/drawing/2014/main" id="{87C10DA6-8C3F-1C54-BD16-668654542680}"/>
                </a:ext>
              </a:extLst>
            </p:cNvPr>
            <p:cNvSpPr/>
            <p:nvPr/>
          </p:nvSpPr>
          <p:spPr>
            <a:xfrm>
              <a:off x="2837370" y="3411538"/>
              <a:ext cx="146314" cy="334962"/>
            </a:xfrm>
            <a:prstGeom prst="downArrow">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a:solidFill>
                  <a:prstClr val="black"/>
                </a:solidFill>
                <a:ea typeface="Cambria" pitchFamily="18" charset="0"/>
              </a:endParaRPr>
            </a:p>
          </p:txBody>
        </p:sp>
        <p:sp>
          <p:nvSpPr>
            <p:cNvPr id="46" name="TextBox 18">
              <a:extLst>
                <a:ext uri="{FF2B5EF4-FFF2-40B4-BE49-F238E27FC236}">
                  <a16:creationId xmlns:a16="http://schemas.microsoft.com/office/drawing/2014/main" id="{31D1157D-23E5-63FA-0B72-9BD79FE90AE3}"/>
                </a:ext>
              </a:extLst>
            </p:cNvPr>
            <p:cNvSpPr txBox="1">
              <a:spLocks noChangeArrowheads="1"/>
            </p:cNvSpPr>
            <p:nvPr/>
          </p:nvSpPr>
          <p:spPr bwMode="auto">
            <a:xfrm>
              <a:off x="3619518" y="4937126"/>
              <a:ext cx="2821513" cy="6461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Tahoma" pitchFamily="34" charset="0"/>
                </a:defRPr>
              </a:lvl1pPr>
              <a:lvl2pPr marL="742950" indent="-285750">
                <a:defRPr sz="2400" b="1">
                  <a:solidFill>
                    <a:schemeClr val="tx1"/>
                  </a:solidFill>
                  <a:latin typeface="Tahoma" pitchFamily="34" charset="0"/>
                </a:defRPr>
              </a:lvl2pPr>
              <a:lvl3pPr marL="1143000" indent="-228600">
                <a:defRPr sz="2400" b="1">
                  <a:solidFill>
                    <a:schemeClr val="tx1"/>
                  </a:solidFill>
                  <a:latin typeface="Tahoma" pitchFamily="34" charset="0"/>
                </a:defRPr>
              </a:lvl3pPr>
              <a:lvl4pPr marL="1600200" indent="-228600">
                <a:defRPr sz="2400" b="1">
                  <a:solidFill>
                    <a:schemeClr val="tx1"/>
                  </a:solidFill>
                  <a:latin typeface="Tahoma" pitchFamily="34" charset="0"/>
                </a:defRPr>
              </a:lvl4pPr>
              <a:lvl5pPr marL="2057400" indent="-22860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r>
                <a:rPr lang="en-GB" altLang="en-US" sz="1800">
                  <a:solidFill>
                    <a:srgbClr val="000000"/>
                  </a:solidFill>
                  <a:latin typeface="Century Schoolbook" pitchFamily="18" charset="0"/>
                  <a:ea typeface="Cambria" pitchFamily="18" charset="0"/>
                  <a:cs typeface="Cambria" pitchFamily="18" charset="0"/>
                </a:rPr>
                <a:t>Processing/</a:t>
              </a:r>
            </a:p>
            <a:p>
              <a:r>
                <a:rPr lang="en-GB" altLang="en-US" sz="1800">
                  <a:solidFill>
                    <a:srgbClr val="000000"/>
                  </a:solidFill>
                  <a:latin typeface="Century Schoolbook" pitchFamily="18" charset="0"/>
                  <a:ea typeface="Cambria" pitchFamily="18" charset="0"/>
                  <a:cs typeface="Cambria" pitchFamily="18" charset="0"/>
                </a:rPr>
                <a:t>Packaging</a:t>
              </a:r>
            </a:p>
          </p:txBody>
        </p:sp>
        <p:sp>
          <p:nvSpPr>
            <p:cNvPr id="47" name="TextBox 19">
              <a:extLst>
                <a:ext uri="{FF2B5EF4-FFF2-40B4-BE49-F238E27FC236}">
                  <a16:creationId xmlns:a16="http://schemas.microsoft.com/office/drawing/2014/main" id="{B97D1F23-D4EF-2B6A-03A8-79D1B2D6EB5D}"/>
                </a:ext>
              </a:extLst>
            </p:cNvPr>
            <p:cNvSpPr txBox="1">
              <a:spLocks noChangeArrowheads="1"/>
            </p:cNvSpPr>
            <p:nvPr/>
          </p:nvSpPr>
          <p:spPr bwMode="auto">
            <a:xfrm>
              <a:off x="2609771" y="6121400"/>
              <a:ext cx="1398112" cy="369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Tahoma" pitchFamily="34" charset="0"/>
                </a:defRPr>
              </a:lvl1pPr>
              <a:lvl2pPr marL="742950" indent="-285750">
                <a:defRPr sz="2400" b="1">
                  <a:solidFill>
                    <a:schemeClr val="tx1"/>
                  </a:solidFill>
                  <a:latin typeface="Tahoma" pitchFamily="34" charset="0"/>
                </a:defRPr>
              </a:lvl2pPr>
              <a:lvl3pPr marL="1143000" indent="-228600">
                <a:defRPr sz="2400" b="1">
                  <a:solidFill>
                    <a:schemeClr val="tx1"/>
                  </a:solidFill>
                  <a:latin typeface="Tahoma" pitchFamily="34" charset="0"/>
                </a:defRPr>
              </a:lvl3pPr>
              <a:lvl4pPr marL="1600200" indent="-228600">
                <a:defRPr sz="2400" b="1">
                  <a:solidFill>
                    <a:schemeClr val="tx1"/>
                  </a:solidFill>
                  <a:latin typeface="Tahoma" pitchFamily="34" charset="0"/>
                </a:defRPr>
              </a:lvl4pPr>
              <a:lvl5pPr marL="2057400" indent="-22860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r>
                <a:rPr lang="en-GB" altLang="en-US" sz="1800">
                  <a:solidFill>
                    <a:srgbClr val="000000"/>
                  </a:solidFill>
                  <a:latin typeface="Century Schoolbook" pitchFamily="18" charset="0"/>
                  <a:ea typeface="Cambria" pitchFamily="18" charset="0"/>
                  <a:cs typeface="Cambria" pitchFamily="18" charset="0"/>
                </a:rPr>
                <a:t>Product</a:t>
              </a:r>
            </a:p>
          </p:txBody>
        </p:sp>
        <p:sp>
          <p:nvSpPr>
            <p:cNvPr id="48" name="Down Arrow 20">
              <a:extLst>
                <a:ext uri="{FF2B5EF4-FFF2-40B4-BE49-F238E27FC236}">
                  <a16:creationId xmlns:a16="http://schemas.microsoft.com/office/drawing/2014/main" id="{C0548AA1-84C9-B9D2-FCC0-A9F1779703F3}"/>
                </a:ext>
              </a:extLst>
            </p:cNvPr>
            <p:cNvSpPr/>
            <p:nvPr/>
          </p:nvSpPr>
          <p:spPr>
            <a:xfrm>
              <a:off x="2781373" y="4459289"/>
              <a:ext cx="146314" cy="333375"/>
            </a:xfrm>
            <a:prstGeom prst="downArrow">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a:solidFill>
                  <a:prstClr val="black"/>
                </a:solidFill>
                <a:ea typeface="Cambria" pitchFamily="18" charset="0"/>
              </a:endParaRPr>
            </a:p>
          </p:txBody>
        </p:sp>
        <p:sp>
          <p:nvSpPr>
            <p:cNvPr id="49" name="Down Arrow 21">
              <a:extLst>
                <a:ext uri="{FF2B5EF4-FFF2-40B4-BE49-F238E27FC236}">
                  <a16:creationId xmlns:a16="http://schemas.microsoft.com/office/drawing/2014/main" id="{5C40EA5F-7758-654D-4ABD-28C2B40FCA14}"/>
                </a:ext>
              </a:extLst>
            </p:cNvPr>
            <p:cNvSpPr/>
            <p:nvPr/>
          </p:nvSpPr>
          <p:spPr>
            <a:xfrm>
              <a:off x="2759697" y="5648326"/>
              <a:ext cx="148120" cy="333375"/>
            </a:xfrm>
            <a:prstGeom prst="downArrow">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a:solidFill>
                  <a:prstClr val="black"/>
                </a:solidFill>
                <a:ea typeface="Cambria" pitchFamily="18" charset="0"/>
              </a:endParaRPr>
            </a:p>
          </p:txBody>
        </p:sp>
        <p:sp>
          <p:nvSpPr>
            <p:cNvPr id="50" name="Right Brace 49">
              <a:extLst>
                <a:ext uri="{FF2B5EF4-FFF2-40B4-BE49-F238E27FC236}">
                  <a16:creationId xmlns:a16="http://schemas.microsoft.com/office/drawing/2014/main" id="{AD674B06-0EF2-1661-343C-551E8E297619}"/>
                </a:ext>
              </a:extLst>
            </p:cNvPr>
            <p:cNvSpPr/>
            <p:nvPr/>
          </p:nvSpPr>
          <p:spPr>
            <a:xfrm>
              <a:off x="5440315" y="765175"/>
              <a:ext cx="711700" cy="4637088"/>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a:solidFill>
                  <a:prstClr val="black"/>
                </a:solidFill>
                <a:ea typeface="Cambria" pitchFamily="18" charset="0"/>
              </a:endParaRPr>
            </a:p>
          </p:txBody>
        </p:sp>
        <p:sp>
          <p:nvSpPr>
            <p:cNvPr id="51" name="TextBox 23">
              <a:extLst>
                <a:ext uri="{FF2B5EF4-FFF2-40B4-BE49-F238E27FC236}">
                  <a16:creationId xmlns:a16="http://schemas.microsoft.com/office/drawing/2014/main" id="{3D0774FD-1EDC-2972-1AE3-85A10CA05997}"/>
                </a:ext>
              </a:extLst>
            </p:cNvPr>
            <p:cNvSpPr txBox="1">
              <a:spLocks noChangeArrowheads="1"/>
            </p:cNvSpPr>
            <p:nvPr/>
          </p:nvSpPr>
          <p:spPr bwMode="auto">
            <a:xfrm>
              <a:off x="6068922" y="2687638"/>
              <a:ext cx="1985175" cy="8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ahoma" pitchFamily="34" charset="0"/>
                </a:defRPr>
              </a:lvl1pPr>
              <a:lvl2pPr marL="742950" indent="-285750">
                <a:defRPr sz="2400" b="1">
                  <a:solidFill>
                    <a:schemeClr val="tx1"/>
                  </a:solidFill>
                  <a:latin typeface="Tahoma" pitchFamily="34" charset="0"/>
                </a:defRPr>
              </a:lvl2pPr>
              <a:lvl3pPr marL="1143000" indent="-228600">
                <a:defRPr sz="2400" b="1">
                  <a:solidFill>
                    <a:schemeClr val="tx1"/>
                  </a:solidFill>
                  <a:latin typeface="Tahoma" pitchFamily="34" charset="0"/>
                </a:defRPr>
              </a:lvl3pPr>
              <a:lvl4pPr marL="1600200" indent="-228600">
                <a:defRPr sz="2400" b="1">
                  <a:solidFill>
                    <a:schemeClr val="tx1"/>
                  </a:solidFill>
                  <a:latin typeface="Tahoma" pitchFamily="34" charset="0"/>
                </a:defRPr>
              </a:lvl4pPr>
              <a:lvl5pPr marL="2057400" indent="-22860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r>
                <a:rPr lang="en-GB" altLang="en-US" sz="1800" dirty="0">
                  <a:solidFill>
                    <a:srgbClr val="000000"/>
                  </a:solidFill>
                  <a:latin typeface="Century Schoolbook" pitchFamily="18" charset="0"/>
                  <a:ea typeface="Cambria" pitchFamily="18" charset="0"/>
                  <a:cs typeface="Cambria" pitchFamily="18" charset="0"/>
                  <a:hlinkClick r:id="rId9" action="ppaction://hlinksldjump"/>
                </a:rPr>
                <a:t>Process certification</a:t>
              </a:r>
              <a:endParaRPr lang="en-GB" altLang="en-US" sz="1800" dirty="0">
                <a:solidFill>
                  <a:srgbClr val="000000"/>
                </a:solidFill>
                <a:latin typeface="Century Schoolbook" pitchFamily="18" charset="0"/>
                <a:ea typeface="Cambria" pitchFamily="18" charset="0"/>
                <a:cs typeface="Cambria" pitchFamily="18" charset="0"/>
              </a:endParaRPr>
            </a:p>
          </p:txBody>
        </p:sp>
        <p:cxnSp>
          <p:nvCxnSpPr>
            <p:cNvPr id="52" name="Straight Arrow Connector 51">
              <a:extLst>
                <a:ext uri="{FF2B5EF4-FFF2-40B4-BE49-F238E27FC236}">
                  <a16:creationId xmlns:a16="http://schemas.microsoft.com/office/drawing/2014/main" id="{37A33049-FCD6-F371-A726-CB8AFBE5F90E}"/>
                </a:ext>
              </a:extLst>
            </p:cNvPr>
            <p:cNvCxnSpPr>
              <a:stCxn id="47" idx="3"/>
            </p:cNvCxnSpPr>
            <p:nvPr/>
          </p:nvCxnSpPr>
          <p:spPr>
            <a:xfrm flipV="1">
              <a:off x="4007882" y="6291264"/>
              <a:ext cx="1522750" cy="14287"/>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3" name="TextBox 25">
              <a:extLst>
                <a:ext uri="{FF2B5EF4-FFF2-40B4-BE49-F238E27FC236}">
                  <a16:creationId xmlns:a16="http://schemas.microsoft.com/office/drawing/2014/main" id="{A3C7426A-C939-45C6-F75B-55FE355E2454}"/>
                </a:ext>
              </a:extLst>
            </p:cNvPr>
            <p:cNvSpPr txBox="1">
              <a:spLocks noChangeArrowheads="1"/>
            </p:cNvSpPr>
            <p:nvPr/>
          </p:nvSpPr>
          <p:spPr bwMode="auto">
            <a:xfrm>
              <a:off x="5920802" y="5948363"/>
              <a:ext cx="2133295" cy="65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ahoma" pitchFamily="34" charset="0"/>
                </a:defRPr>
              </a:lvl1pPr>
              <a:lvl2pPr marL="742950" indent="-285750">
                <a:defRPr sz="2400" b="1">
                  <a:solidFill>
                    <a:schemeClr val="tx1"/>
                  </a:solidFill>
                  <a:latin typeface="Tahoma" pitchFamily="34" charset="0"/>
                </a:defRPr>
              </a:lvl2pPr>
              <a:lvl3pPr marL="1143000" indent="-228600">
                <a:defRPr sz="2400" b="1">
                  <a:solidFill>
                    <a:schemeClr val="tx1"/>
                  </a:solidFill>
                  <a:latin typeface="Tahoma" pitchFamily="34" charset="0"/>
                </a:defRPr>
              </a:lvl3pPr>
              <a:lvl4pPr marL="1600200" indent="-228600">
                <a:defRPr sz="2400" b="1">
                  <a:solidFill>
                    <a:schemeClr val="tx1"/>
                  </a:solidFill>
                  <a:latin typeface="Tahoma" pitchFamily="34" charset="0"/>
                </a:defRPr>
              </a:lvl4pPr>
              <a:lvl5pPr marL="2057400" indent="-22860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r>
                <a:rPr lang="en-GB" altLang="en-US" sz="1800" dirty="0">
                  <a:solidFill>
                    <a:srgbClr val="000000"/>
                  </a:solidFill>
                  <a:latin typeface="Century Schoolbook" pitchFamily="18" charset="0"/>
                  <a:ea typeface="Cambria" pitchFamily="18" charset="0"/>
                  <a:cs typeface="Cambria" pitchFamily="18" charset="0"/>
                  <a:hlinkClick r:id="rId10" action="ppaction://hlinksldjump"/>
                </a:rPr>
                <a:t>Product Certification</a:t>
              </a:r>
              <a:endParaRPr lang="en-GB" altLang="en-US" sz="1800" dirty="0">
                <a:solidFill>
                  <a:srgbClr val="000000"/>
                </a:solidFill>
                <a:latin typeface="Century Schoolbook" pitchFamily="18" charset="0"/>
                <a:ea typeface="Cambria" pitchFamily="18" charset="0"/>
                <a:cs typeface="Cambria" pitchFamily="18" charset="0"/>
              </a:endParaRPr>
            </a:p>
          </p:txBody>
        </p:sp>
        <p:sp>
          <p:nvSpPr>
            <p:cNvPr id="54" name="Right Brace 53">
              <a:extLst>
                <a:ext uri="{FF2B5EF4-FFF2-40B4-BE49-F238E27FC236}">
                  <a16:creationId xmlns:a16="http://schemas.microsoft.com/office/drawing/2014/main" id="{B1118C81-3160-4F1F-67E4-03EB02ABF197}"/>
                </a:ext>
              </a:extLst>
            </p:cNvPr>
            <p:cNvSpPr/>
            <p:nvPr/>
          </p:nvSpPr>
          <p:spPr>
            <a:xfrm>
              <a:off x="7575416" y="703263"/>
              <a:ext cx="1067551" cy="5788025"/>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a:solidFill>
                  <a:prstClr val="black"/>
                </a:solidFill>
              </a:endParaRPr>
            </a:p>
          </p:txBody>
        </p:sp>
        <p:sp>
          <p:nvSpPr>
            <p:cNvPr id="55" name="TextBox 27">
              <a:extLst>
                <a:ext uri="{FF2B5EF4-FFF2-40B4-BE49-F238E27FC236}">
                  <a16:creationId xmlns:a16="http://schemas.microsoft.com/office/drawing/2014/main" id="{00FC4637-B9AB-F178-B47F-A19C09C046EC}"/>
                </a:ext>
              </a:extLst>
            </p:cNvPr>
            <p:cNvSpPr txBox="1">
              <a:spLocks noChangeArrowheads="1"/>
            </p:cNvSpPr>
            <p:nvPr/>
          </p:nvSpPr>
          <p:spPr bwMode="auto">
            <a:xfrm>
              <a:off x="8054097" y="3084513"/>
              <a:ext cx="2122457" cy="122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ahoma" pitchFamily="34" charset="0"/>
                </a:defRPr>
              </a:lvl1pPr>
              <a:lvl2pPr marL="742950" indent="-285750">
                <a:defRPr sz="2400" b="1">
                  <a:solidFill>
                    <a:schemeClr val="tx1"/>
                  </a:solidFill>
                  <a:latin typeface="Tahoma" pitchFamily="34" charset="0"/>
                </a:defRPr>
              </a:lvl2pPr>
              <a:lvl3pPr marL="1143000" indent="-228600">
                <a:defRPr sz="2400" b="1">
                  <a:solidFill>
                    <a:schemeClr val="tx1"/>
                  </a:solidFill>
                  <a:latin typeface="Tahoma" pitchFamily="34" charset="0"/>
                </a:defRPr>
              </a:lvl3pPr>
              <a:lvl4pPr marL="1600200" indent="-228600">
                <a:defRPr sz="2400" b="1">
                  <a:solidFill>
                    <a:schemeClr val="tx1"/>
                  </a:solidFill>
                  <a:latin typeface="Tahoma" pitchFamily="34" charset="0"/>
                </a:defRPr>
              </a:lvl4pPr>
              <a:lvl5pPr marL="2057400" indent="-22860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r>
                <a:rPr lang="en-GB" altLang="en-US" sz="1800" dirty="0">
                  <a:solidFill>
                    <a:srgbClr val="000000"/>
                  </a:solidFill>
                  <a:latin typeface="Century Schoolbook" pitchFamily="18" charset="0"/>
                  <a:ea typeface="Cambria" pitchFamily="18" charset="0"/>
                  <a:cs typeface="Cambria" pitchFamily="18" charset="0"/>
                  <a:hlinkClick r:id="" action="ppaction://noaction"/>
                </a:rPr>
                <a:t>Food Safety </a:t>
              </a:r>
            </a:p>
            <a:p>
              <a:endParaRPr lang="en-GB" altLang="en-US" sz="1800" dirty="0">
                <a:solidFill>
                  <a:srgbClr val="000000"/>
                </a:solidFill>
                <a:latin typeface="Century Schoolbook" pitchFamily="18" charset="0"/>
                <a:ea typeface="Cambria" pitchFamily="18" charset="0"/>
                <a:cs typeface="Cambria" pitchFamily="18" charset="0"/>
                <a:hlinkClick r:id="" action="ppaction://noaction"/>
              </a:endParaRPr>
            </a:p>
            <a:p>
              <a:r>
                <a:rPr lang="en-GB" altLang="en-US" sz="1800" dirty="0">
                  <a:solidFill>
                    <a:srgbClr val="000000"/>
                  </a:solidFill>
                  <a:latin typeface="Century Schoolbook" pitchFamily="18" charset="0"/>
                  <a:ea typeface="Cambria" pitchFamily="18" charset="0"/>
                  <a:cs typeface="Cambria" pitchFamily="18" charset="0"/>
                  <a:hlinkClick r:id="" action="ppaction://noaction"/>
                </a:rPr>
                <a:t>Management</a:t>
              </a:r>
            </a:p>
            <a:p>
              <a:r>
                <a:rPr lang="en-GB" altLang="en-US" sz="1800" dirty="0">
                  <a:solidFill>
                    <a:srgbClr val="000000"/>
                  </a:solidFill>
                  <a:latin typeface="Century Schoolbook" pitchFamily="18" charset="0"/>
                  <a:ea typeface="Cambria" pitchFamily="18" charset="0"/>
                  <a:cs typeface="Cambria" pitchFamily="18" charset="0"/>
                  <a:hlinkClick r:id="" action="ppaction://noaction"/>
                </a:rPr>
                <a:t>System</a:t>
              </a:r>
              <a:endParaRPr lang="en-GB" altLang="en-US" sz="1800" dirty="0">
                <a:solidFill>
                  <a:srgbClr val="000000"/>
                </a:solidFill>
                <a:latin typeface="Century Schoolbook" pitchFamily="18" charset="0"/>
                <a:ea typeface="Cambria" pitchFamily="18" charset="0"/>
                <a:cs typeface="Cambria" pitchFamily="18" charset="0"/>
              </a:endParaRPr>
            </a:p>
          </p:txBody>
        </p:sp>
        <p:sp>
          <p:nvSpPr>
            <p:cNvPr id="56" name="Right Brace 55">
              <a:extLst>
                <a:ext uri="{FF2B5EF4-FFF2-40B4-BE49-F238E27FC236}">
                  <a16:creationId xmlns:a16="http://schemas.microsoft.com/office/drawing/2014/main" id="{C593E817-6F80-70CF-AA49-1FB06E038FC9}"/>
                </a:ext>
              </a:extLst>
            </p:cNvPr>
            <p:cNvSpPr/>
            <p:nvPr/>
          </p:nvSpPr>
          <p:spPr>
            <a:xfrm>
              <a:off x="9482917" y="714376"/>
              <a:ext cx="1067551" cy="5788025"/>
            </a:xfrm>
            <a:prstGeom prst="rightBrace">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a:solidFill>
                  <a:prstClr val="black"/>
                </a:solidFill>
              </a:endParaRPr>
            </a:p>
          </p:txBody>
        </p:sp>
        <p:sp>
          <p:nvSpPr>
            <p:cNvPr id="57" name="TextBox 33">
              <a:extLst>
                <a:ext uri="{FF2B5EF4-FFF2-40B4-BE49-F238E27FC236}">
                  <a16:creationId xmlns:a16="http://schemas.microsoft.com/office/drawing/2014/main" id="{D7C3F28A-E666-1697-7628-C7C9A3E565FB}"/>
                </a:ext>
              </a:extLst>
            </p:cNvPr>
            <p:cNvSpPr txBox="1">
              <a:spLocks noChangeArrowheads="1"/>
            </p:cNvSpPr>
            <p:nvPr/>
          </p:nvSpPr>
          <p:spPr bwMode="auto">
            <a:xfrm>
              <a:off x="10802347" y="3294063"/>
              <a:ext cx="1300569" cy="57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ahoma" pitchFamily="34" charset="0"/>
                </a:defRPr>
              </a:lvl1pPr>
              <a:lvl2pPr marL="742950" indent="-285750">
                <a:defRPr sz="2400" b="1">
                  <a:solidFill>
                    <a:schemeClr val="tx1"/>
                  </a:solidFill>
                  <a:latin typeface="Tahoma" pitchFamily="34" charset="0"/>
                </a:defRPr>
              </a:lvl2pPr>
              <a:lvl3pPr marL="1143000" indent="-228600">
                <a:defRPr sz="2400" b="1">
                  <a:solidFill>
                    <a:schemeClr val="tx1"/>
                  </a:solidFill>
                  <a:latin typeface="Tahoma" pitchFamily="34" charset="0"/>
                </a:defRPr>
              </a:lvl3pPr>
              <a:lvl4pPr marL="1600200" indent="-228600">
                <a:defRPr sz="2400" b="1">
                  <a:solidFill>
                    <a:schemeClr val="tx1"/>
                  </a:solidFill>
                  <a:latin typeface="Tahoma" pitchFamily="34" charset="0"/>
                </a:defRPr>
              </a:lvl4pPr>
              <a:lvl5pPr marL="2057400" indent="-228600">
                <a:defRPr sz="2400" b="1">
                  <a:solidFill>
                    <a:schemeClr val="tx1"/>
                  </a:solidFill>
                  <a:latin typeface="Tahoma" pitchFamily="34" charset="0"/>
                </a:defRPr>
              </a:lvl5pPr>
              <a:lvl6pPr marL="2514600" indent="-228600" eaLnBrk="0" fontAlgn="base" hangingPunct="0">
                <a:spcBef>
                  <a:spcPct val="0"/>
                </a:spcBef>
                <a:spcAft>
                  <a:spcPct val="0"/>
                </a:spcAft>
                <a:defRPr sz="2400" b="1">
                  <a:solidFill>
                    <a:schemeClr val="tx1"/>
                  </a:solidFill>
                  <a:latin typeface="Tahoma" pitchFamily="34" charset="0"/>
                </a:defRPr>
              </a:lvl6pPr>
              <a:lvl7pPr marL="2971800" indent="-228600" eaLnBrk="0" fontAlgn="base" hangingPunct="0">
                <a:spcBef>
                  <a:spcPct val="0"/>
                </a:spcBef>
                <a:spcAft>
                  <a:spcPct val="0"/>
                </a:spcAft>
                <a:defRPr sz="2400" b="1">
                  <a:solidFill>
                    <a:schemeClr val="tx1"/>
                  </a:solidFill>
                  <a:latin typeface="Tahoma" pitchFamily="34" charset="0"/>
                </a:defRPr>
              </a:lvl7pPr>
              <a:lvl8pPr marL="3429000" indent="-228600" eaLnBrk="0" fontAlgn="base" hangingPunct="0">
                <a:spcBef>
                  <a:spcPct val="0"/>
                </a:spcBef>
                <a:spcAft>
                  <a:spcPct val="0"/>
                </a:spcAft>
                <a:defRPr sz="2400" b="1">
                  <a:solidFill>
                    <a:schemeClr val="tx1"/>
                  </a:solidFill>
                  <a:latin typeface="Tahoma" pitchFamily="34" charset="0"/>
                </a:defRPr>
              </a:lvl8pPr>
              <a:lvl9pPr marL="3886200" indent="-228600" eaLnBrk="0" fontAlgn="base" hangingPunct="0">
                <a:spcBef>
                  <a:spcPct val="0"/>
                </a:spcBef>
                <a:spcAft>
                  <a:spcPct val="0"/>
                </a:spcAft>
                <a:defRPr sz="2400" b="1">
                  <a:solidFill>
                    <a:schemeClr val="tx1"/>
                  </a:solidFill>
                  <a:latin typeface="Tahoma" pitchFamily="34" charset="0"/>
                </a:defRPr>
              </a:lvl9pPr>
            </a:lstStyle>
            <a:p>
              <a:r>
                <a:rPr lang="en-GB" altLang="en-US" sz="3100" dirty="0">
                  <a:solidFill>
                    <a:srgbClr val="000000"/>
                  </a:solidFill>
                  <a:latin typeface="Century Schoolbook" pitchFamily="18" charset="0"/>
                  <a:ea typeface="Cambria" pitchFamily="18" charset="0"/>
                  <a:cs typeface="Cambria" pitchFamily="18" charset="0"/>
                  <a:hlinkClick r:id="rId11" action="ppaction://hlinksldjump"/>
                </a:rPr>
                <a:t>CAS</a:t>
              </a:r>
              <a:endParaRPr lang="en-GB" altLang="en-US" sz="3100" dirty="0">
                <a:solidFill>
                  <a:srgbClr val="000000"/>
                </a:solidFill>
                <a:latin typeface="Century Schoolbook" pitchFamily="18" charset="0"/>
                <a:ea typeface="Cambria" pitchFamily="18" charset="0"/>
                <a:cs typeface="Cambria" pitchFamily="18" charset="0"/>
              </a:endParaRPr>
            </a:p>
          </p:txBody>
        </p:sp>
      </p:grpSp>
    </p:spTree>
    <p:extLst>
      <p:ext uri="{BB962C8B-B14F-4D97-AF65-F5344CB8AC3E}">
        <p14:creationId xmlns:p14="http://schemas.microsoft.com/office/powerpoint/2010/main" val="9219705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40A8-809C-43B3-B066-C84E96CA77D0}"/>
              </a:ext>
            </a:extLst>
          </p:cNvPr>
          <p:cNvSpPr>
            <a:spLocks noGrp="1"/>
          </p:cNvSpPr>
          <p:nvPr>
            <p:ph type="title"/>
          </p:nvPr>
        </p:nvSpPr>
        <p:spPr>
          <a:xfrm>
            <a:off x="628650" y="1"/>
            <a:ext cx="7886700" cy="970670"/>
          </a:xfrm>
        </p:spPr>
        <p:txBody>
          <a:bodyPr>
            <a:normAutofit fontScale="90000"/>
          </a:bodyPr>
          <a:lstStyle/>
          <a:p>
            <a:r>
              <a:rPr lang="en-IN" sz="3000" b="1" dirty="0">
                <a:latin typeface="Times New Roman" panose="02020603050405020304" pitchFamily="18" charset="0"/>
                <a:cs typeface="Times New Roman" panose="02020603050405020304" pitchFamily="18" charset="0"/>
                <a:sym typeface="Arial"/>
              </a:rPr>
              <a:t>IS/ISO 22000: 2018</a:t>
            </a:r>
            <a:br>
              <a:rPr lang="en-IN" sz="3000" b="1" dirty="0">
                <a:latin typeface="Times New Roman" panose="02020603050405020304" pitchFamily="18" charset="0"/>
                <a:cs typeface="Times New Roman" panose="02020603050405020304" pitchFamily="18" charset="0"/>
                <a:sym typeface="Arial"/>
              </a:rPr>
            </a:br>
            <a:r>
              <a:rPr lang="en-IN" sz="3000" b="1" dirty="0">
                <a:latin typeface="Times New Roman" panose="02020603050405020304" pitchFamily="18" charset="0"/>
                <a:cs typeface="Times New Roman" panose="02020603050405020304" pitchFamily="18" charset="0"/>
                <a:sym typeface="Arial"/>
              </a:rPr>
              <a:t>Food Safety Management System: Risk Assessment</a:t>
            </a:r>
          </a:p>
        </p:txBody>
      </p:sp>
      <p:pic>
        <p:nvPicPr>
          <p:cNvPr id="5" name="Content Placeholder 4">
            <a:extLst>
              <a:ext uri="{FF2B5EF4-FFF2-40B4-BE49-F238E27FC236}">
                <a16:creationId xmlns:a16="http://schemas.microsoft.com/office/drawing/2014/main" id="{9132771C-077A-489D-8613-F5DCD496C6F2}"/>
              </a:ext>
            </a:extLst>
          </p:cNvPr>
          <p:cNvPicPr>
            <a:picLocks noGrp="1" noChangeAspect="1"/>
          </p:cNvPicPr>
          <p:nvPr>
            <p:ph idx="1"/>
          </p:nvPr>
        </p:nvPicPr>
        <p:blipFill>
          <a:blip r:embed="rId3">
            <a:alphaModFix amt="67000"/>
            <a:extLst>
              <a:ext uri="{28A0092B-C50C-407E-A947-70E740481C1C}">
                <a14:useLocalDpi xmlns:a14="http://schemas.microsoft.com/office/drawing/2010/main" val="0"/>
              </a:ext>
            </a:extLst>
          </a:blip>
          <a:stretch>
            <a:fillRect/>
          </a:stretch>
        </p:blipFill>
        <p:spPr>
          <a:xfrm>
            <a:off x="628650" y="886264"/>
            <a:ext cx="8592722" cy="4257236"/>
          </a:xfrm>
        </p:spPr>
      </p:pic>
    </p:spTree>
    <p:extLst>
      <p:ext uri="{BB962C8B-B14F-4D97-AF65-F5344CB8AC3E}">
        <p14:creationId xmlns:p14="http://schemas.microsoft.com/office/powerpoint/2010/main" val="18834837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AD1FE-4B30-F853-6D9C-9BD1F607C80D}"/>
              </a:ext>
            </a:extLst>
          </p:cNvPr>
          <p:cNvSpPr>
            <a:spLocks noGrp="1"/>
          </p:cNvSpPr>
          <p:nvPr>
            <p:ph type="title"/>
          </p:nvPr>
        </p:nvSpPr>
        <p:spPr>
          <a:xfrm>
            <a:off x="311700" y="445025"/>
            <a:ext cx="8520600" cy="998764"/>
          </a:xfrm>
        </p:spPr>
        <p:txBody>
          <a:bodyPr/>
          <a:lstStyle/>
          <a:p>
            <a:pPr algn="ctr"/>
            <a:r>
              <a:rPr lang="en-US" sz="3600" b="1" dirty="0">
                <a:solidFill>
                  <a:schemeClr val="tx1"/>
                </a:solidFill>
                <a:latin typeface="Times New Roman"/>
                <a:ea typeface="Calibri"/>
                <a:cs typeface="Times New Roman"/>
                <a:sym typeface="Calibri"/>
              </a:rPr>
              <a:t>MAP THE GAP</a:t>
            </a:r>
            <a:br>
              <a:rPr lang="en-IN" sz="2800" dirty="0">
                <a:solidFill>
                  <a:srgbClr val="C00000"/>
                </a:solidFill>
                <a:latin typeface="Bookman Old Style" panose="02050604050505020204" pitchFamily="18" charset="0"/>
              </a:rPr>
            </a:br>
            <a:endParaRPr lang="en-IN" dirty="0"/>
          </a:p>
        </p:txBody>
      </p:sp>
      <p:sp>
        <p:nvSpPr>
          <p:cNvPr id="3" name="Text Placeholder 2">
            <a:extLst>
              <a:ext uri="{FF2B5EF4-FFF2-40B4-BE49-F238E27FC236}">
                <a16:creationId xmlns:a16="http://schemas.microsoft.com/office/drawing/2014/main" id="{B35B45F0-DFB0-5DB2-9994-888FC9805D36}"/>
              </a:ext>
            </a:extLst>
          </p:cNvPr>
          <p:cNvSpPr>
            <a:spLocks noGrp="1"/>
          </p:cNvSpPr>
          <p:nvPr>
            <p:ph type="body" idx="1"/>
          </p:nvPr>
        </p:nvSpPr>
        <p:spPr>
          <a:xfrm>
            <a:off x="311700" y="1629419"/>
            <a:ext cx="8520600" cy="2939455"/>
          </a:xfrm>
        </p:spPr>
        <p:txBody>
          <a:bodyPr/>
          <a:lstStyle/>
          <a:p>
            <a:endParaRPr lang="en-US" dirty="0"/>
          </a:p>
          <a:p>
            <a:endParaRPr lang="en-IN" dirty="0"/>
          </a:p>
          <a:p>
            <a:endParaRPr lang="en-IN" dirty="0"/>
          </a:p>
          <a:p>
            <a:endParaRPr lang="en-IN" dirty="0"/>
          </a:p>
          <a:p>
            <a:endParaRPr lang="en-IN" dirty="0"/>
          </a:p>
          <a:p>
            <a:pPr>
              <a:spcBef>
                <a:spcPts val="488"/>
              </a:spcBef>
              <a:buClrTx/>
              <a:buSzPct val="70000"/>
              <a:buFont typeface="Arial" panose="020B0604020202020204" pitchFamily="34" charset="0"/>
              <a:buChar char="•"/>
              <a:defRPr/>
            </a:pPr>
            <a:endParaRPr lang="en-US" sz="2400" dirty="0">
              <a:solidFill>
                <a:schemeClr val="tx1"/>
              </a:solidFill>
              <a:latin typeface="Times New Roman" panose="02020603050405020304" pitchFamily="18" charset="0"/>
              <a:ea typeface="Calibri"/>
              <a:cs typeface="Times New Roman" panose="02020603050405020304" pitchFamily="18" charset="0"/>
              <a:sym typeface="Calibri"/>
            </a:endParaRPr>
          </a:p>
          <a:p>
            <a:endParaRPr lang="en-US" sz="2400" dirty="0">
              <a:solidFill>
                <a:schemeClr val="tx1"/>
              </a:solidFill>
              <a:latin typeface="Times New Roman" panose="02020603050405020304" pitchFamily="18" charset="0"/>
              <a:ea typeface="Calibri"/>
              <a:cs typeface="Times New Roman" panose="02020603050405020304" pitchFamily="18" charset="0"/>
              <a:sym typeface="Calibri"/>
            </a:endParaRPr>
          </a:p>
          <a:p>
            <a:r>
              <a:rPr lang="en-US" sz="2400" dirty="0">
                <a:solidFill>
                  <a:schemeClr val="tx1"/>
                </a:solidFill>
                <a:latin typeface="Times New Roman" panose="02020603050405020304" pitchFamily="18" charset="0"/>
                <a:ea typeface="Calibri"/>
                <a:cs typeface="Times New Roman" panose="02020603050405020304" pitchFamily="18" charset="0"/>
                <a:sym typeface="Calibri"/>
              </a:rPr>
              <a:t>Every Manufacturing Process is Unique, so are its Food Safety Risks</a:t>
            </a:r>
            <a:endParaRPr lang="en-IN" dirty="0"/>
          </a:p>
        </p:txBody>
      </p:sp>
      <p:pic>
        <p:nvPicPr>
          <p:cNvPr id="5" name="Picture 2" descr="Gap analysis, measuring resources and strategy to reach target, comparison  between current state, challenge and obstacle to overcome to success  concept, business people measuring gap between cliff. 14178166 Vector Art  at Vecteezy">
            <a:extLst>
              <a:ext uri="{FF2B5EF4-FFF2-40B4-BE49-F238E27FC236}">
                <a16:creationId xmlns:a16="http://schemas.microsoft.com/office/drawing/2014/main" id="{506F3775-91AA-7CD7-BF8C-2E1FFF1A9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538" y="1127285"/>
            <a:ext cx="5605346" cy="2397326"/>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028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S Certification in India">
            <a:extLst>
              <a:ext uri="{FF2B5EF4-FFF2-40B4-BE49-F238E27FC236}">
                <a16:creationId xmlns:a16="http://schemas.microsoft.com/office/drawing/2014/main" id="{96A99EB1-10E4-E1B1-2ECF-50CE4F3940AA}"/>
              </a:ext>
            </a:extLst>
          </p:cNvPr>
          <p:cNvPicPr>
            <a:picLocks noChangeAspect="1" noChangeArrowheads="1"/>
          </p:cNvPicPr>
          <p:nvPr/>
        </p:nvPicPr>
        <p:blipFill>
          <a:blip r:embed="rId3">
            <a:alphaModFix amt="13000"/>
            <a:extLst>
              <a:ext uri="{28A0092B-C50C-407E-A947-70E740481C1C}">
                <a14:useLocalDpi xmlns:a14="http://schemas.microsoft.com/office/drawing/2010/main" val="0"/>
              </a:ext>
            </a:extLst>
          </a:blip>
          <a:srcRect/>
          <a:stretch>
            <a:fillRect/>
          </a:stretch>
        </p:blipFill>
        <p:spPr bwMode="auto">
          <a:xfrm>
            <a:off x="76840" y="110003"/>
            <a:ext cx="9067159" cy="4923493"/>
          </a:xfrm>
          <a:prstGeom prst="rect">
            <a:avLst/>
          </a:prstGeom>
          <a:noFill/>
          <a:extLst>
            <a:ext uri="{909E8E84-426E-40DD-AFC4-6F175D3DCCD1}">
              <a14:hiddenFill xmlns:a14="http://schemas.microsoft.com/office/drawing/2010/main">
                <a:solidFill>
                  <a:srgbClr val="FFFFFF"/>
                </a:solidFill>
              </a14:hiddenFill>
            </a:ext>
          </a:extLst>
        </p:spPr>
      </p:pic>
      <p:sp>
        <p:nvSpPr>
          <p:cNvPr id="80" name="PlaceHolder 1"/>
          <p:cNvSpPr>
            <a:spLocks noGrp="1"/>
          </p:cNvSpPr>
          <p:nvPr>
            <p:ph type="title"/>
          </p:nvPr>
        </p:nvSpPr>
        <p:spPr>
          <a:xfrm>
            <a:off x="226260" y="0"/>
            <a:ext cx="8520390" cy="577516"/>
          </a:xfrm>
          <a:prstGeom prst="rect">
            <a:avLst/>
          </a:prstGeom>
          <a:noFill/>
          <a:ln w="0">
            <a:noFill/>
          </a:ln>
        </p:spPr>
        <p:txBody>
          <a:bodyPr spcFirstLastPara="1" wrap="square" lIns="91530" tIns="91530" rIns="91530" bIns="91530" anchor="t" anchorCtr="0">
            <a:noAutofit/>
          </a:bodyPr>
          <a:lstStyle/>
          <a:p>
            <a:pPr algn="ctr">
              <a:lnSpc>
                <a:spcPct val="90000"/>
              </a:lnSpc>
            </a:pPr>
            <a:r>
              <a:rPr lang="en-GB" sz="2800" dirty="0">
                <a:latin typeface="Times New Roman"/>
                <a:ea typeface="Calibri"/>
                <a:cs typeface="Times New Roman"/>
                <a:sym typeface="Calibri"/>
              </a:rPr>
              <a:t>BIS QUALITY ECOSYSTEM IN THE COUNTRY</a:t>
            </a:r>
            <a:endParaRPr lang="en-US" sz="2800" dirty="0">
              <a:latin typeface="Times New Roman"/>
              <a:ea typeface="Calibri"/>
              <a:cs typeface="Times New Roman"/>
              <a:sym typeface="Calibri"/>
            </a:endParaRPr>
          </a:p>
        </p:txBody>
      </p:sp>
      <p:graphicFrame>
        <p:nvGraphicFramePr>
          <p:cNvPr id="81" name="Google Shape;105;p25"/>
          <p:cNvGraphicFramePr/>
          <p:nvPr>
            <p:extLst>
              <p:ext uri="{D42A27DB-BD31-4B8C-83A1-F6EECF244321}">
                <p14:modId xmlns:p14="http://schemas.microsoft.com/office/powerpoint/2010/main" val="780751731"/>
              </p:ext>
            </p:extLst>
          </p:nvPr>
        </p:nvGraphicFramePr>
        <p:xfrm>
          <a:off x="233010" y="626670"/>
          <a:ext cx="8520120" cy="4388580"/>
        </p:xfrm>
        <a:graphic>
          <a:graphicData uri="http://schemas.openxmlformats.org/drawingml/2006/table">
            <a:tbl>
              <a:tblPr/>
              <a:tblGrid>
                <a:gridCol w="2130030">
                  <a:extLst>
                    <a:ext uri="{9D8B030D-6E8A-4147-A177-3AD203B41FA5}">
                      <a16:colId xmlns:a16="http://schemas.microsoft.com/office/drawing/2014/main" val="20000"/>
                    </a:ext>
                  </a:extLst>
                </a:gridCol>
                <a:gridCol w="2130030">
                  <a:extLst>
                    <a:ext uri="{9D8B030D-6E8A-4147-A177-3AD203B41FA5}">
                      <a16:colId xmlns:a16="http://schemas.microsoft.com/office/drawing/2014/main" val="20001"/>
                    </a:ext>
                  </a:extLst>
                </a:gridCol>
                <a:gridCol w="2130030">
                  <a:extLst>
                    <a:ext uri="{9D8B030D-6E8A-4147-A177-3AD203B41FA5}">
                      <a16:colId xmlns:a16="http://schemas.microsoft.com/office/drawing/2014/main" val="20002"/>
                    </a:ext>
                  </a:extLst>
                </a:gridCol>
                <a:gridCol w="2130030">
                  <a:extLst>
                    <a:ext uri="{9D8B030D-6E8A-4147-A177-3AD203B41FA5}">
                      <a16:colId xmlns:a16="http://schemas.microsoft.com/office/drawing/2014/main" val="20003"/>
                    </a:ext>
                  </a:extLst>
                </a:gridCol>
              </a:tblGrid>
              <a:tr h="731430">
                <a:tc>
                  <a:txBody>
                    <a:bodyPr/>
                    <a:lstStyle/>
                    <a:p>
                      <a:pPr algn="ctr">
                        <a:lnSpc>
                          <a:spcPct val="100000"/>
                        </a:lnSpc>
                        <a:tabLst>
                          <a:tab pos="0" algn="l"/>
                        </a:tabLst>
                      </a:pPr>
                      <a:r>
                        <a:rPr lang="en-GB" sz="1800" b="0" strike="noStrike" spc="-1">
                          <a:solidFill>
                            <a:srgbClr val="000000"/>
                          </a:solidFill>
                          <a:latin typeface="Times New Roman"/>
                          <a:ea typeface="Times New Roman"/>
                        </a:rPr>
                        <a:t>QCOs for BIS certification</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a:solidFill>
                            <a:srgbClr val="000000"/>
                          </a:solidFill>
                          <a:latin typeface="Times New Roman"/>
                          <a:ea typeface="Times New Roman"/>
                        </a:rPr>
                        <a:t>QCOs implemented</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a:solidFill>
                            <a:srgbClr val="000000"/>
                          </a:solidFill>
                          <a:latin typeface="Times New Roman"/>
                          <a:ea typeface="Times New Roman"/>
                        </a:rPr>
                        <a:t>QCOs under implementation</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a:solidFill>
                            <a:srgbClr val="000000"/>
                          </a:solidFill>
                          <a:latin typeface="Times New Roman"/>
                          <a:ea typeface="Times New Roman"/>
                        </a:rPr>
                        <a:t>Total QCOs</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0"/>
                  </a:ext>
                </a:extLst>
              </a:tr>
              <a:tr h="731430">
                <a:tc>
                  <a:txBody>
                    <a:bodyPr/>
                    <a:lstStyle/>
                    <a:p>
                      <a:pPr algn="ctr">
                        <a:lnSpc>
                          <a:spcPct val="100000"/>
                        </a:lnSpc>
                        <a:tabLst>
                          <a:tab pos="0" algn="l"/>
                        </a:tabLst>
                      </a:pPr>
                      <a:r>
                        <a:rPr lang="en-GB" sz="1800" b="0" strike="noStrike" spc="-1" dirty="0">
                          <a:solidFill>
                            <a:srgbClr val="000000"/>
                          </a:solidFill>
                          <a:latin typeface="Times New Roman"/>
                          <a:ea typeface="Times New Roman"/>
                        </a:rPr>
                        <a:t>Scheme - I   </a:t>
                      </a:r>
                      <a:endParaRPr lang="en-IN" sz="1800" b="0" strike="noStrike" spc="-1" dirty="0">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dirty="0">
                          <a:solidFill>
                            <a:srgbClr val="000000"/>
                          </a:solidFill>
                          <a:latin typeface="Times New Roman"/>
                          <a:ea typeface="Times New Roman"/>
                        </a:rPr>
                        <a:t>103 QCOs</a:t>
                      </a:r>
                      <a:endParaRPr lang="en-IN" sz="1800" b="0" strike="noStrike" spc="-1" dirty="0">
                        <a:solidFill>
                          <a:srgbClr val="000000"/>
                        </a:solidFill>
                        <a:latin typeface="Arial"/>
                      </a:endParaRPr>
                    </a:p>
                    <a:p>
                      <a:pPr algn="ctr">
                        <a:lnSpc>
                          <a:spcPct val="100000"/>
                        </a:lnSpc>
                        <a:tabLst>
                          <a:tab pos="0" algn="l"/>
                        </a:tabLst>
                      </a:pPr>
                      <a:r>
                        <a:rPr lang="en-GB" sz="1800" b="0" strike="noStrike" spc="-1" dirty="0">
                          <a:solidFill>
                            <a:srgbClr val="000000"/>
                          </a:solidFill>
                          <a:latin typeface="Times New Roman"/>
                          <a:ea typeface="Times New Roman"/>
                        </a:rPr>
                        <a:t>448 products</a:t>
                      </a:r>
                      <a:endParaRPr lang="en-IN" sz="1800" b="0" strike="noStrike" spc="-1" dirty="0">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dirty="0">
                          <a:solidFill>
                            <a:srgbClr val="000000"/>
                          </a:solidFill>
                          <a:latin typeface="Times New Roman"/>
                          <a:ea typeface="Times New Roman"/>
                        </a:rPr>
                        <a:t>63 QCOs</a:t>
                      </a:r>
                      <a:endParaRPr lang="en-IN" sz="1800" b="0" strike="noStrike" spc="-1" dirty="0">
                        <a:solidFill>
                          <a:srgbClr val="000000"/>
                        </a:solidFill>
                        <a:latin typeface="Arial"/>
                      </a:endParaRPr>
                    </a:p>
                    <a:p>
                      <a:pPr algn="ctr">
                        <a:lnSpc>
                          <a:spcPct val="100000"/>
                        </a:lnSpc>
                        <a:tabLst>
                          <a:tab pos="0" algn="l"/>
                        </a:tabLst>
                      </a:pPr>
                      <a:r>
                        <a:rPr lang="en-GB" sz="1800" b="0" strike="noStrike" spc="-1" dirty="0">
                          <a:solidFill>
                            <a:srgbClr val="000000"/>
                          </a:solidFill>
                          <a:latin typeface="Times New Roman"/>
                          <a:ea typeface="Times New Roman"/>
                        </a:rPr>
                        <a:t>196 products</a:t>
                      </a:r>
                      <a:endParaRPr lang="en-IN" sz="1800" b="0" strike="noStrike" spc="-1" dirty="0">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dirty="0">
                          <a:solidFill>
                            <a:srgbClr val="000000"/>
                          </a:solidFill>
                          <a:latin typeface="Times New Roman"/>
                          <a:ea typeface="Times New Roman"/>
                        </a:rPr>
                        <a:t>166 QCOs</a:t>
                      </a:r>
                      <a:endParaRPr lang="en-IN" sz="1800" b="0" strike="noStrike" spc="-1" dirty="0">
                        <a:solidFill>
                          <a:srgbClr val="000000"/>
                        </a:solidFill>
                        <a:latin typeface="Arial"/>
                      </a:endParaRPr>
                    </a:p>
                    <a:p>
                      <a:pPr algn="ctr">
                        <a:lnSpc>
                          <a:spcPct val="100000"/>
                        </a:lnSpc>
                        <a:tabLst>
                          <a:tab pos="0" algn="l"/>
                        </a:tabLst>
                      </a:pPr>
                      <a:r>
                        <a:rPr lang="en-GB" sz="1800" b="0" strike="noStrike" spc="-1" dirty="0">
                          <a:solidFill>
                            <a:srgbClr val="000000"/>
                          </a:solidFill>
                          <a:latin typeface="Times New Roman"/>
                          <a:ea typeface="Times New Roman"/>
                        </a:rPr>
                        <a:t>644 products</a:t>
                      </a:r>
                      <a:endParaRPr lang="en-IN" sz="1800" b="0" strike="noStrike" spc="-1" dirty="0">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1"/>
                  </a:ext>
                </a:extLst>
              </a:tr>
              <a:tr h="731430">
                <a:tc>
                  <a:txBody>
                    <a:bodyPr/>
                    <a:lstStyle/>
                    <a:p>
                      <a:pPr algn="ctr">
                        <a:lnSpc>
                          <a:spcPct val="100000"/>
                        </a:lnSpc>
                        <a:tabLst>
                          <a:tab pos="0" algn="l"/>
                        </a:tabLst>
                      </a:pPr>
                      <a:r>
                        <a:rPr lang="en-GB" sz="1800" b="0" strike="noStrike" spc="-1" dirty="0">
                          <a:solidFill>
                            <a:srgbClr val="000000"/>
                          </a:solidFill>
                          <a:latin typeface="Times New Roman"/>
                          <a:ea typeface="Times New Roman"/>
                        </a:rPr>
                        <a:t>Scheme - II  </a:t>
                      </a:r>
                      <a:endParaRPr lang="en-IN" sz="1800" b="0" strike="noStrike" spc="-1" dirty="0">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dirty="0">
                          <a:solidFill>
                            <a:srgbClr val="000000"/>
                          </a:solidFill>
                          <a:latin typeface="Times New Roman"/>
                          <a:ea typeface="Times New Roman"/>
                        </a:rPr>
                        <a:t>5 QCOs</a:t>
                      </a:r>
                      <a:endParaRPr lang="en-IN" sz="1800" b="0" strike="noStrike" spc="-1" dirty="0">
                        <a:solidFill>
                          <a:srgbClr val="000000"/>
                        </a:solidFill>
                        <a:latin typeface="Arial"/>
                      </a:endParaRPr>
                    </a:p>
                    <a:p>
                      <a:pPr algn="ctr">
                        <a:lnSpc>
                          <a:spcPct val="100000"/>
                        </a:lnSpc>
                        <a:tabLst>
                          <a:tab pos="0" algn="l"/>
                        </a:tabLst>
                      </a:pPr>
                      <a:r>
                        <a:rPr lang="en-GB" sz="1800" b="0" strike="noStrike" spc="-1" dirty="0">
                          <a:solidFill>
                            <a:srgbClr val="000000"/>
                          </a:solidFill>
                          <a:latin typeface="Times New Roman"/>
                          <a:ea typeface="Times New Roman"/>
                        </a:rPr>
                        <a:t>71 products</a:t>
                      </a:r>
                      <a:endParaRPr lang="en-IN" sz="1800" b="0" strike="noStrike" spc="-1" dirty="0">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dirty="0">
                          <a:solidFill>
                            <a:srgbClr val="000000"/>
                          </a:solidFill>
                          <a:latin typeface="Times New Roman"/>
                          <a:ea typeface="Times New Roman"/>
                        </a:rPr>
                        <a:t>1 QCOs</a:t>
                      </a:r>
                      <a:endParaRPr lang="en-IN" sz="1800" b="0" strike="noStrike" spc="-1" dirty="0">
                        <a:solidFill>
                          <a:srgbClr val="000000"/>
                        </a:solidFill>
                        <a:latin typeface="Arial"/>
                      </a:endParaRPr>
                    </a:p>
                    <a:p>
                      <a:pPr algn="ctr">
                        <a:lnSpc>
                          <a:spcPct val="100000"/>
                        </a:lnSpc>
                        <a:tabLst>
                          <a:tab pos="0" algn="l"/>
                        </a:tabLst>
                      </a:pPr>
                      <a:r>
                        <a:rPr lang="en-GB" sz="1800" b="0" strike="noStrike" spc="-1" dirty="0">
                          <a:solidFill>
                            <a:srgbClr val="000000"/>
                          </a:solidFill>
                          <a:latin typeface="Times New Roman"/>
                          <a:ea typeface="Times New Roman"/>
                        </a:rPr>
                        <a:t>2 products</a:t>
                      </a:r>
                      <a:endParaRPr lang="en-IN" sz="1800" b="0" strike="noStrike" spc="-1" dirty="0">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a:solidFill>
                            <a:srgbClr val="000000"/>
                          </a:solidFill>
                          <a:latin typeface="Times New Roman"/>
                          <a:ea typeface="Times New Roman"/>
                        </a:rPr>
                        <a:t>6 QCOs</a:t>
                      </a:r>
                      <a:endParaRPr lang="en-IN" sz="1800" b="0" strike="noStrike" spc="-1">
                        <a:solidFill>
                          <a:srgbClr val="000000"/>
                        </a:solidFill>
                        <a:latin typeface="Arial"/>
                      </a:endParaRPr>
                    </a:p>
                    <a:p>
                      <a:pPr algn="ctr">
                        <a:lnSpc>
                          <a:spcPct val="100000"/>
                        </a:lnSpc>
                        <a:tabLst>
                          <a:tab pos="0" algn="l"/>
                        </a:tabLst>
                      </a:pPr>
                      <a:r>
                        <a:rPr lang="en-GB" sz="1800" b="0" strike="noStrike" spc="-1">
                          <a:solidFill>
                            <a:srgbClr val="000000"/>
                          </a:solidFill>
                          <a:latin typeface="Times New Roman"/>
                          <a:ea typeface="Times New Roman"/>
                        </a:rPr>
                        <a:t>73 products</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2"/>
                  </a:ext>
                </a:extLst>
              </a:tr>
              <a:tr h="731430">
                <a:tc>
                  <a:txBody>
                    <a:bodyPr/>
                    <a:lstStyle/>
                    <a:p>
                      <a:pPr algn="ctr">
                        <a:lnSpc>
                          <a:spcPct val="100000"/>
                        </a:lnSpc>
                        <a:tabLst>
                          <a:tab pos="0" algn="l"/>
                        </a:tabLst>
                      </a:pPr>
                      <a:r>
                        <a:rPr lang="en-US" sz="1800" b="0" strike="noStrike" spc="-1" dirty="0">
                          <a:solidFill>
                            <a:srgbClr val="000000"/>
                          </a:solidFill>
                          <a:latin typeface="Times New Roman"/>
                          <a:ea typeface="Times New Roman"/>
                        </a:rPr>
                        <a:t>Scheme - X</a:t>
                      </a:r>
                      <a:endParaRPr lang="en-IN" sz="1800" b="0" strike="noStrike" spc="-1" dirty="0">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US" sz="1800" b="0" strike="noStrike" spc="-1">
                          <a:solidFill>
                            <a:srgbClr val="000000"/>
                          </a:solidFill>
                          <a:latin typeface="Times New Roman"/>
                          <a:ea typeface="Times New Roman"/>
                        </a:rPr>
                        <a:t>-----</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US" sz="1800" b="0" strike="noStrike" spc="-1">
                          <a:solidFill>
                            <a:srgbClr val="000000"/>
                          </a:solidFill>
                          <a:latin typeface="Times New Roman"/>
                          <a:ea typeface="Times New Roman"/>
                        </a:rPr>
                        <a:t>1 QCO</a:t>
                      </a:r>
                      <a:endParaRPr lang="en-IN" sz="1800" b="0" strike="noStrike" spc="-1">
                        <a:solidFill>
                          <a:srgbClr val="000000"/>
                        </a:solidFill>
                        <a:latin typeface="Arial"/>
                      </a:endParaRPr>
                    </a:p>
                    <a:p>
                      <a:pPr algn="ctr">
                        <a:lnSpc>
                          <a:spcPct val="100000"/>
                        </a:lnSpc>
                        <a:tabLst>
                          <a:tab pos="0" algn="l"/>
                        </a:tabLst>
                      </a:pPr>
                      <a:r>
                        <a:rPr lang="en-US" sz="1800" b="0" strike="noStrike" spc="-1">
                          <a:solidFill>
                            <a:srgbClr val="000000"/>
                          </a:solidFill>
                          <a:latin typeface="Times New Roman"/>
                          <a:ea typeface="Times New Roman"/>
                        </a:rPr>
                        <a:t>8 products</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US" sz="1800" b="0" strike="noStrike" spc="-1">
                          <a:solidFill>
                            <a:srgbClr val="000000"/>
                          </a:solidFill>
                          <a:latin typeface="Times New Roman"/>
                          <a:ea typeface="Times New Roman"/>
                        </a:rPr>
                        <a:t>1 QCO</a:t>
                      </a:r>
                      <a:endParaRPr lang="en-IN" sz="1800" b="0" strike="noStrike" spc="-1">
                        <a:solidFill>
                          <a:srgbClr val="000000"/>
                        </a:solidFill>
                        <a:latin typeface="Arial"/>
                      </a:endParaRPr>
                    </a:p>
                    <a:p>
                      <a:pPr algn="ctr">
                        <a:lnSpc>
                          <a:spcPct val="100000"/>
                        </a:lnSpc>
                        <a:tabLst>
                          <a:tab pos="0" algn="l"/>
                        </a:tabLst>
                      </a:pPr>
                      <a:r>
                        <a:rPr lang="en-US" sz="1800" b="0" strike="noStrike" spc="-1">
                          <a:solidFill>
                            <a:srgbClr val="000000"/>
                          </a:solidFill>
                          <a:latin typeface="Times New Roman"/>
                          <a:ea typeface="Times New Roman"/>
                        </a:rPr>
                        <a:t>8 products</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3"/>
                  </a:ext>
                </a:extLst>
              </a:tr>
              <a:tr h="731430">
                <a:tc>
                  <a:txBody>
                    <a:bodyPr/>
                    <a:lstStyle/>
                    <a:p>
                      <a:pPr algn="ctr">
                        <a:lnSpc>
                          <a:spcPct val="100000"/>
                        </a:lnSpc>
                        <a:tabLst>
                          <a:tab pos="0" algn="l"/>
                        </a:tabLst>
                      </a:pPr>
                      <a:r>
                        <a:rPr lang="en-US" sz="1800" b="0" strike="noStrike" spc="-1">
                          <a:solidFill>
                            <a:srgbClr val="000000"/>
                          </a:solidFill>
                          <a:latin typeface="Times New Roman"/>
                          <a:ea typeface="Times New Roman"/>
                        </a:rPr>
                        <a:t>Hallmark</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US" sz="1800" b="0" strike="noStrike" spc="-1">
                          <a:solidFill>
                            <a:srgbClr val="000000"/>
                          </a:solidFill>
                          <a:latin typeface="Times New Roman"/>
                          <a:ea typeface="Times New Roman"/>
                        </a:rPr>
                        <a:t>1 QCO</a:t>
                      </a:r>
                      <a:endParaRPr lang="en-IN" sz="1800" b="0" strike="noStrike" spc="-1">
                        <a:solidFill>
                          <a:srgbClr val="000000"/>
                        </a:solidFill>
                        <a:latin typeface="Arial"/>
                      </a:endParaRPr>
                    </a:p>
                    <a:p>
                      <a:pPr algn="ctr">
                        <a:lnSpc>
                          <a:spcPct val="100000"/>
                        </a:lnSpc>
                        <a:tabLst>
                          <a:tab pos="0" algn="l"/>
                        </a:tabLst>
                      </a:pPr>
                      <a:r>
                        <a:rPr lang="en-US" sz="1800" b="0" strike="noStrike" spc="-1">
                          <a:solidFill>
                            <a:srgbClr val="000000"/>
                          </a:solidFill>
                          <a:latin typeface="Times New Roman"/>
                          <a:ea typeface="Times New Roman"/>
                        </a:rPr>
                        <a:t>1 product</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US" sz="1800" b="0" strike="noStrike" spc="-1">
                          <a:solidFill>
                            <a:srgbClr val="000000"/>
                          </a:solidFill>
                          <a:latin typeface="Times New Roman"/>
                          <a:ea typeface="Times New Roman"/>
                        </a:rPr>
                        <a:t>-----</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US" sz="1800" b="0" strike="noStrike" spc="-1">
                          <a:solidFill>
                            <a:srgbClr val="000000"/>
                          </a:solidFill>
                          <a:latin typeface="Times New Roman"/>
                          <a:ea typeface="Times New Roman"/>
                        </a:rPr>
                        <a:t>1 QCO</a:t>
                      </a:r>
                      <a:endParaRPr lang="en-IN" sz="1800" b="0" strike="noStrike" spc="-1">
                        <a:solidFill>
                          <a:srgbClr val="000000"/>
                        </a:solidFill>
                        <a:latin typeface="Arial"/>
                      </a:endParaRPr>
                    </a:p>
                    <a:p>
                      <a:pPr algn="ctr">
                        <a:lnSpc>
                          <a:spcPct val="100000"/>
                        </a:lnSpc>
                        <a:tabLst>
                          <a:tab pos="0" algn="l"/>
                        </a:tabLst>
                      </a:pPr>
                      <a:r>
                        <a:rPr lang="en-US" sz="1800" b="0" strike="noStrike" spc="-1">
                          <a:solidFill>
                            <a:srgbClr val="000000"/>
                          </a:solidFill>
                          <a:latin typeface="Times New Roman"/>
                          <a:ea typeface="Times New Roman"/>
                        </a:rPr>
                        <a:t>1 product</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4"/>
                  </a:ext>
                </a:extLst>
              </a:tr>
              <a:tr h="731430">
                <a:tc>
                  <a:txBody>
                    <a:bodyPr/>
                    <a:lstStyle/>
                    <a:p>
                      <a:pPr algn="ctr">
                        <a:lnSpc>
                          <a:spcPct val="100000"/>
                        </a:lnSpc>
                        <a:tabLst>
                          <a:tab pos="0" algn="l"/>
                        </a:tabLst>
                      </a:pPr>
                      <a:r>
                        <a:rPr lang="en-GB" sz="1800" b="0" strike="noStrike" spc="-1">
                          <a:solidFill>
                            <a:srgbClr val="000000"/>
                          </a:solidFill>
                          <a:latin typeface="Times New Roman"/>
                          <a:ea typeface="Times New Roman"/>
                        </a:rPr>
                        <a:t>Total</a:t>
                      </a:r>
                      <a:endParaRPr lang="en-IN" sz="1800" b="0" strike="noStrike" spc="-1">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dirty="0">
                          <a:solidFill>
                            <a:srgbClr val="000000"/>
                          </a:solidFill>
                          <a:latin typeface="Times New Roman"/>
                          <a:ea typeface="Times New Roman"/>
                        </a:rPr>
                        <a:t>109 QCOs</a:t>
                      </a:r>
                      <a:endParaRPr lang="en-IN" sz="1800" b="0" strike="noStrike" spc="-1" dirty="0">
                        <a:solidFill>
                          <a:srgbClr val="000000"/>
                        </a:solidFill>
                        <a:latin typeface="Arial"/>
                      </a:endParaRPr>
                    </a:p>
                    <a:p>
                      <a:pPr algn="ctr">
                        <a:lnSpc>
                          <a:spcPct val="100000"/>
                        </a:lnSpc>
                        <a:tabLst>
                          <a:tab pos="0" algn="l"/>
                        </a:tabLst>
                      </a:pPr>
                      <a:r>
                        <a:rPr lang="en-GB" sz="1800" b="0" strike="noStrike" spc="-1" dirty="0">
                          <a:solidFill>
                            <a:srgbClr val="000000"/>
                          </a:solidFill>
                          <a:latin typeface="Times New Roman"/>
                          <a:ea typeface="Times New Roman"/>
                        </a:rPr>
                        <a:t>520 products</a:t>
                      </a:r>
                      <a:endParaRPr lang="en-IN" sz="1800" b="0" strike="noStrike" spc="-1" dirty="0">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dirty="0">
                          <a:solidFill>
                            <a:srgbClr val="000000"/>
                          </a:solidFill>
                          <a:latin typeface="Times New Roman"/>
                          <a:ea typeface="Times New Roman"/>
                        </a:rPr>
                        <a:t>65 QCOs</a:t>
                      </a:r>
                      <a:endParaRPr lang="en-IN" sz="1800" b="0" strike="noStrike" spc="-1" dirty="0">
                        <a:solidFill>
                          <a:srgbClr val="000000"/>
                        </a:solidFill>
                        <a:latin typeface="Arial"/>
                      </a:endParaRPr>
                    </a:p>
                    <a:p>
                      <a:pPr algn="ctr">
                        <a:lnSpc>
                          <a:spcPct val="100000"/>
                        </a:lnSpc>
                        <a:tabLst>
                          <a:tab pos="0" algn="l"/>
                        </a:tabLst>
                      </a:pPr>
                      <a:r>
                        <a:rPr lang="en-GB" sz="1800" b="0" strike="noStrike" spc="-1" dirty="0">
                          <a:solidFill>
                            <a:srgbClr val="000000"/>
                          </a:solidFill>
                          <a:latin typeface="Times New Roman"/>
                          <a:ea typeface="Times New Roman"/>
                        </a:rPr>
                        <a:t>206 products</a:t>
                      </a:r>
                      <a:endParaRPr lang="en-IN" sz="1800" b="0" strike="noStrike" spc="-1" dirty="0">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a:lnSpc>
                          <a:spcPct val="100000"/>
                        </a:lnSpc>
                        <a:tabLst>
                          <a:tab pos="0" algn="l"/>
                        </a:tabLst>
                      </a:pPr>
                      <a:r>
                        <a:rPr lang="en-GB" sz="1800" b="0" strike="noStrike" spc="-1" dirty="0">
                          <a:solidFill>
                            <a:srgbClr val="000000"/>
                          </a:solidFill>
                          <a:latin typeface="Times New Roman"/>
                          <a:ea typeface="Times New Roman"/>
                        </a:rPr>
                        <a:t>173 QCOs</a:t>
                      </a:r>
                      <a:endParaRPr lang="en-IN" sz="1800" b="0" strike="noStrike" spc="-1" dirty="0">
                        <a:solidFill>
                          <a:srgbClr val="000000"/>
                        </a:solidFill>
                        <a:latin typeface="Arial"/>
                      </a:endParaRPr>
                    </a:p>
                    <a:p>
                      <a:pPr algn="ctr">
                        <a:lnSpc>
                          <a:spcPct val="100000"/>
                        </a:lnSpc>
                        <a:tabLst>
                          <a:tab pos="0" algn="l"/>
                        </a:tabLst>
                      </a:pPr>
                      <a:r>
                        <a:rPr lang="en-GB" sz="1800" b="0" strike="noStrike" spc="-1" dirty="0">
                          <a:solidFill>
                            <a:srgbClr val="000000"/>
                          </a:solidFill>
                          <a:latin typeface="Times New Roman"/>
                          <a:ea typeface="Times New Roman"/>
                        </a:rPr>
                        <a:t>725 products</a:t>
                      </a:r>
                      <a:endParaRPr lang="en-IN" sz="1800" b="0" strike="noStrike" spc="-1" dirty="0">
                        <a:solidFill>
                          <a:srgbClr val="000000"/>
                        </a:solidFill>
                        <a:latin typeface="Arial"/>
                      </a:endParaRPr>
                    </a:p>
                  </a:txBody>
                  <a:tcPr marL="91260" marR="91260" marT="34290" marB="3429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extLst>
                  <a:ext uri="{0D108BD9-81ED-4DB2-BD59-A6C34878D82A}">
                    <a16:rowId xmlns:a16="http://schemas.microsoft.com/office/drawing/2014/main" val="10005"/>
                  </a:ext>
                </a:extLst>
              </a:tr>
            </a:tbl>
          </a:graphicData>
        </a:graphic>
      </p:graphicFrame>
      <p:pic>
        <p:nvPicPr>
          <p:cNvPr id="82" name="Google Shape;106;p25"/>
          <p:cNvPicPr/>
          <p:nvPr/>
        </p:nvPicPr>
        <p:blipFill>
          <a:blip r:embed="rId4"/>
          <a:stretch/>
        </p:blipFill>
        <p:spPr>
          <a:xfrm>
            <a:off x="1924560" y="1491750"/>
            <a:ext cx="366120" cy="272430"/>
          </a:xfrm>
          <a:prstGeom prst="rect">
            <a:avLst/>
          </a:prstGeom>
          <a:ln w="0">
            <a:noFill/>
          </a:ln>
        </p:spPr>
      </p:pic>
      <p:pic>
        <p:nvPicPr>
          <p:cNvPr id="83" name="Google Shape;107;p25"/>
          <p:cNvPicPr/>
          <p:nvPr/>
        </p:nvPicPr>
        <p:blipFill>
          <a:blip r:embed="rId5"/>
          <a:stretch/>
        </p:blipFill>
        <p:spPr>
          <a:xfrm>
            <a:off x="1913760" y="2173770"/>
            <a:ext cx="341280" cy="343980"/>
          </a:xfrm>
          <a:prstGeom prst="rect">
            <a:avLst/>
          </a:prstGeom>
          <a:ln w="0">
            <a:noFill/>
          </a:ln>
        </p:spPr>
      </p:pic>
      <p:pic>
        <p:nvPicPr>
          <p:cNvPr id="84" name="Picture 6"/>
          <p:cNvPicPr/>
          <p:nvPr/>
        </p:nvPicPr>
        <p:blipFill>
          <a:blip r:embed="rId6"/>
          <a:stretch/>
        </p:blipFill>
        <p:spPr>
          <a:xfrm>
            <a:off x="1752840" y="3592350"/>
            <a:ext cx="670140" cy="334800"/>
          </a:xfrm>
          <a:prstGeom prst="rect">
            <a:avLst/>
          </a:prstGeom>
          <a:ln w="0">
            <a:noFill/>
          </a:ln>
        </p:spPr>
      </p:pic>
      <p:pic>
        <p:nvPicPr>
          <p:cNvPr id="85" name="Google Shape;107;p25"/>
          <p:cNvPicPr/>
          <p:nvPr/>
        </p:nvPicPr>
        <p:blipFill>
          <a:blip r:embed="rId5"/>
          <a:stretch/>
        </p:blipFill>
        <p:spPr>
          <a:xfrm>
            <a:off x="1928340" y="2898990"/>
            <a:ext cx="341280" cy="34398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2A72-9674-7714-3991-0841B2C7B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4E0EB-8EF0-13EA-406E-935C47935325}"/>
              </a:ext>
            </a:extLst>
          </p:cNvPr>
          <p:cNvSpPr>
            <a:spLocks noGrp="1"/>
          </p:cNvSpPr>
          <p:nvPr>
            <p:ph type="title"/>
          </p:nvPr>
        </p:nvSpPr>
        <p:spPr>
          <a:xfrm>
            <a:off x="738653" y="1916311"/>
            <a:ext cx="7587200" cy="721033"/>
          </a:xfrm>
        </p:spPr>
        <p:txBody>
          <a:bodyPr/>
          <a:lstStyle/>
          <a:p>
            <a:r>
              <a:rPr lang="en-US" sz="4800" b="1" dirty="0">
                <a:solidFill>
                  <a:schemeClr val="accent1"/>
                </a:solidFill>
                <a:latin typeface="Times New Roman"/>
                <a:cs typeface="Times New Roman"/>
                <a:sym typeface="Arial"/>
              </a:rPr>
              <a:t>STANDARDIZATION: FOUNDATION OF QUALITY</a:t>
            </a:r>
          </a:p>
        </p:txBody>
      </p:sp>
      <p:sp>
        <p:nvSpPr>
          <p:cNvPr id="3" name="Content Placeholder 2">
            <a:extLst>
              <a:ext uri="{FF2B5EF4-FFF2-40B4-BE49-F238E27FC236}">
                <a16:creationId xmlns:a16="http://schemas.microsoft.com/office/drawing/2014/main" id="{B33B8559-E6FD-EE99-A50F-F608A72E66C3}"/>
              </a:ext>
            </a:extLst>
          </p:cNvPr>
          <p:cNvSpPr>
            <a:spLocks noGrp="1"/>
          </p:cNvSpPr>
          <p:nvPr>
            <p:ph idx="1"/>
          </p:nvPr>
        </p:nvSpPr>
        <p:spPr>
          <a:xfrm>
            <a:off x="818147" y="1161906"/>
            <a:ext cx="7587200" cy="3884481"/>
          </a:xfrm>
        </p:spPr>
        <p:txBody>
          <a:bodyPr/>
          <a:lstStyle/>
          <a:p>
            <a:pPr algn="just">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endParaRPr lang="en-US" sz="18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5D5C9A9-24BB-9BFD-BD92-8C4092567775}"/>
              </a:ext>
            </a:extLst>
          </p:cNvPr>
          <p:cNvPicPr>
            <a:picLocks noChangeAspect="1"/>
          </p:cNvPicPr>
          <p:nvPr/>
        </p:nvPicPr>
        <p:blipFill>
          <a:blip r:embed="rId2">
            <a:alphaModFix amt="20000"/>
          </a:blip>
          <a:stretch>
            <a:fillRect/>
          </a:stretch>
        </p:blipFill>
        <p:spPr>
          <a:xfrm>
            <a:off x="571501" y="0"/>
            <a:ext cx="7765675" cy="5143499"/>
          </a:xfrm>
          <a:prstGeom prst="rect">
            <a:avLst/>
          </a:prstGeom>
        </p:spPr>
      </p:pic>
    </p:spTree>
    <p:extLst>
      <p:ext uri="{BB962C8B-B14F-4D97-AF65-F5344CB8AC3E}">
        <p14:creationId xmlns:p14="http://schemas.microsoft.com/office/powerpoint/2010/main" val="3092327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AF511-14B1-7B8F-1B25-D661BAF51373}"/>
            </a:ext>
          </a:extLst>
        </p:cNvPr>
        <p:cNvGrpSpPr/>
        <p:nvPr/>
      </p:nvGrpSpPr>
      <p:grpSpPr>
        <a:xfrm>
          <a:off x="0" y="0"/>
          <a:ext cx="0" cy="0"/>
          <a:chOff x="0" y="0"/>
          <a:chExt cx="0" cy="0"/>
        </a:xfrm>
      </p:grpSpPr>
      <p:pic>
        <p:nvPicPr>
          <p:cNvPr id="22530" name="Picture 2" descr="Bureau of Indian Standards on X: &quot;From ...">
            <a:extLst>
              <a:ext uri="{FF2B5EF4-FFF2-40B4-BE49-F238E27FC236}">
                <a16:creationId xmlns:a16="http://schemas.microsoft.com/office/drawing/2014/main" id="{464392FA-DC2A-C114-B5BD-589F27C89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013"/>
            <a:ext cx="4695987" cy="5196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71D676-0E8D-81BB-F2FF-1563DD7B2E03}"/>
              </a:ext>
            </a:extLst>
          </p:cNvPr>
          <p:cNvSpPr>
            <a:spLocks noGrp="1"/>
          </p:cNvSpPr>
          <p:nvPr>
            <p:ph type="title"/>
          </p:nvPr>
        </p:nvSpPr>
        <p:spPr>
          <a:xfrm>
            <a:off x="501889" y="-232474"/>
            <a:ext cx="8013461" cy="860156"/>
          </a:xfrm>
        </p:spPr>
        <p:txBody>
          <a:bodyPr/>
          <a:lstStyle/>
          <a:p>
            <a:pPr algn="just"/>
            <a:r>
              <a:rPr lang="en-US" sz="3600" b="1" dirty="0">
                <a:solidFill>
                  <a:schemeClr val="accent1"/>
                </a:solidFill>
                <a:latin typeface="Times New Roman"/>
                <a:cs typeface="Times New Roman"/>
                <a:sym typeface="Arial"/>
              </a:rPr>
              <a:t>BIS CARE APP- THE MASTER KEY!</a:t>
            </a:r>
          </a:p>
        </p:txBody>
      </p:sp>
      <p:sp>
        <p:nvSpPr>
          <p:cNvPr id="3" name="Content Placeholder 2">
            <a:extLst>
              <a:ext uri="{FF2B5EF4-FFF2-40B4-BE49-F238E27FC236}">
                <a16:creationId xmlns:a16="http://schemas.microsoft.com/office/drawing/2014/main" id="{A014E71B-CB7D-590B-CFCD-DB8C77013EE7}"/>
              </a:ext>
            </a:extLst>
          </p:cNvPr>
          <p:cNvSpPr>
            <a:spLocks noGrp="1"/>
          </p:cNvSpPr>
          <p:nvPr>
            <p:ph idx="1"/>
          </p:nvPr>
        </p:nvSpPr>
        <p:spPr>
          <a:xfrm>
            <a:off x="4695986" y="822143"/>
            <a:ext cx="4448013" cy="4321356"/>
          </a:xfrm>
        </p:spPr>
        <p:txBody>
          <a:bodyPr/>
          <a:lstStyle/>
          <a:p>
            <a:pPr>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Verify </a:t>
            </a:r>
            <a:r>
              <a:rPr lang="en-US" sz="2400" dirty="0" err="1">
                <a:solidFill>
                  <a:schemeClr val="accent1"/>
                </a:solidFill>
                <a:latin typeface="Times New Roman" panose="02020603050405020304" pitchFamily="18" charset="0"/>
                <a:cs typeface="Times New Roman" panose="02020603050405020304" pitchFamily="18" charset="0"/>
              </a:rPr>
              <a:t>Licence</a:t>
            </a:r>
            <a:r>
              <a:rPr lang="en-US" sz="2400" dirty="0">
                <a:solidFill>
                  <a:schemeClr val="accent1"/>
                </a:solidFill>
                <a:latin typeface="Times New Roman" panose="02020603050405020304" pitchFamily="18" charset="0"/>
                <a:cs typeface="Times New Roman" panose="02020603050405020304" pitchFamily="18" charset="0"/>
              </a:rPr>
              <a:t> (Manufacturer) Details</a:t>
            </a:r>
          </a:p>
          <a:p>
            <a:pPr>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Verify Registration (under BIS CRS) Details</a:t>
            </a:r>
          </a:p>
          <a:p>
            <a:pPr>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Products under Compulsory Certification</a:t>
            </a:r>
          </a:p>
          <a:p>
            <a:pPr>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Know Your Standards</a:t>
            </a:r>
          </a:p>
          <a:p>
            <a:pPr>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Complaints</a:t>
            </a: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8710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C1389-2B5E-A6D1-71EA-0150CA7A4B03}"/>
            </a:ext>
          </a:extLst>
        </p:cNvPr>
        <p:cNvGrpSpPr/>
        <p:nvPr/>
      </p:nvGrpSpPr>
      <p:grpSpPr>
        <a:xfrm>
          <a:off x="0" y="0"/>
          <a:ext cx="0" cy="0"/>
          <a:chOff x="0" y="0"/>
          <a:chExt cx="0" cy="0"/>
        </a:xfrm>
      </p:grpSpPr>
      <p:pic>
        <p:nvPicPr>
          <p:cNvPr id="24578" name="Picture 2" descr="concept Flip wooden cube blocks ...">
            <a:extLst>
              <a:ext uri="{FF2B5EF4-FFF2-40B4-BE49-F238E27FC236}">
                <a16:creationId xmlns:a16="http://schemas.microsoft.com/office/drawing/2014/main" id="{8483FAF9-2B5C-FB56-0BEC-83C6F5E049CC}"/>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31180" y="0"/>
            <a:ext cx="8651784"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ACC08D-815F-F800-CF86-3F9A49A03B54}"/>
              </a:ext>
            </a:extLst>
          </p:cNvPr>
          <p:cNvSpPr>
            <a:spLocks noGrp="1"/>
          </p:cNvSpPr>
          <p:nvPr>
            <p:ph type="title"/>
          </p:nvPr>
        </p:nvSpPr>
        <p:spPr>
          <a:xfrm>
            <a:off x="405637" y="1"/>
            <a:ext cx="8573358" cy="673768"/>
          </a:xfrm>
        </p:spPr>
        <p:txBody>
          <a:bodyPr/>
          <a:lstStyle/>
          <a:p>
            <a:pPr algn="just"/>
            <a:r>
              <a:rPr lang="en-US" sz="3200" b="1" dirty="0">
                <a:solidFill>
                  <a:schemeClr val="accent1"/>
                </a:solidFill>
                <a:latin typeface="Times New Roman"/>
                <a:cs typeface="Times New Roman"/>
                <a:sym typeface="Arial"/>
              </a:rPr>
              <a:t>SYNERGY TRANFORMING ‘ME’ TO ‘WE’</a:t>
            </a:r>
          </a:p>
        </p:txBody>
      </p:sp>
      <p:sp>
        <p:nvSpPr>
          <p:cNvPr id="3" name="Content Placeholder 2">
            <a:extLst>
              <a:ext uri="{FF2B5EF4-FFF2-40B4-BE49-F238E27FC236}">
                <a16:creationId xmlns:a16="http://schemas.microsoft.com/office/drawing/2014/main" id="{9D3555F8-4199-F302-EFBC-E5506D910209}"/>
              </a:ext>
            </a:extLst>
          </p:cNvPr>
          <p:cNvSpPr>
            <a:spLocks noGrp="1"/>
          </p:cNvSpPr>
          <p:nvPr>
            <p:ph idx="1"/>
          </p:nvPr>
        </p:nvSpPr>
        <p:spPr>
          <a:xfrm>
            <a:off x="405638" y="868296"/>
            <a:ext cx="8315740" cy="4518211"/>
          </a:xfrm>
        </p:spPr>
        <p:txBody>
          <a:bodyPr/>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Participation of faculties/ Research scholars in Standards Formulation Process</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Faculty Engagement as an Expert in BIS Sectional Committee</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Engagement in R &amp; D Projects; Guest Faculty on ‘Standardization’</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Engagement in Student Internship </a:t>
            </a:r>
            <a:r>
              <a:rPr lang="en-US" sz="2400" dirty="0" err="1">
                <a:solidFill>
                  <a:schemeClr val="accent1"/>
                </a:solidFill>
                <a:latin typeface="Times New Roman" panose="02020603050405020304" pitchFamily="18" charset="0"/>
                <a:cs typeface="Times New Roman" panose="02020603050405020304" pitchFamily="18" charset="0"/>
              </a:rPr>
              <a:t>Programmes</a:t>
            </a:r>
            <a:endParaRPr lang="en-US" sz="24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Standard Club Activities in-sync with Student Academic Profile</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Optimum utilization of Testing and other Infrastructure</a:t>
            </a: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76911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sp>
        <p:nvSpPr>
          <p:cNvPr id="4" name="Footer Placeholder 3"/>
          <p:cNvSpPr>
            <a:spLocks noGrp="1"/>
          </p:cNvSpPr>
          <p:nvPr>
            <p:ph type="ftr" sz="quarter" idx="10"/>
          </p:nvPr>
        </p:nvSpPr>
        <p:spPr/>
        <p:txBody>
          <a:bodyPr/>
          <a:lstStyle/>
          <a:p>
            <a:r>
              <a:rPr lang="en-US" altLang="ko-KR">
                <a:solidFill>
                  <a:srgbClr val="FFFFFF"/>
                </a:solidFill>
              </a:rPr>
              <a:t>Company Logo</a:t>
            </a:r>
          </a:p>
        </p:txBody>
      </p:sp>
      <p:pic>
        <p:nvPicPr>
          <p:cNvPr id="5" name="Picture 1"/>
          <p:cNvPicPr>
            <a:picLocks noChangeAspect="1" noChangeArrowheads="1"/>
          </p:cNvPicPr>
          <p:nvPr/>
        </p:nvPicPr>
        <p:blipFill>
          <a:blip r:embed="rId2" cstate="print"/>
          <a:srcRect/>
          <a:stretch>
            <a:fillRect/>
          </a:stretch>
        </p:blipFill>
        <p:spPr bwMode="auto">
          <a:xfrm>
            <a:off x="628651" y="273844"/>
            <a:ext cx="7886700" cy="4358879"/>
          </a:xfrm>
          <a:prstGeom prst="rect">
            <a:avLst/>
          </a:prstGeom>
          <a:noFill/>
          <a:ln w="9525">
            <a:solidFill>
              <a:schemeClr val="accent1"/>
            </a:solidFill>
            <a:round/>
            <a:headEnd/>
            <a:tailEnd/>
          </a:ln>
          <a:effectLst/>
        </p:spPr>
      </p:pic>
    </p:spTree>
    <p:extLst>
      <p:ext uri="{BB962C8B-B14F-4D97-AF65-F5344CB8AC3E}">
        <p14:creationId xmlns:p14="http://schemas.microsoft.com/office/powerpoint/2010/main" val="506892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2A72-9674-7714-3991-0841B2C7BF4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F14EF83-FAA7-69BB-6425-8A53C9E2A257}"/>
              </a:ext>
            </a:extLst>
          </p:cNvPr>
          <p:cNvPicPr>
            <a:picLocks noChangeAspect="1"/>
          </p:cNvPicPr>
          <p:nvPr/>
        </p:nvPicPr>
        <p:blipFill>
          <a:blip r:embed="rId3">
            <a:alphaModFix amt="20000"/>
          </a:blip>
          <a:stretch>
            <a:fillRect/>
          </a:stretch>
        </p:blipFill>
        <p:spPr>
          <a:xfrm>
            <a:off x="353466" y="-154555"/>
            <a:ext cx="8613801" cy="5418118"/>
          </a:xfrm>
          <a:prstGeom prst="rect">
            <a:avLst/>
          </a:prstGeom>
        </p:spPr>
      </p:pic>
      <p:sp>
        <p:nvSpPr>
          <p:cNvPr id="2" name="Title 1">
            <a:extLst>
              <a:ext uri="{FF2B5EF4-FFF2-40B4-BE49-F238E27FC236}">
                <a16:creationId xmlns:a16="http://schemas.microsoft.com/office/drawing/2014/main" id="{4154E0EB-8EF0-13EA-406E-935C47935325}"/>
              </a:ext>
            </a:extLst>
          </p:cNvPr>
          <p:cNvSpPr>
            <a:spLocks noGrp="1"/>
          </p:cNvSpPr>
          <p:nvPr>
            <p:ph type="title"/>
          </p:nvPr>
        </p:nvSpPr>
        <p:spPr>
          <a:xfrm>
            <a:off x="4272322" y="97114"/>
            <a:ext cx="4810205" cy="721033"/>
          </a:xfrm>
        </p:spPr>
        <p:txBody>
          <a:bodyPr/>
          <a:lstStyle/>
          <a:p>
            <a:r>
              <a:rPr lang="en-US" sz="3600" b="1" dirty="0">
                <a:solidFill>
                  <a:schemeClr val="accent1"/>
                </a:solidFill>
                <a:latin typeface="Times New Roman"/>
                <a:cs typeface="Times New Roman"/>
                <a:sym typeface="Arial"/>
              </a:rPr>
              <a:t>WHAT IS QUALITY? </a:t>
            </a:r>
          </a:p>
        </p:txBody>
      </p:sp>
      <p:sp>
        <p:nvSpPr>
          <p:cNvPr id="3" name="Content Placeholder 2">
            <a:extLst>
              <a:ext uri="{FF2B5EF4-FFF2-40B4-BE49-F238E27FC236}">
                <a16:creationId xmlns:a16="http://schemas.microsoft.com/office/drawing/2014/main" id="{B33B8559-E6FD-EE99-A50F-F608A72E66C3}"/>
              </a:ext>
            </a:extLst>
          </p:cNvPr>
          <p:cNvSpPr>
            <a:spLocks noGrp="1"/>
          </p:cNvSpPr>
          <p:nvPr>
            <p:ph idx="1"/>
          </p:nvPr>
        </p:nvSpPr>
        <p:spPr>
          <a:xfrm>
            <a:off x="3626864" y="1161906"/>
            <a:ext cx="5517135" cy="3884481"/>
          </a:xfrm>
        </p:spPr>
        <p:txBody>
          <a:bodyPr/>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Satisfy the intended Need</a:t>
            </a:r>
          </a:p>
          <a:p>
            <a:pPr algn="just">
              <a:buClr>
                <a:schemeClr val="accent1"/>
              </a:buClr>
              <a:buFont typeface="Arial" panose="020B0604020202020204" pitchFamily="34" charset="0"/>
              <a:buChar char="•"/>
            </a:pPr>
            <a:endParaRPr lang="en-US" sz="18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Role of Standards</a:t>
            </a:r>
          </a:p>
          <a:p>
            <a:pPr algn="just">
              <a:buClr>
                <a:schemeClr val="accent1"/>
              </a:buClr>
              <a:buFont typeface="Arial" panose="020B0604020202020204" pitchFamily="34" charset="0"/>
              <a:buChar char="•"/>
            </a:pPr>
            <a:endParaRPr lang="en-US" sz="1800" dirty="0">
              <a:solidFill>
                <a:schemeClr val="accent1"/>
              </a:solidFill>
              <a:latin typeface="Times New Roman" panose="02020603050405020304" pitchFamily="18" charset="0"/>
              <a:cs typeface="Times New Roman" panose="02020603050405020304" pitchFamily="18" charset="0"/>
            </a:endParaRP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Bureau of Indian Standards (BIS)- National Standards Body of India</a:t>
            </a:r>
          </a:p>
          <a:p>
            <a:pPr>
              <a:buClr>
                <a:schemeClr val="accent1"/>
              </a:buClr>
              <a:buFont typeface="Arial" panose="020B0604020202020204" pitchFamily="34" charset="0"/>
              <a:buChar char="•"/>
            </a:pPr>
            <a:endParaRPr lang="en-US" sz="1800" dirty="0">
              <a:solidFill>
                <a:schemeClr val="accent1"/>
              </a:solidFill>
              <a:latin typeface="Times New Roman" panose="02020603050405020304" pitchFamily="18" charset="0"/>
              <a:cs typeface="Times New Roman" panose="02020603050405020304" pitchFamily="18" charset="0"/>
            </a:endParaRPr>
          </a:p>
          <a:p>
            <a:pPr>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Manufacturer      Quality         Customer</a:t>
            </a:r>
          </a:p>
          <a:p>
            <a:pPr>
              <a:buClr>
                <a:schemeClr val="accent1"/>
              </a:buClr>
              <a:buFont typeface="Arial" panose="020B0604020202020204" pitchFamily="34" charset="0"/>
              <a:buChar char="•"/>
            </a:pPr>
            <a:endParaRPr lang="en-US" sz="2400" dirty="0">
              <a:solidFill>
                <a:schemeClr val="accent1"/>
              </a:solidFill>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4ECC6777-DD1D-952F-2735-B360BB74926F}"/>
              </a:ext>
            </a:extLst>
          </p:cNvPr>
          <p:cNvCxnSpPr>
            <a:cxnSpLocks/>
          </p:cNvCxnSpPr>
          <p:nvPr/>
        </p:nvCxnSpPr>
        <p:spPr>
          <a:xfrm>
            <a:off x="6039650" y="3860952"/>
            <a:ext cx="155786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5B24B4A-6E79-3683-B59E-118B20CBB527}"/>
              </a:ext>
            </a:extLst>
          </p:cNvPr>
          <p:cNvCxnSpPr>
            <a:cxnSpLocks/>
          </p:cNvCxnSpPr>
          <p:nvPr/>
        </p:nvCxnSpPr>
        <p:spPr>
          <a:xfrm flipH="1">
            <a:off x="6055004" y="4401260"/>
            <a:ext cx="154250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94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4DC19-0E18-0864-4F3C-90F0E97CA1E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19211FD-03CF-BD65-7FC4-7F1373841F1C}"/>
              </a:ext>
            </a:extLst>
          </p:cNvPr>
          <p:cNvPicPr>
            <a:picLocks noChangeAspect="1"/>
          </p:cNvPicPr>
          <p:nvPr/>
        </p:nvPicPr>
        <p:blipFill>
          <a:blip r:embed="rId2">
            <a:alphaModFix amt="20000"/>
          </a:blip>
          <a:stretch>
            <a:fillRect/>
          </a:stretch>
        </p:blipFill>
        <p:spPr>
          <a:xfrm>
            <a:off x="315045" y="0"/>
            <a:ext cx="8498542" cy="5143500"/>
          </a:xfrm>
          <a:prstGeom prst="rect">
            <a:avLst/>
          </a:prstGeom>
        </p:spPr>
      </p:pic>
      <p:sp>
        <p:nvSpPr>
          <p:cNvPr id="2" name="Title 1">
            <a:extLst>
              <a:ext uri="{FF2B5EF4-FFF2-40B4-BE49-F238E27FC236}">
                <a16:creationId xmlns:a16="http://schemas.microsoft.com/office/drawing/2014/main" id="{8F8E0A0D-B3F3-BC97-26D2-1E826CF36DB4}"/>
              </a:ext>
            </a:extLst>
          </p:cNvPr>
          <p:cNvSpPr>
            <a:spLocks noGrp="1"/>
          </p:cNvSpPr>
          <p:nvPr>
            <p:ph type="title"/>
          </p:nvPr>
        </p:nvSpPr>
        <p:spPr>
          <a:xfrm>
            <a:off x="1601918" y="48126"/>
            <a:ext cx="6913431" cy="838773"/>
          </a:xfrm>
        </p:spPr>
        <p:txBody>
          <a:bodyPr/>
          <a:lstStyle/>
          <a:p>
            <a:r>
              <a:rPr lang="en-US" sz="3600" b="1" dirty="0">
                <a:solidFill>
                  <a:schemeClr val="accent1"/>
                </a:solidFill>
                <a:latin typeface="Times New Roman"/>
                <a:cs typeface="Times New Roman"/>
                <a:sym typeface="Arial"/>
              </a:rPr>
              <a:t>WHY ‘STANDARDS’?</a:t>
            </a:r>
          </a:p>
        </p:txBody>
      </p:sp>
      <p:sp>
        <p:nvSpPr>
          <p:cNvPr id="3" name="Content Placeholder 2">
            <a:extLst>
              <a:ext uri="{FF2B5EF4-FFF2-40B4-BE49-F238E27FC236}">
                <a16:creationId xmlns:a16="http://schemas.microsoft.com/office/drawing/2014/main" id="{6DC71C0B-6E46-2E08-3497-32B95BB0DAF2}"/>
              </a:ext>
            </a:extLst>
          </p:cNvPr>
          <p:cNvSpPr>
            <a:spLocks noGrp="1"/>
          </p:cNvSpPr>
          <p:nvPr>
            <p:ph idx="1"/>
          </p:nvPr>
        </p:nvSpPr>
        <p:spPr>
          <a:xfrm>
            <a:off x="756271" y="1161907"/>
            <a:ext cx="7673354" cy="3154454"/>
          </a:xfrm>
        </p:spPr>
        <p:txBody>
          <a:bodyPr numCol="1"/>
          <a:lstStyle/>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Standardization plays a critical role in ensuring safety, consistency &amp; reliability of Milk and Dairy Products. </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Ensures comparability of test results across different laboratories and regions. </a:t>
            </a:r>
          </a:p>
          <a:p>
            <a:pPr algn="just">
              <a:buClr>
                <a:schemeClr val="accent1"/>
              </a:buClr>
              <a:buFont typeface="Arial" panose="020B0604020202020204" pitchFamily="34" charset="0"/>
              <a:buChar char="•"/>
            </a:pPr>
            <a:r>
              <a:rPr lang="en-US" sz="2400" dirty="0">
                <a:solidFill>
                  <a:schemeClr val="accent1"/>
                </a:solidFill>
                <a:latin typeface="Times New Roman" panose="02020603050405020304" pitchFamily="18" charset="0"/>
                <a:cs typeface="Times New Roman" panose="02020603050405020304" pitchFamily="18" charset="0"/>
              </a:rPr>
              <a:t>Beneficial to all Stakeholders:</a:t>
            </a:r>
          </a:p>
          <a:p>
            <a:pPr marL="1028700" lvl="1" indent="-457200" algn="just">
              <a:spcBef>
                <a:spcPts val="0"/>
              </a:spcBef>
              <a:buClr>
                <a:schemeClr val="accent1"/>
              </a:buClr>
              <a:buFont typeface="+mj-lt"/>
              <a:buAutoNum type="alphaLcPeriod"/>
            </a:pPr>
            <a:r>
              <a:rPr lang="en-US" dirty="0">
                <a:solidFill>
                  <a:schemeClr val="accent1"/>
                </a:solidFill>
                <a:latin typeface="Times New Roman" panose="02020603050405020304" pitchFamily="18" charset="0"/>
                <a:cs typeface="Times New Roman" panose="02020603050405020304" pitchFamily="18" charset="0"/>
              </a:rPr>
              <a:t>Consumers</a:t>
            </a:r>
          </a:p>
          <a:p>
            <a:pPr marL="1028700" lvl="1" indent="-457200" algn="just">
              <a:spcBef>
                <a:spcPts val="0"/>
              </a:spcBef>
              <a:buClr>
                <a:schemeClr val="accent1"/>
              </a:buClr>
              <a:buFont typeface="+mj-lt"/>
              <a:buAutoNum type="alphaLcPeriod"/>
            </a:pPr>
            <a:r>
              <a:rPr lang="en-US" dirty="0">
                <a:solidFill>
                  <a:schemeClr val="accent1"/>
                </a:solidFill>
                <a:latin typeface="Times New Roman" panose="02020603050405020304" pitchFamily="18" charset="0"/>
                <a:cs typeface="Times New Roman" panose="02020603050405020304" pitchFamily="18" charset="0"/>
              </a:rPr>
              <a:t>Producers</a:t>
            </a:r>
          </a:p>
          <a:p>
            <a:pPr marL="1028700" lvl="1" indent="-457200" algn="just">
              <a:spcBef>
                <a:spcPts val="0"/>
              </a:spcBef>
              <a:buClr>
                <a:schemeClr val="accent1"/>
              </a:buClr>
              <a:buFont typeface="+mj-lt"/>
              <a:buAutoNum type="alphaLcPeriod"/>
            </a:pPr>
            <a:r>
              <a:rPr lang="en-US" dirty="0">
                <a:solidFill>
                  <a:schemeClr val="accent1"/>
                </a:solidFill>
                <a:latin typeface="Times New Roman" panose="02020603050405020304" pitchFamily="18" charset="0"/>
                <a:cs typeface="Times New Roman" panose="02020603050405020304" pitchFamily="18" charset="0"/>
              </a:rPr>
              <a:t>Regulators</a:t>
            </a:r>
            <a:endParaRPr lang="en-US" sz="1600" dirty="0">
              <a:solidFill>
                <a:schemeClr val="accent1"/>
              </a:solidFill>
              <a:latin typeface="Times New Roman" panose="02020603050405020304" pitchFamily="18" charset="0"/>
              <a:cs typeface="Times New Roman" panose="02020603050405020304" pitchFamily="18" charset="0"/>
            </a:endParaRPr>
          </a:p>
          <a:p>
            <a:pPr marL="1028700" lvl="1" indent="-457200" algn="just">
              <a:buClr>
                <a:schemeClr val="accent1"/>
              </a:buClr>
              <a:buFont typeface="+mj-lt"/>
              <a:buAutoNum type="alphaLcPeriod"/>
            </a:pPr>
            <a:endParaRPr lang="en-US" sz="1600" dirty="0">
              <a:solidFill>
                <a:schemeClr val="accent1"/>
              </a:solidFill>
              <a:latin typeface="Times New Roman" panose="02020603050405020304" pitchFamily="18" charset="0"/>
              <a:cs typeface="Times New Roman" panose="02020603050405020304" pitchFamily="18" charset="0"/>
            </a:endParaRPr>
          </a:p>
          <a:p>
            <a:pPr marL="1028700" lvl="1" indent="-457200" algn="just">
              <a:buClr>
                <a:schemeClr val="accent1"/>
              </a:buClr>
              <a:buFont typeface="+mj-lt"/>
              <a:buAutoNum type="alphaLcPeriod"/>
            </a:pPr>
            <a:endParaRPr lang="en-US" sz="2100" dirty="0">
              <a:solidFill>
                <a:schemeClr val="accent1"/>
              </a:solidFill>
              <a:latin typeface="Times New Roman" panose="02020603050405020304" pitchFamily="18" charset="0"/>
              <a:cs typeface="Times New Roman" panose="02020603050405020304" pitchFamily="18" charset="0"/>
            </a:endParaRPr>
          </a:p>
          <a:p>
            <a:pPr marL="95250" indent="0">
              <a:buClr>
                <a:schemeClr val="accent1"/>
              </a:buClr>
              <a:buNone/>
            </a:pPr>
            <a:endParaRPr lang="en-US" sz="24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7831967"/>
      </p:ext>
    </p:extLst>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2369</TotalTime>
  <Words>5735</Words>
  <Application>Microsoft Macintosh PowerPoint</Application>
  <PresentationFormat>On-screen Show (16:9)</PresentationFormat>
  <Paragraphs>756</Paragraphs>
  <Slides>72</Slides>
  <Notes>29</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72</vt:i4>
      </vt:variant>
    </vt:vector>
  </HeadingPairs>
  <TitlesOfParts>
    <vt:vector size="85" baseType="lpstr">
      <vt:lpstr>Calibri</vt:lpstr>
      <vt:lpstr>Amatic SC</vt:lpstr>
      <vt:lpstr>Wingdings</vt:lpstr>
      <vt:lpstr>Source Code Pro</vt:lpstr>
      <vt:lpstr>Arial</vt:lpstr>
      <vt:lpstr>Century Schoolbook</vt:lpstr>
      <vt:lpstr>Cambria</vt:lpstr>
      <vt:lpstr>Times New Roman</vt:lpstr>
      <vt:lpstr>Bookman Old Style</vt:lpstr>
      <vt:lpstr>Beach Day</vt:lpstr>
      <vt:lpstr>Simple Light</vt:lpstr>
      <vt:lpstr>Packager Shell Object</vt:lpstr>
      <vt:lpstr>Document</vt:lpstr>
      <vt:lpstr>Analyzing Composition and Contaminants in Food Products – Milk &amp; Milk Products</vt:lpstr>
      <vt:lpstr>SESSION PLAN</vt:lpstr>
      <vt:lpstr>SETTING THE CONTEXT</vt:lpstr>
      <vt:lpstr>HISTORY OF MILK CONSUMPTION…</vt:lpstr>
      <vt:lpstr>… AND SO OF ITS CONTAMINATION</vt:lpstr>
      <vt:lpstr>MILK ADULTERATION</vt:lpstr>
      <vt:lpstr>STANDARDIZATION: FOUNDATION OF QUALITY</vt:lpstr>
      <vt:lpstr>WHAT IS QUALITY? </vt:lpstr>
      <vt:lpstr>WHY ‘STANDARDS’?</vt:lpstr>
      <vt:lpstr>WHY ‘STANDARDS’? Contd..</vt:lpstr>
      <vt:lpstr>GLOBAL STANDARDIZATION PERSPECTIVE</vt:lpstr>
      <vt:lpstr>GLOBAL STANDARDIZATION PERSPECTIVE Contd.</vt:lpstr>
      <vt:lpstr>THE DAIRY DECLARATION OF ROTTERDAM</vt:lpstr>
      <vt:lpstr>National Scenario for Standardization for Dairy Sector</vt:lpstr>
      <vt:lpstr>FORMULATION OF INDIAN STANDARDS THROUGH BIS SECTIONAL COMMITTEES</vt:lpstr>
      <vt:lpstr>FORMULATION OF INDIAN STANDARDS THROUGH BIS SECTIONAL COMMITTEES</vt:lpstr>
      <vt:lpstr>FORMULATION OF INDIAN STANDARDS THROUGH BIS SECTIONAL COMMITTEES</vt:lpstr>
      <vt:lpstr>FORMULATION OF INDIAN STANDARDS THROUGH BIS SECTIONAL COMMITTEES</vt:lpstr>
      <vt:lpstr>LIST OF INDIAN STANDARDS FOR MILK AND MILK PRODUCTS ISs</vt:lpstr>
      <vt:lpstr>LIST OF MILK RELATED PRODUCT ISs</vt:lpstr>
      <vt:lpstr>ENSURING MILK QUALITY</vt:lpstr>
      <vt:lpstr>COMPOSITION OF MILK</vt:lpstr>
      <vt:lpstr>COMPOSITION OF MILK Contd..</vt:lpstr>
      <vt:lpstr>TESTING OF RAW MILK</vt:lpstr>
      <vt:lpstr>RAPID EXAMINATION OF MILK- WHAT DOES THE STANDARD TELL?</vt:lpstr>
      <vt:lpstr>RAPID EXAMINATION OF MILK- WHAT DOES THE STANDARD TELL?</vt:lpstr>
      <vt:lpstr>IMPORTANCE OF MILK QUALITY TESTING as per IS</vt:lpstr>
      <vt:lpstr>DETECTION OF ADULTERANTS: SAFEGUARDING MILK INTEGRITY</vt:lpstr>
      <vt:lpstr>DETECTION OF ADULTERANTS: SAFEGUARDING MILK INTEGRITY Contd.</vt:lpstr>
      <vt:lpstr>DETECTION OF ADULTERANTS: SAFEGUARDING MILK INTEGRITY Contd.</vt:lpstr>
      <vt:lpstr>PowerPoint Presentation</vt:lpstr>
      <vt:lpstr>PowerPoint Presentation</vt:lpstr>
      <vt:lpstr>PowerPoint Presentation</vt:lpstr>
      <vt:lpstr>ANALYZING CONTAMINANTS: QUANTITATIVE APPROACH</vt:lpstr>
      <vt:lpstr>PowerPoint Presentation</vt:lpstr>
      <vt:lpstr>ADVANCED TECHNIQUES FOR CONFIRMATION OF CONTAMINANTS</vt:lpstr>
      <vt:lpstr>SELECTION OF METHOD </vt:lpstr>
      <vt:lpstr>SELECTION OF METHOD Contd. </vt:lpstr>
      <vt:lpstr>DETECTION &amp; QUANTIFICATION OF MELAMINE IN MILK </vt:lpstr>
      <vt:lpstr>DETECTION &amp; QUANTIFICATION OF MELAMINE IN MILK Contd. </vt:lpstr>
      <vt:lpstr>INDIAN STANDARD ON DETERMINATION OF MELAMINE CONTAMINATION IN MILK </vt:lpstr>
      <vt:lpstr>IS ON DETERMINATION OF MELAMINE CONTAMINATION IN MILK Contd..</vt:lpstr>
      <vt:lpstr>DETECTION &amp; QUANTIFICATION OF AFLATOXIN M1 IN MILK </vt:lpstr>
      <vt:lpstr>DETECTION &amp; QUANTIFICATION OF AFLATOXIN M1 IN MILK Contd.</vt:lpstr>
      <vt:lpstr>INDIAN STANDARD ON DETERMINATION OF AFLATOXIN M1 CONTAMINATION IN MILK </vt:lpstr>
      <vt:lpstr>IS ON DETERMINATION OF AFLATOXIN M1 CONTAMINATION IN MILK Contd.</vt:lpstr>
      <vt:lpstr>IS ON DETERMINATION OF AFLATOXIN M1 IN MILK Contd. [ IMMUNOASSAY]</vt:lpstr>
      <vt:lpstr>IS ON DETERMINATION OF AFLATOXIN M1 IN MILK Contd. [ HPLC]</vt:lpstr>
      <vt:lpstr>CONCLUSION &amp; FUTURE TRENDS  </vt:lpstr>
      <vt:lpstr>SO WHAT’S ‘NEW’ ABOUT IT</vt:lpstr>
      <vt:lpstr>COURSE THROUGH STANDARDS- A CONCISE &amp; PRECISE WAY</vt:lpstr>
      <vt:lpstr>COURSE THROUGH STANDARDS- A CONCISE &amp; PRECISE WAY Contd</vt:lpstr>
      <vt:lpstr>STRUCTURED SCIENTFIC APPROACH</vt:lpstr>
      <vt:lpstr>STRUCTURED SCIENTFIC APPROACH Contd..</vt:lpstr>
      <vt:lpstr>WHAT IS ‘THAT’ IS AMISS ?</vt:lpstr>
      <vt:lpstr>ASSOCIATE &amp; COLLABORATE</vt:lpstr>
      <vt:lpstr>TAPPING THE UNTAPPED !</vt:lpstr>
      <vt:lpstr>HOW TO IDENTIFY THE STANDARD</vt:lpstr>
      <vt:lpstr>HOW TO TEACH ‘STANDARDS’</vt:lpstr>
      <vt:lpstr>PLANNING FOR ACADEMIC YEAR</vt:lpstr>
      <vt:lpstr>AND THE STRENGTH LIES IN…..</vt:lpstr>
      <vt:lpstr>REALIZING TRUE POTENTIAL OF TESTING INFRASTRUCTURE</vt:lpstr>
      <vt:lpstr>VARIOUS CERTIFICATION SCHEMES</vt:lpstr>
      <vt:lpstr>Conformity Assessment Scheme for Milk and Milk Products </vt:lpstr>
      <vt:lpstr>Conformity Assessment Scheme for Milk Products (CAS)  </vt:lpstr>
      <vt:lpstr>PowerPoint Presentation</vt:lpstr>
      <vt:lpstr>IS/ISO 22000: 2018 Food Safety Management System: Risk Assessment</vt:lpstr>
      <vt:lpstr>MAP THE GAP </vt:lpstr>
      <vt:lpstr>BIS QUALITY ECOSYSTEM IN THE COUNTRY</vt:lpstr>
      <vt:lpstr>BIS CARE APP- THE MASTER KEY!</vt:lpstr>
      <vt:lpstr>SYNERGY TRANFORMING ‘ME’ TO ‘WE’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Quality Control Orders</dc:title>
  <dc:creator>BIS</dc:creator>
  <cp:lastModifiedBy>Bhawana Sachdeva</cp:lastModifiedBy>
  <cp:revision>161</cp:revision>
  <cp:lastPrinted>2024-01-05T04:51:58Z</cp:lastPrinted>
  <dcterms:modified xsi:type="dcterms:W3CDTF">2024-09-18T08:51:21Z</dcterms:modified>
</cp:coreProperties>
</file>