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87"/>
  </p:notesMasterIdLst>
  <p:sldIdLst>
    <p:sldId id="256" r:id="rId2"/>
    <p:sldId id="273" r:id="rId3"/>
    <p:sldId id="566" r:id="rId4"/>
    <p:sldId id="567" r:id="rId5"/>
    <p:sldId id="568" r:id="rId6"/>
    <p:sldId id="569" r:id="rId7"/>
    <p:sldId id="570" r:id="rId8"/>
    <p:sldId id="571" r:id="rId9"/>
    <p:sldId id="609" r:id="rId10"/>
    <p:sldId id="565" r:id="rId11"/>
    <p:sldId id="638"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610" r:id="rId28"/>
    <p:sldId id="612"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584" r:id="rId42"/>
    <p:sldId id="585" r:id="rId43"/>
    <p:sldId id="639" r:id="rId44"/>
    <p:sldId id="613" r:id="rId45"/>
    <p:sldId id="615" r:id="rId46"/>
    <p:sldId id="616" r:id="rId47"/>
    <p:sldId id="617" r:id="rId48"/>
    <p:sldId id="618" r:id="rId49"/>
    <p:sldId id="619" r:id="rId50"/>
    <p:sldId id="620" r:id="rId51"/>
    <p:sldId id="623" r:id="rId52"/>
    <p:sldId id="624" r:id="rId53"/>
    <p:sldId id="625" r:id="rId54"/>
    <p:sldId id="627" r:id="rId55"/>
    <p:sldId id="628" r:id="rId56"/>
    <p:sldId id="629" r:id="rId57"/>
    <p:sldId id="630" r:id="rId58"/>
    <p:sldId id="631" r:id="rId59"/>
    <p:sldId id="632" r:id="rId60"/>
    <p:sldId id="633" r:id="rId61"/>
    <p:sldId id="634" r:id="rId62"/>
    <p:sldId id="635" r:id="rId63"/>
    <p:sldId id="636" r:id="rId64"/>
    <p:sldId id="637" r:id="rId65"/>
    <p:sldId id="640" r:id="rId66"/>
    <p:sldId id="586" r:id="rId67"/>
    <p:sldId id="587" r:id="rId68"/>
    <p:sldId id="588" r:id="rId69"/>
    <p:sldId id="589" r:id="rId70"/>
    <p:sldId id="590" r:id="rId71"/>
    <p:sldId id="593" r:id="rId72"/>
    <p:sldId id="591" r:id="rId73"/>
    <p:sldId id="594" r:id="rId74"/>
    <p:sldId id="596" r:id="rId75"/>
    <p:sldId id="595" r:id="rId76"/>
    <p:sldId id="598" r:id="rId77"/>
    <p:sldId id="599" r:id="rId78"/>
    <p:sldId id="600" r:id="rId79"/>
    <p:sldId id="601" r:id="rId80"/>
    <p:sldId id="602" r:id="rId81"/>
    <p:sldId id="603" r:id="rId82"/>
    <p:sldId id="605" r:id="rId83"/>
    <p:sldId id="604" r:id="rId84"/>
    <p:sldId id="606" r:id="rId85"/>
    <p:sldId id="27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3913" autoAdjust="0"/>
  </p:normalViewPr>
  <p:slideViewPr>
    <p:cSldViewPr snapToGrid="0">
      <p:cViewPr varScale="1">
        <p:scale>
          <a:sx n="86" d="100"/>
          <a:sy n="86" d="100"/>
        </p:scale>
        <p:origin x="-666"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C7A32-1E77-4D42-B63C-545CD6D81C56}" type="datetimeFigureOut">
              <a:rPr lang="en-US" smtClean="0"/>
              <a:pPr/>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D89B2-E0CD-114A-BCD4-1EFCEBCEAC58}" type="slidenum">
              <a:rPr lang="en-US" smtClean="0"/>
              <a:pPr/>
              <a:t>‹#›</a:t>
            </a:fld>
            <a:endParaRPr lang="en-US"/>
          </a:p>
        </p:txBody>
      </p:sp>
    </p:spTree>
    <p:extLst>
      <p:ext uri="{BB962C8B-B14F-4D97-AF65-F5344CB8AC3E}">
        <p14:creationId xmlns:p14="http://schemas.microsoft.com/office/powerpoint/2010/main" xmlns="" val="168799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3D89B2-E0CD-114A-BCD4-1EFCEBCEAC58}"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3D89B2-E0CD-114A-BCD4-1EFCEBCEAC58}"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3D89B2-E0CD-114A-BCD4-1EFCEBCEAC58}" type="slidenum">
              <a:rPr lang="en-US" smtClean="0"/>
              <a:pPr/>
              <a:t>82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xmlns=""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xmlns=""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xmlns=""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pPr algn="l"/>
              <a:t>8/9/2024</a:t>
            </a:fld>
            <a:endParaRPr lang="en-US" dirty="0"/>
          </a:p>
        </p:txBody>
      </p:sp>
      <p:sp>
        <p:nvSpPr>
          <p:cNvPr id="15" name="Footer Placeholder 14">
            <a:extLst>
              <a:ext uri="{FF2B5EF4-FFF2-40B4-BE49-F238E27FC236}">
                <a16:creationId xmlns:a16="http://schemas.microsoft.com/office/drawing/2014/main" xmlns=""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xmlns=""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xmlns="" val="206145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pPr/>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extLst>
      <p:ext uri="{BB962C8B-B14F-4D97-AF65-F5344CB8AC3E}">
        <p14:creationId xmlns:p14="http://schemas.microsoft.com/office/powerpoint/2010/main" xmlns="" val="152583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pPr/>
              <a:t>8/9/2024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a:extLst>
              <a:ext uri="{FF2B5EF4-FFF2-40B4-BE49-F238E27FC236}">
                <a16:creationId xmlns:a16="http://schemas.microsoft.com/office/drawing/2014/main" xmlns=""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488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pPr/>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extLst>
      <p:ext uri="{BB962C8B-B14F-4D97-AF65-F5344CB8AC3E}">
        <p14:creationId xmlns:p14="http://schemas.microsoft.com/office/powerpoint/2010/main" xmlns="" val="1312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5F1E2E75-4758-4930-8024-39287C962987}"/>
              </a:ext>
            </a:extLst>
          </p:cNvPr>
          <p:cNvSpPr>
            <a:spLocks noGrp="1"/>
          </p:cNvSpPr>
          <p:nvPr>
            <p:ph type="dt" sz="half" idx="10"/>
          </p:nvPr>
        </p:nvSpPr>
        <p:spPr/>
        <p:txBody>
          <a:bodyPr/>
          <a:lstStyle/>
          <a:p>
            <a:fld id="{29CABC0C-B6DF-45E9-B954-11C99AA62C3E}" type="datetime1">
              <a:rPr lang="en-US" smtClean="0"/>
              <a:pPr/>
              <a:t>8/9/2024</a:t>
            </a:fld>
            <a:endParaRPr lang="en-US" dirty="0"/>
          </a:p>
        </p:txBody>
      </p:sp>
      <p:sp>
        <p:nvSpPr>
          <p:cNvPr id="8" name="Footer Placeholder 7">
            <a:extLst>
              <a:ext uri="{FF2B5EF4-FFF2-40B4-BE49-F238E27FC236}">
                <a16:creationId xmlns:a16="http://schemas.microsoft.com/office/drawing/2014/main" xmlns=""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xmlns=""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8923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pPr/>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pPr/>
              <a:t>‹#›</a:t>
            </a:fld>
            <a:endParaRPr lang="en-US" dirty="0"/>
          </a:p>
        </p:txBody>
      </p:sp>
      <p:sp>
        <p:nvSpPr>
          <p:cNvPr id="10" name="Rectangle 9">
            <a:extLst>
              <a:ext uri="{FF2B5EF4-FFF2-40B4-BE49-F238E27FC236}">
                <a16:creationId xmlns:a16="http://schemas.microsoft.com/office/drawing/2014/main" xmlns=""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58919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pPr/>
              <a:t>8/9/2024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pPr/>
              <a:t>‹#›</a:t>
            </a:fld>
            <a:endParaRPr lang="en-US" dirty="0"/>
          </a:p>
        </p:txBody>
      </p:sp>
      <p:sp>
        <p:nvSpPr>
          <p:cNvPr id="10" name="Title 9">
            <a:extLst>
              <a:ext uri="{FF2B5EF4-FFF2-40B4-BE49-F238E27FC236}">
                <a16:creationId xmlns:a16="http://schemas.microsoft.com/office/drawing/2014/main" xmlns=""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xmlns=""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7579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pPr/>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pPr/>
              <a:t>‹#›</a:t>
            </a:fld>
            <a:endParaRPr lang="en-US" dirty="0"/>
          </a:p>
        </p:txBody>
      </p:sp>
    </p:spTree>
    <p:extLst>
      <p:ext uri="{BB962C8B-B14F-4D97-AF65-F5344CB8AC3E}">
        <p14:creationId xmlns:p14="http://schemas.microsoft.com/office/powerpoint/2010/main" xmlns="" val="210212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C7CF41D3-C6B9-4E99-9321-87C4E2168F46}"/>
              </a:ext>
            </a:extLst>
          </p:cNvPr>
          <p:cNvSpPr>
            <a:spLocks noGrp="1"/>
          </p:cNvSpPr>
          <p:nvPr>
            <p:ph type="dt" sz="half" idx="10"/>
          </p:nvPr>
        </p:nvSpPr>
        <p:spPr/>
        <p:txBody>
          <a:bodyPr/>
          <a:lstStyle/>
          <a:p>
            <a:fld id="{D3363A0F-DEF3-4134-98D0-2E1276938A8B}" type="datetime1">
              <a:rPr lang="en-US" smtClean="0"/>
              <a:pPr/>
              <a:t>8/9/2024</a:t>
            </a:fld>
            <a:endParaRPr lang="en-US" dirty="0"/>
          </a:p>
        </p:txBody>
      </p:sp>
      <p:sp>
        <p:nvSpPr>
          <p:cNvPr id="6" name="Footer Placeholder 5">
            <a:extLst>
              <a:ext uri="{FF2B5EF4-FFF2-40B4-BE49-F238E27FC236}">
                <a16:creationId xmlns:a16="http://schemas.microsoft.com/office/drawing/2014/main" xmlns=""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xmlns="" val="425770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xmlns=""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xmlns=""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pPr/>
              <a:t>8/9/2024</a:t>
            </a:fld>
            <a:endParaRPr lang="en-US" dirty="0"/>
          </a:p>
        </p:txBody>
      </p:sp>
      <p:sp>
        <p:nvSpPr>
          <p:cNvPr id="11" name="Footer Placeholder 10">
            <a:extLst>
              <a:ext uri="{FF2B5EF4-FFF2-40B4-BE49-F238E27FC236}">
                <a16:creationId xmlns:a16="http://schemas.microsoft.com/office/drawing/2014/main" xmlns=""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xmlns=""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xmlns="" val="41657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xmlns=""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xmlns=""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pPr/>
              <a:t>8/9/2024</a:t>
            </a:fld>
            <a:endParaRPr lang="en-US" dirty="0"/>
          </a:p>
        </p:txBody>
      </p:sp>
      <p:sp>
        <p:nvSpPr>
          <p:cNvPr id="7" name="Slide Number Placeholder 6">
            <a:extLst>
              <a:ext uri="{FF2B5EF4-FFF2-40B4-BE49-F238E27FC236}">
                <a16:creationId xmlns:a16="http://schemas.microsoft.com/office/drawing/2014/main" xmlns=""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xmlns=""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xmlns="" val="383023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pPr/>
              <a:t>8/9/2024</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xmlns=""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155150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ssai.gov.in/upload/uploadfiles/files/Chapter%202_1%20(Dairy%20products%20and%20analogues).pdf"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is.gov.i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A22F210-7186-4074-94C5-FAD2C2EB15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7ED93057-B056-4D1D-B0DA-F1619DAAF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06A953D-D932-624F-7E88-A9308D043F45}"/>
              </a:ext>
            </a:extLst>
          </p:cNvPr>
          <p:cNvSpPr>
            <a:spLocks noGrp="1"/>
          </p:cNvSpPr>
          <p:nvPr>
            <p:ph type="ctrTitle"/>
          </p:nvPr>
        </p:nvSpPr>
        <p:spPr>
          <a:xfrm>
            <a:off x="1635103" y="1057522"/>
            <a:ext cx="4741843" cy="2173433"/>
          </a:xfrm>
        </p:spPr>
        <p:txBody>
          <a:bodyPr>
            <a:normAutofit fontScale="90000"/>
          </a:bodyPr>
          <a:lstStyle/>
          <a:p>
            <a:pPr>
              <a:lnSpc>
                <a:spcPct val="115000"/>
              </a:lnSpc>
            </a:pPr>
            <a:r>
              <a:rPr lang="en-US" sz="37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FOOD QUALITY &amp; Contamination of Foods</a:t>
            </a:r>
            <a:r>
              <a:rPr lang="en-IN" sz="37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r>
            <a:br>
              <a:rPr lang="en-IN" sz="37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endParaRPr lang="en-US" sz="3700" b="1"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F5B41592-BC5E-4AE2-8CA7-91C73FD8F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B574A3D-9991-4D4A-91DF-0D0DE47DB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5A56255-4961-41E1-887B-7319F23C9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xmlns="" id="{BF824ABE-B73A-01DD-6C69-756AD816E6E5}"/>
              </a:ext>
            </a:extLst>
          </p:cNvPr>
          <p:cNvSpPr>
            <a:spLocks noGrp="1"/>
          </p:cNvSpPr>
          <p:nvPr>
            <p:ph type="subTitle" idx="1"/>
          </p:nvPr>
        </p:nvSpPr>
        <p:spPr>
          <a:xfrm>
            <a:off x="1524000" y="3602038"/>
            <a:ext cx="3872073" cy="2198440"/>
          </a:xfrm>
        </p:spPr>
        <p:txBody>
          <a:bodyPr>
            <a:normAutofit/>
          </a:bodyPr>
          <a:lstStyle/>
          <a:p>
            <a:pPr>
              <a:lnSpc>
                <a:spcPct val="100000"/>
              </a:lnSpc>
            </a:pPr>
            <a:r>
              <a:rPr lang="en-US" b="1" dirty="0">
                <a:latin typeface="Times New Roman" panose="02020603050405020304" pitchFamily="18" charset="0"/>
                <a:cs typeface="Times New Roman" panose="02020603050405020304" pitchFamily="18" charset="0"/>
              </a:rPr>
              <a:t>Shri </a:t>
            </a:r>
            <a:r>
              <a:rPr lang="en-US" b="1" dirty="0" err="1">
                <a:latin typeface="Times New Roman" panose="02020603050405020304" pitchFamily="18" charset="0"/>
                <a:cs typeface="Times New Roman" panose="02020603050405020304" pitchFamily="18" charset="0"/>
              </a:rPr>
              <a:t>Shouvik</a:t>
            </a:r>
            <a:r>
              <a:rPr lang="en-US" b="1" dirty="0">
                <a:latin typeface="Times New Roman" panose="02020603050405020304" pitchFamily="18" charset="0"/>
                <a:cs typeface="Times New Roman" panose="02020603050405020304" pitchFamily="18" charset="0"/>
              </a:rPr>
              <a:t> Chanda</a:t>
            </a:r>
          </a:p>
          <a:p>
            <a:pPr>
              <a:lnSpc>
                <a:spcPct val="100000"/>
              </a:lnSpc>
            </a:pPr>
            <a:r>
              <a:rPr lang="en-US" b="1" dirty="0">
                <a:latin typeface="Times New Roman" panose="02020603050405020304" pitchFamily="18" charset="0"/>
                <a:cs typeface="Times New Roman" panose="02020603050405020304" pitchFamily="18" charset="0"/>
              </a:rPr>
              <a:t>Sc-E &amp; Director</a:t>
            </a:r>
          </a:p>
          <a:p>
            <a:pPr>
              <a:lnSpc>
                <a:spcPct val="100000"/>
              </a:lnSpc>
            </a:pPr>
            <a:r>
              <a:rPr lang="en-US" b="1" dirty="0">
                <a:latin typeface="Times New Roman" panose="02020603050405020304" pitchFamily="18" charset="0"/>
                <a:cs typeface="Times New Roman" panose="02020603050405020304" pitchFamily="18" charset="0"/>
              </a:rPr>
              <a:t>KKBO-II, BIS</a:t>
            </a:r>
          </a:p>
        </p:txBody>
      </p:sp>
      <p:pic>
        <p:nvPicPr>
          <p:cNvPr id="11" name="Picture 10"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3594598" y="5318814"/>
            <a:ext cx="1356443" cy="1057522"/>
          </a:xfrm>
          <a:prstGeom prst="rect">
            <a:avLst/>
          </a:prstGeom>
        </p:spPr>
      </p:pic>
      <p:pic>
        <p:nvPicPr>
          <p:cNvPr id="17" name="Picture 16" descr="WhatsApp Image 2024-07-30 at 10.16.57 AM.jpeg"/>
          <p:cNvPicPr>
            <a:picLocks noChangeAspect="1"/>
          </p:cNvPicPr>
          <p:nvPr/>
        </p:nvPicPr>
        <p:blipFill>
          <a:blip r:embed="rId3"/>
          <a:stretch>
            <a:fillRect/>
          </a:stretch>
        </p:blipFill>
        <p:spPr>
          <a:xfrm>
            <a:off x="6753340" y="0"/>
            <a:ext cx="5438660" cy="6858000"/>
          </a:xfrm>
          <a:prstGeom prst="rect">
            <a:avLst/>
          </a:prstGeom>
        </p:spPr>
      </p:pic>
    </p:spTree>
    <p:extLst>
      <p:ext uri="{BB962C8B-B14F-4D97-AF65-F5344CB8AC3E}">
        <p14:creationId xmlns:p14="http://schemas.microsoft.com/office/powerpoint/2010/main" xmlns="" val="100485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09791" y="271990"/>
            <a:ext cx="7048847" cy="4573099"/>
          </a:xfrm>
        </p:spPr>
        <p:txBody>
          <a:bodyPr>
            <a:normAutofit/>
          </a:bodyPr>
          <a:lstStyle/>
          <a:p>
            <a:pPr algn="just">
              <a:buFont typeface="Wingdings" pitchFamily="2" charset="2"/>
              <a:buChar char="ü"/>
            </a:pPr>
            <a:r>
              <a:rPr lang="en-IN" sz="2000" dirty="0">
                <a:latin typeface="Times New Roman" panose="02020603050405020304" pitchFamily="18" charset="0"/>
                <a:ea typeface="Cambria" panose="02040503050406030204" pitchFamily="18" charset="0"/>
                <a:cs typeface="Times New Roman" panose="02020603050405020304" pitchFamily="18" charset="0"/>
              </a:rPr>
              <a:t>Food is “</a:t>
            </a:r>
            <a:r>
              <a:rPr lang="en-IN"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any edible material</a:t>
            </a:r>
            <a:r>
              <a:rPr lang="en-IN" sz="2000" dirty="0">
                <a:latin typeface="Times New Roman" panose="02020603050405020304" pitchFamily="18" charset="0"/>
                <a:ea typeface="Cambria" panose="02040503050406030204" pitchFamily="18" charset="0"/>
                <a:cs typeface="Times New Roman" panose="02020603050405020304" pitchFamily="18" charset="0"/>
              </a:rPr>
              <a:t>” that supports growth, repair and maintenance of the body.</a:t>
            </a:r>
          </a:p>
          <a:p>
            <a:pPr algn="just">
              <a:buFont typeface="Wingdings" pitchFamily="2" charset="2"/>
              <a:buChar char="ü"/>
            </a:pP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algn="just">
              <a:buFont typeface="Wingdings" pitchFamily="2" charset="2"/>
              <a:buChar char="ü"/>
            </a:pPr>
            <a:r>
              <a:rPr lang="en-IN" sz="2000" dirty="0">
                <a:latin typeface="Times New Roman" panose="02020603050405020304" pitchFamily="18" charset="0"/>
                <a:ea typeface="Cambria" panose="02040503050406030204" pitchFamily="18" charset="0"/>
                <a:cs typeface="Times New Roman" panose="02020603050405020304" pitchFamily="18" charset="0"/>
              </a:rPr>
              <a:t>“</a:t>
            </a:r>
            <a:r>
              <a:rPr lang="en-IN"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Any edible substance</a:t>
            </a:r>
            <a:r>
              <a:rPr lang="en-IN" sz="2000" dirty="0">
                <a:latin typeface="Times New Roman" panose="02020603050405020304" pitchFamily="18" charset="0"/>
                <a:ea typeface="Cambria" panose="02040503050406030204" pitchFamily="18" charset="0"/>
                <a:cs typeface="Times New Roman" panose="02020603050405020304" pitchFamily="18" charset="0"/>
              </a:rPr>
              <a:t>” that we consume to fulfil our daily requirement of nutrition is known as food. </a:t>
            </a:r>
          </a:p>
          <a:p>
            <a:pPr algn="just">
              <a:buFont typeface="Wingdings" pitchFamily="2" charset="2"/>
              <a:buChar char="ü"/>
            </a:pP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algn="just">
              <a:buFont typeface="Wingdings" pitchFamily="2" charset="2"/>
              <a:buChar char="ü"/>
            </a:pPr>
            <a:r>
              <a:rPr lang="en-US" sz="2000" dirty="0">
                <a:solidFill>
                  <a:srgbClr val="202124"/>
                </a:solidFill>
                <a:latin typeface="Times New Roman" panose="02020603050405020304" pitchFamily="18" charset="0"/>
                <a:ea typeface="Cambria" panose="02040503050406030204" pitchFamily="18" charset="0"/>
                <a:cs typeface="Times New Roman" panose="02020603050405020304" pitchFamily="18" charset="0"/>
              </a:rPr>
              <a:t>“</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a:t>
            </a:r>
            <a:r>
              <a:rPr lang="en-US" sz="200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ny nutritious substance</a:t>
            </a:r>
            <a:r>
              <a:rPr lang="en-US" sz="2000" b="0" i="0" dirty="0">
                <a:solidFill>
                  <a:srgbClr val="202124"/>
                </a:solidFill>
                <a:effectLst/>
                <a:latin typeface="Times New Roman" panose="02020603050405020304" pitchFamily="18" charset="0"/>
                <a:ea typeface="Cambria" panose="02040503050406030204" pitchFamily="18" charset="0"/>
                <a:cs typeface="Times New Roman" panose="02020603050405020304" pitchFamily="18" charset="0"/>
              </a:rPr>
              <a:t>” that people or animals eat or drink or that plants absorb in order to maintain life and growth.</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17762" y="406722"/>
            <a:ext cx="2990850" cy="2164255"/>
          </a:xfrm>
          <a:prstGeom prst="rect">
            <a:avLst/>
          </a:prstGeom>
        </p:spPr>
      </p:pic>
      <p:pic>
        <p:nvPicPr>
          <p:cNvPr id="5" name="Picture 2" descr="Free Healthy Eating Clipart, Download Free Healthy Eating Clipart png  images, Free ClipArts on Clipart Library">
            <a:extLst>
              <a:ext uri="{FF2B5EF4-FFF2-40B4-BE49-F238E27FC236}">
                <a16:creationId xmlns:a16="http://schemas.microsoft.com/office/drawing/2014/main" xmlns="" id="{49786B6F-37FA-93D9-A018-97B81F21393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29476" y="4695474"/>
            <a:ext cx="2608362" cy="19653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438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09791" y="271990"/>
            <a:ext cx="7048847" cy="5886439"/>
          </a:xfrm>
        </p:spPr>
        <p:txBody>
          <a:bodyPr>
            <a:normAutofit/>
          </a:bodyPr>
          <a:lstStyle/>
          <a:p>
            <a:pPr algn="just"/>
            <a:r>
              <a:rPr lang="en-US" sz="2800" dirty="0" smtClean="0">
                <a:latin typeface="Times New Roman" panose="02020603050405020304" pitchFamily="18" charset="0"/>
                <a:ea typeface="Cambria" panose="02040503050406030204" pitchFamily="18" charset="0"/>
                <a:cs typeface="Times New Roman" panose="02020603050405020304" pitchFamily="18" charset="0"/>
              </a:rPr>
              <a:t>Let’s begin with:</a:t>
            </a:r>
          </a:p>
          <a:p>
            <a:pPr algn="just">
              <a:buFont typeface="Wingdings" pitchFamily="2" charset="2"/>
              <a:buChar char="ü"/>
            </a:pPr>
            <a:endParaRPr lang="en-US" sz="2800" dirty="0" smtClean="0">
              <a:latin typeface="Times New Roman" panose="02020603050405020304" pitchFamily="18" charset="0"/>
              <a:ea typeface="Cambria" panose="02040503050406030204" pitchFamily="18" charset="0"/>
              <a:cs typeface="Times New Roman" panose="02020603050405020304" pitchFamily="18" charset="0"/>
            </a:endParaRPr>
          </a:p>
          <a:p>
            <a:pPr algn="just">
              <a:buFont typeface="Wingdings" pitchFamily="2" charset="2"/>
              <a:buChar char="ü"/>
            </a:pPr>
            <a:r>
              <a:rPr lang="en-US" sz="2800" dirty="0" smtClean="0">
                <a:latin typeface="Times New Roman" panose="02020603050405020304" pitchFamily="18" charset="0"/>
                <a:ea typeface="Cambria" panose="02040503050406030204" pitchFamily="18" charset="0"/>
                <a:cs typeface="Times New Roman" panose="02020603050405020304" pitchFamily="18" charset="0"/>
              </a:rPr>
              <a:t>Why discuss food contamination?</a:t>
            </a:r>
          </a:p>
          <a:p>
            <a:pPr algn="just">
              <a:buFont typeface="Wingdings" pitchFamily="2" charset="2"/>
              <a:buChar char="ü"/>
            </a:pPr>
            <a:endParaRPr lang="en-US" sz="2800" dirty="0" smtClean="0">
              <a:latin typeface="Times New Roman" panose="02020603050405020304" pitchFamily="18" charset="0"/>
              <a:ea typeface="Cambria" panose="02040503050406030204" pitchFamily="18" charset="0"/>
              <a:cs typeface="Times New Roman" panose="02020603050405020304" pitchFamily="18" charset="0"/>
            </a:endParaRPr>
          </a:p>
          <a:p>
            <a:pPr algn="just">
              <a:buFont typeface="Wingdings" pitchFamily="2" charset="2"/>
              <a:buChar char="ü"/>
            </a:pPr>
            <a:r>
              <a:rPr lang="en-US" sz="2800" dirty="0" smtClean="0">
                <a:latin typeface="Times New Roman" panose="02020603050405020304" pitchFamily="18" charset="0"/>
                <a:ea typeface="Cambria" panose="02040503050406030204" pitchFamily="18" charset="0"/>
                <a:cs typeface="Times New Roman" panose="02020603050405020304" pitchFamily="18" charset="0"/>
              </a:rPr>
              <a:t>What are the adverse impacts of contaminated foods on our health?</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17762" y="406722"/>
            <a:ext cx="2990850" cy="2164255"/>
          </a:xfrm>
          <a:prstGeom prst="rect">
            <a:avLst/>
          </a:prstGeom>
        </p:spPr>
      </p:pic>
    </p:spTree>
    <p:extLst>
      <p:ext uri="{BB962C8B-B14F-4D97-AF65-F5344CB8AC3E}">
        <p14:creationId xmlns:p14="http://schemas.microsoft.com/office/powerpoint/2010/main" xmlns="" val="413438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09791" y="271990"/>
            <a:ext cx="6747197" cy="5091102"/>
          </a:xfrm>
        </p:spPr>
        <p:txBody>
          <a:bodyPr>
            <a:normAutofit lnSpcReduction="10000"/>
          </a:bodyPr>
          <a:lstStyle/>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All food items are associated with microorganisms in one or other form</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Even naturally occurring food such as fruits and vegetables contain microorganisms</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Food gets contaminated</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-During handling</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p>
          <a:p>
            <a:pPr algn="just"/>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 Harvesting</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 Methods of cooking and preparation</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-Storing and prepared foods.</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17762" y="406722"/>
            <a:ext cx="2990850" cy="2164255"/>
          </a:xfrm>
          <a:prstGeom prst="rect">
            <a:avLst/>
          </a:prstGeom>
        </p:spPr>
      </p:pic>
      <p:pic>
        <p:nvPicPr>
          <p:cNvPr id="7" name="Picture 6" descr="WhatsApp Image 2024-07-30 at 10.18.55 AM.jpeg"/>
          <p:cNvPicPr>
            <a:picLocks noChangeAspect="1"/>
          </p:cNvPicPr>
          <p:nvPr/>
        </p:nvPicPr>
        <p:blipFill>
          <a:blip r:embed="rId4"/>
          <a:stretch>
            <a:fillRect/>
          </a:stretch>
        </p:blipFill>
        <p:spPr>
          <a:xfrm>
            <a:off x="5919356" y="5031074"/>
            <a:ext cx="5550155" cy="1826926"/>
          </a:xfrm>
          <a:prstGeom prst="rect">
            <a:avLst/>
          </a:prstGeom>
        </p:spPr>
      </p:pic>
    </p:spTree>
    <p:extLst>
      <p:ext uri="{BB962C8B-B14F-4D97-AF65-F5344CB8AC3E}">
        <p14:creationId xmlns:p14="http://schemas.microsoft.com/office/powerpoint/2010/main" xmlns="" val="128078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Contamination - Sources and factors</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881818" y="266578"/>
            <a:ext cx="6747197" cy="3563144"/>
          </a:xfrm>
        </p:spPr>
        <p:txBody>
          <a:bodyPr>
            <a:noAutofit/>
          </a:bodyPr>
          <a:lstStyle/>
          <a:p>
            <a:pPr marL="342900" indent="-342900" algn="just">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Growing plants carry a typical flora of microorganisms on their surfaces and may become contaminated from outside sources.</a:t>
            </a:r>
          </a:p>
          <a:p>
            <a:pPr marL="342900" indent="-342900" algn="just">
              <a:buFont typeface="Wingdings" pitchFamily="2" charset="2"/>
              <a:buChar char="ü"/>
            </a:pP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Animals/aquatic food sources have a typical surface flora plus an intestinal one given off organisms in excretions and</a:t>
            </a:r>
            <a:r>
              <a:rPr lang="en-IN" sz="2000" kern="100" dirty="0">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secretions and also become contaminated from various</a:t>
            </a:r>
            <a:r>
              <a:rPr lang="en-IN" sz="2000" kern="100" dirty="0">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outside sources.</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0814FC7E-07DD-8676-400E-AC401B20729E}"/>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7" name="Picture 6" descr="WhatsApp Image 2024-07-30 at 10.33.01 AM.jpeg"/>
          <p:cNvPicPr>
            <a:picLocks noChangeAspect="1"/>
          </p:cNvPicPr>
          <p:nvPr/>
        </p:nvPicPr>
        <p:blipFill>
          <a:blip r:embed="rId3"/>
          <a:stretch>
            <a:fillRect/>
          </a:stretch>
        </p:blipFill>
        <p:spPr>
          <a:xfrm>
            <a:off x="8232477" y="3944038"/>
            <a:ext cx="3959523" cy="2913961"/>
          </a:xfrm>
          <a:prstGeom prst="rect">
            <a:avLst/>
          </a:prstGeom>
        </p:spPr>
      </p:pic>
    </p:spTree>
    <p:extLst>
      <p:ext uri="{BB962C8B-B14F-4D97-AF65-F5344CB8AC3E}">
        <p14:creationId xmlns:p14="http://schemas.microsoft.com/office/powerpoint/2010/main" xmlns="" val="38071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Microorganisms from various natural sources</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14092" y="0"/>
            <a:ext cx="6747197" cy="3076687"/>
          </a:xfrm>
        </p:spPr>
        <p:txBody>
          <a:bodyPr>
            <a:normAutofit lnSpcReduction="10000"/>
          </a:bodyPr>
          <a:lstStyle/>
          <a:p>
            <a:pPr marL="342900" indent="-342900">
              <a:lnSpc>
                <a:spcPct val="110000"/>
              </a:lnSpc>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From green plants and fruits.</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10000"/>
              </a:lnSpc>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From Animals</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10000"/>
              </a:lnSpc>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From sewage</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10000"/>
              </a:lnSpc>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From soil</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10000"/>
              </a:lnSpc>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From water</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10000"/>
              </a:lnSpc>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From air</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10000"/>
              </a:lnSpc>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During handling and processing</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7" name="Picture 6" descr="WhatsApp Image 2024-07-30 at 10.34.40 AM.jpeg"/>
          <p:cNvPicPr>
            <a:picLocks noChangeAspect="1"/>
          </p:cNvPicPr>
          <p:nvPr/>
        </p:nvPicPr>
        <p:blipFill>
          <a:blip r:embed="rId3"/>
          <a:stretch>
            <a:fillRect/>
          </a:stretch>
        </p:blipFill>
        <p:spPr>
          <a:xfrm>
            <a:off x="6613410" y="2963537"/>
            <a:ext cx="4568710" cy="3894463"/>
          </a:xfrm>
          <a:prstGeom prst="rect">
            <a:avLst/>
          </a:prstGeom>
        </p:spPr>
      </p:pic>
    </p:spTree>
    <p:extLst>
      <p:ext uri="{BB962C8B-B14F-4D97-AF65-F5344CB8AC3E}">
        <p14:creationId xmlns:p14="http://schemas.microsoft.com/office/powerpoint/2010/main" xmlns="" val="24087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Green Plants and Fruits</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5053940" y="500474"/>
            <a:ext cx="6747197" cy="5857052"/>
          </a:xfrm>
        </p:spPr>
        <p:txBody>
          <a:bodyPr>
            <a:noAutofit/>
          </a:bodyPr>
          <a:lstStyle/>
          <a:p>
            <a:pPr marL="342900" indent="-342900">
              <a:buFont typeface="Wingdings" pitchFamily="2" charset="2"/>
              <a:buChar char="ü"/>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natural flora of plants varies with the plant but usually</a:t>
            </a:r>
            <a:r>
              <a:rPr lang="en-IN"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includes species of</a:t>
            </a:r>
            <a:endParaRPr lang="en-IN"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Wingdings" pitchFamily="2" charset="2"/>
              <a:buChar char="ü"/>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Pseudomonas,</a:t>
            </a:r>
            <a:endParaRPr lang="en-IN"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Wingdings" pitchFamily="2" charset="2"/>
              <a:buChar char="ü"/>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Alcaligens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IN"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Wingdings" pitchFamily="2" charset="2"/>
              <a:buChar char="ü"/>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Flavobacterium,</a:t>
            </a:r>
            <a:endParaRPr lang="en-IN"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Wingdings" pitchFamily="2" charset="2"/>
              <a:buChar char="ü"/>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Micrococcus</a:t>
            </a:r>
            <a:endParaRPr lang="en-IN"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Wingdings" pitchFamily="2" charset="2"/>
              <a:buChar char="ü"/>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Lactic acid bacteria (Lactobacillus brevis, L. plantarum,</a:t>
            </a:r>
            <a:r>
              <a:rPr lang="en-IN"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Leuconostoc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mesenteroides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Leuconostoc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dextranicum</a:t>
            </a: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Streptococcus faecium, and Streptococcus faecalis).</a:t>
            </a:r>
            <a:endParaRPr lang="en-IN"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418677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Green Plants and Fruits</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500474"/>
            <a:ext cx="7005383" cy="5857052"/>
          </a:xfrm>
        </p:spPr>
        <p:txBody>
          <a:bodyPr>
            <a:noAutofit/>
          </a:bodyPr>
          <a:lstStyle/>
          <a:p>
            <a:pPr marL="285750" indent="-28575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number of bacteria will depend on the plant and its environment</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and may range from a few hundred (or) thousands per square</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centimeter of surface.</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surface of a well washed tomato may show 400 to 700</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microorganisms per square centimeter, while unwashed tomato has</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several thousands of microbes.</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An outer tissue of unwashed cabbage might contain 1 million to 2 millions microorganisms per gram, but washed cabbage contains</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200,000 to 500,000.</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173705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Animals</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500474"/>
            <a:ext cx="7005383" cy="5857052"/>
          </a:xfrm>
        </p:spPr>
        <p:txBody>
          <a:bodyPr>
            <a:noAutofit/>
          </a:bodyPr>
          <a:lstStyle/>
          <a:p>
            <a:pPr marL="342900" indent="-342900" algn="just">
              <a:buFont typeface="Wingdings" pitchFamily="2" charset="2"/>
              <a:buChar char="ü"/>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Sources of microorganisms from animals include the surface flora, the</a:t>
            </a:r>
            <a:r>
              <a:rPr lang="en-IN"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flora of the respiratory tract and flora of the gastrointestinal tract.</a:t>
            </a:r>
          </a:p>
          <a:p>
            <a:pPr marL="342900" indent="-342900" algn="just">
              <a:buFont typeface="Wingdings" pitchFamily="2" charset="2"/>
              <a:buChar char="ü"/>
            </a:pPr>
            <a:endParaRPr lang="en-IN"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natural surface flora of meat animals usually is not important as</a:t>
            </a:r>
            <a:r>
              <a:rPr lang="en-IN"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microbes from intestinal (or) respiratory tract.</a:t>
            </a:r>
          </a:p>
          <a:p>
            <a:pPr marL="342900" indent="-342900" algn="just">
              <a:buFont typeface="Wingdings" pitchFamily="2" charset="2"/>
              <a:buChar char="ü"/>
            </a:pPr>
            <a:endParaRPr lang="en-IN"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Feathers from animals and feet of poultry carry heavy contaminations</a:t>
            </a:r>
            <a:r>
              <a:rPr lang="en-IN"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soil.</a:t>
            </a:r>
            <a:endParaRPr lang="en-IN"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96207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Animals</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500474"/>
            <a:ext cx="7005383" cy="5857052"/>
          </a:xfrm>
        </p:spPr>
        <p:txBody>
          <a:bodyPr>
            <a:noAutofit/>
          </a:bodyPr>
          <a:lstStyle/>
          <a:p>
            <a:pPr marL="342900" indent="-342900" algn="just">
              <a:buFont typeface="Wingdings" pitchFamily="2" charset="2"/>
              <a:buChar char="ü"/>
            </a:pPr>
            <a:r>
              <a:rPr lang="en-US" sz="2200" kern="100" dirty="0">
                <a:effectLst/>
                <a:latin typeface="Aptos" panose="020B0004020202020204" pitchFamily="34" charset="0"/>
                <a:ea typeface="Aptos" panose="020B0004020202020204" pitchFamily="34" charset="0"/>
                <a:cs typeface="Vrinda" panose="020B0502040204020203" pitchFamily="34" charset="0"/>
              </a:rPr>
              <a:t>The skin of many meat animals may contain Micrococci, Staphylococci,</a:t>
            </a:r>
            <a:r>
              <a:rPr lang="en-IN" sz="2200" kern="100" dirty="0">
                <a:latin typeface="Aptos" panose="020B0004020202020204" pitchFamily="34" charset="0"/>
                <a:ea typeface="Aptos" panose="020B0004020202020204" pitchFamily="34" charset="0"/>
                <a:cs typeface="Vrinda" panose="020B0502040204020203" pitchFamily="34" charset="0"/>
              </a:rPr>
              <a:t> </a:t>
            </a:r>
            <a:r>
              <a:rPr lang="en-US" sz="2200" kern="100" dirty="0">
                <a:effectLst/>
                <a:latin typeface="Aptos" panose="020B0004020202020204" pitchFamily="34" charset="0"/>
                <a:ea typeface="Aptos" panose="020B0004020202020204" pitchFamily="34" charset="0"/>
                <a:cs typeface="Vrinda" panose="020B0502040204020203" pitchFamily="34" charset="0"/>
              </a:rPr>
              <a:t>and beta hemolytic Streptococci</a:t>
            </a:r>
            <a:endParaRPr lang="en-IN" sz="2200" kern="100" dirty="0">
              <a:latin typeface="Aptos" panose="020B0004020202020204" pitchFamily="34" charset="0"/>
              <a:ea typeface="Aptos" panose="020B0004020202020204" pitchFamily="34" charset="0"/>
              <a:cs typeface="Vrinda" panose="020B0502040204020203" pitchFamily="34" charset="0"/>
            </a:endParaRPr>
          </a:p>
          <a:p>
            <a:pPr marL="342900" indent="-342900" algn="just">
              <a:buFont typeface="Wingdings" pitchFamily="2" charset="2"/>
              <a:buChar char="ü"/>
            </a:pPr>
            <a:r>
              <a:rPr lang="en-US" sz="2200" kern="100" dirty="0">
                <a:effectLst/>
                <a:latin typeface="Aptos" panose="020B0004020202020204" pitchFamily="34" charset="0"/>
                <a:ea typeface="Aptos" panose="020B0004020202020204" pitchFamily="34" charset="0"/>
                <a:cs typeface="Vrinda" panose="020B0502040204020203" pitchFamily="34" charset="0"/>
              </a:rPr>
              <a:t>Staphylococci on the skin (or) from the respiratory tract may enter on</a:t>
            </a:r>
            <a:r>
              <a:rPr lang="en-IN" sz="2200" kern="100" dirty="0">
                <a:latin typeface="Aptos" panose="020B0004020202020204" pitchFamily="34" charset="0"/>
                <a:ea typeface="Aptos" panose="020B0004020202020204" pitchFamily="34" charset="0"/>
                <a:cs typeface="Vrinda" panose="020B0502040204020203" pitchFamily="34" charset="0"/>
              </a:rPr>
              <a:t> </a:t>
            </a:r>
            <a:r>
              <a:rPr lang="en-US" sz="2200" kern="100" dirty="0">
                <a:effectLst/>
                <a:latin typeface="Aptos" panose="020B0004020202020204" pitchFamily="34" charset="0"/>
                <a:ea typeface="Aptos" panose="020B0004020202020204" pitchFamily="34" charset="0"/>
                <a:cs typeface="Vrinda" panose="020B0502040204020203" pitchFamily="34" charset="0"/>
              </a:rPr>
              <a:t>carcass and then to the final raw products.</a:t>
            </a:r>
            <a:endParaRPr lang="en-IN" sz="2200" kern="100" dirty="0">
              <a:effectLst/>
              <a:latin typeface="Aptos" panose="020B0004020202020204" pitchFamily="34" charset="0"/>
              <a:ea typeface="Aptos" panose="020B0004020202020204" pitchFamily="34" charset="0"/>
              <a:cs typeface="Vrinda" panose="020B0502040204020203" pitchFamily="34" charset="0"/>
            </a:endParaRPr>
          </a:p>
          <a:p>
            <a:pPr marL="342900" indent="-342900" algn="just">
              <a:buFont typeface="Wingdings" pitchFamily="2" charset="2"/>
              <a:buChar char="ü"/>
            </a:pPr>
            <a:r>
              <a:rPr lang="en-US" sz="2200" kern="100" dirty="0">
                <a:effectLst/>
                <a:latin typeface="Aptos" panose="020B0004020202020204" pitchFamily="34" charset="0"/>
                <a:ea typeface="Aptos" panose="020B0004020202020204" pitchFamily="34" charset="0"/>
                <a:cs typeface="Vrinda" panose="020B0502040204020203" pitchFamily="34" charset="0"/>
              </a:rPr>
              <a:t>The faces and fecal contaminated products of animals can contain</a:t>
            </a:r>
            <a:r>
              <a:rPr lang="en-IN" sz="2200" kern="100" dirty="0">
                <a:latin typeface="Aptos" panose="020B0004020202020204" pitchFamily="34" charset="0"/>
                <a:ea typeface="Aptos" panose="020B0004020202020204" pitchFamily="34" charset="0"/>
                <a:cs typeface="Vrinda" panose="020B0502040204020203" pitchFamily="34" charset="0"/>
              </a:rPr>
              <a:t> </a:t>
            </a:r>
            <a:r>
              <a:rPr lang="en-US" sz="2200" kern="100" dirty="0">
                <a:effectLst/>
                <a:latin typeface="Aptos" panose="020B0004020202020204" pitchFamily="34" charset="0"/>
                <a:ea typeface="Aptos" panose="020B0004020202020204" pitchFamily="34" charset="0"/>
                <a:cs typeface="Vrinda" panose="020B0502040204020203" pitchFamily="34" charset="0"/>
              </a:rPr>
              <a:t>many enteric organisms including Salmonella</a:t>
            </a:r>
            <a:endParaRPr lang="en-IN" sz="2200" kern="100" dirty="0">
              <a:effectLst/>
              <a:latin typeface="Aptos" panose="020B0004020202020204" pitchFamily="34" charset="0"/>
              <a:ea typeface="Aptos" panose="020B0004020202020204" pitchFamily="34" charset="0"/>
              <a:cs typeface="Vrinda" panose="020B0502040204020203" pitchFamily="34" charset="0"/>
            </a:endParaRPr>
          </a:p>
          <a:p>
            <a:pPr marL="342900" indent="-342900" algn="just">
              <a:buFont typeface="Wingdings" pitchFamily="2" charset="2"/>
              <a:buChar char="ü"/>
            </a:pPr>
            <a:r>
              <a:rPr lang="en-US" sz="2200" kern="100" dirty="0">
                <a:effectLst/>
                <a:latin typeface="Aptos" panose="020B0004020202020204" pitchFamily="34" charset="0"/>
                <a:ea typeface="Aptos" panose="020B0004020202020204" pitchFamily="34" charset="0"/>
                <a:cs typeface="Vrinda" panose="020B0502040204020203" pitchFamily="34" charset="0"/>
              </a:rPr>
              <a:t>Salmonellosis in animals can result in contamination of animal</a:t>
            </a:r>
            <a:r>
              <a:rPr lang="en-IN" sz="2200" kern="100" dirty="0">
                <a:latin typeface="Aptos" panose="020B0004020202020204" pitchFamily="34" charset="0"/>
                <a:ea typeface="Aptos" panose="020B0004020202020204" pitchFamily="34" charset="0"/>
                <a:cs typeface="Vrinda" panose="020B0502040204020203" pitchFamily="34" charset="0"/>
              </a:rPr>
              <a:t> </a:t>
            </a:r>
            <a:r>
              <a:rPr lang="en-US" sz="2200" kern="100" dirty="0">
                <a:effectLst/>
                <a:latin typeface="Aptos" panose="020B0004020202020204" pitchFamily="34" charset="0"/>
                <a:ea typeface="Aptos" panose="020B0004020202020204" pitchFamily="34" charset="0"/>
                <a:cs typeface="Vrinda" panose="020B0502040204020203" pitchFamily="34" charset="0"/>
              </a:rPr>
              <a:t>products and contaminate the foods.</a:t>
            </a:r>
            <a:endParaRPr lang="en-IN" sz="2200" kern="100" dirty="0">
              <a:effectLst/>
              <a:latin typeface="Aptos" panose="020B0004020202020204" pitchFamily="34" charset="0"/>
              <a:ea typeface="Aptos" panose="020B0004020202020204" pitchFamily="34" charset="0"/>
              <a:cs typeface="Vrinda" panose="020B0502040204020203" pitchFamily="34"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221215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Animals</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705113"/>
            <a:ext cx="7005383" cy="5857052"/>
          </a:xfrm>
        </p:spPr>
        <p:txBody>
          <a:bodyPr>
            <a:noAutofit/>
          </a:bodyPr>
          <a:lstStyle/>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Pig and beef carcasses may be contaminated with Salmonella. Because</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of further processing and handling.</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Meat from slaughtered animals is not frequently associated with</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human Salmonellosis</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Statistics in recent years reported eggs and egg products cause</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Salmonellosis in human much more frequently.</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Salmonellosis associated with eggs has been reduced because of the</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pasteurization of egg products.</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endParaRPr lang="en-IN" sz="2200" kern="100" dirty="0">
              <a:effectLst/>
              <a:latin typeface="Aptos" panose="020B0004020202020204" pitchFamily="34" charset="0"/>
              <a:ea typeface="Aptos" panose="020B0004020202020204" pitchFamily="34" charset="0"/>
              <a:cs typeface="Vrinda" panose="020B0502040204020203" pitchFamily="34"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273250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6" y="1109284"/>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Standardization: Foundation of Quality</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2063" y="1421483"/>
            <a:ext cx="7048847" cy="4573099"/>
          </a:xfrm>
        </p:spPr>
        <p:txBody>
          <a:bodyPr>
            <a:noAutofit/>
          </a:bodyPr>
          <a:lstStyle/>
          <a:p>
            <a:pPr algn="just"/>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What is Quality?</a:t>
            </a:r>
          </a:p>
          <a:p>
            <a:pPr algn="just"/>
            <a:endPar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buClr>
                <a:schemeClr val="tx1"/>
              </a:buClr>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Satisfy the intended Need</a:t>
            </a:r>
          </a:p>
          <a:p>
            <a:pPr marL="342900" indent="-342900" algn="just">
              <a:buClr>
                <a:schemeClr val="tx1"/>
              </a:buClr>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Clr>
                <a:schemeClr val="tx1"/>
              </a:buClr>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Role of Standards</a:t>
            </a:r>
          </a:p>
          <a:p>
            <a:pPr marL="342900" indent="-342900" algn="just">
              <a:buClr>
                <a:schemeClr val="tx1"/>
              </a:buClr>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Clr>
                <a:schemeClr val="tx1"/>
              </a:buClr>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Bureau of Indian Standards (BIS)- National Standards Body of India</a:t>
            </a:r>
          </a:p>
          <a:p>
            <a:pPr marL="342900" indent="-342900">
              <a:buClr>
                <a:schemeClr val="tx1"/>
              </a:buClr>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Clr>
                <a:schemeClr val="tx1"/>
              </a:buClr>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Manufacturer      Quality         Customer</a:t>
            </a:r>
          </a:p>
          <a:p>
            <a:pPr>
              <a:buClr>
                <a:schemeClr val="accent1"/>
              </a:buClr>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17762" y="406722"/>
            <a:ext cx="2990850" cy="2164255"/>
          </a:xfrm>
          <a:prstGeom prst="rect">
            <a:avLst/>
          </a:prstGeom>
        </p:spPr>
      </p:pic>
      <p:cxnSp>
        <p:nvCxnSpPr>
          <p:cNvPr id="7" name="Straight Arrow Connector 6">
            <a:extLst>
              <a:ext uri="{FF2B5EF4-FFF2-40B4-BE49-F238E27FC236}">
                <a16:creationId xmlns:a16="http://schemas.microsoft.com/office/drawing/2014/main" xmlns="" id="{B9B5F533-3BD9-F3F4-860B-D497A84E87D8}"/>
              </a:ext>
            </a:extLst>
          </p:cNvPr>
          <p:cNvCxnSpPr>
            <a:cxnSpLocks/>
          </p:cNvCxnSpPr>
          <p:nvPr/>
        </p:nvCxnSpPr>
        <p:spPr>
          <a:xfrm>
            <a:off x="7177565" y="4990506"/>
            <a:ext cx="155786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7BA435DE-D798-B7DB-B00E-753EF8C17CA0}"/>
              </a:ext>
            </a:extLst>
          </p:cNvPr>
          <p:cNvCxnSpPr>
            <a:cxnSpLocks/>
          </p:cNvCxnSpPr>
          <p:nvPr/>
        </p:nvCxnSpPr>
        <p:spPr>
          <a:xfrm flipH="1">
            <a:off x="7279197" y="5755043"/>
            <a:ext cx="154250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182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Sewage</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705113"/>
            <a:ext cx="7005383" cy="5857052"/>
          </a:xfrm>
        </p:spPr>
        <p:txBody>
          <a:bodyPr>
            <a:noAutofit/>
          </a:bodyPr>
          <a:lstStyle/>
          <a:p>
            <a:pPr marL="342900" indent="-342900">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When untreated domestic sewage is used to fertilize plant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crops,the</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raw plant food will be contaminated with human pathogens especially</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those causing gastrointestinal diseases.</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 addition to the pathogens, Coliforms bacteria, Enterococci, intestinal</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bacteria and viruses can contaminate the foods from this source.</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Natural waters contaminated with sewage contribute their</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microorganisms to shell fish, fish and sea foods.</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2077668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Soil</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705113"/>
            <a:ext cx="7005383" cy="5857052"/>
          </a:xfrm>
        </p:spPr>
        <p:txBody>
          <a:bodyPr>
            <a:noAutofit/>
          </a:bodyPr>
          <a:lstStyle/>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soil contains the greatest variety of microorganisms of any source</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of contamination.</a:t>
            </a:r>
          </a:p>
          <a:p>
            <a:pPr marL="342900" indent="-342900" algn="just">
              <a:buFont typeface="Wingdings" pitchFamily="2" charset="2"/>
              <a:buChar char="ü"/>
            </a:pP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Not only numerous kinds of microorganisms but also large total</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number of microorganisms present in fertile soil ready to contaminate</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surface of plants growing in them and surfaces of animals roaming</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over the land.</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1398605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Soil</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705113"/>
            <a:ext cx="7005383" cy="5857052"/>
          </a:xfrm>
        </p:spPr>
        <p:txBody>
          <a:bodyPr>
            <a:noAutofit/>
          </a:bodyPr>
          <a:lstStyle/>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Soil dust is whipped by air currents and soil particles are carried by</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running water to get into foods.</a:t>
            </a:r>
          </a:p>
          <a:p>
            <a:pPr marL="342900" indent="-342900" algn="just">
              <a:buFont typeface="Wingdings" pitchFamily="2" charset="2"/>
              <a:buChar char="ü"/>
            </a:pP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soil is an important source of heat-resistant spore forming</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bacteria. Various kinds of yeasts, molds and bacterial species are</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Bacillus, Clostridium, Enterobacter, Micrococcus,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Chromobacterium</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Escherichia, Streptococcus and Acetobacter</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273897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a:t>
            </a:r>
            <a:r>
              <a:rPr lang="en-US" sz="3200" kern="100" dirty="0">
                <a:latin typeface="Times New Roman" panose="02020603050405020304" pitchFamily="18" charset="0"/>
                <a:ea typeface="Aptos" panose="020B0004020202020204" pitchFamily="34" charset="0"/>
                <a:cs typeface="Times New Roman" panose="02020603050405020304" pitchFamily="18" charset="0"/>
              </a:rPr>
              <a:t>Water</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500474"/>
            <a:ext cx="7005383" cy="5857052"/>
          </a:xfrm>
        </p:spPr>
        <p:txBody>
          <a:bodyPr>
            <a:noAutofit/>
          </a:bodyPr>
          <a:lstStyle/>
          <a:p>
            <a:pPr marL="342900" indent="-342900" algn="just">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Natural water contain not only their natural flora but also microorganisms from soil and possibly from animals or sewage</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Surface waters in streams or pools and stored water in lakes and large ponds vary considerably in their microbial content from many</a:t>
            </a:r>
            <a:r>
              <a:rPr lang="en-IN" sz="2000" kern="100" dirty="0">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thousands per milliliter.</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kind of bacteria in natural waters are chiefly species of</a:t>
            </a:r>
            <a:r>
              <a:rPr lang="en-IN" sz="2000" kern="100" dirty="0">
                <a:latin typeface="Times New Roman" panose="02020603050405020304" pitchFamily="18" charset="0"/>
                <a:ea typeface="Aptos" panose="020B0004020202020204" pitchFamily="34" charset="0"/>
                <a:cs typeface="Times New Roman" panose="02020603050405020304" pitchFamily="18" charset="0"/>
              </a:rPr>
              <a:t>m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Pseudomonas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Chromobactrium</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Proteus, Micrococcus, Bacillus,</a:t>
            </a:r>
            <a:r>
              <a:rPr lang="en-IN" sz="2000" kern="100" dirty="0">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Streptococcus, Enterobacter and Escherichia.</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Contamination of food may come from water used as an ingredient</a:t>
            </a:r>
            <a:r>
              <a:rPr lang="en-IN" sz="2000" kern="100" dirty="0">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,for washing foods, for cooling heated foods and manufactured ice for</a:t>
            </a:r>
            <a:r>
              <a:rPr lang="en-IN" sz="2000" kern="100" dirty="0">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preserving foods</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2996536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a:t>
            </a:r>
            <a:r>
              <a:rPr lang="en-US" sz="3200" kern="100" dirty="0">
                <a:latin typeface="Times New Roman" panose="02020603050405020304" pitchFamily="18" charset="0"/>
                <a:ea typeface="Aptos" panose="020B0004020202020204" pitchFamily="34" charset="0"/>
                <a:cs typeface="Times New Roman" panose="02020603050405020304" pitchFamily="18" charset="0"/>
              </a:rPr>
              <a:t>Water</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500474"/>
            <a:ext cx="7005383" cy="5857052"/>
          </a:xfrm>
        </p:spPr>
        <p:txBody>
          <a:bodyPr>
            <a:noAutofit/>
          </a:bodyPr>
          <a:lstStyle/>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gas forming coliform bacteria may enter milk from cooling–tank</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water and cause trouble in cheese made from the milk.</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Cannery cooling water often contains coliform and other spoilage</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bacteria that enter canned foods during cooling.</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bacterium causing the surface taint of butter, Pseudomonas</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putrifaciens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comes primarily from water.</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bacterial flora of crushed ice to be applied to fish (or) other food consists mostly of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Cornybacterium</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Alcaligens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Flavobacterium,</a:t>
            </a:r>
            <a:r>
              <a:rPr lang="en-IN"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Pseudomonas, and Cocci.</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4109112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From </a:t>
            </a:r>
            <a:r>
              <a:rPr lang="en-US" sz="3200" kern="100" dirty="0">
                <a:latin typeface="Times New Roman" panose="02020603050405020304" pitchFamily="18" charset="0"/>
                <a:ea typeface="Aptos" panose="020B0004020202020204" pitchFamily="34" charset="0"/>
                <a:cs typeface="Times New Roman" panose="02020603050405020304" pitchFamily="18" charset="0"/>
              </a:rPr>
              <a:t>Air</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629565"/>
            <a:ext cx="7005383" cy="5857052"/>
          </a:xfrm>
        </p:spPr>
        <p:txBody>
          <a:bodyPr>
            <a:noAutofit/>
          </a:bodyPr>
          <a:lstStyle/>
          <a:p>
            <a:pPr marL="342900" indent="-342900" algn="just">
              <a:buFont typeface="Wingdings" pitchFamily="2" charset="2"/>
              <a:buChar char="ü"/>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Air does not contain a natural flora of microorganisms, for all that are</a:t>
            </a:r>
            <a:r>
              <a:rPr lang="en-IN" kern="100" dirty="0">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present have come there by accident and usually are on suspended solid</a:t>
            </a:r>
            <a:r>
              <a:rPr lang="en-IN" kern="100" dirty="0">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materials (or) in moisture droplets</a:t>
            </a:r>
            <a:endParaRPr lang="en-IN"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Microorganisms get in to air on dust or lint, dry soil, spray from streams, lakes, oceans, droplets of moisture from coughing, sneezing or talking</a:t>
            </a:r>
            <a:endParaRPr lang="en-IN"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It is possible for any kind of bacterium to be suspended in air, especially</a:t>
            </a:r>
            <a:r>
              <a:rPr lang="en-IN" kern="100" dirty="0">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on dust particles or in moist droplets but some kinds are more commonly found in air. Cocci are usually more numerous than rod</a:t>
            </a:r>
            <a:r>
              <a:rPr lang="en-IN" kern="100" dirty="0">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shapes bacteria.</a:t>
            </a:r>
            <a:endParaRPr lang="en-IN"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Wingdings" pitchFamily="2" charset="2"/>
              <a:buChar char="ü"/>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Mold spores (Fungi), because of their small size, resistant to drying, and</a:t>
            </a:r>
            <a:r>
              <a:rPr lang="en-IN" kern="100" dirty="0">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large number of spores in fungi are usually present in air</a:t>
            </a:r>
            <a:endParaRPr lang="en-IN"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2321322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8" y="705113"/>
            <a:ext cx="3778475" cy="5197498"/>
          </a:xfrm>
        </p:spPr>
        <p:txBody>
          <a:bodyPr>
            <a:normAutofit/>
          </a:bodyPr>
          <a:lstStyle/>
          <a:p>
            <a:pPr algn="ct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During Handling and Processing</a:t>
            </a:r>
            <a:endParaRPr lang="en-IN"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629565"/>
            <a:ext cx="7005383" cy="5857052"/>
          </a:xfrm>
        </p:spPr>
        <p:txBody>
          <a:bodyPr>
            <a:noAutofit/>
          </a:bodyPr>
          <a:lstStyle/>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 addition to above mentioned sources additional contamination may come from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equipments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coming in contact with foods, from packaging materials and from personnel</a:t>
            </a: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Personnel in food processing plants can contaminate foods during handling and processing.</a:t>
            </a:r>
          </a:p>
          <a:p>
            <a:pPr marL="342900" indent="-342900" algn="just">
              <a:buFont typeface="Wingdings" pitchFamily="2" charset="2"/>
              <a:buChar char="ü"/>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processor attempts to clean and sanitize equipment to reduce such contaminations to employ packaging materials that will minimize the contamination.</a:t>
            </a:r>
            <a:endParaRPr lang="en-IN"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extLst>
      <p:ext uri="{BB962C8B-B14F-4D97-AF65-F5344CB8AC3E}">
        <p14:creationId xmlns:p14="http://schemas.microsoft.com/office/powerpoint/2010/main" xmlns="" val="3981608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Techniques suitable for preservation of samples</a:t>
            </a:r>
            <a:endParaRPr lang="en-US" sz="3200"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srcRect l="22773" t="8839" r="25140" b="5927"/>
          <a:stretch>
            <a:fillRect/>
          </a:stretch>
        </p:blipFill>
        <p:spPr bwMode="auto">
          <a:xfrm>
            <a:off x="5089793" y="209320"/>
            <a:ext cx="6224529" cy="6488791"/>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Techniques suitable for preservation of samples</a:t>
            </a:r>
            <a:endParaRPr lang="en-US" sz="3200"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srcRect l="26562" t="8984" r="28027" b="8984"/>
          <a:stretch>
            <a:fillRect/>
          </a:stretch>
        </p:blipFill>
        <p:spPr bwMode="auto">
          <a:xfrm>
            <a:off x="5717754" y="417587"/>
            <a:ext cx="5398265" cy="600079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Analysis of proximate composition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US" dirty="0" smtClean="0">
                <a:latin typeface="Times New Roman" pitchFamily="18" charset="0"/>
                <a:cs typeface="Times New Roman" pitchFamily="18" charset="0"/>
              </a:rPr>
              <a:t>Proximate analysis refers to the analysis of food products to establish their composition.</a:t>
            </a:r>
          </a:p>
          <a:p>
            <a:pPr>
              <a:buFont typeface="Wingdings" pitchFamily="2" charset="2"/>
              <a:buChar char="ü"/>
            </a:pPr>
            <a:r>
              <a:rPr lang="en-US" dirty="0" smtClean="0">
                <a:latin typeface="Times New Roman" pitchFamily="18" charset="0"/>
                <a:cs typeface="Times New Roman" pitchFamily="18" charset="0"/>
              </a:rPr>
              <a:t>It provides information related to the content of following components:</a:t>
            </a:r>
          </a:p>
          <a:p>
            <a:pPr>
              <a:buFont typeface="Arial" pitchFamily="34" charset="0"/>
              <a:buChar char="•"/>
            </a:pPr>
            <a:r>
              <a:rPr lang="en-US" dirty="0" smtClean="0">
                <a:latin typeface="Times New Roman" pitchFamily="18" charset="0"/>
                <a:cs typeface="Times New Roman" pitchFamily="18" charset="0"/>
              </a:rPr>
              <a:t> Water</a:t>
            </a:r>
          </a:p>
          <a:p>
            <a:pPr>
              <a:buFont typeface="Arial" pitchFamily="34" charset="0"/>
              <a:buChar char="•"/>
            </a:pPr>
            <a:r>
              <a:rPr lang="en-US" dirty="0" smtClean="0">
                <a:latin typeface="Times New Roman" pitchFamily="18" charset="0"/>
                <a:cs typeface="Times New Roman" pitchFamily="18" charset="0"/>
              </a:rPr>
              <a:t> Protein</a:t>
            </a:r>
          </a:p>
          <a:p>
            <a:pPr>
              <a:buFont typeface="Arial" pitchFamily="34" charset="0"/>
              <a:buChar char="•"/>
            </a:pPr>
            <a:r>
              <a:rPr lang="en-US" dirty="0" smtClean="0">
                <a:latin typeface="Times New Roman" pitchFamily="18" charset="0"/>
                <a:cs typeface="Times New Roman" pitchFamily="18" charset="0"/>
              </a:rPr>
              <a:t> Fat</a:t>
            </a:r>
          </a:p>
          <a:p>
            <a:pPr>
              <a:buFont typeface="Arial" pitchFamily="34" charset="0"/>
              <a:buChar char="•"/>
            </a:pPr>
            <a:r>
              <a:rPr lang="en-US" dirty="0" smtClean="0">
                <a:latin typeface="Times New Roman" pitchFamily="18" charset="0"/>
                <a:cs typeface="Times New Roman" pitchFamily="18" charset="0"/>
              </a:rPr>
              <a:t> Ash (Mineral content)</a:t>
            </a:r>
          </a:p>
          <a:p>
            <a:pPr>
              <a:buFont typeface="Arial" pitchFamily="34" charset="0"/>
              <a:buChar char="•"/>
            </a:pPr>
            <a:r>
              <a:rPr lang="en-US" dirty="0" smtClean="0">
                <a:latin typeface="Times New Roman" pitchFamily="18" charset="0"/>
                <a:cs typeface="Times New Roman" pitchFamily="18" charset="0"/>
              </a:rPr>
              <a:t> Carbohydrate</a:t>
            </a:r>
          </a:p>
          <a:p>
            <a:pPr>
              <a:buFont typeface="Wingdings" pitchFamily="2" charset="2"/>
              <a:buChar char="ü"/>
            </a:pPr>
            <a:r>
              <a:rPr lang="en-US" dirty="0" smtClean="0">
                <a:latin typeface="Times New Roman" pitchFamily="18" charset="0"/>
                <a:cs typeface="Times New Roman" pitchFamily="18" charset="0"/>
              </a:rPr>
              <a:t> Necessity arises for this aspect due to labeling and quality control purposes of the product.</a:t>
            </a:r>
            <a:endParaRPr lang="en-US"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6" y="1109284"/>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Why “Standards”?</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2063" y="1970123"/>
            <a:ext cx="7048847" cy="4573099"/>
          </a:xfrm>
        </p:spPr>
        <p:txBody>
          <a:bodyPr>
            <a:noAutofit/>
          </a:bodyPr>
          <a:lstStyle/>
          <a:p>
            <a:pPr marL="342900" indent="-342900" algn="just">
              <a:buClr>
                <a:schemeClr val="tx1"/>
              </a:buClr>
              <a:buFont typeface="Wingdings" pitchFamily="2" charset="2"/>
              <a:buChar char="ü"/>
            </a:pPr>
            <a:r>
              <a:rPr lang="en-US" sz="2200" b="0" dirty="0">
                <a:solidFill>
                  <a:schemeClr val="tx1"/>
                </a:solidFill>
                <a:latin typeface="Times New Roman" panose="02020603050405020304" pitchFamily="18" charset="0"/>
                <a:cs typeface="Times New Roman" panose="02020603050405020304" pitchFamily="18" charset="0"/>
              </a:rPr>
              <a:t>Standardization plays a critical role in ensuring safety, consistency &amp; reliability of Food Products. </a:t>
            </a:r>
          </a:p>
          <a:p>
            <a:pPr marL="342900" indent="-342900" algn="just">
              <a:buClr>
                <a:schemeClr val="tx1"/>
              </a:buClr>
              <a:buFont typeface="Wingdings" pitchFamily="2" charset="2"/>
              <a:buChar char="ü"/>
            </a:pPr>
            <a:endParaRPr lang="en-US" sz="2200" b="0" dirty="0">
              <a:solidFill>
                <a:schemeClr val="tx1"/>
              </a:solidFill>
              <a:latin typeface="Times New Roman" panose="02020603050405020304" pitchFamily="18" charset="0"/>
              <a:cs typeface="Times New Roman" panose="02020603050405020304" pitchFamily="18" charset="0"/>
            </a:endParaRPr>
          </a:p>
          <a:p>
            <a:pPr marL="342900" indent="-342900" algn="just">
              <a:buClr>
                <a:schemeClr val="tx1"/>
              </a:buClr>
              <a:buFont typeface="Wingdings" pitchFamily="2" charset="2"/>
              <a:buChar char="ü"/>
            </a:pPr>
            <a:r>
              <a:rPr lang="en-US" sz="2200" b="0" dirty="0">
                <a:solidFill>
                  <a:schemeClr val="tx1"/>
                </a:solidFill>
                <a:latin typeface="Times New Roman" panose="02020603050405020304" pitchFamily="18" charset="0"/>
                <a:cs typeface="Times New Roman" panose="02020603050405020304" pitchFamily="18" charset="0"/>
              </a:rPr>
              <a:t>Ensures comparability of test results across different laboratories and regions. </a:t>
            </a:r>
          </a:p>
          <a:p>
            <a:pPr marL="342900" indent="-342900" algn="just">
              <a:buClr>
                <a:schemeClr val="tx1"/>
              </a:buClr>
              <a:buFont typeface="Wingdings" pitchFamily="2" charset="2"/>
              <a:buChar char="ü"/>
            </a:pPr>
            <a:endParaRPr lang="en-US" sz="2200" b="0" dirty="0">
              <a:solidFill>
                <a:schemeClr val="tx1"/>
              </a:solidFill>
              <a:latin typeface="Times New Roman" panose="02020603050405020304" pitchFamily="18" charset="0"/>
              <a:cs typeface="Times New Roman" panose="02020603050405020304" pitchFamily="18" charset="0"/>
            </a:endParaRPr>
          </a:p>
          <a:p>
            <a:pPr marL="342900" indent="-342900" algn="just">
              <a:buClr>
                <a:schemeClr val="tx1"/>
              </a:buClr>
              <a:buFont typeface="Wingdings" pitchFamily="2" charset="2"/>
              <a:buChar char="ü"/>
            </a:pPr>
            <a:r>
              <a:rPr lang="en-US" sz="2200" b="0" dirty="0">
                <a:solidFill>
                  <a:schemeClr val="tx1"/>
                </a:solidFill>
                <a:latin typeface="Times New Roman" panose="02020603050405020304" pitchFamily="18" charset="0"/>
                <a:cs typeface="Times New Roman" panose="02020603050405020304" pitchFamily="18" charset="0"/>
              </a:rPr>
              <a:t>Beneficial to all Stakeholders:</a:t>
            </a:r>
          </a:p>
          <a:p>
            <a:pPr marL="1371566" lvl="1" indent="-609585" algn="just">
              <a:spcBef>
                <a:spcPts val="0"/>
              </a:spcBef>
              <a:buClr>
                <a:schemeClr val="tx1"/>
              </a:buClr>
              <a:buFont typeface="+mj-lt"/>
              <a:buAutoNum type="alphaLcPeriod"/>
            </a:pPr>
            <a:r>
              <a:rPr lang="en-US" sz="2200" dirty="0">
                <a:solidFill>
                  <a:schemeClr val="tx1"/>
                </a:solidFill>
                <a:latin typeface="Times New Roman" panose="02020603050405020304" pitchFamily="18" charset="0"/>
                <a:cs typeface="Times New Roman" panose="02020603050405020304" pitchFamily="18" charset="0"/>
              </a:rPr>
              <a:t>Consumers</a:t>
            </a:r>
          </a:p>
          <a:p>
            <a:pPr marL="1371566" lvl="1" indent="-609585" algn="just">
              <a:spcBef>
                <a:spcPts val="0"/>
              </a:spcBef>
              <a:buClr>
                <a:schemeClr val="tx1"/>
              </a:buClr>
              <a:buFont typeface="+mj-lt"/>
              <a:buAutoNum type="alphaLcPeriod"/>
            </a:pPr>
            <a:r>
              <a:rPr lang="en-US" sz="2200" dirty="0">
                <a:solidFill>
                  <a:schemeClr val="tx1"/>
                </a:solidFill>
                <a:latin typeface="Times New Roman" panose="02020603050405020304" pitchFamily="18" charset="0"/>
                <a:cs typeface="Times New Roman" panose="02020603050405020304" pitchFamily="18" charset="0"/>
              </a:rPr>
              <a:t>Producers</a:t>
            </a:r>
          </a:p>
          <a:p>
            <a:pPr marL="1371566" lvl="1" indent="-609585" algn="just">
              <a:spcBef>
                <a:spcPts val="0"/>
              </a:spcBef>
              <a:buClr>
                <a:schemeClr val="tx1"/>
              </a:buClr>
              <a:buFont typeface="+mj-lt"/>
              <a:buAutoNum type="alphaLcPeriod"/>
            </a:pPr>
            <a:r>
              <a:rPr lang="en-US" sz="2200" dirty="0">
                <a:solidFill>
                  <a:schemeClr val="tx1"/>
                </a:solidFill>
                <a:latin typeface="Times New Roman" panose="02020603050405020304" pitchFamily="18" charset="0"/>
                <a:cs typeface="Times New Roman" panose="02020603050405020304" pitchFamily="18" charset="0"/>
              </a:rPr>
              <a:t>Regulators</a:t>
            </a:r>
          </a:p>
          <a:p>
            <a:pPr marL="1371566" lvl="1" indent="-609585" algn="just">
              <a:buClr>
                <a:schemeClr val="tx1"/>
              </a:buClr>
              <a:buFont typeface="+mj-lt"/>
              <a:buAutoNum type="alphaLcPeriod"/>
            </a:pPr>
            <a:endParaRPr lang="en-US" sz="2200" dirty="0">
              <a:solidFill>
                <a:schemeClr val="tx1"/>
              </a:solidFill>
              <a:latin typeface="Times New Roman" panose="02020603050405020304" pitchFamily="18" charset="0"/>
              <a:cs typeface="Times New Roman" panose="02020603050405020304" pitchFamily="18" charset="0"/>
            </a:endParaRPr>
          </a:p>
          <a:p>
            <a:pPr marL="1371566" lvl="1" indent="-609585" algn="just">
              <a:buClr>
                <a:schemeClr val="tx1"/>
              </a:buClr>
              <a:buFont typeface="+mj-lt"/>
              <a:buAutoNum type="alphaLcPeriod"/>
            </a:pPr>
            <a:endParaRPr lang="en-US" sz="2200" dirty="0">
              <a:solidFill>
                <a:schemeClr val="tx1"/>
              </a:solidFill>
              <a:latin typeface="Times New Roman" panose="02020603050405020304" pitchFamily="18" charset="0"/>
              <a:cs typeface="Times New Roman" panose="02020603050405020304" pitchFamily="18" charset="0"/>
            </a:endParaRPr>
          </a:p>
          <a:p>
            <a:pPr marL="126997">
              <a:buClr>
                <a:schemeClr val="tx1"/>
              </a:buClr>
            </a:pPr>
            <a:endParaRPr lang="en-US" sz="2200" b="0" dirty="0">
              <a:solidFill>
                <a:schemeClr val="tx1"/>
              </a:solidFill>
              <a:latin typeface="Times New Roman" panose="02020603050405020304" pitchFamily="18"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17762" y="406722"/>
            <a:ext cx="2990850" cy="2164255"/>
          </a:xfrm>
          <a:prstGeom prst="rect">
            <a:avLst/>
          </a:prstGeom>
        </p:spPr>
      </p:pic>
    </p:spTree>
    <p:extLst>
      <p:ext uri="{BB962C8B-B14F-4D97-AF65-F5344CB8AC3E}">
        <p14:creationId xmlns:p14="http://schemas.microsoft.com/office/powerpoint/2010/main" xmlns="" val="2426636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Analysis of Water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431755" y="1090704"/>
            <a:ext cx="6172412" cy="5122810"/>
          </a:xfrm>
        </p:spPr>
        <p:txBody>
          <a:bodyPr/>
          <a:lstStyle/>
          <a:p>
            <a:pPr>
              <a:buFont typeface="Wingdings" pitchFamily="2" charset="2"/>
              <a:buChar char="ü"/>
            </a:pPr>
            <a:r>
              <a:rPr lang="en-US" dirty="0" smtClean="0">
                <a:latin typeface="Times New Roman" pitchFamily="18" charset="0"/>
                <a:cs typeface="Times New Roman" pitchFamily="18" charset="0"/>
              </a:rPr>
              <a:t> Most common methods of water analysis are: </a:t>
            </a:r>
          </a:p>
          <a:p>
            <a:pPr>
              <a:buFont typeface="Arial" pitchFamily="34" charset="0"/>
              <a:buChar char="•"/>
            </a:pPr>
            <a:r>
              <a:rPr lang="en-US" dirty="0" smtClean="0">
                <a:latin typeface="Times New Roman" pitchFamily="18" charset="0"/>
                <a:cs typeface="Times New Roman" pitchFamily="18" charset="0"/>
              </a:rPr>
              <a:t> Hot air oven drying (100 ± 5 °C) </a:t>
            </a:r>
          </a:p>
          <a:p>
            <a:pPr>
              <a:buFont typeface="Arial" pitchFamily="34" charset="0"/>
              <a:buChar char="•"/>
            </a:pPr>
            <a:r>
              <a:rPr lang="en-US" dirty="0" smtClean="0">
                <a:latin typeface="Times New Roman" pitchFamily="18" charset="0"/>
                <a:cs typeface="Times New Roman" pitchFamily="18" charset="0"/>
              </a:rPr>
              <a:t>Vacuum oven drying (60 to 70 °C)</a:t>
            </a:r>
          </a:p>
          <a:p>
            <a:endParaRPr lang="en-US"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5" name="Picture 4" descr="BENT Digital HOT AIR OVEN, for Industrial, Rs 11864.41 /piece Engineering  Drawing Equipments | ID: 21098031330">
            <a:extLst>
              <a:ext uri="{FF2B5EF4-FFF2-40B4-BE49-F238E27FC236}">
                <a16:creationId xmlns:a16="http://schemas.microsoft.com/office/drawing/2014/main" xmlns="" id="{3BF1A514-5EB3-40F4-A1BC-9082F950122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27054" y="3005769"/>
            <a:ext cx="3158169" cy="315816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9738911" y="6367749"/>
            <a:ext cx="1597446" cy="369332"/>
          </a:xfrm>
          <a:prstGeom prst="rect">
            <a:avLst/>
          </a:prstGeom>
          <a:noFill/>
        </p:spPr>
        <p:txBody>
          <a:bodyPr wrap="square" rtlCol="0">
            <a:spAutoFit/>
          </a:bodyPr>
          <a:lstStyle/>
          <a:p>
            <a:r>
              <a:rPr lang="en-US" dirty="0" smtClean="0"/>
              <a:t>Hot air oven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Analysis of protein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825827" y="738164"/>
            <a:ext cx="4835966" cy="5365181"/>
          </a:xfrm>
        </p:spPr>
        <p:txBody>
          <a:bodyPr>
            <a:normAutofit fontScale="85000" lnSpcReduction="10000"/>
          </a:bodyPr>
          <a:lstStyle/>
          <a:p>
            <a:pPr>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Kjeldahl</a:t>
            </a:r>
            <a:r>
              <a:rPr lang="en-US" dirty="0" smtClean="0">
                <a:latin typeface="Times New Roman" pitchFamily="18" charset="0"/>
                <a:cs typeface="Times New Roman" pitchFamily="18" charset="0"/>
              </a:rPr>
              <a:t> analysis is a method to analyze the protein composition in a food product.</a:t>
            </a:r>
          </a:p>
          <a:p>
            <a:pPr>
              <a:buFont typeface="Wingdings" pitchFamily="2" charset="2"/>
              <a:buChar char="ü"/>
            </a:pPr>
            <a:r>
              <a:rPr lang="en-US" dirty="0" smtClean="0">
                <a:latin typeface="Times New Roman" pitchFamily="18" charset="0"/>
                <a:cs typeface="Times New Roman" pitchFamily="18" charset="0"/>
              </a:rPr>
              <a:t> Food to be analyzed is treated with </a:t>
            </a:r>
            <a:r>
              <a:rPr lang="en-US" dirty="0" err="1" smtClean="0">
                <a:latin typeface="Times New Roman" pitchFamily="18" charset="0"/>
                <a:cs typeface="Times New Roman" pitchFamily="18" charset="0"/>
              </a:rPr>
              <a:t>sulphuric</a:t>
            </a:r>
            <a:r>
              <a:rPr lang="en-US" dirty="0" smtClean="0">
                <a:latin typeface="Times New Roman" pitchFamily="18" charset="0"/>
                <a:cs typeface="Times New Roman" pitchFamily="18" charset="0"/>
              </a:rPr>
              <a:t> acid. Ammonium </a:t>
            </a:r>
            <a:r>
              <a:rPr lang="en-US" dirty="0" err="1" smtClean="0">
                <a:latin typeface="Times New Roman" pitchFamily="18" charset="0"/>
                <a:cs typeface="Times New Roman" pitchFamily="18" charset="0"/>
              </a:rPr>
              <a:t>sulphate</a:t>
            </a:r>
            <a:r>
              <a:rPr lang="en-US" dirty="0" smtClean="0">
                <a:latin typeface="Times New Roman" pitchFamily="18" charset="0"/>
                <a:cs typeface="Times New Roman" pitchFamily="18" charset="0"/>
              </a:rPr>
              <a:t> is formed.</a:t>
            </a:r>
          </a:p>
          <a:p>
            <a:pPr>
              <a:buFont typeface="Wingdings" pitchFamily="2" charset="2"/>
              <a:buChar char="ü"/>
            </a:pPr>
            <a:r>
              <a:rPr lang="en-US" dirty="0" smtClean="0">
                <a:latin typeface="Times New Roman" pitchFamily="18" charset="0"/>
                <a:cs typeface="Times New Roman" pitchFamily="18" charset="0"/>
              </a:rPr>
              <a:t>Sodium hydroxide is added to neutralize the acid digestion.</a:t>
            </a:r>
          </a:p>
          <a:p>
            <a:pPr>
              <a:buFont typeface="Wingdings" pitchFamily="2" charset="2"/>
              <a:buChar char="ü"/>
            </a:pPr>
            <a:r>
              <a:rPr lang="en-US" dirty="0" smtClean="0">
                <a:latin typeface="Times New Roman" pitchFamily="18" charset="0"/>
                <a:cs typeface="Times New Roman" pitchFamily="18" charset="0"/>
              </a:rPr>
              <a:t> Ammonia gas is formed as a result and it is collected in a boric acid container .</a:t>
            </a:r>
          </a:p>
          <a:p>
            <a:pPr>
              <a:buFont typeface="Wingdings" pitchFamily="2" charset="2"/>
              <a:buChar char="ü"/>
            </a:pPr>
            <a:r>
              <a:rPr lang="en-US" dirty="0" smtClean="0">
                <a:latin typeface="Times New Roman" pitchFamily="18" charset="0"/>
                <a:cs typeface="Times New Roman" pitchFamily="18" charset="0"/>
              </a:rPr>
              <a:t>Remaining boric acid is distilled and volume of </a:t>
            </a:r>
            <a:r>
              <a:rPr lang="en-US" dirty="0" err="1" smtClean="0">
                <a:latin typeface="Times New Roman" pitchFamily="18" charset="0"/>
                <a:cs typeface="Times New Roman" pitchFamily="18" charset="0"/>
              </a:rPr>
              <a:t>titrant</a:t>
            </a:r>
            <a:r>
              <a:rPr lang="en-US" dirty="0" smtClean="0">
                <a:latin typeface="Times New Roman" pitchFamily="18" charset="0"/>
                <a:cs typeface="Times New Roman" pitchFamily="18" charset="0"/>
              </a:rPr>
              <a:t>, that is percentage of Nitrogen can be calculated.</a:t>
            </a:r>
          </a:p>
          <a:p>
            <a:pPr>
              <a:buFont typeface="Wingdings" pitchFamily="2" charset="2"/>
              <a:buChar char="ü"/>
            </a:pPr>
            <a:r>
              <a:rPr lang="en-US" dirty="0" smtClean="0">
                <a:latin typeface="Times New Roman" pitchFamily="18" charset="0"/>
                <a:cs typeface="Times New Roman" pitchFamily="18" charset="0"/>
              </a:rPr>
              <a:t>It is multiplied with a factor of 6.25 to achieve the protein content. </a:t>
            </a: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5" name="Picture 2" descr="Kjeldhal Automatic Nitrogen Distillation System">
            <a:extLst>
              <a:ext uri="{FF2B5EF4-FFF2-40B4-BE49-F238E27FC236}">
                <a16:creationId xmlns:a16="http://schemas.microsoft.com/office/drawing/2014/main" xmlns="" id="{117E34AF-A8DD-4CF6-829B-1222F4CBB264}"/>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528" r="21075"/>
          <a:stretch/>
        </p:blipFill>
        <p:spPr bwMode="auto">
          <a:xfrm>
            <a:off x="9707784" y="2555914"/>
            <a:ext cx="2484216" cy="342073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287219" y="6158429"/>
            <a:ext cx="2478795" cy="369332"/>
          </a:xfrm>
          <a:prstGeom prst="rect">
            <a:avLst/>
          </a:prstGeom>
          <a:noFill/>
        </p:spPr>
        <p:txBody>
          <a:bodyPr wrap="square" rtlCol="0">
            <a:spAutoFit/>
          </a:bodyPr>
          <a:lstStyle/>
          <a:p>
            <a:r>
              <a:rPr lang="en-US" dirty="0" smtClean="0"/>
              <a:t>  </a:t>
            </a:r>
            <a:r>
              <a:rPr lang="en-US" dirty="0" err="1" smtClean="0"/>
              <a:t>Kjeldahl</a:t>
            </a:r>
            <a:r>
              <a:rPr lang="en-US" dirty="0" smtClean="0"/>
              <a:t> apparatus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Analysis of fat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759726" y="672062"/>
            <a:ext cx="4736813" cy="4560949"/>
          </a:xfrm>
        </p:spPr>
        <p:txBody>
          <a:bodyPr/>
          <a:lstStyle/>
          <a:p>
            <a:pPr>
              <a:buFont typeface="Wingdings" pitchFamily="2" charset="2"/>
              <a:buChar char="ü"/>
            </a:pPr>
            <a:r>
              <a:rPr lang="en-US" dirty="0" smtClean="0">
                <a:latin typeface="Times New Roman" pitchFamily="18" charset="0"/>
                <a:cs typeface="Times New Roman" pitchFamily="18" charset="0"/>
              </a:rPr>
              <a:t>  Fat is analyzed using </a:t>
            </a:r>
            <a:r>
              <a:rPr lang="en-US" dirty="0" err="1" smtClean="0">
                <a:latin typeface="Times New Roman" pitchFamily="18" charset="0"/>
                <a:cs typeface="Times New Roman" pitchFamily="18" charset="0"/>
              </a:rPr>
              <a:t>soxhlet</a:t>
            </a:r>
            <a:r>
              <a:rPr lang="en-US" dirty="0" smtClean="0">
                <a:latin typeface="Times New Roman" pitchFamily="18" charset="0"/>
                <a:cs typeface="Times New Roman" pitchFamily="18" charset="0"/>
              </a:rPr>
              <a:t> apparatus</a:t>
            </a:r>
          </a:p>
          <a:p>
            <a:pPr>
              <a:buFont typeface="Wingdings" pitchFamily="2" charset="2"/>
              <a:buChar char="ü"/>
            </a:pPr>
            <a:r>
              <a:rPr lang="en-US" dirty="0" smtClean="0">
                <a:latin typeface="Times New Roman" pitchFamily="18" charset="0"/>
                <a:cs typeface="Times New Roman" pitchFamily="18" charset="0"/>
              </a:rPr>
              <a:t> It can be done in two steps:</a:t>
            </a:r>
          </a:p>
          <a:p>
            <a:pPr>
              <a:buFont typeface="Arial" pitchFamily="34" charset="0"/>
              <a:buChar char="•"/>
            </a:pPr>
            <a:r>
              <a:rPr lang="en-US" dirty="0" smtClean="0">
                <a:latin typeface="Times New Roman" pitchFamily="18" charset="0"/>
                <a:cs typeface="Times New Roman" pitchFamily="18" charset="0"/>
              </a:rPr>
              <a:t> Dissolving solvent with fat </a:t>
            </a:r>
          </a:p>
          <a:p>
            <a:pPr>
              <a:buFont typeface="Arial" pitchFamily="34" charset="0"/>
              <a:buChar char="•"/>
            </a:pPr>
            <a:r>
              <a:rPr lang="en-US" dirty="0" smtClean="0">
                <a:latin typeface="Times New Roman" pitchFamily="18" charset="0"/>
                <a:cs typeface="Times New Roman" pitchFamily="18" charset="0"/>
              </a:rPr>
              <a:t> Extraction of fat from the food material.</a:t>
            </a:r>
            <a:endParaRPr lang="en-US"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5" name="Picture 4" descr="Soxhlet-extraction-apparatus.png"/>
          <p:cNvPicPr>
            <a:picLocks noChangeAspect="1"/>
          </p:cNvPicPr>
          <p:nvPr/>
        </p:nvPicPr>
        <p:blipFill>
          <a:blip r:embed="rId3"/>
          <a:stretch>
            <a:fillRect/>
          </a:stretch>
        </p:blipFill>
        <p:spPr>
          <a:xfrm>
            <a:off x="8874488" y="2721167"/>
            <a:ext cx="2771775" cy="3374778"/>
          </a:xfrm>
          <a:prstGeom prst="rect">
            <a:avLst/>
          </a:prstGeom>
        </p:spPr>
      </p:pic>
      <p:sp>
        <p:nvSpPr>
          <p:cNvPr id="7" name="TextBox 6"/>
          <p:cNvSpPr txBox="1"/>
          <p:nvPr/>
        </p:nvSpPr>
        <p:spPr>
          <a:xfrm>
            <a:off x="9595691" y="6246564"/>
            <a:ext cx="2247441" cy="369332"/>
          </a:xfrm>
          <a:prstGeom prst="rect">
            <a:avLst/>
          </a:prstGeom>
          <a:noFill/>
        </p:spPr>
        <p:txBody>
          <a:bodyPr wrap="square" rtlCol="0">
            <a:spAutoFit/>
          </a:bodyPr>
          <a:lstStyle/>
          <a:p>
            <a:r>
              <a:rPr lang="en-US" dirty="0" err="1" smtClean="0"/>
              <a:t>Soxhlet</a:t>
            </a:r>
            <a:r>
              <a:rPr lang="en-US" dirty="0" smtClean="0"/>
              <a:t> apparatus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Analysis of carbohydrate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803793" y="0"/>
            <a:ext cx="6815329" cy="5197497"/>
          </a:xfrm>
        </p:spPr>
        <p:txBody>
          <a:bodyPr/>
          <a:lstStyle/>
          <a:p>
            <a:pPr>
              <a:buFont typeface="Wingdings" pitchFamily="2" charset="2"/>
              <a:buChar char="ü"/>
            </a:pPr>
            <a:r>
              <a:rPr lang="en-US" dirty="0" smtClean="0"/>
              <a:t> </a:t>
            </a:r>
            <a:r>
              <a:rPr lang="en-US" b="0" dirty="0" smtClean="0">
                <a:latin typeface="Times New Roman" pitchFamily="18" charset="0"/>
                <a:cs typeface="Times New Roman" pitchFamily="18" charset="0"/>
              </a:rPr>
              <a:t>Carbohydrate  content in food products can be determined by </a:t>
            </a:r>
            <a:r>
              <a:rPr lang="en-US" b="0" dirty="0" err="1" smtClean="0">
                <a:latin typeface="Times New Roman" pitchFamily="18" charset="0"/>
                <a:cs typeface="Times New Roman" pitchFamily="18" charset="0"/>
              </a:rPr>
              <a:t>anthrone</a:t>
            </a:r>
            <a:r>
              <a:rPr lang="en-US" b="0" dirty="0" smtClean="0">
                <a:latin typeface="Times New Roman" pitchFamily="18" charset="0"/>
                <a:cs typeface="Times New Roman" pitchFamily="18" charset="0"/>
              </a:rPr>
              <a:t> method   </a:t>
            </a:r>
            <a:r>
              <a:rPr lang="en-US" b="0" dirty="0" err="1" smtClean="0">
                <a:latin typeface="Times New Roman" pitchFamily="18" charset="0"/>
                <a:cs typeface="Times New Roman" pitchFamily="18" charset="0"/>
              </a:rPr>
              <a:t>spectrophotometry</a:t>
            </a:r>
            <a:r>
              <a:rPr lang="en-US" b="0" dirty="0" smtClean="0">
                <a:latin typeface="Times New Roman" pitchFamily="18" charset="0"/>
                <a:cs typeface="Times New Roman" pitchFamily="18" charset="0"/>
              </a:rPr>
              <a:t> at wavelength of 750 nm.</a:t>
            </a:r>
            <a:endParaRPr lang="en-US" dirty="0" smtClean="0"/>
          </a:p>
          <a:p>
            <a:pPr>
              <a:buFont typeface="Wingdings" pitchFamily="2" charset="2"/>
              <a:buChar char="ü"/>
            </a:pPr>
            <a:endParaRPr lang="en-US" dirty="0" smtClean="0"/>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853933" y="4845089"/>
            <a:ext cx="1356443" cy="1057522"/>
          </a:xfrm>
          <a:prstGeom prst="rect">
            <a:avLst/>
          </a:prstGeom>
        </p:spPr>
      </p:pic>
      <p:pic>
        <p:nvPicPr>
          <p:cNvPr id="5" name="Picture 2" descr="Spectrometer shimadzu UV1800 Spectrophotometer, Rs 275000 /number | ID:  20125846897">
            <a:extLst>
              <a:ext uri="{FF2B5EF4-FFF2-40B4-BE49-F238E27FC236}">
                <a16:creationId xmlns:a16="http://schemas.microsoft.com/office/drawing/2014/main" xmlns="" id="{DF92E2B9-BB99-47EA-99CD-09214BD628C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43597" y="3383174"/>
            <a:ext cx="4762500" cy="30099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824511" y="6488668"/>
            <a:ext cx="2359941" cy="369332"/>
          </a:xfrm>
          <a:prstGeom prst="rect">
            <a:avLst/>
          </a:prstGeom>
          <a:noFill/>
        </p:spPr>
        <p:txBody>
          <a:bodyPr wrap="none" rtlCol="0">
            <a:spAutoFit/>
          </a:bodyPr>
          <a:lstStyle/>
          <a:p>
            <a:r>
              <a:rPr lang="en-US" dirty="0" smtClean="0"/>
              <a:t>Spectrophotometer</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Analysis of ash (Mineral content)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847861" y="727147"/>
            <a:ext cx="3723262" cy="5197497"/>
          </a:xfrm>
        </p:spPr>
        <p:txBody>
          <a:bodyPr/>
          <a:lstStyle/>
          <a:p>
            <a:pPr>
              <a:buFont typeface="Wingdings" pitchFamily="2" charset="2"/>
              <a:buChar char="ü"/>
            </a:pPr>
            <a:r>
              <a:rPr lang="en-US" dirty="0" smtClean="0">
                <a:latin typeface="Times New Roman" pitchFamily="18" charset="0"/>
                <a:cs typeface="Times New Roman" pitchFamily="18" charset="0"/>
              </a:rPr>
              <a:t> Ash content of a food product can be determined using muffle furnace (600 °C) </a:t>
            </a:r>
            <a:endParaRPr lang="en-US" dirty="0">
              <a:latin typeface="Times New Roman" pitchFamily="18" charset="0"/>
              <a:cs typeface="Times New Roman" pitchFamily="18" charset="0"/>
            </a:endParaRPr>
          </a:p>
        </p:txBody>
      </p:sp>
      <p:pic>
        <p:nvPicPr>
          <p:cNvPr id="4" name="Picture 2" descr="1050°C Anti-Corrosive Muffle Furnace with Ceramic Chamber (12&quot; x 8&quot; x 5&quot;,  7.2L) - KSL-1000X">
            <a:extLst>
              <a:ext uri="{FF2B5EF4-FFF2-40B4-BE49-F238E27FC236}">
                <a16:creationId xmlns:a16="http://schemas.microsoft.com/office/drawing/2014/main" xmlns="" id="{B209945A-BD55-4D99-86C4-15005E83C3BE}"/>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252" t="5623" r="16609"/>
          <a:stretch/>
        </p:blipFill>
        <p:spPr bwMode="auto">
          <a:xfrm>
            <a:off x="8549089" y="1681536"/>
            <a:ext cx="3404213" cy="470697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606708" y="6400800"/>
            <a:ext cx="1790939" cy="369332"/>
          </a:xfrm>
          <a:prstGeom prst="rect">
            <a:avLst/>
          </a:prstGeom>
          <a:noFill/>
        </p:spPr>
        <p:txBody>
          <a:bodyPr wrap="none" rtlCol="0">
            <a:spAutoFit/>
          </a:bodyPr>
          <a:lstStyle/>
          <a:p>
            <a:r>
              <a:rPr lang="en-US" dirty="0" smtClean="0"/>
              <a:t>Muffle furnace</a:t>
            </a:r>
            <a:endParaRPr lang="en-US" dirty="0"/>
          </a:p>
        </p:txBody>
      </p:sp>
      <p:pic>
        <p:nvPicPr>
          <p:cNvPr id="7" name="Picture 6"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842916" y="5142544"/>
            <a:ext cx="1356443" cy="105752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25" y="705113"/>
            <a:ext cx="3822853" cy="5197498"/>
          </a:xfrm>
        </p:spPr>
        <p:txBody>
          <a:bodyPr/>
          <a:lstStyle/>
          <a:p>
            <a:r>
              <a:rPr lang="en-US" dirty="0" smtClean="0"/>
              <a:t>Micronutrient Analysis</a:t>
            </a:r>
            <a:endParaRPr lang="en-US" dirty="0"/>
          </a:p>
        </p:txBody>
      </p:sp>
      <p:sp>
        <p:nvSpPr>
          <p:cNvPr id="3" name="Content Placeholder 2"/>
          <p:cNvSpPr>
            <a:spLocks noGrp="1"/>
          </p:cNvSpPr>
          <p:nvPr>
            <p:ph idx="1"/>
          </p:nvPr>
        </p:nvSpPr>
        <p:spPr>
          <a:xfrm>
            <a:off x="5376670" y="705113"/>
            <a:ext cx="6102906" cy="5197497"/>
          </a:xfrm>
        </p:spPr>
        <p:txBody>
          <a:bodyPr>
            <a:normAutofit/>
          </a:bodyPr>
          <a:lstStyle/>
          <a:p>
            <a:pPr>
              <a:buFont typeface="Wingdings" pitchFamily="2" charset="2"/>
              <a:buChar char="ü"/>
            </a:pPr>
            <a:r>
              <a:rPr lang="en-US" b="0" dirty="0" smtClean="0">
                <a:latin typeface="Times New Roman" pitchFamily="18" charset="0"/>
                <a:cs typeface="Times New Roman" pitchFamily="18" charset="0"/>
              </a:rPr>
              <a:t>This involves analyzing trace elements and essential micronutrients like selenium, iodine, or copper.</a:t>
            </a:r>
          </a:p>
          <a:p>
            <a:pPr>
              <a:buFont typeface="Wingdings" pitchFamily="2" charset="2"/>
              <a:buChar char="ü"/>
            </a:pPr>
            <a:r>
              <a:rPr lang="en-US" b="0" dirty="0" smtClean="0">
                <a:latin typeface="Times New Roman" pitchFamily="18" charset="0"/>
                <a:cs typeface="Times New Roman" pitchFamily="18" charset="0"/>
              </a:rPr>
              <a:t> Determining the micronutrient content provides insights into the nutritional value of the food product.</a:t>
            </a:r>
            <a:endParaRPr lang="en-US"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8" y="705113"/>
            <a:ext cx="3752812" cy="5197498"/>
          </a:xfrm>
        </p:spPr>
        <p:txBody>
          <a:bodyPr/>
          <a:lstStyle/>
          <a:p>
            <a:r>
              <a:rPr lang="en-US" dirty="0" smtClean="0">
                <a:latin typeface="Times New Roman" pitchFamily="18" charset="0"/>
                <a:cs typeface="Times New Roman" pitchFamily="18" charset="0"/>
              </a:rPr>
              <a:t>Atomic absorption  spectroscopy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902537" y="603513"/>
            <a:ext cx="4568841" cy="5197497"/>
          </a:xfrm>
        </p:spPr>
        <p:txBody>
          <a:bodyPr>
            <a:normAutofit/>
          </a:bodyPr>
          <a:lstStyle/>
          <a:p>
            <a:pPr>
              <a:buFont typeface="Wingdings" pitchFamily="2" charset="2"/>
              <a:buChar char="ü"/>
            </a:pPr>
            <a:r>
              <a:rPr lang="en-US" b="0" dirty="0" smtClean="0">
                <a:latin typeface="Times New Roman" pitchFamily="18" charset="0"/>
                <a:cs typeface="Times New Roman" pitchFamily="18" charset="0"/>
              </a:rPr>
              <a:t>  In the context of food analysis, AAS enables the precise quantification of elements such as calcium, iron, zinc, lead, and many others. </a:t>
            </a:r>
          </a:p>
          <a:p>
            <a:pPr>
              <a:buFont typeface="Wingdings" pitchFamily="2" charset="2"/>
              <a:buChar char="ü"/>
            </a:pPr>
            <a:r>
              <a:rPr lang="en-US" b="0" dirty="0" smtClean="0">
                <a:latin typeface="Times New Roman" pitchFamily="18" charset="0"/>
                <a:cs typeface="Times New Roman" pitchFamily="18" charset="0"/>
              </a:rPr>
              <a:t> This information is invaluable for various aspects of the food industry, from nutritional labeling to food safety assessments.</a:t>
            </a:r>
            <a:endParaRPr lang="en-US" b="0"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1026" name="Picture 2" descr="AAS(Atomic absorption spectroscopy) in Food Analysis: Ensuring Safety and  Quality - Drawell"/>
          <p:cNvPicPr>
            <a:picLocks noChangeAspect="1" noChangeArrowheads="1"/>
          </p:cNvPicPr>
          <p:nvPr/>
        </p:nvPicPr>
        <p:blipFill>
          <a:blip r:embed="rId3"/>
          <a:srcRect/>
          <a:stretch>
            <a:fillRect/>
          </a:stretch>
        </p:blipFill>
        <p:spPr bwMode="auto">
          <a:xfrm>
            <a:off x="9471377" y="2144888"/>
            <a:ext cx="2517423" cy="2517423"/>
          </a:xfrm>
          <a:prstGeom prst="rect">
            <a:avLst/>
          </a:prstGeom>
          <a:noFill/>
        </p:spPr>
      </p:pic>
      <p:sp>
        <p:nvSpPr>
          <p:cNvPr id="6" name="TextBox 5"/>
          <p:cNvSpPr txBox="1"/>
          <p:nvPr/>
        </p:nvSpPr>
        <p:spPr>
          <a:xfrm>
            <a:off x="7845778" y="4989689"/>
            <a:ext cx="3951274" cy="369332"/>
          </a:xfrm>
          <a:prstGeom prst="rect">
            <a:avLst/>
          </a:prstGeom>
          <a:noFill/>
        </p:spPr>
        <p:txBody>
          <a:bodyPr wrap="none" rtlCol="0">
            <a:spAutoFit/>
          </a:bodyPr>
          <a:lstStyle/>
          <a:p>
            <a:r>
              <a:rPr lang="en-US" dirty="0" smtClean="0"/>
              <a:t>Atomic absorption spectrometer</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5" y="705113"/>
            <a:ext cx="3811835" cy="5197498"/>
          </a:xfrm>
        </p:spPr>
        <p:txBody>
          <a:bodyPr>
            <a:normAutofit/>
          </a:bodyPr>
          <a:lstStyle/>
          <a:p>
            <a:r>
              <a:rPr lang="en-US" sz="3200" dirty="0" smtClean="0">
                <a:latin typeface="Times New Roman" pitchFamily="18" charset="0"/>
                <a:cs typeface="Times New Roman" pitchFamily="18" charset="0"/>
              </a:rPr>
              <a:t>Inductively coupled plasma Mass spectrometry (ICP-MS)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836845" y="253421"/>
            <a:ext cx="5232571" cy="5197497"/>
          </a:xfrm>
        </p:spPr>
        <p:txBody>
          <a:bodyPr>
            <a:normAutofit/>
          </a:bodyPr>
          <a:lstStyle/>
          <a:p>
            <a:pPr>
              <a:buFont typeface="Wingdings" pitchFamily="2" charset="2"/>
              <a:buChar char="ü"/>
            </a:pPr>
            <a:r>
              <a:rPr lang="en-US" dirty="0" smtClean="0">
                <a:latin typeface="Times New Roman" pitchFamily="18" charset="0"/>
                <a:cs typeface="Times New Roman" pitchFamily="18" charset="0"/>
              </a:rPr>
              <a:t> Elemental analysis of food substances presents a challenge because of the wide variety of food types and range of concentrations that need to be analyzed. </a:t>
            </a:r>
          </a:p>
          <a:p>
            <a:pPr>
              <a:buFont typeface="Wingdings" pitchFamily="2" charset="2"/>
              <a:buChar char="ü"/>
            </a:pPr>
            <a:r>
              <a:rPr lang="en-US" dirty="0" smtClean="0">
                <a:latin typeface="Times New Roman" pitchFamily="18" charset="0"/>
                <a:cs typeface="Times New Roman" pitchFamily="18" charset="0"/>
              </a:rPr>
              <a:t>The complexity of food matrices requires digestion to both break down the matrix and to convert solids into liquids for analysis. </a:t>
            </a:r>
          </a:p>
          <a:p>
            <a:pPr>
              <a:buFont typeface="Wingdings" pitchFamily="2" charset="2"/>
              <a:buChar char="ü"/>
            </a:pPr>
            <a:r>
              <a:rPr lang="en-US" dirty="0" smtClean="0">
                <a:latin typeface="Times New Roman" pitchFamily="18" charset="0"/>
                <a:cs typeface="Times New Roman" pitchFamily="18" charset="0"/>
              </a:rPr>
              <a:t>ICP-MS has the ability to measure both trace and elevated elements.</a:t>
            </a:r>
            <a:endParaRPr lang="en-US"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
        <p:nvSpPr>
          <p:cNvPr id="49154" name="AutoShape 2" descr="NexION 5000 Multi-Quadrupole ICP Mass Spectrometer | PerkinElm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NexION 5000 Multi-Quadrupole ICP Mass Spectrometer | PerkinElm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188514_NexION5000_ICP-MS_1000x1000.jpg"/>
          <p:cNvPicPr>
            <a:picLocks noChangeAspect="1"/>
          </p:cNvPicPr>
          <p:nvPr/>
        </p:nvPicPr>
        <p:blipFill>
          <a:blip r:embed="rId3"/>
          <a:stretch>
            <a:fillRect/>
          </a:stretch>
        </p:blipFill>
        <p:spPr>
          <a:xfrm>
            <a:off x="9816029" y="3139807"/>
            <a:ext cx="2155634" cy="2570180"/>
          </a:xfrm>
          <a:prstGeom prst="rect">
            <a:avLst/>
          </a:prstGeom>
        </p:spPr>
      </p:pic>
      <p:sp>
        <p:nvSpPr>
          <p:cNvPr id="8" name="TextBox 7"/>
          <p:cNvSpPr txBox="1"/>
          <p:nvPr/>
        </p:nvSpPr>
        <p:spPr>
          <a:xfrm>
            <a:off x="10631277" y="5838940"/>
            <a:ext cx="1010213" cy="369332"/>
          </a:xfrm>
          <a:prstGeom prst="rect">
            <a:avLst/>
          </a:prstGeom>
          <a:noFill/>
        </p:spPr>
        <p:txBody>
          <a:bodyPr wrap="none" rtlCol="0">
            <a:spAutoFit/>
          </a:bodyPr>
          <a:lstStyle/>
          <a:p>
            <a:r>
              <a:rPr lang="en-US" dirty="0" smtClean="0"/>
              <a:t>ICP-MS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Analysis of important contaminants of food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ü"/>
            </a:pPr>
            <a:r>
              <a:rPr lang="en-US" b="0" dirty="0" smtClean="0">
                <a:latin typeface="Times New Roman" pitchFamily="18" charset="0"/>
                <a:cs typeface="Times New Roman" pitchFamily="18" charset="0"/>
              </a:rPr>
              <a:t> Food contamination is when something is incorporated into the food intentionally or accidentally.</a:t>
            </a:r>
          </a:p>
          <a:p>
            <a:pPr>
              <a:buFont typeface="Wingdings" pitchFamily="2" charset="2"/>
              <a:buChar char="ü"/>
            </a:pPr>
            <a:r>
              <a:rPr lang="en-US" b="0" dirty="0" smtClean="0">
                <a:latin typeface="Times New Roman" pitchFamily="18" charset="0"/>
                <a:cs typeface="Times New Roman" pitchFamily="18" charset="0"/>
              </a:rPr>
              <a:t> Types of contaminants can be: microbiological, </a:t>
            </a:r>
            <a:r>
              <a:rPr lang="en-US" b="0" dirty="0" err="1" smtClean="0">
                <a:latin typeface="Times New Roman" pitchFamily="18" charset="0"/>
                <a:cs typeface="Times New Roman" pitchFamily="18" charset="0"/>
              </a:rPr>
              <a:t>mycotoxins</a:t>
            </a:r>
            <a:r>
              <a:rPr lang="en-US" b="0" dirty="0" smtClean="0">
                <a:latin typeface="Times New Roman" pitchFamily="18" charset="0"/>
                <a:cs typeface="Times New Roman" pitchFamily="18" charset="0"/>
              </a:rPr>
              <a:t>, pesticides, heavy metals </a:t>
            </a:r>
          </a:p>
          <a:p>
            <a:endParaRPr lang="en-US" b="0" dirty="0" smtClean="0">
              <a:latin typeface="Times New Roman" pitchFamily="18" charset="0"/>
              <a:cs typeface="Times New Roman" pitchFamily="18" charset="0"/>
            </a:endParaRPr>
          </a:p>
          <a:p>
            <a:endParaRPr lang="en-US" b="0" dirty="0" smtClean="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Microbiological contaminants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ü"/>
            </a:pPr>
            <a:r>
              <a:rPr lang="en-US" b="0" dirty="0" smtClean="0">
                <a:latin typeface="Times New Roman" pitchFamily="18" charset="0"/>
                <a:cs typeface="Times New Roman" pitchFamily="18" charset="0"/>
              </a:rPr>
              <a:t> Microbiological contamination can occur due to pathogens such as Salmonella, E. coli, </a:t>
            </a:r>
            <a:r>
              <a:rPr lang="en-US" b="0" dirty="0" err="1" smtClean="0">
                <a:latin typeface="Times New Roman" pitchFamily="18" charset="0"/>
                <a:cs typeface="Times New Roman" pitchFamily="18" charset="0"/>
              </a:rPr>
              <a:t>Coliform</a:t>
            </a:r>
            <a:r>
              <a:rPr lang="en-US" b="0" dirty="0" smtClean="0">
                <a:latin typeface="Times New Roman" pitchFamily="18" charset="0"/>
                <a:cs typeface="Times New Roman" pitchFamily="18" charset="0"/>
              </a:rPr>
              <a:t>, etc may be detected using methods such as polymerase chain reactions, immunoassays,  Total plate count, </a:t>
            </a:r>
            <a:r>
              <a:rPr lang="en-US" b="0" dirty="0" err="1" smtClean="0">
                <a:latin typeface="Times New Roman" pitchFamily="18" charset="0"/>
                <a:cs typeface="Times New Roman" pitchFamily="18" charset="0"/>
              </a:rPr>
              <a:t>coliform</a:t>
            </a:r>
            <a:r>
              <a:rPr lang="en-US" b="0" dirty="0" smtClean="0">
                <a:latin typeface="Times New Roman" pitchFamily="18" charset="0"/>
                <a:cs typeface="Times New Roman" pitchFamily="18" charset="0"/>
              </a:rPr>
              <a:t> count, ELISA.</a:t>
            </a:r>
            <a:endParaRPr lang="en-US" b="0"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6" y="1109284"/>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Why “Standards”?</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877517" y="1109284"/>
            <a:ext cx="7048847" cy="4573099"/>
          </a:xfrm>
        </p:spPr>
        <p:txBody>
          <a:bodyPr>
            <a:noAutofit/>
          </a:bodyPr>
          <a:lstStyle/>
          <a:p>
            <a:pPr marL="342900" indent="-342900" algn="just">
              <a:buClr>
                <a:schemeClr val="tx1"/>
              </a:buClr>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Standardization in Testing ensures  food undergoes tests for fat content, protein levels, presence of antibiotics, and other parameters using established and approved procedures.</a:t>
            </a:r>
          </a:p>
          <a:p>
            <a:pPr marL="342900" indent="-342900" algn="just">
              <a:buClr>
                <a:schemeClr val="tx1"/>
              </a:buClr>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Clr>
                <a:schemeClr val="tx1"/>
              </a:buClr>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Standardization in Processes ensures food processing facilities utilize standardized equipment like milk tankers and pasteurizers to ensure consistent handling and processing.</a:t>
            </a:r>
          </a:p>
          <a:p>
            <a:pPr marL="342900" indent="-342900" algn="just">
              <a:buClr>
                <a:schemeClr val="tx1"/>
              </a:buClr>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Clr>
                <a:schemeClr val="tx1"/>
              </a:buClr>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Standardization in Cleaning &amp; Sanitation ensures  cleaning and sanitation protocols minimize the risk of contamination throughout the food production chain.</a:t>
            </a: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17762" y="406722"/>
            <a:ext cx="2990850" cy="2164255"/>
          </a:xfrm>
          <a:prstGeom prst="rect">
            <a:avLst/>
          </a:prstGeom>
        </p:spPr>
      </p:pic>
    </p:spTree>
    <p:extLst>
      <p:ext uri="{BB962C8B-B14F-4D97-AF65-F5344CB8AC3E}">
        <p14:creationId xmlns:p14="http://schemas.microsoft.com/office/powerpoint/2010/main" xmlns="" val="3336901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Pesticides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ü"/>
            </a:pPr>
            <a:r>
              <a:rPr lang="en-US" b="0" dirty="0" smtClean="0">
                <a:latin typeface="Times New Roman" pitchFamily="18" charset="0"/>
                <a:cs typeface="Times New Roman" pitchFamily="18" charset="0"/>
              </a:rPr>
              <a:t>  Gas chromatography (GC) coupled with mass spectrometry (MS) to analyze pesticide residues in food samples.</a:t>
            </a:r>
          </a:p>
          <a:p>
            <a:pPr>
              <a:buFont typeface="Wingdings" pitchFamily="2" charset="2"/>
              <a:buChar char="ü"/>
            </a:pPr>
            <a:r>
              <a:rPr lang="en-US" b="0" dirty="0" smtClean="0">
                <a:latin typeface="Times New Roman" pitchFamily="18" charset="0"/>
                <a:cs typeface="Times New Roman" pitchFamily="18" charset="0"/>
              </a:rPr>
              <a:t> This analysis allows for the identification and quantification of pesticide residues, ensuring compliance with regulatory limits.</a:t>
            </a:r>
            <a:endParaRPr lang="en-US"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Heavy metals</a:t>
            </a:r>
            <a:r>
              <a:rPr lang="en-US" dirty="0" smtClean="0"/>
              <a:t/>
            </a:r>
            <a:br>
              <a:rPr lang="en-US" dirty="0" smtClean="0"/>
            </a:br>
            <a:endParaRPr lang="en-US" dirty="0"/>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
        <p:nvSpPr>
          <p:cNvPr id="6" name="Content Placeholder 5"/>
          <p:cNvSpPr>
            <a:spLocks noGrp="1"/>
          </p:cNvSpPr>
          <p:nvPr>
            <p:ph idx="1"/>
          </p:nvPr>
        </p:nvSpPr>
        <p:spPr/>
        <p:txBody>
          <a:bodyPr/>
          <a:lstStyle/>
          <a:p>
            <a:pPr>
              <a:buFont typeface="Wingdings" pitchFamily="2" charset="2"/>
              <a:buChar char="ü"/>
            </a:pPr>
            <a:r>
              <a:rPr lang="en-US" b="0" dirty="0" smtClean="0">
                <a:latin typeface="Times New Roman" pitchFamily="18" charset="0"/>
                <a:cs typeface="Times New Roman" pitchFamily="18" charset="0"/>
              </a:rPr>
              <a:t>The presence of heavy metals in food samples is a significant concern. Nutritional testing labs in India utilize techniques like ICP-AES or AAS to analyze heavy metal contamination. </a:t>
            </a:r>
          </a:p>
          <a:p>
            <a:pPr>
              <a:buFont typeface="Wingdings" pitchFamily="2" charset="2"/>
              <a:buChar char="ü"/>
            </a:pPr>
            <a:r>
              <a:rPr lang="en-US" b="0" dirty="0" smtClean="0">
                <a:latin typeface="Times New Roman" pitchFamily="18" charset="0"/>
                <a:cs typeface="Times New Roman" pitchFamily="18" charset="0"/>
              </a:rPr>
              <a:t>This analysis ensures that food products meet the permissible limits set by regulatory authorities.</a:t>
            </a:r>
            <a:endParaRPr lang="en-US"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Mycotoxins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ü"/>
            </a:pPr>
            <a:r>
              <a:rPr lang="en-US" b="0" dirty="0" smtClean="0"/>
              <a:t> </a:t>
            </a:r>
            <a:r>
              <a:rPr lang="en-US" b="0" dirty="0" err="1" smtClean="0"/>
              <a:t>Mycotoxins</a:t>
            </a:r>
            <a:r>
              <a:rPr lang="en-US" b="0" dirty="0" smtClean="0"/>
              <a:t> are toxic compounds produced by certain molds that can contaminate food products. </a:t>
            </a:r>
          </a:p>
          <a:p>
            <a:pPr>
              <a:buFont typeface="Wingdings" pitchFamily="2" charset="2"/>
              <a:buChar char="ü"/>
            </a:pPr>
            <a:r>
              <a:rPr lang="en-US" b="0" dirty="0" smtClean="0"/>
              <a:t> Nutritional testing labs in India employ methods such as high-performance liquid chromatography (HPLC) or enzyme-linked </a:t>
            </a:r>
            <a:r>
              <a:rPr lang="en-US" b="0" dirty="0" err="1" smtClean="0"/>
              <a:t>immunosorbent</a:t>
            </a:r>
            <a:r>
              <a:rPr lang="en-US" b="0" dirty="0" smtClean="0"/>
              <a:t> assay (ELISA) to detect and quantify </a:t>
            </a:r>
            <a:r>
              <a:rPr lang="en-US" b="0" dirty="0" err="1" smtClean="0"/>
              <a:t>mycotoxins</a:t>
            </a:r>
            <a:r>
              <a:rPr lang="en-US" b="0" dirty="0" smtClean="0"/>
              <a:t>, ensuring the safety of food samples.</a:t>
            </a:r>
          </a:p>
          <a:p>
            <a:r>
              <a:rPr lang="en-US" dirty="0" smtClean="0"/>
              <a:t/>
            </a:r>
            <a:br>
              <a:rPr lang="en-US" dirty="0" smtClean="0"/>
            </a:br>
            <a:endParaRPr lang="en-US" dirty="0"/>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8" y="705113"/>
            <a:ext cx="3411973" cy="4627051"/>
          </a:xfrm>
        </p:spPr>
        <p:txBody>
          <a:bodyPr/>
          <a:lstStyle/>
          <a:p>
            <a:r>
              <a:rPr lang="en-US" dirty="0" smtClean="0">
                <a:latin typeface="Times New Roman" pitchFamily="18" charset="0"/>
                <a:cs typeface="Times New Roman" pitchFamily="18" charset="0"/>
              </a:rPr>
              <a:t>Indian Standards on Testing of Food Products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We have </a:t>
            </a:r>
            <a:r>
              <a:rPr lang="en-US" sz="2800" dirty="0" smtClean="0">
                <a:latin typeface="Times New Roman" pitchFamily="18" charset="0"/>
                <a:cs typeface="Times New Roman" pitchFamily="18" charset="0"/>
              </a:rPr>
              <a:t>multiple standards </a:t>
            </a:r>
            <a:r>
              <a:rPr lang="en-US" sz="2800" dirty="0" smtClean="0">
                <a:latin typeface="Times New Roman" pitchFamily="18" charset="0"/>
                <a:cs typeface="Times New Roman" pitchFamily="18" charset="0"/>
              </a:rPr>
              <a:t>developed for testing of various food products. </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Let’s know about </a:t>
            </a:r>
            <a:r>
              <a:rPr lang="en-US" sz="2800" dirty="0" smtClean="0">
                <a:latin typeface="Times New Roman" pitchFamily="18" charset="0"/>
                <a:cs typeface="Times New Roman" pitchFamily="18" charset="0"/>
              </a:rPr>
              <a:t>them!</a:t>
            </a:r>
            <a:endParaRPr lang="en-US" sz="2800"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84" y="231388"/>
            <a:ext cx="3411973" cy="5197498"/>
          </a:xfrm>
        </p:spPr>
        <p:txBody>
          <a:bodyPr/>
          <a:lstStyle/>
          <a:p>
            <a:r>
              <a:rPr lang="en-US" dirty="0" smtClean="0">
                <a:latin typeface="Times New Roman" pitchFamily="18" charset="0"/>
                <a:cs typeface="Times New Roman" pitchFamily="18" charset="0"/>
              </a:rPr>
              <a:t>IS on test methods of Fruit and vegetable products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343812" y="605700"/>
          <a:ext cx="6631523" cy="5614399"/>
        </p:xfrm>
        <a:graphic>
          <a:graphicData uri="http://schemas.openxmlformats.org/drawingml/2006/table">
            <a:tbl>
              <a:tblPr firstRow="1" bandRow="1">
                <a:tableStyleId>{5C22544A-7EE6-4342-B048-85BDC9FD1C3A}</a:tableStyleId>
              </a:tblPr>
              <a:tblGrid>
                <a:gridCol w="1347265"/>
                <a:gridCol w="2329298"/>
                <a:gridCol w="2954960"/>
              </a:tblGrid>
              <a:tr h="1001728">
                <a:tc>
                  <a:txBody>
                    <a:bodyPr/>
                    <a:lstStyle/>
                    <a:p>
                      <a:r>
                        <a:rPr lang="en-US" dirty="0" smtClean="0">
                          <a:latin typeface="Times New Roman" pitchFamily="18" charset="0"/>
                          <a:cs typeface="Times New Roman" pitchFamily="18" charset="0"/>
                        </a:rPr>
                        <a:t>Sl.</a:t>
                      </a:r>
                      <a:r>
                        <a:rPr lang="en-US" baseline="0" dirty="0" smtClean="0">
                          <a:latin typeface="Times New Roman" pitchFamily="18" charset="0"/>
                          <a:cs typeface="Times New Roman" pitchFamily="18" charset="0"/>
                        </a:rPr>
                        <a:t> No.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IS No.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Title</a:t>
                      </a:r>
                      <a:endParaRPr lang="en-US" dirty="0">
                        <a:latin typeface="Times New Roman" pitchFamily="18" charset="0"/>
                        <a:cs typeface="Times New Roman" pitchFamily="18" charset="0"/>
                      </a:endParaRPr>
                    </a:p>
                  </a:txBody>
                  <a:tcPr/>
                </a:tc>
              </a:tr>
              <a:tr h="1446666">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pPr marL="0" marR="0">
                        <a:lnSpc>
                          <a:spcPct val="107000"/>
                        </a:lnSpc>
                        <a:spcBef>
                          <a:spcPts val="0"/>
                        </a:spcBef>
                        <a:spcAft>
                          <a:spcPts val="0"/>
                        </a:spcAft>
                      </a:pPr>
                      <a:r>
                        <a:rPr lang="en-US" sz="2000" dirty="0">
                          <a:latin typeface="Times New Roman" pitchFamily="18" charset="0"/>
                          <a:ea typeface="Calibri"/>
                          <a:cs typeface="Times New Roman" pitchFamily="18" charset="0"/>
                        </a:rPr>
                        <a:t>IS 5781 : 1993/</a:t>
                      </a:r>
                    </a:p>
                    <a:p>
                      <a:pPr marL="0" marR="0">
                        <a:lnSpc>
                          <a:spcPct val="107000"/>
                        </a:lnSpc>
                        <a:spcBef>
                          <a:spcPts val="0"/>
                        </a:spcBef>
                        <a:spcAft>
                          <a:spcPts val="0"/>
                        </a:spcAft>
                      </a:pPr>
                      <a:r>
                        <a:rPr lang="en-US" sz="2000" dirty="0">
                          <a:latin typeface="Times New Roman" pitchFamily="18" charset="0"/>
                          <a:ea typeface="Calibri"/>
                          <a:cs typeface="Times New Roman" pitchFamily="18" charset="0"/>
                        </a:rPr>
                        <a:t>ISO 1026: 1982</a:t>
                      </a:r>
                    </a:p>
                  </a:txBody>
                  <a:tcPr marL="68580" marR="68580" marT="0" marB="0"/>
                </a:tc>
                <a:tc>
                  <a:txBody>
                    <a:bodyPr/>
                    <a:lstStyle/>
                    <a:p>
                      <a:pPr marL="0" marR="0" algn="just">
                        <a:lnSpc>
                          <a:spcPct val="107000"/>
                        </a:lnSpc>
                        <a:spcBef>
                          <a:spcPts val="0"/>
                        </a:spcBef>
                        <a:spcAft>
                          <a:spcPts val="0"/>
                        </a:spcAft>
                      </a:pPr>
                      <a:r>
                        <a:rPr lang="en-US" sz="1600" dirty="0">
                          <a:latin typeface="Times New Roman" pitchFamily="18" charset="0"/>
                          <a:ea typeface="Calibri"/>
                          <a:cs typeface="Times New Roman" pitchFamily="18" charset="0"/>
                        </a:rPr>
                        <a:t>Fruit and vegetable products ― Determination of dry matter content by drying under reduced pressure and of water content by </a:t>
                      </a:r>
                      <a:r>
                        <a:rPr lang="en-US" sz="1600" dirty="0" err="1">
                          <a:latin typeface="Times New Roman" pitchFamily="18" charset="0"/>
                          <a:ea typeface="Calibri"/>
                          <a:cs typeface="Times New Roman" pitchFamily="18" charset="0"/>
                        </a:rPr>
                        <a:t>Azeotropic</a:t>
                      </a:r>
                      <a:r>
                        <a:rPr lang="en-US" sz="1600" dirty="0">
                          <a:latin typeface="Times New Roman" pitchFamily="18" charset="0"/>
                          <a:ea typeface="Calibri"/>
                          <a:cs typeface="Times New Roman" pitchFamily="18" charset="0"/>
                        </a:rPr>
                        <a:t> distillation (</a:t>
                      </a:r>
                      <a:r>
                        <a:rPr lang="en-US" sz="1600" i="1" dirty="0">
                          <a:latin typeface="Times New Roman" pitchFamily="18" charset="0"/>
                          <a:ea typeface="Calibri"/>
                          <a:cs typeface="Times New Roman" pitchFamily="18" charset="0"/>
                        </a:rPr>
                        <a:t>first revision</a:t>
                      </a:r>
                      <a:r>
                        <a:rPr lang="en-US" sz="1600" dirty="0">
                          <a:latin typeface="Times New Roman" pitchFamily="18" charset="0"/>
                          <a:ea typeface="Calibri"/>
                          <a:cs typeface="Times New Roman" pitchFamily="18" charset="0"/>
                        </a:rPr>
                        <a:t>)</a:t>
                      </a:r>
                    </a:p>
                  </a:txBody>
                  <a:tcPr marL="68580" marR="68580" marT="0" marB="0"/>
                </a:tc>
              </a:tr>
              <a:tr h="1001728">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pPr marL="0" marR="0">
                        <a:lnSpc>
                          <a:spcPct val="107000"/>
                        </a:lnSpc>
                        <a:spcBef>
                          <a:spcPts val="0"/>
                        </a:spcBef>
                        <a:spcAft>
                          <a:spcPts val="0"/>
                        </a:spcAft>
                      </a:pPr>
                      <a:r>
                        <a:rPr lang="en-US" sz="1800" dirty="0">
                          <a:latin typeface="Times New Roman" pitchFamily="18" charset="0"/>
                          <a:ea typeface="Calibri"/>
                          <a:cs typeface="Times New Roman" pitchFamily="18" charset="0"/>
                        </a:rPr>
                        <a:t>IS 13815 : 2009/</a:t>
                      </a:r>
                    </a:p>
                    <a:p>
                      <a:pPr marL="0" marR="0">
                        <a:lnSpc>
                          <a:spcPct val="107000"/>
                        </a:lnSpc>
                        <a:spcBef>
                          <a:spcPts val="0"/>
                        </a:spcBef>
                        <a:spcAft>
                          <a:spcPts val="0"/>
                        </a:spcAft>
                      </a:pPr>
                      <a:r>
                        <a:rPr lang="en-US" sz="1800" dirty="0">
                          <a:latin typeface="Times New Roman" pitchFamily="18" charset="0"/>
                          <a:ea typeface="Calibri"/>
                          <a:cs typeface="Times New Roman" pitchFamily="18" charset="0"/>
                        </a:rPr>
                        <a:t>ISO 2173 : 2003</a:t>
                      </a:r>
                    </a:p>
                  </a:txBody>
                  <a:tcPr marL="68580" marR="68580" marT="0" marB="0"/>
                </a:tc>
                <a:tc>
                  <a:txBody>
                    <a:bodyPr/>
                    <a:lstStyle/>
                    <a:p>
                      <a:pPr marL="0" marR="0" algn="just">
                        <a:lnSpc>
                          <a:spcPct val="107000"/>
                        </a:lnSpc>
                        <a:spcBef>
                          <a:spcPts val="0"/>
                        </a:spcBef>
                        <a:spcAft>
                          <a:spcPts val="0"/>
                        </a:spcAft>
                      </a:pPr>
                      <a:r>
                        <a:rPr lang="en-US" sz="1600" dirty="0">
                          <a:latin typeface="Times New Roman" pitchFamily="18" charset="0"/>
                          <a:ea typeface="Calibri"/>
                          <a:cs typeface="Times New Roman" pitchFamily="18" charset="0"/>
                        </a:rPr>
                        <a:t>Fruit and vegetable products ― Determination of soluble solids content ―</a:t>
                      </a:r>
                      <a:r>
                        <a:rPr lang="en-US" sz="1600" dirty="0" err="1">
                          <a:latin typeface="Times New Roman" pitchFamily="18" charset="0"/>
                          <a:ea typeface="Calibri"/>
                          <a:cs typeface="Times New Roman" pitchFamily="18" charset="0"/>
                        </a:rPr>
                        <a:t>Refractometric</a:t>
                      </a:r>
                      <a:r>
                        <a:rPr lang="en-US" sz="1600" dirty="0">
                          <a:latin typeface="Times New Roman" pitchFamily="18" charset="0"/>
                          <a:ea typeface="Calibri"/>
                          <a:cs typeface="Times New Roman" pitchFamily="18" charset="0"/>
                        </a:rPr>
                        <a:t> method (</a:t>
                      </a:r>
                      <a:r>
                        <a:rPr lang="en-US" sz="1600" i="1" dirty="0">
                          <a:latin typeface="Times New Roman" pitchFamily="18" charset="0"/>
                          <a:ea typeface="Calibri"/>
                          <a:cs typeface="Times New Roman" pitchFamily="18" charset="0"/>
                        </a:rPr>
                        <a:t>first revision</a:t>
                      </a:r>
                      <a:r>
                        <a:rPr lang="en-US" sz="1600" dirty="0">
                          <a:latin typeface="Times New Roman" pitchFamily="18" charset="0"/>
                          <a:ea typeface="Calibri"/>
                          <a:cs typeface="Times New Roman" pitchFamily="18" charset="0"/>
                        </a:rPr>
                        <a:t>)</a:t>
                      </a:r>
                    </a:p>
                  </a:txBody>
                  <a:tcPr marL="68580" marR="68580" marT="0" marB="0"/>
                </a:tc>
              </a:tr>
              <a:tr h="1001728">
                <a:tc>
                  <a:txBody>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pPr marL="0" marR="0">
                        <a:lnSpc>
                          <a:spcPct val="107000"/>
                        </a:lnSpc>
                        <a:spcBef>
                          <a:spcPts val="0"/>
                        </a:spcBef>
                        <a:spcAft>
                          <a:spcPts val="0"/>
                        </a:spcAft>
                      </a:pPr>
                      <a:r>
                        <a:rPr lang="en-US" sz="1800" dirty="0">
                          <a:latin typeface="Times New Roman"/>
                          <a:ea typeface="Calibri"/>
                          <a:cs typeface="Mangal"/>
                        </a:rPr>
                        <a:t>IS 13816: 2009/</a:t>
                      </a:r>
                      <a:endParaRPr lang="en-US" sz="1800" dirty="0">
                        <a:latin typeface="Calibri"/>
                        <a:ea typeface="Calibri"/>
                        <a:cs typeface="Mangal"/>
                      </a:endParaRPr>
                    </a:p>
                    <a:p>
                      <a:pPr marL="0" marR="0">
                        <a:lnSpc>
                          <a:spcPct val="107000"/>
                        </a:lnSpc>
                        <a:spcBef>
                          <a:spcPts val="0"/>
                        </a:spcBef>
                        <a:spcAft>
                          <a:spcPts val="0"/>
                        </a:spcAft>
                      </a:pPr>
                      <a:r>
                        <a:rPr lang="en-US" sz="1800" dirty="0">
                          <a:latin typeface="Times New Roman"/>
                          <a:ea typeface="Calibri"/>
                          <a:cs typeface="Mangal"/>
                        </a:rPr>
                        <a:t>ISO 762: 2003</a:t>
                      </a:r>
                      <a:endParaRPr lang="en-US" sz="18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dirty="0">
                          <a:solidFill>
                            <a:srgbClr val="000000"/>
                          </a:solidFill>
                          <a:latin typeface="Times New Roman"/>
                          <a:ea typeface="Calibri"/>
                          <a:cs typeface="Mangal"/>
                        </a:rPr>
                        <a:t>Fruit and vegetable products </a:t>
                      </a:r>
                      <a:r>
                        <a:rPr lang="en-US" sz="1600" dirty="0">
                          <a:latin typeface="Times New Roman"/>
                          <a:ea typeface="Calibri"/>
                          <a:cs typeface="Mangal"/>
                        </a:rPr>
                        <a:t>―</a:t>
                      </a:r>
                      <a:r>
                        <a:rPr lang="en-IN" sz="1600" dirty="0">
                          <a:solidFill>
                            <a:srgbClr val="000000"/>
                          </a:solidFill>
                          <a:latin typeface="Times New Roman"/>
                          <a:ea typeface="Calibri"/>
                          <a:cs typeface="Mangal"/>
                        </a:rPr>
                        <a:t> Determination of mineral impurities content (</a:t>
                      </a:r>
                      <a:r>
                        <a:rPr lang="en-IN" sz="1600" i="1" dirty="0">
                          <a:solidFill>
                            <a:srgbClr val="000000"/>
                          </a:solidFill>
                          <a:latin typeface="Times New Roman"/>
                          <a:ea typeface="Calibri"/>
                          <a:cs typeface="Mangal"/>
                        </a:rPr>
                        <a:t>first revision</a:t>
                      </a:r>
                      <a:r>
                        <a:rPr lang="en-IN" sz="1600" dirty="0">
                          <a:solidFill>
                            <a:srgbClr val="000000"/>
                          </a:solidFill>
                          <a:latin typeface="Times New Roman"/>
                          <a:ea typeface="Calibri"/>
                          <a:cs typeface="Mangal"/>
                        </a:rPr>
                        <a:t>)</a:t>
                      </a:r>
                      <a:endParaRPr lang="en-US" sz="1600" dirty="0">
                        <a:latin typeface="Calibri"/>
                        <a:ea typeface="Calibri"/>
                        <a:cs typeface="Mangal"/>
                      </a:endParaRPr>
                    </a:p>
                  </a:txBody>
                  <a:tcPr marL="68580" marR="68580" marT="0" marB="0"/>
                </a:tc>
              </a:tr>
              <a:tr h="1001728">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pPr marL="0" marR="0">
                        <a:lnSpc>
                          <a:spcPct val="107000"/>
                        </a:lnSpc>
                        <a:spcBef>
                          <a:spcPts val="0"/>
                        </a:spcBef>
                        <a:spcAft>
                          <a:spcPts val="0"/>
                        </a:spcAft>
                      </a:pPr>
                      <a:r>
                        <a:rPr lang="en-US" sz="1600" dirty="0">
                          <a:latin typeface="Times New Roman"/>
                          <a:ea typeface="Calibri"/>
                          <a:cs typeface="Mangal"/>
                        </a:rPr>
                        <a:t>IS 13844: 2003/</a:t>
                      </a:r>
                      <a:endParaRPr lang="en-US" sz="1600" dirty="0">
                        <a:latin typeface="Calibri"/>
                        <a:ea typeface="Calibri"/>
                        <a:cs typeface="Mangal"/>
                      </a:endParaRPr>
                    </a:p>
                    <a:p>
                      <a:pPr marL="0" marR="0">
                        <a:lnSpc>
                          <a:spcPct val="107000"/>
                        </a:lnSpc>
                        <a:spcBef>
                          <a:spcPts val="0"/>
                        </a:spcBef>
                        <a:spcAft>
                          <a:spcPts val="0"/>
                        </a:spcAft>
                      </a:pPr>
                      <a:r>
                        <a:rPr lang="en-US" sz="1600" dirty="0">
                          <a:latin typeface="Times New Roman"/>
                          <a:ea typeface="Calibri"/>
                          <a:cs typeface="Mangal"/>
                        </a:rPr>
                        <a:t>ISO 750: 1998</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dirty="0">
                          <a:solidFill>
                            <a:srgbClr val="000000"/>
                          </a:solidFill>
                          <a:latin typeface="Times New Roman"/>
                          <a:ea typeface="Calibri"/>
                          <a:cs typeface="Mangal"/>
                        </a:rPr>
                        <a:t>Fruit and vegetable products </a:t>
                      </a:r>
                      <a:r>
                        <a:rPr lang="en-US" sz="1600" dirty="0">
                          <a:latin typeface="Times New Roman"/>
                          <a:ea typeface="Calibri"/>
                          <a:cs typeface="Mangal"/>
                        </a:rPr>
                        <a:t>―</a:t>
                      </a:r>
                      <a:r>
                        <a:rPr lang="en-IN" sz="1600" dirty="0">
                          <a:solidFill>
                            <a:srgbClr val="000000"/>
                          </a:solidFill>
                          <a:latin typeface="Times New Roman"/>
                          <a:ea typeface="Calibri"/>
                          <a:cs typeface="Mangal"/>
                        </a:rPr>
                        <a:t> Determination of </a:t>
                      </a:r>
                      <a:r>
                        <a:rPr lang="en-IN" sz="1600" dirty="0" err="1">
                          <a:solidFill>
                            <a:srgbClr val="000000"/>
                          </a:solidFill>
                          <a:latin typeface="Times New Roman"/>
                          <a:ea typeface="Calibri"/>
                          <a:cs typeface="Mangal"/>
                        </a:rPr>
                        <a:t>titratable</a:t>
                      </a:r>
                      <a:r>
                        <a:rPr lang="en-IN" sz="1600" dirty="0">
                          <a:solidFill>
                            <a:srgbClr val="000000"/>
                          </a:solidFill>
                          <a:latin typeface="Times New Roman"/>
                          <a:ea typeface="Calibri"/>
                          <a:cs typeface="Mangal"/>
                        </a:rPr>
                        <a:t> acidity (</a:t>
                      </a:r>
                      <a:r>
                        <a:rPr lang="en-IN" sz="1600" i="1" dirty="0">
                          <a:solidFill>
                            <a:srgbClr val="000000"/>
                          </a:solidFill>
                          <a:latin typeface="Times New Roman"/>
                          <a:ea typeface="Calibri"/>
                          <a:cs typeface="Mangal"/>
                        </a:rPr>
                        <a:t>first revision</a:t>
                      </a:r>
                      <a:r>
                        <a:rPr lang="en-IN" sz="1600" dirty="0">
                          <a:solidFill>
                            <a:srgbClr val="000000"/>
                          </a:solidFill>
                          <a:latin typeface="Times New Roman"/>
                          <a:ea typeface="Calibri"/>
                          <a:cs typeface="Mangal"/>
                        </a:rPr>
                        <a:t>)</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02" y="506809"/>
            <a:ext cx="3411973" cy="5197498"/>
          </a:xfrm>
        </p:spPr>
        <p:txBody>
          <a:bodyPr/>
          <a:lstStyle/>
          <a:p>
            <a:r>
              <a:rPr lang="en-US" dirty="0" smtClean="0">
                <a:latin typeface="Times New Roman" pitchFamily="18" charset="0"/>
                <a:cs typeface="Times New Roman" pitchFamily="18" charset="0"/>
              </a:rPr>
              <a:t>IS on test methods of Fruit and vegetable products</a:t>
            </a:r>
            <a:endParaRPr lang="en-US" dirty="0"/>
          </a:p>
        </p:txBody>
      </p:sp>
      <p:graphicFrame>
        <p:nvGraphicFramePr>
          <p:cNvPr id="5" name="Content Placeholder 4"/>
          <p:cNvGraphicFramePr>
            <a:graphicFrameLocks noGrp="1"/>
          </p:cNvGraphicFramePr>
          <p:nvPr>
            <p:ph idx="1"/>
          </p:nvPr>
        </p:nvGraphicFramePr>
        <p:xfrm>
          <a:off x="5343812" y="605700"/>
          <a:ext cx="6631523" cy="5453578"/>
        </p:xfrm>
        <a:graphic>
          <a:graphicData uri="http://schemas.openxmlformats.org/drawingml/2006/table">
            <a:tbl>
              <a:tblPr firstRow="1" bandRow="1">
                <a:tableStyleId>{5C22544A-7EE6-4342-B048-85BDC9FD1C3A}</a:tableStyleId>
              </a:tblPr>
              <a:tblGrid>
                <a:gridCol w="1347265"/>
                <a:gridCol w="2329298"/>
                <a:gridCol w="2954960"/>
              </a:tblGrid>
              <a:tr h="1001728">
                <a:tc>
                  <a:txBody>
                    <a:bodyPr/>
                    <a:lstStyle/>
                    <a:p>
                      <a:r>
                        <a:rPr lang="en-US" dirty="0" smtClean="0">
                          <a:latin typeface="Times New Roman" pitchFamily="18" charset="0"/>
                          <a:cs typeface="Times New Roman" pitchFamily="18" charset="0"/>
                        </a:rPr>
                        <a:t>Sl.</a:t>
                      </a:r>
                      <a:r>
                        <a:rPr lang="en-US" baseline="0" dirty="0" smtClean="0">
                          <a:latin typeface="Times New Roman" pitchFamily="18" charset="0"/>
                          <a:cs typeface="Times New Roman" pitchFamily="18" charset="0"/>
                        </a:rPr>
                        <a:t> No.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IS No.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Title</a:t>
                      </a:r>
                      <a:endParaRPr lang="en-US" dirty="0">
                        <a:latin typeface="Times New Roman" pitchFamily="18" charset="0"/>
                        <a:cs typeface="Times New Roman" pitchFamily="18" charset="0"/>
                      </a:endParaRPr>
                    </a:p>
                  </a:txBody>
                  <a:tcPr/>
                </a:tc>
              </a:tr>
              <a:tr h="1446666">
                <a:tc>
                  <a:txBody>
                    <a:bodyPr/>
                    <a:lstStyle/>
                    <a:p>
                      <a:pPr marL="0" marR="0">
                        <a:lnSpc>
                          <a:spcPct val="107000"/>
                        </a:lnSpc>
                        <a:spcBef>
                          <a:spcPts val="0"/>
                        </a:spcBef>
                        <a:spcAft>
                          <a:spcPts val="0"/>
                        </a:spcAft>
                      </a:pPr>
                      <a:r>
                        <a:rPr lang="en-US" sz="1600" dirty="0" smtClean="0">
                          <a:latin typeface="Times New Roman"/>
                          <a:ea typeface="Calibri"/>
                          <a:cs typeface="Mangal"/>
                        </a:rPr>
                        <a:t>5.</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800" dirty="0">
                          <a:solidFill>
                            <a:srgbClr val="000000"/>
                          </a:solidFill>
                          <a:latin typeface="Times New Roman"/>
                          <a:ea typeface="Calibri"/>
                          <a:cs typeface="Mangal"/>
                        </a:rPr>
                        <a:t>IS 13845: 2003/</a:t>
                      </a:r>
                      <a:endParaRPr lang="en-US" sz="1800" dirty="0">
                        <a:latin typeface="Calibri"/>
                        <a:ea typeface="Calibri"/>
                        <a:cs typeface="Mangal"/>
                      </a:endParaRPr>
                    </a:p>
                    <a:p>
                      <a:pPr marL="0" marR="0">
                        <a:lnSpc>
                          <a:spcPct val="107000"/>
                        </a:lnSpc>
                        <a:spcBef>
                          <a:spcPts val="0"/>
                        </a:spcBef>
                        <a:spcAft>
                          <a:spcPts val="0"/>
                        </a:spcAft>
                      </a:pPr>
                      <a:r>
                        <a:rPr lang="en-IN" sz="1800" dirty="0">
                          <a:solidFill>
                            <a:srgbClr val="000000"/>
                          </a:solidFill>
                          <a:latin typeface="Times New Roman"/>
                          <a:ea typeface="Calibri"/>
                          <a:cs typeface="Mangal"/>
                        </a:rPr>
                        <a:t>ISO 751: 1998</a:t>
                      </a:r>
                      <a:endParaRPr lang="en-US" sz="18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Fruit and vegetable products </a:t>
                      </a:r>
                      <a:r>
                        <a:rPr lang="en-US" sz="1600">
                          <a:latin typeface="Times New Roman"/>
                          <a:ea typeface="Calibri"/>
                          <a:cs typeface="Mangal"/>
                        </a:rPr>
                        <a:t>―</a:t>
                      </a:r>
                      <a:r>
                        <a:rPr lang="en-IN" sz="1600">
                          <a:solidFill>
                            <a:srgbClr val="000000"/>
                          </a:solidFill>
                          <a:latin typeface="Times New Roman"/>
                          <a:ea typeface="Calibri"/>
                          <a:cs typeface="Mangal"/>
                        </a:rPr>
                        <a:t> Determination of water - Insoluble solids (</a:t>
                      </a:r>
                      <a:r>
                        <a:rPr lang="en-IN" sz="1600" i="1">
                          <a:solidFill>
                            <a:srgbClr val="000000"/>
                          </a:solidFill>
                          <a:latin typeface="Times New Roman"/>
                          <a:ea typeface="Calibri"/>
                          <a:cs typeface="Mangal"/>
                        </a:rPr>
                        <a:t>first revision</a:t>
                      </a:r>
                      <a:r>
                        <a:rPr lang="en-IN" sz="1600">
                          <a:solidFill>
                            <a:srgbClr val="000000"/>
                          </a:solidFill>
                          <a:latin typeface="Times New Roman"/>
                          <a:ea typeface="Calibri"/>
                          <a:cs typeface="Mangal"/>
                        </a:rPr>
                        <a:t>)</a:t>
                      </a:r>
                      <a:endParaRPr lang="en-US" sz="1600">
                        <a:latin typeface="Calibri"/>
                        <a:ea typeface="Calibri"/>
                        <a:cs typeface="Mangal"/>
                      </a:endParaRPr>
                    </a:p>
                  </a:txBody>
                  <a:tcPr marL="68580" marR="68580" marT="0" marB="0"/>
                </a:tc>
              </a:tr>
              <a:tr h="1001728">
                <a:tc>
                  <a:txBody>
                    <a:bodyPr/>
                    <a:lstStyle/>
                    <a:p>
                      <a:pPr marL="0" marR="0">
                        <a:lnSpc>
                          <a:spcPct val="107000"/>
                        </a:lnSpc>
                        <a:spcBef>
                          <a:spcPts val="0"/>
                        </a:spcBef>
                        <a:spcAft>
                          <a:spcPts val="0"/>
                        </a:spcAft>
                      </a:pPr>
                      <a:r>
                        <a:rPr lang="en-US" sz="1600" dirty="0" smtClean="0">
                          <a:latin typeface="Times New Roman"/>
                          <a:ea typeface="Calibri"/>
                          <a:cs typeface="Mangal"/>
                        </a:rPr>
                        <a:t>6.</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800" dirty="0">
                          <a:solidFill>
                            <a:srgbClr val="000000"/>
                          </a:solidFill>
                          <a:latin typeface="Times New Roman"/>
                          <a:ea typeface="Calibri"/>
                          <a:cs typeface="Mangal"/>
                        </a:rPr>
                        <a:t>IS 13846: 2009/</a:t>
                      </a:r>
                      <a:endParaRPr lang="en-US" sz="1800" dirty="0">
                        <a:latin typeface="Calibri"/>
                        <a:ea typeface="Calibri"/>
                        <a:cs typeface="Mangal"/>
                      </a:endParaRPr>
                    </a:p>
                    <a:p>
                      <a:pPr marL="0" marR="0">
                        <a:lnSpc>
                          <a:spcPct val="107000"/>
                        </a:lnSpc>
                        <a:spcBef>
                          <a:spcPts val="0"/>
                        </a:spcBef>
                        <a:spcAft>
                          <a:spcPts val="0"/>
                        </a:spcAft>
                      </a:pPr>
                      <a:r>
                        <a:rPr lang="en-IN" sz="1800" dirty="0">
                          <a:solidFill>
                            <a:srgbClr val="000000"/>
                          </a:solidFill>
                          <a:latin typeface="Times New Roman"/>
                          <a:ea typeface="Calibri"/>
                          <a:cs typeface="Mangal"/>
                        </a:rPr>
                        <a:t>ISO 763: 2003</a:t>
                      </a:r>
                      <a:endParaRPr lang="en-US" sz="18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Fruit and vegetable products </a:t>
                      </a:r>
                      <a:r>
                        <a:rPr lang="en-US" sz="1600">
                          <a:latin typeface="Times New Roman"/>
                          <a:ea typeface="Calibri"/>
                          <a:cs typeface="Mangal"/>
                        </a:rPr>
                        <a:t>―</a:t>
                      </a:r>
                      <a:r>
                        <a:rPr lang="en-IN" sz="1600">
                          <a:solidFill>
                            <a:srgbClr val="000000"/>
                          </a:solidFill>
                          <a:latin typeface="Times New Roman"/>
                          <a:ea typeface="Calibri"/>
                          <a:cs typeface="Mangal"/>
                        </a:rPr>
                        <a:t> Determination of ash insoluble in hydrochloric acid (</a:t>
                      </a:r>
                      <a:r>
                        <a:rPr lang="en-IN" sz="1600" i="1">
                          <a:solidFill>
                            <a:srgbClr val="000000"/>
                          </a:solidFill>
                          <a:latin typeface="Times New Roman"/>
                          <a:ea typeface="Calibri"/>
                          <a:cs typeface="Mangal"/>
                        </a:rPr>
                        <a:t>first revision</a:t>
                      </a:r>
                      <a:r>
                        <a:rPr lang="en-IN" sz="1600">
                          <a:solidFill>
                            <a:srgbClr val="000000"/>
                          </a:solidFill>
                          <a:latin typeface="Times New Roman"/>
                          <a:ea typeface="Calibri"/>
                          <a:cs typeface="Mangal"/>
                        </a:rPr>
                        <a:t>)</a:t>
                      </a:r>
                      <a:endParaRPr lang="en-US" sz="1600">
                        <a:latin typeface="Calibri"/>
                        <a:ea typeface="Calibri"/>
                        <a:cs typeface="Mangal"/>
                      </a:endParaRPr>
                    </a:p>
                  </a:txBody>
                  <a:tcPr marL="68580" marR="68580" marT="0" marB="0"/>
                </a:tc>
              </a:tr>
              <a:tr h="1001728">
                <a:tc>
                  <a:txBody>
                    <a:bodyPr/>
                    <a:lstStyle/>
                    <a:p>
                      <a:pPr marL="0" marR="0">
                        <a:lnSpc>
                          <a:spcPct val="107000"/>
                        </a:lnSpc>
                        <a:spcBef>
                          <a:spcPts val="0"/>
                        </a:spcBef>
                        <a:spcAft>
                          <a:spcPts val="0"/>
                        </a:spcAft>
                      </a:pPr>
                      <a:r>
                        <a:rPr lang="en-US" sz="1600" dirty="0" smtClean="0">
                          <a:latin typeface="Times New Roman"/>
                          <a:ea typeface="Calibri"/>
                          <a:cs typeface="Mangal"/>
                        </a:rPr>
                        <a:t>7.</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800" dirty="0">
                          <a:solidFill>
                            <a:srgbClr val="000000"/>
                          </a:solidFill>
                          <a:latin typeface="Times New Roman"/>
                          <a:ea typeface="Calibri"/>
                          <a:cs typeface="Mangal"/>
                        </a:rPr>
                        <a:t>IS 15096: 2002/</a:t>
                      </a:r>
                      <a:endParaRPr lang="en-US" sz="1800" dirty="0">
                        <a:latin typeface="Calibri"/>
                        <a:ea typeface="Calibri"/>
                        <a:cs typeface="Mangal"/>
                      </a:endParaRPr>
                    </a:p>
                    <a:p>
                      <a:pPr marL="0" marR="0">
                        <a:lnSpc>
                          <a:spcPct val="107000"/>
                        </a:lnSpc>
                        <a:spcBef>
                          <a:spcPts val="0"/>
                        </a:spcBef>
                        <a:spcAft>
                          <a:spcPts val="0"/>
                        </a:spcAft>
                      </a:pPr>
                      <a:r>
                        <a:rPr lang="en-IN" sz="1800" dirty="0">
                          <a:solidFill>
                            <a:srgbClr val="000000"/>
                          </a:solidFill>
                          <a:latin typeface="Times New Roman"/>
                          <a:ea typeface="Calibri"/>
                          <a:cs typeface="Mangal"/>
                        </a:rPr>
                        <a:t>ISO 2448: 1998</a:t>
                      </a:r>
                      <a:endParaRPr lang="en-US" sz="18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Fruit and vegetable products </a:t>
                      </a:r>
                      <a:r>
                        <a:rPr lang="en-US" sz="1600">
                          <a:latin typeface="Times New Roman"/>
                          <a:ea typeface="Calibri"/>
                          <a:cs typeface="Mangal"/>
                        </a:rPr>
                        <a:t>―</a:t>
                      </a:r>
                      <a:r>
                        <a:rPr lang="en-IN" sz="1600">
                          <a:solidFill>
                            <a:srgbClr val="000000"/>
                          </a:solidFill>
                          <a:latin typeface="Times New Roman"/>
                          <a:ea typeface="Calibri"/>
                          <a:cs typeface="Mangal"/>
                        </a:rPr>
                        <a:t> Determination of ethanol content</a:t>
                      </a:r>
                      <a:endParaRPr lang="en-US" sz="1600">
                        <a:latin typeface="Calibri"/>
                        <a:ea typeface="Calibri"/>
                        <a:cs typeface="Mangal"/>
                      </a:endParaRPr>
                    </a:p>
                  </a:txBody>
                  <a:tcPr marL="68580" marR="68580" marT="0" marB="0"/>
                </a:tc>
              </a:tr>
              <a:tr h="1001728">
                <a:tc>
                  <a:txBody>
                    <a:bodyPr/>
                    <a:lstStyle/>
                    <a:p>
                      <a:pPr marL="0" marR="0">
                        <a:lnSpc>
                          <a:spcPct val="107000"/>
                        </a:lnSpc>
                        <a:spcBef>
                          <a:spcPts val="0"/>
                        </a:spcBef>
                        <a:spcAft>
                          <a:spcPts val="0"/>
                        </a:spcAft>
                      </a:pPr>
                      <a:r>
                        <a:rPr lang="en-US" sz="1600" dirty="0" smtClean="0">
                          <a:latin typeface="Times New Roman"/>
                          <a:ea typeface="Calibri"/>
                          <a:cs typeface="Mangal"/>
                        </a:rPr>
                        <a:t>8.</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800" dirty="0">
                          <a:solidFill>
                            <a:srgbClr val="000000"/>
                          </a:solidFill>
                          <a:latin typeface="Times New Roman"/>
                          <a:ea typeface="Calibri"/>
                          <a:cs typeface="Mangal"/>
                        </a:rPr>
                        <a:t>IS 15529: 2004/</a:t>
                      </a:r>
                      <a:endParaRPr lang="en-US" sz="1800" dirty="0">
                        <a:latin typeface="Calibri"/>
                        <a:ea typeface="Calibri"/>
                        <a:cs typeface="Mangal"/>
                      </a:endParaRPr>
                    </a:p>
                    <a:p>
                      <a:pPr marL="0" marR="0">
                        <a:lnSpc>
                          <a:spcPct val="107000"/>
                        </a:lnSpc>
                        <a:spcBef>
                          <a:spcPts val="0"/>
                        </a:spcBef>
                        <a:spcAft>
                          <a:spcPts val="0"/>
                        </a:spcAft>
                      </a:pPr>
                      <a:r>
                        <a:rPr lang="en-IN" sz="1800" dirty="0">
                          <a:solidFill>
                            <a:srgbClr val="000000"/>
                          </a:solidFill>
                          <a:latin typeface="Times New Roman"/>
                          <a:ea typeface="Calibri"/>
                          <a:cs typeface="Mangal"/>
                        </a:rPr>
                        <a:t>ISO 1955: 1982</a:t>
                      </a:r>
                      <a:endParaRPr lang="en-US" sz="18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dirty="0">
                          <a:solidFill>
                            <a:srgbClr val="000000"/>
                          </a:solidFill>
                          <a:latin typeface="Times New Roman"/>
                          <a:ea typeface="Calibri"/>
                          <a:cs typeface="Mangal"/>
                        </a:rPr>
                        <a:t>Citrus fruits and derived products </a:t>
                      </a:r>
                      <a:r>
                        <a:rPr lang="en-US" sz="1600" dirty="0">
                          <a:latin typeface="Times New Roman"/>
                          <a:ea typeface="Calibri"/>
                          <a:cs typeface="Mangal"/>
                        </a:rPr>
                        <a:t>―</a:t>
                      </a:r>
                      <a:r>
                        <a:rPr lang="en-IN" sz="1600" dirty="0">
                          <a:solidFill>
                            <a:srgbClr val="000000"/>
                          </a:solidFill>
                          <a:latin typeface="Times New Roman"/>
                          <a:ea typeface="Calibri"/>
                          <a:cs typeface="Mangal"/>
                        </a:rPr>
                        <a:t> Determination of essential oils content (reference method)</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52" y="374607"/>
            <a:ext cx="3411973" cy="5197498"/>
          </a:xfrm>
        </p:spPr>
        <p:txBody>
          <a:bodyPr/>
          <a:lstStyle/>
          <a:p>
            <a:r>
              <a:rPr lang="en-US" dirty="0" smtClean="0">
                <a:latin typeface="Times New Roman" pitchFamily="18" charset="0"/>
                <a:cs typeface="Times New Roman" pitchFamily="18" charset="0"/>
              </a:rPr>
              <a:t>IS on test methods of Fruit and vegetable products</a:t>
            </a:r>
            <a:endParaRPr lang="en-US" dirty="0"/>
          </a:p>
        </p:txBody>
      </p:sp>
      <p:graphicFrame>
        <p:nvGraphicFramePr>
          <p:cNvPr id="5" name="Content Placeholder 4"/>
          <p:cNvGraphicFramePr>
            <a:graphicFrameLocks noGrp="1"/>
          </p:cNvGraphicFramePr>
          <p:nvPr>
            <p:ph idx="1"/>
          </p:nvPr>
        </p:nvGraphicFramePr>
        <p:xfrm>
          <a:off x="5343812" y="605700"/>
          <a:ext cx="6631523" cy="5495536"/>
        </p:xfrm>
        <a:graphic>
          <a:graphicData uri="http://schemas.openxmlformats.org/drawingml/2006/table">
            <a:tbl>
              <a:tblPr firstRow="1" bandRow="1">
                <a:tableStyleId>{5C22544A-7EE6-4342-B048-85BDC9FD1C3A}</a:tableStyleId>
              </a:tblPr>
              <a:tblGrid>
                <a:gridCol w="1347265"/>
                <a:gridCol w="2329298"/>
                <a:gridCol w="2954960"/>
              </a:tblGrid>
              <a:tr h="1001728">
                <a:tc>
                  <a:txBody>
                    <a:bodyPr/>
                    <a:lstStyle/>
                    <a:p>
                      <a:r>
                        <a:rPr lang="en-US" dirty="0" smtClean="0">
                          <a:latin typeface="Times New Roman" pitchFamily="18" charset="0"/>
                          <a:cs typeface="Times New Roman" pitchFamily="18" charset="0"/>
                        </a:rPr>
                        <a:t>Sl.</a:t>
                      </a:r>
                      <a:r>
                        <a:rPr lang="en-US" baseline="0" dirty="0" smtClean="0">
                          <a:latin typeface="Times New Roman" pitchFamily="18" charset="0"/>
                          <a:cs typeface="Times New Roman" pitchFamily="18" charset="0"/>
                        </a:rPr>
                        <a:t> No.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IS No.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Title</a:t>
                      </a:r>
                      <a:endParaRPr lang="en-US" dirty="0">
                        <a:latin typeface="Times New Roman" pitchFamily="18" charset="0"/>
                        <a:cs typeface="Times New Roman" pitchFamily="18" charset="0"/>
                      </a:endParaRPr>
                    </a:p>
                  </a:txBody>
                  <a:tcPr/>
                </a:tc>
              </a:tr>
              <a:tr h="1446666">
                <a:tc>
                  <a:txBody>
                    <a:bodyPr/>
                    <a:lstStyle/>
                    <a:p>
                      <a:pPr marL="0" marR="0">
                        <a:lnSpc>
                          <a:spcPct val="107000"/>
                        </a:lnSpc>
                        <a:spcBef>
                          <a:spcPts val="0"/>
                        </a:spcBef>
                        <a:spcAft>
                          <a:spcPts val="0"/>
                        </a:spcAft>
                      </a:pPr>
                      <a:r>
                        <a:rPr lang="en-US" sz="1600" dirty="0" smtClean="0">
                          <a:latin typeface="Times New Roman"/>
                          <a:ea typeface="Calibri"/>
                          <a:cs typeface="Mangal"/>
                        </a:rPr>
                        <a:t>9.</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15706: 2006/</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ISO 6632: 1981</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Fruits, vegetables and derived products </a:t>
                      </a:r>
                      <a:r>
                        <a:rPr lang="en-US" sz="1600">
                          <a:latin typeface="Times New Roman"/>
                          <a:ea typeface="Calibri"/>
                          <a:cs typeface="Mangal"/>
                        </a:rPr>
                        <a:t>―</a:t>
                      </a:r>
                      <a:r>
                        <a:rPr lang="en-IN" sz="1600">
                          <a:solidFill>
                            <a:srgbClr val="000000"/>
                          </a:solidFill>
                          <a:latin typeface="Times New Roman"/>
                          <a:ea typeface="Calibri"/>
                          <a:cs typeface="Mangal"/>
                        </a:rPr>
                        <a:t> Determination of volatile acidity</a:t>
                      </a:r>
                      <a:endParaRPr lang="en-US" sz="1600">
                        <a:latin typeface="Calibri"/>
                        <a:ea typeface="Calibri"/>
                        <a:cs typeface="Mangal"/>
                      </a:endParaRPr>
                    </a:p>
                  </a:txBody>
                  <a:tcPr marL="68580" marR="68580" marT="0" marB="0"/>
                </a:tc>
              </a:tr>
              <a:tr h="1001728">
                <a:tc>
                  <a:txBody>
                    <a:bodyPr/>
                    <a:lstStyle/>
                    <a:p>
                      <a:pPr marL="0" marR="0">
                        <a:lnSpc>
                          <a:spcPct val="107000"/>
                        </a:lnSpc>
                        <a:spcBef>
                          <a:spcPts val="0"/>
                        </a:spcBef>
                        <a:spcAft>
                          <a:spcPts val="0"/>
                        </a:spcAft>
                      </a:pPr>
                      <a:r>
                        <a:rPr lang="en-US" sz="1600" dirty="0" smtClean="0">
                          <a:latin typeface="Times New Roman"/>
                          <a:ea typeface="Calibri"/>
                          <a:cs typeface="Mangal"/>
                        </a:rPr>
                        <a:t>10.</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17551: 2021/</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ISO 1842: 1991</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Fruit and vegetable products </a:t>
                      </a:r>
                      <a:r>
                        <a:rPr lang="en-US" sz="1600">
                          <a:latin typeface="Times New Roman"/>
                          <a:ea typeface="Calibri"/>
                          <a:cs typeface="Mangal"/>
                        </a:rPr>
                        <a:t>―</a:t>
                      </a:r>
                      <a:r>
                        <a:rPr lang="en-IN" sz="1600">
                          <a:solidFill>
                            <a:srgbClr val="000000"/>
                          </a:solidFill>
                          <a:latin typeface="Times New Roman"/>
                          <a:ea typeface="Calibri"/>
                          <a:cs typeface="Mangal"/>
                        </a:rPr>
                        <a:t> Determination of pH</a:t>
                      </a:r>
                      <a:endParaRPr lang="en-US" sz="1600">
                        <a:latin typeface="Calibri"/>
                        <a:ea typeface="Calibri"/>
                        <a:cs typeface="Mangal"/>
                      </a:endParaRPr>
                    </a:p>
                  </a:txBody>
                  <a:tcPr marL="68580" marR="68580" marT="0" marB="0"/>
                </a:tc>
              </a:tr>
              <a:tr h="1001728">
                <a:tc>
                  <a:txBody>
                    <a:bodyPr/>
                    <a:lstStyle/>
                    <a:p>
                      <a:pPr marL="0" marR="0">
                        <a:lnSpc>
                          <a:spcPct val="107000"/>
                        </a:lnSpc>
                        <a:spcBef>
                          <a:spcPts val="0"/>
                        </a:spcBef>
                        <a:spcAft>
                          <a:spcPts val="0"/>
                        </a:spcAft>
                      </a:pPr>
                      <a:r>
                        <a:rPr lang="en-US" sz="1600" dirty="0" smtClean="0">
                          <a:latin typeface="Times New Roman"/>
                          <a:ea typeface="Calibri"/>
                          <a:cs typeface="Mangal"/>
                        </a:rPr>
                        <a:t>11.</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17552: 2021/</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ISO 3634: 1979</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Vegetable products </a:t>
                      </a:r>
                      <a:r>
                        <a:rPr lang="en-US" sz="1600">
                          <a:latin typeface="Times New Roman"/>
                          <a:ea typeface="Calibri"/>
                          <a:cs typeface="Mangal"/>
                        </a:rPr>
                        <a:t>―</a:t>
                      </a:r>
                      <a:r>
                        <a:rPr lang="en-IN" sz="1600">
                          <a:solidFill>
                            <a:srgbClr val="000000"/>
                          </a:solidFill>
                          <a:latin typeface="Times New Roman"/>
                          <a:ea typeface="Calibri"/>
                          <a:cs typeface="Mangal"/>
                        </a:rPr>
                        <a:t> Determination of chloride content</a:t>
                      </a:r>
                      <a:endParaRPr lang="en-US" sz="1600">
                        <a:latin typeface="Calibri"/>
                        <a:ea typeface="Calibri"/>
                        <a:cs typeface="Mangal"/>
                      </a:endParaRPr>
                    </a:p>
                  </a:txBody>
                  <a:tcPr marL="68580" marR="68580" marT="0" marB="0"/>
                </a:tc>
              </a:tr>
              <a:tr h="1001728">
                <a:tc>
                  <a:txBody>
                    <a:bodyPr/>
                    <a:lstStyle/>
                    <a:p>
                      <a:pPr marL="0" marR="0">
                        <a:lnSpc>
                          <a:spcPct val="107000"/>
                        </a:lnSpc>
                        <a:spcBef>
                          <a:spcPts val="0"/>
                        </a:spcBef>
                        <a:spcAft>
                          <a:spcPts val="0"/>
                        </a:spcAft>
                      </a:pPr>
                      <a:r>
                        <a:rPr lang="en-US" sz="1600" dirty="0" smtClean="0">
                          <a:latin typeface="Times New Roman"/>
                          <a:ea typeface="Calibri"/>
                          <a:cs typeface="Mangal"/>
                        </a:rPr>
                        <a:t>12.</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17553: 2021/ </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ISO 5518: 2007</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dirty="0">
                          <a:solidFill>
                            <a:srgbClr val="000000"/>
                          </a:solidFill>
                          <a:latin typeface="Times New Roman"/>
                          <a:ea typeface="Calibri"/>
                          <a:cs typeface="Mangal"/>
                        </a:rPr>
                        <a:t>Fruits Vegetables and Derived products </a:t>
                      </a:r>
                      <a:r>
                        <a:rPr lang="en-US" sz="1600" dirty="0">
                          <a:latin typeface="Times New Roman"/>
                          <a:ea typeface="Calibri"/>
                          <a:cs typeface="Mangal"/>
                        </a:rPr>
                        <a:t>―</a:t>
                      </a:r>
                      <a:r>
                        <a:rPr lang="en-IN" sz="1600" dirty="0">
                          <a:solidFill>
                            <a:srgbClr val="000000"/>
                          </a:solidFill>
                          <a:latin typeface="Times New Roman"/>
                          <a:ea typeface="Calibri"/>
                          <a:cs typeface="Mangal"/>
                        </a:rPr>
                        <a:t> Determination of benzoic acid content - Spectrometric </a:t>
                      </a:r>
                      <a:r>
                        <a:rPr lang="en-IN" sz="1600" dirty="0" smtClean="0">
                          <a:solidFill>
                            <a:srgbClr val="000000"/>
                          </a:solidFill>
                          <a:latin typeface="Times New Roman"/>
                          <a:ea typeface="Calibri"/>
                          <a:cs typeface="Mangal"/>
                        </a:rPr>
                        <a:t>methods </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842916" y="5142544"/>
            <a:ext cx="1356443" cy="105752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51" y="330540"/>
            <a:ext cx="3411973" cy="5197498"/>
          </a:xfrm>
        </p:spPr>
        <p:txBody>
          <a:bodyPr/>
          <a:lstStyle/>
          <a:p>
            <a:r>
              <a:rPr lang="en-US" dirty="0" smtClean="0">
                <a:latin typeface="Times New Roman" pitchFamily="18" charset="0"/>
                <a:cs typeface="Times New Roman" pitchFamily="18" charset="0"/>
              </a:rPr>
              <a:t>IS on test methods of Fruit and vegetable products</a:t>
            </a:r>
            <a:endParaRPr lang="en-US" dirty="0"/>
          </a:p>
        </p:txBody>
      </p:sp>
      <p:graphicFrame>
        <p:nvGraphicFramePr>
          <p:cNvPr id="5" name="Content Placeholder 4"/>
          <p:cNvGraphicFramePr>
            <a:graphicFrameLocks noGrp="1"/>
          </p:cNvGraphicFramePr>
          <p:nvPr>
            <p:ph idx="1"/>
          </p:nvPr>
        </p:nvGraphicFramePr>
        <p:xfrm>
          <a:off x="5343812" y="605700"/>
          <a:ext cx="6631523" cy="5537494"/>
        </p:xfrm>
        <a:graphic>
          <a:graphicData uri="http://schemas.openxmlformats.org/drawingml/2006/table">
            <a:tbl>
              <a:tblPr firstRow="1" bandRow="1">
                <a:tableStyleId>{5C22544A-7EE6-4342-B048-85BDC9FD1C3A}</a:tableStyleId>
              </a:tblPr>
              <a:tblGrid>
                <a:gridCol w="1347265"/>
                <a:gridCol w="2329298"/>
                <a:gridCol w="2954960"/>
              </a:tblGrid>
              <a:tr h="1001728">
                <a:tc>
                  <a:txBody>
                    <a:bodyPr/>
                    <a:lstStyle/>
                    <a:p>
                      <a:r>
                        <a:rPr lang="en-US" dirty="0" smtClean="0">
                          <a:latin typeface="Times New Roman" pitchFamily="18" charset="0"/>
                          <a:cs typeface="Times New Roman" pitchFamily="18" charset="0"/>
                        </a:rPr>
                        <a:t>Sl.</a:t>
                      </a:r>
                      <a:r>
                        <a:rPr lang="en-US" baseline="0" dirty="0" smtClean="0">
                          <a:latin typeface="Times New Roman" pitchFamily="18" charset="0"/>
                          <a:cs typeface="Times New Roman" pitchFamily="18" charset="0"/>
                        </a:rPr>
                        <a:t> No.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IS No.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Title</a:t>
                      </a:r>
                      <a:endParaRPr lang="en-US" dirty="0">
                        <a:latin typeface="Times New Roman" pitchFamily="18" charset="0"/>
                        <a:cs typeface="Times New Roman" pitchFamily="18" charset="0"/>
                      </a:endParaRPr>
                    </a:p>
                  </a:txBody>
                  <a:tcPr/>
                </a:tc>
              </a:tr>
              <a:tr h="1446666">
                <a:tc>
                  <a:txBody>
                    <a:bodyPr/>
                    <a:lstStyle/>
                    <a:p>
                      <a:pPr marL="0" marR="0">
                        <a:lnSpc>
                          <a:spcPct val="107000"/>
                        </a:lnSpc>
                        <a:spcBef>
                          <a:spcPts val="0"/>
                        </a:spcBef>
                        <a:spcAft>
                          <a:spcPts val="0"/>
                        </a:spcAft>
                      </a:pPr>
                      <a:r>
                        <a:rPr lang="en-US" sz="1600" dirty="0" smtClean="0">
                          <a:latin typeface="Times New Roman"/>
                          <a:ea typeface="Calibri"/>
                          <a:cs typeface="Mangal"/>
                        </a:rPr>
                        <a:t>13.</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17554: 2021/</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ISO 5519: 2008</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Fruits vegetables and derived products </a:t>
                      </a:r>
                      <a:r>
                        <a:rPr lang="en-US" sz="1600">
                          <a:latin typeface="Times New Roman"/>
                          <a:ea typeface="Calibri"/>
                          <a:cs typeface="Mangal"/>
                        </a:rPr>
                        <a:t>―</a:t>
                      </a:r>
                      <a:r>
                        <a:rPr lang="en-IN" sz="1600">
                          <a:solidFill>
                            <a:srgbClr val="000000"/>
                          </a:solidFill>
                          <a:latin typeface="Times New Roman"/>
                          <a:ea typeface="Calibri"/>
                          <a:cs typeface="Mangal"/>
                        </a:rPr>
                        <a:t> Determination of sorbic acid content</a:t>
                      </a:r>
                      <a:endParaRPr lang="en-US" sz="1600">
                        <a:latin typeface="Calibri"/>
                        <a:ea typeface="Calibri"/>
                        <a:cs typeface="Mangal"/>
                      </a:endParaRPr>
                    </a:p>
                  </a:txBody>
                  <a:tcPr marL="68580" marR="68580" marT="0" marB="0"/>
                </a:tc>
              </a:tr>
              <a:tr h="1001728">
                <a:tc>
                  <a:txBody>
                    <a:bodyPr/>
                    <a:lstStyle/>
                    <a:p>
                      <a:pPr marL="0" marR="0">
                        <a:lnSpc>
                          <a:spcPct val="107000"/>
                        </a:lnSpc>
                        <a:spcBef>
                          <a:spcPts val="0"/>
                        </a:spcBef>
                        <a:spcAft>
                          <a:spcPts val="0"/>
                        </a:spcAft>
                      </a:pPr>
                      <a:r>
                        <a:rPr lang="en-US" sz="1600" dirty="0" smtClean="0">
                          <a:latin typeface="Times New Roman"/>
                          <a:ea typeface="Calibri"/>
                          <a:cs typeface="Mangal"/>
                        </a:rPr>
                        <a:t>14.</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17555: 2021/</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ISO 5520: 1981</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Fruits vegetables and derived products </a:t>
                      </a:r>
                      <a:r>
                        <a:rPr lang="en-US" sz="1600">
                          <a:latin typeface="Times New Roman"/>
                          <a:ea typeface="Calibri"/>
                          <a:cs typeface="Mangal"/>
                        </a:rPr>
                        <a:t>―</a:t>
                      </a:r>
                      <a:r>
                        <a:rPr lang="en-IN" sz="1600">
                          <a:solidFill>
                            <a:srgbClr val="000000"/>
                          </a:solidFill>
                          <a:latin typeface="Times New Roman"/>
                          <a:ea typeface="Calibri"/>
                          <a:cs typeface="Mangal"/>
                        </a:rPr>
                        <a:t> Determination of alkalinity of total ash and water soluble ash</a:t>
                      </a:r>
                      <a:endParaRPr lang="en-US" sz="1600">
                        <a:latin typeface="Calibri"/>
                        <a:ea typeface="Calibri"/>
                        <a:cs typeface="Mangal"/>
                      </a:endParaRPr>
                    </a:p>
                  </a:txBody>
                  <a:tcPr marL="68580" marR="68580" marT="0" marB="0"/>
                </a:tc>
              </a:tr>
              <a:tr h="1001728">
                <a:tc>
                  <a:txBody>
                    <a:bodyPr/>
                    <a:lstStyle/>
                    <a:p>
                      <a:pPr marL="0" marR="0">
                        <a:lnSpc>
                          <a:spcPct val="107000"/>
                        </a:lnSpc>
                        <a:spcBef>
                          <a:spcPts val="0"/>
                        </a:spcBef>
                        <a:spcAft>
                          <a:spcPts val="0"/>
                        </a:spcAft>
                      </a:pPr>
                      <a:r>
                        <a:rPr lang="en-US" sz="1600" dirty="0" smtClean="0">
                          <a:latin typeface="Times New Roman"/>
                          <a:ea typeface="Calibri"/>
                          <a:cs typeface="Mangal"/>
                        </a:rPr>
                        <a:t>15.</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17556: 2021/</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 ISO 5521: 1981</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Fruits vegetables and derived products </a:t>
                      </a:r>
                      <a:r>
                        <a:rPr lang="en-US" sz="1600">
                          <a:latin typeface="Times New Roman"/>
                          <a:ea typeface="Calibri"/>
                          <a:cs typeface="Mangal"/>
                        </a:rPr>
                        <a:t>―</a:t>
                      </a:r>
                      <a:r>
                        <a:rPr lang="en-IN" sz="1600">
                          <a:solidFill>
                            <a:srgbClr val="000000"/>
                          </a:solidFill>
                          <a:latin typeface="Times New Roman"/>
                          <a:ea typeface="Calibri"/>
                          <a:cs typeface="Mangal"/>
                        </a:rPr>
                        <a:t> Qualitative method for the detection of Sulphur dioxide</a:t>
                      </a:r>
                      <a:endParaRPr lang="en-US" sz="1600">
                        <a:latin typeface="Calibri"/>
                        <a:ea typeface="Calibri"/>
                        <a:cs typeface="Mangal"/>
                      </a:endParaRPr>
                    </a:p>
                  </a:txBody>
                  <a:tcPr marL="68580" marR="68580" marT="0" marB="0"/>
                </a:tc>
              </a:tr>
              <a:tr h="1001728">
                <a:tc>
                  <a:txBody>
                    <a:bodyPr/>
                    <a:lstStyle/>
                    <a:p>
                      <a:pPr marL="0" marR="0">
                        <a:lnSpc>
                          <a:spcPct val="107000"/>
                        </a:lnSpc>
                        <a:spcBef>
                          <a:spcPts val="0"/>
                        </a:spcBef>
                        <a:spcAft>
                          <a:spcPts val="0"/>
                        </a:spcAft>
                      </a:pPr>
                      <a:r>
                        <a:rPr lang="en-US" sz="1600" dirty="0" smtClean="0">
                          <a:latin typeface="Times New Roman"/>
                          <a:ea typeface="Calibri"/>
                          <a:cs typeface="Mangal"/>
                        </a:rPr>
                        <a:t>16.</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17557: 2021/</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 ISO 5522: 1981</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dirty="0">
                          <a:solidFill>
                            <a:srgbClr val="000000"/>
                          </a:solidFill>
                          <a:latin typeface="Times New Roman"/>
                          <a:ea typeface="Calibri"/>
                          <a:cs typeface="Mangal"/>
                        </a:rPr>
                        <a:t>Fruits vegetables and derived products </a:t>
                      </a:r>
                      <a:r>
                        <a:rPr lang="en-US" sz="1600" dirty="0">
                          <a:latin typeface="Times New Roman"/>
                          <a:ea typeface="Calibri"/>
                          <a:cs typeface="Mangal"/>
                        </a:rPr>
                        <a:t>―</a:t>
                      </a:r>
                      <a:r>
                        <a:rPr lang="en-IN" sz="1600" dirty="0">
                          <a:solidFill>
                            <a:srgbClr val="000000"/>
                          </a:solidFill>
                          <a:latin typeface="Times New Roman"/>
                          <a:ea typeface="Calibri"/>
                          <a:cs typeface="Mangal"/>
                        </a:rPr>
                        <a:t> Determination of total Sulphur dioxide content</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8" y="352573"/>
            <a:ext cx="3411973" cy="5197498"/>
          </a:xfrm>
        </p:spPr>
        <p:txBody>
          <a:bodyPr/>
          <a:lstStyle/>
          <a:p>
            <a:r>
              <a:rPr lang="en-US" dirty="0" smtClean="0">
                <a:latin typeface="Times New Roman" pitchFamily="18" charset="0"/>
                <a:cs typeface="Times New Roman" pitchFamily="18" charset="0"/>
              </a:rPr>
              <a:t>IS on test methods of Fruit and vegetable products</a:t>
            </a:r>
            <a:endParaRPr lang="en-US" dirty="0"/>
          </a:p>
        </p:txBody>
      </p:sp>
      <p:graphicFrame>
        <p:nvGraphicFramePr>
          <p:cNvPr id="5" name="Content Placeholder 4"/>
          <p:cNvGraphicFramePr>
            <a:graphicFrameLocks noGrp="1"/>
          </p:cNvGraphicFramePr>
          <p:nvPr>
            <p:ph idx="1"/>
          </p:nvPr>
        </p:nvGraphicFramePr>
        <p:xfrm>
          <a:off x="5343812" y="605700"/>
          <a:ext cx="6565422" cy="5971371"/>
        </p:xfrm>
        <a:graphic>
          <a:graphicData uri="http://schemas.openxmlformats.org/drawingml/2006/table">
            <a:tbl>
              <a:tblPr firstRow="1" bandRow="1">
                <a:tableStyleId>{5C22544A-7EE6-4342-B048-85BDC9FD1C3A}</a:tableStyleId>
              </a:tblPr>
              <a:tblGrid>
                <a:gridCol w="883844"/>
                <a:gridCol w="1610241"/>
                <a:gridCol w="4071337"/>
              </a:tblGrid>
              <a:tr h="1039127">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1500676">
                <a:tc>
                  <a:txBody>
                    <a:bodyPr/>
                    <a:lstStyle/>
                    <a:p>
                      <a:pPr marL="0" marR="0">
                        <a:lnSpc>
                          <a:spcPct val="107000"/>
                        </a:lnSpc>
                        <a:spcBef>
                          <a:spcPts val="0"/>
                        </a:spcBef>
                        <a:spcAft>
                          <a:spcPts val="0"/>
                        </a:spcAft>
                      </a:pPr>
                      <a:r>
                        <a:rPr lang="en-US" sz="1600" dirty="0" smtClean="0">
                          <a:latin typeface="Times New Roman"/>
                          <a:ea typeface="Calibri"/>
                          <a:cs typeface="Mangal"/>
                        </a:rPr>
                        <a:t>17.</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dirty="0">
                          <a:solidFill>
                            <a:srgbClr val="000000"/>
                          </a:solidFill>
                          <a:latin typeface="Times New Roman"/>
                          <a:ea typeface="Calibri"/>
                          <a:cs typeface="Mangal"/>
                        </a:rPr>
                        <a:t>IS 17558: 2021/</a:t>
                      </a:r>
                      <a:endParaRPr lang="en-US" sz="1600" dirty="0">
                        <a:latin typeface="Calibri"/>
                        <a:ea typeface="Calibri"/>
                        <a:cs typeface="Mangal"/>
                      </a:endParaRPr>
                    </a:p>
                    <a:p>
                      <a:pPr marL="0" marR="0">
                        <a:lnSpc>
                          <a:spcPct val="107000"/>
                        </a:lnSpc>
                        <a:spcBef>
                          <a:spcPts val="0"/>
                        </a:spcBef>
                        <a:spcAft>
                          <a:spcPts val="0"/>
                        </a:spcAft>
                      </a:pPr>
                      <a:r>
                        <a:rPr lang="en-IN" sz="1600" dirty="0">
                          <a:solidFill>
                            <a:srgbClr val="000000"/>
                          </a:solidFill>
                          <a:latin typeface="Times New Roman"/>
                          <a:ea typeface="Calibri"/>
                          <a:cs typeface="Mangal"/>
                        </a:rPr>
                        <a:t>ISO 5523: 1981</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dirty="0">
                          <a:solidFill>
                            <a:srgbClr val="000000"/>
                          </a:solidFill>
                          <a:latin typeface="Times New Roman"/>
                          <a:ea typeface="Calibri"/>
                          <a:cs typeface="Mangal"/>
                        </a:rPr>
                        <a:t>Liquid fruit and vegetable products </a:t>
                      </a:r>
                      <a:r>
                        <a:rPr lang="en-US" sz="1600" dirty="0">
                          <a:latin typeface="Times New Roman"/>
                          <a:ea typeface="Calibri"/>
                          <a:cs typeface="Mangal"/>
                        </a:rPr>
                        <a:t>―</a:t>
                      </a:r>
                      <a:r>
                        <a:rPr lang="en-IN" sz="1600" dirty="0">
                          <a:solidFill>
                            <a:srgbClr val="000000"/>
                          </a:solidFill>
                          <a:latin typeface="Times New Roman"/>
                          <a:ea typeface="Calibri"/>
                          <a:cs typeface="Mangal"/>
                        </a:rPr>
                        <a:t> Determination of Sulphur dioxide content (Routine Method)</a:t>
                      </a:r>
                      <a:endParaRPr lang="en-US" sz="1600" dirty="0">
                        <a:latin typeface="Calibri"/>
                        <a:ea typeface="Calibri"/>
                        <a:cs typeface="Mangal"/>
                      </a:endParaRPr>
                    </a:p>
                  </a:txBody>
                  <a:tcPr marL="68580" marR="68580" marT="0" marB="0"/>
                </a:tc>
              </a:tr>
              <a:tr h="1039127">
                <a:tc>
                  <a:txBody>
                    <a:bodyPr/>
                    <a:lstStyle/>
                    <a:p>
                      <a:pPr marL="0" marR="0">
                        <a:lnSpc>
                          <a:spcPct val="107000"/>
                        </a:lnSpc>
                        <a:spcBef>
                          <a:spcPts val="0"/>
                        </a:spcBef>
                        <a:spcAft>
                          <a:spcPts val="0"/>
                        </a:spcAft>
                      </a:pPr>
                      <a:r>
                        <a:rPr lang="en-US" sz="1600" dirty="0" smtClean="0">
                          <a:latin typeface="Times New Roman"/>
                          <a:ea typeface="Calibri"/>
                          <a:cs typeface="Mangal"/>
                        </a:rPr>
                        <a:t>18.</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17559(Part1): 2021/</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ISO 6557-1:1986</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dirty="0">
                          <a:solidFill>
                            <a:srgbClr val="000000"/>
                          </a:solidFill>
                          <a:latin typeface="Times New Roman"/>
                          <a:ea typeface="Calibri"/>
                          <a:cs typeface="Mangal"/>
                        </a:rPr>
                        <a:t>Fruits vegetables and derived products - Determination of Ascorbic acid - Part 1 - Reference method</a:t>
                      </a:r>
                      <a:endParaRPr lang="en-US" sz="1600" dirty="0">
                        <a:latin typeface="Calibri"/>
                        <a:ea typeface="Calibri"/>
                        <a:cs typeface="Mangal"/>
                      </a:endParaRPr>
                    </a:p>
                  </a:txBody>
                  <a:tcPr marL="68580" marR="68580" marT="0" marB="0"/>
                </a:tc>
              </a:tr>
              <a:tr h="1039127">
                <a:tc>
                  <a:txBody>
                    <a:bodyPr/>
                    <a:lstStyle/>
                    <a:p>
                      <a:pPr marL="0" marR="0">
                        <a:lnSpc>
                          <a:spcPct val="107000"/>
                        </a:lnSpc>
                        <a:spcBef>
                          <a:spcPts val="0"/>
                        </a:spcBef>
                        <a:spcAft>
                          <a:spcPts val="0"/>
                        </a:spcAft>
                      </a:pPr>
                      <a:r>
                        <a:rPr lang="en-US" sz="1600" dirty="0" smtClean="0">
                          <a:latin typeface="Times New Roman"/>
                          <a:ea typeface="Calibri"/>
                          <a:cs typeface="Mangal"/>
                        </a:rPr>
                        <a:t>19.</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17559 (Part 2): 2021/</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ISO 6557-2: 1984</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solidFill>
                            <a:srgbClr val="000000"/>
                          </a:solidFill>
                          <a:latin typeface="Times New Roman"/>
                          <a:ea typeface="Calibri"/>
                          <a:cs typeface="Mangal"/>
                        </a:rPr>
                        <a:t>Fruits vegetables and derived products </a:t>
                      </a:r>
                      <a:r>
                        <a:rPr lang="en-US" sz="1600">
                          <a:latin typeface="Times New Roman"/>
                          <a:ea typeface="Calibri"/>
                          <a:cs typeface="Mangal"/>
                        </a:rPr>
                        <a:t>―</a:t>
                      </a:r>
                      <a:r>
                        <a:rPr lang="en-IN" sz="1600">
                          <a:solidFill>
                            <a:srgbClr val="000000"/>
                          </a:solidFill>
                          <a:latin typeface="Times New Roman"/>
                          <a:ea typeface="Calibri"/>
                          <a:cs typeface="Mangal"/>
                        </a:rPr>
                        <a:t> Determination of Ascorbic acid - Part 2 - Routine method</a:t>
                      </a:r>
                      <a:endParaRPr lang="en-US" sz="1600">
                        <a:latin typeface="Calibri"/>
                        <a:ea typeface="Calibri"/>
                        <a:cs typeface="Mangal"/>
                      </a:endParaRPr>
                    </a:p>
                  </a:txBody>
                  <a:tcPr marL="68580" marR="68580" marT="0" marB="0"/>
                </a:tc>
              </a:tr>
              <a:tr h="1353314">
                <a:tc>
                  <a:txBody>
                    <a:bodyPr/>
                    <a:lstStyle/>
                    <a:p>
                      <a:pPr marL="0" marR="0">
                        <a:lnSpc>
                          <a:spcPct val="107000"/>
                        </a:lnSpc>
                        <a:spcBef>
                          <a:spcPts val="0"/>
                        </a:spcBef>
                        <a:spcAft>
                          <a:spcPts val="0"/>
                        </a:spcAft>
                      </a:pPr>
                      <a:r>
                        <a:rPr lang="en-US" sz="1600" dirty="0" smtClean="0">
                          <a:latin typeface="Times New Roman"/>
                          <a:ea typeface="Calibri"/>
                          <a:cs typeface="Mangal"/>
                        </a:rPr>
                        <a:t>20.</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600">
                          <a:solidFill>
                            <a:srgbClr val="000000"/>
                          </a:solidFill>
                          <a:latin typeface="Times New Roman"/>
                          <a:ea typeface="Calibri"/>
                          <a:cs typeface="Mangal"/>
                        </a:rPr>
                        <a:t>IS 17560: 2021/</a:t>
                      </a:r>
                      <a:endParaRPr lang="en-US" sz="1600">
                        <a:latin typeface="Calibri"/>
                        <a:ea typeface="Calibri"/>
                        <a:cs typeface="Mangal"/>
                      </a:endParaRPr>
                    </a:p>
                    <a:p>
                      <a:pPr marL="0" marR="0">
                        <a:lnSpc>
                          <a:spcPct val="107000"/>
                        </a:lnSpc>
                        <a:spcBef>
                          <a:spcPts val="0"/>
                        </a:spcBef>
                        <a:spcAft>
                          <a:spcPts val="0"/>
                        </a:spcAft>
                      </a:pPr>
                      <a:r>
                        <a:rPr lang="en-IN" sz="1600">
                          <a:solidFill>
                            <a:srgbClr val="000000"/>
                          </a:solidFill>
                          <a:latin typeface="Times New Roman"/>
                          <a:ea typeface="Calibri"/>
                          <a:cs typeface="Mangal"/>
                        </a:rPr>
                        <a:t>ISO 6560: 1983</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dirty="0">
                          <a:solidFill>
                            <a:srgbClr val="000000"/>
                          </a:solidFill>
                          <a:latin typeface="Times New Roman"/>
                          <a:ea typeface="Calibri"/>
                          <a:cs typeface="Mangal"/>
                        </a:rPr>
                        <a:t>Fruits vegetables and derived products </a:t>
                      </a:r>
                      <a:r>
                        <a:rPr lang="en-US" sz="1600" dirty="0">
                          <a:latin typeface="Times New Roman"/>
                          <a:ea typeface="Calibri"/>
                          <a:cs typeface="Mangal"/>
                        </a:rPr>
                        <a:t>―</a:t>
                      </a:r>
                      <a:r>
                        <a:rPr lang="en-IN" sz="1600" dirty="0">
                          <a:solidFill>
                            <a:srgbClr val="000000"/>
                          </a:solidFill>
                          <a:latin typeface="Times New Roman"/>
                          <a:ea typeface="Calibri"/>
                          <a:cs typeface="Mangal"/>
                        </a:rPr>
                        <a:t> Determination of Benzoic acid content </a:t>
                      </a:r>
                      <a:r>
                        <a:rPr lang="en-US" sz="1600" dirty="0">
                          <a:latin typeface="Times New Roman"/>
                          <a:ea typeface="Calibri"/>
                          <a:cs typeface="Mangal"/>
                        </a:rPr>
                        <a:t>―</a:t>
                      </a:r>
                      <a:r>
                        <a:rPr lang="en-IN" sz="1600" dirty="0">
                          <a:solidFill>
                            <a:srgbClr val="000000"/>
                          </a:solidFill>
                          <a:latin typeface="Times New Roman"/>
                          <a:ea typeface="Calibri"/>
                          <a:cs typeface="Mangal"/>
                        </a:rPr>
                        <a:t> Benzoic acid contents greater than 200 mg per litre or per kilogram </a:t>
                      </a:r>
                      <a:r>
                        <a:rPr lang="en-US" sz="1600" dirty="0">
                          <a:latin typeface="Times New Roman"/>
                          <a:ea typeface="Calibri"/>
                          <a:cs typeface="Mangal"/>
                        </a:rPr>
                        <a:t>―</a:t>
                      </a:r>
                      <a:r>
                        <a:rPr lang="en-IN" sz="1600" dirty="0">
                          <a:solidFill>
                            <a:srgbClr val="000000"/>
                          </a:solidFill>
                          <a:latin typeface="Times New Roman"/>
                          <a:ea typeface="Calibri"/>
                          <a:cs typeface="Mangal"/>
                        </a:rPr>
                        <a:t> Molecular absorption </a:t>
                      </a:r>
                      <a:r>
                        <a:rPr lang="en-IN" sz="1600" dirty="0" err="1">
                          <a:solidFill>
                            <a:srgbClr val="000000"/>
                          </a:solidFill>
                          <a:latin typeface="Times New Roman"/>
                          <a:ea typeface="Calibri"/>
                          <a:cs typeface="Mangal"/>
                        </a:rPr>
                        <a:t>spectrophotometric</a:t>
                      </a:r>
                      <a:r>
                        <a:rPr lang="en-IN" sz="1600" dirty="0">
                          <a:solidFill>
                            <a:srgbClr val="000000"/>
                          </a:solidFill>
                          <a:latin typeface="Times New Roman"/>
                          <a:ea typeface="Calibri"/>
                          <a:cs typeface="Mangal"/>
                        </a:rPr>
                        <a:t> method</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35" y="264404"/>
            <a:ext cx="3411973" cy="5197498"/>
          </a:xfrm>
        </p:spPr>
        <p:txBody>
          <a:bodyPr/>
          <a:lstStyle/>
          <a:p>
            <a:r>
              <a:rPr lang="en-US" dirty="0" smtClean="0">
                <a:latin typeface="Times New Roman" pitchFamily="18" charset="0"/>
                <a:cs typeface="Times New Roman" pitchFamily="18" charset="0"/>
              </a:rPr>
              <a:t>IS on test methods of Fruit and vegetable products</a:t>
            </a:r>
            <a:endParaRPr lang="en-US" dirty="0"/>
          </a:p>
        </p:txBody>
      </p:sp>
      <p:graphicFrame>
        <p:nvGraphicFramePr>
          <p:cNvPr id="5" name="Content Placeholder 4"/>
          <p:cNvGraphicFramePr>
            <a:graphicFrameLocks noGrp="1"/>
          </p:cNvGraphicFramePr>
          <p:nvPr>
            <p:ph idx="1"/>
          </p:nvPr>
        </p:nvGraphicFramePr>
        <p:xfrm>
          <a:off x="5343812" y="605700"/>
          <a:ext cx="6719658" cy="5916285"/>
        </p:xfrm>
        <a:graphic>
          <a:graphicData uri="http://schemas.openxmlformats.org/drawingml/2006/table">
            <a:tbl>
              <a:tblPr firstRow="1" bandRow="1">
                <a:tableStyleId>{5C22544A-7EE6-4342-B048-85BDC9FD1C3A}</a:tableStyleId>
              </a:tblPr>
              <a:tblGrid>
                <a:gridCol w="904607"/>
                <a:gridCol w="1648069"/>
                <a:gridCol w="4166982"/>
              </a:tblGrid>
              <a:tr h="1331246">
                <a:tc>
                  <a:txBody>
                    <a:bodyPr/>
                    <a:lstStyle/>
                    <a:p>
                      <a:r>
                        <a:rPr lang="en-US" sz="1800" dirty="0" smtClean="0">
                          <a:latin typeface="Times New Roman" pitchFamily="18" charset="0"/>
                          <a:cs typeface="Times New Roman" pitchFamily="18" charset="0"/>
                        </a:rPr>
                        <a:t>Sl.</a:t>
                      </a:r>
                      <a:r>
                        <a:rPr lang="en-US" sz="1800" baseline="0" dirty="0" smtClean="0">
                          <a:latin typeface="Times New Roman" pitchFamily="18" charset="0"/>
                          <a:cs typeface="Times New Roman" pitchFamily="18" charset="0"/>
                        </a:rPr>
                        <a:t> No.</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IS No.</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Title</a:t>
                      </a:r>
                      <a:endParaRPr lang="en-US" sz="1800" dirty="0">
                        <a:latin typeface="Times New Roman" pitchFamily="18" charset="0"/>
                        <a:cs typeface="Times New Roman" pitchFamily="18" charset="0"/>
                      </a:endParaRPr>
                    </a:p>
                  </a:txBody>
                  <a:tcPr/>
                </a:tc>
              </a:tr>
              <a:tr h="1922547">
                <a:tc>
                  <a:txBody>
                    <a:bodyPr/>
                    <a:lstStyle/>
                    <a:p>
                      <a:pPr marL="0" marR="0">
                        <a:lnSpc>
                          <a:spcPct val="107000"/>
                        </a:lnSpc>
                        <a:spcBef>
                          <a:spcPts val="0"/>
                        </a:spcBef>
                        <a:spcAft>
                          <a:spcPts val="0"/>
                        </a:spcAft>
                      </a:pPr>
                      <a:r>
                        <a:rPr lang="en-US" sz="1800" dirty="0" smtClean="0">
                          <a:latin typeface="Times New Roman"/>
                          <a:ea typeface="Calibri"/>
                          <a:cs typeface="Mangal"/>
                        </a:rPr>
                        <a:t>21.</a:t>
                      </a:r>
                      <a:endParaRPr lang="en-US" sz="18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800">
                          <a:solidFill>
                            <a:srgbClr val="000000"/>
                          </a:solidFill>
                          <a:latin typeface="Times New Roman"/>
                          <a:ea typeface="Calibri"/>
                          <a:cs typeface="Mangal"/>
                        </a:rPr>
                        <a:t>IS 17561: 2021/</a:t>
                      </a:r>
                      <a:endParaRPr lang="en-US" sz="1800">
                        <a:latin typeface="Calibri"/>
                        <a:ea typeface="Calibri"/>
                        <a:cs typeface="Mangal"/>
                      </a:endParaRPr>
                    </a:p>
                    <a:p>
                      <a:pPr marL="0" marR="0">
                        <a:lnSpc>
                          <a:spcPct val="107000"/>
                        </a:lnSpc>
                        <a:spcBef>
                          <a:spcPts val="0"/>
                        </a:spcBef>
                        <a:spcAft>
                          <a:spcPts val="0"/>
                        </a:spcAft>
                      </a:pPr>
                      <a:r>
                        <a:rPr lang="en-IN" sz="1800">
                          <a:solidFill>
                            <a:srgbClr val="000000"/>
                          </a:solidFill>
                          <a:latin typeface="Times New Roman"/>
                          <a:ea typeface="Calibri"/>
                          <a:cs typeface="Mangal"/>
                        </a:rPr>
                        <a:t>ISO 6635: 1984</a:t>
                      </a:r>
                      <a:endParaRPr lang="en-US" sz="18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800">
                          <a:solidFill>
                            <a:srgbClr val="000000"/>
                          </a:solidFill>
                          <a:latin typeface="Times New Roman"/>
                          <a:ea typeface="Calibri"/>
                          <a:cs typeface="Mangal"/>
                        </a:rPr>
                        <a:t>Fruits vegetables and derived products </a:t>
                      </a:r>
                      <a:r>
                        <a:rPr lang="en-US" sz="1800">
                          <a:latin typeface="Times New Roman"/>
                          <a:ea typeface="Calibri"/>
                          <a:cs typeface="Mangal"/>
                        </a:rPr>
                        <a:t>―</a:t>
                      </a:r>
                      <a:r>
                        <a:rPr lang="en-IN" sz="1800">
                          <a:solidFill>
                            <a:srgbClr val="000000"/>
                          </a:solidFill>
                          <a:latin typeface="Times New Roman"/>
                          <a:ea typeface="Calibri"/>
                          <a:cs typeface="Mangal"/>
                        </a:rPr>
                        <a:t> Determination of nitrite and nitrate content </a:t>
                      </a:r>
                      <a:r>
                        <a:rPr lang="en-US" sz="1800">
                          <a:latin typeface="Times New Roman"/>
                          <a:ea typeface="Calibri"/>
                          <a:cs typeface="Mangal"/>
                        </a:rPr>
                        <a:t>―</a:t>
                      </a:r>
                      <a:r>
                        <a:rPr lang="en-IN" sz="1800">
                          <a:solidFill>
                            <a:srgbClr val="000000"/>
                          </a:solidFill>
                          <a:latin typeface="Times New Roman"/>
                          <a:ea typeface="Calibri"/>
                          <a:cs typeface="Mangal"/>
                        </a:rPr>
                        <a:t> Molecular absorption spectrometric method</a:t>
                      </a:r>
                      <a:endParaRPr lang="en-US" sz="1800">
                        <a:latin typeface="Calibri"/>
                        <a:ea typeface="Calibri"/>
                        <a:cs typeface="Mangal"/>
                      </a:endParaRPr>
                    </a:p>
                  </a:txBody>
                  <a:tcPr marL="68580" marR="68580" marT="0" marB="0"/>
                </a:tc>
              </a:tr>
              <a:tr h="1331246">
                <a:tc>
                  <a:txBody>
                    <a:bodyPr/>
                    <a:lstStyle/>
                    <a:p>
                      <a:pPr marL="0" marR="0">
                        <a:lnSpc>
                          <a:spcPct val="107000"/>
                        </a:lnSpc>
                        <a:spcBef>
                          <a:spcPts val="0"/>
                        </a:spcBef>
                        <a:spcAft>
                          <a:spcPts val="0"/>
                        </a:spcAft>
                      </a:pPr>
                      <a:r>
                        <a:rPr lang="en-US" sz="1800" dirty="0" smtClean="0">
                          <a:latin typeface="Times New Roman"/>
                          <a:ea typeface="Calibri"/>
                          <a:cs typeface="Mangal"/>
                        </a:rPr>
                        <a:t>22.</a:t>
                      </a:r>
                      <a:endParaRPr lang="en-US" sz="18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800">
                          <a:solidFill>
                            <a:srgbClr val="000000"/>
                          </a:solidFill>
                          <a:latin typeface="Times New Roman"/>
                          <a:ea typeface="Calibri"/>
                          <a:cs typeface="Mangal"/>
                        </a:rPr>
                        <a:t>IS 17562: 2021/</a:t>
                      </a:r>
                      <a:endParaRPr lang="en-US" sz="1800">
                        <a:latin typeface="Calibri"/>
                        <a:ea typeface="Calibri"/>
                        <a:cs typeface="Mangal"/>
                      </a:endParaRPr>
                    </a:p>
                    <a:p>
                      <a:pPr marL="0" marR="0">
                        <a:lnSpc>
                          <a:spcPct val="107000"/>
                        </a:lnSpc>
                        <a:spcBef>
                          <a:spcPts val="0"/>
                        </a:spcBef>
                        <a:spcAft>
                          <a:spcPts val="0"/>
                        </a:spcAft>
                      </a:pPr>
                      <a:r>
                        <a:rPr lang="en-IN" sz="1800">
                          <a:solidFill>
                            <a:srgbClr val="000000"/>
                          </a:solidFill>
                          <a:latin typeface="Times New Roman"/>
                          <a:ea typeface="Calibri"/>
                          <a:cs typeface="Mangal"/>
                        </a:rPr>
                        <a:t>ISO 22855: 2008</a:t>
                      </a:r>
                      <a:endParaRPr lang="en-US" sz="18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800" dirty="0">
                          <a:solidFill>
                            <a:srgbClr val="000000"/>
                          </a:solidFill>
                          <a:latin typeface="Times New Roman"/>
                          <a:ea typeface="Calibri"/>
                          <a:cs typeface="Mangal"/>
                        </a:rPr>
                        <a:t>Fruit and vegetable products </a:t>
                      </a:r>
                      <a:r>
                        <a:rPr lang="en-US" sz="1800" dirty="0">
                          <a:latin typeface="Times New Roman"/>
                          <a:ea typeface="Calibri"/>
                          <a:cs typeface="Mangal"/>
                        </a:rPr>
                        <a:t>―</a:t>
                      </a:r>
                      <a:r>
                        <a:rPr lang="en-IN" sz="1800" dirty="0">
                          <a:solidFill>
                            <a:srgbClr val="000000"/>
                          </a:solidFill>
                          <a:latin typeface="Times New Roman"/>
                          <a:ea typeface="Calibri"/>
                          <a:cs typeface="Mangal"/>
                        </a:rPr>
                        <a:t> Determination of Benzoic acid and </a:t>
                      </a:r>
                      <a:r>
                        <a:rPr lang="en-IN" sz="1800" dirty="0" err="1">
                          <a:solidFill>
                            <a:srgbClr val="000000"/>
                          </a:solidFill>
                          <a:latin typeface="Times New Roman"/>
                          <a:ea typeface="Calibri"/>
                          <a:cs typeface="Mangal"/>
                        </a:rPr>
                        <a:t>sorbic</a:t>
                      </a:r>
                      <a:r>
                        <a:rPr lang="en-IN" sz="1800" dirty="0">
                          <a:solidFill>
                            <a:srgbClr val="000000"/>
                          </a:solidFill>
                          <a:latin typeface="Times New Roman"/>
                          <a:ea typeface="Calibri"/>
                          <a:cs typeface="Mangal"/>
                        </a:rPr>
                        <a:t> acid concentrations </a:t>
                      </a:r>
                      <a:r>
                        <a:rPr lang="en-US" sz="1800" dirty="0">
                          <a:latin typeface="Times New Roman"/>
                          <a:ea typeface="Calibri"/>
                          <a:cs typeface="Mangal"/>
                        </a:rPr>
                        <a:t>―</a:t>
                      </a:r>
                      <a:r>
                        <a:rPr lang="en-IN" sz="1800" dirty="0">
                          <a:solidFill>
                            <a:srgbClr val="000000"/>
                          </a:solidFill>
                          <a:latin typeface="Times New Roman"/>
                          <a:ea typeface="Calibri"/>
                          <a:cs typeface="Mangal"/>
                        </a:rPr>
                        <a:t> High performance liquid chromatography method</a:t>
                      </a:r>
                      <a:endParaRPr lang="en-US" sz="1800" dirty="0">
                        <a:latin typeface="Calibri"/>
                        <a:ea typeface="Calibri"/>
                        <a:cs typeface="Mangal"/>
                      </a:endParaRPr>
                    </a:p>
                  </a:txBody>
                  <a:tcPr marL="68580" marR="68580" marT="0" marB="0"/>
                </a:tc>
              </a:tr>
              <a:tr h="1331246">
                <a:tc>
                  <a:txBody>
                    <a:bodyPr/>
                    <a:lstStyle/>
                    <a:p>
                      <a:pPr marL="0" marR="0">
                        <a:lnSpc>
                          <a:spcPct val="107000"/>
                        </a:lnSpc>
                        <a:spcBef>
                          <a:spcPts val="0"/>
                        </a:spcBef>
                        <a:spcAft>
                          <a:spcPts val="0"/>
                        </a:spcAft>
                      </a:pPr>
                      <a:r>
                        <a:rPr lang="en-US" sz="1800" dirty="0" smtClean="0">
                          <a:latin typeface="Times New Roman"/>
                          <a:ea typeface="Calibri"/>
                          <a:cs typeface="Mangal"/>
                        </a:rPr>
                        <a:t>23.</a:t>
                      </a:r>
                      <a:endParaRPr lang="en-US" sz="18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IN" sz="1800">
                          <a:solidFill>
                            <a:srgbClr val="000000"/>
                          </a:solidFill>
                          <a:latin typeface="Times New Roman"/>
                          <a:ea typeface="Calibri"/>
                          <a:cs typeface="Mangal"/>
                        </a:rPr>
                        <a:t>IS 17574 (Part 2): 2021/</a:t>
                      </a:r>
                      <a:endParaRPr lang="en-US" sz="1800">
                        <a:latin typeface="Calibri"/>
                        <a:ea typeface="Calibri"/>
                        <a:cs typeface="Mangal"/>
                      </a:endParaRPr>
                    </a:p>
                    <a:p>
                      <a:pPr marL="0" marR="0">
                        <a:lnSpc>
                          <a:spcPct val="107000"/>
                        </a:lnSpc>
                        <a:spcBef>
                          <a:spcPts val="0"/>
                        </a:spcBef>
                        <a:spcAft>
                          <a:spcPts val="0"/>
                        </a:spcAft>
                      </a:pPr>
                      <a:r>
                        <a:rPr lang="en-IN" sz="1800">
                          <a:solidFill>
                            <a:srgbClr val="000000"/>
                          </a:solidFill>
                          <a:latin typeface="Times New Roman"/>
                          <a:ea typeface="Calibri"/>
                          <a:cs typeface="Mangal"/>
                        </a:rPr>
                        <a:t>ISO 6558-2: 1992</a:t>
                      </a:r>
                      <a:endParaRPr lang="en-US" sz="18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800" dirty="0">
                          <a:solidFill>
                            <a:srgbClr val="000000"/>
                          </a:solidFill>
                          <a:latin typeface="Times New Roman"/>
                          <a:ea typeface="Calibri"/>
                          <a:cs typeface="Mangal"/>
                        </a:rPr>
                        <a:t>Fruits vegetables and derived products </a:t>
                      </a:r>
                      <a:r>
                        <a:rPr lang="en-US" sz="1800" dirty="0">
                          <a:latin typeface="Times New Roman"/>
                          <a:ea typeface="Calibri"/>
                          <a:cs typeface="Mangal"/>
                        </a:rPr>
                        <a:t>―</a:t>
                      </a:r>
                      <a:r>
                        <a:rPr lang="en-IN" sz="1800" dirty="0">
                          <a:solidFill>
                            <a:srgbClr val="000000"/>
                          </a:solidFill>
                          <a:latin typeface="Times New Roman"/>
                          <a:ea typeface="Calibri"/>
                          <a:cs typeface="Mangal"/>
                        </a:rPr>
                        <a:t> Determination of carotene content - Part 2 Routine methods</a:t>
                      </a:r>
                      <a:endParaRPr lang="en-US" sz="18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6" y="1109284"/>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Where does India Stand?</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877517" y="1109284"/>
            <a:ext cx="7048847" cy="4573099"/>
          </a:xfrm>
        </p:spPr>
        <p:txBody>
          <a:bodyPr>
            <a:noAutofit/>
          </a:bodyPr>
          <a:lstStyle/>
          <a:p>
            <a:pPr marL="342900" indent="-342900" algn="just">
              <a:buClr>
                <a:schemeClr val="tx1"/>
              </a:buClr>
              <a:buFont typeface="Wingdings" pitchFamily="2" charset="2"/>
              <a:buChar char="ü"/>
            </a:pPr>
            <a:r>
              <a:rPr lang="en-US" dirty="0">
                <a:solidFill>
                  <a:schemeClr val="tx1"/>
                </a:solidFill>
                <a:latin typeface="Times New Roman" panose="02020603050405020304" pitchFamily="18" charset="0"/>
                <a:cs typeface="Times New Roman" panose="02020603050405020304" pitchFamily="18" charset="0"/>
              </a:rPr>
              <a:t>FSSAI : The Food Safety and Standards Authority of India (FSSAI) sets </a:t>
            </a:r>
            <a:r>
              <a:rPr lang="en-US"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national standards for food products </a:t>
            </a:r>
            <a:r>
              <a:rPr lang="en-US" dirty="0">
                <a:solidFill>
                  <a:schemeClr val="tx1"/>
                </a:solidFill>
                <a:latin typeface="Times New Roman" panose="02020603050405020304" pitchFamily="18" charset="0"/>
                <a:cs typeface="Times New Roman" panose="02020603050405020304" pitchFamily="18" charset="0"/>
              </a:rPr>
              <a:t>in India. These standards encompass composition, hygiene, labeling, and contaminant limits. The FSSAI also conducts regular milk quality surveys to monitor compliance with national standards.</a:t>
            </a:r>
          </a:p>
          <a:p>
            <a:pPr marL="342900" indent="-342900" algn="just">
              <a:buClr>
                <a:schemeClr val="tx1"/>
              </a:buClr>
              <a:buFont typeface="Wingdings" pitchFamily="2" charset="2"/>
              <a:buChar char="ü"/>
            </a:pPr>
            <a:endParaRPr lang="en-US" dirty="0">
              <a:solidFill>
                <a:schemeClr val="tx1"/>
              </a:solidFill>
              <a:latin typeface="Times New Roman" panose="02020603050405020304" pitchFamily="18" charset="0"/>
              <a:cs typeface="Times New Roman" panose="02020603050405020304" pitchFamily="18" charset="0"/>
            </a:endParaRPr>
          </a:p>
          <a:p>
            <a:pPr marL="342900" indent="-342900" algn="just">
              <a:buClr>
                <a:schemeClr val="tx1"/>
              </a:buClr>
              <a:buFont typeface="Wingdings" pitchFamily="2" charset="2"/>
              <a:buChar char="ü"/>
            </a:pPr>
            <a:r>
              <a:rPr lang="en-US" dirty="0">
                <a:solidFill>
                  <a:schemeClr val="tx1"/>
                </a:solidFill>
                <a:latin typeface="Times New Roman" panose="02020603050405020304" pitchFamily="18" charset="0"/>
                <a:cs typeface="Times New Roman" panose="02020603050405020304" pitchFamily="18" charset="0"/>
              </a:rPr>
              <a:t>BIS: Bureau of Indian Standards (BIS) formulates Indian Standards on food product; Food Hygiene &amp; Safety Management AND Methods of Tests for Food Products, and in- sync ensures implementation of FSSAI regulations, and serves to the Standardization, Conformity and Testing requirement of the country’s Dairy sector.</a:t>
            </a:r>
          </a:p>
          <a:p>
            <a:pPr>
              <a:buClr>
                <a:schemeClr val="accent1"/>
              </a:buClr>
              <a:buFont typeface="Arial" panose="020B0604020202020204" pitchFamily="34" charset="0"/>
              <a:buChar char="•"/>
            </a:pPr>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3"/>
          <a:stretch>
            <a:fillRect/>
          </a:stretch>
        </p:blipFill>
        <p:spPr>
          <a:xfrm>
            <a:off x="1853933" y="4845089"/>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4"/>
          <a:stretch>
            <a:fillRect/>
          </a:stretch>
        </p:blipFill>
        <p:spPr>
          <a:xfrm>
            <a:off x="917762" y="406722"/>
            <a:ext cx="2990850" cy="2164255"/>
          </a:xfrm>
          <a:prstGeom prst="rect">
            <a:avLst/>
          </a:prstGeom>
        </p:spPr>
      </p:pic>
    </p:spTree>
    <p:extLst>
      <p:ext uri="{BB962C8B-B14F-4D97-AF65-F5344CB8AC3E}">
        <p14:creationId xmlns:p14="http://schemas.microsoft.com/office/powerpoint/2010/main" xmlns="" val="144470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IS on test methods of oils and fats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354829" y="457769"/>
          <a:ext cx="6565422" cy="6236852"/>
        </p:xfrm>
        <a:graphic>
          <a:graphicData uri="http://schemas.openxmlformats.org/drawingml/2006/table">
            <a:tbl>
              <a:tblPr firstRow="1" bandRow="1">
                <a:tableStyleId>{5C22544A-7EE6-4342-B048-85BDC9FD1C3A}</a:tableStyleId>
              </a:tblPr>
              <a:tblGrid>
                <a:gridCol w="883844"/>
                <a:gridCol w="1610241"/>
                <a:gridCol w="4071337"/>
              </a:tblGrid>
              <a:tr h="1039127">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1500676">
                <a:tc>
                  <a:txBody>
                    <a:bodyPr/>
                    <a:lstStyle/>
                    <a:p>
                      <a:pPr marL="0" marR="0">
                        <a:lnSpc>
                          <a:spcPct val="107000"/>
                        </a:lnSpc>
                        <a:spcBef>
                          <a:spcPts val="0"/>
                        </a:spcBef>
                        <a:spcAft>
                          <a:spcPts val="0"/>
                        </a:spcAft>
                      </a:pPr>
                      <a:r>
                        <a:rPr lang="en-US" sz="1600" dirty="0" smtClean="0">
                          <a:latin typeface="Times New Roman"/>
                          <a:ea typeface="Calibri"/>
                          <a:cs typeface="Mangal"/>
                        </a:rPr>
                        <a:t>1.</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548 (Part1 to 3) : 2021</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Method of sampling and test for oils and fats part I sampling, physical and chemical tests section 1 sampling</a:t>
                      </a:r>
                      <a:endParaRPr lang="en-US" sz="1600">
                        <a:latin typeface="Calibri"/>
                        <a:ea typeface="Calibri"/>
                        <a:cs typeface="Mangal"/>
                      </a:endParaRPr>
                    </a:p>
                  </a:txBody>
                  <a:tcPr marL="68580" marR="68580" marT="0" marB="0"/>
                </a:tc>
              </a:tr>
              <a:tr h="1039127">
                <a:tc>
                  <a:txBody>
                    <a:bodyPr/>
                    <a:lstStyle/>
                    <a:p>
                      <a:pPr marL="0" marR="0">
                        <a:lnSpc>
                          <a:spcPct val="107000"/>
                        </a:lnSpc>
                        <a:spcBef>
                          <a:spcPts val="0"/>
                        </a:spcBef>
                        <a:spcAft>
                          <a:spcPts val="0"/>
                        </a:spcAft>
                      </a:pPr>
                      <a:r>
                        <a:rPr lang="en-US" sz="1600" dirty="0" smtClean="0">
                          <a:latin typeface="Times New Roman"/>
                          <a:ea typeface="Calibri"/>
                          <a:cs typeface="Mangal"/>
                        </a:rPr>
                        <a:t>2.</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latin typeface="Times New Roman"/>
                          <a:ea typeface="Calibri"/>
                          <a:cs typeface="Mangal"/>
                        </a:rPr>
                        <a:t>IS 17459 : 2021/</a:t>
                      </a:r>
                      <a:endParaRPr lang="en-US" sz="1600">
                        <a:latin typeface="Calibri"/>
                        <a:ea typeface="Calibri"/>
                        <a:cs typeface="Mangal"/>
                      </a:endParaRPr>
                    </a:p>
                    <a:p>
                      <a:pPr marL="0" marR="0" algn="just">
                        <a:lnSpc>
                          <a:spcPct val="107000"/>
                        </a:lnSpc>
                        <a:spcBef>
                          <a:spcPts val="0"/>
                        </a:spcBef>
                        <a:spcAft>
                          <a:spcPts val="0"/>
                        </a:spcAft>
                      </a:pPr>
                      <a:r>
                        <a:rPr lang="en-IN" sz="1600">
                          <a:latin typeface="Times New Roman"/>
                          <a:ea typeface="Calibri"/>
                          <a:cs typeface="Mangal"/>
                        </a:rPr>
                        <a:t>ISO 17932 : 2011</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solidFill>
                            <a:srgbClr val="000000"/>
                          </a:solidFill>
                          <a:latin typeface="Times New Roman"/>
                          <a:ea typeface="Calibri"/>
                          <a:cs typeface="Mangal"/>
                        </a:rPr>
                        <a:t>Palm oil </a:t>
                      </a:r>
                      <a:r>
                        <a:rPr lang="en-US" sz="1600">
                          <a:latin typeface="Times New Roman"/>
                          <a:ea typeface="Calibri"/>
                          <a:cs typeface="Mangal"/>
                        </a:rPr>
                        <a:t>―</a:t>
                      </a:r>
                      <a:r>
                        <a:rPr lang="en-US" sz="1600">
                          <a:solidFill>
                            <a:srgbClr val="000000"/>
                          </a:solidFill>
                          <a:latin typeface="Times New Roman"/>
                          <a:ea typeface="Calibri"/>
                          <a:cs typeface="Mangal"/>
                        </a:rPr>
                        <a:t>Determination of the deterioration of bleachability index (DOBI) and carotene content</a:t>
                      </a:r>
                      <a:endParaRPr lang="en-US" sz="1600">
                        <a:latin typeface="Calibri"/>
                        <a:ea typeface="Calibri"/>
                        <a:cs typeface="Mangal"/>
                      </a:endParaRPr>
                    </a:p>
                  </a:txBody>
                  <a:tcPr marL="68580" marR="68580" marT="0" marB="0"/>
                </a:tc>
              </a:tr>
              <a:tr h="1039127">
                <a:tc>
                  <a:txBody>
                    <a:bodyPr/>
                    <a:lstStyle/>
                    <a:p>
                      <a:pPr marL="0" marR="0">
                        <a:lnSpc>
                          <a:spcPct val="107000"/>
                        </a:lnSpc>
                        <a:spcBef>
                          <a:spcPts val="0"/>
                        </a:spcBef>
                        <a:spcAft>
                          <a:spcPts val="0"/>
                        </a:spcAft>
                      </a:pPr>
                      <a:r>
                        <a:rPr lang="en-US" sz="1600" dirty="0" smtClean="0">
                          <a:latin typeface="Times New Roman"/>
                          <a:ea typeface="Calibri"/>
                          <a:cs typeface="Mangal"/>
                        </a:rPr>
                        <a:t>3.</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latin typeface="Times New Roman"/>
                          <a:ea typeface="Calibri"/>
                          <a:cs typeface="Mangal"/>
                        </a:rPr>
                        <a:t>IS 17460 : 2021/</a:t>
                      </a:r>
                      <a:endParaRPr lang="en-US" sz="1600">
                        <a:latin typeface="Calibri"/>
                        <a:ea typeface="Calibri"/>
                        <a:cs typeface="Mangal"/>
                      </a:endParaRPr>
                    </a:p>
                    <a:p>
                      <a:pPr marL="0" marR="0" algn="just">
                        <a:lnSpc>
                          <a:spcPct val="107000"/>
                        </a:lnSpc>
                        <a:spcBef>
                          <a:spcPts val="0"/>
                        </a:spcBef>
                        <a:spcAft>
                          <a:spcPts val="0"/>
                        </a:spcAft>
                      </a:pPr>
                      <a:r>
                        <a:rPr lang="en-IN" sz="1600">
                          <a:latin typeface="Times New Roman"/>
                          <a:ea typeface="Calibri"/>
                          <a:cs typeface="Mangal"/>
                        </a:rPr>
                        <a:t>ISO 18395 : 2005</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solidFill>
                            <a:srgbClr val="000000"/>
                          </a:solidFill>
                          <a:latin typeface="Times New Roman"/>
                          <a:ea typeface="Calibri"/>
                          <a:cs typeface="Mangal"/>
                        </a:rPr>
                        <a:t>Animal and vegetable fats and oils </a:t>
                      </a:r>
                      <a:r>
                        <a:rPr lang="en-US" sz="1600">
                          <a:latin typeface="Times New Roman"/>
                          <a:ea typeface="Calibri"/>
                          <a:cs typeface="Mangal"/>
                        </a:rPr>
                        <a:t>―</a:t>
                      </a:r>
                      <a:r>
                        <a:rPr lang="en-US" sz="1600">
                          <a:solidFill>
                            <a:srgbClr val="000000"/>
                          </a:solidFill>
                          <a:latin typeface="Times New Roman"/>
                          <a:ea typeface="Calibri"/>
                          <a:cs typeface="Mangal"/>
                        </a:rPr>
                        <a:t> Determination of monoacylglycerols diacylglycerols triacylglycerols and glycerol by high-performance size-exclusion chromatography HPSEC</a:t>
                      </a:r>
                      <a:endParaRPr lang="en-US" sz="1600">
                        <a:latin typeface="Calibri"/>
                        <a:ea typeface="Calibri"/>
                        <a:cs typeface="Mangal"/>
                      </a:endParaRPr>
                    </a:p>
                  </a:txBody>
                  <a:tcPr marL="68580" marR="68580" marT="0" marB="0"/>
                </a:tc>
              </a:tr>
              <a:tr h="1353314">
                <a:tc>
                  <a:txBody>
                    <a:bodyPr/>
                    <a:lstStyle/>
                    <a:p>
                      <a:pPr marL="0" marR="0">
                        <a:lnSpc>
                          <a:spcPct val="107000"/>
                        </a:lnSpc>
                        <a:spcBef>
                          <a:spcPts val="0"/>
                        </a:spcBef>
                        <a:spcAft>
                          <a:spcPts val="0"/>
                        </a:spcAft>
                      </a:pPr>
                      <a:r>
                        <a:rPr lang="en-US" sz="1600" dirty="0" smtClean="0">
                          <a:latin typeface="Times New Roman"/>
                          <a:ea typeface="Calibri"/>
                          <a:cs typeface="Mangal"/>
                        </a:rPr>
                        <a:t>4.</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IN" sz="1600">
                          <a:latin typeface="Times New Roman"/>
                          <a:ea typeface="Calibri"/>
                          <a:cs typeface="Mangal"/>
                        </a:rPr>
                        <a:t>IS 17667 : 2021/</a:t>
                      </a:r>
                      <a:endParaRPr lang="en-US" sz="1600">
                        <a:latin typeface="Calibri"/>
                        <a:ea typeface="Calibri"/>
                        <a:cs typeface="Mangal"/>
                      </a:endParaRPr>
                    </a:p>
                    <a:p>
                      <a:pPr marL="0" marR="0" algn="just">
                        <a:lnSpc>
                          <a:spcPct val="107000"/>
                        </a:lnSpc>
                        <a:spcBef>
                          <a:spcPts val="0"/>
                        </a:spcBef>
                        <a:spcAft>
                          <a:spcPts val="0"/>
                        </a:spcAft>
                      </a:pPr>
                      <a:r>
                        <a:rPr lang="en-IN" sz="1600">
                          <a:latin typeface="Times New Roman"/>
                          <a:ea typeface="Calibri"/>
                          <a:cs typeface="Mangal"/>
                        </a:rPr>
                        <a:t>ISO 11701 : 2009</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solidFill>
                            <a:srgbClr val="000000"/>
                          </a:solidFill>
                          <a:latin typeface="Times New Roman"/>
                          <a:ea typeface="Calibri"/>
                          <a:cs typeface="Mangal"/>
                        </a:rPr>
                        <a:t>Vegetable fats and oils</a:t>
                      </a:r>
                      <a:r>
                        <a:rPr lang="en-US" sz="1600" dirty="0">
                          <a:latin typeface="Times New Roman"/>
                          <a:ea typeface="Calibri"/>
                          <a:cs typeface="Mangal"/>
                        </a:rPr>
                        <a:t>―</a:t>
                      </a:r>
                      <a:r>
                        <a:rPr lang="en-US" sz="1600" dirty="0">
                          <a:solidFill>
                            <a:srgbClr val="000000"/>
                          </a:solidFill>
                          <a:latin typeface="Times New Roman"/>
                          <a:ea typeface="Calibri"/>
                          <a:cs typeface="Mangal"/>
                        </a:rPr>
                        <a:t> Determination of phospholipids content in </a:t>
                      </a:r>
                      <a:r>
                        <a:rPr lang="en-US" sz="1600" dirty="0" err="1">
                          <a:solidFill>
                            <a:srgbClr val="000000"/>
                          </a:solidFill>
                          <a:latin typeface="Times New Roman"/>
                          <a:ea typeface="Calibri"/>
                          <a:cs typeface="Mangal"/>
                        </a:rPr>
                        <a:t>lecithins</a:t>
                      </a:r>
                      <a:r>
                        <a:rPr lang="en-US" sz="1600" dirty="0">
                          <a:solidFill>
                            <a:srgbClr val="000000"/>
                          </a:solidFill>
                          <a:latin typeface="Times New Roman"/>
                          <a:ea typeface="Calibri"/>
                          <a:cs typeface="Mangal"/>
                        </a:rPr>
                        <a:t> by HPLC using a light-scattering detector</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IS on test methods of vitamins and nutrients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374284" y="519903"/>
          <a:ext cx="6631996" cy="5980489"/>
        </p:xfrm>
        <a:graphic>
          <a:graphicData uri="http://schemas.openxmlformats.org/drawingml/2006/table">
            <a:tbl>
              <a:tblPr firstRow="1" bandRow="1">
                <a:tableStyleId>{5C22544A-7EE6-4342-B048-85BDC9FD1C3A}</a:tableStyleId>
              </a:tblPr>
              <a:tblGrid>
                <a:gridCol w="705503"/>
                <a:gridCol w="1254868"/>
                <a:gridCol w="4671625"/>
              </a:tblGrid>
              <a:tr h="1039127">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1500676">
                <a:tc>
                  <a:txBody>
                    <a:bodyPr/>
                    <a:lstStyle/>
                    <a:p>
                      <a:pPr marL="0" marR="0" algn="ctr">
                        <a:lnSpc>
                          <a:spcPct val="107000"/>
                        </a:lnSpc>
                        <a:spcBef>
                          <a:spcPts val="0"/>
                        </a:spcBef>
                        <a:spcAft>
                          <a:spcPts val="0"/>
                        </a:spcAft>
                      </a:pPr>
                      <a:r>
                        <a:rPr lang="en-US" sz="1600" dirty="0" smtClean="0">
                          <a:latin typeface="Times New Roman"/>
                          <a:ea typeface="Calibri"/>
                          <a:cs typeface="Mangal"/>
                        </a:rPr>
                        <a:t>5.</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US" sz="1600" dirty="0">
                          <a:latin typeface="Times New Roman"/>
                          <a:ea typeface="Calibri"/>
                          <a:cs typeface="Mangal"/>
                        </a:rPr>
                        <a:t>IS 16642 : 2018</a:t>
                      </a:r>
                      <a:endParaRPr lang="en-US" sz="1600" dirty="0">
                        <a:latin typeface="Calibri"/>
                        <a:ea typeface="Calibri"/>
                        <a:cs typeface="Mangal"/>
                      </a:endParaRPr>
                    </a:p>
                    <a:p>
                      <a:pPr marL="0" marR="0">
                        <a:lnSpc>
                          <a:spcPct val="107000"/>
                        </a:lnSpc>
                        <a:spcBef>
                          <a:spcPts val="0"/>
                        </a:spcBef>
                        <a:spcAft>
                          <a:spcPts val="0"/>
                        </a:spcAft>
                      </a:pPr>
                      <a:r>
                        <a:rPr lang="en-US" sz="1600" dirty="0">
                          <a:latin typeface="Times New Roman"/>
                          <a:ea typeface="Calibri"/>
                          <a:cs typeface="Mangal"/>
                        </a:rPr>
                        <a:t>ISO 20639 : 2015</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Infant formula and adult nutritionals ― Determination of pantothenic acid by ultra-high performance liquid chromatography and tandem mass spectrometry method (UHPLC - MS/MS)</a:t>
                      </a:r>
                      <a:endParaRPr lang="en-US" sz="1600">
                        <a:latin typeface="Calibri"/>
                        <a:ea typeface="Calibri"/>
                        <a:cs typeface="Mangal"/>
                      </a:endParaRPr>
                    </a:p>
                  </a:txBody>
                  <a:tcPr marL="68580" marR="68580" marT="0" marB="0"/>
                </a:tc>
              </a:tr>
              <a:tr h="1039127">
                <a:tc>
                  <a:txBody>
                    <a:bodyPr/>
                    <a:lstStyle/>
                    <a:p>
                      <a:pPr marL="0" marR="0" algn="ctr">
                        <a:lnSpc>
                          <a:spcPct val="107000"/>
                        </a:lnSpc>
                        <a:spcBef>
                          <a:spcPts val="0"/>
                        </a:spcBef>
                        <a:spcAft>
                          <a:spcPts val="0"/>
                        </a:spcAft>
                      </a:pPr>
                      <a:r>
                        <a:rPr lang="en-US" sz="1600" dirty="0" smtClean="0">
                          <a:latin typeface="Times New Roman"/>
                          <a:ea typeface="Calibri"/>
                          <a:cs typeface="Mangal"/>
                        </a:rPr>
                        <a:t>6.</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US" sz="1600">
                          <a:latin typeface="Times New Roman"/>
                          <a:ea typeface="Calibri"/>
                          <a:cs typeface="Mangal"/>
                        </a:rPr>
                        <a:t>IS 16639 : 2018</a:t>
                      </a:r>
                      <a:endParaRPr lang="en-US" sz="1600">
                        <a:latin typeface="Calibri"/>
                        <a:ea typeface="Calibri"/>
                        <a:cs typeface="Mangal"/>
                      </a:endParaRPr>
                    </a:p>
                    <a:p>
                      <a:pPr marL="0" marR="0">
                        <a:lnSpc>
                          <a:spcPct val="107000"/>
                        </a:lnSpc>
                        <a:spcBef>
                          <a:spcPts val="0"/>
                        </a:spcBef>
                        <a:spcAft>
                          <a:spcPts val="0"/>
                        </a:spcAft>
                      </a:pPr>
                      <a:r>
                        <a:rPr lang="en-US" sz="1600">
                          <a:latin typeface="Times New Roman"/>
                          <a:ea typeface="Calibri"/>
                          <a:cs typeface="Mangal"/>
                        </a:rPr>
                        <a:t>ISO 20633 : 2015</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Infant formula and adult nutritionals ― Determination of vitamin E and vitamin A by normal phase high performance liquid chromatography</a:t>
                      </a:r>
                      <a:endParaRPr lang="en-US" sz="1600">
                        <a:latin typeface="Calibri"/>
                        <a:ea typeface="Calibri"/>
                        <a:cs typeface="Mangal"/>
                      </a:endParaRPr>
                    </a:p>
                  </a:txBody>
                  <a:tcPr marL="68580" marR="68580" marT="0" marB="0"/>
                </a:tc>
              </a:tr>
              <a:tr h="1039127">
                <a:tc>
                  <a:txBody>
                    <a:bodyPr/>
                    <a:lstStyle/>
                    <a:p>
                      <a:pPr marL="0" marR="0" algn="ctr">
                        <a:lnSpc>
                          <a:spcPct val="107000"/>
                        </a:lnSpc>
                        <a:spcBef>
                          <a:spcPts val="0"/>
                        </a:spcBef>
                        <a:spcAft>
                          <a:spcPts val="0"/>
                        </a:spcAft>
                      </a:pPr>
                      <a:r>
                        <a:rPr lang="en-US" sz="1600" dirty="0" smtClean="0">
                          <a:latin typeface="Times New Roman"/>
                          <a:ea typeface="Calibri"/>
                          <a:cs typeface="Mangal"/>
                        </a:rPr>
                        <a:t>7.</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US" sz="1600">
                          <a:latin typeface="Times New Roman"/>
                          <a:ea typeface="Calibri"/>
                          <a:cs typeface="Mangal"/>
                        </a:rPr>
                        <a:t>IS 16640 : 2018</a:t>
                      </a:r>
                      <a:endParaRPr lang="en-US" sz="1600">
                        <a:latin typeface="Calibri"/>
                        <a:ea typeface="Calibri"/>
                        <a:cs typeface="Mangal"/>
                      </a:endParaRPr>
                    </a:p>
                    <a:p>
                      <a:pPr marL="0" marR="0">
                        <a:lnSpc>
                          <a:spcPct val="107000"/>
                        </a:lnSpc>
                        <a:spcBef>
                          <a:spcPts val="0"/>
                        </a:spcBef>
                        <a:spcAft>
                          <a:spcPts val="0"/>
                        </a:spcAft>
                      </a:pPr>
                      <a:r>
                        <a:rPr lang="en-US" sz="1600">
                          <a:latin typeface="Times New Roman"/>
                          <a:ea typeface="Calibri"/>
                          <a:cs typeface="Mangal"/>
                        </a:rPr>
                        <a:t>ISO 20634 : 2015</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Infant formula and adult nutritionals ― Determination of vitamin B12 by reversed phase high performance liquid chromatography (RP - HPLC)</a:t>
                      </a:r>
                      <a:endParaRPr lang="en-US" sz="1600">
                        <a:latin typeface="Calibri"/>
                        <a:ea typeface="Calibri"/>
                        <a:cs typeface="Mangal"/>
                      </a:endParaRPr>
                    </a:p>
                  </a:txBody>
                  <a:tcPr marL="68580" marR="68580" marT="0" marB="0"/>
                </a:tc>
              </a:tr>
              <a:tr h="1353314">
                <a:tc>
                  <a:txBody>
                    <a:bodyPr/>
                    <a:lstStyle/>
                    <a:p>
                      <a:pPr marL="0" marR="0" algn="ctr">
                        <a:lnSpc>
                          <a:spcPct val="107000"/>
                        </a:lnSpc>
                        <a:spcBef>
                          <a:spcPts val="0"/>
                        </a:spcBef>
                        <a:spcAft>
                          <a:spcPts val="0"/>
                        </a:spcAft>
                      </a:pPr>
                      <a:r>
                        <a:rPr lang="en-US" sz="1600" dirty="0" smtClean="0">
                          <a:latin typeface="Times New Roman"/>
                          <a:ea typeface="Calibri"/>
                          <a:cs typeface="Mangal"/>
                        </a:rPr>
                        <a:t>8.</a:t>
                      </a:r>
                      <a:endParaRPr lang="en-US" sz="16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US" sz="1600">
                          <a:latin typeface="Times New Roman"/>
                          <a:ea typeface="Calibri"/>
                          <a:cs typeface="Mangal"/>
                        </a:rPr>
                        <a:t>IS 17668 : 2021</a:t>
                      </a:r>
                      <a:endParaRPr lang="en-US" sz="1600">
                        <a:latin typeface="Calibri"/>
                        <a:ea typeface="Calibri"/>
                        <a:cs typeface="Mangal"/>
                      </a:endParaRPr>
                    </a:p>
                    <a:p>
                      <a:pPr marL="0" marR="0">
                        <a:lnSpc>
                          <a:spcPct val="107000"/>
                        </a:lnSpc>
                        <a:spcBef>
                          <a:spcPts val="0"/>
                        </a:spcBef>
                        <a:spcAft>
                          <a:spcPts val="0"/>
                        </a:spcAft>
                      </a:pPr>
                      <a:r>
                        <a:rPr lang="en-US" sz="1600">
                          <a:latin typeface="Times New Roman"/>
                          <a:ea typeface="Calibri"/>
                          <a:cs typeface="Mangal"/>
                        </a:rPr>
                        <a:t>ISO 21468 : 2020</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Infant formula and adult nutritionals― Determination of free and total </a:t>
                      </a:r>
                      <a:r>
                        <a:rPr lang="en-US" sz="1600" dirty="0" err="1">
                          <a:latin typeface="Times New Roman"/>
                          <a:ea typeface="Calibri"/>
                          <a:cs typeface="Mangal"/>
                        </a:rPr>
                        <a:t>choline</a:t>
                      </a:r>
                      <a:r>
                        <a:rPr lang="en-US" sz="1600" dirty="0">
                          <a:latin typeface="Times New Roman"/>
                          <a:ea typeface="Calibri"/>
                          <a:cs typeface="Mangal"/>
                        </a:rPr>
                        <a:t> and free and total </a:t>
                      </a:r>
                      <a:r>
                        <a:rPr lang="en-US" sz="1600" dirty="0" err="1">
                          <a:latin typeface="Times New Roman"/>
                          <a:ea typeface="Calibri"/>
                          <a:cs typeface="Mangal"/>
                        </a:rPr>
                        <a:t>carnitine</a:t>
                      </a:r>
                      <a:r>
                        <a:rPr lang="en-US" sz="1600" dirty="0">
                          <a:latin typeface="Times New Roman"/>
                          <a:ea typeface="Calibri"/>
                          <a:cs typeface="Mangal"/>
                        </a:rPr>
                        <a:t> Liquid chromatography tandem mass spectrometry HPLC-MSMS</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IS on test methods of vitamins and nutrients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275132" y="762274"/>
          <a:ext cx="6631996" cy="4651237"/>
        </p:xfrm>
        <a:graphic>
          <a:graphicData uri="http://schemas.openxmlformats.org/drawingml/2006/table">
            <a:tbl>
              <a:tblPr firstRow="1" bandRow="1">
                <a:tableStyleId>{5C22544A-7EE6-4342-B048-85BDC9FD1C3A}</a:tableStyleId>
              </a:tblPr>
              <a:tblGrid>
                <a:gridCol w="705503"/>
                <a:gridCol w="1254868"/>
                <a:gridCol w="4671625"/>
              </a:tblGrid>
              <a:tr h="1235821">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1784736">
                <a:tc>
                  <a:txBody>
                    <a:bodyPr/>
                    <a:lstStyle/>
                    <a:p>
                      <a:pPr marL="0" marR="0" algn="ctr">
                        <a:lnSpc>
                          <a:spcPct val="107000"/>
                        </a:lnSpc>
                        <a:spcBef>
                          <a:spcPts val="0"/>
                        </a:spcBef>
                        <a:spcAft>
                          <a:spcPts val="0"/>
                        </a:spcAft>
                      </a:pPr>
                      <a:r>
                        <a:rPr lang="en-US" sz="2000" dirty="0" smtClean="0">
                          <a:latin typeface="Times New Roman"/>
                          <a:ea typeface="Calibri"/>
                          <a:cs typeface="Mangal"/>
                        </a:rPr>
                        <a:t>9.</a:t>
                      </a:r>
                      <a:endParaRPr lang="en-US" sz="20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US" sz="2000">
                          <a:latin typeface="Times New Roman"/>
                          <a:ea typeface="Calibri"/>
                          <a:cs typeface="Mangal"/>
                        </a:rPr>
                        <a:t>IS 17176 : 2019</a:t>
                      </a:r>
                      <a:endParaRPr lang="en-US" sz="2000">
                        <a:latin typeface="Calibri"/>
                        <a:ea typeface="Calibri"/>
                        <a:cs typeface="Mangal"/>
                      </a:endParaRPr>
                    </a:p>
                    <a:p>
                      <a:pPr marL="0" marR="0">
                        <a:lnSpc>
                          <a:spcPct val="107000"/>
                        </a:lnSpc>
                        <a:spcBef>
                          <a:spcPts val="0"/>
                        </a:spcBef>
                        <a:spcAft>
                          <a:spcPts val="0"/>
                        </a:spcAft>
                      </a:pPr>
                      <a:r>
                        <a:rPr lang="en-US" sz="2000">
                          <a:latin typeface="Times New Roman"/>
                          <a:ea typeface="Calibri"/>
                          <a:cs typeface="Mangal"/>
                        </a:rPr>
                        <a:t>ISO 20635 : 2018</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dirty="0">
                          <a:latin typeface="Times New Roman"/>
                          <a:ea typeface="Calibri"/>
                          <a:cs typeface="Mangal"/>
                        </a:rPr>
                        <a:t>Infant formula and adult nutritionals― Determination of vitamin C by ultra-high performance liquid chromatography with ultraviolet detection(UHPLC-UV)</a:t>
                      </a:r>
                      <a:endParaRPr lang="en-US" sz="2000" dirty="0">
                        <a:latin typeface="Calibri"/>
                        <a:ea typeface="Calibri"/>
                        <a:cs typeface="Mangal"/>
                      </a:endParaRPr>
                    </a:p>
                  </a:txBody>
                  <a:tcPr marL="68580" marR="68580" marT="0" marB="0"/>
                </a:tc>
              </a:tr>
              <a:tr h="1235821">
                <a:tc>
                  <a:txBody>
                    <a:bodyPr/>
                    <a:lstStyle/>
                    <a:p>
                      <a:pPr marL="0" marR="0" algn="ctr">
                        <a:lnSpc>
                          <a:spcPct val="107000"/>
                        </a:lnSpc>
                        <a:spcBef>
                          <a:spcPts val="0"/>
                        </a:spcBef>
                        <a:spcAft>
                          <a:spcPts val="0"/>
                        </a:spcAft>
                      </a:pPr>
                      <a:r>
                        <a:rPr lang="en-US" sz="2000" dirty="0" smtClean="0">
                          <a:latin typeface="Times New Roman"/>
                          <a:ea typeface="Calibri"/>
                          <a:cs typeface="Mangal"/>
                        </a:rPr>
                        <a:t>10.</a:t>
                      </a:r>
                      <a:endParaRPr lang="en-US" sz="2000" dirty="0">
                        <a:latin typeface="Calibri"/>
                        <a:ea typeface="Calibri"/>
                        <a:cs typeface="Mangal"/>
                      </a:endParaRPr>
                    </a:p>
                  </a:txBody>
                  <a:tcPr marL="68580" marR="68580" marT="0" marB="0"/>
                </a:tc>
                <a:tc>
                  <a:txBody>
                    <a:bodyPr/>
                    <a:lstStyle/>
                    <a:p>
                      <a:pPr marL="0" marR="0">
                        <a:lnSpc>
                          <a:spcPct val="107000"/>
                        </a:lnSpc>
                        <a:spcBef>
                          <a:spcPts val="0"/>
                        </a:spcBef>
                        <a:spcAft>
                          <a:spcPts val="0"/>
                        </a:spcAft>
                      </a:pPr>
                      <a:r>
                        <a:rPr lang="en-US" sz="2000">
                          <a:latin typeface="Times New Roman"/>
                          <a:ea typeface="Calibri"/>
                          <a:cs typeface="Mangal"/>
                        </a:rPr>
                        <a:t>IS 17671 : 2021</a:t>
                      </a:r>
                      <a:endParaRPr lang="en-US" sz="2000">
                        <a:latin typeface="Calibri"/>
                        <a:ea typeface="Calibri"/>
                        <a:cs typeface="Mangal"/>
                      </a:endParaRPr>
                    </a:p>
                    <a:p>
                      <a:pPr marL="0" marR="0">
                        <a:lnSpc>
                          <a:spcPct val="107000"/>
                        </a:lnSpc>
                        <a:spcBef>
                          <a:spcPts val="0"/>
                        </a:spcBef>
                        <a:spcAft>
                          <a:spcPts val="0"/>
                        </a:spcAft>
                      </a:pPr>
                      <a:r>
                        <a:rPr lang="en-US" sz="2000">
                          <a:latin typeface="Times New Roman"/>
                          <a:ea typeface="Calibri"/>
                          <a:cs typeface="Mangal"/>
                        </a:rPr>
                        <a:t>ISO 23443 : 2020</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dirty="0">
                          <a:latin typeface="Times New Roman"/>
                          <a:ea typeface="Calibri"/>
                          <a:cs typeface="Mangal"/>
                        </a:rPr>
                        <a:t>Infant formula and adult nutritionals― Determination of beta-carotene </a:t>
                      </a:r>
                      <a:r>
                        <a:rPr lang="en-US" sz="2000" dirty="0" err="1">
                          <a:latin typeface="Times New Roman"/>
                          <a:ea typeface="Calibri"/>
                          <a:cs typeface="Mangal"/>
                        </a:rPr>
                        <a:t>lycopene</a:t>
                      </a:r>
                      <a:r>
                        <a:rPr lang="en-US" sz="2000" dirty="0">
                          <a:latin typeface="Times New Roman"/>
                          <a:ea typeface="Calibri"/>
                          <a:cs typeface="Mangal"/>
                        </a:rPr>
                        <a:t> and </a:t>
                      </a:r>
                      <a:r>
                        <a:rPr lang="en-US" sz="2000" dirty="0" err="1">
                          <a:latin typeface="Times New Roman"/>
                          <a:ea typeface="Calibri"/>
                          <a:cs typeface="Mangal"/>
                        </a:rPr>
                        <a:t>lutein</a:t>
                      </a:r>
                      <a:r>
                        <a:rPr lang="en-US" sz="2000" dirty="0">
                          <a:latin typeface="Times New Roman"/>
                          <a:ea typeface="Calibri"/>
                          <a:cs typeface="Mangal"/>
                        </a:rPr>
                        <a:t> by reversed-phase ultra-high performance liquid chromatography RP-UHPLC</a:t>
                      </a:r>
                      <a:endParaRPr lang="en-US" sz="20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spices, culinary herbs and condiments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374284" y="519903"/>
          <a:ext cx="6631996" cy="6241411"/>
        </p:xfrm>
        <a:graphic>
          <a:graphicData uri="http://schemas.openxmlformats.org/drawingml/2006/table">
            <a:tbl>
              <a:tblPr firstRow="1" bandRow="1">
                <a:tableStyleId>{5C22544A-7EE6-4342-B048-85BDC9FD1C3A}</a:tableStyleId>
              </a:tblPr>
              <a:tblGrid>
                <a:gridCol w="705503"/>
                <a:gridCol w="1254868"/>
                <a:gridCol w="4671625"/>
              </a:tblGrid>
              <a:tr h="1039127">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1500676">
                <a:tc>
                  <a:txBody>
                    <a:bodyPr/>
                    <a:lstStyle/>
                    <a:p>
                      <a:pPr marL="0" marR="0" algn="ctr">
                        <a:lnSpc>
                          <a:spcPct val="107000"/>
                        </a:lnSpc>
                        <a:spcBef>
                          <a:spcPts val="0"/>
                        </a:spcBef>
                        <a:spcAft>
                          <a:spcPts val="0"/>
                        </a:spcAft>
                      </a:pPr>
                      <a:r>
                        <a:rPr lang="en-US" sz="1600" dirty="0" smtClean="0">
                          <a:latin typeface="Times New Roman"/>
                          <a:ea typeface="Calibri"/>
                          <a:cs typeface="Mangal"/>
                        </a:rPr>
                        <a:t>1.</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11582 : 2023</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Method for sensory evaluation of pungency of ginger by Scoville units</a:t>
                      </a:r>
                      <a:endParaRPr lang="en-US" sz="1600">
                        <a:latin typeface="Calibri"/>
                        <a:ea typeface="Calibri"/>
                        <a:cs typeface="Mangal"/>
                      </a:endParaRPr>
                    </a:p>
                  </a:txBody>
                  <a:tcPr marL="68580" marR="68580" marT="0" marB="0"/>
                </a:tc>
              </a:tr>
              <a:tr h="1039127">
                <a:tc>
                  <a:txBody>
                    <a:bodyPr/>
                    <a:lstStyle/>
                    <a:p>
                      <a:pPr marL="0" marR="0" algn="ctr">
                        <a:lnSpc>
                          <a:spcPct val="107000"/>
                        </a:lnSpc>
                        <a:spcBef>
                          <a:spcPts val="0"/>
                        </a:spcBef>
                        <a:spcAft>
                          <a:spcPts val="0"/>
                        </a:spcAft>
                      </a:pPr>
                      <a:r>
                        <a:rPr lang="en-US" sz="1600" dirty="0" smtClean="0">
                          <a:latin typeface="Times New Roman"/>
                          <a:ea typeface="Calibri"/>
                          <a:cs typeface="Mangal"/>
                        </a:rPr>
                        <a:t>2.</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15460 (Part 2) : 2004</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5565-2 : 1999</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Vanilla [vanilla fragrans (Salisbury) ames]: Part 2 Test methods</a:t>
                      </a:r>
                      <a:endParaRPr lang="en-US" sz="1600">
                        <a:latin typeface="Calibri"/>
                        <a:ea typeface="Calibri"/>
                        <a:cs typeface="Mangal"/>
                      </a:endParaRPr>
                    </a:p>
                  </a:txBody>
                  <a:tcPr marL="68580" marR="68580" marT="0" marB="0"/>
                </a:tc>
              </a:tr>
              <a:tr h="1039127">
                <a:tc>
                  <a:txBody>
                    <a:bodyPr/>
                    <a:lstStyle/>
                    <a:p>
                      <a:pPr marL="0" marR="0" algn="ctr">
                        <a:lnSpc>
                          <a:spcPct val="107000"/>
                        </a:lnSpc>
                        <a:spcBef>
                          <a:spcPts val="0"/>
                        </a:spcBef>
                        <a:spcAft>
                          <a:spcPts val="0"/>
                        </a:spcAft>
                      </a:pPr>
                      <a:r>
                        <a:rPr lang="en-US" sz="1600" dirty="0" smtClean="0">
                          <a:latin typeface="Times New Roman"/>
                          <a:ea typeface="Calibri"/>
                          <a:cs typeface="Mangal"/>
                        </a:rPr>
                        <a:t>3.</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15695 : 2006/</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11027 : 1993</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Pepper and pepper oleoresins ― Determination of piperine content ― Method using high-Performance liquid chromatography</a:t>
                      </a:r>
                      <a:endParaRPr lang="en-US" sz="1600">
                        <a:latin typeface="Calibri"/>
                        <a:ea typeface="Calibri"/>
                        <a:cs typeface="Mangal"/>
                      </a:endParaRPr>
                    </a:p>
                  </a:txBody>
                  <a:tcPr marL="68580" marR="68580" marT="0" marB="0"/>
                </a:tc>
              </a:tr>
              <a:tr h="1353314">
                <a:tc>
                  <a:txBody>
                    <a:bodyPr/>
                    <a:lstStyle/>
                    <a:p>
                      <a:pPr marL="0" marR="0" algn="ctr">
                        <a:lnSpc>
                          <a:spcPct val="107000"/>
                        </a:lnSpc>
                        <a:spcBef>
                          <a:spcPts val="0"/>
                        </a:spcBef>
                        <a:spcAft>
                          <a:spcPts val="0"/>
                        </a:spcAft>
                      </a:pPr>
                      <a:r>
                        <a:rPr lang="en-US" sz="1600" dirty="0" smtClean="0">
                          <a:latin typeface="Times New Roman"/>
                          <a:ea typeface="Calibri"/>
                          <a:cs typeface="Mangal"/>
                        </a:rPr>
                        <a:t>4.</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15697 :2006(Part 1 to 2)/</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7543: 1994</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err="1">
                          <a:latin typeface="Times New Roman"/>
                          <a:ea typeface="Calibri"/>
                          <a:cs typeface="Mangal"/>
                        </a:rPr>
                        <a:t>Chillies</a:t>
                      </a:r>
                      <a:r>
                        <a:rPr lang="en-US" sz="1600" dirty="0">
                          <a:latin typeface="Times New Roman"/>
                          <a:ea typeface="Calibri"/>
                          <a:cs typeface="Mangal"/>
                        </a:rPr>
                        <a:t> and </a:t>
                      </a:r>
                      <a:r>
                        <a:rPr lang="en-US" sz="1600" dirty="0" err="1">
                          <a:latin typeface="Times New Roman"/>
                          <a:ea typeface="Calibri"/>
                          <a:cs typeface="Mangal"/>
                        </a:rPr>
                        <a:t>chilli</a:t>
                      </a:r>
                      <a:r>
                        <a:rPr lang="en-US" sz="1600" dirty="0">
                          <a:latin typeface="Times New Roman"/>
                          <a:ea typeface="Calibri"/>
                          <a:cs typeface="Mangal"/>
                        </a:rPr>
                        <a:t> oleoresins ― Determination of total </a:t>
                      </a:r>
                      <a:r>
                        <a:rPr lang="en-US" sz="1600" dirty="0" err="1">
                          <a:latin typeface="Times New Roman"/>
                          <a:ea typeface="Calibri"/>
                          <a:cs typeface="Mangal"/>
                        </a:rPr>
                        <a:t>capsaicinoid</a:t>
                      </a:r>
                      <a:r>
                        <a:rPr lang="en-US" sz="1600" dirty="0">
                          <a:latin typeface="Times New Roman"/>
                          <a:ea typeface="Calibri"/>
                          <a:cs typeface="Mangal"/>
                        </a:rPr>
                        <a:t> content: Part 1 spectrometric method</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spices, culinary herbs and condiments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131912" y="561861"/>
          <a:ext cx="6631996" cy="5975930"/>
        </p:xfrm>
        <a:graphic>
          <a:graphicData uri="http://schemas.openxmlformats.org/drawingml/2006/table">
            <a:tbl>
              <a:tblPr firstRow="1" bandRow="1">
                <a:tableStyleId>{5C22544A-7EE6-4342-B048-85BDC9FD1C3A}</a:tableStyleId>
              </a:tblPr>
              <a:tblGrid>
                <a:gridCol w="705503"/>
                <a:gridCol w="1254868"/>
                <a:gridCol w="4671625"/>
              </a:tblGrid>
              <a:tr h="1039127">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1500676">
                <a:tc>
                  <a:txBody>
                    <a:bodyPr/>
                    <a:lstStyle/>
                    <a:p>
                      <a:pPr marL="0" marR="0" algn="ctr">
                        <a:lnSpc>
                          <a:spcPct val="107000"/>
                        </a:lnSpc>
                        <a:spcBef>
                          <a:spcPts val="0"/>
                        </a:spcBef>
                        <a:spcAft>
                          <a:spcPts val="0"/>
                        </a:spcAft>
                      </a:pPr>
                      <a:r>
                        <a:rPr lang="en-US" sz="1600" dirty="0" smtClean="0">
                          <a:latin typeface="Times New Roman"/>
                          <a:ea typeface="Calibri"/>
                          <a:cs typeface="Mangal"/>
                        </a:rPr>
                        <a:t>5.</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16359 : 2017</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5566 : 1982</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Turmeric ― Determination of colouring power - Spectrophotometric method</a:t>
                      </a:r>
                      <a:endParaRPr lang="en-US" sz="1600">
                        <a:latin typeface="Calibri"/>
                        <a:ea typeface="Calibri"/>
                        <a:cs typeface="Mangal"/>
                      </a:endParaRPr>
                    </a:p>
                  </a:txBody>
                  <a:tcPr marL="68580" marR="68580" marT="0" marB="0"/>
                </a:tc>
              </a:tr>
              <a:tr h="1039127">
                <a:tc>
                  <a:txBody>
                    <a:bodyPr/>
                    <a:lstStyle/>
                    <a:p>
                      <a:pPr marL="0" marR="0" algn="ctr">
                        <a:lnSpc>
                          <a:spcPct val="107000"/>
                        </a:lnSpc>
                        <a:spcBef>
                          <a:spcPts val="0"/>
                        </a:spcBef>
                        <a:spcAft>
                          <a:spcPts val="0"/>
                        </a:spcAft>
                      </a:pPr>
                      <a:r>
                        <a:rPr lang="en-US" sz="1600" dirty="0" smtClean="0">
                          <a:latin typeface="Times New Roman"/>
                          <a:ea typeface="Calibri"/>
                          <a:cs typeface="Mangal"/>
                        </a:rPr>
                        <a:t>6.</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16360 : 2017</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5564 : 1982</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Black pepper and white pepper, whole or ground - Determination of </a:t>
                      </a:r>
                      <a:r>
                        <a:rPr lang="en-US" sz="1600" dirty="0" err="1">
                          <a:latin typeface="Times New Roman"/>
                          <a:ea typeface="Calibri"/>
                          <a:cs typeface="Mangal"/>
                        </a:rPr>
                        <a:t>piperine</a:t>
                      </a:r>
                      <a:r>
                        <a:rPr lang="en-US" sz="1600" dirty="0">
                          <a:latin typeface="Times New Roman"/>
                          <a:ea typeface="Calibri"/>
                          <a:cs typeface="Mangal"/>
                        </a:rPr>
                        <a:t> content ― </a:t>
                      </a:r>
                      <a:r>
                        <a:rPr lang="en-US" sz="1600" dirty="0" err="1">
                          <a:latin typeface="Times New Roman"/>
                          <a:ea typeface="Calibri"/>
                          <a:cs typeface="Mangal"/>
                        </a:rPr>
                        <a:t>Spectrophotometric</a:t>
                      </a:r>
                      <a:r>
                        <a:rPr lang="en-US" sz="1600" dirty="0">
                          <a:latin typeface="Times New Roman"/>
                          <a:ea typeface="Calibri"/>
                          <a:cs typeface="Mangal"/>
                        </a:rPr>
                        <a:t> method</a:t>
                      </a:r>
                      <a:endParaRPr lang="en-US" sz="1600" dirty="0">
                        <a:latin typeface="Calibri"/>
                        <a:ea typeface="Calibri"/>
                        <a:cs typeface="Mangal"/>
                      </a:endParaRPr>
                    </a:p>
                  </a:txBody>
                  <a:tcPr marL="68580" marR="68580" marT="0" marB="0"/>
                </a:tc>
              </a:tr>
              <a:tr h="1039127">
                <a:tc>
                  <a:txBody>
                    <a:bodyPr/>
                    <a:lstStyle/>
                    <a:p>
                      <a:pPr marL="0" marR="0" algn="ctr">
                        <a:lnSpc>
                          <a:spcPct val="107000"/>
                        </a:lnSpc>
                        <a:spcBef>
                          <a:spcPts val="0"/>
                        </a:spcBef>
                        <a:spcAft>
                          <a:spcPts val="0"/>
                        </a:spcAft>
                      </a:pPr>
                      <a:r>
                        <a:rPr lang="en-US" sz="1600" dirty="0" smtClean="0">
                          <a:latin typeface="Times New Roman"/>
                          <a:ea typeface="Calibri"/>
                          <a:cs typeface="Mangal"/>
                        </a:rPr>
                        <a:t>7.</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1797 : 2017</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Spices and condiments ― Methods of test (</a:t>
                      </a:r>
                      <a:r>
                        <a:rPr lang="en-US" sz="1600" i="1">
                          <a:latin typeface="Times New Roman"/>
                          <a:ea typeface="Calibri"/>
                          <a:cs typeface="Mangal"/>
                        </a:rPr>
                        <a:t>third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1353314">
                <a:tc>
                  <a:txBody>
                    <a:bodyPr/>
                    <a:lstStyle/>
                    <a:p>
                      <a:pPr marL="0" marR="0" algn="ctr">
                        <a:lnSpc>
                          <a:spcPct val="107000"/>
                        </a:lnSpc>
                        <a:spcBef>
                          <a:spcPts val="0"/>
                        </a:spcBef>
                        <a:spcAft>
                          <a:spcPts val="0"/>
                        </a:spcAft>
                      </a:pPr>
                      <a:r>
                        <a:rPr lang="en-US" sz="1600" dirty="0" smtClean="0">
                          <a:latin typeface="Times New Roman"/>
                          <a:ea typeface="Calibri"/>
                          <a:cs typeface="Mangal"/>
                        </a:rPr>
                        <a:t>8.</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7807 : 1975</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Methods of test for asafetida</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spices, culinary herbs and condiments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131912" y="561859"/>
          <a:ext cx="6909524" cy="6005088"/>
        </p:xfrm>
        <a:graphic>
          <a:graphicData uri="http://schemas.openxmlformats.org/drawingml/2006/table">
            <a:tbl>
              <a:tblPr firstRow="1" bandRow="1">
                <a:tableStyleId>{5C22544A-7EE6-4342-B048-85BDC9FD1C3A}</a:tableStyleId>
              </a:tblPr>
              <a:tblGrid>
                <a:gridCol w="735026"/>
                <a:gridCol w="1307380"/>
                <a:gridCol w="4867118"/>
              </a:tblGrid>
              <a:tr h="1333516">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828772">
                <a:tc>
                  <a:txBody>
                    <a:bodyPr/>
                    <a:lstStyle/>
                    <a:p>
                      <a:pPr marL="0" marR="0">
                        <a:lnSpc>
                          <a:spcPct val="107000"/>
                        </a:lnSpc>
                        <a:spcBef>
                          <a:spcPts val="0"/>
                        </a:spcBef>
                        <a:spcAft>
                          <a:spcPts val="0"/>
                        </a:spcAft>
                        <a:tabLst>
                          <a:tab pos="149225" algn="ctr"/>
                        </a:tabLst>
                      </a:pPr>
                      <a:r>
                        <a:rPr lang="en-US" sz="1600" dirty="0">
                          <a:latin typeface="Times New Roman" pitchFamily="18" charset="0"/>
                          <a:ea typeface="Calibri"/>
                          <a:cs typeface="Times New Roman" pitchFamily="18" charset="0"/>
                        </a:rPr>
                        <a:t>	</a:t>
                      </a:r>
                      <a:r>
                        <a:rPr lang="en-US" sz="1600" dirty="0" smtClean="0">
                          <a:latin typeface="Times New Roman" pitchFamily="18" charset="0"/>
                          <a:ea typeface="Calibri"/>
                          <a:cs typeface="Times New Roman" pitchFamily="18" charset="0"/>
                        </a:rPr>
                        <a:t>9.</a:t>
                      </a:r>
                      <a:endParaRPr lang="en-US" sz="1600" dirty="0">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pitchFamily="18" charset="0"/>
                          <a:ea typeface="Calibri"/>
                          <a:cs typeface="Times New Roman" pitchFamily="18" charset="0"/>
                        </a:rPr>
                        <a:t>IS 8104 : 1996</a:t>
                      </a:r>
                    </a:p>
                    <a:p>
                      <a:pPr marL="0" marR="0" algn="just">
                        <a:lnSpc>
                          <a:spcPct val="107000"/>
                        </a:lnSpc>
                        <a:spcBef>
                          <a:spcPts val="0"/>
                        </a:spcBef>
                        <a:spcAft>
                          <a:spcPts val="0"/>
                        </a:spcAft>
                      </a:pPr>
                      <a:r>
                        <a:rPr lang="en-US" sz="1600" dirty="0">
                          <a:latin typeface="Times New Roman" pitchFamily="18" charset="0"/>
                          <a:ea typeface="Calibri"/>
                          <a:cs typeface="Times New Roman" pitchFamily="18" charset="0"/>
                        </a:rPr>
                        <a:t>ISO 3513 : 1995</a:t>
                      </a:r>
                    </a:p>
                  </a:txBody>
                  <a:tcPr marL="68580" marR="68580" marT="0" marB="0"/>
                </a:tc>
                <a:tc>
                  <a:txBody>
                    <a:bodyPr/>
                    <a:lstStyle/>
                    <a:p>
                      <a:pPr marL="0" marR="0" algn="just">
                        <a:lnSpc>
                          <a:spcPct val="107000"/>
                        </a:lnSpc>
                        <a:spcBef>
                          <a:spcPts val="0"/>
                        </a:spcBef>
                        <a:spcAft>
                          <a:spcPts val="0"/>
                        </a:spcAft>
                      </a:pPr>
                      <a:r>
                        <a:rPr lang="en-US" sz="1600" dirty="0" err="1">
                          <a:latin typeface="Times New Roman" pitchFamily="18" charset="0"/>
                          <a:ea typeface="Calibri"/>
                          <a:cs typeface="Times New Roman" pitchFamily="18" charset="0"/>
                        </a:rPr>
                        <a:t>Chillies</a:t>
                      </a:r>
                      <a:r>
                        <a:rPr lang="en-US" sz="1600" dirty="0">
                          <a:latin typeface="Times New Roman" pitchFamily="18" charset="0"/>
                          <a:ea typeface="Calibri"/>
                          <a:cs typeface="Times New Roman" pitchFamily="18" charset="0"/>
                        </a:rPr>
                        <a:t>― Determination of </a:t>
                      </a:r>
                      <a:r>
                        <a:rPr lang="en-US" sz="1600" dirty="0" err="1">
                          <a:latin typeface="Times New Roman" pitchFamily="18" charset="0"/>
                          <a:ea typeface="Calibri"/>
                          <a:cs typeface="Times New Roman" pitchFamily="18" charset="0"/>
                        </a:rPr>
                        <a:t>scoville</a:t>
                      </a:r>
                      <a:r>
                        <a:rPr lang="en-US" sz="1600" dirty="0">
                          <a:latin typeface="Times New Roman" pitchFamily="18" charset="0"/>
                          <a:ea typeface="Calibri"/>
                          <a:cs typeface="Times New Roman" pitchFamily="18" charset="0"/>
                        </a:rPr>
                        <a:t> index (First Revision)</a:t>
                      </a:r>
                    </a:p>
                  </a:txBody>
                  <a:tcPr marL="68580" marR="68580" marT="0" marB="0"/>
                </a:tc>
              </a:tr>
              <a:tr h="960854">
                <a:tc>
                  <a:txBody>
                    <a:bodyPr/>
                    <a:lstStyle/>
                    <a:p>
                      <a:pPr marL="0" marR="0" algn="ctr">
                        <a:lnSpc>
                          <a:spcPct val="107000"/>
                        </a:lnSpc>
                        <a:spcBef>
                          <a:spcPts val="0"/>
                        </a:spcBef>
                        <a:spcAft>
                          <a:spcPts val="0"/>
                        </a:spcAft>
                      </a:pPr>
                      <a:r>
                        <a:rPr lang="en-US" sz="1600" dirty="0" smtClean="0">
                          <a:latin typeface="Times New Roman" pitchFamily="18" charset="0"/>
                          <a:ea typeface="Calibri"/>
                          <a:cs typeface="Times New Roman" pitchFamily="18" charset="0"/>
                        </a:rPr>
                        <a:t>10.</a:t>
                      </a:r>
                      <a:endParaRPr lang="en-US" sz="1600" dirty="0">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1600">
                          <a:latin typeface="Times New Roman" pitchFamily="18" charset="0"/>
                          <a:ea typeface="Calibri"/>
                          <a:cs typeface="Times New Roman" pitchFamily="18" charset="0"/>
                        </a:rPr>
                        <a:t>IS 8105 : 2023</a:t>
                      </a:r>
                    </a:p>
                  </a:txBody>
                  <a:tcPr marL="68580" marR="68580" marT="0" marB="0"/>
                </a:tc>
                <a:tc>
                  <a:txBody>
                    <a:bodyPr/>
                    <a:lstStyle/>
                    <a:p>
                      <a:pPr marL="0" marR="0" algn="just">
                        <a:lnSpc>
                          <a:spcPct val="107000"/>
                        </a:lnSpc>
                        <a:spcBef>
                          <a:spcPts val="0"/>
                        </a:spcBef>
                        <a:spcAft>
                          <a:spcPts val="0"/>
                        </a:spcAft>
                      </a:pPr>
                      <a:r>
                        <a:rPr lang="en-US" sz="1600" dirty="0">
                          <a:latin typeface="Times New Roman" pitchFamily="18" charset="0"/>
                          <a:ea typeface="Calibri"/>
                          <a:cs typeface="Times New Roman" pitchFamily="18" charset="0"/>
                        </a:rPr>
                        <a:t>Method for sensory evaluation of pungency of black pepper by </a:t>
                      </a:r>
                      <a:r>
                        <a:rPr lang="en-US" sz="1600" dirty="0" err="1">
                          <a:latin typeface="Times New Roman" pitchFamily="18" charset="0"/>
                          <a:ea typeface="Calibri"/>
                          <a:cs typeface="Times New Roman" pitchFamily="18" charset="0"/>
                        </a:rPr>
                        <a:t>Scoville</a:t>
                      </a:r>
                      <a:r>
                        <a:rPr lang="en-US" sz="1600" dirty="0">
                          <a:latin typeface="Times New Roman" pitchFamily="18" charset="0"/>
                          <a:ea typeface="Calibri"/>
                          <a:cs typeface="Times New Roman" pitchFamily="18" charset="0"/>
                        </a:rPr>
                        <a:t> heat units</a:t>
                      </a:r>
                    </a:p>
                  </a:txBody>
                  <a:tcPr marL="68580" marR="68580" marT="0" marB="0"/>
                </a:tc>
              </a:tr>
              <a:tr h="1333516">
                <a:tc>
                  <a:txBody>
                    <a:bodyPr/>
                    <a:lstStyle/>
                    <a:p>
                      <a:pPr marL="0" marR="0">
                        <a:lnSpc>
                          <a:spcPct val="107000"/>
                        </a:lnSpc>
                        <a:spcBef>
                          <a:spcPts val="0"/>
                        </a:spcBef>
                        <a:spcAft>
                          <a:spcPts val="0"/>
                        </a:spcAft>
                        <a:tabLst>
                          <a:tab pos="149225" algn="ctr"/>
                        </a:tabLst>
                      </a:pPr>
                      <a:r>
                        <a:rPr lang="en-US" sz="1600" dirty="0">
                          <a:latin typeface="Times New Roman" pitchFamily="18" charset="0"/>
                          <a:ea typeface="Calibri"/>
                          <a:cs typeface="Times New Roman" pitchFamily="18" charset="0"/>
                        </a:rPr>
                        <a:t>	</a:t>
                      </a:r>
                      <a:r>
                        <a:rPr lang="en-US" sz="1600" dirty="0" smtClean="0">
                          <a:latin typeface="Times New Roman" pitchFamily="18" charset="0"/>
                          <a:ea typeface="Calibri"/>
                          <a:cs typeface="Times New Roman" pitchFamily="18" charset="0"/>
                        </a:rPr>
                        <a:t>11.</a:t>
                      </a:r>
                      <a:endParaRPr lang="en-US" sz="1600" dirty="0">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pitchFamily="18" charset="0"/>
                          <a:ea typeface="Calibri"/>
                          <a:cs typeface="Times New Roman" pitchFamily="18" charset="0"/>
                        </a:rPr>
                        <a:t>IS 8104 : 1996</a:t>
                      </a:r>
                    </a:p>
                    <a:p>
                      <a:pPr marL="0" marR="0" algn="just">
                        <a:lnSpc>
                          <a:spcPct val="107000"/>
                        </a:lnSpc>
                        <a:spcBef>
                          <a:spcPts val="0"/>
                        </a:spcBef>
                        <a:spcAft>
                          <a:spcPts val="0"/>
                        </a:spcAft>
                      </a:pPr>
                      <a:r>
                        <a:rPr lang="en-US" sz="1600" dirty="0">
                          <a:latin typeface="Times New Roman" pitchFamily="18" charset="0"/>
                          <a:ea typeface="Calibri"/>
                          <a:cs typeface="Times New Roman" pitchFamily="18" charset="0"/>
                        </a:rPr>
                        <a:t>ISO 3513 : 1995</a:t>
                      </a:r>
                    </a:p>
                  </a:txBody>
                  <a:tcPr marL="68580" marR="68580" marT="0" marB="0"/>
                </a:tc>
                <a:tc>
                  <a:txBody>
                    <a:bodyPr/>
                    <a:lstStyle/>
                    <a:p>
                      <a:pPr marL="0" marR="0" algn="just">
                        <a:lnSpc>
                          <a:spcPct val="107000"/>
                        </a:lnSpc>
                        <a:spcBef>
                          <a:spcPts val="0"/>
                        </a:spcBef>
                        <a:spcAft>
                          <a:spcPts val="0"/>
                        </a:spcAft>
                      </a:pPr>
                      <a:r>
                        <a:rPr lang="en-US" sz="1600" dirty="0" err="1">
                          <a:latin typeface="Times New Roman" pitchFamily="18" charset="0"/>
                          <a:ea typeface="Calibri"/>
                          <a:cs typeface="Times New Roman" pitchFamily="18" charset="0"/>
                        </a:rPr>
                        <a:t>Chillies</a:t>
                      </a:r>
                      <a:r>
                        <a:rPr lang="en-US" sz="1600" dirty="0">
                          <a:latin typeface="Times New Roman" pitchFamily="18" charset="0"/>
                          <a:ea typeface="Calibri"/>
                          <a:cs typeface="Times New Roman" pitchFamily="18" charset="0"/>
                        </a:rPr>
                        <a:t>― Determination of </a:t>
                      </a:r>
                      <a:r>
                        <a:rPr lang="en-US" sz="1600" dirty="0" err="1">
                          <a:latin typeface="Times New Roman" pitchFamily="18" charset="0"/>
                          <a:ea typeface="Calibri"/>
                          <a:cs typeface="Times New Roman" pitchFamily="18" charset="0"/>
                        </a:rPr>
                        <a:t>scoville</a:t>
                      </a:r>
                      <a:r>
                        <a:rPr lang="en-US" sz="1600" dirty="0">
                          <a:latin typeface="Times New Roman" pitchFamily="18" charset="0"/>
                          <a:ea typeface="Calibri"/>
                          <a:cs typeface="Times New Roman" pitchFamily="18" charset="0"/>
                        </a:rPr>
                        <a:t> index (First Revision)</a:t>
                      </a:r>
                    </a:p>
                  </a:txBody>
                  <a:tcPr marL="68580" marR="68580" marT="0" marB="0"/>
                </a:tc>
              </a:tr>
              <a:tr h="1333516">
                <a:tc>
                  <a:txBody>
                    <a:bodyPr/>
                    <a:lstStyle/>
                    <a:p>
                      <a:pPr marL="0" marR="0" algn="ctr">
                        <a:lnSpc>
                          <a:spcPct val="107000"/>
                        </a:lnSpc>
                        <a:spcBef>
                          <a:spcPts val="0"/>
                        </a:spcBef>
                        <a:spcAft>
                          <a:spcPts val="0"/>
                        </a:spcAft>
                      </a:pPr>
                      <a:r>
                        <a:rPr lang="en-US" sz="1600" dirty="0" smtClean="0">
                          <a:latin typeface="Times New Roman" pitchFamily="18" charset="0"/>
                          <a:ea typeface="Calibri"/>
                          <a:cs typeface="Times New Roman" pitchFamily="18" charset="0"/>
                        </a:rPr>
                        <a:t>12.</a:t>
                      </a:r>
                      <a:endParaRPr lang="en-US" sz="1600" dirty="0">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pitchFamily="18" charset="0"/>
                          <a:ea typeface="Calibri"/>
                          <a:cs typeface="Times New Roman" pitchFamily="18" charset="0"/>
                        </a:rPr>
                        <a:t>IS 8105 : 2023</a:t>
                      </a:r>
                    </a:p>
                  </a:txBody>
                  <a:tcPr marL="68580" marR="68580" marT="0" marB="0"/>
                </a:tc>
                <a:tc>
                  <a:txBody>
                    <a:bodyPr/>
                    <a:lstStyle/>
                    <a:p>
                      <a:pPr marL="0" marR="0" algn="just">
                        <a:lnSpc>
                          <a:spcPct val="107000"/>
                        </a:lnSpc>
                        <a:spcBef>
                          <a:spcPts val="0"/>
                        </a:spcBef>
                        <a:spcAft>
                          <a:spcPts val="0"/>
                        </a:spcAft>
                      </a:pPr>
                      <a:r>
                        <a:rPr lang="en-US" sz="1600" dirty="0">
                          <a:latin typeface="Times New Roman" pitchFamily="18" charset="0"/>
                          <a:ea typeface="Calibri"/>
                          <a:cs typeface="Times New Roman" pitchFamily="18" charset="0"/>
                        </a:rPr>
                        <a:t>Method for sensory evaluation of pungency of black pepper by </a:t>
                      </a:r>
                      <a:r>
                        <a:rPr lang="en-US" sz="1600" dirty="0" err="1">
                          <a:latin typeface="Times New Roman" pitchFamily="18" charset="0"/>
                          <a:ea typeface="Calibri"/>
                          <a:cs typeface="Times New Roman" pitchFamily="18" charset="0"/>
                        </a:rPr>
                        <a:t>Scoville</a:t>
                      </a:r>
                      <a:r>
                        <a:rPr lang="en-US" sz="1600" dirty="0">
                          <a:latin typeface="Times New Roman" pitchFamily="18" charset="0"/>
                          <a:ea typeface="Calibri"/>
                          <a:cs typeface="Times New Roman" pitchFamily="18" charset="0"/>
                        </a:rPr>
                        <a:t> heat units</a:t>
                      </a: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meat and meat products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107528" y="244867"/>
          <a:ext cx="6909524" cy="6266010"/>
        </p:xfrm>
        <a:graphic>
          <a:graphicData uri="http://schemas.openxmlformats.org/drawingml/2006/table">
            <a:tbl>
              <a:tblPr firstRow="1" bandRow="1">
                <a:tableStyleId>{5C22544A-7EE6-4342-B048-85BDC9FD1C3A}</a:tableStyleId>
              </a:tblPr>
              <a:tblGrid>
                <a:gridCol w="735026"/>
                <a:gridCol w="1307380"/>
                <a:gridCol w="4867118"/>
              </a:tblGrid>
              <a:tr h="1333516">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828772">
                <a:tc>
                  <a:txBody>
                    <a:bodyPr/>
                    <a:lstStyle/>
                    <a:p>
                      <a:pPr marL="0" marR="0" algn="ctr">
                        <a:lnSpc>
                          <a:spcPct val="107000"/>
                        </a:lnSpc>
                        <a:spcBef>
                          <a:spcPts val="0"/>
                        </a:spcBef>
                        <a:spcAft>
                          <a:spcPts val="0"/>
                        </a:spcAft>
                      </a:pPr>
                      <a:r>
                        <a:rPr lang="en-US" sz="1600" b="1" dirty="0" smtClean="0">
                          <a:latin typeface="Times New Roman"/>
                          <a:ea typeface="Calibri"/>
                          <a:cs typeface="Mangal"/>
                        </a:rPr>
                        <a:t>1.</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5960  : 2023</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(Part 1to 17)/</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937 : 2023</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Meat and Meat products ― Methods of Test (Part 1 to 17) Determination of Nitrogen content (</a:t>
                      </a:r>
                      <a:r>
                        <a:rPr lang="en-US" sz="1600" i="1">
                          <a:latin typeface="Times New Roman"/>
                          <a:ea typeface="Calibri"/>
                          <a:cs typeface="Mangal"/>
                        </a:rPr>
                        <a:t>second revision</a:t>
                      </a:r>
                      <a:r>
                        <a:rPr lang="en-US" sz="1600">
                          <a:latin typeface="Times New Roman"/>
                          <a:ea typeface="Calibri"/>
                          <a:cs typeface="Mangal"/>
                        </a:rPr>
                        <a:t> of IS 5960)</a:t>
                      </a:r>
                      <a:endParaRPr lang="en-US" sz="1600">
                        <a:latin typeface="Calibri"/>
                        <a:ea typeface="Calibri"/>
                        <a:cs typeface="Mangal"/>
                      </a:endParaRPr>
                    </a:p>
                  </a:txBody>
                  <a:tcPr marL="68580" marR="68580" marT="0" marB="0"/>
                </a:tc>
              </a:tr>
              <a:tr h="960854">
                <a:tc>
                  <a:txBody>
                    <a:bodyPr/>
                    <a:lstStyle/>
                    <a:p>
                      <a:pPr marL="0" marR="0" algn="ctr">
                        <a:lnSpc>
                          <a:spcPct val="107000"/>
                        </a:lnSpc>
                        <a:spcBef>
                          <a:spcPts val="0"/>
                        </a:spcBef>
                        <a:spcAft>
                          <a:spcPts val="0"/>
                        </a:spcAft>
                      </a:pPr>
                      <a:r>
                        <a:rPr lang="en-US" sz="1600" b="1" dirty="0" smtClean="0">
                          <a:latin typeface="Times New Roman"/>
                          <a:ea typeface="Calibri"/>
                          <a:cs typeface="Mangal"/>
                        </a:rPr>
                        <a:t>2.  </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18371 : 2023</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23776</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Meat and meat products―Determination of total phosphorus content</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b="1" dirty="0" smtClean="0">
                          <a:latin typeface="Times New Roman"/>
                          <a:ea typeface="Calibri"/>
                          <a:cs typeface="Mangal"/>
                        </a:rPr>
                        <a:t>3.</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15990 : 2023</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6887-2 : 2017</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Microbiology of Food and AnimalFeeding Stuffs — Preparation of TestSamples, Initial Suspension andDecimal Dilutions for MicrobiologicalExamination</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Part 2 Specific Rules for the Preparationof Meat and Meat Products( </a:t>
                      </a:r>
                      <a:r>
                        <a:rPr lang="en-US" sz="1600" i="1">
                          <a:latin typeface="Times New Roman"/>
                          <a:ea typeface="Calibri"/>
                          <a:cs typeface="Mangal"/>
                        </a:rPr>
                        <a:t>first revision</a:t>
                      </a:r>
                      <a:r>
                        <a:rPr lang="en-US" sz="1600">
                          <a:latin typeface="Times New Roman"/>
                          <a:ea typeface="Calibri"/>
                          <a:cs typeface="Mangal"/>
                        </a:rPr>
                        <a:t> )</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b="1" dirty="0" smtClean="0">
                          <a:latin typeface="Times New Roman"/>
                          <a:ea typeface="Calibri"/>
                          <a:cs typeface="Mangal"/>
                        </a:rPr>
                        <a:t>4.</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15938 : 2011</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13496:2000</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Meat and meat products — Detection </a:t>
                      </a:r>
                      <a:r>
                        <a:rPr lang="en-US" sz="1600" dirty="0" smtClean="0">
                          <a:latin typeface="Times New Roman"/>
                          <a:ea typeface="Calibri"/>
                          <a:cs typeface="Mangal"/>
                        </a:rPr>
                        <a:t>of </a:t>
                      </a:r>
                      <a:r>
                        <a:rPr lang="en-US" sz="1600" dirty="0" err="1" smtClean="0">
                          <a:latin typeface="Times New Roman"/>
                          <a:ea typeface="Calibri"/>
                          <a:cs typeface="Mangal"/>
                        </a:rPr>
                        <a:t>Colouring</a:t>
                      </a:r>
                      <a:r>
                        <a:rPr lang="en-US" sz="1600" dirty="0" smtClean="0">
                          <a:latin typeface="Times New Roman"/>
                          <a:ea typeface="Calibri"/>
                          <a:cs typeface="Mangal"/>
                        </a:rPr>
                        <a:t> </a:t>
                      </a:r>
                      <a:r>
                        <a:rPr lang="en-US" sz="1600" dirty="0">
                          <a:latin typeface="Times New Roman"/>
                          <a:ea typeface="Calibri"/>
                          <a:cs typeface="Mangal"/>
                        </a:rPr>
                        <a:t>agents — Method </a:t>
                      </a:r>
                      <a:r>
                        <a:rPr lang="en-US" sz="1600" dirty="0" err="1">
                          <a:latin typeface="Times New Roman"/>
                          <a:ea typeface="Calibri"/>
                          <a:cs typeface="Mangal"/>
                        </a:rPr>
                        <a:t>usingthin</a:t>
                      </a:r>
                      <a:r>
                        <a:rPr lang="en-US" sz="1600" dirty="0">
                          <a:latin typeface="Times New Roman"/>
                          <a:ea typeface="Calibri"/>
                          <a:cs typeface="Mangal"/>
                        </a:rPr>
                        <a:t>-layer chromatography</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meat and meat products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961224" y="817891"/>
          <a:ext cx="6909524" cy="4924540"/>
        </p:xfrm>
        <a:graphic>
          <a:graphicData uri="http://schemas.openxmlformats.org/drawingml/2006/table">
            <a:tbl>
              <a:tblPr firstRow="1" bandRow="1">
                <a:tableStyleId>{5C22544A-7EE6-4342-B048-85BDC9FD1C3A}</a:tableStyleId>
              </a:tblPr>
              <a:tblGrid>
                <a:gridCol w="735026"/>
                <a:gridCol w="1307380"/>
                <a:gridCol w="4867118"/>
              </a:tblGrid>
              <a:tr h="2048349">
                <a:tc>
                  <a:txBody>
                    <a:bodyPr/>
                    <a:lstStyle/>
                    <a:p>
                      <a:r>
                        <a:rPr lang="en-US" sz="2000" dirty="0" smtClean="0">
                          <a:latin typeface="Times New Roman" pitchFamily="18" charset="0"/>
                          <a:cs typeface="Times New Roman" pitchFamily="18" charset="0"/>
                        </a:rPr>
                        <a:t>Sl.</a:t>
                      </a:r>
                      <a:r>
                        <a:rPr lang="en-US" sz="2000" baseline="0" dirty="0" smtClean="0">
                          <a:latin typeface="Times New Roman" pitchFamily="18" charset="0"/>
                          <a:cs typeface="Times New Roman" pitchFamily="18" charset="0"/>
                        </a:rPr>
                        <a:t> No.</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IS No.</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Title</a:t>
                      </a:r>
                      <a:endParaRPr lang="en-US" sz="2000" dirty="0">
                        <a:latin typeface="Times New Roman" pitchFamily="18" charset="0"/>
                        <a:cs typeface="Times New Roman" pitchFamily="18" charset="0"/>
                      </a:endParaRPr>
                    </a:p>
                  </a:txBody>
                  <a:tcPr/>
                </a:tc>
              </a:tr>
              <a:tr h="1273036">
                <a:tc>
                  <a:txBody>
                    <a:bodyPr/>
                    <a:lstStyle/>
                    <a:p>
                      <a:pPr marL="0" marR="0" algn="ctr">
                        <a:lnSpc>
                          <a:spcPct val="107000"/>
                        </a:lnSpc>
                        <a:spcBef>
                          <a:spcPts val="0"/>
                        </a:spcBef>
                        <a:spcAft>
                          <a:spcPts val="0"/>
                        </a:spcAft>
                      </a:pPr>
                      <a:r>
                        <a:rPr lang="en-US" sz="2000" b="1" dirty="0" smtClean="0">
                          <a:latin typeface="Times New Roman"/>
                          <a:ea typeface="Calibri"/>
                          <a:cs typeface="Mangal"/>
                        </a:rPr>
                        <a:t>5.</a:t>
                      </a:r>
                      <a:endParaRPr lang="en-US" sz="20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a:latin typeface="Times New Roman"/>
                          <a:ea typeface="Calibri"/>
                          <a:cs typeface="Mangal"/>
                        </a:rPr>
                        <a:t>IS 15937 : 2011</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dirty="0">
                          <a:latin typeface="Times New Roman"/>
                          <a:ea typeface="Calibri"/>
                          <a:cs typeface="Mangal"/>
                        </a:rPr>
                        <a:t>Meat and meat products — Determination of </a:t>
                      </a:r>
                      <a:r>
                        <a:rPr lang="en-US" sz="2000" dirty="0" err="1">
                          <a:latin typeface="Times New Roman"/>
                          <a:ea typeface="Calibri"/>
                          <a:cs typeface="Mangal"/>
                        </a:rPr>
                        <a:t>chloramphenicol</a:t>
                      </a:r>
                      <a:r>
                        <a:rPr lang="en-US" sz="2000" dirty="0">
                          <a:latin typeface="Times New Roman"/>
                          <a:ea typeface="Calibri"/>
                          <a:cs typeface="Mangal"/>
                        </a:rPr>
                        <a:t> content — Method using liquid chromatography</a:t>
                      </a:r>
                      <a:endParaRPr lang="en-US" sz="2000" dirty="0">
                        <a:latin typeface="Calibri"/>
                        <a:ea typeface="Calibri"/>
                        <a:cs typeface="Mangal"/>
                      </a:endParaRPr>
                    </a:p>
                  </a:txBody>
                  <a:tcPr marL="68580" marR="68580" marT="0" marB="0"/>
                </a:tc>
              </a:tr>
              <a:tr h="1603155">
                <a:tc>
                  <a:txBody>
                    <a:bodyPr/>
                    <a:lstStyle/>
                    <a:p>
                      <a:pPr marL="0" marR="0" algn="ctr">
                        <a:lnSpc>
                          <a:spcPct val="107000"/>
                        </a:lnSpc>
                        <a:spcBef>
                          <a:spcPts val="0"/>
                        </a:spcBef>
                        <a:spcAft>
                          <a:spcPts val="0"/>
                        </a:spcAft>
                      </a:pPr>
                      <a:r>
                        <a:rPr lang="en-US" sz="2000" b="1" dirty="0" smtClean="0">
                          <a:latin typeface="Times New Roman"/>
                          <a:ea typeface="Calibri"/>
                          <a:cs typeface="Mangal"/>
                        </a:rPr>
                        <a:t>6.</a:t>
                      </a:r>
                      <a:endParaRPr lang="en-US" sz="20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a:latin typeface="Times New Roman"/>
                          <a:ea typeface="Calibri"/>
                          <a:cs typeface="Mangal"/>
                        </a:rPr>
                        <a:t>IS 14843 : 2017</a:t>
                      </a:r>
                      <a:endParaRPr lang="en-US" sz="2000">
                        <a:latin typeface="Calibri"/>
                        <a:ea typeface="Calibri"/>
                        <a:cs typeface="Mangal"/>
                      </a:endParaRPr>
                    </a:p>
                    <a:p>
                      <a:pPr marL="0" marR="0" algn="just">
                        <a:lnSpc>
                          <a:spcPct val="107000"/>
                        </a:lnSpc>
                        <a:spcBef>
                          <a:spcPts val="0"/>
                        </a:spcBef>
                        <a:spcAft>
                          <a:spcPts val="0"/>
                        </a:spcAft>
                      </a:pPr>
                      <a:r>
                        <a:rPr lang="en-US" sz="2000">
                          <a:latin typeface="Times New Roman"/>
                          <a:ea typeface="Calibri"/>
                          <a:cs typeface="Mangal"/>
                        </a:rPr>
                        <a:t>ISO 13720 : 2010</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dirty="0">
                          <a:latin typeface="Times New Roman"/>
                          <a:ea typeface="Calibri"/>
                          <a:cs typeface="Mangal"/>
                        </a:rPr>
                        <a:t>Meat and meat products - Enumeration of presumptive pseudomonas spp. (First Revision)</a:t>
                      </a:r>
                      <a:endParaRPr lang="en-US" sz="20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dairy products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107528" y="244867"/>
          <a:ext cx="6909524" cy="5873006"/>
        </p:xfrm>
        <a:graphic>
          <a:graphicData uri="http://schemas.openxmlformats.org/drawingml/2006/table">
            <a:tbl>
              <a:tblPr firstRow="1" bandRow="1">
                <a:tableStyleId>{5C22544A-7EE6-4342-B048-85BDC9FD1C3A}</a:tableStyleId>
              </a:tblPr>
              <a:tblGrid>
                <a:gridCol w="735026"/>
                <a:gridCol w="1307380"/>
                <a:gridCol w="4867118"/>
              </a:tblGrid>
              <a:tr h="1333516">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828772">
                <a:tc>
                  <a:txBody>
                    <a:bodyPr/>
                    <a:lstStyle/>
                    <a:p>
                      <a:pPr marL="0" marR="0" algn="ctr">
                        <a:lnSpc>
                          <a:spcPct val="107000"/>
                        </a:lnSpc>
                        <a:spcBef>
                          <a:spcPts val="0"/>
                        </a:spcBef>
                        <a:spcAft>
                          <a:spcPts val="0"/>
                        </a:spcAft>
                      </a:pPr>
                      <a:r>
                        <a:rPr lang="en-US" sz="1600" dirty="0" smtClean="0">
                          <a:latin typeface="Times New Roman"/>
                          <a:ea typeface="Calibri"/>
                          <a:cs typeface="Mangal"/>
                        </a:rPr>
                        <a:t>1.</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1479 (Part 1to 5) : 2016</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Methods of test for dairy industry: (Part 1 to 5) rapid examination of milk (</a:t>
                      </a:r>
                      <a:r>
                        <a:rPr lang="en-US" sz="1600" i="1">
                          <a:latin typeface="Times New Roman"/>
                          <a:ea typeface="Calibri"/>
                          <a:cs typeface="Mangal"/>
                        </a:rPr>
                        <a:t>first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960854">
                <a:tc>
                  <a:txBody>
                    <a:bodyPr/>
                    <a:lstStyle/>
                    <a:p>
                      <a:pPr marL="0" marR="0" algn="ctr">
                        <a:lnSpc>
                          <a:spcPct val="107000"/>
                        </a:lnSpc>
                        <a:spcBef>
                          <a:spcPts val="0"/>
                        </a:spcBef>
                        <a:spcAft>
                          <a:spcPts val="0"/>
                        </a:spcAft>
                      </a:pPr>
                      <a:r>
                        <a:rPr lang="en-US" sz="1600" dirty="0" smtClean="0">
                          <a:latin typeface="Times New Roman"/>
                          <a:ea typeface="Calibri"/>
                          <a:cs typeface="Mangal"/>
                        </a:rPr>
                        <a:t>2.</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9967 (Part 1to 3) : 2008</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14673-1 : 2004</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Milk and milk products ― Determination of nitrate and nitrite contents Part 1 method using cadmium reduction and spectrometry (</a:t>
                      </a:r>
                      <a:r>
                        <a:rPr lang="en-US" sz="1600" i="1" dirty="0">
                          <a:latin typeface="Times New Roman"/>
                          <a:ea typeface="Calibri"/>
                          <a:cs typeface="Mangal"/>
                        </a:rPr>
                        <a:t>second revision</a:t>
                      </a:r>
                      <a:r>
                        <a:rPr lang="en-US" sz="1600" dirty="0">
                          <a:latin typeface="Times New Roman"/>
                          <a:ea typeface="Calibri"/>
                          <a:cs typeface="Mangal"/>
                        </a:rPr>
                        <a:t>)</a:t>
                      </a:r>
                      <a:endParaRPr lang="en-US" sz="1600" dirty="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dirty="0" smtClean="0">
                          <a:latin typeface="Times New Roman"/>
                          <a:ea typeface="Calibri"/>
                          <a:cs typeface="Mangal"/>
                        </a:rPr>
                        <a:t>3.</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11766 : 1986/</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6092 : 1980</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Method for determination of titratable acidity in milk powder and similar products ― Routine Method</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dirty="0" smtClean="0">
                          <a:latin typeface="Times New Roman"/>
                          <a:ea typeface="Calibri"/>
                          <a:cs typeface="Mangal"/>
                        </a:rPr>
                        <a:t>4.</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11202 : 2012/</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8069 : 2005</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Dried milk ― Determination of content of lactic acid and lactates (</a:t>
                      </a:r>
                      <a:r>
                        <a:rPr lang="en-US" sz="1600" i="1" dirty="0">
                          <a:latin typeface="Times New Roman"/>
                          <a:ea typeface="Calibri"/>
                          <a:cs typeface="Mangal"/>
                        </a:rPr>
                        <a:t>second revision</a:t>
                      </a:r>
                      <a:r>
                        <a:rPr lang="en-US" sz="1600" dirty="0">
                          <a:latin typeface="Times New Roman"/>
                          <a:ea typeface="Calibri"/>
                          <a:cs typeface="Mangal"/>
                        </a:rPr>
                        <a:t>)</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dairy products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107528" y="574051"/>
          <a:ext cx="6909524" cy="5873006"/>
        </p:xfrm>
        <a:graphic>
          <a:graphicData uri="http://schemas.openxmlformats.org/drawingml/2006/table">
            <a:tbl>
              <a:tblPr firstRow="1" bandRow="1">
                <a:tableStyleId>{5C22544A-7EE6-4342-B048-85BDC9FD1C3A}</a:tableStyleId>
              </a:tblPr>
              <a:tblGrid>
                <a:gridCol w="735026"/>
                <a:gridCol w="1307380"/>
                <a:gridCol w="4867118"/>
              </a:tblGrid>
              <a:tr h="1333516">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828772">
                <a:tc>
                  <a:txBody>
                    <a:bodyPr/>
                    <a:lstStyle/>
                    <a:p>
                      <a:pPr marL="0" marR="0" algn="ctr">
                        <a:lnSpc>
                          <a:spcPct val="107000"/>
                        </a:lnSpc>
                        <a:spcBef>
                          <a:spcPts val="0"/>
                        </a:spcBef>
                        <a:spcAft>
                          <a:spcPts val="0"/>
                        </a:spcAft>
                      </a:pPr>
                      <a:r>
                        <a:rPr lang="en-US" sz="1600" dirty="0" smtClean="0">
                          <a:latin typeface="Times New Roman"/>
                          <a:ea typeface="Calibri"/>
                          <a:cs typeface="Mangal"/>
                        </a:rPr>
                        <a:t>5.</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16072 : 2012</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Determination of moisture content in milk powder and similar products (Routine method)</a:t>
                      </a:r>
                      <a:endParaRPr lang="en-US" sz="1600">
                        <a:latin typeface="Calibri"/>
                        <a:ea typeface="Calibri"/>
                        <a:cs typeface="Mangal"/>
                      </a:endParaRPr>
                    </a:p>
                  </a:txBody>
                  <a:tcPr marL="68580" marR="68580" marT="0" marB="0"/>
                </a:tc>
              </a:tr>
              <a:tr h="960854">
                <a:tc>
                  <a:txBody>
                    <a:bodyPr/>
                    <a:lstStyle/>
                    <a:p>
                      <a:pPr marL="0" marR="0" algn="ctr">
                        <a:lnSpc>
                          <a:spcPct val="107000"/>
                        </a:lnSpc>
                        <a:spcBef>
                          <a:spcPts val="0"/>
                        </a:spcBef>
                        <a:spcAft>
                          <a:spcPts val="0"/>
                        </a:spcAft>
                      </a:pPr>
                      <a:r>
                        <a:rPr lang="en-US" sz="1600" dirty="0" smtClean="0">
                          <a:latin typeface="Times New Roman"/>
                          <a:ea typeface="Calibri"/>
                          <a:cs typeface="Mangal"/>
                        </a:rPr>
                        <a:t>6.</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11721 : 2013/</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1736 : 2008</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Dried milk and dried milk products ― Determination of fat content ― Gravimetric method (Reference Method) (</a:t>
                      </a:r>
                      <a:r>
                        <a:rPr lang="en-US" sz="1600" i="1">
                          <a:latin typeface="Times New Roman"/>
                          <a:ea typeface="Calibri"/>
                          <a:cs typeface="Mangal"/>
                        </a:rPr>
                        <a:t>second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dirty="0" smtClean="0">
                          <a:latin typeface="Times New Roman"/>
                          <a:ea typeface="Calibri"/>
                          <a:cs typeface="Mangal"/>
                        </a:rPr>
                        <a:t>7.</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11762 : 2013</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1737 : 2008</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Evaporated milk and sweetened condensed milk - Determination of fat content ― Gravimetric method (Reference Method) (</a:t>
                      </a:r>
                      <a:r>
                        <a:rPr lang="en-US" sz="1600" i="1">
                          <a:latin typeface="Times New Roman"/>
                          <a:ea typeface="Calibri"/>
                          <a:cs typeface="Mangal"/>
                        </a:rPr>
                        <a:t>second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dirty="0" smtClean="0">
                          <a:latin typeface="Times New Roman"/>
                          <a:ea typeface="Calibri"/>
                          <a:cs typeface="Mangal"/>
                        </a:rPr>
                        <a:t>8.</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11764 : 2005/</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2911 : 2004</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Sweetened condensed determination of sucrose milk content ―</a:t>
                      </a:r>
                      <a:r>
                        <a:rPr lang="en-US" sz="1600" dirty="0" err="1">
                          <a:latin typeface="Times New Roman"/>
                          <a:ea typeface="Calibri"/>
                          <a:cs typeface="Mangal"/>
                        </a:rPr>
                        <a:t>Polarimetric</a:t>
                      </a:r>
                      <a:r>
                        <a:rPr lang="en-US" sz="1600" dirty="0">
                          <a:latin typeface="Times New Roman"/>
                          <a:ea typeface="Calibri"/>
                          <a:cs typeface="Mangal"/>
                        </a:rPr>
                        <a:t> method (</a:t>
                      </a:r>
                      <a:r>
                        <a:rPr lang="en-US" sz="1600" i="1" dirty="0">
                          <a:latin typeface="Times New Roman"/>
                          <a:ea typeface="Calibri"/>
                          <a:cs typeface="Mangal"/>
                        </a:rPr>
                        <a:t>first revision</a:t>
                      </a:r>
                      <a:r>
                        <a:rPr lang="en-US" sz="1600" dirty="0">
                          <a:latin typeface="Times New Roman"/>
                          <a:ea typeface="Calibri"/>
                          <a:cs typeface="Mangal"/>
                        </a:rPr>
                        <a:t>)</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6" y="1109284"/>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National vs. International Standardization</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877517" y="1109284"/>
            <a:ext cx="7048847" cy="4573099"/>
          </a:xfrm>
        </p:spPr>
        <p:txBody>
          <a:bodyPr>
            <a:noAutofit/>
          </a:bodyPr>
          <a:lstStyle/>
          <a:p>
            <a:pPr marL="342900" indent="-342900" algn="just">
              <a:buClr>
                <a:schemeClr val="tx1"/>
              </a:buClr>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Benefits of National Standardization : Adding Specific requirements &amp; Local contaminants; Adoption of Test Methods or Modification &amp; Development of own Test methods through Method validation; Consumer Protection &amp; Awareness; Efficient Regulatory Framework; Trade &amp; Commerce</a:t>
            </a:r>
          </a:p>
          <a:p>
            <a:pPr marL="342900" indent="-342900" algn="just">
              <a:buClr>
                <a:schemeClr val="tx1"/>
              </a:buClr>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Clr>
                <a:schemeClr val="tx1"/>
              </a:buClr>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Challenges: Balancing National Needs with International Trade; Regular review and updates; Enforcement; Resources</a:t>
            </a:r>
          </a:p>
          <a:p>
            <a:pPr marL="1371566" lvl="1" indent="-609585" algn="just">
              <a:buClr>
                <a:schemeClr val="tx1"/>
              </a:buClr>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Clr>
                <a:schemeClr val="tx1"/>
              </a:buClr>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3" y="4845089"/>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17762" y="406722"/>
            <a:ext cx="2990850" cy="2164255"/>
          </a:xfrm>
          <a:prstGeom prst="rect">
            <a:avLst/>
          </a:prstGeom>
        </p:spPr>
      </p:pic>
    </p:spTree>
    <p:extLst>
      <p:ext uri="{BB962C8B-B14F-4D97-AF65-F5344CB8AC3E}">
        <p14:creationId xmlns:p14="http://schemas.microsoft.com/office/powerpoint/2010/main" xmlns="" val="3998659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dairy products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107528" y="574051"/>
          <a:ext cx="6909524" cy="6087920"/>
        </p:xfrm>
        <a:graphic>
          <a:graphicData uri="http://schemas.openxmlformats.org/drawingml/2006/table">
            <a:tbl>
              <a:tblPr firstRow="1" bandRow="1">
                <a:tableStyleId>{5C22544A-7EE6-4342-B048-85BDC9FD1C3A}</a:tableStyleId>
              </a:tblPr>
              <a:tblGrid>
                <a:gridCol w="735026"/>
                <a:gridCol w="1307380"/>
                <a:gridCol w="4867118"/>
              </a:tblGrid>
              <a:tr h="1333516">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828772">
                <a:tc>
                  <a:txBody>
                    <a:bodyPr/>
                    <a:lstStyle/>
                    <a:p>
                      <a:pPr marL="0" marR="0" algn="ctr">
                        <a:lnSpc>
                          <a:spcPct val="107000"/>
                        </a:lnSpc>
                        <a:spcBef>
                          <a:spcPts val="0"/>
                        </a:spcBef>
                        <a:spcAft>
                          <a:spcPts val="0"/>
                        </a:spcAft>
                      </a:pPr>
                      <a:r>
                        <a:rPr lang="en-US" sz="1600" dirty="0" smtClean="0">
                          <a:latin typeface="Times New Roman"/>
                          <a:ea typeface="Calibri"/>
                          <a:cs typeface="Mangal"/>
                        </a:rPr>
                        <a:t>9.</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12759 : 2019/</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8156 : 2005</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Dried milk and dried milk products ― Determination of insolubility index (</a:t>
                      </a:r>
                      <a:r>
                        <a:rPr lang="en-US" sz="1600" i="1">
                          <a:latin typeface="Times New Roman"/>
                          <a:ea typeface="Calibri"/>
                          <a:cs typeface="Mangal"/>
                        </a:rPr>
                        <a:t>first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960854">
                <a:tc>
                  <a:txBody>
                    <a:bodyPr/>
                    <a:lstStyle/>
                    <a:p>
                      <a:pPr marL="0" marR="0" algn="ctr">
                        <a:lnSpc>
                          <a:spcPct val="107000"/>
                        </a:lnSpc>
                        <a:spcBef>
                          <a:spcPts val="0"/>
                        </a:spcBef>
                        <a:spcAft>
                          <a:spcPts val="0"/>
                        </a:spcAft>
                      </a:pPr>
                      <a:r>
                        <a:rPr lang="en-US" sz="1600" dirty="0" smtClean="0">
                          <a:latin typeface="Times New Roman"/>
                          <a:ea typeface="Calibri"/>
                          <a:cs typeface="Mangal"/>
                        </a:rPr>
                        <a:t>10.</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12760 : 2012/</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8070 : 2007</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Milk and milk products ― Determination of calcium sodium potassium and magnesium contents ― Atomic absorption spectrometric method (</a:t>
                      </a:r>
                      <a:r>
                        <a:rPr lang="en-US" sz="1600" i="1">
                          <a:latin typeface="Times New Roman"/>
                          <a:ea typeface="Calibri"/>
                          <a:cs typeface="Mangal"/>
                        </a:rPr>
                        <a:t>first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dirty="0" smtClean="0">
                          <a:latin typeface="Times New Roman"/>
                          <a:ea typeface="Calibri"/>
                          <a:cs typeface="Mangal"/>
                        </a:rPr>
                        <a:t>11.</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9070 : 1979/</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3433</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Method for determination of fat in cheese by van gulik method</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dirty="0" smtClean="0">
                          <a:latin typeface="Times New Roman"/>
                          <a:ea typeface="Calibri"/>
                          <a:cs typeface="Mangal"/>
                        </a:rPr>
                        <a:t>12.</a:t>
                      </a:r>
                      <a:endParaRPr lang="en-US" sz="1600" dirty="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12758 : 2005/</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1735 : 2004</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Cheese and processed cheese products ― Determination of fat content ― Gravimetric method</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dairy products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107528" y="574051"/>
          <a:ext cx="6909524" cy="6087920"/>
        </p:xfrm>
        <a:graphic>
          <a:graphicData uri="http://schemas.openxmlformats.org/drawingml/2006/table">
            <a:tbl>
              <a:tblPr firstRow="1" bandRow="1">
                <a:tableStyleId>{5C22544A-7EE6-4342-B048-85BDC9FD1C3A}</a:tableStyleId>
              </a:tblPr>
              <a:tblGrid>
                <a:gridCol w="735026"/>
                <a:gridCol w="1307380"/>
                <a:gridCol w="4867118"/>
              </a:tblGrid>
              <a:tr h="1333516">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828772">
                <a:tc>
                  <a:txBody>
                    <a:bodyPr/>
                    <a:lstStyle/>
                    <a:p>
                      <a:pPr marL="0" marR="0" algn="ctr">
                        <a:lnSpc>
                          <a:spcPct val="107000"/>
                        </a:lnSpc>
                        <a:spcBef>
                          <a:spcPts val="0"/>
                        </a:spcBef>
                        <a:spcAft>
                          <a:spcPts val="0"/>
                        </a:spcAft>
                      </a:pPr>
                      <a:r>
                        <a:rPr lang="en-US" sz="1600">
                          <a:latin typeface="Times New Roman"/>
                          <a:ea typeface="Calibri"/>
                          <a:cs typeface="Mangal"/>
                        </a:rPr>
                        <a:t>13</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11763 : 2011/</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5943 : 2006</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Cheese and processed cheese products ― Determination of chloride content − Potentiometric titration method (</a:t>
                      </a:r>
                      <a:r>
                        <a:rPr lang="en-US" sz="1600" i="1">
                          <a:latin typeface="Times New Roman"/>
                          <a:ea typeface="Calibri"/>
                          <a:cs typeface="Mangal"/>
                        </a:rPr>
                        <a:t>third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960854">
                <a:tc>
                  <a:txBody>
                    <a:bodyPr/>
                    <a:lstStyle/>
                    <a:p>
                      <a:pPr marL="0" marR="0" algn="ctr">
                        <a:lnSpc>
                          <a:spcPct val="107000"/>
                        </a:lnSpc>
                        <a:spcBef>
                          <a:spcPts val="0"/>
                        </a:spcBef>
                        <a:spcAft>
                          <a:spcPts val="0"/>
                        </a:spcAft>
                      </a:pPr>
                      <a:r>
                        <a:rPr lang="en-US" sz="1600">
                          <a:latin typeface="Times New Roman"/>
                          <a:ea typeface="Calibri"/>
                          <a:cs typeface="Mangal"/>
                        </a:rPr>
                        <a:t>14</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12757 : 2012/</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ISO/TS 2963 : 2006</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Cheese and processed cheese products ― Determination of citric acid content ― Enzymatic method (</a:t>
                      </a:r>
                      <a:r>
                        <a:rPr lang="en-US" sz="1600" i="1">
                          <a:latin typeface="Times New Roman"/>
                          <a:ea typeface="Calibri"/>
                          <a:cs typeface="Mangal"/>
                        </a:rPr>
                        <a:t>second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a:latin typeface="Times New Roman"/>
                          <a:ea typeface="Calibri"/>
                          <a:cs typeface="Mangal"/>
                        </a:rPr>
                        <a:t>15</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12756 : 2019/</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2962:2010</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Cheese and processed cheese products ― Determination of total phosphorus content ― Molecular absorption spectrometric method (</a:t>
                      </a:r>
                      <a:r>
                        <a:rPr lang="en-US" sz="1600" i="1">
                          <a:latin typeface="Times New Roman"/>
                          <a:ea typeface="Calibri"/>
                          <a:cs typeface="Mangal"/>
                        </a:rPr>
                        <a:t>first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a:latin typeface="Times New Roman"/>
                          <a:ea typeface="Calibri"/>
                          <a:cs typeface="Mangal"/>
                        </a:rPr>
                        <a:t>16</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11888 : 2005/</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5739 : 2003</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Caseins and </a:t>
                      </a:r>
                      <a:r>
                        <a:rPr lang="en-US" sz="1600" dirty="0" err="1">
                          <a:latin typeface="Times New Roman"/>
                          <a:ea typeface="Calibri"/>
                          <a:cs typeface="Mangal"/>
                        </a:rPr>
                        <a:t>caseinates</a:t>
                      </a:r>
                      <a:r>
                        <a:rPr lang="en-US" sz="1600" dirty="0">
                          <a:latin typeface="Times New Roman"/>
                          <a:ea typeface="Calibri"/>
                          <a:cs typeface="Mangal"/>
                        </a:rPr>
                        <a:t>― Determination of contents of scorched particles and of extraneous matter </a:t>
                      </a:r>
                      <a:br>
                        <a:rPr lang="en-US" sz="1600" dirty="0">
                          <a:latin typeface="Times New Roman"/>
                          <a:ea typeface="Calibri"/>
                          <a:cs typeface="Mangal"/>
                        </a:rPr>
                      </a:br>
                      <a:r>
                        <a:rPr lang="en-US" sz="1600" dirty="0">
                          <a:latin typeface="Times New Roman"/>
                          <a:ea typeface="Calibri"/>
                          <a:cs typeface="Mangal"/>
                        </a:rPr>
                        <a:t>(</a:t>
                      </a:r>
                      <a:r>
                        <a:rPr lang="en-US" sz="1600" i="1" dirty="0">
                          <a:latin typeface="Times New Roman"/>
                          <a:ea typeface="Calibri"/>
                          <a:cs typeface="Mangal"/>
                        </a:rPr>
                        <a:t>first revision</a:t>
                      </a:r>
                      <a:r>
                        <a:rPr lang="en-US" sz="1600" dirty="0">
                          <a:latin typeface="Times New Roman"/>
                          <a:ea typeface="Calibri"/>
                          <a:cs typeface="Mangal"/>
                        </a:rPr>
                        <a:t>)</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dairy products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107528" y="574051"/>
          <a:ext cx="6909524" cy="6087920"/>
        </p:xfrm>
        <a:graphic>
          <a:graphicData uri="http://schemas.openxmlformats.org/drawingml/2006/table">
            <a:tbl>
              <a:tblPr firstRow="1" bandRow="1">
                <a:tableStyleId>{5C22544A-7EE6-4342-B048-85BDC9FD1C3A}</a:tableStyleId>
              </a:tblPr>
              <a:tblGrid>
                <a:gridCol w="735026"/>
                <a:gridCol w="1307380"/>
                <a:gridCol w="4867118"/>
              </a:tblGrid>
              <a:tr h="1333516">
                <a:tc>
                  <a:txBody>
                    <a:bodyPr/>
                    <a:lstStyle/>
                    <a:p>
                      <a:r>
                        <a:rPr lang="en-US" sz="1600" dirty="0" smtClean="0">
                          <a:latin typeface="Times New Roman" pitchFamily="18" charset="0"/>
                          <a:cs typeface="Times New Roman" pitchFamily="18" charset="0"/>
                        </a:rPr>
                        <a:t>Sl.</a:t>
                      </a:r>
                      <a:r>
                        <a:rPr lang="en-US" sz="1600" baseline="0" dirty="0" smtClean="0">
                          <a:latin typeface="Times New Roman" pitchFamily="18" charset="0"/>
                          <a:cs typeface="Times New Roman" pitchFamily="18" charset="0"/>
                        </a:rPr>
                        <a:t>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IS 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Title</a:t>
                      </a:r>
                      <a:endParaRPr lang="en-US" sz="1600" dirty="0">
                        <a:latin typeface="Times New Roman" pitchFamily="18" charset="0"/>
                        <a:cs typeface="Times New Roman" pitchFamily="18" charset="0"/>
                      </a:endParaRPr>
                    </a:p>
                  </a:txBody>
                  <a:tcPr/>
                </a:tc>
              </a:tr>
              <a:tr h="828772">
                <a:tc>
                  <a:txBody>
                    <a:bodyPr/>
                    <a:lstStyle/>
                    <a:p>
                      <a:pPr marL="0" marR="0" algn="ctr">
                        <a:lnSpc>
                          <a:spcPct val="107000"/>
                        </a:lnSpc>
                        <a:spcBef>
                          <a:spcPts val="0"/>
                        </a:spcBef>
                        <a:spcAft>
                          <a:spcPts val="0"/>
                        </a:spcAft>
                      </a:pPr>
                      <a:r>
                        <a:rPr lang="en-US" sz="1600">
                          <a:latin typeface="Times New Roman"/>
                          <a:ea typeface="Calibri"/>
                          <a:cs typeface="Mangal"/>
                        </a:rPr>
                        <a:t>17</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11919 : 2012/</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5544 : 2008</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Caseins ― Determination of Fixed Ash (Reference Method)</a:t>
                      </a:r>
                      <a:endParaRPr lang="en-US" sz="1600">
                        <a:latin typeface="Calibri"/>
                        <a:ea typeface="Calibri"/>
                        <a:cs typeface="Mangal"/>
                      </a:endParaRPr>
                    </a:p>
                  </a:txBody>
                  <a:tcPr marL="68580" marR="68580" marT="0" marB="0"/>
                </a:tc>
              </a:tr>
              <a:tr h="960854">
                <a:tc>
                  <a:txBody>
                    <a:bodyPr/>
                    <a:lstStyle/>
                    <a:p>
                      <a:pPr marL="0" marR="0" algn="ctr">
                        <a:lnSpc>
                          <a:spcPct val="107000"/>
                        </a:lnSpc>
                        <a:spcBef>
                          <a:spcPts val="0"/>
                        </a:spcBef>
                        <a:spcAft>
                          <a:spcPts val="0"/>
                        </a:spcAft>
                      </a:pPr>
                      <a:r>
                        <a:rPr lang="en-US" sz="1600">
                          <a:latin typeface="Times New Roman"/>
                          <a:ea typeface="Calibri"/>
                          <a:cs typeface="Mangal"/>
                        </a:rPr>
                        <a:t>18</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11962 : 2012/</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5545 : 2008</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Rennet caseins and caseinates― Determination of ash Reference Method (first revision)</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a:latin typeface="Times New Roman"/>
                          <a:ea typeface="Calibri"/>
                          <a:cs typeface="Mangal"/>
                        </a:rPr>
                        <a:t>19</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11920 : 2012/</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5550 : 2006</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Caseins and caseinates― Determination of moisture content (Reference Method) (</a:t>
                      </a:r>
                      <a:r>
                        <a:rPr lang="en-US" sz="1600" i="1">
                          <a:latin typeface="Times New Roman"/>
                          <a:ea typeface="Calibri"/>
                          <a:cs typeface="Mangal"/>
                        </a:rPr>
                        <a:t>first revision</a:t>
                      </a:r>
                      <a:r>
                        <a:rPr lang="en-US" sz="1600">
                          <a:latin typeface="Times New Roman"/>
                          <a:ea typeface="Calibri"/>
                          <a:cs typeface="Mangal"/>
                        </a:rPr>
                        <a:t>)</a:t>
                      </a:r>
                      <a:endParaRPr lang="en-US" sz="1600">
                        <a:latin typeface="Calibri"/>
                        <a:ea typeface="Calibri"/>
                        <a:cs typeface="Mangal"/>
                      </a:endParaRPr>
                    </a:p>
                  </a:txBody>
                  <a:tcPr marL="68580" marR="68580" marT="0" marB="0"/>
                </a:tc>
              </a:tr>
              <a:tr h="1333516">
                <a:tc>
                  <a:txBody>
                    <a:bodyPr/>
                    <a:lstStyle/>
                    <a:p>
                      <a:pPr marL="0" marR="0" algn="ctr">
                        <a:lnSpc>
                          <a:spcPct val="107000"/>
                        </a:lnSpc>
                        <a:spcBef>
                          <a:spcPts val="0"/>
                        </a:spcBef>
                        <a:spcAft>
                          <a:spcPts val="0"/>
                        </a:spcAft>
                      </a:pPr>
                      <a:r>
                        <a:rPr lang="en-US" sz="1600">
                          <a:latin typeface="Times New Roman"/>
                          <a:ea typeface="Calibri"/>
                          <a:cs typeface="Mangal"/>
                        </a:rPr>
                        <a:t>20</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a:latin typeface="Times New Roman"/>
                          <a:ea typeface="Calibri"/>
                          <a:cs typeface="Mangal"/>
                        </a:rPr>
                        <a:t>IS 11963 : 2005/</a:t>
                      </a:r>
                      <a:endParaRPr lang="en-US" sz="1600">
                        <a:latin typeface="Calibri"/>
                        <a:ea typeface="Calibri"/>
                        <a:cs typeface="Mangal"/>
                      </a:endParaRPr>
                    </a:p>
                    <a:p>
                      <a:pPr marL="0" marR="0" algn="just">
                        <a:lnSpc>
                          <a:spcPct val="107000"/>
                        </a:lnSpc>
                        <a:spcBef>
                          <a:spcPts val="0"/>
                        </a:spcBef>
                        <a:spcAft>
                          <a:spcPts val="0"/>
                        </a:spcAft>
                      </a:pPr>
                      <a:r>
                        <a:rPr lang="en-US" sz="1600">
                          <a:latin typeface="Times New Roman"/>
                          <a:ea typeface="Calibri"/>
                          <a:cs typeface="Mangal"/>
                        </a:rPr>
                        <a:t>ISO 5548 : 2004</a:t>
                      </a:r>
                      <a:endParaRPr lang="en-US" sz="16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1600" dirty="0">
                          <a:latin typeface="Times New Roman"/>
                          <a:ea typeface="Calibri"/>
                          <a:cs typeface="Mangal"/>
                        </a:rPr>
                        <a:t>Caseins and </a:t>
                      </a:r>
                      <a:r>
                        <a:rPr lang="en-US" sz="1600" dirty="0" err="1">
                          <a:latin typeface="Times New Roman"/>
                          <a:ea typeface="Calibri"/>
                          <a:cs typeface="Mangal"/>
                        </a:rPr>
                        <a:t>caseinates</a:t>
                      </a:r>
                      <a:r>
                        <a:rPr lang="en-US" sz="1600" dirty="0">
                          <a:latin typeface="Times New Roman"/>
                          <a:ea typeface="Calibri"/>
                          <a:cs typeface="Mangal"/>
                        </a:rPr>
                        <a:t>― Determination of lactose content - Photometric method (</a:t>
                      </a:r>
                      <a:r>
                        <a:rPr lang="en-US" sz="1600" i="1" dirty="0">
                          <a:latin typeface="Times New Roman"/>
                          <a:ea typeface="Calibri"/>
                          <a:cs typeface="Mangal"/>
                        </a:rPr>
                        <a:t>first revision</a:t>
                      </a:r>
                      <a:r>
                        <a:rPr lang="en-US" sz="1600" dirty="0">
                          <a:latin typeface="Times New Roman"/>
                          <a:ea typeface="Calibri"/>
                          <a:cs typeface="Mangal"/>
                        </a:rPr>
                        <a:t>)</a:t>
                      </a:r>
                      <a:endParaRPr lang="en-US" sz="16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a:t>
            </a:r>
            <a:r>
              <a:rPr lang="en-US" dirty="0" err="1" smtClean="0">
                <a:latin typeface="Times New Roman" pitchFamily="18" charset="0"/>
                <a:cs typeface="Times New Roman" pitchFamily="18" charset="0"/>
              </a:rPr>
              <a:t>aflatoxin</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949032" y="1220226"/>
          <a:ext cx="6909524" cy="4073391"/>
        </p:xfrm>
        <a:graphic>
          <a:graphicData uri="http://schemas.openxmlformats.org/drawingml/2006/table">
            <a:tbl>
              <a:tblPr firstRow="1" bandRow="1">
                <a:tableStyleId>{5C22544A-7EE6-4342-B048-85BDC9FD1C3A}</a:tableStyleId>
              </a:tblPr>
              <a:tblGrid>
                <a:gridCol w="735026"/>
                <a:gridCol w="1307380"/>
                <a:gridCol w="4867118"/>
              </a:tblGrid>
              <a:tr h="2442711">
                <a:tc>
                  <a:txBody>
                    <a:bodyPr/>
                    <a:lstStyle/>
                    <a:p>
                      <a:r>
                        <a:rPr lang="en-US" sz="2000" dirty="0" smtClean="0">
                          <a:latin typeface="Times New Roman" pitchFamily="18" charset="0"/>
                          <a:cs typeface="Times New Roman" pitchFamily="18" charset="0"/>
                        </a:rPr>
                        <a:t>Sl.</a:t>
                      </a:r>
                      <a:r>
                        <a:rPr lang="en-US" sz="2000" baseline="0" dirty="0" smtClean="0">
                          <a:latin typeface="Times New Roman" pitchFamily="18" charset="0"/>
                          <a:cs typeface="Times New Roman" pitchFamily="18" charset="0"/>
                        </a:rPr>
                        <a:t> No.</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IS No.</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Title</a:t>
                      </a:r>
                      <a:endParaRPr lang="en-US" sz="2000" dirty="0">
                        <a:latin typeface="Times New Roman" pitchFamily="18" charset="0"/>
                        <a:cs typeface="Times New Roman" pitchFamily="18" charset="0"/>
                      </a:endParaRPr>
                    </a:p>
                  </a:txBody>
                  <a:tcPr/>
                </a:tc>
              </a:tr>
              <a:tr h="1628391">
                <a:tc>
                  <a:txBody>
                    <a:bodyPr/>
                    <a:lstStyle/>
                    <a:p>
                      <a:pPr marL="0" marR="0" algn="ctr">
                        <a:lnSpc>
                          <a:spcPct val="107000"/>
                        </a:lnSpc>
                        <a:spcBef>
                          <a:spcPts val="0"/>
                        </a:spcBef>
                        <a:spcAft>
                          <a:spcPts val="0"/>
                        </a:spcAft>
                      </a:pPr>
                      <a:r>
                        <a:rPr lang="en-US" sz="2000">
                          <a:latin typeface="Times New Roman"/>
                          <a:ea typeface="Calibri"/>
                          <a:cs typeface="Mangal"/>
                        </a:rPr>
                        <a:t>1</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a:latin typeface="Times New Roman"/>
                          <a:ea typeface="Calibri"/>
                          <a:cs typeface="Mangal"/>
                        </a:rPr>
                        <a:t>IS 16287 : 2015</a:t>
                      </a:r>
                      <a:endParaRPr lang="en-US" sz="2000">
                        <a:latin typeface="Calibri"/>
                        <a:ea typeface="Calibri"/>
                        <a:cs typeface="Mangal"/>
                      </a:endParaRPr>
                    </a:p>
                    <a:p>
                      <a:pPr marL="0" marR="0" algn="just">
                        <a:lnSpc>
                          <a:spcPct val="107000"/>
                        </a:lnSpc>
                        <a:spcBef>
                          <a:spcPts val="0"/>
                        </a:spcBef>
                        <a:spcAft>
                          <a:spcPts val="0"/>
                        </a:spcAft>
                      </a:pPr>
                      <a:r>
                        <a:rPr lang="en-US" sz="2000">
                          <a:latin typeface="Times New Roman"/>
                          <a:ea typeface="Calibri"/>
                          <a:cs typeface="Mangal"/>
                        </a:rPr>
                        <a:t>ISO 16050 : 2003</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dirty="0">
                          <a:latin typeface="Times New Roman"/>
                          <a:ea typeface="Calibri"/>
                          <a:cs typeface="Mangal"/>
                        </a:rPr>
                        <a:t>Foodstuffs ― Determination of </a:t>
                      </a:r>
                      <a:r>
                        <a:rPr lang="en-US" sz="2000" dirty="0" err="1">
                          <a:latin typeface="Times New Roman"/>
                          <a:ea typeface="Calibri"/>
                          <a:cs typeface="Mangal"/>
                        </a:rPr>
                        <a:t>aflatoxin</a:t>
                      </a:r>
                      <a:r>
                        <a:rPr lang="en-US" sz="2000" dirty="0">
                          <a:latin typeface="Times New Roman"/>
                          <a:ea typeface="Calibri"/>
                          <a:cs typeface="Mangal"/>
                        </a:rPr>
                        <a:t> B1 , and the total content of </a:t>
                      </a:r>
                      <a:r>
                        <a:rPr lang="en-US" sz="2000" dirty="0" err="1">
                          <a:latin typeface="Times New Roman"/>
                          <a:ea typeface="Calibri"/>
                          <a:cs typeface="Mangal"/>
                        </a:rPr>
                        <a:t>aflatoxins</a:t>
                      </a:r>
                      <a:r>
                        <a:rPr lang="en-US" sz="2000" dirty="0">
                          <a:latin typeface="Times New Roman"/>
                          <a:ea typeface="Calibri"/>
                          <a:cs typeface="Mangal"/>
                        </a:rPr>
                        <a:t> B1 , B2 , G1 and G2 in cereals, nuts and derived products ― High performance liquid chromatographic method</a:t>
                      </a:r>
                      <a:endParaRPr lang="en-US" sz="20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IS on test methods of dairy products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949032" y="1220226"/>
          <a:ext cx="6909524" cy="4671498"/>
        </p:xfrm>
        <a:graphic>
          <a:graphicData uri="http://schemas.openxmlformats.org/drawingml/2006/table">
            <a:tbl>
              <a:tblPr firstRow="1" bandRow="1">
                <a:tableStyleId>{5C22544A-7EE6-4342-B048-85BDC9FD1C3A}</a:tableStyleId>
              </a:tblPr>
              <a:tblGrid>
                <a:gridCol w="735026"/>
                <a:gridCol w="1307380"/>
                <a:gridCol w="4867118"/>
              </a:tblGrid>
              <a:tr h="1956915">
                <a:tc>
                  <a:txBody>
                    <a:bodyPr/>
                    <a:lstStyle/>
                    <a:p>
                      <a:r>
                        <a:rPr lang="en-US" sz="2000" dirty="0" smtClean="0">
                          <a:latin typeface="Times New Roman" pitchFamily="18" charset="0"/>
                          <a:cs typeface="Times New Roman" pitchFamily="18" charset="0"/>
                        </a:rPr>
                        <a:t>Sl.</a:t>
                      </a:r>
                      <a:r>
                        <a:rPr lang="en-US" sz="2000" baseline="0" dirty="0" smtClean="0">
                          <a:latin typeface="Times New Roman" pitchFamily="18" charset="0"/>
                          <a:cs typeface="Times New Roman" pitchFamily="18" charset="0"/>
                        </a:rPr>
                        <a:t> No.</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IS No.</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Title</a:t>
                      </a:r>
                      <a:endParaRPr lang="en-US" sz="2000" dirty="0">
                        <a:latin typeface="Times New Roman" pitchFamily="18" charset="0"/>
                        <a:cs typeface="Times New Roman" pitchFamily="18" charset="0"/>
                      </a:endParaRPr>
                    </a:p>
                  </a:txBody>
                  <a:tcPr/>
                </a:tc>
              </a:tr>
              <a:tr h="1216211">
                <a:tc>
                  <a:txBody>
                    <a:bodyPr/>
                    <a:lstStyle/>
                    <a:p>
                      <a:pPr marL="0" marR="0" algn="ctr">
                        <a:lnSpc>
                          <a:spcPct val="107000"/>
                        </a:lnSpc>
                        <a:spcBef>
                          <a:spcPts val="0"/>
                        </a:spcBef>
                        <a:spcAft>
                          <a:spcPts val="0"/>
                        </a:spcAft>
                      </a:pPr>
                      <a:r>
                        <a:rPr lang="en-US" sz="2000">
                          <a:latin typeface="Times New Roman"/>
                          <a:ea typeface="Calibri"/>
                          <a:cs typeface="Mangal"/>
                        </a:rPr>
                        <a:t>21</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a:latin typeface="Times New Roman"/>
                          <a:ea typeface="Calibri"/>
                          <a:cs typeface="Mangal"/>
                        </a:rPr>
                        <a:t>IS 11964 : 2012/</a:t>
                      </a:r>
                      <a:endParaRPr lang="en-US" sz="2000">
                        <a:latin typeface="Calibri"/>
                        <a:ea typeface="Calibri"/>
                        <a:cs typeface="Mangal"/>
                      </a:endParaRPr>
                    </a:p>
                    <a:p>
                      <a:pPr marL="0" marR="0" algn="just">
                        <a:lnSpc>
                          <a:spcPct val="107000"/>
                        </a:lnSpc>
                        <a:spcBef>
                          <a:spcPts val="0"/>
                        </a:spcBef>
                        <a:spcAft>
                          <a:spcPts val="0"/>
                        </a:spcAft>
                      </a:pPr>
                      <a:r>
                        <a:rPr lang="en-US" sz="2000">
                          <a:latin typeface="Times New Roman"/>
                          <a:ea typeface="Calibri"/>
                          <a:cs typeface="Mangal"/>
                        </a:rPr>
                        <a:t>ISO 5547 : 2008</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dirty="0">
                          <a:latin typeface="Times New Roman"/>
                          <a:ea typeface="Calibri"/>
                          <a:cs typeface="Mangal"/>
                        </a:rPr>
                        <a:t>Caseins ― Determination of free acidity Reference Method (</a:t>
                      </a:r>
                      <a:r>
                        <a:rPr lang="en-US" sz="2000" i="1" dirty="0">
                          <a:latin typeface="Times New Roman"/>
                          <a:ea typeface="Calibri"/>
                          <a:cs typeface="Mangal"/>
                        </a:rPr>
                        <a:t>first revision</a:t>
                      </a:r>
                      <a:r>
                        <a:rPr lang="en-US" sz="2000" dirty="0">
                          <a:latin typeface="Times New Roman"/>
                          <a:ea typeface="Calibri"/>
                          <a:cs typeface="Mangal"/>
                        </a:rPr>
                        <a:t>)</a:t>
                      </a:r>
                      <a:endParaRPr lang="en-US" sz="2000" dirty="0">
                        <a:latin typeface="Calibri"/>
                        <a:ea typeface="Calibri"/>
                        <a:cs typeface="Mangal"/>
                      </a:endParaRPr>
                    </a:p>
                  </a:txBody>
                  <a:tcPr marL="68580" marR="68580" marT="0" marB="0"/>
                </a:tc>
              </a:tr>
              <a:tr h="1410039">
                <a:tc>
                  <a:txBody>
                    <a:bodyPr/>
                    <a:lstStyle/>
                    <a:p>
                      <a:pPr marL="0" marR="0" algn="ctr">
                        <a:lnSpc>
                          <a:spcPct val="107000"/>
                        </a:lnSpc>
                        <a:spcBef>
                          <a:spcPts val="0"/>
                        </a:spcBef>
                        <a:spcAft>
                          <a:spcPts val="0"/>
                        </a:spcAft>
                      </a:pPr>
                      <a:r>
                        <a:rPr lang="en-US" sz="2000">
                          <a:latin typeface="Times New Roman"/>
                          <a:ea typeface="Calibri"/>
                          <a:cs typeface="Mangal"/>
                        </a:rPr>
                        <a:t>22</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a:latin typeface="Times New Roman"/>
                          <a:ea typeface="Calibri"/>
                          <a:cs typeface="Mangal"/>
                        </a:rPr>
                        <a:t>IS 11917 : 2018/</a:t>
                      </a:r>
                      <a:endParaRPr lang="en-US" sz="2000">
                        <a:latin typeface="Calibri"/>
                        <a:ea typeface="Calibri"/>
                        <a:cs typeface="Mangal"/>
                      </a:endParaRPr>
                    </a:p>
                    <a:p>
                      <a:pPr marL="0" marR="0" algn="just">
                        <a:lnSpc>
                          <a:spcPct val="107000"/>
                        </a:lnSpc>
                        <a:spcBef>
                          <a:spcPts val="0"/>
                        </a:spcBef>
                        <a:spcAft>
                          <a:spcPts val="0"/>
                        </a:spcAft>
                      </a:pPr>
                      <a:r>
                        <a:rPr lang="en-US" sz="2000">
                          <a:latin typeface="Times New Roman"/>
                          <a:ea typeface="Calibri"/>
                          <a:cs typeface="Mangal"/>
                        </a:rPr>
                        <a:t>ISO 8968-1 : 2014</a:t>
                      </a:r>
                      <a:endParaRPr lang="en-US" sz="2000">
                        <a:latin typeface="Calibri"/>
                        <a:ea typeface="Calibri"/>
                        <a:cs typeface="Mangal"/>
                      </a:endParaRPr>
                    </a:p>
                  </a:txBody>
                  <a:tcPr marL="68580" marR="68580" marT="0" marB="0"/>
                </a:tc>
                <a:tc>
                  <a:txBody>
                    <a:bodyPr/>
                    <a:lstStyle/>
                    <a:p>
                      <a:pPr marL="0" marR="0" algn="just">
                        <a:lnSpc>
                          <a:spcPct val="107000"/>
                        </a:lnSpc>
                        <a:spcBef>
                          <a:spcPts val="0"/>
                        </a:spcBef>
                        <a:spcAft>
                          <a:spcPts val="0"/>
                        </a:spcAft>
                      </a:pPr>
                      <a:r>
                        <a:rPr lang="en-US" sz="2000" dirty="0">
                          <a:latin typeface="Times New Roman"/>
                          <a:ea typeface="Calibri"/>
                          <a:cs typeface="Mangal"/>
                        </a:rPr>
                        <a:t>Milk and milk products − Determination of nitrogen content ―</a:t>
                      </a:r>
                      <a:r>
                        <a:rPr lang="en-US" sz="2000" dirty="0" err="1">
                          <a:latin typeface="Times New Roman"/>
                          <a:ea typeface="Calibri"/>
                          <a:cs typeface="Mangal"/>
                        </a:rPr>
                        <a:t>Kjeldahl</a:t>
                      </a:r>
                      <a:r>
                        <a:rPr lang="en-US" sz="2000" dirty="0">
                          <a:latin typeface="Times New Roman"/>
                          <a:ea typeface="Calibri"/>
                          <a:cs typeface="Mangal"/>
                        </a:rPr>
                        <a:t> principle and crude protein calculation (</a:t>
                      </a:r>
                      <a:r>
                        <a:rPr lang="en-US" sz="2000" i="1" dirty="0">
                          <a:latin typeface="Times New Roman"/>
                          <a:ea typeface="Calibri"/>
                          <a:cs typeface="Mangal"/>
                        </a:rPr>
                        <a:t>first revision</a:t>
                      </a:r>
                      <a:r>
                        <a:rPr lang="en-US" sz="2000" dirty="0">
                          <a:latin typeface="Times New Roman"/>
                          <a:ea typeface="Calibri"/>
                          <a:cs typeface="Mangal"/>
                        </a:rPr>
                        <a:t>)</a:t>
                      </a:r>
                      <a:endParaRPr lang="en-US" sz="2000" dirty="0">
                        <a:latin typeface="Calibri"/>
                        <a:ea typeface="Calibri"/>
                        <a:cs typeface="Mangal"/>
                      </a:endParaRPr>
                    </a:p>
                  </a:txBody>
                  <a:tcPr marL="68580" marR="68580" marT="0" marB="0"/>
                </a:tc>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04" y="253421"/>
            <a:ext cx="3411973" cy="5197498"/>
          </a:xfrm>
        </p:spPr>
        <p:txBody>
          <a:bodyPr/>
          <a:lstStyle/>
          <a:p>
            <a:r>
              <a:rPr lang="en-US" dirty="0" smtClean="0">
                <a:latin typeface="Times New Roman" pitchFamily="18" charset="0"/>
                <a:cs typeface="Times New Roman" pitchFamily="18" charset="0"/>
              </a:rPr>
              <a:t>Food Adulteration</a:t>
            </a:r>
            <a:endParaRPr lang="en-US"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98000" y="5473050"/>
            <a:ext cx="1356443" cy="1057522"/>
          </a:xfrm>
          <a:prstGeom prst="rect">
            <a:avLst/>
          </a:prstGeom>
        </p:spPr>
      </p:pic>
      <p:sp>
        <p:nvSpPr>
          <p:cNvPr id="6" name="Content Placeholder 5"/>
          <p:cNvSpPr>
            <a:spLocks noGrp="1"/>
          </p:cNvSpPr>
          <p:nvPr>
            <p:ph idx="1"/>
          </p:nvPr>
        </p:nvSpPr>
        <p:spPr>
          <a:xfrm>
            <a:off x="5376671" y="705113"/>
            <a:ext cx="6598664" cy="5197497"/>
          </a:xfrm>
        </p:spPr>
        <p:txBody>
          <a:bodyPr>
            <a:normAutofit/>
          </a:bodyPr>
          <a:lstStyle/>
          <a:p>
            <a:r>
              <a:rPr lang="en-US" sz="2800" dirty="0" smtClean="0">
                <a:latin typeface="Times New Roman" pitchFamily="18" charset="0"/>
                <a:cs typeface="Times New Roman" pitchFamily="18" charset="0"/>
              </a:rPr>
              <a:t>Now lets discuss food adulteration!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7" y="705113"/>
            <a:ext cx="3587559" cy="5197498"/>
          </a:xfrm>
        </p:spPr>
        <p:txBody>
          <a:bodyPr/>
          <a:lstStyle/>
          <a:p>
            <a:r>
              <a:rPr lang="en-US" dirty="0" smtClean="0">
                <a:latin typeface="Times New Roman" pitchFamily="18" charset="0"/>
                <a:cs typeface="Times New Roman" pitchFamily="18" charset="0"/>
              </a:rPr>
              <a:t>Adulteration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ü"/>
            </a:pPr>
            <a:r>
              <a:rPr lang="en-IN" b="0" dirty="0" smtClean="0">
                <a:solidFill>
                  <a:srgbClr val="222222"/>
                </a:solidFill>
                <a:latin typeface="Cambria" pitchFamily="18" charset="0"/>
              </a:rPr>
              <a:t> Adulteration is an addition of another substance to a food item in order to increase the quantity of the food item in raw form or prepared form, which may result in the loss of actual quality of food item.</a:t>
            </a:r>
          </a:p>
          <a:p>
            <a:endParaRPr lang="en-US" dirty="0"/>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Why adulterate?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ü"/>
            </a:pPr>
            <a:r>
              <a:rPr lang="en-US" dirty="0" smtClean="0">
                <a:latin typeface="Cambria" pitchFamily="18" charset="0"/>
              </a:rPr>
              <a:t> Merchants and traders to make quick profit.</a:t>
            </a:r>
          </a:p>
          <a:p>
            <a:pPr>
              <a:buFont typeface="Wingdings" pitchFamily="2" charset="2"/>
              <a:buChar char="ü"/>
            </a:pPr>
            <a:r>
              <a:rPr lang="en-US" dirty="0" smtClean="0">
                <a:latin typeface="Cambria" pitchFamily="18" charset="0"/>
              </a:rPr>
              <a:t> Shortage and increasing prices</a:t>
            </a:r>
          </a:p>
          <a:p>
            <a:pPr>
              <a:buFont typeface="Wingdings" pitchFamily="2" charset="2"/>
              <a:buChar char="ü"/>
            </a:pPr>
            <a:r>
              <a:rPr lang="en-US" dirty="0" smtClean="0">
                <a:latin typeface="Cambria" pitchFamily="18" charset="0"/>
              </a:rPr>
              <a:t> Consumer demands </a:t>
            </a:r>
          </a:p>
          <a:p>
            <a:pPr>
              <a:buFont typeface="Wingdings" pitchFamily="2" charset="2"/>
              <a:buChar char="ü"/>
            </a:pPr>
            <a:r>
              <a:rPr lang="en-US" dirty="0" smtClean="0">
                <a:latin typeface="Cambria" pitchFamily="18" charset="0"/>
              </a:rPr>
              <a:t> Lack of awareness</a:t>
            </a:r>
          </a:p>
          <a:p>
            <a:pPr>
              <a:buFont typeface="Wingdings" pitchFamily="2" charset="2"/>
              <a:buChar char="ü"/>
            </a:pPr>
            <a:r>
              <a:rPr lang="en-US" dirty="0" smtClean="0">
                <a:latin typeface="Cambria" pitchFamily="18" charset="0"/>
              </a:rPr>
              <a:t> Food adulterated is dangerous as it affects the health ,it may be toxic and deprive from essential nutrients.</a:t>
            </a:r>
          </a:p>
          <a:p>
            <a:endParaRPr lang="en-US" dirty="0"/>
          </a:p>
        </p:txBody>
      </p:sp>
      <p:pic>
        <p:nvPicPr>
          <p:cNvPr id="4" name="Picture 2" descr="Food adulteration - Daily Times&#10;"/>
          <p:cNvPicPr>
            <a:picLocks noChangeAspect="1" noChangeArrowheads="1"/>
          </p:cNvPicPr>
          <p:nvPr/>
        </p:nvPicPr>
        <p:blipFill>
          <a:blip r:embed="rId2"/>
          <a:srcRect/>
          <a:stretch>
            <a:fillRect/>
          </a:stretch>
        </p:blipFill>
        <p:spPr bwMode="auto">
          <a:xfrm>
            <a:off x="8098719" y="4484687"/>
            <a:ext cx="3372556" cy="1897063"/>
          </a:xfrm>
          <a:prstGeom prst="rect">
            <a:avLst/>
          </a:prstGeom>
          <a:noFill/>
        </p:spPr>
      </p:pic>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842916" y="5142544"/>
            <a:ext cx="1356443" cy="1057522"/>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Prevention of Food Adulteration Act PFA(1954)</a:t>
            </a:r>
            <a:endParaRPr lang="en-US" sz="3200" dirty="0">
              <a:latin typeface="Times New Roman" pitchFamily="18" charset="0"/>
              <a:cs typeface="Times New Roman" pitchFamily="18" charset="0"/>
            </a:endParaRPr>
          </a:p>
        </p:txBody>
      </p:sp>
      <p:pic>
        <p:nvPicPr>
          <p:cNvPr id="4" name="Picture 2" descr="Related image"/>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8388" t="22246" b="1"/>
          <a:stretch/>
        </p:blipFill>
        <p:spPr bwMode="auto">
          <a:xfrm>
            <a:off x="5141097" y="683046"/>
            <a:ext cx="6540367" cy="559656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842916" y="5142544"/>
            <a:ext cx="1356443" cy="1057522"/>
          </a:xfrm>
          <a:prstGeom prst="rect">
            <a:avLst/>
          </a:prstGeom>
        </p:spPr>
      </p:pic>
      <p:sp>
        <p:nvSpPr>
          <p:cNvPr id="7" name="Rectangle 6"/>
          <p:cNvSpPr/>
          <p:nvPr/>
        </p:nvSpPr>
        <p:spPr>
          <a:xfrm>
            <a:off x="10950767" y="5767330"/>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Types of food adulteration</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xmlns="" val="0"/>
              </a:ext>
            </a:extLst>
          </a:blip>
          <a:stretch>
            <a:fillRect/>
          </a:stretch>
        </p:blipFill>
        <p:spPr>
          <a:xfrm>
            <a:off x="5221995" y="1402197"/>
            <a:ext cx="6514870" cy="4149590"/>
          </a:xfrm>
          <a:prstGeom prst="rect">
            <a:avLst/>
          </a:prstGeom>
        </p:spPr>
      </p:pic>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842916" y="5142544"/>
            <a:ext cx="1356443" cy="10575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6" y="1109284"/>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IS Formulation through BIS Sectional Committees</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877517" y="1421483"/>
            <a:ext cx="7048847" cy="4573099"/>
          </a:xfrm>
        </p:spPr>
        <p:txBody>
          <a:bodyPr>
            <a:noAutofit/>
          </a:bodyPr>
          <a:lstStyle/>
          <a:p>
            <a:pPr algn="just">
              <a:buClrTx/>
            </a:pPr>
            <a:r>
              <a:rPr lang="en-US" sz="2000" dirty="0">
                <a:solidFill>
                  <a:schemeClr val="tx1"/>
                </a:solidFill>
                <a:latin typeface="Times New Roman" panose="02020603050405020304" pitchFamily="18" charset="0"/>
                <a:cs typeface="Times New Roman" panose="02020603050405020304" pitchFamily="18" charset="0"/>
              </a:rPr>
              <a:t>FAD 15: Food Hygiene, Safety Management and Other Systems Sectional Committee</a:t>
            </a:r>
          </a:p>
          <a:p>
            <a:pPr algn="just">
              <a:buClrTx/>
            </a:pPr>
            <a:endParaRPr lang="en-US" sz="2000" dirty="0">
              <a:solidFill>
                <a:schemeClr val="tx1"/>
              </a:solidFill>
              <a:latin typeface="Times New Roman" panose="02020603050405020304" pitchFamily="18" charset="0"/>
              <a:cs typeface="Times New Roman" panose="02020603050405020304" pitchFamily="18" charset="0"/>
            </a:endParaRPr>
          </a:p>
          <a:p>
            <a:pPr algn="just">
              <a:buClrTx/>
            </a:pPr>
            <a:r>
              <a:rPr lang="en-US" sz="2000" dirty="0">
                <a:solidFill>
                  <a:schemeClr val="tx1"/>
                </a:solidFill>
                <a:latin typeface="Times New Roman" panose="02020603050405020304" pitchFamily="18" charset="0"/>
                <a:cs typeface="Times New Roman" panose="02020603050405020304" pitchFamily="18" charset="0"/>
              </a:rPr>
              <a:t>Scope: The Standardization in the field of – </a:t>
            </a:r>
          </a:p>
          <a:p>
            <a:pPr marL="126997" algn="just">
              <a:spcBef>
                <a:spcPts val="0"/>
              </a:spcBef>
            </a:pPr>
            <a:r>
              <a:rPr lang="en-US" sz="2000" dirty="0">
                <a:solidFill>
                  <a:schemeClr val="tx1"/>
                </a:solidFill>
                <a:latin typeface="Times New Roman" panose="02020603050405020304" pitchFamily="18" charset="0"/>
                <a:cs typeface="Times New Roman" panose="02020603050405020304" pitchFamily="18" charset="0"/>
              </a:rPr>
              <a:t>     a) Food hygiene including codes of hygienic 	practice applicable for food products in 	general (except subject/ product specific codes 	covered under other Sectional Committees of 	FAD)</a:t>
            </a:r>
          </a:p>
          <a:p>
            <a:pPr marL="126997" algn="just"/>
            <a:r>
              <a:rPr lang="en-US" sz="2000" dirty="0">
                <a:solidFill>
                  <a:schemeClr val="tx1"/>
                </a:solidFill>
                <a:latin typeface="Times New Roman" panose="02020603050405020304" pitchFamily="18" charset="0"/>
                <a:cs typeface="Times New Roman" panose="02020603050405020304" pitchFamily="18" charset="0"/>
              </a:rPr>
              <a:t>     b) Food safety management systems</a:t>
            </a:r>
          </a:p>
          <a:p>
            <a:pPr marL="126997" algn="just"/>
            <a:r>
              <a:rPr lang="en-US" sz="2000" dirty="0">
                <a:solidFill>
                  <a:schemeClr val="tx1"/>
                </a:solidFill>
                <a:latin typeface="Times New Roman" panose="02020603050405020304" pitchFamily="18" charset="0"/>
                <a:cs typeface="Times New Roman" panose="02020603050405020304" pitchFamily="18" charset="0"/>
              </a:rPr>
              <a:t>     c) Food labelling.</a:t>
            </a:r>
          </a:p>
          <a:p>
            <a:pPr algn="l">
              <a:buClrTx/>
            </a:pPr>
            <a:endParaRPr lang="en-US" sz="2000" dirty="0">
              <a:solidFill>
                <a:schemeClr val="tx1"/>
              </a:solidFill>
              <a:latin typeface="Times New Roman" panose="02020603050405020304" pitchFamily="18" charset="0"/>
              <a:cs typeface="Times New Roman" panose="02020603050405020304" pitchFamily="18" charset="0"/>
            </a:endParaRPr>
          </a:p>
          <a:p>
            <a:pPr lvl="1" algn="just">
              <a:buClrTx/>
            </a:pPr>
            <a:endParaRPr lang="en-US" sz="2000" dirty="0">
              <a:solidFill>
                <a:schemeClr val="tx1"/>
              </a:solidFill>
              <a:latin typeface="Times New Roman" panose="02020603050405020304" pitchFamily="18" charset="0"/>
              <a:cs typeface="Times New Roman" panose="02020603050405020304" pitchFamily="18" charset="0"/>
            </a:endParaRPr>
          </a:p>
          <a:p>
            <a:pPr>
              <a:buClr>
                <a:schemeClr val="accent1"/>
              </a:buClr>
            </a:pP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1" y="5249260"/>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28520" y="55035"/>
            <a:ext cx="2990850" cy="2164255"/>
          </a:xfrm>
          <a:prstGeom prst="rect">
            <a:avLst/>
          </a:prstGeom>
        </p:spPr>
      </p:pic>
    </p:spTree>
    <p:extLst>
      <p:ext uri="{BB962C8B-B14F-4D97-AF65-F5344CB8AC3E}">
        <p14:creationId xmlns:p14="http://schemas.microsoft.com/office/powerpoint/2010/main" xmlns="" val="37513304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Adulterated foods</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62041" y="903383"/>
            <a:ext cx="6768099" cy="4076242"/>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842916" y="5142544"/>
            <a:ext cx="1356443" cy="1057522"/>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Adulterated foods</a:t>
            </a:r>
            <a:endParaRPr lang="en-US" dirty="0">
              <a:latin typeface="Times New Roman" pitchFamily="18" charset="0"/>
              <a:cs typeface="Times New Roman" pitchFamily="18" charset="0"/>
            </a:endParaRPr>
          </a:p>
        </p:txBody>
      </p:sp>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84423" y="826265"/>
            <a:ext cx="6459557" cy="495759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adulterants</a:t>
            </a:r>
            <a:endParaRPr lang="en-US" dirty="0"/>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5" name="Content Placeholder 4"/>
          <p:cNvPicPr>
            <a:picLocks noGrp="1" noChangeAspect="1"/>
          </p:cNvPicPr>
          <p:nvPr>
            <p:ph idx="1"/>
          </p:nvPr>
        </p:nvPicPr>
        <p:blipFill>
          <a:blip r:embed="rId3"/>
          <a:stretch>
            <a:fillRect/>
          </a:stretch>
        </p:blipFill>
        <p:spPr>
          <a:xfrm>
            <a:off x="5376863" y="1156225"/>
            <a:ext cx="6172200" cy="429472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adulterants</a:t>
            </a:r>
            <a:endParaRPr lang="en-US" dirty="0"/>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7" name="Picture 6"/>
          <p:cNvPicPr>
            <a:picLocks noChangeAspect="1"/>
          </p:cNvPicPr>
          <p:nvPr/>
        </p:nvPicPr>
        <p:blipFill>
          <a:blip r:embed="rId3"/>
          <a:stretch>
            <a:fillRect/>
          </a:stretch>
        </p:blipFill>
        <p:spPr>
          <a:xfrm>
            <a:off x="5060145" y="1320799"/>
            <a:ext cx="6888700" cy="4652667"/>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Detection of adulterants</a:t>
            </a:r>
            <a:endParaRPr lang="en-US" dirty="0">
              <a:latin typeface="Times New Roman" pitchFamily="18" charset="0"/>
              <a:cs typeface="Times New Roman"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5" name="Picture 4"/>
          <p:cNvPicPr>
            <a:picLocks noChangeAspect="1"/>
          </p:cNvPicPr>
          <p:nvPr/>
        </p:nvPicPr>
        <p:blipFill>
          <a:blip r:embed="rId3"/>
          <a:stretch>
            <a:fillRect/>
          </a:stretch>
        </p:blipFill>
        <p:spPr>
          <a:xfrm>
            <a:off x="5798791" y="523381"/>
            <a:ext cx="5891145" cy="516767"/>
          </a:xfrm>
          <a:prstGeom prst="rect">
            <a:avLst/>
          </a:prstGeom>
        </p:spPr>
      </p:pic>
      <p:sp>
        <p:nvSpPr>
          <p:cNvPr id="6" name="Rectangle 5"/>
          <p:cNvSpPr/>
          <p:nvPr/>
        </p:nvSpPr>
        <p:spPr>
          <a:xfrm>
            <a:off x="5112687" y="1140113"/>
            <a:ext cx="2142894" cy="369332"/>
          </a:xfrm>
          <a:prstGeom prst="rect">
            <a:avLst/>
          </a:prstGeom>
        </p:spPr>
        <p:txBody>
          <a:bodyPr wrap="none">
            <a:spAutoFit/>
          </a:bodyPr>
          <a:lstStyle/>
          <a:p>
            <a:r>
              <a:rPr lang="en-US" b="1" dirty="0" smtClean="0">
                <a:solidFill>
                  <a:srgbClr val="FF0000"/>
                </a:solidFill>
              </a:rPr>
              <a:t>Testing Method:</a:t>
            </a:r>
            <a:endParaRPr lang="en-IN" b="1" dirty="0">
              <a:solidFill>
                <a:srgbClr val="FF0000"/>
              </a:solidFill>
            </a:endParaRPr>
          </a:p>
        </p:txBody>
      </p:sp>
      <p:pic>
        <p:nvPicPr>
          <p:cNvPr id="8" name="Picture 7"/>
          <p:cNvPicPr>
            <a:picLocks noChangeAspect="1"/>
          </p:cNvPicPr>
          <p:nvPr/>
        </p:nvPicPr>
        <p:blipFill>
          <a:blip r:embed="rId4"/>
          <a:stretch>
            <a:fillRect/>
          </a:stretch>
        </p:blipFill>
        <p:spPr>
          <a:xfrm>
            <a:off x="5832581" y="1473362"/>
            <a:ext cx="5286124" cy="1882920"/>
          </a:xfrm>
          <a:prstGeom prst="rect">
            <a:avLst/>
          </a:prstGeom>
        </p:spPr>
      </p:pic>
      <p:pic>
        <p:nvPicPr>
          <p:cNvPr id="9" name="Picture 8"/>
          <p:cNvPicPr>
            <a:picLocks noChangeAspect="1"/>
          </p:cNvPicPr>
          <p:nvPr/>
        </p:nvPicPr>
        <p:blipFill>
          <a:blip r:embed="rId5"/>
          <a:stretch>
            <a:fillRect/>
          </a:stretch>
        </p:blipFill>
        <p:spPr>
          <a:xfrm>
            <a:off x="4814372" y="3525655"/>
            <a:ext cx="7006728" cy="2744647"/>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Detection of adulterants</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5408332" y="1222872"/>
            <a:ext cx="6548642" cy="4441212"/>
          </a:xfrm>
          <a:prstGeom prst="rect">
            <a:avLst/>
          </a:prstGeom>
        </p:spPr>
      </p:pic>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842916" y="5142544"/>
            <a:ext cx="1356443" cy="1057522"/>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Detection of adulterants</a:t>
            </a:r>
            <a:endParaRPr lang="en-US" dirty="0">
              <a:latin typeface="Times New Roman" pitchFamily="18" charset="0"/>
              <a:cs typeface="Times New Roman" pitchFamily="18" charset="0"/>
            </a:endParaRPr>
          </a:p>
        </p:txBody>
      </p:sp>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6" name="Picture 5"/>
          <p:cNvPicPr>
            <a:picLocks noChangeAspect="1"/>
          </p:cNvPicPr>
          <p:nvPr/>
        </p:nvPicPr>
        <p:blipFill>
          <a:blip r:embed="rId3"/>
          <a:stretch>
            <a:fillRect/>
          </a:stretch>
        </p:blipFill>
        <p:spPr>
          <a:xfrm>
            <a:off x="5365213" y="1415842"/>
            <a:ext cx="6367417" cy="4380969"/>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Detection of adulterants</a:t>
            </a:r>
            <a:endParaRPr lang="en-US" dirty="0">
              <a:latin typeface="Times New Roman" pitchFamily="18" charset="0"/>
              <a:cs typeface="Times New Roman" pitchFamily="18" charset="0"/>
            </a:endParaRPr>
          </a:p>
        </p:txBody>
      </p:sp>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6" name="Picture 5"/>
          <p:cNvPicPr>
            <a:picLocks noChangeAspect="1"/>
          </p:cNvPicPr>
          <p:nvPr/>
        </p:nvPicPr>
        <p:blipFill>
          <a:blip r:embed="rId3"/>
          <a:stretch>
            <a:fillRect/>
          </a:stretch>
        </p:blipFill>
        <p:spPr>
          <a:xfrm>
            <a:off x="5266062" y="1542361"/>
            <a:ext cx="6254075" cy="422323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Detection of adulterants</a:t>
            </a:r>
            <a:endParaRPr lang="en-US" dirty="0">
              <a:latin typeface="Times New Roman" pitchFamily="18" charset="0"/>
              <a:cs typeface="Times New Roman" pitchFamily="18" charset="0"/>
            </a:endParaRPr>
          </a:p>
        </p:txBody>
      </p:sp>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7" name="Picture 6"/>
          <p:cNvPicPr>
            <a:picLocks noChangeAspect="1"/>
          </p:cNvPicPr>
          <p:nvPr/>
        </p:nvPicPr>
        <p:blipFill>
          <a:blip r:embed="rId3"/>
          <a:stretch>
            <a:fillRect/>
          </a:stretch>
        </p:blipFill>
        <p:spPr>
          <a:xfrm>
            <a:off x="4847422" y="1233890"/>
            <a:ext cx="7113224" cy="4593411"/>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Detection of adulterants</a:t>
            </a:r>
            <a:endParaRPr lang="en-US" dirty="0">
              <a:latin typeface="Times New Roman" pitchFamily="18" charset="0"/>
              <a:cs typeface="Times New Roman" pitchFamily="18" charset="0"/>
            </a:endParaRPr>
          </a:p>
        </p:txBody>
      </p:sp>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7" name="Picture 6"/>
          <p:cNvPicPr>
            <a:picLocks noChangeAspect="1"/>
          </p:cNvPicPr>
          <p:nvPr/>
        </p:nvPicPr>
        <p:blipFill>
          <a:blip r:embed="rId3"/>
          <a:stretch>
            <a:fillRect/>
          </a:stretch>
        </p:blipFill>
        <p:spPr>
          <a:xfrm>
            <a:off x="4723140" y="1079653"/>
            <a:ext cx="7289316" cy="47042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6" y="1109284"/>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IS Formulation through BIS Sectional Committees</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877517" y="1421483"/>
            <a:ext cx="7048847" cy="4573099"/>
          </a:xfrm>
        </p:spPr>
        <p:txBody>
          <a:bodyPr>
            <a:noAutofit/>
          </a:bodyPr>
          <a:lstStyle/>
          <a:p>
            <a:pPr marL="342900" indent="-342900" algn="just">
              <a:buClrTx/>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FAD 28: Test Methods for Food Products Sectional Committee</a:t>
            </a:r>
          </a:p>
          <a:p>
            <a:pPr marL="342900" indent="-342900" algn="just">
              <a:buClrTx/>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Scope: Standardization in the field of - Horizontal methods of test for food products including physical, chemical and sensory evaluation excluding the microbiological methods of test covered under the scope of FAD 31 and methods of test for estimation of pesticide residues covered under the scope of FAD 27.</a:t>
            </a:r>
          </a:p>
          <a:p>
            <a:pPr marL="342900" lvl="1" indent="-342900" algn="just">
              <a:buClrTx/>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Clr>
                <a:schemeClr val="accent1"/>
              </a:buClr>
              <a:buFont typeface="Wingdings" pitchFamily="2" charset="2"/>
              <a:buChar char="ü"/>
            </a:pP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1" y="5249260"/>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28520" y="55035"/>
            <a:ext cx="2990850" cy="2164255"/>
          </a:xfrm>
          <a:prstGeom prst="rect">
            <a:avLst/>
          </a:prstGeom>
        </p:spPr>
      </p:pic>
    </p:spTree>
    <p:extLst>
      <p:ext uri="{BB962C8B-B14F-4D97-AF65-F5344CB8AC3E}">
        <p14:creationId xmlns:p14="http://schemas.microsoft.com/office/powerpoint/2010/main" xmlns="" val="21801954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Detection of adulterants</a:t>
            </a:r>
            <a:endParaRPr lang="en-US" dirty="0">
              <a:latin typeface="Times New Roman" pitchFamily="18" charset="0"/>
              <a:cs typeface="Times New Roman" pitchFamily="18" charset="0"/>
            </a:endParaRPr>
          </a:p>
        </p:txBody>
      </p:sp>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6" name="Picture 5"/>
          <p:cNvPicPr>
            <a:picLocks noChangeAspect="1"/>
          </p:cNvPicPr>
          <p:nvPr/>
        </p:nvPicPr>
        <p:blipFill>
          <a:blip r:embed="rId3"/>
          <a:stretch>
            <a:fillRect/>
          </a:stretch>
        </p:blipFill>
        <p:spPr>
          <a:xfrm>
            <a:off x="4924539" y="1322023"/>
            <a:ext cx="6738650" cy="4350479"/>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Detection of adulterants</a:t>
            </a:r>
            <a:endParaRPr lang="en-US" dirty="0">
              <a:latin typeface="Times New Roman" pitchFamily="18" charset="0"/>
              <a:cs typeface="Times New Roman" pitchFamily="18" charset="0"/>
            </a:endParaRPr>
          </a:p>
        </p:txBody>
      </p:sp>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2"/>
          <a:stretch>
            <a:fillRect/>
          </a:stretch>
        </p:blipFill>
        <p:spPr>
          <a:xfrm>
            <a:off x="1842916" y="5142544"/>
            <a:ext cx="1356443" cy="1057522"/>
          </a:xfrm>
          <a:prstGeom prst="rect">
            <a:avLst/>
          </a:prstGeom>
        </p:spPr>
      </p:pic>
      <p:pic>
        <p:nvPicPr>
          <p:cNvPr id="8" name="Picture 7"/>
          <p:cNvPicPr>
            <a:picLocks noChangeAspect="1"/>
          </p:cNvPicPr>
          <p:nvPr/>
        </p:nvPicPr>
        <p:blipFill>
          <a:blip r:embed="rId3"/>
          <a:stretch>
            <a:fillRect/>
          </a:stretch>
        </p:blipFill>
        <p:spPr>
          <a:xfrm>
            <a:off x="5078777" y="1442772"/>
            <a:ext cx="6702101" cy="4618055"/>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adulterants</a:t>
            </a:r>
            <a:endParaRPr lang="en-US" dirty="0"/>
          </a:p>
        </p:txBody>
      </p:sp>
      <p:pic>
        <p:nvPicPr>
          <p:cNvPr id="5" name="Picture 4"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842916" y="5142544"/>
            <a:ext cx="1356443" cy="1057522"/>
          </a:xfrm>
          <a:prstGeom prst="rect">
            <a:avLst/>
          </a:prstGeom>
        </p:spPr>
      </p:pic>
      <p:pic>
        <p:nvPicPr>
          <p:cNvPr id="8" name="Picture 7"/>
          <p:cNvPicPr>
            <a:picLocks noChangeAspect="1"/>
          </p:cNvPicPr>
          <p:nvPr/>
        </p:nvPicPr>
        <p:blipFill>
          <a:blip r:embed="rId4"/>
          <a:stretch>
            <a:fillRect/>
          </a:stretch>
        </p:blipFill>
        <p:spPr>
          <a:xfrm>
            <a:off x="5078777" y="1442772"/>
            <a:ext cx="6702101" cy="4618055"/>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
          <a:ext cx="11689080" cy="6985222"/>
        </p:xfrm>
        <a:graphic>
          <a:graphicData uri="http://schemas.openxmlformats.org/drawingml/2006/table">
            <a:tbl>
              <a:tblPr/>
              <a:tblGrid>
                <a:gridCol w="4091178">
                  <a:extLst>
                    <a:ext uri="{9D8B030D-6E8A-4147-A177-3AD203B41FA5}">
                      <a16:colId xmlns:a16="http://schemas.microsoft.com/office/drawing/2014/main" xmlns="" val="20000"/>
                    </a:ext>
                  </a:extLst>
                </a:gridCol>
                <a:gridCol w="4091178">
                  <a:extLst>
                    <a:ext uri="{9D8B030D-6E8A-4147-A177-3AD203B41FA5}">
                      <a16:colId xmlns:a16="http://schemas.microsoft.com/office/drawing/2014/main" xmlns="" val="20001"/>
                    </a:ext>
                  </a:extLst>
                </a:gridCol>
                <a:gridCol w="3506724">
                  <a:extLst>
                    <a:ext uri="{9D8B030D-6E8A-4147-A177-3AD203B41FA5}">
                      <a16:colId xmlns:a16="http://schemas.microsoft.com/office/drawing/2014/main" xmlns="" val="20002"/>
                    </a:ext>
                  </a:extLst>
                </a:gridCol>
              </a:tblGrid>
              <a:tr h="201099">
                <a:tc>
                  <a:txBody>
                    <a:bodyPr/>
                    <a:lstStyle/>
                    <a:p>
                      <a:pPr algn="ctr"/>
                      <a:r>
                        <a:rPr lang="en-IN" sz="1400" b="1" dirty="0">
                          <a:latin typeface="Cambria" pitchFamily="18" charset="0"/>
                        </a:rPr>
                        <a:t>FOOD ARTICLE</a:t>
                      </a:r>
                      <a:endParaRPr lang="en-IN" sz="1400" dirty="0">
                        <a:latin typeface="Cambria" pitchFamily="18" charset="0"/>
                      </a:endParaRP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b="1">
                          <a:latin typeface="Cambria" pitchFamily="18" charset="0"/>
                        </a:rPr>
                        <a:t>ADULTERANT</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b="1">
                          <a:latin typeface="Cambria" pitchFamily="18" charset="0"/>
                        </a:rPr>
                        <a:t>HARMFUL EFFECTS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1099">
                <a:tc>
                  <a:txBody>
                    <a:bodyPr/>
                    <a:lstStyle/>
                    <a:p>
                      <a:pPr algn="ctr"/>
                      <a:r>
                        <a:rPr lang="en-IN" sz="1400" dirty="0">
                          <a:latin typeface="Cambria" pitchFamily="18" charset="0"/>
                        </a:rPr>
                        <a:t>Bengal Gram dhal &amp; </a:t>
                      </a:r>
                      <a:r>
                        <a:rPr lang="en-IN" sz="1400" dirty="0" err="1">
                          <a:latin typeface="Cambria" pitchFamily="18" charset="0"/>
                        </a:rPr>
                        <a:t>Thoor</a:t>
                      </a:r>
                      <a:r>
                        <a:rPr lang="en-IN" sz="1400" dirty="0">
                          <a:latin typeface="Cambria" pitchFamily="18" charset="0"/>
                        </a:rPr>
                        <a:t> Dhal</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Kesai dhal</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smtClean="0">
                          <a:latin typeface="Cambria" pitchFamily="18" charset="0"/>
                        </a:rPr>
                        <a:t>cancer</a:t>
                      </a:r>
                      <a:endParaRPr lang="en-IN" sz="1400" dirty="0">
                        <a:latin typeface="Cambria" pitchFamily="18" charset="0"/>
                      </a:endParaRP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1099">
                <a:tc>
                  <a:txBody>
                    <a:bodyPr/>
                    <a:lstStyle/>
                    <a:p>
                      <a:pPr algn="ctr"/>
                      <a:r>
                        <a:rPr lang="en-IN" sz="1400" dirty="0">
                          <a:latin typeface="Cambria" pitchFamily="18" charset="0"/>
                        </a:rPr>
                        <a:t>Tea</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Used tea leaves processed and coloured</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Liver Disorder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1099">
                <a:tc>
                  <a:txBody>
                    <a:bodyPr/>
                    <a:lstStyle/>
                    <a:p>
                      <a:pPr algn="ctr"/>
                      <a:r>
                        <a:rPr lang="en-IN" sz="1400" dirty="0">
                          <a:latin typeface="Cambria" pitchFamily="18" charset="0"/>
                        </a:rPr>
                        <a:t>Coffee Powder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Tamarind seed, date seed powder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Diarrhoea</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1968">
                <a:tc>
                  <a:txBody>
                    <a:bodyPr/>
                    <a:lstStyle/>
                    <a:p>
                      <a:pPr algn="ctr"/>
                      <a:r>
                        <a:rPr lang="en-IN" sz="1400" dirty="0">
                          <a:latin typeface="Cambria" pitchFamily="18" charset="0"/>
                        </a:rPr>
                        <a:t> </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Chicory powder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Stomach disorder, Giddiness and joint pain</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1099">
                <a:tc>
                  <a:txBody>
                    <a:bodyPr/>
                    <a:lstStyle/>
                    <a:p>
                      <a:pPr algn="ctr"/>
                      <a:r>
                        <a:rPr lang="en-IN" sz="1400" dirty="0">
                          <a:latin typeface="Cambria" pitchFamily="18" charset="0"/>
                        </a:rPr>
                        <a:t>Milk</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Unhygenic water &amp; Starch</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Stomach disorder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1099">
                <a:tc>
                  <a:txBody>
                    <a:bodyPr/>
                    <a:lstStyle/>
                    <a:p>
                      <a:pPr algn="ctr"/>
                      <a:r>
                        <a:rPr lang="en-IN" sz="1400" dirty="0" err="1">
                          <a:latin typeface="Cambria" pitchFamily="18" charset="0"/>
                        </a:rPr>
                        <a:t>Khoa</a:t>
                      </a:r>
                      <a:endParaRPr lang="en-IN" sz="1400" dirty="0">
                        <a:latin typeface="Cambria" pitchFamily="18" charset="0"/>
                      </a:endParaRP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Starch &amp; Less Fat content</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Less - nutritive value</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8386">
                <a:tc>
                  <a:txBody>
                    <a:bodyPr/>
                    <a:lstStyle/>
                    <a:p>
                      <a:pPr algn="ctr"/>
                      <a:r>
                        <a:rPr lang="en-IN" sz="1400">
                          <a:latin typeface="Cambria" pitchFamily="18" charset="0"/>
                        </a:rPr>
                        <a:t>Wheat and other food grains (Bajra)</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Ergot (a fungus containing poisonous substance)</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Poisonous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1099">
                <a:tc>
                  <a:txBody>
                    <a:bodyPr/>
                    <a:lstStyle/>
                    <a:p>
                      <a:pPr algn="ctr"/>
                      <a:r>
                        <a:rPr lang="en-IN" sz="1400">
                          <a:latin typeface="Cambria" pitchFamily="18" charset="0"/>
                        </a:rPr>
                        <a:t>Sugar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Chalk powder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Stomach - Disorder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1099">
                <a:tc>
                  <a:txBody>
                    <a:bodyPr/>
                    <a:lstStyle/>
                    <a:p>
                      <a:pPr algn="ctr"/>
                      <a:r>
                        <a:rPr lang="en-IN" sz="1400">
                          <a:latin typeface="Cambria" pitchFamily="18" charset="0"/>
                        </a:rPr>
                        <a:t>Black powder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Papaya Seeds and light berrys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Stomach, liver problems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1099">
                <a:tc>
                  <a:txBody>
                    <a:bodyPr/>
                    <a:lstStyle/>
                    <a:p>
                      <a:pPr algn="ctr"/>
                      <a:r>
                        <a:rPr lang="en-IN" sz="1400">
                          <a:latin typeface="Cambria" pitchFamily="18" charset="0"/>
                        </a:rPr>
                        <a:t>Mustard powder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Argemone seeds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Epidemic dropsy &amp; Glucoma</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1099">
                <a:tc>
                  <a:txBody>
                    <a:bodyPr/>
                    <a:lstStyle/>
                    <a:p>
                      <a:pPr algn="ctr"/>
                      <a:r>
                        <a:rPr lang="en-IN" sz="1400">
                          <a:latin typeface="Cambria" pitchFamily="18" charset="0"/>
                        </a:rPr>
                        <a:t>Edible oils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Argemone oil</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Loss of eyesight, heart diseases, tumour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1099">
                <a:tc>
                  <a:txBody>
                    <a:bodyPr/>
                    <a:lstStyle/>
                    <a:p>
                      <a:pPr algn="ctr"/>
                      <a:r>
                        <a:rPr lang="en-IN" sz="1400">
                          <a:latin typeface="Cambria" pitchFamily="18" charset="0"/>
                        </a:rPr>
                        <a:t> </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Mineral oil</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Damage to liver,carcinogenic effects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01099">
                <a:tc>
                  <a:txBody>
                    <a:bodyPr/>
                    <a:lstStyle/>
                    <a:p>
                      <a:pPr algn="ctr"/>
                      <a:r>
                        <a:rPr lang="en-IN" sz="1400">
                          <a:latin typeface="Cambria" pitchFamily="18" charset="0"/>
                        </a:rPr>
                        <a:t> </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err="1">
                          <a:latin typeface="Cambria" pitchFamily="18" charset="0"/>
                        </a:rPr>
                        <a:t>Karanja</a:t>
                      </a:r>
                      <a:r>
                        <a:rPr lang="en-IN" sz="1400" dirty="0">
                          <a:latin typeface="Cambria" pitchFamily="18" charset="0"/>
                        </a:rPr>
                        <a:t> oil</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Heart problems, liver damage</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01099">
                <a:tc>
                  <a:txBody>
                    <a:bodyPr/>
                    <a:lstStyle/>
                    <a:p>
                      <a:pPr algn="ctr"/>
                      <a:r>
                        <a:rPr lang="en-IN" sz="1400">
                          <a:latin typeface="Cambria" pitchFamily="18" charset="0"/>
                        </a:rPr>
                        <a:t> </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Castor oil</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Stomach problem</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01099">
                <a:tc>
                  <a:txBody>
                    <a:bodyPr/>
                    <a:lstStyle/>
                    <a:p>
                      <a:pPr algn="ctr"/>
                      <a:r>
                        <a:rPr lang="en-IN" sz="1400">
                          <a:latin typeface="Cambria" pitchFamily="18" charset="0"/>
                        </a:rPr>
                        <a:t>Asafoetida</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Foreign resins galbanum, colophony resin</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dysentery</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01099">
                <a:tc>
                  <a:txBody>
                    <a:bodyPr/>
                    <a:lstStyle/>
                    <a:p>
                      <a:pPr algn="ctr"/>
                      <a:r>
                        <a:rPr lang="en-IN" sz="1400">
                          <a:latin typeface="Cambria" pitchFamily="18" charset="0"/>
                        </a:rPr>
                        <a:t>Turmeric powder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Yellow aniline dyes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Carcinogenic</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01099">
                <a:tc>
                  <a:txBody>
                    <a:bodyPr/>
                    <a:lstStyle/>
                    <a:p>
                      <a:pPr algn="ctr"/>
                      <a:r>
                        <a:rPr lang="en-IN" sz="1400">
                          <a:latin typeface="Cambria" pitchFamily="18" charset="0"/>
                        </a:rPr>
                        <a:t> </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Non-permitted </a:t>
                      </a:r>
                      <a:r>
                        <a:rPr lang="en-IN" sz="1400" dirty="0" err="1">
                          <a:latin typeface="Cambria" pitchFamily="18" charset="0"/>
                        </a:rPr>
                        <a:t>colourants</a:t>
                      </a:r>
                      <a:r>
                        <a:rPr lang="en-IN" sz="1400" dirty="0">
                          <a:latin typeface="Cambria" pitchFamily="18" charset="0"/>
                        </a:rPr>
                        <a:t> like </a:t>
                      </a:r>
                      <a:r>
                        <a:rPr lang="en-IN" sz="1400" dirty="0" err="1">
                          <a:latin typeface="Cambria" pitchFamily="18" charset="0"/>
                        </a:rPr>
                        <a:t>metanil</a:t>
                      </a:r>
                      <a:r>
                        <a:rPr lang="en-IN" sz="1400" dirty="0">
                          <a:latin typeface="Cambria" pitchFamily="18" charset="0"/>
                        </a:rPr>
                        <a:t> yellow</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Highly Carcinogenic</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01099">
                <a:tc>
                  <a:txBody>
                    <a:bodyPr/>
                    <a:lstStyle/>
                    <a:p>
                      <a:pPr algn="ctr"/>
                      <a:r>
                        <a:rPr lang="en-IN" sz="1400">
                          <a:latin typeface="Cambria" pitchFamily="18" charset="0"/>
                        </a:rPr>
                        <a:t> </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Tapioca starch</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Stomach disorder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01099">
                <a:tc>
                  <a:txBody>
                    <a:bodyPr/>
                    <a:lstStyle/>
                    <a:p>
                      <a:pPr algn="ctr"/>
                      <a:r>
                        <a:rPr lang="en-IN" sz="1400">
                          <a:latin typeface="Cambria" pitchFamily="18" charset="0"/>
                        </a:rPr>
                        <a:t>Chilli powder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Brick powder, saw dust</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Stomach problems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01099">
                <a:tc>
                  <a:txBody>
                    <a:bodyPr/>
                    <a:lstStyle/>
                    <a:p>
                      <a:pPr algn="ctr"/>
                      <a:r>
                        <a:rPr lang="en-IN" sz="1400">
                          <a:latin typeface="Cambria" pitchFamily="18" charset="0"/>
                        </a:rPr>
                        <a:t> </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Artificial Colours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Cancer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01099">
                <a:tc>
                  <a:txBody>
                    <a:bodyPr/>
                    <a:lstStyle/>
                    <a:p>
                      <a:pPr algn="ctr"/>
                      <a:r>
                        <a:rPr lang="en-IN" sz="1400">
                          <a:latin typeface="Cambria" pitchFamily="18" charset="0"/>
                        </a:rPr>
                        <a:t>Sweets, Juices, Jam</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Non-permitted coaltar dye, (Metanil Yellow)</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err="1">
                          <a:latin typeface="Cambria" pitchFamily="18" charset="0"/>
                        </a:rPr>
                        <a:t>Metanil</a:t>
                      </a:r>
                      <a:r>
                        <a:rPr lang="en-IN" sz="1400" dirty="0">
                          <a:latin typeface="Cambria" pitchFamily="18" charset="0"/>
                        </a:rPr>
                        <a:t> yellow is toxic and carcinogenic</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201099">
                <a:tc>
                  <a:txBody>
                    <a:bodyPr/>
                    <a:lstStyle/>
                    <a:p>
                      <a:pPr algn="ctr"/>
                      <a:r>
                        <a:rPr lang="en-IN" sz="1400">
                          <a:latin typeface="Cambria" pitchFamily="18" charset="0"/>
                        </a:rPr>
                        <a:t>Jaggery</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Washing soda, chalkpowder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vomiting, diarrhoea</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201099">
                <a:tc>
                  <a:txBody>
                    <a:bodyPr/>
                    <a:lstStyle/>
                    <a:p>
                      <a:pPr algn="ctr"/>
                      <a:r>
                        <a:rPr lang="en-IN" sz="1400">
                          <a:latin typeface="Cambria" pitchFamily="18" charset="0"/>
                        </a:rPr>
                        <a:t>Pulses (Green peas and dhal)</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coaltar dye</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stomach pain, ulcer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201099">
                <a:tc>
                  <a:txBody>
                    <a:bodyPr/>
                    <a:lstStyle/>
                    <a:p>
                      <a:pPr algn="ctr"/>
                      <a:r>
                        <a:rPr lang="en-IN" sz="1400">
                          <a:latin typeface="Cambria" pitchFamily="18" charset="0"/>
                        </a:rPr>
                        <a:t>Suapari</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colour and saccharin</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cancer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201099">
                <a:tc>
                  <a:txBody>
                    <a:bodyPr/>
                    <a:lstStyle/>
                    <a:p>
                      <a:pPr algn="ctr"/>
                      <a:r>
                        <a:rPr lang="en-IN" sz="1400">
                          <a:latin typeface="Cambria" pitchFamily="18" charset="0"/>
                        </a:rPr>
                        <a:t>Honey</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Molasses sugar (sugar plus water)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Stomach disorder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201099">
                <a:tc>
                  <a:txBody>
                    <a:bodyPr/>
                    <a:lstStyle/>
                    <a:p>
                      <a:pPr algn="ctr"/>
                      <a:r>
                        <a:rPr lang="en-IN" sz="1400">
                          <a:latin typeface="Cambria" pitchFamily="18" charset="0"/>
                        </a:rPr>
                        <a:t> Carbonator water beverages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a:latin typeface="Cambria" pitchFamily="18" charset="0"/>
                        </a:rPr>
                        <a:t> Aluminium leaves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 Stomach Disorder</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371968">
                <a:tc>
                  <a:txBody>
                    <a:bodyPr/>
                    <a:lstStyle/>
                    <a:p>
                      <a:pPr algn="ctr"/>
                      <a:r>
                        <a:rPr lang="en-IN" sz="1400">
                          <a:latin typeface="Cambria" pitchFamily="18" charset="0"/>
                        </a:rPr>
                        <a:t> Cloves</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 Cloves from which volatile oil has been extracted</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IN" sz="1400" dirty="0">
                          <a:latin typeface="Cambria" pitchFamily="18" charset="0"/>
                        </a:rPr>
                        <a:t> cheating waste of money</a:t>
                      </a:r>
                    </a:p>
                  </a:txBody>
                  <a:tcPr marL="13178" marR="13178" marT="13178" marB="131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20" y="705113"/>
            <a:ext cx="3911672" cy="5197498"/>
          </a:xfrm>
        </p:spPr>
        <p:txBody>
          <a:bodyPr/>
          <a:lstStyle/>
          <a:p>
            <a:r>
              <a:rPr lang="en-US" dirty="0" smtClean="0">
                <a:latin typeface="Times New Roman" pitchFamily="18" charset="0"/>
                <a:cs typeface="Times New Roman" pitchFamily="18" charset="0"/>
              </a:rPr>
              <a:t>CONCLUSION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ü"/>
            </a:pPr>
            <a:r>
              <a:rPr lang="en-US" dirty="0" smtClean="0">
                <a:latin typeface="Times New Roman" pitchFamily="18" charset="0"/>
                <a:cs typeface="Times New Roman" pitchFamily="18" charset="0"/>
              </a:rPr>
              <a:t>  It can be concluded that food product contamination and adulteration are harmful to our health and safety measures are to be increased in this aspect. </a:t>
            </a:r>
          </a:p>
          <a:p>
            <a:pPr>
              <a:buFont typeface="Wingdings" pitchFamily="2" charset="2"/>
              <a:buChar char="ü"/>
            </a:pPr>
            <a:r>
              <a:rPr lang="en-US" dirty="0" smtClean="0">
                <a:latin typeface="Times New Roman" pitchFamily="18" charset="0"/>
                <a:cs typeface="Times New Roman" pitchFamily="18" charset="0"/>
              </a:rPr>
              <a:t>In this regard, BIS helps to formulate IS through sectional committees.</a:t>
            </a:r>
          </a:p>
          <a:p>
            <a:pPr>
              <a:buFont typeface="Wingdings" pitchFamily="2" charset="2"/>
              <a:buChar char="ü"/>
            </a:pPr>
            <a:r>
              <a:rPr lang="en-US" dirty="0" smtClean="0">
                <a:latin typeface="Times New Roman" pitchFamily="18" charset="0"/>
                <a:cs typeface="Times New Roman" pitchFamily="18" charset="0"/>
              </a:rPr>
              <a:t>Recent trends and future opportunities indicate growth in analytical technology of contamination and adulteration of food products to tackle the problem.</a:t>
            </a:r>
            <a:endParaRPr lang="en-US" dirty="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946363" y="629565"/>
            <a:ext cx="7005383" cy="5857052"/>
          </a:xfrm>
        </p:spPr>
        <p:txBody>
          <a:bodyPr>
            <a:noAutofit/>
          </a:bodyPr>
          <a:lstStyle/>
          <a:p>
            <a:pPr algn="ctr"/>
            <a:r>
              <a:rPr lang="en-US" sz="4400" kern="100" dirty="0">
                <a:latin typeface="Times New Roman" panose="02020603050405020304" pitchFamily="18" charset="0"/>
                <a:ea typeface="Aptos" panose="020B0004020202020204" pitchFamily="34" charset="0"/>
                <a:cs typeface="Times New Roman" panose="02020603050405020304" pitchFamily="18" charset="0"/>
              </a:rPr>
              <a:t>T</a:t>
            </a: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hank You!</a:t>
            </a:r>
          </a:p>
          <a:p>
            <a:pPr algn="ct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r>
              <a:rPr lang="en-IN" sz="4000" kern="100" dirty="0">
                <a:latin typeface="Times New Roman" panose="02020603050405020304" pitchFamily="18" charset="0"/>
                <a:ea typeface="Aptos" panose="020B0004020202020204" pitchFamily="34" charset="0"/>
                <a:cs typeface="Times New Roman" panose="02020603050405020304" pitchFamily="18" charset="0"/>
              </a:rPr>
              <a:t>Website: </a:t>
            </a:r>
            <a:r>
              <a:rPr lang="en-IN" sz="4000" kern="100" dirty="0">
                <a:latin typeface="Times New Roman" panose="02020603050405020304" pitchFamily="18" charset="0"/>
                <a:ea typeface="Aptos" panose="020B0004020202020204" pitchFamily="34" charset="0"/>
                <a:cs typeface="Times New Roman" panose="02020603050405020304" pitchFamily="18" charset="0"/>
                <a:hlinkClick r:id="rId2"/>
              </a:rPr>
              <a:t>www.bis.gov.in</a:t>
            </a:r>
            <a:r>
              <a:rPr lang="en-IN" sz="4000" kern="100" dirty="0">
                <a:latin typeface="Times New Roman" panose="02020603050405020304" pitchFamily="18" charset="0"/>
                <a:ea typeface="Aptos" panose="020B0004020202020204" pitchFamily="34" charset="0"/>
                <a:cs typeface="Times New Roman" panose="02020603050405020304" pitchFamily="18" charset="0"/>
              </a:rPr>
              <a:t>  </a:t>
            </a: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DD6AA5A1-9F5B-5576-1700-E2EE4560BCC3}"/>
              </a:ext>
            </a:extLst>
          </p:cNvPr>
          <p:cNvPicPr>
            <a:picLocks noChangeAspect="1"/>
          </p:cNvPicPr>
          <p:nvPr/>
        </p:nvPicPr>
        <p:blipFill>
          <a:blip r:embed="rId3"/>
          <a:stretch>
            <a:fillRect/>
          </a:stretch>
        </p:blipFill>
        <p:spPr>
          <a:xfrm>
            <a:off x="1017876" y="2339496"/>
            <a:ext cx="2794929" cy="2179007"/>
          </a:xfrm>
          <a:prstGeom prst="rect">
            <a:avLst/>
          </a:prstGeom>
        </p:spPr>
      </p:pic>
    </p:spTree>
    <p:extLst>
      <p:ext uri="{BB962C8B-B14F-4D97-AF65-F5344CB8AC3E}">
        <p14:creationId xmlns:p14="http://schemas.microsoft.com/office/powerpoint/2010/main" xmlns="" val="340345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4106C-422B-E9FD-EDB2-28DFF2D9F54D}"/>
              </a:ext>
            </a:extLst>
          </p:cNvPr>
          <p:cNvSpPr>
            <a:spLocks noGrp="1"/>
          </p:cNvSpPr>
          <p:nvPr>
            <p:ph type="title"/>
          </p:nvPr>
        </p:nvSpPr>
        <p:spPr>
          <a:xfrm>
            <a:off x="642916" y="1109284"/>
            <a:ext cx="3778475" cy="5197498"/>
          </a:xfrm>
        </p:spPr>
        <p:txBody>
          <a:bodyPr>
            <a:normAutofit/>
          </a:bodyPr>
          <a:lstStyle/>
          <a:p>
            <a:pPr algn="ctr"/>
            <a:r>
              <a:rPr lang="en-US" sz="3200" dirty="0">
                <a:latin typeface="Times New Roman" panose="02020603050405020304" pitchFamily="18" charset="0"/>
                <a:cs typeface="Times New Roman" panose="02020603050405020304" pitchFamily="18" charset="0"/>
              </a:rPr>
              <a:t>IS Formulation through BIS Sectional Committees</a:t>
            </a:r>
          </a:p>
        </p:txBody>
      </p:sp>
      <p:sp>
        <p:nvSpPr>
          <p:cNvPr id="3" name="Content Placeholder 2">
            <a:extLst>
              <a:ext uri="{FF2B5EF4-FFF2-40B4-BE49-F238E27FC236}">
                <a16:creationId xmlns:a16="http://schemas.microsoft.com/office/drawing/2014/main" xmlns="" id="{EF7F2174-4E11-1CBB-E77E-22F1F09565AF}"/>
              </a:ext>
            </a:extLst>
          </p:cNvPr>
          <p:cNvSpPr>
            <a:spLocks noGrp="1"/>
          </p:cNvSpPr>
          <p:nvPr>
            <p:ph idx="1"/>
          </p:nvPr>
        </p:nvSpPr>
        <p:spPr>
          <a:xfrm>
            <a:off x="4877517" y="1421483"/>
            <a:ext cx="7048847" cy="4573099"/>
          </a:xfrm>
        </p:spPr>
        <p:txBody>
          <a:bodyPr>
            <a:noAutofit/>
          </a:bodyPr>
          <a:lstStyle/>
          <a:p>
            <a:r>
              <a:rPr lang="en-US" sz="1600" dirty="0">
                <a:solidFill>
                  <a:schemeClr val="tx1"/>
                </a:solidFill>
                <a:latin typeface="Times New Roman" panose="02020603050405020304" pitchFamily="18" charset="0"/>
                <a:cs typeface="Times New Roman" panose="02020603050405020304" pitchFamily="18" charset="0"/>
              </a:rPr>
              <a:t>FAD </a:t>
            </a:r>
            <a:r>
              <a:rPr lang="en-US" sz="1600" dirty="0" smtClean="0">
                <a:solidFill>
                  <a:schemeClr val="tx1"/>
                </a:solidFill>
                <a:latin typeface="Times New Roman" panose="02020603050405020304" pitchFamily="18" charset="0"/>
                <a:cs typeface="Times New Roman" panose="02020603050405020304" pitchFamily="18" charset="0"/>
              </a:rPr>
              <a:t>31:</a:t>
            </a:r>
            <a:r>
              <a:rPr lang="en-US" sz="1600" dirty="0" smtClean="0">
                <a:latin typeface="Times New Roman" pitchFamily="18" charset="0"/>
                <a:cs typeface="Times New Roman" pitchFamily="18" charset="0"/>
              </a:rPr>
              <a:t>Scope : Standardization in the field of – </a:t>
            </a:r>
          </a:p>
          <a:p>
            <a:pPr marL="342900" indent="-342900">
              <a:buAutoNum type="alphaUcParenR"/>
            </a:pPr>
            <a:r>
              <a:rPr lang="en-US" sz="1600" dirty="0" smtClean="0">
                <a:latin typeface="Times New Roman" pitchFamily="18" charset="0"/>
                <a:cs typeface="Times New Roman" pitchFamily="18" charset="0"/>
              </a:rPr>
              <a:t>Horizontal methods in the field of microbiological analysis of the food chain from primary production stage to food products, animal feed products, the environmental samples from food production and handling; </a:t>
            </a:r>
          </a:p>
          <a:p>
            <a:pPr marL="342900" indent="-342900"/>
            <a:r>
              <a:rPr lang="en-US" sz="1600" dirty="0" smtClean="0">
                <a:latin typeface="Times New Roman" pitchFamily="18" charset="0"/>
                <a:cs typeface="Times New Roman" pitchFamily="18" charset="0"/>
              </a:rPr>
              <a:t>B) Methods in the field of microbiological analysis of water;</a:t>
            </a:r>
          </a:p>
          <a:p>
            <a:pPr marL="342900" indent="-342900"/>
            <a:r>
              <a:rPr lang="en-US" sz="1600" dirty="0" smtClean="0">
                <a:latin typeface="Times New Roman" pitchFamily="18" charset="0"/>
                <a:cs typeface="Times New Roman" pitchFamily="18" charset="0"/>
              </a:rPr>
              <a:t> C) Specifications for ingredients used in media for microbiological work;</a:t>
            </a:r>
          </a:p>
          <a:p>
            <a:pPr marL="342900" indent="-342900"/>
            <a:r>
              <a:rPr lang="en-US" sz="1600" dirty="0" smtClean="0">
                <a:latin typeface="Times New Roman" pitchFamily="18" charset="0"/>
                <a:cs typeface="Times New Roman" pitchFamily="18" charset="0"/>
              </a:rPr>
              <a:t> D) Methods of sampling and handling of food samples for microbiological testing; and</a:t>
            </a:r>
          </a:p>
          <a:p>
            <a:pPr marL="342900" indent="-342900"/>
            <a:r>
              <a:rPr lang="en-US" sz="1600" dirty="0" smtClean="0">
                <a:latin typeface="Times New Roman" pitchFamily="18" charset="0"/>
                <a:cs typeface="Times New Roman" pitchFamily="18" charset="0"/>
              </a:rPr>
              <a:t> E) Safe handling and containment of infectious microorganisms and hazardous biological materials.</a:t>
            </a:r>
          </a:p>
          <a:p>
            <a:pPr marL="342900" indent="-342900" algn="just">
              <a:buClrTx/>
              <a:buFont typeface="Wingdings" pitchFamily="2" charset="2"/>
              <a:buChar char="ü"/>
            </a:pP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xmlns="" id="{49A1DFCF-D05A-B823-11A4-468039FB79ED}"/>
              </a:ext>
            </a:extLst>
          </p:cNvPr>
          <p:cNvPicPr>
            <a:picLocks noChangeAspect="1"/>
          </p:cNvPicPr>
          <p:nvPr/>
        </p:nvPicPr>
        <p:blipFill>
          <a:blip r:embed="rId2"/>
          <a:stretch>
            <a:fillRect/>
          </a:stretch>
        </p:blipFill>
        <p:spPr>
          <a:xfrm>
            <a:off x="1853931" y="5249260"/>
            <a:ext cx="1356443" cy="1057522"/>
          </a:xfrm>
          <a:prstGeom prst="rect">
            <a:avLst/>
          </a:prstGeom>
        </p:spPr>
      </p:pic>
      <p:pic>
        <p:nvPicPr>
          <p:cNvPr id="6" name="Picture 5" descr="Close-up of a magnifying glass showing a bacteria under a magnifying glass&#10;&#10;Description automatically generated">
            <a:extLst>
              <a:ext uri="{FF2B5EF4-FFF2-40B4-BE49-F238E27FC236}">
                <a16:creationId xmlns:a16="http://schemas.microsoft.com/office/drawing/2014/main" xmlns="" id="{8C9F788F-A88F-2FA3-75A0-6C1A565591B1}"/>
              </a:ext>
            </a:extLst>
          </p:cNvPr>
          <p:cNvPicPr>
            <a:picLocks noChangeAspect="1"/>
          </p:cNvPicPr>
          <p:nvPr/>
        </p:nvPicPr>
        <p:blipFill>
          <a:blip r:embed="rId3"/>
          <a:stretch>
            <a:fillRect/>
          </a:stretch>
        </p:blipFill>
        <p:spPr>
          <a:xfrm>
            <a:off x="928520" y="55035"/>
            <a:ext cx="2990850" cy="2164255"/>
          </a:xfrm>
          <a:prstGeom prst="rect">
            <a:avLst/>
          </a:prstGeom>
        </p:spPr>
      </p:pic>
    </p:spTree>
    <p:extLst>
      <p:ext uri="{BB962C8B-B14F-4D97-AF65-F5344CB8AC3E}">
        <p14:creationId xmlns:p14="http://schemas.microsoft.com/office/powerpoint/2010/main" xmlns="" val="2180195404"/>
      </p:ext>
    </p:extLst>
  </p:cSld>
  <p:clrMapOvr>
    <a:masterClrMapping/>
  </p:clrMapOvr>
</p:sld>
</file>

<file path=ppt/theme/theme1.xml><?xml version="1.0" encoding="utf-8"?>
<a:theme xmlns:a="http://schemas.openxmlformats.org/drawingml/2006/main" name="ShojiVTI">
  <a:themeElements>
    <a:clrScheme name="AnalogousFromDarkSeedLeftStep">
      <a:dk1>
        <a:srgbClr val="000000"/>
      </a:dk1>
      <a:lt1>
        <a:srgbClr val="FFFFFF"/>
      </a:lt1>
      <a:dk2>
        <a:srgbClr val="273B21"/>
      </a:dk2>
      <a:lt2>
        <a:srgbClr val="E8E2E6"/>
      </a:lt2>
      <a:accent1>
        <a:srgbClr val="47B56C"/>
      </a:accent1>
      <a:accent2>
        <a:srgbClr val="44B13B"/>
      </a:accent2>
      <a:accent3>
        <a:srgbClr val="7BB145"/>
      </a:accent3>
      <a:accent4>
        <a:srgbClr val="9EA838"/>
      </a:accent4>
      <a:accent5>
        <a:srgbClr val="C39C4D"/>
      </a:accent5>
      <a:accent6>
        <a:srgbClr val="B1593B"/>
      </a:accent6>
      <a:hlink>
        <a:srgbClr val="918230"/>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TotalTime>
  <Words>4960</Words>
  <Application>Microsoft Macintosh PowerPoint</Application>
  <PresentationFormat>Custom</PresentationFormat>
  <Paragraphs>712</Paragraphs>
  <Slides>85</Slides>
  <Notes>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ShojiVTI</vt:lpstr>
      <vt:lpstr>FOOD QUALITY &amp; Contamination of Foods </vt:lpstr>
      <vt:lpstr>Standardization: Foundation of Quality</vt:lpstr>
      <vt:lpstr>Why “Standards”?</vt:lpstr>
      <vt:lpstr>Why “Standards”?</vt:lpstr>
      <vt:lpstr>Where does India Stand?</vt:lpstr>
      <vt:lpstr>National vs. International Standardization</vt:lpstr>
      <vt:lpstr>IS Formulation through BIS Sectional Committees</vt:lpstr>
      <vt:lpstr>IS Formulation through BIS Sectional Committees</vt:lpstr>
      <vt:lpstr>IS Formulation through BIS Sectional Committees</vt:lpstr>
      <vt:lpstr>INTRODUCTION</vt:lpstr>
      <vt:lpstr>INTRODUCTION</vt:lpstr>
      <vt:lpstr>INTRODUCTION</vt:lpstr>
      <vt:lpstr>Contamination - Sources and factors</vt:lpstr>
      <vt:lpstr>Microorganisms from various natural sources</vt:lpstr>
      <vt:lpstr>From Green Plants and Fruits</vt:lpstr>
      <vt:lpstr>From Green Plants and Fruits</vt:lpstr>
      <vt:lpstr>From Animals</vt:lpstr>
      <vt:lpstr>From Animals</vt:lpstr>
      <vt:lpstr>From Animals</vt:lpstr>
      <vt:lpstr>From Sewage</vt:lpstr>
      <vt:lpstr>From Soil</vt:lpstr>
      <vt:lpstr>From Soil</vt:lpstr>
      <vt:lpstr>From Water</vt:lpstr>
      <vt:lpstr>From Water</vt:lpstr>
      <vt:lpstr>From Air</vt:lpstr>
      <vt:lpstr>During Handling and Processing</vt:lpstr>
      <vt:lpstr>Techniques suitable for preservation of samples</vt:lpstr>
      <vt:lpstr>Techniques suitable for preservation of samples</vt:lpstr>
      <vt:lpstr>Analysis of proximate composition</vt:lpstr>
      <vt:lpstr>Analysis of Water</vt:lpstr>
      <vt:lpstr>Analysis of protein</vt:lpstr>
      <vt:lpstr>Analysis of fat</vt:lpstr>
      <vt:lpstr>Analysis of carbohydrate</vt:lpstr>
      <vt:lpstr>Analysis of ash (Mineral content)</vt:lpstr>
      <vt:lpstr>Micronutrient Analysis</vt:lpstr>
      <vt:lpstr>Atomic absorption  spectroscopy</vt:lpstr>
      <vt:lpstr>Inductively coupled plasma Mass spectrometry (ICP-MS)</vt:lpstr>
      <vt:lpstr>Analysis of important contaminants of food</vt:lpstr>
      <vt:lpstr>Microbiological contaminants</vt:lpstr>
      <vt:lpstr>Pesticides</vt:lpstr>
      <vt:lpstr>Heavy metals </vt:lpstr>
      <vt:lpstr>Mycotoxins</vt:lpstr>
      <vt:lpstr>Indian Standards on Testing of Food Products</vt:lpstr>
      <vt:lpstr>IS on test methods of Fruit and vegetable products</vt:lpstr>
      <vt:lpstr>IS on test methods of Fruit and vegetable products</vt:lpstr>
      <vt:lpstr>IS on test methods of Fruit and vegetable products</vt:lpstr>
      <vt:lpstr>IS on test methods of Fruit and vegetable products</vt:lpstr>
      <vt:lpstr>IS on test methods of Fruit and vegetable products</vt:lpstr>
      <vt:lpstr>IS on test methods of Fruit and vegetable products</vt:lpstr>
      <vt:lpstr>IS on test methods of oils and fats</vt:lpstr>
      <vt:lpstr>IS on test methods of vitamins and nutrients</vt:lpstr>
      <vt:lpstr>IS on test methods of vitamins and nutrients</vt:lpstr>
      <vt:lpstr>IS on test methods of spices, culinary herbs and condiments</vt:lpstr>
      <vt:lpstr>IS on test methods of spices, culinary herbs and condiments</vt:lpstr>
      <vt:lpstr>IS on test methods of spices, culinary herbs and condiments</vt:lpstr>
      <vt:lpstr>IS on test methods of meat and meat products</vt:lpstr>
      <vt:lpstr>IS on test methods of meat and meat products</vt:lpstr>
      <vt:lpstr>IS on test methods of dairy products</vt:lpstr>
      <vt:lpstr>IS on test methods of dairy products</vt:lpstr>
      <vt:lpstr>IS on test methods of dairy products</vt:lpstr>
      <vt:lpstr>IS on test methods of dairy products</vt:lpstr>
      <vt:lpstr>IS on test methods of dairy products</vt:lpstr>
      <vt:lpstr>IS on test methods of aflatoxin</vt:lpstr>
      <vt:lpstr>IS on test methods of dairy products</vt:lpstr>
      <vt:lpstr>Food Adulteration</vt:lpstr>
      <vt:lpstr>Adulteration</vt:lpstr>
      <vt:lpstr>Why adulterate?</vt:lpstr>
      <vt:lpstr>Prevention of Food Adulteration Act PFA(1954)</vt:lpstr>
      <vt:lpstr>Types of food adulteration</vt:lpstr>
      <vt:lpstr>Adulterated foods</vt:lpstr>
      <vt:lpstr>Adulterated foods</vt:lpstr>
      <vt:lpstr>Detection of adulterants</vt:lpstr>
      <vt:lpstr>Detection of adulterants</vt:lpstr>
      <vt:lpstr>Detection of adulterants</vt:lpstr>
      <vt:lpstr>Detection of adulterants</vt:lpstr>
      <vt:lpstr>Detection of adulterants</vt:lpstr>
      <vt:lpstr>Detection of adulterants</vt:lpstr>
      <vt:lpstr>Detection of adulterants</vt:lpstr>
      <vt:lpstr>Detection of adulterants</vt:lpstr>
      <vt:lpstr>Detection of adulterants</vt:lpstr>
      <vt:lpstr>Detection of adulterants</vt:lpstr>
      <vt:lpstr>Detection of adulterants</vt:lpstr>
      <vt:lpstr>Slide 83</vt:lpstr>
      <vt:lpstr>CONCLUSION</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QUALITY &amp; Contamination of Foods</dc:title>
  <dc:creator>Sourav Das</dc:creator>
  <cp:lastModifiedBy>user</cp:lastModifiedBy>
  <cp:revision>50</cp:revision>
  <cp:lastPrinted>2024-07-25T05:14:08Z</cp:lastPrinted>
  <dcterms:created xsi:type="dcterms:W3CDTF">2024-07-23T03:45:00Z</dcterms:created>
  <dcterms:modified xsi:type="dcterms:W3CDTF">2024-08-09T06:52:22Z</dcterms:modified>
</cp:coreProperties>
</file>