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6" r:id="rId2"/>
    <p:sldId id="256" r:id="rId3"/>
    <p:sldId id="259" r:id="rId4"/>
    <p:sldId id="380" r:id="rId5"/>
    <p:sldId id="381" r:id="rId6"/>
    <p:sldId id="378" r:id="rId7"/>
    <p:sldId id="386" r:id="rId8"/>
    <p:sldId id="383" r:id="rId9"/>
    <p:sldId id="382" r:id="rId10"/>
    <p:sldId id="388" r:id="rId11"/>
    <p:sldId id="384" r:id="rId12"/>
    <p:sldId id="385" r:id="rId13"/>
    <p:sldId id="387" r:id="rId14"/>
    <p:sldId id="389" r:id="rId15"/>
    <p:sldId id="390" r:id="rId16"/>
    <p:sldId id="391" r:id="rId17"/>
    <p:sldId id="392" r:id="rId18"/>
    <p:sldId id="393" r:id="rId19"/>
    <p:sldId id="394" r:id="rId20"/>
    <p:sldId id="293" r:id="rId21"/>
    <p:sldId id="365" r:id="rId22"/>
    <p:sldId id="360" r:id="rId23"/>
    <p:sldId id="261" r:id="rId24"/>
    <p:sldId id="397" r:id="rId25"/>
    <p:sldId id="398" r:id="rId26"/>
    <p:sldId id="399" r:id="rId27"/>
    <p:sldId id="396" r:id="rId28"/>
    <p:sldId id="289" r:id="rId29"/>
    <p:sldId id="304" r:id="rId30"/>
    <p:sldId id="305" r:id="rId31"/>
    <p:sldId id="306" r:id="rId32"/>
    <p:sldId id="290" r:id="rId33"/>
    <p:sldId id="315" r:id="rId34"/>
    <p:sldId id="347" r:id="rId35"/>
    <p:sldId id="317" r:id="rId36"/>
    <p:sldId id="367" r:id="rId37"/>
    <p:sldId id="369" r:id="rId38"/>
    <p:sldId id="370" r:id="rId39"/>
    <p:sldId id="318" r:id="rId40"/>
    <p:sldId id="372" r:id="rId41"/>
    <p:sldId id="374" r:id="rId42"/>
    <p:sldId id="375" r:id="rId43"/>
    <p:sldId id="371" r:id="rId44"/>
    <p:sldId id="376" r:id="rId45"/>
    <p:sldId id="377" r:id="rId46"/>
    <p:sldId id="31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2BE"/>
    <a:srgbClr val="6E2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FCA76-0D61-4613-BC62-6E46DABBEEA8}" v="11" dt="2024-09-18T10:23:33.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4" d="100"/>
          <a:sy n="74" d="100"/>
        </p:scale>
        <p:origin x="3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urajsngh0@outlook.com" userId="3a11ae711c2325f9" providerId="LiveId" clId="{331FCA76-0D61-4613-BC62-6E46DABBEEA8}"/>
    <pc:docChg chg="undo custSel addSld modSld sldOrd">
      <pc:chgData name="riturajsngh0@outlook.com" userId="3a11ae711c2325f9" providerId="LiveId" clId="{331FCA76-0D61-4613-BC62-6E46DABBEEA8}" dt="2024-09-18T10:23:33.949" v="233" actId="1076"/>
      <pc:docMkLst>
        <pc:docMk/>
      </pc:docMkLst>
      <pc:sldChg chg="modSp mod">
        <pc:chgData name="riturajsngh0@outlook.com" userId="3a11ae711c2325f9" providerId="LiveId" clId="{331FCA76-0D61-4613-BC62-6E46DABBEEA8}" dt="2024-09-18T10:09:23.393" v="140" actId="1076"/>
        <pc:sldMkLst>
          <pc:docMk/>
          <pc:sldMk cId="618758321" sldId="261"/>
        </pc:sldMkLst>
        <pc:spChg chg="mod">
          <ac:chgData name="riturajsngh0@outlook.com" userId="3a11ae711c2325f9" providerId="LiveId" clId="{331FCA76-0D61-4613-BC62-6E46DABBEEA8}" dt="2024-09-18T10:08:42.283" v="134" actId="20577"/>
          <ac:spMkLst>
            <pc:docMk/>
            <pc:sldMk cId="618758321" sldId="261"/>
            <ac:spMk id="2" creationId="{BC194D32-85DD-46DE-8B52-854CF732B357}"/>
          </ac:spMkLst>
        </pc:spChg>
        <pc:spChg chg="mod">
          <ac:chgData name="riturajsngh0@outlook.com" userId="3a11ae711c2325f9" providerId="LiveId" clId="{331FCA76-0D61-4613-BC62-6E46DABBEEA8}" dt="2024-09-18T10:09:11.114" v="139" actId="5793"/>
          <ac:spMkLst>
            <pc:docMk/>
            <pc:sldMk cId="618758321" sldId="261"/>
            <ac:spMk id="3" creationId="{AB7BB320-BE04-42EB-AB31-C5E51B26CF51}"/>
          </ac:spMkLst>
        </pc:spChg>
        <pc:graphicFrameChg chg="mod">
          <ac:chgData name="riturajsngh0@outlook.com" userId="3a11ae711c2325f9" providerId="LiveId" clId="{331FCA76-0D61-4613-BC62-6E46DABBEEA8}" dt="2024-09-18T10:09:23.393" v="140" actId="1076"/>
          <ac:graphicFrameMkLst>
            <pc:docMk/>
            <pc:sldMk cId="618758321" sldId="261"/>
            <ac:graphicFrameMk id="4" creationId="{D2C99444-CA63-4A16-8E08-A1BC6C95AFA5}"/>
          </ac:graphicFrameMkLst>
        </pc:graphicFrameChg>
      </pc:sldChg>
      <pc:sldChg chg="modSp mod">
        <pc:chgData name="riturajsngh0@outlook.com" userId="3a11ae711c2325f9" providerId="LiveId" clId="{331FCA76-0D61-4613-BC62-6E46DABBEEA8}" dt="2024-09-18T10:10:18.610" v="152" actId="27636"/>
        <pc:sldMkLst>
          <pc:docMk/>
          <pc:sldMk cId="788805187" sldId="360"/>
        </pc:sldMkLst>
        <pc:spChg chg="mod">
          <ac:chgData name="riturajsngh0@outlook.com" userId="3a11ae711c2325f9" providerId="LiveId" clId="{331FCA76-0D61-4613-BC62-6E46DABBEEA8}" dt="2024-09-18T10:10:18.610" v="152" actId="27636"/>
          <ac:spMkLst>
            <pc:docMk/>
            <pc:sldMk cId="788805187" sldId="360"/>
            <ac:spMk id="3" creationId="{0D988087-ED11-42EE-A86D-CF752B0E8A48}"/>
          </ac:spMkLst>
        </pc:spChg>
      </pc:sldChg>
      <pc:sldChg chg="ord">
        <pc:chgData name="riturajsngh0@outlook.com" userId="3a11ae711c2325f9" providerId="LiveId" clId="{331FCA76-0D61-4613-BC62-6E46DABBEEA8}" dt="2024-09-18T10:03:44.063" v="1"/>
        <pc:sldMkLst>
          <pc:docMk/>
          <pc:sldMk cId="2217679237" sldId="380"/>
        </pc:sldMkLst>
      </pc:sldChg>
      <pc:sldChg chg="ord">
        <pc:chgData name="riturajsngh0@outlook.com" userId="3a11ae711c2325f9" providerId="LiveId" clId="{331FCA76-0D61-4613-BC62-6E46DABBEEA8}" dt="2024-09-18T10:03:46.753" v="3"/>
        <pc:sldMkLst>
          <pc:docMk/>
          <pc:sldMk cId="2152556685" sldId="381"/>
        </pc:sldMkLst>
      </pc:sldChg>
      <pc:sldChg chg="modSp mod">
        <pc:chgData name="riturajsngh0@outlook.com" userId="3a11ae711c2325f9" providerId="LiveId" clId="{331FCA76-0D61-4613-BC62-6E46DABBEEA8}" dt="2024-09-18T10:06:44.520" v="29" actId="20577"/>
        <pc:sldMkLst>
          <pc:docMk/>
          <pc:sldMk cId="2405734791" sldId="382"/>
        </pc:sldMkLst>
        <pc:spChg chg="mod">
          <ac:chgData name="riturajsngh0@outlook.com" userId="3a11ae711c2325f9" providerId="LiveId" clId="{331FCA76-0D61-4613-BC62-6E46DABBEEA8}" dt="2024-09-18T10:06:44.520" v="29" actId="20577"/>
          <ac:spMkLst>
            <pc:docMk/>
            <pc:sldMk cId="2405734791" sldId="382"/>
            <ac:spMk id="3" creationId="{8B763AA2-25A3-1E27-694D-E605907F5734}"/>
          </ac:spMkLst>
        </pc:spChg>
      </pc:sldChg>
      <pc:sldChg chg="modSp mod">
        <pc:chgData name="riturajsngh0@outlook.com" userId="3a11ae711c2325f9" providerId="LiveId" clId="{331FCA76-0D61-4613-BC62-6E46DABBEEA8}" dt="2024-09-18T10:15:11.658" v="158" actId="6549"/>
        <pc:sldMkLst>
          <pc:docMk/>
          <pc:sldMk cId="3735570099" sldId="396"/>
        </pc:sldMkLst>
        <pc:graphicFrameChg chg="modGraphic">
          <ac:chgData name="riturajsngh0@outlook.com" userId="3a11ae711c2325f9" providerId="LiveId" clId="{331FCA76-0D61-4613-BC62-6E46DABBEEA8}" dt="2024-09-18T10:15:11.658" v="158" actId="6549"/>
          <ac:graphicFrameMkLst>
            <pc:docMk/>
            <pc:sldMk cId="3735570099" sldId="396"/>
            <ac:graphicFrameMk id="8" creationId="{5801464F-3E83-486B-27D6-BB13154BC14A}"/>
          </ac:graphicFrameMkLst>
        </pc:graphicFrameChg>
      </pc:sldChg>
      <pc:sldChg chg="addSp delSp modSp mod">
        <pc:chgData name="riturajsngh0@outlook.com" userId="3a11ae711c2325f9" providerId="LiveId" clId="{331FCA76-0D61-4613-BC62-6E46DABBEEA8}" dt="2024-09-18T10:20:01.712" v="210" actId="14100"/>
        <pc:sldMkLst>
          <pc:docMk/>
          <pc:sldMk cId="564156008" sldId="397"/>
        </pc:sldMkLst>
        <pc:graphicFrameChg chg="modGraphic">
          <ac:chgData name="riturajsngh0@outlook.com" userId="3a11ae711c2325f9" providerId="LiveId" clId="{331FCA76-0D61-4613-BC62-6E46DABBEEA8}" dt="2024-09-18T10:19:18.310" v="200" actId="20577"/>
          <ac:graphicFrameMkLst>
            <pc:docMk/>
            <pc:sldMk cId="564156008" sldId="397"/>
            <ac:graphicFrameMk id="8" creationId="{4E743035-06F5-4BB3-8991-C77D570380AD}"/>
          </ac:graphicFrameMkLst>
        </pc:graphicFrameChg>
        <pc:picChg chg="add del mod">
          <ac:chgData name="riturajsngh0@outlook.com" userId="3a11ae711c2325f9" providerId="LiveId" clId="{331FCA76-0D61-4613-BC62-6E46DABBEEA8}" dt="2024-09-18T10:19:12.303" v="188" actId="21"/>
          <ac:picMkLst>
            <pc:docMk/>
            <pc:sldMk cId="564156008" sldId="397"/>
            <ac:picMk id="3" creationId="{02597AB0-D082-2E54-8303-0D8EBB3C87C0}"/>
          </ac:picMkLst>
        </pc:picChg>
        <pc:picChg chg="add mod">
          <ac:chgData name="riturajsngh0@outlook.com" userId="3a11ae711c2325f9" providerId="LiveId" clId="{331FCA76-0D61-4613-BC62-6E46DABBEEA8}" dt="2024-09-18T10:19:38.690" v="203" actId="1076"/>
          <ac:picMkLst>
            <pc:docMk/>
            <pc:sldMk cId="564156008" sldId="397"/>
            <ac:picMk id="4" creationId="{02597AB0-D082-2E54-8303-0D8EBB3C87C0}"/>
          </ac:picMkLst>
        </pc:picChg>
        <pc:picChg chg="add mod">
          <ac:chgData name="riturajsngh0@outlook.com" userId="3a11ae711c2325f9" providerId="LiveId" clId="{331FCA76-0D61-4613-BC62-6E46DABBEEA8}" dt="2024-09-18T10:20:01.712" v="210" actId="14100"/>
          <ac:picMkLst>
            <pc:docMk/>
            <pc:sldMk cId="564156008" sldId="397"/>
            <ac:picMk id="5" creationId="{0240C492-DE7B-05CC-6A5B-AEDA22C0B4B1}"/>
          </ac:picMkLst>
        </pc:picChg>
      </pc:sldChg>
      <pc:sldChg chg="addSp modSp add mod">
        <pc:chgData name="riturajsngh0@outlook.com" userId="3a11ae711c2325f9" providerId="LiveId" clId="{331FCA76-0D61-4613-BC62-6E46DABBEEA8}" dt="2024-09-18T10:23:33.949" v="233" actId="1076"/>
        <pc:sldMkLst>
          <pc:docMk/>
          <pc:sldMk cId="2510885439" sldId="398"/>
        </pc:sldMkLst>
        <pc:graphicFrameChg chg="modGraphic">
          <ac:chgData name="riturajsngh0@outlook.com" userId="3a11ae711c2325f9" providerId="LiveId" clId="{331FCA76-0D61-4613-BC62-6E46DABBEEA8}" dt="2024-09-18T10:22:34.324" v="219" actId="14100"/>
          <ac:graphicFrameMkLst>
            <pc:docMk/>
            <pc:sldMk cId="2510885439" sldId="398"/>
            <ac:graphicFrameMk id="2" creationId="{A5C62570-BC96-49BA-9653-30CF650B9A67}"/>
          </ac:graphicFrameMkLst>
        </pc:graphicFrameChg>
        <pc:graphicFrameChg chg="mod modGraphic">
          <ac:chgData name="riturajsngh0@outlook.com" userId="3a11ae711c2325f9" providerId="LiveId" clId="{331FCA76-0D61-4613-BC62-6E46DABBEEA8}" dt="2024-09-18T10:23:01.001" v="230" actId="1076"/>
          <ac:graphicFrameMkLst>
            <pc:docMk/>
            <pc:sldMk cId="2510885439" sldId="398"/>
            <ac:graphicFrameMk id="8" creationId="{4E743035-06F5-4BB3-8991-C77D570380AD}"/>
          </ac:graphicFrameMkLst>
        </pc:graphicFrameChg>
        <pc:picChg chg="add mod">
          <ac:chgData name="riturajsngh0@outlook.com" userId="3a11ae711c2325f9" providerId="LiveId" clId="{331FCA76-0D61-4613-BC62-6E46DABBEEA8}" dt="2024-09-18T10:22:29.949" v="218" actId="1076"/>
          <ac:picMkLst>
            <pc:docMk/>
            <pc:sldMk cId="2510885439" sldId="398"/>
            <ac:picMk id="3" creationId="{8DED3BAA-87EB-1595-0556-4B268F55D5D8}"/>
          </ac:picMkLst>
        </pc:picChg>
        <pc:picChg chg="add mod">
          <ac:chgData name="riturajsngh0@outlook.com" userId="3a11ae711c2325f9" providerId="LiveId" clId="{331FCA76-0D61-4613-BC62-6E46DABBEEA8}" dt="2024-09-18T10:23:33.949" v="233" actId="1076"/>
          <ac:picMkLst>
            <pc:docMk/>
            <pc:sldMk cId="2510885439" sldId="398"/>
            <ac:picMk id="4" creationId="{0436DF73-5AA7-7D10-2EFB-5EA5EAE81A55}"/>
          </ac:picMkLst>
        </pc:picChg>
      </pc:sldChg>
      <pc:sldChg chg="add">
        <pc:chgData name="riturajsngh0@outlook.com" userId="3a11ae711c2325f9" providerId="LiveId" clId="{331FCA76-0D61-4613-BC62-6E46DABBEEA8}" dt="2024-09-18T10:16:44.450" v="166"/>
        <pc:sldMkLst>
          <pc:docMk/>
          <pc:sldMk cId="3924305142"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EE1C6-61AB-4FF7-AF9F-0C8D81077226}" type="datetimeFigureOut">
              <a:rPr lang="en-IN" smtClean="0"/>
              <a:t>18-09-2024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5BE8C-B823-418C-BC49-F12C611B59D7}" type="slidenum">
              <a:rPr lang="en-IN" smtClean="0"/>
              <a:t>‹#›</a:t>
            </a:fld>
            <a:endParaRPr lang="en-IN"/>
          </a:p>
        </p:txBody>
      </p:sp>
    </p:spTree>
    <p:extLst>
      <p:ext uri="{BB962C8B-B14F-4D97-AF65-F5344CB8AC3E}">
        <p14:creationId xmlns:p14="http://schemas.microsoft.com/office/powerpoint/2010/main" val="156873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CC7C-1951-4B39-8CB0-AB4C91041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A3DB684-FE11-4766-8171-6A287512F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275536-381A-4C11-9F3B-FEA88C609C15}"/>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0ED9D2F6-BBA9-46A1-846D-5AF185923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AFD389-5AA1-4B29-B43A-9129A2A89F25}"/>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161040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9D52-965B-46F2-BEAF-F447BF8E680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CDF989-B3B4-4D5C-8D60-FDC724EF58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EBD586-A714-4B3A-9524-CFE800FF6A8B}"/>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DD4763FF-5CDF-423F-B5C2-6382D95210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CF518E-6E0F-40FD-BEF5-713188C8D38B}"/>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66490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C208E-ED86-4DB6-AED7-9164F6E16B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535AF6-DC50-4365-BF02-7CD107BDBB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674461-2059-4675-A7B7-8527A7A2740B}"/>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E8E782EE-29E9-4F7B-A56C-B5249CA855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704F86-8B5F-4D24-AF7E-64DF3405405F}"/>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139305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4F7F-C8D0-46A2-A622-F6372C7E51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7E897B-D8B8-4865-BDA4-302FB4B204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724F2D-BB3E-4E35-8D40-450364D4C3CD}"/>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631EDC59-C62E-441D-AE22-279B8E67AF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989F14-29D2-458C-AB39-B381E7571DAE}"/>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83787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E8DE-4C3D-46D1-A7F6-B5039A3DC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4081945-8259-4191-B594-0287DEA44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EB1CD1-3574-429B-8A68-CD196D0853FA}"/>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AD177358-ED24-4171-93AC-0282F128BB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A173AB-E09F-4F11-AED6-F11F0F02C7F0}"/>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91020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FE64-57A8-4003-9D73-48F74622FB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F7D7BC-C17B-428A-8209-CF0DE5EA37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834640-1786-4384-8872-6D5484E8E7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AC34C3A-6405-4DD5-8B10-D1E4EC669933}"/>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6" name="Footer Placeholder 5">
            <a:extLst>
              <a:ext uri="{FF2B5EF4-FFF2-40B4-BE49-F238E27FC236}">
                <a16:creationId xmlns:a16="http://schemas.microsoft.com/office/drawing/2014/main" id="{36E97B7E-853E-493F-BA76-0D5A26E3E5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CF2376-7553-425C-B938-C43B19245376}"/>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316077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BB1A-F5CE-4236-96F5-4E2B1028D1D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79FB715-0F05-473D-B1A0-FE1E06606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157D0F-B4ED-4265-8266-320387C226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E02280-5C32-4A7F-B14E-1BE78B1C5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E2122A-6DAC-40F6-81DE-E14DB17666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B7618B1-CED6-4CD9-A37D-F0CE6B007A39}"/>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8" name="Footer Placeholder 7">
            <a:extLst>
              <a:ext uri="{FF2B5EF4-FFF2-40B4-BE49-F238E27FC236}">
                <a16:creationId xmlns:a16="http://schemas.microsoft.com/office/drawing/2014/main" id="{32F92731-BCAC-426E-B084-9A8477B8DB5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313FD87-B233-48E6-BAF1-816BDAFDA9BF}"/>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33716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21D3-8377-4EF5-AA92-6CAC5098FFB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1196025-F91E-459B-B1C7-DDEA731C449B}"/>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4" name="Footer Placeholder 3">
            <a:extLst>
              <a:ext uri="{FF2B5EF4-FFF2-40B4-BE49-F238E27FC236}">
                <a16:creationId xmlns:a16="http://schemas.microsoft.com/office/drawing/2014/main" id="{A939CD2A-CC02-4625-AE34-424E5A3F8FF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B1D802-22C0-4EF2-8FC5-266C68830CA4}"/>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198252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715BC-59DE-4C8A-8D1C-DDAD22B7AABE}"/>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3" name="Footer Placeholder 2">
            <a:extLst>
              <a:ext uri="{FF2B5EF4-FFF2-40B4-BE49-F238E27FC236}">
                <a16:creationId xmlns:a16="http://schemas.microsoft.com/office/drawing/2014/main" id="{5CBA9765-33AE-45C3-BFDA-C49134CBBA8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6A8F77B-1BAA-4832-B853-BCCD642ACB7C}"/>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168701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CA56-F71D-4738-BFD0-85248F8FE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5E1062D-AA21-4FC5-879B-2A7720720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9AF9D82-AA2D-432B-96F9-F2B269E26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5C2ED-932F-46B1-B521-61D0E8001D6B}"/>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6" name="Footer Placeholder 5">
            <a:extLst>
              <a:ext uri="{FF2B5EF4-FFF2-40B4-BE49-F238E27FC236}">
                <a16:creationId xmlns:a16="http://schemas.microsoft.com/office/drawing/2014/main" id="{17445724-90F1-46E4-B0AF-86BCA93057D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6F68AB-8EB7-4A7B-BE62-AA4538B0770A}"/>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67805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FA40-D14B-43EF-A3C8-01BBFDA96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D7C47FD-AAD0-4B9E-BE24-2AD027B35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5D7AEC7-5CDF-41F6-9958-BFA33CA42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2C8AC5-4584-4C46-8660-12710D75FD11}"/>
              </a:ext>
            </a:extLst>
          </p:cNvPr>
          <p:cNvSpPr>
            <a:spLocks noGrp="1"/>
          </p:cNvSpPr>
          <p:nvPr>
            <p:ph type="dt" sz="half" idx="10"/>
          </p:nvPr>
        </p:nvSpPr>
        <p:spPr/>
        <p:txBody>
          <a:bodyPr/>
          <a:lstStyle/>
          <a:p>
            <a:fld id="{CECE0B6C-10C3-422A-8928-ABDB2FF54157}" type="datetimeFigureOut">
              <a:rPr lang="en-IN" smtClean="0"/>
              <a:t>18-09-2024</a:t>
            </a:fld>
            <a:endParaRPr lang="en-IN"/>
          </a:p>
        </p:txBody>
      </p:sp>
      <p:sp>
        <p:nvSpPr>
          <p:cNvPr id="6" name="Footer Placeholder 5">
            <a:extLst>
              <a:ext uri="{FF2B5EF4-FFF2-40B4-BE49-F238E27FC236}">
                <a16:creationId xmlns:a16="http://schemas.microsoft.com/office/drawing/2014/main" id="{35CFDF9D-4819-470F-9F69-E0768AB3B9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2B8B6E-3D02-4EA5-9E25-6B160AFDB305}"/>
              </a:ext>
            </a:extLst>
          </p:cNvPr>
          <p:cNvSpPr>
            <a:spLocks noGrp="1"/>
          </p:cNvSpPr>
          <p:nvPr>
            <p:ph type="sldNum" sz="quarter" idx="12"/>
          </p:nvPr>
        </p:nvSpPr>
        <p:spPr/>
        <p:txBody>
          <a:bodyPr/>
          <a:lstStyle/>
          <a:p>
            <a:fld id="{F24573F9-FB03-44BB-8E37-AE21B9D73F7F}" type="slidenum">
              <a:rPr lang="en-IN" smtClean="0"/>
              <a:t>‹#›</a:t>
            </a:fld>
            <a:endParaRPr lang="en-IN"/>
          </a:p>
        </p:txBody>
      </p:sp>
    </p:spTree>
    <p:extLst>
      <p:ext uri="{BB962C8B-B14F-4D97-AF65-F5344CB8AC3E}">
        <p14:creationId xmlns:p14="http://schemas.microsoft.com/office/powerpoint/2010/main" val="222349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4074C-0152-4908-8E8E-792AC2FC9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35372CE-1C21-4BC4-A473-875AFE85E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CA12F6-C54C-4742-8532-1773EC2E2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0B6C-10C3-422A-8928-ABDB2FF54157}" type="datetimeFigureOut">
              <a:rPr lang="en-IN" smtClean="0"/>
              <a:t>18-09-2024</a:t>
            </a:fld>
            <a:endParaRPr lang="en-IN"/>
          </a:p>
        </p:txBody>
      </p:sp>
      <p:sp>
        <p:nvSpPr>
          <p:cNvPr id="5" name="Footer Placeholder 4">
            <a:extLst>
              <a:ext uri="{FF2B5EF4-FFF2-40B4-BE49-F238E27FC236}">
                <a16:creationId xmlns:a16="http://schemas.microsoft.com/office/drawing/2014/main" id="{F91CEC2F-E8EC-42C9-9662-A5EC2BDE64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69E07F2-75CF-4C76-91A9-77C8EC8EC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573F9-FB03-44BB-8E37-AE21B9D73F7F}" type="slidenum">
              <a:rPr lang="en-IN" smtClean="0"/>
              <a:t>‹#›</a:t>
            </a:fld>
            <a:endParaRPr lang="en-IN"/>
          </a:p>
        </p:txBody>
      </p:sp>
    </p:spTree>
    <p:extLst>
      <p:ext uri="{BB962C8B-B14F-4D97-AF65-F5344CB8AC3E}">
        <p14:creationId xmlns:p14="http://schemas.microsoft.com/office/powerpoint/2010/main" val="193803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lphsmeatcompany.com.au/2021/03/reasons-to-have-precision-farming-technology.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pqs.gov.in/sites/default/files/pesticide_formulations_registered_for_use_in_the_country.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ceautogestion.org/index.php"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merriam-webster.com/dictionary/enhan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indawi.com/journals/aag/2014/947062/ab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mc/articles/PMC9445558/#B143" TargetMode="External"/><Relationship Id="rId2" Type="http://schemas.openxmlformats.org/officeDocument/2006/relationships/hyperlink" Target="https://www.ncbi.nlm.nih.gov/pmc/articles/PMC9445558/#B162"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9445558/#B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mc/articles/PMC9445558/#B42" TargetMode="External"/><Relationship Id="rId2" Type="http://schemas.openxmlformats.org/officeDocument/2006/relationships/hyperlink" Target="https://www.ncbi.nlm.nih.gov/pmc/articles/PMC9445558/#B4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ni-med.net/sagesse-project-state-of-the-art-and-next-challenge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rocess-worldwide.com/tata-completes-sale-of-phosphatic-business-to-irc-agrochemicals-a-720955/"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news.schoolsdo.org/2017/12/unlike-monkeys-we-turn-competition-into-cooperation/"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ews.schoolsdo.org/2017/12/unlike-monkeys-we-turn-competition-into-cooperation/"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ommons.wikimedia.org/wiki/file:agricultural_land.jpg"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aranca.com/assets/uploads/blogs/sustainability_trends_banner1.jpg">
            <a:extLst>
              <a:ext uri="{FF2B5EF4-FFF2-40B4-BE49-F238E27FC236}">
                <a16:creationId xmlns:a16="http://schemas.microsoft.com/office/drawing/2014/main" id="{92DB3EBC-BC8B-4A82-8B01-7CB59CDDC7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9468"/>
            <a:ext cx="123232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4573CD-74E3-401A-B5E6-8777E46D501A}"/>
              </a:ext>
            </a:extLst>
          </p:cNvPr>
          <p:cNvSpPr txBox="1"/>
          <p:nvPr/>
        </p:nvSpPr>
        <p:spPr>
          <a:xfrm>
            <a:off x="1416539" y="2400300"/>
            <a:ext cx="10572262" cy="1603287"/>
          </a:xfrm>
          <a:prstGeom prst="rect">
            <a:avLst/>
          </a:prstGeom>
          <a:noFill/>
        </p:spPr>
        <p:txBody>
          <a:bodyPr wrap="square" rtlCol="0">
            <a:spAutoFit/>
          </a:bodyPr>
          <a:lstStyle/>
          <a:p>
            <a:r>
              <a:rPr lang="en-US" sz="9600" b="1" dirty="0">
                <a:solidFill>
                  <a:srgbClr val="FFFF00"/>
                </a:solidFill>
                <a:latin typeface="Algerian" panose="04020705040A02060702" pitchFamily="82" charset="0"/>
              </a:rPr>
              <a:t>AGROCHEMICALS</a:t>
            </a:r>
            <a:r>
              <a:rPr lang="en-US" dirty="0">
                <a:solidFill>
                  <a:srgbClr val="FF0000"/>
                </a:solidFill>
              </a:rPr>
              <a:t>S</a:t>
            </a:r>
            <a:endParaRPr lang="en-IN" dirty="0">
              <a:solidFill>
                <a:srgbClr val="FF0000"/>
              </a:solidFill>
            </a:endParaRPr>
          </a:p>
        </p:txBody>
      </p:sp>
      <p:sp>
        <p:nvSpPr>
          <p:cNvPr id="2" name="TextBox 1">
            <a:extLst>
              <a:ext uri="{FF2B5EF4-FFF2-40B4-BE49-F238E27FC236}">
                <a16:creationId xmlns:a16="http://schemas.microsoft.com/office/drawing/2014/main" id="{DAFD5C0E-E30D-4954-B0DF-2419A44BEC51}"/>
              </a:ext>
            </a:extLst>
          </p:cNvPr>
          <p:cNvSpPr txBox="1"/>
          <p:nvPr/>
        </p:nvSpPr>
        <p:spPr>
          <a:xfrm>
            <a:off x="10230679" y="5722806"/>
            <a:ext cx="2478156" cy="954107"/>
          </a:xfrm>
          <a:prstGeom prst="rect">
            <a:avLst/>
          </a:prstGeom>
          <a:noFill/>
        </p:spPr>
        <p:txBody>
          <a:bodyPr wrap="square" rtlCol="0">
            <a:spAutoFit/>
          </a:bodyPr>
          <a:lstStyle/>
          <a:p>
            <a:r>
              <a:rPr lang="en-US" sz="2800" b="1" dirty="0">
                <a:solidFill>
                  <a:srgbClr val="FFFF00"/>
                </a:solidFill>
              </a:rPr>
              <a:t>RITURAJ</a:t>
            </a:r>
          </a:p>
          <a:p>
            <a:r>
              <a:rPr lang="en-US" sz="2800" b="1" dirty="0">
                <a:solidFill>
                  <a:srgbClr val="FFFF00"/>
                </a:solidFill>
              </a:rPr>
              <a:t>Scientist-E</a:t>
            </a:r>
            <a:endParaRPr lang="en-IN" sz="2800" b="1" dirty="0">
              <a:solidFill>
                <a:srgbClr val="FFFF00"/>
              </a:solidFill>
            </a:endParaRPr>
          </a:p>
        </p:txBody>
      </p:sp>
    </p:spTree>
    <p:extLst>
      <p:ext uri="{BB962C8B-B14F-4D97-AF65-F5344CB8AC3E}">
        <p14:creationId xmlns:p14="http://schemas.microsoft.com/office/powerpoint/2010/main" val="232427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42DD-E7D8-AD1E-1F09-5A5B36348913}"/>
              </a:ext>
            </a:extLst>
          </p:cNvPr>
          <p:cNvSpPr>
            <a:spLocks noGrp="1"/>
          </p:cNvSpPr>
          <p:nvPr>
            <p:ph type="title"/>
          </p:nvPr>
        </p:nvSpPr>
        <p:spPr/>
        <p:txBody>
          <a:bodyPr/>
          <a:lstStyle/>
          <a:p>
            <a:r>
              <a:rPr lang="en-US" b="1" dirty="0"/>
              <a:t>Types of Pesticides as Per IS 4015:1998</a:t>
            </a:r>
            <a:endParaRPr lang="en-IN" b="1" dirty="0"/>
          </a:p>
        </p:txBody>
      </p:sp>
      <p:sp>
        <p:nvSpPr>
          <p:cNvPr id="3" name="Content Placeholder 2">
            <a:extLst>
              <a:ext uri="{FF2B5EF4-FFF2-40B4-BE49-F238E27FC236}">
                <a16:creationId xmlns:a16="http://schemas.microsoft.com/office/drawing/2014/main" id="{11001364-67FC-D6A1-5694-C2EA040AF32F}"/>
              </a:ext>
            </a:extLst>
          </p:cNvPr>
          <p:cNvSpPr>
            <a:spLocks noGrp="1"/>
          </p:cNvSpPr>
          <p:nvPr>
            <p:ph idx="1"/>
          </p:nvPr>
        </p:nvSpPr>
        <p:spPr/>
        <p:txBody>
          <a:bodyPr>
            <a:normAutofit lnSpcReduction="10000"/>
          </a:bodyPr>
          <a:lstStyle/>
          <a:p>
            <a:r>
              <a:rPr lang="en-US" dirty="0"/>
              <a:t>Based on the type of pests against which it is used(Clause 4.1).</a:t>
            </a:r>
          </a:p>
          <a:p>
            <a:endParaRPr lang="en-US" dirty="0"/>
          </a:p>
          <a:p>
            <a:r>
              <a:rPr lang="en-US" dirty="0"/>
              <a:t>Classification According to Chemical Structure(Clause 4.2)</a:t>
            </a:r>
          </a:p>
          <a:p>
            <a:endParaRPr lang="en-US" dirty="0"/>
          </a:p>
          <a:p>
            <a:r>
              <a:rPr lang="en-US" dirty="0"/>
              <a:t>Classification of Pesticides Based on Acute Toxicity Under the</a:t>
            </a:r>
          </a:p>
          <a:p>
            <a:pPr marL="0" indent="0">
              <a:buNone/>
            </a:pPr>
            <a:r>
              <a:rPr lang="en-US" dirty="0"/>
              <a:t>   Insecticides Rules, 1971 (Clause 4.3) </a:t>
            </a:r>
          </a:p>
          <a:p>
            <a:pPr marL="0" indent="0">
              <a:buNone/>
            </a:pPr>
            <a:endParaRPr lang="en-US" dirty="0"/>
          </a:p>
          <a:p>
            <a:r>
              <a:rPr lang="en-US" dirty="0"/>
              <a:t>Classification of Pesticides by Hazard as per WHO Recommendation(Clause 4.4)</a:t>
            </a:r>
          </a:p>
          <a:p>
            <a:endParaRPr lang="en-IN" dirty="0"/>
          </a:p>
        </p:txBody>
      </p:sp>
    </p:spTree>
    <p:extLst>
      <p:ext uri="{BB962C8B-B14F-4D97-AF65-F5344CB8AC3E}">
        <p14:creationId xmlns:p14="http://schemas.microsoft.com/office/powerpoint/2010/main" val="257278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A8B1-4720-33CC-73BF-99A16ED779E4}"/>
              </a:ext>
            </a:extLst>
          </p:cNvPr>
          <p:cNvSpPr>
            <a:spLocks noGrp="1"/>
          </p:cNvSpPr>
          <p:nvPr>
            <p:ph type="title"/>
          </p:nvPr>
        </p:nvSpPr>
        <p:spPr>
          <a:xfrm>
            <a:off x="258792" y="365125"/>
            <a:ext cx="11095008" cy="385905"/>
          </a:xfrm>
        </p:spPr>
        <p:txBody>
          <a:bodyPr>
            <a:normAutofit fontScale="90000"/>
          </a:bodyPr>
          <a:lstStyle/>
          <a:p>
            <a:pPr algn="ctr"/>
            <a:r>
              <a:rPr lang="en-US" dirty="0"/>
              <a:t>Based on the type of pests</a:t>
            </a:r>
            <a:endParaRPr lang="en-IN" dirty="0"/>
          </a:p>
        </p:txBody>
      </p:sp>
      <p:sp>
        <p:nvSpPr>
          <p:cNvPr id="4" name="Rectangle 1">
            <a:extLst>
              <a:ext uri="{FF2B5EF4-FFF2-40B4-BE49-F238E27FC236}">
                <a16:creationId xmlns:a16="http://schemas.microsoft.com/office/drawing/2014/main" id="{47384AD3-DC37-1F96-8766-DBA40E629C93}"/>
              </a:ext>
            </a:extLst>
          </p:cNvPr>
          <p:cNvSpPr>
            <a:spLocks noGrp="1" noChangeArrowheads="1"/>
          </p:cNvSpPr>
          <p:nvPr>
            <p:ph idx="1"/>
          </p:nvPr>
        </p:nvSpPr>
        <p:spPr bwMode="auto">
          <a:xfrm>
            <a:off x="181155" y="747329"/>
            <a:ext cx="1187472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Clause 4.1.1</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Insecticides</a:t>
            </a:r>
            <a:r>
              <a:rPr kumimoji="0" lang="en-US" altLang="en-US" sz="2400" b="0" i="0" u="none" strike="noStrike" cap="none" normalizeH="0" baseline="0" dirty="0">
                <a:ln>
                  <a:noFill/>
                </a:ln>
                <a:solidFill>
                  <a:schemeClr val="tx1"/>
                </a:solidFill>
                <a:effectLst/>
                <a:latin typeface="Arial" panose="020B0604020202020204" pitchFamily="34" charset="0"/>
              </a:rPr>
              <a:t>: Substances or mixtures of substances used for the control of insects (e.g., BHC, DDT, Malathion).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Clause 4.1.2</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Fungicides</a:t>
            </a:r>
            <a:r>
              <a:rPr kumimoji="0" lang="en-US" altLang="en-US" sz="2400" b="0" i="0" u="none" strike="noStrike" cap="none" normalizeH="0" baseline="0" dirty="0">
                <a:ln>
                  <a:noFill/>
                </a:ln>
                <a:solidFill>
                  <a:schemeClr val="tx1"/>
                </a:solidFill>
                <a:effectLst/>
                <a:latin typeface="Arial" panose="020B0604020202020204" pitchFamily="34" charset="0"/>
              </a:rPr>
              <a:t>: Substances or mixtures of substances used for the control of fungi (e.g., Carbendazim, Copper oxychloride, Mancozeb).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Clause 4.1.3</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Acaricides</a:t>
            </a:r>
            <a:r>
              <a:rPr kumimoji="0" lang="en-US" altLang="en-US" sz="2400" b="0" i="0" u="none" strike="noStrike" cap="none" normalizeH="0" baseline="0" dirty="0">
                <a:ln>
                  <a:noFill/>
                </a:ln>
                <a:solidFill>
                  <a:schemeClr val="tx1"/>
                </a:solidFill>
                <a:effectLst/>
                <a:latin typeface="Arial" panose="020B0604020202020204" pitchFamily="34" charset="0"/>
              </a:rPr>
              <a:t>: Substances or mixtures of substances used for the control of mites (e.g., Dicofol and </a:t>
            </a:r>
            <a:r>
              <a:rPr kumimoji="0" lang="en-US" altLang="en-US" sz="2400" b="0" i="0" u="none" strike="noStrike" cap="none" normalizeH="0" baseline="0" dirty="0" err="1">
                <a:ln>
                  <a:noFill/>
                </a:ln>
                <a:solidFill>
                  <a:schemeClr val="tx1"/>
                </a:solidFill>
                <a:effectLst/>
                <a:latin typeface="Arial" panose="020B0604020202020204" pitchFamily="34" charset="0"/>
              </a:rPr>
              <a:t>Chlorobenzilate</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Clause 4.1.4</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Rodenticides</a:t>
            </a:r>
            <a:r>
              <a:rPr kumimoji="0" lang="en-US" altLang="en-US" sz="2400" b="0" i="0" u="none" strike="noStrike" cap="none" normalizeH="0" baseline="0" dirty="0">
                <a:ln>
                  <a:noFill/>
                </a:ln>
                <a:solidFill>
                  <a:schemeClr val="tx1"/>
                </a:solidFill>
                <a:effectLst/>
                <a:latin typeface="Arial" panose="020B0604020202020204" pitchFamily="34" charset="0"/>
              </a:rPr>
              <a:t>: Substances or mixtures of substances used for the control of rats, mice, and other rodents (e.g., Zinc phosphide, Warfarin, </a:t>
            </a:r>
            <a:r>
              <a:rPr kumimoji="0" lang="en-US" altLang="en-US" sz="2400" b="0" i="0" u="none" strike="noStrike" cap="none" normalizeH="0" baseline="0" dirty="0" err="1">
                <a:ln>
                  <a:noFill/>
                </a:ln>
                <a:solidFill>
                  <a:schemeClr val="tx1"/>
                </a:solidFill>
                <a:effectLst/>
                <a:latin typeface="Arial" panose="020B0604020202020204" pitchFamily="34" charset="0"/>
              </a:rPr>
              <a:t>Bromadialone</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FontTx/>
              <a:buChar char="•"/>
            </a:pPr>
            <a:r>
              <a:rPr kumimoji="0" lang="en-US" altLang="en-US" sz="2400" b="1" i="0" u="none" strike="noStrike" cap="none" normalizeH="0" baseline="0" dirty="0">
                <a:ln>
                  <a:noFill/>
                </a:ln>
                <a:solidFill>
                  <a:schemeClr val="tx1"/>
                </a:solidFill>
                <a:effectLst/>
                <a:latin typeface="Arial" panose="020B0604020202020204" pitchFamily="34" charset="0"/>
              </a:rPr>
              <a:t>Clause 4.1.5</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Fumigants</a:t>
            </a:r>
            <a:r>
              <a:rPr kumimoji="0" lang="en-US" altLang="en-US" sz="2400" b="0" i="0" u="none" strike="noStrike" cap="none" normalizeH="0" baseline="0" dirty="0">
                <a:ln>
                  <a:noFill/>
                </a:ln>
                <a:solidFill>
                  <a:schemeClr val="tx1"/>
                </a:solidFill>
                <a:effectLst/>
                <a:latin typeface="Arial" panose="020B0604020202020204" pitchFamily="34" charset="0"/>
              </a:rPr>
              <a:t>: Substances or mixtures of substances used in the control of insects or other pests by fumigation (e.g., Methyl bromide, Ethylene dibromide).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251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A3DA-45EC-DA29-CA3E-5056BE0BCFEB}"/>
              </a:ext>
            </a:extLst>
          </p:cNvPr>
          <p:cNvSpPr>
            <a:spLocks noGrp="1"/>
          </p:cNvSpPr>
          <p:nvPr>
            <p:ph type="title"/>
          </p:nvPr>
        </p:nvSpPr>
        <p:spPr/>
        <p:txBody>
          <a:bodyPr/>
          <a:lstStyle/>
          <a:p>
            <a:r>
              <a:rPr lang="en-US" dirty="0"/>
              <a:t>Types of </a:t>
            </a:r>
            <a:r>
              <a:rPr lang="en-US" dirty="0" err="1"/>
              <a:t>Pesticdes</a:t>
            </a:r>
            <a:r>
              <a:rPr lang="en-US" dirty="0"/>
              <a:t> as Per IS 4015:1998 </a:t>
            </a:r>
            <a:endParaRPr lang="en-IN" dirty="0"/>
          </a:p>
        </p:txBody>
      </p:sp>
      <p:sp>
        <p:nvSpPr>
          <p:cNvPr id="3" name="Content Placeholder 2">
            <a:extLst>
              <a:ext uri="{FF2B5EF4-FFF2-40B4-BE49-F238E27FC236}">
                <a16:creationId xmlns:a16="http://schemas.microsoft.com/office/drawing/2014/main" id="{6DDDFFAD-BFA1-E5E2-AA39-3646B0953DBB}"/>
              </a:ext>
            </a:extLst>
          </p:cNvPr>
          <p:cNvSpPr>
            <a:spLocks noGrp="1"/>
          </p:cNvSpPr>
          <p:nvPr>
            <p:ph idx="1"/>
          </p:nvPr>
        </p:nvSpPr>
        <p:spPr>
          <a:xfrm>
            <a:off x="838200" y="1242204"/>
            <a:ext cx="10515600" cy="4934759"/>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4.1.6</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800" b="1" i="0" u="none" strike="noStrike" cap="none" normalizeH="0" baseline="0" dirty="0">
                <a:ln>
                  <a:noFill/>
                </a:ln>
                <a:solidFill>
                  <a:schemeClr val="tx1"/>
                </a:solidFill>
                <a:effectLst/>
                <a:latin typeface="Arial" panose="020B0604020202020204" pitchFamily="34" charset="0"/>
              </a:rPr>
              <a:t>Molluscicides</a:t>
            </a:r>
            <a:r>
              <a:rPr kumimoji="0" lang="en-US" altLang="en-US" sz="2800" b="0" i="0" u="none" strike="noStrike" cap="none" normalizeH="0" baseline="0" dirty="0">
                <a:ln>
                  <a:noFill/>
                </a:ln>
                <a:solidFill>
                  <a:schemeClr val="tx1"/>
                </a:solidFill>
                <a:effectLst/>
                <a:latin typeface="Arial" panose="020B0604020202020204" pitchFamily="34" charset="0"/>
              </a:rPr>
              <a:t>: Substances or mixtures of substances used for the control of slugs and snails (e.g., Metaldehyde, Fentin acetate).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4.1.7</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800" b="1" i="0" u="none" strike="noStrike" cap="none" normalizeH="0" baseline="0" dirty="0">
                <a:ln>
                  <a:noFill/>
                </a:ln>
                <a:solidFill>
                  <a:schemeClr val="tx1"/>
                </a:solidFill>
                <a:effectLst/>
                <a:latin typeface="Arial" panose="020B0604020202020204" pitchFamily="34" charset="0"/>
              </a:rPr>
              <a:t>Nematicides</a:t>
            </a:r>
            <a:r>
              <a:rPr kumimoji="0" lang="en-US" altLang="en-US" sz="2800" b="0" i="0" u="none" strike="noStrike" cap="none" normalizeH="0" baseline="0" dirty="0">
                <a:ln>
                  <a:noFill/>
                </a:ln>
                <a:solidFill>
                  <a:schemeClr val="tx1"/>
                </a:solidFill>
                <a:effectLst/>
                <a:latin typeface="Arial" panose="020B0604020202020204" pitchFamily="34" charset="0"/>
              </a:rPr>
              <a:t>: Substances or mixtures of substances used for the control of nematodes (e.g., Aldicarb).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4.1.8</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800" b="1" i="0" u="none" strike="noStrike" cap="none" normalizeH="0" baseline="0" dirty="0">
                <a:ln>
                  <a:noFill/>
                </a:ln>
                <a:solidFill>
                  <a:schemeClr val="tx1"/>
                </a:solidFill>
                <a:effectLst/>
                <a:latin typeface="Arial" panose="020B0604020202020204" pitchFamily="34" charset="0"/>
              </a:rPr>
              <a:t>Plant Growth Regulators</a:t>
            </a:r>
            <a:r>
              <a:rPr kumimoji="0" lang="en-US" altLang="en-US" sz="2800" b="0" i="0" u="none" strike="noStrike" cap="none" normalizeH="0" baseline="0" dirty="0">
                <a:ln>
                  <a:noFill/>
                </a:ln>
                <a:solidFill>
                  <a:schemeClr val="tx1"/>
                </a:solidFill>
                <a:effectLst/>
                <a:latin typeface="Arial" panose="020B0604020202020204" pitchFamily="34" charset="0"/>
              </a:rPr>
              <a:t>: Substances or mixtures of substances applied with the objective of regulating or enhancing the growth and development of plants (e.g., Alpha naphthyl acetic acid, </a:t>
            </a:r>
            <a:r>
              <a:rPr kumimoji="0" lang="en-US" altLang="en-US" sz="2800" b="0" i="0" u="none" strike="noStrike" cap="none" normalizeH="0" baseline="0" dirty="0" err="1">
                <a:ln>
                  <a:noFill/>
                </a:ln>
                <a:solidFill>
                  <a:schemeClr val="tx1"/>
                </a:solidFill>
                <a:effectLst/>
                <a:latin typeface="Arial" panose="020B0604020202020204" pitchFamily="34" charset="0"/>
              </a:rPr>
              <a:t>Ethepon</a:t>
            </a:r>
            <a:r>
              <a:rPr kumimoji="0" lang="en-US" altLang="en-US" sz="2800" b="0" i="0" u="none" strike="noStrike" cap="none" normalizeH="0" baseline="0" dirty="0">
                <a:ln>
                  <a:noFill/>
                </a:ln>
                <a:solidFill>
                  <a:schemeClr val="tx1"/>
                </a:solidFill>
                <a:effectLst/>
                <a:latin typeface="Arial" panose="020B0604020202020204" pitchFamily="34" charset="0"/>
              </a:rPr>
              <a:t>, Gibberellic acid).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4.1.9</a:t>
            </a:r>
            <a:r>
              <a:rPr kumimoji="0" lang="en-US" altLang="en-US" sz="2800" b="0" i="0" u="none" strike="noStrike" cap="none" normalizeH="0" baseline="0" dirty="0">
                <a:ln>
                  <a:noFill/>
                </a:ln>
                <a:solidFill>
                  <a:schemeClr val="tx1"/>
                </a:solidFill>
                <a:effectLst/>
                <a:latin typeface="Arial" panose="020B0604020202020204" pitchFamily="34" charset="0"/>
              </a:rPr>
              <a:t> - </a:t>
            </a:r>
            <a:r>
              <a:rPr kumimoji="0" lang="en-US" altLang="en-US" sz="2800" b="1" i="0" u="none" strike="noStrike" cap="none" normalizeH="0" baseline="0" dirty="0">
                <a:ln>
                  <a:noFill/>
                </a:ln>
                <a:solidFill>
                  <a:schemeClr val="tx1"/>
                </a:solidFill>
                <a:effectLst/>
                <a:latin typeface="Arial" panose="020B0604020202020204" pitchFamily="34" charset="0"/>
              </a:rPr>
              <a:t>Herbicides</a:t>
            </a:r>
            <a:r>
              <a:rPr kumimoji="0" lang="en-US" altLang="en-US" sz="2800" b="0" i="0" u="none" strike="noStrike" cap="none" normalizeH="0" baseline="0" dirty="0">
                <a:ln>
                  <a:noFill/>
                </a:ln>
                <a:solidFill>
                  <a:schemeClr val="tx1"/>
                </a:solidFill>
                <a:effectLst/>
                <a:latin typeface="Arial" panose="020B0604020202020204" pitchFamily="34" charset="0"/>
              </a:rPr>
              <a:t>: Substances or mixtures of substances used for the control of weeds (e.g., 2,4-D, </a:t>
            </a:r>
            <a:r>
              <a:rPr kumimoji="0" lang="en-US" altLang="en-US" sz="2800" b="0" i="0" u="none" strike="noStrike" cap="none" normalizeH="0" baseline="0" dirty="0" err="1">
                <a:ln>
                  <a:noFill/>
                </a:ln>
                <a:solidFill>
                  <a:schemeClr val="tx1"/>
                </a:solidFill>
                <a:effectLst/>
                <a:latin typeface="Arial" panose="020B0604020202020204" pitchFamily="34" charset="0"/>
              </a:rPr>
              <a:t>isoproturon</a:t>
            </a:r>
            <a:r>
              <a:rPr kumimoji="0" lang="en-US" altLang="en-US" sz="2800" b="0" i="0" u="none" strike="noStrike" cap="none" normalizeH="0" baseline="0" dirty="0">
                <a:ln>
                  <a:noFill/>
                </a:ln>
                <a:solidFill>
                  <a:schemeClr val="tx1"/>
                </a:solidFill>
                <a:effectLst/>
                <a:latin typeface="Arial" panose="020B0604020202020204" pitchFamily="34" charset="0"/>
              </a:rPr>
              <a:t>, Paraquat).</a:t>
            </a:r>
          </a:p>
          <a:p>
            <a:endParaRPr lang="en-IN" dirty="0"/>
          </a:p>
        </p:txBody>
      </p:sp>
    </p:spTree>
    <p:extLst>
      <p:ext uri="{BB962C8B-B14F-4D97-AF65-F5344CB8AC3E}">
        <p14:creationId xmlns:p14="http://schemas.microsoft.com/office/powerpoint/2010/main" val="309230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A868-877B-1014-6F13-81A3878F404D}"/>
              </a:ext>
            </a:extLst>
          </p:cNvPr>
          <p:cNvSpPr>
            <a:spLocks noGrp="1"/>
          </p:cNvSpPr>
          <p:nvPr>
            <p:ph type="title"/>
          </p:nvPr>
        </p:nvSpPr>
        <p:spPr>
          <a:xfrm>
            <a:off x="838200" y="365126"/>
            <a:ext cx="10515600" cy="437132"/>
          </a:xfrm>
        </p:spPr>
        <p:txBody>
          <a:bodyPr>
            <a:normAutofit fontScale="90000"/>
          </a:bodyPr>
          <a:lstStyle/>
          <a:p>
            <a:r>
              <a:rPr lang="en-US" dirty="0"/>
              <a:t>Classification According to Chemical Structure</a:t>
            </a:r>
            <a:endParaRPr lang="en-IN" dirty="0"/>
          </a:p>
        </p:txBody>
      </p:sp>
      <p:sp>
        <p:nvSpPr>
          <p:cNvPr id="4" name="Rectangle 1">
            <a:extLst>
              <a:ext uri="{FF2B5EF4-FFF2-40B4-BE49-F238E27FC236}">
                <a16:creationId xmlns:a16="http://schemas.microsoft.com/office/drawing/2014/main" id="{A556162E-EB1C-E075-AD39-62AE333D3FC2}"/>
              </a:ext>
            </a:extLst>
          </p:cNvPr>
          <p:cNvSpPr>
            <a:spLocks noGrp="1" noChangeArrowheads="1"/>
          </p:cNvSpPr>
          <p:nvPr>
            <p:ph idx="1"/>
          </p:nvPr>
        </p:nvSpPr>
        <p:spPr bwMode="auto">
          <a:xfrm>
            <a:off x="838200" y="950171"/>
            <a:ext cx="103761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4.2.1 - Organochlorine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Examples: BHC, DDT, Lindane, Endosulfan.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4.2.2 - Organophosphorus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Examples: Chlorpyriphos, Diazinon, Dichlorvos, </a:t>
            </a:r>
            <a:r>
              <a:rPr kumimoji="0" lang="en-US" altLang="en-US" sz="1800" b="0" i="0" u="none" strike="noStrike" cap="none" normalizeH="0" baseline="0" dirty="0" err="1">
                <a:ln>
                  <a:noFill/>
                </a:ln>
                <a:solidFill>
                  <a:schemeClr val="tx1"/>
                </a:solidFill>
                <a:effectLst/>
                <a:latin typeface="Arial" panose="020B0604020202020204" pitchFamily="34" charset="0"/>
              </a:rPr>
              <a:t>Phorate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4.2.3 - Carbamate</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Examples: Aldicarb, Benthiocarb, Carbofuran.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4.2.4 - Pyrethroids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Examples: Allethrin, </a:t>
            </a:r>
            <a:r>
              <a:rPr kumimoji="0" lang="en-US" altLang="en-US" sz="1800" b="0" i="0" u="none" strike="noStrike" cap="none" normalizeH="0" baseline="0" dirty="0" err="1">
                <a:ln>
                  <a:noFill/>
                </a:ln>
                <a:solidFill>
                  <a:schemeClr val="tx1"/>
                </a:solidFill>
                <a:effectLst/>
                <a:latin typeface="Arial" panose="020B0604020202020204" pitchFamily="34" charset="0"/>
              </a:rPr>
              <a:t>Alphamethrin</a:t>
            </a:r>
            <a:r>
              <a:rPr kumimoji="0" lang="en-US" altLang="en-US" sz="1800" b="0" i="0" u="none" strike="noStrike" cap="none" normalizeH="0" baseline="0" dirty="0">
                <a:ln>
                  <a:noFill/>
                </a:ln>
                <a:solidFill>
                  <a:schemeClr val="tx1"/>
                </a:solidFill>
                <a:effectLst/>
                <a:latin typeface="Arial" panose="020B0604020202020204" pitchFamily="34" charset="0"/>
              </a:rPr>
              <a:t>, Cypermethrin.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4.2.5 - Coumarins/Indandiones (Anticoagulants)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Examples: </a:t>
            </a:r>
            <a:r>
              <a:rPr kumimoji="0" lang="en-US" altLang="en-US" sz="1800" b="0" i="0" u="none" strike="noStrike" cap="none" normalizeH="0" baseline="0" dirty="0" err="1">
                <a:ln>
                  <a:noFill/>
                </a:ln>
                <a:solidFill>
                  <a:schemeClr val="tx1"/>
                </a:solidFill>
                <a:effectLst/>
                <a:latin typeface="Arial" panose="020B0604020202020204" pitchFamily="34" charset="0"/>
              </a:rPr>
              <a:t>Bromadialone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Coumachlor</a:t>
            </a:r>
            <a:r>
              <a:rPr kumimoji="0" lang="en-US" altLang="en-US" sz="1800" b="0" i="0" u="none" strike="noStrike" cap="none" normalizeH="0" baseline="0" dirty="0">
                <a:ln>
                  <a:noFill/>
                </a:ln>
                <a:solidFill>
                  <a:schemeClr val="tx1"/>
                </a:solidFill>
                <a:effectLst/>
                <a:latin typeface="Arial" panose="020B0604020202020204" pitchFamily="34" charset="0"/>
              </a:rPr>
              <a:t>, Warfarin.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Clause 4.2.6 - Halogen Fumigants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Examples: Methyl bromide, Ethylene dibromide, Carbon tetrachloride mixture.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744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C80F-D566-A273-61DA-30753B0E2BA2}"/>
              </a:ext>
            </a:extLst>
          </p:cNvPr>
          <p:cNvSpPr>
            <a:spLocks noGrp="1"/>
          </p:cNvSpPr>
          <p:nvPr>
            <p:ph type="title"/>
          </p:nvPr>
        </p:nvSpPr>
        <p:spPr>
          <a:xfrm>
            <a:off x="838200" y="365126"/>
            <a:ext cx="10515600" cy="652792"/>
          </a:xfrm>
        </p:spPr>
        <p:txBody>
          <a:bodyPr>
            <a:normAutofit fontScale="90000"/>
          </a:bodyPr>
          <a:lstStyle/>
          <a:p>
            <a:r>
              <a:rPr lang="en-US" dirty="0"/>
              <a:t>Classification According to Chemical Structure</a:t>
            </a:r>
            <a:endParaRPr lang="en-IN" dirty="0"/>
          </a:p>
        </p:txBody>
      </p:sp>
      <p:sp>
        <p:nvSpPr>
          <p:cNvPr id="3" name="Content Placeholder 2">
            <a:extLst>
              <a:ext uri="{FF2B5EF4-FFF2-40B4-BE49-F238E27FC236}">
                <a16:creationId xmlns:a16="http://schemas.microsoft.com/office/drawing/2014/main" id="{E75FC656-5B81-0D7A-AE51-0EBDF6F355F7}"/>
              </a:ext>
            </a:extLst>
          </p:cNvPr>
          <p:cNvSpPr>
            <a:spLocks noGrp="1"/>
          </p:cNvSpPr>
          <p:nvPr>
            <p:ph idx="1"/>
          </p:nvPr>
        </p:nvSpPr>
        <p:spPr>
          <a:xfrm>
            <a:off x="838200" y="1121434"/>
            <a:ext cx="11353800" cy="5615796"/>
          </a:xfrm>
        </p:spPr>
        <p:txBody>
          <a:bodyPr>
            <a:normAutofit fontScale="700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4.2.7 - Cyanide Fumigants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Sodium cyanide, Calcium cyanide.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4.2.8 - Phosphine Fumigants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a:t>
            </a:r>
            <a:r>
              <a:rPr kumimoji="0" lang="en-US" altLang="en-US" sz="2800" b="0" i="0" u="none" strike="noStrike" cap="none" normalizeH="0" baseline="0" dirty="0" err="1">
                <a:ln>
                  <a:noFill/>
                </a:ln>
                <a:solidFill>
                  <a:schemeClr val="tx1"/>
                </a:solidFill>
                <a:effectLst/>
                <a:latin typeface="Arial" panose="020B0604020202020204" pitchFamily="34" charset="0"/>
              </a:rPr>
              <a:t>Aluminium</a:t>
            </a:r>
            <a:r>
              <a:rPr kumimoji="0" lang="en-US" altLang="en-US" sz="2800" b="0" i="0" u="none" strike="noStrike" cap="none" normalizeH="0" baseline="0" dirty="0">
                <a:ln>
                  <a:noFill/>
                </a:ln>
                <a:solidFill>
                  <a:schemeClr val="tx1"/>
                </a:solidFill>
                <a:effectLst/>
                <a:latin typeface="Arial" panose="020B0604020202020204" pitchFamily="34" charset="0"/>
              </a:rPr>
              <a:t> phosphide, Zinc phosphide.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4.2.9 - Organic Acids Including </a:t>
            </a:r>
            <a:r>
              <a:rPr kumimoji="0" lang="en-US" altLang="en-US" sz="2800" b="1" i="0" u="none" strike="noStrike" cap="none" normalizeH="0" baseline="0" dirty="0" err="1">
                <a:ln>
                  <a:noFill/>
                </a:ln>
                <a:solidFill>
                  <a:schemeClr val="tx1"/>
                </a:solidFill>
                <a:effectLst/>
                <a:latin typeface="Arial" panose="020B0604020202020204" pitchFamily="34" charset="0"/>
              </a:rPr>
              <a:t>Chlorophenoxy</a:t>
            </a:r>
            <a:r>
              <a:rPr kumimoji="0" lang="en-US" altLang="en-US" sz="2800" b="1" i="0" u="none" strike="noStrike" cap="none" normalizeH="0" baseline="0" dirty="0">
                <a:ln>
                  <a:noFill/>
                </a:ln>
                <a:solidFill>
                  <a:schemeClr val="tx1"/>
                </a:solidFill>
                <a:effectLst/>
                <a:latin typeface="Arial" panose="020B0604020202020204" pitchFamily="34" charset="0"/>
              </a:rPr>
              <a:t> Group and Phenolic Compounds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2,4-D, Dinocap.</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4.2.10 - Inorganic and Organometallic (Arsenicals, </a:t>
            </a:r>
            <a:r>
              <a:rPr kumimoji="0" lang="en-US" altLang="en-US" sz="2800" b="1" i="0" u="none" strike="noStrike" cap="none" normalizeH="0" baseline="0" dirty="0" err="1">
                <a:ln>
                  <a:noFill/>
                </a:ln>
                <a:solidFill>
                  <a:schemeClr val="tx1"/>
                </a:solidFill>
                <a:effectLst/>
                <a:latin typeface="Arial" panose="020B0604020202020204" pitchFamily="34" charset="0"/>
              </a:rPr>
              <a:t>Mercurials</a:t>
            </a:r>
            <a:r>
              <a:rPr kumimoji="0" lang="en-US" altLang="en-US" sz="2800" b="1" i="0" u="none" strike="noStrike" cap="none" normalizeH="0" baseline="0" dirty="0">
                <a:ln>
                  <a:noFill/>
                </a:ln>
                <a:solidFill>
                  <a:schemeClr val="tx1"/>
                </a:solidFill>
                <a:effectLst/>
                <a:latin typeface="Arial" panose="020B0604020202020204" pitchFamily="34" charset="0"/>
              </a:rPr>
              <a:t>, Copper Compounds)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Ethyl mercury chloride, Phenyl mercury acetate, Copper oxychloride.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4.2.11 - </a:t>
            </a:r>
            <a:r>
              <a:rPr kumimoji="0" lang="en-US" altLang="en-US" sz="2800" b="1" i="0" u="none" strike="noStrike" cap="none" normalizeH="0" baseline="0" dirty="0" err="1">
                <a:ln>
                  <a:noFill/>
                </a:ln>
                <a:solidFill>
                  <a:schemeClr val="tx1"/>
                </a:solidFill>
                <a:effectLst/>
                <a:latin typeface="Arial" panose="020B0604020202020204" pitchFamily="34" charset="0"/>
              </a:rPr>
              <a:t>Pthalamide</a:t>
            </a:r>
            <a:r>
              <a:rPr kumimoji="0" lang="en-US" altLang="en-US" sz="2800" b="1" i="0" u="none" strike="noStrike" cap="none" normalizeH="0" baseline="0" dirty="0">
                <a:ln>
                  <a:noFill/>
                </a:ln>
                <a:solidFill>
                  <a:schemeClr val="tx1"/>
                </a:solidFill>
                <a:effectLst/>
                <a:latin typeface="Arial" panose="020B0604020202020204" pitchFamily="34" charset="0"/>
              </a:rPr>
              <a:t> Fungicides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Captafol, </a:t>
            </a:r>
            <a:r>
              <a:rPr kumimoji="0" lang="en-US" altLang="en-US" sz="2800" b="0" i="0" u="none" strike="noStrike" cap="none" normalizeH="0" baseline="0" dirty="0" err="1">
                <a:ln>
                  <a:noFill/>
                </a:ln>
                <a:solidFill>
                  <a:schemeClr val="tx1"/>
                </a:solidFill>
                <a:effectLst/>
                <a:latin typeface="Arial" panose="020B0604020202020204" pitchFamily="34" charset="0"/>
              </a:rPr>
              <a:t>Captan</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4.2.12 - Thiocarbamates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a:t>
            </a:r>
            <a:r>
              <a:rPr kumimoji="0" lang="en-US" altLang="en-US" sz="2800" b="0" i="0" u="none" strike="noStrike" cap="none" normalizeH="0" baseline="0" dirty="0" err="1">
                <a:ln>
                  <a:noFill/>
                </a:ln>
                <a:solidFill>
                  <a:schemeClr val="tx1"/>
                </a:solidFill>
                <a:effectLst/>
                <a:latin typeface="Arial" panose="020B0604020202020204" pitchFamily="34" charset="0"/>
              </a:rPr>
              <a:t>Cartap</a:t>
            </a:r>
            <a:r>
              <a:rPr kumimoji="0" lang="en-US" altLang="en-US" sz="2800" b="0" i="0" u="none" strike="noStrike" cap="none" normalizeH="0" baseline="0" dirty="0">
                <a:ln>
                  <a:noFill/>
                </a:ln>
                <a:solidFill>
                  <a:schemeClr val="tx1"/>
                </a:solidFill>
                <a:effectLst/>
                <a:latin typeface="Arial" panose="020B0604020202020204" pitchFamily="34" charset="0"/>
              </a:rPr>
              <a:t> Hydrochloride, Chlorothalonil, Thiram, Zineb.</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Clause 4.2.13 - Miscellaneous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Examples: </a:t>
            </a:r>
            <a:r>
              <a:rPr kumimoji="0" lang="en-US" altLang="en-US" sz="2800" b="0" i="0" u="none" strike="noStrike" cap="none" normalizeH="0" baseline="0" dirty="0" err="1">
                <a:ln>
                  <a:noFill/>
                </a:ln>
                <a:solidFill>
                  <a:schemeClr val="tx1"/>
                </a:solidFill>
                <a:effectLst/>
                <a:latin typeface="Arial" panose="020B0604020202020204" pitchFamily="34" charset="0"/>
              </a:rPr>
              <a:t>Nicotin</a:t>
            </a:r>
            <a:r>
              <a:rPr kumimoji="0" lang="en-US" altLang="en-US" sz="2800" b="0" i="0" u="none" strike="noStrike" cap="none" normalizeH="0" baseline="0" dirty="0">
                <a:ln>
                  <a:noFill/>
                </a:ln>
                <a:solidFill>
                  <a:schemeClr val="tx1"/>
                </a:solidFill>
                <a:effectLst/>
                <a:latin typeface="Arial" panose="020B0604020202020204" pitchFamily="34" charset="0"/>
              </a:rPr>
              <a:t> Sulphate</a:t>
            </a:r>
          </a:p>
          <a:p>
            <a:endParaRPr lang="en-IN" dirty="0"/>
          </a:p>
        </p:txBody>
      </p:sp>
    </p:spTree>
    <p:extLst>
      <p:ext uri="{BB962C8B-B14F-4D97-AF65-F5344CB8AC3E}">
        <p14:creationId xmlns:p14="http://schemas.microsoft.com/office/powerpoint/2010/main" val="421422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E5E6-CF2B-B76A-718F-00624E3A7D57}"/>
              </a:ext>
            </a:extLst>
          </p:cNvPr>
          <p:cNvSpPr>
            <a:spLocks noGrp="1"/>
          </p:cNvSpPr>
          <p:nvPr>
            <p:ph type="title"/>
          </p:nvPr>
        </p:nvSpPr>
        <p:spPr>
          <a:xfrm>
            <a:off x="838200" y="365126"/>
            <a:ext cx="10515600" cy="946090"/>
          </a:xfrm>
        </p:spPr>
        <p:txBody>
          <a:bodyPr>
            <a:normAutofit fontScale="90000"/>
          </a:bodyPr>
          <a:lstStyle/>
          <a:p>
            <a:r>
              <a:rPr lang="en-US" dirty="0"/>
              <a:t>Classification of Pesticides Based on Acute Toxicity Under the Insecticides Rules, 1971</a:t>
            </a:r>
            <a:endParaRPr lang="en-IN" dirty="0"/>
          </a:p>
        </p:txBody>
      </p:sp>
      <p:sp>
        <p:nvSpPr>
          <p:cNvPr id="3" name="Content Placeholder 2">
            <a:extLst>
              <a:ext uri="{FF2B5EF4-FFF2-40B4-BE49-F238E27FC236}">
                <a16:creationId xmlns:a16="http://schemas.microsoft.com/office/drawing/2014/main" id="{FE267EFA-1A0F-F077-2D6E-EDFF8601A4A4}"/>
              </a:ext>
            </a:extLst>
          </p:cNvPr>
          <p:cNvSpPr>
            <a:spLocks noGrp="1"/>
          </p:cNvSpPr>
          <p:nvPr>
            <p:ph idx="1"/>
          </p:nvPr>
        </p:nvSpPr>
        <p:spPr>
          <a:xfrm>
            <a:off x="838200" y="1311216"/>
            <a:ext cx="10515600" cy="5253486"/>
          </a:xfrm>
        </p:spPr>
        <p:txBody>
          <a:bodyPr>
            <a:normAutofit lnSpcReduction="10000"/>
          </a:bodyPr>
          <a:lstStyle/>
          <a:p>
            <a:pPr marL="0" indent="0">
              <a:buNone/>
            </a:pPr>
            <a:r>
              <a:rPr lang="en-US" b="1" dirty="0"/>
              <a:t>Extremely Toxic Pesticides</a:t>
            </a:r>
            <a:endParaRPr lang="en-US" dirty="0"/>
          </a:p>
          <a:p>
            <a:pPr>
              <a:buFont typeface="Arial" panose="020B0604020202020204" pitchFamily="34" charset="0"/>
              <a:buChar char="•"/>
            </a:pPr>
            <a:r>
              <a:rPr lang="en-US" b="1" dirty="0"/>
              <a:t>Oral LD50 in Rats</a:t>
            </a:r>
            <a:r>
              <a:rPr lang="en-US" dirty="0"/>
              <a:t>: 1 - 50 mg/kg</a:t>
            </a:r>
          </a:p>
          <a:p>
            <a:pPr>
              <a:buFont typeface="Arial" panose="020B0604020202020204" pitchFamily="34" charset="0"/>
              <a:buChar char="•"/>
            </a:pPr>
            <a:r>
              <a:rPr lang="en-US" b="1" dirty="0"/>
              <a:t>Dermal LD50 in Rats</a:t>
            </a:r>
            <a:r>
              <a:rPr lang="en-US" dirty="0"/>
              <a:t>: 1 - 200 mg/kg</a:t>
            </a:r>
          </a:p>
          <a:p>
            <a:pPr>
              <a:buFont typeface="Arial" panose="020B0604020202020204" pitchFamily="34" charset="0"/>
              <a:buChar char="•"/>
            </a:pPr>
            <a:r>
              <a:rPr lang="en-US" b="1" dirty="0"/>
              <a:t>Label Statement</a:t>
            </a:r>
            <a:r>
              <a:rPr lang="en-US" dirty="0"/>
              <a:t>:</a:t>
            </a:r>
          </a:p>
          <a:p>
            <a:pPr marL="742950" lvl="1" indent="-285750">
              <a:buFont typeface="Arial" panose="020B0604020202020204" pitchFamily="34" charset="0"/>
              <a:buChar char="•"/>
            </a:pPr>
            <a:r>
              <a:rPr lang="en-US" dirty="0"/>
              <a:t>"Keep out of the reach of children."</a:t>
            </a:r>
          </a:p>
          <a:p>
            <a:pPr marL="742950" lvl="1" indent="-285750">
              <a:buFont typeface="Arial" panose="020B0604020202020204" pitchFamily="34" charset="0"/>
              <a:buChar char="•"/>
            </a:pPr>
            <a:r>
              <a:rPr lang="en-US" dirty="0"/>
              <a:t>"If swallowed or if symptoms of poisoning occur, call a physician immediately."</a:t>
            </a:r>
          </a:p>
          <a:p>
            <a:pPr>
              <a:buFont typeface="Arial" panose="020B0604020202020204" pitchFamily="34" charset="0"/>
              <a:buChar char="•"/>
            </a:pPr>
            <a:r>
              <a:rPr lang="en-US" b="1" dirty="0"/>
              <a:t>Probable Lethal Dose for 70 kg Person</a:t>
            </a:r>
            <a:r>
              <a:rPr lang="en-US" dirty="0"/>
              <a:t>: A taste (less than 7 drops) to one teaspoon.</a:t>
            </a:r>
          </a:p>
          <a:p>
            <a:pPr marL="0" indent="0">
              <a:buNone/>
            </a:pPr>
            <a:r>
              <a:rPr lang="en-IN" b="1" dirty="0"/>
              <a:t>Note</a:t>
            </a:r>
          </a:p>
          <a:p>
            <a:pPr marL="0" indent="0">
              <a:buNone/>
            </a:pPr>
            <a:r>
              <a:rPr lang="en-IN" dirty="0"/>
              <a:t>The median lethal dose (or LD50) is defined as </a:t>
            </a:r>
            <a:r>
              <a:rPr lang="en-IN" b="1" dirty="0"/>
              <a:t>the dose of a test substance that is lethal for 50% of the animals in a dose group</a:t>
            </a:r>
            <a:r>
              <a:rPr lang="en-IN" dirty="0"/>
              <a:t>.</a:t>
            </a:r>
            <a:endParaRPr lang="en-IN" b="1" dirty="0"/>
          </a:p>
        </p:txBody>
      </p:sp>
    </p:spTree>
    <p:extLst>
      <p:ext uri="{BB962C8B-B14F-4D97-AF65-F5344CB8AC3E}">
        <p14:creationId xmlns:p14="http://schemas.microsoft.com/office/powerpoint/2010/main" val="214153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F969-84C4-EB77-61F1-0686FD5A1266}"/>
              </a:ext>
            </a:extLst>
          </p:cNvPr>
          <p:cNvSpPr>
            <a:spLocks noGrp="1"/>
          </p:cNvSpPr>
          <p:nvPr>
            <p:ph type="title"/>
          </p:nvPr>
        </p:nvSpPr>
        <p:spPr/>
        <p:txBody>
          <a:bodyPr/>
          <a:lstStyle/>
          <a:p>
            <a:r>
              <a:rPr lang="en-US" dirty="0"/>
              <a:t>Classification of Pesticides Based on Acute Toxicity Under the Insecticides Rules, 1971</a:t>
            </a:r>
            <a:endParaRPr lang="en-IN" dirty="0"/>
          </a:p>
        </p:txBody>
      </p:sp>
      <p:sp>
        <p:nvSpPr>
          <p:cNvPr id="3" name="Content Placeholder 2">
            <a:extLst>
              <a:ext uri="{FF2B5EF4-FFF2-40B4-BE49-F238E27FC236}">
                <a16:creationId xmlns:a16="http://schemas.microsoft.com/office/drawing/2014/main" id="{162528AC-B583-4332-ACA9-46DE98606DE7}"/>
              </a:ext>
            </a:extLst>
          </p:cNvPr>
          <p:cNvSpPr>
            <a:spLocks noGrp="1"/>
          </p:cNvSpPr>
          <p:nvPr>
            <p:ph idx="1"/>
          </p:nvPr>
        </p:nvSpPr>
        <p:spPr/>
        <p:txBody>
          <a:bodyPr/>
          <a:lstStyle/>
          <a:p>
            <a:pPr marL="0" indent="0">
              <a:buNone/>
            </a:pPr>
            <a:r>
              <a:rPr lang="en-US" b="1" dirty="0"/>
              <a:t> Highly Toxic Pesticides</a:t>
            </a:r>
            <a:endParaRPr lang="en-US" dirty="0"/>
          </a:p>
          <a:p>
            <a:pPr>
              <a:buFont typeface="Arial" panose="020B0604020202020204" pitchFamily="34" charset="0"/>
              <a:buChar char="•"/>
            </a:pPr>
            <a:r>
              <a:rPr lang="en-US" b="1" dirty="0"/>
              <a:t>Oral LD50 in Rats</a:t>
            </a:r>
            <a:r>
              <a:rPr lang="en-US" dirty="0"/>
              <a:t>: 51 - 500 mg/kg</a:t>
            </a:r>
          </a:p>
          <a:p>
            <a:pPr>
              <a:buFont typeface="Arial" panose="020B0604020202020204" pitchFamily="34" charset="0"/>
              <a:buChar char="•"/>
            </a:pPr>
            <a:r>
              <a:rPr lang="en-US" b="1" dirty="0"/>
              <a:t>Dermal LD50 in Rats</a:t>
            </a:r>
            <a:r>
              <a:rPr lang="en-US" dirty="0"/>
              <a:t>: 201 - 2000 mg/kg</a:t>
            </a:r>
          </a:p>
          <a:p>
            <a:pPr>
              <a:buFont typeface="Arial" panose="020B0604020202020204" pitchFamily="34" charset="0"/>
              <a:buChar char="•"/>
            </a:pPr>
            <a:r>
              <a:rPr lang="en-US" b="1" dirty="0"/>
              <a:t>Label Statement</a:t>
            </a:r>
            <a:r>
              <a:rPr lang="en-US" dirty="0"/>
              <a:t>: "Keep out of the reach of children."</a:t>
            </a:r>
          </a:p>
          <a:p>
            <a:pPr>
              <a:buFont typeface="Arial" panose="020B0604020202020204" pitchFamily="34" charset="0"/>
              <a:buChar char="•"/>
            </a:pPr>
            <a:r>
              <a:rPr lang="en-US" b="1" dirty="0"/>
              <a:t>Probable Lethal Dose for 70 kg Person</a:t>
            </a:r>
            <a:r>
              <a:rPr lang="en-US" dirty="0"/>
              <a:t>: Between 5 to 30 ml.</a:t>
            </a:r>
          </a:p>
          <a:p>
            <a:endParaRPr lang="en-IN" dirty="0"/>
          </a:p>
        </p:txBody>
      </p:sp>
    </p:spTree>
    <p:extLst>
      <p:ext uri="{BB962C8B-B14F-4D97-AF65-F5344CB8AC3E}">
        <p14:creationId xmlns:p14="http://schemas.microsoft.com/office/powerpoint/2010/main" val="266650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5B86-D8E2-F08B-9F3C-E44068260A8E}"/>
              </a:ext>
            </a:extLst>
          </p:cNvPr>
          <p:cNvSpPr>
            <a:spLocks noGrp="1"/>
          </p:cNvSpPr>
          <p:nvPr>
            <p:ph type="title"/>
          </p:nvPr>
        </p:nvSpPr>
        <p:spPr/>
        <p:txBody>
          <a:bodyPr/>
          <a:lstStyle/>
          <a:p>
            <a:r>
              <a:rPr lang="en-US" dirty="0"/>
              <a:t>Classification of Pesticides Based on Acute Toxicity Under the Insecticides Rules, 1971</a:t>
            </a:r>
            <a:endParaRPr lang="en-IN" dirty="0"/>
          </a:p>
        </p:txBody>
      </p:sp>
      <p:sp>
        <p:nvSpPr>
          <p:cNvPr id="3" name="Content Placeholder 2">
            <a:extLst>
              <a:ext uri="{FF2B5EF4-FFF2-40B4-BE49-F238E27FC236}">
                <a16:creationId xmlns:a16="http://schemas.microsoft.com/office/drawing/2014/main" id="{373F6AFD-EAD3-E2AB-15EA-B4F0B2A92252}"/>
              </a:ext>
            </a:extLst>
          </p:cNvPr>
          <p:cNvSpPr>
            <a:spLocks noGrp="1"/>
          </p:cNvSpPr>
          <p:nvPr>
            <p:ph idx="1"/>
          </p:nvPr>
        </p:nvSpPr>
        <p:spPr/>
        <p:txBody>
          <a:bodyPr/>
          <a:lstStyle/>
          <a:p>
            <a:pPr marL="0" indent="0">
              <a:buNone/>
            </a:pPr>
            <a:r>
              <a:rPr lang="en-US" b="1" dirty="0"/>
              <a:t>  Moderately Toxic Pesticides</a:t>
            </a:r>
            <a:endParaRPr lang="en-US" dirty="0"/>
          </a:p>
          <a:p>
            <a:pPr>
              <a:buFont typeface="Arial" panose="020B0604020202020204" pitchFamily="34" charset="0"/>
              <a:buChar char="•"/>
            </a:pPr>
            <a:r>
              <a:rPr lang="en-US" b="1" dirty="0"/>
              <a:t>Oral LD50 in Rats</a:t>
            </a:r>
            <a:r>
              <a:rPr lang="en-US" dirty="0"/>
              <a:t>: 501 - 5000 mg/kg</a:t>
            </a:r>
          </a:p>
          <a:p>
            <a:pPr>
              <a:buFont typeface="Arial" panose="020B0604020202020204" pitchFamily="34" charset="0"/>
              <a:buChar char="•"/>
            </a:pPr>
            <a:r>
              <a:rPr lang="en-US" b="1" dirty="0"/>
              <a:t>Dermal LD50 in Rats</a:t>
            </a:r>
            <a:r>
              <a:rPr lang="en-US" dirty="0"/>
              <a:t>: 2001 - 20000 mg/kg</a:t>
            </a:r>
          </a:p>
          <a:p>
            <a:pPr>
              <a:buFont typeface="Arial" panose="020B0604020202020204" pitchFamily="34" charset="0"/>
              <a:buChar char="•"/>
            </a:pPr>
            <a:r>
              <a:rPr lang="en-US" b="1" dirty="0"/>
              <a:t>Label Statement</a:t>
            </a:r>
            <a:r>
              <a:rPr lang="en-US" dirty="0"/>
              <a:t>: "Keep out of the reach of children."</a:t>
            </a:r>
          </a:p>
          <a:p>
            <a:pPr>
              <a:buFont typeface="Arial" panose="020B0604020202020204" pitchFamily="34" charset="0"/>
              <a:buChar char="•"/>
            </a:pPr>
            <a:r>
              <a:rPr lang="en-US" b="1" dirty="0"/>
              <a:t>Probable Lethal Dose for 70 kg Person</a:t>
            </a:r>
            <a:r>
              <a:rPr lang="en-US" dirty="0"/>
              <a:t>: Between 30 ml to 475 ml.</a:t>
            </a:r>
          </a:p>
          <a:p>
            <a:endParaRPr lang="en-IN" dirty="0"/>
          </a:p>
        </p:txBody>
      </p:sp>
    </p:spTree>
    <p:extLst>
      <p:ext uri="{BB962C8B-B14F-4D97-AF65-F5344CB8AC3E}">
        <p14:creationId xmlns:p14="http://schemas.microsoft.com/office/powerpoint/2010/main" val="419906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3F9D-1579-E07A-9AB2-D7D31B5A5951}"/>
              </a:ext>
            </a:extLst>
          </p:cNvPr>
          <p:cNvSpPr>
            <a:spLocks noGrp="1"/>
          </p:cNvSpPr>
          <p:nvPr>
            <p:ph type="title"/>
          </p:nvPr>
        </p:nvSpPr>
        <p:spPr/>
        <p:txBody>
          <a:bodyPr/>
          <a:lstStyle/>
          <a:p>
            <a:r>
              <a:rPr lang="en-US" dirty="0"/>
              <a:t>Classification of Pesticides Based on Acute Toxicity Under the Insecticides Rules, 1971</a:t>
            </a:r>
            <a:endParaRPr lang="en-IN" dirty="0"/>
          </a:p>
        </p:txBody>
      </p:sp>
      <p:sp>
        <p:nvSpPr>
          <p:cNvPr id="3" name="Content Placeholder 2">
            <a:extLst>
              <a:ext uri="{FF2B5EF4-FFF2-40B4-BE49-F238E27FC236}">
                <a16:creationId xmlns:a16="http://schemas.microsoft.com/office/drawing/2014/main" id="{CB5D5389-1FC7-1B96-1F34-1C1116951920}"/>
              </a:ext>
            </a:extLst>
          </p:cNvPr>
          <p:cNvSpPr>
            <a:spLocks noGrp="1"/>
          </p:cNvSpPr>
          <p:nvPr>
            <p:ph idx="1"/>
          </p:nvPr>
        </p:nvSpPr>
        <p:spPr/>
        <p:txBody>
          <a:bodyPr/>
          <a:lstStyle/>
          <a:p>
            <a:pPr marL="0" indent="0">
              <a:buNone/>
            </a:pPr>
            <a:r>
              <a:rPr lang="en-US" b="1" dirty="0"/>
              <a:t> Slightly Toxic Pesticides</a:t>
            </a:r>
            <a:endParaRPr lang="en-US" dirty="0"/>
          </a:p>
          <a:p>
            <a:pPr>
              <a:buFont typeface="Arial" panose="020B0604020202020204" pitchFamily="34" charset="0"/>
              <a:buChar char="•"/>
            </a:pPr>
            <a:r>
              <a:rPr lang="en-US" b="1" dirty="0"/>
              <a:t>Oral LD50 in Rats</a:t>
            </a:r>
            <a:r>
              <a:rPr lang="en-US" dirty="0"/>
              <a:t>: More than 5000 mg/kg</a:t>
            </a:r>
          </a:p>
          <a:p>
            <a:pPr>
              <a:buFont typeface="Arial" panose="020B0604020202020204" pitchFamily="34" charset="0"/>
              <a:buChar char="•"/>
            </a:pPr>
            <a:r>
              <a:rPr lang="en-US" b="1" dirty="0"/>
              <a:t>Dermal LD50 in Rats</a:t>
            </a:r>
            <a:r>
              <a:rPr lang="en-US" dirty="0"/>
              <a:t>: More than 20000 mg/kg</a:t>
            </a:r>
          </a:p>
          <a:p>
            <a:pPr>
              <a:buFont typeface="Arial" panose="020B0604020202020204" pitchFamily="34" charset="0"/>
              <a:buChar char="•"/>
            </a:pPr>
            <a:r>
              <a:rPr lang="en-US" b="1" dirty="0"/>
              <a:t>Label Statement</a:t>
            </a:r>
            <a:r>
              <a:rPr lang="en-US" dirty="0"/>
              <a:t>: Typically, no specific statement required.</a:t>
            </a:r>
          </a:p>
          <a:p>
            <a:pPr>
              <a:buFont typeface="Arial" panose="020B0604020202020204" pitchFamily="34" charset="0"/>
              <a:buChar char="•"/>
            </a:pPr>
            <a:r>
              <a:rPr lang="en-US" b="1" dirty="0"/>
              <a:t>Probable Lethal Dose for 70 kg Person</a:t>
            </a:r>
            <a:r>
              <a:rPr lang="en-US" dirty="0"/>
              <a:t>: More than 475 ml.</a:t>
            </a:r>
          </a:p>
          <a:p>
            <a:endParaRPr lang="en-IN" dirty="0"/>
          </a:p>
        </p:txBody>
      </p:sp>
    </p:spTree>
    <p:extLst>
      <p:ext uri="{BB962C8B-B14F-4D97-AF65-F5344CB8AC3E}">
        <p14:creationId xmlns:p14="http://schemas.microsoft.com/office/powerpoint/2010/main" val="163576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C014-2A5C-74D0-CAB8-B6B6B63B4867}"/>
              </a:ext>
            </a:extLst>
          </p:cNvPr>
          <p:cNvSpPr>
            <a:spLocks noGrp="1"/>
          </p:cNvSpPr>
          <p:nvPr>
            <p:ph type="title"/>
          </p:nvPr>
        </p:nvSpPr>
        <p:spPr/>
        <p:txBody>
          <a:bodyPr/>
          <a:lstStyle/>
          <a:p>
            <a:r>
              <a:rPr lang="en-US" dirty="0"/>
              <a:t>Common Names  of Pesticides</a:t>
            </a:r>
            <a:endParaRPr lang="en-IN" dirty="0"/>
          </a:p>
        </p:txBody>
      </p:sp>
      <p:sp>
        <p:nvSpPr>
          <p:cNvPr id="3" name="Content Placeholder 2">
            <a:extLst>
              <a:ext uri="{FF2B5EF4-FFF2-40B4-BE49-F238E27FC236}">
                <a16:creationId xmlns:a16="http://schemas.microsoft.com/office/drawing/2014/main" id="{2DA69544-42AF-D3CC-6B20-FBC125768A46}"/>
              </a:ext>
            </a:extLst>
          </p:cNvPr>
          <p:cNvSpPr>
            <a:spLocks noGrp="1"/>
          </p:cNvSpPr>
          <p:nvPr>
            <p:ph idx="1"/>
          </p:nvPr>
        </p:nvSpPr>
        <p:spPr/>
        <p:txBody>
          <a:bodyPr>
            <a:normAutofit/>
          </a:bodyPr>
          <a:lstStyle/>
          <a:p>
            <a:r>
              <a:rPr lang="en-US" dirty="0"/>
              <a:t>What are the Principles For Selection of common Names of pesticides?</a:t>
            </a:r>
          </a:p>
          <a:p>
            <a:r>
              <a:rPr lang="en-US" dirty="0"/>
              <a:t>What abbreviation is to be used for depicting a particular type of pesticide ?</a:t>
            </a:r>
          </a:p>
          <a:p>
            <a:r>
              <a:rPr lang="en-US" dirty="0"/>
              <a:t>What is the Chemical formula of the pesticide?</a:t>
            </a:r>
          </a:p>
          <a:p>
            <a:pPr algn="just"/>
            <a:r>
              <a:rPr lang="en-US" dirty="0"/>
              <a:t>IS 885:1994 provide an alphabetical list of common names for pesticides and other agrochemical(excluding fertilizers), together with their corresponding chemical names, structural and molecular formulae and use.</a:t>
            </a:r>
            <a:endParaRPr lang="en-IN" dirty="0"/>
          </a:p>
        </p:txBody>
      </p:sp>
    </p:spTree>
    <p:extLst>
      <p:ext uri="{BB962C8B-B14F-4D97-AF65-F5344CB8AC3E}">
        <p14:creationId xmlns:p14="http://schemas.microsoft.com/office/powerpoint/2010/main" val="52990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4DAB55-69A6-40AD-8CAD-CC2416D6E71A}"/>
              </a:ext>
            </a:extLst>
          </p:cNvPr>
          <p:cNvSpPr txBox="1">
            <a:spLocks/>
          </p:cNvSpPr>
          <p:nvPr/>
        </p:nvSpPr>
        <p:spPr>
          <a:xfrm>
            <a:off x="801858" y="-6"/>
            <a:ext cx="10551942" cy="13671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latin typeface="Times New Roman" panose="02020603050405020304" pitchFamily="18" charset="0"/>
                <a:cs typeface="Times New Roman" panose="02020603050405020304" pitchFamily="18" charset="0"/>
              </a:rPr>
              <a:t>INTRODUCTION</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9502B49-A52B-47A9-8353-19B9BA6D25BB}"/>
              </a:ext>
            </a:extLst>
          </p:cNvPr>
          <p:cNvSpPr/>
          <p:nvPr/>
        </p:nvSpPr>
        <p:spPr>
          <a:xfrm>
            <a:off x="1388989" y="3090005"/>
            <a:ext cx="9720776" cy="3539430"/>
          </a:xfrm>
          <a:prstGeom prst="rect">
            <a:avLst/>
          </a:prstGeom>
        </p:spPr>
        <p:txBody>
          <a:bodyPr wrap="square">
            <a:spAutoFit/>
          </a:bodyPr>
          <a:lstStyle/>
          <a:p>
            <a:pPr marL="457200" indent="-457200" algn="just">
              <a:buFont typeface="Arial" panose="020B0604020202020204" pitchFamily="34" charset="0"/>
              <a:buChar char="•"/>
            </a:pPr>
            <a:r>
              <a:rPr lang="en-IN" sz="2800" dirty="0">
                <a:highlight>
                  <a:srgbClr val="FFFF00"/>
                </a:highlight>
                <a:latin typeface="Times New Roman" panose="02020603050405020304" pitchFamily="18" charset="0"/>
                <a:cs typeface="Times New Roman" panose="02020603050405020304" pitchFamily="18" charset="0"/>
              </a:rPr>
              <a:t>Agrochemicals are chemical formulations that are generally used to control pests, pathogens, and supplying nutrients to the soil.</a:t>
            </a:r>
          </a:p>
          <a:p>
            <a:pPr marL="457200" indent="-457200" algn="just">
              <a:buFont typeface="Arial" panose="020B0604020202020204" pitchFamily="34" charset="0"/>
              <a:buChar char="•"/>
            </a:pPr>
            <a:endParaRPr lang="en-IN" sz="2800" dirty="0">
              <a:highlight>
                <a:srgbClr val="FFFF00"/>
              </a:highligh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IN" sz="2800" dirty="0">
                <a:highlight>
                  <a:srgbClr val="FFFF00"/>
                </a:highlight>
                <a:latin typeface="Times New Roman" panose="02020603050405020304" pitchFamily="18" charset="0"/>
                <a:cs typeface="Times New Roman" panose="02020603050405020304" pitchFamily="18" charset="0"/>
              </a:rPr>
              <a:t>These chemicals, which include pesticides, herbicides, fungicides, and fertilizers, are designed to protect crops from pests, diseases, and weeds, while also enhancing soil fertility and crop yield.</a:t>
            </a:r>
          </a:p>
        </p:txBody>
      </p:sp>
    </p:spTree>
    <p:extLst>
      <p:ext uri="{BB962C8B-B14F-4D97-AF65-F5344CB8AC3E}">
        <p14:creationId xmlns:p14="http://schemas.microsoft.com/office/powerpoint/2010/main" val="4205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AEA1-B58F-4C18-BDCE-8A0BCCD9A15C}"/>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What is a technical grade pesticide?</a:t>
            </a:r>
            <a:br>
              <a:rPr lang="en-IN" dirty="0"/>
            </a:br>
            <a:endParaRPr lang="en-IN" dirty="0"/>
          </a:p>
        </p:txBody>
      </p:sp>
      <p:sp>
        <p:nvSpPr>
          <p:cNvPr id="3" name="Content Placeholder 2">
            <a:extLst>
              <a:ext uri="{FF2B5EF4-FFF2-40B4-BE49-F238E27FC236}">
                <a16:creationId xmlns:a16="http://schemas.microsoft.com/office/drawing/2014/main" id="{EFFA4D40-3008-46CB-988D-E690D079DC69}"/>
              </a:ext>
            </a:extLst>
          </p:cNvPr>
          <p:cNvSpPr>
            <a:spLocks noGrp="1"/>
          </p:cNvSpPr>
          <p:nvPr>
            <p:ph idx="1"/>
          </p:nvPr>
        </p:nvSpPr>
        <p:spPr>
          <a:xfrm>
            <a:off x="866336" y="1839692"/>
            <a:ext cx="11236764" cy="5018307"/>
          </a:xfrm>
        </p:spPr>
        <p:txBody>
          <a:bodyPr/>
          <a:lstStyle/>
          <a:p>
            <a:pPr marL="0" indent="0">
              <a:buNone/>
            </a:pPr>
            <a:r>
              <a:rPr lang="en-US" dirty="0">
                <a:latin typeface="Times New Roman" panose="02020603050405020304" pitchFamily="18" charset="0"/>
                <a:cs typeface="Times New Roman" panose="02020603050405020304" pitchFamily="18" charset="0"/>
              </a:rPr>
              <a:t>Technical grade pesticides are relatively pure active ingredients, used to prepare formulations. TC is usually ≥900 g/kg active ingredient with solvent(s) removed during synthesis and no solvent added subsequently; TK contains &lt;900 g/kg active ingredient and may contain solvents or diluents</a:t>
            </a:r>
            <a:r>
              <a:rPr lang="en-US" dirty="0"/>
              <a:t>.</a:t>
            </a:r>
          </a:p>
          <a:p>
            <a:pPr marL="0" indent="0">
              <a:buNone/>
            </a:pPr>
            <a:r>
              <a:rPr lang="en-US" dirty="0"/>
              <a:t>(Source :FAO)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TC=Technical material			TK=Technical concentrate</a:t>
            </a:r>
            <a:endParaRPr lang="en-IN" dirty="0"/>
          </a:p>
        </p:txBody>
      </p:sp>
      <p:pic>
        <p:nvPicPr>
          <p:cNvPr id="6148" name="Picture 4" descr="Technical Grade Pesticides ...">
            <a:extLst>
              <a:ext uri="{FF2B5EF4-FFF2-40B4-BE49-F238E27FC236}">
                <a16:creationId xmlns:a16="http://schemas.microsoft.com/office/drawing/2014/main" id="{51C403ED-EBB2-4C3D-9056-DEC118B90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728" y="3699803"/>
            <a:ext cx="3156438" cy="24397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echnical Grade Pesticides white c9 ...">
            <a:extLst>
              <a:ext uri="{FF2B5EF4-FFF2-40B4-BE49-F238E27FC236}">
                <a16:creationId xmlns:a16="http://schemas.microsoft.com/office/drawing/2014/main" id="{1A943999-604B-470B-AEF9-3081C80C6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568" y="3841067"/>
            <a:ext cx="3507764" cy="229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0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36FA-E40A-4B67-8999-D0F4FD206F5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a good TC/TK?</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E32789-4649-45E5-87AD-4CABD414D0A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Correct physical appearance Not less than the minimum content of active ingredient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Not more than the maximum content of "relevant impurities”</a:t>
            </a:r>
          </a:p>
          <a:p>
            <a:r>
              <a:rPr lang="en-US" dirty="0">
                <a:latin typeface="Times New Roman" panose="02020603050405020304" pitchFamily="18" charset="0"/>
                <a:cs typeface="Times New Roman" panose="02020603050405020304" pitchFamily="18" charset="0"/>
              </a:rPr>
              <a:t>Acceptable physical properties, if applicable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1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E6CE-192C-4899-9879-F2064B4E5A7F}"/>
              </a:ext>
            </a:extLst>
          </p:cNvPr>
          <p:cNvSpPr>
            <a:spLocks noGrp="1"/>
          </p:cNvSpPr>
          <p:nvPr>
            <p:ph type="title"/>
          </p:nvPr>
        </p:nvSpPr>
        <p:spPr>
          <a:xfrm>
            <a:off x="313801" y="-386939"/>
            <a:ext cx="10545417" cy="1279870"/>
          </a:xfrm>
        </p:spPr>
        <p:txBody>
          <a:bodyPr/>
          <a:lstStyle/>
          <a:p>
            <a:r>
              <a:rPr lang="en-US" b="1" dirty="0">
                <a:latin typeface="Times New Roman" panose="02020603050405020304" pitchFamily="18" charset="0"/>
                <a:cs typeface="Times New Roman" panose="02020603050405020304" pitchFamily="18" charset="0"/>
              </a:rPr>
              <a:t>Types of Formulations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988087-ED11-42EE-A86D-CF752B0E8A48}"/>
              </a:ext>
            </a:extLst>
          </p:cNvPr>
          <p:cNvSpPr>
            <a:spLocks noGrp="1"/>
          </p:cNvSpPr>
          <p:nvPr>
            <p:ph idx="1"/>
          </p:nvPr>
        </p:nvSpPr>
        <p:spPr>
          <a:xfrm>
            <a:off x="424132" y="631207"/>
            <a:ext cx="11181522" cy="5829978"/>
          </a:xfrm>
        </p:spPr>
        <p:txBody>
          <a:bodyPr>
            <a:normAutofit fontScale="92500" lnSpcReduction="20000"/>
          </a:bodyPr>
          <a:lstStyle/>
          <a:p>
            <a:pPr algn="just"/>
            <a:r>
              <a:rPr lang="en-US" dirty="0">
                <a:solidFill>
                  <a:srgbClr val="FF0000"/>
                </a:solidFill>
                <a:latin typeface="Times New Roman" panose="02020603050405020304" pitchFamily="18" charset="0"/>
                <a:cs typeface="Times New Roman" panose="02020603050405020304" pitchFamily="18" charset="0"/>
              </a:rPr>
              <a:t>Dust</a:t>
            </a:r>
            <a:r>
              <a:rPr lang="en-US" dirty="0">
                <a:latin typeface="Times New Roman" panose="02020603050405020304" pitchFamily="18" charset="0"/>
                <a:cs typeface="Times New Roman" panose="02020603050405020304" pitchFamily="18" charset="0"/>
              </a:rPr>
              <a:t>-pesticides prepared as dry fine particles.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dirty="0"/>
              <a:t>Specification for malathion dusting powders (IS 2568)</a:t>
            </a:r>
            <a:endParaRPr lang="en-US" dirty="0">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Granules(G)-</a:t>
            </a:r>
            <a:r>
              <a:rPr lang="en-US" dirty="0">
                <a:latin typeface="Times New Roman" panose="02020603050405020304" pitchFamily="18" charset="0"/>
                <a:cs typeface="Times New Roman" panose="02020603050405020304" pitchFamily="18" charset="0"/>
              </a:rPr>
              <a:t>pesticides prepared as large dry particles.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IN" dirty="0" err="1"/>
              <a:t>Kitazin</a:t>
            </a:r>
            <a:r>
              <a:rPr lang="en-IN" dirty="0"/>
              <a:t>, granules (IS 13789)</a:t>
            </a:r>
            <a:endParaRPr lang="en-US" dirty="0">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Wettable powders (WP)-</a:t>
            </a:r>
            <a:r>
              <a:rPr lang="en-US" dirty="0">
                <a:latin typeface="Times New Roman" panose="02020603050405020304" pitchFamily="18" charset="0"/>
                <a:cs typeface="Times New Roman" panose="02020603050405020304" pitchFamily="18" charset="0"/>
              </a:rPr>
              <a:t>consists of finely divided particles with other substances that enable the powder to be mixed with water to form stable </a:t>
            </a:r>
            <a:r>
              <a:rPr lang="en-US" dirty="0" err="1">
                <a:latin typeface="Times New Roman" panose="02020603050405020304" pitchFamily="18" charset="0"/>
                <a:cs typeface="Times New Roman" panose="02020603050405020304" pitchFamily="18" charset="0"/>
              </a:rPr>
              <a:t>suspension.Eg</a:t>
            </a:r>
            <a:r>
              <a:rPr lang="en-US" dirty="0">
                <a:latin typeface="Times New Roman" panose="02020603050405020304" pitchFamily="18" charset="0"/>
                <a:cs typeface="Times New Roman" panose="02020603050405020304" pitchFamily="18" charset="0"/>
              </a:rPr>
              <a:t>- </a:t>
            </a:r>
            <a:r>
              <a:rPr lang="en-IN" dirty="0"/>
              <a:t>Ferbam wettable powders (IS 12562)</a:t>
            </a:r>
            <a:endParaRPr lang="en-US" dirty="0">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Emulsifiable concentrate (EC)-</a:t>
            </a:r>
            <a:r>
              <a:rPr lang="en-US" dirty="0">
                <a:latin typeface="Times New Roman" panose="02020603050405020304" pitchFamily="18" charset="0"/>
                <a:cs typeface="Times New Roman" panose="02020603050405020304" pitchFamily="18" charset="0"/>
              </a:rPr>
              <a:t>dissolved in an organic solvent to which emulsifier is added to enable proper mixing. Ex. </a:t>
            </a:r>
            <a:r>
              <a:rPr lang="en-IN" dirty="0"/>
              <a:t>Specification for malathion emulsifiable concentrates (IS 2567)</a:t>
            </a:r>
            <a:endParaRPr lang="en-US" dirty="0">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Dry bait pesticides-</a:t>
            </a:r>
            <a:r>
              <a:rPr lang="en-US" dirty="0">
                <a:latin typeface="Times New Roman" panose="02020603050405020304" pitchFamily="18" charset="0"/>
                <a:cs typeface="Times New Roman" panose="02020603050405020304" pitchFamily="18" charset="0"/>
              </a:rPr>
              <a:t>mixed</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edible products to form dry pellets which are attractive to pests. </a:t>
            </a:r>
            <a:r>
              <a:rPr lang="en-US" dirty="0" err="1">
                <a:latin typeface="Times New Roman" panose="02020603050405020304" pitchFamily="18" charset="0"/>
                <a:cs typeface="Times New Roman" panose="02020603050405020304" pitchFamily="18" charset="0"/>
              </a:rPr>
              <a:t>Eg-Klerat</a:t>
            </a:r>
            <a:r>
              <a:rPr lang="en-US" dirty="0">
                <a:latin typeface="Times New Roman" panose="02020603050405020304" pitchFamily="18" charset="0"/>
                <a:cs typeface="Times New Roman" panose="02020603050405020304" pitchFamily="18" charset="0"/>
              </a:rPr>
              <a:t>.</a:t>
            </a:r>
          </a:p>
          <a:p>
            <a:pPr algn="just"/>
            <a:r>
              <a:rPr lang="en-US" dirty="0">
                <a:solidFill>
                  <a:srgbClr val="FF0000"/>
                </a:solidFill>
                <a:latin typeface="Times New Roman" panose="02020603050405020304" pitchFamily="18" charset="0"/>
                <a:cs typeface="Times New Roman" panose="02020603050405020304" pitchFamily="18" charset="0"/>
              </a:rPr>
              <a:t>Smokes</a:t>
            </a:r>
            <a:r>
              <a:rPr lang="en-US" dirty="0">
                <a:latin typeface="Times New Roman" panose="02020603050405020304" pitchFamily="18" charset="0"/>
                <a:cs typeface="Times New Roman" panose="02020603050405020304" pitchFamily="18" charset="0"/>
              </a:rPr>
              <a:t>-it is mixed with an oxidant and combustible material, which generates hot gas.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IN" dirty="0"/>
              <a:t>Allethrin - Mosquito coils (IS 13438)</a:t>
            </a:r>
            <a:endParaRPr lang="en-US" dirty="0"/>
          </a:p>
          <a:p>
            <a:endParaRPr lang="en-IN" dirty="0"/>
          </a:p>
          <a:p>
            <a:r>
              <a:rPr lang="en-IN" dirty="0"/>
              <a:t>IS 6940 – under revision at WC stage (Doc: FAD 01(25870)WC) – covers glossary, different formulations and associated test parameters and their test method. </a:t>
            </a:r>
          </a:p>
        </p:txBody>
      </p:sp>
    </p:spTree>
    <p:extLst>
      <p:ext uri="{BB962C8B-B14F-4D97-AF65-F5344CB8AC3E}">
        <p14:creationId xmlns:p14="http://schemas.microsoft.com/office/powerpoint/2010/main" val="78880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4D32-85DD-46DE-8B52-854CF732B357}"/>
              </a:ext>
            </a:extLst>
          </p:cNvPr>
          <p:cNvSpPr>
            <a:spLocks noGrp="1"/>
          </p:cNvSpPr>
          <p:nvPr>
            <p:ph type="title"/>
          </p:nvPr>
        </p:nvSpPr>
        <p:spPr>
          <a:xfrm>
            <a:off x="576775" y="871268"/>
            <a:ext cx="11043725" cy="1235126"/>
          </a:xfrm>
        </p:spPr>
        <p:txBody>
          <a:bodyPr>
            <a:normAutofit fontScale="90000"/>
          </a:bodyPr>
          <a:lstStyle/>
          <a:p>
            <a:br>
              <a:rPr lang="en-IN" dirty="0"/>
            </a:br>
            <a:endParaRPr lang="en-IN" dirty="0"/>
          </a:p>
        </p:txBody>
      </p:sp>
      <p:sp>
        <p:nvSpPr>
          <p:cNvPr id="3" name="Content Placeholder 2">
            <a:extLst>
              <a:ext uri="{FF2B5EF4-FFF2-40B4-BE49-F238E27FC236}">
                <a16:creationId xmlns:a16="http://schemas.microsoft.com/office/drawing/2014/main" id="{AB7BB320-BE04-42EB-AB31-C5E51B26CF51}"/>
              </a:ext>
            </a:extLst>
          </p:cNvPr>
          <p:cNvSpPr>
            <a:spLocks noGrp="1"/>
          </p:cNvSpPr>
          <p:nvPr>
            <p:ph idx="1"/>
          </p:nvPr>
        </p:nvSpPr>
        <p:spPr>
          <a:xfrm>
            <a:off x="571501" y="388189"/>
            <a:ext cx="11527734" cy="6324039"/>
          </a:xfrm>
        </p:spPr>
        <p:txBody>
          <a:bodyPr>
            <a:noAutofit/>
          </a:bodyPr>
          <a:lstStyle/>
          <a:p>
            <a:r>
              <a:rPr lang="en-US" sz="2400" dirty="0">
                <a:latin typeface="Times New Roman" panose="02020603050405020304" pitchFamily="18" charset="0"/>
                <a:cs typeface="Times New Roman" panose="02020603050405020304" pitchFamily="18" charset="0"/>
              </a:rPr>
              <a:t>Analyses of pesticide formulations is critical in the backdrop of availability of quality pesticide market for ultimate benefit of farmers and ecosystem health.</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India, 946 pesticides are registered of which includes insecticides, fungicides, </a:t>
            </a:r>
            <a:r>
              <a:rPr lang="en-IN" sz="2400" dirty="0">
                <a:latin typeface="Times New Roman" panose="02020603050405020304" pitchFamily="18" charset="0"/>
                <a:cs typeface="Times New Roman" panose="02020603050405020304" pitchFamily="18" charset="0"/>
              </a:rPr>
              <a:t>herbicides, nematicides.(http://ppqs.gov.in&gt;divisions&gt;cib-rc-registerd products).</a:t>
            </a:r>
          </a:p>
          <a:p>
            <a:endParaRPr lang="en-IN"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Pesticide formulation analysis main moto to find the </a:t>
            </a:r>
            <a:r>
              <a:rPr lang="en-US" sz="2400" dirty="0">
                <a:highlight>
                  <a:srgbClr val="FFFF00"/>
                </a:highlight>
                <a:latin typeface="Times New Roman" panose="02020603050405020304" pitchFamily="18" charset="0"/>
                <a:cs typeface="Times New Roman" panose="02020603050405020304" pitchFamily="18" charset="0"/>
              </a:rPr>
              <a:t>substandard pesticide </a:t>
            </a:r>
            <a:r>
              <a:rPr lang="en-US" sz="2400" dirty="0">
                <a:latin typeface="Times New Roman" panose="02020603050405020304" pitchFamily="18" charset="0"/>
                <a:cs typeface="Times New Roman" panose="02020603050405020304" pitchFamily="18" charset="0"/>
              </a:rPr>
              <a:t>in the pesticide market.</a:t>
            </a:r>
            <a:endParaRPr lang="en-IN" sz="24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2C99444-CA63-4A16-8E08-A1BC6C95AFA5}"/>
              </a:ext>
            </a:extLst>
          </p:cNvPr>
          <p:cNvGraphicFramePr>
            <a:graphicFrameLocks noGrp="1"/>
          </p:cNvGraphicFramePr>
          <p:nvPr>
            <p:extLst>
              <p:ext uri="{D42A27DB-BD31-4B8C-83A1-F6EECF244321}">
                <p14:modId xmlns:p14="http://schemas.microsoft.com/office/powerpoint/2010/main" val="937807231"/>
              </p:ext>
            </p:extLst>
          </p:nvPr>
        </p:nvGraphicFramePr>
        <p:xfrm>
          <a:off x="2041086" y="2515550"/>
          <a:ext cx="7858540" cy="1318891"/>
        </p:xfrm>
        <a:graphic>
          <a:graphicData uri="http://schemas.openxmlformats.org/drawingml/2006/table">
            <a:tbl>
              <a:tblPr/>
              <a:tblGrid>
                <a:gridCol w="3929270">
                  <a:extLst>
                    <a:ext uri="{9D8B030D-6E8A-4147-A177-3AD203B41FA5}">
                      <a16:colId xmlns:a16="http://schemas.microsoft.com/office/drawing/2014/main" val="504543244"/>
                    </a:ext>
                  </a:extLst>
                </a:gridCol>
                <a:gridCol w="3929270">
                  <a:extLst>
                    <a:ext uri="{9D8B030D-6E8A-4147-A177-3AD203B41FA5}">
                      <a16:colId xmlns:a16="http://schemas.microsoft.com/office/drawing/2014/main" val="4222099405"/>
                    </a:ext>
                  </a:extLst>
                </a:gridCol>
              </a:tblGrid>
              <a:tr h="1318891">
                <a:tc>
                  <a:txBody>
                    <a:bodyPr/>
                    <a:lstStyle/>
                    <a:p>
                      <a:pPr algn="l" fontAlgn="t"/>
                      <a:r>
                        <a:rPr lang="en-US" b="0" dirty="0">
                          <a:effectLst/>
                        </a:rPr>
                        <a:t>PESTICIDES AND FORMULATIONS REGISTERED FOR USE IN THE COUNTRY UNDER THE INSECTICIDES ACT, 1968 AS ON 31.03.2024</a:t>
                      </a:r>
                    </a:p>
                  </a:txBody>
                  <a:tcPr marL="95250" marR="95250" marT="95250" marB="95250">
                    <a:lnL w="9525" cap="flat" cmpd="sng" algn="ctr">
                      <a:solidFill>
                        <a:srgbClr val="C4C4C4"/>
                      </a:solidFill>
                      <a:prstDash val="solid"/>
                      <a:round/>
                      <a:headEnd type="none" w="med" len="med"/>
                      <a:tailEnd type="none" w="med" len="med"/>
                    </a:lnL>
                    <a:lnR w="9525" cap="flat" cmpd="sng" algn="ctr">
                      <a:solidFill>
                        <a:srgbClr val="C4C4C4"/>
                      </a:solidFill>
                      <a:prstDash val="solid"/>
                      <a:round/>
                      <a:headEnd type="none" w="med" len="med"/>
                      <a:tailEnd type="none" w="med" len="med"/>
                    </a:lnR>
                    <a:lnT w="9525" cap="flat" cmpd="sng" algn="ctr">
                      <a:solidFill>
                        <a:srgbClr val="C4C4C4"/>
                      </a:solidFill>
                      <a:prstDash val="solid"/>
                      <a:round/>
                      <a:headEnd type="none" w="med" len="med"/>
                      <a:tailEnd type="none" w="med" len="med"/>
                    </a:lnT>
                    <a:lnB w="9525" cap="flat" cmpd="sng" algn="ctr">
                      <a:solidFill>
                        <a:srgbClr val="C4C4C4"/>
                      </a:solidFill>
                      <a:prstDash val="solid"/>
                      <a:round/>
                      <a:headEnd type="none" w="med" len="med"/>
                      <a:tailEnd type="none" w="med" len="med"/>
                    </a:lnB>
                    <a:solidFill>
                      <a:srgbClr val="E8E8E8"/>
                    </a:solidFill>
                  </a:tcPr>
                </a:tc>
                <a:tc>
                  <a:txBody>
                    <a:bodyPr/>
                    <a:lstStyle/>
                    <a:p>
                      <a:pPr algn="l" fontAlgn="t"/>
                      <a:r>
                        <a:rPr lang="en-IN" b="0" u="none" strike="noStrike" dirty="0">
                          <a:solidFill>
                            <a:srgbClr val="0068AC"/>
                          </a:solidFill>
                          <a:effectLst/>
                          <a:hlinkClick r:id="rId2" tooltip="PDF file that opens in a new window."/>
                        </a:rPr>
                        <a:t>Download (545.25 KB) </a:t>
                      </a:r>
                      <a:endParaRPr lang="en-IN" b="0" dirty="0">
                        <a:effectLst/>
                      </a:endParaRPr>
                    </a:p>
                  </a:txBody>
                  <a:tcPr marL="95250" marR="95250" marT="95250" marB="95250">
                    <a:lnL w="9525" cap="flat" cmpd="sng" algn="ctr">
                      <a:solidFill>
                        <a:srgbClr val="C4C4C4"/>
                      </a:solidFill>
                      <a:prstDash val="solid"/>
                      <a:round/>
                      <a:headEnd type="none" w="med" len="med"/>
                      <a:tailEnd type="none" w="med" len="med"/>
                    </a:lnL>
                    <a:lnR w="9525" cap="flat" cmpd="sng" algn="ctr">
                      <a:solidFill>
                        <a:srgbClr val="C4C4C4"/>
                      </a:solidFill>
                      <a:prstDash val="solid"/>
                      <a:round/>
                      <a:headEnd type="none" w="med" len="med"/>
                      <a:tailEnd type="none" w="med" len="med"/>
                    </a:lnR>
                    <a:lnT w="9525" cap="flat" cmpd="sng" algn="ctr">
                      <a:solidFill>
                        <a:srgbClr val="C4C4C4"/>
                      </a:solidFill>
                      <a:prstDash val="solid"/>
                      <a:round/>
                      <a:headEnd type="none" w="med" len="med"/>
                      <a:tailEnd type="none" w="med" len="med"/>
                    </a:lnT>
                    <a:lnB w="9525" cap="flat" cmpd="sng" algn="ctr">
                      <a:solidFill>
                        <a:srgbClr val="C4C4C4"/>
                      </a:solidFill>
                      <a:prstDash val="solid"/>
                      <a:round/>
                      <a:headEnd type="none" w="med" len="med"/>
                      <a:tailEnd type="none" w="med" len="med"/>
                    </a:lnB>
                    <a:solidFill>
                      <a:srgbClr val="E8E8E8"/>
                    </a:solidFill>
                  </a:tcPr>
                </a:tc>
                <a:extLst>
                  <a:ext uri="{0D108BD9-81ED-4DB2-BD59-A6C34878D82A}">
                    <a16:rowId xmlns:a16="http://schemas.microsoft.com/office/drawing/2014/main" val="691827368"/>
                  </a:ext>
                </a:extLst>
              </a:tr>
            </a:tbl>
          </a:graphicData>
        </a:graphic>
      </p:graphicFrame>
      <p:pic>
        <p:nvPicPr>
          <p:cNvPr id="1025" name="Picture 1" descr="pdf">
            <a:extLst>
              <a:ext uri="{FF2B5EF4-FFF2-40B4-BE49-F238E27FC236}">
                <a16:creationId xmlns:a16="http://schemas.microsoft.com/office/drawing/2014/main" id="{06AE4E29-1101-4D08-8377-068BD27BC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575" y="5120103"/>
            <a:ext cx="100832" cy="5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58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743035-06F5-4BB3-8991-C77D570380AD}"/>
              </a:ext>
            </a:extLst>
          </p:cNvPr>
          <p:cNvGraphicFramePr>
            <a:graphicFrameLocks noGrp="1"/>
          </p:cNvGraphicFramePr>
          <p:nvPr>
            <p:ph idx="1"/>
            <p:extLst>
              <p:ext uri="{D42A27DB-BD31-4B8C-83A1-F6EECF244321}">
                <p14:modId xmlns:p14="http://schemas.microsoft.com/office/powerpoint/2010/main" val="3646257600"/>
              </p:ext>
            </p:extLst>
          </p:nvPr>
        </p:nvGraphicFramePr>
        <p:xfrm>
          <a:off x="258792" y="905775"/>
          <a:ext cx="11904453" cy="2025846"/>
        </p:xfrm>
        <a:graphic>
          <a:graphicData uri="http://schemas.openxmlformats.org/drawingml/2006/table">
            <a:tbl>
              <a:tblPr firstRow="1" bandRow="1">
                <a:tableStyleId>{5C22544A-7EE6-4342-B048-85BDC9FD1C3A}</a:tableStyleId>
              </a:tblPr>
              <a:tblGrid>
                <a:gridCol w="3388170">
                  <a:extLst>
                    <a:ext uri="{9D8B030D-6E8A-4147-A177-3AD203B41FA5}">
                      <a16:colId xmlns:a16="http://schemas.microsoft.com/office/drawing/2014/main" val="2899729761"/>
                    </a:ext>
                  </a:extLst>
                </a:gridCol>
                <a:gridCol w="8516283">
                  <a:extLst>
                    <a:ext uri="{9D8B030D-6E8A-4147-A177-3AD203B41FA5}">
                      <a16:colId xmlns:a16="http://schemas.microsoft.com/office/drawing/2014/main" val="24075214"/>
                    </a:ext>
                  </a:extLst>
                </a:gridCol>
              </a:tblGrid>
              <a:tr h="371763">
                <a:tc>
                  <a:txBody>
                    <a:bodyPr/>
                    <a:lstStyle/>
                    <a:p>
                      <a:r>
                        <a:rPr lang="en-US" dirty="0"/>
                        <a:t>Instrumental</a:t>
                      </a:r>
                      <a:endParaRPr lang="en-IN" dirty="0"/>
                    </a:p>
                  </a:txBody>
                  <a:tcPr/>
                </a:tc>
                <a:tc>
                  <a:txBody>
                    <a:bodyPr/>
                    <a:lstStyle/>
                    <a:p>
                      <a:r>
                        <a:rPr lang="en-US" dirty="0"/>
                        <a:t>Parameters</a:t>
                      </a:r>
                      <a:endParaRPr lang="en-IN" dirty="0"/>
                    </a:p>
                  </a:txBody>
                  <a:tcPr/>
                </a:tc>
                <a:extLst>
                  <a:ext uri="{0D108BD9-81ED-4DB2-BD59-A6C34878D82A}">
                    <a16:rowId xmlns:a16="http://schemas.microsoft.com/office/drawing/2014/main" val="1922045418"/>
                  </a:ext>
                </a:extLst>
              </a:tr>
              <a:tr h="948077">
                <a:tc>
                  <a:txBody>
                    <a:bodyPr/>
                    <a:lstStyle/>
                    <a:p>
                      <a:r>
                        <a:rPr lang="en-US" dirty="0"/>
                        <a:t>HPLC</a:t>
                      </a:r>
                    </a:p>
                  </a:txBody>
                  <a:tcPr/>
                </a:tc>
                <a:tc>
                  <a:txBody>
                    <a:bodyPr/>
                    <a:lstStyle/>
                    <a:p>
                      <a:r>
                        <a:rPr lang="en-IN" dirty="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separate, identify, and quantify individual components within a pesticide formulation – Assay/Active Ingredients/Impurities/Degradation Products. Ex. </a:t>
                      </a:r>
                      <a:r>
                        <a:rPr lang="nn-NO" dirty="0">
                          <a:latin typeface="Times New Roman" panose="02020603050405020304" pitchFamily="18" charset="0"/>
                          <a:cs typeface="Times New Roman" panose="02020603050405020304" pitchFamily="18" charset="0"/>
                        </a:rPr>
                        <a:t>Acetamiprid SP (IS 16328)</a:t>
                      </a:r>
                    </a:p>
                  </a:txBody>
                  <a:tcPr/>
                </a:tc>
                <a:extLst>
                  <a:ext uri="{0D108BD9-81ED-4DB2-BD59-A6C34878D82A}">
                    <a16:rowId xmlns:a16="http://schemas.microsoft.com/office/drawing/2014/main" val="4239030282"/>
                  </a:ext>
                </a:extLst>
              </a:tr>
              <a:tr h="706006">
                <a:tc>
                  <a:txBody>
                    <a:bodyPr/>
                    <a:lstStyle/>
                    <a:p>
                      <a:r>
                        <a:rPr lang="en-US" dirty="0"/>
                        <a:t>GC</a:t>
                      </a:r>
                      <a:endParaRPr lang="en-IN" dirty="0"/>
                    </a:p>
                  </a:txBody>
                  <a:tcPr/>
                </a:tc>
                <a:tc>
                  <a:txBody>
                    <a:bodyPr/>
                    <a:lstStyle/>
                    <a:p>
                      <a:r>
                        <a:rPr lang="en-US" sz="1800" dirty="0">
                          <a:latin typeface="Times New Roman" panose="02020603050405020304" pitchFamily="18" charset="0"/>
                          <a:cs typeface="Times New Roman" panose="02020603050405020304" pitchFamily="18" charset="0"/>
                        </a:rPr>
                        <a:t>analysis of volatile and thermally stable compounds - volatile solvents and certain active ingredients - </a:t>
                      </a:r>
                      <a:r>
                        <a:rPr lang="en-IN" sz="1800" dirty="0">
                          <a:latin typeface="Times New Roman" panose="02020603050405020304" pitchFamily="18" charset="0"/>
                          <a:cs typeface="Times New Roman" panose="02020603050405020304" pitchFamily="18" charset="0"/>
                        </a:rPr>
                        <a:t>Chlorpyrifos EC (IS 8944)</a:t>
                      </a:r>
                      <a:endParaRPr lang="en-IN" dirty="0"/>
                    </a:p>
                  </a:txBody>
                  <a:tcPr/>
                </a:tc>
                <a:extLst>
                  <a:ext uri="{0D108BD9-81ED-4DB2-BD59-A6C34878D82A}">
                    <a16:rowId xmlns:a16="http://schemas.microsoft.com/office/drawing/2014/main" val="3769324718"/>
                  </a:ext>
                </a:extLst>
              </a:tr>
            </a:tbl>
          </a:graphicData>
        </a:graphic>
      </p:graphicFrame>
      <p:graphicFrame>
        <p:nvGraphicFramePr>
          <p:cNvPr id="2" name="Table 1">
            <a:extLst>
              <a:ext uri="{FF2B5EF4-FFF2-40B4-BE49-F238E27FC236}">
                <a16:creationId xmlns:a16="http://schemas.microsoft.com/office/drawing/2014/main" id="{A5C62570-BC96-49BA-9653-30CF650B9A67}"/>
              </a:ext>
            </a:extLst>
          </p:cNvPr>
          <p:cNvGraphicFramePr>
            <a:graphicFrameLocks noGrp="1"/>
          </p:cNvGraphicFramePr>
          <p:nvPr>
            <p:extLst>
              <p:ext uri="{D42A27DB-BD31-4B8C-83A1-F6EECF244321}">
                <p14:modId xmlns:p14="http://schemas.microsoft.com/office/powerpoint/2010/main" val="3419601259"/>
              </p:ext>
            </p:extLst>
          </p:nvPr>
        </p:nvGraphicFramePr>
        <p:xfrm>
          <a:off x="1645920" y="159603"/>
          <a:ext cx="8196581" cy="650988"/>
        </p:xfrm>
        <a:graphic>
          <a:graphicData uri="http://schemas.openxmlformats.org/drawingml/2006/table">
            <a:tbl>
              <a:tblPr firstRow="1" bandRow="1">
                <a:tableStyleId>{5C22544A-7EE6-4342-B048-85BDC9FD1C3A}</a:tableStyleId>
              </a:tblPr>
              <a:tblGrid>
                <a:gridCol w="633046">
                  <a:extLst>
                    <a:ext uri="{9D8B030D-6E8A-4147-A177-3AD203B41FA5}">
                      <a16:colId xmlns:a16="http://schemas.microsoft.com/office/drawing/2014/main" val="4031451137"/>
                    </a:ext>
                  </a:extLst>
                </a:gridCol>
                <a:gridCol w="7563535">
                  <a:extLst>
                    <a:ext uri="{9D8B030D-6E8A-4147-A177-3AD203B41FA5}">
                      <a16:colId xmlns:a16="http://schemas.microsoft.com/office/drawing/2014/main" val="290661508"/>
                    </a:ext>
                  </a:extLst>
                </a:gridCol>
              </a:tblGrid>
              <a:tr h="650988">
                <a:tc>
                  <a:txBody>
                    <a:bodyPr/>
                    <a:lstStyle/>
                    <a:p>
                      <a:endParaRPr lang="en-IN" dirty="0"/>
                    </a:p>
                  </a:txBody>
                  <a:tcPr/>
                </a:tc>
                <a:tc>
                  <a:txBody>
                    <a:bodyPr/>
                    <a:lstStyle/>
                    <a:p>
                      <a:r>
                        <a:rPr lang="en-US" sz="2000" b="1" dirty="0">
                          <a:latin typeface="Times New Roman" panose="02020603050405020304" pitchFamily="18" charset="0"/>
                          <a:cs typeface="Times New Roman" panose="02020603050405020304" pitchFamily="18" charset="0"/>
                        </a:rPr>
                        <a:t>             TECHNIQUES USED IN  PESTICIDE ANALYSIS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4516299"/>
                  </a:ext>
                </a:extLst>
              </a:tr>
            </a:tbl>
          </a:graphicData>
        </a:graphic>
      </p:graphicFrame>
      <p:pic>
        <p:nvPicPr>
          <p:cNvPr id="4" name="Content Placeholder 3">
            <a:extLst>
              <a:ext uri="{FF2B5EF4-FFF2-40B4-BE49-F238E27FC236}">
                <a16:creationId xmlns:a16="http://schemas.microsoft.com/office/drawing/2014/main" id="{02597AB0-D082-2E54-8303-0D8EBB3C8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438" y="3429000"/>
            <a:ext cx="3036934" cy="3153455"/>
          </a:xfrm>
          <a:prstGeom prst="rect">
            <a:avLst/>
          </a:prstGeom>
        </p:spPr>
      </p:pic>
      <p:pic>
        <p:nvPicPr>
          <p:cNvPr id="5" name="Picture 4">
            <a:extLst>
              <a:ext uri="{FF2B5EF4-FFF2-40B4-BE49-F238E27FC236}">
                <a16:creationId xmlns:a16="http://schemas.microsoft.com/office/drawing/2014/main" id="{0240C492-DE7B-05CC-6A5B-AEDA22C0B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143" y="3464574"/>
            <a:ext cx="2872357" cy="3167238"/>
          </a:xfrm>
          <a:prstGeom prst="rect">
            <a:avLst/>
          </a:prstGeom>
        </p:spPr>
      </p:pic>
    </p:spTree>
    <p:extLst>
      <p:ext uri="{BB962C8B-B14F-4D97-AF65-F5344CB8AC3E}">
        <p14:creationId xmlns:p14="http://schemas.microsoft.com/office/powerpoint/2010/main" val="56415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743035-06F5-4BB3-8991-C77D570380AD}"/>
              </a:ext>
            </a:extLst>
          </p:cNvPr>
          <p:cNvGraphicFramePr>
            <a:graphicFrameLocks noGrp="1"/>
          </p:cNvGraphicFramePr>
          <p:nvPr>
            <p:ph idx="1"/>
            <p:extLst>
              <p:ext uri="{D42A27DB-BD31-4B8C-83A1-F6EECF244321}">
                <p14:modId xmlns:p14="http://schemas.microsoft.com/office/powerpoint/2010/main" val="1013519024"/>
              </p:ext>
            </p:extLst>
          </p:nvPr>
        </p:nvGraphicFramePr>
        <p:xfrm>
          <a:off x="173966" y="590478"/>
          <a:ext cx="11844068" cy="3539898"/>
        </p:xfrm>
        <a:graphic>
          <a:graphicData uri="http://schemas.openxmlformats.org/drawingml/2006/table">
            <a:tbl>
              <a:tblPr firstRow="1" bandRow="1">
                <a:tableStyleId>{5C22544A-7EE6-4342-B048-85BDC9FD1C3A}</a:tableStyleId>
              </a:tblPr>
              <a:tblGrid>
                <a:gridCol w="3105510">
                  <a:extLst>
                    <a:ext uri="{9D8B030D-6E8A-4147-A177-3AD203B41FA5}">
                      <a16:colId xmlns:a16="http://schemas.microsoft.com/office/drawing/2014/main" val="2899729761"/>
                    </a:ext>
                  </a:extLst>
                </a:gridCol>
                <a:gridCol w="8738558">
                  <a:extLst>
                    <a:ext uri="{9D8B030D-6E8A-4147-A177-3AD203B41FA5}">
                      <a16:colId xmlns:a16="http://schemas.microsoft.com/office/drawing/2014/main" val="24075214"/>
                    </a:ext>
                  </a:extLst>
                </a:gridCol>
              </a:tblGrid>
              <a:tr h="371763">
                <a:tc>
                  <a:txBody>
                    <a:bodyPr/>
                    <a:lstStyle/>
                    <a:p>
                      <a:r>
                        <a:rPr lang="en-US" dirty="0"/>
                        <a:t>Instrumental</a:t>
                      </a:r>
                      <a:endParaRPr lang="en-IN" dirty="0"/>
                    </a:p>
                  </a:txBody>
                  <a:tcPr/>
                </a:tc>
                <a:tc>
                  <a:txBody>
                    <a:bodyPr/>
                    <a:lstStyle/>
                    <a:p>
                      <a:r>
                        <a:rPr lang="en-US" dirty="0"/>
                        <a:t>Parameters</a:t>
                      </a:r>
                      <a:endParaRPr lang="en-IN" dirty="0"/>
                    </a:p>
                  </a:txBody>
                  <a:tcPr/>
                </a:tc>
                <a:extLst>
                  <a:ext uri="{0D108BD9-81ED-4DB2-BD59-A6C34878D82A}">
                    <a16:rowId xmlns:a16="http://schemas.microsoft.com/office/drawing/2014/main" val="1922045418"/>
                  </a:ext>
                </a:extLst>
              </a:tr>
              <a:tr h="361481">
                <a:tc>
                  <a:txBody>
                    <a:bodyPr/>
                    <a:lstStyle/>
                    <a:p>
                      <a:r>
                        <a:rPr lang="en-US" dirty="0"/>
                        <a:t>FTIR</a:t>
                      </a:r>
                      <a:endParaRPr lang="en-IN" dirty="0"/>
                    </a:p>
                  </a:txBody>
                  <a:tcPr/>
                </a:tc>
                <a:tc>
                  <a:txBody>
                    <a:bodyPr/>
                    <a:lstStyle/>
                    <a:p>
                      <a:r>
                        <a:rPr lang="en-US" dirty="0">
                          <a:latin typeface="Times New Roman" panose="02020603050405020304" pitchFamily="18" charset="0"/>
                          <a:cs typeface="Times New Roman" panose="02020603050405020304" pitchFamily="18" charset="0"/>
                        </a:rPr>
                        <a:t>identifying different chemical groups in pesticide formulations - Ethion (IS 10319: 1982)</a:t>
                      </a:r>
                      <a:endParaRPr lang="en-IN" dirty="0"/>
                    </a:p>
                  </a:txBody>
                  <a:tcPr/>
                </a:tc>
                <a:extLst>
                  <a:ext uri="{0D108BD9-81ED-4DB2-BD59-A6C34878D82A}">
                    <a16:rowId xmlns:a16="http://schemas.microsoft.com/office/drawing/2014/main" val="3870240452"/>
                  </a:ext>
                </a:extLst>
              </a:tr>
              <a:tr h="660630">
                <a:tc>
                  <a:txBody>
                    <a:bodyPr/>
                    <a:lstStyle/>
                    <a:p>
                      <a:r>
                        <a:rPr lang="en-US" dirty="0"/>
                        <a:t>UV-VIS Spectroscopy</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concentration of active ingredients and assess the stability of formulations by monitoring changes in </a:t>
                      </a:r>
                      <a:r>
                        <a:rPr lang="en-IN" dirty="0">
                          <a:latin typeface="Times New Roman" panose="02020603050405020304" pitchFamily="18" charset="0"/>
                          <a:cs typeface="Times New Roman" panose="02020603050405020304" pitchFamily="18" charset="0"/>
                        </a:rPr>
                        <a:t>absorption spectra over time. Malathion EC (IS: 2567: 1978)</a:t>
                      </a:r>
                    </a:p>
                  </a:txBody>
                  <a:tcPr/>
                </a:tc>
                <a:extLst>
                  <a:ext uri="{0D108BD9-81ED-4DB2-BD59-A6C34878D82A}">
                    <a16:rowId xmlns:a16="http://schemas.microsoft.com/office/drawing/2014/main" val="2905514984"/>
                  </a:ext>
                </a:extLst>
              </a:tr>
              <a:tr h="173523">
                <a:tc>
                  <a:txBody>
                    <a:bodyPr/>
                    <a:lstStyle/>
                    <a:p>
                      <a:r>
                        <a:rPr lang="en-US" dirty="0"/>
                        <a:t>Potentiometric Titrator</a:t>
                      </a:r>
                      <a:endParaRPr lang="en-IN" dirty="0"/>
                    </a:p>
                  </a:txBody>
                  <a:tcPr/>
                </a:tc>
                <a:tc>
                  <a:txBody>
                    <a:bodyPr/>
                    <a:lstStyle/>
                    <a:p>
                      <a:pPr marL="0" indent="0">
                        <a:buNone/>
                      </a:pPr>
                      <a:r>
                        <a:rPr lang="en-US" dirty="0">
                          <a:latin typeface="Times New Roman" panose="02020603050405020304" pitchFamily="18" charset="0"/>
                          <a:cs typeface="Times New Roman" panose="02020603050405020304" pitchFamily="18" charset="0"/>
                        </a:rPr>
                        <a:t>acidity/alkalinity of </a:t>
                      </a:r>
                      <a:r>
                        <a:rPr lang="en-IN" dirty="0">
                          <a:latin typeface="Times New Roman" panose="02020603050405020304" pitchFamily="18" charset="0"/>
                          <a:cs typeface="Times New Roman" panose="02020603050405020304" pitchFamily="18" charset="0"/>
                        </a:rPr>
                        <a:t>pesticide formulation.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Chlorpyrifos ((IS 8944:</a:t>
                      </a:r>
                      <a:r>
                        <a:rPr lang="en-IN" dirty="0">
                          <a:latin typeface="Times New Roman" panose="02020603050405020304" pitchFamily="18" charset="0"/>
                          <a:cs typeface="Times New Roman" panose="02020603050405020304" pitchFamily="18" charset="0"/>
                        </a:rPr>
                        <a:t>2005)</a:t>
                      </a:r>
                    </a:p>
                  </a:txBody>
                  <a:tcPr/>
                </a:tc>
                <a:extLst>
                  <a:ext uri="{0D108BD9-81ED-4DB2-BD59-A6C34878D82A}">
                    <a16:rowId xmlns:a16="http://schemas.microsoft.com/office/drawing/2014/main" val="2912230460"/>
                  </a:ext>
                </a:extLst>
              </a:tr>
              <a:tr h="371763">
                <a:tc>
                  <a:txBody>
                    <a:bodyPr/>
                    <a:lstStyle/>
                    <a:p>
                      <a:r>
                        <a:rPr lang="en-US" dirty="0"/>
                        <a:t>Karl Fischer Titrator</a:t>
                      </a:r>
                      <a:endParaRPr lang="en-IN" dirty="0"/>
                    </a:p>
                  </a:txBody>
                  <a:tcPr/>
                </a:tc>
                <a:tc>
                  <a:txBody>
                    <a:bodyPr/>
                    <a:lstStyle/>
                    <a:p>
                      <a:r>
                        <a:rPr lang="en-US" dirty="0"/>
                        <a:t>Moisture content. </a:t>
                      </a:r>
                      <a:r>
                        <a:rPr lang="en-US" dirty="0">
                          <a:latin typeface="Times New Roman" panose="02020603050405020304" pitchFamily="18" charset="0"/>
                          <a:cs typeface="Times New Roman" panose="02020603050405020304" pitchFamily="18" charset="0"/>
                        </a:rPr>
                        <a:t>Imidacloprid Technical (IS 15443: 2004)</a:t>
                      </a:r>
                      <a:endParaRPr lang="en-IN" dirty="0"/>
                    </a:p>
                  </a:txBody>
                  <a:tcPr/>
                </a:tc>
                <a:extLst>
                  <a:ext uri="{0D108BD9-81ED-4DB2-BD59-A6C34878D82A}">
                    <a16:rowId xmlns:a16="http://schemas.microsoft.com/office/drawing/2014/main" val="3695633698"/>
                  </a:ext>
                </a:extLst>
              </a:tr>
              <a:tr h="0">
                <a:tc>
                  <a:txBody>
                    <a:bodyPr/>
                    <a:lstStyle/>
                    <a:p>
                      <a:r>
                        <a:rPr lang="en-US" dirty="0"/>
                        <a:t>Sieve shaker</a:t>
                      </a:r>
                      <a:endParaRPr lang="en-IN" dirty="0"/>
                    </a:p>
                  </a:txBody>
                  <a:tcPr/>
                </a:tc>
                <a:tc>
                  <a:txBody>
                    <a:bodyPr/>
                    <a:lstStyle/>
                    <a:p>
                      <a:r>
                        <a:rPr lang="en-US" dirty="0"/>
                        <a:t>Particle size. To </a:t>
                      </a:r>
                      <a:r>
                        <a:rPr lang="en-IN" dirty="0">
                          <a:latin typeface="Times New Roman" panose="02020603050405020304" pitchFamily="18" charset="0"/>
                          <a:cs typeface="Times New Roman" panose="02020603050405020304" pitchFamily="18" charset="0"/>
                        </a:rPr>
                        <a:t>ensures </a:t>
                      </a:r>
                      <a:r>
                        <a:rPr lang="en-US" dirty="0">
                          <a:latin typeface="Times New Roman" panose="02020603050405020304" pitchFamily="18" charset="0"/>
                          <a:cs typeface="Times New Roman" panose="02020603050405020304" pitchFamily="18" charset="0"/>
                        </a:rPr>
                        <a:t>that the particle size distribution is controlled and </a:t>
                      </a:r>
                      <a:r>
                        <a:rPr lang="en-IN" dirty="0">
                          <a:latin typeface="Times New Roman" panose="02020603050405020304" pitchFamily="18" charset="0"/>
                          <a:cs typeface="Times New Roman" panose="02020603050405020304" pitchFamily="18" charset="0"/>
                        </a:rPr>
                        <a:t>consistent.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WP and Granular formulations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6215365"/>
                  </a:ext>
                </a:extLst>
              </a:tr>
              <a:tr h="371763">
                <a:tc>
                  <a:txBody>
                    <a:bodyPr/>
                    <a:lstStyle/>
                    <a:p>
                      <a:r>
                        <a:rPr lang="en-US" dirty="0"/>
                        <a:t>PH meter</a:t>
                      </a:r>
                      <a:endParaRPr lang="en-IN" dirty="0"/>
                    </a:p>
                  </a:txBody>
                  <a:tcPr/>
                </a:tc>
                <a:tc>
                  <a:txBody>
                    <a:bodyPr/>
                    <a:lstStyle/>
                    <a:p>
                      <a:r>
                        <a:rPr lang="en-IN" dirty="0">
                          <a:latin typeface="Times New Roman" panose="02020603050405020304" pitchFamily="18" charset="0"/>
                          <a:cs typeface="Times New Roman" panose="02020603050405020304" pitchFamily="18" charset="0"/>
                        </a:rPr>
                        <a:t>Fipronil (IS 16145:</a:t>
                      </a:r>
                      <a:r>
                        <a:rPr lang="en-IN" b="1" i="1" dirty="0">
                          <a:latin typeface="Times New Roman" panose="02020603050405020304" pitchFamily="18" charset="0"/>
                          <a:cs typeface="Times New Roman" panose="02020603050405020304" pitchFamily="18" charset="0"/>
                        </a:rPr>
                        <a:t>2013)</a:t>
                      </a:r>
                      <a:endParaRPr lang="en-IN" dirty="0"/>
                    </a:p>
                  </a:txBody>
                  <a:tcPr/>
                </a:tc>
                <a:extLst>
                  <a:ext uri="{0D108BD9-81ED-4DB2-BD59-A6C34878D82A}">
                    <a16:rowId xmlns:a16="http://schemas.microsoft.com/office/drawing/2014/main" val="2598067967"/>
                  </a:ext>
                </a:extLst>
              </a:tr>
              <a:tr h="392379">
                <a:tc>
                  <a:txBody>
                    <a:bodyPr/>
                    <a:lstStyle/>
                    <a:p>
                      <a:r>
                        <a:rPr lang="en-US" dirty="0"/>
                        <a:t>Flash point apparatus</a:t>
                      </a:r>
                      <a:endParaRPr lang="en-IN" dirty="0"/>
                    </a:p>
                  </a:txBody>
                  <a:tcPr/>
                </a:tc>
                <a:tc>
                  <a:txBody>
                    <a:bodyPr/>
                    <a:lstStyle/>
                    <a:p>
                      <a:r>
                        <a:rPr lang="en-IN" dirty="0">
                          <a:latin typeface="Times New Roman" panose="02020603050405020304" pitchFamily="18" charset="0"/>
                          <a:cs typeface="Times New Roman" panose="02020603050405020304" pitchFamily="18" charset="0"/>
                        </a:rPr>
                        <a:t>safety parameter for handling and storing flammable materials. Ex. Ethion EC (IS 10319)</a:t>
                      </a:r>
                      <a:endParaRPr lang="en-IN" dirty="0"/>
                    </a:p>
                  </a:txBody>
                  <a:tcPr/>
                </a:tc>
                <a:extLst>
                  <a:ext uri="{0D108BD9-81ED-4DB2-BD59-A6C34878D82A}">
                    <a16:rowId xmlns:a16="http://schemas.microsoft.com/office/drawing/2014/main" val="1084988232"/>
                  </a:ext>
                </a:extLst>
              </a:tr>
            </a:tbl>
          </a:graphicData>
        </a:graphic>
      </p:graphicFrame>
      <p:graphicFrame>
        <p:nvGraphicFramePr>
          <p:cNvPr id="2" name="Table 1">
            <a:extLst>
              <a:ext uri="{FF2B5EF4-FFF2-40B4-BE49-F238E27FC236}">
                <a16:creationId xmlns:a16="http://schemas.microsoft.com/office/drawing/2014/main" id="{A5C62570-BC96-49BA-9653-30CF650B9A67}"/>
              </a:ext>
            </a:extLst>
          </p:cNvPr>
          <p:cNvGraphicFramePr>
            <a:graphicFrameLocks noGrp="1"/>
          </p:cNvGraphicFramePr>
          <p:nvPr>
            <p:extLst>
              <p:ext uri="{D42A27DB-BD31-4B8C-83A1-F6EECF244321}">
                <p14:modId xmlns:p14="http://schemas.microsoft.com/office/powerpoint/2010/main" val="426856830"/>
              </p:ext>
            </p:extLst>
          </p:nvPr>
        </p:nvGraphicFramePr>
        <p:xfrm>
          <a:off x="1645920" y="159603"/>
          <a:ext cx="8196581" cy="396240"/>
        </p:xfrm>
        <a:graphic>
          <a:graphicData uri="http://schemas.openxmlformats.org/drawingml/2006/table">
            <a:tbl>
              <a:tblPr firstRow="1" bandRow="1">
                <a:tableStyleId>{5C22544A-7EE6-4342-B048-85BDC9FD1C3A}</a:tableStyleId>
              </a:tblPr>
              <a:tblGrid>
                <a:gridCol w="633046">
                  <a:extLst>
                    <a:ext uri="{9D8B030D-6E8A-4147-A177-3AD203B41FA5}">
                      <a16:colId xmlns:a16="http://schemas.microsoft.com/office/drawing/2014/main" val="4031451137"/>
                    </a:ext>
                  </a:extLst>
                </a:gridCol>
                <a:gridCol w="7563535">
                  <a:extLst>
                    <a:ext uri="{9D8B030D-6E8A-4147-A177-3AD203B41FA5}">
                      <a16:colId xmlns:a16="http://schemas.microsoft.com/office/drawing/2014/main" val="290661508"/>
                    </a:ext>
                  </a:extLst>
                </a:gridCol>
              </a:tblGrid>
              <a:tr h="375235">
                <a:tc>
                  <a:txBody>
                    <a:bodyPr/>
                    <a:lstStyle/>
                    <a:p>
                      <a:endParaRPr lang="en-IN" dirty="0"/>
                    </a:p>
                  </a:txBody>
                  <a:tcPr/>
                </a:tc>
                <a:tc>
                  <a:txBody>
                    <a:bodyPr/>
                    <a:lstStyle/>
                    <a:p>
                      <a:r>
                        <a:rPr lang="en-US" sz="2000" b="1" dirty="0">
                          <a:latin typeface="Times New Roman" panose="02020603050405020304" pitchFamily="18" charset="0"/>
                          <a:cs typeface="Times New Roman" panose="02020603050405020304" pitchFamily="18" charset="0"/>
                        </a:rPr>
                        <a:t>             TECHNIQUES USED IN  PESTICIDE ANALYSIS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4516299"/>
                  </a:ext>
                </a:extLst>
              </a:tr>
            </a:tbl>
          </a:graphicData>
        </a:graphic>
      </p:graphicFrame>
      <p:pic>
        <p:nvPicPr>
          <p:cNvPr id="3" name="Picture 2" descr="What is the Karl Fischer Method? - Principle, Method ...">
            <a:extLst>
              <a:ext uri="{FF2B5EF4-FFF2-40B4-BE49-F238E27FC236}">
                <a16:creationId xmlns:a16="http://schemas.microsoft.com/office/drawing/2014/main" id="{8DED3BAA-87EB-1595-0556-4B268F55D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045" y="4130376"/>
            <a:ext cx="2925201" cy="2727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inciple, Construction, Working, Uses, Merits and Demerits ...">
            <a:extLst>
              <a:ext uri="{FF2B5EF4-FFF2-40B4-BE49-F238E27FC236}">
                <a16:creationId xmlns:a16="http://schemas.microsoft.com/office/drawing/2014/main" id="{0436DF73-5AA7-7D10-2EFB-5EA5EAE81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14" y="4165011"/>
            <a:ext cx="2706169" cy="272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8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743035-06F5-4BB3-8991-C77D570380AD}"/>
              </a:ext>
            </a:extLst>
          </p:cNvPr>
          <p:cNvGraphicFramePr>
            <a:graphicFrameLocks noGrp="1"/>
          </p:cNvGraphicFramePr>
          <p:nvPr>
            <p:ph idx="1"/>
          </p:nvPr>
        </p:nvGraphicFramePr>
        <p:xfrm>
          <a:off x="258792" y="905775"/>
          <a:ext cx="11844068" cy="5726507"/>
        </p:xfrm>
        <a:graphic>
          <a:graphicData uri="http://schemas.openxmlformats.org/drawingml/2006/table">
            <a:tbl>
              <a:tblPr firstRow="1" bandRow="1">
                <a:tableStyleId>{5C22544A-7EE6-4342-B048-85BDC9FD1C3A}</a:tableStyleId>
              </a:tblPr>
              <a:tblGrid>
                <a:gridCol w="3524809">
                  <a:extLst>
                    <a:ext uri="{9D8B030D-6E8A-4147-A177-3AD203B41FA5}">
                      <a16:colId xmlns:a16="http://schemas.microsoft.com/office/drawing/2014/main" val="2899729761"/>
                    </a:ext>
                  </a:extLst>
                </a:gridCol>
                <a:gridCol w="8319259">
                  <a:extLst>
                    <a:ext uri="{9D8B030D-6E8A-4147-A177-3AD203B41FA5}">
                      <a16:colId xmlns:a16="http://schemas.microsoft.com/office/drawing/2014/main" val="24075214"/>
                    </a:ext>
                  </a:extLst>
                </a:gridCol>
              </a:tblGrid>
              <a:tr h="371763">
                <a:tc>
                  <a:txBody>
                    <a:bodyPr/>
                    <a:lstStyle/>
                    <a:p>
                      <a:r>
                        <a:rPr lang="en-US" dirty="0"/>
                        <a:t>Instrumental</a:t>
                      </a:r>
                      <a:endParaRPr lang="en-IN" dirty="0"/>
                    </a:p>
                  </a:txBody>
                  <a:tcPr/>
                </a:tc>
                <a:tc>
                  <a:txBody>
                    <a:bodyPr/>
                    <a:lstStyle/>
                    <a:p>
                      <a:r>
                        <a:rPr lang="en-US" dirty="0"/>
                        <a:t>Parameters</a:t>
                      </a:r>
                      <a:endParaRPr lang="en-IN" dirty="0"/>
                    </a:p>
                  </a:txBody>
                  <a:tcPr/>
                </a:tc>
                <a:extLst>
                  <a:ext uri="{0D108BD9-81ED-4DB2-BD59-A6C34878D82A}">
                    <a16:rowId xmlns:a16="http://schemas.microsoft.com/office/drawing/2014/main" val="1922045418"/>
                  </a:ext>
                </a:extLst>
              </a:tr>
              <a:tr h="948077">
                <a:tc>
                  <a:txBody>
                    <a:bodyPr/>
                    <a:lstStyle/>
                    <a:p>
                      <a:r>
                        <a:rPr lang="en-US" dirty="0"/>
                        <a:t>HPLC</a:t>
                      </a:r>
                    </a:p>
                  </a:txBody>
                  <a:tcPr/>
                </a:tc>
                <a:tc>
                  <a:txBody>
                    <a:bodyPr/>
                    <a:lstStyle/>
                    <a:p>
                      <a:r>
                        <a:rPr lang="en-IN" dirty="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to separate, identify, and quantify individual components within a pesticide formulation – Assay/Active Ingredients/Impurities/Degradation Products. Ex. </a:t>
                      </a:r>
                      <a:r>
                        <a:rPr lang="nn-NO" dirty="0">
                          <a:latin typeface="Times New Roman" panose="02020603050405020304" pitchFamily="18" charset="0"/>
                          <a:cs typeface="Times New Roman" panose="02020603050405020304" pitchFamily="18" charset="0"/>
                        </a:rPr>
                        <a:t>Acetamiprid SP (IS 16328</a:t>
                      </a:r>
                      <a:endParaRPr lang="en-IN" dirty="0"/>
                    </a:p>
                  </a:txBody>
                  <a:tcPr/>
                </a:tc>
                <a:extLst>
                  <a:ext uri="{0D108BD9-81ED-4DB2-BD59-A6C34878D82A}">
                    <a16:rowId xmlns:a16="http://schemas.microsoft.com/office/drawing/2014/main" val="4239030282"/>
                  </a:ext>
                </a:extLst>
              </a:tr>
              <a:tr h="706006">
                <a:tc>
                  <a:txBody>
                    <a:bodyPr/>
                    <a:lstStyle/>
                    <a:p>
                      <a:r>
                        <a:rPr lang="en-US" dirty="0"/>
                        <a:t>GC</a:t>
                      </a:r>
                      <a:endParaRPr lang="en-IN" dirty="0"/>
                    </a:p>
                  </a:txBody>
                  <a:tcPr/>
                </a:tc>
                <a:tc>
                  <a:txBody>
                    <a:bodyPr/>
                    <a:lstStyle/>
                    <a:p>
                      <a:r>
                        <a:rPr lang="en-US" sz="1800" dirty="0">
                          <a:latin typeface="Times New Roman" panose="02020603050405020304" pitchFamily="18" charset="0"/>
                          <a:cs typeface="Times New Roman" panose="02020603050405020304" pitchFamily="18" charset="0"/>
                        </a:rPr>
                        <a:t>analysis of volatile and thermally stable compounds - volatile solvents and certain active ingredients - </a:t>
                      </a:r>
                      <a:r>
                        <a:rPr lang="en-IN" sz="1800" dirty="0">
                          <a:latin typeface="Times New Roman" panose="02020603050405020304" pitchFamily="18" charset="0"/>
                          <a:cs typeface="Times New Roman" panose="02020603050405020304" pitchFamily="18" charset="0"/>
                        </a:rPr>
                        <a:t>Chlorpyrifos EC (IS 8944)</a:t>
                      </a:r>
                      <a:endParaRPr lang="en-IN" dirty="0"/>
                    </a:p>
                  </a:txBody>
                  <a:tcPr/>
                </a:tc>
                <a:extLst>
                  <a:ext uri="{0D108BD9-81ED-4DB2-BD59-A6C34878D82A}">
                    <a16:rowId xmlns:a16="http://schemas.microsoft.com/office/drawing/2014/main" val="3769324718"/>
                  </a:ext>
                </a:extLst>
              </a:tr>
              <a:tr h="650585">
                <a:tc>
                  <a:txBody>
                    <a:bodyPr/>
                    <a:lstStyle/>
                    <a:p>
                      <a:r>
                        <a:rPr lang="en-US" dirty="0"/>
                        <a:t>FTIR</a:t>
                      </a:r>
                      <a:endParaRPr lang="en-IN" dirty="0"/>
                    </a:p>
                  </a:txBody>
                  <a:tcPr/>
                </a:tc>
                <a:tc>
                  <a:txBody>
                    <a:bodyPr/>
                    <a:lstStyle/>
                    <a:p>
                      <a:r>
                        <a:rPr lang="en-US" dirty="0">
                          <a:latin typeface="Times New Roman" panose="02020603050405020304" pitchFamily="18" charset="0"/>
                          <a:cs typeface="Times New Roman" panose="02020603050405020304" pitchFamily="18" charset="0"/>
                        </a:rPr>
                        <a:t>identifying different chemical groups in pesticide formulations - Ethion (IS 10319: 1982)</a:t>
                      </a:r>
                      <a:endParaRPr lang="en-IN" dirty="0"/>
                    </a:p>
                  </a:txBody>
                  <a:tcPr/>
                </a:tc>
                <a:extLst>
                  <a:ext uri="{0D108BD9-81ED-4DB2-BD59-A6C34878D82A}">
                    <a16:rowId xmlns:a16="http://schemas.microsoft.com/office/drawing/2014/main" val="3870240452"/>
                  </a:ext>
                </a:extLst>
              </a:tr>
              <a:tr h="660630">
                <a:tc>
                  <a:txBody>
                    <a:bodyPr/>
                    <a:lstStyle/>
                    <a:p>
                      <a:r>
                        <a:rPr lang="en-US" dirty="0"/>
                        <a:t>UV-VIS Spectroscopy</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concentration of active ingredients and assess the stability of formulations by monitoring changes in </a:t>
                      </a:r>
                      <a:r>
                        <a:rPr lang="en-IN" dirty="0">
                          <a:latin typeface="Times New Roman" panose="02020603050405020304" pitchFamily="18" charset="0"/>
                          <a:cs typeface="Times New Roman" panose="02020603050405020304" pitchFamily="18" charset="0"/>
                        </a:rPr>
                        <a:t>absorption spectra over time. Malathion EC (IS: 2567: 1978)</a:t>
                      </a:r>
                    </a:p>
                  </a:txBody>
                  <a:tcPr/>
                </a:tc>
                <a:extLst>
                  <a:ext uri="{0D108BD9-81ED-4DB2-BD59-A6C34878D82A}">
                    <a16:rowId xmlns:a16="http://schemas.microsoft.com/office/drawing/2014/main" val="2905514984"/>
                  </a:ext>
                </a:extLst>
              </a:tr>
              <a:tr h="173523">
                <a:tc>
                  <a:txBody>
                    <a:bodyPr/>
                    <a:lstStyle/>
                    <a:p>
                      <a:r>
                        <a:rPr lang="en-US" dirty="0"/>
                        <a:t>Automatic Potentiometric Titrator</a:t>
                      </a:r>
                      <a:endParaRPr lang="en-IN" dirty="0"/>
                    </a:p>
                  </a:txBody>
                  <a:tcPr/>
                </a:tc>
                <a:tc>
                  <a:txBody>
                    <a:bodyPr/>
                    <a:lstStyle/>
                    <a:p>
                      <a:pPr marL="0" indent="0">
                        <a:buNone/>
                      </a:pPr>
                      <a:r>
                        <a:rPr lang="en-US" dirty="0">
                          <a:latin typeface="Times New Roman" panose="02020603050405020304" pitchFamily="18" charset="0"/>
                          <a:cs typeface="Times New Roman" panose="02020603050405020304" pitchFamily="18" charset="0"/>
                        </a:rPr>
                        <a:t>acidity/alkalinity of </a:t>
                      </a:r>
                      <a:r>
                        <a:rPr lang="en-IN" dirty="0">
                          <a:latin typeface="Times New Roman" panose="02020603050405020304" pitchFamily="18" charset="0"/>
                          <a:cs typeface="Times New Roman" panose="02020603050405020304" pitchFamily="18" charset="0"/>
                        </a:rPr>
                        <a:t>pesticide formulation.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Chlorpyrifos ((IS 8944:</a:t>
                      </a:r>
                      <a:r>
                        <a:rPr lang="en-IN" dirty="0">
                          <a:latin typeface="Times New Roman" panose="02020603050405020304" pitchFamily="18" charset="0"/>
                          <a:cs typeface="Times New Roman" panose="02020603050405020304" pitchFamily="18" charset="0"/>
                        </a:rPr>
                        <a:t>2005)</a:t>
                      </a:r>
                    </a:p>
                  </a:txBody>
                  <a:tcPr/>
                </a:tc>
                <a:extLst>
                  <a:ext uri="{0D108BD9-81ED-4DB2-BD59-A6C34878D82A}">
                    <a16:rowId xmlns:a16="http://schemas.microsoft.com/office/drawing/2014/main" val="2912230460"/>
                  </a:ext>
                </a:extLst>
              </a:tr>
              <a:tr h="371763">
                <a:tc>
                  <a:txBody>
                    <a:bodyPr/>
                    <a:lstStyle/>
                    <a:p>
                      <a:r>
                        <a:rPr lang="en-US" dirty="0"/>
                        <a:t>Karl Fischer Titrator</a:t>
                      </a:r>
                      <a:endParaRPr lang="en-IN" dirty="0"/>
                    </a:p>
                  </a:txBody>
                  <a:tcPr/>
                </a:tc>
                <a:tc>
                  <a:txBody>
                    <a:bodyPr/>
                    <a:lstStyle/>
                    <a:p>
                      <a:r>
                        <a:rPr lang="en-US" dirty="0"/>
                        <a:t>Moisture content. </a:t>
                      </a:r>
                      <a:r>
                        <a:rPr lang="en-US" dirty="0">
                          <a:latin typeface="Times New Roman" panose="02020603050405020304" pitchFamily="18" charset="0"/>
                          <a:cs typeface="Times New Roman" panose="02020603050405020304" pitchFamily="18" charset="0"/>
                        </a:rPr>
                        <a:t>Imidacloprid Technical (IS 15443: 2004)</a:t>
                      </a:r>
                      <a:endParaRPr lang="en-IN" dirty="0"/>
                    </a:p>
                  </a:txBody>
                  <a:tcPr/>
                </a:tc>
                <a:extLst>
                  <a:ext uri="{0D108BD9-81ED-4DB2-BD59-A6C34878D82A}">
                    <a16:rowId xmlns:a16="http://schemas.microsoft.com/office/drawing/2014/main" val="3695633698"/>
                  </a:ext>
                </a:extLst>
              </a:tr>
              <a:tr h="0">
                <a:tc>
                  <a:txBody>
                    <a:bodyPr/>
                    <a:lstStyle/>
                    <a:p>
                      <a:r>
                        <a:rPr lang="en-US" dirty="0"/>
                        <a:t>Sieve shaker</a:t>
                      </a:r>
                      <a:endParaRPr lang="en-IN" dirty="0"/>
                    </a:p>
                  </a:txBody>
                  <a:tcPr/>
                </a:tc>
                <a:tc>
                  <a:txBody>
                    <a:bodyPr/>
                    <a:lstStyle/>
                    <a:p>
                      <a:r>
                        <a:rPr lang="en-US" dirty="0"/>
                        <a:t>Particle size. To </a:t>
                      </a:r>
                      <a:r>
                        <a:rPr lang="en-IN" dirty="0">
                          <a:latin typeface="Times New Roman" panose="02020603050405020304" pitchFamily="18" charset="0"/>
                          <a:cs typeface="Times New Roman" panose="02020603050405020304" pitchFamily="18" charset="0"/>
                        </a:rPr>
                        <a:t>ensures </a:t>
                      </a:r>
                      <a:r>
                        <a:rPr lang="en-US" dirty="0">
                          <a:latin typeface="Times New Roman" panose="02020603050405020304" pitchFamily="18" charset="0"/>
                          <a:cs typeface="Times New Roman" panose="02020603050405020304" pitchFamily="18" charset="0"/>
                        </a:rPr>
                        <a:t>that the particle size distribution is controlled and </a:t>
                      </a:r>
                      <a:r>
                        <a:rPr lang="en-IN" dirty="0">
                          <a:latin typeface="Times New Roman" panose="02020603050405020304" pitchFamily="18" charset="0"/>
                          <a:cs typeface="Times New Roman" panose="02020603050405020304" pitchFamily="18" charset="0"/>
                        </a:rPr>
                        <a:t>consistent.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WP and Granular formulations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6215365"/>
                  </a:ext>
                </a:extLst>
              </a:tr>
              <a:tr h="371763">
                <a:tc>
                  <a:txBody>
                    <a:bodyPr/>
                    <a:lstStyle/>
                    <a:p>
                      <a:r>
                        <a:rPr lang="en-US" dirty="0"/>
                        <a:t>PH meter</a:t>
                      </a:r>
                      <a:endParaRPr lang="en-IN" dirty="0"/>
                    </a:p>
                  </a:txBody>
                  <a:tcPr/>
                </a:tc>
                <a:tc>
                  <a:txBody>
                    <a:bodyPr/>
                    <a:lstStyle/>
                    <a:p>
                      <a:r>
                        <a:rPr lang="en-IN" dirty="0">
                          <a:latin typeface="Times New Roman" panose="02020603050405020304" pitchFamily="18" charset="0"/>
                          <a:cs typeface="Times New Roman" panose="02020603050405020304" pitchFamily="18" charset="0"/>
                        </a:rPr>
                        <a:t>Fipronil (IS 16145:</a:t>
                      </a:r>
                      <a:r>
                        <a:rPr lang="en-IN" b="1" i="1" dirty="0">
                          <a:latin typeface="Times New Roman" panose="02020603050405020304" pitchFamily="18" charset="0"/>
                          <a:cs typeface="Times New Roman" panose="02020603050405020304" pitchFamily="18" charset="0"/>
                        </a:rPr>
                        <a:t>2013)</a:t>
                      </a:r>
                      <a:endParaRPr lang="en-IN" dirty="0"/>
                    </a:p>
                  </a:txBody>
                  <a:tcPr/>
                </a:tc>
                <a:extLst>
                  <a:ext uri="{0D108BD9-81ED-4DB2-BD59-A6C34878D82A}">
                    <a16:rowId xmlns:a16="http://schemas.microsoft.com/office/drawing/2014/main" val="2598067967"/>
                  </a:ext>
                </a:extLst>
              </a:tr>
              <a:tr h="392379">
                <a:tc>
                  <a:txBody>
                    <a:bodyPr/>
                    <a:lstStyle/>
                    <a:p>
                      <a:r>
                        <a:rPr lang="en-US" dirty="0"/>
                        <a:t>Flash point apparatus</a:t>
                      </a:r>
                      <a:endParaRPr lang="en-IN" dirty="0"/>
                    </a:p>
                  </a:txBody>
                  <a:tcPr/>
                </a:tc>
                <a:tc>
                  <a:txBody>
                    <a:bodyPr/>
                    <a:lstStyle/>
                    <a:p>
                      <a:r>
                        <a:rPr lang="en-IN" dirty="0">
                          <a:latin typeface="Times New Roman" panose="02020603050405020304" pitchFamily="18" charset="0"/>
                          <a:cs typeface="Times New Roman" panose="02020603050405020304" pitchFamily="18" charset="0"/>
                        </a:rPr>
                        <a:t>safety parameter for handling and storing flammable materials. Ex. Ethion EC (IS 10319)</a:t>
                      </a:r>
                      <a:endParaRPr lang="en-IN" dirty="0"/>
                    </a:p>
                  </a:txBody>
                  <a:tcPr/>
                </a:tc>
                <a:extLst>
                  <a:ext uri="{0D108BD9-81ED-4DB2-BD59-A6C34878D82A}">
                    <a16:rowId xmlns:a16="http://schemas.microsoft.com/office/drawing/2014/main" val="1084988232"/>
                  </a:ext>
                </a:extLst>
              </a:tr>
            </a:tbl>
          </a:graphicData>
        </a:graphic>
      </p:graphicFrame>
      <p:graphicFrame>
        <p:nvGraphicFramePr>
          <p:cNvPr id="2" name="Table 1">
            <a:extLst>
              <a:ext uri="{FF2B5EF4-FFF2-40B4-BE49-F238E27FC236}">
                <a16:creationId xmlns:a16="http://schemas.microsoft.com/office/drawing/2014/main" id="{A5C62570-BC96-49BA-9653-30CF650B9A67}"/>
              </a:ext>
            </a:extLst>
          </p:cNvPr>
          <p:cNvGraphicFramePr>
            <a:graphicFrameLocks noGrp="1"/>
          </p:cNvGraphicFramePr>
          <p:nvPr/>
        </p:nvGraphicFramePr>
        <p:xfrm>
          <a:off x="1645920" y="159603"/>
          <a:ext cx="8196581" cy="650988"/>
        </p:xfrm>
        <a:graphic>
          <a:graphicData uri="http://schemas.openxmlformats.org/drawingml/2006/table">
            <a:tbl>
              <a:tblPr firstRow="1" bandRow="1">
                <a:tableStyleId>{5C22544A-7EE6-4342-B048-85BDC9FD1C3A}</a:tableStyleId>
              </a:tblPr>
              <a:tblGrid>
                <a:gridCol w="633046">
                  <a:extLst>
                    <a:ext uri="{9D8B030D-6E8A-4147-A177-3AD203B41FA5}">
                      <a16:colId xmlns:a16="http://schemas.microsoft.com/office/drawing/2014/main" val="4031451137"/>
                    </a:ext>
                  </a:extLst>
                </a:gridCol>
                <a:gridCol w="7563535">
                  <a:extLst>
                    <a:ext uri="{9D8B030D-6E8A-4147-A177-3AD203B41FA5}">
                      <a16:colId xmlns:a16="http://schemas.microsoft.com/office/drawing/2014/main" val="290661508"/>
                    </a:ext>
                  </a:extLst>
                </a:gridCol>
              </a:tblGrid>
              <a:tr h="650988">
                <a:tc>
                  <a:txBody>
                    <a:bodyPr/>
                    <a:lstStyle/>
                    <a:p>
                      <a:endParaRPr lang="en-IN" dirty="0"/>
                    </a:p>
                  </a:txBody>
                  <a:tcPr/>
                </a:tc>
                <a:tc>
                  <a:txBody>
                    <a:bodyPr/>
                    <a:lstStyle/>
                    <a:p>
                      <a:r>
                        <a:rPr lang="en-US" sz="2000" b="1" dirty="0">
                          <a:latin typeface="Times New Roman" panose="02020603050405020304" pitchFamily="18" charset="0"/>
                          <a:cs typeface="Times New Roman" panose="02020603050405020304" pitchFamily="18" charset="0"/>
                        </a:rPr>
                        <a:t>             TECHNIQUES USED IN  PESTICIDE ANALYSIS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4516299"/>
                  </a:ext>
                </a:extLst>
              </a:tr>
            </a:tbl>
          </a:graphicData>
        </a:graphic>
      </p:graphicFrame>
    </p:spTree>
    <p:extLst>
      <p:ext uri="{BB962C8B-B14F-4D97-AF65-F5344CB8AC3E}">
        <p14:creationId xmlns:p14="http://schemas.microsoft.com/office/powerpoint/2010/main" val="392430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B44E-B4A1-0187-8FA6-09245EB5EDFA}"/>
              </a:ext>
            </a:extLst>
          </p:cNvPr>
          <p:cNvSpPr>
            <a:spLocks noGrp="1"/>
          </p:cNvSpPr>
          <p:nvPr>
            <p:ph type="title"/>
          </p:nvPr>
        </p:nvSpPr>
        <p:spPr>
          <a:xfrm>
            <a:off x="588034" y="-204218"/>
            <a:ext cx="10515600" cy="1325563"/>
          </a:xfrm>
        </p:spPr>
        <p:txBody>
          <a:bodyPr/>
          <a:lstStyle/>
          <a:p>
            <a:r>
              <a:rPr lang="en-US" sz="44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TECHNIQUES USED IN  PESTICIDE ANALYSIS </a:t>
            </a:r>
            <a:endParaRPr lang="en-IN" sz="2800" dirty="0"/>
          </a:p>
        </p:txBody>
      </p:sp>
      <p:graphicFrame>
        <p:nvGraphicFramePr>
          <p:cNvPr id="8" name="Table 7">
            <a:extLst>
              <a:ext uri="{FF2B5EF4-FFF2-40B4-BE49-F238E27FC236}">
                <a16:creationId xmlns:a16="http://schemas.microsoft.com/office/drawing/2014/main" id="{5801464F-3E83-486B-27D6-BB13154BC14A}"/>
              </a:ext>
            </a:extLst>
          </p:cNvPr>
          <p:cNvGraphicFramePr>
            <a:graphicFrameLocks noGrp="1"/>
          </p:cNvGraphicFramePr>
          <p:nvPr>
            <p:extLst>
              <p:ext uri="{D42A27DB-BD31-4B8C-83A1-F6EECF244321}">
                <p14:modId xmlns:p14="http://schemas.microsoft.com/office/powerpoint/2010/main" val="1113955067"/>
              </p:ext>
            </p:extLst>
          </p:nvPr>
        </p:nvGraphicFramePr>
        <p:xfrm>
          <a:off x="242977" y="824960"/>
          <a:ext cx="11844068" cy="4683313"/>
        </p:xfrm>
        <a:graphic>
          <a:graphicData uri="http://schemas.openxmlformats.org/drawingml/2006/table">
            <a:tbl>
              <a:tblPr firstRow="1" bandRow="1">
                <a:tableStyleId>{5C22544A-7EE6-4342-B048-85BDC9FD1C3A}</a:tableStyleId>
              </a:tblPr>
              <a:tblGrid>
                <a:gridCol w="2163793">
                  <a:extLst>
                    <a:ext uri="{9D8B030D-6E8A-4147-A177-3AD203B41FA5}">
                      <a16:colId xmlns:a16="http://schemas.microsoft.com/office/drawing/2014/main" val="2628600340"/>
                    </a:ext>
                  </a:extLst>
                </a:gridCol>
                <a:gridCol w="9680275">
                  <a:extLst>
                    <a:ext uri="{9D8B030D-6E8A-4147-A177-3AD203B41FA5}">
                      <a16:colId xmlns:a16="http://schemas.microsoft.com/office/drawing/2014/main" val="3660696986"/>
                    </a:ext>
                  </a:extLst>
                </a:gridCol>
              </a:tblGrid>
              <a:tr h="371763">
                <a:tc>
                  <a:txBody>
                    <a:bodyPr/>
                    <a:lstStyle/>
                    <a:p>
                      <a:r>
                        <a:rPr lang="en-US" dirty="0"/>
                        <a:t>Instrumental</a:t>
                      </a:r>
                      <a:endParaRPr lang="en-IN" dirty="0"/>
                    </a:p>
                  </a:txBody>
                  <a:tcPr/>
                </a:tc>
                <a:tc>
                  <a:txBody>
                    <a:bodyPr/>
                    <a:lstStyle/>
                    <a:p>
                      <a:r>
                        <a:rPr lang="en-US" dirty="0"/>
                        <a:t>Parameters</a:t>
                      </a:r>
                      <a:endParaRPr lang="en-IN" dirty="0"/>
                    </a:p>
                  </a:txBody>
                  <a:tcPr/>
                </a:tc>
                <a:extLst>
                  <a:ext uri="{0D108BD9-81ED-4DB2-BD59-A6C34878D82A}">
                    <a16:rowId xmlns:a16="http://schemas.microsoft.com/office/drawing/2014/main" val="598502153"/>
                  </a:ext>
                </a:extLst>
              </a:tr>
              <a:tr h="511307">
                <a:tc>
                  <a:txBody>
                    <a:bodyPr/>
                    <a:lstStyle/>
                    <a:p>
                      <a:r>
                        <a:rPr lang="en-US" dirty="0"/>
                        <a:t>Emulsion Stability</a:t>
                      </a:r>
                    </a:p>
                  </a:txBody>
                  <a:tcPr/>
                </a:tc>
                <a:tc>
                  <a:txBody>
                    <a:bodyPr/>
                    <a:lstStyle/>
                    <a:p>
                      <a:r>
                        <a:rPr lang="en-US" dirty="0">
                          <a:latin typeface="Times New Roman" panose="02020603050405020304" pitchFamily="18" charset="0"/>
                          <a:cs typeface="Times New Roman" panose="02020603050405020304" pitchFamily="18" charset="0"/>
                        </a:rPr>
                        <a:t>EC and EW formulations (Chlorpyrifos EC)</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9667435"/>
                  </a:ext>
                </a:extLst>
              </a:tr>
              <a:tr h="753675">
                <a:tc>
                  <a:txBody>
                    <a:bodyPr/>
                    <a:lstStyle/>
                    <a:p>
                      <a:r>
                        <a:rPr lang="en-US" dirty="0"/>
                        <a:t>Cold test</a:t>
                      </a:r>
                      <a:endParaRPr lang="en-IN" dirty="0"/>
                    </a:p>
                  </a:txBody>
                  <a:tcPr/>
                </a:tc>
                <a:tc>
                  <a:txBody>
                    <a:bodyPr/>
                    <a:lstStyle/>
                    <a:p>
                      <a:pPr marL="0" indent="0">
                        <a:buNone/>
                      </a:pPr>
                      <a:r>
                        <a:rPr lang="en-US" sz="1800" dirty="0">
                          <a:latin typeface="Times New Roman" panose="02020603050405020304" pitchFamily="18" charset="0"/>
                          <a:cs typeface="Times New Roman" panose="02020603050405020304" pitchFamily="18" charset="0"/>
                        </a:rPr>
                        <a:t>To check for turbidity or solid/oily matter separation at low temperature</a:t>
                      </a:r>
                      <a:r>
                        <a:rPr lang="en-IN" sz="1800" dirty="0">
                          <a:latin typeface="Times New Roman" panose="02020603050405020304" pitchFamily="18" charset="0"/>
                          <a:cs typeface="Times New Roman" panose="02020603050405020304" pitchFamily="18" charset="0"/>
                        </a:rPr>
                        <a:t>.</a:t>
                      </a:r>
                    </a:p>
                    <a:p>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All liquid formulations (Chlorpyrifos </a:t>
                      </a:r>
                      <a:r>
                        <a:rPr lang="en-IN" sz="1800" dirty="0">
                          <a:latin typeface="Times New Roman" panose="02020603050405020304" pitchFamily="18" charset="0"/>
                          <a:cs typeface="Times New Roman" panose="02020603050405020304" pitchFamily="18" charset="0"/>
                        </a:rPr>
                        <a:t>EC, Imidacloprid SL)</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1161123"/>
                  </a:ext>
                </a:extLst>
              </a:tr>
              <a:tr h="586596">
                <a:tc>
                  <a:txBody>
                    <a:bodyPr/>
                    <a:lstStyle/>
                    <a:p>
                      <a:r>
                        <a:rPr lang="en-US" dirty="0"/>
                        <a:t>Heat stability test</a:t>
                      </a:r>
                      <a:endParaRPr lang="en-IN" dirty="0"/>
                    </a:p>
                  </a:txBody>
                  <a:tcPr/>
                </a:tc>
                <a:tc>
                  <a:txBody>
                    <a:bodyPr/>
                    <a:lstStyle/>
                    <a:p>
                      <a:r>
                        <a:rPr lang="en-IN" dirty="0">
                          <a:latin typeface="Times New Roman" panose="02020603050405020304" pitchFamily="18" charset="0"/>
                          <a:cs typeface="Times New Roman" panose="02020603050405020304" pitchFamily="18" charset="0"/>
                        </a:rPr>
                        <a:t>All liquid formulations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4475412"/>
                  </a:ext>
                </a:extLst>
              </a:tr>
              <a:tr h="948077">
                <a:tc>
                  <a:txBody>
                    <a:bodyPr/>
                    <a:lstStyle/>
                    <a:p>
                      <a:r>
                        <a:rPr lang="en-US" dirty="0"/>
                        <a:t>Persistent foam</a:t>
                      </a:r>
                      <a:endParaRPr lang="en-IN" dirty="0"/>
                    </a:p>
                  </a:txBody>
                  <a:tcPr/>
                </a:tc>
                <a:tc>
                  <a:txBody>
                    <a:bodyPr/>
                    <a:lstStyle/>
                    <a:p>
                      <a:r>
                        <a:rPr lang="en-US" dirty="0">
                          <a:latin typeface="Times New Roman" panose="02020603050405020304" pitchFamily="18" charset="0"/>
                          <a:cs typeface="Times New Roman" panose="02020603050405020304" pitchFamily="18" charset="0"/>
                        </a:rPr>
                        <a:t>ascertains how much foam persists when formulations are diluted in water. The aim is to ensure foam does not remain in tanks and equipment after use, putting operators at risk. Ex- </a:t>
                      </a:r>
                      <a:r>
                        <a:rPr lang="en-IN" sz="1800" dirty="0">
                          <a:latin typeface="Times New Roman" panose="02020603050405020304" pitchFamily="18" charset="0"/>
                          <a:cs typeface="Times New Roman" panose="02020603050405020304" pitchFamily="18" charset="0"/>
                        </a:rPr>
                        <a:t>Fipronil SC (IS 16145: 2013)</a:t>
                      </a:r>
                      <a:r>
                        <a:rPr lang="en-US" sz="1800" dirty="0"/>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718030"/>
                  </a:ext>
                </a:extLst>
              </a:tr>
              <a:tr h="948077">
                <a:tc>
                  <a:txBody>
                    <a:bodyPr/>
                    <a:lstStyle/>
                    <a:p>
                      <a:r>
                        <a:rPr lang="en-US" dirty="0"/>
                        <a:t>Suspensibility test</a:t>
                      </a:r>
                      <a:endParaRPr lang="en-IN" dirty="0"/>
                    </a:p>
                  </a:txBody>
                  <a:tcPr/>
                </a:tc>
                <a:tc>
                  <a:txBody>
                    <a:bodyPr/>
                    <a:lstStyle/>
                    <a:p>
                      <a:r>
                        <a:rPr lang="en-US" dirty="0">
                          <a:latin typeface="Times New Roman" panose="02020603050405020304" pitchFamily="18" charset="0"/>
                          <a:cs typeface="Times New Roman" panose="02020603050405020304" pitchFamily="18" charset="0"/>
                        </a:rPr>
                        <a:t>determining how much of a pesticide formulation remains suspended in a liquid after a period of time. </a:t>
                      </a:r>
                    </a:p>
                    <a:p>
                      <a:r>
                        <a:rPr lang="en-US" dirty="0">
                          <a:latin typeface="Times New Roman" panose="02020603050405020304" pitchFamily="18" charset="0"/>
                          <a:cs typeface="Times New Roman" panose="02020603050405020304" pitchFamily="18" charset="0"/>
                        </a:rPr>
                        <a:t>Important parameters as ensures Uniform and even distribution on crops while spraying.</a:t>
                      </a:r>
                    </a:p>
                    <a:p>
                      <a:r>
                        <a:rPr lang="en-US" dirty="0">
                          <a:latin typeface="Times New Roman" panose="02020603050405020304" pitchFamily="18" charset="0"/>
                          <a:cs typeface="Times New Roman" panose="02020603050405020304" pitchFamily="18" charset="0"/>
                        </a:rPr>
                        <a:t>Ex. - Ferbam wettable powders (IS 12562 : 2023)</a:t>
                      </a:r>
                    </a:p>
                  </a:txBody>
                  <a:tcPr/>
                </a:tc>
                <a:extLst>
                  <a:ext uri="{0D108BD9-81ED-4DB2-BD59-A6C34878D82A}">
                    <a16:rowId xmlns:a16="http://schemas.microsoft.com/office/drawing/2014/main" val="2132202036"/>
                  </a:ext>
                </a:extLst>
              </a:tr>
            </a:tbl>
          </a:graphicData>
        </a:graphic>
      </p:graphicFrame>
    </p:spTree>
    <p:extLst>
      <p:ext uri="{BB962C8B-B14F-4D97-AF65-F5344CB8AC3E}">
        <p14:creationId xmlns:p14="http://schemas.microsoft.com/office/powerpoint/2010/main" val="373557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D86E-EE50-436A-87F7-5AEA3949B01D}"/>
              </a:ext>
            </a:extLst>
          </p:cNvPr>
          <p:cNvSpPr>
            <a:spLocks noGrp="1"/>
          </p:cNvSpPr>
          <p:nvPr>
            <p:ph type="title"/>
          </p:nvPr>
        </p:nvSpPr>
        <p:spPr/>
        <p:txBody>
          <a:bodyPr/>
          <a:lstStyle/>
          <a:p>
            <a:r>
              <a:rPr lang="en-US" b="1" dirty="0"/>
              <a:t>Major Indian pesticides and their BIS specifications</a:t>
            </a:r>
            <a:endParaRPr lang="en-IN" b="1" dirty="0"/>
          </a:p>
        </p:txBody>
      </p:sp>
      <p:graphicFrame>
        <p:nvGraphicFramePr>
          <p:cNvPr id="7" name="Content Placeholder 6">
            <a:extLst>
              <a:ext uri="{FF2B5EF4-FFF2-40B4-BE49-F238E27FC236}">
                <a16:creationId xmlns:a16="http://schemas.microsoft.com/office/drawing/2014/main" id="{3F16ACBE-64B8-4D1D-B953-AF95292DB641}"/>
              </a:ext>
            </a:extLst>
          </p:cNvPr>
          <p:cNvGraphicFramePr>
            <a:graphicFrameLocks noGrp="1"/>
          </p:cNvGraphicFramePr>
          <p:nvPr>
            <p:ph idx="1"/>
            <p:extLst>
              <p:ext uri="{D42A27DB-BD31-4B8C-83A1-F6EECF244321}">
                <p14:modId xmlns:p14="http://schemas.microsoft.com/office/powerpoint/2010/main" val="2837957916"/>
              </p:ext>
            </p:extLst>
          </p:nvPr>
        </p:nvGraphicFramePr>
        <p:xfrm>
          <a:off x="278296" y="1827693"/>
          <a:ext cx="11489635" cy="4655018"/>
        </p:xfrm>
        <a:graphic>
          <a:graphicData uri="http://schemas.openxmlformats.org/drawingml/2006/table">
            <a:tbl>
              <a:tblPr firstRow="1" bandRow="1">
                <a:tableStyleId>{5C22544A-7EE6-4342-B048-85BDC9FD1C3A}</a:tableStyleId>
              </a:tblPr>
              <a:tblGrid>
                <a:gridCol w="661504">
                  <a:extLst>
                    <a:ext uri="{9D8B030D-6E8A-4147-A177-3AD203B41FA5}">
                      <a16:colId xmlns:a16="http://schemas.microsoft.com/office/drawing/2014/main" val="689763225"/>
                    </a:ext>
                  </a:extLst>
                </a:gridCol>
                <a:gridCol w="2201855">
                  <a:extLst>
                    <a:ext uri="{9D8B030D-6E8A-4147-A177-3AD203B41FA5}">
                      <a16:colId xmlns:a16="http://schemas.microsoft.com/office/drawing/2014/main" val="826201350"/>
                    </a:ext>
                  </a:extLst>
                </a:gridCol>
                <a:gridCol w="1723084">
                  <a:extLst>
                    <a:ext uri="{9D8B030D-6E8A-4147-A177-3AD203B41FA5}">
                      <a16:colId xmlns:a16="http://schemas.microsoft.com/office/drawing/2014/main" val="3072770497"/>
                    </a:ext>
                  </a:extLst>
                </a:gridCol>
                <a:gridCol w="6903192">
                  <a:extLst>
                    <a:ext uri="{9D8B030D-6E8A-4147-A177-3AD203B41FA5}">
                      <a16:colId xmlns:a16="http://schemas.microsoft.com/office/drawing/2014/main" val="66592997"/>
                    </a:ext>
                  </a:extLst>
                </a:gridCol>
              </a:tblGrid>
              <a:tr h="631658">
                <a:tc>
                  <a:txBody>
                    <a:bodyPr/>
                    <a:lstStyle/>
                    <a:p>
                      <a:r>
                        <a:rPr lang="en-US" dirty="0"/>
                        <a:t>S.no.</a:t>
                      </a:r>
                      <a:endParaRPr lang="en-IN" dirty="0"/>
                    </a:p>
                  </a:txBody>
                  <a:tcPr/>
                </a:tc>
                <a:tc>
                  <a:txBody>
                    <a:bodyPr/>
                    <a:lstStyle/>
                    <a:p>
                      <a:r>
                        <a:rPr lang="en-US" dirty="0"/>
                        <a:t>Name of pesticide</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596496580"/>
                  </a:ext>
                </a:extLst>
              </a:tr>
              <a:tr h="912044">
                <a:tc>
                  <a:txBody>
                    <a:bodyPr/>
                    <a:lstStyle/>
                    <a:p>
                      <a:r>
                        <a:rPr lang="en-US" dirty="0"/>
                        <a:t>1</a:t>
                      </a:r>
                      <a:endParaRPr lang="en-IN" dirty="0"/>
                    </a:p>
                  </a:txBody>
                  <a:tcPr/>
                </a:tc>
                <a:tc>
                  <a:txBody>
                    <a:bodyPr/>
                    <a:lstStyle/>
                    <a:p>
                      <a:r>
                        <a:rPr lang="en-US" dirty="0" err="1"/>
                        <a:t>Phorate</a:t>
                      </a:r>
                      <a:endParaRPr lang="en-IN" dirty="0"/>
                    </a:p>
                  </a:txBody>
                  <a:tcPr/>
                </a:tc>
                <a:tc>
                  <a:txBody>
                    <a:bodyPr/>
                    <a:lstStyle/>
                    <a:p>
                      <a:r>
                        <a:rPr lang="en-US" dirty="0"/>
                        <a:t>Insecticide and acaricide</a:t>
                      </a:r>
                      <a:endParaRPr lang="en-IN" dirty="0"/>
                    </a:p>
                  </a:txBody>
                  <a:tcPr/>
                </a:tc>
                <a:tc>
                  <a:txBody>
                    <a:bodyPr/>
                    <a:lstStyle/>
                    <a:p>
                      <a:pPr marL="285750" indent="-285750">
                        <a:buFont typeface="Arial" panose="020B0604020202020204" pitchFamily="34" charset="0"/>
                        <a:buChar char="•"/>
                      </a:pPr>
                      <a:r>
                        <a:rPr lang="en-IN" dirty="0"/>
                        <a:t>IS 7976 : 2023 (Active)</a:t>
                      </a:r>
                      <a:r>
                        <a:rPr lang="en-US" dirty="0"/>
                        <a:t> -</a:t>
                      </a:r>
                      <a:r>
                        <a:rPr lang="en-US" dirty="0" err="1"/>
                        <a:t>Phorate</a:t>
                      </a:r>
                      <a:r>
                        <a:rPr lang="en-US" dirty="0"/>
                        <a:t> Technical - Specification first revision </a:t>
                      </a:r>
                    </a:p>
                    <a:p>
                      <a:pPr marL="285750" indent="-285750">
                        <a:buFont typeface="Arial" panose="020B0604020202020204" pitchFamily="34" charset="0"/>
                        <a:buChar char="•"/>
                      </a:pPr>
                      <a:r>
                        <a:rPr lang="en-IN" dirty="0"/>
                        <a:t>IS 9359 : 2023(Active)-</a:t>
                      </a:r>
                      <a:r>
                        <a:rPr lang="en-US" dirty="0"/>
                        <a:t>PHORATE G ENCAPSULATED SPECIFICATION Second Revision </a:t>
                      </a:r>
                      <a:endParaRPr lang="en-IN" dirty="0"/>
                    </a:p>
                  </a:txBody>
                  <a:tcPr/>
                </a:tc>
                <a:extLst>
                  <a:ext uri="{0D108BD9-81ED-4DB2-BD59-A6C34878D82A}">
                    <a16:rowId xmlns:a16="http://schemas.microsoft.com/office/drawing/2014/main" val="3461444355"/>
                  </a:ext>
                </a:extLst>
              </a:tr>
              <a:tr h="3068055">
                <a:tc>
                  <a:txBody>
                    <a:bodyPr/>
                    <a:lstStyle/>
                    <a:p>
                      <a:r>
                        <a:rPr lang="en-US" dirty="0"/>
                        <a:t>2</a:t>
                      </a:r>
                      <a:endParaRPr lang="en-IN" dirty="0"/>
                    </a:p>
                  </a:txBody>
                  <a:tcPr/>
                </a:tc>
                <a:tc>
                  <a:txBody>
                    <a:bodyPr/>
                    <a:lstStyle/>
                    <a:p>
                      <a:r>
                        <a:rPr lang="en-US" dirty="0"/>
                        <a:t>Mancozeb</a:t>
                      </a:r>
                      <a:endParaRPr lang="en-IN" dirty="0"/>
                    </a:p>
                  </a:txBody>
                  <a:tcPr/>
                </a:tc>
                <a:tc>
                  <a:txBody>
                    <a:bodyPr/>
                    <a:lstStyle/>
                    <a:p>
                      <a:r>
                        <a:rPr lang="en-US" dirty="0"/>
                        <a:t>fungicide</a:t>
                      </a:r>
                      <a:endParaRPr lang="en-IN" dirty="0"/>
                    </a:p>
                  </a:txBody>
                  <a:tcPr/>
                </a:tc>
                <a:tc>
                  <a:txBody>
                    <a:bodyPr/>
                    <a:lstStyle/>
                    <a:p>
                      <a:pPr marL="285750" indent="-285750">
                        <a:buFont typeface="Arial" panose="020B0604020202020204" pitchFamily="34" charset="0"/>
                        <a:buChar char="•"/>
                      </a:pPr>
                      <a:r>
                        <a:rPr lang="en-US" dirty="0"/>
                        <a:t>IS 15601 : 2005 Reviewed In : 2020 (Active)-</a:t>
                      </a:r>
                      <a:r>
                        <a:rPr lang="en-IN" dirty="0"/>
                        <a:t>Cymoxanil + mancozeb </a:t>
                      </a:r>
                      <a:r>
                        <a:rPr lang="en-IN" dirty="0" err="1"/>
                        <a:t>wettable</a:t>
                      </a:r>
                      <a:r>
                        <a:rPr lang="en-IN" dirty="0"/>
                        <a:t> powder – Specification</a:t>
                      </a:r>
                    </a:p>
                    <a:p>
                      <a:pPr marL="285750" indent="-285750">
                        <a:buFont typeface="Arial" panose="020B0604020202020204" pitchFamily="34" charset="0"/>
                        <a:buChar char="•"/>
                      </a:pPr>
                      <a:r>
                        <a:rPr lang="en-US" dirty="0"/>
                        <a:t>IS 16917:2018 </a:t>
                      </a:r>
                      <a:r>
                        <a:rPr lang="en-US" dirty="0" err="1"/>
                        <a:t>Reviewd</a:t>
                      </a:r>
                      <a:r>
                        <a:rPr lang="en-US" dirty="0"/>
                        <a:t> in :2023(Active)-T</a:t>
                      </a:r>
                      <a:r>
                        <a:rPr lang="en-IN" dirty="0" err="1"/>
                        <a:t>ricyclazole</a:t>
                      </a:r>
                      <a:r>
                        <a:rPr lang="en-IN" dirty="0"/>
                        <a:t> + mancozeb, </a:t>
                      </a:r>
                      <a:r>
                        <a:rPr lang="en-IN" dirty="0" err="1"/>
                        <a:t>wettable</a:t>
                      </a:r>
                      <a:r>
                        <a:rPr lang="en-IN" dirty="0"/>
                        <a:t> powder (WP) – Specification</a:t>
                      </a:r>
                    </a:p>
                    <a:p>
                      <a:pPr marL="285750" indent="-285750">
                        <a:buFont typeface="Arial" panose="020B0604020202020204" pitchFamily="34" charset="0"/>
                        <a:buChar char="•"/>
                      </a:pPr>
                      <a:r>
                        <a:rPr lang="en-US" dirty="0"/>
                        <a:t>IS 16919 : 2018 Reviewed In : 2023 (Active)-Mancozeb + carbendazim, </a:t>
                      </a:r>
                      <a:r>
                        <a:rPr lang="en-US" dirty="0" err="1"/>
                        <a:t>wettable</a:t>
                      </a:r>
                      <a:r>
                        <a:rPr lang="en-US" dirty="0"/>
                        <a:t> powder (WP) – Specification</a:t>
                      </a:r>
                    </a:p>
                    <a:p>
                      <a:pPr marL="285750" indent="-285750">
                        <a:buFont typeface="Arial" panose="020B0604020202020204" pitchFamily="34" charset="0"/>
                        <a:buChar char="•"/>
                      </a:pPr>
                      <a:r>
                        <a:rPr lang="en-US" dirty="0"/>
                        <a:t>IS 8707 : 2013 Reviewed In : 2023 (Active)-Mancozeb, technical - Specification (First Revision)</a:t>
                      </a:r>
                    </a:p>
                    <a:p>
                      <a:pPr marL="285750" indent="-285750">
                        <a:buFont typeface="Arial" panose="020B0604020202020204" pitchFamily="34" charset="0"/>
                        <a:buChar char="•"/>
                      </a:pPr>
                      <a:r>
                        <a:rPr lang="en-US" dirty="0"/>
                        <a:t>IS 8708 : 2006 Reviewed In : 2020 (Active)-Mancozeb </a:t>
                      </a:r>
                      <a:r>
                        <a:rPr lang="en-US" dirty="0" err="1"/>
                        <a:t>wettable</a:t>
                      </a:r>
                      <a:r>
                        <a:rPr lang="en-US" dirty="0"/>
                        <a:t> powder - Specification (First Revision)</a:t>
                      </a:r>
                      <a:endParaRPr lang="en-IN" dirty="0"/>
                    </a:p>
                    <a:p>
                      <a:pPr marL="285750" indent="-285750">
                        <a:buFont typeface="Arial" panose="020B0604020202020204" pitchFamily="34" charset="0"/>
                        <a:buChar char="•"/>
                      </a:pPr>
                      <a:endParaRPr lang="en-IN" dirty="0"/>
                    </a:p>
                  </a:txBody>
                  <a:tcPr/>
                </a:tc>
                <a:extLst>
                  <a:ext uri="{0D108BD9-81ED-4DB2-BD59-A6C34878D82A}">
                    <a16:rowId xmlns:a16="http://schemas.microsoft.com/office/drawing/2014/main" val="3266160090"/>
                  </a:ext>
                </a:extLst>
              </a:tr>
            </a:tbl>
          </a:graphicData>
        </a:graphic>
      </p:graphicFrame>
    </p:spTree>
    <p:extLst>
      <p:ext uri="{BB962C8B-B14F-4D97-AF65-F5344CB8AC3E}">
        <p14:creationId xmlns:p14="http://schemas.microsoft.com/office/powerpoint/2010/main" val="25786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E834A05-EA8E-4EDC-9D4F-190FE7056F24}"/>
              </a:ext>
            </a:extLst>
          </p:cNvPr>
          <p:cNvGraphicFramePr>
            <a:graphicFrameLocks noGrp="1"/>
          </p:cNvGraphicFramePr>
          <p:nvPr>
            <p:ph idx="1"/>
            <p:extLst>
              <p:ext uri="{D42A27DB-BD31-4B8C-83A1-F6EECF244321}">
                <p14:modId xmlns:p14="http://schemas.microsoft.com/office/powerpoint/2010/main" val="3584555684"/>
              </p:ext>
            </p:extLst>
          </p:nvPr>
        </p:nvGraphicFramePr>
        <p:xfrm>
          <a:off x="198783" y="13254"/>
          <a:ext cx="11781179" cy="7075094"/>
        </p:xfrm>
        <a:graphic>
          <a:graphicData uri="http://schemas.openxmlformats.org/drawingml/2006/table">
            <a:tbl>
              <a:tblPr firstRow="1" bandRow="1">
                <a:tableStyleId>{5C22544A-7EE6-4342-B048-85BDC9FD1C3A}</a:tableStyleId>
              </a:tblPr>
              <a:tblGrid>
                <a:gridCol w="728317">
                  <a:extLst>
                    <a:ext uri="{9D8B030D-6E8A-4147-A177-3AD203B41FA5}">
                      <a16:colId xmlns:a16="http://schemas.microsoft.com/office/drawing/2014/main" val="651929323"/>
                    </a:ext>
                  </a:extLst>
                </a:gridCol>
                <a:gridCol w="1511300">
                  <a:extLst>
                    <a:ext uri="{9D8B030D-6E8A-4147-A177-3AD203B41FA5}">
                      <a16:colId xmlns:a16="http://schemas.microsoft.com/office/drawing/2014/main" val="3014827334"/>
                    </a:ext>
                  </a:extLst>
                </a:gridCol>
                <a:gridCol w="1587225">
                  <a:extLst>
                    <a:ext uri="{9D8B030D-6E8A-4147-A177-3AD203B41FA5}">
                      <a16:colId xmlns:a16="http://schemas.microsoft.com/office/drawing/2014/main" val="1100876059"/>
                    </a:ext>
                  </a:extLst>
                </a:gridCol>
                <a:gridCol w="7954337">
                  <a:extLst>
                    <a:ext uri="{9D8B030D-6E8A-4147-A177-3AD203B41FA5}">
                      <a16:colId xmlns:a16="http://schemas.microsoft.com/office/drawing/2014/main" val="2509960054"/>
                    </a:ext>
                  </a:extLst>
                </a:gridCol>
              </a:tblGrid>
              <a:tr h="644209">
                <a:tc>
                  <a:txBody>
                    <a:bodyPr/>
                    <a:lstStyle/>
                    <a:p>
                      <a:r>
                        <a:rPr lang="en-US" dirty="0"/>
                        <a:t>S.no.</a:t>
                      </a:r>
                      <a:endParaRPr lang="en-IN" dirty="0"/>
                    </a:p>
                  </a:txBody>
                  <a:tcPr/>
                </a:tc>
                <a:tc>
                  <a:txBody>
                    <a:bodyPr/>
                    <a:lstStyle/>
                    <a:p>
                      <a:r>
                        <a:rPr lang="en-US" dirty="0"/>
                        <a:t>Name of pesticide</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3075020329"/>
                  </a:ext>
                </a:extLst>
              </a:tr>
              <a:tr h="1748568">
                <a:tc>
                  <a:txBody>
                    <a:bodyPr/>
                    <a:lstStyle/>
                    <a:p>
                      <a:r>
                        <a:rPr lang="en-US" dirty="0"/>
                        <a:t>3</a:t>
                      </a:r>
                      <a:endParaRPr lang="en-IN" dirty="0"/>
                    </a:p>
                  </a:txBody>
                  <a:tcPr/>
                </a:tc>
                <a:tc>
                  <a:txBody>
                    <a:bodyPr/>
                    <a:lstStyle/>
                    <a:p>
                      <a:r>
                        <a:rPr lang="en-US" dirty="0"/>
                        <a:t>Malathion</a:t>
                      </a:r>
                      <a:endParaRPr lang="en-IN" dirty="0"/>
                    </a:p>
                  </a:txBody>
                  <a:tcPr/>
                </a:tc>
                <a:tc>
                  <a:txBody>
                    <a:bodyPr/>
                    <a:lstStyle/>
                    <a:p>
                      <a:r>
                        <a:rPr lang="en-US" dirty="0"/>
                        <a:t>Insecticide</a:t>
                      </a:r>
                      <a:endParaRPr lang="en-IN" dirty="0"/>
                    </a:p>
                  </a:txBody>
                  <a:tcPr/>
                </a:tc>
                <a:tc>
                  <a:txBody>
                    <a:bodyPr/>
                    <a:lstStyle/>
                    <a:p>
                      <a:pPr marL="285750" indent="-285750">
                        <a:buFont typeface="Arial" panose="020B0604020202020204" pitchFamily="34" charset="0"/>
                        <a:buChar char="•"/>
                      </a:pPr>
                      <a:r>
                        <a:rPr lang="en-US" dirty="0"/>
                        <a:t>IS 1832 : 1978 Reviewed In : 2019 (Active) -specification for Malathion, technical</a:t>
                      </a:r>
                    </a:p>
                    <a:p>
                      <a:pPr marL="285750" indent="-285750">
                        <a:buFont typeface="Arial" panose="020B0604020202020204" pitchFamily="34" charset="0"/>
                        <a:buChar char="•"/>
                      </a:pPr>
                      <a:r>
                        <a:rPr lang="en-US" dirty="0"/>
                        <a:t>IS 2567 : 1978 Reviewed In : 2023 (Active)-</a:t>
                      </a:r>
                      <a:r>
                        <a:rPr lang="en-IN" dirty="0"/>
                        <a:t>Specification for malathion </a:t>
                      </a:r>
                      <a:r>
                        <a:rPr lang="en-IN" dirty="0" err="1"/>
                        <a:t>emulsifiable</a:t>
                      </a:r>
                      <a:r>
                        <a:rPr lang="en-IN" dirty="0"/>
                        <a:t> concentrates</a:t>
                      </a:r>
                    </a:p>
                    <a:p>
                      <a:pPr marL="285750" indent="-285750">
                        <a:buFont typeface="Arial" panose="020B0604020202020204" pitchFamily="34" charset="0"/>
                        <a:buChar char="•"/>
                      </a:pPr>
                      <a:r>
                        <a:rPr lang="en-US" dirty="0"/>
                        <a:t>IS 2568 : 1978 Reviewed In : 2023 (Specification for malathion dusting powders)</a:t>
                      </a:r>
                    </a:p>
                    <a:p>
                      <a:pPr marL="285750" indent="-285750">
                        <a:buFont typeface="Arial" panose="020B0604020202020204" pitchFamily="34" charset="0"/>
                        <a:buChar char="•"/>
                      </a:pPr>
                      <a:r>
                        <a:rPr lang="en-US" dirty="0"/>
                        <a:t>IS 2569:1978 Reviewed In :2023 (Active)-</a:t>
                      </a:r>
                      <a:r>
                        <a:rPr lang="en-IN" dirty="0"/>
                        <a:t>Specification for malathion water dispersible powder concentrates</a:t>
                      </a:r>
                    </a:p>
                  </a:txBody>
                  <a:tcPr/>
                </a:tc>
                <a:extLst>
                  <a:ext uri="{0D108BD9-81ED-4DB2-BD59-A6C34878D82A}">
                    <a16:rowId xmlns:a16="http://schemas.microsoft.com/office/drawing/2014/main" val="3610343120"/>
                  </a:ext>
                </a:extLst>
              </a:tr>
              <a:tr h="1748568">
                <a:tc>
                  <a:txBody>
                    <a:bodyPr/>
                    <a:lstStyle/>
                    <a:p>
                      <a:r>
                        <a:rPr lang="en-US" dirty="0"/>
                        <a:t>4</a:t>
                      </a:r>
                      <a:endParaRPr lang="en-IN" dirty="0"/>
                    </a:p>
                  </a:txBody>
                  <a:tcPr/>
                </a:tc>
                <a:tc>
                  <a:txBody>
                    <a:bodyPr/>
                    <a:lstStyle/>
                    <a:p>
                      <a:r>
                        <a:rPr lang="en-US" dirty="0"/>
                        <a:t>Carbendazim</a:t>
                      </a:r>
                      <a:endParaRPr lang="en-IN" dirty="0"/>
                    </a:p>
                  </a:txBody>
                  <a:tcPr/>
                </a:tc>
                <a:tc>
                  <a:txBody>
                    <a:bodyPr/>
                    <a:lstStyle/>
                    <a:p>
                      <a:r>
                        <a:rPr lang="en-US" dirty="0"/>
                        <a:t>Herbicide</a:t>
                      </a:r>
                      <a:endParaRPr lang="en-IN" dirty="0"/>
                    </a:p>
                  </a:txBody>
                  <a:tcPr/>
                </a:tc>
                <a:tc>
                  <a:txBody>
                    <a:bodyPr/>
                    <a:lstStyle/>
                    <a:p>
                      <a:pPr marL="285750" indent="-285750">
                        <a:buFont typeface="Arial" panose="020B0604020202020204" pitchFamily="34" charset="0"/>
                        <a:buChar char="•"/>
                      </a:pPr>
                      <a:r>
                        <a:rPr lang="en-US" dirty="0"/>
                        <a:t>IS 16919 : 2018 Reviewed In : 2023 (Active)-Mancozeb + carbendazim, </a:t>
                      </a:r>
                      <a:r>
                        <a:rPr lang="en-US" dirty="0" err="1"/>
                        <a:t>wettable</a:t>
                      </a:r>
                      <a:r>
                        <a:rPr lang="en-US" dirty="0"/>
                        <a:t> powder (WP) – Specification</a:t>
                      </a:r>
                    </a:p>
                    <a:p>
                      <a:pPr marL="285750" indent="-285750">
                        <a:buFont typeface="Arial" panose="020B0604020202020204" pitchFamily="34" charset="0"/>
                        <a:buChar char="•"/>
                      </a:pPr>
                      <a:r>
                        <a:rPr lang="en-US" dirty="0"/>
                        <a:t>IS 8445 : 1991 Reviewed In : 2022 (Active)-</a:t>
                      </a:r>
                      <a:r>
                        <a:rPr lang="en-IN" dirty="0"/>
                        <a:t>Pesticide - Carbendazim (MBC), technical - Specification (First Revision)</a:t>
                      </a:r>
                    </a:p>
                    <a:p>
                      <a:pPr marL="285750" indent="-285750">
                        <a:buFont typeface="Arial" panose="020B0604020202020204" pitchFamily="34" charset="0"/>
                        <a:buChar char="•"/>
                      </a:pPr>
                      <a:r>
                        <a:rPr lang="en-US" dirty="0"/>
                        <a:t>IS 8446:1991 </a:t>
                      </a:r>
                      <a:r>
                        <a:rPr lang="en-US" dirty="0" err="1"/>
                        <a:t>Reviewd</a:t>
                      </a:r>
                      <a:r>
                        <a:rPr lang="en-US" dirty="0"/>
                        <a:t> in 2022 (Active)-</a:t>
                      </a:r>
                      <a:r>
                        <a:rPr lang="en-IN" dirty="0"/>
                        <a:t>Pesticide - Carbendazim (MBC) WP - Specification (First Revision)</a:t>
                      </a:r>
                    </a:p>
                  </a:txBody>
                  <a:tcPr/>
                </a:tc>
                <a:extLst>
                  <a:ext uri="{0D108BD9-81ED-4DB2-BD59-A6C34878D82A}">
                    <a16:rowId xmlns:a16="http://schemas.microsoft.com/office/drawing/2014/main" val="3361781831"/>
                  </a:ext>
                </a:extLst>
              </a:tr>
              <a:tr h="1196389">
                <a:tc>
                  <a:txBody>
                    <a:bodyPr/>
                    <a:lstStyle/>
                    <a:p>
                      <a:r>
                        <a:rPr lang="en-US" dirty="0"/>
                        <a:t>5</a:t>
                      </a:r>
                      <a:endParaRPr lang="en-IN" dirty="0"/>
                    </a:p>
                  </a:txBody>
                  <a:tcPr/>
                </a:tc>
                <a:tc>
                  <a:txBody>
                    <a:bodyPr/>
                    <a:lstStyle/>
                    <a:p>
                      <a:r>
                        <a:rPr lang="en-US" dirty="0"/>
                        <a:t>Butachlor</a:t>
                      </a:r>
                      <a:endParaRPr lang="en-IN" dirty="0"/>
                    </a:p>
                  </a:txBody>
                  <a:tcPr/>
                </a:tc>
                <a:tc>
                  <a:txBody>
                    <a:bodyPr/>
                    <a:lstStyle/>
                    <a:p>
                      <a:r>
                        <a:rPr lang="en-US" dirty="0"/>
                        <a:t>Herbicide</a:t>
                      </a:r>
                      <a:endParaRPr lang="en-IN" dirty="0"/>
                    </a:p>
                  </a:txBody>
                  <a:tcPr/>
                </a:tc>
                <a:tc>
                  <a:txBody>
                    <a:bodyPr/>
                    <a:lstStyle/>
                    <a:p>
                      <a:pPr marL="285750" indent="-285750">
                        <a:buFont typeface="Arial" panose="020B0604020202020204" pitchFamily="34" charset="0"/>
                        <a:buChar char="•"/>
                      </a:pPr>
                      <a:r>
                        <a:rPr lang="en-US" dirty="0"/>
                        <a:t>IS 9355 : 1980 Reviewed In : 2022 (Active)-</a:t>
                      </a:r>
                      <a:r>
                        <a:rPr lang="en-IN" dirty="0"/>
                        <a:t>Specification for butachlor, technical</a:t>
                      </a:r>
                    </a:p>
                    <a:p>
                      <a:pPr marL="285750" indent="-285750">
                        <a:buFont typeface="Arial" panose="020B0604020202020204" pitchFamily="34" charset="0"/>
                        <a:buChar char="•"/>
                      </a:pPr>
                      <a:r>
                        <a:rPr lang="en-US" dirty="0"/>
                        <a:t>IS 9356 : 1980 Reviewed In : 2021 (Active)-</a:t>
                      </a:r>
                      <a:r>
                        <a:rPr lang="en-IN" dirty="0"/>
                        <a:t>Specification for butachlor </a:t>
                      </a:r>
                      <a:r>
                        <a:rPr lang="en-IN" dirty="0" err="1"/>
                        <a:t>emulsifiable</a:t>
                      </a:r>
                      <a:r>
                        <a:rPr lang="en-IN" dirty="0"/>
                        <a:t> concentrates</a:t>
                      </a:r>
                    </a:p>
                    <a:p>
                      <a:pPr marL="285750" indent="-285750">
                        <a:buFont typeface="Arial" panose="020B0604020202020204" pitchFamily="34" charset="0"/>
                        <a:buChar char="•"/>
                      </a:pPr>
                      <a:r>
                        <a:rPr lang="en-US" dirty="0"/>
                        <a:t>IS 9362 : 1980 Reviewed In : 2022 (Active)-</a:t>
                      </a:r>
                      <a:r>
                        <a:rPr lang="en-IN" dirty="0"/>
                        <a:t>Specification for butachlor granules</a:t>
                      </a:r>
                    </a:p>
                  </a:txBody>
                  <a:tcPr/>
                </a:tc>
                <a:extLst>
                  <a:ext uri="{0D108BD9-81ED-4DB2-BD59-A6C34878D82A}">
                    <a16:rowId xmlns:a16="http://schemas.microsoft.com/office/drawing/2014/main" val="201584365"/>
                  </a:ext>
                </a:extLst>
              </a:tr>
              <a:tr h="1472478">
                <a:tc>
                  <a:txBody>
                    <a:bodyPr/>
                    <a:lstStyle/>
                    <a:p>
                      <a:r>
                        <a:rPr lang="en-US" dirty="0"/>
                        <a:t>6</a:t>
                      </a:r>
                      <a:endParaRPr lang="en-IN" dirty="0"/>
                    </a:p>
                  </a:txBody>
                  <a:tcPr/>
                </a:tc>
                <a:tc>
                  <a:txBody>
                    <a:bodyPr/>
                    <a:lstStyle/>
                    <a:p>
                      <a:r>
                        <a:rPr lang="en-US" dirty="0"/>
                        <a:t>Cypermethrin</a:t>
                      </a:r>
                      <a:endParaRPr lang="en-IN" dirty="0"/>
                    </a:p>
                  </a:txBody>
                  <a:tcPr/>
                </a:tc>
                <a:tc>
                  <a:txBody>
                    <a:bodyPr/>
                    <a:lstStyle/>
                    <a:p>
                      <a:r>
                        <a:rPr lang="en-US" dirty="0"/>
                        <a:t>Insecticide</a:t>
                      </a:r>
                      <a:endParaRPr lang="en-IN" dirty="0"/>
                    </a:p>
                  </a:txBody>
                  <a:tcPr/>
                </a:tc>
                <a:tc>
                  <a:txBody>
                    <a:bodyPr/>
                    <a:lstStyle/>
                    <a:p>
                      <a:pPr marL="285750" indent="-285750">
                        <a:buFont typeface="Arial" panose="020B0604020202020204" pitchFamily="34" charset="0"/>
                        <a:buChar char="•"/>
                      </a:pPr>
                      <a:r>
                        <a:rPr lang="en-US" dirty="0"/>
                        <a:t>IS 12015 : 1987 Reviewed In : 2022 (Active)-</a:t>
                      </a:r>
                      <a:r>
                        <a:rPr lang="en-IN" dirty="0"/>
                        <a:t>Specification for cypermethrin technical</a:t>
                      </a:r>
                      <a:endParaRPr lang="en-US" dirty="0"/>
                    </a:p>
                    <a:p>
                      <a:pPr marL="285750" indent="-285750">
                        <a:buFont typeface="Arial" panose="020B0604020202020204" pitchFamily="34" charset="0"/>
                        <a:buChar char="•"/>
                      </a:pPr>
                      <a:r>
                        <a:rPr lang="en-US" dirty="0"/>
                        <a:t>IS 12016 : 1987 Reviewed In : 2022 (Active)-</a:t>
                      </a:r>
                      <a:r>
                        <a:rPr lang="en-IN" dirty="0"/>
                        <a:t>Specification for cypermethrin EC</a:t>
                      </a:r>
                      <a:endParaRPr lang="en-US" dirty="0"/>
                    </a:p>
                    <a:p>
                      <a:pPr marL="285750" indent="-285750">
                        <a:buFont typeface="Arial" panose="020B0604020202020204" pitchFamily="34" charset="0"/>
                        <a:buChar char="•"/>
                      </a:pPr>
                      <a:r>
                        <a:rPr lang="en-US" dirty="0"/>
                        <a:t>IS 12017 : 1987 Reviewed In : 2022 (Active)-</a:t>
                      </a:r>
                      <a:r>
                        <a:rPr lang="en-IN" dirty="0"/>
                        <a:t>Specification for cypermethrin technical concentrate</a:t>
                      </a:r>
                      <a:endParaRPr lang="en-US" dirty="0"/>
                    </a:p>
                    <a:p>
                      <a:pPr marL="285750" indent="-285750">
                        <a:buFont typeface="Arial" panose="020B0604020202020204" pitchFamily="34" charset="0"/>
                        <a:buChar char="•"/>
                      </a:pPr>
                      <a:endParaRPr lang="en-IN" dirty="0"/>
                    </a:p>
                  </a:txBody>
                  <a:tcPr/>
                </a:tc>
                <a:extLst>
                  <a:ext uri="{0D108BD9-81ED-4DB2-BD59-A6C34878D82A}">
                    <a16:rowId xmlns:a16="http://schemas.microsoft.com/office/drawing/2014/main" val="2651097215"/>
                  </a:ext>
                </a:extLst>
              </a:tr>
            </a:tbl>
          </a:graphicData>
        </a:graphic>
      </p:graphicFrame>
    </p:spTree>
    <p:extLst>
      <p:ext uri="{BB962C8B-B14F-4D97-AF65-F5344CB8AC3E}">
        <p14:creationId xmlns:p14="http://schemas.microsoft.com/office/powerpoint/2010/main" val="249439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CADF7-AF36-42BD-A8D8-88C5D83A82A9}"/>
              </a:ext>
            </a:extLst>
          </p:cNvPr>
          <p:cNvSpPr>
            <a:spLocks noGrp="1"/>
          </p:cNvSpPr>
          <p:nvPr>
            <p:ph type="title"/>
          </p:nvPr>
        </p:nvSpPr>
        <p:spPr>
          <a:xfrm>
            <a:off x="635000" y="-52456"/>
            <a:ext cx="10541000" cy="1398589"/>
          </a:xfrm>
        </p:spPr>
        <p:txBody>
          <a:bodyPr/>
          <a:lstStyle/>
          <a:p>
            <a:r>
              <a:rPr lang="en-US" b="1" dirty="0">
                <a:latin typeface="Times New Roman" panose="02020603050405020304" pitchFamily="18" charset="0"/>
                <a:cs typeface="Times New Roman" panose="02020603050405020304" pitchFamily="18" charset="0"/>
              </a:rPr>
              <a:t>Importance of Agrochemicals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2ECFA1-8486-417C-849F-D3DA04AADE59}"/>
              </a:ext>
            </a:extLst>
          </p:cNvPr>
          <p:cNvSpPr>
            <a:spLocks noGrp="1"/>
          </p:cNvSpPr>
          <p:nvPr>
            <p:ph idx="1"/>
          </p:nvPr>
        </p:nvSpPr>
        <p:spPr>
          <a:xfrm>
            <a:off x="495299" y="1257300"/>
            <a:ext cx="11471413" cy="5308600"/>
          </a:xfrm>
        </p:spPr>
        <p:txBody>
          <a:bodyPr/>
          <a:lstStyle/>
          <a:p>
            <a:pPr marL="0" indent="0" algn="just">
              <a:buNone/>
            </a:pPr>
            <a:r>
              <a:rPr lang="en-US" dirty="0">
                <a:latin typeface="Times New Roman" panose="02020603050405020304" pitchFamily="18" charset="0"/>
                <a:cs typeface="Times New Roman" panose="02020603050405020304" pitchFamily="18" charset="0"/>
              </a:rPr>
              <a:t>The global population surpassing eight billion has created a pressing need to enhance food production on existing arable land. This has resulted in increased use of agrochemicals to reduce crop loss and improve yields. Major advantages of agrochemicals are:</a:t>
            </a:r>
          </a:p>
          <a:p>
            <a:pPr algn="just"/>
            <a:r>
              <a:rPr lang="en-IN" dirty="0">
                <a:latin typeface="Times New Roman" panose="02020603050405020304" pitchFamily="18" charset="0"/>
                <a:cs typeface="Times New Roman" panose="02020603050405020304" pitchFamily="18" charset="0"/>
              </a:rPr>
              <a:t>Increased Agricultural Productivity</a:t>
            </a:r>
          </a:p>
          <a:p>
            <a:pPr algn="just"/>
            <a:r>
              <a:rPr lang="en-IN" dirty="0">
                <a:latin typeface="Times New Roman" panose="02020603050405020304" pitchFamily="18" charset="0"/>
                <a:cs typeface="Times New Roman" panose="02020603050405020304" pitchFamily="18" charset="0"/>
              </a:rPr>
              <a:t>Economic Benefits</a:t>
            </a:r>
          </a:p>
          <a:p>
            <a:pPr algn="just"/>
            <a:r>
              <a:rPr lang="en-IN" dirty="0">
                <a:latin typeface="Times New Roman" panose="02020603050405020304" pitchFamily="18" charset="0"/>
                <a:cs typeface="Times New Roman" panose="02020603050405020304" pitchFamily="18" charset="0"/>
              </a:rPr>
              <a:t>Pest and Disease Management</a:t>
            </a:r>
          </a:p>
          <a:p>
            <a:pPr algn="just"/>
            <a:r>
              <a:rPr lang="en-IN" dirty="0">
                <a:latin typeface="Times New Roman" panose="02020603050405020304" pitchFamily="18" charset="0"/>
                <a:cs typeface="Times New Roman" panose="02020603050405020304" pitchFamily="18" charset="0"/>
              </a:rPr>
              <a:t>Nutrient Management</a:t>
            </a:r>
          </a:p>
          <a:p>
            <a:pPr algn="just"/>
            <a:r>
              <a:rPr lang="en-IN" dirty="0">
                <a:latin typeface="Times New Roman" panose="02020603050405020304" pitchFamily="18" charset="0"/>
                <a:cs typeface="Times New Roman" panose="02020603050405020304" pitchFamily="18" charset="0"/>
              </a:rPr>
              <a:t>Weed Control </a:t>
            </a:r>
          </a:p>
          <a:p>
            <a:pPr algn="just"/>
            <a:r>
              <a:rPr lang="en-IN" dirty="0">
                <a:latin typeface="Times New Roman" panose="02020603050405020304" pitchFamily="18" charset="0"/>
                <a:cs typeface="Times New Roman" panose="02020603050405020304" pitchFamily="18" charset="0"/>
              </a:rPr>
              <a:t>Food Quality and Safety</a:t>
            </a:r>
          </a:p>
          <a:p>
            <a:pPr algn="just"/>
            <a:r>
              <a:rPr lang="en-IN" dirty="0">
                <a:latin typeface="Times New Roman" panose="02020603050405020304" pitchFamily="18" charset="0"/>
                <a:cs typeface="Times New Roman" panose="02020603050405020304" pitchFamily="18" charset="0"/>
              </a:rPr>
              <a:t>Sustainable Agriculture</a:t>
            </a:r>
          </a:p>
          <a:p>
            <a:pPr algn="just"/>
            <a:endParaRPr lang="en-IN" dirty="0"/>
          </a:p>
          <a:p>
            <a:pPr algn="just"/>
            <a:endParaRPr lang="en-IN" dirty="0"/>
          </a:p>
          <a:p>
            <a:pPr algn="just"/>
            <a:endParaRPr lang="en-IN" b="1" dirty="0"/>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82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5B71935-6354-468D-A80C-1D5194D8CBB8}"/>
              </a:ext>
            </a:extLst>
          </p:cNvPr>
          <p:cNvGraphicFramePr>
            <a:graphicFrameLocks noGrp="1"/>
          </p:cNvGraphicFramePr>
          <p:nvPr>
            <p:ph idx="1"/>
            <p:extLst>
              <p:ext uri="{D42A27DB-BD31-4B8C-83A1-F6EECF244321}">
                <p14:modId xmlns:p14="http://schemas.microsoft.com/office/powerpoint/2010/main" val="1846789576"/>
              </p:ext>
            </p:extLst>
          </p:nvPr>
        </p:nvGraphicFramePr>
        <p:xfrm>
          <a:off x="344557" y="207759"/>
          <a:ext cx="11688418" cy="6126480"/>
        </p:xfrm>
        <a:graphic>
          <a:graphicData uri="http://schemas.openxmlformats.org/drawingml/2006/table">
            <a:tbl>
              <a:tblPr firstRow="1" bandRow="1">
                <a:tableStyleId>{5C22544A-7EE6-4342-B048-85BDC9FD1C3A}</a:tableStyleId>
              </a:tblPr>
              <a:tblGrid>
                <a:gridCol w="773043">
                  <a:extLst>
                    <a:ext uri="{9D8B030D-6E8A-4147-A177-3AD203B41FA5}">
                      <a16:colId xmlns:a16="http://schemas.microsoft.com/office/drawing/2014/main" val="2861301455"/>
                    </a:ext>
                  </a:extLst>
                </a:gridCol>
                <a:gridCol w="1824383">
                  <a:extLst>
                    <a:ext uri="{9D8B030D-6E8A-4147-A177-3AD203B41FA5}">
                      <a16:colId xmlns:a16="http://schemas.microsoft.com/office/drawing/2014/main" val="3384274118"/>
                    </a:ext>
                  </a:extLst>
                </a:gridCol>
                <a:gridCol w="1338469">
                  <a:extLst>
                    <a:ext uri="{9D8B030D-6E8A-4147-A177-3AD203B41FA5}">
                      <a16:colId xmlns:a16="http://schemas.microsoft.com/office/drawing/2014/main" val="224427872"/>
                    </a:ext>
                  </a:extLst>
                </a:gridCol>
                <a:gridCol w="7752523">
                  <a:extLst>
                    <a:ext uri="{9D8B030D-6E8A-4147-A177-3AD203B41FA5}">
                      <a16:colId xmlns:a16="http://schemas.microsoft.com/office/drawing/2014/main" val="3808443809"/>
                    </a:ext>
                  </a:extLst>
                </a:gridCol>
              </a:tblGrid>
              <a:tr h="362254">
                <a:tc>
                  <a:txBody>
                    <a:bodyPr/>
                    <a:lstStyle/>
                    <a:p>
                      <a:r>
                        <a:rPr lang="en-US" dirty="0"/>
                        <a:t>S.no.</a:t>
                      </a:r>
                      <a:endParaRPr lang="en-IN" dirty="0"/>
                    </a:p>
                  </a:txBody>
                  <a:tcPr/>
                </a:tc>
                <a:tc>
                  <a:txBody>
                    <a:bodyPr/>
                    <a:lstStyle/>
                    <a:p>
                      <a:r>
                        <a:rPr lang="en-US" dirty="0"/>
                        <a:t>Name of pesticide</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904247310"/>
                  </a:ext>
                </a:extLst>
              </a:tr>
              <a:tr h="362254">
                <a:tc>
                  <a:txBody>
                    <a:bodyPr/>
                    <a:lstStyle/>
                    <a:p>
                      <a:endParaRPr lang="en-IN"/>
                    </a:p>
                  </a:txBody>
                  <a:tcPr/>
                </a:tc>
                <a:tc>
                  <a:txBody>
                    <a:bodyPr/>
                    <a:lstStyle/>
                    <a:p>
                      <a:endParaRPr lang="en-IN"/>
                    </a:p>
                  </a:txBody>
                  <a:tcPr/>
                </a:tc>
                <a:tc>
                  <a:txBody>
                    <a:bodyPr/>
                    <a:lstStyle/>
                    <a:p>
                      <a:endParaRPr lang="en-IN"/>
                    </a:p>
                  </a:txBody>
                  <a:tcPr/>
                </a:tc>
                <a:tc>
                  <a:txBody>
                    <a:bodyPr/>
                    <a:lstStyle/>
                    <a:p>
                      <a:pPr marL="285750" indent="-285750">
                        <a:buFont typeface="Arial" panose="020B0604020202020204" pitchFamily="34" charset="0"/>
                        <a:buChar char="•"/>
                      </a:pPr>
                      <a:r>
                        <a:rPr lang="en-IN" dirty="0"/>
                        <a:t>IS 15235 : 2023 (Active)-CHLORPYRIFOS CYPERMETHRIN EMULSIFIABLE CONCENTRATE SPECIFICATION</a:t>
                      </a:r>
                    </a:p>
                    <a:p>
                      <a:pPr marL="285750" indent="-285750">
                        <a:buFont typeface="Arial" panose="020B0604020202020204" pitchFamily="34" charset="0"/>
                        <a:buChar char="•"/>
                      </a:pPr>
                      <a:r>
                        <a:rPr lang="en-US" dirty="0"/>
                        <a:t>IS 15236 : 2002 Reviewed In : 2023 (Active)-</a:t>
                      </a:r>
                      <a:r>
                        <a:rPr lang="en-IN" dirty="0" err="1"/>
                        <a:t>Profenofos</a:t>
                      </a:r>
                      <a:r>
                        <a:rPr lang="en-IN" dirty="0"/>
                        <a:t> + cypermethrin </a:t>
                      </a:r>
                      <a:r>
                        <a:rPr lang="en-IN" dirty="0" err="1"/>
                        <a:t>emulsifiable</a:t>
                      </a:r>
                      <a:r>
                        <a:rPr lang="en-IN" dirty="0"/>
                        <a:t> concentrate – Specification</a:t>
                      </a:r>
                    </a:p>
                    <a:p>
                      <a:pPr marL="285750" indent="-285750">
                        <a:buFont typeface="Arial" panose="020B0604020202020204" pitchFamily="34" charset="0"/>
                        <a:buChar char="•"/>
                      </a:pPr>
                      <a:r>
                        <a:rPr lang="en-US" dirty="0"/>
                        <a:t>IS 15602 : 2005 Reviewed In : 2020 (Active)-</a:t>
                      </a:r>
                      <a:r>
                        <a:rPr lang="en-IN" dirty="0"/>
                        <a:t>Alphacypermethrin, EC – Specification</a:t>
                      </a:r>
                    </a:p>
                    <a:p>
                      <a:pPr marL="285750" indent="-285750">
                        <a:buFont typeface="Arial" panose="020B0604020202020204" pitchFamily="34" charset="0"/>
                        <a:buChar char="•"/>
                      </a:pPr>
                      <a:r>
                        <a:rPr lang="en-US" dirty="0"/>
                        <a:t>IS 15603:2005 Reviewed In :2020 (Active)-</a:t>
                      </a:r>
                      <a:r>
                        <a:rPr lang="en-IN" dirty="0"/>
                        <a:t>Alphacypermethrin, WP – Specification</a:t>
                      </a:r>
                    </a:p>
                    <a:p>
                      <a:pPr marL="285750" indent="-285750">
                        <a:buFont typeface="Arial" panose="020B0604020202020204" pitchFamily="34" charset="0"/>
                        <a:buChar char="•"/>
                      </a:pPr>
                      <a:r>
                        <a:rPr lang="en-US" dirty="0"/>
                        <a:t>IS 15606 : 2005 Reviewed In : 2020 (Active)-</a:t>
                      </a:r>
                      <a:r>
                        <a:rPr lang="en-IN" dirty="0"/>
                        <a:t>Ethion + cypermethrin, EC – Specification</a:t>
                      </a:r>
                    </a:p>
                    <a:p>
                      <a:pPr marL="285750" indent="-285750">
                        <a:buFont typeface="Arial" panose="020B0604020202020204" pitchFamily="34" charset="0"/>
                        <a:buChar char="•"/>
                      </a:pPr>
                      <a:r>
                        <a:rPr lang="en-US" dirty="0"/>
                        <a:t>IS 15616 : 2006 Reviewed In : 2022 (Active)-</a:t>
                      </a:r>
                      <a:r>
                        <a:rPr lang="en-IN" dirty="0"/>
                        <a:t>Alphacypermethrin, technical - Specification</a:t>
                      </a:r>
                    </a:p>
                  </a:txBody>
                  <a:tcPr/>
                </a:tc>
                <a:extLst>
                  <a:ext uri="{0D108BD9-81ED-4DB2-BD59-A6C34878D82A}">
                    <a16:rowId xmlns:a16="http://schemas.microsoft.com/office/drawing/2014/main" val="223229829"/>
                  </a:ext>
                </a:extLst>
              </a:tr>
              <a:tr h="362254">
                <a:tc>
                  <a:txBody>
                    <a:bodyPr/>
                    <a:lstStyle/>
                    <a:p>
                      <a:r>
                        <a:rPr lang="en-US" dirty="0"/>
                        <a:t>7</a:t>
                      </a:r>
                      <a:endParaRPr lang="en-IN" dirty="0"/>
                    </a:p>
                  </a:txBody>
                  <a:tcPr/>
                </a:tc>
                <a:tc>
                  <a:txBody>
                    <a:bodyPr/>
                    <a:lstStyle/>
                    <a:p>
                      <a:r>
                        <a:rPr lang="en-US" dirty="0" err="1"/>
                        <a:t>Atrazin</a:t>
                      </a:r>
                      <a:endParaRPr lang="en-IN" dirty="0"/>
                    </a:p>
                  </a:txBody>
                  <a:tcPr/>
                </a:tc>
                <a:tc>
                  <a:txBody>
                    <a:bodyPr/>
                    <a:lstStyle/>
                    <a:p>
                      <a:r>
                        <a:rPr lang="en-US" dirty="0"/>
                        <a:t>Herbicide</a:t>
                      </a:r>
                      <a:endParaRPr lang="en-IN" dirty="0"/>
                    </a:p>
                  </a:txBody>
                  <a:tcPr/>
                </a:tc>
                <a:tc>
                  <a:txBody>
                    <a:bodyPr/>
                    <a:lstStyle/>
                    <a:p>
                      <a:pPr marL="285750" indent="-285750">
                        <a:buFont typeface="Arial" panose="020B0604020202020204" pitchFamily="34" charset="0"/>
                        <a:buChar char="•"/>
                      </a:pPr>
                      <a:r>
                        <a:rPr lang="en-IN" dirty="0"/>
                        <a:t>IS 12931 : 2024 (Active)-</a:t>
                      </a:r>
                      <a:r>
                        <a:rPr lang="en-US" dirty="0"/>
                        <a:t>Atrazine </a:t>
                      </a:r>
                      <a:r>
                        <a:rPr lang="en-US" dirty="0" err="1"/>
                        <a:t>wettable</a:t>
                      </a:r>
                      <a:r>
                        <a:rPr lang="en-US" dirty="0"/>
                        <a:t> powder WP - Specification First Revision</a:t>
                      </a:r>
                    </a:p>
                    <a:p>
                      <a:pPr marL="285750" indent="-285750">
                        <a:buFont typeface="Arial" panose="020B0604020202020204" pitchFamily="34" charset="0"/>
                        <a:buChar char="•"/>
                      </a:pPr>
                      <a:r>
                        <a:rPr lang="en-IN" dirty="0"/>
                        <a:t>IS 12932 : 2024 (Active)-</a:t>
                      </a:r>
                      <a:r>
                        <a:rPr lang="en-US" dirty="0"/>
                        <a:t>Atrazine, technical - Specification (first revision)</a:t>
                      </a:r>
                      <a:endParaRPr lang="en-IN" dirty="0"/>
                    </a:p>
                  </a:txBody>
                  <a:tcPr/>
                </a:tc>
                <a:extLst>
                  <a:ext uri="{0D108BD9-81ED-4DB2-BD59-A6C34878D82A}">
                    <a16:rowId xmlns:a16="http://schemas.microsoft.com/office/drawing/2014/main" val="2775184061"/>
                  </a:ext>
                </a:extLst>
              </a:tr>
              <a:tr h="362254">
                <a:tc>
                  <a:txBody>
                    <a:bodyPr/>
                    <a:lstStyle/>
                    <a:p>
                      <a:r>
                        <a:rPr lang="en-US" dirty="0"/>
                        <a:t>8</a:t>
                      </a:r>
                      <a:endParaRPr lang="en-IN" dirty="0"/>
                    </a:p>
                  </a:txBody>
                  <a:tcPr/>
                </a:tc>
                <a:tc>
                  <a:txBody>
                    <a:bodyPr/>
                    <a:lstStyle/>
                    <a:p>
                      <a:r>
                        <a:rPr lang="en-US" dirty="0"/>
                        <a:t>Dicofol</a:t>
                      </a:r>
                      <a:endParaRPr lang="en-IN" dirty="0"/>
                    </a:p>
                  </a:txBody>
                  <a:tcPr/>
                </a:tc>
                <a:tc>
                  <a:txBody>
                    <a:bodyPr/>
                    <a:lstStyle/>
                    <a:p>
                      <a:r>
                        <a:rPr lang="en-US" dirty="0"/>
                        <a:t>Miticide</a:t>
                      </a:r>
                      <a:endParaRPr lang="en-IN" dirty="0"/>
                    </a:p>
                  </a:txBody>
                  <a:tcPr/>
                </a:tc>
                <a:tc>
                  <a:txBody>
                    <a:bodyPr/>
                    <a:lstStyle/>
                    <a:p>
                      <a:pPr marL="285750" indent="-285750">
                        <a:buFont typeface="Arial" panose="020B0604020202020204" pitchFamily="34" charset="0"/>
                        <a:buChar char="•"/>
                      </a:pPr>
                      <a:r>
                        <a:rPr lang="en-US" dirty="0"/>
                        <a:t>IS 5278 : 1969 Reviewed In : 2022 Reaffirmed but not taken up for revision (Active)-</a:t>
                      </a:r>
                      <a:r>
                        <a:rPr lang="en-IN" dirty="0"/>
                        <a:t>Specification for dicofol, technical</a:t>
                      </a:r>
                    </a:p>
                    <a:p>
                      <a:pPr marL="285750" indent="-285750">
                        <a:buFont typeface="Arial" panose="020B0604020202020204" pitchFamily="34" charset="0"/>
                        <a:buChar char="•"/>
                      </a:pPr>
                      <a:r>
                        <a:rPr lang="en-US" dirty="0"/>
                        <a:t>IS 5279 : 1969 Reviewed In : 2022 Reaffirmed but not taken up for revision (Active)-</a:t>
                      </a:r>
                      <a:r>
                        <a:rPr lang="en-IN" dirty="0"/>
                        <a:t>Specification for dicofol </a:t>
                      </a:r>
                      <a:r>
                        <a:rPr lang="en-IN" dirty="0" err="1"/>
                        <a:t>emulsifiable</a:t>
                      </a:r>
                      <a:r>
                        <a:rPr lang="en-IN" dirty="0"/>
                        <a:t> concentrates</a:t>
                      </a:r>
                    </a:p>
                  </a:txBody>
                  <a:tcPr/>
                </a:tc>
                <a:extLst>
                  <a:ext uri="{0D108BD9-81ED-4DB2-BD59-A6C34878D82A}">
                    <a16:rowId xmlns:a16="http://schemas.microsoft.com/office/drawing/2014/main" val="2616893858"/>
                  </a:ext>
                </a:extLst>
              </a:tr>
            </a:tbl>
          </a:graphicData>
        </a:graphic>
      </p:graphicFrame>
    </p:spTree>
    <p:extLst>
      <p:ext uri="{BB962C8B-B14F-4D97-AF65-F5344CB8AC3E}">
        <p14:creationId xmlns:p14="http://schemas.microsoft.com/office/powerpoint/2010/main" val="37592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EA5044-9ECE-4A95-B9EA-B1E4162335FF}"/>
              </a:ext>
            </a:extLst>
          </p:cNvPr>
          <p:cNvGraphicFramePr>
            <a:graphicFrameLocks noGrp="1"/>
          </p:cNvGraphicFramePr>
          <p:nvPr>
            <p:ph idx="1"/>
            <p:extLst>
              <p:ext uri="{D42A27DB-BD31-4B8C-83A1-F6EECF244321}">
                <p14:modId xmlns:p14="http://schemas.microsoft.com/office/powerpoint/2010/main" val="3941934618"/>
              </p:ext>
            </p:extLst>
          </p:nvPr>
        </p:nvGraphicFramePr>
        <p:xfrm>
          <a:off x="251791" y="530083"/>
          <a:ext cx="11714923" cy="5679026"/>
        </p:xfrm>
        <a:graphic>
          <a:graphicData uri="http://schemas.openxmlformats.org/drawingml/2006/table">
            <a:tbl>
              <a:tblPr firstRow="1" bandRow="1">
                <a:tableStyleId>{5C22544A-7EE6-4342-B048-85BDC9FD1C3A}</a:tableStyleId>
              </a:tblPr>
              <a:tblGrid>
                <a:gridCol w="727225">
                  <a:extLst>
                    <a:ext uri="{9D8B030D-6E8A-4147-A177-3AD203B41FA5}">
                      <a16:colId xmlns:a16="http://schemas.microsoft.com/office/drawing/2014/main" val="4104958869"/>
                    </a:ext>
                  </a:extLst>
                </a:gridCol>
                <a:gridCol w="1970116">
                  <a:extLst>
                    <a:ext uri="{9D8B030D-6E8A-4147-A177-3AD203B41FA5}">
                      <a16:colId xmlns:a16="http://schemas.microsoft.com/office/drawing/2014/main" val="1956359322"/>
                    </a:ext>
                  </a:extLst>
                </a:gridCol>
                <a:gridCol w="1269337">
                  <a:extLst>
                    <a:ext uri="{9D8B030D-6E8A-4147-A177-3AD203B41FA5}">
                      <a16:colId xmlns:a16="http://schemas.microsoft.com/office/drawing/2014/main" val="3137191001"/>
                    </a:ext>
                  </a:extLst>
                </a:gridCol>
                <a:gridCol w="7748245">
                  <a:extLst>
                    <a:ext uri="{9D8B030D-6E8A-4147-A177-3AD203B41FA5}">
                      <a16:colId xmlns:a16="http://schemas.microsoft.com/office/drawing/2014/main" val="3003881383"/>
                    </a:ext>
                  </a:extLst>
                </a:gridCol>
              </a:tblGrid>
              <a:tr h="370633">
                <a:tc>
                  <a:txBody>
                    <a:bodyPr/>
                    <a:lstStyle/>
                    <a:p>
                      <a:r>
                        <a:rPr lang="en-US" dirty="0"/>
                        <a:t>S.no.</a:t>
                      </a:r>
                      <a:endParaRPr lang="en-IN" dirty="0"/>
                    </a:p>
                  </a:txBody>
                  <a:tcPr/>
                </a:tc>
                <a:tc>
                  <a:txBody>
                    <a:bodyPr/>
                    <a:lstStyle/>
                    <a:p>
                      <a:r>
                        <a:rPr lang="en-US" dirty="0"/>
                        <a:t>Name of pesticide</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3386119694"/>
                  </a:ext>
                </a:extLst>
              </a:tr>
              <a:tr h="1462223">
                <a:tc>
                  <a:txBody>
                    <a:bodyPr/>
                    <a:lstStyle/>
                    <a:p>
                      <a:r>
                        <a:rPr lang="en-US" dirty="0"/>
                        <a:t>9</a:t>
                      </a:r>
                      <a:endParaRPr lang="en-IN" dirty="0"/>
                    </a:p>
                  </a:txBody>
                  <a:tcPr/>
                </a:tc>
                <a:tc>
                  <a:txBody>
                    <a:bodyPr/>
                    <a:lstStyle/>
                    <a:p>
                      <a:r>
                        <a:rPr lang="en-US" dirty="0" err="1"/>
                        <a:t>Acephate</a:t>
                      </a:r>
                      <a:endParaRPr lang="en-IN" dirty="0"/>
                    </a:p>
                  </a:txBody>
                  <a:tcPr/>
                </a:tc>
                <a:tc>
                  <a:txBody>
                    <a:bodyPr/>
                    <a:lstStyle/>
                    <a:p>
                      <a:r>
                        <a:rPr lang="en-US" dirty="0"/>
                        <a:t>Insecticide</a:t>
                      </a:r>
                      <a:endParaRPr lang="en-IN" dirty="0"/>
                    </a:p>
                  </a:txBody>
                  <a:tcPr/>
                </a:tc>
                <a:tc>
                  <a:txBody>
                    <a:bodyPr/>
                    <a:lstStyle/>
                    <a:p>
                      <a:pPr marL="285750" indent="-285750">
                        <a:buFont typeface="Arial" panose="020B0604020202020204" pitchFamily="34" charset="0"/>
                        <a:buChar char="•"/>
                      </a:pPr>
                      <a:r>
                        <a:rPr lang="en-US" dirty="0"/>
                        <a:t>IS 12915 : 1990 Reviewed In : 2022 (Active)-</a:t>
                      </a:r>
                      <a:r>
                        <a:rPr lang="en-IN" dirty="0" err="1"/>
                        <a:t>Acephate</a:t>
                      </a:r>
                      <a:r>
                        <a:rPr lang="en-IN" dirty="0"/>
                        <a:t>, technical – Specification</a:t>
                      </a:r>
                    </a:p>
                    <a:p>
                      <a:pPr marL="285750" indent="-285750">
                        <a:buFont typeface="Arial" panose="020B0604020202020204" pitchFamily="34" charset="0"/>
                        <a:buChar char="•"/>
                      </a:pPr>
                      <a:r>
                        <a:rPr lang="en-US" dirty="0"/>
                        <a:t>IS 12916 : 1990 Reviewed In : 2022 (Active)-</a:t>
                      </a:r>
                      <a:r>
                        <a:rPr lang="en-IN" dirty="0" err="1"/>
                        <a:t>Acephate</a:t>
                      </a:r>
                      <a:r>
                        <a:rPr lang="en-IN" dirty="0"/>
                        <a:t> SP- Specification</a:t>
                      </a:r>
                    </a:p>
                    <a:p>
                      <a:pPr marL="285750" indent="-285750">
                        <a:buFont typeface="Arial" panose="020B0604020202020204" pitchFamily="34" charset="0"/>
                        <a:buChar char="•"/>
                      </a:pPr>
                      <a:r>
                        <a:rPr lang="en-US" dirty="0"/>
                        <a:t>IS 15156:2002 Reviewed In : 2023 (Active)-</a:t>
                      </a:r>
                      <a:r>
                        <a:rPr lang="en-IN" dirty="0" err="1"/>
                        <a:t>Acephate</a:t>
                      </a:r>
                      <a:r>
                        <a:rPr lang="en-IN" dirty="0"/>
                        <a:t>+ </a:t>
                      </a:r>
                      <a:r>
                        <a:rPr lang="en-IN" dirty="0" err="1"/>
                        <a:t>fenvalerate</a:t>
                      </a:r>
                      <a:r>
                        <a:rPr lang="en-IN" dirty="0"/>
                        <a:t> </a:t>
                      </a:r>
                      <a:r>
                        <a:rPr lang="en-IN" dirty="0" err="1"/>
                        <a:t>emulsifiable</a:t>
                      </a:r>
                      <a:r>
                        <a:rPr lang="en-IN" dirty="0"/>
                        <a:t> concentrate - Specification</a:t>
                      </a:r>
                    </a:p>
                  </a:txBody>
                  <a:tcPr/>
                </a:tc>
                <a:extLst>
                  <a:ext uri="{0D108BD9-81ED-4DB2-BD59-A6C34878D82A}">
                    <a16:rowId xmlns:a16="http://schemas.microsoft.com/office/drawing/2014/main" val="1616782077"/>
                  </a:ext>
                </a:extLst>
              </a:tr>
              <a:tr h="1462223">
                <a:tc>
                  <a:txBody>
                    <a:bodyPr/>
                    <a:lstStyle/>
                    <a:p>
                      <a:r>
                        <a:rPr lang="en-US" dirty="0"/>
                        <a:t>10</a:t>
                      </a:r>
                      <a:endParaRPr lang="en-IN" dirty="0"/>
                    </a:p>
                  </a:txBody>
                  <a:tcPr/>
                </a:tc>
                <a:tc>
                  <a:txBody>
                    <a:bodyPr/>
                    <a:lstStyle/>
                    <a:p>
                      <a:r>
                        <a:rPr lang="en-US" dirty="0" err="1"/>
                        <a:t>Triazophos</a:t>
                      </a:r>
                      <a:endParaRPr lang="en-IN" dirty="0"/>
                    </a:p>
                  </a:txBody>
                  <a:tcPr/>
                </a:tc>
                <a:tc>
                  <a:txBody>
                    <a:bodyPr/>
                    <a:lstStyle/>
                    <a:p>
                      <a:r>
                        <a:rPr lang="en-US" dirty="0"/>
                        <a:t>Acaricide, insecticide, nematicide</a:t>
                      </a:r>
                      <a:endParaRPr lang="en-IN" dirty="0"/>
                    </a:p>
                  </a:txBody>
                  <a:tcPr/>
                </a:tc>
                <a:tc>
                  <a:txBody>
                    <a:bodyPr/>
                    <a:lstStyle/>
                    <a:p>
                      <a:pPr marL="285750" indent="-285750">
                        <a:buFont typeface="Arial" panose="020B0604020202020204" pitchFamily="34" charset="0"/>
                        <a:buChar char="•"/>
                      </a:pPr>
                      <a:r>
                        <a:rPr lang="en-IN" dirty="0"/>
                        <a:t>IS 14936 : 2022 (Active)-</a:t>
                      </a:r>
                      <a:r>
                        <a:rPr lang="en-IN" dirty="0" err="1"/>
                        <a:t>Triazophos</a:t>
                      </a:r>
                      <a:r>
                        <a:rPr lang="en-IN" dirty="0"/>
                        <a:t>, technical concentrates – Specification</a:t>
                      </a:r>
                    </a:p>
                    <a:p>
                      <a:pPr marL="285750" indent="-285750">
                        <a:buFont typeface="Arial" panose="020B0604020202020204" pitchFamily="34" charset="0"/>
                        <a:buChar char="•"/>
                      </a:pPr>
                      <a:r>
                        <a:rPr lang="en-US" dirty="0"/>
                        <a:t>IS 14937:2024 (Active)-</a:t>
                      </a:r>
                      <a:r>
                        <a:rPr lang="en-IN" dirty="0" err="1"/>
                        <a:t>Triazophos</a:t>
                      </a:r>
                      <a:r>
                        <a:rPr lang="en-IN" dirty="0"/>
                        <a:t> </a:t>
                      </a:r>
                      <a:r>
                        <a:rPr lang="en-IN" dirty="0" err="1"/>
                        <a:t>emulsifiable</a:t>
                      </a:r>
                      <a:r>
                        <a:rPr lang="en-IN" dirty="0"/>
                        <a:t> concentrate - Specification (first revision)</a:t>
                      </a:r>
                    </a:p>
                    <a:p>
                      <a:pPr marL="285750" indent="-285750">
                        <a:buFont typeface="Arial" panose="020B0604020202020204" pitchFamily="34" charset="0"/>
                        <a:buChar char="•"/>
                      </a:pPr>
                      <a:r>
                        <a:rPr lang="en-US" dirty="0"/>
                        <a:t>IS 15157 : 2002 Reviewed In : 2023 (Active)-</a:t>
                      </a:r>
                      <a:r>
                        <a:rPr lang="en-IN" dirty="0"/>
                        <a:t>Deltamethrin + </a:t>
                      </a:r>
                      <a:r>
                        <a:rPr lang="en-IN" dirty="0" err="1"/>
                        <a:t>triazophos</a:t>
                      </a:r>
                      <a:r>
                        <a:rPr lang="en-IN" dirty="0"/>
                        <a:t> </a:t>
                      </a:r>
                      <a:r>
                        <a:rPr lang="en-IN" dirty="0" err="1"/>
                        <a:t>emulsifiable</a:t>
                      </a:r>
                      <a:r>
                        <a:rPr lang="en-IN" dirty="0"/>
                        <a:t> concentrate - Specification</a:t>
                      </a:r>
                    </a:p>
                  </a:txBody>
                  <a:tcPr/>
                </a:tc>
                <a:extLst>
                  <a:ext uri="{0D108BD9-81ED-4DB2-BD59-A6C34878D82A}">
                    <a16:rowId xmlns:a16="http://schemas.microsoft.com/office/drawing/2014/main" val="3960568257"/>
                  </a:ext>
                </a:extLst>
              </a:tr>
              <a:tr h="2010556">
                <a:tc>
                  <a:txBody>
                    <a:bodyPr/>
                    <a:lstStyle/>
                    <a:p>
                      <a:r>
                        <a:rPr lang="en-US" dirty="0"/>
                        <a:t>11</a:t>
                      </a:r>
                    </a:p>
                    <a:p>
                      <a:endParaRPr lang="en-IN" dirty="0"/>
                    </a:p>
                  </a:txBody>
                  <a:tcPr/>
                </a:tc>
                <a:tc>
                  <a:txBody>
                    <a:bodyPr/>
                    <a:lstStyle/>
                    <a:p>
                      <a:r>
                        <a:rPr lang="en-US" dirty="0" err="1"/>
                        <a:t>Fenvalerate</a:t>
                      </a:r>
                      <a:endParaRPr lang="en-IN" dirty="0"/>
                    </a:p>
                  </a:txBody>
                  <a:tcPr/>
                </a:tc>
                <a:tc>
                  <a:txBody>
                    <a:bodyPr/>
                    <a:lstStyle/>
                    <a:p>
                      <a:r>
                        <a:rPr lang="en-US" dirty="0"/>
                        <a:t>Insecticide</a:t>
                      </a:r>
                      <a:endParaRPr lang="en-IN" dirty="0"/>
                    </a:p>
                  </a:txBody>
                  <a:tcPr/>
                </a:tc>
                <a:tc>
                  <a:txBody>
                    <a:bodyPr/>
                    <a:lstStyle/>
                    <a:p>
                      <a:pPr marL="285750" indent="-285750">
                        <a:buFont typeface="Arial" panose="020B0604020202020204" pitchFamily="34" charset="0"/>
                        <a:buChar char="•"/>
                      </a:pPr>
                      <a:r>
                        <a:rPr lang="en-US" dirty="0"/>
                        <a:t>IS 12003 : 1987 Reviewed In : 2022 (Active)-</a:t>
                      </a:r>
                      <a:r>
                        <a:rPr lang="en-IN" dirty="0"/>
                        <a:t>Specification for </a:t>
                      </a:r>
                      <a:r>
                        <a:rPr lang="en-IN" dirty="0" err="1"/>
                        <a:t>fenvalerate</a:t>
                      </a:r>
                      <a:r>
                        <a:rPr lang="en-IN" dirty="0"/>
                        <a:t>, technical</a:t>
                      </a:r>
                    </a:p>
                    <a:p>
                      <a:pPr marL="285750" indent="-285750">
                        <a:buFont typeface="Arial" panose="020B0604020202020204" pitchFamily="34" charset="0"/>
                        <a:buChar char="•"/>
                      </a:pPr>
                      <a:r>
                        <a:rPr lang="en-US" dirty="0"/>
                        <a:t>IS 15156 : 2002 Reviewed In : 2023 (Active)-</a:t>
                      </a:r>
                      <a:r>
                        <a:rPr lang="en-IN" dirty="0" err="1"/>
                        <a:t>Acephate</a:t>
                      </a:r>
                      <a:r>
                        <a:rPr lang="en-IN" dirty="0"/>
                        <a:t>+ </a:t>
                      </a:r>
                      <a:r>
                        <a:rPr lang="en-IN" dirty="0" err="1"/>
                        <a:t>fenvalerate</a:t>
                      </a:r>
                      <a:r>
                        <a:rPr lang="en-IN" dirty="0"/>
                        <a:t> </a:t>
                      </a:r>
                      <a:r>
                        <a:rPr lang="en-IN" dirty="0" err="1"/>
                        <a:t>emulsifiable</a:t>
                      </a:r>
                      <a:r>
                        <a:rPr lang="en-IN" dirty="0"/>
                        <a:t> concentrate – Specification</a:t>
                      </a:r>
                    </a:p>
                    <a:p>
                      <a:pPr marL="285750" indent="-285750">
                        <a:buFont typeface="Arial" panose="020B0604020202020204" pitchFamily="34" charset="0"/>
                        <a:buChar char="•"/>
                      </a:pPr>
                      <a:r>
                        <a:rPr lang="en-US" dirty="0"/>
                        <a:t>IS 15341 : 2003 Reviewed In : 2023 (Active)-</a:t>
                      </a:r>
                      <a:r>
                        <a:rPr lang="en-IN" dirty="0" err="1"/>
                        <a:t>Fenvalerate</a:t>
                      </a:r>
                      <a:r>
                        <a:rPr lang="en-IN" dirty="0"/>
                        <a:t> DP - Specification</a:t>
                      </a:r>
                    </a:p>
                    <a:p>
                      <a:pPr marL="285750" indent="-285750">
                        <a:buFont typeface="Arial" panose="020B0604020202020204" pitchFamily="34" charset="0"/>
                        <a:buChar char="•"/>
                      </a:pPr>
                      <a:endParaRPr lang="en-IN" dirty="0"/>
                    </a:p>
                    <a:p>
                      <a:endParaRPr lang="en-IN" dirty="0"/>
                    </a:p>
                  </a:txBody>
                  <a:tcPr/>
                </a:tc>
                <a:extLst>
                  <a:ext uri="{0D108BD9-81ED-4DB2-BD59-A6C34878D82A}">
                    <a16:rowId xmlns:a16="http://schemas.microsoft.com/office/drawing/2014/main" val="1681487044"/>
                  </a:ext>
                </a:extLst>
              </a:tr>
              <a:tr h="370633">
                <a:tc>
                  <a:txBody>
                    <a:bodyPr/>
                    <a:lstStyle/>
                    <a:p>
                      <a:r>
                        <a:rPr lang="en-US" dirty="0"/>
                        <a:t>12</a:t>
                      </a:r>
                      <a:endParaRPr lang="en-IN" dirty="0"/>
                    </a:p>
                  </a:txBody>
                  <a:tcPr/>
                </a:tc>
                <a:tc>
                  <a:txBody>
                    <a:bodyPr/>
                    <a:lstStyle/>
                    <a:p>
                      <a:r>
                        <a:rPr lang="en-US" dirty="0"/>
                        <a:t>2,4-D</a:t>
                      </a:r>
                      <a:endParaRPr lang="en-IN" dirty="0"/>
                    </a:p>
                  </a:txBody>
                  <a:tcPr/>
                </a:tc>
                <a:tc>
                  <a:txBody>
                    <a:bodyPr/>
                    <a:lstStyle/>
                    <a:p>
                      <a:r>
                        <a:rPr lang="en-US" dirty="0"/>
                        <a:t>Herbicide</a:t>
                      </a:r>
                      <a:endParaRPr lang="en-IN" dirty="0"/>
                    </a:p>
                  </a:txBody>
                  <a:tcPr/>
                </a:tc>
                <a:tc>
                  <a:txBody>
                    <a:bodyPr/>
                    <a:lstStyle/>
                    <a:p>
                      <a:pPr marL="285750" indent="-285750">
                        <a:buFont typeface="Arial" panose="020B0604020202020204" pitchFamily="34" charset="0"/>
                        <a:buChar char="•"/>
                      </a:pPr>
                      <a:r>
                        <a:rPr lang="en-US" dirty="0"/>
                        <a:t>IS 4321 : 1989 Reviewed In : 2024-</a:t>
                      </a:r>
                      <a:r>
                        <a:rPr lang="en-IN" dirty="0"/>
                        <a:t>Pesticides - 2, 4 - D, technical - Specification</a:t>
                      </a:r>
                    </a:p>
                  </a:txBody>
                  <a:tcPr/>
                </a:tc>
                <a:extLst>
                  <a:ext uri="{0D108BD9-81ED-4DB2-BD59-A6C34878D82A}">
                    <a16:rowId xmlns:a16="http://schemas.microsoft.com/office/drawing/2014/main" val="27105360"/>
                  </a:ext>
                </a:extLst>
              </a:tr>
            </a:tbl>
          </a:graphicData>
        </a:graphic>
      </p:graphicFrame>
    </p:spTree>
    <p:extLst>
      <p:ext uri="{BB962C8B-B14F-4D97-AF65-F5344CB8AC3E}">
        <p14:creationId xmlns:p14="http://schemas.microsoft.com/office/powerpoint/2010/main" val="2443432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52B12A-D1A1-4986-B695-0CCADC39B7D0}"/>
              </a:ext>
            </a:extLst>
          </p:cNvPr>
          <p:cNvGraphicFramePr>
            <a:graphicFrameLocks noGrp="1"/>
          </p:cNvGraphicFramePr>
          <p:nvPr>
            <p:ph idx="1"/>
            <p:extLst>
              <p:ext uri="{D42A27DB-BD31-4B8C-83A1-F6EECF244321}">
                <p14:modId xmlns:p14="http://schemas.microsoft.com/office/powerpoint/2010/main" val="1650931792"/>
              </p:ext>
            </p:extLst>
          </p:nvPr>
        </p:nvGraphicFramePr>
        <p:xfrm>
          <a:off x="225288" y="225285"/>
          <a:ext cx="11648658" cy="5674071"/>
        </p:xfrm>
        <a:graphic>
          <a:graphicData uri="http://schemas.openxmlformats.org/drawingml/2006/table">
            <a:tbl>
              <a:tblPr firstRow="1" bandRow="1">
                <a:tableStyleId>{5C22544A-7EE6-4342-B048-85BDC9FD1C3A}</a:tableStyleId>
              </a:tblPr>
              <a:tblGrid>
                <a:gridCol w="675860">
                  <a:extLst>
                    <a:ext uri="{9D8B030D-6E8A-4147-A177-3AD203B41FA5}">
                      <a16:colId xmlns:a16="http://schemas.microsoft.com/office/drawing/2014/main" val="4004858833"/>
                    </a:ext>
                  </a:extLst>
                </a:gridCol>
                <a:gridCol w="1987826">
                  <a:extLst>
                    <a:ext uri="{9D8B030D-6E8A-4147-A177-3AD203B41FA5}">
                      <a16:colId xmlns:a16="http://schemas.microsoft.com/office/drawing/2014/main" val="4035170280"/>
                    </a:ext>
                  </a:extLst>
                </a:gridCol>
                <a:gridCol w="1378226">
                  <a:extLst>
                    <a:ext uri="{9D8B030D-6E8A-4147-A177-3AD203B41FA5}">
                      <a16:colId xmlns:a16="http://schemas.microsoft.com/office/drawing/2014/main" val="4276572232"/>
                    </a:ext>
                  </a:extLst>
                </a:gridCol>
                <a:gridCol w="7606746">
                  <a:extLst>
                    <a:ext uri="{9D8B030D-6E8A-4147-A177-3AD203B41FA5}">
                      <a16:colId xmlns:a16="http://schemas.microsoft.com/office/drawing/2014/main" val="1412445689"/>
                    </a:ext>
                  </a:extLst>
                </a:gridCol>
              </a:tblGrid>
              <a:tr h="370551">
                <a:tc>
                  <a:txBody>
                    <a:bodyPr/>
                    <a:lstStyle/>
                    <a:p>
                      <a:r>
                        <a:rPr lang="en-US" dirty="0"/>
                        <a:t>S.no.</a:t>
                      </a:r>
                      <a:endParaRPr lang="en-IN" dirty="0"/>
                    </a:p>
                  </a:txBody>
                  <a:tcPr/>
                </a:tc>
                <a:tc>
                  <a:txBody>
                    <a:bodyPr/>
                    <a:lstStyle/>
                    <a:p>
                      <a:r>
                        <a:rPr lang="en-US" dirty="0"/>
                        <a:t>Name of pesticide</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3943875460"/>
                  </a:ext>
                </a:extLst>
              </a:tr>
              <a:tr h="370551">
                <a:tc>
                  <a:txBody>
                    <a:bodyPr/>
                    <a:lstStyle/>
                    <a:p>
                      <a:r>
                        <a:rPr lang="en-US" dirty="0"/>
                        <a:t>13</a:t>
                      </a:r>
                      <a:endParaRPr lang="en-IN" dirty="0"/>
                    </a:p>
                  </a:txBody>
                  <a:tcPr/>
                </a:tc>
                <a:tc>
                  <a:txBody>
                    <a:bodyPr/>
                    <a:lstStyle/>
                    <a:p>
                      <a:r>
                        <a:rPr lang="en-US" dirty="0"/>
                        <a:t>Dimethoate</a:t>
                      </a:r>
                      <a:endParaRPr lang="en-IN" dirty="0"/>
                    </a:p>
                  </a:txBody>
                  <a:tcPr/>
                </a:tc>
                <a:tc>
                  <a:txBody>
                    <a:bodyPr/>
                    <a:lstStyle/>
                    <a:p>
                      <a:r>
                        <a:rPr lang="en-US" dirty="0"/>
                        <a:t>Insecticide</a:t>
                      </a:r>
                      <a:endParaRPr lang="en-IN" dirty="0"/>
                    </a:p>
                  </a:txBody>
                  <a:tcPr/>
                </a:tc>
                <a:tc>
                  <a:txBody>
                    <a:bodyPr/>
                    <a:lstStyle/>
                    <a:p>
                      <a:pPr marL="285750" indent="-285750">
                        <a:buFont typeface="Arial" panose="020B0604020202020204" pitchFamily="34" charset="0"/>
                        <a:buChar char="•"/>
                      </a:pPr>
                      <a:r>
                        <a:rPr lang="en-US" dirty="0"/>
                        <a:t>IS 3902 : 1975 Reviewed In : 2024 (Active)-</a:t>
                      </a:r>
                      <a:r>
                        <a:rPr lang="en-IN" dirty="0"/>
                        <a:t>Specification for dimethoate, technical</a:t>
                      </a:r>
                    </a:p>
                    <a:p>
                      <a:pPr marL="285750" indent="-285750">
                        <a:buFont typeface="Arial" panose="020B0604020202020204" pitchFamily="34" charset="0"/>
                        <a:buChar char="•"/>
                      </a:pPr>
                      <a:r>
                        <a:rPr lang="en-US" dirty="0"/>
                        <a:t>IS 3903 : 1984 Reviewed In : 2024 (Active)-</a:t>
                      </a:r>
                      <a:r>
                        <a:rPr lang="en-IN" dirty="0"/>
                        <a:t>Specification for dimethoate </a:t>
                      </a:r>
                      <a:r>
                        <a:rPr lang="en-IN" dirty="0" err="1"/>
                        <a:t>emulsifiable</a:t>
                      </a:r>
                      <a:r>
                        <a:rPr lang="en-IN" dirty="0"/>
                        <a:t> concentrates</a:t>
                      </a:r>
                    </a:p>
                  </a:txBody>
                  <a:tcPr/>
                </a:tc>
                <a:extLst>
                  <a:ext uri="{0D108BD9-81ED-4DB2-BD59-A6C34878D82A}">
                    <a16:rowId xmlns:a16="http://schemas.microsoft.com/office/drawing/2014/main" val="780008293"/>
                  </a:ext>
                </a:extLst>
              </a:tr>
              <a:tr h="683814">
                <a:tc>
                  <a:txBody>
                    <a:bodyPr/>
                    <a:lstStyle/>
                    <a:p>
                      <a:r>
                        <a:rPr lang="en-US" dirty="0"/>
                        <a:t>14</a:t>
                      </a:r>
                      <a:endParaRPr lang="en-IN" dirty="0"/>
                    </a:p>
                  </a:txBody>
                  <a:tcPr/>
                </a:tc>
                <a:tc>
                  <a:txBody>
                    <a:bodyPr/>
                    <a:lstStyle/>
                    <a:p>
                      <a:r>
                        <a:rPr lang="en-US" dirty="0" err="1"/>
                        <a:t>Captan</a:t>
                      </a:r>
                      <a:endParaRPr lang="en-IN" dirty="0"/>
                    </a:p>
                  </a:txBody>
                  <a:tcPr/>
                </a:tc>
                <a:tc>
                  <a:txBody>
                    <a:bodyPr/>
                    <a:lstStyle/>
                    <a:p>
                      <a:r>
                        <a:rPr lang="en-US" dirty="0"/>
                        <a:t>Fungicide</a:t>
                      </a:r>
                      <a:endParaRPr lang="en-IN" dirty="0"/>
                    </a:p>
                  </a:txBody>
                  <a:tcPr/>
                </a:tc>
                <a:tc>
                  <a:txBody>
                    <a:bodyPr/>
                    <a:lstStyle/>
                    <a:p>
                      <a:pPr marL="285750" indent="-285750">
                        <a:buFont typeface="Arial" panose="020B0604020202020204" pitchFamily="34" charset="0"/>
                        <a:buChar char="•"/>
                      </a:pPr>
                      <a:r>
                        <a:rPr lang="en-US" dirty="0"/>
                        <a:t>IS 11785:1986 </a:t>
                      </a:r>
                      <a:r>
                        <a:rPr lang="en-US" dirty="0" err="1"/>
                        <a:t>Reviewd</a:t>
                      </a:r>
                      <a:r>
                        <a:rPr lang="en-US" dirty="0"/>
                        <a:t> In :2022 (Active)-Specification for </a:t>
                      </a:r>
                      <a:r>
                        <a:rPr lang="en-US" dirty="0" err="1"/>
                        <a:t>captan</a:t>
                      </a:r>
                      <a:r>
                        <a:rPr lang="en-US" dirty="0"/>
                        <a:t> (</a:t>
                      </a:r>
                      <a:r>
                        <a:rPr lang="en-US" dirty="0" err="1"/>
                        <a:t>Wettable</a:t>
                      </a:r>
                      <a:r>
                        <a:rPr lang="en-US" dirty="0"/>
                        <a:t> Powder) WP</a:t>
                      </a:r>
                    </a:p>
                    <a:p>
                      <a:pPr marL="285750" indent="-285750">
                        <a:buFont typeface="Arial" panose="020B0604020202020204" pitchFamily="34" charset="0"/>
                        <a:buChar char="•"/>
                      </a:pPr>
                      <a:r>
                        <a:rPr lang="en-US" dirty="0"/>
                        <a:t>IS 14251 : 1995 Reviewed In : 2023 (Active)-</a:t>
                      </a:r>
                      <a:r>
                        <a:rPr lang="en-IN" dirty="0" err="1"/>
                        <a:t>Captan</a:t>
                      </a:r>
                      <a:r>
                        <a:rPr lang="en-IN" dirty="0"/>
                        <a:t>, technical - Specification</a:t>
                      </a:r>
                      <a:endParaRPr lang="en-US" dirty="0"/>
                    </a:p>
                    <a:p>
                      <a:endParaRPr lang="en-IN" dirty="0"/>
                    </a:p>
                  </a:txBody>
                  <a:tcPr/>
                </a:tc>
                <a:extLst>
                  <a:ext uri="{0D108BD9-81ED-4DB2-BD59-A6C34878D82A}">
                    <a16:rowId xmlns:a16="http://schemas.microsoft.com/office/drawing/2014/main" val="1144663114"/>
                  </a:ext>
                </a:extLst>
              </a:tr>
              <a:tr h="370551">
                <a:tc>
                  <a:txBody>
                    <a:bodyPr/>
                    <a:lstStyle/>
                    <a:p>
                      <a:r>
                        <a:rPr lang="en-US" dirty="0"/>
                        <a:t>15</a:t>
                      </a:r>
                    </a:p>
                  </a:txBody>
                  <a:tcPr/>
                </a:tc>
                <a:tc>
                  <a:txBody>
                    <a:bodyPr/>
                    <a:lstStyle/>
                    <a:p>
                      <a:r>
                        <a:rPr lang="en-US" dirty="0"/>
                        <a:t>Zineb</a:t>
                      </a:r>
                      <a:endParaRPr lang="en-IN" dirty="0"/>
                    </a:p>
                  </a:txBody>
                  <a:tcPr/>
                </a:tc>
                <a:tc>
                  <a:txBody>
                    <a:bodyPr/>
                    <a:lstStyle/>
                    <a:p>
                      <a:r>
                        <a:rPr lang="en-US" dirty="0"/>
                        <a:t>Fungicide</a:t>
                      </a:r>
                      <a:endParaRPr lang="en-IN" dirty="0"/>
                    </a:p>
                  </a:txBody>
                  <a:tcPr/>
                </a:tc>
                <a:tc>
                  <a:txBody>
                    <a:bodyPr/>
                    <a:lstStyle/>
                    <a:p>
                      <a:pPr marL="285750" indent="-285750">
                        <a:buFont typeface="Arial" panose="020B0604020202020204" pitchFamily="34" charset="0"/>
                        <a:buChar char="•"/>
                      </a:pPr>
                      <a:r>
                        <a:rPr lang="en-US" dirty="0"/>
                        <a:t>IS 16920 : 2018 Reviewed In : 2023 (Active)-</a:t>
                      </a:r>
                      <a:r>
                        <a:rPr lang="en-IN" dirty="0"/>
                        <a:t>Hexaconazole + zineb, </a:t>
                      </a:r>
                      <a:r>
                        <a:rPr lang="en-IN" dirty="0" err="1"/>
                        <a:t>wettable</a:t>
                      </a:r>
                      <a:r>
                        <a:rPr lang="en-IN" dirty="0"/>
                        <a:t> powder (WP) – Specification</a:t>
                      </a:r>
                    </a:p>
                    <a:p>
                      <a:pPr marL="285750" indent="-285750">
                        <a:buFont typeface="Arial" panose="020B0604020202020204" pitchFamily="34" charset="0"/>
                        <a:buChar char="•"/>
                      </a:pPr>
                      <a:r>
                        <a:rPr lang="en-US" dirty="0"/>
                        <a:t>IS 3898:2024 (Active)-</a:t>
                      </a:r>
                      <a:r>
                        <a:rPr lang="en-IN" dirty="0"/>
                        <a:t>Zineb technical - Specification Second Revision</a:t>
                      </a:r>
                    </a:p>
                    <a:p>
                      <a:pPr marL="285750" indent="-285750">
                        <a:buFont typeface="Arial" panose="020B0604020202020204" pitchFamily="34" charset="0"/>
                        <a:buChar char="•"/>
                      </a:pPr>
                      <a:r>
                        <a:rPr lang="en-US" dirty="0"/>
                        <a:t>IS 3898 : 1981 Reviewed In : 2019 (Active)-</a:t>
                      </a:r>
                      <a:r>
                        <a:rPr lang="en-IN" dirty="0"/>
                        <a:t>Specification for zineb, technical</a:t>
                      </a:r>
                    </a:p>
                    <a:p>
                      <a:pPr marL="285750" indent="-285750">
                        <a:buFont typeface="Arial" panose="020B0604020202020204" pitchFamily="34" charset="0"/>
                        <a:buChar char="•"/>
                      </a:pPr>
                      <a:r>
                        <a:rPr lang="en-IN" dirty="0"/>
                        <a:t>IS 3899 : 2024 (Active)-</a:t>
                      </a:r>
                      <a:r>
                        <a:rPr lang="en-US" dirty="0"/>
                        <a:t>Zineb water dispersible powder - Specification (Second Revision)</a:t>
                      </a:r>
                    </a:p>
                    <a:p>
                      <a:pPr marL="285750" indent="-285750">
                        <a:buFont typeface="Arial" panose="020B0604020202020204" pitchFamily="34" charset="0"/>
                        <a:buChar char="•"/>
                      </a:pPr>
                      <a:r>
                        <a:rPr lang="en-US" dirty="0"/>
                        <a:t>IS 3899 : 1981 Reviewed In : 2019 (</a:t>
                      </a:r>
                      <a:r>
                        <a:rPr lang="en-US" dirty="0" err="1"/>
                        <a:t>Active,Concurrent</a:t>
                      </a:r>
                      <a:r>
                        <a:rPr lang="en-US" dirty="0"/>
                        <a:t> Running )-Specification for zineb, water dispersible powders</a:t>
                      </a:r>
                      <a:endParaRPr lang="en-IN" dirty="0"/>
                    </a:p>
                  </a:txBody>
                  <a:tcPr/>
                </a:tc>
                <a:extLst>
                  <a:ext uri="{0D108BD9-81ED-4DB2-BD59-A6C34878D82A}">
                    <a16:rowId xmlns:a16="http://schemas.microsoft.com/office/drawing/2014/main" val="743801734"/>
                  </a:ext>
                </a:extLst>
              </a:tr>
              <a:tr h="370551">
                <a:tc>
                  <a:txBody>
                    <a:bodyPr/>
                    <a:lstStyle/>
                    <a:p>
                      <a:r>
                        <a:rPr lang="en-US" dirty="0"/>
                        <a:t>16</a:t>
                      </a:r>
                      <a:endParaRPr lang="en-IN" dirty="0"/>
                    </a:p>
                  </a:txBody>
                  <a:tcPr/>
                </a:tc>
                <a:tc>
                  <a:txBody>
                    <a:bodyPr/>
                    <a:lstStyle/>
                    <a:p>
                      <a:r>
                        <a:rPr lang="en-US" dirty="0" err="1"/>
                        <a:t>Praquat</a:t>
                      </a:r>
                      <a:r>
                        <a:rPr lang="en-US" dirty="0"/>
                        <a:t> dichloride</a:t>
                      </a:r>
                      <a:endParaRPr lang="en-IN" dirty="0"/>
                    </a:p>
                  </a:txBody>
                  <a:tcPr/>
                </a:tc>
                <a:tc>
                  <a:txBody>
                    <a:bodyPr/>
                    <a:lstStyle/>
                    <a:p>
                      <a:r>
                        <a:rPr lang="en-US" dirty="0"/>
                        <a:t>Herbicide</a:t>
                      </a:r>
                      <a:endParaRPr lang="en-IN" dirty="0"/>
                    </a:p>
                  </a:txBody>
                  <a:tcPr/>
                </a:tc>
                <a:tc>
                  <a:txBody>
                    <a:bodyPr/>
                    <a:lstStyle/>
                    <a:p>
                      <a:pPr marL="285750" indent="-285750">
                        <a:buFont typeface="Arial" panose="020B0604020202020204" pitchFamily="34" charset="0"/>
                        <a:buChar char="•"/>
                      </a:pPr>
                      <a:r>
                        <a:rPr lang="en-US" dirty="0"/>
                        <a:t>IS 8497 : 1982Reviewed In : 2022 -Specification for paraquat dichloride water soluble concentrates (First Revision) </a:t>
                      </a:r>
                      <a:endParaRPr lang="en-IN" dirty="0"/>
                    </a:p>
                  </a:txBody>
                  <a:tcPr/>
                </a:tc>
                <a:extLst>
                  <a:ext uri="{0D108BD9-81ED-4DB2-BD59-A6C34878D82A}">
                    <a16:rowId xmlns:a16="http://schemas.microsoft.com/office/drawing/2014/main" val="3788712883"/>
                  </a:ext>
                </a:extLst>
              </a:tr>
            </a:tbl>
          </a:graphicData>
        </a:graphic>
      </p:graphicFrame>
    </p:spTree>
    <p:extLst>
      <p:ext uri="{BB962C8B-B14F-4D97-AF65-F5344CB8AC3E}">
        <p14:creationId xmlns:p14="http://schemas.microsoft.com/office/powerpoint/2010/main" val="4233842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7C89-07E8-4797-A20C-7D8266B152C8}"/>
              </a:ext>
            </a:extLst>
          </p:cNvPr>
          <p:cNvSpPr>
            <a:spLocks noGrp="1"/>
          </p:cNvSpPr>
          <p:nvPr>
            <p:ph type="title"/>
          </p:nvPr>
        </p:nvSpPr>
        <p:spPr>
          <a:xfrm>
            <a:off x="2005038" y="114300"/>
            <a:ext cx="8523262" cy="1349939"/>
          </a:xfrm>
        </p:spPr>
        <p:txBody>
          <a:bodyPr>
            <a:noAutofit/>
          </a:bodyPr>
          <a:lstStyle/>
          <a:p>
            <a:r>
              <a:rPr lang="en-US" sz="9600" b="1" dirty="0">
                <a:highlight>
                  <a:srgbClr val="FF0000"/>
                </a:highlight>
                <a:latin typeface="Times New Roman" panose="02020603050405020304" pitchFamily="18" charset="0"/>
                <a:cs typeface="Times New Roman" panose="02020603050405020304" pitchFamily="18" charset="0"/>
              </a:rPr>
              <a:t>FERTILIZERS</a:t>
            </a:r>
            <a:endParaRPr lang="en-IN" sz="9600" b="1" dirty="0">
              <a:highlight>
                <a:srgbClr val="FF00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44D657-07E1-41E6-A6C6-8DCB4DF4F52C}"/>
              </a:ext>
            </a:extLst>
          </p:cNvPr>
          <p:cNvSpPr>
            <a:spLocks noGrp="1"/>
          </p:cNvSpPr>
          <p:nvPr>
            <p:ph idx="1"/>
          </p:nvPr>
        </p:nvSpPr>
        <p:spPr>
          <a:xfrm>
            <a:off x="749300" y="3898900"/>
            <a:ext cx="10706100" cy="2074862"/>
          </a:xfrm>
        </p:spPr>
        <p:txBody>
          <a:bodyPr/>
          <a:lstStyle/>
          <a:p>
            <a:pPr marL="0" indent="0" algn="just">
              <a:buNone/>
            </a:pPr>
            <a:r>
              <a:rPr lang="en-US" b="1" dirty="0">
                <a:solidFill>
                  <a:srgbClr val="FFFF00"/>
                </a:solidFill>
                <a:latin typeface="Times New Roman" panose="02020603050405020304" pitchFamily="18" charset="0"/>
                <a:cs typeface="Times New Roman" panose="02020603050405020304" pitchFamily="18" charset="0"/>
              </a:rPr>
              <a:t>Fertilizer, natural or artificial substance containing the chemical elements that improve growth and productiveness of plants. Fertilizers </a:t>
            </a:r>
            <a:r>
              <a:rPr lang="en-US" b="1" u="sng" dirty="0">
                <a:solidFill>
                  <a:srgbClr val="FFFF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enhance</a:t>
            </a:r>
            <a:r>
              <a:rPr lang="en-US" b="1" dirty="0">
                <a:solidFill>
                  <a:srgbClr val="FFFF00"/>
                </a:solidFill>
                <a:latin typeface="Times New Roman" panose="02020603050405020304" pitchFamily="18" charset="0"/>
                <a:cs typeface="Times New Roman" panose="02020603050405020304" pitchFamily="18" charset="0"/>
              </a:rPr>
              <a:t> the natural fertility of the</a:t>
            </a:r>
            <a:r>
              <a:rPr lang="en-US" b="1" u="sng" dirty="0">
                <a:solidFill>
                  <a:srgbClr val="FFFF00"/>
                </a:solidFill>
                <a:latin typeface="Times New Roman" panose="02020603050405020304" pitchFamily="18" charset="0"/>
                <a:cs typeface="Times New Roman" panose="02020603050405020304" pitchFamily="18" charset="0"/>
              </a:rPr>
              <a:t> soil</a:t>
            </a:r>
            <a:r>
              <a:rPr lang="en-US" b="1" dirty="0">
                <a:solidFill>
                  <a:srgbClr val="FFFF00"/>
                </a:solidFill>
                <a:latin typeface="Times New Roman" panose="02020603050405020304" pitchFamily="18" charset="0"/>
                <a:cs typeface="Times New Roman" panose="02020603050405020304" pitchFamily="18" charset="0"/>
              </a:rPr>
              <a:t> or replace chemical elements taken from the soil by previous crops.</a:t>
            </a:r>
            <a:endParaRPr lang="en-IN"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398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C867-CE28-491A-8B3E-C5EAB57966D9}"/>
              </a:ext>
            </a:extLst>
          </p:cNvPr>
          <p:cNvSpPr>
            <a:spLocks noGrp="1"/>
          </p:cNvSpPr>
          <p:nvPr>
            <p:ph type="title"/>
          </p:nvPr>
        </p:nvSpPr>
        <p:spPr>
          <a:xfrm>
            <a:off x="1422400" y="127000"/>
            <a:ext cx="10033000" cy="1271588"/>
          </a:xfrm>
        </p:spPr>
        <p:txBody>
          <a:bodyPr>
            <a:normAutofit fontScale="90000"/>
          </a:bodyPr>
          <a:lstStyle/>
          <a:p>
            <a:r>
              <a:rPr lang="en-US" b="1" dirty="0">
                <a:latin typeface="Times New Roman" panose="02020603050405020304" pitchFamily="18" charset="0"/>
                <a:cs typeface="Times New Roman" panose="02020603050405020304" pitchFamily="18" charset="0"/>
              </a:rPr>
              <a:t>Types of Fertilizers – FAD 7 Sectional Committee</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480170-8FE5-429D-8A3F-0F55DD73AB6A}"/>
              </a:ext>
            </a:extLst>
          </p:cNvPr>
          <p:cNvSpPr>
            <a:spLocks noGrp="1"/>
          </p:cNvSpPr>
          <p:nvPr>
            <p:ph idx="1"/>
          </p:nvPr>
        </p:nvSpPr>
        <p:spPr>
          <a:xfrm>
            <a:off x="907412" y="1896392"/>
            <a:ext cx="10253649" cy="4321015"/>
          </a:xfrm>
        </p:spPr>
        <p:txBody>
          <a:bodyPr/>
          <a:lstStyle/>
          <a:p>
            <a:r>
              <a:rPr lang="en-US" dirty="0">
                <a:latin typeface="Times New Roman" panose="02020603050405020304" pitchFamily="18" charset="0"/>
                <a:cs typeface="Times New Roman" panose="02020603050405020304" pitchFamily="18" charset="0"/>
              </a:rPr>
              <a:t>Nitrogenous fertilizers</a:t>
            </a:r>
          </a:p>
          <a:p>
            <a:r>
              <a:rPr lang="en-US" dirty="0">
                <a:latin typeface="Times New Roman" panose="02020603050405020304" pitchFamily="18" charset="0"/>
                <a:cs typeface="Times New Roman" panose="02020603050405020304" pitchFamily="18" charset="0"/>
              </a:rPr>
              <a:t>Phosphorus fertilizers</a:t>
            </a:r>
          </a:p>
          <a:p>
            <a:r>
              <a:rPr lang="en-US" dirty="0">
                <a:latin typeface="Times New Roman" panose="02020603050405020304" pitchFamily="18" charset="0"/>
                <a:cs typeface="Times New Roman" panose="02020603050405020304" pitchFamily="18" charset="0"/>
              </a:rPr>
              <a:t>Potash fertilizers</a:t>
            </a:r>
          </a:p>
          <a:p>
            <a:r>
              <a:rPr lang="en-US" dirty="0">
                <a:solidFill>
                  <a:srgbClr val="FF0000"/>
                </a:solidFill>
                <a:latin typeface="Times New Roman" panose="02020603050405020304" pitchFamily="18" charset="0"/>
                <a:cs typeface="Times New Roman" panose="02020603050405020304" pitchFamily="18" charset="0"/>
              </a:rPr>
              <a:t>Biofertilizers</a:t>
            </a:r>
          </a:p>
          <a:p>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                                                 </a:t>
            </a:r>
          </a:p>
        </p:txBody>
      </p:sp>
      <p:pic>
        <p:nvPicPr>
          <p:cNvPr id="7174" name="Picture 6" descr="Types Of Fertilizers: Different Compositions, Origins, And Forms">
            <a:extLst>
              <a:ext uri="{FF2B5EF4-FFF2-40B4-BE49-F238E27FC236}">
                <a16:creationId xmlns:a16="http://schemas.microsoft.com/office/drawing/2014/main" id="{78B715F6-A859-4D84-A3D9-6995256FC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1940246"/>
            <a:ext cx="3028950" cy="22888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10 Types of Fertilizers That Help To Grow Plants">
            <a:extLst>
              <a:ext uri="{FF2B5EF4-FFF2-40B4-BE49-F238E27FC236}">
                <a16:creationId xmlns:a16="http://schemas.microsoft.com/office/drawing/2014/main" id="{B1576F93-9452-4412-9BF4-E5DF950DB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689" y="1940246"/>
            <a:ext cx="2902372" cy="228885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ake manure ...">
            <a:extLst>
              <a:ext uri="{FF2B5EF4-FFF2-40B4-BE49-F238E27FC236}">
                <a16:creationId xmlns:a16="http://schemas.microsoft.com/office/drawing/2014/main" id="{BF0FF676-AFB4-4342-B929-872A042F2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281" y="4542106"/>
            <a:ext cx="4515728" cy="214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2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77F5ADB-BC98-4B87-9243-744AE8FDE3AB}"/>
              </a:ext>
            </a:extLst>
          </p:cNvPr>
          <p:cNvGraphicFramePr>
            <a:graphicFrameLocks noGrp="1"/>
          </p:cNvGraphicFramePr>
          <p:nvPr>
            <p:extLst>
              <p:ext uri="{D42A27DB-BD31-4B8C-83A1-F6EECF244321}">
                <p14:modId xmlns:p14="http://schemas.microsoft.com/office/powerpoint/2010/main" val="2123346201"/>
              </p:ext>
            </p:extLst>
          </p:nvPr>
        </p:nvGraphicFramePr>
        <p:xfrm>
          <a:off x="351692" y="548644"/>
          <a:ext cx="11662118" cy="5628864"/>
        </p:xfrm>
        <a:graphic>
          <a:graphicData uri="http://schemas.openxmlformats.org/drawingml/2006/table">
            <a:tbl>
              <a:tblPr firstRow="1" bandRow="1">
                <a:tableStyleId>{5C22544A-7EE6-4342-B048-85BDC9FD1C3A}</a:tableStyleId>
              </a:tblPr>
              <a:tblGrid>
                <a:gridCol w="742900">
                  <a:extLst>
                    <a:ext uri="{9D8B030D-6E8A-4147-A177-3AD203B41FA5}">
                      <a16:colId xmlns:a16="http://schemas.microsoft.com/office/drawing/2014/main" val="2184617982"/>
                    </a:ext>
                  </a:extLst>
                </a:gridCol>
                <a:gridCol w="2469248">
                  <a:extLst>
                    <a:ext uri="{9D8B030D-6E8A-4147-A177-3AD203B41FA5}">
                      <a16:colId xmlns:a16="http://schemas.microsoft.com/office/drawing/2014/main" val="3075904337"/>
                    </a:ext>
                  </a:extLst>
                </a:gridCol>
                <a:gridCol w="1519259">
                  <a:extLst>
                    <a:ext uri="{9D8B030D-6E8A-4147-A177-3AD203B41FA5}">
                      <a16:colId xmlns:a16="http://schemas.microsoft.com/office/drawing/2014/main" val="1914978672"/>
                    </a:ext>
                  </a:extLst>
                </a:gridCol>
                <a:gridCol w="6930711">
                  <a:extLst>
                    <a:ext uri="{9D8B030D-6E8A-4147-A177-3AD203B41FA5}">
                      <a16:colId xmlns:a16="http://schemas.microsoft.com/office/drawing/2014/main" val="942133417"/>
                    </a:ext>
                  </a:extLst>
                </a:gridCol>
              </a:tblGrid>
              <a:tr h="366364">
                <a:tc>
                  <a:txBody>
                    <a:bodyPr/>
                    <a:lstStyle/>
                    <a:p>
                      <a:r>
                        <a:rPr lang="en-US" dirty="0"/>
                        <a:t>S.NO. </a:t>
                      </a:r>
                      <a:endParaRPr lang="en-IN" dirty="0"/>
                    </a:p>
                  </a:txBody>
                  <a:tcPr/>
                </a:tc>
                <a:tc>
                  <a:txBody>
                    <a:bodyPr/>
                    <a:lstStyle/>
                    <a:p>
                      <a:r>
                        <a:rPr lang="en-US" dirty="0"/>
                        <a:t>Name of fertilizer</a:t>
                      </a:r>
                      <a:endParaRPr lang="en-IN" dirty="0"/>
                    </a:p>
                  </a:txBody>
                  <a:tcPr/>
                </a:tc>
                <a:tc>
                  <a:txBody>
                    <a:bodyPr/>
                    <a:lstStyle/>
                    <a:p>
                      <a:r>
                        <a:rPr lang="en-US" dirty="0"/>
                        <a:t>Type</a:t>
                      </a:r>
                      <a:endParaRPr lang="en-IN" dirty="0"/>
                    </a:p>
                  </a:txBody>
                  <a:tcPr/>
                </a:tc>
                <a:tc>
                  <a:txBody>
                    <a:bodyPr/>
                    <a:lstStyle/>
                    <a:p>
                      <a:r>
                        <a:rPr lang="en-US" dirty="0"/>
                        <a:t>Available Indian standard</a:t>
                      </a:r>
                      <a:endParaRPr lang="en-IN" dirty="0"/>
                    </a:p>
                  </a:txBody>
                  <a:tcPr/>
                </a:tc>
                <a:extLst>
                  <a:ext uri="{0D108BD9-81ED-4DB2-BD59-A6C34878D82A}">
                    <a16:rowId xmlns:a16="http://schemas.microsoft.com/office/drawing/2014/main" val="3895434967"/>
                  </a:ext>
                </a:extLst>
              </a:tr>
              <a:tr h="632354">
                <a:tc>
                  <a:txBody>
                    <a:bodyPr/>
                    <a:lstStyle/>
                    <a:p>
                      <a:r>
                        <a:rPr lang="en-US" dirty="0"/>
                        <a:t>1</a:t>
                      </a:r>
                      <a:endParaRPr lang="en-IN" dirty="0"/>
                    </a:p>
                  </a:txBody>
                  <a:tcPr/>
                </a:tc>
                <a:tc>
                  <a:txBody>
                    <a:bodyPr/>
                    <a:lstStyle/>
                    <a:p>
                      <a:r>
                        <a:rPr lang="en-US" dirty="0"/>
                        <a:t>Single superphosphate</a:t>
                      </a:r>
                      <a:endParaRPr lang="en-IN" dirty="0"/>
                    </a:p>
                  </a:txBody>
                  <a:tcPr/>
                </a:tc>
                <a:tc>
                  <a:txBody>
                    <a:bodyPr/>
                    <a:lstStyle/>
                    <a:p>
                      <a:r>
                        <a:rPr lang="en-US" dirty="0" err="1"/>
                        <a:t>fertiliser</a:t>
                      </a:r>
                      <a:endParaRPr lang="en-IN" dirty="0"/>
                    </a:p>
                  </a:txBody>
                  <a:tcPr/>
                </a:tc>
                <a:tc>
                  <a:txBody>
                    <a:bodyPr/>
                    <a:lstStyle/>
                    <a:p>
                      <a:r>
                        <a:rPr lang="en-US" dirty="0"/>
                        <a:t>IS 294 : 2018 Reviewed In : 2023 (Active)-Single superphosphate - Specification (Third Revision)</a:t>
                      </a:r>
                      <a:endParaRPr lang="en-IN" dirty="0"/>
                    </a:p>
                  </a:txBody>
                  <a:tcPr/>
                </a:tc>
                <a:extLst>
                  <a:ext uri="{0D108BD9-81ED-4DB2-BD59-A6C34878D82A}">
                    <a16:rowId xmlns:a16="http://schemas.microsoft.com/office/drawing/2014/main" val="2630210727"/>
                  </a:ext>
                </a:extLst>
              </a:tr>
              <a:tr h="632354">
                <a:tc>
                  <a:txBody>
                    <a:bodyPr/>
                    <a:lstStyle/>
                    <a:p>
                      <a:r>
                        <a:rPr lang="en-US" dirty="0"/>
                        <a:t>2</a:t>
                      </a:r>
                      <a:endParaRPr lang="en-IN" dirty="0"/>
                    </a:p>
                  </a:txBody>
                  <a:tcPr/>
                </a:tc>
                <a:tc>
                  <a:txBody>
                    <a:bodyPr/>
                    <a:lstStyle/>
                    <a:p>
                      <a:r>
                        <a:rPr lang="en-US" dirty="0" err="1"/>
                        <a:t>Muriate</a:t>
                      </a:r>
                      <a:r>
                        <a:rPr lang="en-US" dirty="0"/>
                        <a:t> of potash</a:t>
                      </a:r>
                      <a:endParaRPr lang="en-IN" dirty="0"/>
                    </a:p>
                  </a:txBody>
                  <a:tcPr/>
                </a:tc>
                <a:tc>
                  <a:txBody>
                    <a:bodyPr/>
                    <a:lstStyle/>
                    <a:p>
                      <a:r>
                        <a:rPr lang="en-US" dirty="0" err="1"/>
                        <a:t>fertiliser</a:t>
                      </a:r>
                      <a:endParaRPr lang="en-IN" dirty="0"/>
                    </a:p>
                  </a:txBody>
                  <a:tcPr/>
                </a:tc>
                <a:tc>
                  <a:txBody>
                    <a:bodyPr/>
                    <a:lstStyle/>
                    <a:p>
                      <a:r>
                        <a:rPr lang="en-US" dirty="0"/>
                        <a:t>IS 2779 : 2018 Reviewed In : 2023-Potassium chloride (</a:t>
                      </a:r>
                      <a:r>
                        <a:rPr lang="en-US" dirty="0" err="1"/>
                        <a:t>Muriate</a:t>
                      </a:r>
                      <a:r>
                        <a:rPr lang="en-US" dirty="0"/>
                        <a:t> Of Potash), fertilizer grade - Specification (Second Revision) </a:t>
                      </a:r>
                      <a:endParaRPr lang="en-IN" dirty="0"/>
                    </a:p>
                  </a:txBody>
                  <a:tcPr/>
                </a:tc>
                <a:extLst>
                  <a:ext uri="{0D108BD9-81ED-4DB2-BD59-A6C34878D82A}">
                    <a16:rowId xmlns:a16="http://schemas.microsoft.com/office/drawing/2014/main" val="2905615863"/>
                  </a:ext>
                </a:extLst>
              </a:tr>
              <a:tr h="632354">
                <a:tc>
                  <a:txBody>
                    <a:bodyPr/>
                    <a:lstStyle/>
                    <a:p>
                      <a:r>
                        <a:rPr lang="en-US" dirty="0"/>
                        <a:t>3</a:t>
                      </a:r>
                      <a:endParaRPr lang="en-IN" dirty="0"/>
                    </a:p>
                  </a:txBody>
                  <a:tcPr/>
                </a:tc>
                <a:tc>
                  <a:txBody>
                    <a:bodyPr/>
                    <a:lstStyle/>
                    <a:p>
                      <a:r>
                        <a:rPr lang="en-US" dirty="0"/>
                        <a:t>Triple super phosphate</a:t>
                      </a:r>
                      <a:endParaRPr lang="en-IN" dirty="0"/>
                    </a:p>
                  </a:txBody>
                  <a:tcPr/>
                </a:tc>
                <a:tc>
                  <a:txBody>
                    <a:bodyPr/>
                    <a:lstStyle/>
                    <a:p>
                      <a:r>
                        <a:rPr lang="en-US" dirty="0" err="1"/>
                        <a:t>fertiliser</a:t>
                      </a:r>
                      <a:endParaRPr lang="en-IN" dirty="0"/>
                    </a:p>
                  </a:txBody>
                  <a:tcPr/>
                </a:tc>
                <a:tc>
                  <a:txBody>
                    <a:bodyPr/>
                    <a:lstStyle/>
                    <a:p>
                      <a:r>
                        <a:rPr lang="en-US" dirty="0"/>
                        <a:t>IS 1013 : 1972 Reviewed In : 2021-Specification for triple superphosphate (First Revision) </a:t>
                      </a:r>
                      <a:endParaRPr lang="en-IN" dirty="0"/>
                    </a:p>
                  </a:txBody>
                  <a:tcPr/>
                </a:tc>
                <a:extLst>
                  <a:ext uri="{0D108BD9-81ED-4DB2-BD59-A6C34878D82A}">
                    <a16:rowId xmlns:a16="http://schemas.microsoft.com/office/drawing/2014/main" val="4135499079"/>
                  </a:ext>
                </a:extLst>
              </a:tr>
              <a:tr h="366364">
                <a:tc>
                  <a:txBody>
                    <a:bodyPr/>
                    <a:lstStyle/>
                    <a:p>
                      <a:r>
                        <a:rPr lang="en-US" dirty="0"/>
                        <a:t>4</a:t>
                      </a:r>
                      <a:endParaRPr lang="en-IN" dirty="0"/>
                    </a:p>
                  </a:txBody>
                  <a:tcPr/>
                </a:tc>
                <a:tc>
                  <a:txBody>
                    <a:bodyPr/>
                    <a:lstStyle/>
                    <a:p>
                      <a:r>
                        <a:rPr lang="en-US" dirty="0"/>
                        <a:t>Granulated </a:t>
                      </a:r>
                      <a:r>
                        <a:rPr lang="en-US" dirty="0" err="1"/>
                        <a:t>fertilisers</a:t>
                      </a:r>
                      <a:endParaRPr lang="en-IN" dirty="0"/>
                    </a:p>
                  </a:txBody>
                  <a:tcPr/>
                </a:tc>
                <a:tc>
                  <a:txBody>
                    <a:bodyPr/>
                    <a:lstStyle/>
                    <a:p>
                      <a:r>
                        <a:rPr lang="en-US" dirty="0" err="1"/>
                        <a:t>fertiliser</a:t>
                      </a:r>
                      <a:endParaRPr lang="en-IN" dirty="0"/>
                    </a:p>
                  </a:txBody>
                  <a:tcPr/>
                </a:tc>
                <a:tc>
                  <a:txBody>
                    <a:bodyPr/>
                    <a:lstStyle/>
                    <a:p>
                      <a:r>
                        <a:rPr lang="en-IN" dirty="0"/>
                        <a:t>IS 7131 : 2022 </a:t>
                      </a:r>
                      <a:r>
                        <a:rPr lang="en-IN" dirty="0" err="1"/>
                        <a:t>Nitrophosphate</a:t>
                      </a:r>
                      <a:r>
                        <a:rPr lang="en-IN" dirty="0"/>
                        <a:t> Based Granulated Fertilizers </a:t>
                      </a:r>
                    </a:p>
                  </a:txBody>
                  <a:tcPr/>
                </a:tc>
                <a:extLst>
                  <a:ext uri="{0D108BD9-81ED-4DB2-BD59-A6C34878D82A}">
                    <a16:rowId xmlns:a16="http://schemas.microsoft.com/office/drawing/2014/main" val="2926405026"/>
                  </a:ext>
                </a:extLst>
              </a:tr>
              <a:tr h="507016">
                <a:tc>
                  <a:txBody>
                    <a:bodyPr/>
                    <a:lstStyle/>
                    <a:p>
                      <a:r>
                        <a:rPr lang="en-US" dirty="0"/>
                        <a:t>5</a:t>
                      </a:r>
                      <a:endParaRPr lang="en-IN" dirty="0"/>
                    </a:p>
                  </a:txBody>
                  <a:tcPr/>
                </a:tc>
                <a:tc>
                  <a:txBody>
                    <a:bodyPr/>
                    <a:lstStyle/>
                    <a:p>
                      <a:r>
                        <a:rPr lang="en-US" dirty="0"/>
                        <a:t>Organic manure</a:t>
                      </a:r>
                      <a:endParaRPr lang="en-IN" dirty="0"/>
                    </a:p>
                  </a:txBody>
                  <a:tcPr/>
                </a:tc>
                <a:tc>
                  <a:txBody>
                    <a:bodyPr/>
                    <a:lstStyle/>
                    <a:p>
                      <a:r>
                        <a:rPr lang="en-US" dirty="0" err="1"/>
                        <a:t>fertiliser</a:t>
                      </a:r>
                      <a:endParaRPr lang="en-IN" dirty="0"/>
                    </a:p>
                  </a:txBody>
                  <a:tcPr/>
                </a:tc>
                <a:tc>
                  <a:txBody>
                    <a:bodyPr/>
                    <a:lstStyle/>
                    <a:p>
                      <a:r>
                        <a:rPr lang="en-IN" dirty="0"/>
                        <a:t>IS 18146 : 2023 </a:t>
                      </a:r>
                      <a:r>
                        <a:rPr lang="en-US" dirty="0"/>
                        <a:t>Phosphate Rich Organic Manure Specification </a:t>
                      </a:r>
                    </a:p>
                  </a:txBody>
                  <a:tcPr/>
                </a:tc>
                <a:extLst>
                  <a:ext uri="{0D108BD9-81ED-4DB2-BD59-A6C34878D82A}">
                    <a16:rowId xmlns:a16="http://schemas.microsoft.com/office/drawing/2014/main" val="2452307193"/>
                  </a:ext>
                </a:extLst>
              </a:tr>
              <a:tr h="1174372">
                <a:tc>
                  <a:txBody>
                    <a:bodyPr/>
                    <a:lstStyle/>
                    <a:p>
                      <a:r>
                        <a:rPr lang="en-US" dirty="0"/>
                        <a:t>6</a:t>
                      </a:r>
                      <a:endParaRPr lang="en-IN" dirty="0"/>
                    </a:p>
                  </a:txBody>
                  <a:tcPr/>
                </a:tc>
                <a:tc>
                  <a:txBody>
                    <a:bodyPr/>
                    <a:lstStyle/>
                    <a:p>
                      <a:r>
                        <a:rPr lang="en-US" dirty="0"/>
                        <a:t>Micronutrient mixtures</a:t>
                      </a:r>
                      <a:endParaRPr lang="en-IN" dirty="0"/>
                    </a:p>
                  </a:txBody>
                  <a:tcPr/>
                </a:tc>
                <a:tc>
                  <a:txBody>
                    <a:bodyPr/>
                    <a:lstStyle/>
                    <a:p>
                      <a:r>
                        <a:rPr lang="en-US" dirty="0" err="1"/>
                        <a:t>fertiliser</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6092 (Part 5) : 1985 Reviewed In : 2023-Methods of sampling and test for fertilizers: Part 5 determination of secondary elements and micronutrients (First Revision) </a:t>
                      </a:r>
                      <a:endParaRPr lang="en-IN" dirty="0"/>
                    </a:p>
                    <a:p>
                      <a:endParaRPr lang="en-US" dirty="0"/>
                    </a:p>
                  </a:txBody>
                  <a:tcPr/>
                </a:tc>
                <a:extLst>
                  <a:ext uri="{0D108BD9-81ED-4DB2-BD59-A6C34878D82A}">
                    <a16:rowId xmlns:a16="http://schemas.microsoft.com/office/drawing/2014/main" val="3614833710"/>
                  </a:ext>
                </a:extLst>
              </a:tr>
              <a:tr h="632354">
                <a:tc>
                  <a:txBody>
                    <a:bodyPr/>
                    <a:lstStyle/>
                    <a:p>
                      <a:r>
                        <a:rPr lang="en-US" dirty="0"/>
                        <a:t>7</a:t>
                      </a:r>
                      <a:endParaRPr lang="en-IN" dirty="0"/>
                    </a:p>
                  </a:txBody>
                  <a:tcPr/>
                </a:tc>
                <a:tc>
                  <a:txBody>
                    <a:bodyPr/>
                    <a:lstStyle/>
                    <a:p>
                      <a:r>
                        <a:rPr lang="en-US" dirty="0"/>
                        <a:t>Soil conditioners</a:t>
                      </a:r>
                      <a:endParaRPr lang="en-IN" dirty="0"/>
                    </a:p>
                  </a:txBody>
                  <a:tcPr/>
                </a:tc>
                <a:tc>
                  <a:txBody>
                    <a:bodyPr/>
                    <a:lstStyle/>
                    <a:p>
                      <a:r>
                        <a:rPr lang="en-US" dirty="0" err="1"/>
                        <a:t>fertiliser</a:t>
                      </a:r>
                      <a:endParaRPr lang="en-IN" dirty="0"/>
                    </a:p>
                  </a:txBody>
                  <a:tcPr/>
                </a:tc>
                <a:tc>
                  <a:txBody>
                    <a:bodyPr/>
                    <a:lstStyle/>
                    <a:p>
                      <a:r>
                        <a:rPr lang="en-IN" dirty="0"/>
                        <a:t>IS 18664 : 2024 </a:t>
                      </a:r>
                      <a:r>
                        <a:rPr lang="en-US" dirty="0"/>
                        <a:t>Utilization of Coarse Compost cum Soil Improver/Conditioner from Municipal Solid Waste - Guidelines </a:t>
                      </a:r>
                    </a:p>
                  </a:txBody>
                  <a:tcPr/>
                </a:tc>
                <a:extLst>
                  <a:ext uri="{0D108BD9-81ED-4DB2-BD59-A6C34878D82A}">
                    <a16:rowId xmlns:a16="http://schemas.microsoft.com/office/drawing/2014/main" val="3727298215"/>
                  </a:ext>
                </a:extLst>
              </a:tr>
              <a:tr h="632354">
                <a:tc>
                  <a:txBody>
                    <a:bodyPr/>
                    <a:lstStyle/>
                    <a:p>
                      <a:r>
                        <a:rPr lang="en-US" dirty="0"/>
                        <a:t>8</a:t>
                      </a:r>
                      <a:endParaRPr lang="en-IN" dirty="0"/>
                    </a:p>
                  </a:txBody>
                  <a:tcPr/>
                </a:tc>
                <a:tc>
                  <a:txBody>
                    <a:bodyPr/>
                    <a:lstStyle/>
                    <a:p>
                      <a:r>
                        <a:rPr lang="en-US" dirty="0"/>
                        <a:t>Calcium ammonium nitrate (CAN)</a:t>
                      </a:r>
                      <a:endParaRPr lang="en-IN" dirty="0"/>
                    </a:p>
                  </a:txBody>
                  <a:tcPr/>
                </a:tc>
                <a:tc>
                  <a:txBody>
                    <a:bodyPr/>
                    <a:lstStyle/>
                    <a:p>
                      <a:r>
                        <a:rPr lang="en-US" dirty="0" err="1"/>
                        <a:t>fertiliser</a:t>
                      </a:r>
                      <a:endParaRPr lang="en-IN" dirty="0"/>
                    </a:p>
                  </a:txBody>
                  <a:tcPr/>
                </a:tc>
                <a:tc>
                  <a:txBody>
                    <a:bodyPr/>
                    <a:lstStyle/>
                    <a:p>
                      <a:r>
                        <a:rPr lang="en-IN" dirty="0"/>
                        <a:t>IS 2409 : 2019 Reviewed In : 2024 </a:t>
                      </a:r>
                      <a:r>
                        <a:rPr lang="en-US" dirty="0"/>
                        <a:t>Calcium ammonium nitrate - Specification (Third Revision) </a:t>
                      </a:r>
                    </a:p>
                  </a:txBody>
                  <a:tcPr/>
                </a:tc>
                <a:extLst>
                  <a:ext uri="{0D108BD9-81ED-4DB2-BD59-A6C34878D82A}">
                    <a16:rowId xmlns:a16="http://schemas.microsoft.com/office/drawing/2014/main" val="2011197070"/>
                  </a:ext>
                </a:extLst>
              </a:tr>
            </a:tbl>
          </a:graphicData>
        </a:graphic>
      </p:graphicFrame>
    </p:spTree>
    <p:extLst>
      <p:ext uri="{BB962C8B-B14F-4D97-AF65-F5344CB8AC3E}">
        <p14:creationId xmlns:p14="http://schemas.microsoft.com/office/powerpoint/2010/main" val="2825339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551E-BE9D-47F5-BAC4-DA0D920852E7}"/>
              </a:ext>
            </a:extLst>
          </p:cNvPr>
          <p:cNvSpPr>
            <a:spLocks noGrp="1"/>
          </p:cNvSpPr>
          <p:nvPr>
            <p:ph type="title"/>
          </p:nvPr>
        </p:nvSpPr>
        <p:spPr>
          <a:xfrm>
            <a:off x="952500" y="825500"/>
            <a:ext cx="10934700" cy="1271588"/>
          </a:xfrm>
        </p:spPr>
        <p:txBody>
          <a:bodyPr>
            <a:noAutofit/>
          </a:bodyPr>
          <a:lstStyle/>
          <a:p>
            <a:r>
              <a:rPr lang="en-US" sz="9600" b="1" dirty="0">
                <a:solidFill>
                  <a:srgbClr val="FF0000"/>
                </a:solidFill>
                <a:latin typeface="Times New Roman" panose="02020603050405020304" pitchFamily="18" charset="0"/>
                <a:cs typeface="Times New Roman" panose="02020603050405020304" pitchFamily="18" charset="0"/>
              </a:rPr>
              <a:t>BIOFERTILIZERS</a:t>
            </a:r>
            <a:endParaRPr lang="en-IN"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39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1E31-228C-4544-8F64-C062E4076A3B}"/>
              </a:ext>
            </a:extLst>
          </p:cNvPr>
          <p:cNvSpPr>
            <a:spLocks noGrp="1"/>
          </p:cNvSpPr>
          <p:nvPr>
            <p:ph type="title"/>
          </p:nvPr>
        </p:nvSpPr>
        <p:spPr>
          <a:xfrm>
            <a:off x="1358900" y="63500"/>
            <a:ext cx="10439400" cy="1231900"/>
          </a:xfrm>
        </p:spPr>
        <p:txBody>
          <a:bodyPr/>
          <a:lstStyle/>
          <a:p>
            <a:r>
              <a:rPr lang="en-US" b="1" dirty="0">
                <a:latin typeface="Times New Roman" panose="02020603050405020304" pitchFamily="18" charset="0"/>
                <a:cs typeface="Times New Roman" panose="02020603050405020304" pitchFamily="18" charset="0"/>
              </a:rPr>
              <a:t>Definition</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C00B15-A838-4844-8163-52F981B033FD}"/>
              </a:ext>
            </a:extLst>
          </p:cNvPr>
          <p:cNvSpPr>
            <a:spLocks noGrp="1"/>
          </p:cNvSpPr>
          <p:nvPr>
            <p:ph idx="1"/>
          </p:nvPr>
        </p:nvSpPr>
        <p:spPr>
          <a:xfrm>
            <a:off x="914400" y="1089025"/>
            <a:ext cx="11252200" cy="4351338"/>
          </a:xfrm>
        </p:spPr>
        <p:txBody>
          <a:bodyPr/>
          <a:lstStyle/>
          <a:p>
            <a:r>
              <a:rPr lang="en-US" dirty="0"/>
              <a:t>In India, biofertilizer refers to the use of microorganisms to meet nutritional needs, whereas in other countries, the term microbial bioinoculant is used (</a:t>
            </a:r>
            <a:r>
              <a:rPr lang="en-US" dirty="0" err="1"/>
              <a:t>Mitter</a:t>
            </a:r>
            <a:r>
              <a:rPr lang="en-US" dirty="0"/>
              <a:t> et al., </a:t>
            </a:r>
            <a:r>
              <a:rPr lang="en-US" u="sng" dirty="0">
                <a:hlinkClick r:id="rId2"/>
              </a:rPr>
              <a:t>2021</a:t>
            </a:r>
            <a:r>
              <a:rPr lang="en-US" dirty="0"/>
              <a:t>). </a:t>
            </a:r>
          </a:p>
          <a:p>
            <a:r>
              <a:rPr lang="en-US" dirty="0"/>
              <a:t>Biofertilizers are bio-based organic fertilizers that either could be from plant or animal sources or from living or dormant microbial cells that have the potential to improve the bioavailability and </a:t>
            </a:r>
            <a:r>
              <a:rPr lang="en-US" dirty="0" err="1"/>
              <a:t>bioaccessibility</a:t>
            </a:r>
            <a:r>
              <a:rPr lang="en-US" dirty="0"/>
              <a:t> of nutrient uptake in plants (Lee et al., </a:t>
            </a:r>
            <a:r>
              <a:rPr lang="en-US" u="sng" dirty="0">
                <a:hlinkClick r:id="rId3"/>
              </a:rPr>
              <a:t>2018</a:t>
            </a:r>
            <a:r>
              <a:rPr lang="en-US" dirty="0"/>
              <a:t>; Abbey et al., </a:t>
            </a:r>
            <a:r>
              <a:rPr lang="en-US" u="sng" dirty="0">
                <a:hlinkClick r:id="rId4"/>
              </a:rPr>
              <a:t>2019</a:t>
            </a:r>
            <a:r>
              <a:rPr lang="en-US" dirty="0"/>
              <a:t>).</a:t>
            </a:r>
          </a:p>
          <a:p>
            <a:r>
              <a:rPr lang="en-US" dirty="0"/>
              <a:t>Biofertilizers are generally applied in solid or dry forms, which are prepared after packing on suitable carriers such as clay minerals, rice bran, peat, lignite, wheat bran, humus, and wood charcoal.</a:t>
            </a:r>
          </a:p>
          <a:p>
            <a:endParaRPr lang="en-US" dirty="0"/>
          </a:p>
          <a:p>
            <a:endParaRPr lang="en-IN" dirty="0"/>
          </a:p>
        </p:txBody>
      </p:sp>
    </p:spTree>
    <p:extLst>
      <p:ext uri="{BB962C8B-B14F-4D97-AF65-F5344CB8AC3E}">
        <p14:creationId xmlns:p14="http://schemas.microsoft.com/office/powerpoint/2010/main" val="722938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C82F-8288-489F-8C2D-32C7DEEBB754}"/>
              </a:ext>
            </a:extLst>
          </p:cNvPr>
          <p:cNvSpPr>
            <a:spLocks noGrp="1"/>
          </p:cNvSpPr>
          <p:nvPr>
            <p:ph type="title"/>
          </p:nvPr>
        </p:nvSpPr>
        <p:spPr>
          <a:xfrm>
            <a:off x="1358900" y="-12700"/>
            <a:ext cx="10515600" cy="1270000"/>
          </a:xfrm>
        </p:spPr>
        <p:txBody>
          <a:bodyPr/>
          <a:lstStyle/>
          <a:p>
            <a:r>
              <a:rPr lang="en-US" b="1" dirty="0">
                <a:latin typeface="Times New Roman" panose="02020603050405020304" pitchFamily="18" charset="0"/>
                <a:cs typeface="Times New Roman" panose="02020603050405020304" pitchFamily="18" charset="0"/>
              </a:rPr>
              <a:t>Benefits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E462ED-C5A8-4261-85D5-B245B09B8D5A}"/>
              </a:ext>
            </a:extLst>
          </p:cNvPr>
          <p:cNvSpPr>
            <a:spLocks noGrp="1"/>
          </p:cNvSpPr>
          <p:nvPr>
            <p:ph idx="1"/>
          </p:nvPr>
        </p:nvSpPr>
        <p:spPr>
          <a:xfrm>
            <a:off x="1409700" y="1435100"/>
            <a:ext cx="10515600" cy="4437063"/>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benefits of biofertilizers include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low cost,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enhanced nutrient availability,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improved soil fertility,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protect plants from soil-borne pathogens,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sustainable agricultural production,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enhanced biotic and abiotic stress tolerance,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promote phytohormone production,</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improve soil health,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causing less environmental pollution, and its continued use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improves the fertility of soil considerably (Chaudhary et al., </a:t>
            </a:r>
            <a:r>
              <a:rPr lang="en-US" sz="2400" u="sng" dirty="0">
                <a:latin typeface="Times New Roman" panose="02020603050405020304" pitchFamily="18" charset="0"/>
                <a:cs typeface="Times New Roman" panose="02020603050405020304" pitchFamily="18" charset="0"/>
                <a:hlinkClick r:id="rId2"/>
              </a:rPr>
              <a:t>2021</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3"/>
              </a:rPr>
              <a:t>2022a</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92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C80B-DA97-4584-88DF-5DA9F7FCA26D}"/>
              </a:ext>
            </a:extLst>
          </p:cNvPr>
          <p:cNvSpPr>
            <a:spLocks noGrp="1"/>
          </p:cNvSpPr>
          <p:nvPr>
            <p:ph type="title"/>
          </p:nvPr>
        </p:nvSpPr>
        <p:spPr>
          <a:xfrm>
            <a:off x="1358900" y="292101"/>
            <a:ext cx="10528300" cy="1398588"/>
          </a:xfrm>
        </p:spPr>
        <p:txBody>
          <a:bodyPr/>
          <a:lstStyle/>
          <a:p>
            <a:r>
              <a:rPr lang="en-US" b="1" dirty="0">
                <a:latin typeface="Times New Roman" panose="02020603050405020304" pitchFamily="18" charset="0"/>
                <a:cs typeface="Times New Roman" panose="02020603050405020304" pitchFamily="18" charset="0"/>
              </a:rPr>
              <a:t>Specification related to biofertilizers</a:t>
            </a:r>
            <a:endParaRPr lang="en-IN"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DB9FDD1-6605-4947-B24C-C624D3292CDB}"/>
              </a:ext>
            </a:extLst>
          </p:cNvPr>
          <p:cNvGraphicFramePr>
            <a:graphicFrameLocks noGrp="1"/>
          </p:cNvGraphicFramePr>
          <p:nvPr>
            <p:extLst>
              <p:ext uri="{D42A27DB-BD31-4B8C-83A1-F6EECF244321}">
                <p14:modId xmlns:p14="http://schemas.microsoft.com/office/powerpoint/2010/main" val="3358869410"/>
              </p:ext>
            </p:extLst>
          </p:nvPr>
        </p:nvGraphicFramePr>
        <p:xfrm>
          <a:off x="977900" y="1435100"/>
          <a:ext cx="10210800" cy="5166219"/>
        </p:xfrm>
        <a:graphic>
          <a:graphicData uri="http://schemas.openxmlformats.org/drawingml/2006/table">
            <a:tbl>
              <a:tblPr firstRow="1" bandRow="1">
                <a:tableStyleId>{5C22544A-7EE6-4342-B048-85BDC9FD1C3A}</a:tableStyleId>
              </a:tblPr>
              <a:tblGrid>
                <a:gridCol w="750928">
                  <a:extLst>
                    <a:ext uri="{9D8B030D-6E8A-4147-A177-3AD203B41FA5}">
                      <a16:colId xmlns:a16="http://schemas.microsoft.com/office/drawing/2014/main" val="3077906108"/>
                    </a:ext>
                  </a:extLst>
                </a:gridCol>
                <a:gridCol w="1810204">
                  <a:extLst>
                    <a:ext uri="{9D8B030D-6E8A-4147-A177-3AD203B41FA5}">
                      <a16:colId xmlns:a16="http://schemas.microsoft.com/office/drawing/2014/main" val="734743671"/>
                    </a:ext>
                  </a:extLst>
                </a:gridCol>
                <a:gridCol w="1484444">
                  <a:extLst>
                    <a:ext uri="{9D8B030D-6E8A-4147-A177-3AD203B41FA5}">
                      <a16:colId xmlns:a16="http://schemas.microsoft.com/office/drawing/2014/main" val="3262325485"/>
                    </a:ext>
                  </a:extLst>
                </a:gridCol>
                <a:gridCol w="6165224">
                  <a:extLst>
                    <a:ext uri="{9D8B030D-6E8A-4147-A177-3AD203B41FA5}">
                      <a16:colId xmlns:a16="http://schemas.microsoft.com/office/drawing/2014/main" val="2159274120"/>
                    </a:ext>
                  </a:extLst>
                </a:gridCol>
              </a:tblGrid>
              <a:tr h="724531">
                <a:tc>
                  <a:txBody>
                    <a:bodyPr/>
                    <a:lstStyle/>
                    <a:p>
                      <a:r>
                        <a:rPr lang="en-US" sz="2000" dirty="0"/>
                        <a:t>S.no. </a:t>
                      </a:r>
                      <a:endParaRPr lang="en-IN" sz="2000" dirty="0"/>
                    </a:p>
                  </a:txBody>
                  <a:tcPr/>
                </a:tc>
                <a:tc>
                  <a:txBody>
                    <a:bodyPr/>
                    <a:lstStyle/>
                    <a:p>
                      <a:r>
                        <a:rPr lang="en-US" sz="2000" dirty="0"/>
                        <a:t>Name of fertilizer</a:t>
                      </a:r>
                      <a:endParaRPr lang="en-IN" sz="2000" dirty="0"/>
                    </a:p>
                  </a:txBody>
                  <a:tcPr/>
                </a:tc>
                <a:tc>
                  <a:txBody>
                    <a:bodyPr/>
                    <a:lstStyle/>
                    <a:p>
                      <a:r>
                        <a:rPr lang="en-US" sz="2000" dirty="0"/>
                        <a:t>Type</a:t>
                      </a:r>
                      <a:endParaRPr lang="en-IN" sz="2000" dirty="0"/>
                    </a:p>
                  </a:txBody>
                  <a:tcPr/>
                </a:tc>
                <a:tc>
                  <a:txBody>
                    <a:bodyPr/>
                    <a:lstStyle/>
                    <a:p>
                      <a:r>
                        <a:rPr lang="en-US" sz="2000" dirty="0"/>
                        <a:t>Available Indian standard</a:t>
                      </a:r>
                      <a:endParaRPr lang="en-IN" sz="2000" dirty="0"/>
                    </a:p>
                  </a:txBody>
                  <a:tcPr/>
                </a:tc>
                <a:extLst>
                  <a:ext uri="{0D108BD9-81ED-4DB2-BD59-A6C34878D82A}">
                    <a16:rowId xmlns:a16="http://schemas.microsoft.com/office/drawing/2014/main" val="4129598087"/>
                  </a:ext>
                </a:extLst>
              </a:tr>
              <a:tr h="945040">
                <a:tc>
                  <a:txBody>
                    <a:bodyPr/>
                    <a:lstStyle/>
                    <a:p>
                      <a:r>
                        <a:rPr lang="en-US" dirty="0"/>
                        <a:t>1</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Rhizobium based</a:t>
                      </a:r>
                      <a:endParaRPr lang="en-IN" dirty="0"/>
                    </a:p>
                    <a:p>
                      <a:endParaRPr lang="en-IN" dirty="0"/>
                    </a:p>
                  </a:txBody>
                  <a:tcPr/>
                </a:tc>
                <a:tc>
                  <a:txBody>
                    <a:bodyPr/>
                    <a:lstStyle/>
                    <a:p>
                      <a:r>
                        <a:rPr lang="en-US" dirty="0"/>
                        <a:t>Biofertilizer</a:t>
                      </a:r>
                      <a:endParaRPr lang="en-IN" dirty="0"/>
                    </a:p>
                  </a:txBody>
                  <a:tcPr/>
                </a:tc>
                <a:tc>
                  <a:txBody>
                    <a:bodyPr/>
                    <a:lstStyle/>
                    <a:p>
                      <a:r>
                        <a:rPr lang="en-IN" dirty="0"/>
                        <a:t>IS 17134 : 2020 </a:t>
                      </a:r>
                      <a:r>
                        <a:rPr lang="en-US" dirty="0"/>
                        <a:t>Biofertilizer - Liquid Based Rhizobium Inoculants - Specification </a:t>
                      </a:r>
                      <a:endParaRPr lang="en-IN" dirty="0"/>
                    </a:p>
                  </a:txBody>
                  <a:tcPr/>
                </a:tc>
                <a:extLst>
                  <a:ext uri="{0D108BD9-81ED-4DB2-BD59-A6C34878D82A}">
                    <a16:rowId xmlns:a16="http://schemas.microsoft.com/office/drawing/2014/main" val="3321922759"/>
                  </a:ext>
                </a:extLst>
              </a:tr>
              <a:tr h="945040">
                <a:tc>
                  <a:txBody>
                    <a:bodyPr/>
                    <a:lstStyle/>
                    <a:p>
                      <a:r>
                        <a:rPr lang="en-US" dirty="0"/>
                        <a:t>2</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Azospirillum</a:t>
                      </a:r>
                      <a:r>
                        <a:rPr lang="en-US" dirty="0"/>
                        <a:t> based</a:t>
                      </a:r>
                      <a:endParaRPr lang="en-IN" dirty="0"/>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Biofertilizer</a:t>
                      </a:r>
                      <a:endParaRPr lang="en-IN" dirty="0"/>
                    </a:p>
                    <a:p>
                      <a:endParaRPr lang="en-IN" dirty="0"/>
                    </a:p>
                  </a:txBody>
                  <a:tcPr/>
                </a:tc>
                <a:tc>
                  <a:txBody>
                    <a:bodyPr/>
                    <a:lstStyle/>
                    <a:p>
                      <a:r>
                        <a:rPr lang="en-US" dirty="0"/>
                        <a:t>IS 17136 : 2019 Reviewed In : 2024 Biofertilizer - Liquid Based </a:t>
                      </a:r>
                      <a:r>
                        <a:rPr lang="en-US" dirty="0" err="1"/>
                        <a:t>Azospirillum</a:t>
                      </a:r>
                      <a:r>
                        <a:rPr lang="en-US" dirty="0"/>
                        <a:t> Inoculants - Specification </a:t>
                      </a:r>
                      <a:endParaRPr lang="en-IN" dirty="0"/>
                    </a:p>
                  </a:txBody>
                  <a:tcPr/>
                </a:tc>
                <a:extLst>
                  <a:ext uri="{0D108BD9-81ED-4DB2-BD59-A6C34878D82A}">
                    <a16:rowId xmlns:a16="http://schemas.microsoft.com/office/drawing/2014/main" val="2374604001"/>
                  </a:ext>
                </a:extLst>
              </a:tr>
              <a:tr h="661528">
                <a:tc>
                  <a:txBody>
                    <a:bodyPr/>
                    <a:lstStyle/>
                    <a:p>
                      <a:r>
                        <a:rPr lang="en-US" dirty="0"/>
                        <a:t>3</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Mixed </a:t>
                      </a:r>
                      <a:endParaRPr lang="en-IN" dirty="0"/>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Biofertilizer</a:t>
                      </a:r>
                      <a:endParaRPr lang="en-IN" dirty="0"/>
                    </a:p>
                    <a:p>
                      <a:endParaRPr lang="en-IN" dirty="0"/>
                    </a:p>
                  </a:txBody>
                  <a:tcPr/>
                </a:tc>
                <a:tc>
                  <a:txBody>
                    <a:bodyPr/>
                    <a:lstStyle/>
                    <a:p>
                      <a:r>
                        <a:rPr lang="en-IN" dirty="0"/>
                        <a:t>IS 17755 : 2022 </a:t>
                      </a:r>
                      <a:r>
                        <a:rPr lang="en-US" dirty="0"/>
                        <a:t>CONSORTIA OF MICROBIAL INOCULANTS (MIXED BIOFERTILIZER INOCULANTS) â€“ SPECIFICATION </a:t>
                      </a:r>
                      <a:endParaRPr lang="en-IN" dirty="0"/>
                    </a:p>
                  </a:txBody>
                  <a:tcPr/>
                </a:tc>
                <a:extLst>
                  <a:ext uri="{0D108BD9-81ED-4DB2-BD59-A6C34878D82A}">
                    <a16:rowId xmlns:a16="http://schemas.microsoft.com/office/drawing/2014/main" val="3190770715"/>
                  </a:ext>
                </a:extLst>
              </a:tr>
              <a:tr h="945040">
                <a:tc>
                  <a:txBody>
                    <a:bodyPr/>
                    <a:lstStyle/>
                    <a:p>
                      <a:r>
                        <a:rPr lang="en-US" dirty="0"/>
                        <a:t>4</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Phosphate based</a:t>
                      </a:r>
                      <a:endParaRPr lang="en-IN" dirty="0"/>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Biofertilizer</a:t>
                      </a:r>
                      <a:endParaRPr lang="en-IN" dirty="0"/>
                    </a:p>
                    <a:p>
                      <a:endParaRPr lang="en-IN" dirty="0"/>
                    </a:p>
                  </a:txBody>
                  <a:tcPr/>
                </a:tc>
                <a:tc>
                  <a:txBody>
                    <a:bodyPr/>
                    <a:lstStyle/>
                    <a:p>
                      <a:r>
                        <a:rPr lang="en-IN" dirty="0"/>
                        <a:t>IS 17137 : 2019 Biofertilizer - Liquid Based Phosphate Solubilizing Bacterial Inoculants ( PSBI ) - Specification </a:t>
                      </a:r>
                    </a:p>
                  </a:txBody>
                  <a:tcPr/>
                </a:tc>
                <a:extLst>
                  <a:ext uri="{0D108BD9-81ED-4DB2-BD59-A6C34878D82A}">
                    <a16:rowId xmlns:a16="http://schemas.microsoft.com/office/drawing/2014/main" val="3689152963"/>
                  </a:ext>
                </a:extLst>
              </a:tr>
              <a:tr h="945040">
                <a:tc>
                  <a:txBody>
                    <a:bodyPr/>
                    <a:lstStyle/>
                    <a:p>
                      <a:r>
                        <a:rPr lang="en-US" dirty="0"/>
                        <a:t>5</a:t>
                      </a:r>
                      <a:endParaRPr lang="en-IN" dirty="0"/>
                    </a:p>
                  </a:txBody>
                  <a:tcPr/>
                </a:tc>
                <a:tc>
                  <a:txBody>
                    <a:bodyPr/>
                    <a:lstStyle/>
                    <a:p>
                      <a:r>
                        <a:rPr lang="en-US" dirty="0"/>
                        <a:t>Blue green algae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Biofertilizer</a:t>
                      </a:r>
                      <a:endParaRPr lang="en-IN" dirty="0"/>
                    </a:p>
                    <a:p>
                      <a:endParaRPr lang="en-IN" dirty="0"/>
                    </a:p>
                  </a:txBody>
                  <a:tcPr/>
                </a:tc>
                <a:tc>
                  <a:txBody>
                    <a:bodyPr/>
                    <a:lstStyle/>
                    <a:p>
                      <a:r>
                        <a:rPr lang="en-US" dirty="0"/>
                        <a:t>IS 14634 : 1999 Reviewed In : 2019 Code of practice for preparation and application of blue - Green algae as biofertilizer in soils </a:t>
                      </a:r>
                      <a:endParaRPr lang="en-IN" dirty="0"/>
                    </a:p>
                  </a:txBody>
                  <a:tcPr/>
                </a:tc>
                <a:extLst>
                  <a:ext uri="{0D108BD9-81ED-4DB2-BD59-A6C34878D82A}">
                    <a16:rowId xmlns:a16="http://schemas.microsoft.com/office/drawing/2014/main" val="1610736636"/>
                  </a:ext>
                </a:extLst>
              </a:tr>
            </a:tbl>
          </a:graphicData>
        </a:graphic>
      </p:graphicFrame>
    </p:spTree>
    <p:extLst>
      <p:ext uri="{BB962C8B-B14F-4D97-AF65-F5344CB8AC3E}">
        <p14:creationId xmlns:p14="http://schemas.microsoft.com/office/powerpoint/2010/main" val="74507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518F-4897-9C11-BE80-CD81C33D688A}"/>
              </a:ext>
            </a:extLst>
          </p:cNvPr>
          <p:cNvSpPr>
            <a:spLocks noGrp="1"/>
          </p:cNvSpPr>
          <p:nvPr>
            <p:ph type="title"/>
          </p:nvPr>
        </p:nvSpPr>
        <p:spPr/>
        <p:txBody>
          <a:bodyPr/>
          <a:lstStyle/>
          <a:p>
            <a:r>
              <a:rPr lang="en-US" b="1" dirty="0"/>
              <a:t>Importance of Quality and Standardization of agrochemicals</a:t>
            </a:r>
            <a:endParaRPr lang="en-IN" b="1" dirty="0"/>
          </a:p>
        </p:txBody>
      </p:sp>
      <p:sp>
        <p:nvSpPr>
          <p:cNvPr id="3" name="Content Placeholder 2">
            <a:extLst>
              <a:ext uri="{FF2B5EF4-FFF2-40B4-BE49-F238E27FC236}">
                <a16:creationId xmlns:a16="http://schemas.microsoft.com/office/drawing/2014/main" id="{F51B4F0D-703A-9795-192F-227DB60F6D4F}"/>
              </a:ext>
            </a:extLst>
          </p:cNvPr>
          <p:cNvSpPr>
            <a:spLocks noGrp="1"/>
          </p:cNvSpPr>
          <p:nvPr>
            <p:ph idx="1"/>
          </p:nvPr>
        </p:nvSpPr>
        <p:spPr/>
        <p:txBody>
          <a:bodyPr>
            <a:normAutofit fontScale="92500" lnSpcReduction="20000"/>
          </a:bodyPr>
          <a:lstStyle/>
          <a:p>
            <a:pPr marL="0" indent="0">
              <a:buNone/>
            </a:pPr>
            <a:r>
              <a:rPr lang="en-US" b="1" dirty="0"/>
              <a:t> Crop Yield and Quality</a:t>
            </a:r>
          </a:p>
          <a:p>
            <a:pPr>
              <a:buFont typeface="Arial" panose="020B0604020202020204" pitchFamily="34" charset="0"/>
              <a:buChar char="•"/>
            </a:pPr>
            <a:r>
              <a:rPr lang="en-US" b="1" dirty="0"/>
              <a:t>Effectiveness</a:t>
            </a:r>
            <a:r>
              <a:rPr lang="en-US" dirty="0"/>
              <a:t>: High-quality agrochemicals are more effective in controlling pests, diseases, and weeds, leading to higher crop yields and better quality produce.</a:t>
            </a:r>
          </a:p>
          <a:p>
            <a:pPr>
              <a:buFont typeface="Arial" panose="020B0604020202020204" pitchFamily="34" charset="0"/>
              <a:buChar char="•"/>
            </a:pPr>
            <a:r>
              <a:rPr lang="en-US" b="1" dirty="0"/>
              <a:t>Consistency</a:t>
            </a:r>
            <a:r>
              <a:rPr lang="en-US" dirty="0"/>
              <a:t>: Standardized agrochemicals ensure consistent performance across different batches, providing reliable results for farmers.</a:t>
            </a:r>
          </a:p>
          <a:p>
            <a:pPr marL="0" indent="0">
              <a:buNone/>
            </a:pPr>
            <a:r>
              <a:rPr lang="en-US" b="1" dirty="0"/>
              <a:t>  Economic Efficiency</a:t>
            </a:r>
          </a:p>
          <a:p>
            <a:pPr>
              <a:buFont typeface="Arial" panose="020B0604020202020204" pitchFamily="34" charset="0"/>
              <a:buChar char="•"/>
            </a:pPr>
            <a:r>
              <a:rPr lang="en-US" b="1" dirty="0"/>
              <a:t>Cost-Effectiveness</a:t>
            </a:r>
            <a:r>
              <a:rPr lang="en-US" dirty="0"/>
              <a:t>: High-quality, standardized products often provide better value for money due to their enhanced efficacy and reduced need for frequent applications.</a:t>
            </a:r>
          </a:p>
          <a:p>
            <a:pPr>
              <a:buFont typeface="Arial" panose="020B0604020202020204" pitchFamily="34" charset="0"/>
              <a:buChar char="•"/>
            </a:pPr>
            <a:r>
              <a:rPr lang="en-US" b="1" dirty="0"/>
              <a:t>Market Confidence</a:t>
            </a:r>
            <a:r>
              <a:rPr lang="en-US" dirty="0"/>
              <a:t>: Farmers and agricultural businesses are more likely to invest in and use products from reputable sources, contributing to a stable and predictable market.</a:t>
            </a:r>
          </a:p>
          <a:p>
            <a:endParaRPr lang="en-IN" dirty="0"/>
          </a:p>
        </p:txBody>
      </p:sp>
    </p:spTree>
    <p:extLst>
      <p:ext uri="{BB962C8B-B14F-4D97-AF65-F5344CB8AC3E}">
        <p14:creationId xmlns:p14="http://schemas.microsoft.com/office/powerpoint/2010/main" val="2217679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C0FCA25-CA05-48ED-AFBF-E2E23A758212}"/>
              </a:ext>
            </a:extLst>
          </p:cNvPr>
          <p:cNvSpPr txBox="1"/>
          <p:nvPr/>
        </p:nvSpPr>
        <p:spPr>
          <a:xfrm>
            <a:off x="6375400" y="3556000"/>
            <a:ext cx="5892800" cy="2321024"/>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CHALLENGES OF AGROCHEMICAL INDUSTRIES</a:t>
            </a:r>
            <a:endParaRPr lang="en-I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747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60EEA-A8B3-4D7E-94A8-5B7385CDD2D3}"/>
              </a:ext>
            </a:extLst>
          </p:cNvPr>
          <p:cNvSpPr>
            <a:spLocks noGrp="1"/>
          </p:cNvSpPr>
          <p:nvPr>
            <p:ph idx="1"/>
          </p:nvPr>
        </p:nvSpPr>
        <p:spPr>
          <a:xfrm>
            <a:off x="1295400" y="177800"/>
            <a:ext cx="10629900" cy="5321300"/>
          </a:xfrm>
        </p:spPr>
        <p:txBody>
          <a:bodyPr>
            <a:noAutofit/>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Regulatory pressures: </a:t>
            </a:r>
            <a:r>
              <a:rPr lang="en-US" dirty="0">
                <a:latin typeface="Times New Roman" panose="02020603050405020304" pitchFamily="18" charset="0"/>
                <a:cs typeface="Times New Roman" panose="02020603050405020304" pitchFamily="18" charset="0"/>
              </a:rPr>
              <a:t>Companies must stay updated with changing regulations and ensure their products meet safety standards.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Environmental impact: </a:t>
            </a:r>
            <a:r>
              <a:rPr lang="en-US" dirty="0">
                <a:latin typeface="Times New Roman" panose="02020603050405020304" pitchFamily="18" charset="0"/>
                <a:cs typeface="Times New Roman" panose="02020603050405020304" pitchFamily="18" charset="0"/>
              </a:rPr>
              <a:t>The industry faces increasing pressure to develop and use products that are more environmentally friendly and sustainable.</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Health Concerns</a:t>
            </a:r>
            <a:r>
              <a:rPr lang="en-US" dirty="0">
                <a:latin typeface="Times New Roman" panose="02020603050405020304" pitchFamily="18" charset="0"/>
                <a:cs typeface="Times New Roman" panose="02020603050405020304" pitchFamily="18" charset="0"/>
              </a:rPr>
              <a:t>:  ongoing concerns about the potential health risks associated with agrochemicals, including links to cancer and other illnesses. The industry must address these concerns through research and transparent communication.</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Public Perception</a:t>
            </a:r>
            <a:r>
              <a:rPr lang="en-US" dirty="0">
                <a:latin typeface="Times New Roman" panose="02020603050405020304" pitchFamily="18" charset="0"/>
                <a:cs typeface="Times New Roman" panose="02020603050405020304" pitchFamily="18" charset="0"/>
              </a:rPr>
              <a:t>: The industry needs to work on improving its image through responsible practices and effective communication.</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Innovation and R&amp;D Costs</a:t>
            </a:r>
            <a:r>
              <a:rPr lang="en-US" dirty="0">
                <a:latin typeface="Times New Roman" panose="02020603050405020304" pitchFamily="18" charset="0"/>
                <a:cs typeface="Times New Roman" panose="02020603050405020304" pitchFamily="18" charset="0"/>
              </a:rPr>
              <a:t>: Developing new agrochemical products requires significant investment in research and development. The industry must balance innovation with cost-effectiveness, particularly as new technologies and stricter regulations emerge.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455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2F236-3272-4C4A-9956-544941EDB016}"/>
              </a:ext>
            </a:extLst>
          </p:cNvPr>
          <p:cNvSpPr>
            <a:spLocks noGrp="1"/>
          </p:cNvSpPr>
          <p:nvPr>
            <p:ph idx="1"/>
          </p:nvPr>
        </p:nvSpPr>
        <p:spPr>
          <a:xfrm>
            <a:off x="1409700" y="584200"/>
            <a:ext cx="10541000" cy="5168900"/>
          </a:xfrm>
        </p:spPr>
        <p:txBody>
          <a:bodyPr>
            <a:normAutofit fontScale="25000" lnSpcReduction="20000"/>
          </a:bodyPr>
          <a:lstStyle/>
          <a:p>
            <a:pPr marL="0" indent="0">
              <a:buNone/>
            </a:pPr>
            <a:r>
              <a:rPr lang="en-US" sz="11200" b="1" dirty="0">
                <a:latin typeface="Times New Roman" panose="02020603050405020304" pitchFamily="18" charset="0"/>
                <a:cs typeface="Times New Roman" panose="02020603050405020304" pitchFamily="18" charset="0"/>
              </a:rPr>
              <a:t>6. Resistance Management</a:t>
            </a:r>
            <a:r>
              <a:rPr lang="en-US" sz="11200" dirty="0">
                <a:latin typeface="Times New Roman" panose="02020603050405020304" pitchFamily="18" charset="0"/>
                <a:cs typeface="Times New Roman" panose="02020603050405020304" pitchFamily="18" charset="0"/>
              </a:rPr>
              <a:t>: The overuse of agrochemicals can lead to resistance in pests and weeds, reducing their effectiveness and requiring the development of new products or alternative methods of pest control.</a:t>
            </a:r>
          </a:p>
          <a:p>
            <a:pPr marL="0" indent="0">
              <a:buNone/>
            </a:pPr>
            <a:r>
              <a:rPr lang="en-US" sz="11200" b="1" dirty="0">
                <a:latin typeface="Times New Roman" panose="02020603050405020304" pitchFamily="18" charset="0"/>
                <a:cs typeface="Times New Roman" panose="02020603050405020304" pitchFamily="18" charset="0"/>
              </a:rPr>
              <a:t>7. Climate Change</a:t>
            </a:r>
            <a:r>
              <a:rPr lang="en-US" sz="11200" dirty="0">
                <a:latin typeface="Times New Roman" panose="02020603050405020304" pitchFamily="18" charset="0"/>
                <a:cs typeface="Times New Roman" panose="02020603050405020304" pitchFamily="18" charset="0"/>
              </a:rPr>
              <a:t>: Climate change affects agricultural patterns and pest dynamics, which in turn impacts the effectiveness and necessity of certain agrochemicals. The industry must adapt to these changes and develop products suited to new conditions.</a:t>
            </a:r>
          </a:p>
          <a:p>
            <a:pPr marL="0" indent="0">
              <a:buNone/>
            </a:pPr>
            <a:r>
              <a:rPr lang="en-US" sz="11200" b="1" dirty="0">
                <a:latin typeface="Times New Roman" panose="02020603050405020304" pitchFamily="18" charset="0"/>
                <a:cs typeface="Times New Roman" panose="02020603050405020304" pitchFamily="18" charset="0"/>
              </a:rPr>
              <a:t>8. Economic Pressures</a:t>
            </a:r>
            <a:r>
              <a:rPr lang="en-US" sz="11200" dirty="0">
                <a:latin typeface="Times New Roman" panose="02020603050405020304" pitchFamily="18" charset="0"/>
                <a:cs typeface="Times New Roman" panose="02020603050405020304" pitchFamily="18" charset="0"/>
              </a:rPr>
              <a:t>: Fluctuations in commodity prices and agricultural market conditions can affect the demand for agrochemicals. Economic instability in farming communities can also impact purchasing decisions.</a:t>
            </a:r>
          </a:p>
          <a:p>
            <a:pPr marL="0" indent="0">
              <a:buNone/>
            </a:pPr>
            <a:r>
              <a:rPr lang="en-US" sz="11200" b="1" dirty="0">
                <a:latin typeface="Times New Roman" panose="02020603050405020304" pitchFamily="18" charset="0"/>
                <a:cs typeface="Times New Roman" panose="02020603050405020304" pitchFamily="18" charset="0"/>
              </a:rPr>
              <a:t>9. Supply Chain Issues</a:t>
            </a:r>
            <a:r>
              <a:rPr lang="en-US" sz="11200" dirty="0">
                <a:latin typeface="Times New Roman" panose="02020603050405020304" pitchFamily="18" charset="0"/>
                <a:cs typeface="Times New Roman" panose="02020603050405020304" pitchFamily="18" charset="0"/>
              </a:rPr>
              <a:t>: The production and distribution of agrochemicals involve complex supply chains that can be vulnerable to disruptions, such as raw material shortages or logistical challenges.</a:t>
            </a:r>
          </a:p>
          <a:p>
            <a:pPr marL="0" indent="0">
              <a:buNone/>
            </a:pPr>
            <a:r>
              <a:rPr lang="en-US" sz="11200" b="1" dirty="0">
                <a:latin typeface="Times New Roman" panose="02020603050405020304" pitchFamily="18" charset="0"/>
                <a:cs typeface="Times New Roman" panose="02020603050405020304" pitchFamily="18" charset="0"/>
              </a:rPr>
              <a:t>10. Ethical and Social Responsibility</a:t>
            </a:r>
            <a:r>
              <a:rPr lang="en-US" sz="11200" dirty="0">
                <a:latin typeface="Times New Roman" panose="02020603050405020304" pitchFamily="18" charset="0"/>
                <a:cs typeface="Times New Roman" panose="02020603050405020304" pitchFamily="18" charset="0"/>
              </a:rPr>
              <a:t>: There is increasing pressure on the industry to act ethically and support social responsibility initiatives. This includes ensuring fair labor practices, contributing to community development, and promoting sustainable agricultural practices.</a:t>
            </a:r>
          </a:p>
          <a:p>
            <a:pPr marL="0" indent="0">
              <a:buNone/>
            </a:pPr>
            <a:endParaRPr lang="en-US" sz="11200" dirty="0">
              <a:latin typeface="Times New Roman" panose="02020603050405020304" pitchFamily="18" charset="0"/>
              <a:cs typeface="Times New Roman" panose="02020603050405020304" pitchFamily="18" charset="0"/>
            </a:endParaRPr>
          </a:p>
          <a:p>
            <a:pPr marL="0" indent="0">
              <a:buNone/>
            </a:pPr>
            <a:endParaRPr lang="en-US" b="1" dirty="0"/>
          </a:p>
          <a:p>
            <a:pPr marL="514350" indent="-514350">
              <a:buFont typeface="+mj-lt"/>
              <a:buAutoNum type="arabicPeriod"/>
            </a:pPr>
            <a:endParaRPr lang="en-US" dirty="0"/>
          </a:p>
          <a:p>
            <a:pPr marL="0" indent="0">
              <a:buNone/>
            </a:pPr>
            <a:endParaRPr lang="en-IN" dirty="0"/>
          </a:p>
        </p:txBody>
      </p:sp>
    </p:spTree>
    <p:extLst>
      <p:ext uri="{BB962C8B-B14F-4D97-AF65-F5344CB8AC3E}">
        <p14:creationId xmlns:p14="http://schemas.microsoft.com/office/powerpoint/2010/main" val="1244393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9000" b="-3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BEA580-5449-4CD8-9BF3-0768B0434ADD}"/>
              </a:ext>
            </a:extLst>
          </p:cNvPr>
          <p:cNvSpPr txBox="1"/>
          <p:nvPr/>
        </p:nvSpPr>
        <p:spPr>
          <a:xfrm>
            <a:off x="990600" y="4419600"/>
            <a:ext cx="10795000" cy="2333724"/>
          </a:xfrm>
          <a:prstGeom prst="rect">
            <a:avLst/>
          </a:prstGeom>
          <a:noFill/>
        </p:spPr>
        <p:txBody>
          <a:bodyPr wrap="square" rtlCol="0">
            <a:spAutoFit/>
          </a:bodyPr>
          <a:lstStyle/>
          <a:p>
            <a:pPr algn="just"/>
            <a:r>
              <a:rPr lang="en-US" sz="4800" b="1" dirty="0">
                <a:solidFill>
                  <a:srgbClr val="FF0000"/>
                </a:solidFill>
                <a:highlight>
                  <a:srgbClr val="00FFFF"/>
                </a:highlight>
                <a:latin typeface="Times New Roman" panose="02020603050405020304" pitchFamily="18" charset="0"/>
                <a:cs typeface="Times New Roman" panose="02020603050405020304" pitchFamily="18" charset="0"/>
              </a:rPr>
              <a:t>HOW BIS CAN COLLABORATE WITH AGROCHEMICAL INDUSTRY TO MEET THE CHALLENGES</a:t>
            </a:r>
            <a:endParaRPr lang="en-IN" sz="4800" b="1" dirty="0">
              <a:solidFill>
                <a:srgbClr val="FF0000"/>
              </a:solidFill>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12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6B163-9DFB-47D9-94DA-61EC9AF75B6B}"/>
              </a:ext>
            </a:extLst>
          </p:cNvPr>
          <p:cNvSpPr>
            <a:spLocks noGrp="1"/>
          </p:cNvSpPr>
          <p:nvPr>
            <p:ph idx="1"/>
          </p:nvPr>
        </p:nvSpPr>
        <p:spPr>
          <a:xfrm>
            <a:off x="1346200" y="469901"/>
            <a:ext cx="10514496" cy="5891142"/>
          </a:xfrm>
        </p:spPr>
        <p:txBody>
          <a:bodyPr>
            <a:noAutofit/>
          </a:bodyPr>
          <a:lstStyle/>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Develop and Update Standards</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Certification and Quality Assurance</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Promote Sustainable Practices</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Training and Capacity Building</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Research and Innovation Support:</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Stakeholder Engagement</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Monitoring and Enforcement</a:t>
            </a:r>
          </a:p>
          <a:p>
            <a:pPr marL="514350" indent="-514350" algn="just">
              <a:buFont typeface="+mj-lt"/>
              <a:buAutoNum type="arabicPeriod"/>
            </a:pPr>
            <a:r>
              <a:rPr lang="en-IN" sz="3200" b="1" dirty="0">
                <a:solidFill>
                  <a:srgbClr val="00B050"/>
                </a:solidFill>
                <a:latin typeface="Times New Roman" panose="02020603050405020304" pitchFamily="18" charset="0"/>
                <a:cs typeface="Times New Roman" panose="02020603050405020304" pitchFamily="18" charset="0"/>
              </a:rPr>
              <a:t>Consumer Awareness and Education</a:t>
            </a:r>
          </a:p>
          <a:p>
            <a:pPr marL="0" indent="0" algn="just">
              <a:buNone/>
            </a:pPr>
            <a:r>
              <a:rPr lang="en-IN" sz="3200" b="1" dirty="0">
                <a:solidFill>
                  <a:srgbClr val="00B050"/>
                </a:solidFill>
                <a:latin typeface="Times New Roman" panose="02020603050405020304" pitchFamily="18" charset="0"/>
                <a:cs typeface="Times New Roman" panose="02020603050405020304" pitchFamily="18" charset="0"/>
              </a:rPr>
              <a:t>9. Harmonization with International Standards</a:t>
            </a:r>
          </a:p>
          <a:p>
            <a:pPr marL="0" indent="0" algn="just">
              <a:buNone/>
            </a:pPr>
            <a:r>
              <a:rPr lang="en-IN" sz="3200" b="1" dirty="0">
                <a:solidFill>
                  <a:srgbClr val="00B050"/>
                </a:solidFill>
                <a:latin typeface="Times New Roman" panose="02020603050405020304" pitchFamily="18" charset="0"/>
                <a:cs typeface="Times New Roman" panose="02020603050405020304" pitchFamily="18" charset="0"/>
              </a:rPr>
              <a:t>10.Feedback Mechanisms</a:t>
            </a:r>
          </a:p>
        </p:txBody>
      </p:sp>
    </p:spTree>
    <p:extLst>
      <p:ext uri="{BB962C8B-B14F-4D97-AF65-F5344CB8AC3E}">
        <p14:creationId xmlns:p14="http://schemas.microsoft.com/office/powerpoint/2010/main" val="1869432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148B9-5028-46B2-BF83-3B9A03170313}"/>
              </a:ext>
            </a:extLst>
          </p:cNvPr>
          <p:cNvSpPr>
            <a:spLocks noGrp="1"/>
          </p:cNvSpPr>
          <p:nvPr>
            <p:ph idx="1"/>
          </p:nvPr>
        </p:nvSpPr>
        <p:spPr>
          <a:xfrm>
            <a:off x="736600" y="190501"/>
            <a:ext cx="10541000" cy="4348162"/>
          </a:xfrm>
        </p:spPr>
        <p:txBody>
          <a:bodyPr>
            <a:normAutofit/>
          </a:bodyPr>
          <a:lstStyle/>
          <a:p>
            <a:pPr marL="0" indent="0" algn="just">
              <a:buNone/>
            </a:pPr>
            <a:r>
              <a:rPr lang="en-US" sz="4000" b="1" dirty="0">
                <a:solidFill>
                  <a:srgbClr val="FF0000"/>
                </a:solidFill>
                <a:highlight>
                  <a:srgbClr val="00FFFF"/>
                </a:highlight>
                <a:latin typeface="Times New Roman" panose="02020603050405020304" pitchFamily="18" charset="0"/>
                <a:cs typeface="Times New Roman" panose="02020603050405020304" pitchFamily="18" charset="0"/>
              </a:rPr>
              <a:t>By working closely with the agrochemical industry, BIS can help ensure that products are safe, effective, and environmentally sustainable, ultimately benefiting both the industry and the broader community</a:t>
            </a:r>
            <a:endParaRPr lang="en-IN" sz="4000" b="1" dirty="0">
              <a:solidFill>
                <a:srgbClr val="FF0000"/>
              </a:solidFill>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39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A07D76-C5F9-44F5-8905-D1A337B8769D}"/>
              </a:ext>
            </a:extLst>
          </p:cNvPr>
          <p:cNvSpPr txBox="1"/>
          <p:nvPr/>
        </p:nvSpPr>
        <p:spPr>
          <a:xfrm>
            <a:off x="2971799" y="2692400"/>
            <a:ext cx="7183513" cy="1592319"/>
          </a:xfrm>
          <a:prstGeom prst="rect">
            <a:avLst/>
          </a:prstGeom>
          <a:noFill/>
        </p:spPr>
        <p:txBody>
          <a:bodyPr wrap="square" rtlCol="0">
            <a:spAutoFit/>
          </a:bodyPr>
          <a:lstStyle/>
          <a:p>
            <a:r>
              <a:rPr lang="en-US" sz="9600" b="1" dirty="0">
                <a:highlight>
                  <a:srgbClr val="FF0000"/>
                </a:highlight>
                <a:latin typeface="Algerian" panose="04020705040A02060702" pitchFamily="82" charset="0"/>
              </a:rPr>
              <a:t>THANK YOU</a:t>
            </a:r>
            <a:endParaRPr lang="en-IN" sz="9600" b="1" dirty="0">
              <a:highlight>
                <a:srgbClr val="FF0000"/>
              </a:highlight>
              <a:latin typeface="Algerian" panose="04020705040A02060702" pitchFamily="82" charset="0"/>
            </a:endParaRPr>
          </a:p>
        </p:txBody>
      </p:sp>
    </p:spTree>
    <p:extLst>
      <p:ext uri="{BB962C8B-B14F-4D97-AF65-F5344CB8AC3E}">
        <p14:creationId xmlns:p14="http://schemas.microsoft.com/office/powerpoint/2010/main" val="50332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928D-B03B-64C2-3362-D5001ECD2218}"/>
              </a:ext>
            </a:extLst>
          </p:cNvPr>
          <p:cNvSpPr>
            <a:spLocks noGrp="1"/>
          </p:cNvSpPr>
          <p:nvPr>
            <p:ph type="title"/>
          </p:nvPr>
        </p:nvSpPr>
        <p:spPr/>
        <p:txBody>
          <a:bodyPr/>
          <a:lstStyle/>
          <a:p>
            <a:r>
              <a:rPr lang="en-US" b="1" dirty="0"/>
              <a:t>Importance of Quality and Standardization of agrochemicals</a:t>
            </a:r>
            <a:endParaRPr lang="en-IN" b="1" dirty="0"/>
          </a:p>
        </p:txBody>
      </p:sp>
      <p:sp>
        <p:nvSpPr>
          <p:cNvPr id="3" name="Content Placeholder 2">
            <a:extLst>
              <a:ext uri="{FF2B5EF4-FFF2-40B4-BE49-F238E27FC236}">
                <a16:creationId xmlns:a16="http://schemas.microsoft.com/office/drawing/2014/main" id="{67497676-1701-F798-AA2F-39C4C168DC85}"/>
              </a:ext>
            </a:extLst>
          </p:cNvPr>
          <p:cNvSpPr>
            <a:spLocks noGrp="1"/>
          </p:cNvSpPr>
          <p:nvPr>
            <p:ph idx="1"/>
          </p:nvPr>
        </p:nvSpPr>
        <p:spPr/>
        <p:txBody>
          <a:bodyPr>
            <a:normAutofit fontScale="85000" lnSpcReduction="10000"/>
          </a:bodyPr>
          <a:lstStyle/>
          <a:p>
            <a:pPr marL="0" indent="0">
              <a:buNone/>
            </a:pPr>
            <a:r>
              <a:rPr lang="en-US" b="1" dirty="0"/>
              <a:t>Research and Development</a:t>
            </a:r>
          </a:p>
          <a:p>
            <a:pPr>
              <a:buFont typeface="Arial" panose="020B0604020202020204" pitchFamily="34" charset="0"/>
              <a:buChar char="•"/>
            </a:pPr>
            <a:r>
              <a:rPr lang="en-US" b="1" dirty="0"/>
              <a:t>Innovation</a:t>
            </a:r>
            <a:r>
              <a:rPr lang="en-US" dirty="0"/>
              <a:t>: Standardized quality allows for more reliable research and development, as it provides a consistent base for testing new formulations and technologies.</a:t>
            </a:r>
          </a:p>
          <a:p>
            <a:pPr>
              <a:buFont typeface="Arial" panose="020B0604020202020204" pitchFamily="34" charset="0"/>
              <a:buChar char="•"/>
            </a:pPr>
            <a:r>
              <a:rPr lang="en-US" b="1" dirty="0"/>
              <a:t>Improvement</a:t>
            </a:r>
            <a:r>
              <a:rPr lang="en-US" dirty="0"/>
              <a:t>: Continuous improvements in quality standards drive innovation, leading to more effective and environmentally friendly agrochemical solutions.</a:t>
            </a:r>
          </a:p>
          <a:p>
            <a:pPr marL="0" indent="0">
              <a:buNone/>
            </a:pPr>
            <a:r>
              <a:rPr lang="en-US" b="1" dirty="0"/>
              <a:t>Compliance and Trade</a:t>
            </a:r>
          </a:p>
          <a:p>
            <a:pPr>
              <a:buFont typeface="Arial" panose="020B0604020202020204" pitchFamily="34" charset="0"/>
              <a:buChar char="•"/>
            </a:pPr>
            <a:r>
              <a:rPr lang="en-US" b="1" dirty="0"/>
              <a:t>Regulatory Compliance</a:t>
            </a:r>
            <a:r>
              <a:rPr lang="en-US" dirty="0"/>
              <a:t>: Adhering to quality standards ensures compliance with local and international regulations, facilitating smoother trade and export processes.</a:t>
            </a:r>
          </a:p>
          <a:p>
            <a:pPr>
              <a:buFont typeface="Arial" panose="020B0604020202020204" pitchFamily="34" charset="0"/>
              <a:buChar char="•"/>
            </a:pPr>
            <a:r>
              <a:rPr lang="en-US" b="1" dirty="0"/>
              <a:t>Global Standards</a:t>
            </a:r>
            <a:r>
              <a:rPr lang="en-US" dirty="0"/>
              <a:t>: Standardization helps in meeting global agricultural practices and standards, which is crucial for accessing international markets.</a:t>
            </a:r>
          </a:p>
          <a:p>
            <a:pPr>
              <a:buFont typeface="Arial" panose="020B0604020202020204" pitchFamily="34" charset="0"/>
              <a:buChar char="•"/>
            </a:pPr>
            <a:endParaRPr lang="en-US" dirty="0"/>
          </a:p>
          <a:p>
            <a:endParaRPr lang="en-IN" dirty="0"/>
          </a:p>
        </p:txBody>
      </p:sp>
    </p:spTree>
    <p:extLst>
      <p:ext uri="{BB962C8B-B14F-4D97-AF65-F5344CB8AC3E}">
        <p14:creationId xmlns:p14="http://schemas.microsoft.com/office/powerpoint/2010/main" val="215255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8DE1-50A3-43C9-A291-1EBE84EE155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Types of Agrochemicals - Major</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0DA39A-5440-9736-2B3E-A62989724235}"/>
              </a:ext>
            </a:extLst>
          </p:cNvPr>
          <p:cNvSpPr>
            <a:spLocks noGrp="1"/>
          </p:cNvSpPr>
          <p:nvPr>
            <p:ph idx="1"/>
          </p:nvPr>
        </p:nvSpPr>
        <p:spPr>
          <a:xfrm>
            <a:off x="4201064" y="1825625"/>
            <a:ext cx="4994694" cy="4126601"/>
          </a:xfrm>
        </p:spPr>
        <p:txBody>
          <a:bodyPr/>
          <a:lstStyle/>
          <a:p>
            <a:r>
              <a:rPr lang="en-US" dirty="0"/>
              <a:t>Pesticides</a:t>
            </a:r>
          </a:p>
          <a:p>
            <a:r>
              <a:rPr lang="en-US" dirty="0"/>
              <a:t>Fertilizers</a:t>
            </a:r>
            <a:endParaRPr lang="en-IN" dirty="0"/>
          </a:p>
        </p:txBody>
      </p:sp>
    </p:spTree>
    <p:extLst>
      <p:ext uri="{BB962C8B-B14F-4D97-AF65-F5344CB8AC3E}">
        <p14:creationId xmlns:p14="http://schemas.microsoft.com/office/powerpoint/2010/main" val="89827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8618-885B-6F18-4721-112E2711A038}"/>
              </a:ext>
            </a:extLst>
          </p:cNvPr>
          <p:cNvSpPr>
            <a:spLocks noGrp="1"/>
          </p:cNvSpPr>
          <p:nvPr>
            <p:ph type="title"/>
          </p:nvPr>
        </p:nvSpPr>
        <p:spPr>
          <a:xfrm>
            <a:off x="831850" y="1078302"/>
            <a:ext cx="10515600" cy="2268747"/>
          </a:xfrm>
        </p:spPr>
        <p:txBody>
          <a:bodyPr>
            <a:normAutofit/>
          </a:bodyPr>
          <a:lstStyle/>
          <a:p>
            <a:r>
              <a:rPr lang="en-US" sz="9600" dirty="0"/>
              <a:t>         Pesticides</a:t>
            </a:r>
            <a:endParaRPr lang="en-IN" sz="9600" dirty="0"/>
          </a:p>
        </p:txBody>
      </p:sp>
      <p:sp>
        <p:nvSpPr>
          <p:cNvPr id="5" name="Text Placeholder 4">
            <a:extLst>
              <a:ext uri="{FF2B5EF4-FFF2-40B4-BE49-F238E27FC236}">
                <a16:creationId xmlns:a16="http://schemas.microsoft.com/office/drawing/2014/main" id="{0B8A6193-4DEF-AA34-97CA-92AF93260D9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5364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30D4-0013-EBDB-35EB-21118F9D4AE1}"/>
              </a:ext>
            </a:extLst>
          </p:cNvPr>
          <p:cNvSpPr>
            <a:spLocks noGrp="1"/>
          </p:cNvSpPr>
          <p:nvPr>
            <p:ph type="title"/>
          </p:nvPr>
        </p:nvSpPr>
        <p:spPr/>
        <p:txBody>
          <a:bodyPr/>
          <a:lstStyle/>
          <a:p>
            <a:r>
              <a:rPr lang="en-US" dirty="0"/>
              <a:t>What are Pesticides?</a:t>
            </a:r>
            <a:endParaRPr lang="en-IN" dirty="0"/>
          </a:p>
        </p:txBody>
      </p:sp>
      <p:sp>
        <p:nvSpPr>
          <p:cNvPr id="3" name="Content Placeholder 2">
            <a:extLst>
              <a:ext uri="{FF2B5EF4-FFF2-40B4-BE49-F238E27FC236}">
                <a16:creationId xmlns:a16="http://schemas.microsoft.com/office/drawing/2014/main" id="{5F61873A-800E-A25E-4701-23A5520814DF}"/>
              </a:ext>
            </a:extLst>
          </p:cNvPr>
          <p:cNvSpPr>
            <a:spLocks noGrp="1"/>
          </p:cNvSpPr>
          <p:nvPr>
            <p:ph idx="1"/>
          </p:nvPr>
        </p:nvSpPr>
        <p:spPr>
          <a:xfrm>
            <a:off x="856891" y="1552753"/>
            <a:ext cx="10515600" cy="5158596"/>
          </a:xfrm>
        </p:spPr>
        <p:txBody>
          <a:bodyPr>
            <a:normAutofit fontScale="92500" lnSpcReduction="10000"/>
          </a:bodyPr>
          <a:lstStyle/>
          <a:p>
            <a:r>
              <a:rPr lang="en-US" dirty="0"/>
              <a:t>Guide for handling cases of pesticide poisoning as per IS 4015:1998 defines pesticides as follows:</a:t>
            </a:r>
          </a:p>
          <a:p>
            <a:pPr marL="0" indent="0">
              <a:buNone/>
            </a:pPr>
            <a:r>
              <a:rPr lang="en-US" dirty="0"/>
              <a:t>Pesticide means any substance or mixture of substances intended for preventing, destroying, controlling or mitigating any pest including vectors of human or animal diseases, unwanted species of plants or animals causing harm during or otherwise interfering with the production, processing, storage; transport or marketing of food, agricultural commodities, wood and wood products or animal foodstuffs or which may be administered to animals for the control of insects, arachnids or other pests in or on their bodies. </a:t>
            </a:r>
          </a:p>
          <a:p>
            <a:pPr marL="0" indent="0">
              <a:buNone/>
            </a:pPr>
            <a:r>
              <a:rPr lang="en-US" dirty="0"/>
              <a:t>The term includes substances intended for use as a plant growth regulator, defoliant, desiccant, or agent for thinning fruit or preventing the premature fall of fruit, and substances applied to crops either before or after harvest to protect the commodity from deterioration during storage and transport.</a:t>
            </a:r>
          </a:p>
          <a:p>
            <a:endParaRPr lang="en-IN" dirty="0"/>
          </a:p>
          <a:p>
            <a:endParaRPr lang="en-IN" dirty="0"/>
          </a:p>
        </p:txBody>
      </p:sp>
    </p:spTree>
    <p:extLst>
      <p:ext uri="{BB962C8B-B14F-4D97-AF65-F5344CB8AC3E}">
        <p14:creationId xmlns:p14="http://schemas.microsoft.com/office/powerpoint/2010/main" val="48429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340B-9344-D156-F4E0-CE60A2ADB173}"/>
              </a:ext>
            </a:extLst>
          </p:cNvPr>
          <p:cNvSpPr>
            <a:spLocks noGrp="1"/>
          </p:cNvSpPr>
          <p:nvPr>
            <p:ph type="title"/>
          </p:nvPr>
        </p:nvSpPr>
        <p:spPr/>
        <p:txBody>
          <a:bodyPr/>
          <a:lstStyle/>
          <a:p>
            <a:r>
              <a:rPr lang="en-US" b="1" dirty="0"/>
              <a:t>BIS Standards for Pesticides</a:t>
            </a:r>
            <a:endParaRPr lang="en-IN" b="1" dirty="0"/>
          </a:p>
        </p:txBody>
      </p:sp>
      <p:sp>
        <p:nvSpPr>
          <p:cNvPr id="3" name="Content Placeholder 2">
            <a:extLst>
              <a:ext uri="{FF2B5EF4-FFF2-40B4-BE49-F238E27FC236}">
                <a16:creationId xmlns:a16="http://schemas.microsoft.com/office/drawing/2014/main" id="{8B763AA2-25A3-1E27-694D-E605907F5734}"/>
              </a:ext>
            </a:extLst>
          </p:cNvPr>
          <p:cNvSpPr>
            <a:spLocks noGrp="1"/>
          </p:cNvSpPr>
          <p:nvPr>
            <p:ph idx="1"/>
          </p:nvPr>
        </p:nvSpPr>
        <p:spPr/>
        <p:txBody>
          <a:bodyPr/>
          <a:lstStyle/>
          <a:p>
            <a:r>
              <a:rPr lang="en-US" dirty="0"/>
              <a:t>Bureau of Indian Standards has published 316product standards for Pesticides.</a:t>
            </a:r>
          </a:p>
          <a:p>
            <a:r>
              <a:rPr lang="en-US" dirty="0"/>
              <a:t>FAD 1 Sectional Committee</a:t>
            </a:r>
          </a:p>
          <a:p>
            <a:pPr marL="0" indent="0">
              <a:buNone/>
            </a:pPr>
            <a:endParaRPr lang="en-US" b="1" dirty="0"/>
          </a:p>
          <a:p>
            <a:pPr marL="0" indent="0">
              <a:buNone/>
            </a:pPr>
            <a:endParaRPr lang="en-IN" dirty="0"/>
          </a:p>
        </p:txBody>
      </p:sp>
    </p:spTree>
    <p:extLst>
      <p:ext uri="{BB962C8B-B14F-4D97-AF65-F5344CB8AC3E}">
        <p14:creationId xmlns:p14="http://schemas.microsoft.com/office/powerpoint/2010/main" val="240573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2953</TotalTime>
  <Words>4306</Words>
  <Application>Microsoft Office PowerPoint</Application>
  <PresentationFormat>Widescreen</PresentationFormat>
  <Paragraphs>469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Algerian</vt:lpstr>
      <vt:lpstr>Arial</vt:lpstr>
      <vt:lpstr>Calibri</vt:lpstr>
      <vt:lpstr>Calibri Light</vt:lpstr>
      <vt:lpstr>Times New Roman</vt:lpstr>
      <vt:lpstr>Wingdings</vt:lpstr>
      <vt:lpstr>Office Theme</vt:lpstr>
      <vt:lpstr>PowerPoint Presentation</vt:lpstr>
      <vt:lpstr>PowerPoint Presentation</vt:lpstr>
      <vt:lpstr>Importance of Agrochemicals</vt:lpstr>
      <vt:lpstr>Importance of Quality and Standardization of agrochemicals</vt:lpstr>
      <vt:lpstr>Importance of Quality and Standardization of agrochemicals</vt:lpstr>
      <vt:lpstr>Types of Agrochemicals - Major</vt:lpstr>
      <vt:lpstr>         Pesticides</vt:lpstr>
      <vt:lpstr>What are Pesticides?</vt:lpstr>
      <vt:lpstr>BIS Standards for Pesticides</vt:lpstr>
      <vt:lpstr>Types of Pesticides as Per IS 4015:1998</vt:lpstr>
      <vt:lpstr>Based on the type of pests</vt:lpstr>
      <vt:lpstr>Types of Pesticdes as Per IS 4015:1998 </vt:lpstr>
      <vt:lpstr>Classification According to Chemical Structure</vt:lpstr>
      <vt:lpstr>Classification According to Chemical Structure</vt:lpstr>
      <vt:lpstr>Classification of Pesticides Based on Acute Toxicity Under the Insecticides Rules, 1971</vt:lpstr>
      <vt:lpstr>Classification of Pesticides Based on Acute Toxicity Under the Insecticides Rules, 1971</vt:lpstr>
      <vt:lpstr>Classification of Pesticides Based on Acute Toxicity Under the Insecticides Rules, 1971</vt:lpstr>
      <vt:lpstr>Classification of Pesticides Based on Acute Toxicity Under the Insecticides Rules, 1971</vt:lpstr>
      <vt:lpstr>Common Names  of Pesticides</vt:lpstr>
      <vt:lpstr>What is a technical grade pesticide? </vt:lpstr>
      <vt:lpstr>What is a good TC/TK?</vt:lpstr>
      <vt:lpstr>Types of Formulations</vt:lpstr>
      <vt:lpstr> </vt:lpstr>
      <vt:lpstr>PowerPoint Presentation</vt:lpstr>
      <vt:lpstr>PowerPoint Presentation</vt:lpstr>
      <vt:lpstr>PowerPoint Presentation</vt:lpstr>
      <vt:lpstr> TECHNIQUES USED IN  PESTICIDE ANALYSIS </vt:lpstr>
      <vt:lpstr>Major Indian pesticides and their BIS specifications</vt:lpstr>
      <vt:lpstr>PowerPoint Presentation</vt:lpstr>
      <vt:lpstr>PowerPoint Presentation</vt:lpstr>
      <vt:lpstr>PowerPoint Presentation</vt:lpstr>
      <vt:lpstr>PowerPoint Presentation</vt:lpstr>
      <vt:lpstr>FERTILIZERS</vt:lpstr>
      <vt:lpstr>Types of Fertilizers – FAD 7 Sectional Committee</vt:lpstr>
      <vt:lpstr>PowerPoint Presentation</vt:lpstr>
      <vt:lpstr>BIOFERTILIZERS</vt:lpstr>
      <vt:lpstr>Definition</vt:lpstr>
      <vt:lpstr>Benefits</vt:lpstr>
      <vt:lpstr>Specification related to biofertilizers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Ritu Raj</dc:creator>
  <cp:lastModifiedBy>riturajsngh0@outlook.com</cp:lastModifiedBy>
  <cp:revision>262</cp:revision>
  <dcterms:created xsi:type="dcterms:W3CDTF">2024-07-28T06:34:19Z</dcterms:created>
  <dcterms:modified xsi:type="dcterms:W3CDTF">2024-09-18T10:23:36Z</dcterms:modified>
</cp:coreProperties>
</file>